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1" r:id="rId4"/>
    <p:sldId id="262" r:id="rId5"/>
    <p:sldId id="263" r:id="rId6"/>
    <p:sldId id="264" r:id="rId7"/>
    <p:sldId id="265" r:id="rId8"/>
    <p:sldId id="266" r:id="rId9"/>
    <p:sldId id="267" r:id="rId10"/>
    <p:sldId id="270" r:id="rId11"/>
    <p:sldId id="269" r:id="rId12"/>
    <p:sldId id="268"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5033" autoAdjust="0"/>
  </p:normalViewPr>
  <p:slideViewPr>
    <p:cSldViewPr snapToGrid="0">
      <p:cViewPr varScale="1">
        <p:scale>
          <a:sx n="82" d="100"/>
          <a:sy n="82" d="100"/>
        </p:scale>
        <p:origin x="47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10/4/2023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10/4/2023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10/4/2023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10/4/2023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10/4/2023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10/4/2023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10/4/2023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10/4/2023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dirty="0"/>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10/4/2023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dirty="0"/>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10/4/2023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dirty="0"/>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10/4/2023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10/4/2023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10/4/2023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r>
              <a:rPr lang="en-US" sz="1800" b="1" dirty="0">
                <a:solidFill>
                  <a:schemeClr val="accent1"/>
                </a:solidFill>
                <a:latin typeface="Times New Roman" panose="02020603050405020304" pitchFamily="18" charset="0"/>
                <a:cs typeface="Times New Roman" panose="02020603050405020304" pitchFamily="18" charset="0"/>
              </a:rPr>
              <a:t>BLOOD DONATION</a:t>
            </a:r>
          </a:p>
        </p:txBody>
      </p:sp>
      <p:sp>
        <p:nvSpPr>
          <p:cNvPr id="3" name="TextBox 2"/>
          <p:cNvSpPr txBox="1"/>
          <p:nvPr/>
        </p:nvSpPr>
        <p:spPr>
          <a:xfrm>
            <a:off x="-712337" y="1185241"/>
            <a:ext cx="12726648" cy="369332"/>
          </a:xfrm>
          <a:prstGeom prst="rect">
            <a:avLst/>
          </a:prstGeom>
          <a:noFill/>
        </p:spPr>
        <p:txBody>
          <a:bodyPr wrap="square" rtlCol="0">
            <a:spAutoFit/>
          </a:bodyPr>
          <a:lstStyle/>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Track1_Applied_CC_for_Software_Development</a:t>
            </a:r>
          </a:p>
        </p:txBody>
      </p:sp>
      <p:sp>
        <p:nvSpPr>
          <p:cNvPr id="4" name="TextBox 3"/>
          <p:cNvSpPr txBox="1"/>
          <p:nvPr/>
        </p:nvSpPr>
        <p:spPr>
          <a:xfrm>
            <a:off x="1786329" y="3304835"/>
            <a:ext cx="9039066" cy="1661993"/>
          </a:xfrm>
          <a:prstGeom prst="rect">
            <a:avLst/>
          </a:prstGeom>
          <a:noFill/>
        </p:spPr>
        <p:txBody>
          <a:bodyPr wrap="square" rtlCol="0">
            <a:spAutoFit/>
          </a:bodyPr>
          <a:lstStyle/>
          <a:p>
            <a:r>
              <a:rPr lang="en-US" sz="2000" b="1" dirty="0">
                <a:solidFill>
                  <a:srgbClr val="C00000"/>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pPr algn="just"/>
            <a:r>
              <a:rPr lang="en-US" sz="1400" b="1" dirty="0">
                <a:solidFill>
                  <a:schemeClr val="tx1">
                    <a:lumMod val="95000"/>
                    <a:lumOff val="5000"/>
                  </a:schemeClr>
                </a:solidFill>
                <a:latin typeface="Arial" pitchFamily="34" charset="0"/>
                <a:cs typeface="Arial" pitchFamily="34" charset="0"/>
              </a:rPr>
              <a:t>1</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NADAVALA VISHNU PRIYA          _      21RU5A0407</a:t>
            </a:r>
          </a:p>
          <a:p>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2. KUMMARI PRAVALLIKA              _     20RU1A0429 </a:t>
            </a:r>
          </a:p>
          <a:p>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3.POLDAS PADMAJA                          _     20RU1A0448</a:t>
            </a:r>
          </a:p>
          <a:p>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4.KUPPAGANTI MOUNIKA               _     20RU1A0529</a:t>
            </a:r>
          </a:p>
        </p:txBody>
      </p:sp>
      <p:sp>
        <p:nvSpPr>
          <p:cNvPr id="5" name="TextBox 4"/>
          <p:cNvSpPr txBox="1"/>
          <p:nvPr/>
        </p:nvSpPr>
        <p:spPr>
          <a:xfrm>
            <a:off x="1700742" y="5461893"/>
            <a:ext cx="8259580" cy="1415772"/>
          </a:xfrm>
          <a:prstGeom prst="rect">
            <a:avLst/>
          </a:prstGeom>
          <a:noFill/>
        </p:spPr>
        <p:txBody>
          <a:bodyPr wrap="square" rtlCol="0">
            <a:spAutoFit/>
          </a:bodyPr>
          <a:lstStyle/>
          <a:p>
            <a:r>
              <a:rPr lang="en-US" sz="1600" b="1" dirty="0">
                <a:solidFill>
                  <a:schemeClr val="accent1">
                    <a:lumMod val="75000"/>
                  </a:schemeClr>
                </a:solidFill>
                <a:latin typeface="Times New Roman" panose="02020603050405020304" pitchFamily="18" charset="0"/>
                <a:cs typeface="Times New Roman" panose="02020603050405020304" pitchFamily="18" charset="0"/>
              </a:rPr>
              <a:t>Guided By:                                                    </a:t>
            </a:r>
          </a:p>
          <a:p>
            <a:r>
              <a:rPr lang="en-US" sz="1400" b="1" dirty="0">
                <a:solidFill>
                  <a:srgbClr val="0070C0"/>
                </a:solidFill>
                <a:latin typeface="Times New Roman" panose="02020603050405020304" pitchFamily="18" charset="0"/>
                <a:cs typeface="Times New Roman" panose="02020603050405020304" pitchFamily="18" charset="0"/>
              </a:rPr>
              <a:t>Hrishikesh Mahure</a:t>
            </a:r>
          </a:p>
          <a:p>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r>
              <a:rPr lang="en-US" sz="1600" b="1" dirty="0">
                <a:solidFill>
                  <a:srgbClr val="0070C0"/>
                </a:solidFill>
                <a:latin typeface="Times New Roman" panose="02020603050405020304" pitchFamily="18" charset="0"/>
                <a:cs typeface="Times New Roman" panose="02020603050405020304" pitchFamily="18" charset="0"/>
              </a:rPr>
              <a:t>Edunet Foundation</a:t>
            </a:r>
          </a:p>
          <a:p>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C1039F-DADE-EA20-28C7-A371138407B4}"/>
              </a:ext>
            </a:extLst>
          </p:cNvPr>
          <p:cNvSpPr>
            <a:spLocks noGrp="1"/>
          </p:cNvSpPr>
          <p:nvPr>
            <p:ph type="ftr" sz="quarter" idx="11"/>
          </p:nvPr>
        </p:nvSpPr>
        <p:spPr/>
        <p:txBody>
          <a:bodyPr/>
          <a:lstStyle/>
          <a:p>
            <a:r>
              <a:rPr lang="en-US" dirty="0"/>
              <a:t>© Edunet Foundation. All rights reserved.</a:t>
            </a:r>
          </a:p>
        </p:txBody>
      </p:sp>
      <p:pic>
        <p:nvPicPr>
          <p:cNvPr id="4" name="Picture 3">
            <a:extLst>
              <a:ext uri="{FF2B5EF4-FFF2-40B4-BE49-F238E27FC236}">
                <a16:creationId xmlns:a16="http://schemas.microsoft.com/office/drawing/2014/main" id="{18F96E83-4AC7-C608-ECDC-ACB5376C7527}"/>
              </a:ext>
            </a:extLst>
          </p:cNvPr>
          <p:cNvPicPr>
            <a:picLocks noChangeAspect="1"/>
          </p:cNvPicPr>
          <p:nvPr/>
        </p:nvPicPr>
        <p:blipFill>
          <a:blip r:embed="rId2"/>
          <a:stretch>
            <a:fillRect/>
          </a:stretch>
        </p:blipFill>
        <p:spPr>
          <a:xfrm>
            <a:off x="457200" y="1222309"/>
            <a:ext cx="6214188" cy="2621903"/>
          </a:xfrm>
          <a:prstGeom prst="rect">
            <a:avLst/>
          </a:prstGeom>
        </p:spPr>
      </p:pic>
      <p:pic>
        <p:nvPicPr>
          <p:cNvPr id="6" name="Picture 5">
            <a:extLst>
              <a:ext uri="{FF2B5EF4-FFF2-40B4-BE49-F238E27FC236}">
                <a16:creationId xmlns:a16="http://schemas.microsoft.com/office/drawing/2014/main" id="{36912AD0-91B7-4E18-E6F9-E83485AF5DEA}"/>
              </a:ext>
            </a:extLst>
          </p:cNvPr>
          <p:cNvPicPr>
            <a:picLocks noChangeAspect="1"/>
          </p:cNvPicPr>
          <p:nvPr/>
        </p:nvPicPr>
        <p:blipFill>
          <a:blip r:embed="rId3"/>
          <a:stretch>
            <a:fillRect/>
          </a:stretch>
        </p:blipFill>
        <p:spPr>
          <a:xfrm>
            <a:off x="6522098" y="1222309"/>
            <a:ext cx="5669901" cy="2621903"/>
          </a:xfrm>
          <a:prstGeom prst="rect">
            <a:avLst/>
          </a:prstGeom>
        </p:spPr>
      </p:pic>
      <p:pic>
        <p:nvPicPr>
          <p:cNvPr id="8" name="Picture 7">
            <a:extLst>
              <a:ext uri="{FF2B5EF4-FFF2-40B4-BE49-F238E27FC236}">
                <a16:creationId xmlns:a16="http://schemas.microsoft.com/office/drawing/2014/main" id="{0EC819EE-30FD-D3A2-03BE-ED693A74F2E0}"/>
              </a:ext>
            </a:extLst>
          </p:cNvPr>
          <p:cNvPicPr>
            <a:picLocks noChangeAspect="1"/>
          </p:cNvPicPr>
          <p:nvPr/>
        </p:nvPicPr>
        <p:blipFill>
          <a:blip r:embed="rId4"/>
          <a:stretch>
            <a:fillRect/>
          </a:stretch>
        </p:blipFill>
        <p:spPr>
          <a:xfrm>
            <a:off x="2948472" y="3906606"/>
            <a:ext cx="7025952" cy="2814869"/>
          </a:xfrm>
          <a:prstGeom prst="rect">
            <a:avLst/>
          </a:prstGeom>
        </p:spPr>
      </p:pic>
    </p:spTree>
    <p:extLst>
      <p:ext uri="{BB962C8B-B14F-4D97-AF65-F5344CB8AC3E}">
        <p14:creationId xmlns:p14="http://schemas.microsoft.com/office/powerpoint/2010/main" val="3761504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F536-ADA9-0912-8A3A-EC29078E7206}"/>
              </a:ext>
            </a:extLst>
          </p:cNvPr>
          <p:cNvSpPr>
            <a:spLocks noGrp="1"/>
          </p:cNvSpPr>
          <p:nvPr>
            <p:ph type="title"/>
          </p:nvPr>
        </p:nvSpPr>
        <p:spPr>
          <a:xfrm>
            <a:off x="838200" y="410368"/>
            <a:ext cx="10515600" cy="1325563"/>
          </a:xfrm>
        </p:spPr>
        <p:txBody>
          <a:bodyPr>
            <a:normAutofit/>
          </a:bodyPr>
          <a:lstStyle/>
          <a:p>
            <a:br>
              <a:rPr lang="en-US" sz="1600" b="1" dirty="0">
                <a:latin typeface="Arial" panose="020B0604020202020204" pitchFamily="34" charset="0"/>
                <a:cs typeface="Arial" panose="020B0604020202020204" pitchFamily="34" charset="0"/>
              </a:rPr>
            </a:b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Reference</a:t>
            </a:r>
          </a:p>
        </p:txBody>
      </p:sp>
      <p:sp>
        <p:nvSpPr>
          <p:cNvPr id="3" name="Content Placeholder 2">
            <a:extLst>
              <a:ext uri="{FF2B5EF4-FFF2-40B4-BE49-F238E27FC236}">
                <a16:creationId xmlns:a16="http://schemas.microsoft.com/office/drawing/2014/main" id="{7A87B753-2523-23E6-271C-A1D5BB7D111C}"/>
              </a:ext>
            </a:extLst>
          </p:cNvPr>
          <p:cNvSpPr>
            <a:spLocks noGrp="1"/>
          </p:cNvSpPr>
          <p:nvPr>
            <p:ph idx="1"/>
          </p:nvPr>
        </p:nvSpPr>
        <p:spPr/>
        <p:txBody>
          <a:bodyPr/>
          <a:lstStyle/>
          <a:p>
            <a:r>
              <a:rPr lang="en-US" sz="1400" b="0" i="0" dirty="0">
                <a:solidFill>
                  <a:srgbClr val="202124"/>
                </a:solidFill>
                <a:effectLst/>
                <a:latin typeface="Arial" panose="020B0604020202020204" pitchFamily="34" charset="0"/>
                <a:cs typeface="Arial" panose="020B0604020202020204" pitchFamily="34" charset="0"/>
              </a:rPr>
              <a:t>In many hospitals and blood transfusion centers worldwide, </a:t>
            </a:r>
            <a:r>
              <a:rPr lang="en-US" sz="1400" b="0" i="0" dirty="0">
                <a:solidFill>
                  <a:srgbClr val="040C28"/>
                </a:solidFill>
                <a:effectLst/>
                <a:latin typeface="Arial" panose="020B0604020202020204" pitchFamily="34" charset="0"/>
                <a:cs typeface="Arial" panose="020B0604020202020204" pitchFamily="34" charset="0"/>
              </a:rPr>
              <a:t>it is a common practice to accept blood from thalassemic trait donors with Hb levels more than 13.5 g/dl</a:t>
            </a:r>
            <a:r>
              <a:rPr lang="en-US" sz="1400" b="0" i="0" dirty="0">
                <a:solidFill>
                  <a:srgbClr val="202124"/>
                </a:solidFill>
                <a:effectLst/>
                <a:latin typeface="Arial" panose="020B0604020202020204" pitchFamily="34" charset="0"/>
                <a:cs typeface="Arial" panose="020B0604020202020204" pitchFamily="34" charset="0"/>
              </a:rPr>
              <a:t> (Carmona et al, 1988). In this study, 6 out of the 13 donors with thalassemia had low Hb levels, rendering them unsuitable for donation.</a:t>
            </a:r>
          </a:p>
          <a:p>
            <a:r>
              <a:rPr lang="en-US" sz="1400" b="0" i="0" dirty="0">
                <a:solidFill>
                  <a:srgbClr val="4D5156"/>
                </a:solidFill>
                <a:effectLst/>
                <a:latin typeface="Arial" panose="020B0604020202020204" pitchFamily="34" charset="0"/>
                <a:cs typeface="Arial" panose="020B0604020202020204" pitchFamily="34" charset="0"/>
              </a:rPr>
              <a:t>You must not donate blood if you have had babesiosis. You will be permanently deferred. If you have G6PD (Glucose-6-Phosphate Dehydrogenase Deficiency) or Thalassemia (minor), </a:t>
            </a:r>
            <a:r>
              <a:rPr lang="en-US" sz="1400" b="0" i="0" dirty="0">
                <a:solidFill>
                  <a:srgbClr val="040C28"/>
                </a:solidFill>
                <a:effectLst/>
                <a:latin typeface="Arial" panose="020B0604020202020204" pitchFamily="34" charset="0"/>
                <a:cs typeface="Arial" panose="020B0604020202020204" pitchFamily="34" charset="0"/>
              </a:rPr>
              <a:t>you can donate blood if you meet the </a:t>
            </a:r>
            <a:r>
              <a:rPr lang="en-US" sz="1400" b="0" i="0" dirty="0" err="1">
                <a:solidFill>
                  <a:srgbClr val="040C28"/>
                </a:solidFill>
                <a:effectLst/>
                <a:latin typeface="Arial" panose="020B0604020202020204" pitchFamily="34" charset="0"/>
                <a:cs typeface="Arial" panose="020B0604020202020204" pitchFamily="34" charset="0"/>
              </a:rPr>
              <a:t>haemoglobin</a:t>
            </a:r>
            <a:r>
              <a:rPr lang="en-US" sz="1400" b="0" i="0" dirty="0">
                <a:solidFill>
                  <a:srgbClr val="040C28"/>
                </a:solidFill>
                <a:effectLst/>
                <a:latin typeface="Arial" panose="020B0604020202020204" pitchFamily="34" charset="0"/>
                <a:cs typeface="Arial" panose="020B0604020202020204" pitchFamily="34" charset="0"/>
              </a:rPr>
              <a:t> requirement</a:t>
            </a:r>
            <a:r>
              <a:rPr lang="en-US" sz="1400" b="0" i="0" dirty="0">
                <a:solidFill>
                  <a:srgbClr val="4D5156"/>
                </a:solidFill>
                <a:effectLst/>
                <a:latin typeface="Arial" panose="020B0604020202020204" pitchFamily="34" charset="0"/>
                <a:cs typeface="Arial" panose="020B0604020202020204" pitchFamily="34" charset="0"/>
              </a:rPr>
              <a:t>. Inform our medical staff if you have G6PD or Thalassemia</a:t>
            </a:r>
            <a:r>
              <a:rPr lang="en-US" b="0" i="0" dirty="0">
                <a:solidFill>
                  <a:srgbClr val="4D5156"/>
                </a:solidFill>
                <a:effectLst/>
                <a:latin typeface="Arial" panose="020B0604020202020204" pitchFamily="34" charset="0"/>
                <a:cs typeface="Arial" panose="020B0604020202020204" pitchFamily="34" charset="0"/>
              </a:rPr>
              <a:t>.</a:t>
            </a:r>
          </a:p>
          <a:p>
            <a:r>
              <a:rPr lang="en-US" sz="1400" b="0" i="0" dirty="0">
                <a:solidFill>
                  <a:srgbClr val="4D5156"/>
                </a:solidFill>
                <a:effectLst/>
                <a:latin typeface="Arial" panose="020B0604020202020204" pitchFamily="34" charset="0"/>
                <a:cs typeface="Arial" panose="020B0604020202020204" pitchFamily="34" charset="0"/>
              </a:rPr>
              <a:t>Blood should be transfused at </a:t>
            </a:r>
            <a:r>
              <a:rPr lang="en-US" sz="1400" b="0" i="0" dirty="0">
                <a:solidFill>
                  <a:srgbClr val="040C28"/>
                </a:solidFill>
                <a:effectLst/>
                <a:latin typeface="Arial" panose="020B0604020202020204" pitchFamily="34" charset="0"/>
                <a:cs typeface="Arial" panose="020B0604020202020204" pitchFamily="34" charset="0"/>
              </a:rPr>
              <a:t>5 mL/kg per hour</a:t>
            </a:r>
            <a:r>
              <a:rPr lang="en-US" sz="1400" b="0" i="0" dirty="0">
                <a:solidFill>
                  <a:srgbClr val="4D5156"/>
                </a:solidFill>
                <a:effectLst/>
                <a:latin typeface="Arial" panose="020B0604020202020204" pitchFamily="34" charset="0"/>
                <a:cs typeface="Arial" panose="020B0604020202020204" pitchFamily="34" charset="0"/>
              </a:rPr>
              <a:t>, and the post-transfusion hemoglobin should not exceed 14 g/dL. In patients with severe anemia (hemoglobin less than 5 g/dL) or cardiac compromise, the rate of transfusion should be reduced to 2 mL/kg per hour to avoid fluid overload.</a:t>
            </a:r>
            <a:endParaRPr lang="en-US" sz="1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AEC3A8F-136A-698B-79B4-6B4BF3A9865A}"/>
              </a:ext>
            </a:extLst>
          </p:cNvPr>
          <p:cNvSpPr>
            <a:spLocks noGrp="1"/>
          </p:cNvSpPr>
          <p:nvPr>
            <p:ph type="ftr" sz="quarter" idx="11"/>
          </p:nvPr>
        </p:nvSpPr>
        <p:spPr/>
        <p:txBody>
          <a:bodyPr/>
          <a:lstStyle/>
          <a:p>
            <a:r>
              <a:rPr lang="en-US" dirty="0"/>
              <a:t>© Edunet Foundation. All rights reserved.</a:t>
            </a:r>
          </a:p>
        </p:txBody>
      </p:sp>
    </p:spTree>
    <p:extLst>
      <p:ext uri="{BB962C8B-B14F-4D97-AF65-F5344CB8AC3E}">
        <p14:creationId xmlns:p14="http://schemas.microsoft.com/office/powerpoint/2010/main" val="2821164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2C2E-0CC6-0B87-CE9D-24F98B84C341}"/>
              </a:ext>
            </a:extLst>
          </p:cNvPr>
          <p:cNvSpPr>
            <a:spLocks noGrp="1"/>
          </p:cNvSpPr>
          <p:nvPr>
            <p:ph type="title"/>
          </p:nvPr>
        </p:nvSpPr>
        <p:spPr/>
        <p:txBody>
          <a:bodyPr>
            <a:normAutofit/>
          </a:bodyPr>
          <a:lstStyle/>
          <a:p>
            <a:br>
              <a:rPr lang="en-US" sz="1600" b="1"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FA8419B6-6D2D-3542-D0CE-E31E686DA7E9}"/>
              </a:ext>
            </a:extLst>
          </p:cNvPr>
          <p:cNvSpPr>
            <a:spLocks noGrp="1"/>
          </p:cNvSpPr>
          <p:nvPr>
            <p:ph idx="1"/>
          </p:nvPr>
        </p:nvSpPr>
        <p:spPr/>
        <p:txBody>
          <a:bodyPr>
            <a:normAutofit/>
          </a:bodyPr>
          <a:lstStyle/>
          <a:p>
            <a:r>
              <a:rPr lang="en-US" sz="1400" b="0" i="0" dirty="0">
                <a:solidFill>
                  <a:srgbClr val="4D5156"/>
                </a:solidFill>
                <a:effectLst/>
                <a:latin typeface="Google Sans"/>
              </a:rPr>
              <a:t>This type of treatment is showing promising results in treating BT. Scientists take some of your own blood stem cells and insert a Hb gene into them in the laboratory.</a:t>
            </a:r>
          </a:p>
          <a:p>
            <a:r>
              <a:rPr lang="en-US" sz="1400" b="0" i="0" dirty="0">
                <a:solidFill>
                  <a:srgbClr val="4D5156"/>
                </a:solidFill>
                <a:effectLst/>
                <a:latin typeface="Google Sans"/>
              </a:rPr>
              <a:t>In the last few years there has been a dramatic advancement in the field of chelation therapy, genetic factors ameliorating the clinical phenotype, hemoglobin switching, gene therapy with lentiviral vectors and development of embryonic-like stem cells obtained by transfection and reprogramming differentiated somatic ..</a:t>
            </a:r>
            <a:endParaRPr lang="en-US" sz="1400" dirty="0">
              <a:solidFill>
                <a:srgbClr val="4D5156"/>
              </a:solidFill>
              <a:latin typeface="Google Sans"/>
            </a:endParaRPr>
          </a:p>
          <a:p>
            <a:pPr algn="just"/>
            <a:r>
              <a:rPr lang="en-US" sz="1400" b="0" i="0" dirty="0">
                <a:solidFill>
                  <a:srgbClr val="4D5156"/>
                </a:solidFill>
                <a:effectLst/>
                <a:latin typeface="Google Sans"/>
              </a:rPr>
              <a:t>Unlike supportive blood transfusions, allogeneic bone marrow transplantation (BMT) or HSC transplantation offers the hope of a definitive cure for patients with transfusion-dependent β-thalassemia.</a:t>
            </a:r>
            <a:endParaRPr lang="en-US" sz="1400" dirty="0"/>
          </a:p>
        </p:txBody>
      </p:sp>
      <p:sp>
        <p:nvSpPr>
          <p:cNvPr id="4" name="Footer Placeholder 3">
            <a:extLst>
              <a:ext uri="{FF2B5EF4-FFF2-40B4-BE49-F238E27FC236}">
                <a16:creationId xmlns:a16="http://schemas.microsoft.com/office/drawing/2014/main" id="{E8130042-73D3-6225-7740-36D2F182EA06}"/>
              </a:ext>
            </a:extLst>
          </p:cNvPr>
          <p:cNvSpPr>
            <a:spLocks noGrp="1"/>
          </p:cNvSpPr>
          <p:nvPr>
            <p:ph type="ftr" sz="quarter" idx="11"/>
          </p:nvPr>
        </p:nvSpPr>
        <p:spPr/>
        <p:txBody>
          <a:bodyPr/>
          <a:lstStyle/>
          <a:p>
            <a:r>
              <a:rPr lang="en-US" dirty="0"/>
              <a:t>© Edunet Foundation. All rights reserved.</a:t>
            </a:r>
          </a:p>
        </p:txBody>
      </p:sp>
      <p:pic>
        <p:nvPicPr>
          <p:cNvPr id="6" name="Picture 5">
            <a:extLst>
              <a:ext uri="{FF2B5EF4-FFF2-40B4-BE49-F238E27FC236}">
                <a16:creationId xmlns:a16="http://schemas.microsoft.com/office/drawing/2014/main" id="{5DFD5306-71E5-91C5-0D30-86DD6D6A4302}"/>
              </a:ext>
            </a:extLst>
          </p:cNvPr>
          <p:cNvPicPr>
            <a:picLocks noChangeAspect="1"/>
          </p:cNvPicPr>
          <p:nvPr/>
        </p:nvPicPr>
        <p:blipFill>
          <a:blip r:embed="rId2"/>
          <a:stretch>
            <a:fillRect/>
          </a:stretch>
        </p:blipFill>
        <p:spPr>
          <a:xfrm>
            <a:off x="6176865" y="3429001"/>
            <a:ext cx="5589036" cy="2927350"/>
          </a:xfrm>
          <a:prstGeom prst="rect">
            <a:avLst/>
          </a:prstGeom>
        </p:spPr>
      </p:pic>
    </p:spTree>
    <p:extLst>
      <p:ext uri="{BB962C8B-B14F-4D97-AF65-F5344CB8AC3E}">
        <p14:creationId xmlns:p14="http://schemas.microsoft.com/office/powerpoint/2010/main" val="2470624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492875"/>
            <a:ext cx="4114800" cy="365125"/>
          </a:xfrm>
        </p:spPr>
        <p:txBody>
          <a:bodyPr/>
          <a:lstStyle/>
          <a:p>
            <a:r>
              <a:rPr lang="en-US" dirty="0"/>
              <a:t>© Edunet Foundation. All rights reserved.</a:t>
            </a:r>
          </a:p>
        </p:txBody>
      </p:sp>
      <p:pic>
        <p:nvPicPr>
          <p:cNvPr id="7" name="Picture 6">
            <a:extLst>
              <a:ext uri="{FF2B5EF4-FFF2-40B4-BE49-F238E27FC236}">
                <a16:creationId xmlns:a16="http://schemas.microsoft.com/office/drawing/2014/main" id="{628A578A-8096-0E8C-C967-8EA7941D71A8}"/>
              </a:ext>
            </a:extLst>
          </p:cNvPr>
          <p:cNvPicPr>
            <a:picLocks noChangeAspect="1"/>
          </p:cNvPicPr>
          <p:nvPr/>
        </p:nvPicPr>
        <p:blipFill>
          <a:blip r:embed="rId2"/>
          <a:stretch>
            <a:fillRect/>
          </a:stretch>
        </p:blipFill>
        <p:spPr>
          <a:xfrm>
            <a:off x="3057832" y="2104103"/>
            <a:ext cx="6361471" cy="3244646"/>
          </a:xfrm>
          <a:prstGeom prst="rect">
            <a:avLst/>
          </a:prstGeom>
        </p:spPr>
      </p:pic>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1600"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1400" b="1" dirty="0">
                <a:latin typeface="Times New Roman" panose="02020603050405020304" pitchFamily="18" charset="0"/>
                <a:ea typeface="+mn-lt"/>
                <a:cs typeface="Times New Roman" panose="02020603050405020304" pitchFamily="18" charset="0"/>
              </a:rPr>
              <a:t>Abstract     </a:t>
            </a: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ea typeface="+mn-lt"/>
                <a:cs typeface="Times New Roman" panose="02020603050405020304" pitchFamily="18" charset="0"/>
              </a:rPr>
              <a:t>Problem Statement</a:t>
            </a: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ea typeface="+mn-lt"/>
                <a:cs typeface="Times New Roman" panose="02020603050405020304" pitchFamily="18" charset="0"/>
              </a:rPr>
              <a:t>Proposed Solution</a:t>
            </a:r>
          </a:p>
          <a:p>
            <a:r>
              <a:rPr lang="en-US" sz="1400" b="1" dirty="0">
                <a:latin typeface="Times New Roman" panose="02020603050405020304" pitchFamily="18" charset="0"/>
                <a:ea typeface="+mn-lt"/>
                <a:cs typeface="Times New Roman" panose="02020603050405020304" pitchFamily="18" charset="0"/>
              </a:rPr>
              <a:t>System Architecture</a:t>
            </a:r>
          </a:p>
          <a:p>
            <a:r>
              <a:rPr lang="en-US" sz="1400" b="1" dirty="0">
                <a:latin typeface="Times New Roman" panose="02020603050405020304" pitchFamily="18" charset="0"/>
                <a:ea typeface="+mn-lt"/>
                <a:cs typeface="Times New Roman" panose="02020603050405020304" pitchFamily="18" charset="0"/>
              </a:rPr>
              <a:t>System Development Approach</a:t>
            </a:r>
          </a:p>
          <a:p>
            <a:r>
              <a:rPr lang="en-US" sz="1400" b="1" dirty="0">
                <a:latin typeface="Times New Roman" panose="02020603050405020304" pitchFamily="18" charset="0"/>
                <a:ea typeface="+mn-lt"/>
                <a:cs typeface="Times New Roman" panose="02020603050405020304" pitchFamily="18" charset="0"/>
              </a:rPr>
              <a:t>Algorithm &amp; Deployment</a:t>
            </a:r>
          </a:p>
          <a:p>
            <a:r>
              <a:rPr lang="en-US" sz="1400" b="1" dirty="0">
                <a:latin typeface="Times New Roman" panose="02020603050405020304" pitchFamily="18" charset="0"/>
                <a:ea typeface="+mn-lt"/>
                <a:cs typeface="Times New Roman" panose="02020603050405020304" pitchFamily="18" charset="0"/>
              </a:rPr>
              <a:t>Conclusion</a:t>
            </a:r>
          </a:p>
          <a:p>
            <a:r>
              <a:rPr lang="en-US" sz="1400" b="1" dirty="0">
                <a:latin typeface="Times New Roman" panose="02020603050405020304" pitchFamily="18" charset="0"/>
                <a:ea typeface="+mn-lt"/>
                <a:cs typeface="Times New Roman" panose="02020603050405020304" pitchFamily="18" charset="0"/>
              </a:rPr>
              <a:t>Reference</a:t>
            </a:r>
          </a:p>
          <a:p>
            <a:r>
              <a:rPr lang="en-US" sz="1400" b="1" dirty="0">
                <a:latin typeface="Times New Roman" panose="02020603050405020304" pitchFamily="18" charset="0"/>
                <a:ea typeface="+mn-lt"/>
                <a:cs typeface="Times New Roman" panose="02020603050405020304" pitchFamily="18" charset="0"/>
              </a:rPr>
              <a:t>Future scope</a:t>
            </a:r>
          </a:p>
          <a:p>
            <a:endParaRPr lang="en-US" sz="1400" b="1" dirty="0">
              <a:latin typeface="Times New Roman" panose="02020603050405020304" pitchFamily="18" charset="0"/>
              <a:ea typeface="+mn-lt"/>
              <a:cs typeface="Times New Roman" panose="02020603050405020304" pitchFamily="18" charset="0"/>
            </a:endParaRPr>
          </a:p>
          <a:p>
            <a:endParaRPr lang="en-US" sz="1400" b="1" dirty="0">
              <a:latin typeface="Times New Roman" panose="02020603050405020304" pitchFamily="18" charset="0"/>
              <a:ea typeface="+mn-lt"/>
              <a:cs typeface="Times New Roman" panose="02020603050405020304" pitchFamily="18" charset="0"/>
            </a:endParaRPr>
          </a:p>
          <a:p>
            <a:pPr marL="0" indent="0">
              <a:buNone/>
            </a:pP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1600" b="1" dirty="0">
                <a:solidFill>
                  <a:schemeClr val="accent1"/>
                </a:solidFill>
                <a:latin typeface="Times New Roman" panose="02020603050405020304" pitchFamily="18" charset="0"/>
                <a:cs typeface="Times New Roman" panose="02020603050405020304" pitchFamily="18" charset="0"/>
              </a:rPr>
              <a:t>Abstract</a:t>
            </a:r>
            <a:endParaRPr lang="en-US" sz="16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lvl="1" algn="just"/>
            <a:r>
              <a:rPr lang="en-US" sz="1400" b="0" i="0" dirty="0">
                <a:solidFill>
                  <a:srgbClr val="4D5156"/>
                </a:solidFill>
                <a:effectLst/>
                <a:latin typeface="Times New Roman" panose="02020603050405020304" pitchFamily="18" charset="0"/>
                <a:cs typeface="Times New Roman" panose="02020603050405020304" pitchFamily="18" charset="0"/>
              </a:rPr>
              <a:t>Thalassemia is </a:t>
            </a:r>
            <a:r>
              <a:rPr lang="en-US" sz="1400" b="0" i="0" dirty="0">
                <a:solidFill>
                  <a:srgbClr val="040C28"/>
                </a:solidFill>
                <a:effectLst/>
                <a:latin typeface="Times New Roman" panose="02020603050405020304" pitchFamily="18" charset="0"/>
                <a:cs typeface="Times New Roman" panose="02020603050405020304" pitchFamily="18" charset="0"/>
              </a:rPr>
              <a:t>a heterogeneous group of blood disorders affecting the hemoglobin genes and resulting in ineffective erythropoiesis.</a:t>
            </a:r>
            <a:r>
              <a:rPr lang="en-US" sz="1400" b="0" i="0" dirty="0">
                <a:solidFill>
                  <a:srgbClr val="494949"/>
                </a:solidFill>
                <a:effectLst/>
                <a:latin typeface="Times New Roman" panose="02020603050405020304" pitchFamily="18" charset="0"/>
                <a:cs typeface="Times New Roman" panose="02020603050405020304" pitchFamily="18" charset="0"/>
              </a:rPr>
              <a:t> Blood donation is a vital part of worldwide healthcare. It relates to blood transfusion as a life-sustaining and life-saving procedure as well as a form of therapeutic phlebotomy as a primary medical intervention. Over one hundred million units of blood are donated each year throughout the world. This article will concisely discuss a short history of blood donation origin and purpose, blood testing, donor eligibility and selection, adverse effects of donation, blood donation as a primary medical intervention, and a brief discussion of pathogen reduction and inactivation for donated blood.</a:t>
            </a:r>
            <a:endParaRPr 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pic>
        <p:nvPicPr>
          <p:cNvPr id="2" name="Picture 1">
            <a:extLst>
              <a:ext uri="{FF2B5EF4-FFF2-40B4-BE49-F238E27FC236}">
                <a16:creationId xmlns:a16="http://schemas.microsoft.com/office/drawing/2014/main" id="{B5D81BCF-B79A-DFDD-4B2D-EFDA18564440}"/>
              </a:ext>
            </a:extLst>
          </p:cNvPr>
          <p:cNvPicPr>
            <a:picLocks noChangeAspect="1"/>
          </p:cNvPicPr>
          <p:nvPr/>
        </p:nvPicPr>
        <p:blipFill>
          <a:blip r:embed="rId2"/>
          <a:stretch>
            <a:fillRect/>
          </a:stretch>
        </p:blipFill>
        <p:spPr>
          <a:xfrm>
            <a:off x="7000568" y="3795251"/>
            <a:ext cx="4355690" cy="2497394"/>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72834"/>
            <a:ext cx="9144000" cy="823034"/>
          </a:xfrm>
        </p:spPr>
        <p:txBody>
          <a:bodyPr>
            <a:normAutofit/>
          </a:bodyPr>
          <a:lstStyle/>
          <a:p>
            <a:r>
              <a:rPr lang="en-US" sz="1600" b="1" dirty="0">
                <a:solidFill>
                  <a:schemeClr val="accent1"/>
                </a:solidFill>
                <a:latin typeface="Times New Roman" panose="02020603050405020304" pitchFamily="18" charset="0"/>
                <a:cs typeface="Times New Roman" panose="02020603050405020304" pitchFamily="18" charset="0"/>
              </a:rPr>
              <a:t>Problem Statement</a:t>
            </a:r>
            <a:endParaRPr lang="en-US" sz="16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r>
              <a:rPr lang="en-US" sz="1400" b="0" i="0" dirty="0">
                <a:solidFill>
                  <a:srgbClr val="040C28"/>
                </a:solidFill>
                <a:effectLst/>
                <a:latin typeface="Times New Roman" panose="02020603050405020304" pitchFamily="18" charset="0"/>
                <a:cs typeface="Times New Roman" panose="02020603050405020304" pitchFamily="18" charset="0"/>
              </a:rPr>
              <a:t>It is not that people do not want to donate blood, but because they have no idea where they can donate</a:t>
            </a:r>
            <a:endParaRPr lang="en-US" sz="1400" dirty="0">
              <a:solidFill>
                <a:srgbClr val="040C28"/>
              </a:solidFill>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 People who need blood are increasing day by day. People who have diseases like anemia or people who have gotten into accidents and run out of blood need constant supply of blood to sustain their life and there is not enough blood available for them. It is not that people do not want to donate blood, but because they have no idea where they can donate. It is important for the people who are excited to donate, but yet are very busy, to be sure where and when they can donate [4],and therefore We are designing a system which contains all the information regarding blood donation camps ongoing in a particular area so that people who want to donate blood will get information regarding these camps.</a:t>
            </a:r>
            <a:endParaRPr lang="en-US" sz="1400" b="0" i="0" dirty="0">
              <a:solidFill>
                <a:srgbClr val="040C28"/>
              </a:solidFill>
              <a:effectLst/>
              <a:latin typeface="Times New Roman" panose="02020603050405020304" pitchFamily="18" charset="0"/>
              <a:cs typeface="Times New Roman" panose="02020603050405020304" pitchFamily="18" charset="0"/>
            </a:endParaRPr>
          </a:p>
          <a:p>
            <a:pPr algn="l"/>
            <a:endParaRPr lang="en-US" sz="2000" dirty="0">
              <a:solidFill>
                <a:srgbClr val="040C28"/>
              </a:solidFill>
              <a:latin typeface="Google Sans"/>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1600" b="1" dirty="0">
                <a:solidFill>
                  <a:schemeClr val="accent1"/>
                </a:solidFill>
                <a:latin typeface="Times New Roman" panose="02020603050405020304" pitchFamily="18" charset="0"/>
                <a:cs typeface="Times New Roman" panose="02020603050405020304" pitchFamily="18" charset="0"/>
              </a:rPr>
              <a:t>Proposed Solution</a:t>
            </a:r>
            <a:endParaRPr lang="en-US" sz="16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819870" y="1956907"/>
            <a:ext cx="11152682" cy="4365598"/>
          </a:xfrm>
        </p:spPr>
        <p:txBody>
          <a:bodyPr>
            <a:normAutofit/>
          </a:bodyPr>
          <a:lstStyle/>
          <a:p>
            <a:pPr algn="l"/>
            <a:r>
              <a:rPr lang="en-US" sz="1400" dirty="0">
                <a:latin typeface="Times New Roman" panose="02020603050405020304" pitchFamily="18" charset="0"/>
                <a:cs typeface="Times New Roman" panose="02020603050405020304" pitchFamily="18" charset="0"/>
              </a:rPr>
              <a:t> The basic solution is to create a centralized system to keep a track on the upcoming as well as past Blood Donation Events. The recommendation solution is as follows:</a:t>
            </a:r>
          </a:p>
          <a:p>
            <a:pPr algn="l"/>
            <a:r>
              <a:rPr lang="en-US" sz="1400" dirty="0">
                <a:latin typeface="Times New Roman" panose="02020603050405020304" pitchFamily="18" charset="0"/>
                <a:cs typeface="Times New Roman" panose="02020603050405020304" pitchFamily="18" charset="0"/>
              </a:rPr>
              <a:t>Be able to predict the feasible date in order to get the maximum response.</a:t>
            </a:r>
          </a:p>
          <a:p>
            <a:pPr algn="l"/>
            <a:r>
              <a:rPr lang="en-US" sz="1400" dirty="0">
                <a:latin typeface="Times New Roman" panose="02020603050405020304" pitchFamily="18" charset="0"/>
                <a:cs typeface="Times New Roman" panose="02020603050405020304" pitchFamily="18" charset="0"/>
              </a:rPr>
              <a:t>● An Emergency button is introduced in order to guarantee the safety of Donors. </a:t>
            </a:r>
          </a:p>
          <a:p>
            <a:pPr algn="l"/>
            <a:r>
              <a:rPr lang="en-US" sz="1400" dirty="0">
                <a:latin typeface="Times New Roman" panose="02020603050405020304" pitchFamily="18" charset="0"/>
                <a:cs typeface="Times New Roman" panose="02020603050405020304" pitchFamily="18" charset="0"/>
              </a:rPr>
              <a:t>● The call will be dialed automatically to the ambulance once the donor meets an accident. </a:t>
            </a:r>
          </a:p>
          <a:p>
            <a:pPr algn="l"/>
            <a:r>
              <a:rPr lang="en-US" sz="1400" dirty="0">
                <a:latin typeface="Times New Roman" panose="02020603050405020304" pitchFamily="18" charset="0"/>
                <a:cs typeface="Times New Roman" panose="02020603050405020304" pitchFamily="18" charset="0"/>
              </a:rPr>
              <a:t>● A centralized system is designed in order to keep a record of the past and upcoming events. </a:t>
            </a:r>
          </a:p>
          <a:p>
            <a:pPr algn="l"/>
            <a:r>
              <a:rPr lang="en-US" sz="1400" dirty="0">
                <a:latin typeface="Times New Roman" panose="02020603050405020304" pitchFamily="18" charset="0"/>
                <a:cs typeface="Times New Roman" panose="02020603050405020304" pitchFamily="18" charset="0"/>
              </a:rPr>
              <a:t>● Donors will save the donor card digitally. </a:t>
            </a:r>
          </a:p>
          <a:p>
            <a:pPr algn="l"/>
            <a:r>
              <a:rPr lang="en-US" sz="1400" dirty="0">
                <a:latin typeface="Times New Roman" panose="02020603050405020304" pitchFamily="18" charset="0"/>
                <a:cs typeface="Times New Roman" panose="02020603050405020304" pitchFamily="18" charset="0"/>
              </a:rPr>
              <a:t>● The Programmer Officer will </a:t>
            </a:r>
            <a:endParaRPr lang="en-US" sz="1400" dirty="0"/>
          </a:p>
          <a:p>
            <a:pPr algn="l"/>
            <a:endParaRPr lang="en-US" sz="2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1600" b="1" dirty="0">
                <a:solidFill>
                  <a:schemeClr val="accent1"/>
                </a:solidFill>
                <a:latin typeface="Times New Roman" panose="02020603050405020304" pitchFamily="18" charset="0"/>
                <a:cs typeface="Times New Roman" panose="02020603050405020304" pitchFamily="18" charset="0"/>
              </a:rPr>
              <a:t>System Architecture</a:t>
            </a:r>
            <a:endParaRPr lang="en-US" sz="1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pic>
        <p:nvPicPr>
          <p:cNvPr id="10" name="Picture 9">
            <a:extLst>
              <a:ext uri="{FF2B5EF4-FFF2-40B4-BE49-F238E27FC236}">
                <a16:creationId xmlns:a16="http://schemas.microsoft.com/office/drawing/2014/main" id="{4D82B7FC-6238-25F3-7FD1-56FE07B8B118}"/>
              </a:ext>
            </a:extLst>
          </p:cNvPr>
          <p:cNvPicPr>
            <a:picLocks noChangeAspect="1"/>
          </p:cNvPicPr>
          <p:nvPr/>
        </p:nvPicPr>
        <p:blipFill>
          <a:blip r:embed="rId2"/>
          <a:stretch>
            <a:fillRect/>
          </a:stretch>
        </p:blipFill>
        <p:spPr>
          <a:xfrm>
            <a:off x="304801" y="2593910"/>
            <a:ext cx="5447071" cy="3769568"/>
          </a:xfrm>
          <a:prstGeom prst="rect">
            <a:avLst/>
          </a:prstGeom>
        </p:spPr>
      </p:pic>
      <p:pic>
        <p:nvPicPr>
          <p:cNvPr id="11" name="Picture 10">
            <a:extLst>
              <a:ext uri="{FF2B5EF4-FFF2-40B4-BE49-F238E27FC236}">
                <a16:creationId xmlns:a16="http://schemas.microsoft.com/office/drawing/2014/main" id="{C552B8FC-77B1-A618-6C98-4830D143680D}"/>
              </a:ext>
            </a:extLst>
          </p:cNvPr>
          <p:cNvPicPr>
            <a:picLocks noChangeAspect="1"/>
          </p:cNvPicPr>
          <p:nvPr/>
        </p:nvPicPr>
        <p:blipFill>
          <a:blip r:embed="rId3"/>
          <a:stretch>
            <a:fillRect/>
          </a:stretch>
        </p:blipFill>
        <p:spPr>
          <a:xfrm>
            <a:off x="6194323" y="2864498"/>
            <a:ext cx="5039734" cy="2789050"/>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1600" b="1" dirty="0">
                <a:solidFill>
                  <a:schemeClr val="accent1"/>
                </a:solidFill>
                <a:latin typeface="Times New Roman" panose="02020603050405020304" pitchFamily="18" charset="0"/>
                <a:ea typeface="+mj-lt"/>
                <a:cs typeface="Times New Roman" panose="02020603050405020304" pitchFamily="18" charset="0"/>
              </a:rPr>
              <a:t>System Deployment Approach</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pic>
        <p:nvPicPr>
          <p:cNvPr id="3" name="Picture 2">
            <a:extLst>
              <a:ext uri="{FF2B5EF4-FFF2-40B4-BE49-F238E27FC236}">
                <a16:creationId xmlns:a16="http://schemas.microsoft.com/office/drawing/2014/main" id="{AFF5268A-0262-9E86-CFB7-43D7412E5E08}"/>
              </a:ext>
            </a:extLst>
          </p:cNvPr>
          <p:cNvPicPr>
            <a:picLocks noChangeAspect="1"/>
          </p:cNvPicPr>
          <p:nvPr/>
        </p:nvPicPr>
        <p:blipFill>
          <a:blip r:embed="rId2"/>
          <a:stretch>
            <a:fillRect/>
          </a:stretch>
        </p:blipFill>
        <p:spPr>
          <a:xfrm>
            <a:off x="1509010" y="2369976"/>
            <a:ext cx="8801317" cy="3601616"/>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1600" b="1" dirty="0">
                <a:solidFill>
                  <a:schemeClr val="accent1"/>
                </a:solidFill>
                <a:latin typeface="Times New Roman" panose="02020603050405020304" pitchFamily="18" charset="0"/>
                <a:ea typeface="+mj-lt"/>
                <a:cs typeface="Times New Roman" panose="02020603050405020304" pitchFamily="18" charset="0"/>
              </a:rPr>
              <a:t>Algorithm &amp; Deployment</a:t>
            </a:r>
            <a:endParaRPr lang="en-US" sz="1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pic>
        <p:nvPicPr>
          <p:cNvPr id="7" name="Picture 6">
            <a:extLst>
              <a:ext uri="{FF2B5EF4-FFF2-40B4-BE49-F238E27FC236}">
                <a16:creationId xmlns:a16="http://schemas.microsoft.com/office/drawing/2014/main" id="{84889A79-859E-DCAF-500E-A0BF62749C3F}"/>
              </a:ext>
            </a:extLst>
          </p:cNvPr>
          <p:cNvPicPr>
            <a:picLocks noChangeAspect="1"/>
          </p:cNvPicPr>
          <p:nvPr/>
        </p:nvPicPr>
        <p:blipFill>
          <a:blip r:embed="rId2"/>
          <a:stretch>
            <a:fillRect/>
          </a:stretch>
        </p:blipFill>
        <p:spPr>
          <a:xfrm>
            <a:off x="2202024" y="2313991"/>
            <a:ext cx="8089641" cy="3713585"/>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9B75-3686-1C4B-3913-D80E5836BE95}"/>
              </a:ext>
            </a:extLst>
          </p:cNvPr>
          <p:cNvSpPr>
            <a:spLocks noGrp="1"/>
          </p:cNvSpPr>
          <p:nvPr>
            <p:ph type="title"/>
          </p:nvPr>
        </p:nvSpPr>
        <p:spPr>
          <a:xfrm>
            <a:off x="4800600" y="516488"/>
            <a:ext cx="10490718" cy="1325563"/>
          </a:xfrm>
        </p:spPr>
        <p:txBody>
          <a:bodyPr>
            <a:normAutofit/>
          </a:bodyPr>
          <a:lstStyle/>
          <a:p>
            <a:r>
              <a:rPr lang="en-US" sz="1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4FEE615-D9BF-AA97-A355-C8DC74964781}"/>
              </a:ext>
            </a:extLst>
          </p:cNvPr>
          <p:cNvSpPr>
            <a:spLocks noGrp="1"/>
          </p:cNvSpPr>
          <p:nvPr>
            <p:ph idx="1"/>
          </p:nvPr>
        </p:nvSpPr>
        <p:spPr>
          <a:xfrm>
            <a:off x="838200" y="1268963"/>
            <a:ext cx="10515600" cy="4908000"/>
          </a:xfrm>
        </p:spPr>
        <p:txBody>
          <a:bodyPr/>
          <a:lstStyle/>
          <a:p>
            <a:r>
              <a:rPr lang="en-US" b="0" i="0" dirty="0">
                <a:solidFill>
                  <a:srgbClr val="202124"/>
                </a:solidFill>
                <a:effectLst/>
                <a:latin typeface="Google Sans"/>
              </a:rPr>
              <a:t> </a:t>
            </a:r>
            <a:r>
              <a:rPr lang="en-US" sz="1400" b="0" i="0" dirty="0">
                <a:solidFill>
                  <a:srgbClr val="040C28"/>
                </a:solidFill>
                <a:effectLst/>
                <a:latin typeface="Arial" panose="020B0604020202020204" pitchFamily="34" charset="0"/>
                <a:cs typeface="Arial" panose="020B0604020202020204" pitchFamily="34" charset="0"/>
              </a:rPr>
              <a:t>Thalassemia is a genetic blood disorder that affects the production of </a:t>
            </a:r>
            <a:r>
              <a:rPr lang="en-US" sz="1400" b="0" i="0" dirty="0" err="1">
                <a:solidFill>
                  <a:srgbClr val="040C28"/>
                </a:solidFill>
                <a:effectLst/>
                <a:latin typeface="Arial" panose="020B0604020202020204" pitchFamily="34" charset="0"/>
                <a:cs typeface="Arial" panose="020B0604020202020204" pitchFamily="34" charset="0"/>
              </a:rPr>
              <a:t>haemoglobin</a:t>
            </a:r>
            <a:r>
              <a:rPr lang="en-US" sz="1400" b="0" i="0" dirty="0">
                <a:solidFill>
                  <a:srgbClr val="040C28"/>
                </a:solidFill>
                <a:effectLst/>
                <a:latin typeface="Arial" panose="020B0604020202020204" pitchFamily="34" charset="0"/>
                <a:cs typeface="Arial" panose="020B0604020202020204" pitchFamily="34" charset="0"/>
              </a:rPr>
              <a:t>, which can cause </a:t>
            </a:r>
            <a:r>
              <a:rPr lang="en-US" sz="1400" b="0" i="0" dirty="0" err="1">
                <a:solidFill>
                  <a:srgbClr val="040C28"/>
                </a:solidFill>
                <a:effectLst/>
                <a:latin typeface="Arial" panose="020B0604020202020204" pitchFamily="34" charset="0"/>
                <a:cs typeface="Arial" panose="020B0604020202020204" pitchFamily="34" charset="0"/>
              </a:rPr>
              <a:t>anaemia</a:t>
            </a:r>
            <a:r>
              <a:rPr lang="en-US" sz="1400" b="0" i="0" dirty="0">
                <a:solidFill>
                  <a:srgbClr val="040C28"/>
                </a:solidFill>
                <a:effectLst/>
                <a:latin typeface="Arial" panose="020B0604020202020204" pitchFamily="34" charset="0"/>
                <a:cs typeface="Arial" panose="020B0604020202020204" pitchFamily="34" charset="0"/>
              </a:rPr>
              <a:t>, fatigue, and other health problems</a:t>
            </a:r>
            <a:r>
              <a:rPr lang="en-US" sz="1400" b="0" i="0" dirty="0">
                <a:solidFill>
                  <a:srgbClr val="202124"/>
                </a:solidFill>
                <a:effectLst/>
                <a:latin typeface="Arial" panose="020B0604020202020204" pitchFamily="34" charset="0"/>
                <a:cs typeface="Arial" panose="020B0604020202020204" pitchFamily="34" charset="0"/>
              </a:rPr>
              <a:t>.</a:t>
            </a:r>
            <a:r>
              <a:rPr lang="en-US" sz="1400" b="0" i="0" dirty="0">
                <a:solidFill>
                  <a:srgbClr val="444444"/>
                </a:solidFill>
                <a:effectLst/>
                <a:latin typeface="Arial" panose="020B0604020202020204" pitchFamily="34" charset="0"/>
                <a:cs typeface="Arial" panose="020B0604020202020204" pitchFamily="34" charset="0"/>
              </a:rPr>
              <a:t> </a:t>
            </a:r>
            <a:r>
              <a:rPr lang="en-US" sz="1400" i="0" dirty="0">
                <a:solidFill>
                  <a:srgbClr val="444444"/>
                </a:solidFill>
                <a:effectLst/>
                <a:latin typeface="Arial" panose="020B0604020202020204" pitchFamily="34" charset="0"/>
                <a:cs typeface="Arial" panose="020B0604020202020204" pitchFamily="34" charset="0"/>
              </a:rPr>
              <a:t>T</a:t>
            </a:r>
            <a:r>
              <a:rPr lang="en-US" sz="1400" b="0" i="0" dirty="0">
                <a:solidFill>
                  <a:srgbClr val="444444"/>
                </a:solidFill>
                <a:effectLst/>
                <a:latin typeface="Arial" panose="020B0604020202020204" pitchFamily="34" charset="0"/>
                <a:cs typeface="Arial" panose="020B0604020202020204" pitchFamily="34" charset="0"/>
              </a:rPr>
              <a:t>he condition can be mild or severe, and treatment options depend on the type and severity of the thalassemia. While there is no cure for thalassemia, ongoing management and treatment can help to manage the symptoms and improve the quality of life for people living with the condition. </a:t>
            </a:r>
            <a:endParaRPr lang="en-US" sz="1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15184E57-88F0-6616-9128-B8CDC97FF8E2}"/>
              </a:ext>
            </a:extLst>
          </p:cNvPr>
          <p:cNvSpPr>
            <a:spLocks noGrp="1"/>
          </p:cNvSpPr>
          <p:nvPr>
            <p:ph type="ftr" sz="quarter" idx="11"/>
          </p:nvPr>
        </p:nvSpPr>
        <p:spPr/>
        <p:txBody>
          <a:bodyPr/>
          <a:lstStyle/>
          <a:p>
            <a:r>
              <a:rPr lang="en-US" dirty="0"/>
              <a:t>© Edunet Foundation. All rights reserved.</a:t>
            </a:r>
          </a:p>
        </p:txBody>
      </p:sp>
      <p:pic>
        <p:nvPicPr>
          <p:cNvPr id="5" name="Picture 4">
            <a:extLst>
              <a:ext uri="{FF2B5EF4-FFF2-40B4-BE49-F238E27FC236}">
                <a16:creationId xmlns:a16="http://schemas.microsoft.com/office/drawing/2014/main" id="{CD3AE450-9590-96A0-A850-48C399CB9842}"/>
              </a:ext>
            </a:extLst>
          </p:cNvPr>
          <p:cNvPicPr>
            <a:picLocks noChangeAspect="1"/>
          </p:cNvPicPr>
          <p:nvPr/>
        </p:nvPicPr>
        <p:blipFill>
          <a:blip r:embed="rId2"/>
          <a:stretch>
            <a:fillRect/>
          </a:stretch>
        </p:blipFill>
        <p:spPr>
          <a:xfrm>
            <a:off x="2867024" y="2390775"/>
            <a:ext cx="5934075" cy="3867149"/>
          </a:xfrm>
          <a:prstGeom prst="rect">
            <a:avLst/>
          </a:prstGeom>
        </p:spPr>
      </p:pic>
    </p:spTree>
    <p:extLst>
      <p:ext uri="{BB962C8B-B14F-4D97-AF65-F5344CB8AC3E}">
        <p14:creationId xmlns:p14="http://schemas.microsoft.com/office/powerpoint/2010/main" val="3878677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TotalTime>
  <Words>940</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Google Sans</vt:lpstr>
      <vt:lpstr>Times New Roman</vt:lpstr>
      <vt:lpstr>Office Theme</vt:lpstr>
      <vt:lpstr>BLOOD DONATION</vt:lpstr>
      <vt:lpstr>OUTLINE</vt:lpstr>
      <vt:lpstr>Abstract</vt:lpstr>
      <vt:lpstr>Problem Statement</vt:lpstr>
      <vt:lpstr>Proposed Solution</vt:lpstr>
      <vt:lpstr>System Architecture</vt:lpstr>
      <vt:lpstr>System Deployment Approach</vt:lpstr>
      <vt:lpstr>Algorithm &amp; Deployment</vt:lpstr>
      <vt:lpstr>Conclusion</vt:lpstr>
      <vt:lpstr>PowerPoint Presentation</vt:lpstr>
      <vt:lpstr>  Reference</vt:lpstr>
      <vt:lpstr>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VISHNUPRIYA NADAVALA</cp:lastModifiedBy>
  <cp:revision>55</cp:revision>
  <dcterms:created xsi:type="dcterms:W3CDTF">2021-04-26T07:43:48Z</dcterms:created>
  <dcterms:modified xsi:type="dcterms:W3CDTF">2023-10-04T06:09:08Z</dcterms:modified>
</cp:coreProperties>
</file>