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4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3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7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3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3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5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AB32DA-9F3B-B645-83AB-9001439C96E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1EB729-39EF-164A-BFFA-734531C5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66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data.dc.go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792757-B787-C74B-815B-D9732284E5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/>
          </a:blip>
          <a:srcRect l="1033" r="874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54A4F-4B80-D542-B678-2292B40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/>
              <a:t>Airbnb as a Potential Competitor and its impact on the Hotel Industry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26D4F4E-B282-4EF5-962B-90DBDFA8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/>
              <a:t> DATS 6103 - Individual Project 2 – Vishnupriya Venkateswaran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06ABAF8-A5F0-4E99-AB6D-67BFBB982B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935891-D2C4-2245-9D1A-168B0D8EA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291" y="985838"/>
            <a:ext cx="6884078" cy="477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D9FCC-7634-6143-B52E-9674EEFA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ctr">
              <a:lnSpc>
                <a:spcPct val="90000"/>
              </a:lnSpc>
            </a:pPr>
            <a:br>
              <a:rPr lang="en-US" sz="2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Growth of Airbnb over the years based on the number of hosts in new York city.</a:t>
            </a:r>
            <a:br>
              <a:rPr lang="en-US" sz="2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25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7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14">
            <a:extLst>
              <a:ext uri="{FF2B5EF4-FFF2-40B4-BE49-F238E27FC236}">
                <a16:creationId xmlns:a16="http://schemas.microsoft.com/office/drawing/2014/main" id="{87005707-C372-D14D-AD5B-E38038077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2946" y="824487"/>
            <a:ext cx="5966108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8406EFCF-C9C8-FC42-92FF-95BFED99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Impact of Airbnb on the hotel industry</a:t>
            </a:r>
          </a:p>
        </p:txBody>
      </p:sp>
    </p:spTree>
    <p:extLst>
      <p:ext uri="{BB962C8B-B14F-4D97-AF65-F5344CB8AC3E}">
        <p14:creationId xmlns:p14="http://schemas.microsoft.com/office/powerpoint/2010/main" val="375413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C21AB-ABDD-6E46-BCBE-7F6D53010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43" r="10860" b="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B6E6F-4A70-3545-A2C7-7CA5314E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9F26-D5DE-0441-AEC6-DD4BCAE6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/>
              <a:t>There are over 60 hotels in Boston in comparison to the  large number of Airbnb Listings</a:t>
            </a:r>
          </a:p>
          <a:p>
            <a:r>
              <a:rPr lang="en-US" sz="1800"/>
              <a:t>gmplot to generate a html file with different airbnb listings and hotels in Boston.</a:t>
            </a:r>
          </a:p>
          <a:p>
            <a:r>
              <a:rPr lang="en-US" sz="1800"/>
              <a:t>Red dots indicate the hotels and the blue indicates the Airbnb listings in the area.</a:t>
            </a:r>
          </a:p>
          <a:p>
            <a:endParaRPr lang="en-US" sz="180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499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5823E40-C3CF-D343-877B-C89F231F4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7" r="8181" b="4"/>
          <a:stretch/>
        </p:blipFill>
        <p:spPr>
          <a:xfrm>
            <a:off x="5700713" y="2601003"/>
            <a:ext cx="4543425" cy="329973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1289F-957D-214E-8BD0-5AB9F8C985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67" b="-1"/>
          <a:stretch/>
        </p:blipFill>
        <p:spPr>
          <a:xfrm>
            <a:off x="714375" y="2601003"/>
            <a:ext cx="4114799" cy="319972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E2B47-96FA-B94B-A11A-4C2DE8A8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4" y="609600"/>
            <a:ext cx="6542315" cy="1905000"/>
          </a:xfrm>
        </p:spPr>
        <p:txBody>
          <a:bodyPr>
            <a:normAutofit/>
          </a:bodyPr>
          <a:lstStyle/>
          <a:p>
            <a:r>
              <a:rPr lang="en-US" dirty="0"/>
              <a:t>Number of Hotels Vs Number of Airbnb listings in new York city</a:t>
            </a:r>
          </a:p>
        </p:txBody>
      </p:sp>
    </p:spTree>
    <p:extLst>
      <p:ext uri="{BB962C8B-B14F-4D97-AF65-F5344CB8AC3E}">
        <p14:creationId xmlns:p14="http://schemas.microsoft.com/office/powerpoint/2010/main" val="295446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F4A4F-2F3D-3346-9957-43D3454A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045776"/>
            <a:ext cx="6916633" cy="444640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CA8CC-922E-234D-8820-26C4502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Pricing Difference between Airbnb and Hotels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2BBC-83F7-E842-AB2C-5ADC353E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Pricing for Hotels </a:t>
            </a:r>
          </a:p>
          <a:p>
            <a:r>
              <a:rPr lang="en-US" sz="1800" dirty="0"/>
              <a:t>Statistical Description can be seen in the violin plot</a:t>
            </a:r>
          </a:p>
          <a:p>
            <a:r>
              <a:rPr lang="en-US" sz="1800" dirty="0"/>
              <a:t>Maximum price: $1395 USD</a:t>
            </a:r>
          </a:p>
          <a:p>
            <a:r>
              <a:rPr lang="en-US" sz="1800" dirty="0"/>
              <a:t>Average price: $355 USD</a:t>
            </a:r>
          </a:p>
          <a:p>
            <a:r>
              <a:rPr lang="en-US" sz="1800" dirty="0"/>
              <a:t>Lowest Price: $72 USD</a:t>
            </a:r>
          </a:p>
          <a:p>
            <a:r>
              <a:rPr lang="en-US" sz="1800" dirty="0"/>
              <a:t>The highest price for a normal room in a hotel is about $1400 USD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052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D07CFD-51E0-EF42-BE2F-933C46EC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186618"/>
            <a:ext cx="6916633" cy="416472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16736-F6D8-F94D-9A4E-E2F5C5BA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3EB0-133D-AE43-B3E7-4A655C44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Pricing of an Airbnb listing </a:t>
            </a:r>
          </a:p>
          <a:p>
            <a:r>
              <a:rPr lang="en-US" sz="1800" dirty="0"/>
              <a:t>Maximum Price: $10000 USD</a:t>
            </a:r>
          </a:p>
          <a:p>
            <a:r>
              <a:rPr lang="en-US" sz="1800" dirty="0"/>
              <a:t>Average Price: $156 USD</a:t>
            </a:r>
          </a:p>
          <a:p>
            <a:r>
              <a:rPr lang="en-US" sz="1800" dirty="0"/>
              <a:t>Minimum Price: $10 USD</a:t>
            </a:r>
          </a:p>
          <a:p>
            <a:r>
              <a:rPr lang="en-US" sz="1800" dirty="0"/>
              <a:t>The cost of most of the Airbnb listings are relatively lesser than a hotel.</a:t>
            </a:r>
          </a:p>
        </p:txBody>
      </p:sp>
    </p:spTree>
    <p:extLst>
      <p:ext uri="{BB962C8B-B14F-4D97-AF65-F5344CB8AC3E}">
        <p14:creationId xmlns:p14="http://schemas.microsoft.com/office/powerpoint/2010/main" val="40997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E21B98-F83A-7E4A-9EA1-7A36D34A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9389-CF97-4943-9F55-83C982F7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 pricing revenue data for hotels and Airbnb listings are compare them</a:t>
            </a:r>
          </a:p>
          <a:p>
            <a:r>
              <a:rPr lang="en-US" dirty="0">
                <a:solidFill>
                  <a:schemeClr val="tx1"/>
                </a:solidFill>
              </a:rPr>
              <a:t>Consider Airbnb and hotel pricing in each county</a:t>
            </a:r>
          </a:p>
          <a:p>
            <a:r>
              <a:rPr lang="en-US" dirty="0">
                <a:solidFill>
                  <a:schemeClr val="tx1"/>
                </a:solidFill>
              </a:rPr>
              <a:t>Study on preference of Airbnb over hotel by studying the different amenities.</a:t>
            </a:r>
          </a:p>
          <a:p>
            <a:r>
              <a:rPr lang="en-US" dirty="0">
                <a:solidFill>
                  <a:schemeClr val="tx1"/>
                </a:solidFill>
              </a:rPr>
              <a:t>The Hotel Industry’s 2017 Plans to Combat Airbnb</a:t>
            </a:r>
          </a:p>
          <a:p>
            <a:r>
              <a:rPr lang="en-US" dirty="0">
                <a:solidFill>
                  <a:schemeClr val="tx1"/>
                </a:solidFill>
              </a:rPr>
              <a:t>Study Airbnb’s across other countries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7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2DC7D6-755B-1541-8965-C3F37AF1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DC21-E3B2-AA47-B2D9-E394C1A9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in less than a decade, Airbnb has transformed how millions of people travel, building a global marketplace around short-term apartment and room rentals.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From 2010 Airbnb has grown immensely.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Airbnb has accommodated more than 50 million Guests in 2015. This puts the company on track to pass 100 million in 2016.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The number of Airbnb listings are so high compared to hotels in major tourist cities like Boston, Washington, dc and new York.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The pricing is considerably low for Airbnb listings than in hotels and plus you get to live like a local to get a whole new experience from your trip.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It is definitely a threat to the hotel industry.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Airbnb will obviously continue to grown looking at all the stats and advantages it has to offer.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6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8C74CA-A30E-5E4D-847D-1491EB0E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Tools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DE11-268C-774D-8FD1-49623BE3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609" y="714376"/>
            <a:ext cx="6253751" cy="5076825"/>
          </a:xfrm>
        </p:spPr>
        <p:txBody>
          <a:bodyPr>
            <a:normAutofit lnSpcReduction="10000"/>
          </a:bodyPr>
          <a:lstStyle/>
          <a:p>
            <a:pPr marL="457200" lvl="0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US" sz="2800" b="1" dirty="0">
                <a:solidFill>
                  <a:schemeClr val="tx1"/>
                </a:solidFill>
              </a:rPr>
              <a:t>Python</a:t>
            </a:r>
          </a:p>
          <a:p>
            <a:pPr marL="914400" lvl="1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○"/>
            </a:pPr>
            <a:r>
              <a:rPr lang="en-US" sz="1700" b="1" dirty="0">
                <a:solidFill>
                  <a:schemeClr val="tx1"/>
                </a:solidFill>
              </a:rPr>
              <a:t>Libraries</a:t>
            </a: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>
                <a:solidFill>
                  <a:schemeClr val="tx1"/>
                </a:solidFill>
              </a:rPr>
              <a:t>pandas</a:t>
            </a: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 err="1">
                <a:solidFill>
                  <a:schemeClr val="tx1"/>
                </a:solidFill>
              </a:rPr>
              <a:t>Matplotlib.pyplot</a:t>
            </a:r>
            <a:endParaRPr lang="en-US" sz="1700" dirty="0">
              <a:solidFill>
                <a:schemeClr val="tx1"/>
              </a:solidFill>
            </a:endParaRP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 err="1">
                <a:solidFill>
                  <a:schemeClr val="tx1"/>
                </a:solidFill>
              </a:rPr>
              <a:t>Numpy</a:t>
            </a:r>
            <a:endParaRPr lang="en-US" sz="1700" dirty="0">
              <a:solidFill>
                <a:schemeClr val="tx1"/>
              </a:solidFill>
            </a:endParaRP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>
                <a:solidFill>
                  <a:schemeClr val="tx1"/>
                </a:solidFill>
              </a:rPr>
              <a:t>Display</a:t>
            </a: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>
                <a:solidFill>
                  <a:schemeClr val="tx1"/>
                </a:solidFill>
              </a:rPr>
              <a:t>Math</a:t>
            </a: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>
                <a:solidFill>
                  <a:schemeClr val="tx1"/>
                </a:solidFill>
              </a:rPr>
              <a:t>Date-time</a:t>
            </a: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>
                <a:solidFill>
                  <a:schemeClr val="tx1"/>
                </a:solidFill>
              </a:rPr>
              <a:t>Us </a:t>
            </a:r>
            <a:r>
              <a:rPr lang="en-US" sz="1700" dirty="0" err="1">
                <a:solidFill>
                  <a:schemeClr val="tx1"/>
                </a:solidFill>
              </a:rPr>
              <a:t>zipcode</a:t>
            </a:r>
            <a:endParaRPr lang="en-US" sz="1700" dirty="0">
              <a:solidFill>
                <a:schemeClr val="tx1"/>
              </a:solidFill>
            </a:endParaRPr>
          </a:p>
          <a:p>
            <a:pPr marL="1028700" lvl="2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914400" lvl="1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○"/>
            </a:pPr>
            <a:r>
              <a:rPr lang="en-US" sz="1700" b="1" dirty="0">
                <a:solidFill>
                  <a:schemeClr val="tx1"/>
                </a:solidFill>
              </a:rPr>
              <a:t>Charts</a:t>
            </a: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endParaRPr lang="en-US" sz="1700" dirty="0">
              <a:solidFill>
                <a:schemeClr val="tx1"/>
              </a:solidFill>
            </a:endParaRP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>
                <a:solidFill>
                  <a:schemeClr val="tx1"/>
                </a:solidFill>
              </a:rPr>
              <a:t>Histograms</a:t>
            </a: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>
                <a:solidFill>
                  <a:schemeClr val="tx1"/>
                </a:solidFill>
              </a:rPr>
              <a:t>Line graphs</a:t>
            </a: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 err="1">
                <a:solidFill>
                  <a:schemeClr val="tx1"/>
                </a:solidFill>
              </a:rPr>
              <a:t>Seaborn</a:t>
            </a:r>
            <a:endParaRPr lang="en-US" sz="1700" dirty="0">
              <a:solidFill>
                <a:schemeClr val="tx1"/>
              </a:solidFill>
            </a:endParaRP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 err="1">
                <a:solidFill>
                  <a:schemeClr val="tx1"/>
                </a:solidFill>
              </a:rPr>
              <a:t>Gmplot</a:t>
            </a:r>
            <a:endParaRPr lang="en-US" sz="1700" dirty="0">
              <a:solidFill>
                <a:schemeClr val="tx1"/>
              </a:solidFill>
            </a:endParaRPr>
          </a:p>
          <a:p>
            <a:pPr marL="1371600" lvl="2" indent="-3429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■"/>
            </a:pPr>
            <a:r>
              <a:rPr lang="en-US" sz="1700" dirty="0">
                <a:solidFill>
                  <a:schemeClr val="tx1"/>
                </a:solidFill>
              </a:rPr>
              <a:t>folium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5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E1D279-5B80-5540-B1B3-96913DE1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refernces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CFB3-B802-2049-832D-10EE37B5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linkClick r:id="rId3"/>
              </a:rPr>
              <a:t>insideairbnb.com/get-the-data.html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u="sng" dirty="0" err="1">
                <a:solidFill>
                  <a:schemeClr val="accent6"/>
                </a:solidFill>
              </a:rPr>
              <a:t>www.tripadvisor.com</a:t>
            </a:r>
            <a:r>
              <a:rPr lang="en-US" u="sng" dirty="0">
                <a:solidFill>
                  <a:schemeClr val="accent6"/>
                </a:solidFill>
              </a:rPr>
              <a:t>/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linkClick r:id="rId4"/>
              </a:rPr>
              <a:t>opendata.dc.gov/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5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EB478A-9DD4-FC47-9F9E-F43A415C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7FD0-CF28-3E45-9534-F3049660B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Background of Dataset</a:t>
            </a:r>
          </a:p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tx1"/>
                </a:solidFill>
              </a:rPr>
              <a:t>Airbnb vs hotels</a:t>
            </a:r>
          </a:p>
          <a:p>
            <a:r>
              <a:rPr lang="en-US" dirty="0">
                <a:solidFill>
                  <a:schemeClr val="tx1"/>
                </a:solidFill>
              </a:rPr>
              <a:t>Future Research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dirty="0">
                <a:solidFill>
                  <a:schemeClr val="tx1"/>
                </a:solidFill>
              </a:rPr>
              <a:t>Tools and Packages</a:t>
            </a:r>
          </a:p>
          <a:p>
            <a:r>
              <a:rPr lang="en-US" dirty="0">
                <a:solidFill>
                  <a:schemeClr val="tx1"/>
                </a:solidFill>
              </a:rPr>
              <a:t>Reference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E7C45C50-EC79-034A-9A24-2071365E81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0950" b="95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9C0FA5B5-F53F-418B-9E4D-AF71D654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707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D13950-E1D0-7645-91DF-947287D1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E1DC-4D49-A041-B5A2-8E1B2447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Airbnb is a company whose website permits local people to rent out their residences as tourist accommodations.</a:t>
            </a:r>
          </a:p>
          <a:p>
            <a:r>
              <a:rPr lang="en-US">
                <a:solidFill>
                  <a:schemeClr val="tx1"/>
                </a:solidFill>
              </a:rPr>
              <a:t>Users on Airbnb can book a place to stay in more than 34,000 cities across 190 countries.</a:t>
            </a:r>
          </a:p>
          <a:p>
            <a:r>
              <a:rPr lang="en-US">
                <a:solidFill>
                  <a:schemeClr val="tx1"/>
                </a:solidFill>
              </a:rPr>
              <a:t>Airbnb have addressed the much more challenging problem of the sharing of goods, where unlike selling a good, retaining the post-transaction value of the good is essential for the owner.</a:t>
            </a:r>
          </a:p>
          <a:p>
            <a:r>
              <a:rPr lang="en-US">
                <a:solidFill>
                  <a:schemeClr val="tx1"/>
                </a:solidFill>
              </a:rPr>
              <a:t>Impact of Airbnb on hotel industry.</a:t>
            </a:r>
          </a:p>
          <a:p>
            <a:r>
              <a:rPr lang="en-US">
                <a:solidFill>
                  <a:schemeClr val="tx1"/>
                </a:solidFill>
              </a:rPr>
              <a:t>Plan of study using data mining techniques with various python libraries and tools.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7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71095-FE62-7347-AA5E-B85CA343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Background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97BA-77C5-DB46-BDCE-2F5151E0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1.Airbnb Listings Data - The Airbnb listings data is collected from Insiderairbnb.com. It has Airbnb listings for 46 countries across the globe for the years 2008 to 2017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2.Hotels Data – The hotels data is collected via web scrapping from opendata.dc.gov , Trip Advisor and Hotels.com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6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9914ED-7368-9648-AE12-894648C3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700"/>
              <a:t>States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AD2F-0C6D-BE4E-A7A9-8A057A49F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For the purpose of the project the states considered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Boston, </a:t>
            </a:r>
            <a:r>
              <a:rPr lang="en-US">
                <a:solidFill>
                  <a:schemeClr val="tx1"/>
                </a:solidFill>
                <a:effectLst/>
              </a:rPr>
              <a:t>Massachusetts</a:t>
            </a:r>
            <a:endParaRPr lang="en-US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effectLst/>
              </a:rPr>
              <a:t>Washington, D.C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New York City</a:t>
            </a:r>
          </a:p>
        </p:txBody>
      </p:sp>
    </p:spTree>
    <p:extLst>
      <p:ext uri="{BB962C8B-B14F-4D97-AF65-F5344CB8AC3E}">
        <p14:creationId xmlns:p14="http://schemas.microsoft.com/office/powerpoint/2010/main" val="46531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8E31A9-CF93-2340-9C8A-08978ADD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7057-4088-E740-A8BC-12457C81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Analyzing Trends in Airbnb listings In Boston</a:t>
            </a:r>
          </a:p>
          <a:p>
            <a:pPr marL="0" indent="0">
              <a:lnSpc>
                <a:spcPct val="90000"/>
              </a:lnSpc>
              <a:buNone/>
            </a:pPr>
            <a:endParaRPr lang="en-US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There are 4863 Airbnb listings in boston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Allston–Brighton, Back Bay, Dorchester, Jamaica plain and </a:t>
            </a:r>
            <a:r>
              <a:rPr lang="en-US">
                <a:solidFill>
                  <a:schemeClr val="tx1"/>
                </a:solidFill>
                <a:effectLst/>
              </a:rPr>
              <a:t>Fenway–Kenmore</a:t>
            </a:r>
            <a:r>
              <a:rPr lang="en-US">
                <a:solidFill>
                  <a:schemeClr val="tx1"/>
                </a:solidFill>
              </a:rPr>
              <a:t> has the most number of airbnb listings making it the top 5 popular neighborhoods in Boston.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Most popular type of property rented as Airbnb are apartments.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481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F8982E-02F0-4D24-85CB-98DEBCC322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0B30F-B46A-F547-931A-A2960F94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51" y="985839"/>
            <a:ext cx="6656131" cy="431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EF8790-3E65-0B42-AD97-4F028426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latin typeface="+mn-lt"/>
              </a:rPr>
              <a:t>Trends in Airbnb listings In </a:t>
            </a:r>
            <a:r>
              <a:rPr lang="en-US" sz="24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latin typeface="+mn-lt"/>
              </a:rPr>
              <a:t>Washington,D.c</a:t>
            </a:r>
            <a:br>
              <a:rPr lang="en-US" sz="2800" b="1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</a:br>
            <a:endParaRPr lang="en-US" sz="2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E595-652A-6A41-9DC9-06C423D51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There are 7649 Airbnb listings in </a:t>
            </a:r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Washington,D.C</a:t>
            </a:r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Growth of Airbnb from 2008 to 2016 is as presented in the graph</a:t>
            </a:r>
          </a:p>
          <a:p>
            <a:pPr marL="0" indent="0">
              <a:buNone/>
            </a:pPr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  <a:p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05627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F8982E-02F0-4D24-85CB-98DEBCC322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EE0A7-D76A-C54D-A359-10747A55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54" y="1129554"/>
            <a:ext cx="6447963" cy="4573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65916-39B7-DC4A-8722-0E3A5984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endParaRPr lang="en-US" sz="2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7390-3D64-0142-A5A6-F9F8F2F7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Top 10 </a:t>
            </a:r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neiborhoods</a:t>
            </a:r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in DC based on the number of customer reviews </a:t>
            </a:r>
          </a:p>
          <a:p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80689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98012A-527F-FC4A-8CF9-1AE94BFC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Trends in Airbnb New York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B823-24B5-D149-9619-0032A5C6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7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7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Entire-home/apartment listings account for 75% ($490 million) of total Airbnb revenue and represent 51% of total listings.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Nearly 300 unique listings earned $100,000 or more last year.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Airbnb growth in New York City has slowed down considerably. Revenue-earning listings grew by only 4.5% (to 67,100) citywide, and even shrunk by 3% (to 34,000) in Manhattan. Total host revenue grew by 14% (to $657 million) between 2016 and 2017, a major slowdown from the previous year’s growth rate of 35% (to $576 million).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effectLst/>
              </a:rPr>
              <a:t>The New York law is particularly worrisome for Airbnb. Airbnb was sued by new York government in 2016. hence there was a drop in Airbnb listings in 2016.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The law suit was settled in January 2017.</a:t>
            </a:r>
            <a:br>
              <a:rPr lang="en-US" sz="17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1700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35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{180D9C9A-32FD-3E4F-9955-D0471AE252C8}tf10001063</Template>
  <TotalTime>1516</TotalTime>
  <Words>647</Words>
  <Application>Microsoft Macintosh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Mesh</vt:lpstr>
      <vt:lpstr>Airbnb as a Potential Competitor and its impact on the Hotel Industry</vt:lpstr>
      <vt:lpstr>Overview</vt:lpstr>
      <vt:lpstr>Introduction</vt:lpstr>
      <vt:lpstr>Background of datasets</vt:lpstr>
      <vt:lpstr>States Considered</vt:lpstr>
      <vt:lpstr>Exploratory data analysis</vt:lpstr>
      <vt:lpstr>Trends in Airbnb listings In Washington,D.c </vt:lpstr>
      <vt:lpstr>PowerPoint Presentation</vt:lpstr>
      <vt:lpstr>Trends in Airbnb New York</vt:lpstr>
      <vt:lpstr>  Growth of Airbnb over the years based on the number of hosts in new York city.  </vt:lpstr>
      <vt:lpstr>Impact of Airbnb on the hotel industry</vt:lpstr>
      <vt:lpstr>PowerPoint Presentation</vt:lpstr>
      <vt:lpstr>Number of Hotels Vs Number of Airbnb listings in new York city</vt:lpstr>
      <vt:lpstr>Pricing Difference between Airbnb and Hotels</vt:lpstr>
      <vt:lpstr>PowerPoint Presentation</vt:lpstr>
      <vt:lpstr>Future Research</vt:lpstr>
      <vt:lpstr>Conclusion</vt:lpstr>
      <vt:lpstr>Tools and packages</vt:lpstr>
      <vt:lpstr>refernces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2018-04-28T15:16:03Z</dcterms:created>
  <dcterms:modified xsi:type="dcterms:W3CDTF">2018-04-29T16:34:04Z</dcterms:modified>
</cp:coreProperties>
</file>