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22"/>
  </p:notesMasterIdLst>
  <p:sldIdLst>
    <p:sldId id="256" r:id="rId2"/>
    <p:sldId id="257" r:id="rId3"/>
    <p:sldId id="258" r:id="rId4"/>
    <p:sldId id="260" r:id="rId5"/>
    <p:sldId id="259" r:id="rId6"/>
    <p:sldId id="261" r:id="rId7"/>
    <p:sldId id="271" r:id="rId8"/>
    <p:sldId id="273" r:id="rId9"/>
    <p:sldId id="262" r:id="rId10"/>
    <p:sldId id="263" r:id="rId11"/>
    <p:sldId id="264" r:id="rId12"/>
    <p:sldId id="265" r:id="rId13"/>
    <p:sldId id="272" r:id="rId14"/>
    <p:sldId id="267" r:id="rId15"/>
    <p:sldId id="266" r:id="rId16"/>
    <p:sldId id="274" r:id="rId17"/>
    <p:sldId id="268" r:id="rId18"/>
    <p:sldId id="269" r:id="rId19"/>
    <p:sldId id="27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F8D1C5D-F766-0A4A-87C3-68B36C0A3C2B}">
          <p14:sldIdLst>
            <p14:sldId id="256"/>
            <p14:sldId id="257"/>
            <p14:sldId id="258"/>
            <p14:sldId id="260"/>
            <p14:sldId id="259"/>
            <p14:sldId id="261"/>
            <p14:sldId id="271"/>
            <p14:sldId id="262"/>
            <p14:sldId id="263"/>
            <p14:sldId id="264"/>
            <p14:sldId id="265"/>
            <p14:sldId id="272"/>
            <p14:sldId id="266"/>
            <p14:sldId id="267"/>
            <p14:sldId id="273"/>
            <p14:sldId id="274"/>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280" autoAdjust="0"/>
    <p:restoredTop sz="94648"/>
  </p:normalViewPr>
  <p:slideViewPr>
    <p:cSldViewPr snapToGrid="0" snapToObjects="1">
      <p:cViewPr>
        <p:scale>
          <a:sx n="75" d="100"/>
          <a:sy n="75" d="100"/>
        </p:scale>
        <p:origin x="-498" y="-33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6AB81-2DAC-604C-B012-5257EC7A7C8C}" type="datetimeFigureOut">
              <a:rPr lang="en-US" smtClean="0"/>
              <a:pPr/>
              <a:t>3/5/2018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95295-26B5-9246-8425-B6F29CCA8425}" type="slidenum">
              <a:rPr lang="en-US" smtClean="0"/>
              <a:pPr/>
              <a:t>‹#›</a:t>
            </a:fld>
            <a:endParaRPr lang="en-US"/>
          </a:p>
        </p:txBody>
      </p:sp>
    </p:spTree>
    <p:extLst>
      <p:ext uri="{BB962C8B-B14F-4D97-AF65-F5344CB8AC3E}">
        <p14:creationId xmlns:p14="http://schemas.microsoft.com/office/powerpoint/2010/main" xmlns="" val="17682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pictures and style</a:t>
            </a:r>
          </a:p>
        </p:txBody>
      </p:sp>
      <p:sp>
        <p:nvSpPr>
          <p:cNvPr id="4" name="Slide Number Placeholder 3"/>
          <p:cNvSpPr>
            <a:spLocks noGrp="1"/>
          </p:cNvSpPr>
          <p:nvPr>
            <p:ph type="sldNum" sz="quarter" idx="10"/>
          </p:nvPr>
        </p:nvSpPr>
        <p:spPr/>
        <p:txBody>
          <a:bodyPr/>
          <a:lstStyle/>
          <a:p>
            <a:fld id="{D3295295-26B5-9246-8425-B6F29CCA8425}" type="slidenum">
              <a:rPr lang="en-US" smtClean="0"/>
              <a:pPr/>
              <a:t>1</a:t>
            </a:fld>
            <a:endParaRPr lang="en-US"/>
          </a:p>
        </p:txBody>
      </p:sp>
    </p:spTree>
    <p:extLst>
      <p:ext uri="{BB962C8B-B14F-4D97-AF65-F5344CB8AC3E}">
        <p14:creationId xmlns:p14="http://schemas.microsoft.com/office/powerpoint/2010/main" xmlns="" val="131968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a:t>
            </a:r>
            <a:r>
              <a:rPr lang="en-US" dirty="0" err="1"/>
              <a:t>Europian</a:t>
            </a:r>
            <a:r>
              <a:rPr lang="en-US" dirty="0"/>
              <a:t> Union is not considered</a:t>
            </a:r>
          </a:p>
        </p:txBody>
      </p:sp>
      <p:sp>
        <p:nvSpPr>
          <p:cNvPr id="4" name="Slide Number Placeholder 3"/>
          <p:cNvSpPr>
            <a:spLocks noGrp="1"/>
          </p:cNvSpPr>
          <p:nvPr>
            <p:ph type="sldNum" sz="quarter" idx="10"/>
          </p:nvPr>
        </p:nvSpPr>
        <p:spPr/>
        <p:txBody>
          <a:bodyPr/>
          <a:lstStyle/>
          <a:p>
            <a:fld id="{D3295295-26B5-9246-8425-B6F29CCA8425}" type="slidenum">
              <a:rPr lang="en-US" smtClean="0"/>
              <a:pPr/>
              <a:t>4</a:t>
            </a:fld>
            <a:endParaRPr lang="en-US"/>
          </a:p>
        </p:txBody>
      </p:sp>
    </p:spTree>
    <p:extLst>
      <p:ext uri="{BB962C8B-B14F-4D97-AF65-F5344CB8AC3E}">
        <p14:creationId xmlns:p14="http://schemas.microsoft.com/office/powerpoint/2010/main" xmlns="" val="147409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ReplCE</a:t>
            </a:r>
            <a:r>
              <a:rPr lang="en-US" dirty="0"/>
              <a:t> GRAGH</a:t>
            </a:r>
          </a:p>
        </p:txBody>
      </p:sp>
      <p:sp>
        <p:nvSpPr>
          <p:cNvPr id="4" name="Slide Number Placeholder 3"/>
          <p:cNvSpPr>
            <a:spLocks noGrp="1"/>
          </p:cNvSpPr>
          <p:nvPr>
            <p:ph type="sldNum" sz="quarter" idx="10"/>
          </p:nvPr>
        </p:nvSpPr>
        <p:spPr/>
        <p:txBody>
          <a:bodyPr/>
          <a:lstStyle/>
          <a:p>
            <a:fld id="{D3295295-26B5-9246-8425-B6F29CCA8425}" type="slidenum">
              <a:rPr lang="en-US" smtClean="0"/>
              <a:pPr/>
              <a:t>6</a:t>
            </a:fld>
            <a:endParaRPr lang="en-US"/>
          </a:p>
        </p:txBody>
      </p:sp>
    </p:spTree>
    <p:extLst>
      <p:ext uri="{BB962C8B-B14F-4D97-AF65-F5344CB8AC3E}">
        <p14:creationId xmlns:p14="http://schemas.microsoft.com/office/powerpoint/2010/main" xmlns="" val="173126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295295-26B5-9246-8425-B6F29CCA8425}" type="slidenum">
              <a:rPr lang="en-US" smtClean="0"/>
              <a:pPr/>
              <a:t>9</a:t>
            </a:fld>
            <a:endParaRPr lang="en-US"/>
          </a:p>
        </p:txBody>
      </p:sp>
    </p:spTree>
    <p:extLst>
      <p:ext uri="{BB962C8B-B14F-4D97-AF65-F5344CB8AC3E}">
        <p14:creationId xmlns:p14="http://schemas.microsoft.com/office/powerpoint/2010/main" xmlns="" val="381891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Compare the data to that country’s GDP(to do)</a:t>
            </a:r>
          </a:p>
          <a:p>
            <a:endParaRPr lang="en-US" dirty="0"/>
          </a:p>
        </p:txBody>
      </p:sp>
      <p:sp>
        <p:nvSpPr>
          <p:cNvPr id="4" name="Slide Number Placeholder 3"/>
          <p:cNvSpPr>
            <a:spLocks noGrp="1"/>
          </p:cNvSpPr>
          <p:nvPr>
            <p:ph type="sldNum" sz="quarter" idx="10"/>
          </p:nvPr>
        </p:nvSpPr>
        <p:spPr/>
        <p:txBody>
          <a:bodyPr/>
          <a:lstStyle/>
          <a:p>
            <a:fld id="{D3295295-26B5-9246-8425-B6F29CCA8425}" type="slidenum">
              <a:rPr lang="en-US" smtClean="0"/>
              <a:pPr/>
              <a:t>11</a:t>
            </a:fld>
            <a:endParaRPr lang="en-US"/>
          </a:p>
        </p:txBody>
      </p:sp>
    </p:spTree>
    <p:extLst>
      <p:ext uri="{BB962C8B-B14F-4D97-AF65-F5344CB8AC3E}">
        <p14:creationId xmlns:p14="http://schemas.microsoft.com/office/powerpoint/2010/main" xmlns="" val="998737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Final choropleth</a:t>
            </a:r>
          </a:p>
        </p:txBody>
      </p:sp>
      <p:sp>
        <p:nvSpPr>
          <p:cNvPr id="4" name="Slide Number Placeholder 3"/>
          <p:cNvSpPr>
            <a:spLocks noGrp="1"/>
          </p:cNvSpPr>
          <p:nvPr>
            <p:ph type="sldNum" sz="quarter" idx="10"/>
          </p:nvPr>
        </p:nvSpPr>
        <p:spPr/>
        <p:txBody>
          <a:bodyPr/>
          <a:lstStyle/>
          <a:p>
            <a:fld id="{D3295295-26B5-9246-8425-B6F29CCA8425}" type="slidenum">
              <a:rPr lang="en-US" smtClean="0"/>
              <a:pPr/>
              <a:t>14</a:t>
            </a:fld>
            <a:endParaRPr lang="en-US"/>
          </a:p>
        </p:txBody>
      </p:sp>
    </p:spTree>
    <p:extLst>
      <p:ext uri="{BB962C8B-B14F-4D97-AF65-F5344CB8AC3E}">
        <p14:creationId xmlns:p14="http://schemas.microsoft.com/office/powerpoint/2010/main" xmlns="" val="350882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4215574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B62FDA-610A-C843-BFE0-A7833E256AD6}" type="datetimeFigureOut">
              <a:rPr lang="en-US" smtClean="0"/>
              <a:pPr/>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229380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1206667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2791014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390810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1023133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244299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3323111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211638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314407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62FDA-610A-C843-BFE0-A7833E256AD6}" type="datetimeFigureOut">
              <a:rPr lang="en-US" smtClean="0"/>
              <a:pPr/>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381823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62FDA-610A-C843-BFE0-A7833E256AD6}" type="datetimeFigureOut">
              <a:rPr lang="en-US" smtClean="0"/>
              <a:pPr/>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160107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62FDA-610A-C843-BFE0-A7833E256AD6}" type="datetimeFigureOut">
              <a:rPr lang="en-US" smtClean="0"/>
              <a:pPr/>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154106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62FDA-610A-C843-BFE0-A7833E256AD6}" type="datetimeFigureOut">
              <a:rPr lang="en-US" smtClean="0"/>
              <a:pPr/>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257948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62FDA-610A-C843-BFE0-A7833E256AD6}" type="datetimeFigureOut">
              <a:rPr lang="en-US" smtClean="0"/>
              <a:pPr/>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83913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B62FDA-610A-C843-BFE0-A7833E256AD6}" type="datetimeFigureOut">
              <a:rPr lang="en-US" smtClean="0"/>
              <a:pPr/>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23766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A9B62FDA-610A-C843-BFE0-A7833E256AD6}" type="datetimeFigureOut">
              <a:rPr lang="en-US" smtClean="0"/>
              <a:pPr/>
              <a:t>3/5/2018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391507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9B62FDA-610A-C843-BFE0-A7833E256AD6}" type="datetimeFigureOut">
              <a:rPr lang="en-US" smtClean="0"/>
              <a:pPr/>
              <a:t>3/5/2018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B22C91B-1D41-514E-B899-E84097C19AA6}" type="slidenum">
              <a:rPr lang="en-US" smtClean="0"/>
              <a:pPr/>
              <a:t>‹#›</a:t>
            </a:fld>
            <a:endParaRPr lang="en-US"/>
          </a:p>
        </p:txBody>
      </p:sp>
    </p:spTree>
    <p:extLst>
      <p:ext uri="{BB962C8B-B14F-4D97-AF65-F5344CB8AC3E}">
        <p14:creationId xmlns:p14="http://schemas.microsoft.com/office/powerpoint/2010/main" xmlns="" val="3664347118"/>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imf.org/external/datamapper/NGDPDPC@WEO/OEMDC/ADVEC/WEOWORLD" TargetMode="External"/><Relationship Id="rId2" Type="http://schemas.openxmlformats.org/officeDocument/2006/relationships/hyperlink" Target="https://www.sipri.org/databases/milex" TargetMode="External"/><Relationship Id="rId1" Type="http://schemas.openxmlformats.org/officeDocument/2006/relationships/slideLayout" Target="../slideLayouts/slideLayout2.xml"/><Relationship Id="rId4" Type="http://schemas.openxmlformats.org/officeDocument/2006/relationships/hyperlink" Target="https://data.worldbank.org/indicator/NY.GDP.MKTP.C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F1926547-A7D5-2B4A-BD19-A99D675D9EDD}"/>
              </a:ext>
            </a:extLst>
          </p:cNvPr>
          <p:cNvPicPr>
            <a:picLocks noChangeAspect="1"/>
          </p:cNvPicPr>
          <p:nvPr/>
        </p:nvPicPr>
        <p:blipFill rotWithShape="1">
          <a:blip r:embed="rId4"/>
          <a:srcRect t="9884" b="27798"/>
          <a:stretch/>
        </p:blipFill>
        <p:spPr>
          <a:xfrm>
            <a:off x="20" y="10"/>
            <a:ext cx="12191980" cy="4273816"/>
          </a:xfrm>
          <a:prstGeom prst="rect">
            <a:avLst/>
          </a:prstGeom>
        </p:spPr>
      </p:pic>
      <p:sp>
        <p:nvSpPr>
          <p:cNvPr id="2" name="Title 1">
            <a:extLst>
              <a:ext uri="{FF2B5EF4-FFF2-40B4-BE49-F238E27FC236}">
                <a16:creationId xmlns:a16="http://schemas.microsoft.com/office/drawing/2014/main" xmlns="" id="{C62CFE1E-2335-CB48-975F-4FB3161845FA}"/>
              </a:ext>
            </a:extLst>
          </p:cNvPr>
          <p:cNvSpPr>
            <a:spLocks noGrp="1"/>
          </p:cNvSpPr>
          <p:nvPr>
            <p:ph type="ctrTitle"/>
          </p:nvPr>
        </p:nvSpPr>
        <p:spPr>
          <a:xfrm>
            <a:off x="1751012" y="4363271"/>
            <a:ext cx="8676222" cy="1066801"/>
          </a:xfrm>
        </p:spPr>
        <p:txBody>
          <a:bodyPr>
            <a:normAutofit/>
          </a:bodyPr>
          <a:lstStyle/>
          <a:p>
            <a:r>
              <a:rPr lang="en-US"/>
              <a:t>Military Expenditure</a:t>
            </a:r>
          </a:p>
        </p:txBody>
      </p:sp>
      <p:sp>
        <p:nvSpPr>
          <p:cNvPr id="3" name="Subtitle 2">
            <a:extLst>
              <a:ext uri="{FF2B5EF4-FFF2-40B4-BE49-F238E27FC236}">
                <a16:creationId xmlns:a16="http://schemas.microsoft.com/office/drawing/2014/main" xmlns="" id="{C44583D3-B163-0E4B-989A-077A60A06788}"/>
              </a:ext>
            </a:extLst>
          </p:cNvPr>
          <p:cNvSpPr>
            <a:spLocks noGrp="1"/>
          </p:cNvSpPr>
          <p:nvPr>
            <p:ph type="subTitle" idx="1"/>
          </p:nvPr>
        </p:nvSpPr>
        <p:spPr>
          <a:xfrm>
            <a:off x="1751012" y="5516211"/>
            <a:ext cx="8676222" cy="722243"/>
          </a:xfrm>
        </p:spPr>
        <p:txBody>
          <a:bodyPr>
            <a:normAutofit lnSpcReduction="10000"/>
          </a:bodyPr>
          <a:lstStyle/>
          <a:p>
            <a:pPr>
              <a:lnSpc>
                <a:spcPct val="90000"/>
              </a:lnSpc>
            </a:pPr>
            <a:endParaRPr lang="en-US" sz="1500" dirty="0"/>
          </a:p>
          <a:p>
            <a:pPr>
              <a:lnSpc>
                <a:spcPct val="90000"/>
              </a:lnSpc>
            </a:pPr>
            <a:r>
              <a:rPr lang="en-US" sz="1800" dirty="0"/>
              <a:t>DATS 6103 - Individual Project 1 – </a:t>
            </a:r>
            <a:r>
              <a:rPr lang="en-US" sz="1800" dirty="0" err="1"/>
              <a:t>Vishnupriya</a:t>
            </a:r>
            <a:r>
              <a:rPr lang="en-US" sz="1800" dirty="0"/>
              <a:t> </a:t>
            </a:r>
            <a:r>
              <a:rPr lang="en-US" sz="1800" dirty="0" err="1"/>
              <a:t>Venkateswaran</a:t>
            </a:r>
            <a:endParaRPr lang="en-US" sz="1800" dirty="0"/>
          </a:p>
          <a:p>
            <a:pPr>
              <a:lnSpc>
                <a:spcPct val="90000"/>
              </a:lnSpc>
            </a:pPr>
            <a:endParaRPr lang="en-US" sz="1500" dirty="0"/>
          </a:p>
        </p:txBody>
      </p:sp>
    </p:spTree>
    <p:extLst>
      <p:ext uri="{BB962C8B-B14F-4D97-AF65-F5344CB8AC3E}">
        <p14:creationId xmlns:p14="http://schemas.microsoft.com/office/powerpoint/2010/main" xmlns="" val="2496633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xmlns="" id="{65F32515-9322-44A5-8C72-4C7BFB4618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A617F13B-5021-454F-90E5-3AB2383BFD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xmlns="" id="{15AF42B0-18B2-F346-B379-E5494AF402B0}"/>
              </a:ext>
            </a:extLst>
          </p:cNvPr>
          <p:cNvPicPr>
            <a:picLocks noGrp="1" noChangeAspect="1"/>
          </p:cNvPicPr>
          <p:nvPr>
            <p:ph idx="1"/>
          </p:nvPr>
        </p:nvPicPr>
        <p:blipFill>
          <a:blip r:embed="rId2"/>
          <a:stretch>
            <a:fillRect/>
          </a:stretch>
        </p:blipFill>
        <p:spPr>
          <a:xfrm>
            <a:off x="643467" y="866310"/>
            <a:ext cx="10905066" cy="5125380"/>
          </a:xfrm>
          <a:prstGeom prst="rect">
            <a:avLst/>
          </a:prstGeom>
        </p:spPr>
      </p:pic>
    </p:spTree>
    <p:extLst>
      <p:ext uri="{BB962C8B-B14F-4D97-AF65-F5344CB8AC3E}">
        <p14:creationId xmlns:p14="http://schemas.microsoft.com/office/powerpoint/2010/main" xmlns="" val="1017287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19631-48A5-4142-9A72-2560F76F9486}"/>
              </a:ext>
            </a:extLst>
          </p:cNvPr>
          <p:cNvSpPr>
            <a:spLocks noGrp="1"/>
          </p:cNvSpPr>
          <p:nvPr>
            <p:ph type="title"/>
          </p:nvPr>
        </p:nvSpPr>
        <p:spPr/>
        <p:txBody>
          <a:bodyPr/>
          <a:lstStyle/>
          <a:p>
            <a:r>
              <a:rPr lang="en-US" dirty="0"/>
              <a:t>To do</a:t>
            </a:r>
          </a:p>
        </p:txBody>
      </p:sp>
      <p:pic>
        <p:nvPicPr>
          <p:cNvPr id="4" name="Content Placeholder 3" descr="shareofgdp.PNG"/>
          <p:cNvPicPr>
            <a:picLocks noGrp="1" noChangeAspect="1"/>
          </p:cNvPicPr>
          <p:nvPr>
            <p:ph idx="1"/>
          </p:nvPr>
        </p:nvPicPr>
        <p:blipFill>
          <a:blip r:embed="rId3"/>
          <a:stretch>
            <a:fillRect/>
          </a:stretch>
        </p:blipFill>
        <p:spPr>
          <a:xfrm>
            <a:off x="1141414" y="774700"/>
            <a:ext cx="9691686" cy="5016500"/>
          </a:xfrm>
        </p:spPr>
      </p:pic>
    </p:spTree>
    <p:extLst>
      <p:ext uri="{BB962C8B-B14F-4D97-AF65-F5344CB8AC3E}">
        <p14:creationId xmlns:p14="http://schemas.microsoft.com/office/powerpoint/2010/main" xmlns="" val="2910367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1E5C9-F3EE-524A-B0B4-A69DA57FEFFF}"/>
              </a:ext>
            </a:extLst>
          </p:cNvPr>
          <p:cNvSpPr>
            <a:spLocks noGrp="1"/>
          </p:cNvSpPr>
          <p:nvPr>
            <p:ph type="title"/>
          </p:nvPr>
        </p:nvSpPr>
        <p:spPr/>
        <p:txBody>
          <a:bodyPr>
            <a:normAutofit/>
          </a:bodyPr>
          <a:lstStyle/>
          <a:p>
            <a:r>
              <a:rPr lang="en-US" sz="3600" b="1" i="1" dirty="0">
                <a:solidFill>
                  <a:schemeClr val="accent6"/>
                </a:solidFill>
              </a:rPr>
              <a:t>Military Spending per Capita</a:t>
            </a:r>
          </a:p>
        </p:txBody>
      </p:sp>
      <p:pic>
        <p:nvPicPr>
          <p:cNvPr id="5" name="Content Placeholder 4">
            <a:extLst>
              <a:ext uri="{FF2B5EF4-FFF2-40B4-BE49-F238E27FC236}">
                <a16:creationId xmlns:a16="http://schemas.microsoft.com/office/drawing/2014/main" xmlns="" id="{6BA48D17-38C2-5A45-953E-73FE67959E61}"/>
              </a:ext>
            </a:extLst>
          </p:cNvPr>
          <p:cNvPicPr>
            <a:picLocks noGrp="1" noChangeAspect="1"/>
          </p:cNvPicPr>
          <p:nvPr>
            <p:ph idx="1"/>
          </p:nvPr>
        </p:nvPicPr>
        <p:blipFill>
          <a:blip r:embed="rId2"/>
          <a:stretch>
            <a:fillRect/>
          </a:stretch>
        </p:blipFill>
        <p:spPr>
          <a:xfrm>
            <a:off x="7483143" y="4063114"/>
            <a:ext cx="4622800" cy="2692400"/>
          </a:xfrm>
        </p:spPr>
      </p:pic>
      <p:sp>
        <p:nvSpPr>
          <p:cNvPr id="6" name="TextBox 5">
            <a:extLst>
              <a:ext uri="{FF2B5EF4-FFF2-40B4-BE49-F238E27FC236}">
                <a16:creationId xmlns:a16="http://schemas.microsoft.com/office/drawing/2014/main" xmlns="" id="{E8F04E43-A10A-2542-AA58-0271FC9B2AC7}"/>
              </a:ext>
            </a:extLst>
          </p:cNvPr>
          <p:cNvSpPr txBox="1"/>
          <p:nvPr/>
        </p:nvSpPr>
        <p:spPr>
          <a:xfrm>
            <a:off x="584974" y="2147777"/>
            <a:ext cx="10462437" cy="2893100"/>
          </a:xfrm>
          <a:prstGeom prst="rect">
            <a:avLst/>
          </a:prstGeom>
          <a:noFill/>
        </p:spPr>
        <p:txBody>
          <a:bodyPr wrap="square" rtlCol="0">
            <a:spAutoFit/>
          </a:bodyPr>
          <a:lstStyle/>
          <a:p>
            <a:pPr marL="285750" indent="-285750">
              <a:buFont typeface="Arial" panose="020B0604020202020204" pitchFamily="34" charset="0"/>
              <a:buChar char="•"/>
            </a:pPr>
            <a:r>
              <a:rPr lang="en-US" sz="2000" dirty="0"/>
              <a:t>Saudi Arabia spent 1978.20 USD per capita on their military operations in 2016. It is the country that spends the highest amount per capita on military in the world. It even beats Israel and United States which are known to engage in many wars around the globe. </a:t>
            </a:r>
          </a:p>
          <a:p>
            <a:pPr marL="285750" indent="-285750">
              <a:buFont typeface="Arial" panose="020B0604020202020204" pitchFamily="34" charset="0"/>
              <a:buChar char="•"/>
            </a:pPr>
            <a:r>
              <a:rPr lang="en-US" sz="2000" dirty="0"/>
              <a:t>Saudi Arabia beat USA in military spending per capita after 2013.</a:t>
            </a:r>
          </a:p>
          <a:p>
            <a:pPr marL="285750" indent="-285750">
              <a:buFont typeface="Arial" panose="020B0604020202020204" pitchFamily="34" charset="0"/>
              <a:buChar char="•"/>
            </a:pPr>
            <a:r>
              <a:rPr lang="en-US" sz="2000" dirty="0"/>
              <a:t>From 2007 to 2016 USA has spent 20432.80USD per capita whereas Saudi Arabia 19083USD.</a:t>
            </a:r>
          </a:p>
          <a:p>
            <a:pPr marL="285750" indent="-285750">
              <a:buFont typeface="Arial" panose="020B0604020202020204" pitchFamily="34" charset="0"/>
              <a:buChar char="•"/>
            </a:pPr>
            <a:r>
              <a:rPr lang="en-US" sz="2000" dirty="0"/>
              <a:t>The increase was only after 2013</a:t>
            </a:r>
            <a:r>
              <a:rPr lang="en-US" sz="2400"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410998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65F32515-9322-44A5-8C72-4C7BFB4618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617F13B-5021-454F-90E5-3AB2383BFD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1EEC5A26-09B7-1D41-AD97-FB158EE0BB5F}"/>
              </a:ext>
            </a:extLst>
          </p:cNvPr>
          <p:cNvPicPr>
            <a:picLocks noGrp="1" noChangeAspect="1"/>
          </p:cNvPicPr>
          <p:nvPr>
            <p:ph idx="1"/>
          </p:nvPr>
        </p:nvPicPr>
        <p:blipFill>
          <a:blip r:embed="rId2"/>
          <a:stretch>
            <a:fillRect/>
          </a:stretch>
        </p:blipFill>
        <p:spPr>
          <a:xfrm>
            <a:off x="713328" y="643467"/>
            <a:ext cx="10765343" cy="5571066"/>
          </a:xfrm>
          <a:prstGeom prst="rect">
            <a:avLst/>
          </a:prstGeom>
        </p:spPr>
      </p:pic>
    </p:spTree>
    <p:extLst>
      <p:ext uri="{BB962C8B-B14F-4D97-AF65-F5344CB8AC3E}">
        <p14:creationId xmlns:p14="http://schemas.microsoft.com/office/powerpoint/2010/main" xmlns="" val="1808712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36" name="Rectangle 33">
            <a:extLst>
              <a:ext uri="{FF2B5EF4-FFF2-40B4-BE49-F238E27FC236}">
                <a16:creationId xmlns:a16="http://schemas.microsoft.com/office/drawing/2014/main" xmlns="" id="{2C069419-B83B-4E10-A3EF-91A86B5D35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xmlns="" id="{6E75A9F8-84E9-8542-AF2D-A0B4E5866F62}"/>
              </a:ext>
            </a:extLst>
          </p:cNvPr>
          <p:cNvPicPr>
            <a:picLocks noGrp="1" noChangeAspect="1"/>
          </p:cNvPicPr>
          <p:nvPr>
            <p:ph idx="1"/>
          </p:nvPr>
        </p:nvPicPr>
        <p:blipFill>
          <a:blip r:embed="rId4"/>
          <a:stretch>
            <a:fillRect/>
          </a:stretch>
        </p:blipFill>
        <p:spPr>
          <a:xfrm>
            <a:off x="725075" y="565694"/>
            <a:ext cx="5405901" cy="3608439"/>
          </a:xfrm>
          <a:prstGeom prst="rect">
            <a:avLst/>
          </a:prstGeom>
        </p:spPr>
      </p:pic>
      <p:pic>
        <p:nvPicPr>
          <p:cNvPr id="29" name="Picture 28">
            <a:extLst>
              <a:ext uri="{FF2B5EF4-FFF2-40B4-BE49-F238E27FC236}">
                <a16:creationId xmlns:a16="http://schemas.microsoft.com/office/drawing/2014/main" xmlns="" id="{2DB7E3E4-CDC2-994C-B555-DC5B25BA2507}"/>
              </a:ext>
            </a:extLst>
          </p:cNvPr>
          <p:cNvPicPr>
            <a:picLocks noChangeAspect="1"/>
          </p:cNvPicPr>
          <p:nvPr/>
        </p:nvPicPr>
        <p:blipFill>
          <a:blip r:embed="rId5"/>
          <a:stretch>
            <a:fillRect/>
          </a:stretch>
        </p:blipFill>
        <p:spPr>
          <a:xfrm>
            <a:off x="6343006" y="456354"/>
            <a:ext cx="5349322" cy="3717779"/>
          </a:xfrm>
          <a:prstGeom prst="rect">
            <a:avLst/>
          </a:prstGeom>
        </p:spPr>
      </p:pic>
      <p:sp>
        <p:nvSpPr>
          <p:cNvPr id="2" name="Title 1">
            <a:extLst>
              <a:ext uri="{FF2B5EF4-FFF2-40B4-BE49-F238E27FC236}">
                <a16:creationId xmlns:a16="http://schemas.microsoft.com/office/drawing/2014/main" xmlns="" id="{0329BD98-20E1-D44D-8527-8E9CFD8C47BD}"/>
              </a:ext>
            </a:extLst>
          </p:cNvPr>
          <p:cNvSpPr>
            <a:spLocks noGrp="1"/>
          </p:cNvSpPr>
          <p:nvPr>
            <p:ph type="title"/>
          </p:nvPr>
        </p:nvSpPr>
        <p:spPr>
          <a:xfrm>
            <a:off x="988630" y="4363271"/>
            <a:ext cx="10200986" cy="1066801"/>
          </a:xfrm>
        </p:spPr>
        <p:txBody>
          <a:bodyPr vert="horz" lIns="91440" tIns="45720" rIns="91440" bIns="45720" rtlCol="0" anchor="b">
            <a:normAutofit fontScale="90000"/>
          </a:bodyPr>
          <a:lstStyle/>
          <a:p>
            <a:pPr algn="ctr">
              <a:lnSpc>
                <a:spcPct val="90000"/>
              </a:lnSpc>
            </a:pPr>
            <a:r>
              <a:rPr lang="en-US" sz="4100" b="1" i="1" dirty="0" smtClean="0">
                <a:effectLst>
                  <a:glow rad="38100">
                    <a:schemeClr val="bg1">
                      <a:lumMod val="65000"/>
                      <a:lumOff val="35000"/>
                      <a:alpha val="50000"/>
                    </a:schemeClr>
                  </a:glow>
                  <a:outerShdw blurRad="28575" dist="31750" dir="13200000" algn="tl" rotWithShape="0">
                    <a:srgbClr val="000000">
                      <a:alpha val="25000"/>
                    </a:srgbClr>
                  </a:outerShdw>
                </a:effectLst>
              </a:rPr>
              <a:t>Military spending per capita </a:t>
            </a:r>
            <a:r>
              <a:rPr lang="en-US" sz="4100" b="1" i="1" dirty="0">
                <a:effectLst>
                  <a:glow rad="38100">
                    <a:schemeClr val="bg1">
                      <a:lumMod val="65000"/>
                      <a:lumOff val="35000"/>
                      <a:alpha val="50000"/>
                    </a:schemeClr>
                  </a:glow>
                  <a:outerShdw blurRad="28575" dist="31750" dir="13200000" algn="tl" rotWithShape="0">
                    <a:srgbClr val="000000">
                      <a:alpha val="25000"/>
                    </a:srgbClr>
                  </a:outerShdw>
                </a:effectLst>
              </a:rPr>
              <a:t>for </a:t>
            </a:r>
            <a:r>
              <a:rPr lang="en-US" sz="4100" b="1" i="1" dirty="0" smtClean="0">
                <a:effectLst>
                  <a:glow rad="38100">
                    <a:schemeClr val="bg1">
                      <a:lumMod val="65000"/>
                      <a:lumOff val="35000"/>
                      <a:alpha val="50000"/>
                    </a:schemeClr>
                  </a:glow>
                  <a:outerShdw blurRad="28575" dist="31750" dir="13200000" algn="tl" rotWithShape="0">
                    <a:srgbClr val="000000">
                      <a:alpha val="25000"/>
                    </a:srgbClr>
                  </a:outerShdw>
                </a:effectLst>
              </a:rPr>
              <a:t>2010 and 2013</a:t>
            </a:r>
            <a:endParaRPr lang="en-US" sz="4100" b="1" i="1"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xmlns="" val="1820830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E2F6D-6F87-EF48-8840-51E13978AE4B}"/>
              </a:ext>
            </a:extLst>
          </p:cNvPr>
          <p:cNvSpPr>
            <a:spLocks noGrp="1"/>
          </p:cNvSpPr>
          <p:nvPr>
            <p:ph type="title"/>
          </p:nvPr>
        </p:nvSpPr>
        <p:spPr/>
        <p:txBody>
          <a:bodyPr>
            <a:normAutofit/>
          </a:bodyPr>
          <a:lstStyle/>
          <a:p>
            <a:r>
              <a:rPr lang="en-US" sz="3600" b="1" i="1" dirty="0">
                <a:solidFill>
                  <a:schemeClr val="accent6"/>
                </a:solidFill>
              </a:rPr>
              <a:t>GDP per Capita</a:t>
            </a:r>
          </a:p>
        </p:txBody>
      </p:sp>
      <p:sp>
        <p:nvSpPr>
          <p:cNvPr id="3" name="Content Placeholder 2">
            <a:extLst>
              <a:ext uri="{FF2B5EF4-FFF2-40B4-BE49-F238E27FC236}">
                <a16:creationId xmlns:a16="http://schemas.microsoft.com/office/drawing/2014/main" xmlns="" id="{CAF5EC8C-4DFD-5E41-99D7-4C93A5E86F2F}"/>
              </a:ext>
            </a:extLst>
          </p:cNvPr>
          <p:cNvSpPr>
            <a:spLocks noGrp="1"/>
          </p:cNvSpPr>
          <p:nvPr>
            <p:ph idx="1"/>
          </p:nvPr>
        </p:nvSpPr>
        <p:spPr/>
        <p:txBody>
          <a:bodyPr>
            <a:noAutofit/>
          </a:bodyPr>
          <a:lstStyle/>
          <a:p>
            <a:r>
              <a:rPr lang="en-US" sz="1800" dirty="0"/>
              <a:t>GDP per capita allows you to compare the prosperity of countries with different population sizes.  US GDP was $18.56 trillion in 2016 according to the IMF. But one reason America is so prosperous is it has so many people. It's the third most populous country after  China And India.</a:t>
            </a:r>
          </a:p>
          <a:p>
            <a:r>
              <a:rPr lang="en-US" sz="1800" dirty="0"/>
              <a:t>The United States must spread its wealth among 324 million people. As a result, its GDP per capita is only $57,607. </a:t>
            </a:r>
          </a:p>
          <a:p>
            <a:r>
              <a:rPr lang="en-US" sz="1800" dirty="0"/>
              <a:t>China has </a:t>
            </a:r>
            <a:r>
              <a:rPr lang="en-US" sz="1800" dirty="0" smtClean="0"/>
              <a:t>a large GDP, </a:t>
            </a:r>
            <a:r>
              <a:rPr lang="en-US" sz="1800" dirty="0"/>
              <a:t>producing $21.2 trillion in 2016. But its GDP per capita was only $8123 because it has four times the number of people as the United States.</a:t>
            </a:r>
          </a:p>
          <a:p>
            <a:r>
              <a:rPr lang="en-US" sz="1800" dirty="0"/>
              <a:t>It's the most populous country in the world, with 1.37 billion people. </a:t>
            </a:r>
          </a:p>
          <a:p>
            <a:r>
              <a:rPr lang="en-US" sz="1800" dirty="0"/>
              <a:t>India's GDP was $8.7 trillion, but spread among its 1.3 billion people, its GDP per capita was $1741. </a:t>
            </a:r>
          </a:p>
          <a:p>
            <a:r>
              <a:rPr lang="en-US" sz="1800" dirty="0"/>
              <a:t>Japan’s GDP is $4.9 trillion, the fifth largest in the world. Its GDP per capita was $38,900 since it has 126 million people. </a:t>
            </a:r>
          </a:p>
        </p:txBody>
      </p:sp>
    </p:spTree>
    <p:extLst>
      <p:ext uri="{BB962C8B-B14F-4D97-AF65-F5344CB8AC3E}">
        <p14:creationId xmlns:p14="http://schemas.microsoft.com/office/powerpoint/2010/main" xmlns="" val="4026247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0CBD1BA-0D28-AB47-A87C-B6F3D3699FBE}"/>
              </a:ext>
            </a:extLst>
          </p:cNvPr>
          <p:cNvPicPr>
            <a:picLocks noGrp="1" noChangeAspect="1"/>
          </p:cNvPicPr>
          <p:nvPr>
            <p:ph idx="1"/>
          </p:nvPr>
        </p:nvPicPr>
        <p:blipFill>
          <a:blip r:embed="rId3"/>
          <a:stretch>
            <a:fillRect/>
          </a:stretch>
        </p:blipFill>
        <p:spPr>
          <a:xfrm>
            <a:off x="1429952" y="639905"/>
            <a:ext cx="5329589" cy="558187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xmlns="" id="{D3C379BC-8689-154B-9B36-08FDB7950BB8}"/>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lvl="0" algn="ctr">
              <a:lnSpc>
                <a:spcPct val="90000"/>
              </a:lnSpc>
            </a:pPr>
            <a:r>
              <a:rPr lang="en-US" sz="3400">
                <a:effectLst>
                  <a:glow rad="38100">
                    <a:schemeClr val="bg1">
                      <a:lumMod val="65000"/>
                      <a:lumOff val="35000"/>
                      <a:alpha val="50000"/>
                    </a:schemeClr>
                  </a:glow>
                  <a:outerShdw blurRad="28575" dist="31750" dir="13200000" algn="tl" rotWithShape="0">
                    <a:srgbClr val="000000">
                      <a:alpha val="25000"/>
                    </a:srgbClr>
                  </a:outerShdw>
                </a:effectLst>
              </a:rPr>
              <a:t>Comparison btw per person military spending to the per person GDP</a:t>
            </a:r>
          </a:p>
        </p:txBody>
      </p:sp>
    </p:spTree>
    <p:extLst>
      <p:ext uri="{BB962C8B-B14F-4D97-AF65-F5344CB8AC3E}">
        <p14:creationId xmlns:p14="http://schemas.microsoft.com/office/powerpoint/2010/main" xmlns="" val="2987621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030E2-0FD5-3D4F-A230-7A8FE64CA733}"/>
              </a:ext>
            </a:extLst>
          </p:cNvPr>
          <p:cNvSpPr>
            <a:spLocks noGrp="1"/>
          </p:cNvSpPr>
          <p:nvPr>
            <p:ph type="title"/>
          </p:nvPr>
        </p:nvSpPr>
        <p:spPr>
          <a:xfrm>
            <a:off x="1141413" y="609600"/>
            <a:ext cx="9905998" cy="1905000"/>
          </a:xfrm>
        </p:spPr>
        <p:txBody>
          <a:bodyPr>
            <a:normAutofit/>
          </a:bodyPr>
          <a:lstStyle/>
          <a:p>
            <a:r>
              <a:rPr lang="en-US" sz="3600" b="1" i="1">
                <a:solidFill>
                  <a:schemeClr val="accent6"/>
                </a:solidFill>
              </a:rPr>
              <a:t>Conclusion</a:t>
            </a:r>
            <a:endParaRPr lang="en-US" sz="3600" b="1" i="1" dirty="0">
              <a:solidFill>
                <a:schemeClr val="accent6"/>
              </a:solidFill>
            </a:endParaRPr>
          </a:p>
        </p:txBody>
      </p:sp>
      <p:sp>
        <p:nvSpPr>
          <p:cNvPr id="3" name="Content Placeholder 2">
            <a:extLst>
              <a:ext uri="{FF2B5EF4-FFF2-40B4-BE49-F238E27FC236}">
                <a16:creationId xmlns:a16="http://schemas.microsoft.com/office/drawing/2014/main" xmlns="" id="{87AA7626-A3AE-D642-9DD5-E53BD9394CE2}"/>
              </a:ext>
            </a:extLst>
          </p:cNvPr>
          <p:cNvSpPr>
            <a:spLocks noGrp="1"/>
          </p:cNvSpPr>
          <p:nvPr>
            <p:ph idx="1"/>
          </p:nvPr>
        </p:nvSpPr>
        <p:spPr>
          <a:xfrm>
            <a:off x="1141413" y="2666999"/>
            <a:ext cx="9905998" cy="3124201"/>
          </a:xfrm>
        </p:spPr>
        <p:txBody>
          <a:bodyPr>
            <a:normAutofit/>
          </a:bodyPr>
          <a:lstStyle/>
          <a:p>
            <a:r>
              <a:rPr lang="en-US" dirty="0"/>
              <a:t>USA spends the most amount of money on military.</a:t>
            </a:r>
          </a:p>
          <a:p>
            <a:r>
              <a:rPr lang="en-US" dirty="0"/>
              <a:t>The five biggest spenders in 2016 were the USA, China, Russia, Saudi Arabia and India.</a:t>
            </a:r>
          </a:p>
          <a:p>
            <a:r>
              <a:rPr lang="en-US" dirty="0"/>
              <a:t>Saudi Arabia has the highest share of GDP.</a:t>
            </a:r>
          </a:p>
          <a:p>
            <a:r>
              <a:rPr lang="en-US" dirty="0"/>
              <a:t>Saudi Arabia is the country that spends the highest amount per capita on military in the world. It  beats United States which is known to engage in many wars around the globe.</a:t>
            </a:r>
          </a:p>
          <a:p>
            <a:endParaRPr lang="en-US" dirty="0"/>
          </a:p>
          <a:p>
            <a:endParaRPr lang="en-US" dirty="0"/>
          </a:p>
          <a:p>
            <a:endParaRPr lang="en-US" dirty="0"/>
          </a:p>
        </p:txBody>
      </p:sp>
    </p:spTree>
    <p:extLst>
      <p:ext uri="{BB962C8B-B14F-4D97-AF65-F5344CB8AC3E}">
        <p14:creationId xmlns:p14="http://schemas.microsoft.com/office/powerpoint/2010/main" xmlns="" val="2556590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EBFF-7774-ED46-84F9-B8AEEB30888F}"/>
              </a:ext>
            </a:extLst>
          </p:cNvPr>
          <p:cNvSpPr>
            <a:spLocks noGrp="1"/>
          </p:cNvSpPr>
          <p:nvPr>
            <p:ph type="title"/>
          </p:nvPr>
        </p:nvSpPr>
        <p:spPr/>
        <p:txBody>
          <a:bodyPr/>
          <a:lstStyle/>
          <a:p>
            <a:r>
              <a:rPr lang="en-US" b="1" i="1" dirty="0">
                <a:solidFill>
                  <a:schemeClr val="accent6"/>
                </a:solidFill>
              </a:rPr>
              <a:t>Tools and Packages</a:t>
            </a:r>
          </a:p>
        </p:txBody>
      </p:sp>
      <p:sp>
        <p:nvSpPr>
          <p:cNvPr id="3" name="Content Placeholder 2">
            <a:extLst>
              <a:ext uri="{FF2B5EF4-FFF2-40B4-BE49-F238E27FC236}">
                <a16:creationId xmlns:a16="http://schemas.microsoft.com/office/drawing/2014/main" xmlns="" id="{7D2B9706-95A6-AC49-91E5-C524AF3ED25A}"/>
              </a:ext>
            </a:extLst>
          </p:cNvPr>
          <p:cNvSpPr>
            <a:spLocks noGrp="1"/>
          </p:cNvSpPr>
          <p:nvPr>
            <p:ph idx="1"/>
          </p:nvPr>
        </p:nvSpPr>
        <p:spPr/>
        <p:txBody>
          <a:bodyPr>
            <a:normAutofit fontScale="25000" lnSpcReduction="20000"/>
          </a:bodyPr>
          <a:lstStyle/>
          <a:p>
            <a:pPr marL="457200" lvl="0" indent="-342900">
              <a:spcBef>
                <a:spcPts val="0"/>
              </a:spcBef>
              <a:buClr>
                <a:srgbClr val="000000"/>
              </a:buClr>
              <a:buSzPts val="1800"/>
              <a:buChar char="●"/>
            </a:pPr>
            <a:r>
              <a:rPr lang="en-US" sz="7400" b="1" dirty="0">
                <a:solidFill>
                  <a:schemeClr val="tx1"/>
                </a:solidFill>
              </a:rPr>
              <a:t>Python</a:t>
            </a:r>
          </a:p>
          <a:p>
            <a:pPr marL="914400" lvl="1" indent="-342900">
              <a:spcBef>
                <a:spcPts val="0"/>
              </a:spcBef>
              <a:buClr>
                <a:srgbClr val="000000"/>
              </a:buClr>
              <a:buSzPts val="1800"/>
              <a:buChar char="○"/>
            </a:pPr>
            <a:r>
              <a:rPr lang="en-US" sz="7400" b="1" dirty="0">
                <a:solidFill>
                  <a:schemeClr val="tx1"/>
                </a:solidFill>
              </a:rPr>
              <a:t>Libraries</a:t>
            </a:r>
          </a:p>
          <a:p>
            <a:pPr marL="1371600" lvl="2" indent="-342900">
              <a:spcBef>
                <a:spcPts val="0"/>
              </a:spcBef>
              <a:buClr>
                <a:srgbClr val="000000"/>
              </a:buClr>
              <a:buSzPts val="1800"/>
              <a:buChar char="■"/>
            </a:pPr>
            <a:r>
              <a:rPr lang="en-US" sz="7400" dirty="0">
                <a:solidFill>
                  <a:schemeClr val="tx1"/>
                </a:solidFill>
              </a:rPr>
              <a:t>pandas</a:t>
            </a:r>
          </a:p>
          <a:p>
            <a:pPr marL="1371600" lvl="2" indent="-342900">
              <a:spcBef>
                <a:spcPts val="0"/>
              </a:spcBef>
              <a:buClr>
                <a:srgbClr val="000000"/>
              </a:buClr>
              <a:buSzPts val="1800"/>
              <a:buChar char="■"/>
            </a:pPr>
            <a:r>
              <a:rPr lang="en-US" sz="7400" dirty="0" err="1">
                <a:solidFill>
                  <a:schemeClr val="tx1"/>
                </a:solidFill>
              </a:rPr>
              <a:t>Matplotlib.pyplot</a:t>
            </a:r>
            <a:endParaRPr lang="en-US" sz="7400" dirty="0">
              <a:solidFill>
                <a:schemeClr val="tx1"/>
              </a:solidFill>
            </a:endParaRPr>
          </a:p>
          <a:p>
            <a:pPr marL="1371600" lvl="2" indent="-342900">
              <a:spcBef>
                <a:spcPts val="0"/>
              </a:spcBef>
              <a:buClr>
                <a:srgbClr val="000000"/>
              </a:buClr>
              <a:buSzPts val="1800"/>
              <a:buChar char="■"/>
            </a:pPr>
            <a:r>
              <a:rPr lang="en-US" sz="7400" dirty="0" err="1">
                <a:solidFill>
                  <a:schemeClr val="tx1"/>
                </a:solidFill>
              </a:rPr>
              <a:t>Numpy</a:t>
            </a:r>
            <a:endParaRPr lang="en-US" sz="7400" dirty="0">
              <a:solidFill>
                <a:schemeClr val="tx1"/>
              </a:solidFill>
            </a:endParaRPr>
          </a:p>
          <a:p>
            <a:pPr marL="1371600" lvl="2" indent="-342900">
              <a:spcBef>
                <a:spcPts val="0"/>
              </a:spcBef>
              <a:buClr>
                <a:srgbClr val="000000"/>
              </a:buClr>
              <a:buSzPts val="1800"/>
              <a:buChar char="■"/>
            </a:pPr>
            <a:r>
              <a:rPr lang="en-US" sz="7400" dirty="0">
                <a:solidFill>
                  <a:schemeClr val="tx1"/>
                </a:solidFill>
              </a:rPr>
              <a:t>Display</a:t>
            </a:r>
          </a:p>
          <a:p>
            <a:pPr marL="1371600" lvl="2" indent="-342900">
              <a:spcBef>
                <a:spcPts val="0"/>
              </a:spcBef>
              <a:buClr>
                <a:srgbClr val="000000"/>
              </a:buClr>
              <a:buSzPts val="1800"/>
              <a:buChar char="■"/>
            </a:pPr>
            <a:r>
              <a:rPr lang="en-US" sz="7400" dirty="0">
                <a:solidFill>
                  <a:schemeClr val="tx1"/>
                </a:solidFill>
              </a:rPr>
              <a:t>Math</a:t>
            </a:r>
          </a:p>
          <a:p>
            <a:pPr marL="1028700" lvl="2" indent="0">
              <a:spcBef>
                <a:spcPts val="0"/>
              </a:spcBef>
              <a:buClr>
                <a:srgbClr val="000000"/>
              </a:buClr>
              <a:buSzPts val="1800"/>
              <a:buNone/>
            </a:pPr>
            <a:endParaRPr lang="en-US" sz="7400" dirty="0">
              <a:solidFill>
                <a:schemeClr val="tx1"/>
              </a:solidFill>
            </a:endParaRPr>
          </a:p>
          <a:p>
            <a:pPr marL="914400" lvl="1" indent="-342900">
              <a:spcBef>
                <a:spcPts val="0"/>
              </a:spcBef>
              <a:buClr>
                <a:srgbClr val="000000"/>
              </a:buClr>
              <a:buSzPts val="1800"/>
              <a:buChar char="○"/>
            </a:pPr>
            <a:r>
              <a:rPr lang="en-US" sz="7400" b="1" dirty="0">
                <a:solidFill>
                  <a:schemeClr val="tx1"/>
                </a:solidFill>
              </a:rPr>
              <a:t>Charts</a:t>
            </a:r>
          </a:p>
          <a:p>
            <a:pPr marL="1371600" lvl="2" indent="-342900">
              <a:spcBef>
                <a:spcPts val="0"/>
              </a:spcBef>
              <a:buClr>
                <a:srgbClr val="000000"/>
              </a:buClr>
              <a:buSzPts val="1800"/>
              <a:buChar char="■"/>
            </a:pPr>
            <a:r>
              <a:rPr lang="en-US" sz="7400" dirty="0" err="1">
                <a:solidFill>
                  <a:schemeClr val="tx1"/>
                </a:solidFill>
              </a:rPr>
              <a:t>plotly</a:t>
            </a:r>
            <a:endParaRPr lang="en-US" sz="7400" dirty="0">
              <a:solidFill>
                <a:schemeClr val="tx1"/>
              </a:solidFill>
            </a:endParaRPr>
          </a:p>
          <a:p>
            <a:pPr marL="1371600" lvl="2" indent="-342900">
              <a:spcBef>
                <a:spcPts val="0"/>
              </a:spcBef>
              <a:buClr>
                <a:srgbClr val="000000"/>
              </a:buClr>
              <a:buSzPts val="1800"/>
              <a:buChar char="■"/>
            </a:pPr>
            <a:r>
              <a:rPr lang="en-US" sz="7400" dirty="0">
                <a:solidFill>
                  <a:schemeClr val="tx1"/>
                </a:solidFill>
              </a:rPr>
              <a:t>Histograms</a:t>
            </a:r>
          </a:p>
          <a:p>
            <a:pPr marL="1371600" lvl="2" indent="-342900">
              <a:spcBef>
                <a:spcPts val="0"/>
              </a:spcBef>
              <a:buClr>
                <a:srgbClr val="000000"/>
              </a:buClr>
              <a:buSzPts val="1800"/>
              <a:buChar char="■"/>
            </a:pPr>
            <a:r>
              <a:rPr lang="en-US" sz="7400" dirty="0">
                <a:solidFill>
                  <a:schemeClr val="tx1"/>
                </a:solidFill>
              </a:rPr>
              <a:t>Line graphs</a:t>
            </a:r>
          </a:p>
          <a:p>
            <a:pPr marL="1371600" lvl="2" indent="-342900">
              <a:spcBef>
                <a:spcPts val="0"/>
              </a:spcBef>
              <a:buClr>
                <a:srgbClr val="000000"/>
              </a:buClr>
              <a:buSzPts val="1800"/>
              <a:buChar char="■"/>
            </a:pPr>
            <a:r>
              <a:rPr lang="en-US" sz="7400" dirty="0">
                <a:solidFill>
                  <a:schemeClr val="tx1"/>
                </a:solidFill>
              </a:rPr>
              <a:t>Choropleth</a:t>
            </a:r>
          </a:p>
          <a:p>
            <a:pPr>
              <a:buSzPct val="94000"/>
              <a:buFont typeface="Wingdings" pitchFamily="2" charset="2"/>
              <a:buChar char="q"/>
            </a:pPr>
            <a:endParaRPr lang="en-US" dirty="0"/>
          </a:p>
        </p:txBody>
      </p:sp>
    </p:spTree>
    <p:extLst>
      <p:ext uri="{BB962C8B-B14F-4D97-AF65-F5344CB8AC3E}">
        <p14:creationId xmlns:p14="http://schemas.microsoft.com/office/powerpoint/2010/main" xmlns="" val="339414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ABEF7-5894-9542-BACE-A490A99B318B}"/>
              </a:ext>
            </a:extLst>
          </p:cNvPr>
          <p:cNvSpPr>
            <a:spLocks noGrp="1"/>
          </p:cNvSpPr>
          <p:nvPr>
            <p:ph type="title"/>
          </p:nvPr>
        </p:nvSpPr>
        <p:spPr>
          <a:xfrm>
            <a:off x="1141413" y="609600"/>
            <a:ext cx="9905998" cy="1905000"/>
          </a:xfrm>
        </p:spPr>
        <p:txBody>
          <a:bodyPr>
            <a:normAutofit/>
          </a:bodyPr>
          <a:lstStyle/>
          <a:p>
            <a:r>
              <a:rPr lang="en-US" sz="3600" b="1" i="1">
                <a:solidFill>
                  <a:schemeClr val="accent6"/>
                </a:solidFill>
              </a:rPr>
              <a:t>Reference</a:t>
            </a:r>
            <a:endParaRPr lang="en-US" sz="3600" b="1" i="1" dirty="0">
              <a:solidFill>
                <a:schemeClr val="accent6"/>
              </a:solidFill>
            </a:endParaRPr>
          </a:p>
        </p:txBody>
      </p:sp>
      <p:sp>
        <p:nvSpPr>
          <p:cNvPr id="3" name="Content Placeholder 2">
            <a:extLst>
              <a:ext uri="{FF2B5EF4-FFF2-40B4-BE49-F238E27FC236}">
                <a16:creationId xmlns:a16="http://schemas.microsoft.com/office/drawing/2014/main" xmlns="" id="{B3362F59-775E-CF4E-AE57-EF4189308329}"/>
              </a:ext>
            </a:extLst>
          </p:cNvPr>
          <p:cNvSpPr>
            <a:spLocks noGrp="1"/>
          </p:cNvSpPr>
          <p:nvPr>
            <p:ph idx="1"/>
          </p:nvPr>
        </p:nvSpPr>
        <p:spPr/>
        <p:txBody>
          <a:bodyPr/>
          <a:lstStyle/>
          <a:p>
            <a:r>
              <a:rPr lang="en-US" dirty="0">
                <a:hlinkClick r:id="rId2"/>
              </a:rPr>
              <a:t>https://www.sipri.org/databases/milex</a:t>
            </a:r>
            <a:endParaRPr lang="en-US" dirty="0"/>
          </a:p>
          <a:p>
            <a:r>
              <a:rPr lang="en-US" dirty="0">
                <a:hlinkClick r:id="rId3"/>
              </a:rPr>
              <a:t>http://www.imf.org/external/datamapper/NGDPDPC@WEO/OEMDC/ADVEC/WEOWORLD</a:t>
            </a:r>
            <a:endParaRPr lang="en-US" dirty="0"/>
          </a:p>
          <a:p>
            <a:r>
              <a:rPr lang="en-US" dirty="0">
                <a:hlinkClick r:id="rId4"/>
              </a:rPr>
              <a:t>https://data.worldbank.org/indicator/NY.GDP.MKTP.CD</a:t>
            </a:r>
            <a:endParaRPr lang="en-US" dirty="0"/>
          </a:p>
          <a:p>
            <a:endParaRPr lang="en-US" dirty="0"/>
          </a:p>
        </p:txBody>
      </p:sp>
    </p:spTree>
    <p:extLst>
      <p:ext uri="{BB962C8B-B14F-4D97-AF65-F5344CB8AC3E}">
        <p14:creationId xmlns:p14="http://schemas.microsoft.com/office/powerpoint/2010/main" xmlns="" val="3734644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75136A9-49F9-4DA0-A741-F065B0FA09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B912F6C7-0423-4B6F-AECE-710C848918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xmlns="" id="{A7208205-03EE-4EC8-9C34-59270C1880D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a:extLst>
              <a:ext uri="{FF2B5EF4-FFF2-40B4-BE49-F238E27FC236}">
                <a16:creationId xmlns:a16="http://schemas.microsoft.com/office/drawing/2014/main" xmlns="" id="{77F2CBCD-0FF8-3F42-9DB0-292970CA0BDF}"/>
              </a:ext>
            </a:extLst>
          </p:cNvPr>
          <p:cNvSpPr>
            <a:spLocks noGrp="1"/>
          </p:cNvSpPr>
          <p:nvPr>
            <p:ph type="title"/>
          </p:nvPr>
        </p:nvSpPr>
        <p:spPr>
          <a:xfrm>
            <a:off x="974179" y="714375"/>
            <a:ext cx="3332955" cy="5076826"/>
          </a:xfrm>
        </p:spPr>
        <p:txBody>
          <a:bodyPr anchor="ctr">
            <a:normAutofit/>
          </a:bodyPr>
          <a:lstStyle/>
          <a:p>
            <a:r>
              <a:rPr lang="en-US" sz="4000" b="1" i="1"/>
              <a:t>Overview</a:t>
            </a:r>
          </a:p>
        </p:txBody>
      </p:sp>
      <p:sp>
        <p:nvSpPr>
          <p:cNvPr id="3" name="Content Placeholder 2">
            <a:extLst>
              <a:ext uri="{FF2B5EF4-FFF2-40B4-BE49-F238E27FC236}">
                <a16:creationId xmlns:a16="http://schemas.microsoft.com/office/drawing/2014/main" xmlns="" id="{B092306C-C0B9-FF46-B202-FB94AF879CA2}"/>
              </a:ext>
            </a:extLst>
          </p:cNvPr>
          <p:cNvSpPr>
            <a:spLocks noGrp="1"/>
          </p:cNvSpPr>
          <p:nvPr>
            <p:ph idx="1"/>
          </p:nvPr>
        </p:nvSpPr>
        <p:spPr>
          <a:xfrm>
            <a:off x="4973046" y="714375"/>
            <a:ext cx="6253751" cy="5076825"/>
          </a:xfrm>
        </p:spPr>
        <p:txBody>
          <a:bodyPr>
            <a:normAutofit/>
          </a:bodyPr>
          <a:lstStyle/>
          <a:p>
            <a:r>
              <a:rPr lang="en-US" dirty="0">
                <a:solidFill>
                  <a:schemeClr val="tx1"/>
                </a:solidFill>
              </a:rPr>
              <a:t>Background of Dataset</a:t>
            </a:r>
          </a:p>
          <a:p>
            <a:r>
              <a:rPr lang="en-US" dirty="0" smtClean="0">
                <a:solidFill>
                  <a:schemeClr val="tx1"/>
                </a:solidFill>
              </a:rPr>
              <a:t>Trends in Military </a:t>
            </a:r>
            <a:r>
              <a:rPr lang="en-US" dirty="0">
                <a:solidFill>
                  <a:schemeClr val="tx1"/>
                </a:solidFill>
              </a:rPr>
              <a:t>Spending</a:t>
            </a:r>
          </a:p>
          <a:p>
            <a:r>
              <a:rPr lang="en-US" dirty="0" smtClean="0">
                <a:solidFill>
                  <a:schemeClr val="tx1"/>
                </a:solidFill>
              </a:rPr>
              <a:t>Trends in Share </a:t>
            </a:r>
            <a:r>
              <a:rPr lang="en-US" dirty="0">
                <a:solidFill>
                  <a:schemeClr val="tx1"/>
                </a:solidFill>
              </a:rPr>
              <a:t>of GDP</a:t>
            </a:r>
          </a:p>
          <a:p>
            <a:r>
              <a:rPr lang="en-US" dirty="0">
                <a:solidFill>
                  <a:schemeClr val="tx1"/>
                </a:solidFill>
              </a:rPr>
              <a:t>Military spending per capita</a:t>
            </a:r>
          </a:p>
          <a:p>
            <a:r>
              <a:rPr lang="en-US" dirty="0">
                <a:solidFill>
                  <a:schemeClr val="tx1"/>
                </a:solidFill>
              </a:rPr>
              <a:t>GDP per capita</a:t>
            </a:r>
          </a:p>
          <a:p>
            <a:r>
              <a:rPr lang="en-US" dirty="0">
                <a:solidFill>
                  <a:schemeClr val="tx1"/>
                </a:solidFill>
              </a:rPr>
              <a:t>Data Visualization</a:t>
            </a:r>
          </a:p>
          <a:p>
            <a:r>
              <a:rPr lang="en-US" dirty="0">
                <a:solidFill>
                  <a:schemeClr val="tx1"/>
                </a:solidFill>
              </a:rPr>
              <a:t>Conclusion</a:t>
            </a:r>
          </a:p>
          <a:p>
            <a:r>
              <a:rPr lang="en-US" dirty="0">
                <a:solidFill>
                  <a:schemeClr val="tx1"/>
                </a:solidFill>
              </a:rPr>
              <a:t>Tools and Packages</a:t>
            </a:r>
          </a:p>
          <a:p>
            <a:r>
              <a:rPr lang="en-US" dirty="0">
                <a:solidFill>
                  <a:schemeClr val="tx1"/>
                </a:solidFill>
              </a:rPr>
              <a:t>Reference</a:t>
            </a:r>
          </a:p>
        </p:txBody>
      </p:sp>
    </p:spTree>
    <p:extLst>
      <p:ext uri="{BB962C8B-B14F-4D97-AF65-F5344CB8AC3E}">
        <p14:creationId xmlns:p14="http://schemas.microsoft.com/office/powerpoint/2010/main" xmlns="" val="2504787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buNone/>
            </a:pPr>
            <a:r>
              <a:rPr lang="en-US" sz="5400" b="1" i="1" dirty="0" smtClean="0">
                <a:solidFill>
                  <a:schemeClr val="accent6"/>
                </a:solidFill>
              </a:rPr>
              <a:t>THANK YOU…</a:t>
            </a:r>
            <a:endParaRPr lang="en-US" sz="5400" b="1" i="1" dirty="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375136A9-49F9-4DA0-A741-F065B0FA09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B912F6C7-0423-4B6F-AECE-710C848918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1" name="Straight Connector 30">
            <a:extLst>
              <a:ext uri="{FF2B5EF4-FFF2-40B4-BE49-F238E27FC236}">
                <a16:creationId xmlns:a16="http://schemas.microsoft.com/office/drawing/2014/main" xmlns="" id="{A7208205-03EE-4EC8-9C34-59270C1880D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a:extLst>
              <a:ext uri="{FF2B5EF4-FFF2-40B4-BE49-F238E27FC236}">
                <a16:creationId xmlns:a16="http://schemas.microsoft.com/office/drawing/2014/main" xmlns="" id="{A1C55735-CDE9-5642-AAE2-4FE2C0D65544}"/>
              </a:ext>
            </a:extLst>
          </p:cNvPr>
          <p:cNvSpPr>
            <a:spLocks noGrp="1"/>
          </p:cNvSpPr>
          <p:nvPr>
            <p:ph type="title"/>
          </p:nvPr>
        </p:nvSpPr>
        <p:spPr>
          <a:xfrm>
            <a:off x="974179" y="714375"/>
            <a:ext cx="3332955" cy="5076826"/>
          </a:xfrm>
        </p:spPr>
        <p:txBody>
          <a:bodyPr anchor="ctr">
            <a:normAutofit/>
          </a:bodyPr>
          <a:lstStyle/>
          <a:p>
            <a:r>
              <a:rPr lang="en-US" sz="3400" b="1" i="1"/>
              <a:t>Background of Dataset</a:t>
            </a:r>
          </a:p>
        </p:txBody>
      </p:sp>
      <p:sp>
        <p:nvSpPr>
          <p:cNvPr id="3" name="Content Placeholder 2">
            <a:extLst>
              <a:ext uri="{FF2B5EF4-FFF2-40B4-BE49-F238E27FC236}">
                <a16:creationId xmlns:a16="http://schemas.microsoft.com/office/drawing/2014/main" xmlns="" id="{6B43DAFC-EF95-7E49-AA64-3ED485C0049A}"/>
              </a:ext>
            </a:extLst>
          </p:cNvPr>
          <p:cNvSpPr>
            <a:spLocks noGrp="1"/>
          </p:cNvSpPr>
          <p:nvPr>
            <p:ph idx="1"/>
          </p:nvPr>
        </p:nvSpPr>
        <p:spPr>
          <a:xfrm>
            <a:off x="4973046" y="714375"/>
            <a:ext cx="6253751" cy="5076825"/>
          </a:xfrm>
        </p:spPr>
        <p:txBody>
          <a:bodyPr>
            <a:normAutofit/>
          </a:bodyPr>
          <a:lstStyle/>
          <a:p>
            <a:pPr marL="0" indent="0">
              <a:buNone/>
            </a:pPr>
            <a:r>
              <a:rPr lang="en-US" b="1" dirty="0">
                <a:solidFill>
                  <a:schemeClr val="tx1"/>
                </a:solidFill>
              </a:rPr>
              <a:t>SIPRI Military Database(Stockholm international peace research institute):</a:t>
            </a:r>
          </a:p>
          <a:p>
            <a:r>
              <a:rPr lang="en-US" dirty="0">
                <a:solidFill>
                  <a:schemeClr val="tx1"/>
                </a:solidFill>
              </a:rPr>
              <a:t>The SIPRI Military Expenditure Database contains consistent time series on the military spending of countries for the period 1949–2016</a:t>
            </a:r>
          </a:p>
          <a:p>
            <a:r>
              <a:rPr lang="en-US" dirty="0">
                <a:solidFill>
                  <a:schemeClr val="tx1"/>
                </a:solidFill>
              </a:rPr>
              <a:t>Share of GDP and per capita are presented according to calendar year.</a:t>
            </a:r>
          </a:p>
          <a:p>
            <a:pPr marL="0" indent="0">
              <a:buNone/>
            </a:pPr>
            <a:endParaRPr lang="en-US" dirty="0">
              <a:solidFill>
                <a:schemeClr val="tx1"/>
              </a:solidFill>
            </a:endParaRPr>
          </a:p>
          <a:p>
            <a:pPr marL="0" indent="0">
              <a:buNone/>
            </a:pPr>
            <a:r>
              <a:rPr lang="en-US" b="1" dirty="0" err="1">
                <a:solidFill>
                  <a:schemeClr val="tx1"/>
                </a:solidFill>
              </a:rPr>
              <a:t>Internation</a:t>
            </a:r>
            <a:r>
              <a:rPr lang="en-US" b="1" dirty="0">
                <a:solidFill>
                  <a:schemeClr val="tx1"/>
                </a:solidFill>
              </a:rPr>
              <a:t> Monetary Fund(</a:t>
            </a:r>
            <a:r>
              <a:rPr lang="en-US" b="1" dirty="0" err="1">
                <a:solidFill>
                  <a:schemeClr val="tx1"/>
                </a:solidFill>
              </a:rPr>
              <a:t>Imf</a:t>
            </a:r>
            <a:r>
              <a:rPr lang="en-US" b="1" dirty="0">
                <a:solidFill>
                  <a:schemeClr val="tx1"/>
                </a:solidFill>
              </a:rPr>
              <a:t>):</a:t>
            </a:r>
          </a:p>
          <a:p>
            <a:r>
              <a:rPr lang="en-US" dirty="0">
                <a:solidFill>
                  <a:schemeClr val="tx1"/>
                </a:solidFill>
              </a:rPr>
              <a:t>Contains the GDP per capita of countries for the period 1980-2018</a:t>
            </a:r>
          </a:p>
          <a:p>
            <a:pPr marL="0" indent="0">
              <a:buNone/>
            </a:pPr>
            <a:endParaRPr lang="en-US" dirty="0">
              <a:solidFill>
                <a:schemeClr val="tx1"/>
              </a:solidFill>
            </a:endParaRPr>
          </a:p>
        </p:txBody>
      </p:sp>
    </p:spTree>
    <p:extLst>
      <p:ext uri="{BB962C8B-B14F-4D97-AF65-F5344CB8AC3E}">
        <p14:creationId xmlns:p14="http://schemas.microsoft.com/office/powerpoint/2010/main" xmlns="" val="1849168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xmlns="" id="{375136A9-49F9-4DA0-A741-F065B0FA09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a:extLst>
              <a:ext uri="{FF2B5EF4-FFF2-40B4-BE49-F238E27FC236}">
                <a16:creationId xmlns:a16="http://schemas.microsoft.com/office/drawing/2014/main" xmlns="" id="{B912F6C7-0423-4B6F-AECE-710C848918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1">
            <a:extLst>
              <a:ext uri="{FF2B5EF4-FFF2-40B4-BE49-F238E27FC236}">
                <a16:creationId xmlns:a16="http://schemas.microsoft.com/office/drawing/2014/main" xmlns="" id="{A7208205-03EE-4EC8-9C34-59270C1880D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a:extLst>
              <a:ext uri="{FF2B5EF4-FFF2-40B4-BE49-F238E27FC236}">
                <a16:creationId xmlns:a16="http://schemas.microsoft.com/office/drawing/2014/main" xmlns="" id="{AF7C3DD9-3F69-AE44-A852-39EAFC15F6A4}"/>
              </a:ext>
            </a:extLst>
          </p:cNvPr>
          <p:cNvSpPr>
            <a:spLocks noGrp="1"/>
          </p:cNvSpPr>
          <p:nvPr>
            <p:ph type="title"/>
          </p:nvPr>
        </p:nvSpPr>
        <p:spPr>
          <a:xfrm>
            <a:off x="974179" y="714375"/>
            <a:ext cx="3332955" cy="5076826"/>
          </a:xfrm>
        </p:spPr>
        <p:txBody>
          <a:bodyPr anchor="ctr">
            <a:normAutofit/>
          </a:bodyPr>
          <a:lstStyle/>
          <a:p>
            <a:r>
              <a:rPr lang="en-US" sz="4000" b="1" i="1"/>
              <a:t>G-20 Countries</a:t>
            </a:r>
          </a:p>
        </p:txBody>
      </p:sp>
      <p:sp>
        <p:nvSpPr>
          <p:cNvPr id="3" name="Content Placeholder 2">
            <a:extLst>
              <a:ext uri="{FF2B5EF4-FFF2-40B4-BE49-F238E27FC236}">
                <a16:creationId xmlns:a16="http://schemas.microsoft.com/office/drawing/2014/main" xmlns="" id="{5C033446-90AD-BE43-BD1B-D14B8622F1A4}"/>
              </a:ext>
            </a:extLst>
          </p:cNvPr>
          <p:cNvSpPr>
            <a:spLocks noGrp="1"/>
          </p:cNvSpPr>
          <p:nvPr>
            <p:ph idx="1"/>
          </p:nvPr>
        </p:nvSpPr>
        <p:spPr>
          <a:xfrm>
            <a:off x="4973046" y="714375"/>
            <a:ext cx="6253751" cy="5076825"/>
          </a:xfrm>
        </p:spPr>
        <p:txBody>
          <a:bodyPr numCol="3">
            <a:normAutofit/>
          </a:bodyPr>
          <a:lstStyle/>
          <a:p>
            <a:r>
              <a:rPr lang="en-US" dirty="0">
                <a:solidFill>
                  <a:schemeClr val="tx1"/>
                </a:solidFill>
              </a:rPr>
              <a:t> Argentina</a:t>
            </a:r>
          </a:p>
          <a:p>
            <a:r>
              <a:rPr lang="en-US" dirty="0">
                <a:solidFill>
                  <a:schemeClr val="tx1"/>
                </a:solidFill>
              </a:rPr>
              <a:t> Australia</a:t>
            </a:r>
          </a:p>
          <a:p>
            <a:r>
              <a:rPr lang="en-US" dirty="0">
                <a:solidFill>
                  <a:schemeClr val="tx1"/>
                </a:solidFill>
              </a:rPr>
              <a:t> Brazil</a:t>
            </a:r>
          </a:p>
          <a:p>
            <a:r>
              <a:rPr lang="en-US" dirty="0">
                <a:solidFill>
                  <a:schemeClr val="tx1"/>
                </a:solidFill>
              </a:rPr>
              <a:t> Canada</a:t>
            </a:r>
          </a:p>
          <a:p>
            <a:r>
              <a:rPr lang="en-US" dirty="0">
                <a:solidFill>
                  <a:schemeClr val="tx1"/>
                </a:solidFill>
              </a:rPr>
              <a:t> China</a:t>
            </a:r>
          </a:p>
          <a:p>
            <a:r>
              <a:rPr lang="en-US" dirty="0">
                <a:solidFill>
                  <a:schemeClr val="tx1"/>
                </a:solidFill>
              </a:rPr>
              <a:t> France</a:t>
            </a:r>
          </a:p>
          <a:p>
            <a:r>
              <a:rPr lang="en-US" dirty="0">
                <a:solidFill>
                  <a:schemeClr val="tx1"/>
                </a:solidFill>
              </a:rPr>
              <a:t> Germany</a:t>
            </a:r>
          </a:p>
          <a:p>
            <a:r>
              <a:rPr lang="en-US" dirty="0">
                <a:solidFill>
                  <a:schemeClr val="tx1"/>
                </a:solidFill>
              </a:rPr>
              <a:t>India</a:t>
            </a:r>
          </a:p>
          <a:p>
            <a:r>
              <a:rPr lang="en-US" dirty="0">
                <a:solidFill>
                  <a:schemeClr val="tx1"/>
                </a:solidFill>
              </a:rPr>
              <a:t> Indonesia</a:t>
            </a:r>
          </a:p>
          <a:p>
            <a:r>
              <a:rPr lang="en-US" dirty="0">
                <a:solidFill>
                  <a:schemeClr val="tx1"/>
                </a:solidFill>
              </a:rPr>
              <a:t>Italy</a:t>
            </a:r>
          </a:p>
          <a:p>
            <a:r>
              <a:rPr lang="en-US" dirty="0">
                <a:solidFill>
                  <a:schemeClr val="tx1"/>
                </a:solidFill>
              </a:rPr>
              <a:t>Japan</a:t>
            </a:r>
          </a:p>
          <a:p>
            <a:r>
              <a:rPr lang="en-US" dirty="0">
                <a:solidFill>
                  <a:schemeClr val="tx1"/>
                </a:solidFill>
              </a:rPr>
              <a:t>Republic of Korea</a:t>
            </a:r>
          </a:p>
          <a:p>
            <a:r>
              <a:rPr lang="en-US" dirty="0">
                <a:solidFill>
                  <a:schemeClr val="tx1"/>
                </a:solidFill>
              </a:rPr>
              <a:t>Mexico, Russia </a:t>
            </a:r>
          </a:p>
          <a:p>
            <a:r>
              <a:rPr lang="en-US" dirty="0">
                <a:solidFill>
                  <a:schemeClr val="tx1"/>
                </a:solidFill>
              </a:rPr>
              <a:t>Saudi Arabia</a:t>
            </a:r>
          </a:p>
          <a:p>
            <a:r>
              <a:rPr lang="en-US" dirty="0">
                <a:solidFill>
                  <a:schemeClr val="tx1"/>
                </a:solidFill>
              </a:rPr>
              <a:t>South Africa </a:t>
            </a:r>
          </a:p>
          <a:p>
            <a:r>
              <a:rPr lang="en-US" dirty="0">
                <a:solidFill>
                  <a:schemeClr val="tx1"/>
                </a:solidFill>
              </a:rPr>
              <a:t>Turkey</a:t>
            </a:r>
          </a:p>
          <a:p>
            <a:r>
              <a:rPr lang="en-US" dirty="0">
                <a:solidFill>
                  <a:schemeClr val="tx1"/>
                </a:solidFill>
              </a:rPr>
              <a:t> the United Kingdom</a:t>
            </a:r>
          </a:p>
          <a:p>
            <a:r>
              <a:rPr lang="en-US" dirty="0">
                <a:solidFill>
                  <a:schemeClr val="tx1"/>
                </a:solidFill>
              </a:rPr>
              <a:t> the United </a:t>
            </a:r>
            <a:r>
              <a:rPr lang="en-US" dirty="0" smtClean="0">
                <a:solidFill>
                  <a:schemeClr val="tx1"/>
                </a:solidFill>
              </a:rPr>
              <a:t>States.</a:t>
            </a:r>
            <a:endParaRPr lang="en-US" dirty="0">
              <a:solidFill>
                <a:schemeClr val="tx1"/>
              </a:solidFill>
            </a:endParaRPr>
          </a:p>
        </p:txBody>
      </p:sp>
    </p:spTree>
    <p:extLst>
      <p:ext uri="{BB962C8B-B14F-4D97-AF65-F5344CB8AC3E}">
        <p14:creationId xmlns:p14="http://schemas.microsoft.com/office/powerpoint/2010/main" xmlns="" val="4257206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B6F94-6A88-064E-9200-18175E776840}"/>
              </a:ext>
            </a:extLst>
          </p:cNvPr>
          <p:cNvSpPr>
            <a:spLocks noGrp="1"/>
          </p:cNvSpPr>
          <p:nvPr>
            <p:ph type="title"/>
          </p:nvPr>
        </p:nvSpPr>
        <p:spPr/>
        <p:txBody>
          <a:bodyPr>
            <a:normAutofit/>
          </a:bodyPr>
          <a:lstStyle/>
          <a:p>
            <a:r>
              <a:rPr lang="en-US" sz="3600" b="1" i="1" dirty="0">
                <a:solidFill>
                  <a:schemeClr val="accent6"/>
                </a:solidFill>
              </a:rPr>
              <a:t>Trends In Military Spending</a:t>
            </a:r>
          </a:p>
        </p:txBody>
      </p:sp>
      <p:sp>
        <p:nvSpPr>
          <p:cNvPr id="3" name="Content Placeholder 2">
            <a:extLst>
              <a:ext uri="{FF2B5EF4-FFF2-40B4-BE49-F238E27FC236}">
                <a16:creationId xmlns:a16="http://schemas.microsoft.com/office/drawing/2014/main" xmlns="" id="{41C0BB1B-E49B-6341-B566-9A8862436869}"/>
              </a:ext>
            </a:extLst>
          </p:cNvPr>
          <p:cNvSpPr>
            <a:spLocks noGrp="1"/>
          </p:cNvSpPr>
          <p:nvPr>
            <p:ph idx="1"/>
          </p:nvPr>
        </p:nvSpPr>
        <p:spPr/>
        <p:txBody>
          <a:bodyPr>
            <a:noAutofit/>
          </a:bodyPr>
          <a:lstStyle/>
          <a:p>
            <a:r>
              <a:rPr lang="en-US" sz="1800" dirty="0">
                <a:latin typeface="Calibri" panose="020F0502020204030204" pitchFamily="34" charset="0"/>
                <a:cs typeface="Calibri" panose="020F0502020204030204" pitchFamily="34" charset="0"/>
              </a:rPr>
              <a:t>World military expenditure was $1686 billion in 2016.</a:t>
            </a:r>
          </a:p>
          <a:p>
            <a:r>
              <a:rPr lang="en-US" sz="1800" dirty="0">
                <a:latin typeface="Calibri" panose="020F0502020204030204" pitchFamily="34" charset="0"/>
                <a:cs typeface="Calibri" panose="020F0502020204030204" pitchFamily="34" charset="0"/>
              </a:rPr>
              <a:t>The five biggest spenders in 2016 were the USA, China, Russia, Saudi Arabia and India.</a:t>
            </a:r>
          </a:p>
          <a:p>
            <a:r>
              <a:rPr lang="en-US" sz="1800" dirty="0">
                <a:latin typeface="Calibri" panose="020F0502020204030204" pitchFamily="34" charset="0"/>
                <a:cs typeface="Calibri" panose="020F0502020204030204" pitchFamily="34" charset="0"/>
              </a:rPr>
              <a:t>Military expenditure increased in Asia and Oceania, Europe (Central, Eastern and Western) and North America.</a:t>
            </a:r>
          </a:p>
          <a:p>
            <a:r>
              <a:rPr lang="en-US" sz="1800" dirty="0">
                <a:latin typeface="Calibri" panose="020F0502020204030204" pitchFamily="34" charset="0"/>
                <a:cs typeface="Calibri" panose="020F0502020204030204" pitchFamily="34" charset="0"/>
              </a:rPr>
              <a:t>Military spending decreased in Africa, Central America and the Caribbean, and South America.</a:t>
            </a:r>
          </a:p>
          <a:p>
            <a:r>
              <a:rPr lang="en-US" sz="1800" dirty="0">
                <a:latin typeface="Calibri" panose="020F0502020204030204" pitchFamily="34" charset="0"/>
                <a:cs typeface="Calibri" panose="020F0502020204030204" pitchFamily="34" charset="0"/>
              </a:rPr>
              <a:t>Of the countries in the Middle East for which data is available, total military expenditure fell by 17%; the major decreases were in Iraq (–36%) and Saudi Arabia (–30%)</a:t>
            </a:r>
          </a:p>
          <a:p>
            <a:r>
              <a:rPr lang="en-US" sz="1800" dirty="0">
                <a:latin typeface="Calibri" panose="020F0502020204030204" pitchFamily="34" charset="0"/>
                <a:cs typeface="Calibri" panose="020F0502020204030204" pitchFamily="34" charset="0"/>
              </a:rPr>
              <a:t>Military expenditure in the USA grew by 1.7% to $611 billion in 2016, the first increase after five consecutive years of decline. Despite this slight increase, US military spending remains 20% lower than the peak of 2010.</a:t>
            </a:r>
          </a:p>
          <a:p>
            <a:r>
              <a:rPr lang="en-US" sz="1800" dirty="0">
                <a:latin typeface="Calibri" panose="020F0502020204030204" pitchFamily="34" charset="0"/>
                <a:cs typeface="Calibri" panose="020F0502020204030204" pitchFamily="34" charset="0"/>
              </a:rPr>
              <a:t>The fall and continued slump in world oil prices has had a substantial effect on military spending in a majority of oil-export dependent countries. In many cases (e.g. Saudi Arabia, South Sudan and Venezuela), country-specific cuts have been so substantial that they have affected regional and sub-regional spending trends.</a:t>
            </a:r>
          </a:p>
        </p:txBody>
      </p:sp>
    </p:spTree>
    <p:extLst>
      <p:ext uri="{BB962C8B-B14F-4D97-AF65-F5344CB8AC3E}">
        <p14:creationId xmlns:p14="http://schemas.microsoft.com/office/powerpoint/2010/main" xmlns="" val="2792545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xmlns="" id="{C24CEDFE-26A3-E840-9623-D70EA45CB24D}"/>
              </a:ext>
            </a:extLst>
          </p:cNvPr>
          <p:cNvPicPr>
            <a:picLocks noChangeAspect="1"/>
          </p:cNvPicPr>
          <p:nvPr/>
        </p:nvPicPr>
        <p:blipFill rotWithShape="1">
          <a:blip r:embed="rId4"/>
          <a:srcRect r="6749" b="-1"/>
          <a:stretch/>
        </p:blipFill>
        <p:spPr>
          <a:xfrm>
            <a:off x="4630994" y="645106"/>
            <a:ext cx="6916633"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xmlns="" id="{54BCAE51-1FA4-E745-974E-208EE4A16DF6}"/>
              </a:ext>
            </a:extLst>
          </p:cNvPr>
          <p:cNvSpPr>
            <a:spLocks noGrp="1"/>
          </p:cNvSpPr>
          <p:nvPr>
            <p:ph type="title"/>
          </p:nvPr>
        </p:nvSpPr>
        <p:spPr>
          <a:xfrm>
            <a:off x="643192" y="609600"/>
            <a:ext cx="3643674" cy="1905000"/>
          </a:xfrm>
        </p:spPr>
        <p:txBody>
          <a:bodyPr>
            <a:normAutofit/>
          </a:bodyPr>
          <a:lstStyle/>
          <a:p>
            <a:r>
              <a:rPr lang="en-US" sz="2800" b="1" i="1" dirty="0"/>
              <a:t>Top 10 Highest Spending Countries from 2007-2016</a:t>
            </a:r>
          </a:p>
        </p:txBody>
      </p:sp>
      <p:sp>
        <p:nvSpPr>
          <p:cNvPr id="11" name="Content Placeholder 10">
            <a:extLst>
              <a:ext uri="{FF2B5EF4-FFF2-40B4-BE49-F238E27FC236}">
                <a16:creationId xmlns:a16="http://schemas.microsoft.com/office/drawing/2014/main" xmlns="" id="{E4FFF44E-CA2C-47BF-A2C9-889D781AD82F}"/>
              </a:ext>
            </a:extLst>
          </p:cNvPr>
          <p:cNvSpPr>
            <a:spLocks noGrp="1"/>
          </p:cNvSpPr>
          <p:nvPr>
            <p:ph idx="1"/>
          </p:nvPr>
        </p:nvSpPr>
        <p:spPr>
          <a:xfrm>
            <a:off x="643192" y="2666999"/>
            <a:ext cx="3643674" cy="3216276"/>
          </a:xfrm>
        </p:spPr>
        <p:txBody>
          <a:bodyPr>
            <a:normAutofit/>
          </a:bodyPr>
          <a:lstStyle/>
          <a:p>
            <a:endParaRPr lang="en-US" sz="1800"/>
          </a:p>
        </p:txBody>
      </p:sp>
    </p:spTree>
    <p:extLst>
      <p:ext uri="{BB962C8B-B14F-4D97-AF65-F5344CB8AC3E}">
        <p14:creationId xmlns:p14="http://schemas.microsoft.com/office/powerpoint/2010/main" xmlns="" val="2611203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xmlns="" id="{7794B9C1-E16D-B54F-8CD4-B262553A351D}"/>
              </a:ext>
            </a:extLst>
          </p:cNvPr>
          <p:cNvPicPr>
            <a:picLocks noChangeAspect="1"/>
          </p:cNvPicPr>
          <p:nvPr/>
        </p:nvPicPr>
        <p:blipFill>
          <a:blip r:embed="rId3"/>
          <a:stretch>
            <a:fillRect/>
          </a:stretch>
        </p:blipFill>
        <p:spPr>
          <a:xfrm>
            <a:off x="4630994" y="796283"/>
            <a:ext cx="6916633" cy="494539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xmlns="" id="{D61EB3AD-0811-754A-A65E-2ADED6EEE6A1}"/>
              </a:ext>
            </a:extLst>
          </p:cNvPr>
          <p:cNvSpPr>
            <a:spLocks noGrp="1"/>
          </p:cNvSpPr>
          <p:nvPr>
            <p:ph type="title"/>
          </p:nvPr>
        </p:nvSpPr>
        <p:spPr>
          <a:xfrm>
            <a:off x="643192" y="609600"/>
            <a:ext cx="3643674" cy="1905000"/>
          </a:xfrm>
        </p:spPr>
        <p:txBody>
          <a:bodyPr>
            <a:normAutofit/>
          </a:bodyPr>
          <a:lstStyle/>
          <a:p>
            <a:r>
              <a:rPr lang="en-US" sz="2800" dirty="0"/>
              <a:t>Military Spending of top 5 countries</a:t>
            </a:r>
          </a:p>
        </p:txBody>
      </p:sp>
      <p:sp>
        <p:nvSpPr>
          <p:cNvPr id="10" name="Content Placeholder 9">
            <a:extLst>
              <a:ext uri="{FF2B5EF4-FFF2-40B4-BE49-F238E27FC236}">
                <a16:creationId xmlns:a16="http://schemas.microsoft.com/office/drawing/2014/main" xmlns="" id="{1B130057-4F7B-4121-A672-733DE1A5A4A6}"/>
              </a:ext>
            </a:extLst>
          </p:cNvPr>
          <p:cNvSpPr>
            <a:spLocks noGrp="1"/>
          </p:cNvSpPr>
          <p:nvPr>
            <p:ph idx="1"/>
          </p:nvPr>
        </p:nvSpPr>
        <p:spPr>
          <a:xfrm>
            <a:off x="643192" y="2666999"/>
            <a:ext cx="3643674" cy="3216276"/>
          </a:xfrm>
        </p:spPr>
        <p:txBody>
          <a:bodyPr anchor="t">
            <a:normAutofit/>
          </a:bodyPr>
          <a:lstStyle/>
          <a:p>
            <a:endParaRPr lang="en-US" sz="1800"/>
          </a:p>
        </p:txBody>
      </p:sp>
    </p:spTree>
    <p:extLst>
      <p:ext uri="{BB962C8B-B14F-4D97-AF65-F5344CB8AC3E}">
        <p14:creationId xmlns:p14="http://schemas.microsoft.com/office/powerpoint/2010/main" xmlns="" val="382440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xmlns="" id="{905989C8-7DB0-7C47-A9AD-2D407E54E846}"/>
              </a:ext>
            </a:extLst>
          </p:cNvPr>
          <p:cNvPicPr>
            <a:picLocks noGrp="1" noChangeAspect="1"/>
          </p:cNvPicPr>
          <p:nvPr>
            <p:ph idx="1"/>
          </p:nvPr>
        </p:nvPicPr>
        <p:blipFill>
          <a:blip r:embed="rId3"/>
          <a:stretch>
            <a:fillRect/>
          </a:stretch>
        </p:blipFill>
        <p:spPr>
          <a:xfrm>
            <a:off x="254000" y="287867"/>
            <a:ext cx="11834615" cy="504613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xmlns="" id="{D6E53BA4-2D04-084E-8F86-8AB805F0DD9B}"/>
              </a:ext>
            </a:extLst>
          </p:cNvPr>
          <p:cNvSpPr>
            <a:spLocks noGrp="1"/>
          </p:cNvSpPr>
          <p:nvPr>
            <p:ph type="title"/>
          </p:nvPr>
        </p:nvSpPr>
        <p:spPr>
          <a:xfrm>
            <a:off x="1751012" y="5554133"/>
            <a:ext cx="8676222" cy="965200"/>
          </a:xfrm>
        </p:spPr>
        <p:txBody>
          <a:bodyPr vert="horz" lIns="91440" tIns="45720" rIns="91440" bIns="45720" rtlCol="0" anchor="b">
            <a:normAutofit/>
          </a:bodyPr>
          <a:lstStyle/>
          <a:p>
            <a:pPr algn="ctr"/>
            <a:r>
              <a:rPr lang="en-US" sz="4800" b="1" i="1" dirty="0">
                <a:effectLst>
                  <a:glow rad="38100">
                    <a:schemeClr val="bg1">
                      <a:lumMod val="65000"/>
                      <a:lumOff val="35000"/>
                      <a:alpha val="50000"/>
                    </a:schemeClr>
                  </a:glow>
                  <a:outerShdw blurRad="28575" dist="31750" dir="13200000" algn="tl" rotWithShape="0">
                    <a:srgbClr val="000000">
                      <a:alpha val="25000"/>
                    </a:srgbClr>
                  </a:outerShdw>
                </a:effectLst>
              </a:rPr>
              <a:t>Data Visualization</a:t>
            </a:r>
          </a:p>
        </p:txBody>
      </p:sp>
    </p:spTree>
    <p:extLst>
      <p:ext uri="{BB962C8B-B14F-4D97-AF65-F5344CB8AC3E}">
        <p14:creationId xmlns:p14="http://schemas.microsoft.com/office/powerpoint/2010/main" xmlns="" val="2641617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AB7C65-3EC0-C64E-9DB4-6F14A66BACF0}"/>
              </a:ext>
            </a:extLst>
          </p:cNvPr>
          <p:cNvSpPr>
            <a:spLocks noGrp="1"/>
          </p:cNvSpPr>
          <p:nvPr>
            <p:ph type="title"/>
          </p:nvPr>
        </p:nvSpPr>
        <p:spPr/>
        <p:txBody>
          <a:bodyPr>
            <a:normAutofit/>
          </a:bodyPr>
          <a:lstStyle/>
          <a:p>
            <a:r>
              <a:rPr lang="en-US" sz="3600" b="1" i="1" dirty="0">
                <a:solidFill>
                  <a:schemeClr val="accent6"/>
                </a:solidFill>
              </a:rPr>
              <a:t>Trends in Share of GDP</a:t>
            </a:r>
          </a:p>
        </p:txBody>
      </p:sp>
      <p:sp>
        <p:nvSpPr>
          <p:cNvPr id="3" name="Content Placeholder 2">
            <a:extLst>
              <a:ext uri="{FF2B5EF4-FFF2-40B4-BE49-F238E27FC236}">
                <a16:creationId xmlns:a16="http://schemas.microsoft.com/office/drawing/2014/main" xmlns="" id="{0CDFBC27-9527-0E40-961A-E77D86E10EFB}"/>
              </a:ext>
            </a:extLst>
          </p:cNvPr>
          <p:cNvSpPr>
            <a:spLocks noGrp="1"/>
          </p:cNvSpPr>
          <p:nvPr>
            <p:ph idx="1"/>
          </p:nvPr>
        </p:nvSpPr>
        <p:spPr/>
        <p:txBody>
          <a:bodyPr>
            <a:noAutofit/>
          </a:bodyPr>
          <a:lstStyle/>
          <a:p>
            <a:r>
              <a:rPr lang="en-US" dirty="0"/>
              <a:t>Total military spending accounted for 2.2% of the global GDP in 2016.</a:t>
            </a:r>
          </a:p>
          <a:p>
            <a:r>
              <a:rPr lang="en-US" dirty="0"/>
              <a:t>Saudi Arabia is spending more on its armed forces than ever before, boosting its military budget by 10.4% in 2016.</a:t>
            </a:r>
          </a:p>
          <a:p>
            <a:r>
              <a:rPr lang="en-US" dirty="0"/>
              <a:t>The military now amounts to at least 8.5 % of </a:t>
            </a:r>
            <a:r>
              <a:rPr lang="en-US" dirty="0" smtClean="0"/>
              <a:t>the united </a:t>
            </a:r>
            <a:r>
              <a:rPr lang="en-US" dirty="0"/>
              <a:t>kingdom's GDP, according to an estimate from SIPRI. </a:t>
            </a:r>
          </a:p>
          <a:p>
            <a:r>
              <a:rPr lang="en-US" dirty="0"/>
              <a:t>By contrast, USA’s enormous military expenditure "only" amounts to 3.3% of GDP. In China, that falls to 1.9%.</a:t>
            </a:r>
          </a:p>
          <a:p>
            <a:r>
              <a:rPr lang="en-US" dirty="0"/>
              <a:t>Russia has embarked on a huge military spending binge which was estimated to have reached 5.3 % of its GDP in 2016. </a:t>
            </a:r>
          </a:p>
        </p:txBody>
      </p:sp>
    </p:spTree>
    <p:extLst>
      <p:ext uri="{BB962C8B-B14F-4D97-AF65-F5344CB8AC3E}">
        <p14:creationId xmlns:p14="http://schemas.microsoft.com/office/powerpoint/2010/main" xmlns="" val="4136766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{180D9C9A-32FD-3E4F-9955-D0471AE252C8}tf10001063</Template>
  <TotalTime>2030</TotalTime>
  <Words>629</Words>
  <Application>Microsoft Macintosh PowerPoint</Application>
  <PresentationFormat>Custom</PresentationFormat>
  <Paragraphs>107</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Mesh</vt:lpstr>
      <vt:lpstr>Military Expenditure</vt:lpstr>
      <vt:lpstr>Overview</vt:lpstr>
      <vt:lpstr>Background of Dataset</vt:lpstr>
      <vt:lpstr>G-20 Countries</vt:lpstr>
      <vt:lpstr>Trends In Military Spending</vt:lpstr>
      <vt:lpstr>Top 10 Highest Spending Countries from 2007-2016</vt:lpstr>
      <vt:lpstr>Military Spending of top 5 countries</vt:lpstr>
      <vt:lpstr>Data Visualization</vt:lpstr>
      <vt:lpstr>Trends in Share of GDP</vt:lpstr>
      <vt:lpstr>Slide 10</vt:lpstr>
      <vt:lpstr>To do</vt:lpstr>
      <vt:lpstr>Military Spending per Capita</vt:lpstr>
      <vt:lpstr>Slide 13</vt:lpstr>
      <vt:lpstr>Military spending per capita for 2010 and 2013</vt:lpstr>
      <vt:lpstr>GDP per Capita</vt:lpstr>
      <vt:lpstr>Comparison btw per person military spending to the per person GDP</vt:lpstr>
      <vt:lpstr>Conclusion</vt:lpstr>
      <vt:lpstr>Tools and Packages</vt:lpstr>
      <vt:lpstr>Reference</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Expenditure</dc:title>
  <dc:creator>priya ravi</dc:creator>
  <cp:lastModifiedBy>Student</cp:lastModifiedBy>
  <cp:revision>27</cp:revision>
  <dcterms:created xsi:type="dcterms:W3CDTF">2018-03-03T20:11:12Z</dcterms:created>
  <dcterms:modified xsi:type="dcterms:W3CDTF">2018-03-05T19:16:10Z</dcterms:modified>
</cp:coreProperties>
</file>