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7" r:id="rId6"/>
    <p:sldId id="261" r:id="rId7"/>
    <p:sldId id="268" r:id="rId8"/>
    <p:sldId id="270" r:id="rId9"/>
    <p:sldId id="262" r:id="rId10"/>
    <p:sldId id="263" r:id="rId11"/>
    <p:sldId id="274" r:id="rId12"/>
    <p:sldId id="272" r:id="rId13"/>
    <p:sldId id="273"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4660"/>
  </p:normalViewPr>
  <p:slideViewPr>
    <p:cSldViewPr snapToGrid="0">
      <p:cViewPr varScale="1">
        <p:scale>
          <a:sx n="54" d="100"/>
          <a:sy n="54" d="100"/>
        </p:scale>
        <p:origin x="6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4A3CA-D070-19AB-D820-B8364D524B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B9CEA5E-C123-BCA2-0716-1C4492B4F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79ACB90-516A-413D-20C6-7825B9B20342}"/>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a16="http://schemas.microsoft.com/office/drawing/2014/main" xmlns="" id="{FAFC0AF9-8BA6-8AA1-241A-C6472E38B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DD6647D-325E-B531-9247-F5115FE3A01C}"/>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15229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DE6F2-3326-C40F-3686-EDFDF66637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80CDB23-8D9C-503D-F2E3-967EEA896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57D1459-180C-59D4-C238-2E17B7E7655C}"/>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a16="http://schemas.microsoft.com/office/drawing/2014/main" xmlns="" id="{19899238-614C-9F2F-8D42-8D6CE1A14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51DC37C-6606-5B3F-6499-CABC36A5F618}"/>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402369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CB0868A-1240-4ACD-AEA8-4F5593AA1A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3860A44-9B40-D58D-5B66-2BA880671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45C7FE0-8118-4650-C27C-36A04EB6E398}"/>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a16="http://schemas.microsoft.com/office/drawing/2014/main" xmlns="" id="{D316CD78-C6A8-D13D-F101-C038281C4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DD74389-BDA7-A41C-95E0-0F8F959CB415}"/>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420290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4EA5F-BDDF-9368-BAE4-EEFC3CAF2A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981854D-6137-0BB4-993D-2411B287D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3C78F48-4B64-5773-4D2C-96998E7AC47F}"/>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a16="http://schemas.microsoft.com/office/drawing/2014/main" xmlns="" id="{9DBE24EB-B83E-610C-CCBE-347EE0196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6BE3AB2-CE83-0F3D-7016-CDF9D9BC85B2}"/>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50226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703DA-39C8-1B23-AB35-7E0F53761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942B350-7B27-37D2-CD92-B8F461065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3E5E2DB-8671-B6D4-C001-9FA33A199A30}"/>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a16="http://schemas.microsoft.com/office/drawing/2014/main" xmlns="" id="{00742C18-93DC-0CA7-8768-2296647B4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26C17F5-81ED-BD76-95A6-0EEAF54E2B51}"/>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44231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1F9AC-7EEB-6514-4597-44E4BB288B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095748C-3509-B5FE-52B0-4A1A9F333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2D3E4CE-07C5-91D0-7626-626B50748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2754EE9-04FF-D66C-8320-4A09DAC3E4EF}"/>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6" name="Footer Placeholder 5">
            <a:extLst>
              <a:ext uri="{FF2B5EF4-FFF2-40B4-BE49-F238E27FC236}">
                <a16:creationId xmlns:a16="http://schemas.microsoft.com/office/drawing/2014/main" xmlns="" id="{5304DC06-E121-A0A3-6E0D-102594E1E0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6157BC2-4382-FE64-00AF-F08C03377F2F}"/>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220658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62B73-28C2-2DC9-F56B-61A33EDA42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C2E28F4-2A0E-9F59-1F01-D79F98F5B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A244A89-9049-239B-E58F-AEE738D2F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AD7D225-8DFC-8340-1B98-C1B9602D0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F6A86E2-1BDB-C1D0-3E59-CD2CBC578A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ECB855F-6EA5-9FBD-2715-670086F5B71B}"/>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8" name="Footer Placeholder 7">
            <a:extLst>
              <a:ext uri="{FF2B5EF4-FFF2-40B4-BE49-F238E27FC236}">
                <a16:creationId xmlns:a16="http://schemas.microsoft.com/office/drawing/2014/main" xmlns="" id="{7775B260-38AE-0454-5CC3-5CCA78A0DF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4A7816C-D2C2-C2B2-A29C-1D73F93D36A1}"/>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88095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4B6EC-E818-78BB-07CB-17E17D70FE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C3F43D9-F7D2-1F25-F04A-5C62C77D4899}"/>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4" name="Footer Placeholder 3">
            <a:extLst>
              <a:ext uri="{FF2B5EF4-FFF2-40B4-BE49-F238E27FC236}">
                <a16:creationId xmlns:a16="http://schemas.microsoft.com/office/drawing/2014/main" xmlns="" id="{650C962C-1928-8B9C-07CF-A4699F7173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9B1CA09-24C9-A587-ED63-19D7F6723BD9}"/>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52900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16F96A0-1706-2053-0A2B-2FF89792F534}"/>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3" name="Footer Placeholder 2">
            <a:extLst>
              <a:ext uri="{FF2B5EF4-FFF2-40B4-BE49-F238E27FC236}">
                <a16:creationId xmlns:a16="http://schemas.microsoft.com/office/drawing/2014/main" xmlns="" id="{9B5A0E7A-F894-99B8-3AB0-1751708607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EDCAF2-19A0-0AE3-3988-48847391CA27}"/>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53777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59F5E1-E962-D1FA-7D20-38D2B107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C8A34CD-8CF1-76F8-B10F-262715CF8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9B7290A-DDBC-AF0B-6BD4-5F87F3E71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746948E-9C0A-A19C-8F45-AA5AE08C1345}"/>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6" name="Footer Placeholder 5">
            <a:extLst>
              <a:ext uri="{FF2B5EF4-FFF2-40B4-BE49-F238E27FC236}">
                <a16:creationId xmlns:a16="http://schemas.microsoft.com/office/drawing/2014/main" xmlns="" id="{80681DDD-985C-997C-5EE3-981C7B0E7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4390087-B6C6-CF0E-BF50-1DE22526BEA8}"/>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75499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6555E-9055-0892-9B2D-112F66C5B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408DF3B-A40B-2591-5EDF-12119D26C7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68522EE-C6A6-0A8E-F750-C88D7BA42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22839F3-1B84-2FB9-6C82-08453D0F215D}"/>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6" name="Footer Placeholder 5">
            <a:extLst>
              <a:ext uri="{FF2B5EF4-FFF2-40B4-BE49-F238E27FC236}">
                <a16:creationId xmlns:a16="http://schemas.microsoft.com/office/drawing/2014/main" xmlns="" id="{D04B3401-AF3D-551A-2CC9-DBDA6081B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174E9D0-B748-E70E-FD12-946B6FF705C4}"/>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04909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48015B-40BE-E2AD-F621-F84B6E236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B56802B-1460-E9C4-55A0-B16B76BE6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2B3153C-536B-E172-B0AA-7CEE36553C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370BA-4324-4643-9490-A982C126B56F}" type="datetimeFigureOut">
              <a:rPr lang="en-IN" smtClean="0"/>
              <a:t>18-10-2023</a:t>
            </a:fld>
            <a:endParaRPr lang="en-IN"/>
          </a:p>
        </p:txBody>
      </p:sp>
      <p:sp>
        <p:nvSpPr>
          <p:cNvPr id="5" name="Footer Placeholder 4">
            <a:extLst>
              <a:ext uri="{FF2B5EF4-FFF2-40B4-BE49-F238E27FC236}">
                <a16:creationId xmlns:a16="http://schemas.microsoft.com/office/drawing/2014/main" xmlns="" id="{DF7002E6-2949-7731-9E80-50E301473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DA254D0-0202-3651-F0D3-96E88CBEC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93D9A-F216-436F-A873-4705A4601337}" type="slidenum">
              <a:rPr lang="en-IN" smtClean="0"/>
              <a:t>‹#›</a:t>
            </a:fld>
            <a:endParaRPr lang="en-IN"/>
          </a:p>
        </p:txBody>
      </p:sp>
    </p:spTree>
    <p:extLst>
      <p:ext uri="{BB962C8B-B14F-4D97-AF65-F5344CB8AC3E}">
        <p14:creationId xmlns:p14="http://schemas.microsoft.com/office/powerpoint/2010/main" val="1949687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49360C-C56C-16F4-4F67-CFCDCE3203AE}"/>
              </a:ext>
            </a:extLst>
          </p:cNvPr>
          <p:cNvSpPr>
            <a:spLocks noGrp="1"/>
          </p:cNvSpPr>
          <p:nvPr>
            <p:ph type="title"/>
          </p:nvPr>
        </p:nvSpPr>
        <p:spPr>
          <a:xfrm>
            <a:off x="838200" y="349222"/>
            <a:ext cx="10515600" cy="1325563"/>
          </a:xfrm>
        </p:spPr>
        <p:txBody>
          <a:bodyPr/>
          <a:lstStyle/>
          <a:p>
            <a:r>
              <a:rPr lang="en-IN" dirty="0"/>
              <a:t>FUTURE SALES PREDICTION:</a:t>
            </a:r>
          </a:p>
        </p:txBody>
      </p:sp>
      <p:pic>
        <p:nvPicPr>
          <p:cNvPr id="5" name="Content Placeholder 4">
            <a:extLst>
              <a:ext uri="{FF2B5EF4-FFF2-40B4-BE49-F238E27FC236}">
                <a16:creationId xmlns:a16="http://schemas.microsoft.com/office/drawing/2014/main" xmlns="" id="{9C681D60-C3FB-1919-EE6E-0FC804DE4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767" y="1569520"/>
            <a:ext cx="9439923" cy="4719962"/>
          </a:xfrm>
        </p:spPr>
      </p:pic>
    </p:spTree>
    <p:extLst>
      <p:ext uri="{BB962C8B-B14F-4D97-AF65-F5344CB8AC3E}">
        <p14:creationId xmlns:p14="http://schemas.microsoft.com/office/powerpoint/2010/main" val="398696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C8A41-B371-5DCB-7D95-5DFA47494A23}"/>
              </a:ext>
            </a:extLst>
          </p:cNvPr>
          <p:cNvSpPr>
            <a:spLocks noGrp="1"/>
          </p:cNvSpPr>
          <p:nvPr>
            <p:ph type="title"/>
          </p:nvPr>
        </p:nvSpPr>
        <p:spPr>
          <a:xfrm>
            <a:off x="838200" y="365125"/>
            <a:ext cx="10515600" cy="867327"/>
          </a:xfrm>
        </p:spPr>
        <p:txBody>
          <a:bodyPr/>
          <a:lstStyle/>
          <a:p>
            <a:r>
              <a:rPr lang="en-IN" b="1" dirty="0">
                <a:solidFill>
                  <a:schemeClr val="accent1">
                    <a:lumMod val="50000"/>
                  </a:schemeClr>
                </a:solidFill>
              </a:rPr>
              <a:t>FEATURE</a:t>
            </a:r>
            <a:r>
              <a:rPr lang="en-IN" dirty="0"/>
              <a:t> </a:t>
            </a:r>
            <a:r>
              <a:rPr lang="en-IN" b="1" dirty="0">
                <a:solidFill>
                  <a:schemeClr val="accent1">
                    <a:lumMod val="50000"/>
                  </a:schemeClr>
                </a:solidFill>
              </a:rPr>
              <a:t>SELECTION</a:t>
            </a:r>
            <a:r>
              <a:rPr lang="en-IN" dirty="0"/>
              <a:t>:</a:t>
            </a:r>
          </a:p>
        </p:txBody>
      </p:sp>
      <p:sp>
        <p:nvSpPr>
          <p:cNvPr id="3" name="Content Placeholder 2">
            <a:extLst>
              <a:ext uri="{FF2B5EF4-FFF2-40B4-BE49-F238E27FC236}">
                <a16:creationId xmlns:a16="http://schemas.microsoft.com/office/drawing/2014/main" xmlns="" id="{B4E88F00-50C4-05AA-C25F-F219B8448FEF}"/>
              </a:ext>
            </a:extLst>
          </p:cNvPr>
          <p:cNvSpPr>
            <a:spLocks noGrp="1"/>
          </p:cNvSpPr>
          <p:nvPr>
            <p:ph idx="1"/>
          </p:nvPr>
        </p:nvSpPr>
        <p:spPr>
          <a:xfrm>
            <a:off x="838200" y="1478943"/>
            <a:ext cx="10515600" cy="4698020"/>
          </a:xfrm>
        </p:spPr>
        <p:txBody>
          <a:bodyPr>
            <a:normAutofit fontScale="92500"/>
          </a:bodyPr>
          <a:lstStyle/>
          <a:p>
            <a:pPr>
              <a:buFont typeface="Wingdings" panose="05000000000000000000" pitchFamily="2" charset="2"/>
              <a:buChar char="q"/>
            </a:pPr>
            <a:r>
              <a:rPr lang="en-US" dirty="0"/>
              <a:t>          Decide which columns are relevant for your prediction task. Remove any unnecessary columns.</a:t>
            </a:r>
          </a:p>
          <a:p>
            <a:pPr marL="0" indent="0">
              <a:buNone/>
            </a:pPr>
            <a:endParaRPr lang="en-US" dirty="0"/>
          </a:p>
          <a:p>
            <a:pPr marL="0" indent="0">
              <a:buNone/>
            </a:pPr>
            <a:r>
              <a:rPr lang="en-US" b="1" dirty="0">
                <a:solidFill>
                  <a:schemeClr val="accent1">
                    <a:lumMod val="50000"/>
                  </a:schemeClr>
                </a:solidFill>
              </a:rPr>
              <a:t>PYTHON</a:t>
            </a:r>
            <a:r>
              <a:rPr lang="en-US" dirty="0"/>
              <a:t> </a:t>
            </a:r>
            <a:r>
              <a:rPr lang="en-US" b="1" dirty="0">
                <a:solidFill>
                  <a:schemeClr val="accent1">
                    <a:lumMod val="50000"/>
                  </a:schemeClr>
                </a:solidFill>
              </a:rPr>
              <a:t>CODE</a:t>
            </a:r>
            <a:r>
              <a:rPr lang="en-US" dirty="0"/>
              <a:t>:</a:t>
            </a:r>
          </a:p>
          <a:p>
            <a:pPr>
              <a:buFont typeface="Wingdings" panose="05000000000000000000" pitchFamily="2" charset="2"/>
              <a:buChar char="Ø"/>
            </a:pPr>
            <a:r>
              <a:rPr lang="en-US" dirty="0"/>
              <a:t>     selected_features = ['date', 'item_id', 'item_price', 'item_cnt_day’]</a:t>
            </a:r>
          </a:p>
          <a:p>
            <a:pPr>
              <a:buFont typeface="Wingdings" panose="05000000000000000000" pitchFamily="2" charset="2"/>
              <a:buChar char="Ø"/>
            </a:pPr>
            <a:r>
              <a:rPr lang="en-US" dirty="0"/>
              <a:t>      sales_data = sales_data[selected_features]</a:t>
            </a:r>
          </a:p>
          <a:p>
            <a:pPr marL="0" indent="0">
              <a:buNone/>
            </a:pPr>
            <a:endParaRPr lang="en-US" dirty="0"/>
          </a:p>
          <a:p>
            <a:pPr marL="0" indent="0">
              <a:buNone/>
            </a:pPr>
            <a:r>
              <a:rPr lang="en-US" b="1" dirty="0">
                <a:solidFill>
                  <a:schemeClr val="accent1">
                    <a:lumMod val="50000"/>
                  </a:schemeClr>
                </a:solidFill>
              </a:rPr>
              <a:t>FEATUR</a:t>
            </a:r>
            <a:r>
              <a:rPr lang="en-US" dirty="0"/>
              <a:t> </a:t>
            </a:r>
            <a:r>
              <a:rPr lang="en-US" b="1" dirty="0">
                <a:solidFill>
                  <a:schemeClr val="accent1">
                    <a:lumMod val="50000"/>
                  </a:schemeClr>
                </a:solidFill>
              </a:rPr>
              <a:t>ENGINEERING</a:t>
            </a:r>
            <a:r>
              <a:rPr lang="en-US" dirty="0"/>
              <a:t>:</a:t>
            </a:r>
          </a:p>
          <a:p>
            <a:pPr>
              <a:buFont typeface="Wingdings" panose="05000000000000000000" pitchFamily="2" charset="2"/>
              <a:buChar char="q"/>
            </a:pPr>
            <a:r>
              <a:rPr lang="en-US" dirty="0"/>
              <a:t>           Create new features if necessary. For sales prediction, you might want to create features like month, year, and total sales per month.</a:t>
            </a:r>
          </a:p>
          <a:p>
            <a:pPr marL="0" indent="0">
              <a:buNone/>
            </a:pPr>
            <a:endParaRPr lang="en-IN" dirty="0"/>
          </a:p>
        </p:txBody>
      </p:sp>
    </p:spTree>
    <p:extLst>
      <p:ext uri="{BB962C8B-B14F-4D97-AF65-F5344CB8AC3E}">
        <p14:creationId xmlns:p14="http://schemas.microsoft.com/office/powerpoint/2010/main" val="395396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SCALER</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Standard </a:t>
            </a:r>
            <a:r>
              <a:rPr lang="en-US" dirty="0" err="1">
                <a:latin typeface="Times New Roman" panose="02020603050405020304" pitchFamily="18" charset="0"/>
                <a:cs typeface="Times New Roman" panose="02020603050405020304" pitchFamily="18" charset="0"/>
              </a:rPr>
              <a:t>Scaler</a:t>
            </a:r>
            <a:r>
              <a:rPr lang="en-US" dirty="0">
                <a:latin typeface="Times New Roman" panose="02020603050405020304" pitchFamily="18" charset="0"/>
                <a:cs typeface="Times New Roman" panose="02020603050405020304" pitchFamily="18" charset="0"/>
              </a:rPr>
              <a:t>, often referred to as Z-score normalization or standardization, is a preprocessing technique used in machine learning and statistics. It is used to standardize the features (independent variables) in a dataset so that they have a mean of 0 and a standard deviation of 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53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AND TEST DATA</a:t>
            </a:r>
            <a:endParaRPr lang="en-US" dirty="0"/>
          </a:p>
        </p:txBody>
      </p:sp>
      <p:sp>
        <p:nvSpPr>
          <p:cNvPr id="3" name="Content Placeholder 2"/>
          <p:cNvSpPr>
            <a:spLocks noGrp="1"/>
          </p:cNvSpPr>
          <p:nvPr>
            <p:ph idx="1"/>
          </p:nvPr>
        </p:nvSpPr>
        <p:spPr/>
        <p:txBody>
          <a:bodyPr>
            <a:normAutofit fontScale="92500" lnSpcReduction="20000"/>
          </a:bodyPr>
          <a:lstStyle/>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To split your data into training and testing sets, you can use the</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train_test_split</a:t>
            </a:r>
            <a:r>
              <a:rPr lang="en-US" dirty="0">
                <a:solidFill>
                  <a:srgbClr val="374151"/>
                </a:solidFill>
                <a:latin typeface="Times New Roman" panose="02020603050405020304" pitchFamily="18" charset="0"/>
                <a:cs typeface="Times New Roman" panose="02020603050405020304" pitchFamily="18" charset="0"/>
              </a:rPr>
              <a:t> function from the </a:t>
            </a:r>
            <a:r>
              <a:rPr lang="en-US" dirty="0" err="1">
                <a:latin typeface="Times New Roman" panose="02020603050405020304" pitchFamily="18" charset="0"/>
                <a:cs typeface="Times New Roman" panose="02020603050405020304" pitchFamily="18" charset="0"/>
              </a:rPr>
              <a:t>sklearn.model_selection</a:t>
            </a:r>
            <a:r>
              <a:rPr lang="en-US" dirty="0">
                <a:solidFill>
                  <a:srgbClr val="374151"/>
                </a:solidFill>
                <a:latin typeface="Times New Roman" panose="02020603050405020304" pitchFamily="18" charset="0"/>
                <a:cs typeface="Times New Roman" panose="02020603050405020304" pitchFamily="18" charset="0"/>
              </a:rPr>
              <a:t> module. This</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function randomly shuffles and partitions your data into two subsets,</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typically one for training and one for testing.</a:t>
            </a:r>
            <a:r>
              <a:rPr 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a:latin typeface="Times New Roman" panose="02020603050405020304" pitchFamily="18" charset="0"/>
                <a:cs typeface="Times New Roman" panose="02020603050405020304" pitchFamily="18" charset="0"/>
              </a:rPr>
              <a:t>Code:</a:t>
            </a:r>
          </a:p>
          <a:p>
            <a:pPr marL="0" lvl="0" indent="0">
              <a:lnSpc>
                <a:spcPct val="10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train_test_split</a:t>
            </a:r>
            <a:endParaRPr lang="en-US" dirty="0">
              <a:latin typeface="Times New Roman" panose="02020603050405020304" pitchFamily="18" charset="0"/>
              <a:cs typeface="Times New Roman" panose="02020603050405020304" pitchFamily="18" charset="0"/>
            </a:endParaRPr>
          </a:p>
          <a:p>
            <a:pPr marL="0" lvl="0" indent="0">
              <a:lnSpc>
                <a:spcPct val="100000"/>
              </a:lnSpc>
              <a:buNone/>
            </a:pPr>
            <a:endParaRPr lang="en-US"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Assuming 'X' is your input data and 'y' is your target variable</a:t>
            </a:r>
          </a:p>
          <a:p>
            <a:pPr marL="0" lvl="0" indent="0">
              <a:lnSpc>
                <a:spcPct val="100000"/>
              </a:lnSpc>
              <a:buNone/>
            </a:pP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(X, y, </a:t>
            </a:r>
            <a:r>
              <a:rPr lang="en-US" dirty="0" err="1">
                <a:latin typeface="Times New Roman" panose="02020603050405020304" pitchFamily="18" charset="0"/>
                <a:cs typeface="Times New Roman" panose="02020603050405020304" pitchFamily="18" charset="0"/>
              </a:rPr>
              <a:t>test_size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=42)</a:t>
            </a: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841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638" y="485775"/>
            <a:ext cx="10825162" cy="5691188"/>
          </a:xfrm>
        </p:spPr>
        <p:txBody>
          <a:bodyPr>
            <a:normAutofit/>
          </a:bodyPr>
          <a:lstStyle/>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To split your data into training and testing sets, you can use the</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train_test_split</a:t>
            </a:r>
            <a:r>
              <a:rPr lang="en-US" dirty="0">
                <a:solidFill>
                  <a:srgbClr val="374151"/>
                </a:solidFill>
                <a:latin typeface="Times New Roman" panose="02020603050405020304" pitchFamily="18" charset="0"/>
                <a:cs typeface="Times New Roman" panose="02020603050405020304" pitchFamily="18" charset="0"/>
              </a:rPr>
              <a:t> function from the </a:t>
            </a:r>
            <a:r>
              <a:rPr lang="en-US" dirty="0" err="1">
                <a:latin typeface="Times New Roman" panose="02020603050405020304" pitchFamily="18" charset="0"/>
                <a:cs typeface="Times New Roman" panose="02020603050405020304" pitchFamily="18" charset="0"/>
              </a:rPr>
              <a:t>sklearn.model_selection</a:t>
            </a:r>
            <a:r>
              <a:rPr lang="en-US" dirty="0">
                <a:solidFill>
                  <a:srgbClr val="374151"/>
                </a:solidFill>
                <a:latin typeface="Times New Roman" panose="02020603050405020304" pitchFamily="18" charset="0"/>
                <a:cs typeface="Times New Roman" panose="02020603050405020304" pitchFamily="18" charset="0"/>
              </a:rPr>
              <a:t> module. This</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function randomly shuffles and partitions your data into two subsets,</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typically one for training and one for testing.</a:t>
            </a:r>
            <a:r>
              <a:rPr 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a:latin typeface="Times New Roman" panose="02020603050405020304" pitchFamily="18" charset="0"/>
                <a:cs typeface="Times New Roman" panose="02020603050405020304" pitchFamily="18" charset="0"/>
              </a:rPr>
              <a:t>Code:</a:t>
            </a:r>
          </a:p>
          <a:p>
            <a:pPr marL="0" lvl="0" indent="0">
              <a:lnSpc>
                <a:spcPct val="10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train_test_split</a:t>
            </a:r>
            <a:endParaRPr lang="en-US" dirty="0">
              <a:latin typeface="Times New Roman" panose="02020603050405020304" pitchFamily="18" charset="0"/>
              <a:cs typeface="Times New Roman" panose="02020603050405020304" pitchFamily="18" charset="0"/>
            </a:endParaRPr>
          </a:p>
          <a:p>
            <a:pPr marL="0" lvl="0" indent="0">
              <a:lnSpc>
                <a:spcPct val="100000"/>
              </a:lnSpc>
              <a:buNone/>
            </a:pPr>
            <a:endParaRPr lang="en-US"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Assuming 'X' is your input data and 'y' is your target variable</a:t>
            </a:r>
          </a:p>
          <a:p>
            <a:pPr marL="0" lvl="0" indent="0">
              <a:lnSpc>
                <a:spcPct val="100000"/>
              </a:lnSpc>
              <a:buNone/>
            </a:pP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(X, y, </a:t>
            </a:r>
            <a:r>
              <a:rPr lang="en-US" dirty="0" err="1">
                <a:latin typeface="Times New Roman" panose="02020603050405020304" pitchFamily="18" charset="0"/>
                <a:cs typeface="Times New Roman" panose="02020603050405020304" pitchFamily="18" charset="0"/>
              </a:rPr>
              <a:t>test_size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=42)</a:t>
            </a: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054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a:bodyPr>
          <a:lstStyle/>
          <a:p>
            <a:r>
              <a:rPr lang="en-US" dirty="0"/>
              <a:t>import pandas as </a:t>
            </a:r>
            <a:r>
              <a:rPr lang="en-US" dirty="0" err="1"/>
              <a:t>pd</a:t>
            </a:r>
            <a:r>
              <a:rPr lang="en-US" dirty="0"/>
              <a:t/>
            </a:r>
            <a:br>
              <a:rPr lang="en-US" dirty="0"/>
            </a:br>
            <a:r>
              <a:rPr lang="en-US" dirty="0"/>
              <a:t>import </a:t>
            </a:r>
            <a:r>
              <a:rPr lang="en-US" dirty="0" err="1"/>
              <a:t>matplotlib.pyplot</a:t>
            </a:r>
            <a:r>
              <a:rPr lang="en-US" dirty="0"/>
              <a:t> as </a:t>
            </a:r>
            <a:r>
              <a:rPr lang="en-US" dirty="0" err="1"/>
              <a:t>plt</a:t>
            </a:r>
            <a:r>
              <a:rPr lang="en-US" dirty="0"/>
              <a:t/>
            </a:r>
            <a:br>
              <a:rPr lang="en-US" dirty="0"/>
            </a:br>
            <a:r>
              <a:rPr lang="en-US" dirty="0"/>
              <a:t>from </a:t>
            </a:r>
            <a:r>
              <a:rPr lang="en-US" dirty="0" err="1"/>
              <a:t>sklearn.model_selection</a:t>
            </a:r>
            <a:r>
              <a:rPr lang="en-US" dirty="0"/>
              <a:t> import </a:t>
            </a:r>
            <a:r>
              <a:rPr lang="en-US" dirty="0" err="1"/>
              <a:t>train_test_split</a:t>
            </a:r>
            <a:r>
              <a:rPr lang="en-US" dirty="0"/>
              <a:t/>
            </a:r>
            <a:br>
              <a:rPr lang="en-US" dirty="0"/>
            </a:br>
            <a:r>
              <a:rPr lang="en-US" dirty="0"/>
              <a:t>from </a:t>
            </a:r>
            <a:r>
              <a:rPr lang="en-US" dirty="0" err="1"/>
              <a:t>sklearn.preprocessing</a:t>
            </a:r>
            <a:r>
              <a:rPr lang="en-US" dirty="0"/>
              <a:t> import </a:t>
            </a:r>
            <a:r>
              <a:rPr lang="en-US" dirty="0" err="1"/>
              <a:t>MinMaxScaler</a:t>
            </a:r>
            <a:r>
              <a:rPr lang="en-US" dirty="0"/>
              <a:t/>
            </a:r>
            <a:br>
              <a:rPr lang="en-US" dirty="0"/>
            </a:br>
            <a:r>
              <a:rPr lang="en-US" dirty="0"/>
              <a:t>from </a:t>
            </a:r>
            <a:r>
              <a:rPr lang="en-US" dirty="0" err="1"/>
              <a:t>sklearn.preprocessing</a:t>
            </a:r>
            <a:r>
              <a:rPr lang="en-US" dirty="0"/>
              <a:t> import </a:t>
            </a:r>
            <a:r>
              <a:rPr lang="en-US" dirty="0" err="1"/>
              <a:t>StandardScaler</a:t>
            </a:r>
            <a:r>
              <a:rPr lang="en-US" dirty="0"/>
              <a:t/>
            </a:r>
            <a:br>
              <a:rPr lang="en-US" dirty="0"/>
            </a:br>
            <a:r>
              <a:rPr lang="en-US" dirty="0" err="1"/>
              <a:t>df</a:t>
            </a:r>
            <a:r>
              <a:rPr lang="en-US" dirty="0"/>
              <a:t> = </a:t>
            </a:r>
            <a:r>
              <a:rPr lang="en-US" dirty="0" err="1"/>
              <a:t>pd.read_csv</a:t>
            </a:r>
            <a:r>
              <a:rPr lang="en-US" dirty="0"/>
              <a:t>("Sales.csv")</a:t>
            </a:r>
            <a:br>
              <a:rPr lang="en-US" dirty="0"/>
            </a:br>
            <a:r>
              <a:rPr lang="en-US" dirty="0" err="1"/>
              <a:t>date_values</a:t>
            </a:r>
            <a:r>
              <a:rPr lang="en-US" dirty="0"/>
              <a:t> = </a:t>
            </a:r>
            <a:r>
              <a:rPr lang="en-US" dirty="0" err="1"/>
              <a:t>pd.date_range</a:t>
            </a:r>
            <a:r>
              <a:rPr lang="en-US" dirty="0"/>
              <a:t>(start='2023-10-28', periods=</a:t>
            </a:r>
            <a:r>
              <a:rPr lang="en-US" dirty="0" err="1"/>
              <a:t>len</a:t>
            </a:r>
            <a:r>
              <a:rPr lang="en-US" dirty="0"/>
              <a:t>(</a:t>
            </a:r>
            <a:r>
              <a:rPr lang="en-US" dirty="0" err="1"/>
              <a:t>df</a:t>
            </a:r>
            <a:r>
              <a:rPr lang="en-US" dirty="0"/>
              <a:t>), </a:t>
            </a:r>
            <a:r>
              <a:rPr lang="en-US" dirty="0" err="1"/>
              <a:t>freq</a:t>
            </a:r>
            <a:r>
              <a:rPr lang="en-US" dirty="0"/>
              <a:t>='D')</a:t>
            </a:r>
            <a:br>
              <a:rPr lang="en-US" dirty="0"/>
            </a:br>
            <a:r>
              <a:rPr lang="en-US" dirty="0" err="1"/>
              <a:t>df</a:t>
            </a:r>
            <a:r>
              <a:rPr lang="en-US" dirty="0"/>
              <a:t>["dates"] = </a:t>
            </a:r>
            <a:r>
              <a:rPr lang="en-US" dirty="0" err="1"/>
              <a:t>date_values</a:t>
            </a:r>
            <a:r>
              <a:rPr lang="en-US" dirty="0"/>
              <a:t/>
            </a:r>
            <a:br>
              <a:rPr lang="en-US" dirty="0"/>
            </a:br>
            <a:endParaRPr lang="en-US" dirty="0"/>
          </a:p>
        </p:txBody>
      </p:sp>
    </p:spTree>
    <p:extLst>
      <p:ext uri="{BB962C8B-B14F-4D97-AF65-F5344CB8AC3E}">
        <p14:creationId xmlns:p14="http://schemas.microsoft.com/office/powerpoint/2010/main" val="281575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71513"/>
            <a:ext cx="10725150" cy="5505450"/>
          </a:xfrm>
        </p:spPr>
        <p:txBody>
          <a:bodyPr>
            <a:normAutofit/>
          </a:bodyPr>
          <a:lstStyle/>
          <a:p>
            <a:r>
              <a:rPr lang="en-US" sz="3200" dirty="0"/>
              <a:t>x = </a:t>
            </a:r>
            <a:r>
              <a:rPr lang="en-US" sz="3200" dirty="0" err="1"/>
              <a:t>df.drop</a:t>
            </a:r>
            <a:r>
              <a:rPr lang="en-US" sz="3200" dirty="0"/>
              <a:t>("Sales", axis=1)</a:t>
            </a:r>
            <a:br>
              <a:rPr lang="en-US" sz="3200" dirty="0"/>
            </a:br>
            <a:r>
              <a:rPr lang="en-US" sz="3200" dirty="0"/>
              <a:t>y = </a:t>
            </a:r>
            <a:r>
              <a:rPr lang="en-US" sz="3200" dirty="0" err="1"/>
              <a:t>df</a:t>
            </a:r>
            <a:r>
              <a:rPr lang="en-US" sz="3200" dirty="0"/>
              <a:t>["Sales"]</a:t>
            </a:r>
            <a:br>
              <a:rPr lang="en-US" sz="3200" dirty="0"/>
            </a:br>
            <a:r>
              <a:rPr lang="en-US" sz="3200" dirty="0"/>
              <a:t>print(</a:t>
            </a:r>
            <a:r>
              <a:rPr lang="en-US" sz="3200" dirty="0" err="1"/>
              <a:t>df.head</a:t>
            </a:r>
            <a:r>
              <a:rPr lang="en-US" sz="3200" dirty="0"/>
              <a:t>())</a:t>
            </a:r>
            <a:br>
              <a:rPr lang="en-US" sz="3200" dirty="0"/>
            </a:br>
            <a:r>
              <a:rPr lang="en-US" sz="3200" dirty="0" err="1"/>
              <a:t>x_values</a:t>
            </a:r>
            <a:r>
              <a:rPr lang="en-US" sz="3200" dirty="0"/>
              <a:t> = list(range(1, </a:t>
            </a:r>
            <a:r>
              <a:rPr lang="en-US" sz="3200" dirty="0" err="1"/>
              <a:t>len</a:t>
            </a:r>
            <a:r>
              <a:rPr lang="en-US" sz="3200" dirty="0"/>
              <a:t>(</a:t>
            </a:r>
            <a:r>
              <a:rPr lang="en-US" sz="3200" dirty="0" err="1"/>
              <a:t>df</a:t>
            </a:r>
            <a:r>
              <a:rPr lang="en-US" sz="3200" dirty="0"/>
              <a:t>["TV"])+1))</a:t>
            </a:r>
            <a:br>
              <a:rPr lang="en-US" sz="3200" dirty="0"/>
            </a:br>
            <a:r>
              <a:rPr lang="en-US" sz="3200" dirty="0" err="1"/>
              <a:t>plt.scatter</a:t>
            </a:r>
            <a:r>
              <a:rPr lang="en-US" sz="3200" dirty="0"/>
              <a:t>(</a:t>
            </a:r>
            <a:r>
              <a:rPr lang="en-US" sz="3200" dirty="0" err="1"/>
              <a:t>x_values</a:t>
            </a:r>
            <a:r>
              <a:rPr lang="en-US" sz="3200" dirty="0"/>
              <a:t>, </a:t>
            </a:r>
            <a:r>
              <a:rPr lang="en-US" sz="3200" dirty="0" err="1"/>
              <a:t>df</a:t>
            </a:r>
            <a:r>
              <a:rPr lang="en-US" sz="3200" dirty="0"/>
              <a:t>["TV"], label="</a:t>
            </a:r>
            <a:r>
              <a:rPr lang="en-US" sz="3200" dirty="0" err="1"/>
              <a:t>datapoints</a:t>
            </a:r>
            <a:r>
              <a:rPr lang="en-US" sz="3200" dirty="0"/>
              <a:t>", color="blue")</a:t>
            </a:r>
            <a:br>
              <a:rPr lang="en-US" sz="3200" dirty="0"/>
            </a:br>
            <a:r>
              <a:rPr lang="en-US" sz="3200" dirty="0" err="1"/>
              <a:t>plt.xlabel</a:t>
            </a:r>
            <a:r>
              <a:rPr lang="en-US" sz="3200" dirty="0"/>
              <a:t>('x-axis label')</a:t>
            </a:r>
            <a:br>
              <a:rPr lang="en-US" sz="3200" dirty="0"/>
            </a:br>
            <a:r>
              <a:rPr lang="en-US" sz="3200" dirty="0" err="1"/>
              <a:t>plt.ylabel</a:t>
            </a:r>
            <a:r>
              <a:rPr lang="en-US" sz="3200" dirty="0"/>
              <a:t>('y-axis label')</a:t>
            </a:r>
            <a:br>
              <a:rPr lang="en-US" sz="3200" dirty="0"/>
            </a:br>
            <a:r>
              <a:rPr lang="en-US" sz="3200" dirty="0" err="1"/>
              <a:t>plt.title</a:t>
            </a:r>
            <a:r>
              <a:rPr lang="en-US" sz="3200" dirty="0"/>
              <a:t>("scatter")</a:t>
            </a:r>
            <a:br>
              <a:rPr lang="en-US" sz="3200" dirty="0"/>
            </a:br>
            <a:r>
              <a:rPr lang="en-US" sz="3200" dirty="0" err="1"/>
              <a:t>plt.legend</a:t>
            </a:r>
            <a:r>
              <a:rPr lang="en-US" sz="3200" dirty="0"/>
              <a:t>()</a:t>
            </a:r>
            <a:br>
              <a:rPr lang="en-US" sz="3200" dirty="0"/>
            </a:br>
            <a:r>
              <a:rPr lang="en-US" sz="3200" dirty="0" err="1"/>
              <a:t>plt.show</a:t>
            </a:r>
            <a:r>
              <a:rPr lang="en-US" sz="3200" dirty="0"/>
              <a:t>()</a:t>
            </a:r>
            <a:endParaRPr lang="en-US" sz="3200" dirty="0"/>
          </a:p>
        </p:txBody>
      </p:sp>
    </p:spTree>
    <p:extLst>
      <p:ext uri="{BB962C8B-B14F-4D97-AF65-F5344CB8AC3E}">
        <p14:creationId xmlns:p14="http://schemas.microsoft.com/office/powerpoint/2010/main" val="409094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513" y="628650"/>
            <a:ext cx="10682287" cy="5548313"/>
          </a:xfrm>
        </p:spPr>
        <p:txBody>
          <a:bodyPr/>
          <a:lstStyle/>
          <a:p>
            <a:r>
              <a:rPr lang="en-US" dirty="0"/>
              <a:t># there are no categorical values so need of </a:t>
            </a:r>
            <a:r>
              <a:rPr lang="en-US" dirty="0" err="1"/>
              <a:t>onehot</a:t>
            </a:r>
            <a:r>
              <a:rPr lang="en-US" dirty="0"/>
              <a:t> encoder</a:t>
            </a:r>
            <a:br>
              <a:rPr lang="en-US" dirty="0"/>
            </a:b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=0)</a:t>
            </a:r>
            <a:br>
              <a:rPr lang="en-US" dirty="0"/>
            </a:br>
            <a:r>
              <a:rPr lang="en-US" dirty="0" err="1"/>
              <a:t>scaler</a:t>
            </a:r>
            <a:r>
              <a:rPr lang="en-US" dirty="0"/>
              <a:t> = </a:t>
            </a:r>
            <a:r>
              <a:rPr lang="en-US" dirty="0" err="1"/>
              <a:t>MinMaxScaler</a:t>
            </a:r>
            <a:r>
              <a:rPr lang="en-US" dirty="0"/>
              <a:t>()</a:t>
            </a:r>
            <a:br>
              <a:rPr lang="en-US" dirty="0"/>
            </a:br>
            <a:r>
              <a:rPr lang="en-US" dirty="0"/>
              <a:t>columns = </a:t>
            </a:r>
            <a:r>
              <a:rPr lang="en-US" dirty="0" err="1"/>
              <a:t>X_train.drop</a:t>
            </a:r>
            <a:r>
              <a:rPr lang="en-US" dirty="0"/>
              <a:t>("</a:t>
            </a:r>
            <a:r>
              <a:rPr lang="en-US" dirty="0" err="1"/>
              <a:t>dates",axis</a:t>
            </a:r>
            <a:r>
              <a:rPr lang="en-US" dirty="0"/>
              <a:t>=1)</a:t>
            </a:r>
            <a:br>
              <a:rPr lang="en-US" dirty="0"/>
            </a:br>
            <a:r>
              <a:rPr lang="en-US" dirty="0"/>
              <a:t>standard = </a:t>
            </a:r>
            <a:r>
              <a:rPr lang="en-US" dirty="0" err="1"/>
              <a:t>StandardScaler</a:t>
            </a:r>
            <a:r>
              <a:rPr lang="en-US" dirty="0"/>
              <a:t>()</a:t>
            </a:r>
            <a:br>
              <a:rPr lang="en-US" dirty="0"/>
            </a:br>
            <a:r>
              <a:rPr lang="en-US" dirty="0"/>
              <a:t>b = </a:t>
            </a:r>
            <a:r>
              <a:rPr lang="en-US" dirty="0" err="1"/>
              <a:t>standard.fit_transform</a:t>
            </a:r>
            <a:r>
              <a:rPr lang="en-US" dirty="0"/>
              <a:t>(columns)</a:t>
            </a:r>
            <a:br>
              <a:rPr lang="en-US" dirty="0"/>
            </a:br>
            <a:r>
              <a:rPr lang="en-US" dirty="0"/>
              <a:t>print(b)</a:t>
            </a:r>
          </a:p>
          <a:p>
            <a:endParaRPr lang="en-US" dirty="0"/>
          </a:p>
        </p:txBody>
      </p:sp>
    </p:spTree>
    <p:extLst>
      <p:ext uri="{BB962C8B-B14F-4D97-AF65-F5344CB8AC3E}">
        <p14:creationId xmlns:p14="http://schemas.microsoft.com/office/powerpoint/2010/main" val="300337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2789" y="414338"/>
            <a:ext cx="10104261" cy="5762625"/>
          </a:xfrm>
        </p:spPr>
      </p:pic>
    </p:spTree>
    <p:extLst>
      <p:ext uri="{BB962C8B-B14F-4D97-AF65-F5344CB8AC3E}">
        <p14:creationId xmlns:p14="http://schemas.microsoft.com/office/powerpoint/2010/main" val="118812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165100"/>
            <a:ext cx="10515600" cy="1325563"/>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850" y="1183085"/>
            <a:ext cx="9615488" cy="5189140"/>
          </a:xfrm>
        </p:spPr>
      </p:pic>
    </p:spTree>
    <p:extLst>
      <p:ext uri="{BB962C8B-B14F-4D97-AF65-F5344CB8AC3E}">
        <p14:creationId xmlns:p14="http://schemas.microsoft.com/office/powerpoint/2010/main" val="222659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E9B977-007C-D685-0B79-C1D14B555ABD}"/>
              </a:ext>
            </a:extLst>
          </p:cNvPr>
          <p:cNvSpPr>
            <a:spLocks noGrp="1"/>
          </p:cNvSpPr>
          <p:nvPr>
            <p:ph type="title"/>
          </p:nvPr>
        </p:nvSpPr>
        <p:spPr>
          <a:xfrm>
            <a:off x="838200" y="87464"/>
            <a:ext cx="10515600" cy="1542554"/>
          </a:xfrm>
        </p:spPr>
        <p:txBody>
          <a:bodyPr>
            <a:normAutofit/>
          </a:bodyPr>
          <a:lstStyle/>
          <a:p>
            <a:r>
              <a:rPr lang="en-IN" sz="1800" dirty="0"/>
              <a:t>                                                     </a:t>
            </a:r>
            <a:r>
              <a:rPr lang="en-IN" sz="1800" b="1" dirty="0">
                <a:solidFill>
                  <a:schemeClr val="accent1">
                    <a:lumMod val="75000"/>
                  </a:schemeClr>
                </a:solidFill>
              </a:rPr>
              <a:t>FUTURE</a:t>
            </a:r>
            <a:r>
              <a:rPr lang="en-IN" sz="1800" dirty="0"/>
              <a:t> </a:t>
            </a:r>
            <a:r>
              <a:rPr lang="en-IN" sz="1800" b="1" dirty="0">
                <a:solidFill>
                  <a:schemeClr val="accent1">
                    <a:lumMod val="75000"/>
                  </a:schemeClr>
                </a:solidFill>
              </a:rPr>
              <a:t>SALES</a:t>
            </a:r>
            <a:r>
              <a:rPr lang="en-IN" sz="1800" dirty="0"/>
              <a:t> </a:t>
            </a:r>
            <a:r>
              <a:rPr lang="en-IN" sz="1800" b="1" dirty="0">
                <a:solidFill>
                  <a:schemeClr val="accent1">
                    <a:lumMod val="75000"/>
                  </a:schemeClr>
                </a:solidFill>
              </a:rPr>
              <a:t>PREDICTION:</a:t>
            </a:r>
            <a:br>
              <a:rPr lang="en-IN" sz="1800" b="1" dirty="0">
                <a:solidFill>
                  <a:schemeClr val="accent1">
                    <a:lumMod val="75000"/>
                  </a:schemeClr>
                </a:solidFill>
              </a:rPr>
            </a:br>
            <a:r>
              <a:rPr lang="en-IN" sz="1800" b="1" dirty="0">
                <a:solidFill>
                  <a:schemeClr val="accent1">
                    <a:lumMod val="75000"/>
                  </a:schemeClr>
                </a:solidFill>
              </a:rPr>
              <a:t/>
            </a:r>
            <a:br>
              <a:rPr lang="en-IN" sz="1800" b="1" dirty="0">
                <a:solidFill>
                  <a:schemeClr val="accent1">
                    <a:lumMod val="75000"/>
                  </a:schemeClr>
                </a:solidFill>
              </a:rPr>
            </a:br>
            <a:r>
              <a:rPr lang="en-IN" sz="3200" b="1" dirty="0"/>
              <a:t>INTRODUCTION:</a:t>
            </a:r>
            <a:endParaRPr lang="en-IN" sz="3200" dirty="0"/>
          </a:p>
        </p:txBody>
      </p:sp>
      <p:sp>
        <p:nvSpPr>
          <p:cNvPr id="3" name="Content Placeholder 2">
            <a:extLst>
              <a:ext uri="{FF2B5EF4-FFF2-40B4-BE49-F238E27FC236}">
                <a16:creationId xmlns:a16="http://schemas.microsoft.com/office/drawing/2014/main" xmlns="" id="{ED09C947-75F7-DD61-77D6-857D22CD32D6}"/>
              </a:ext>
            </a:extLst>
          </p:cNvPr>
          <p:cNvSpPr>
            <a:spLocks noGrp="1"/>
          </p:cNvSpPr>
          <p:nvPr>
            <p:ph idx="1"/>
          </p:nvPr>
        </p:nvSpPr>
        <p:spPr>
          <a:xfrm>
            <a:off x="202096" y="1510747"/>
            <a:ext cx="10515600" cy="4658264"/>
          </a:xfrm>
        </p:spPr>
        <p:txBody>
          <a:bodyPr>
            <a:normAutofit/>
          </a:bodyPr>
          <a:lstStyle/>
          <a:p>
            <a:pPr>
              <a:lnSpc>
                <a:spcPct val="100000"/>
              </a:lnSpc>
            </a:pPr>
            <a:r>
              <a:rPr lang="en-US" sz="3200" dirty="0"/>
              <a:t>     Predicting future sales is a critical task for businesses in various industries. Accurate sales predictions allow organizations to optimize inventory, make informed marketing decisions, allocate resources efficiently, and ultimately maximize profitability. With the advent of data analytics and machine learning, businesses have powerful tools at their disposal to forecast future sales with greater precision.</a:t>
            </a:r>
          </a:p>
          <a:p>
            <a:endParaRPr lang="en-US" sz="1800" dirty="0"/>
          </a:p>
        </p:txBody>
      </p:sp>
    </p:spTree>
    <p:extLst>
      <p:ext uri="{BB962C8B-B14F-4D97-AF65-F5344CB8AC3E}">
        <p14:creationId xmlns:p14="http://schemas.microsoft.com/office/powerpoint/2010/main" val="194393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8E53D-7A7F-4ABD-6FA9-CC2D4C7F053E}"/>
              </a:ext>
            </a:extLst>
          </p:cNvPr>
          <p:cNvSpPr>
            <a:spLocks noGrp="1"/>
          </p:cNvSpPr>
          <p:nvPr>
            <p:ph type="title"/>
          </p:nvPr>
        </p:nvSpPr>
        <p:spPr>
          <a:xfrm>
            <a:off x="838200" y="365126"/>
            <a:ext cx="10515600" cy="811668"/>
          </a:xfrm>
        </p:spPr>
        <p:txBody>
          <a:bodyPr/>
          <a:lstStyle/>
          <a:p>
            <a:r>
              <a:rPr lang="en-IN" sz="3200" dirty="0"/>
              <a:t>GIVEN</a:t>
            </a:r>
            <a:r>
              <a:rPr lang="en-IN" dirty="0"/>
              <a:t> </a:t>
            </a:r>
            <a:r>
              <a:rPr lang="en-IN" sz="3200" dirty="0" smtClean="0"/>
              <a:t>DATASET</a:t>
            </a:r>
            <a:r>
              <a:rPr lang="en-IN" dirty="0" smtClean="0"/>
              <a:t>:</a:t>
            </a:r>
            <a:endParaRPr lang="en-IN" dirty="0"/>
          </a:p>
        </p:txBody>
      </p:sp>
      <p:pic>
        <p:nvPicPr>
          <p:cNvPr id="5" name="Content Placeholder 4">
            <a:extLst>
              <a:ext uri="{FF2B5EF4-FFF2-40B4-BE49-F238E27FC236}">
                <a16:creationId xmlns:a16="http://schemas.microsoft.com/office/drawing/2014/main" xmlns="" id="{AA6AD6AB-3971-199F-CE14-E8831430D3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473" t="24442" r="22784" b="11674"/>
          <a:stretch/>
        </p:blipFill>
        <p:spPr>
          <a:xfrm>
            <a:off x="1478943" y="1399430"/>
            <a:ext cx="8738790" cy="5025225"/>
          </a:xfrm>
        </p:spPr>
      </p:pic>
    </p:spTree>
    <p:extLst>
      <p:ext uri="{BB962C8B-B14F-4D97-AF65-F5344CB8AC3E}">
        <p14:creationId xmlns:p14="http://schemas.microsoft.com/office/powerpoint/2010/main" val="344766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5049F-198E-0C75-6B6A-28B26C4852BA}"/>
              </a:ext>
            </a:extLst>
          </p:cNvPr>
          <p:cNvSpPr>
            <a:spLocks noGrp="1"/>
          </p:cNvSpPr>
          <p:nvPr>
            <p:ph type="title"/>
          </p:nvPr>
        </p:nvSpPr>
        <p:spPr>
          <a:xfrm>
            <a:off x="838200" y="365125"/>
            <a:ext cx="10412896" cy="938889"/>
          </a:xfrm>
        </p:spPr>
        <p:txBody>
          <a:bodyPr/>
          <a:lstStyle/>
          <a:p>
            <a:r>
              <a:rPr lang="en-IN" dirty="0" smtClean="0">
                <a:solidFill>
                  <a:schemeClr val="accent1">
                    <a:lumMod val="50000"/>
                  </a:schemeClr>
                </a:solidFill>
              </a:rPr>
              <a:t>Importing </a:t>
            </a:r>
            <a:r>
              <a:rPr lang="en-IN" dirty="0" err="1" smtClean="0">
                <a:solidFill>
                  <a:schemeClr val="accent1">
                    <a:lumMod val="50000"/>
                  </a:schemeClr>
                </a:solidFill>
              </a:rPr>
              <a:t>libaries</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xmlns="" id="{DABB0174-861F-F2FA-F129-589C0FB7B7AB}"/>
              </a:ext>
            </a:extLst>
          </p:cNvPr>
          <p:cNvSpPr>
            <a:spLocks noGrp="1"/>
          </p:cNvSpPr>
          <p:nvPr>
            <p:ph idx="1"/>
          </p:nvPr>
        </p:nvSpPr>
        <p:spPr>
          <a:xfrm>
            <a:off x="838200" y="1574358"/>
            <a:ext cx="10515600" cy="4602605"/>
          </a:xfrm>
        </p:spPr>
        <p:txBody>
          <a:bodyPr>
            <a:normAutofit fontScale="92500" lnSpcReduction="10000"/>
          </a:bodyPr>
          <a:lstStyle/>
          <a:p>
            <a:r>
              <a:rPr lang="en-IN" b="1" dirty="0"/>
              <a:t>IMPORT NECESSARY LIBRARIES:</a:t>
            </a:r>
            <a:endParaRPr lang="en-IN" dirty="0"/>
          </a:p>
          <a:p>
            <a:r>
              <a:rPr lang="en-IN" dirty="0"/>
              <a:t>                          </a:t>
            </a:r>
            <a:r>
              <a:rPr lang="en-US" dirty="0"/>
              <a:t>Start by importing the required Python libraries, such as Pandas and NumPy, to work with the dataset.</a:t>
            </a:r>
          </a:p>
          <a:p>
            <a:pPr marL="0" indent="0">
              <a:buNone/>
            </a:pPr>
            <a:r>
              <a:rPr lang="en-IN" dirty="0"/>
              <a:t>      </a:t>
            </a:r>
            <a:r>
              <a:rPr lang="en-IN" b="1" dirty="0">
                <a:solidFill>
                  <a:schemeClr val="accent1">
                    <a:lumMod val="50000"/>
                  </a:schemeClr>
                </a:solidFill>
              </a:rPr>
              <a:t>PYTHON</a:t>
            </a:r>
            <a:r>
              <a:rPr lang="en-IN" dirty="0"/>
              <a:t> </a:t>
            </a:r>
            <a:r>
              <a:rPr lang="en-IN" b="1" dirty="0">
                <a:solidFill>
                  <a:schemeClr val="accent1">
                    <a:lumMod val="50000"/>
                  </a:schemeClr>
                </a:solidFill>
              </a:rPr>
              <a:t>CODE</a:t>
            </a:r>
            <a:r>
              <a:rPr lang="en-IN" dirty="0"/>
              <a:t>:               </a:t>
            </a:r>
          </a:p>
          <a:p>
            <a:pPr>
              <a:buFont typeface="Wingdings" panose="05000000000000000000" pitchFamily="2" charset="2"/>
              <a:buChar char="Ø"/>
            </a:pPr>
            <a:r>
              <a:rPr lang="en-IN" dirty="0"/>
              <a:t>import pandas as pd</a:t>
            </a:r>
          </a:p>
          <a:p>
            <a:pPr>
              <a:buFont typeface="Wingdings" panose="05000000000000000000" pitchFamily="2" charset="2"/>
              <a:buChar char="Ø"/>
            </a:pPr>
            <a:r>
              <a:rPr lang="en-IN" dirty="0"/>
              <a:t>import NumPy as np</a:t>
            </a:r>
          </a:p>
          <a:p>
            <a:pPr>
              <a:buFont typeface="Wingdings" panose="05000000000000000000" pitchFamily="2" charset="2"/>
              <a:buChar char="Ø"/>
            </a:pPr>
            <a:endParaRPr lang="en-IN" dirty="0"/>
          </a:p>
          <a:p>
            <a:pPr>
              <a:buFont typeface="Wingdings" panose="05000000000000000000" pitchFamily="2" charset="2"/>
              <a:buChar char="v"/>
            </a:pPr>
            <a:r>
              <a:rPr lang="en-IN" b="1" dirty="0"/>
              <a:t>LOAD</a:t>
            </a:r>
            <a:r>
              <a:rPr lang="en-IN" dirty="0"/>
              <a:t> </a:t>
            </a:r>
            <a:r>
              <a:rPr lang="en-IN" b="1" dirty="0"/>
              <a:t>THE</a:t>
            </a:r>
            <a:r>
              <a:rPr lang="en-IN" dirty="0"/>
              <a:t> </a:t>
            </a:r>
            <a:r>
              <a:rPr lang="en-IN" b="1" dirty="0"/>
              <a:t>DATASET</a:t>
            </a:r>
            <a:r>
              <a:rPr lang="en-IN" dirty="0"/>
              <a:t>:</a:t>
            </a:r>
          </a:p>
          <a:p>
            <a:r>
              <a:rPr lang="en-IN" dirty="0"/>
              <a:t>       </a:t>
            </a:r>
            <a:r>
              <a:rPr lang="en-US" dirty="0"/>
              <a:t>      You will need to load your historical sales dataset into a Pandas Data Frame. Make sure your dataset is in a format that can be easily read by Pandas, such as CSV or Excel.</a:t>
            </a:r>
            <a:endParaRPr lang="en-IN" dirty="0"/>
          </a:p>
        </p:txBody>
      </p:sp>
    </p:spTree>
    <p:extLst>
      <p:ext uri="{BB962C8B-B14F-4D97-AF65-F5344CB8AC3E}">
        <p14:creationId xmlns:p14="http://schemas.microsoft.com/office/powerpoint/2010/main" val="19014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12EC3-0359-B485-2EC6-01CB85E88744}"/>
              </a:ext>
            </a:extLst>
          </p:cNvPr>
          <p:cNvSpPr>
            <a:spLocks noGrp="1"/>
          </p:cNvSpPr>
          <p:nvPr>
            <p:ph type="title"/>
          </p:nvPr>
        </p:nvSpPr>
        <p:spPr>
          <a:xfrm flipV="1">
            <a:off x="838200" y="319405"/>
            <a:ext cx="7669696" cy="1016413"/>
          </a:xfrm>
        </p:spPr>
        <p:txBody>
          <a:bodyPr>
            <a:normAutofit/>
          </a:bodyPr>
          <a:lstStyle/>
          <a:p>
            <a:endParaRPr lang="en-IN" dirty="0"/>
          </a:p>
        </p:txBody>
      </p:sp>
      <p:pic>
        <p:nvPicPr>
          <p:cNvPr id="9" name="Content Placeholder 8">
            <a:extLst>
              <a:ext uri="{FF2B5EF4-FFF2-40B4-BE49-F238E27FC236}">
                <a16:creationId xmlns:a16="http://schemas.microsoft.com/office/drawing/2014/main" xmlns="" id="{36D4B8D6-D9FB-97FA-384A-423512DB5AD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226" t="32782" r="24577" b="23179"/>
          <a:stretch/>
        </p:blipFill>
        <p:spPr>
          <a:xfrm>
            <a:off x="739471" y="319405"/>
            <a:ext cx="9326879" cy="5214703"/>
          </a:xfrm>
        </p:spPr>
      </p:pic>
    </p:spTree>
    <p:extLst>
      <p:ext uri="{BB962C8B-B14F-4D97-AF65-F5344CB8AC3E}">
        <p14:creationId xmlns:p14="http://schemas.microsoft.com/office/powerpoint/2010/main" val="382272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4ED84-7750-3093-7981-048E67384DD1}"/>
              </a:ext>
            </a:extLst>
          </p:cNvPr>
          <p:cNvSpPr>
            <a:spLocks noGrp="1"/>
          </p:cNvSpPr>
          <p:nvPr>
            <p:ph type="title"/>
          </p:nvPr>
        </p:nvSpPr>
        <p:spPr>
          <a:xfrm>
            <a:off x="779228" y="365126"/>
            <a:ext cx="10574572" cy="581080"/>
          </a:xfrm>
        </p:spPr>
        <p:txBody>
          <a:bodyPr>
            <a:normAutofit fontScale="90000"/>
          </a:bodyPr>
          <a:lstStyle/>
          <a:p>
            <a:r>
              <a:rPr lang="en-IN" dirty="0" smtClean="0"/>
              <a:t>Analysing the dataset:</a:t>
            </a:r>
            <a:endParaRPr lang="en-IN" dirty="0"/>
          </a:p>
        </p:txBody>
      </p:sp>
      <p:sp>
        <p:nvSpPr>
          <p:cNvPr id="3" name="Content Placeholder 2">
            <a:extLst>
              <a:ext uri="{FF2B5EF4-FFF2-40B4-BE49-F238E27FC236}">
                <a16:creationId xmlns:a16="http://schemas.microsoft.com/office/drawing/2014/main" xmlns="" id="{DFB553B7-D912-F723-A69C-29FFDECD259C}"/>
              </a:ext>
            </a:extLst>
          </p:cNvPr>
          <p:cNvSpPr>
            <a:spLocks noGrp="1"/>
          </p:cNvSpPr>
          <p:nvPr>
            <p:ph idx="1"/>
          </p:nvPr>
        </p:nvSpPr>
        <p:spPr>
          <a:xfrm>
            <a:off x="779228" y="1086154"/>
            <a:ext cx="10515600" cy="4351338"/>
          </a:xfrm>
        </p:spPr>
        <p:txBody>
          <a:bodyPr>
            <a:normAutofit lnSpcReduction="10000"/>
          </a:bodyPr>
          <a:lstStyle/>
          <a:p>
            <a:r>
              <a:rPr lang="en-US" b="1" dirty="0"/>
              <a:t>Sales_data</a:t>
            </a:r>
            <a:r>
              <a:rPr lang="en-US" dirty="0"/>
              <a:t> = </a:t>
            </a:r>
            <a:r>
              <a:rPr lang="en-US" b="1" dirty="0"/>
              <a:t>pd</a:t>
            </a:r>
            <a:r>
              <a:rPr lang="en-US" dirty="0"/>
              <a:t>.</a:t>
            </a:r>
            <a:r>
              <a:rPr lang="en-US" b="1" dirty="0"/>
              <a:t>read</a:t>
            </a:r>
            <a:r>
              <a:rPr lang="en-US" dirty="0"/>
              <a:t>_</a:t>
            </a:r>
            <a:r>
              <a:rPr lang="en-US" b="1" dirty="0"/>
              <a:t>csv</a:t>
            </a:r>
            <a:r>
              <a:rPr lang="en-US" dirty="0"/>
              <a:t>(</a:t>
            </a:r>
            <a:r>
              <a:rPr lang="en-US" b="1" dirty="0"/>
              <a:t>'your</a:t>
            </a:r>
            <a:r>
              <a:rPr lang="en-US" dirty="0"/>
              <a:t>_</a:t>
            </a:r>
            <a:r>
              <a:rPr lang="en-US" b="1" dirty="0"/>
              <a:t>dataset</a:t>
            </a:r>
            <a:r>
              <a:rPr lang="en-US" dirty="0"/>
              <a:t>.</a:t>
            </a:r>
            <a:r>
              <a:rPr lang="en-US" b="1" dirty="0"/>
              <a:t>csv</a:t>
            </a:r>
            <a:r>
              <a:rPr lang="en-US" dirty="0"/>
              <a:t>')</a:t>
            </a:r>
          </a:p>
          <a:p>
            <a:pPr marL="0" indent="0">
              <a:buNone/>
            </a:pPr>
            <a:r>
              <a:rPr lang="en-US" b="1" dirty="0"/>
              <a:t>Explore</a:t>
            </a:r>
            <a:r>
              <a:rPr lang="en-US" dirty="0"/>
              <a:t> </a:t>
            </a:r>
            <a:r>
              <a:rPr lang="en-US" b="1" dirty="0"/>
              <a:t>the</a:t>
            </a:r>
            <a:r>
              <a:rPr lang="en-US" dirty="0"/>
              <a:t> </a:t>
            </a:r>
            <a:r>
              <a:rPr lang="en-US" b="1" dirty="0"/>
              <a:t>Data</a:t>
            </a:r>
            <a:r>
              <a:rPr lang="en-US" dirty="0"/>
              <a:t>: </a:t>
            </a:r>
          </a:p>
          <a:p>
            <a:pPr>
              <a:buFont typeface="Wingdings" panose="05000000000000000000" pitchFamily="2" charset="2"/>
              <a:buChar char="§"/>
            </a:pPr>
            <a:r>
              <a:rPr lang="en-US" dirty="0"/>
              <a:t>                   It's essential to have a quick look at your data to understand its structure. You can use functions like head(), info(), and describe().</a:t>
            </a:r>
          </a:p>
          <a:p>
            <a:pPr marL="0" indent="0">
              <a:buNone/>
            </a:pPr>
            <a:r>
              <a:rPr lang="en-IN" sz="3200" dirty="0">
                <a:solidFill>
                  <a:schemeClr val="accent1">
                    <a:lumMod val="50000"/>
                  </a:schemeClr>
                </a:solidFill>
              </a:rPr>
              <a:t>PYTHON</a:t>
            </a:r>
            <a:r>
              <a:rPr lang="en-IN" dirty="0"/>
              <a:t> </a:t>
            </a:r>
            <a:r>
              <a:rPr lang="en-IN" sz="3200" dirty="0">
                <a:solidFill>
                  <a:schemeClr val="accent1">
                    <a:lumMod val="50000"/>
                  </a:schemeClr>
                </a:solidFill>
              </a:rPr>
              <a:t>CODE:</a:t>
            </a:r>
          </a:p>
          <a:p>
            <a:pPr>
              <a:buFont typeface="Wingdings" panose="05000000000000000000" pitchFamily="2" charset="2"/>
              <a:buChar char="Ø"/>
            </a:pPr>
            <a:r>
              <a:rPr lang="en-IN" sz="3200" dirty="0">
                <a:solidFill>
                  <a:schemeClr val="accent1">
                    <a:lumMod val="50000"/>
                  </a:schemeClr>
                </a:solidFill>
              </a:rPr>
              <a:t>         </a:t>
            </a:r>
            <a:r>
              <a:rPr lang="en-US" sz="3200" dirty="0"/>
              <a:t>print(sales_data.head())  </a:t>
            </a:r>
          </a:p>
          <a:p>
            <a:pPr>
              <a:buFont typeface="Wingdings" panose="05000000000000000000" pitchFamily="2" charset="2"/>
              <a:buChar char="Ø"/>
            </a:pPr>
            <a:r>
              <a:rPr lang="en-US" sz="3200" dirty="0"/>
              <a:t>         print(sales_data.info())  </a:t>
            </a:r>
          </a:p>
          <a:p>
            <a:pPr>
              <a:buFont typeface="Wingdings" panose="05000000000000000000" pitchFamily="2" charset="2"/>
              <a:buChar char="Ø"/>
            </a:pPr>
            <a:r>
              <a:rPr lang="en-US" sz="3200" dirty="0"/>
              <a:t>         print(sales_data.describe()) </a:t>
            </a:r>
            <a:endParaRPr lang="en-US" sz="3200" dirty="0">
              <a:solidFill>
                <a:schemeClr val="accent1">
                  <a:lumMod val="50000"/>
                </a:schemeClr>
              </a:solidFill>
            </a:endParaRPr>
          </a:p>
          <a:p>
            <a:pPr marL="0" indent="0">
              <a:buNone/>
            </a:pPr>
            <a:endParaRPr lang="en-IN" dirty="0">
              <a:solidFill>
                <a:schemeClr val="accent1">
                  <a:lumMod val="50000"/>
                </a:schemeClr>
              </a:solidFill>
            </a:endParaRPr>
          </a:p>
        </p:txBody>
      </p:sp>
    </p:spTree>
    <p:extLst>
      <p:ext uri="{BB962C8B-B14F-4D97-AF65-F5344CB8AC3E}">
        <p14:creationId xmlns:p14="http://schemas.microsoft.com/office/powerpoint/2010/main" val="410015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7EE30-94E2-B5AE-3A91-97DE6B64663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xmlns="" id="{C60A56DF-3CF6-2473-A2CA-44E36E1481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227" t="29237" r="24680" b="11119"/>
          <a:stretch/>
        </p:blipFill>
        <p:spPr>
          <a:xfrm>
            <a:off x="763325" y="206735"/>
            <a:ext cx="8698727" cy="5868062"/>
          </a:xfrm>
        </p:spPr>
      </p:pic>
    </p:spTree>
    <p:extLst>
      <p:ext uri="{BB962C8B-B14F-4D97-AF65-F5344CB8AC3E}">
        <p14:creationId xmlns:p14="http://schemas.microsoft.com/office/powerpoint/2010/main" val="270507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67E22-113B-40B8-D0A2-A0B575719EFA}"/>
              </a:ext>
            </a:extLst>
          </p:cNvPr>
          <p:cNvSpPr>
            <a:spLocks noGrp="1"/>
          </p:cNvSpPr>
          <p:nvPr>
            <p:ph type="title"/>
          </p:nvPr>
        </p:nvSpPr>
        <p:spPr>
          <a:xfrm>
            <a:off x="838200" y="365126"/>
            <a:ext cx="10515600" cy="1079954"/>
          </a:xfrm>
        </p:spPr>
        <p:txBody>
          <a:bodyPr/>
          <a:lstStyle/>
          <a:p>
            <a:r>
              <a:rPr lang="en-IN" b="1" dirty="0">
                <a:solidFill>
                  <a:schemeClr val="accent1">
                    <a:lumMod val="50000"/>
                  </a:schemeClr>
                </a:solidFill>
              </a:rPr>
              <a:t>EXPLORATORY</a:t>
            </a:r>
            <a:r>
              <a:rPr lang="en-IN" dirty="0"/>
              <a:t> </a:t>
            </a:r>
            <a:r>
              <a:rPr lang="en-IN" b="1" dirty="0">
                <a:solidFill>
                  <a:schemeClr val="accent1">
                    <a:lumMod val="50000"/>
                  </a:schemeClr>
                </a:solidFill>
              </a:rPr>
              <a:t>DATA</a:t>
            </a:r>
            <a:r>
              <a:rPr lang="en-IN" dirty="0"/>
              <a:t> </a:t>
            </a:r>
            <a:r>
              <a:rPr lang="en-IN" b="1" dirty="0">
                <a:solidFill>
                  <a:schemeClr val="accent1">
                    <a:lumMod val="50000"/>
                  </a:schemeClr>
                </a:solidFill>
              </a:rPr>
              <a:t>ANALYSIS</a:t>
            </a:r>
            <a:r>
              <a:rPr lang="en-IN" dirty="0"/>
              <a:t> (</a:t>
            </a:r>
            <a:r>
              <a:rPr lang="en-IN" b="1" dirty="0">
                <a:solidFill>
                  <a:schemeClr val="accent1">
                    <a:lumMod val="50000"/>
                  </a:schemeClr>
                </a:solidFill>
              </a:rPr>
              <a:t>EDA</a:t>
            </a:r>
            <a:r>
              <a:rPr lang="en-IN" dirty="0"/>
              <a:t>)</a:t>
            </a:r>
          </a:p>
        </p:txBody>
      </p:sp>
      <p:sp>
        <p:nvSpPr>
          <p:cNvPr id="3" name="Content Placeholder 2">
            <a:extLst>
              <a:ext uri="{FF2B5EF4-FFF2-40B4-BE49-F238E27FC236}">
                <a16:creationId xmlns:a16="http://schemas.microsoft.com/office/drawing/2014/main" xmlns="" id="{E59FAA16-1634-F3E1-9AED-EB0F8ACB7A53}"/>
              </a:ext>
            </a:extLst>
          </p:cNvPr>
          <p:cNvSpPr>
            <a:spLocks noGrp="1"/>
          </p:cNvSpPr>
          <p:nvPr>
            <p:ph idx="1"/>
          </p:nvPr>
        </p:nvSpPr>
        <p:spPr/>
        <p:txBody>
          <a:bodyPr/>
          <a:lstStyle/>
          <a:p>
            <a:pPr>
              <a:buFont typeface="Wingdings" panose="05000000000000000000" pitchFamily="2" charset="2"/>
              <a:buChar char="Ø"/>
            </a:pPr>
            <a:r>
              <a:rPr lang="en-US" dirty="0"/>
              <a:t>     </a:t>
            </a:r>
            <a:r>
              <a:rPr lang="en-US" sz="4000" dirty="0"/>
              <a:t>Exploratory data analysis is a crucial initial step in the data analysis process that allows you to understand your dataset, identify patterns, relationships, and anomalies, and gain insights that will guide your future sales prediction model. Here's how to perform EDA </a:t>
            </a:r>
            <a:endParaRPr lang="en-IN" dirty="0"/>
          </a:p>
        </p:txBody>
      </p:sp>
    </p:spTree>
    <p:extLst>
      <p:ext uri="{BB962C8B-B14F-4D97-AF65-F5344CB8AC3E}">
        <p14:creationId xmlns:p14="http://schemas.microsoft.com/office/powerpoint/2010/main" val="237318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014C8-D154-D1C2-6EC8-5165E428546D}"/>
              </a:ext>
            </a:extLst>
          </p:cNvPr>
          <p:cNvSpPr>
            <a:spLocks noGrp="1"/>
          </p:cNvSpPr>
          <p:nvPr>
            <p:ph type="title"/>
          </p:nvPr>
        </p:nvSpPr>
        <p:spPr>
          <a:xfrm>
            <a:off x="838200" y="0"/>
            <a:ext cx="10515600" cy="962109"/>
          </a:xfrm>
        </p:spPr>
        <p:txBody>
          <a:bodyPr>
            <a:normAutofit fontScale="90000"/>
          </a:bodyPr>
          <a:lstStyle/>
          <a:p>
            <a:r>
              <a:rPr lang="en-IN" dirty="0"/>
              <a:t/>
            </a:r>
            <a:br>
              <a:rPr lang="en-IN" dirty="0"/>
            </a:br>
            <a:r>
              <a:rPr lang="en-IN" b="1" dirty="0">
                <a:solidFill>
                  <a:schemeClr val="accent1">
                    <a:lumMod val="50000"/>
                  </a:schemeClr>
                </a:solidFill>
              </a:rPr>
              <a:t>DATA</a:t>
            </a:r>
            <a:r>
              <a:rPr lang="en-IN" dirty="0"/>
              <a:t>  </a:t>
            </a:r>
            <a:r>
              <a:rPr lang="en-IN" b="1" dirty="0">
                <a:solidFill>
                  <a:schemeClr val="accent1">
                    <a:lumMod val="50000"/>
                  </a:schemeClr>
                </a:solidFill>
              </a:rPr>
              <a:t>PREPROCESSING:</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6D9C23E6-F838-F11D-3778-C8BCB5778003}"/>
              </a:ext>
            </a:extLst>
          </p:cNvPr>
          <p:cNvSpPr>
            <a:spLocks noGrp="1"/>
          </p:cNvSpPr>
          <p:nvPr>
            <p:ph idx="1"/>
          </p:nvPr>
        </p:nvSpPr>
        <p:spPr>
          <a:xfrm>
            <a:off x="849464" y="1324693"/>
            <a:ext cx="10515600" cy="4351338"/>
          </a:xfrm>
        </p:spPr>
        <p:txBody>
          <a:bodyPr/>
          <a:lstStyle/>
          <a:p>
            <a:pPr>
              <a:buFont typeface="Wingdings" panose="05000000000000000000" pitchFamily="2" charset="2"/>
              <a:buChar char="q"/>
            </a:pPr>
            <a:r>
              <a:rPr lang="en-US" dirty="0"/>
              <a:t>        Handling Missing Values: Check for missing values in your dataset and decide how to handle them. You can remove rows with missing values or impute them with appropriate values.</a:t>
            </a:r>
          </a:p>
          <a:p>
            <a:pPr marL="0" indent="0">
              <a:buNone/>
            </a:pPr>
            <a:endParaRPr lang="en-US" dirty="0"/>
          </a:p>
          <a:p>
            <a:pPr marL="0" indent="0">
              <a:buNone/>
            </a:pPr>
            <a:r>
              <a:rPr lang="en-IN" b="1" dirty="0">
                <a:solidFill>
                  <a:schemeClr val="accent1">
                    <a:lumMod val="50000"/>
                  </a:schemeClr>
                </a:solidFill>
              </a:rPr>
              <a:t>Data</a:t>
            </a:r>
            <a:r>
              <a:rPr lang="en-IN" dirty="0"/>
              <a:t> </a:t>
            </a:r>
            <a:r>
              <a:rPr lang="en-IN" b="1" dirty="0">
                <a:solidFill>
                  <a:schemeClr val="accent1">
                    <a:lumMod val="50000"/>
                  </a:schemeClr>
                </a:solidFill>
              </a:rPr>
              <a:t>Cleaning</a:t>
            </a:r>
            <a:r>
              <a:rPr lang="en-IN" dirty="0"/>
              <a:t>:</a:t>
            </a:r>
          </a:p>
          <a:p>
            <a:pPr>
              <a:buFont typeface="Wingdings" panose="05000000000000000000" pitchFamily="2" charset="2"/>
              <a:buChar char="q"/>
            </a:pPr>
            <a:r>
              <a:rPr lang="en-US" dirty="0"/>
              <a:t>           If your data contains anomalies or errors, clean it by correcting or removing inconsistent records.</a:t>
            </a:r>
            <a:endParaRPr lang="en-IN" dirty="0"/>
          </a:p>
        </p:txBody>
      </p:sp>
    </p:spTree>
    <p:extLst>
      <p:ext uri="{BB962C8B-B14F-4D97-AF65-F5344CB8AC3E}">
        <p14:creationId xmlns:p14="http://schemas.microsoft.com/office/powerpoint/2010/main" val="3295451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634</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FUTURE SALES PREDICTION:</vt:lpstr>
      <vt:lpstr>                                                     FUTURE SALES PREDICTION:  INTRODUCTION:</vt:lpstr>
      <vt:lpstr>GIVEN DATASET:</vt:lpstr>
      <vt:lpstr>Importing libaries</vt:lpstr>
      <vt:lpstr>PowerPoint Presentation</vt:lpstr>
      <vt:lpstr>Analysing the dataset:</vt:lpstr>
      <vt:lpstr>PowerPoint Presentation</vt:lpstr>
      <vt:lpstr>EXPLORATORY DATA ANALYSIS (EDA)</vt:lpstr>
      <vt:lpstr> DATA  PREPROCESSING: </vt:lpstr>
      <vt:lpstr>FEATURE SELECTION:</vt:lpstr>
      <vt:lpstr>STANDARD SCALER</vt:lpstr>
      <vt:lpstr>TRAIN AND TEST DATA</vt:lpstr>
      <vt:lpstr>PowerPoint Presentation</vt:lpstr>
      <vt:lpstr>Code</vt:lpstr>
      <vt:lpstr>PowerPoint Presentation</vt:lpstr>
      <vt:lpstr>PowerPoint Presentation</vt:lpstr>
      <vt:lpstr>PowerPoint Presentation</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vishnupriya ramu</dc:creator>
  <cp:lastModifiedBy>welcome</cp:lastModifiedBy>
  <cp:revision>5</cp:revision>
  <dcterms:created xsi:type="dcterms:W3CDTF">2023-10-17T04:50:46Z</dcterms:created>
  <dcterms:modified xsi:type="dcterms:W3CDTF">2023-10-18T16:45:32Z</dcterms:modified>
</cp:coreProperties>
</file>