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5" r:id="rId3"/>
    <p:sldId id="260" r:id="rId4"/>
    <p:sldId id="258" r:id="rId5"/>
    <p:sldId id="276" r:id="rId6"/>
    <p:sldId id="261" r:id="rId7"/>
    <p:sldId id="263" r:id="rId8"/>
    <p:sldId id="264" r:id="rId9"/>
    <p:sldId id="271" r:id="rId10"/>
    <p:sldId id="274" r:id="rId11"/>
    <p:sldId id="273" r:id="rId12"/>
    <p:sldId id="27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9FB"/>
    <a:srgbClr val="07193A"/>
    <a:srgbClr val="5C2163"/>
    <a:srgbClr val="2E3182"/>
    <a:srgbClr val="F14C79"/>
    <a:srgbClr val="2B46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57" autoAdjust="0"/>
  </p:normalViewPr>
  <p:slideViewPr>
    <p:cSldViewPr snapToGrid="0">
      <p:cViewPr varScale="1">
        <p:scale>
          <a:sx n="88" d="100"/>
          <a:sy n="88" d="100"/>
        </p:scale>
        <p:origin x="49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pPr/>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pPr/>
              <a:t>‹#›</a:t>
            </a:fld>
            <a:endParaRPr lang="en-US"/>
          </a:p>
        </p:txBody>
      </p:sp>
    </p:spTree>
    <p:extLst>
      <p:ext uri="{BB962C8B-B14F-4D97-AF65-F5344CB8AC3E}">
        <p14:creationId xmlns:p14="http://schemas.microsoft.com/office/powerpoint/2010/main" val="52843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https://www.freepik.com/free-photo/futuristic-technology-screen-interface_7136702.htm#page=1&amp;query=cyber&amp;position=0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a:t>
            </a:fld>
            <a:endParaRPr lang="en-US"/>
          </a:p>
        </p:txBody>
      </p:sp>
    </p:spTree>
    <p:extLst>
      <p:ext uri="{BB962C8B-B14F-4D97-AF65-F5344CB8AC3E}">
        <p14:creationId xmlns:p14="http://schemas.microsoft.com/office/powerpoint/2010/main" val="149973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4</a:t>
            </a:fld>
            <a:endParaRPr lang="en-US"/>
          </a:p>
        </p:txBody>
      </p:sp>
    </p:spTree>
    <p:extLst>
      <p:ext uri="{BB962C8B-B14F-4D97-AF65-F5344CB8AC3E}">
        <p14:creationId xmlns:p14="http://schemas.microsoft.com/office/powerpoint/2010/main" val="21630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7</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9</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10</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11</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12</a:t>
            </a:fld>
            <a:endParaRPr lang="en-US"/>
          </a:p>
        </p:txBody>
      </p:sp>
    </p:spTree>
    <p:extLst>
      <p:ext uri="{BB962C8B-B14F-4D97-AF65-F5344CB8AC3E}">
        <p14:creationId xmlns:p14="http://schemas.microsoft.com/office/powerpoint/2010/main" val="267093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13</a:t>
            </a:fld>
            <a:endParaRPr lang="en-US"/>
          </a:p>
        </p:txBody>
      </p:sp>
    </p:spTree>
    <p:extLst>
      <p:ext uri="{BB962C8B-B14F-4D97-AF65-F5344CB8AC3E}">
        <p14:creationId xmlns:p14="http://schemas.microsoft.com/office/powerpoint/2010/main" val="340270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9498-3D3D-45DC-806D-0EE0F839CE7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3DEB860E-35E7-4242-8436-6287F80F3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FF2289-EA79-4267-9088-CE29FE1B93F9}"/>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id="{34F446A4-72E4-4A24-B8CB-F04BAEC97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BFD46-185E-4857-8100-AB3A7804196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89100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9B92-9ABE-4105-8B8E-6B070DB38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149B1-716D-407D-8BA2-70487C2AE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D6D3A-C9C4-4B4A-8C5B-E8BCA8A20A67}"/>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id="{A65841E0-E618-428E-AA95-71074172A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7BDDA-A9EF-40E4-95CB-42D53DFEC54B}"/>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7258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AC94F-B3EF-4D99-9F41-E13C85E0B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12A55-8468-42FD-ABDE-CBA7D7FC3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324FB-D1D8-4E7D-85F9-D0ED4E5DF0E6}"/>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id="{3A59F1D8-D3E3-4449-BCD1-A10F2A7D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08C6E-D2FE-44B0-BA59-556D9BA3DFD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166757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D1B63B-C4A6-4AC7-AACB-71B02CC550E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628FA-FDC1-4995-8404-F438A76011BC}"/>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E9C52FF-3F35-487A-8E64-945744C5F46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D27BA2-EE15-4207-9670-1F8EE3EAAF84}"/>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id="{66F12A16-501E-45D6-98A5-86038D4B6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49B6B-B4A1-4C9E-9D7F-C19781341370}"/>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29773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AC05-55F6-4B51-8617-B7C83E62B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F4CB0C-6E09-4D56-8985-8ABBB3B12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36BB8-DD3A-4E30-9836-8A07BFC0A03F}"/>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id="{041E7500-3D78-4C58-9C40-9657CC20E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F7BEE-58B2-4DE8-AEA5-6D1AE5C8A9DC}"/>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28655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C0DD-29D3-4415-A1E5-CE2993488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975AEE-4DB9-4C49-AD0F-861891FB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3B7B9-3B3E-4CC8-9FC7-20DFA0722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0F83F-E14B-47E4-938F-E77F3F84F7BF}"/>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a16="http://schemas.microsoft.com/office/drawing/2014/main" id="{F046763E-1216-4916-8E8F-93C62868D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F9EF6-AB1D-40FB-B7D5-8BA0F0AEB59E}"/>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54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6C37-47A0-4975-9DFE-903C3B18A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2DED3F-6BE7-4E69-8DE9-5F72C97C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709EA-B86D-4A42-A404-1ED0F290D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701B7-D7D9-4111-ADCE-181BE9E4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D520E-6F6E-4F31-9041-C30518E2F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E6C88A-E581-49A0-A2E1-75AD3D0EDBA9}"/>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8" name="Footer Placeholder 7">
            <a:extLst>
              <a:ext uri="{FF2B5EF4-FFF2-40B4-BE49-F238E27FC236}">
                <a16:creationId xmlns:a16="http://schemas.microsoft.com/office/drawing/2014/main" id="{D35BA8B2-FCA0-49E5-BD99-62D9B0565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161F1B-52F8-4DC6-ABE4-391B67D0159A}"/>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90393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E9C0-6007-47D0-B915-E69F6CC5C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E28B1-2CCB-413F-8118-203DDF7C391D}"/>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4" name="Footer Placeholder 3">
            <a:extLst>
              <a:ext uri="{FF2B5EF4-FFF2-40B4-BE49-F238E27FC236}">
                <a16:creationId xmlns:a16="http://schemas.microsoft.com/office/drawing/2014/main" id="{42200982-7A4C-4202-AF36-366E53564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DC22F-25CD-4CF2-8F06-CC051A1C095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28393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B05817-B5D5-4209-B457-67075383A21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F7553DA-C503-42A1-B94C-92C2A204F1A6}"/>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3" name="Footer Placeholder 2">
            <a:extLst>
              <a:ext uri="{FF2B5EF4-FFF2-40B4-BE49-F238E27FC236}">
                <a16:creationId xmlns:a16="http://schemas.microsoft.com/office/drawing/2014/main" id="{3609AB78-3C7D-4150-BCE1-ABA47C68B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9A985-734C-43C3-B49E-6E95B4C8EB0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5759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7C5D-5E95-4360-BC50-F194AC940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3C0847-9AEC-47F2-9124-B1A93BFF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B57F4-2DBD-45FB-8BB5-6F04386E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5FA95-1C15-420D-A9E5-C3C70744341C}"/>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a16="http://schemas.microsoft.com/office/drawing/2014/main" id="{38E15415-68BE-46C7-A478-4467A9F5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5C2CD-BF10-45AD-9B8F-1C53842BD468}"/>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389547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2153-5C86-43D6-A736-3107CD298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1947F-753A-478A-9AA9-EB5C69C0A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3DB23-6922-45DB-BB87-50DA5950A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7A753-83BD-480D-82B5-B0B18261BB2B}"/>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a16="http://schemas.microsoft.com/office/drawing/2014/main" id="{2B4C45F4-5359-4717-97D1-8103442F6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9E352-E663-47B2-8D6E-8ECBC370FE8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val="6794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BC4E8-B340-47A6-8625-A0E70AAD209B}"/>
              </a:ext>
            </a:extLst>
          </p:cNvPr>
          <p:cNvSpPr>
            <a:spLocks noGrp="1"/>
          </p:cNvSpPr>
          <p:nvPr>
            <p:ph type="title"/>
          </p:nvPr>
        </p:nvSpPr>
        <p:spPr>
          <a:xfrm>
            <a:off x="442913" y="365125"/>
            <a:ext cx="11306174" cy="625475"/>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70F87994-A22D-436F-9DE1-D73FB2F9A230}"/>
              </a:ext>
            </a:extLst>
          </p:cNvPr>
          <p:cNvSpPr>
            <a:spLocks noGrp="1"/>
          </p:cNvSpPr>
          <p:nvPr>
            <p:ph type="body" idx="1"/>
          </p:nvPr>
        </p:nvSpPr>
        <p:spPr>
          <a:xfrm>
            <a:off x="442913" y="1825625"/>
            <a:ext cx="11306174"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E93AE11-B985-4463-B185-5130F1D9F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id="{920CC4FE-129B-4D44-AC4E-5FEADFC73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79951-9F10-4580-A149-88C44DD7B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A6C7-9C96-45EF-B679-9BFAB9A6C4ED}" type="slidenum">
              <a:rPr lang="en-US" smtClean="0"/>
              <a:pPr/>
              <a:t>‹#›</a:t>
            </a:fld>
            <a:endParaRPr lang="en-US"/>
          </a:p>
        </p:txBody>
      </p:sp>
    </p:spTree>
    <p:extLst>
      <p:ext uri="{BB962C8B-B14F-4D97-AF65-F5344CB8AC3E}">
        <p14:creationId xmlns:p14="http://schemas.microsoft.com/office/powerpoint/2010/main" val="295949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Arabic Typesetting" panose="03020402040406030203" pitchFamily="66"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79" userDrawn="1">
          <p15:clr>
            <a:srgbClr val="F26B43"/>
          </p15:clr>
        </p15:guide>
        <p15:guide id="3" pos="74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python.org/3/library/json.html" TargetMode="External"/><Relationship Id="rId3" Type="http://schemas.openxmlformats.org/officeDocument/2006/relationships/hyperlink" Target="https://www.geeksforgeeks.org/design-a-keylogger-in-python" TargetMode="External"/><Relationship Id="rId7" Type="http://schemas.openxmlformats.org/officeDocument/2006/relationships/hyperlink" Target="https://pynput.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python.org/3/library/tkinter.html" TargetMode="External"/><Relationship Id="rId5" Type="http://schemas.openxmlformats.org/officeDocument/2006/relationships/hyperlink" Target="https://www.python.org/doc/" TargetMode="External"/><Relationship Id="rId4" Type="http://schemas.openxmlformats.org/officeDocument/2006/relationships/hyperlink" Target="https://thepythoncode.com/article/write-a-keylogger-pyth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holding, child, young&#10;&#10;Description automatically generated">
            <a:extLst>
              <a:ext uri="{FF2B5EF4-FFF2-40B4-BE49-F238E27FC236}">
                <a16:creationId xmlns:a16="http://schemas.microsoft.com/office/drawing/2014/main" id="{3B56F27F-9F69-4FF2-895B-1BE942DA92A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6BD2C344-923D-4837-86E1-11657CB22C46}"/>
              </a:ext>
            </a:extLst>
          </p:cNvPr>
          <p:cNvSpPr/>
          <p:nvPr/>
        </p:nvSpPr>
        <p:spPr>
          <a:xfrm>
            <a:off x="-1"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40D68-C38F-466B-8D56-CCF1EAB42404}"/>
              </a:ext>
            </a:extLst>
          </p:cNvPr>
          <p:cNvSpPr>
            <a:spLocks noGrp="1"/>
          </p:cNvSpPr>
          <p:nvPr>
            <p:ph type="ctrTitle"/>
          </p:nvPr>
        </p:nvSpPr>
        <p:spPr>
          <a:xfrm>
            <a:off x="1579580" y="1454960"/>
            <a:ext cx="8677835" cy="1564953"/>
          </a:xfrm>
        </p:spPr>
        <p:txBody>
          <a:bodyPr lIns="0" tIns="0" rIns="0" bIns="0"/>
          <a:lstStyle/>
          <a:p>
            <a:pPr algn="l"/>
            <a:r>
              <a:rPr lang="en-US" dirty="0">
                <a:solidFill>
                  <a:schemeClr val="bg1"/>
                </a:solidFill>
              </a:rPr>
              <a:t>KEYLOGGER</a:t>
            </a:r>
          </a:p>
        </p:txBody>
      </p:sp>
      <p:sp>
        <p:nvSpPr>
          <p:cNvPr id="3" name="Subtitle 2">
            <a:extLst>
              <a:ext uri="{FF2B5EF4-FFF2-40B4-BE49-F238E27FC236}">
                <a16:creationId xmlns:a16="http://schemas.microsoft.com/office/drawing/2014/main" id="{134B772C-A6C7-4F0A-BC70-B0B39BAD78B7}"/>
              </a:ext>
            </a:extLst>
          </p:cNvPr>
          <p:cNvSpPr>
            <a:spLocks noGrp="1"/>
          </p:cNvSpPr>
          <p:nvPr>
            <p:ph type="subTitle" idx="1"/>
          </p:nvPr>
        </p:nvSpPr>
        <p:spPr>
          <a:xfrm>
            <a:off x="1631576" y="2979868"/>
            <a:ext cx="2391764" cy="426086"/>
          </a:xfrm>
          <a:prstGeom prst="roundRect">
            <a:avLst>
              <a:gd name="adj" fmla="val 50000"/>
            </a:avLst>
          </a:prstGeom>
          <a:solidFill>
            <a:schemeClr val="accent4"/>
          </a:solidFill>
          <a:effectLst>
            <a:outerShdw dist="50800" dir="5400000" algn="t" rotWithShape="0">
              <a:prstClr val="black">
                <a:alpha val="20000"/>
              </a:prstClr>
            </a:outerShdw>
          </a:effectLst>
        </p:spPr>
        <p:txBody>
          <a:bodyPr lIns="0" tIns="0" rIns="0" bIns="0" anchor="ctr">
            <a:normAutofit/>
          </a:bodyPr>
          <a:lstStyle/>
          <a:p>
            <a:r>
              <a:rPr lang="en-IN" sz="1600" b="1" dirty="0">
                <a:solidFill>
                  <a:schemeClr val="bg1"/>
                </a:solidFill>
              </a:rPr>
              <a:t>PROJECT</a:t>
            </a:r>
            <a:endParaRPr lang="en-US" sz="1600" b="1" dirty="0">
              <a:solidFill>
                <a:schemeClr val="bg1"/>
              </a:solidFill>
            </a:endParaRPr>
          </a:p>
        </p:txBody>
      </p:sp>
      <p:grpSp>
        <p:nvGrpSpPr>
          <p:cNvPr id="17" name="Group 16">
            <a:extLst>
              <a:ext uri="{FF2B5EF4-FFF2-40B4-BE49-F238E27FC236}">
                <a16:creationId xmlns:a16="http://schemas.microsoft.com/office/drawing/2014/main" id="{479D2A31-0639-437A-8BEE-DA2190FEEC32}"/>
              </a:ext>
            </a:extLst>
          </p:cNvPr>
          <p:cNvGrpSpPr/>
          <p:nvPr/>
        </p:nvGrpSpPr>
        <p:grpSpPr>
          <a:xfrm rot="5400000">
            <a:off x="741523" y="3050424"/>
            <a:ext cx="1564953" cy="0"/>
            <a:chOff x="1523996" y="3509963"/>
            <a:chExt cx="3908154" cy="0"/>
          </a:xfrm>
        </p:grpSpPr>
        <p:cxnSp>
          <p:nvCxnSpPr>
            <p:cNvPr id="12" name="Straight Connector 11">
              <a:extLst>
                <a:ext uri="{FF2B5EF4-FFF2-40B4-BE49-F238E27FC236}">
                  <a16:creationId xmlns:a16="http://schemas.microsoft.com/office/drawing/2014/main" id="{74C5A07C-9A31-4939-9C8A-138A5C921ED5}"/>
                </a:ext>
              </a:extLst>
            </p:cNvPr>
            <p:cNvCxnSpPr>
              <a:cxnSpLocks/>
            </p:cNvCxnSpPr>
            <p:nvPr/>
          </p:nvCxnSpPr>
          <p:spPr>
            <a:xfrm rot="16200000">
              <a:off x="3755981" y="1833794"/>
              <a:ext cx="0" cy="335233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5341E0-94FC-4149-B0A4-7C52A4C4B6F0}"/>
                </a:ext>
              </a:extLst>
            </p:cNvPr>
            <p:cNvCxnSpPr>
              <a:cxnSpLocks/>
            </p:cNvCxnSpPr>
            <p:nvPr/>
          </p:nvCxnSpPr>
          <p:spPr>
            <a:xfrm rot="16200000">
              <a:off x="2426648" y="2607311"/>
              <a:ext cx="0" cy="1805304"/>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7" name="Right Triangle 6">
            <a:extLst>
              <a:ext uri="{FF2B5EF4-FFF2-40B4-BE49-F238E27FC236}">
                <a16:creationId xmlns:a16="http://schemas.microsoft.com/office/drawing/2014/main" id="{169D603D-20C6-4550-854F-70B9593FC264}"/>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A1BAB28-EAD6-4DAC-B2B0-46A1FE515856}"/>
              </a:ext>
            </a:extLst>
          </p:cNvPr>
          <p:cNvSpPr/>
          <p:nvPr/>
        </p:nvSpPr>
        <p:spPr>
          <a:xfrm>
            <a:off x="718820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98436308-E793-454C-9CA8-C474B7050B46}"/>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0" y="5022046"/>
            <a:ext cx="6096000" cy="1200329"/>
          </a:xfrm>
          <a:prstGeom prst="rect">
            <a:avLst/>
          </a:prstGeom>
        </p:spPr>
        <p:txBody>
          <a:bodyPr>
            <a:spAutoFit/>
          </a:bodyPr>
          <a:lstStyle/>
          <a:p>
            <a:r>
              <a:rPr lang="en-US" dirty="0">
                <a:solidFill>
                  <a:srgbClr val="00D9FB"/>
                </a:solidFill>
              </a:rPr>
              <a:t>NAME                  –</a:t>
            </a:r>
            <a:r>
              <a:rPr lang="en-US" dirty="0">
                <a:solidFill>
                  <a:schemeClr val="bg1"/>
                </a:solidFill>
              </a:rPr>
              <a:t>R.VISHNU PRIYA</a:t>
            </a:r>
          </a:p>
          <a:p>
            <a:r>
              <a:rPr lang="en-IN" dirty="0">
                <a:solidFill>
                  <a:srgbClr val="00D9FB"/>
                </a:solidFill>
              </a:rPr>
              <a:t>REG NO               -</a:t>
            </a:r>
            <a:r>
              <a:rPr lang="en-IN" dirty="0">
                <a:solidFill>
                  <a:schemeClr val="bg1"/>
                </a:solidFill>
              </a:rPr>
              <a:t>510821205030</a:t>
            </a:r>
            <a:endParaRPr lang="en-US" dirty="0">
              <a:solidFill>
                <a:schemeClr val="bg1"/>
              </a:solidFill>
            </a:endParaRPr>
          </a:p>
          <a:p>
            <a:r>
              <a:rPr lang="en-US" dirty="0">
                <a:solidFill>
                  <a:srgbClr val="00D9FB"/>
                </a:solidFill>
              </a:rPr>
              <a:t>COLLEGE NAME  - </a:t>
            </a:r>
            <a:r>
              <a:rPr lang="en-US" dirty="0">
                <a:solidFill>
                  <a:schemeClr val="bg1"/>
                </a:solidFill>
              </a:rPr>
              <a:t>GTEC</a:t>
            </a:r>
          </a:p>
          <a:p>
            <a:r>
              <a:rPr lang="en-US" dirty="0">
                <a:solidFill>
                  <a:srgbClr val="00D9FB"/>
                </a:solidFill>
              </a:rPr>
              <a:t>DEPT                    – </a:t>
            </a:r>
            <a:r>
              <a:rPr lang="en-US" dirty="0">
                <a:solidFill>
                  <a:schemeClr val="bg1"/>
                </a:solidFill>
              </a:rPr>
              <a:t>INFORMATION TECHNOLOGY</a:t>
            </a:r>
          </a:p>
        </p:txBody>
      </p:sp>
    </p:spTree>
    <p:extLst>
      <p:ext uri="{BB962C8B-B14F-4D97-AF65-F5344CB8AC3E}">
        <p14:creationId xmlns:p14="http://schemas.microsoft.com/office/powerpoint/2010/main" val="163247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CONCLUSION</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09713" y="1028343"/>
            <a:ext cx="6734287" cy="4524315"/>
          </a:xfrm>
          <a:prstGeom prst="rect">
            <a:avLst/>
          </a:prstGeom>
        </p:spPr>
        <p:txBody>
          <a:bodyPr wrap="square">
            <a:spAutoFit/>
          </a:bodyPr>
          <a:lstStyle/>
          <a:p>
            <a:pPr algn="just"/>
            <a:r>
              <a:rPr lang="en-US" dirty="0">
                <a:solidFill>
                  <a:schemeClr val="bg1"/>
                </a:solidFill>
                <a:latin typeface="Söhne"/>
              </a:rPr>
              <a:t>		In Conclusion, The Development And Implementation Of The </a:t>
            </a:r>
            <a:r>
              <a:rPr lang="en-US" dirty="0" err="1">
                <a:solidFill>
                  <a:schemeClr val="bg1"/>
                </a:solidFill>
                <a:latin typeface="Söhne"/>
              </a:rPr>
              <a:t>Keylogger</a:t>
            </a:r>
            <a:r>
              <a:rPr lang="en-US" dirty="0">
                <a:solidFill>
                  <a:schemeClr val="bg1"/>
                </a:solidFill>
                <a:latin typeface="Söhne"/>
              </a:rPr>
              <a:t> System Present A Significant Advancement In Enhancing </a:t>
            </a:r>
            <a:r>
              <a:rPr lang="en-US" dirty="0" err="1">
                <a:solidFill>
                  <a:schemeClr val="bg1"/>
                </a:solidFill>
                <a:latin typeface="Söhne"/>
              </a:rPr>
              <a:t>Cybersecurity</a:t>
            </a:r>
            <a:r>
              <a:rPr lang="en-US" dirty="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lang="en-US" dirty="0" err="1">
                <a:solidFill>
                  <a:schemeClr val="bg1"/>
                </a:solidFill>
                <a:latin typeface="Söhne"/>
              </a:rPr>
              <a:t>Keylogger</a:t>
            </a:r>
            <a:r>
              <a:rPr lang="en-US" dirty="0">
                <a:solidFill>
                  <a:schemeClr val="bg1"/>
                </a:solidFill>
                <a:latin typeface="Söhne"/>
              </a:rPr>
              <a:t> System Offers A Proactive Approach To </a:t>
            </a:r>
            <a:r>
              <a:rPr lang="en-US" dirty="0" err="1">
                <a:solidFill>
                  <a:schemeClr val="bg1"/>
                </a:solidFill>
                <a:latin typeface="Söhne"/>
              </a:rPr>
              <a:t>Cybersecurity</a:t>
            </a:r>
            <a:r>
              <a:rPr lang="en-US" dirty="0">
                <a:solidFill>
                  <a:schemeClr val="bg1"/>
                </a:solidFill>
                <a:latin typeface="Söhne"/>
              </a:rPr>
              <a:t>, Mitigating Risks Associated With Unauthorized Access And Malicious Activities. Overall, The </a:t>
            </a:r>
            <a:r>
              <a:rPr lang="en-US" dirty="0" err="1">
                <a:solidFill>
                  <a:schemeClr val="bg1"/>
                </a:solidFill>
                <a:latin typeface="Söhne"/>
              </a:rPr>
              <a:t>Keylogger</a:t>
            </a:r>
            <a:r>
              <a:rPr lang="en-US" dirty="0">
                <a:solidFill>
                  <a:schemeClr val="bg1"/>
                </a:solidFill>
                <a:latin typeface="Söhne"/>
              </a:rPr>
              <a:t> System Serves As A Valuable Tool For Bolstering Security Measures And Safeguarding Sensitive Information In Both Personal And Organizational Settings.</a:t>
            </a:r>
            <a:endParaRPr lang="en-IN" b="1" dirty="0">
              <a:solidFill>
                <a:schemeClr val="bg1"/>
              </a:solidFill>
            </a:endParaRPr>
          </a:p>
        </p:txBody>
      </p:sp>
    </p:spTree>
    <p:extLst>
      <p:ext uri="{BB962C8B-B14F-4D97-AF65-F5344CB8AC3E}">
        <p14:creationId xmlns:p14="http://schemas.microsoft.com/office/powerpoint/2010/main" val="392031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FUTURE SCOPE</a:t>
            </a:r>
            <a:endParaRPr lang="en-US" dirty="0"/>
          </a:p>
        </p:txBody>
      </p:sp>
      <p:grpSp>
        <p:nvGrpSpPr>
          <p:cNvPr id="2" name="Group 36">
            <a:extLst>
              <a:ext uri="{FF2B5EF4-FFF2-40B4-BE49-F238E27FC236}">
                <a16:creationId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6" name="Rectangle 15"/>
          <p:cNvSpPr/>
          <p:nvPr/>
        </p:nvSpPr>
        <p:spPr>
          <a:xfrm>
            <a:off x="2291379" y="1166843"/>
            <a:ext cx="7143077" cy="369332"/>
          </a:xfrm>
          <a:prstGeom prst="rect">
            <a:avLst/>
          </a:prstGeom>
        </p:spPr>
        <p:txBody>
          <a:bodyPr wrap="square">
            <a:spAutoFit/>
          </a:bodyPr>
          <a:lstStyle/>
          <a:p>
            <a:pPr algn="just"/>
            <a:endParaRPr lang="en-IN" b="1" dirty="0">
              <a:solidFill>
                <a:schemeClr val="bg1"/>
              </a:solidFill>
            </a:endParaRPr>
          </a:p>
        </p:txBody>
      </p:sp>
      <p:sp>
        <p:nvSpPr>
          <p:cNvPr id="8" name="Rectangle 7"/>
          <p:cNvSpPr/>
          <p:nvPr/>
        </p:nvSpPr>
        <p:spPr>
          <a:xfrm>
            <a:off x="2409713" y="1269402"/>
            <a:ext cx="7465807" cy="5078313"/>
          </a:xfrm>
          <a:prstGeom prst="rect">
            <a:avLst/>
          </a:prstGeom>
        </p:spPr>
        <p:txBody>
          <a:bodyPr wrap="square">
            <a:spAutoFit/>
          </a:bodyPr>
          <a:lstStyle/>
          <a:p>
            <a:pPr algn="just"/>
            <a:r>
              <a:rPr lang="en-US" dirty="0">
                <a:solidFill>
                  <a:schemeClr val="bg1"/>
                </a:solidFill>
                <a:latin typeface="Söhne"/>
              </a:rPr>
              <a:t>		Looking Ahead, The </a:t>
            </a:r>
            <a:r>
              <a:rPr lang="en-US" dirty="0" err="1">
                <a:solidFill>
                  <a:schemeClr val="bg1"/>
                </a:solidFill>
                <a:latin typeface="Söhne"/>
              </a:rPr>
              <a:t>Keylogger</a:t>
            </a:r>
            <a:r>
              <a:rPr lang="en-US" dirty="0">
                <a:solidFill>
                  <a:schemeClr val="bg1"/>
                </a:solidFill>
                <a:latin typeface="Söhne"/>
              </a:rPr>
              <a:t> System Holds Promise For Further Enhancements And Expansions To Address Evolving </a:t>
            </a:r>
            <a:r>
              <a:rPr lang="en-US" dirty="0" err="1">
                <a:solidFill>
                  <a:schemeClr val="bg1"/>
                </a:solidFill>
                <a:latin typeface="Söhne"/>
              </a:rPr>
              <a:t>Cybersecurity</a:t>
            </a:r>
            <a:r>
              <a:rPr lang="en-US" dirty="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dirty="0" err="1">
                <a:solidFill>
                  <a:schemeClr val="bg1"/>
                </a:solidFill>
                <a:latin typeface="Söhne"/>
              </a:rPr>
              <a:t>Iot</a:t>
            </a:r>
            <a:r>
              <a:rPr lang="en-US" dirty="0">
                <a:solidFill>
                  <a:schemeClr val="bg1"/>
                </a:solidFill>
                <a:latin typeface="Söhne"/>
              </a:rPr>
              <a:t>) Devices And Mobile Platforms Would Extend The System's Reach And Effectiveness In Diverse Environments. Collaborative Efforts With </a:t>
            </a:r>
            <a:r>
              <a:rPr lang="en-US" dirty="0" err="1">
                <a:solidFill>
                  <a:schemeClr val="bg1"/>
                </a:solidFill>
                <a:latin typeface="Söhne"/>
              </a:rPr>
              <a:t>Cybersecurity</a:t>
            </a:r>
            <a:r>
              <a:rPr lang="en-US" dirty="0">
                <a:solidFill>
                  <a:schemeClr val="bg1"/>
                </a:solidFill>
                <a:latin typeface="Söhne"/>
              </a:rPr>
              <a:t> Experts And Industry Stakeholders Can Foster Innovation And Refinement, Ensuring The </a:t>
            </a:r>
            <a:r>
              <a:rPr lang="en-US" dirty="0" err="1">
                <a:solidFill>
                  <a:schemeClr val="bg1"/>
                </a:solidFill>
                <a:latin typeface="Söhne"/>
              </a:rPr>
              <a:t>Keylogger</a:t>
            </a:r>
            <a:r>
              <a:rPr lang="en-US" dirty="0">
                <a:solidFill>
                  <a:schemeClr val="bg1"/>
                </a:solidFill>
                <a:latin typeface="Söhne"/>
              </a:rPr>
              <a:t> System Remains At The Forefront Of </a:t>
            </a:r>
            <a:r>
              <a:rPr lang="en-US" dirty="0" err="1">
                <a:solidFill>
                  <a:schemeClr val="bg1"/>
                </a:solidFill>
                <a:latin typeface="Söhne"/>
              </a:rPr>
              <a:t>Cybersecurity</a:t>
            </a:r>
            <a:r>
              <a:rPr lang="en-US" dirty="0">
                <a:solidFill>
                  <a:schemeClr val="bg1"/>
                </a:solidFill>
                <a:latin typeface="Söhne"/>
              </a:rPr>
              <a:t> Defense Strategies. Ultimately, Continued Research And Development Efforts Will Propel The </a:t>
            </a:r>
            <a:r>
              <a:rPr lang="en-US" dirty="0" err="1">
                <a:solidFill>
                  <a:schemeClr val="bg1"/>
                </a:solidFill>
                <a:latin typeface="Söhne"/>
              </a:rPr>
              <a:t>Keylogger</a:t>
            </a:r>
            <a:r>
              <a:rPr lang="en-US" dirty="0">
                <a:solidFill>
                  <a:schemeClr val="bg1"/>
                </a:solidFill>
                <a:latin typeface="Söhne"/>
              </a:rPr>
              <a:t> System Towards Greater Resilience And Adaptability In Safeguarding Against Evolving Cyber Threats.</a:t>
            </a:r>
            <a:endParaRPr lang="en-US" b="1" dirty="0">
              <a:solidFill>
                <a:schemeClr val="bg1"/>
              </a:solidFill>
            </a:endParaRPr>
          </a:p>
          <a:p>
            <a:pPr marL="305435" indent="-305435" algn="just"/>
            <a:endParaRPr lang="en-US" dirty="0">
              <a:solidFill>
                <a:schemeClr val="bg1"/>
              </a:solidFill>
            </a:endParaRPr>
          </a:p>
        </p:txBody>
      </p:sp>
    </p:spTree>
    <p:extLst>
      <p:ext uri="{BB962C8B-B14F-4D97-AF65-F5344CB8AC3E}">
        <p14:creationId xmlns:p14="http://schemas.microsoft.com/office/powerpoint/2010/main" val="392031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REFERENCE</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57891" y="914400"/>
            <a:ext cx="7530353" cy="6124463"/>
          </a:xfrm>
          <a:prstGeom prst="rect">
            <a:avLst/>
          </a:prstGeom>
        </p:spPr>
        <p:txBody>
          <a:bodyPr wrap="square">
            <a:spAutoFit/>
          </a:bodyPr>
          <a:lstStyle/>
          <a:p>
            <a:endParaRPr lang="en-IN" dirty="0">
              <a:solidFill>
                <a:schemeClr val="bg1"/>
              </a:solidFill>
            </a:endParaRPr>
          </a:p>
          <a:p>
            <a:pPr marL="305435" indent="-305435">
              <a:buFont typeface="Arial" pitchFamily="34" charset="0"/>
              <a:buChar char="•"/>
            </a:pPr>
            <a:r>
              <a:rPr lang="en-IN" dirty="0" err="1">
                <a:solidFill>
                  <a:schemeClr val="bg1"/>
                </a:solidFill>
              </a:rPr>
              <a:t>GeeksforGeeks</a:t>
            </a:r>
            <a:r>
              <a:rPr lang="en-IN" dirty="0">
                <a:solidFill>
                  <a:schemeClr val="bg1"/>
                </a:solidFill>
              </a:rPr>
              <a:t>. (</a:t>
            </a:r>
            <a:r>
              <a:rPr lang="en-IN" dirty="0" err="1">
                <a:solidFill>
                  <a:schemeClr val="bg1"/>
                </a:solidFill>
              </a:rPr>
              <a:t>n.d</a:t>
            </a:r>
            <a:r>
              <a:rPr lang="en-IN" dirty="0">
                <a:solidFill>
                  <a:schemeClr val="bg1"/>
                </a:solidFill>
              </a:rPr>
              <a:t>.). Design a </a:t>
            </a:r>
            <a:r>
              <a:rPr lang="en-IN" dirty="0" err="1">
                <a:solidFill>
                  <a:schemeClr val="bg1"/>
                </a:solidFill>
              </a:rPr>
              <a:t>Keylogger</a:t>
            </a:r>
            <a:r>
              <a:rPr lang="en-IN" dirty="0">
                <a:solidFill>
                  <a:schemeClr val="bg1"/>
                </a:solidFill>
              </a:rPr>
              <a:t> in Python. Retrieved from </a:t>
            </a:r>
            <a:r>
              <a:rPr lang="en-IN" dirty="0">
                <a:solidFill>
                  <a:schemeClr val="bg1"/>
                </a:solidFill>
                <a:hlinkClick r:id="rId3"/>
              </a:rPr>
              <a:t>https://www.geeksforgeeks.org/design-a-keylogger-in-python</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err="1">
                <a:solidFill>
                  <a:schemeClr val="bg1"/>
                </a:solidFill>
              </a:rPr>
              <a:t>ThePythonCode</a:t>
            </a:r>
            <a:r>
              <a:rPr lang="en-IN" dirty="0">
                <a:solidFill>
                  <a:schemeClr val="bg1"/>
                </a:solidFill>
              </a:rPr>
              <a:t>. (</a:t>
            </a:r>
            <a:r>
              <a:rPr lang="en-IN" dirty="0" err="1">
                <a:solidFill>
                  <a:schemeClr val="bg1"/>
                </a:solidFill>
              </a:rPr>
              <a:t>n.d</a:t>
            </a:r>
            <a:r>
              <a:rPr lang="en-IN" dirty="0">
                <a:solidFill>
                  <a:schemeClr val="bg1"/>
                </a:solidFill>
              </a:rPr>
              <a:t>.). Write a </a:t>
            </a:r>
            <a:r>
              <a:rPr lang="en-IN" dirty="0" err="1">
                <a:solidFill>
                  <a:schemeClr val="bg1"/>
                </a:solidFill>
              </a:rPr>
              <a:t>Keylogger</a:t>
            </a:r>
            <a:r>
              <a:rPr lang="en-IN" dirty="0">
                <a:solidFill>
                  <a:schemeClr val="bg1"/>
                </a:solidFill>
              </a:rPr>
              <a:t> in Python. Retrieved from </a:t>
            </a:r>
            <a:r>
              <a:rPr lang="en-IN" dirty="0">
                <a:solidFill>
                  <a:schemeClr val="bg1"/>
                </a:solidFill>
                <a:hlinkClick r:id="rId4"/>
              </a:rPr>
              <a:t>https://thepythoncode.com/article/write-a-keylogger-python</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 Python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5"/>
              </a:rPr>
              <a:t>https://www.python.org/doc/</a:t>
            </a:r>
            <a:endParaRPr lang="en-IN" dirty="0">
              <a:solidFill>
                <a:schemeClr val="bg1"/>
              </a:solidFill>
            </a:endParaRPr>
          </a:p>
          <a:p>
            <a:endParaRPr lang="en-IN" dirty="0">
              <a:solidFill>
                <a:schemeClr val="bg1"/>
              </a:solidFill>
            </a:endParaRPr>
          </a:p>
          <a:p>
            <a:pPr marL="305435" indent="-305435">
              <a:buFont typeface="Arial" pitchFamily="34" charset="0"/>
              <a:buChar char="•"/>
            </a:pPr>
            <a:r>
              <a:rPr lang="en-IN" dirty="0" err="1">
                <a:solidFill>
                  <a:schemeClr val="bg1"/>
                </a:solidFill>
              </a:rPr>
              <a:t>Tkinter</a:t>
            </a:r>
            <a:r>
              <a:rPr lang="en-IN" dirty="0">
                <a:solidFill>
                  <a:schemeClr val="bg1"/>
                </a:solidFill>
              </a:rPr>
              <a:t>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6"/>
              </a:rPr>
              <a:t>https://docs.python.org/3/library/tkinter.html</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 </a:t>
            </a:r>
            <a:r>
              <a:rPr lang="en-IN" dirty="0" err="1">
                <a:solidFill>
                  <a:schemeClr val="bg1"/>
                </a:solidFill>
              </a:rPr>
              <a:t>Pynput</a:t>
            </a:r>
            <a:r>
              <a:rPr lang="en-IN" dirty="0">
                <a:solidFill>
                  <a:schemeClr val="bg1"/>
                </a:solidFill>
              </a:rPr>
              <a:t>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7"/>
              </a:rPr>
              <a:t>https://pynput.readthedocs.io/en/latest/</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JSON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8"/>
              </a:rPr>
              <a:t>https://docs.python.org/3/library/json.html</a:t>
            </a:r>
            <a:endParaRPr lang="en-IN" dirty="0">
              <a:solidFill>
                <a:schemeClr val="bg1"/>
              </a:solidFill>
            </a:endParaRPr>
          </a:p>
          <a:p>
            <a:pPr marL="305435" indent="-305435"/>
            <a:endParaRPr lang="en-IN" dirty="0">
              <a:solidFill>
                <a:schemeClr val="bg1"/>
              </a:solidFill>
            </a:endParaRPr>
          </a:p>
          <a:p>
            <a:pPr marL="305435" indent="-305435"/>
            <a:r>
              <a:rPr lang="en-IN" dirty="0">
                <a:solidFill>
                  <a:schemeClr val="bg1"/>
                </a:solidFill>
              </a:rPr>
              <a:t>		 Various online tutorials and forums for Python programming and </a:t>
            </a:r>
            <a:r>
              <a:rPr lang="en-IN" dirty="0" err="1">
                <a:solidFill>
                  <a:schemeClr val="bg1"/>
                </a:solidFill>
              </a:rPr>
              <a:t>cybersecurity</a:t>
            </a:r>
            <a:r>
              <a:rPr lang="en-IN" dirty="0">
                <a:solidFill>
                  <a:schemeClr val="bg1"/>
                </a:solidFill>
              </a:rPr>
              <a:t> practices.</a:t>
            </a:r>
          </a:p>
        </p:txBody>
      </p:sp>
    </p:spTree>
    <p:extLst>
      <p:ext uri="{BB962C8B-B14F-4D97-AF65-F5344CB8AC3E}">
        <p14:creationId xmlns:p14="http://schemas.microsoft.com/office/powerpoint/2010/main" val="392031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D49652-AE68-4632-BA28-9C7D89B56B0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6"/>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64564716-03C4-4ECD-A880-5D68677E3234}"/>
              </a:ext>
            </a:extLst>
          </p:cNvPr>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C358AB8-2F14-4DF8-842B-74BE63C33492}"/>
              </a:ext>
            </a:extLst>
          </p:cNvPr>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FD99-A133-4DDF-B7C5-04CA58D32AF2}"/>
              </a:ext>
            </a:extLst>
          </p:cNvPr>
          <p:cNvSpPr>
            <a:spLocks noGrp="1"/>
          </p:cNvSpPr>
          <p:nvPr>
            <p:ph type="title"/>
          </p:nvPr>
        </p:nvSpPr>
        <p:spPr>
          <a:xfrm>
            <a:off x="4816507" y="3167393"/>
            <a:ext cx="4546600" cy="625475"/>
          </a:xfrm>
        </p:spPr>
        <p:txBody>
          <a:bodyPr anchor="ctr"/>
          <a:lstStyle/>
          <a:p>
            <a:pPr>
              <a:lnSpc>
                <a:spcPct val="80000"/>
              </a:lnSpc>
            </a:pPr>
            <a:r>
              <a:rPr lang="en-IN" sz="9600" i="1" dirty="0"/>
              <a:t>THANK</a:t>
            </a:r>
            <a:br>
              <a:rPr lang="en-IN" sz="9600" i="1" dirty="0"/>
            </a:br>
            <a:r>
              <a:rPr lang="en-IN" sz="9600" i="1" dirty="0"/>
              <a:t>YOU</a:t>
            </a:r>
            <a:endParaRPr lang="en-US" sz="9600" i="1" dirty="0"/>
          </a:p>
        </p:txBody>
      </p:sp>
      <p:grpSp>
        <p:nvGrpSpPr>
          <p:cNvPr id="13" name="Group 12">
            <a:extLst>
              <a:ext uri="{FF2B5EF4-FFF2-40B4-BE49-F238E27FC236}">
                <a16:creationId xmlns:a16="http://schemas.microsoft.com/office/drawing/2014/main"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a16="http://schemas.microsoft.com/office/drawing/2014/main"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E029A6B-73CF-40BA-85BD-075276F00A3A}"/>
              </a:ext>
            </a:extLst>
          </p:cNvPr>
          <p:cNvGrpSpPr/>
          <p:nvPr/>
        </p:nvGrpSpPr>
        <p:grpSpPr>
          <a:xfrm>
            <a:off x="4816507" y="4880315"/>
            <a:ext cx="4343045" cy="1"/>
            <a:chOff x="1523994" y="3509963"/>
            <a:chExt cx="16178966" cy="1"/>
          </a:xfrm>
        </p:grpSpPr>
        <p:cxnSp>
          <p:nvCxnSpPr>
            <p:cNvPr id="28" name="Straight Connector 27">
              <a:extLst>
                <a:ext uri="{FF2B5EF4-FFF2-40B4-BE49-F238E27FC236}">
                  <a16:creationId xmlns:a16="http://schemas.microsoft.com/office/drawing/2014/main"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4570BDB4-B01F-4A41-A05F-100B1357D121}"/>
              </a:ext>
            </a:extLst>
          </p:cNvPr>
          <p:cNvGrpSpPr/>
          <p:nvPr/>
        </p:nvGrpSpPr>
        <p:grpSpPr>
          <a:xfrm>
            <a:off x="2607136" y="2579683"/>
            <a:ext cx="1736264" cy="1590938"/>
            <a:chOff x="2676525" y="1463676"/>
            <a:chExt cx="360363" cy="330200"/>
          </a:xfrm>
          <a:solidFill>
            <a:schemeClr val="accent4"/>
          </a:solidFill>
        </p:grpSpPr>
        <p:sp>
          <p:nvSpPr>
            <p:cNvPr id="51" name="Freeform 170">
              <a:extLst>
                <a:ext uri="{FF2B5EF4-FFF2-40B4-BE49-F238E27FC236}">
                  <a16:creationId xmlns:a16="http://schemas.microsoft.com/office/drawing/2014/main" id="{F0743916-5B16-4F11-8C10-8F3C475A6D86}"/>
                </a:ext>
              </a:extLst>
            </p:cNvPr>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2" name="Freeform 171">
              <a:extLst>
                <a:ext uri="{FF2B5EF4-FFF2-40B4-BE49-F238E27FC236}">
                  <a16:creationId xmlns:a16="http://schemas.microsoft.com/office/drawing/2014/main" id="{3118733D-E480-4D6D-BB74-230954BC41DA}"/>
                </a:ext>
              </a:extLst>
            </p:cNvPr>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3" name="Freeform 172">
              <a:extLst>
                <a:ext uri="{FF2B5EF4-FFF2-40B4-BE49-F238E27FC236}">
                  <a16:creationId xmlns:a16="http://schemas.microsoft.com/office/drawing/2014/main" id="{B5AAFD2E-D4BB-4B4B-A300-6DD54A1046C3}"/>
                </a:ext>
              </a:extLst>
            </p:cNvPr>
            <p:cNvSpPr>
              <a:spLocks/>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spTree>
    <p:extLst>
      <p:ext uri="{BB962C8B-B14F-4D97-AF65-F5344CB8AC3E}">
        <p14:creationId xmlns:p14="http://schemas.microsoft.com/office/powerpoint/2010/main" val="356953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pPr defTabSz="914377">
              <a:spcAft>
                <a:spcPts val="600"/>
              </a:spcAft>
            </a:pPr>
            <a:r>
              <a:rPr lang="en-IN" dirty="0">
                <a:solidFill>
                  <a:prstClr val="white"/>
                </a:solidFill>
                <a:latin typeface="Inter" panose="020B0502030000000004" pitchFamily="34" charset="0"/>
                <a:ea typeface="Inter" panose="020B0502030000000004" pitchFamily="34" charset="0"/>
                <a:cs typeface="Calibri"/>
                <a:sym typeface="Calibri"/>
              </a:rPr>
              <a:t>PROBLEM </a:t>
            </a:r>
            <a:br>
              <a:rPr lang="en-IN" dirty="0">
                <a:solidFill>
                  <a:prstClr val="white"/>
                </a:solidFill>
                <a:latin typeface="Inter" panose="020B0502030000000004" pitchFamily="34" charset="0"/>
                <a:ea typeface="Inter" panose="020B0502030000000004" pitchFamily="34" charset="0"/>
                <a:cs typeface="Calibri"/>
                <a:sym typeface="Calibri"/>
              </a:rPr>
            </a:br>
            <a:r>
              <a:rPr lang="en-IN" dirty="0">
                <a:solidFill>
                  <a:prstClr val="white"/>
                </a:solidFill>
                <a:latin typeface="Inter" panose="020B0502030000000004" pitchFamily="34" charset="0"/>
                <a:ea typeface="Inter" panose="020B0502030000000004" pitchFamily="34" charset="0"/>
                <a:cs typeface="Calibri"/>
                <a:sym typeface="Calibri"/>
              </a:rPr>
              <a:t>		STATEMENT</a:t>
            </a:r>
            <a:endParaRPr lang="en-US" sz="20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2" name="Group 99">
            <a:extLst>
              <a:ext uri="{FF2B5EF4-FFF2-40B4-BE49-F238E27FC236}">
                <a16:creationId xmlns:a16="http://schemas.microsoft.com/office/drawing/2014/main"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176170" y="1519103"/>
            <a:ext cx="6096000" cy="1754326"/>
          </a:xfrm>
          <a:prstGeom prst="rect">
            <a:avLst/>
          </a:prstGeom>
        </p:spPr>
        <p:txBody>
          <a:bodyPr>
            <a:spAutoFit/>
          </a:bodyPr>
          <a:lstStyle/>
          <a:p>
            <a:pPr algn="just">
              <a:buFont typeface="Arial" pitchFamily="34" charset="0"/>
              <a:buChar char="•"/>
            </a:pPr>
            <a:r>
              <a:rPr lang="en-US" dirty="0">
                <a:solidFill>
                  <a:schemeClr val="bg1"/>
                </a:solidFill>
              </a:rPr>
              <a:t>	It's Challenging To Covertly Install A Hardware </a:t>
            </a:r>
            <a:r>
              <a:rPr lang="en-US" dirty="0" err="1">
                <a:solidFill>
                  <a:schemeClr val="bg1"/>
                </a:solidFill>
              </a:rPr>
              <a:t>Keylogger</a:t>
            </a:r>
            <a:r>
              <a:rPr lang="en-US" dirty="0">
                <a:solidFill>
                  <a:schemeClr val="bg1"/>
                </a:solidFill>
              </a:rPr>
              <a:t> On Another Person's Device. To Tackle This Issue, We Are Therefore Using A Software </a:t>
            </a:r>
            <a:r>
              <a:rPr lang="en-US" dirty="0" err="1">
                <a:solidFill>
                  <a:schemeClr val="bg1"/>
                </a:solidFill>
              </a:rPr>
              <a:t>Keylogger</a:t>
            </a:r>
            <a:r>
              <a:rPr lang="en-US" dirty="0">
                <a:solidFill>
                  <a:schemeClr val="bg1"/>
                </a:solidFill>
              </a:rPr>
              <a:t> That Can Be Remotely Installed On A Person's PC To Resolve This Problem. Without The Device Owner's Knowledge, The </a:t>
            </a:r>
            <a:r>
              <a:rPr lang="en-US" dirty="0" err="1">
                <a:solidFill>
                  <a:schemeClr val="bg1"/>
                </a:solidFill>
              </a:rPr>
              <a:t>Keylogger</a:t>
            </a:r>
            <a:r>
              <a:rPr lang="en-US" dirty="0">
                <a:solidFill>
                  <a:schemeClr val="bg1"/>
                </a:solidFill>
              </a:rPr>
              <a:t> Would Be Running In The Background.</a:t>
            </a:r>
          </a:p>
        </p:txBody>
      </p:sp>
      <p:sp>
        <p:nvSpPr>
          <p:cNvPr id="10" name="Rectangle 9"/>
          <p:cNvSpPr/>
          <p:nvPr/>
        </p:nvSpPr>
        <p:spPr>
          <a:xfrm>
            <a:off x="4317402" y="3887136"/>
            <a:ext cx="6096000" cy="2031325"/>
          </a:xfrm>
          <a:prstGeom prst="rect">
            <a:avLst/>
          </a:prstGeom>
        </p:spPr>
        <p:txBody>
          <a:bodyPr>
            <a:spAutoFit/>
          </a:bodyPr>
          <a:lstStyle/>
          <a:p>
            <a:pPr algn="just">
              <a:buFont typeface="Arial" pitchFamily="34" charset="0"/>
              <a:buChar char="•"/>
            </a:pPr>
            <a:r>
              <a:rPr lang="en-US" dirty="0">
                <a:solidFill>
                  <a:schemeClr val="bg1"/>
                </a:solidFill>
              </a:rPr>
              <a:t>	However, </a:t>
            </a:r>
            <a:r>
              <a:rPr lang="en-US" dirty="0" err="1">
                <a:solidFill>
                  <a:schemeClr val="bg1"/>
                </a:solidFill>
              </a:rPr>
              <a:t>Keyloggers</a:t>
            </a:r>
            <a:r>
              <a:rPr lang="en-US" dirty="0">
                <a:solidFill>
                  <a:schemeClr val="bg1"/>
                </a:solidFill>
              </a:rPr>
              <a:t> Can Also Be Used To Steal Data In The Form Of Malware Or Other Similar Threats. To Solve This Problem, We'll Also Develop An Anti-key Logger That Will Let Us Know If A Key Logger Is Already Watching The System. The Anti-</a:t>
            </a:r>
            <a:r>
              <a:rPr lang="en-US" dirty="0" err="1">
                <a:solidFill>
                  <a:schemeClr val="bg1"/>
                </a:solidFill>
              </a:rPr>
              <a:t>keylogger</a:t>
            </a:r>
            <a:r>
              <a:rPr lang="en-US" dirty="0">
                <a:solidFill>
                  <a:schemeClr val="bg1"/>
                </a:solidFill>
              </a:rPr>
              <a:t> Will Allow Us To Continue To Be Vigilant And Ensure The Security Of The Data On Our System.</a:t>
            </a:r>
          </a:p>
        </p:txBody>
      </p:sp>
    </p:spTree>
    <p:extLst>
      <p:ext uri="{BB962C8B-B14F-4D97-AF65-F5344CB8AC3E}">
        <p14:creationId xmlns:p14="http://schemas.microsoft.com/office/powerpoint/2010/main" val="125831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US" dirty="0">
                <a:ln w="18415" cmpd="sng">
                  <a:solidFill>
                    <a:srgbClr val="FFFFFF"/>
                  </a:solidFill>
                  <a:prstDash val="solid"/>
                </a:ln>
                <a:effectLst>
                  <a:outerShdw blurRad="50800" dist="38100" dir="2700000" algn="tl" rotWithShape="0">
                    <a:prstClr val="black">
                      <a:alpha val="40000"/>
                    </a:prstClr>
                  </a:outerShdw>
                </a:effectLst>
              </a:rPr>
              <a:t>PROPOSED SYSTEM </a:t>
            </a:r>
          </a:p>
        </p:txBody>
      </p:sp>
      <p:grpSp>
        <p:nvGrpSpPr>
          <p:cNvPr id="100" name="Group 99">
            <a:extLst>
              <a:ext uri="{FF2B5EF4-FFF2-40B4-BE49-F238E27FC236}">
                <a16:creationId xmlns:a16="http://schemas.microsoft.com/office/drawing/2014/main" id="{902F5841-A9B3-4966-95C6-5C3DEE838AEA}"/>
              </a:ext>
            </a:extLst>
          </p:cNvPr>
          <p:cNvGrpSpPr/>
          <p:nvPr/>
        </p:nvGrpSpPr>
        <p:grpSpPr>
          <a:xfrm flipH="1">
            <a:off x="0" y="1630039"/>
            <a:ext cx="12192002" cy="5227961"/>
            <a:chOff x="899886" y="0"/>
            <a:chExt cx="5003799" cy="6858000"/>
          </a:xfrm>
        </p:grpSpPr>
        <p:sp>
          <p:nvSpPr>
            <p:cNvPr id="101" name="Rectangle 100">
              <a:extLst>
                <a:ext uri="{FF2B5EF4-FFF2-40B4-BE49-F238E27FC236}">
                  <a16:creationId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4" name="Rectangle 163"/>
          <p:cNvSpPr/>
          <p:nvPr/>
        </p:nvSpPr>
        <p:spPr>
          <a:xfrm>
            <a:off x="1032735" y="1720840"/>
            <a:ext cx="9230060" cy="2308324"/>
          </a:xfrm>
          <a:prstGeom prst="rect">
            <a:avLst/>
          </a:prstGeom>
        </p:spPr>
        <p:txBody>
          <a:bodyPr wrap="square">
            <a:spAutoFit/>
          </a:bodyPr>
          <a:lstStyle/>
          <a:p>
            <a:pPr algn="just"/>
            <a:r>
              <a:rPr lang="en-US" dirty="0">
                <a:solidFill>
                  <a:schemeClr val="bg1"/>
                </a:solidFill>
              </a:rPr>
              <a:t>	</a:t>
            </a:r>
            <a:r>
              <a:rPr lang="en-US" dirty="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lang="en-US" dirty="0" err="1">
                <a:solidFill>
                  <a:schemeClr val="bg1"/>
                </a:solidFill>
                <a:latin typeface="Times New Roman" pitchFamily="18" charset="0"/>
                <a:ea typeface="Calibri" pitchFamily="34" charset="0"/>
                <a:cs typeface="Times New Roman" pitchFamily="18" charset="0"/>
              </a:rPr>
              <a:t>keyloggers</a:t>
            </a:r>
            <a:r>
              <a:rPr lang="en-US" dirty="0">
                <a:solidFill>
                  <a:schemeClr val="bg1"/>
                </a:solidFill>
                <a:latin typeface="Times New Roman" pitchFamily="18" charset="0"/>
                <a:ea typeface="Calibri" pitchFamily="34" charset="0"/>
                <a:cs typeface="Times New Roman" pitchFamily="18" charset="0"/>
              </a:rPr>
              <a:t> instead of hardware </a:t>
            </a:r>
            <a:r>
              <a:rPr lang="en-US" dirty="0" err="1">
                <a:solidFill>
                  <a:schemeClr val="bg1"/>
                </a:solidFill>
                <a:latin typeface="Times New Roman" pitchFamily="18" charset="0"/>
                <a:ea typeface="Calibri" pitchFamily="34" charset="0"/>
                <a:cs typeface="Times New Roman" pitchFamily="18" charset="0"/>
              </a:rPr>
              <a:t>keyloggers</a:t>
            </a:r>
            <a:r>
              <a:rPr lang="en-US" dirty="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lang="en-US" dirty="0" err="1">
                <a:solidFill>
                  <a:schemeClr val="bg1"/>
                </a:solidFill>
                <a:latin typeface="Times New Roman" pitchFamily="18" charset="0"/>
                <a:ea typeface="Calibri" pitchFamily="34" charset="0"/>
                <a:cs typeface="Times New Roman" pitchFamily="18" charset="0"/>
              </a:rPr>
              <a:t>keylogger</a:t>
            </a:r>
            <a:r>
              <a:rPr lang="en-US" dirty="0">
                <a:solidFill>
                  <a:schemeClr val="bg1"/>
                </a:solidFill>
                <a:latin typeface="Times New Roman" pitchFamily="18" charset="0"/>
                <a:ea typeface="Calibri" pitchFamily="34" charset="0"/>
                <a:cs typeface="Times New Roman" pitchFamily="18" charset="0"/>
              </a:rPr>
              <a:t> in the target system. Since, software </a:t>
            </a:r>
            <a:r>
              <a:rPr lang="en-US" dirty="0" err="1">
                <a:solidFill>
                  <a:schemeClr val="bg1"/>
                </a:solidFill>
                <a:latin typeface="Times New Roman" pitchFamily="18" charset="0"/>
                <a:ea typeface="Calibri" pitchFamily="34" charset="0"/>
                <a:cs typeface="Times New Roman" pitchFamily="18" charset="0"/>
              </a:rPr>
              <a:t>keylogger</a:t>
            </a:r>
            <a:r>
              <a:rPr lang="en-US" dirty="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lang="en-US" dirty="0">
              <a:solidFill>
                <a:schemeClr val="bg1"/>
              </a:solidFill>
            </a:endParaRPr>
          </a:p>
        </p:txBody>
      </p:sp>
    </p:spTree>
    <p:extLst>
      <p:ext uri="{BB962C8B-B14F-4D97-AF65-F5344CB8AC3E}">
        <p14:creationId xmlns:p14="http://schemas.microsoft.com/office/powerpoint/2010/main" val="125831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rallelogram 28">
            <a:extLst>
              <a:ext uri="{FF2B5EF4-FFF2-40B4-BE49-F238E27FC236}">
                <a16:creationId xmlns:a16="http://schemas.microsoft.com/office/drawing/2014/main" id="{DBA4D6E5-7FB3-4823-9795-24138EBAB298}"/>
              </a:ext>
            </a:extLst>
          </p:cNvPr>
          <p:cNvSpPr/>
          <p:nvPr/>
        </p:nvSpPr>
        <p:spPr>
          <a:xfrm>
            <a:off x="2647922" y="5375266"/>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0" name="Parallelogram 29">
            <a:extLst>
              <a:ext uri="{FF2B5EF4-FFF2-40B4-BE49-F238E27FC236}">
                <a16:creationId xmlns:a16="http://schemas.microsoft.com/office/drawing/2014/main" id="{E808D98D-A6B7-4F3A-BBBC-9313F2F1325A}"/>
              </a:ext>
            </a:extLst>
          </p:cNvPr>
          <p:cNvSpPr/>
          <p:nvPr/>
        </p:nvSpPr>
        <p:spPr>
          <a:xfrm>
            <a:off x="3353686" y="396236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1" name="Parallelogram 30">
            <a:extLst>
              <a:ext uri="{FF2B5EF4-FFF2-40B4-BE49-F238E27FC236}">
                <a16:creationId xmlns:a16="http://schemas.microsoft.com/office/drawing/2014/main" id="{5724E867-7B4B-408D-B28A-97C50608BCE4}"/>
              </a:ext>
            </a:extLst>
          </p:cNvPr>
          <p:cNvSpPr/>
          <p:nvPr/>
        </p:nvSpPr>
        <p:spPr>
          <a:xfrm>
            <a:off x="4059450" y="2549473"/>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2" name="Parallelogram 31">
            <a:extLst>
              <a:ext uri="{FF2B5EF4-FFF2-40B4-BE49-F238E27FC236}">
                <a16:creationId xmlns:a16="http://schemas.microsoft.com/office/drawing/2014/main" id="{E2B4E927-4DF9-4090-91FC-D84DB5C060CB}"/>
              </a:ext>
            </a:extLst>
          </p:cNvPr>
          <p:cNvSpPr/>
          <p:nvPr/>
        </p:nvSpPr>
        <p:spPr>
          <a:xfrm>
            <a:off x="4765214" y="1136577"/>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2" name="Title 1">
            <a:extLst>
              <a:ext uri="{FF2B5EF4-FFF2-40B4-BE49-F238E27FC236}">
                <a16:creationId xmlns:a16="http://schemas.microsoft.com/office/drawing/2014/main" id="{18381F46-A795-48D3-831F-654B9817DA58}"/>
              </a:ext>
            </a:extLst>
          </p:cNvPr>
          <p:cNvSpPr>
            <a:spLocks noGrp="1"/>
          </p:cNvSpPr>
          <p:nvPr>
            <p:ph type="title"/>
          </p:nvPr>
        </p:nvSpPr>
        <p:spPr>
          <a:xfrm>
            <a:off x="0" y="233464"/>
            <a:ext cx="5354772" cy="1844675"/>
          </a:xfrm>
        </p:spPr>
        <p:txBody>
          <a:bodyPr/>
          <a:lstStyle/>
          <a:p>
            <a:r>
              <a:rPr lang="en-IN" sz="4400" dirty="0"/>
              <a:t>GENERAL </a:t>
            </a:r>
            <a:br>
              <a:rPr lang="en-IN" sz="4400" dirty="0"/>
            </a:br>
            <a:r>
              <a:rPr lang="en-IN" sz="4400" dirty="0"/>
              <a:t>REPRESENTATION OF KEYLOGGER</a:t>
            </a:r>
            <a:endParaRPr lang="en-US" sz="4400" dirty="0"/>
          </a:p>
        </p:txBody>
      </p:sp>
      <p:sp>
        <p:nvSpPr>
          <p:cNvPr id="35" name="Freeform: Shape 34">
            <a:extLst>
              <a:ext uri="{FF2B5EF4-FFF2-40B4-BE49-F238E27FC236}">
                <a16:creationId xmlns:a16="http://schemas.microsoft.com/office/drawing/2014/main" id="{237073B6-201B-4603-AA47-DB5340A95B12}"/>
              </a:ext>
            </a:extLst>
          </p:cNvPr>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28AE1E76-00B5-448C-8C59-8E8F25FC360D}"/>
              </a:ext>
            </a:extLst>
          </p:cNvPr>
          <p:cNvGrpSpPr/>
          <p:nvPr/>
        </p:nvGrpSpPr>
        <p:grpSpPr>
          <a:xfrm>
            <a:off x="5841891" y="2322618"/>
            <a:ext cx="5653088" cy="584425"/>
            <a:chOff x="1152974" y="773112"/>
            <a:chExt cx="5486178" cy="584425"/>
          </a:xfrm>
        </p:grpSpPr>
        <p:sp>
          <p:nvSpPr>
            <p:cNvPr id="14" name="TextBox 13">
              <a:extLst>
                <a:ext uri="{FF2B5EF4-FFF2-40B4-BE49-F238E27FC236}">
                  <a16:creationId xmlns:a16="http://schemas.microsoft.com/office/drawing/2014/main" id="{76B789FC-A019-409F-BB8F-A8BC4380A61F}"/>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5" name="TextBox 14">
              <a:extLst>
                <a:ext uri="{FF2B5EF4-FFF2-40B4-BE49-F238E27FC236}">
                  <a16:creationId xmlns:a16="http://schemas.microsoft.com/office/drawing/2014/main" id="{5F7CB561-FA68-49CB-BC5C-91FC3C7A53CA}"/>
                </a:ext>
              </a:extLst>
            </p:cNvPr>
            <p:cNvSpPr txBox="1"/>
            <p:nvPr/>
          </p:nvSpPr>
          <p:spPr>
            <a:xfrm>
              <a:off x="1152974" y="1142093"/>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6" name="Group 15">
            <a:extLst>
              <a:ext uri="{FF2B5EF4-FFF2-40B4-BE49-F238E27FC236}">
                <a16:creationId xmlns:a16="http://schemas.microsoft.com/office/drawing/2014/main" id="{6882AF3F-B86F-4827-A6B2-F305A57C8C1F}"/>
              </a:ext>
            </a:extLst>
          </p:cNvPr>
          <p:cNvGrpSpPr/>
          <p:nvPr/>
        </p:nvGrpSpPr>
        <p:grpSpPr>
          <a:xfrm>
            <a:off x="5136127" y="3735514"/>
            <a:ext cx="6358852" cy="584425"/>
            <a:chOff x="1152975" y="773112"/>
            <a:chExt cx="6176868" cy="584425"/>
          </a:xfrm>
        </p:grpSpPr>
        <p:sp>
          <p:nvSpPr>
            <p:cNvPr id="17" name="TextBox 16">
              <a:extLst>
                <a:ext uri="{FF2B5EF4-FFF2-40B4-BE49-F238E27FC236}">
                  <a16:creationId xmlns:a16="http://schemas.microsoft.com/office/drawing/2014/main" id="{8A0728B0-A803-4375-A071-2FD75E5FBB0B}"/>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8" name="TextBox 17">
              <a:extLst>
                <a:ext uri="{FF2B5EF4-FFF2-40B4-BE49-F238E27FC236}">
                  <a16:creationId xmlns:a16="http://schemas.microsoft.com/office/drawing/2014/main" id="{362F46AC-00BE-41F8-BCC4-C774338EC750}"/>
                </a:ext>
              </a:extLst>
            </p:cNvPr>
            <p:cNvSpPr txBox="1"/>
            <p:nvPr/>
          </p:nvSpPr>
          <p:spPr>
            <a:xfrm>
              <a:off x="1152975" y="1142093"/>
              <a:ext cx="617686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9" name="Group 18">
            <a:extLst>
              <a:ext uri="{FF2B5EF4-FFF2-40B4-BE49-F238E27FC236}">
                <a16:creationId xmlns:a16="http://schemas.microsoft.com/office/drawing/2014/main" id="{A42707F2-28E2-40BC-90B5-8A6C5199E423}"/>
              </a:ext>
            </a:extLst>
          </p:cNvPr>
          <p:cNvGrpSpPr/>
          <p:nvPr/>
        </p:nvGrpSpPr>
        <p:grpSpPr>
          <a:xfrm>
            <a:off x="4430363" y="5148411"/>
            <a:ext cx="7064616" cy="584425"/>
            <a:chOff x="1152975" y="773112"/>
            <a:chExt cx="6867560" cy="584425"/>
          </a:xfrm>
        </p:grpSpPr>
        <p:sp>
          <p:nvSpPr>
            <p:cNvPr id="20" name="TextBox 19">
              <a:extLst>
                <a:ext uri="{FF2B5EF4-FFF2-40B4-BE49-F238E27FC236}">
                  <a16:creationId xmlns:a16="http://schemas.microsoft.com/office/drawing/2014/main" id="{877695A6-35EC-4EFC-98A9-C41D4B8B7FE2}"/>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21" name="TextBox 20">
              <a:extLst>
                <a:ext uri="{FF2B5EF4-FFF2-40B4-BE49-F238E27FC236}">
                  <a16:creationId xmlns:a16="http://schemas.microsoft.com/office/drawing/2014/main" id="{9D806EFF-8239-4F0A-9A56-04CA2DB0C8A8}"/>
                </a:ext>
              </a:extLst>
            </p:cNvPr>
            <p:cNvSpPr txBox="1"/>
            <p:nvPr/>
          </p:nvSpPr>
          <p:spPr>
            <a:xfrm>
              <a:off x="1152975" y="1142093"/>
              <a:ext cx="6867560"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6" name="Group 4">
            <a:extLst>
              <a:ext uri="{FF2B5EF4-FFF2-40B4-BE49-F238E27FC236}">
                <a16:creationId xmlns:a16="http://schemas.microsoft.com/office/drawing/2014/main" id="{B4B81435-CF0D-41AF-B3FE-9EE63C7BB685}"/>
              </a:ext>
            </a:extLst>
          </p:cNvPr>
          <p:cNvGrpSpPr>
            <a:grpSpLocks noChangeAspect="1"/>
          </p:cNvGrpSpPr>
          <p:nvPr/>
        </p:nvGrpSpPr>
        <p:grpSpPr bwMode="auto">
          <a:xfrm>
            <a:off x="1663735" y="3014457"/>
            <a:ext cx="885272" cy="1133149"/>
            <a:chOff x="0" y="2946"/>
            <a:chExt cx="1500" cy="1920"/>
          </a:xfrm>
          <a:solidFill>
            <a:schemeClr val="accent3"/>
          </a:solidFill>
        </p:grpSpPr>
        <p:sp>
          <p:nvSpPr>
            <p:cNvPr id="48" name="Rectangle 5">
              <a:extLst>
                <a:ext uri="{FF2B5EF4-FFF2-40B4-BE49-F238E27FC236}">
                  <a16:creationId xmlns:a16="http://schemas.microsoft.com/office/drawing/2014/main" id="{C1BED7C3-7DC0-4E95-B543-B70F4594FF96}"/>
                </a:ext>
              </a:extLst>
            </p:cNvPr>
            <p:cNvSpPr>
              <a:spLocks noChangeArrowheads="1"/>
            </p:cNvSpPr>
            <p:nvPr/>
          </p:nvSpPr>
          <p:spPr bwMode="auto">
            <a:xfrm>
              <a:off x="600" y="3788"/>
              <a:ext cx="30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
              <a:extLst>
                <a:ext uri="{FF2B5EF4-FFF2-40B4-BE49-F238E27FC236}">
                  <a16:creationId xmlns:a16="http://schemas.microsoft.com/office/drawing/2014/main" id="{1CD35D70-9BA3-4564-AE6B-E4FAD67ED2B1}"/>
                </a:ext>
              </a:extLst>
            </p:cNvPr>
            <p:cNvSpPr>
              <a:spLocks noChangeArrowheads="1"/>
            </p:cNvSpPr>
            <p:nvPr/>
          </p:nvSpPr>
          <p:spPr bwMode="auto">
            <a:xfrm>
              <a:off x="359" y="3066"/>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7">
              <a:extLst>
                <a:ext uri="{FF2B5EF4-FFF2-40B4-BE49-F238E27FC236}">
                  <a16:creationId xmlns:a16="http://schemas.microsoft.com/office/drawing/2014/main" id="{4B807623-3133-47CE-B2DD-4C8AB1452CB6}"/>
                </a:ext>
              </a:extLst>
            </p:cNvPr>
            <p:cNvSpPr>
              <a:spLocks noChangeArrowheads="1"/>
            </p:cNvSpPr>
            <p:nvPr/>
          </p:nvSpPr>
          <p:spPr bwMode="auto">
            <a:xfrm>
              <a:off x="239" y="336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8">
              <a:extLst>
                <a:ext uri="{FF2B5EF4-FFF2-40B4-BE49-F238E27FC236}">
                  <a16:creationId xmlns:a16="http://schemas.microsoft.com/office/drawing/2014/main" id="{F208F69B-60FC-4F43-B6A1-F30D6A005353}"/>
                </a:ext>
              </a:extLst>
            </p:cNvPr>
            <p:cNvSpPr>
              <a:spLocks noChangeArrowheads="1"/>
            </p:cNvSpPr>
            <p:nvPr/>
          </p:nvSpPr>
          <p:spPr bwMode="auto">
            <a:xfrm>
              <a:off x="389" y="324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9">
              <a:extLst>
                <a:ext uri="{FF2B5EF4-FFF2-40B4-BE49-F238E27FC236}">
                  <a16:creationId xmlns:a16="http://schemas.microsoft.com/office/drawing/2014/main" id="{BDA8DED7-5CD4-4622-BC04-ED6B2C8D1444}"/>
                </a:ext>
              </a:extLst>
            </p:cNvPr>
            <p:cNvSpPr>
              <a:spLocks noChangeArrowheads="1"/>
            </p:cNvSpPr>
            <p:nvPr/>
          </p:nvSpPr>
          <p:spPr bwMode="auto">
            <a:xfrm>
              <a:off x="1081" y="3066"/>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0">
              <a:extLst>
                <a:ext uri="{FF2B5EF4-FFF2-40B4-BE49-F238E27FC236}">
                  <a16:creationId xmlns:a16="http://schemas.microsoft.com/office/drawing/2014/main" id="{EF1FA8A4-6396-4887-9597-5946CB4A7942}"/>
                </a:ext>
              </a:extLst>
            </p:cNvPr>
            <p:cNvSpPr>
              <a:spLocks noChangeArrowheads="1"/>
            </p:cNvSpPr>
            <p:nvPr/>
          </p:nvSpPr>
          <p:spPr bwMode="auto">
            <a:xfrm>
              <a:off x="1201" y="336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1">
              <a:extLst>
                <a:ext uri="{FF2B5EF4-FFF2-40B4-BE49-F238E27FC236}">
                  <a16:creationId xmlns:a16="http://schemas.microsoft.com/office/drawing/2014/main" id="{485CDC70-BE41-4B59-AC6D-54C9A5BED25C}"/>
                </a:ext>
              </a:extLst>
            </p:cNvPr>
            <p:cNvSpPr>
              <a:spLocks noChangeArrowheads="1"/>
            </p:cNvSpPr>
            <p:nvPr/>
          </p:nvSpPr>
          <p:spPr bwMode="auto">
            <a:xfrm>
              <a:off x="1051" y="3247"/>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
              <a:extLst>
                <a:ext uri="{FF2B5EF4-FFF2-40B4-BE49-F238E27FC236}">
                  <a16:creationId xmlns:a16="http://schemas.microsoft.com/office/drawing/2014/main" id="{38FB1C21-EBA7-4E5F-8FE3-36C69D9D06CD}"/>
                </a:ext>
              </a:extLst>
            </p:cNvPr>
            <p:cNvSpPr>
              <a:spLocks noChangeArrowheads="1"/>
            </p:cNvSpPr>
            <p:nvPr/>
          </p:nvSpPr>
          <p:spPr bwMode="auto">
            <a:xfrm>
              <a:off x="419" y="3908"/>
              <a:ext cx="24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3">
              <a:extLst>
                <a:ext uri="{FF2B5EF4-FFF2-40B4-BE49-F238E27FC236}">
                  <a16:creationId xmlns:a16="http://schemas.microsoft.com/office/drawing/2014/main" id="{B4F732A7-6D2F-4076-A71C-C6C03AC07403}"/>
                </a:ext>
              </a:extLst>
            </p:cNvPr>
            <p:cNvSpPr>
              <a:spLocks noChangeArrowheads="1"/>
            </p:cNvSpPr>
            <p:nvPr/>
          </p:nvSpPr>
          <p:spPr bwMode="auto">
            <a:xfrm>
              <a:off x="720" y="3908"/>
              <a:ext cx="36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
              <a:extLst>
                <a:ext uri="{FF2B5EF4-FFF2-40B4-BE49-F238E27FC236}">
                  <a16:creationId xmlns:a16="http://schemas.microsoft.com/office/drawing/2014/main" id="{F23245AA-4AF4-44FB-81AB-C6BCA4D037FC}"/>
                </a:ext>
              </a:extLst>
            </p:cNvPr>
            <p:cNvSpPr>
              <a:spLocks noChangeArrowheads="1"/>
            </p:cNvSpPr>
            <p:nvPr/>
          </p:nvSpPr>
          <p:spPr bwMode="auto">
            <a:xfrm>
              <a:off x="419" y="4028"/>
              <a:ext cx="12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5">
              <a:extLst>
                <a:ext uri="{FF2B5EF4-FFF2-40B4-BE49-F238E27FC236}">
                  <a16:creationId xmlns:a16="http://schemas.microsoft.com/office/drawing/2014/main" id="{94DE2F33-83C7-4F1A-939D-E71FC0FC0CF2}"/>
                </a:ext>
              </a:extLst>
            </p:cNvPr>
            <p:cNvSpPr>
              <a:spLocks noChangeArrowheads="1"/>
            </p:cNvSpPr>
            <p:nvPr/>
          </p:nvSpPr>
          <p:spPr bwMode="auto">
            <a:xfrm>
              <a:off x="600" y="4028"/>
              <a:ext cx="48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6">
              <a:extLst>
                <a:ext uri="{FF2B5EF4-FFF2-40B4-BE49-F238E27FC236}">
                  <a16:creationId xmlns:a16="http://schemas.microsoft.com/office/drawing/2014/main" id="{B728EE79-5E77-4BF1-907A-6F1DA70D30BA}"/>
                </a:ext>
              </a:extLst>
            </p:cNvPr>
            <p:cNvSpPr>
              <a:spLocks noChangeArrowheads="1"/>
            </p:cNvSpPr>
            <p:nvPr/>
          </p:nvSpPr>
          <p:spPr bwMode="auto">
            <a:xfrm>
              <a:off x="810" y="4149"/>
              <a:ext cx="15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7">
              <a:extLst>
                <a:ext uri="{FF2B5EF4-FFF2-40B4-BE49-F238E27FC236}">
                  <a16:creationId xmlns:a16="http://schemas.microsoft.com/office/drawing/2014/main" id="{89A0BA78-8E6E-4FEF-B6B3-4DF45BB7051A}"/>
                </a:ext>
              </a:extLst>
            </p:cNvPr>
            <p:cNvSpPr>
              <a:spLocks noChangeArrowheads="1"/>
            </p:cNvSpPr>
            <p:nvPr/>
          </p:nvSpPr>
          <p:spPr bwMode="auto">
            <a:xfrm>
              <a:off x="479" y="4149"/>
              <a:ext cx="271"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
              <a:extLst>
                <a:ext uri="{FF2B5EF4-FFF2-40B4-BE49-F238E27FC236}">
                  <a16:creationId xmlns:a16="http://schemas.microsoft.com/office/drawing/2014/main" id="{42CC601C-CE72-40BB-B83F-D9772167582F}"/>
                </a:ext>
              </a:extLst>
            </p:cNvPr>
            <p:cNvSpPr>
              <a:spLocks noChangeArrowheads="1"/>
            </p:cNvSpPr>
            <p:nvPr/>
          </p:nvSpPr>
          <p:spPr bwMode="auto">
            <a:xfrm>
              <a:off x="690" y="4269"/>
              <a:ext cx="12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
              <a:extLst>
                <a:ext uri="{FF2B5EF4-FFF2-40B4-BE49-F238E27FC236}">
                  <a16:creationId xmlns:a16="http://schemas.microsoft.com/office/drawing/2014/main" id="{471811E7-AF35-4A96-89AC-87B458752772}"/>
                </a:ext>
              </a:extLst>
            </p:cNvPr>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0">
              <a:extLst>
                <a:ext uri="{FF2B5EF4-FFF2-40B4-BE49-F238E27FC236}">
                  <a16:creationId xmlns:a16="http://schemas.microsoft.com/office/drawing/2014/main" id="{35CE845A-75C6-46B2-9552-95D14571DDBD}"/>
                </a:ext>
              </a:extLst>
            </p:cNvPr>
            <p:cNvSpPr>
              <a:spLocks noChangeArrowheads="1"/>
            </p:cNvSpPr>
            <p:nvPr/>
          </p:nvSpPr>
          <p:spPr bwMode="auto">
            <a:xfrm>
              <a:off x="630" y="4599"/>
              <a:ext cx="240"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1">
              <a:extLst>
                <a:ext uri="{FF2B5EF4-FFF2-40B4-BE49-F238E27FC236}">
                  <a16:creationId xmlns:a16="http://schemas.microsoft.com/office/drawing/2014/main" id="{DB7C3CEF-18BB-4722-99CA-AE901946F493}"/>
                </a:ext>
              </a:extLst>
            </p:cNvPr>
            <p:cNvSpPr>
              <a:spLocks noChangeArrowheads="1"/>
            </p:cNvSpPr>
            <p:nvPr/>
          </p:nvSpPr>
          <p:spPr bwMode="auto">
            <a:xfrm>
              <a:off x="930" y="4599"/>
              <a:ext cx="61"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2">
              <a:extLst>
                <a:ext uri="{FF2B5EF4-FFF2-40B4-BE49-F238E27FC236}">
                  <a16:creationId xmlns:a16="http://schemas.microsoft.com/office/drawing/2014/main" id="{19A42D5B-50A5-4B88-B2DE-8E1AAC3CF1FA}"/>
                </a:ext>
              </a:extLst>
            </p:cNvPr>
            <p:cNvSpPr>
              <a:spLocks noChangeArrowheads="1"/>
            </p:cNvSpPr>
            <p:nvPr/>
          </p:nvSpPr>
          <p:spPr bwMode="auto">
            <a:xfrm>
              <a:off x="510" y="4599"/>
              <a:ext cx="60"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3">
              <a:extLst>
                <a:ext uri="{FF2B5EF4-FFF2-40B4-BE49-F238E27FC236}">
                  <a16:creationId xmlns:a16="http://schemas.microsoft.com/office/drawing/2014/main" id="{16CD3A56-8616-450C-9F82-913E5BC819B0}"/>
                </a:ext>
              </a:extLst>
            </p:cNvPr>
            <p:cNvSpPr>
              <a:spLocks noChangeArrowheads="1"/>
            </p:cNvSpPr>
            <p:nvPr/>
          </p:nvSpPr>
          <p:spPr bwMode="auto">
            <a:xfrm>
              <a:off x="1081" y="3698"/>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4">
              <a:extLst>
                <a:ext uri="{FF2B5EF4-FFF2-40B4-BE49-F238E27FC236}">
                  <a16:creationId xmlns:a16="http://schemas.microsoft.com/office/drawing/2014/main" id="{BCAF905D-B820-4209-A27C-9CDA8AEE6F1A}"/>
                </a:ext>
              </a:extLst>
            </p:cNvPr>
            <p:cNvSpPr>
              <a:spLocks noChangeArrowheads="1"/>
            </p:cNvSpPr>
            <p:nvPr/>
          </p:nvSpPr>
          <p:spPr bwMode="auto">
            <a:xfrm>
              <a:off x="722" y="3395"/>
              <a:ext cx="56" cy="1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5">
              <a:extLst>
                <a:ext uri="{FF2B5EF4-FFF2-40B4-BE49-F238E27FC236}">
                  <a16:creationId xmlns:a16="http://schemas.microsoft.com/office/drawing/2014/main" id="{D45B15C0-0860-4F1D-8B3C-009D28FF550D}"/>
                </a:ext>
              </a:extLst>
            </p:cNvPr>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
              <a:extLst>
                <a:ext uri="{FF2B5EF4-FFF2-40B4-BE49-F238E27FC236}">
                  <a16:creationId xmlns:a16="http://schemas.microsoft.com/office/drawing/2014/main" id="{32766825-4544-4068-8007-0EA298C90220}"/>
                </a:ext>
              </a:extLst>
            </p:cNvPr>
            <p:cNvSpPr>
              <a:spLocks noChangeArrowheads="1"/>
            </p:cNvSpPr>
            <p:nvPr/>
          </p:nvSpPr>
          <p:spPr bwMode="auto">
            <a:xfrm>
              <a:off x="389" y="3698"/>
              <a:ext cx="60" cy="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0" name="Picture 69" descr="Screenshot 2024-03-26 153029.png"/>
          <p:cNvPicPr>
            <a:picLocks noChangeAspect="1"/>
          </p:cNvPicPr>
          <p:nvPr/>
        </p:nvPicPr>
        <p:blipFill>
          <a:blip r:embed="rId3"/>
          <a:stretch>
            <a:fillRect/>
          </a:stretch>
        </p:blipFill>
        <p:spPr>
          <a:xfrm>
            <a:off x="5019473" y="10565"/>
            <a:ext cx="5252936" cy="6907235"/>
          </a:xfrm>
          <a:prstGeom prst="rect">
            <a:avLst/>
          </a:prstGeom>
        </p:spPr>
      </p:pic>
    </p:spTree>
    <p:extLst>
      <p:ext uri="{BB962C8B-B14F-4D97-AF65-F5344CB8AC3E}">
        <p14:creationId xmlns:p14="http://schemas.microsoft.com/office/powerpoint/2010/main" val="160520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IN" dirty="0"/>
              <a:t>SYSTEM ARCHITECTURE</a:t>
            </a:r>
            <a:endParaRPr lang="en-US" dirty="0"/>
          </a:p>
        </p:txBody>
      </p:sp>
      <p:grpSp>
        <p:nvGrpSpPr>
          <p:cNvPr id="2" name="Group 99">
            <a:extLst>
              <a:ext uri="{FF2B5EF4-FFF2-40B4-BE49-F238E27FC236}">
                <a16:creationId xmlns:a16="http://schemas.microsoft.com/office/drawing/2014/main"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1" name="Picture 160" descr="Screenshot 2024-03-26 154832.png"/>
          <p:cNvPicPr>
            <a:picLocks noChangeAspect="1"/>
          </p:cNvPicPr>
          <p:nvPr/>
        </p:nvPicPr>
        <p:blipFill>
          <a:blip r:embed="rId2"/>
          <a:stretch>
            <a:fillRect/>
          </a:stretch>
        </p:blipFill>
        <p:spPr>
          <a:xfrm>
            <a:off x="1549524" y="1020115"/>
            <a:ext cx="8859487" cy="5401429"/>
          </a:xfrm>
          <a:prstGeom prst="rect">
            <a:avLst/>
          </a:prstGeom>
        </p:spPr>
      </p:pic>
    </p:spTree>
    <p:extLst>
      <p:ext uri="{BB962C8B-B14F-4D97-AF65-F5344CB8AC3E}">
        <p14:creationId xmlns:p14="http://schemas.microsoft.com/office/powerpoint/2010/main" val="1258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80B5-7184-495E-B03B-1006B705CE67}"/>
              </a:ext>
            </a:extLst>
          </p:cNvPr>
          <p:cNvSpPr>
            <a:spLocks noGrp="1"/>
          </p:cNvSpPr>
          <p:nvPr>
            <p:ph type="title"/>
          </p:nvPr>
        </p:nvSpPr>
        <p:spPr/>
        <p:txBody>
          <a:bodyPr/>
          <a:lstStyle/>
          <a:p>
            <a:r>
              <a:rPr lang="en-US" dirty="0"/>
              <a:t>SYSTEM APPROACH</a:t>
            </a:r>
          </a:p>
        </p:txBody>
      </p:sp>
      <p:sp>
        <p:nvSpPr>
          <p:cNvPr id="9" name="Rectangle 8">
            <a:extLst>
              <a:ext uri="{FF2B5EF4-FFF2-40B4-BE49-F238E27FC236}">
                <a16:creationId xmlns:a16="http://schemas.microsoft.com/office/drawing/2014/main" id="{4B84004B-F4F9-41A5-B55A-B207AC8FE27D}"/>
              </a:ext>
            </a:extLst>
          </p:cNvPr>
          <p:cNvSpPr/>
          <p:nvPr/>
        </p:nvSpPr>
        <p:spPr>
          <a:xfrm>
            <a:off x="365092" y="1864536"/>
            <a:ext cx="5246481" cy="43513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AD5E4F1-4716-4BC8-9A07-816717F67A32}"/>
              </a:ext>
            </a:extLst>
          </p:cNvPr>
          <p:cNvSpPr/>
          <p:nvPr/>
        </p:nvSpPr>
        <p:spPr>
          <a:xfrm>
            <a:off x="5811538" y="1011677"/>
            <a:ext cx="5937549" cy="2938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8B51FF-F480-48AE-AC48-65104E8D0971}"/>
              </a:ext>
            </a:extLst>
          </p:cNvPr>
          <p:cNvSpPr/>
          <p:nvPr/>
        </p:nvSpPr>
        <p:spPr>
          <a:xfrm>
            <a:off x="5830993" y="4325263"/>
            <a:ext cx="5958930" cy="21144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Hardware Requirements: </a:t>
            </a:r>
          </a:p>
          <a:p>
            <a:r>
              <a:rPr lang="en-US" dirty="0"/>
              <a:t>1. Pentium Class or higher Processor</a:t>
            </a:r>
          </a:p>
          <a:p>
            <a:r>
              <a:rPr lang="en-US" dirty="0"/>
              <a:t> 2. Minimum 64 MB RAM</a:t>
            </a:r>
          </a:p>
          <a:p>
            <a:r>
              <a:rPr lang="en-US" dirty="0"/>
              <a:t> 3. 20 MB Free Disk Space Software Requirements:</a:t>
            </a:r>
          </a:p>
          <a:p>
            <a:r>
              <a:rPr lang="en-US" dirty="0"/>
              <a:t> 1. Windows XP/Vista/7/8/10 </a:t>
            </a:r>
          </a:p>
          <a:p>
            <a:r>
              <a:rPr lang="en-US" dirty="0"/>
              <a:t>2. Python IDE</a:t>
            </a:r>
          </a:p>
        </p:txBody>
      </p:sp>
      <p:sp>
        <p:nvSpPr>
          <p:cNvPr id="13" name="TextBox 12">
            <a:extLst>
              <a:ext uri="{FF2B5EF4-FFF2-40B4-BE49-F238E27FC236}">
                <a16:creationId xmlns:a16="http://schemas.microsoft.com/office/drawing/2014/main" id="{F29E182D-7455-47F3-A575-1BEB13D97586}"/>
              </a:ext>
            </a:extLst>
          </p:cNvPr>
          <p:cNvSpPr txBox="1"/>
          <p:nvPr/>
        </p:nvSpPr>
        <p:spPr>
          <a:xfrm>
            <a:off x="779256" y="3747484"/>
            <a:ext cx="4573794" cy="307777"/>
          </a:xfrm>
          <a:prstGeom prst="rect">
            <a:avLst/>
          </a:prstGeom>
          <a:noFill/>
        </p:spPr>
        <p:txBody>
          <a:bodyPr wrap="square">
            <a:spAutoFit/>
          </a:bodyPr>
          <a:lstStyle/>
          <a:p>
            <a:r>
              <a:rPr lang="en-US" sz="1400" b="0" i="0" dirty="0">
                <a:solidFill>
                  <a:schemeClr val="bg1"/>
                </a:solidFill>
                <a:effectLst/>
              </a:rPr>
              <a:t>. </a:t>
            </a:r>
            <a:endParaRPr lang="en-US" sz="1400" dirty="0"/>
          </a:p>
        </p:txBody>
      </p:sp>
      <p:pic>
        <p:nvPicPr>
          <p:cNvPr id="58"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59" name="Rectangle 58"/>
          <p:cNvSpPr/>
          <p:nvPr/>
        </p:nvSpPr>
        <p:spPr>
          <a:xfrm>
            <a:off x="422843" y="1337713"/>
            <a:ext cx="5192650" cy="646331"/>
          </a:xfrm>
          <a:prstGeom prst="rect">
            <a:avLst/>
          </a:prstGeom>
        </p:spPr>
        <p:txBody>
          <a:bodyPr wrap="square">
            <a:spAutoFit/>
          </a:bodyPr>
          <a:lstStyle/>
          <a:p>
            <a:pPr algn="ctr"/>
            <a:r>
              <a:rPr lang="en-US" dirty="0">
                <a:solidFill>
                  <a:schemeClr val="bg1"/>
                </a:solidFill>
                <a:latin typeface="Times New Roman" pitchFamily="18" charset="0"/>
                <a:cs typeface="Times New Roman" pitchFamily="18" charset="0"/>
              </a:rPr>
              <a:t>INCREASED USE OF KEYLOGGERS BY CYBER CRIMINALS </a:t>
            </a:r>
          </a:p>
        </p:txBody>
      </p:sp>
      <p:pic>
        <p:nvPicPr>
          <p:cNvPr id="60"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
        <p:nvSpPr>
          <p:cNvPr id="61" name="Rectangle 60"/>
          <p:cNvSpPr/>
          <p:nvPr/>
        </p:nvSpPr>
        <p:spPr>
          <a:xfrm>
            <a:off x="7160206" y="3886359"/>
            <a:ext cx="2929969" cy="369332"/>
          </a:xfrm>
          <a:prstGeom prst="rect">
            <a:avLst/>
          </a:prstGeom>
        </p:spPr>
        <p:txBody>
          <a:bodyPr wrap="none">
            <a:spAutoFit/>
          </a:bodyPr>
          <a:lstStyle/>
          <a:p>
            <a:r>
              <a:rPr lang="en-IN" b="1" dirty="0">
                <a:solidFill>
                  <a:prstClr val="white"/>
                </a:solidFill>
                <a:cs typeface="Arabic Typesetting" panose="03020402040406030203" pitchFamily="66" charset="-78"/>
              </a:rPr>
              <a:t>SYSTEM FLOW DIAGRAM</a:t>
            </a:r>
            <a:endParaRPr lang="en-US" dirty="0"/>
          </a:p>
        </p:txBody>
      </p:sp>
    </p:spTree>
    <p:extLst>
      <p:ext uri="{BB962C8B-B14F-4D97-AF65-F5344CB8AC3E}">
        <p14:creationId xmlns:p14="http://schemas.microsoft.com/office/powerpoint/2010/main" val="124718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007795" y="365125"/>
            <a:ext cx="7741291" cy="625475"/>
          </a:xfrm>
        </p:spPr>
        <p:txBody>
          <a:bodyPr/>
          <a:lstStyle/>
          <a:p>
            <a:r>
              <a:rPr lang="en-IN" dirty="0"/>
              <a:t>ALGORITHM</a:t>
            </a:r>
            <a:endParaRPr lang="en-US" dirty="0"/>
          </a:p>
        </p:txBody>
      </p:sp>
      <p:grpSp>
        <p:nvGrpSpPr>
          <p:cNvPr id="37" name="Group 36">
            <a:extLst>
              <a:ext uri="{FF2B5EF4-FFF2-40B4-BE49-F238E27FC236}">
                <a16:creationId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p:cNvSpPr/>
          <p:nvPr/>
        </p:nvSpPr>
        <p:spPr>
          <a:xfrm>
            <a:off x="719847" y="797668"/>
            <a:ext cx="11011710" cy="5355312"/>
          </a:xfrm>
          <a:prstGeom prst="rect">
            <a:avLst/>
          </a:prstGeom>
        </p:spPr>
        <p:txBody>
          <a:bodyPr wrap="square">
            <a:spAutoFit/>
          </a:bodyPr>
          <a:lstStyle/>
          <a:p>
            <a:pPr marL="305435" indent="-305435" algn="just"/>
            <a:r>
              <a:rPr lang="en-US" dirty="0">
                <a:solidFill>
                  <a:schemeClr val="bg1"/>
                </a:solidFill>
                <a:ea typeface="+mn-lt"/>
                <a:cs typeface="+mn-lt"/>
              </a:rPr>
              <a:t>		The </a:t>
            </a:r>
            <a:r>
              <a:rPr lang="en-US" dirty="0" err="1">
                <a:solidFill>
                  <a:schemeClr val="bg1"/>
                </a:solidFill>
                <a:ea typeface="+mn-lt"/>
                <a:cs typeface="+mn-lt"/>
              </a:rPr>
              <a:t>keylogger</a:t>
            </a:r>
            <a:r>
              <a:rPr lang="en-US" dirty="0">
                <a:solidFill>
                  <a:schemeClr val="bg1"/>
                </a:solidFill>
                <a:ea typeface="+mn-lt"/>
                <a:cs typeface="+mn-lt"/>
              </a:rPr>
              <a:t> algorithm plays a crucial role in capturing and processing keystrokes effectively while ensuring the system's efficiency and reliability. Below is an outline of the </a:t>
            </a:r>
            <a:r>
              <a:rPr lang="en-US" dirty="0" err="1">
                <a:solidFill>
                  <a:schemeClr val="bg1"/>
                </a:solidFill>
                <a:ea typeface="+mn-lt"/>
                <a:cs typeface="+mn-lt"/>
              </a:rPr>
              <a:t>keylogger</a:t>
            </a:r>
            <a:r>
              <a:rPr lang="en-US" dirty="0">
                <a:solidFill>
                  <a:schemeClr val="bg1"/>
                </a:solidFill>
                <a:ea typeface="+mn-lt"/>
                <a:cs typeface="+mn-lt"/>
              </a:rPr>
              <a:t> algorithm:</a:t>
            </a:r>
            <a:endParaRPr lang="en-IN" b="1" dirty="0">
              <a:solidFill>
                <a:schemeClr val="bg1"/>
              </a:solidFill>
            </a:endParaRPr>
          </a:p>
          <a:p>
            <a:pPr marL="305435" indent="-305435" algn="just">
              <a:buFont typeface="Arial" pitchFamily="34" charset="0"/>
              <a:buChar char="•"/>
            </a:pPr>
            <a:r>
              <a:rPr lang="en-IN" b="1" dirty="0">
                <a:solidFill>
                  <a:srgbClr val="FFC000"/>
                </a:solidFill>
              </a:rPr>
              <a:t>Initialization</a:t>
            </a:r>
            <a:r>
              <a:rPr lang="en-IN" dirty="0">
                <a:solidFill>
                  <a:srgbClr val="FFC000"/>
                </a:solidFill>
              </a:rPr>
              <a:t>:</a:t>
            </a:r>
          </a:p>
          <a:p>
            <a:pPr marL="629920" lvl="1" indent="-305435" algn="just"/>
            <a:r>
              <a:rPr lang="en-US" dirty="0">
                <a:solidFill>
                  <a:schemeClr val="bg1"/>
                </a:solidFill>
              </a:rPr>
              <a:t>Initialize the </a:t>
            </a:r>
            <a:r>
              <a:rPr lang="en-US" dirty="0" err="1">
                <a:solidFill>
                  <a:schemeClr val="bg1"/>
                </a:solidFill>
              </a:rPr>
              <a:t>keylogger</a:t>
            </a:r>
            <a:r>
              <a:rPr lang="en-US" dirty="0">
                <a:solidFill>
                  <a:schemeClr val="bg1"/>
                </a:solidFill>
              </a:rPr>
              <a:t> system, including setting up event listeners and data structures to store captured keystrokes.</a:t>
            </a:r>
            <a:endParaRPr lang="en-IN" dirty="0">
              <a:solidFill>
                <a:schemeClr val="bg1"/>
              </a:solidFill>
            </a:endParaRPr>
          </a:p>
          <a:p>
            <a:pPr marL="305435" indent="-305435" algn="just">
              <a:buFont typeface="Arial" pitchFamily="34" charset="0"/>
              <a:buChar char="•"/>
            </a:pPr>
            <a:r>
              <a:rPr lang="en-IN" b="1" dirty="0">
                <a:solidFill>
                  <a:srgbClr val="FFC000"/>
                </a:solidFill>
              </a:rPr>
              <a:t>Keystroke Capture:</a:t>
            </a:r>
          </a:p>
          <a:p>
            <a:pPr marL="629435" lvl="1" indent="-305435" algn="just"/>
            <a:r>
              <a:rPr lang="en-US" dirty="0">
                <a:solidFill>
                  <a:schemeClr val="bg1"/>
                </a:solidFill>
              </a:rPr>
              <a:t>Continuously monitor keyboard events using event listeners, capturing each keystroke as it occurs.</a:t>
            </a:r>
          </a:p>
          <a:p>
            <a:pPr marL="629435" lvl="1" indent="-305435" algn="just"/>
            <a:r>
              <a:rPr lang="en-US" dirty="0">
                <a:solidFill>
                  <a:schemeClr val="bg1"/>
                </a:solidFill>
              </a:rPr>
              <a:t>Record the timestamp, key type (pressed, held, released), and the corresponding key code or character.</a:t>
            </a:r>
            <a:endParaRPr lang="en-IN" dirty="0">
              <a:solidFill>
                <a:schemeClr val="bg1"/>
              </a:solidFill>
            </a:endParaRPr>
          </a:p>
          <a:p>
            <a:pPr marL="305435" indent="-305435" algn="just">
              <a:buFont typeface="Arial" pitchFamily="34" charset="0"/>
              <a:buChar char="•"/>
            </a:pPr>
            <a:r>
              <a:rPr lang="en-IN" b="1" dirty="0">
                <a:solidFill>
                  <a:srgbClr val="FFC000"/>
                </a:solidFill>
              </a:rPr>
              <a:t>Data Processing:</a:t>
            </a:r>
          </a:p>
          <a:p>
            <a:pPr marL="629435" lvl="1" indent="-305435" algn="just"/>
            <a:r>
              <a:rPr lang="en-US" dirty="0">
                <a:solidFill>
                  <a:schemeClr val="bg1"/>
                </a:solidFill>
              </a:rPr>
              <a:t>Preprocess the captured keystrokes to filter out irrelevant or redundant information.</a:t>
            </a:r>
          </a:p>
          <a:p>
            <a:pPr marL="629435" lvl="1" indent="-305435" algn="just"/>
            <a:r>
              <a:rPr lang="en-US" dirty="0">
                <a:solidFill>
                  <a:schemeClr val="bg1"/>
                </a:solidFill>
              </a:rPr>
              <a:t>Organize the keystroke data into a structured format for storage and analysis, such as JSON or CSV.</a:t>
            </a:r>
            <a:endParaRPr lang="en-IN" dirty="0">
              <a:solidFill>
                <a:schemeClr val="bg1"/>
              </a:solidFill>
            </a:endParaRPr>
          </a:p>
          <a:p>
            <a:pPr marL="305435" indent="-305435" algn="just">
              <a:buFont typeface="Arial" pitchFamily="34" charset="0"/>
              <a:buChar char="•"/>
            </a:pPr>
            <a:r>
              <a:rPr lang="en-IN" b="1" dirty="0">
                <a:solidFill>
                  <a:srgbClr val="FFC000"/>
                </a:solidFill>
              </a:rPr>
              <a:t>Storage and Logging:</a:t>
            </a:r>
          </a:p>
          <a:p>
            <a:pPr marL="629435" lvl="1" indent="-305435" algn="just"/>
            <a:r>
              <a:rPr lang="en-US" dirty="0">
                <a:solidFill>
                  <a:schemeClr val="bg1"/>
                </a:solidFill>
              </a:rPr>
              <a:t>Store the processed keystroke data securely, ensuring encryption and protection against unauthorized access.</a:t>
            </a:r>
          </a:p>
          <a:p>
            <a:pPr marL="629435" lvl="1" indent="-305435" algn="just"/>
            <a:r>
              <a:rPr lang="en-US" dirty="0">
                <a:solidFill>
                  <a:schemeClr val="bg1"/>
                </a:solidFill>
              </a:rPr>
              <a:t>Implement logging mechanisms to maintain a record of all keystrokes captured over time, facilitating analysis and forensic investigations.</a:t>
            </a:r>
          </a:p>
          <a:p>
            <a:pPr marL="305435" indent="-305435" algn="just">
              <a:buFont typeface="Arial" pitchFamily="34" charset="0"/>
              <a:buChar char="•"/>
            </a:pPr>
            <a:r>
              <a:rPr lang="en-IN" b="1" dirty="0">
                <a:solidFill>
                  <a:srgbClr val="FFC000"/>
                </a:solidFill>
              </a:rPr>
              <a:t>User Interface Interaction:</a:t>
            </a:r>
            <a:endParaRPr lang="en-US" b="1" dirty="0">
              <a:solidFill>
                <a:srgbClr val="FFC000"/>
              </a:solidFill>
            </a:endParaRPr>
          </a:p>
          <a:p>
            <a:pPr marL="629435" lvl="1" indent="-305435" algn="just"/>
            <a:r>
              <a:rPr lang="en-US" dirty="0">
                <a:solidFill>
                  <a:schemeClr val="bg1"/>
                </a:solidFill>
              </a:rPr>
              <a:t>Develop user interface components to interact with the </a:t>
            </a:r>
            <a:r>
              <a:rPr lang="en-US" dirty="0" err="1">
                <a:solidFill>
                  <a:schemeClr val="bg1"/>
                </a:solidFill>
              </a:rPr>
              <a:t>keylogger</a:t>
            </a:r>
            <a:r>
              <a:rPr lang="en-US" dirty="0">
                <a:solidFill>
                  <a:schemeClr val="bg1"/>
                </a:solidFill>
              </a:rPr>
              <a:t> system, including options for starting/stopping logging, viewing logs, and configuring settings.</a:t>
            </a:r>
            <a:endParaRPr lang="en-IN" dirty="0">
              <a:solidFill>
                <a:schemeClr val="bg1"/>
              </a:solidFill>
            </a:endParaRPr>
          </a:p>
        </p:txBody>
      </p:sp>
    </p:spTree>
    <p:extLst>
      <p:ext uri="{BB962C8B-B14F-4D97-AF65-F5344CB8AC3E}">
        <p14:creationId xmlns:p14="http://schemas.microsoft.com/office/powerpoint/2010/main" val="392031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94738" y="520590"/>
            <a:ext cx="3897542" cy="769441"/>
          </a:xfrm>
          <a:prstGeom prst="rect">
            <a:avLst/>
          </a:prstGeom>
        </p:spPr>
        <p:txBody>
          <a:bodyPr wrap="none">
            <a:spAutoFit/>
          </a:bodyPr>
          <a:lstStyle/>
          <a:p>
            <a:r>
              <a:rPr lang="en-IN" sz="4400" b="1" dirty="0">
                <a:solidFill>
                  <a:prstClr val="white"/>
                </a:solidFill>
                <a:ea typeface="+mj-ea"/>
                <a:cs typeface="Arabic Typesetting" panose="03020402040406030203" pitchFamily="66" charset="-78"/>
              </a:rPr>
              <a:t>DEPLOYMENT</a:t>
            </a:r>
            <a:endParaRPr lang="en-US" dirty="0"/>
          </a:p>
        </p:txBody>
      </p:sp>
      <p:sp>
        <p:nvSpPr>
          <p:cNvPr id="22" name="Rectangle 21"/>
          <p:cNvSpPr/>
          <p:nvPr/>
        </p:nvSpPr>
        <p:spPr>
          <a:xfrm>
            <a:off x="1575881" y="-408562"/>
            <a:ext cx="8365788" cy="9633406"/>
          </a:xfrm>
          <a:prstGeom prst="rect">
            <a:avLst/>
          </a:prstGeom>
        </p:spPr>
        <p:txBody>
          <a:bodyPr wrap="square">
            <a:spAutoFit/>
          </a:bodyPr>
          <a:lstStyle/>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	The deployment of the </a:t>
            </a:r>
            <a:r>
              <a:rPr lang="en-US" sz="2000" dirty="0" err="1">
                <a:solidFill>
                  <a:schemeClr val="bg1"/>
                </a:solidFill>
              </a:rPr>
              <a:t>keylogger</a:t>
            </a:r>
            <a:r>
              <a:rPr lang="en-US" sz="2000" dirty="0">
                <a:solidFill>
                  <a:schemeClr val="bg1"/>
                </a:solidFill>
              </a:rPr>
              <a:t> system involves preparing the software for installation and usage in various environments. Here's an overview of the deployment process:</a:t>
            </a:r>
          </a:p>
          <a:p>
            <a:pPr>
              <a:buFont typeface="Arial" pitchFamily="34" charset="0"/>
              <a:buChar char="•"/>
            </a:pPr>
            <a:r>
              <a:rPr lang="en-US" sz="2000" b="1" dirty="0">
                <a:solidFill>
                  <a:srgbClr val="FFFF00"/>
                </a:solidFill>
              </a:rPr>
              <a:t>Installation:</a:t>
            </a:r>
            <a:endParaRPr lang="en-US" sz="2000" dirty="0">
              <a:solidFill>
                <a:srgbClr val="FFFF00"/>
              </a:solidFill>
            </a:endParaRPr>
          </a:p>
          <a:p>
            <a:r>
              <a:rPr lang="en-US" sz="2000" dirty="0">
                <a:solidFill>
                  <a:schemeClr val="bg1"/>
                </a:solidFill>
              </a:rPr>
              <a:t>	Install necessary packages using pip:</a:t>
            </a:r>
          </a:p>
          <a:p>
            <a:r>
              <a:rPr lang="en-US" sz="2000" dirty="0">
                <a:solidFill>
                  <a:schemeClr val="bg1"/>
                </a:solidFill>
              </a:rPr>
              <a:t>C:\Users\name&gt;pip install </a:t>
            </a:r>
            <a:r>
              <a:rPr lang="en-US" sz="2000" dirty="0" err="1">
                <a:solidFill>
                  <a:schemeClr val="bg1"/>
                </a:solidFill>
              </a:rPr>
              <a:t>pynput</a:t>
            </a:r>
            <a:endParaRPr lang="en-US" sz="2000" dirty="0">
              <a:solidFill>
                <a:schemeClr val="bg1"/>
              </a:solidFill>
            </a:endParaRPr>
          </a:p>
          <a:p>
            <a:r>
              <a:rPr lang="en-US" sz="2000" dirty="0">
                <a:solidFill>
                  <a:schemeClr val="bg1"/>
                </a:solidFill>
              </a:rPr>
              <a:t>Download the </a:t>
            </a:r>
            <a:r>
              <a:rPr lang="en-US" sz="2000" dirty="0" err="1">
                <a:solidFill>
                  <a:schemeClr val="bg1"/>
                </a:solidFill>
              </a:rPr>
              <a:t>keylogger</a:t>
            </a:r>
            <a:r>
              <a:rPr lang="en-US" sz="2000" dirty="0">
                <a:solidFill>
                  <a:schemeClr val="bg1"/>
                </a:solidFill>
              </a:rPr>
              <a:t> script (keylogger.py) onto the target system.</a:t>
            </a:r>
          </a:p>
          <a:p>
            <a:pPr>
              <a:buFont typeface="Arial" pitchFamily="34" charset="0"/>
              <a:buChar char="•"/>
            </a:pPr>
            <a:r>
              <a:rPr lang="en-US" sz="2000" b="1" dirty="0">
                <a:solidFill>
                  <a:srgbClr val="FFFF00"/>
                </a:solidFill>
              </a:rPr>
              <a:t>Configuration</a:t>
            </a:r>
            <a:r>
              <a:rPr lang="en-US" sz="2000" b="1" dirty="0">
                <a:solidFill>
                  <a:schemeClr val="bg1"/>
                </a:solidFill>
              </a:rPr>
              <a:t>:</a:t>
            </a:r>
            <a:endParaRPr lang="en-US" sz="2000" dirty="0">
              <a:solidFill>
                <a:schemeClr val="bg1"/>
              </a:solidFill>
            </a:endParaRPr>
          </a:p>
          <a:p>
            <a:r>
              <a:rPr lang="en-US" sz="2000" dirty="0">
                <a:solidFill>
                  <a:schemeClr val="bg1"/>
                </a:solidFill>
              </a:rPr>
              <a:t>	Modify any configuration options in the </a:t>
            </a:r>
            <a:r>
              <a:rPr lang="en-US" sz="2000" dirty="0" err="1">
                <a:solidFill>
                  <a:schemeClr val="bg1"/>
                </a:solidFill>
              </a:rPr>
              <a:t>keylogger</a:t>
            </a:r>
            <a:r>
              <a:rPr lang="en-US" sz="2000" dirty="0">
                <a:solidFill>
                  <a:schemeClr val="bg1"/>
                </a:solidFill>
              </a:rPr>
              <a:t> script as needed (e.g., output file path, logging settings).</a:t>
            </a:r>
          </a:p>
          <a:p>
            <a:pPr>
              <a:buFont typeface="Arial" pitchFamily="34" charset="0"/>
              <a:buChar char="•"/>
            </a:pPr>
            <a:r>
              <a:rPr lang="en-US" sz="2000" b="1" dirty="0">
                <a:solidFill>
                  <a:srgbClr val="FFFF00"/>
                </a:solidFill>
              </a:rPr>
              <a:t>Execution:</a:t>
            </a:r>
            <a:endParaRPr lang="en-US" sz="2000" dirty="0">
              <a:solidFill>
                <a:srgbClr val="FFFF00"/>
              </a:solidFill>
            </a:endParaRPr>
          </a:p>
          <a:p>
            <a:r>
              <a:rPr lang="en-US" sz="2000" dirty="0">
                <a:solidFill>
                  <a:schemeClr val="bg1"/>
                </a:solidFill>
              </a:rPr>
              <a:t>	Open a terminal or command prompt.</a:t>
            </a:r>
          </a:p>
          <a:p>
            <a:r>
              <a:rPr lang="en-US" sz="2000" dirty="0">
                <a:solidFill>
                  <a:schemeClr val="bg1"/>
                </a:solidFill>
              </a:rPr>
              <a:t>Navigate to the directory containing the </a:t>
            </a:r>
            <a:r>
              <a:rPr lang="en-US" sz="2000" dirty="0" err="1">
                <a:solidFill>
                  <a:schemeClr val="bg1"/>
                </a:solidFill>
              </a:rPr>
              <a:t>keylogger</a:t>
            </a:r>
            <a:r>
              <a:rPr lang="en-US" sz="2000" dirty="0">
                <a:solidFill>
                  <a:schemeClr val="bg1"/>
                </a:solidFill>
              </a:rPr>
              <a:t> script.</a:t>
            </a:r>
          </a:p>
          <a:p>
            <a:r>
              <a:rPr lang="en-US" sz="2000" dirty="0">
                <a:solidFill>
                  <a:schemeClr val="bg1"/>
                </a:solidFill>
              </a:rPr>
              <a:t>Run the </a:t>
            </a:r>
            <a:r>
              <a:rPr lang="en-US" sz="2000" dirty="0" err="1">
                <a:solidFill>
                  <a:schemeClr val="bg1"/>
                </a:solidFill>
              </a:rPr>
              <a:t>keylogger</a:t>
            </a:r>
            <a:r>
              <a:rPr lang="en-US" sz="2000" dirty="0">
                <a:solidFill>
                  <a:schemeClr val="bg1"/>
                </a:solidFill>
              </a:rPr>
              <a:t> script using Python:</a:t>
            </a:r>
          </a:p>
          <a:p>
            <a:r>
              <a:rPr lang="en-US" sz="2000" dirty="0">
                <a:solidFill>
                  <a:schemeClr val="bg1"/>
                </a:solidFill>
              </a:rPr>
              <a:t>C:\Users\name&gt;python keylogger.py</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62060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a:t>RESULT</a:t>
            </a:r>
            <a:endParaRPr lang="en-US" dirty="0"/>
          </a:p>
        </p:txBody>
      </p:sp>
      <p:grpSp>
        <p:nvGrpSpPr>
          <p:cNvPr id="2" name="Group 36">
            <a:extLst>
              <a:ext uri="{FF2B5EF4-FFF2-40B4-BE49-F238E27FC236}">
                <a16:creationId xmlns:a16="http://schemas.microsoft.com/office/drawing/2014/main"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Screenshot 2024-03-26 160515[13].png"/>
          <p:cNvPicPr>
            <a:picLocks noChangeAspect="1"/>
          </p:cNvPicPr>
          <p:nvPr/>
        </p:nvPicPr>
        <p:blipFill>
          <a:blip r:embed="rId3"/>
          <a:stretch>
            <a:fillRect/>
          </a:stretch>
        </p:blipFill>
        <p:spPr>
          <a:xfrm>
            <a:off x="1234388" y="879536"/>
            <a:ext cx="2343477" cy="2581635"/>
          </a:xfrm>
          <a:prstGeom prst="rect">
            <a:avLst/>
          </a:prstGeom>
        </p:spPr>
      </p:pic>
      <p:pic>
        <p:nvPicPr>
          <p:cNvPr id="11" name="Picture 10" descr="Screenshot 2024-03-26 160539.png"/>
          <p:cNvPicPr>
            <a:picLocks noChangeAspect="1"/>
          </p:cNvPicPr>
          <p:nvPr/>
        </p:nvPicPr>
        <p:blipFill>
          <a:blip r:embed="rId4"/>
          <a:srcRect r="2583" b="3428"/>
          <a:stretch>
            <a:fillRect/>
          </a:stretch>
        </p:blipFill>
        <p:spPr>
          <a:xfrm>
            <a:off x="7997579" y="866803"/>
            <a:ext cx="2394308" cy="2704736"/>
          </a:xfrm>
          <a:prstGeom prst="rect">
            <a:avLst/>
          </a:prstGeom>
        </p:spPr>
      </p:pic>
      <p:pic>
        <p:nvPicPr>
          <p:cNvPr id="12" name="Picture 11" descr="Screenshot 2024-03-26 160700.png"/>
          <p:cNvPicPr>
            <a:picLocks noChangeAspect="1"/>
          </p:cNvPicPr>
          <p:nvPr/>
        </p:nvPicPr>
        <p:blipFill>
          <a:blip r:embed="rId5"/>
          <a:stretch>
            <a:fillRect/>
          </a:stretch>
        </p:blipFill>
        <p:spPr>
          <a:xfrm>
            <a:off x="1339447" y="4222125"/>
            <a:ext cx="8471527" cy="2135645"/>
          </a:xfrm>
          <a:prstGeom prst="rect">
            <a:avLst/>
          </a:prstGeom>
        </p:spPr>
      </p:pic>
      <p:sp>
        <p:nvSpPr>
          <p:cNvPr id="13" name="Rectangle 12"/>
          <p:cNvSpPr/>
          <p:nvPr/>
        </p:nvSpPr>
        <p:spPr>
          <a:xfrm>
            <a:off x="1793553" y="3642367"/>
            <a:ext cx="1167307" cy="261610"/>
          </a:xfrm>
          <a:prstGeom prst="rect">
            <a:avLst/>
          </a:prstGeom>
        </p:spPr>
        <p:txBody>
          <a:bodyPr wrap="none">
            <a:spAutoFit/>
          </a:bodyPr>
          <a:lstStyle/>
          <a:p>
            <a:r>
              <a:rPr lang="en-IN" sz="1100" b="1" i="1" dirty="0">
                <a:solidFill>
                  <a:prstClr val="white"/>
                </a:solidFill>
                <a:ea typeface="+mj-ea"/>
                <a:cs typeface="Arabic Typesetting" panose="03020402040406030203" pitchFamily="66" charset="-78"/>
              </a:rPr>
              <a:t>BEFORE START</a:t>
            </a:r>
            <a:endParaRPr lang="en-US" sz="1100" dirty="0"/>
          </a:p>
        </p:txBody>
      </p:sp>
      <p:sp>
        <p:nvSpPr>
          <p:cNvPr id="14" name="Rectangle 13"/>
          <p:cNvSpPr/>
          <p:nvPr/>
        </p:nvSpPr>
        <p:spPr>
          <a:xfrm>
            <a:off x="8534400" y="3647354"/>
            <a:ext cx="3120359" cy="261610"/>
          </a:xfrm>
          <a:prstGeom prst="rect">
            <a:avLst/>
          </a:prstGeom>
        </p:spPr>
        <p:txBody>
          <a:bodyPr wrap="square">
            <a:spAutoFit/>
          </a:bodyPr>
          <a:lstStyle/>
          <a:p>
            <a:r>
              <a:rPr lang="en-IN" sz="1100" b="1" i="1" dirty="0">
                <a:solidFill>
                  <a:prstClr val="white"/>
                </a:solidFill>
                <a:ea typeface="+mj-ea"/>
                <a:cs typeface="Arabic Typesetting" panose="03020402040406030203" pitchFamily="66" charset="-78"/>
              </a:rPr>
              <a:t>AFTER START</a:t>
            </a:r>
            <a:endParaRPr lang="en-US" sz="1100" dirty="0"/>
          </a:p>
        </p:txBody>
      </p:sp>
      <p:sp>
        <p:nvSpPr>
          <p:cNvPr id="15" name="Rectangle 14"/>
          <p:cNvSpPr/>
          <p:nvPr/>
        </p:nvSpPr>
        <p:spPr>
          <a:xfrm>
            <a:off x="4882544" y="6417840"/>
            <a:ext cx="768159" cy="261610"/>
          </a:xfrm>
          <a:prstGeom prst="rect">
            <a:avLst/>
          </a:prstGeom>
        </p:spPr>
        <p:txBody>
          <a:bodyPr wrap="none">
            <a:spAutoFit/>
          </a:bodyPr>
          <a:lstStyle/>
          <a:p>
            <a:r>
              <a:rPr lang="en-IN" sz="1100" b="1" i="1" dirty="0">
                <a:solidFill>
                  <a:prstClr val="white"/>
                </a:solidFill>
                <a:ea typeface="+mj-ea"/>
                <a:cs typeface="Arabic Typesetting" panose="03020402040406030203" pitchFamily="66" charset="-78"/>
              </a:rPr>
              <a:t>LOG FILE</a:t>
            </a:r>
            <a:endParaRPr lang="en-US" sz="1100" dirty="0"/>
          </a:p>
        </p:txBody>
      </p:sp>
    </p:spTree>
    <p:extLst>
      <p:ext uri="{BB962C8B-B14F-4D97-AF65-F5344CB8AC3E}">
        <p14:creationId xmlns:p14="http://schemas.microsoft.com/office/powerpoint/2010/main" val="3920319300"/>
      </p:ext>
    </p:extLst>
  </p:cSld>
  <p:clrMapOvr>
    <a:masterClrMapping/>
  </p:clrMapOvr>
</p:sld>
</file>

<file path=ppt/theme/theme1.xml><?xml version="1.0" encoding="utf-8"?>
<a:theme xmlns:a="http://schemas.openxmlformats.org/drawingml/2006/main" name="Office Theme">
  <a:themeElements>
    <a:clrScheme name="Custom 50">
      <a:dk1>
        <a:sysClr val="windowText" lastClr="000000"/>
      </a:dk1>
      <a:lt1>
        <a:sysClr val="window" lastClr="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1321</Words>
  <Application>Microsoft Office PowerPoint</Application>
  <PresentationFormat>Widescreen</PresentationFormat>
  <Paragraphs>105</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Arabic Typesetting</vt:lpstr>
      <vt:lpstr>Arial</vt:lpstr>
      <vt:lpstr>Calibri</vt:lpstr>
      <vt:lpstr>Inter</vt:lpstr>
      <vt:lpstr>Segoe UI</vt:lpstr>
      <vt:lpstr>Söhne</vt:lpstr>
      <vt:lpstr>Times New Roman</vt:lpstr>
      <vt:lpstr>Office Theme</vt:lpstr>
      <vt:lpstr>KEYLOGGER</vt:lpstr>
      <vt:lpstr>PROBLEM    STATEMENT</vt:lpstr>
      <vt:lpstr>PROPOSED SYSTEM </vt:lpstr>
      <vt:lpstr>GENERAL  REPRESENTATION OF KEYLOGGER</vt:lpstr>
      <vt:lpstr>SYSTEM ARCHITECTURE</vt:lpstr>
      <vt:lpstr>SYSTEM APPROACH</vt:lpstr>
      <vt:lpstr>ALGORITHM</vt:lpstr>
      <vt:lpstr>PowerPoint Presentation</vt:lpstr>
      <vt:lpstr>RESULT</vt:lpstr>
      <vt:lpstr>CONCLUSION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vishnupriya ramu</cp:lastModifiedBy>
  <cp:revision>52</cp:revision>
  <dcterms:created xsi:type="dcterms:W3CDTF">2020-07-28T06:43:44Z</dcterms:created>
  <dcterms:modified xsi:type="dcterms:W3CDTF">2024-04-02T04:09:20Z</dcterms:modified>
</cp:coreProperties>
</file>