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FD96B-7238-82F4-E70E-0B839E0B7213}" v="5421" dt="2024-08-31T15:39:37.6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315415fe7802513/employee_data%2012%20-%20Copy%20123%20-%20Cop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315415fe7802513/employee_data%2012%20-%20Copy%20123%20-%20Cop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12 - Copy 123 - Copy.xlsx]Sheet1!PivotTable1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E18-4EAA-AA68-E993A66727B5}"/>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E18-4EAA-AA68-E993A66727B5}"/>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E18-4EAA-AA68-E993A66727B5}"/>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E18-4EAA-AA68-E993A66727B5}"/>
            </c:ext>
          </c:extLst>
        </c:ser>
        <c:dLbls>
          <c:showLegendKey val="0"/>
          <c:showVal val="0"/>
          <c:showCatName val="0"/>
          <c:showSerName val="0"/>
          <c:showPercent val="0"/>
          <c:showBubbleSize val="0"/>
        </c:dLbls>
        <c:gapWidth val="219"/>
        <c:overlap val="-27"/>
        <c:axId val="1913008136"/>
        <c:axId val="1913010184"/>
      </c:barChart>
      <c:catAx>
        <c:axId val="191300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010184"/>
        <c:crosses val="autoZero"/>
        <c:auto val="1"/>
        <c:lblAlgn val="ctr"/>
        <c:lblOffset val="100"/>
        <c:noMultiLvlLbl val="0"/>
      </c:catAx>
      <c:valAx>
        <c:axId val="1913010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008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12 - Copy 123 - Copy.xlsx]Sheet1!PivotTable1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46-40AF-953E-E53FF362E6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46-40AF-953E-E53FF362E6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746-40AF-953E-E53FF362E6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746-40AF-953E-E53FF362E6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746-40AF-953E-E53FF362E6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746-40AF-953E-E53FF362E65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746-40AF-953E-E53FF362E65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746-40AF-953E-E53FF362E65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746-40AF-953E-E53FF362E65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746-40AF-953E-E53FF362E65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746-40AF-953E-E53FF362E659}"/>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5746-40AF-953E-E53FF362E6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5746-40AF-953E-E53FF362E6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5746-40AF-953E-E53FF362E6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5746-40AF-953E-E53FF362E6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5746-40AF-953E-E53FF362E6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5746-40AF-953E-E53FF362E65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5746-40AF-953E-E53FF362E65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5746-40AF-953E-E53FF362E65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5746-40AF-953E-E53FF362E65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5746-40AF-953E-E53FF362E65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746-40AF-953E-E53FF362E659}"/>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5746-40AF-953E-E53FF362E6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5746-40AF-953E-E53FF362E6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5746-40AF-953E-E53FF362E6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5746-40AF-953E-E53FF362E6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5746-40AF-953E-E53FF362E6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5746-40AF-953E-E53FF362E65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5746-40AF-953E-E53FF362E65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5746-40AF-953E-E53FF362E65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5746-40AF-953E-E53FF362E65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5746-40AF-953E-E53FF362E65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746-40AF-953E-E53FF362E659}"/>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5746-40AF-953E-E53FF362E65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5746-40AF-953E-E53FF362E6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5746-40AF-953E-E53FF362E65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5746-40AF-953E-E53FF362E65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5746-40AF-953E-E53FF362E65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5746-40AF-953E-E53FF362E65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5746-40AF-953E-E53FF362E65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5746-40AF-953E-E53FF362E65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5746-40AF-953E-E53FF362E65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5746-40AF-953E-E53FF362E65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746-40AF-953E-E53FF362E65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5773" y="124125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163929" y="139115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8912" y="49090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1016" y="3023387"/>
            <a:ext cx="8610600" cy="2308324"/>
          </a:xfrm>
          <a:prstGeom prst="rect">
            <a:avLst/>
          </a:prstGeom>
          <a:noFill/>
        </p:spPr>
        <p:txBody>
          <a:bodyPr wrap="square" lIns="91440" tIns="45720" rIns="91440" bIns="45720" rtlCol="0" anchor="t">
            <a:spAutoFit/>
          </a:bodyPr>
          <a:lstStyle/>
          <a:p>
            <a:r>
              <a:rPr lang="en-US" sz="2400" dirty="0"/>
              <a:t>STUDENT NAME: Vishnu </a:t>
            </a:r>
            <a:r>
              <a:rPr lang="en-US" sz="2400" dirty="0" err="1"/>
              <a:t>priya</a:t>
            </a:r>
            <a:r>
              <a:rPr lang="en-US" sz="2400" dirty="0"/>
              <a:t> J</a:t>
            </a:r>
          </a:p>
          <a:p>
            <a:r>
              <a:rPr lang="en-US" sz="2400" dirty="0"/>
              <a:t>REGISTER NO: 312216136 </a:t>
            </a:r>
            <a:endParaRPr lang="en-US" sz="2400" dirty="0">
              <a:ea typeface="Calibri"/>
              <a:cs typeface="Calibri"/>
            </a:endParaRPr>
          </a:p>
          <a:p>
            <a:r>
              <a:rPr lang="en-US" sz="2400" dirty="0">
                <a:ea typeface="Calibri"/>
                <a:cs typeface="Calibri"/>
              </a:rPr>
              <a:t>NM: F56F9EFA52A799CB29C4B4DF812290B</a:t>
            </a:r>
          </a:p>
          <a:p>
            <a:r>
              <a:rPr lang="en-US" sz="2400" dirty="0"/>
              <a:t>DEPARTMENT: B.COM A&amp;F</a:t>
            </a:r>
            <a:endParaRPr lang="en-US" sz="2400" dirty="0">
              <a:ea typeface="Calibri"/>
              <a:cs typeface="Calibri"/>
            </a:endParaRPr>
          </a:p>
          <a:p>
            <a:r>
              <a:rPr lang="en-US" sz="2400" dirty="0"/>
              <a:t>COLLEGE: </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29018"/>
          </a:xfrm>
          <a:prstGeom prst="rect">
            <a:avLst/>
          </a:prstGeom>
        </p:spPr>
        <p:txBody>
          <a:bodyPr vert="horz" wrap="square" lIns="0" tIns="13335" rIns="0" bIns="0" rtlCol="0" anchor="t">
            <a:spAutoFit/>
          </a:bodyPr>
          <a:lstStyle/>
          <a:p>
            <a:pPr marL="12700">
              <a:lnSpc>
                <a:spcPct val="100000"/>
              </a:lnSpc>
              <a:spcBef>
                <a:spcPts val="105"/>
              </a:spcBef>
            </a:pPr>
            <a:r>
              <a:rPr sz="4000" b="1" u="sng" spc="15" dirty="0">
                <a:latin typeface="Times New Roman"/>
                <a:cs typeface="Trebuchet MS"/>
              </a:rPr>
              <a:t>M</a:t>
            </a:r>
            <a:r>
              <a:rPr sz="4000" b="1" u="sng" dirty="0">
                <a:latin typeface="Times New Roman"/>
                <a:cs typeface="Trebuchet MS"/>
              </a:rPr>
              <a:t>O</a:t>
            </a:r>
            <a:r>
              <a:rPr sz="4000" b="1" u="sng" spc="-15" dirty="0">
                <a:latin typeface="Times New Roman"/>
                <a:cs typeface="Trebuchet MS"/>
              </a:rPr>
              <a:t>D</a:t>
            </a:r>
            <a:r>
              <a:rPr sz="4000" b="1" u="sng" spc="-35" dirty="0">
                <a:latin typeface="Times New Roman"/>
                <a:cs typeface="Trebuchet MS"/>
              </a:rPr>
              <a:t>E</a:t>
            </a:r>
            <a:r>
              <a:rPr sz="4000" b="1" u="sng" spc="-30" dirty="0">
                <a:latin typeface="Times New Roman"/>
                <a:cs typeface="Trebuchet MS"/>
              </a:rPr>
              <a:t>LL</a:t>
            </a:r>
            <a:r>
              <a:rPr sz="4000" b="1" u="sng" spc="-5" dirty="0">
                <a:latin typeface="Times New Roman"/>
                <a:cs typeface="Trebuchet MS"/>
              </a:rPr>
              <a:t>I</a:t>
            </a:r>
            <a:r>
              <a:rPr sz="4000" b="1" u="sng" spc="30" dirty="0">
                <a:latin typeface="Times New Roman"/>
                <a:cs typeface="Trebuchet MS"/>
              </a:rPr>
              <a:t>N</a:t>
            </a:r>
            <a:r>
              <a:rPr sz="4000" b="1" u="sng" spc="5" dirty="0">
                <a:latin typeface="Times New Roman"/>
                <a:cs typeface="Trebuchet MS"/>
              </a:rPr>
              <a:t>G</a:t>
            </a:r>
            <a:endParaRPr lang="en-US" sz="4000" u="sng">
              <a:latin typeface="Times New Roman"/>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4A6AB655-1486-BA12-9B5A-9854D9F40929}"/>
              </a:ext>
            </a:extLst>
          </p:cNvPr>
          <p:cNvSpPr txBox="1"/>
          <p:nvPr/>
        </p:nvSpPr>
        <p:spPr>
          <a:xfrm>
            <a:off x="476347" y="1403973"/>
            <a:ext cx="508940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ea typeface="Calibri"/>
                <a:cs typeface="Calibri"/>
              </a:rPr>
              <a:t>Data collection:</a:t>
            </a:r>
            <a:endParaRPr lang="en-US"/>
          </a:p>
          <a:p>
            <a:pPr marL="342900" indent="-342900">
              <a:buFont typeface="Arial"/>
              <a:buChar char="•"/>
            </a:pPr>
            <a:r>
              <a:rPr lang="en-US" dirty="0">
                <a:ea typeface="Calibri"/>
                <a:cs typeface="Calibri"/>
              </a:rPr>
              <a:t>Collected the data in </a:t>
            </a:r>
            <a:r>
              <a:rPr lang="en-US" err="1">
                <a:ea typeface="Calibri"/>
                <a:cs typeface="Calibri"/>
              </a:rPr>
              <a:t>edunet</a:t>
            </a:r>
            <a:r>
              <a:rPr lang="en-US" dirty="0">
                <a:ea typeface="Calibri"/>
                <a:cs typeface="Calibri"/>
              </a:rPr>
              <a:t> dashboard</a:t>
            </a:r>
          </a:p>
          <a:p>
            <a:pPr marL="342900" indent="-342900">
              <a:buFont typeface="Arial"/>
              <a:buChar char="•"/>
            </a:pPr>
            <a:endParaRPr lang="en-US" dirty="0">
              <a:ea typeface="Calibri"/>
              <a:cs typeface="Calibri"/>
            </a:endParaRPr>
          </a:p>
          <a:p>
            <a:pPr marL="342900" indent="-342900">
              <a:buFont typeface="Arial"/>
              <a:buChar char="•"/>
            </a:pPr>
            <a:r>
              <a:rPr lang="en-US">
                <a:ea typeface="Calibri"/>
                <a:cs typeface="Calibri"/>
              </a:rPr>
              <a:t>Feature collection:</a:t>
            </a:r>
          </a:p>
          <a:p>
            <a:pPr marL="342900" indent="-342900">
              <a:buFont typeface="Arial"/>
              <a:buChar char="•"/>
            </a:pPr>
            <a:r>
              <a:rPr lang="en-US" dirty="0">
                <a:ea typeface="Calibri"/>
                <a:cs typeface="Calibri"/>
              </a:rPr>
              <a:t>Identifying each feature type and working on it specifically</a:t>
            </a:r>
          </a:p>
          <a:p>
            <a:pPr marL="342900" indent="-342900">
              <a:buFont typeface="Arial"/>
              <a:buChar char="•"/>
            </a:pPr>
            <a:endParaRPr lang="en-US" dirty="0">
              <a:ea typeface="Calibri"/>
              <a:cs typeface="Calibri"/>
            </a:endParaRPr>
          </a:p>
          <a:p>
            <a:pPr marL="342900" indent="-342900">
              <a:buFont typeface="Arial"/>
              <a:buChar char="•"/>
            </a:pPr>
            <a:r>
              <a:rPr lang="en-US">
                <a:ea typeface="Calibri"/>
                <a:cs typeface="Calibri"/>
              </a:rPr>
              <a:t>Data cleaning:</a:t>
            </a:r>
          </a:p>
          <a:p>
            <a:pPr marL="342900" indent="-342900">
              <a:buFont typeface="Arial"/>
              <a:buChar char="•"/>
            </a:pPr>
            <a:r>
              <a:rPr lang="en-US">
                <a:ea typeface="Calibri"/>
                <a:cs typeface="Calibri"/>
              </a:rPr>
              <a:t>Finding out the missing values</a:t>
            </a:r>
          </a:p>
          <a:p>
            <a:pPr marL="342900" indent="-342900">
              <a:buFont typeface="Arial"/>
              <a:buChar char="•"/>
            </a:pPr>
            <a:r>
              <a:rPr lang="en-US" dirty="0">
                <a:ea typeface="Calibri"/>
                <a:cs typeface="Calibri"/>
              </a:rPr>
              <a:t>Filtering out those missing values</a:t>
            </a:r>
          </a:p>
          <a:p>
            <a:pPr marL="342900" indent="-342900">
              <a:buFont typeface="Arial"/>
              <a:buChar char="•"/>
            </a:pPr>
            <a:endParaRPr lang="en-US" dirty="0">
              <a:ea typeface="Calibri"/>
              <a:cs typeface="Calibri"/>
            </a:endParaRPr>
          </a:p>
          <a:p>
            <a:pPr marL="342900" indent="-342900">
              <a:buFont typeface="Arial"/>
              <a:buChar char="•"/>
            </a:pPr>
            <a:r>
              <a:rPr lang="en-US">
                <a:ea typeface="Calibri"/>
                <a:cs typeface="Calibri"/>
              </a:rPr>
              <a:t>Performances level:</a:t>
            </a:r>
          </a:p>
          <a:p>
            <a:pPr marL="342900" indent="-342900">
              <a:buFont typeface="Arial"/>
              <a:buChar char="•"/>
            </a:pPr>
            <a:r>
              <a:rPr lang="en-US" dirty="0">
                <a:ea typeface="Calibri"/>
                <a:cs typeface="Calibri"/>
              </a:rPr>
              <a:t>Pivot  point making slice option</a:t>
            </a:r>
          </a:p>
          <a:p>
            <a:pPr marL="342900" indent="-342900">
              <a:buFont typeface="Arial"/>
              <a:buChar char="•"/>
            </a:pPr>
            <a:endParaRPr lang="en-US" dirty="0">
              <a:ea typeface="Calibri"/>
              <a:cs typeface="Calibri"/>
            </a:endParaRPr>
          </a:p>
          <a:p>
            <a:pPr marL="342900" indent="-342900">
              <a:buFont typeface="Arial"/>
              <a:buChar char="•"/>
            </a:pPr>
            <a:r>
              <a:rPr lang="en-US">
                <a:ea typeface="Calibri"/>
                <a:cs typeface="Calibri"/>
              </a:rPr>
              <a:t>Summary:</a:t>
            </a:r>
          </a:p>
          <a:p>
            <a:pPr marL="342900" indent="-342900">
              <a:buFont typeface="Arial"/>
              <a:buChar char="•"/>
            </a:pPr>
            <a:r>
              <a:rPr lang="en-US" dirty="0">
                <a:ea typeface="Calibri"/>
                <a:cs typeface="Calibri"/>
              </a:rPr>
              <a:t>The final result can be witnessed through </a:t>
            </a:r>
            <a:r>
              <a:rPr lang="en-US" err="1">
                <a:ea typeface="Calibri"/>
                <a:cs typeface="Calibri"/>
              </a:rPr>
              <a:t>piovt</a:t>
            </a:r>
            <a:r>
              <a:rPr lang="en-US" dirty="0">
                <a:ea typeface="Calibri"/>
                <a:cs typeface="Calibri"/>
              </a:rPr>
              <a:t> table chart and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9018"/>
          </a:xfrm>
          <a:prstGeom prst="rect">
            <a:avLst/>
          </a:prstGeom>
        </p:spPr>
        <p:txBody>
          <a:bodyPr vert="horz" wrap="square" lIns="0" tIns="13335" rIns="0" bIns="0" rtlCol="0" anchor="t">
            <a:spAutoFit/>
          </a:bodyPr>
          <a:lstStyle/>
          <a:p>
            <a:pPr marL="12700">
              <a:lnSpc>
                <a:spcPct val="100000"/>
              </a:lnSpc>
              <a:spcBef>
                <a:spcPts val="105"/>
              </a:spcBef>
            </a:pPr>
            <a:r>
              <a:rPr sz="4000" u="sng" dirty="0">
                <a:latin typeface="Times New Roman"/>
              </a:rPr>
              <a:t>R</a:t>
            </a:r>
            <a:r>
              <a:rPr sz="4000" u="sng" spc="-40" dirty="0">
                <a:latin typeface="Times New Roman"/>
              </a:rPr>
              <a:t>E</a:t>
            </a:r>
            <a:r>
              <a:rPr sz="4000" u="sng" spc="15" dirty="0">
                <a:latin typeface="Times New Roman"/>
              </a:rPr>
              <a:t>S</a:t>
            </a:r>
            <a:r>
              <a:rPr sz="4000" u="sng" spc="-30" dirty="0">
                <a:latin typeface="Times New Roman"/>
              </a:rPr>
              <a:t>U</a:t>
            </a:r>
            <a:r>
              <a:rPr sz="4000" u="sng" spc="-405" dirty="0">
                <a:latin typeface="Times New Roman"/>
              </a:rPr>
              <a:t>L</a:t>
            </a:r>
            <a:r>
              <a:rPr sz="4000" u="sng" dirty="0">
                <a:latin typeface="Times New Roman"/>
              </a:rPr>
              <a:t>TS</a:t>
            </a:r>
            <a:endParaRPr lang="en-US" sz="4000" u="sng">
              <a:latin typeface="Times New Roman"/>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1FF6AA50-1351-7DA3-852F-146F018016AF}"/>
              </a:ext>
              <a:ext uri="{147F2762-F138-4A5C-976F-8EAC2B608ADB}">
                <a16:predDERef xmlns:a16="http://schemas.microsoft.com/office/drawing/2014/main" pred="{CCBDEFF5-4268-6FE0-1791-CE675D49DF05}"/>
              </a:ext>
            </a:extLst>
          </p:cNvPr>
          <p:cNvGraphicFramePr>
            <a:graphicFrameLocks/>
          </p:cNvGraphicFramePr>
          <p:nvPr>
            <p:extLst>
              <p:ext uri="{D42A27DB-BD31-4B8C-83A1-F6EECF244321}">
                <p14:modId xmlns:p14="http://schemas.microsoft.com/office/powerpoint/2010/main" val="630394275"/>
              </p:ext>
            </p:extLst>
          </p:nvPr>
        </p:nvGraphicFramePr>
        <p:xfrm>
          <a:off x="752476" y="1305928"/>
          <a:ext cx="7619999" cy="46782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7AF9-0615-2509-FF20-7D72CB2E44B0}"/>
              </a:ext>
            </a:extLst>
          </p:cNvPr>
          <p:cNvSpPr>
            <a:spLocks noGrp="1"/>
          </p:cNvSpPr>
          <p:nvPr>
            <p:ph type="title"/>
          </p:nvPr>
        </p:nvSpPr>
        <p:spPr>
          <a:xfrm>
            <a:off x="755332" y="385444"/>
            <a:ext cx="10681335" cy="615553"/>
          </a:xfrm>
        </p:spPr>
        <p:txBody>
          <a:bodyPr wrap="square" lIns="0" tIns="0" rIns="0" bIns="0" anchor="t">
            <a:spAutoFit/>
          </a:bodyPr>
          <a:lstStyle/>
          <a:p>
            <a:r>
              <a:rPr lang="en-US" sz="4000" u="sng" dirty="0">
                <a:latin typeface="Times New Roman"/>
              </a:rPr>
              <a:t>Pie chart for High performance level</a:t>
            </a:r>
          </a:p>
        </p:txBody>
      </p:sp>
      <p:graphicFrame>
        <p:nvGraphicFramePr>
          <p:cNvPr id="3" name="Chart 2">
            <a:extLst>
              <a:ext uri="{FF2B5EF4-FFF2-40B4-BE49-F238E27FC236}">
                <a16:creationId xmlns:a16="http://schemas.microsoft.com/office/drawing/2014/main" id="{863B6482-E236-B1AC-3C82-8BB36E5C3A3A}"/>
              </a:ext>
              <a:ext uri="{147F2762-F138-4A5C-976F-8EAC2B608ADB}">
                <a16:predDERef xmlns:a16="http://schemas.microsoft.com/office/drawing/2014/main" pred="{1FF6AA50-1351-7DA3-852F-146F018016AF}"/>
              </a:ext>
            </a:extLst>
          </p:cNvPr>
          <p:cNvGraphicFramePr>
            <a:graphicFrameLocks/>
          </p:cNvGraphicFramePr>
          <p:nvPr>
            <p:extLst>
              <p:ext uri="{D42A27DB-BD31-4B8C-83A1-F6EECF244321}">
                <p14:modId xmlns:p14="http://schemas.microsoft.com/office/powerpoint/2010/main" val="2140374945"/>
              </p:ext>
            </p:extLst>
          </p:nvPr>
        </p:nvGraphicFramePr>
        <p:xfrm>
          <a:off x="1644819" y="1516480"/>
          <a:ext cx="5544552" cy="45479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862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wrap="square" lIns="0" tIns="0" rIns="0" bIns="0" anchor="t">
            <a:spAutoFit/>
          </a:bodyPr>
          <a:lstStyle/>
          <a:p>
            <a:pPr algn="l"/>
            <a:r>
              <a:rPr lang="en-US" u="sng" dirty="0">
                <a:latin typeface="Times New Roman"/>
                <a:cs typeface="Times New Roman"/>
              </a:rPr>
              <a:t>conclusion</a:t>
            </a:r>
            <a:endParaRPr lang="en-IN" u="sng">
              <a:latin typeface="Times New Roman"/>
              <a:cs typeface="Times New Roman"/>
            </a:endParaRPr>
          </a:p>
        </p:txBody>
      </p:sp>
      <p:sp>
        <p:nvSpPr>
          <p:cNvPr id="3" name="TextBox 2">
            <a:extLst>
              <a:ext uri="{FF2B5EF4-FFF2-40B4-BE49-F238E27FC236}">
                <a16:creationId xmlns:a16="http://schemas.microsoft.com/office/drawing/2014/main" id="{878C768B-9841-4768-621C-AE85B5DF8EC6}"/>
              </a:ext>
            </a:extLst>
          </p:cNvPr>
          <p:cNvSpPr txBox="1"/>
          <p:nvPr/>
        </p:nvSpPr>
        <p:spPr>
          <a:xfrm>
            <a:off x="759656" y="1704813"/>
            <a:ext cx="731060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ea typeface="Calibri"/>
                <a:cs typeface="Calibri"/>
              </a:rPr>
              <a:t>Employee data analysis using Excel provides valuable insights into various aspects of workforce management. By effectively utilizing Excel's features such as pivot tables, charts and formulas organizations can identify trends, monitor performance and make data- driven decisions to enhance productivity and employee satisfaction. The ability to analyze data systematically helps in uncovering patterns, optimizing resource allocation and developing strategic initiatives. Overall, Excel serves as a powerful tool for transforming raw employee data into actionable insights, contributing to more informed and strategic HR practices</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2211" y="1002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74328" y="578969"/>
            <a:ext cx="3909695" cy="570669"/>
          </a:xfrm>
          <a:prstGeom prst="rect">
            <a:avLst/>
          </a:prstGeom>
        </p:spPr>
        <p:txBody>
          <a:bodyPr vert="horz" wrap="square" lIns="0" tIns="16510" rIns="0" bIns="0" rtlCol="0" anchor="t">
            <a:spAutoFit/>
          </a:bodyPr>
          <a:lstStyle/>
          <a:p>
            <a:pPr marL="12700">
              <a:lnSpc>
                <a:spcPct val="100000"/>
              </a:lnSpc>
              <a:spcBef>
                <a:spcPts val="130"/>
              </a:spcBef>
            </a:pPr>
            <a:r>
              <a:rPr sz="3600" spc="5" dirty="0">
                <a:latin typeface="Times New Roman"/>
              </a:rPr>
              <a:t>PROJECT</a:t>
            </a:r>
            <a:r>
              <a:rPr sz="3600" spc="-85" dirty="0">
                <a:latin typeface="Times New Roman"/>
              </a:rPr>
              <a:t> </a:t>
            </a:r>
            <a:r>
              <a:rPr sz="3600" spc="25" dirty="0">
                <a:latin typeface="Times New Roman"/>
              </a:rPr>
              <a:t>TITLE</a:t>
            </a:r>
            <a:endParaRPr lang="en-US" sz="3600">
              <a:latin typeface="Times New Roman"/>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65548" y="2103218"/>
            <a:ext cx="8593228" cy="1446550"/>
          </a:xfrm>
          <a:prstGeom prst="rect">
            <a:avLst/>
          </a:prstGeom>
          <a:noFill/>
        </p:spPr>
        <p:txBody>
          <a:bodyPr wrap="square" lIns="91440" tIns="45720" rIns="91440" bIns="45720" rtlCol="0" anchor="t">
            <a:spAutoFit/>
          </a:bodyPr>
          <a:lstStyle/>
          <a:p>
            <a:r>
              <a:rPr lang="en-US" sz="4400" dirty="0">
                <a:solidFill>
                  <a:srgbClr val="0F0F0F"/>
                </a:solidFill>
                <a:latin typeface="Times New Roman"/>
                <a:cs typeface="Times New Roman"/>
              </a:rPr>
              <a:t>Employee Performance Analysis using Excel</a:t>
            </a:r>
            <a:endParaRPr lang="en-IN" sz="2800" dirty="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68364" y="15550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C1CC15C-3B8C-A7CD-763B-3433DDE5424D}"/>
              </a:ext>
            </a:extLst>
          </p:cNvPr>
          <p:cNvSpPr txBox="1"/>
          <p:nvPr/>
        </p:nvSpPr>
        <p:spPr>
          <a:xfrm>
            <a:off x="348638" y="1855332"/>
            <a:ext cx="721724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dirty="0">
                <a:ea typeface="Calibri"/>
                <a:cs typeface="Calibri"/>
              </a:rPr>
              <a:t>Identify strengths and weakness: Helps recognize employees strengths and areas needing improvement</a:t>
            </a:r>
            <a:endParaRPr lang="en-US">
              <a:ea typeface="Calibri"/>
              <a:cs typeface="Calibri"/>
            </a:endParaRPr>
          </a:p>
          <a:p>
            <a:pPr marL="342900" indent="-342900">
              <a:buFont typeface="Wingdings"/>
              <a:buChar char="Ø"/>
            </a:pPr>
            <a:endParaRPr lang="en-US" sz="2400" dirty="0">
              <a:ea typeface="Calibri"/>
              <a:cs typeface="Calibri"/>
            </a:endParaRPr>
          </a:p>
          <a:p>
            <a:pPr marL="342900" indent="-342900">
              <a:buFont typeface="Wingdings"/>
              <a:buChar char="Ø"/>
            </a:pPr>
            <a:r>
              <a:rPr lang="en-US" sz="2400" dirty="0">
                <a:ea typeface="Calibri"/>
                <a:cs typeface="Calibri"/>
              </a:rPr>
              <a:t>Enhance productivity: encourages better performance and productivity through targeted feedback</a:t>
            </a:r>
          </a:p>
          <a:p>
            <a:pPr marL="342900" indent="-342900">
              <a:buFont typeface="Wingdings"/>
              <a:buChar char="Ø"/>
            </a:pPr>
            <a:endParaRPr lang="en-US" sz="2400" dirty="0">
              <a:ea typeface="Calibri"/>
              <a:cs typeface="Calibri"/>
            </a:endParaRPr>
          </a:p>
          <a:p>
            <a:pPr marL="342900" indent="-342900">
              <a:buFont typeface="Wingdings"/>
              <a:buChar char="Ø"/>
            </a:pPr>
            <a:r>
              <a:rPr lang="en-US" sz="2400" dirty="0">
                <a:ea typeface="Calibri"/>
                <a:cs typeface="Calibri"/>
              </a:rPr>
              <a:t>Set goals and expectations: Establishes clear performances goals and expectations for employees</a:t>
            </a:r>
          </a:p>
          <a:p>
            <a:pPr marL="342900" indent="-342900">
              <a:buFont typeface="Wingdings"/>
              <a:buChar char="Ø"/>
            </a:pPr>
            <a:endParaRPr lang="en-US" sz="2400" dirty="0">
              <a:ea typeface="Calibri"/>
              <a:cs typeface="Calibri"/>
            </a:endParaRPr>
          </a:p>
          <a:p>
            <a:pPr marL="342900" indent="-342900">
              <a:buFont typeface="Wingdings"/>
              <a:buChar char="Ø"/>
            </a:pPr>
            <a:r>
              <a:rPr lang="en-US" sz="2400" dirty="0">
                <a:ea typeface="Calibri"/>
                <a:cs typeface="Calibri"/>
              </a:rPr>
              <a:t>Support  professional development: aids in identifying training and development needs for career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42759" y="20563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9179" y="1852863"/>
            <a:ext cx="8446168" cy="4893647"/>
          </a:xfrm>
          <a:prstGeom prst="rect">
            <a:avLst/>
          </a:prstGeom>
          <a:noFill/>
        </p:spPr>
        <p:txBody>
          <a:bodyPr wrap="square" lIns="91440" tIns="45720" rIns="91440" bIns="45720" rtlCol="0" anchor="t">
            <a:spAutoFit/>
          </a:bodyPr>
          <a:lstStyle/>
          <a:p>
            <a:pPr marL="342900" indent="-342900">
              <a:buFont typeface="Wingdings"/>
              <a:buChar char="Ø"/>
            </a:pPr>
            <a:r>
              <a:rPr lang="en-US" sz="2400" dirty="0">
                <a:solidFill>
                  <a:srgbClr val="0D0D0D"/>
                </a:solidFill>
                <a:latin typeface="Times New Roman"/>
                <a:cs typeface="Times New Roman"/>
              </a:rPr>
              <a:t>Employee data analysis involves systematically examining and interpreting data related to employees to make informed decisions about workforce management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a:buChar char="Ø"/>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a:buChar char="Ø"/>
            </a:pPr>
            <a:r>
              <a:rPr lang="en-US" sz="2400" dirty="0">
                <a:solidFill>
                  <a:srgbClr val="0D0D0D"/>
                </a:solidFill>
                <a:latin typeface="Times New Roman"/>
                <a:cs typeface="Times New Roman"/>
              </a:rPr>
              <a:t>Analyzing performance metrics to access individual and team contributions and productivity</a:t>
            </a: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a:buChar char="Ø"/>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a:buChar char="Ø"/>
            </a:pPr>
            <a:r>
              <a:rPr lang="en-US" sz="2400" dirty="0">
                <a:solidFill>
                  <a:srgbClr val="0D0D0D"/>
                </a:solidFill>
                <a:latin typeface="Times New Roman"/>
                <a:cs typeface="Times New Roman"/>
              </a:rPr>
              <a:t>Trends to forecast future workforce needs and inform hiring and staffing strategies</a:t>
            </a: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a:buChar char="Ø"/>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a:buChar char="Ø"/>
            </a:pPr>
            <a:r>
              <a:rPr lang="en-US" sz="2400" dirty="0">
                <a:solidFill>
                  <a:srgbClr val="0D0D0D"/>
                </a:solidFill>
                <a:latin typeface="Times New Roman"/>
                <a:cs typeface="Times New Roman"/>
              </a:rPr>
              <a:t>Presenting findings through reports and visualizations to aid in understanding and decision making processes</a:t>
            </a: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3B9B51EB-75FF-6654-B4C6-C68C42D8B12F}"/>
              </a:ext>
            </a:extLst>
          </p:cNvPr>
          <p:cNvSpPr txBox="1"/>
          <p:nvPr/>
        </p:nvSpPr>
        <p:spPr>
          <a:xfrm>
            <a:off x="1027908" y="1805107"/>
            <a:ext cx="438951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Calibri"/>
                <a:cs typeface="Calibri"/>
              </a:rPr>
              <a:t> Human resources(HR)</a:t>
            </a:r>
            <a:endParaRPr lang="en-US" dirty="0">
              <a:ea typeface="Calibri"/>
              <a:cs typeface="Calibri"/>
            </a:endParaRPr>
          </a:p>
          <a:p>
            <a:pPr marL="342900" indent="-342900">
              <a:buFont typeface="Arial"/>
              <a:buChar char="•"/>
            </a:pPr>
            <a:r>
              <a:rPr lang="en-US" sz="2400" dirty="0">
                <a:ea typeface="Calibri"/>
                <a:cs typeface="Calibri"/>
              </a:rPr>
              <a:t>Managers and team leaders</a:t>
            </a:r>
          </a:p>
          <a:p>
            <a:pPr marL="342900" indent="-342900">
              <a:buFont typeface="Arial"/>
              <a:buChar char="•"/>
            </a:pPr>
            <a:r>
              <a:rPr lang="en-US" sz="2400" dirty="0">
                <a:ea typeface="Calibri"/>
                <a:cs typeface="Calibri"/>
              </a:rPr>
              <a:t>Executives and senior leadership</a:t>
            </a:r>
          </a:p>
          <a:p>
            <a:pPr marL="342900" indent="-342900">
              <a:buFont typeface="Arial"/>
              <a:buChar char="•"/>
            </a:pPr>
            <a:r>
              <a:rPr lang="en-US" sz="2400" dirty="0">
                <a:ea typeface="Calibri"/>
                <a:cs typeface="Calibri"/>
              </a:rPr>
              <a:t>Data analysts and HR analysts</a:t>
            </a:r>
          </a:p>
          <a:p>
            <a:pPr marL="342900" indent="-342900">
              <a:buFont typeface="Arial"/>
              <a:buChar char="•"/>
            </a:pPr>
            <a:r>
              <a:rPr lang="en-US" sz="2400" dirty="0">
                <a:ea typeface="Calibri"/>
                <a:cs typeface="Calibri"/>
              </a:rPr>
              <a:t>Learning and development team</a:t>
            </a:r>
          </a:p>
          <a:p>
            <a:pPr marL="342900" indent="-342900">
              <a:buFont typeface="Arial"/>
              <a:buChar char="•"/>
            </a:pPr>
            <a:r>
              <a:rPr lang="en-US" sz="2400" dirty="0">
                <a:ea typeface="Calibri"/>
                <a:cs typeface="Calibri"/>
              </a:rPr>
              <a:t>Compensation and benefits specialists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F6CD0E6-3F77-327E-B6BC-97E0636B25B9}"/>
              </a:ext>
            </a:extLst>
          </p:cNvPr>
          <p:cNvSpPr txBox="1"/>
          <p:nvPr/>
        </p:nvSpPr>
        <p:spPr>
          <a:xfrm>
            <a:off x="3078780" y="1985673"/>
            <a:ext cx="602956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ea typeface="Calibri"/>
                <a:cs typeface="Calibri"/>
              </a:rPr>
              <a:t>Conditional formatting : used to find out blank cell and highlight the cell</a:t>
            </a:r>
          </a:p>
          <a:p>
            <a:pPr marL="285750" indent="-285750">
              <a:buFont typeface="Wingdings"/>
              <a:buChar char="Ø"/>
            </a:pPr>
            <a:endParaRPr lang="en-US" sz="2000" dirty="0">
              <a:ea typeface="Calibri"/>
              <a:cs typeface="Calibri"/>
            </a:endParaRPr>
          </a:p>
          <a:p>
            <a:pPr marL="285750" indent="-285750">
              <a:buFont typeface="Wingdings"/>
              <a:buChar char="Ø"/>
            </a:pPr>
            <a:r>
              <a:rPr lang="en-US" sz="2000" dirty="0">
                <a:ea typeface="Calibri"/>
                <a:cs typeface="Calibri"/>
              </a:rPr>
              <a:t>Filter: used to remove the unwanted cell in the excel</a:t>
            </a:r>
          </a:p>
          <a:p>
            <a:pPr marL="285750" indent="-285750">
              <a:buFont typeface="Wingdings"/>
              <a:buChar char="Ø"/>
            </a:pPr>
            <a:endParaRPr lang="en-US" sz="2000" dirty="0">
              <a:ea typeface="Calibri"/>
              <a:cs typeface="Calibri"/>
            </a:endParaRPr>
          </a:p>
          <a:p>
            <a:pPr marL="285750" indent="-285750">
              <a:buFont typeface="Wingdings"/>
              <a:buChar char="Ø"/>
            </a:pPr>
            <a:r>
              <a:rPr lang="en-US" sz="2000" dirty="0">
                <a:ea typeface="Calibri"/>
                <a:cs typeface="Calibri"/>
              </a:rPr>
              <a:t>Formula: used to </a:t>
            </a:r>
            <a:r>
              <a:rPr lang="en-US" sz="2000" err="1">
                <a:ea typeface="Calibri"/>
                <a:cs typeface="Calibri"/>
              </a:rPr>
              <a:t>finalise</a:t>
            </a:r>
            <a:r>
              <a:rPr lang="en-US" sz="2000" dirty="0">
                <a:ea typeface="Calibri"/>
                <a:cs typeface="Calibri"/>
              </a:rPr>
              <a:t> the performance of the employee in the </a:t>
            </a:r>
            <a:r>
              <a:rPr lang="en-US" sz="2000" err="1">
                <a:ea typeface="Calibri"/>
                <a:cs typeface="Calibri"/>
              </a:rPr>
              <a:t>organisation</a:t>
            </a:r>
            <a:r>
              <a:rPr lang="en-US" sz="2000" dirty="0">
                <a:ea typeface="Calibri"/>
                <a:cs typeface="Calibri"/>
              </a:rPr>
              <a:t> </a:t>
            </a:r>
          </a:p>
          <a:p>
            <a:pPr marL="285750" indent="-285750">
              <a:buFont typeface="Wingdings"/>
              <a:buChar char="Ø"/>
            </a:pPr>
            <a:endParaRPr lang="en-US" sz="2000" dirty="0">
              <a:ea typeface="Calibri"/>
              <a:cs typeface="Calibri"/>
            </a:endParaRPr>
          </a:p>
          <a:p>
            <a:pPr marL="285750" indent="-285750">
              <a:buFont typeface="Wingdings"/>
              <a:buChar char="Ø"/>
            </a:pPr>
            <a:r>
              <a:rPr lang="en-US" sz="2000" dirty="0">
                <a:ea typeface="Calibri"/>
                <a:cs typeface="Calibri"/>
              </a:rPr>
              <a:t>Pivot: it gives us the summary of the employee data analytics </a:t>
            </a:r>
          </a:p>
          <a:p>
            <a:pPr marL="285750" indent="-285750">
              <a:buFont typeface="Wingdings"/>
              <a:buChar char="Ø"/>
            </a:pPr>
            <a:endParaRPr lang="en-US" sz="2000" dirty="0">
              <a:ea typeface="Calibri"/>
              <a:cs typeface="Calibri"/>
            </a:endParaRPr>
          </a:p>
          <a:p>
            <a:pPr marL="285750" indent="-285750">
              <a:buFont typeface="Wingdings"/>
              <a:buChar char="Ø"/>
            </a:pPr>
            <a:r>
              <a:rPr lang="en-US" sz="2000" dirty="0">
                <a:ea typeface="Calibri"/>
                <a:cs typeface="Calibri"/>
              </a:rPr>
              <a:t>Graph : we can easily understand by the visual representation of the large data in a simply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5CDB4A1-2191-1B54-F73E-7EA85D79B271}"/>
              </a:ext>
            </a:extLst>
          </p:cNvPr>
          <p:cNvSpPr txBox="1"/>
          <p:nvPr/>
        </p:nvSpPr>
        <p:spPr>
          <a:xfrm>
            <a:off x="902553" y="1709110"/>
            <a:ext cx="6657241"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a:cs typeface="Calibri"/>
              </a:rPr>
              <a:t>Employee dataset: </a:t>
            </a:r>
            <a:r>
              <a:rPr lang="en-US" sz="2000" dirty="0">
                <a:ea typeface="Calibri"/>
                <a:cs typeface="Calibri"/>
              </a:rPr>
              <a:t>downloaded from</a:t>
            </a:r>
            <a:endParaRPr lang="en-US">
              <a:ea typeface="Calibri"/>
              <a:cs typeface="Calibri"/>
            </a:endParaRPr>
          </a:p>
          <a:p>
            <a:r>
              <a:rPr lang="en-US" sz="2000" dirty="0">
                <a:ea typeface="Calibri"/>
                <a:cs typeface="Calibri"/>
              </a:rPr>
              <a:t>     Kaggle</a:t>
            </a:r>
          </a:p>
          <a:p>
            <a:pPr marL="342900" indent="-342900">
              <a:buFont typeface="Arial"/>
              <a:buChar char="•"/>
            </a:pPr>
            <a:endParaRPr lang="en-US" sz="2000" dirty="0">
              <a:ea typeface="Calibri"/>
              <a:cs typeface="Calibri"/>
            </a:endParaRPr>
          </a:p>
          <a:p>
            <a:pPr marL="285750" indent="-285750">
              <a:buFont typeface="Arial"/>
              <a:buChar char="•"/>
            </a:pPr>
            <a:r>
              <a:rPr lang="en-US" dirty="0">
                <a:ea typeface="Calibri"/>
                <a:cs typeface="Calibri"/>
              </a:rPr>
              <a:t>Totally they are 26 features we have taken 9 of them for our preparation</a:t>
            </a:r>
          </a:p>
          <a:p>
            <a:endParaRPr lang="en-US" sz="2000" b="1" dirty="0">
              <a:ea typeface="Calibri"/>
              <a:cs typeface="Calibri"/>
            </a:endParaRPr>
          </a:p>
          <a:p>
            <a:r>
              <a:rPr lang="en-US" sz="2000" b="1" u="sng" dirty="0">
                <a:latin typeface="Times New Roman"/>
                <a:ea typeface="Calibri"/>
                <a:cs typeface="Calibri"/>
              </a:rPr>
              <a:t>Features</a:t>
            </a:r>
          </a:p>
          <a:p>
            <a:pPr marL="342900" indent="-342900">
              <a:buFont typeface="Arial"/>
              <a:buChar char="•"/>
            </a:pPr>
            <a:r>
              <a:rPr lang="en-US" dirty="0">
                <a:ea typeface="Calibri"/>
                <a:cs typeface="Calibri"/>
              </a:rPr>
              <a:t>Employee ID Number </a:t>
            </a:r>
          </a:p>
          <a:p>
            <a:pPr marL="342900" indent="-342900">
              <a:buFont typeface="Arial"/>
              <a:buChar char="•"/>
            </a:pPr>
            <a:r>
              <a:rPr lang="en-US" dirty="0">
                <a:ea typeface="Calibri"/>
                <a:cs typeface="Calibri"/>
              </a:rPr>
              <a:t>Name of the employee</a:t>
            </a:r>
          </a:p>
          <a:p>
            <a:pPr marL="342900" indent="-342900">
              <a:buFont typeface="Arial"/>
              <a:buChar char="•"/>
            </a:pPr>
            <a:r>
              <a:rPr lang="en-US" dirty="0">
                <a:ea typeface="Calibri"/>
                <a:cs typeface="Calibri"/>
              </a:rPr>
              <a:t>Employee's job description</a:t>
            </a:r>
          </a:p>
          <a:p>
            <a:pPr marL="342900" indent="-342900">
              <a:buFont typeface="Arial"/>
              <a:buChar char="•"/>
            </a:pPr>
            <a:r>
              <a:rPr lang="en-US" dirty="0">
                <a:ea typeface="Calibri"/>
                <a:cs typeface="Calibri"/>
              </a:rPr>
              <a:t>Performance level</a:t>
            </a:r>
          </a:p>
          <a:p>
            <a:pPr marL="342900" indent="-342900">
              <a:buFont typeface="Arial"/>
              <a:buChar char="•"/>
            </a:pPr>
            <a:r>
              <a:rPr lang="en-US" dirty="0">
                <a:ea typeface="Calibri"/>
                <a:cs typeface="Calibri"/>
              </a:rPr>
              <a:t>Gender: Male/Female</a:t>
            </a:r>
          </a:p>
          <a:p>
            <a:pPr marL="342900" indent="-342900">
              <a:buFont typeface="Arial"/>
              <a:buChar char="•"/>
            </a:pPr>
            <a:r>
              <a:rPr lang="en-US" dirty="0">
                <a:ea typeface="Calibri"/>
                <a:cs typeface="Calibri"/>
              </a:rPr>
              <a:t>Employee rating :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11280" y="2475019"/>
            <a:ext cx="8534018" cy="954107"/>
          </a:xfrm>
          <a:prstGeom prst="rect">
            <a:avLst/>
          </a:prstGeom>
          <a:noFill/>
        </p:spPr>
        <p:txBody>
          <a:bodyPr wrap="square" lIns="91440" tIns="45720" rIns="91440" bIns="45720" rtlCol="0" anchor="t">
            <a:spAutoFit/>
          </a:bodyPr>
          <a:lstStyle/>
          <a:p>
            <a:r>
              <a:rPr lang="en-US" sz="2800" u="sng" dirty="0">
                <a:solidFill>
                  <a:srgbClr val="0D0D0D"/>
                </a:solidFill>
                <a:latin typeface="Times New Roman"/>
                <a:cs typeface="Times New Roman"/>
              </a:rPr>
              <a:t>Performance level was the new feature learnt</a:t>
            </a:r>
            <a:endParaRPr lang="en-US" sz="2800" b="0" i="0" u="sng">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2A61BE-55FD-003C-5E8F-20A86D35339B}"/>
              </a:ext>
            </a:extLst>
          </p:cNvPr>
          <p:cNvSpPr txBox="1"/>
          <p:nvPr/>
        </p:nvSpPr>
        <p:spPr>
          <a:xfrm>
            <a:off x="2529758" y="3377122"/>
            <a:ext cx="5876369" cy="707886"/>
          </a:xfrm>
          <a:prstGeom prst="rect">
            <a:avLst/>
          </a:prstGeom>
          <a:solidFill>
            <a:srgbClr val="FFC000"/>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Calibri"/>
                <a:cs typeface="Calibri"/>
              </a:rPr>
              <a:t>Performance level= ifs(Z8&gt;5,"very 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for High performance level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Channabasava Yadav</cp:lastModifiedBy>
  <cp:revision>481</cp:revision>
  <dcterms:created xsi:type="dcterms:W3CDTF">2024-03-29T15:07:22Z</dcterms:created>
  <dcterms:modified xsi:type="dcterms:W3CDTF">2024-08-31T15:39:52Z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