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5"/>
  </p:notesMasterIdLst>
  <p:handoutMasterIdLst>
    <p:handoutMasterId r:id="rId26"/>
  </p:handoutMasterIdLst>
  <p:sldIdLst>
    <p:sldId id="256" r:id="rId2"/>
    <p:sldId id="257" r:id="rId3"/>
    <p:sldId id="258" r:id="rId4"/>
    <p:sldId id="311" r:id="rId5"/>
    <p:sldId id="262" r:id="rId6"/>
    <p:sldId id="312" r:id="rId7"/>
    <p:sldId id="305" r:id="rId8"/>
    <p:sldId id="317" r:id="rId9"/>
    <p:sldId id="318" r:id="rId10"/>
    <p:sldId id="319" r:id="rId11"/>
    <p:sldId id="322" r:id="rId12"/>
    <p:sldId id="320" r:id="rId13"/>
    <p:sldId id="316" r:id="rId14"/>
    <p:sldId id="306" r:id="rId15"/>
    <p:sldId id="308" r:id="rId16"/>
    <p:sldId id="313" r:id="rId17"/>
    <p:sldId id="309" r:id="rId18"/>
    <p:sldId id="310" r:id="rId19"/>
    <p:sldId id="307" r:id="rId20"/>
    <p:sldId id="314" r:id="rId21"/>
    <p:sldId id="284" r:id="rId22"/>
    <p:sldId id="315" r:id="rId23"/>
    <p:sldId id="30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365C2-D60B-4EF0-8156-36A20CFF040C}">
          <p14:sldIdLst>
            <p14:sldId id="256"/>
            <p14:sldId id="257"/>
            <p14:sldId id="258"/>
            <p14:sldId id="311"/>
            <p14:sldId id="262"/>
            <p14:sldId id="312"/>
            <p14:sldId id="305"/>
            <p14:sldId id="317"/>
            <p14:sldId id="318"/>
            <p14:sldId id="319"/>
            <p14:sldId id="322"/>
            <p14:sldId id="320"/>
            <p14:sldId id="316"/>
          </p14:sldIdLst>
        </p14:section>
        <p14:section name="Untitled Section" id="{EF03F5AB-F1F9-4167-987A-421020470A67}">
          <p14:sldIdLst>
            <p14:sldId id="306"/>
            <p14:sldId id="308"/>
            <p14:sldId id="313"/>
            <p14:sldId id="309"/>
            <p14:sldId id="310"/>
            <p14:sldId id="307"/>
            <p14:sldId id="314"/>
            <p14:sldId id="284"/>
            <p14:sldId id="315"/>
            <p14:sldId id="30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BINU" initials="PB" lastIdx="0" clrIdx="0">
    <p:extLst>
      <p:ext uri="{19B8F6BF-5375-455C-9EA6-DF929625EA0E}">
        <p15:presenceInfo xmlns:p15="http://schemas.microsoft.com/office/powerpoint/2012/main" userId="3914a44443c3a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2998" autoAdjust="0"/>
  </p:normalViewPr>
  <p:slideViewPr>
    <p:cSldViewPr>
      <p:cViewPr varScale="1">
        <p:scale>
          <a:sx n="101" d="100"/>
          <a:sy n="101" d="100"/>
        </p:scale>
        <p:origin x="946" y="72"/>
      </p:cViewPr>
      <p:guideLst>
        <p:guide orient="horz" pos="1620"/>
        <p:guide pos="2880"/>
      </p:guideLst>
    </p:cSldViewPr>
  </p:slideViewPr>
  <p:outlineViewPr>
    <p:cViewPr>
      <p:scale>
        <a:sx n="33" d="100"/>
        <a:sy n="33" d="100"/>
      </p:scale>
      <p:origin x="0" y="-82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Interactive knowledge portal</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D7E678-A112-47AE-955B-1B35CAC47DDB}" type="datetime1">
              <a:rPr lang="en-US" smtClean="0"/>
              <a:t>3/2/2025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CSD334</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07A1CA-BA64-4D56-8A59-C0B3E754C58A}" type="slidenum">
              <a:rPr lang="en-US" smtClean="0"/>
              <a:t>‹#›</a:t>
            </a:fld>
            <a:endParaRPr lang="en-US" dirty="0"/>
          </a:p>
        </p:txBody>
      </p:sp>
    </p:spTree>
    <p:extLst>
      <p:ext uri="{BB962C8B-B14F-4D97-AF65-F5344CB8AC3E}">
        <p14:creationId xmlns:p14="http://schemas.microsoft.com/office/powerpoint/2010/main" val="230063913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Interactive knowledge portal</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6FC41-8C63-4D33-99BB-2CC1E2F72FB5}" type="datetime1">
              <a:rPr lang="en-US" smtClean="0"/>
              <a:t>3/2/2025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CSD334</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C4865-F2EC-49B1-8730-15524EA75666}" type="slidenum">
              <a:rPr lang="en-US" smtClean="0"/>
              <a:t>‹#›</a:t>
            </a:fld>
            <a:endParaRPr lang="en-US" dirty="0"/>
          </a:p>
        </p:txBody>
      </p:sp>
    </p:spTree>
    <p:extLst>
      <p:ext uri="{BB962C8B-B14F-4D97-AF65-F5344CB8AC3E}">
        <p14:creationId xmlns:p14="http://schemas.microsoft.com/office/powerpoint/2010/main" val="325442391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CC4865-F2EC-49B1-8730-15524EA75666}" type="slidenum">
              <a:rPr lang="en-US" smtClean="0"/>
              <a:t>1</a:t>
            </a:fld>
            <a:endParaRPr lang="en-US" dirty="0"/>
          </a:p>
        </p:txBody>
      </p:sp>
      <p:sp>
        <p:nvSpPr>
          <p:cNvPr id="5" name="Footer Placeholder 4"/>
          <p:cNvSpPr>
            <a:spLocks noGrp="1"/>
          </p:cNvSpPr>
          <p:nvPr>
            <p:ph type="ftr" sz="quarter" idx="11"/>
          </p:nvPr>
        </p:nvSpPr>
        <p:spPr/>
        <p:txBody>
          <a:bodyPr/>
          <a:lstStyle/>
          <a:p>
            <a:r>
              <a:rPr lang="en-US"/>
              <a:t>CSD334</a:t>
            </a:r>
            <a:endParaRPr lang="en-US" dirty="0"/>
          </a:p>
        </p:txBody>
      </p:sp>
      <p:sp>
        <p:nvSpPr>
          <p:cNvPr id="6" name="Header Placeholder 5"/>
          <p:cNvSpPr>
            <a:spLocks noGrp="1"/>
          </p:cNvSpPr>
          <p:nvPr>
            <p:ph type="hdr" sz="quarter" idx="12"/>
          </p:nvPr>
        </p:nvSpPr>
        <p:spPr/>
        <p:txBody>
          <a:bodyPr/>
          <a:lstStyle/>
          <a:p>
            <a:r>
              <a:rPr lang="en-US"/>
              <a:t>Interactive knowledge portal</a:t>
            </a:r>
            <a:endParaRPr lang="en-US" dirty="0"/>
          </a:p>
        </p:txBody>
      </p:sp>
      <p:sp>
        <p:nvSpPr>
          <p:cNvPr id="7" name="Date Placeholder 6">
            <a:extLst>
              <a:ext uri="{FF2B5EF4-FFF2-40B4-BE49-F238E27FC236}">
                <a16:creationId xmlns:a16="http://schemas.microsoft.com/office/drawing/2014/main" id="{E6A2BA7D-2443-0069-8AF1-319C33B00274}"/>
              </a:ext>
            </a:extLst>
          </p:cNvPr>
          <p:cNvSpPr>
            <a:spLocks noGrp="1"/>
          </p:cNvSpPr>
          <p:nvPr>
            <p:ph type="dt" idx="1"/>
          </p:nvPr>
        </p:nvSpPr>
        <p:spPr/>
        <p:txBody>
          <a:bodyPr/>
          <a:lstStyle/>
          <a:p>
            <a:fld id="{5B0621D2-25FF-44B7-8D4C-5A06E1EE9C0D}" type="datetime1">
              <a:rPr lang="en-US" smtClean="0"/>
              <a:t>3/2/2025</a:t>
            </a:fld>
            <a:endParaRPr lang="en-US" dirty="0"/>
          </a:p>
        </p:txBody>
      </p:sp>
    </p:spTree>
    <p:extLst>
      <p:ext uri="{BB962C8B-B14F-4D97-AF65-F5344CB8AC3E}">
        <p14:creationId xmlns:p14="http://schemas.microsoft.com/office/powerpoint/2010/main" val="212089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itle 8"/>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a:xfrm>
            <a:off x="228600" y="4781550"/>
            <a:ext cx="2133600" cy="273844"/>
          </a:xfrm>
        </p:spPr>
        <p:txBody>
          <a:bodyPr/>
          <a:lstStyle/>
          <a:p>
            <a:fld id="{BDDECD34-6613-4162-9AF3-FAF8DFB99649}" type="datetime4">
              <a:rPr lang="en-US" smtClean="0"/>
              <a:t>March 2, 2025</a:t>
            </a:fld>
            <a:endParaRPr lang="en-US" dirty="0"/>
          </a:p>
        </p:txBody>
      </p:sp>
      <p:sp>
        <p:nvSpPr>
          <p:cNvPr id="15" name="Footer Placeholder 14"/>
          <p:cNvSpPr>
            <a:spLocks noGrp="1"/>
          </p:cNvSpPr>
          <p:nvPr>
            <p:ph type="ftr" sz="quarter" idx="11"/>
          </p:nvPr>
        </p:nvSpPr>
        <p:spPr>
          <a:xfrm>
            <a:off x="3048000" y="4781550"/>
            <a:ext cx="2895600" cy="285750"/>
          </a:xfrm>
        </p:spPr>
        <p:txBody>
          <a:bodyPr/>
          <a:lstStyle/>
          <a:p>
            <a:r>
              <a:rPr lang="en-US"/>
              <a:t>CSD334</a:t>
            </a:r>
            <a:endParaRPr lang="en-US" dirty="0"/>
          </a:p>
        </p:txBody>
      </p:sp>
      <p:sp>
        <p:nvSpPr>
          <p:cNvPr id="16" name="Slide Number Placeholder 15"/>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56097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C970-E005-4A0D-888D-FA7EC76E3298}"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a:t>CSD334</a:t>
            </a:r>
            <a:endParaRPr lang="en-US" dirty="0"/>
          </a:p>
        </p:txBody>
      </p:sp>
      <p:sp>
        <p:nvSpPr>
          <p:cNvPr id="6" name="Slide Number Placeholder 5"/>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147324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665D4-0979-47E7-8EAC-2714CB53E2F0}"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a:t>CSD334</a:t>
            </a:r>
            <a:endParaRPr lang="en-US" dirty="0"/>
          </a:p>
        </p:txBody>
      </p:sp>
      <p:sp>
        <p:nvSpPr>
          <p:cNvPr id="6" name="Slide Number Placeholder 5"/>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43315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4781550"/>
            <a:ext cx="2133600" cy="276860"/>
          </a:xfrm>
        </p:spPr>
        <p:txBody>
          <a:bodyPr/>
          <a:lstStyle/>
          <a:p>
            <a:fld id="{D2FBCF78-2743-43AA-B912-DA49E24B2006}" type="datetime4">
              <a:rPr lang="en-US" smtClean="0"/>
              <a:t>March 2, 2025</a:t>
            </a:fld>
            <a:endParaRPr lang="en-US" dirty="0"/>
          </a:p>
        </p:txBody>
      </p:sp>
      <p:sp>
        <p:nvSpPr>
          <p:cNvPr id="5" name="Footer Placeholder 4"/>
          <p:cNvSpPr>
            <a:spLocks noGrp="1"/>
          </p:cNvSpPr>
          <p:nvPr>
            <p:ph type="ftr" sz="quarter" idx="11"/>
          </p:nvPr>
        </p:nvSpPr>
        <p:spPr>
          <a:xfrm>
            <a:off x="2971800" y="4781550"/>
            <a:ext cx="2895600" cy="273844"/>
          </a:xfrm>
        </p:spPr>
        <p:txBody>
          <a:bodyPr/>
          <a:lstStyle/>
          <a:p>
            <a:r>
              <a:rPr lang="en-US"/>
              <a:t>CSD334</a:t>
            </a:r>
            <a:endParaRPr lang="en-US" dirty="0"/>
          </a:p>
        </p:txBody>
      </p:sp>
      <p:sp>
        <p:nvSpPr>
          <p:cNvPr id="6" name="Slide Number Placeholder 5"/>
          <p:cNvSpPr>
            <a:spLocks noGrp="1"/>
          </p:cNvSpPr>
          <p:nvPr>
            <p:ph type="sldNum" sz="quarter" idx="12"/>
          </p:nvPr>
        </p:nvSpPr>
        <p:spPr/>
        <p:txBody>
          <a:bodyPr/>
          <a:lstStyle/>
          <a:p>
            <a:fld id="{24D4962F-7259-4555-84AB-ABB5FA5C67CA}" type="slidenum">
              <a:rPr lang="en-US" smtClean="0"/>
              <a:t>‹#›</a:t>
            </a:fld>
            <a:endParaRPr lang="en-US" dirty="0"/>
          </a:p>
        </p:txBody>
      </p:sp>
      <p:sp>
        <p:nvSpPr>
          <p:cNvPr id="7" name="Footer Placeholder 4">
            <a:extLst>
              <a:ext uri="{FF2B5EF4-FFF2-40B4-BE49-F238E27FC236}">
                <a16:creationId xmlns:a16="http://schemas.microsoft.com/office/drawing/2014/main" id="{97E0F9CB-B6D8-AE1D-1B49-EC0B9FC736F3}"/>
              </a:ext>
            </a:extLst>
          </p:cNvPr>
          <p:cNvSpPr txBox="1">
            <a:spLocks/>
          </p:cNvSpPr>
          <p:nvPr userDrawn="1"/>
        </p:nvSpPr>
        <p:spPr>
          <a:xfrm>
            <a:off x="6934200" y="19052"/>
            <a:ext cx="2895600" cy="2738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CSE Dept.</a:t>
            </a:r>
          </a:p>
        </p:txBody>
      </p:sp>
    </p:spTree>
    <p:extLst>
      <p:ext uri="{BB962C8B-B14F-4D97-AF65-F5344CB8AC3E}">
        <p14:creationId xmlns:p14="http://schemas.microsoft.com/office/powerpoint/2010/main" val="379196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3CD19-48DC-4E76-8BDB-31E4CFAA4A68}"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a:t>CSD334</a:t>
            </a:r>
            <a:endParaRPr lang="en-US" dirty="0"/>
          </a:p>
        </p:txBody>
      </p:sp>
      <p:sp>
        <p:nvSpPr>
          <p:cNvPr id="6" name="Slide Number Placeholder 5"/>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280050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89C187-8277-4351-A679-3E1197779D72}" type="datetime4">
              <a:rPr lang="en-US" smtClean="0"/>
              <a:t>March 2, 2025</a:t>
            </a:fld>
            <a:endParaRPr lang="en-US" dirty="0"/>
          </a:p>
        </p:txBody>
      </p:sp>
      <p:sp>
        <p:nvSpPr>
          <p:cNvPr id="6" name="Footer Placeholder 5"/>
          <p:cNvSpPr>
            <a:spLocks noGrp="1"/>
          </p:cNvSpPr>
          <p:nvPr>
            <p:ph type="ftr" sz="quarter" idx="11"/>
          </p:nvPr>
        </p:nvSpPr>
        <p:spPr/>
        <p:txBody>
          <a:bodyPr/>
          <a:lstStyle/>
          <a:p>
            <a:r>
              <a:rPr lang="en-US"/>
              <a:t>CSD334</a:t>
            </a:r>
            <a:endParaRPr lang="en-US" dirty="0"/>
          </a:p>
        </p:txBody>
      </p:sp>
      <p:sp>
        <p:nvSpPr>
          <p:cNvPr id="7" name="Slide Number Placeholder 6"/>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1241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1240C-CA11-49A8-9606-5A6EBBDA3AEC}" type="datetime4">
              <a:rPr lang="en-US" smtClean="0"/>
              <a:t>March 2, 2025</a:t>
            </a:fld>
            <a:endParaRPr lang="en-US" dirty="0"/>
          </a:p>
        </p:txBody>
      </p:sp>
      <p:sp>
        <p:nvSpPr>
          <p:cNvPr id="8" name="Footer Placeholder 7"/>
          <p:cNvSpPr>
            <a:spLocks noGrp="1"/>
          </p:cNvSpPr>
          <p:nvPr>
            <p:ph type="ftr" sz="quarter" idx="11"/>
          </p:nvPr>
        </p:nvSpPr>
        <p:spPr/>
        <p:txBody>
          <a:bodyPr/>
          <a:lstStyle/>
          <a:p>
            <a:r>
              <a:rPr lang="en-US"/>
              <a:t>CSD334</a:t>
            </a:r>
            <a:endParaRPr lang="en-US" dirty="0"/>
          </a:p>
        </p:txBody>
      </p:sp>
      <p:sp>
        <p:nvSpPr>
          <p:cNvPr id="9" name="Slide Number Placeholder 8"/>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192673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60E226-A521-415B-9EFE-BE4CB4ACE3F7}" type="datetime4">
              <a:rPr lang="en-US" smtClean="0"/>
              <a:t>March 2, 2025</a:t>
            </a:fld>
            <a:endParaRPr lang="en-US" dirty="0"/>
          </a:p>
        </p:txBody>
      </p:sp>
      <p:sp>
        <p:nvSpPr>
          <p:cNvPr id="4" name="Footer Placeholder 3"/>
          <p:cNvSpPr>
            <a:spLocks noGrp="1"/>
          </p:cNvSpPr>
          <p:nvPr>
            <p:ph type="ftr" sz="quarter" idx="11"/>
          </p:nvPr>
        </p:nvSpPr>
        <p:spPr/>
        <p:txBody>
          <a:bodyPr/>
          <a:lstStyle/>
          <a:p>
            <a:r>
              <a:rPr lang="en-US"/>
              <a:t>CSD334</a:t>
            </a:r>
            <a:endParaRPr lang="en-US" dirty="0"/>
          </a:p>
        </p:txBody>
      </p:sp>
      <p:sp>
        <p:nvSpPr>
          <p:cNvPr id="5" name="Slide Number Placeholder 4"/>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228298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7E880-320D-46D5-8AA0-9FBEC2DBB2F9}" type="datetime4">
              <a:rPr lang="en-US" smtClean="0"/>
              <a:t>March 2, 2025</a:t>
            </a:fld>
            <a:endParaRPr lang="en-US" dirty="0"/>
          </a:p>
        </p:txBody>
      </p:sp>
      <p:sp>
        <p:nvSpPr>
          <p:cNvPr id="3" name="Footer Placeholder 2"/>
          <p:cNvSpPr>
            <a:spLocks noGrp="1"/>
          </p:cNvSpPr>
          <p:nvPr>
            <p:ph type="ftr" sz="quarter" idx="11"/>
          </p:nvPr>
        </p:nvSpPr>
        <p:spPr/>
        <p:txBody>
          <a:bodyPr/>
          <a:lstStyle/>
          <a:p>
            <a:r>
              <a:rPr lang="en-US"/>
              <a:t>CSD334</a:t>
            </a:r>
            <a:endParaRPr lang="en-US" dirty="0"/>
          </a:p>
        </p:txBody>
      </p:sp>
      <p:sp>
        <p:nvSpPr>
          <p:cNvPr id="4" name="Slide Number Placeholder 3"/>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280496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CEA6F-F012-4392-852B-C7D88040D107}" type="datetime4">
              <a:rPr lang="en-US" smtClean="0"/>
              <a:t>March 2, 2025</a:t>
            </a:fld>
            <a:endParaRPr lang="en-US" dirty="0"/>
          </a:p>
        </p:txBody>
      </p:sp>
      <p:sp>
        <p:nvSpPr>
          <p:cNvPr id="6" name="Footer Placeholder 5"/>
          <p:cNvSpPr>
            <a:spLocks noGrp="1"/>
          </p:cNvSpPr>
          <p:nvPr>
            <p:ph type="ftr" sz="quarter" idx="11"/>
          </p:nvPr>
        </p:nvSpPr>
        <p:spPr/>
        <p:txBody>
          <a:bodyPr/>
          <a:lstStyle/>
          <a:p>
            <a:r>
              <a:rPr lang="en-US"/>
              <a:t>CSD334</a:t>
            </a:r>
            <a:endParaRPr lang="en-US" dirty="0"/>
          </a:p>
        </p:txBody>
      </p:sp>
      <p:sp>
        <p:nvSpPr>
          <p:cNvPr id="7" name="Slide Number Placeholder 6"/>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192149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0E522-0BF3-4828-9523-50D422B46303}" type="datetime4">
              <a:rPr lang="en-US" smtClean="0"/>
              <a:t>March 2, 2025</a:t>
            </a:fld>
            <a:endParaRPr lang="en-US" dirty="0"/>
          </a:p>
        </p:txBody>
      </p:sp>
      <p:sp>
        <p:nvSpPr>
          <p:cNvPr id="6" name="Footer Placeholder 5"/>
          <p:cNvSpPr>
            <a:spLocks noGrp="1"/>
          </p:cNvSpPr>
          <p:nvPr>
            <p:ph type="ftr" sz="quarter" idx="11"/>
          </p:nvPr>
        </p:nvSpPr>
        <p:spPr/>
        <p:txBody>
          <a:bodyPr/>
          <a:lstStyle/>
          <a:p>
            <a:r>
              <a:rPr lang="en-US"/>
              <a:t>CSD334</a:t>
            </a:r>
            <a:endParaRPr lang="en-US" dirty="0"/>
          </a:p>
        </p:txBody>
      </p:sp>
      <p:sp>
        <p:nvSpPr>
          <p:cNvPr id="7" name="Slide Number Placeholder 6"/>
          <p:cNvSpPr>
            <a:spLocks noGrp="1"/>
          </p:cNvSpPr>
          <p:nvPr>
            <p:ph type="sldNum" sz="quarter" idx="12"/>
          </p:nvPr>
        </p:nvSpPr>
        <p:spPr/>
        <p:txBody>
          <a:bodyPr/>
          <a:lstStyle/>
          <a:p>
            <a:fld id="{24D4962F-7259-4555-84AB-ABB5FA5C67CA}" type="slidenum">
              <a:rPr lang="en-US" smtClean="0"/>
              <a:t>‹#›</a:t>
            </a:fld>
            <a:endParaRPr lang="en-US" dirty="0"/>
          </a:p>
        </p:txBody>
      </p:sp>
    </p:spTree>
    <p:extLst>
      <p:ext uri="{BB962C8B-B14F-4D97-AF65-F5344CB8AC3E}">
        <p14:creationId xmlns:p14="http://schemas.microsoft.com/office/powerpoint/2010/main" val="135768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29000" t="23000" r="35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3200" y="4788376"/>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BF4F832-1147-4648-8C93-A287787AB5AF}" type="datetime4">
              <a:rPr lang="en-US" smtClean="0"/>
              <a:t>March 2, 2025</a:t>
            </a:fld>
            <a:endParaRPr lang="en-US" dirty="0"/>
          </a:p>
        </p:txBody>
      </p:sp>
      <p:sp>
        <p:nvSpPr>
          <p:cNvPr id="5" name="Footer Placeholder 4"/>
          <p:cNvSpPr>
            <a:spLocks noGrp="1"/>
          </p:cNvSpPr>
          <p:nvPr>
            <p:ph type="ftr" sz="quarter" idx="3"/>
          </p:nvPr>
        </p:nvSpPr>
        <p:spPr>
          <a:xfrm>
            <a:off x="3048000" y="4781550"/>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CSD334</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D4962F-7259-4555-84AB-ABB5FA5C67CA}" type="slidenum">
              <a:rPr lang="en-US" smtClean="0"/>
              <a:t>‹#›</a:t>
            </a:fld>
            <a:endParaRPr lang="en-US" dirty="0"/>
          </a:p>
        </p:txBody>
      </p:sp>
    </p:spTree>
    <p:extLst>
      <p:ext uri="{BB962C8B-B14F-4D97-AF65-F5344CB8AC3E}">
        <p14:creationId xmlns:p14="http://schemas.microsoft.com/office/powerpoint/2010/main" val="3144984407"/>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259960"/>
            <a:ext cx="3429000" cy="1314450"/>
          </a:xfrm>
        </p:spPr>
        <p:txBody>
          <a:bodyPr/>
          <a:lstStyle/>
          <a:p>
            <a:pPr algn="l"/>
            <a:r>
              <a:rPr lang="en-US" sz="1400" dirty="0">
                <a:solidFill>
                  <a:schemeClr val="tx1"/>
                </a:solidFill>
                <a:latin typeface="Times New Roman" panose="02020603050405020304" pitchFamily="18" charset="0"/>
                <a:cs typeface="Times New Roman" panose="02020603050405020304" pitchFamily="18" charset="0"/>
              </a:rPr>
              <a:t>Guided by:</a:t>
            </a:r>
          </a:p>
          <a:p>
            <a:pPr algn="l"/>
            <a:r>
              <a:rPr lang="en-US" sz="1400" dirty="0">
                <a:solidFill>
                  <a:schemeClr val="tx1"/>
                </a:solidFill>
                <a:latin typeface="Times New Roman" panose="02020603050405020304" pitchFamily="18" charset="0"/>
                <a:cs typeface="Times New Roman" panose="02020603050405020304" pitchFamily="18" charset="0"/>
              </a:rPr>
              <a:t>Greeshma Rajan</a:t>
            </a:r>
          </a:p>
          <a:p>
            <a:pPr algn="l"/>
            <a:r>
              <a:rPr lang="en-US" sz="1400" dirty="0">
                <a:solidFill>
                  <a:schemeClr val="tx1"/>
                </a:solidFill>
                <a:latin typeface="Times New Roman" panose="02020603050405020304" pitchFamily="18" charset="0"/>
                <a:cs typeface="Times New Roman" panose="02020603050405020304" pitchFamily="18" charset="0"/>
              </a:rPr>
              <a:t>Assistant Professor</a:t>
            </a:r>
          </a:p>
          <a:p>
            <a:pPr algn="l"/>
            <a:r>
              <a:rPr lang="en-US" sz="1400" dirty="0">
                <a:solidFill>
                  <a:schemeClr val="tx1"/>
                </a:solidFill>
                <a:latin typeface="Times New Roman" panose="02020603050405020304" pitchFamily="18" charset="0"/>
                <a:cs typeface="Times New Roman" panose="02020603050405020304" pitchFamily="18" charset="0"/>
              </a:rPr>
              <a:t>CSE Department</a:t>
            </a:r>
          </a:p>
          <a:p>
            <a:pPr algn="l"/>
            <a:endParaRPr lang="en-US" dirty="0"/>
          </a:p>
        </p:txBody>
      </p:sp>
      <p:sp>
        <p:nvSpPr>
          <p:cNvPr id="11" name="Slide Number Placeholder 10"/>
          <p:cNvSpPr>
            <a:spLocks noGrp="1"/>
          </p:cNvSpPr>
          <p:nvPr>
            <p:ph type="sldNum" sz="quarter" idx="12"/>
          </p:nvPr>
        </p:nvSpPr>
        <p:spPr>
          <a:xfrm>
            <a:off x="6553200" y="4767263"/>
            <a:ext cx="2133600" cy="273844"/>
          </a:xfrm>
        </p:spPr>
        <p:txBody>
          <a:bodyPr/>
          <a:lstStyle/>
          <a:p>
            <a:r>
              <a:rPr lang="en-US" dirty="0">
                <a:latin typeface="Times New Roman" panose="02020603050405020304" pitchFamily="18" charset="0"/>
                <a:cs typeface="Times New Roman" panose="02020603050405020304" pitchFamily="18" charset="0"/>
              </a:rPr>
              <a:t>1</a:t>
            </a:r>
          </a:p>
        </p:txBody>
      </p:sp>
      <p:pic>
        <p:nvPicPr>
          <p:cNvPr id="1026" name="Picture 2" descr="C:\Users\Admin\Desktop\ECL 201\MBITS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8" y="202435"/>
            <a:ext cx="846441"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5943600" y="2914650"/>
            <a:ext cx="2514600" cy="131445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6172200" y="3429000"/>
            <a:ext cx="2514600" cy="131445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152400" y="2307073"/>
            <a:ext cx="8534400" cy="60230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b="1" dirty="0">
                <a:solidFill>
                  <a:schemeClr val="tx1"/>
                </a:solidFill>
                <a:latin typeface="Times New Roman" panose="02020603050405020304" pitchFamily="18" charset="0"/>
                <a:cs typeface="Times New Roman" panose="02020603050405020304" pitchFamily="18" charset="0"/>
              </a:rPr>
              <a:t>A Mini Project On</a:t>
            </a:r>
          </a:p>
          <a:p>
            <a:r>
              <a:rPr lang="en-US" sz="2000" b="1" dirty="0">
                <a:solidFill>
                  <a:schemeClr val="tx1"/>
                </a:solidFill>
                <a:latin typeface="Times New Roman" panose="02020603050405020304" pitchFamily="18" charset="0"/>
                <a:cs typeface="Times New Roman" panose="02020603050405020304" pitchFamily="18" charset="0"/>
              </a:rPr>
              <a:t>Interactive  Knowledge  Portal (IKP) </a:t>
            </a:r>
          </a:p>
        </p:txBody>
      </p:sp>
      <p:sp>
        <p:nvSpPr>
          <p:cNvPr id="10" name="Subtitle 2"/>
          <p:cNvSpPr txBox="1">
            <a:spLocks/>
          </p:cNvSpPr>
          <p:nvPr/>
        </p:nvSpPr>
        <p:spPr>
          <a:xfrm>
            <a:off x="6019800" y="3255226"/>
            <a:ext cx="2819400" cy="15263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400" dirty="0">
                <a:solidFill>
                  <a:schemeClr val="tx1"/>
                </a:solidFill>
                <a:latin typeface="Times New Roman" panose="02020603050405020304" pitchFamily="18" charset="0"/>
                <a:cs typeface="Times New Roman" panose="02020603050405020304" pitchFamily="18" charset="0"/>
              </a:rPr>
              <a:t>Presented by:  </a:t>
            </a:r>
          </a:p>
          <a:p>
            <a:pPr algn="l"/>
            <a:r>
              <a:rPr lang="en-US" sz="1400" dirty="0">
                <a:solidFill>
                  <a:schemeClr val="tx1"/>
                </a:solidFill>
                <a:latin typeface="Times New Roman" panose="02020603050405020304" pitchFamily="18" charset="0"/>
                <a:cs typeface="Times New Roman" panose="02020603050405020304" pitchFamily="18" charset="0"/>
              </a:rPr>
              <a:t>Group No: B15</a:t>
            </a:r>
          </a:p>
          <a:p>
            <a:pPr algn="l"/>
            <a:r>
              <a:rPr lang="en-US" sz="1400" dirty="0">
                <a:solidFill>
                  <a:schemeClr val="tx1"/>
                </a:solidFill>
                <a:latin typeface="Times New Roman" panose="02020603050405020304" pitchFamily="18" charset="0"/>
                <a:cs typeface="Times New Roman" panose="02020603050405020304" pitchFamily="18" charset="0"/>
              </a:rPr>
              <a:t>Nandana K (MBI22CS089)</a:t>
            </a:r>
          </a:p>
          <a:p>
            <a:pPr algn="l"/>
            <a:r>
              <a:rPr lang="en-US" sz="1400" dirty="0">
                <a:solidFill>
                  <a:schemeClr val="tx1"/>
                </a:solidFill>
                <a:latin typeface="Times New Roman" panose="02020603050405020304" pitchFamily="18" charset="0"/>
                <a:cs typeface="Times New Roman" panose="02020603050405020304" pitchFamily="18" charset="0"/>
              </a:rPr>
              <a:t>Sneha </a:t>
            </a:r>
            <a:r>
              <a:rPr lang="en-US" sz="1400" dirty="0" err="1">
                <a:solidFill>
                  <a:schemeClr val="tx1"/>
                </a:solidFill>
                <a:latin typeface="Times New Roman" panose="02020603050405020304" pitchFamily="18" charset="0"/>
                <a:cs typeface="Times New Roman" panose="02020603050405020304" pitchFamily="18" charset="0"/>
              </a:rPr>
              <a:t>Sasi</a:t>
            </a:r>
            <a:r>
              <a:rPr lang="en-US" sz="1400" dirty="0">
                <a:solidFill>
                  <a:schemeClr val="tx1"/>
                </a:solidFill>
                <a:latin typeface="Times New Roman" panose="02020603050405020304" pitchFamily="18" charset="0"/>
                <a:cs typeface="Times New Roman" panose="02020603050405020304" pitchFamily="18" charset="0"/>
              </a:rPr>
              <a:t> (MBI22CS110)</a:t>
            </a:r>
          </a:p>
          <a:p>
            <a:pPr algn="l"/>
            <a:r>
              <a:rPr lang="en-US" sz="1400" dirty="0">
                <a:solidFill>
                  <a:schemeClr val="tx1"/>
                </a:solidFill>
                <a:latin typeface="Times New Roman" panose="02020603050405020304" pitchFamily="18" charset="0"/>
                <a:cs typeface="Times New Roman" panose="02020603050405020304" pitchFamily="18" charset="0"/>
              </a:rPr>
              <a:t>Surya Mol PO (MBI22CS117)</a:t>
            </a:r>
          </a:p>
          <a:p>
            <a:pPr algn="l"/>
            <a:r>
              <a:rPr lang="en-US" sz="1400" dirty="0">
                <a:solidFill>
                  <a:schemeClr val="tx1"/>
                </a:solidFill>
                <a:latin typeface="Times New Roman" panose="02020603050405020304" pitchFamily="18" charset="0"/>
                <a:cs typeface="Times New Roman" panose="02020603050405020304" pitchFamily="18" charset="0"/>
              </a:rPr>
              <a:t>Thanseeha Nargees (MBI22CS119)</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1563" y="-830395"/>
            <a:ext cx="2643495" cy="2971800"/>
          </a:xfrm>
          <a:prstGeom prst="rect">
            <a:avLst/>
          </a:prstGeom>
        </p:spPr>
      </p:pic>
      <p:sp>
        <p:nvSpPr>
          <p:cNvPr id="4" name="Rectangle 3"/>
          <p:cNvSpPr/>
          <p:nvPr/>
        </p:nvSpPr>
        <p:spPr>
          <a:xfrm>
            <a:off x="1322941" y="304401"/>
            <a:ext cx="7102208" cy="369332"/>
          </a:xfrm>
          <a:prstGeom prst="rect">
            <a:avLst/>
          </a:prstGeom>
        </p:spPr>
        <p:txBody>
          <a:bodyPr wrap="square">
            <a:spAutoFit/>
          </a:bodyPr>
          <a:lstStyle/>
          <a:p>
            <a:r>
              <a:rPr lang="en-US" dirty="0">
                <a:latin typeface="Times New Roman" panose="02020603050405020304" pitchFamily="18" charset="0"/>
                <a:cs typeface="Times New Roman" pitchFamily="18" charset="0"/>
              </a:rPr>
              <a:t>MAR BASELIOS INSTITUTE OF TECHNOLOGY AND SCIENCE</a:t>
            </a:r>
          </a:p>
        </p:txBody>
      </p:sp>
      <p:sp>
        <p:nvSpPr>
          <p:cNvPr id="5" name="Rectangle 4"/>
          <p:cNvSpPr/>
          <p:nvPr/>
        </p:nvSpPr>
        <p:spPr>
          <a:xfrm>
            <a:off x="3121684" y="686720"/>
            <a:ext cx="3050515" cy="307777"/>
          </a:xfrm>
          <a:prstGeom prst="rect">
            <a:avLst/>
          </a:prstGeom>
        </p:spPr>
        <p:txBody>
          <a:bodyPr wrap="none">
            <a:spAutoFit/>
          </a:bodyPr>
          <a:lstStyle/>
          <a:p>
            <a:r>
              <a:rPr lang="en-US" sz="1400" i="1" dirty="0">
                <a:latin typeface="Times New Roman" panose="02020603050405020304" pitchFamily="18" charset="0"/>
                <a:cs typeface="Times New Roman" pitchFamily="18" charset="0"/>
              </a:rPr>
              <a:t>NELLIMATTOM, KOTHAMANGALAM</a:t>
            </a:r>
          </a:p>
        </p:txBody>
      </p:sp>
      <p:sp>
        <p:nvSpPr>
          <p:cNvPr id="13" name="Date Placeholder 12"/>
          <p:cNvSpPr>
            <a:spLocks noGrp="1"/>
          </p:cNvSpPr>
          <p:nvPr>
            <p:ph type="dt" sz="half" idx="10"/>
          </p:nvPr>
        </p:nvSpPr>
        <p:spPr/>
        <p:txBody>
          <a:bodyPr/>
          <a:lstStyle/>
          <a:p>
            <a:fld id="{55EE7E40-4E4E-44B9-A490-CA479DBACB68}" type="datetime4">
              <a:rPr lang="en-US" smtClean="0"/>
              <a:t>March 2, 2025</a:t>
            </a:fld>
            <a:endParaRPr lang="en-US" dirty="0"/>
          </a:p>
        </p:txBody>
      </p:sp>
      <p:sp>
        <p:nvSpPr>
          <p:cNvPr id="14" name="Footer Placeholder 1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17" name="TextBox 16"/>
          <p:cNvSpPr txBox="1"/>
          <p:nvPr/>
        </p:nvSpPr>
        <p:spPr>
          <a:xfrm>
            <a:off x="2438400" y="1226315"/>
            <a:ext cx="3892156" cy="954107"/>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1400" b="1" dirty="0">
                <a:latin typeface="Times New Roman" pitchFamily="18" charset="0"/>
                <a:cs typeface="Times New Roman" pitchFamily="18" charset="0"/>
              </a:rPr>
              <a:t>DEPARTMENT</a:t>
            </a:r>
          </a:p>
          <a:p>
            <a:pPr algn="ctr"/>
            <a:r>
              <a:rPr lang="en-US" sz="1400" b="1" dirty="0">
                <a:latin typeface="Times New Roman" pitchFamily="18" charset="0"/>
                <a:cs typeface="Times New Roman" pitchFamily="18" charset="0"/>
              </a:rPr>
              <a:t>OF</a:t>
            </a:r>
          </a:p>
          <a:p>
            <a:pPr algn="ctr"/>
            <a:r>
              <a:rPr lang="en-US" sz="1400" b="1" dirty="0">
                <a:latin typeface="Times New Roman" pitchFamily="18" charset="0"/>
                <a:cs typeface="Times New Roman" pitchFamily="18" charset="0"/>
              </a:rPr>
              <a:t>COMPUTER SCIENCE AND ENGINEERING </a:t>
            </a:r>
          </a:p>
          <a:p>
            <a:pPr algn="ctr"/>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217296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2E2E2-DA58-B7AE-97C3-585601639132}"/>
              </a:ext>
            </a:extLst>
          </p:cNvPr>
          <p:cNvSpPr>
            <a:spLocks noGrp="1"/>
          </p:cNvSpPr>
          <p:nvPr>
            <p:ph type="dt" sz="half" idx="10"/>
          </p:nvPr>
        </p:nvSpPr>
        <p:spPr/>
        <p:txBody>
          <a:bodyPr/>
          <a:lstStyle/>
          <a:p>
            <a:fld id="{CA51544A-509F-409B-BCB0-E302970BADDA}" type="datetime4">
              <a:rPr lang="en-US" smtClean="0"/>
              <a:t>March 2, 2025</a:t>
            </a:fld>
            <a:endParaRPr lang="en-US" dirty="0"/>
          </a:p>
        </p:txBody>
      </p:sp>
      <p:sp>
        <p:nvSpPr>
          <p:cNvPr id="3" name="Footer Placeholder 2">
            <a:extLst>
              <a:ext uri="{FF2B5EF4-FFF2-40B4-BE49-F238E27FC236}">
                <a16:creationId xmlns:a16="http://schemas.microsoft.com/office/drawing/2014/main" id="{E390805A-938B-272A-5819-ABDC4BB48897}"/>
              </a:ext>
            </a:extLst>
          </p:cNvPr>
          <p:cNvSpPr>
            <a:spLocks noGrp="1"/>
          </p:cNvSpPr>
          <p:nvPr>
            <p:ph type="ftr" sz="quarter" idx="11"/>
          </p:nvPr>
        </p:nvSpPr>
        <p:spPr/>
        <p:txBody>
          <a:bodyPr/>
          <a:lstStyle/>
          <a:p>
            <a:r>
              <a:rPr lang="en-US"/>
              <a:t>CSD334</a:t>
            </a:r>
            <a:endParaRPr lang="en-US" dirty="0"/>
          </a:p>
        </p:txBody>
      </p:sp>
      <p:sp>
        <p:nvSpPr>
          <p:cNvPr id="4" name="Slide Number Placeholder 3">
            <a:extLst>
              <a:ext uri="{FF2B5EF4-FFF2-40B4-BE49-F238E27FC236}">
                <a16:creationId xmlns:a16="http://schemas.microsoft.com/office/drawing/2014/main" id="{8D31627A-779B-F199-6701-B08F205078B0}"/>
              </a:ext>
            </a:extLst>
          </p:cNvPr>
          <p:cNvSpPr>
            <a:spLocks noGrp="1"/>
          </p:cNvSpPr>
          <p:nvPr>
            <p:ph type="sldNum" sz="quarter" idx="12"/>
          </p:nvPr>
        </p:nvSpPr>
        <p:spPr/>
        <p:txBody>
          <a:bodyPr/>
          <a:lstStyle/>
          <a:p>
            <a:fld id="{24D4962F-7259-4555-84AB-ABB5FA5C67CA}" type="slidenum">
              <a:rPr lang="en-US" smtClean="0"/>
              <a:t>10</a:t>
            </a:fld>
            <a:endParaRPr lang="en-US" dirty="0"/>
          </a:p>
        </p:txBody>
      </p:sp>
      <p:sp>
        <p:nvSpPr>
          <p:cNvPr id="6" name="TextBox 5">
            <a:extLst>
              <a:ext uri="{FF2B5EF4-FFF2-40B4-BE49-F238E27FC236}">
                <a16:creationId xmlns:a16="http://schemas.microsoft.com/office/drawing/2014/main" id="{C8DD1880-FB43-5285-435D-A755B287591C}"/>
              </a:ext>
            </a:extLst>
          </p:cNvPr>
          <p:cNvSpPr txBox="1"/>
          <p:nvPr/>
        </p:nvSpPr>
        <p:spPr>
          <a:xfrm>
            <a:off x="203200" y="361950"/>
            <a:ext cx="8407400" cy="4618893"/>
          </a:xfrm>
          <a:prstGeom prst="rect">
            <a:avLst/>
          </a:prstGeom>
          <a:noFill/>
        </p:spPr>
        <p:txBody>
          <a:bodyPr wrap="square">
            <a:spAutoFit/>
          </a:bodyPr>
          <a:lstStyle/>
          <a:p>
            <a:pPr>
              <a:lnSpc>
                <a:spcPct val="107000"/>
              </a:lnSpc>
              <a:spcAft>
                <a:spcPts val="800"/>
              </a:spcAft>
            </a:pPr>
            <a:endPar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Disadvantages</a:t>
            </a: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Limited customization</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Institutions cannot modify it beyond Google's default features.</a:t>
            </a:r>
          </a:p>
          <a:p>
            <a:pPr marL="285750" indent="-285750">
              <a:lnSpc>
                <a:spcPct val="107000"/>
              </a:lnSpc>
              <a:spcAft>
                <a:spcPts val="800"/>
              </a:spcAft>
              <a:buFont typeface="Wingdings" panose="05000000000000000000" pitchFamily="2" charset="2"/>
              <a:buChar char="Ø"/>
            </a:pP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Dependency on Google ecosystem</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Requires Gmail accounts and Google services.</a:t>
            </a: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Lack of structured academic resource management</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No centralized content repository like IKP.</a:t>
            </a:r>
            <a:b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br>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How IKP is Better</a:t>
            </a: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Customizable for academic institutions</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without dependence on Google services.</a:t>
            </a: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Better role-based access management</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offering different permissions for students, faculty, and administrators.</a:t>
            </a: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Centralized academic material storage</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unlike Google Classroom, which mainly focuses on assignments.</a:t>
            </a:r>
            <a:b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br>
            <a:endParaRPr lang="en-IN" sz="1600" kern="100" dirty="0">
              <a:effectLst/>
              <a:latin typeface="Calibri" panose="020F0502020204030204" pitchFamily="34" charset="0"/>
              <a:ea typeface="DengXian" panose="02010600030101010101" pitchFamily="2" charset="-122"/>
              <a:cs typeface="Cordia New" panose="020B0304020202020204" pitchFamily="34" charset="-34"/>
            </a:endParaRPr>
          </a:p>
        </p:txBody>
      </p:sp>
      <p:sp>
        <p:nvSpPr>
          <p:cNvPr id="7" name="TextBox 6">
            <a:extLst>
              <a:ext uri="{FF2B5EF4-FFF2-40B4-BE49-F238E27FC236}">
                <a16:creationId xmlns:a16="http://schemas.microsoft.com/office/drawing/2014/main" id="{57560169-9FA3-BA6B-C28A-4A41DE41626F}"/>
              </a:ext>
            </a:extLst>
          </p:cNvPr>
          <p:cNvSpPr txBox="1"/>
          <p:nvPr/>
        </p:nvSpPr>
        <p:spPr>
          <a:xfrm>
            <a:off x="203200" y="81280"/>
            <a:ext cx="3225800" cy="553998"/>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dirty="0"/>
          </a:p>
        </p:txBody>
      </p:sp>
      <p:sp>
        <p:nvSpPr>
          <p:cNvPr id="9" name="TextBox 8">
            <a:extLst>
              <a:ext uri="{FF2B5EF4-FFF2-40B4-BE49-F238E27FC236}">
                <a16:creationId xmlns:a16="http://schemas.microsoft.com/office/drawing/2014/main" id="{9DA87157-7C1B-1C84-3932-EC41898E3FCD}"/>
              </a:ext>
            </a:extLst>
          </p:cNvPr>
          <p:cNvSpPr txBox="1"/>
          <p:nvPr/>
        </p:nvSpPr>
        <p:spPr>
          <a:xfrm>
            <a:off x="7924800" y="0"/>
            <a:ext cx="1701800" cy="276999"/>
          </a:xfrm>
          <a:prstGeom prst="rect">
            <a:avLst/>
          </a:prstGeom>
          <a:noFill/>
        </p:spPr>
        <p:txBody>
          <a:bodyPr wrap="square" rtlCol="0">
            <a:spAutoFit/>
          </a:bodyPr>
          <a:lstStyle/>
          <a:p>
            <a:r>
              <a:rPr lang="en-IN" sz="1200" dirty="0">
                <a:solidFill>
                  <a:schemeClr val="bg1">
                    <a:lumMod val="50000"/>
                  </a:schemeClr>
                </a:solidFill>
              </a:rPr>
              <a:t>CSE Dept.</a:t>
            </a:r>
          </a:p>
        </p:txBody>
      </p:sp>
    </p:spTree>
    <p:extLst>
      <p:ext uri="{BB962C8B-B14F-4D97-AF65-F5344CB8AC3E}">
        <p14:creationId xmlns:p14="http://schemas.microsoft.com/office/powerpoint/2010/main" val="335240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6F7F4-0505-C936-F608-A14093566485}"/>
              </a:ext>
            </a:extLst>
          </p:cNvPr>
          <p:cNvSpPr>
            <a:spLocks noGrp="1"/>
          </p:cNvSpPr>
          <p:nvPr>
            <p:ph type="title"/>
          </p:nvPr>
        </p:nvSpPr>
        <p:spPr/>
        <p:txBody>
          <a:bodyPr>
            <a:normAutofit/>
          </a:bodyPr>
          <a:lstStyle/>
          <a:p>
            <a:r>
              <a:rPr lang="en-IN" dirty="0"/>
              <a:t>CASE STUDY 3</a:t>
            </a:r>
          </a:p>
        </p:txBody>
      </p:sp>
      <p:sp>
        <p:nvSpPr>
          <p:cNvPr id="9" name="Content Placeholder 8">
            <a:extLst>
              <a:ext uri="{FF2B5EF4-FFF2-40B4-BE49-F238E27FC236}">
                <a16:creationId xmlns:a16="http://schemas.microsoft.com/office/drawing/2014/main" id="{E7C43C5E-0A00-BDCA-FF04-CE972DA1D335}"/>
              </a:ext>
            </a:extLst>
          </p:cNvPr>
          <p:cNvSpPr>
            <a:spLocks noGrp="1"/>
          </p:cNvSpPr>
          <p:nvPr>
            <p:ph idx="1"/>
          </p:nvPr>
        </p:nvSpPr>
        <p:spPr>
          <a:xfrm>
            <a:off x="457200" y="971550"/>
            <a:ext cx="8229600" cy="3733800"/>
          </a:xfrm>
        </p:spPr>
        <p:txBody>
          <a:bodyPr>
            <a:normAutofit fontScale="92500" lnSpcReduction="10000"/>
          </a:bodyPr>
          <a:lstStyle/>
          <a:p>
            <a:pPr marL="0" indent="0" algn="ctr">
              <a:buNone/>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Blackboard – Enterprise Learning Management System</a:t>
            </a:r>
            <a:endParaRPr lang="en-IN" sz="22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1900" b="1" kern="0" dirty="0">
                <a:effectLst/>
                <a:latin typeface="Times New Roman" panose="02020603050405020304" pitchFamily="18" charset="0"/>
                <a:ea typeface="Times New Roman" panose="02020603050405020304" pitchFamily="18" charset="0"/>
                <a:cs typeface="Cordia New" panose="020B0304020202020204" pitchFamily="34" charset="-34"/>
              </a:rPr>
              <a:t>Overview</a:t>
            </a:r>
            <a:endParaRPr lang="en-IN" sz="19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t>                  Blackboard is an enterprise-level </a:t>
            </a:r>
            <a:r>
              <a:rPr lang="en-IN" sz="1700" b="1" kern="0" dirty="0">
                <a:effectLst/>
                <a:latin typeface="Times New Roman" panose="02020603050405020304" pitchFamily="18" charset="0"/>
                <a:ea typeface="Times New Roman" panose="02020603050405020304" pitchFamily="18" charset="0"/>
                <a:cs typeface="Cordia New" panose="020B0304020202020204" pitchFamily="34" charset="-34"/>
              </a:rPr>
              <a:t>LMS</a:t>
            </a:r>
            <a: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t> used by large universities to manage online learning, assessments, and content delivery</a:t>
            </a: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1900" b="1" kern="0" dirty="0">
                <a:effectLst/>
                <a:latin typeface="Times New Roman" panose="02020603050405020304" pitchFamily="18" charset="0"/>
                <a:ea typeface="Times New Roman" panose="02020603050405020304" pitchFamily="18" charset="0"/>
                <a:cs typeface="Cordia New" panose="020B0304020202020204" pitchFamily="34" charset="-34"/>
              </a:rPr>
              <a:t>Advantages</a:t>
            </a:r>
            <a:endParaRPr lang="en-IN" sz="1900" kern="100" dirty="0">
              <a:effectLst/>
              <a:latin typeface="Calibri" panose="020F0502020204030204" pitchFamily="34" charset="0"/>
              <a:ea typeface="DengXian" panose="02010600030101010101" pitchFamily="2" charset="-122"/>
              <a:cs typeface="Cordia New" panose="020B0304020202020204" pitchFamily="34" charset="-34"/>
            </a:endParaRPr>
          </a:p>
          <a:p>
            <a:pPr>
              <a:lnSpc>
                <a:spcPct val="107000"/>
              </a:lnSpc>
              <a:spcAft>
                <a:spcPts val="800"/>
              </a:spcAft>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700" b="1" kern="0" dirty="0">
                <a:effectLst/>
                <a:latin typeface="Times New Roman" panose="02020603050405020304" pitchFamily="18" charset="0"/>
                <a:ea typeface="Times New Roman" panose="02020603050405020304" pitchFamily="18" charset="0"/>
                <a:cs typeface="Cordia New" panose="020B0304020202020204" pitchFamily="34" charset="-34"/>
              </a:rPr>
              <a:t>Comprehensive feature set</a:t>
            </a:r>
            <a: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t> – Supports grading, assignments, and multimedia content.</a:t>
            </a:r>
          </a:p>
          <a:p>
            <a:pPr>
              <a:lnSpc>
                <a:spcPct val="107000"/>
              </a:lnSpc>
              <a:spcAft>
                <a:spcPts val="800"/>
              </a:spcAft>
              <a:buFont typeface="Wingdings" panose="05000000000000000000" pitchFamily="2" charset="2"/>
              <a:buChar char="Ø"/>
            </a:pPr>
            <a:r>
              <a:rPr lang="en-IN" sz="1700" b="1" kern="0" dirty="0">
                <a:effectLst/>
                <a:latin typeface="Times New Roman" panose="02020603050405020304" pitchFamily="18" charset="0"/>
                <a:ea typeface="Times New Roman" panose="02020603050405020304" pitchFamily="18" charset="0"/>
                <a:cs typeface="Cordia New" panose="020B0304020202020204" pitchFamily="34" charset="-34"/>
              </a:rPr>
              <a:t>Advanced analytics</a:t>
            </a:r>
            <a: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t> – Offers insights into student performance.</a:t>
            </a:r>
          </a:p>
          <a:p>
            <a:pPr>
              <a:lnSpc>
                <a:spcPct val="107000"/>
              </a:lnSpc>
              <a:spcAft>
                <a:spcPts val="800"/>
              </a:spcAft>
              <a:buFont typeface="Wingdings" panose="05000000000000000000" pitchFamily="2" charset="2"/>
              <a:buChar char="Ø"/>
            </a:pPr>
            <a:r>
              <a:rPr lang="en-IN" sz="1700" b="1" kern="0" dirty="0">
                <a:effectLst/>
                <a:latin typeface="Times New Roman" panose="02020603050405020304" pitchFamily="18" charset="0"/>
                <a:ea typeface="Times New Roman" panose="02020603050405020304" pitchFamily="18" charset="0"/>
                <a:cs typeface="Cordia New" panose="020B0304020202020204" pitchFamily="34" charset="-34"/>
              </a:rPr>
              <a:t>Robust security and compliance</a:t>
            </a:r>
            <a: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t> – Follows strict educational data protection standards.</a:t>
            </a:r>
            <a:b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br>
            <a:b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br>
            <a:r>
              <a:rPr lang="en-IN" sz="1700" kern="0" dirty="0">
                <a:effectLst/>
                <a:latin typeface="Times New Roman" panose="02020603050405020304" pitchFamily="18" charset="0"/>
                <a:ea typeface="Times New Roman" panose="02020603050405020304" pitchFamily="18" charset="0"/>
                <a:cs typeface="Cordia New" panose="020B0304020202020204" pitchFamily="34" charset="-34"/>
              </a:rPr>
              <a:t> </a:t>
            </a:r>
          </a:p>
          <a:p>
            <a:pPr>
              <a:lnSpc>
                <a:spcPct val="107000"/>
              </a:lnSpc>
              <a:spcAft>
                <a:spcPts val="800"/>
              </a:spcAft>
              <a:buFont typeface="Wingdings" panose="05000000000000000000" pitchFamily="2" charset="2"/>
              <a:buChar char="Ø"/>
            </a:pP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buNone/>
            </a:pPr>
            <a:endParaRPr lang="en-IN" dirty="0"/>
          </a:p>
        </p:txBody>
      </p:sp>
      <p:sp>
        <p:nvSpPr>
          <p:cNvPr id="2" name="Date Placeholder 1">
            <a:extLst>
              <a:ext uri="{FF2B5EF4-FFF2-40B4-BE49-F238E27FC236}">
                <a16:creationId xmlns:a16="http://schemas.microsoft.com/office/drawing/2014/main" id="{C39D2214-49EA-678E-3F45-080208CFAFBD}"/>
              </a:ext>
            </a:extLst>
          </p:cNvPr>
          <p:cNvSpPr>
            <a:spLocks noGrp="1"/>
          </p:cNvSpPr>
          <p:nvPr>
            <p:ph type="dt" sz="half" idx="10"/>
          </p:nvPr>
        </p:nvSpPr>
        <p:spPr/>
        <p:txBody>
          <a:bodyPr/>
          <a:lstStyle/>
          <a:p>
            <a:fld id="{0044A858-7EDF-471F-A11B-502342E928A4}" type="datetime4">
              <a:rPr lang="en-US" smtClean="0"/>
              <a:t>March 2, 2025</a:t>
            </a:fld>
            <a:endParaRPr lang="en-US" dirty="0"/>
          </a:p>
        </p:txBody>
      </p:sp>
      <p:sp>
        <p:nvSpPr>
          <p:cNvPr id="3" name="Footer Placeholder 2">
            <a:extLst>
              <a:ext uri="{FF2B5EF4-FFF2-40B4-BE49-F238E27FC236}">
                <a16:creationId xmlns:a16="http://schemas.microsoft.com/office/drawing/2014/main" id="{CA1A776C-13CD-3778-C403-EF583699C2A1}"/>
              </a:ext>
            </a:extLst>
          </p:cNvPr>
          <p:cNvSpPr>
            <a:spLocks noGrp="1"/>
          </p:cNvSpPr>
          <p:nvPr>
            <p:ph type="ftr" sz="quarter" idx="11"/>
          </p:nvPr>
        </p:nvSpPr>
        <p:spPr/>
        <p:txBody>
          <a:bodyPr/>
          <a:lstStyle/>
          <a:p>
            <a:r>
              <a:rPr lang="en-US"/>
              <a:t>CSD334</a:t>
            </a:r>
            <a:endParaRPr lang="en-US" dirty="0"/>
          </a:p>
        </p:txBody>
      </p:sp>
      <p:sp>
        <p:nvSpPr>
          <p:cNvPr id="4" name="Slide Number Placeholder 3">
            <a:extLst>
              <a:ext uri="{FF2B5EF4-FFF2-40B4-BE49-F238E27FC236}">
                <a16:creationId xmlns:a16="http://schemas.microsoft.com/office/drawing/2014/main" id="{D92E9C43-3D9D-196C-5B35-18E41235309B}"/>
              </a:ext>
            </a:extLst>
          </p:cNvPr>
          <p:cNvSpPr>
            <a:spLocks noGrp="1"/>
          </p:cNvSpPr>
          <p:nvPr>
            <p:ph type="sldNum" sz="quarter" idx="12"/>
          </p:nvPr>
        </p:nvSpPr>
        <p:spPr/>
        <p:txBody>
          <a:bodyPr/>
          <a:lstStyle/>
          <a:p>
            <a:fld id="{24D4962F-7259-4555-84AB-ABB5FA5C67CA}" type="slidenum">
              <a:rPr lang="en-US" smtClean="0"/>
              <a:t>11</a:t>
            </a:fld>
            <a:endParaRPr lang="en-US" dirty="0"/>
          </a:p>
        </p:txBody>
      </p:sp>
      <p:sp>
        <p:nvSpPr>
          <p:cNvPr id="6" name="TextBox 5">
            <a:extLst>
              <a:ext uri="{FF2B5EF4-FFF2-40B4-BE49-F238E27FC236}">
                <a16:creationId xmlns:a16="http://schemas.microsoft.com/office/drawing/2014/main" id="{DCE16497-C6A0-886C-8AE3-5DF2DDC5E5A4}"/>
              </a:ext>
            </a:extLst>
          </p:cNvPr>
          <p:cNvSpPr txBox="1"/>
          <p:nvPr/>
        </p:nvSpPr>
        <p:spPr>
          <a:xfrm>
            <a:off x="1752600" y="2248584"/>
            <a:ext cx="8382000" cy="646331"/>
          </a:xfrm>
          <a:prstGeom prst="rect">
            <a:avLst/>
          </a:prstGeom>
          <a:noFill/>
        </p:spPr>
        <p:txBody>
          <a:bodyPr wrap="square" rtlCol="0">
            <a:spAutoFit/>
          </a:bodyPr>
          <a:lstStyle/>
          <a:p>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endParaRPr lang="en-IN" dirty="0"/>
          </a:p>
        </p:txBody>
      </p:sp>
      <p:sp>
        <p:nvSpPr>
          <p:cNvPr id="10" name="TextBox 9">
            <a:extLst>
              <a:ext uri="{FF2B5EF4-FFF2-40B4-BE49-F238E27FC236}">
                <a16:creationId xmlns:a16="http://schemas.microsoft.com/office/drawing/2014/main" id="{CE2A719C-B4BD-7933-FC3B-00A42210FFD8}"/>
              </a:ext>
            </a:extLst>
          </p:cNvPr>
          <p:cNvSpPr txBox="1"/>
          <p:nvPr/>
        </p:nvSpPr>
        <p:spPr>
          <a:xfrm>
            <a:off x="228600" y="85090"/>
            <a:ext cx="3200400" cy="276999"/>
          </a:xfrm>
          <a:prstGeom prst="rect">
            <a:avLst/>
          </a:prstGeom>
          <a:noFill/>
        </p:spPr>
        <p:txBody>
          <a:bodyPr wrap="square" rtlCol="0">
            <a:spAutoFit/>
          </a:bodyPr>
          <a:lstStyle/>
          <a:p>
            <a:r>
              <a:rPr lang="en-IN" sz="1200" dirty="0">
                <a:solidFill>
                  <a:schemeClr val="bg1">
                    <a:lumMod val="50000"/>
                  </a:schemeClr>
                </a:solidFill>
              </a:rPr>
              <a:t>Interactive Knowledge Portal</a:t>
            </a:r>
          </a:p>
        </p:txBody>
      </p:sp>
    </p:spTree>
    <p:extLst>
      <p:ext uri="{BB962C8B-B14F-4D97-AF65-F5344CB8AC3E}">
        <p14:creationId xmlns:p14="http://schemas.microsoft.com/office/powerpoint/2010/main" val="152559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3C3B-81C6-6F83-4AA5-6955DE8B81B8}"/>
              </a:ext>
            </a:extLst>
          </p:cNvPr>
          <p:cNvSpPr>
            <a:spLocks noGrp="1"/>
          </p:cNvSpPr>
          <p:nvPr>
            <p:ph type="dt" sz="half" idx="10"/>
          </p:nvPr>
        </p:nvSpPr>
        <p:spPr/>
        <p:txBody>
          <a:bodyPr/>
          <a:lstStyle/>
          <a:p>
            <a:fld id="{25608539-BA1A-4283-B2A3-11BAFCB3ADE2}" type="datetime4">
              <a:rPr lang="en-US" smtClean="0"/>
              <a:t>March 2, 2025</a:t>
            </a:fld>
            <a:endParaRPr lang="en-US" dirty="0"/>
          </a:p>
        </p:txBody>
      </p:sp>
      <p:sp>
        <p:nvSpPr>
          <p:cNvPr id="3" name="Footer Placeholder 2">
            <a:extLst>
              <a:ext uri="{FF2B5EF4-FFF2-40B4-BE49-F238E27FC236}">
                <a16:creationId xmlns:a16="http://schemas.microsoft.com/office/drawing/2014/main" id="{35061B64-4BAD-8AC5-FBFD-098668799139}"/>
              </a:ext>
            </a:extLst>
          </p:cNvPr>
          <p:cNvSpPr>
            <a:spLocks noGrp="1"/>
          </p:cNvSpPr>
          <p:nvPr>
            <p:ph type="ftr" sz="quarter" idx="11"/>
          </p:nvPr>
        </p:nvSpPr>
        <p:spPr/>
        <p:txBody>
          <a:bodyPr/>
          <a:lstStyle/>
          <a:p>
            <a:r>
              <a:rPr lang="en-US"/>
              <a:t>CSD334</a:t>
            </a:r>
            <a:endParaRPr lang="en-US" dirty="0"/>
          </a:p>
        </p:txBody>
      </p:sp>
      <p:sp>
        <p:nvSpPr>
          <p:cNvPr id="4" name="Slide Number Placeholder 3">
            <a:extLst>
              <a:ext uri="{FF2B5EF4-FFF2-40B4-BE49-F238E27FC236}">
                <a16:creationId xmlns:a16="http://schemas.microsoft.com/office/drawing/2014/main" id="{639759F6-F672-E303-0D5A-C22EDEE55039}"/>
              </a:ext>
            </a:extLst>
          </p:cNvPr>
          <p:cNvSpPr>
            <a:spLocks noGrp="1"/>
          </p:cNvSpPr>
          <p:nvPr>
            <p:ph type="sldNum" sz="quarter" idx="12"/>
          </p:nvPr>
        </p:nvSpPr>
        <p:spPr/>
        <p:txBody>
          <a:bodyPr/>
          <a:lstStyle/>
          <a:p>
            <a:fld id="{24D4962F-7259-4555-84AB-ABB5FA5C67CA}" type="slidenum">
              <a:rPr lang="en-US" smtClean="0"/>
              <a:t>12</a:t>
            </a:fld>
            <a:endParaRPr lang="en-US" dirty="0"/>
          </a:p>
        </p:txBody>
      </p:sp>
      <p:sp>
        <p:nvSpPr>
          <p:cNvPr id="5" name="TextBox 4">
            <a:extLst>
              <a:ext uri="{FF2B5EF4-FFF2-40B4-BE49-F238E27FC236}">
                <a16:creationId xmlns:a16="http://schemas.microsoft.com/office/drawing/2014/main" id="{3555F5FF-49D5-F130-AB6D-E699117B9058}"/>
              </a:ext>
            </a:extLst>
          </p:cNvPr>
          <p:cNvSpPr txBox="1"/>
          <p:nvPr/>
        </p:nvSpPr>
        <p:spPr>
          <a:xfrm>
            <a:off x="203200" y="590550"/>
            <a:ext cx="8331200" cy="4653966"/>
          </a:xfrm>
          <a:prstGeom prst="rect">
            <a:avLst/>
          </a:prstGeom>
          <a:noFill/>
        </p:spPr>
        <p:txBody>
          <a:bodyPr wrap="square" rtlCol="0">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Disadvantages</a:t>
            </a: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Expensive</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High licensing and maintenance costs.</a:t>
            </a:r>
          </a:p>
          <a:p>
            <a:pPr marL="285750" indent="-285750">
              <a:lnSpc>
                <a:spcPct val="107000"/>
              </a:lnSpc>
              <a:spcAft>
                <a:spcPts val="800"/>
              </a:spcAft>
              <a:buFont typeface="Wingdings" panose="05000000000000000000" pitchFamily="2" charset="2"/>
              <a:buChar char="Ø"/>
            </a:pP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Difficult to set up</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Requires extensive training for faculty and administrators.</a:t>
            </a: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Overloaded with features</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Many institutions don’t use half of what Blackboard offers.</a:t>
            </a:r>
            <a:endParaRPr lang="en-IN" sz="1600"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How IKP is Better</a:t>
            </a: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More affordable and lightweight</a:t>
            </a: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than Blackboard, making it suitable for smaller institutions.</a:t>
            </a:r>
          </a:p>
          <a:p>
            <a:pPr marL="285750" indent="-285750">
              <a:lnSpc>
                <a:spcPct val="107000"/>
              </a:lnSpc>
              <a:spcAft>
                <a:spcPts val="800"/>
              </a:spcAft>
              <a:buFont typeface="Wingdings" panose="05000000000000000000" pitchFamily="2" charset="2"/>
              <a:buChar char="Ø"/>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Focused on academic resource sharing</a:t>
            </a: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rather than complex e-learning tools.</a:t>
            </a:r>
          </a:p>
          <a:p>
            <a:pPr marL="285750" indent="-285750">
              <a:lnSpc>
                <a:spcPct val="107000"/>
              </a:lnSpc>
              <a:spcAft>
                <a:spcPts val="800"/>
              </a:spcAft>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Simpler to implement and use</a:t>
            </a: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reducing the need for extensive training.</a:t>
            </a:r>
            <a:endParaRPr lang="en-IN" sz="1800" kern="100" dirty="0">
              <a:effectLst/>
              <a:latin typeface="Calibri" panose="020F0502020204030204" pitchFamily="34" charset="0"/>
              <a:ea typeface="DengXian" panose="02010600030101010101" pitchFamily="2" charset="-122"/>
              <a:cs typeface="Cordia New" panose="020B0304020202020204" pitchFamily="34" charset="-34"/>
            </a:endParaRPr>
          </a:p>
          <a:p>
            <a:pPr>
              <a:lnSpc>
                <a:spcPct val="107000"/>
              </a:lnSpc>
              <a:spcAft>
                <a:spcPts val="800"/>
              </a:spcAft>
            </a:pPr>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a:t>
            </a:r>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endParaRPr lang="en-IN" dirty="0"/>
          </a:p>
        </p:txBody>
      </p:sp>
      <p:sp>
        <p:nvSpPr>
          <p:cNvPr id="6" name="TextBox 5">
            <a:extLst>
              <a:ext uri="{FF2B5EF4-FFF2-40B4-BE49-F238E27FC236}">
                <a16:creationId xmlns:a16="http://schemas.microsoft.com/office/drawing/2014/main" id="{8BF8FBC0-D3E6-FF50-5551-22578523DCF0}"/>
              </a:ext>
            </a:extLst>
          </p:cNvPr>
          <p:cNvSpPr txBox="1"/>
          <p:nvPr/>
        </p:nvSpPr>
        <p:spPr>
          <a:xfrm>
            <a:off x="203200" y="88106"/>
            <a:ext cx="3606800" cy="276999"/>
          </a:xfrm>
          <a:prstGeom prst="rect">
            <a:avLst/>
          </a:prstGeom>
          <a:noFill/>
        </p:spPr>
        <p:txBody>
          <a:bodyPr wrap="square" rtlCol="0">
            <a:spAutoFit/>
          </a:bodyPr>
          <a:lstStyle/>
          <a:p>
            <a:r>
              <a:rPr lang="en-IN" sz="1200" dirty="0">
                <a:solidFill>
                  <a:schemeClr val="bg1">
                    <a:lumMod val="50000"/>
                  </a:schemeClr>
                </a:solidFill>
              </a:rPr>
              <a:t>Interactive Knowledge Portal</a:t>
            </a:r>
          </a:p>
        </p:txBody>
      </p:sp>
      <p:sp>
        <p:nvSpPr>
          <p:cNvPr id="7" name="TextBox 6">
            <a:extLst>
              <a:ext uri="{FF2B5EF4-FFF2-40B4-BE49-F238E27FC236}">
                <a16:creationId xmlns:a16="http://schemas.microsoft.com/office/drawing/2014/main" id="{5480926F-7A81-9957-E7DA-04D93DCABFF2}"/>
              </a:ext>
            </a:extLst>
          </p:cNvPr>
          <p:cNvSpPr txBox="1"/>
          <p:nvPr/>
        </p:nvSpPr>
        <p:spPr>
          <a:xfrm>
            <a:off x="8001000" y="102393"/>
            <a:ext cx="990600" cy="276999"/>
          </a:xfrm>
          <a:prstGeom prst="rect">
            <a:avLst/>
          </a:prstGeom>
          <a:noFill/>
        </p:spPr>
        <p:txBody>
          <a:bodyPr wrap="square" rtlCol="0">
            <a:spAutoFit/>
          </a:bodyPr>
          <a:lstStyle/>
          <a:p>
            <a:r>
              <a:rPr lang="en-IN" sz="1200" dirty="0">
                <a:solidFill>
                  <a:schemeClr val="bg1">
                    <a:lumMod val="50000"/>
                  </a:schemeClr>
                </a:solidFill>
              </a:rPr>
              <a:t>CSE Dept.</a:t>
            </a:r>
          </a:p>
        </p:txBody>
      </p:sp>
    </p:spTree>
    <p:extLst>
      <p:ext uri="{BB962C8B-B14F-4D97-AF65-F5344CB8AC3E}">
        <p14:creationId xmlns:p14="http://schemas.microsoft.com/office/powerpoint/2010/main" val="154909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EA28B-6907-FF96-C0B6-61124FDF882A}"/>
              </a:ext>
            </a:extLst>
          </p:cNvPr>
          <p:cNvSpPr>
            <a:spLocks noGrp="1"/>
          </p:cNvSpPr>
          <p:nvPr>
            <p:ph type="dt" sz="half" idx="10"/>
          </p:nvPr>
        </p:nvSpPr>
        <p:spPr/>
        <p:txBody>
          <a:bodyPr/>
          <a:lstStyle/>
          <a:p>
            <a:fld id="{C3B9E442-C255-4324-98BE-01F71ED31DFA}" type="datetime4">
              <a:rPr lang="en-US" smtClean="0"/>
              <a:t>March 2, 2025</a:t>
            </a:fld>
            <a:endParaRPr lang="en-US" dirty="0"/>
          </a:p>
        </p:txBody>
      </p:sp>
      <p:sp>
        <p:nvSpPr>
          <p:cNvPr id="3" name="Footer Placeholder 2">
            <a:extLst>
              <a:ext uri="{FF2B5EF4-FFF2-40B4-BE49-F238E27FC236}">
                <a16:creationId xmlns:a16="http://schemas.microsoft.com/office/drawing/2014/main" id="{99FA715B-E292-D70B-F360-084DCD7C8F93}"/>
              </a:ext>
            </a:extLst>
          </p:cNvPr>
          <p:cNvSpPr>
            <a:spLocks noGrp="1"/>
          </p:cNvSpPr>
          <p:nvPr>
            <p:ph type="ftr" sz="quarter" idx="11"/>
          </p:nvPr>
        </p:nvSpPr>
        <p:spPr/>
        <p:txBody>
          <a:bodyPr/>
          <a:lstStyle/>
          <a:p>
            <a:r>
              <a:rPr lang="en-US" dirty="0"/>
              <a:t>CSD334</a:t>
            </a:r>
          </a:p>
        </p:txBody>
      </p:sp>
      <p:sp>
        <p:nvSpPr>
          <p:cNvPr id="4" name="Slide Number Placeholder 3">
            <a:extLst>
              <a:ext uri="{FF2B5EF4-FFF2-40B4-BE49-F238E27FC236}">
                <a16:creationId xmlns:a16="http://schemas.microsoft.com/office/drawing/2014/main" id="{F5AC0FDE-86C0-8394-C6C5-80D8E671FB54}"/>
              </a:ext>
            </a:extLst>
          </p:cNvPr>
          <p:cNvSpPr>
            <a:spLocks noGrp="1"/>
          </p:cNvSpPr>
          <p:nvPr>
            <p:ph type="sldNum" sz="quarter" idx="12"/>
          </p:nvPr>
        </p:nvSpPr>
        <p:spPr/>
        <p:txBody>
          <a:bodyPr/>
          <a:lstStyle/>
          <a:p>
            <a:fld id="{24D4962F-7259-4555-84AB-ABB5FA5C67CA}" type="slidenum">
              <a:rPr lang="en-US" smtClean="0"/>
              <a:t>13</a:t>
            </a:fld>
            <a:endParaRPr lang="en-US" dirty="0"/>
          </a:p>
        </p:txBody>
      </p:sp>
      <p:sp>
        <p:nvSpPr>
          <p:cNvPr id="5" name="TextBox 4">
            <a:extLst>
              <a:ext uri="{FF2B5EF4-FFF2-40B4-BE49-F238E27FC236}">
                <a16:creationId xmlns:a16="http://schemas.microsoft.com/office/drawing/2014/main" id="{6EE86161-23D1-7BD5-320E-E8F5DB156011}"/>
              </a:ext>
            </a:extLst>
          </p:cNvPr>
          <p:cNvSpPr txBox="1"/>
          <p:nvPr/>
        </p:nvSpPr>
        <p:spPr>
          <a:xfrm>
            <a:off x="152400" y="66766"/>
            <a:ext cx="25400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
        <p:nvSpPr>
          <p:cNvPr id="6" name="TextBox 5">
            <a:extLst>
              <a:ext uri="{FF2B5EF4-FFF2-40B4-BE49-F238E27FC236}">
                <a16:creationId xmlns:a16="http://schemas.microsoft.com/office/drawing/2014/main" id="{9B1E0DCC-3D21-6EBB-DB60-780984827AF5}"/>
              </a:ext>
            </a:extLst>
          </p:cNvPr>
          <p:cNvSpPr txBox="1"/>
          <p:nvPr/>
        </p:nvSpPr>
        <p:spPr>
          <a:xfrm>
            <a:off x="8001000" y="24882"/>
            <a:ext cx="990600" cy="646331"/>
          </a:xfrm>
          <a:prstGeom prst="rect">
            <a:avLst/>
          </a:prstGeom>
          <a:noFill/>
        </p:spPr>
        <p:txBody>
          <a:bodyPr wrap="square" rtlCol="0">
            <a:spAutoFit/>
          </a:bodyPr>
          <a:lstStyle/>
          <a:p>
            <a:r>
              <a:rPr lang="en-IN" sz="1200" dirty="0">
                <a:solidFill>
                  <a:schemeClr val="bg1">
                    <a:lumMod val="50000"/>
                  </a:schemeClr>
                </a:solidFill>
              </a:rPr>
              <a:t>CSE Dept.</a:t>
            </a:r>
          </a:p>
          <a:p>
            <a:endParaRPr lang="en-IN" sz="1200" dirty="0"/>
          </a:p>
          <a:p>
            <a:endParaRPr lang="en-IN" sz="1200" dirty="0"/>
          </a:p>
        </p:txBody>
      </p:sp>
      <p:sp>
        <p:nvSpPr>
          <p:cNvPr id="7" name="TextBox 6">
            <a:extLst>
              <a:ext uri="{FF2B5EF4-FFF2-40B4-BE49-F238E27FC236}">
                <a16:creationId xmlns:a16="http://schemas.microsoft.com/office/drawing/2014/main" id="{123422EE-EE2B-B0BE-F7B9-080D3D259D2A}"/>
              </a:ext>
            </a:extLst>
          </p:cNvPr>
          <p:cNvSpPr txBox="1"/>
          <p:nvPr/>
        </p:nvSpPr>
        <p:spPr>
          <a:xfrm>
            <a:off x="457200" y="742950"/>
            <a:ext cx="80772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1995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C21A21-2003-9DFF-9597-54C4A5B9CF37}"/>
              </a:ext>
            </a:extLst>
          </p:cNvPr>
          <p:cNvSpPr>
            <a:spLocks noGrp="1"/>
          </p:cNvSpPr>
          <p:nvPr>
            <p:ph idx="1"/>
          </p:nvPr>
        </p:nvSpPr>
        <p:spPr>
          <a:xfrm>
            <a:off x="381000" y="819150"/>
            <a:ext cx="8229600" cy="3810000"/>
          </a:xfrm>
        </p:spPr>
        <p:txBody>
          <a:bodyPr>
            <a:normAutofit/>
          </a:bodyPr>
          <a:lstStyle/>
          <a:p>
            <a:pPr>
              <a:lnSpc>
                <a:spcPct val="170000"/>
              </a:lnSpc>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F8196B3-E7B7-4D04-B4F0-CC5C4F0F30E7}"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p:cNvSpPr>
            <a:spLocks noGrp="1"/>
          </p:cNvSpPr>
          <p:nvPr>
            <p:ph type="sldNum" sz="quarter" idx="12"/>
          </p:nvPr>
        </p:nvSpPr>
        <p:spPr/>
        <p:txBody>
          <a:bodyPr/>
          <a:lstStyle/>
          <a:p>
            <a:fld id="{24D4962F-7259-4555-84AB-ABB5FA5C67CA}"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3CAEA5-57E2-BE23-0FB2-A1C10B4925B0}"/>
              </a:ext>
            </a:extLst>
          </p:cNvPr>
          <p:cNvSpPr txBox="1"/>
          <p:nvPr/>
        </p:nvSpPr>
        <p:spPr>
          <a:xfrm>
            <a:off x="76200" y="85090"/>
            <a:ext cx="35052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1661256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77A9B-4367-DB87-F17F-3CA730BA3717}"/>
              </a:ext>
            </a:extLst>
          </p:cNvPr>
          <p:cNvSpPr>
            <a:spLocks noGrp="1"/>
          </p:cNvSpPr>
          <p:nvPr>
            <p:ph type="dt" sz="half" idx="10"/>
          </p:nvPr>
        </p:nvSpPr>
        <p:spPr/>
        <p:txBody>
          <a:bodyPr/>
          <a:lstStyle/>
          <a:p>
            <a:fld id="{A46EEDE2-5662-440C-AB01-5897A61E9E8F}" type="datetime4">
              <a:rPr lang="en-US" smtClean="0"/>
              <a:t>March 2, 2025</a:t>
            </a:fld>
            <a:endParaRPr lang="en-US" dirty="0"/>
          </a:p>
        </p:txBody>
      </p:sp>
      <p:sp>
        <p:nvSpPr>
          <p:cNvPr id="3" name="Footer Placeholder 2">
            <a:extLst>
              <a:ext uri="{FF2B5EF4-FFF2-40B4-BE49-F238E27FC236}">
                <a16:creationId xmlns:a16="http://schemas.microsoft.com/office/drawing/2014/main" id="{4F446D8C-FD87-12EF-5BFF-417AA7D1644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4" name="Slide Number Placeholder 3">
            <a:extLst>
              <a:ext uri="{FF2B5EF4-FFF2-40B4-BE49-F238E27FC236}">
                <a16:creationId xmlns:a16="http://schemas.microsoft.com/office/drawing/2014/main" id="{EF11139A-B49C-D7E4-0DFC-05B03DF3F80A}"/>
              </a:ext>
            </a:extLst>
          </p:cNvPr>
          <p:cNvSpPr>
            <a:spLocks noGrp="1"/>
          </p:cNvSpPr>
          <p:nvPr>
            <p:ph type="sldNum" sz="quarter" idx="12"/>
          </p:nvPr>
        </p:nvSpPr>
        <p:spPr/>
        <p:txBody>
          <a:bodyPr/>
          <a:lstStyle/>
          <a:p>
            <a:fld id="{24D4962F-7259-4555-84AB-ABB5FA5C67CA}" type="slidenum">
              <a:rPr lang="en-US" smtClean="0"/>
              <a:t>15</a:t>
            </a:fld>
            <a:endParaRPr lang="en-US" dirty="0"/>
          </a:p>
        </p:txBody>
      </p:sp>
      <p:sp>
        <p:nvSpPr>
          <p:cNvPr id="10" name="Content Placeholder 9">
            <a:extLst>
              <a:ext uri="{FF2B5EF4-FFF2-40B4-BE49-F238E27FC236}">
                <a16:creationId xmlns:a16="http://schemas.microsoft.com/office/drawing/2014/main" id="{A8719644-BF0C-B1B8-3813-5970006151DD}"/>
              </a:ext>
            </a:extLst>
          </p:cNvPr>
          <p:cNvSpPr>
            <a:spLocks noGrp="1"/>
          </p:cNvSpPr>
          <p:nvPr>
            <p:ph idx="4294967295"/>
          </p:nvPr>
        </p:nvSpPr>
        <p:spPr>
          <a:xfrm>
            <a:off x="381000" y="361950"/>
            <a:ext cx="7848600" cy="4232275"/>
          </a:xfrm>
        </p:spPr>
        <p:txBody>
          <a:bodyPr>
            <a:normAutofit/>
          </a:bodyPr>
          <a:lstStyle/>
          <a:p>
            <a:pPr marL="0" indent="0">
              <a:lnSpc>
                <a:spcPct val="150000"/>
              </a:lnSpc>
              <a:buNone/>
            </a:pPr>
            <a:endParaRPr lang="en-IN" dirty="0"/>
          </a:p>
        </p:txBody>
      </p:sp>
      <p:sp>
        <p:nvSpPr>
          <p:cNvPr id="5" name="TextBox 4">
            <a:extLst>
              <a:ext uri="{FF2B5EF4-FFF2-40B4-BE49-F238E27FC236}">
                <a16:creationId xmlns:a16="http://schemas.microsoft.com/office/drawing/2014/main" id="{B8DB1EEA-1A3B-4474-2FF0-72E60E8100EB}"/>
              </a:ext>
            </a:extLst>
          </p:cNvPr>
          <p:cNvSpPr txBox="1"/>
          <p:nvPr/>
        </p:nvSpPr>
        <p:spPr>
          <a:xfrm>
            <a:off x="7467600" y="29299"/>
            <a:ext cx="1371600" cy="276999"/>
          </a:xfrm>
          <a:prstGeom prst="rect">
            <a:avLst/>
          </a:prstGeom>
          <a:noFill/>
        </p:spPr>
        <p:txBody>
          <a:bodyPr wrap="square" rtlCol="0">
            <a:spAutoFit/>
          </a:bodyPr>
          <a:lstStyle/>
          <a:p>
            <a:pPr algn="r"/>
            <a:r>
              <a:rPr lang="en-IN" sz="1200" dirty="0">
                <a:solidFill>
                  <a:schemeClr val="bg1">
                    <a:lumMod val="50000"/>
                  </a:schemeClr>
                </a:solidFill>
              </a:rPr>
              <a:t>CSE Dept.</a:t>
            </a:r>
          </a:p>
        </p:txBody>
      </p:sp>
      <p:sp>
        <p:nvSpPr>
          <p:cNvPr id="6" name="TextBox 5">
            <a:extLst>
              <a:ext uri="{FF2B5EF4-FFF2-40B4-BE49-F238E27FC236}">
                <a16:creationId xmlns:a16="http://schemas.microsoft.com/office/drawing/2014/main" id="{418282AE-379F-A14B-41D9-044CC96D4551}"/>
              </a:ext>
            </a:extLst>
          </p:cNvPr>
          <p:cNvSpPr txBox="1"/>
          <p:nvPr/>
        </p:nvSpPr>
        <p:spPr>
          <a:xfrm>
            <a:off x="76200" y="69478"/>
            <a:ext cx="41148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158688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AEA27-B7FA-A827-1872-6E65E04EC64F}"/>
              </a:ext>
            </a:extLst>
          </p:cNvPr>
          <p:cNvSpPr>
            <a:spLocks noGrp="1"/>
          </p:cNvSpPr>
          <p:nvPr>
            <p:ph type="dt" sz="half" idx="10"/>
          </p:nvPr>
        </p:nvSpPr>
        <p:spPr/>
        <p:txBody>
          <a:bodyPr/>
          <a:lstStyle/>
          <a:p>
            <a:fld id="{C4415465-908F-4888-8F18-F22B9F9B2E7E}" type="datetime4">
              <a:rPr lang="en-US" smtClean="0"/>
              <a:t>March 2, 2025</a:t>
            </a:fld>
            <a:endParaRPr lang="en-US" dirty="0"/>
          </a:p>
        </p:txBody>
      </p:sp>
      <p:sp>
        <p:nvSpPr>
          <p:cNvPr id="3" name="Footer Placeholder 2">
            <a:extLst>
              <a:ext uri="{FF2B5EF4-FFF2-40B4-BE49-F238E27FC236}">
                <a16:creationId xmlns:a16="http://schemas.microsoft.com/office/drawing/2014/main" id="{EEF9BBF9-D3C0-19BC-6C72-C9C2BA85F198}"/>
              </a:ext>
            </a:extLst>
          </p:cNvPr>
          <p:cNvSpPr>
            <a:spLocks noGrp="1"/>
          </p:cNvSpPr>
          <p:nvPr>
            <p:ph type="ftr" sz="quarter" idx="11"/>
          </p:nvPr>
        </p:nvSpPr>
        <p:spPr/>
        <p:txBody>
          <a:bodyPr/>
          <a:lstStyle/>
          <a:p>
            <a:r>
              <a:rPr lang="en-US"/>
              <a:t>CSD334</a:t>
            </a:r>
            <a:endParaRPr lang="en-US" dirty="0"/>
          </a:p>
        </p:txBody>
      </p:sp>
      <p:sp>
        <p:nvSpPr>
          <p:cNvPr id="4" name="Slide Number Placeholder 3">
            <a:extLst>
              <a:ext uri="{FF2B5EF4-FFF2-40B4-BE49-F238E27FC236}">
                <a16:creationId xmlns:a16="http://schemas.microsoft.com/office/drawing/2014/main" id="{47D33460-93FA-64CB-7E3B-BA706ADC2B78}"/>
              </a:ext>
            </a:extLst>
          </p:cNvPr>
          <p:cNvSpPr>
            <a:spLocks noGrp="1"/>
          </p:cNvSpPr>
          <p:nvPr>
            <p:ph type="sldNum" sz="quarter" idx="12"/>
          </p:nvPr>
        </p:nvSpPr>
        <p:spPr/>
        <p:txBody>
          <a:bodyPr/>
          <a:lstStyle/>
          <a:p>
            <a:fld id="{24D4962F-7259-4555-84AB-ABB5FA5C67CA}" type="slidenum">
              <a:rPr lang="en-US" smtClean="0"/>
              <a:t>16</a:t>
            </a:fld>
            <a:endParaRPr lang="en-US" dirty="0"/>
          </a:p>
        </p:txBody>
      </p:sp>
      <p:sp>
        <p:nvSpPr>
          <p:cNvPr id="6" name="TextBox 5">
            <a:extLst>
              <a:ext uri="{FF2B5EF4-FFF2-40B4-BE49-F238E27FC236}">
                <a16:creationId xmlns:a16="http://schemas.microsoft.com/office/drawing/2014/main" id="{53825FAC-1D32-B6C5-23C5-2BE55BDA2902}"/>
              </a:ext>
            </a:extLst>
          </p:cNvPr>
          <p:cNvSpPr txBox="1"/>
          <p:nvPr/>
        </p:nvSpPr>
        <p:spPr>
          <a:xfrm>
            <a:off x="0" y="95182"/>
            <a:ext cx="3124200" cy="646331"/>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a:p>
            <a:endParaRPr lang="en-IN" sz="1200" dirty="0"/>
          </a:p>
        </p:txBody>
      </p:sp>
      <p:sp>
        <p:nvSpPr>
          <p:cNvPr id="9" name="TextBox 8">
            <a:extLst>
              <a:ext uri="{FF2B5EF4-FFF2-40B4-BE49-F238E27FC236}">
                <a16:creationId xmlns:a16="http://schemas.microsoft.com/office/drawing/2014/main" id="{BD51338F-D1C2-7632-82AC-23425A7B5424}"/>
              </a:ext>
            </a:extLst>
          </p:cNvPr>
          <p:cNvSpPr txBox="1"/>
          <p:nvPr/>
        </p:nvSpPr>
        <p:spPr>
          <a:xfrm>
            <a:off x="8077200" y="27767"/>
            <a:ext cx="914400" cy="553998"/>
          </a:xfrm>
          <a:prstGeom prst="rect">
            <a:avLst/>
          </a:prstGeom>
          <a:noFill/>
        </p:spPr>
        <p:txBody>
          <a:bodyPr wrap="square" rtlCol="0">
            <a:spAutoFit/>
          </a:bodyPr>
          <a:lstStyle/>
          <a:p>
            <a:r>
              <a:rPr lang="en-IN" sz="1200" dirty="0">
                <a:solidFill>
                  <a:schemeClr val="bg1">
                    <a:lumMod val="50000"/>
                  </a:schemeClr>
                </a:solidFill>
              </a:rPr>
              <a:t>CSE Dept.</a:t>
            </a:r>
          </a:p>
          <a:p>
            <a:endParaRPr lang="en-IN" dirty="0"/>
          </a:p>
        </p:txBody>
      </p:sp>
    </p:spTree>
    <p:extLst>
      <p:ext uri="{BB962C8B-B14F-4D97-AF65-F5344CB8AC3E}">
        <p14:creationId xmlns:p14="http://schemas.microsoft.com/office/powerpoint/2010/main" val="408008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908C-F120-4172-5CE6-90F3B189887B}"/>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6259B-0D4C-8E59-2B30-AE427E57D92F}"/>
              </a:ext>
            </a:extLst>
          </p:cNvPr>
          <p:cNvSpPr>
            <a:spLocks noGrp="1"/>
          </p:cNvSpPr>
          <p:nvPr>
            <p:ph idx="1"/>
          </p:nvPr>
        </p:nvSpPr>
        <p:spPr/>
        <p:txBody>
          <a:bodyPr>
            <a:normAutofit/>
          </a:bodyPr>
          <a:lstStyle/>
          <a:p>
            <a:pPr marL="457200" lvl="1" indent="0">
              <a:buNone/>
            </a:pPr>
            <a:endParaRPr lang="en-US" sz="1400" dirty="0"/>
          </a:p>
        </p:txBody>
      </p:sp>
      <p:sp>
        <p:nvSpPr>
          <p:cNvPr id="4" name="Date Placeholder 3">
            <a:extLst>
              <a:ext uri="{FF2B5EF4-FFF2-40B4-BE49-F238E27FC236}">
                <a16:creationId xmlns:a16="http://schemas.microsoft.com/office/drawing/2014/main" id="{F245C10E-250A-938B-26AA-AB51BF52C117}"/>
              </a:ext>
            </a:extLst>
          </p:cNvPr>
          <p:cNvSpPr>
            <a:spLocks noGrp="1"/>
          </p:cNvSpPr>
          <p:nvPr>
            <p:ph type="dt" sz="half" idx="10"/>
          </p:nvPr>
        </p:nvSpPr>
        <p:spPr/>
        <p:txBody>
          <a:bodyPr/>
          <a:lstStyle/>
          <a:p>
            <a:fld id="{F54D640E-AF8E-4CA0-8CCE-0E853A5A4CFA}" type="datetime4">
              <a:rPr lang="en-US" smtClean="0"/>
              <a:t>March 2, 2025</a:t>
            </a:fld>
            <a:endParaRPr lang="en-US" dirty="0"/>
          </a:p>
        </p:txBody>
      </p:sp>
      <p:sp>
        <p:nvSpPr>
          <p:cNvPr id="5" name="Footer Placeholder 4">
            <a:extLst>
              <a:ext uri="{FF2B5EF4-FFF2-40B4-BE49-F238E27FC236}">
                <a16:creationId xmlns:a16="http://schemas.microsoft.com/office/drawing/2014/main" id="{7DDB1128-4F4D-F869-9231-339894B867E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a:extLst>
              <a:ext uri="{FF2B5EF4-FFF2-40B4-BE49-F238E27FC236}">
                <a16:creationId xmlns:a16="http://schemas.microsoft.com/office/drawing/2014/main" id="{07017334-FCFA-F2EC-E132-6F9AFE58D7C5}"/>
              </a:ext>
            </a:extLst>
          </p:cNvPr>
          <p:cNvSpPr>
            <a:spLocks noGrp="1"/>
          </p:cNvSpPr>
          <p:nvPr>
            <p:ph type="sldNum" sz="quarter" idx="12"/>
          </p:nvPr>
        </p:nvSpPr>
        <p:spPr/>
        <p:txBody>
          <a:bodyPr/>
          <a:lstStyle/>
          <a:p>
            <a:fld id="{24D4962F-7259-4555-84AB-ABB5FA5C67CA}" type="slidenum">
              <a:rPr lang="en-US" smtClean="0"/>
              <a:t>17</a:t>
            </a:fld>
            <a:endParaRPr lang="en-US" dirty="0"/>
          </a:p>
        </p:txBody>
      </p:sp>
      <p:sp>
        <p:nvSpPr>
          <p:cNvPr id="7" name="TextBox 6">
            <a:extLst>
              <a:ext uri="{FF2B5EF4-FFF2-40B4-BE49-F238E27FC236}">
                <a16:creationId xmlns:a16="http://schemas.microsoft.com/office/drawing/2014/main" id="{5E7CA02B-1F8C-8D7E-973E-3E794C6FF6C5}"/>
              </a:ext>
            </a:extLst>
          </p:cNvPr>
          <p:cNvSpPr txBox="1"/>
          <p:nvPr/>
        </p:nvSpPr>
        <p:spPr>
          <a:xfrm>
            <a:off x="76200" y="45288"/>
            <a:ext cx="42672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19470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731166-455E-39E6-E9C8-63A64E1FDB10}"/>
              </a:ext>
            </a:extLst>
          </p:cNvPr>
          <p:cNvSpPr>
            <a:spLocks noGrp="1"/>
          </p:cNvSpPr>
          <p:nvPr>
            <p:ph type="dt" sz="half" idx="10"/>
          </p:nvPr>
        </p:nvSpPr>
        <p:spPr/>
        <p:txBody>
          <a:bodyPr/>
          <a:lstStyle/>
          <a:p>
            <a:fld id="{2E4F0B78-AA66-449C-89B4-E1F48CF00BA0}" type="datetime4">
              <a:rPr lang="en-US" smtClean="0"/>
              <a:t>March 2, 2025</a:t>
            </a:fld>
            <a:endParaRPr lang="en-US" dirty="0"/>
          </a:p>
        </p:txBody>
      </p:sp>
      <p:sp>
        <p:nvSpPr>
          <p:cNvPr id="5" name="Footer Placeholder 4">
            <a:extLst>
              <a:ext uri="{FF2B5EF4-FFF2-40B4-BE49-F238E27FC236}">
                <a16:creationId xmlns:a16="http://schemas.microsoft.com/office/drawing/2014/main" id="{C81BC088-92DA-9E82-6C2C-B9E80C0C99A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a:extLst>
              <a:ext uri="{FF2B5EF4-FFF2-40B4-BE49-F238E27FC236}">
                <a16:creationId xmlns:a16="http://schemas.microsoft.com/office/drawing/2014/main" id="{4114B0D1-E7B7-6837-8515-EE29B4E62D41}"/>
              </a:ext>
            </a:extLst>
          </p:cNvPr>
          <p:cNvSpPr>
            <a:spLocks noGrp="1"/>
          </p:cNvSpPr>
          <p:nvPr>
            <p:ph type="sldNum" sz="quarter" idx="12"/>
          </p:nvPr>
        </p:nvSpPr>
        <p:spPr/>
        <p:txBody>
          <a:bodyPr/>
          <a:lstStyle/>
          <a:p>
            <a:fld id="{24D4962F-7259-4555-84AB-ABB5FA5C67CA}" type="slidenum">
              <a:rPr lang="en-US" smtClean="0"/>
              <a:t>18</a:t>
            </a:fld>
            <a:endParaRPr lang="en-US" dirty="0"/>
          </a:p>
        </p:txBody>
      </p:sp>
      <p:sp>
        <p:nvSpPr>
          <p:cNvPr id="3" name="Content Placeholder 2">
            <a:extLst>
              <a:ext uri="{FF2B5EF4-FFF2-40B4-BE49-F238E27FC236}">
                <a16:creationId xmlns:a16="http://schemas.microsoft.com/office/drawing/2014/main" id="{75160582-F482-CC64-91A1-A6D652DB8FDF}"/>
              </a:ext>
            </a:extLst>
          </p:cNvPr>
          <p:cNvSpPr>
            <a:spLocks noGrp="1"/>
          </p:cNvSpPr>
          <p:nvPr>
            <p:ph idx="4294967295"/>
          </p:nvPr>
        </p:nvSpPr>
        <p:spPr>
          <a:xfrm>
            <a:off x="304800" y="361950"/>
            <a:ext cx="7924800" cy="4291013"/>
          </a:xfrm>
        </p:spPr>
        <p:txBody>
          <a:bodyPr>
            <a:normAutofit/>
          </a:bodyPr>
          <a:lstStyle/>
          <a:p>
            <a:pPr>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BB10DC3-3F05-C150-B854-BF8BD74A4731}"/>
              </a:ext>
            </a:extLst>
          </p:cNvPr>
          <p:cNvSpPr txBox="1"/>
          <p:nvPr/>
        </p:nvSpPr>
        <p:spPr>
          <a:xfrm>
            <a:off x="7315200" y="0"/>
            <a:ext cx="1524000" cy="276999"/>
          </a:xfrm>
          <a:prstGeom prst="rect">
            <a:avLst/>
          </a:prstGeom>
          <a:noFill/>
        </p:spPr>
        <p:txBody>
          <a:bodyPr wrap="square" rtlCol="0">
            <a:spAutoFit/>
          </a:bodyPr>
          <a:lstStyle/>
          <a:p>
            <a:pPr algn="r"/>
            <a:r>
              <a:rPr lang="en-IN" sz="1200" dirty="0">
                <a:solidFill>
                  <a:schemeClr val="bg1">
                    <a:lumMod val="50000"/>
                  </a:schemeClr>
                </a:solidFill>
              </a:rPr>
              <a:t>CSE Dept.</a:t>
            </a:r>
          </a:p>
        </p:txBody>
      </p:sp>
      <p:sp>
        <p:nvSpPr>
          <p:cNvPr id="8" name="TextBox 7">
            <a:extLst>
              <a:ext uri="{FF2B5EF4-FFF2-40B4-BE49-F238E27FC236}">
                <a16:creationId xmlns:a16="http://schemas.microsoft.com/office/drawing/2014/main" id="{60025726-7F16-C03E-0A61-B2D16F3E54BF}"/>
              </a:ext>
            </a:extLst>
          </p:cNvPr>
          <p:cNvSpPr txBox="1"/>
          <p:nvPr/>
        </p:nvSpPr>
        <p:spPr>
          <a:xfrm>
            <a:off x="76200" y="46166"/>
            <a:ext cx="41910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235331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8609F9-3396-4B7F-1432-0BF5F597FC94}"/>
              </a:ext>
            </a:extLst>
          </p:cNvPr>
          <p:cNvSpPr>
            <a:spLocks noGrp="1"/>
          </p:cNvSpPr>
          <p:nvPr>
            <p:ph idx="1"/>
          </p:nvPr>
        </p:nvSpPr>
        <p:spPr>
          <a:xfrm>
            <a:off x="533400" y="929876"/>
            <a:ext cx="8001000" cy="3699274"/>
          </a:xfrm>
        </p:spPr>
        <p:txBody>
          <a:bodyPr>
            <a:noAutofit/>
          </a:bodyPr>
          <a:lstStyle/>
          <a:p>
            <a:pPr marL="400050" lvl="1" indent="0">
              <a:buNone/>
            </a:pPr>
            <a:endParaRPr lang="en-IN" sz="1400" i="0" dirty="0">
              <a:solidFill>
                <a:srgbClr val="222222"/>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C4FEA44-EDBF-419B-94BF-84A27D861BF0}"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p:cNvSpPr>
            <a:spLocks noGrp="1"/>
          </p:cNvSpPr>
          <p:nvPr>
            <p:ph type="sldNum" sz="quarter" idx="12"/>
          </p:nvPr>
        </p:nvSpPr>
        <p:spPr/>
        <p:txBody>
          <a:bodyPr/>
          <a:lstStyle/>
          <a:p>
            <a:fld id="{24D4962F-7259-4555-84AB-ABB5FA5C67CA}" type="slidenum">
              <a:rPr lang="en-US" smtClean="0"/>
              <a:t>19</a:t>
            </a:fld>
            <a:endParaRPr lang="en-US" dirty="0"/>
          </a:p>
        </p:txBody>
      </p:sp>
      <p:sp>
        <p:nvSpPr>
          <p:cNvPr id="7" name="TextBox 6">
            <a:extLst>
              <a:ext uri="{FF2B5EF4-FFF2-40B4-BE49-F238E27FC236}">
                <a16:creationId xmlns:a16="http://schemas.microsoft.com/office/drawing/2014/main" id="{689C16CE-1899-CDB8-246E-068373CD8126}"/>
              </a:ext>
            </a:extLst>
          </p:cNvPr>
          <p:cNvSpPr txBox="1"/>
          <p:nvPr/>
        </p:nvSpPr>
        <p:spPr>
          <a:xfrm>
            <a:off x="93617" y="52361"/>
            <a:ext cx="37338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25208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1123950"/>
            <a:ext cx="8229600" cy="3394472"/>
          </a:xfrm>
        </p:spPr>
        <p:txBody>
          <a:bodyPr>
            <a:normAutofit/>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System And Objectives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Advantages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Disadvantages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Technology Stack</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0DF0634-2614-4681-8053-20E034DB1D92}"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p:cNvSpPr>
            <a:spLocks noGrp="1"/>
          </p:cNvSpPr>
          <p:nvPr>
            <p:ph type="sldNum" sz="quarter" idx="12"/>
          </p:nvPr>
        </p:nvSpPr>
        <p:spPr/>
        <p:txBody>
          <a:bodyPr/>
          <a:lstStyle/>
          <a:p>
            <a:fld id="{24D4962F-7259-4555-84AB-ABB5FA5C67CA}" type="slidenum">
              <a:rPr lang="en-US" smtClean="0"/>
              <a:t>2</a:t>
            </a:fld>
            <a:endParaRPr lang="en-US" dirty="0"/>
          </a:p>
        </p:txBody>
      </p:sp>
      <p:sp>
        <p:nvSpPr>
          <p:cNvPr id="7" name="TextBox 6">
            <a:extLst>
              <a:ext uri="{FF2B5EF4-FFF2-40B4-BE49-F238E27FC236}">
                <a16:creationId xmlns:a16="http://schemas.microsoft.com/office/drawing/2014/main" id="{18CF7E4E-9084-8359-1159-656D09BAAA1F}"/>
              </a:ext>
            </a:extLst>
          </p:cNvPr>
          <p:cNvSpPr txBox="1"/>
          <p:nvPr/>
        </p:nvSpPr>
        <p:spPr>
          <a:xfrm>
            <a:off x="-76200" y="205979"/>
            <a:ext cx="6096000" cy="276999"/>
          </a:xfrm>
          <a:prstGeom prst="rect">
            <a:avLst/>
          </a:prstGeom>
          <a:noFill/>
          <a:ln>
            <a:noFill/>
          </a:ln>
        </p:spPr>
        <p:txBody>
          <a:bodyPr wrap="square" rtlCol="0">
            <a:spAutoFit/>
          </a:bodyPr>
          <a:lstStyle/>
          <a:p>
            <a:r>
              <a:rPr lang="en-US" sz="1200" dirty="0">
                <a:solidFill>
                  <a:schemeClr val="bg1">
                    <a:lumMod val="75000"/>
                  </a:schemeClr>
                </a:solidFill>
                <a:latin typeface="Times New Roman" panose="02020603050405020304" pitchFamily="18" charset="0"/>
                <a:cs typeface="Times New Roman" panose="02020603050405020304" pitchFamily="18" charset="0"/>
              </a:rPr>
              <a:t> </a:t>
            </a:r>
            <a:endParaRPr lang="en-IN" sz="12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3AED38D-9DC9-175B-1412-FE84EE63ED57}"/>
              </a:ext>
            </a:extLst>
          </p:cNvPr>
          <p:cNvSpPr txBox="1"/>
          <p:nvPr/>
        </p:nvSpPr>
        <p:spPr>
          <a:xfrm>
            <a:off x="137160" y="37119"/>
            <a:ext cx="3352800" cy="276999"/>
          </a:xfrm>
          <a:prstGeom prst="rect">
            <a:avLst/>
          </a:prstGeom>
          <a:noFill/>
        </p:spPr>
        <p:txBody>
          <a:bodyPr wrap="square" rtlCol="0">
            <a:spAutoFit/>
          </a:bodyPr>
          <a:lstStyle/>
          <a:p>
            <a:r>
              <a:rPr lang="en-IN" sz="1200" dirty="0">
                <a:solidFill>
                  <a:schemeClr val="bg1">
                    <a:lumMod val="50000"/>
                  </a:schemeClr>
                </a:solidFill>
              </a:rPr>
              <a:t>Interactive Knowledge Portal</a:t>
            </a:r>
          </a:p>
        </p:txBody>
      </p:sp>
    </p:spTree>
    <p:extLst>
      <p:ext uri="{BB962C8B-B14F-4D97-AF65-F5344CB8AC3E}">
        <p14:creationId xmlns:p14="http://schemas.microsoft.com/office/powerpoint/2010/main" val="269335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A8582-1456-89B2-CFC3-015B6367E520}"/>
              </a:ext>
            </a:extLst>
          </p:cNvPr>
          <p:cNvSpPr>
            <a:spLocks noGrp="1"/>
          </p:cNvSpPr>
          <p:nvPr>
            <p:ph type="dt" sz="half" idx="10"/>
          </p:nvPr>
        </p:nvSpPr>
        <p:spPr/>
        <p:txBody>
          <a:bodyPr/>
          <a:lstStyle/>
          <a:p>
            <a:fld id="{300CD929-A6BC-4DDB-80FC-C61EFC415BA1}" type="datetime4">
              <a:rPr lang="en-US" smtClean="0"/>
              <a:t>March 2, 2025</a:t>
            </a:fld>
            <a:endParaRPr lang="en-US" dirty="0"/>
          </a:p>
        </p:txBody>
      </p:sp>
      <p:sp>
        <p:nvSpPr>
          <p:cNvPr id="3" name="Footer Placeholder 2">
            <a:extLst>
              <a:ext uri="{FF2B5EF4-FFF2-40B4-BE49-F238E27FC236}">
                <a16:creationId xmlns:a16="http://schemas.microsoft.com/office/drawing/2014/main" id="{2887005E-638D-9547-9F99-942507F969EB}"/>
              </a:ext>
            </a:extLst>
          </p:cNvPr>
          <p:cNvSpPr>
            <a:spLocks noGrp="1"/>
          </p:cNvSpPr>
          <p:nvPr>
            <p:ph type="ftr" sz="quarter" idx="11"/>
          </p:nvPr>
        </p:nvSpPr>
        <p:spPr/>
        <p:txBody>
          <a:bodyPr/>
          <a:lstStyle/>
          <a:p>
            <a:r>
              <a:rPr lang="en-US" dirty="0"/>
              <a:t>CSD334</a:t>
            </a:r>
          </a:p>
        </p:txBody>
      </p:sp>
      <p:sp>
        <p:nvSpPr>
          <p:cNvPr id="4" name="Slide Number Placeholder 3">
            <a:extLst>
              <a:ext uri="{FF2B5EF4-FFF2-40B4-BE49-F238E27FC236}">
                <a16:creationId xmlns:a16="http://schemas.microsoft.com/office/drawing/2014/main" id="{C6522F3A-BB74-CD1F-4D80-B9BFF7905FF3}"/>
              </a:ext>
            </a:extLst>
          </p:cNvPr>
          <p:cNvSpPr>
            <a:spLocks noGrp="1"/>
          </p:cNvSpPr>
          <p:nvPr>
            <p:ph type="sldNum" sz="quarter" idx="12"/>
          </p:nvPr>
        </p:nvSpPr>
        <p:spPr/>
        <p:txBody>
          <a:bodyPr/>
          <a:lstStyle/>
          <a:p>
            <a:fld id="{24D4962F-7259-4555-84AB-ABB5FA5C67CA}" type="slidenum">
              <a:rPr lang="en-US" smtClean="0"/>
              <a:t>20</a:t>
            </a:fld>
            <a:endParaRPr lang="en-US" dirty="0"/>
          </a:p>
        </p:txBody>
      </p:sp>
      <p:sp>
        <p:nvSpPr>
          <p:cNvPr id="5" name="TextBox 4">
            <a:extLst>
              <a:ext uri="{FF2B5EF4-FFF2-40B4-BE49-F238E27FC236}">
                <a16:creationId xmlns:a16="http://schemas.microsoft.com/office/drawing/2014/main" id="{0EE1E328-01BA-130A-C50B-F5609B80F870}"/>
              </a:ext>
            </a:extLst>
          </p:cNvPr>
          <p:cNvSpPr txBox="1"/>
          <p:nvPr/>
        </p:nvSpPr>
        <p:spPr>
          <a:xfrm>
            <a:off x="152400" y="81280"/>
            <a:ext cx="27432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
        <p:nvSpPr>
          <p:cNvPr id="6" name="TextBox 5">
            <a:extLst>
              <a:ext uri="{FF2B5EF4-FFF2-40B4-BE49-F238E27FC236}">
                <a16:creationId xmlns:a16="http://schemas.microsoft.com/office/drawing/2014/main" id="{CB242EA0-1587-8D4B-2C9B-F837495ABFF6}"/>
              </a:ext>
            </a:extLst>
          </p:cNvPr>
          <p:cNvSpPr txBox="1"/>
          <p:nvPr/>
        </p:nvSpPr>
        <p:spPr>
          <a:xfrm>
            <a:off x="8077200" y="81279"/>
            <a:ext cx="838200" cy="461665"/>
          </a:xfrm>
          <a:prstGeom prst="rect">
            <a:avLst/>
          </a:prstGeom>
          <a:noFill/>
        </p:spPr>
        <p:txBody>
          <a:bodyPr wrap="square" rtlCol="0">
            <a:spAutoFit/>
          </a:bodyPr>
          <a:lstStyle/>
          <a:p>
            <a:r>
              <a:rPr lang="en-IN" sz="1200" dirty="0">
                <a:solidFill>
                  <a:schemeClr val="bg1">
                    <a:lumMod val="50000"/>
                  </a:schemeClr>
                </a:solidFill>
              </a:rPr>
              <a:t>CSE Dept.</a:t>
            </a:r>
          </a:p>
          <a:p>
            <a:endParaRPr lang="en-IN" sz="1200" dirty="0"/>
          </a:p>
        </p:txBody>
      </p:sp>
    </p:spTree>
    <p:extLst>
      <p:ext uri="{BB962C8B-B14F-4D97-AF65-F5344CB8AC3E}">
        <p14:creationId xmlns:p14="http://schemas.microsoft.com/office/powerpoint/2010/main" val="391695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7EC0-2D6C-49CE-9534-F23CA0FCBBD3}"/>
              </a:ext>
            </a:extLst>
          </p:cNvPr>
          <p:cNvSpPr>
            <a:spLocks noGrp="1"/>
          </p:cNvSpPr>
          <p:nvPr>
            <p:ph type="title"/>
          </p:nvPr>
        </p:nvSpPr>
        <p:spPr>
          <a:xfrm>
            <a:off x="450669" y="209550"/>
            <a:ext cx="8229600" cy="857250"/>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7" name="Content Placeholder 6">
            <a:extLst>
              <a:ext uri="{FF2B5EF4-FFF2-40B4-BE49-F238E27FC236}">
                <a16:creationId xmlns:a16="http://schemas.microsoft.com/office/drawing/2014/main" id="{83B78F22-67DD-B575-5C01-719968EC77AE}"/>
              </a:ext>
            </a:extLst>
          </p:cNvPr>
          <p:cNvSpPr>
            <a:spLocks noGrp="1"/>
          </p:cNvSpPr>
          <p:nvPr>
            <p:ph idx="1"/>
          </p:nvPr>
        </p:nvSpPr>
        <p:spPr>
          <a:xfrm>
            <a:off x="463731" y="1056459"/>
            <a:ext cx="8229600" cy="3394472"/>
          </a:xfrm>
        </p:spPr>
        <p:txBody>
          <a:bodyPr>
            <a:noAutofit/>
          </a:bodyPr>
          <a:lstStyle/>
          <a:p>
            <a:pPr algn="just">
              <a:lnSpc>
                <a:spcPct val="150000"/>
              </a:lnSpc>
              <a:spcAft>
                <a:spcPts val="1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Interactive Knowledge Portal (IKP) </a:t>
            </a:r>
            <a:r>
              <a:rPr lang="en-US" sz="1800" dirty="0">
                <a:latin typeface="Times New Roman" panose="02020603050405020304" pitchFamily="18" charset="0"/>
                <a:cs typeface="Times New Roman" panose="02020603050405020304" pitchFamily="18" charset="0"/>
              </a:rPr>
              <a:t>addresses the challenge of fragmented academic resources by providing a centralized platform for organizing, preserving, and reusing materials. </a:t>
            </a:r>
          </a:p>
          <a:p>
            <a:pPr algn="just">
              <a:lnSpc>
                <a:spcPct val="150000"/>
              </a:lnSpc>
              <a:spcAft>
                <a:spcPts val="1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promotes consistent learning experiences, encourages innovation, and fosters collaboration among faculty and students. </a:t>
            </a:r>
          </a:p>
          <a:p>
            <a:pPr algn="just">
              <a:lnSpc>
                <a:spcPct val="150000"/>
              </a:lnSpc>
              <a:spcAft>
                <a:spcPts val="1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Ultimately, IKP streamlines academic workflows, reduces redundancy, and maximizes the value of educational resources, making it an essential tool for modernizing academic institutions.</a:t>
            </a:r>
          </a:p>
        </p:txBody>
      </p:sp>
      <p:sp>
        <p:nvSpPr>
          <p:cNvPr id="4" name="Date Placeholder 3">
            <a:extLst>
              <a:ext uri="{FF2B5EF4-FFF2-40B4-BE49-F238E27FC236}">
                <a16:creationId xmlns:a16="http://schemas.microsoft.com/office/drawing/2014/main" id="{FF136A18-C459-420A-84B9-930D35212BF9}"/>
              </a:ext>
            </a:extLst>
          </p:cNvPr>
          <p:cNvSpPr>
            <a:spLocks noGrp="1"/>
          </p:cNvSpPr>
          <p:nvPr>
            <p:ph type="dt" sz="half" idx="10"/>
          </p:nvPr>
        </p:nvSpPr>
        <p:spPr/>
        <p:txBody>
          <a:bodyPr/>
          <a:lstStyle/>
          <a:p>
            <a:fld id="{4BAFC1AA-9C71-4B6E-BABC-8FC917EE3177}" type="datetime4">
              <a:rPr lang="en-US" smtClean="0"/>
              <a:t>March 2, 2025</a:t>
            </a:fld>
            <a:endParaRPr lang="en-US" dirty="0"/>
          </a:p>
        </p:txBody>
      </p:sp>
      <p:sp>
        <p:nvSpPr>
          <p:cNvPr id="5" name="Footer Placeholder 4">
            <a:extLst>
              <a:ext uri="{FF2B5EF4-FFF2-40B4-BE49-F238E27FC236}">
                <a16:creationId xmlns:a16="http://schemas.microsoft.com/office/drawing/2014/main" id="{2ACB4DF8-E5EE-44A4-A8EF-9A6189FA606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a:extLst>
              <a:ext uri="{FF2B5EF4-FFF2-40B4-BE49-F238E27FC236}">
                <a16:creationId xmlns:a16="http://schemas.microsoft.com/office/drawing/2014/main" id="{A4AD6608-6B66-4D28-BC5C-40790091E090}"/>
              </a:ext>
            </a:extLst>
          </p:cNvPr>
          <p:cNvSpPr>
            <a:spLocks noGrp="1"/>
          </p:cNvSpPr>
          <p:nvPr>
            <p:ph type="sldNum" sz="quarter" idx="12"/>
          </p:nvPr>
        </p:nvSpPr>
        <p:spPr/>
        <p:txBody>
          <a:bodyPr/>
          <a:lstStyle/>
          <a:p>
            <a:fld id="{24D4962F-7259-4555-84AB-ABB5FA5C67CA}" type="slidenum">
              <a:rPr lang="en-US" smtClean="0"/>
              <a:t>21</a:t>
            </a:fld>
            <a:endParaRPr lang="en-US" dirty="0"/>
          </a:p>
        </p:txBody>
      </p:sp>
      <p:sp>
        <p:nvSpPr>
          <p:cNvPr id="3" name="TextBox 2">
            <a:extLst>
              <a:ext uri="{FF2B5EF4-FFF2-40B4-BE49-F238E27FC236}">
                <a16:creationId xmlns:a16="http://schemas.microsoft.com/office/drawing/2014/main" id="{0EC6826E-011D-0D5F-02C6-87B5217140DB}"/>
              </a:ext>
            </a:extLst>
          </p:cNvPr>
          <p:cNvSpPr txBox="1"/>
          <p:nvPr/>
        </p:nvSpPr>
        <p:spPr>
          <a:xfrm>
            <a:off x="104503" y="36910"/>
            <a:ext cx="36576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3632551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C3C0B-0535-7E2B-3F83-1A2377D54EF7}"/>
              </a:ext>
            </a:extLst>
          </p:cNvPr>
          <p:cNvSpPr>
            <a:spLocks noGrp="1"/>
          </p:cNvSpPr>
          <p:nvPr>
            <p:ph type="dt" sz="half" idx="10"/>
          </p:nvPr>
        </p:nvSpPr>
        <p:spPr/>
        <p:txBody>
          <a:bodyPr/>
          <a:lstStyle/>
          <a:p>
            <a:fld id="{2113A355-D87B-4778-8E32-A9871772D1AC}" type="datetime4">
              <a:rPr lang="en-US" smtClean="0"/>
              <a:t>March 2, 2025</a:t>
            </a:fld>
            <a:endParaRPr lang="en-US" dirty="0"/>
          </a:p>
        </p:txBody>
      </p:sp>
      <p:sp>
        <p:nvSpPr>
          <p:cNvPr id="3" name="Footer Placeholder 2">
            <a:extLst>
              <a:ext uri="{FF2B5EF4-FFF2-40B4-BE49-F238E27FC236}">
                <a16:creationId xmlns:a16="http://schemas.microsoft.com/office/drawing/2014/main" id="{FBF0EEFE-B631-53FB-452F-818FD62BE5E8}"/>
              </a:ext>
            </a:extLst>
          </p:cNvPr>
          <p:cNvSpPr>
            <a:spLocks noGrp="1"/>
          </p:cNvSpPr>
          <p:nvPr>
            <p:ph type="ftr" sz="quarter" idx="11"/>
          </p:nvPr>
        </p:nvSpPr>
        <p:spPr/>
        <p:txBody>
          <a:bodyPr/>
          <a:lstStyle/>
          <a:p>
            <a:r>
              <a:rPr lang="en-US" dirty="0"/>
              <a:t>CSD334</a:t>
            </a:r>
          </a:p>
        </p:txBody>
      </p:sp>
      <p:sp>
        <p:nvSpPr>
          <p:cNvPr id="4" name="Slide Number Placeholder 3">
            <a:extLst>
              <a:ext uri="{FF2B5EF4-FFF2-40B4-BE49-F238E27FC236}">
                <a16:creationId xmlns:a16="http://schemas.microsoft.com/office/drawing/2014/main" id="{EF602BA4-C3D4-C236-3BEC-3C93EFE3A6AD}"/>
              </a:ext>
            </a:extLst>
          </p:cNvPr>
          <p:cNvSpPr>
            <a:spLocks noGrp="1"/>
          </p:cNvSpPr>
          <p:nvPr>
            <p:ph type="sldNum" sz="quarter" idx="12"/>
          </p:nvPr>
        </p:nvSpPr>
        <p:spPr/>
        <p:txBody>
          <a:bodyPr/>
          <a:lstStyle/>
          <a:p>
            <a:fld id="{24D4962F-7259-4555-84AB-ABB5FA5C67CA}" type="slidenum">
              <a:rPr lang="en-US" smtClean="0"/>
              <a:t>22</a:t>
            </a:fld>
            <a:endParaRPr lang="en-US" dirty="0"/>
          </a:p>
        </p:txBody>
      </p:sp>
      <p:sp>
        <p:nvSpPr>
          <p:cNvPr id="5" name="TextBox 4">
            <a:extLst>
              <a:ext uri="{FF2B5EF4-FFF2-40B4-BE49-F238E27FC236}">
                <a16:creationId xmlns:a16="http://schemas.microsoft.com/office/drawing/2014/main" id="{1DD225B8-0C86-00EB-A34E-87E54519BD7D}"/>
              </a:ext>
            </a:extLst>
          </p:cNvPr>
          <p:cNvSpPr txBox="1"/>
          <p:nvPr/>
        </p:nvSpPr>
        <p:spPr>
          <a:xfrm>
            <a:off x="152400" y="133350"/>
            <a:ext cx="31242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
        <p:nvSpPr>
          <p:cNvPr id="6" name="TextBox 5">
            <a:extLst>
              <a:ext uri="{FF2B5EF4-FFF2-40B4-BE49-F238E27FC236}">
                <a16:creationId xmlns:a16="http://schemas.microsoft.com/office/drawing/2014/main" id="{7BC2E19E-B7AC-D251-7164-F1BC24BFCE2E}"/>
              </a:ext>
            </a:extLst>
          </p:cNvPr>
          <p:cNvSpPr txBox="1"/>
          <p:nvPr/>
        </p:nvSpPr>
        <p:spPr>
          <a:xfrm>
            <a:off x="8122920" y="26670"/>
            <a:ext cx="990600" cy="461665"/>
          </a:xfrm>
          <a:prstGeom prst="rect">
            <a:avLst/>
          </a:prstGeom>
          <a:noFill/>
        </p:spPr>
        <p:txBody>
          <a:bodyPr wrap="square" rtlCol="0">
            <a:spAutoFit/>
          </a:bodyPr>
          <a:lstStyle/>
          <a:p>
            <a:r>
              <a:rPr lang="en-IN" sz="1200" dirty="0">
                <a:solidFill>
                  <a:schemeClr val="bg1">
                    <a:lumMod val="50000"/>
                  </a:schemeClr>
                </a:solidFill>
              </a:rPr>
              <a:t>CSE Dept.</a:t>
            </a:r>
          </a:p>
          <a:p>
            <a:endParaRPr lang="en-IN" sz="1200" dirty="0"/>
          </a:p>
        </p:txBody>
      </p:sp>
      <p:sp>
        <p:nvSpPr>
          <p:cNvPr id="7" name="TextBox 6">
            <a:extLst>
              <a:ext uri="{FF2B5EF4-FFF2-40B4-BE49-F238E27FC236}">
                <a16:creationId xmlns:a16="http://schemas.microsoft.com/office/drawing/2014/main" id="{8DDA0EB7-5ECF-8E04-99E8-0316F178C2E8}"/>
              </a:ext>
            </a:extLst>
          </p:cNvPr>
          <p:cNvSpPr txBox="1"/>
          <p:nvPr/>
        </p:nvSpPr>
        <p:spPr>
          <a:xfrm>
            <a:off x="533400" y="666750"/>
            <a:ext cx="5334000" cy="1654299"/>
          </a:xfrm>
          <a:prstGeom prst="rect">
            <a:avLst/>
          </a:prstGeom>
          <a:noFill/>
        </p:spPr>
        <p:txBody>
          <a:bodyPr wrap="square" rtlCol="0">
            <a:spAutoFit/>
          </a:bodyPr>
          <a:lstStyle/>
          <a:p>
            <a:pPr algn="just">
              <a:lnSpc>
                <a:spcPct val="150000"/>
              </a:lnSpc>
              <a:spcAft>
                <a:spcPts val="1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Future scope of IKP</a:t>
            </a:r>
          </a:p>
          <a:p>
            <a:pPr lvl="1" algn="just">
              <a:lnSpc>
                <a:spcPct val="150000"/>
              </a:lnSpc>
              <a:spcAft>
                <a:spcPts val="1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AI-powered search and retrieval</a:t>
            </a:r>
          </a:p>
          <a:p>
            <a:pPr lvl="1" algn="just">
              <a:lnSpc>
                <a:spcPct val="150000"/>
              </a:lnSpc>
              <a:spcAft>
                <a:spcPts val="1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summarization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0964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6345D-D8F7-4C21-B8FE-A6F0420AC190}"/>
              </a:ext>
            </a:extLst>
          </p:cNvPr>
          <p:cNvSpPr>
            <a:spLocks noGrp="1"/>
          </p:cNvSpPr>
          <p:nvPr>
            <p:ph idx="1"/>
          </p:nvPr>
        </p:nvSpPr>
        <p:spPr>
          <a:xfrm>
            <a:off x="457200" y="102393"/>
            <a:ext cx="8229600" cy="4492230"/>
          </a:xfrm>
        </p:spPr>
        <p:txBody>
          <a:bodyPr anchor="ctr" anchorCtr="1">
            <a:normAutofit/>
          </a:bodyPr>
          <a:lstStyle/>
          <a:p>
            <a:pPr marL="0" indent="0">
              <a:buNone/>
            </a:pPr>
            <a:r>
              <a:rPr lang="en-IN" sz="4800" dirty="0">
                <a:solidFill>
                  <a:schemeClr val="tx1">
                    <a:lumMod val="85000"/>
                    <a:lumOff val="15000"/>
                  </a:schemeClr>
                </a:solidFill>
                <a:effectLst>
                  <a:outerShdw blurRad="38100" dist="38100" dir="2700000" algn="tl">
                    <a:srgbClr val="000000">
                      <a:alpha val="43137"/>
                    </a:srgbClr>
                  </a:outerShdw>
                </a:effectLst>
                <a:latin typeface="Cooper Black" panose="0208090404030B020404" pitchFamily="18" charset="0"/>
              </a:rPr>
              <a:t>THANK YOU</a:t>
            </a:r>
            <a:endParaRPr lang="en-US" sz="4800" dirty="0">
              <a:solidFill>
                <a:schemeClr val="tx1">
                  <a:lumMod val="85000"/>
                  <a:lumOff val="15000"/>
                </a:schemeClr>
              </a:solidFill>
              <a:effectLst>
                <a:outerShdw blurRad="38100" dist="38100" dir="2700000" algn="tl">
                  <a:srgbClr val="000000">
                    <a:alpha val="43137"/>
                  </a:srgbClr>
                </a:outerShdw>
              </a:effectLst>
              <a:latin typeface="Cooper Black" panose="0208090404030B020404" pitchFamily="18" charset="0"/>
            </a:endParaRPr>
          </a:p>
        </p:txBody>
      </p:sp>
      <p:sp>
        <p:nvSpPr>
          <p:cNvPr id="4" name="Date Placeholder 3">
            <a:extLst>
              <a:ext uri="{FF2B5EF4-FFF2-40B4-BE49-F238E27FC236}">
                <a16:creationId xmlns:a16="http://schemas.microsoft.com/office/drawing/2014/main" id="{D8249910-B4F1-41E8-B8E4-09219819AB81}"/>
              </a:ext>
            </a:extLst>
          </p:cNvPr>
          <p:cNvSpPr>
            <a:spLocks noGrp="1"/>
          </p:cNvSpPr>
          <p:nvPr>
            <p:ph type="dt" sz="half" idx="10"/>
          </p:nvPr>
        </p:nvSpPr>
        <p:spPr/>
        <p:txBody>
          <a:bodyPr/>
          <a:lstStyle/>
          <a:p>
            <a:fld id="{182AA528-D0A0-4445-8154-CAF3A2B10E4C}" type="datetime4">
              <a:rPr lang="en-US" smtClean="0"/>
              <a:t>March 2, 2025</a:t>
            </a:fld>
            <a:endParaRPr lang="en-US" dirty="0"/>
          </a:p>
        </p:txBody>
      </p:sp>
      <p:sp>
        <p:nvSpPr>
          <p:cNvPr id="5" name="Footer Placeholder 4">
            <a:extLst>
              <a:ext uri="{FF2B5EF4-FFF2-40B4-BE49-F238E27FC236}">
                <a16:creationId xmlns:a16="http://schemas.microsoft.com/office/drawing/2014/main" id="{2FD22075-84CD-43F7-AC99-E139FB8F8533}"/>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CSD334</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297A58D-F912-4A16-8CA5-77730F723461}"/>
              </a:ext>
            </a:extLst>
          </p:cNvPr>
          <p:cNvSpPr>
            <a:spLocks noGrp="1"/>
          </p:cNvSpPr>
          <p:nvPr>
            <p:ph type="sldNum" sz="quarter" idx="12"/>
          </p:nvPr>
        </p:nvSpPr>
        <p:spPr/>
        <p:txBody>
          <a:bodyPr/>
          <a:lstStyle/>
          <a:p>
            <a:fld id="{24D4962F-7259-4555-84AB-ABB5FA5C67CA}" type="slidenum">
              <a:rPr lang="en-US" smtClean="0"/>
              <a:t>23</a:t>
            </a:fld>
            <a:endParaRPr lang="en-US" dirty="0"/>
          </a:p>
        </p:txBody>
      </p:sp>
      <p:sp>
        <p:nvSpPr>
          <p:cNvPr id="2" name="TextBox 1">
            <a:extLst>
              <a:ext uri="{FF2B5EF4-FFF2-40B4-BE49-F238E27FC236}">
                <a16:creationId xmlns:a16="http://schemas.microsoft.com/office/drawing/2014/main" id="{8EF91835-7B9D-5E87-26F6-7F55940F5E91}"/>
              </a:ext>
            </a:extLst>
          </p:cNvPr>
          <p:cNvSpPr txBox="1"/>
          <p:nvPr/>
        </p:nvSpPr>
        <p:spPr>
          <a:xfrm>
            <a:off x="187234" y="85090"/>
            <a:ext cx="44196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41622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971550"/>
            <a:ext cx="8229600" cy="3733799"/>
          </a:xfrm>
        </p:spPr>
        <p:txBody>
          <a:bodyPr>
            <a:noAutofit/>
          </a:bodyPr>
          <a:lstStyle/>
          <a:p>
            <a:pPr indent="-2880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academic institutions, the management and accessibility of educational resources such as lecture notes, research papers, project reports, and seminar presentations are often fragmented and inefficient. The current systems largely rely on distributing resources as printed notes, hard copies of reports, or storing them in scattered, unstructured formats across various platforms. </a:t>
            </a:r>
          </a:p>
          <a:p>
            <a:pPr indent="-28800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Interactive Knowledge Portal (IKP)</a:t>
            </a:r>
            <a:r>
              <a:rPr lang="en-US" sz="1800" dirty="0">
                <a:latin typeface="Times New Roman" panose="02020603050405020304" pitchFamily="18" charset="0"/>
                <a:cs typeface="Times New Roman" panose="02020603050405020304" pitchFamily="18" charset="0"/>
              </a:rPr>
              <a:t> addresses these challenges by offering a centralized Content Management System (CMS) to organize and manage academic resources systematically. </a:t>
            </a:r>
          </a:p>
        </p:txBody>
      </p:sp>
      <p:sp>
        <p:nvSpPr>
          <p:cNvPr id="4" name="Date Placeholder 3"/>
          <p:cNvSpPr>
            <a:spLocks noGrp="1"/>
          </p:cNvSpPr>
          <p:nvPr>
            <p:ph type="dt" sz="half" idx="10"/>
          </p:nvPr>
        </p:nvSpPr>
        <p:spPr/>
        <p:txBody>
          <a:bodyPr/>
          <a:lstStyle/>
          <a:p>
            <a:fld id="{6191E7F0-0F5B-4982-90FC-55205F925E97}" type="datetime4">
              <a:rPr lang="en-US" smtClean="0"/>
              <a:t>March 2, 2025</a:t>
            </a:fld>
            <a:endParaRPr lang="en-US" dirty="0"/>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p:cNvSpPr>
            <a:spLocks noGrp="1"/>
          </p:cNvSpPr>
          <p:nvPr>
            <p:ph type="sldNum" sz="quarter" idx="12"/>
          </p:nvPr>
        </p:nvSpPr>
        <p:spPr/>
        <p:txBody>
          <a:bodyPr/>
          <a:lstStyle/>
          <a:p>
            <a:fld id="{24D4962F-7259-4555-84AB-ABB5FA5C67CA}" type="slidenum">
              <a:rPr lang="en-US" smtClean="0"/>
              <a:t>3</a:t>
            </a:fld>
            <a:endParaRPr lang="en-US" dirty="0"/>
          </a:p>
        </p:txBody>
      </p:sp>
      <p:sp>
        <p:nvSpPr>
          <p:cNvPr id="7" name="TextBox 6">
            <a:extLst>
              <a:ext uri="{FF2B5EF4-FFF2-40B4-BE49-F238E27FC236}">
                <a16:creationId xmlns:a16="http://schemas.microsoft.com/office/drawing/2014/main" id="{C92A98E3-E62F-9675-D34F-46D6ED46CA88}"/>
              </a:ext>
            </a:extLst>
          </p:cNvPr>
          <p:cNvSpPr txBox="1"/>
          <p:nvPr/>
        </p:nvSpPr>
        <p:spPr>
          <a:xfrm>
            <a:off x="76200" y="17417"/>
            <a:ext cx="29718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86912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3C6E58-E621-C066-4891-B64C5E7E9F5F}"/>
              </a:ext>
            </a:extLst>
          </p:cNvPr>
          <p:cNvSpPr>
            <a:spLocks noGrp="1"/>
          </p:cNvSpPr>
          <p:nvPr>
            <p:ph type="dt" sz="half" idx="10"/>
          </p:nvPr>
        </p:nvSpPr>
        <p:spPr/>
        <p:txBody>
          <a:bodyPr/>
          <a:lstStyle/>
          <a:p>
            <a:fld id="{E49B6DC2-EFB5-4FC5-9DAC-485C76216560}" type="datetime4">
              <a:rPr lang="en-US" smtClean="0"/>
              <a:t>March 2, 2025</a:t>
            </a:fld>
            <a:endParaRPr lang="en-US" dirty="0"/>
          </a:p>
        </p:txBody>
      </p:sp>
      <p:sp>
        <p:nvSpPr>
          <p:cNvPr id="5" name="Footer Placeholder 4">
            <a:extLst>
              <a:ext uri="{FF2B5EF4-FFF2-40B4-BE49-F238E27FC236}">
                <a16:creationId xmlns:a16="http://schemas.microsoft.com/office/drawing/2014/main" id="{E9465DBE-FA53-D9B4-9241-3629BBCC7D24}"/>
              </a:ext>
            </a:extLst>
          </p:cNvPr>
          <p:cNvSpPr>
            <a:spLocks noGrp="1"/>
          </p:cNvSpPr>
          <p:nvPr>
            <p:ph type="ftr" sz="quarter" idx="11"/>
          </p:nvPr>
        </p:nvSpPr>
        <p:spPr/>
        <p:txBody>
          <a:bodyPr/>
          <a:lstStyle/>
          <a:p>
            <a:r>
              <a:rPr lang="en-US" dirty="0"/>
              <a:t>CSD334</a:t>
            </a:r>
          </a:p>
        </p:txBody>
      </p:sp>
      <p:sp>
        <p:nvSpPr>
          <p:cNvPr id="6" name="Slide Number Placeholder 5">
            <a:extLst>
              <a:ext uri="{FF2B5EF4-FFF2-40B4-BE49-F238E27FC236}">
                <a16:creationId xmlns:a16="http://schemas.microsoft.com/office/drawing/2014/main" id="{AC72DFB5-8449-6E6A-64AB-9FFF9D1CDF64}"/>
              </a:ext>
            </a:extLst>
          </p:cNvPr>
          <p:cNvSpPr>
            <a:spLocks noGrp="1"/>
          </p:cNvSpPr>
          <p:nvPr>
            <p:ph type="sldNum" sz="quarter" idx="12"/>
          </p:nvPr>
        </p:nvSpPr>
        <p:spPr/>
        <p:txBody>
          <a:bodyPr/>
          <a:lstStyle/>
          <a:p>
            <a:fld id="{24D4962F-7259-4555-84AB-ABB5FA5C67CA}" type="slidenum">
              <a:rPr lang="en-US" smtClean="0"/>
              <a:t>4</a:t>
            </a:fld>
            <a:endParaRPr lang="en-US" dirty="0"/>
          </a:p>
        </p:txBody>
      </p:sp>
      <p:sp>
        <p:nvSpPr>
          <p:cNvPr id="3" name="Content Placeholder 2">
            <a:extLst>
              <a:ext uri="{FF2B5EF4-FFF2-40B4-BE49-F238E27FC236}">
                <a16:creationId xmlns:a16="http://schemas.microsoft.com/office/drawing/2014/main" id="{CE828F9F-B6D8-B4D9-08C1-3E009DF33861}"/>
              </a:ext>
            </a:extLst>
          </p:cNvPr>
          <p:cNvSpPr>
            <a:spLocks noGrp="1"/>
          </p:cNvSpPr>
          <p:nvPr>
            <p:ph idx="4294967295"/>
          </p:nvPr>
        </p:nvSpPr>
        <p:spPr>
          <a:xfrm>
            <a:off x="457200" y="666750"/>
            <a:ext cx="7772400" cy="2667000"/>
          </a:xfrm>
        </p:spPr>
        <p:txBody>
          <a:bodyPr>
            <a:normAutofit fontScale="70000" lnSpcReduction="20000"/>
          </a:bodyPr>
          <a:lstStyle/>
          <a:p>
            <a:pPr indent="-288000" algn="just">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IKP consolidates lecture notes, project reports, and seminar presentations into a single platform, improving accessibility, resource sharing, and idea reuse while eliminating redundancy in academic workflows</a:t>
            </a:r>
          </a:p>
          <a:p>
            <a:pPr indent="-288000" algn="just">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In its first phase, IKP focuses on establishing a strong foundation for resource management and accessibility. This ensures a sustainable academic ecosystem where every resource can be effectively utilized and built upon, setting the stage for future enhancements and innovation.</a:t>
            </a:r>
          </a:p>
          <a:p>
            <a:endParaRPr lang="en-IN" dirty="0"/>
          </a:p>
        </p:txBody>
      </p:sp>
      <p:sp>
        <p:nvSpPr>
          <p:cNvPr id="8" name="TextBox 7">
            <a:extLst>
              <a:ext uri="{FF2B5EF4-FFF2-40B4-BE49-F238E27FC236}">
                <a16:creationId xmlns:a16="http://schemas.microsoft.com/office/drawing/2014/main" id="{10E6F2AB-6F06-5348-E0D6-AE255D5BB1F1}"/>
              </a:ext>
            </a:extLst>
          </p:cNvPr>
          <p:cNvSpPr txBox="1"/>
          <p:nvPr/>
        </p:nvSpPr>
        <p:spPr>
          <a:xfrm>
            <a:off x="0" y="13607"/>
            <a:ext cx="2438400" cy="553998"/>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dirty="0"/>
          </a:p>
        </p:txBody>
      </p:sp>
      <p:sp>
        <p:nvSpPr>
          <p:cNvPr id="9" name="TextBox 8">
            <a:extLst>
              <a:ext uri="{FF2B5EF4-FFF2-40B4-BE49-F238E27FC236}">
                <a16:creationId xmlns:a16="http://schemas.microsoft.com/office/drawing/2014/main" id="{3DBE5C9F-E6B9-E6C5-2F92-4A6604C69958}"/>
              </a:ext>
            </a:extLst>
          </p:cNvPr>
          <p:cNvSpPr txBox="1"/>
          <p:nvPr/>
        </p:nvSpPr>
        <p:spPr>
          <a:xfrm>
            <a:off x="8001000" y="13607"/>
            <a:ext cx="1981200" cy="461665"/>
          </a:xfrm>
          <a:prstGeom prst="rect">
            <a:avLst/>
          </a:prstGeom>
          <a:noFill/>
        </p:spPr>
        <p:txBody>
          <a:bodyPr wrap="square" rtlCol="0">
            <a:spAutoFit/>
          </a:bodyPr>
          <a:lstStyle/>
          <a:p>
            <a:r>
              <a:rPr lang="en-IN" sz="1200" dirty="0">
                <a:solidFill>
                  <a:schemeClr val="bg1">
                    <a:lumMod val="50000"/>
                  </a:schemeClr>
                </a:solidFill>
              </a:rPr>
              <a:t>CSE Dept.</a:t>
            </a:r>
          </a:p>
          <a:p>
            <a:endParaRPr lang="en-IN" sz="1200" dirty="0"/>
          </a:p>
        </p:txBody>
      </p:sp>
    </p:spTree>
    <p:extLst>
      <p:ext uri="{BB962C8B-B14F-4D97-AF65-F5344CB8AC3E}">
        <p14:creationId xmlns:p14="http://schemas.microsoft.com/office/powerpoint/2010/main" val="311155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04E6-FC5F-4FB6-902B-E18CDFF72FE0}"/>
              </a:ext>
            </a:extLst>
          </p:cNvPr>
          <p:cNvSpPr>
            <a:spLocks noGrp="1"/>
          </p:cNvSpPr>
          <p:nvPr>
            <p:ph type="title"/>
          </p:nvPr>
        </p:nvSpPr>
        <p:spPr>
          <a:xfrm>
            <a:off x="457200" y="163738"/>
            <a:ext cx="8229600" cy="857250"/>
          </a:xfrm>
        </p:spPr>
        <p:txBody>
          <a:bodyPr>
            <a:normAutofit/>
          </a:bodyPr>
          <a:lstStyle/>
          <a:p>
            <a:r>
              <a:rPr lang="en-US" sz="40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52D7862-BA2E-484E-8E58-41223B268B90}"/>
              </a:ext>
            </a:extLst>
          </p:cNvPr>
          <p:cNvSpPr>
            <a:spLocks noGrp="1"/>
          </p:cNvSpPr>
          <p:nvPr>
            <p:ph idx="1"/>
          </p:nvPr>
        </p:nvSpPr>
        <p:spPr>
          <a:xfrm>
            <a:off x="457200" y="1100734"/>
            <a:ext cx="8229600" cy="3657599"/>
          </a:xfrm>
        </p:spPr>
        <p:txBody>
          <a:bodyPr>
            <a:normAutofit/>
          </a:bodyPr>
          <a:lstStyle/>
          <a:p>
            <a:pPr>
              <a:lnSpc>
                <a:spcPct val="200000"/>
              </a:lnSpc>
            </a:pPr>
            <a:endParaRPr lang="en-US" sz="1400" dirty="0">
              <a:latin typeface="Times New Roman" panose="02020603050405020304" pitchFamily="18" charset="0"/>
              <a:cs typeface="Times New Roman" panose="02020603050405020304" pitchFamily="18" charset="0"/>
            </a:endParaRPr>
          </a:p>
          <a:p>
            <a:pPr>
              <a:lnSpc>
                <a:spcPct val="200000"/>
              </a:lnSpc>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45F298-788E-4FB4-8606-9A3E38732A01}"/>
              </a:ext>
            </a:extLst>
          </p:cNvPr>
          <p:cNvSpPr>
            <a:spLocks noGrp="1"/>
          </p:cNvSpPr>
          <p:nvPr>
            <p:ph type="dt" sz="half" idx="10"/>
          </p:nvPr>
        </p:nvSpPr>
        <p:spPr/>
        <p:txBody>
          <a:bodyPr/>
          <a:lstStyle/>
          <a:p>
            <a:fld id="{513A2B1C-22BA-415F-B88B-FEA3B7A493AD}" type="datetime4">
              <a:rPr lang="en-US" smtClean="0"/>
              <a:t>March 2, 2025</a:t>
            </a:fld>
            <a:endParaRPr lang="en-US" dirty="0"/>
          </a:p>
        </p:txBody>
      </p:sp>
      <p:sp>
        <p:nvSpPr>
          <p:cNvPr id="5" name="Footer Placeholder 4">
            <a:extLst>
              <a:ext uri="{FF2B5EF4-FFF2-40B4-BE49-F238E27FC236}">
                <a16:creationId xmlns:a16="http://schemas.microsoft.com/office/drawing/2014/main" id="{8A80650B-02FC-460C-B2FB-E60C6AE74EF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a:extLst>
              <a:ext uri="{FF2B5EF4-FFF2-40B4-BE49-F238E27FC236}">
                <a16:creationId xmlns:a16="http://schemas.microsoft.com/office/drawing/2014/main" id="{3617E6E0-9FB7-46CF-8CDD-7F06D455DDC2}"/>
              </a:ext>
            </a:extLst>
          </p:cNvPr>
          <p:cNvSpPr>
            <a:spLocks noGrp="1"/>
          </p:cNvSpPr>
          <p:nvPr>
            <p:ph type="sldNum" sz="quarter" idx="12"/>
          </p:nvPr>
        </p:nvSpPr>
        <p:spPr/>
        <p:txBody>
          <a:bodyPr/>
          <a:lstStyle/>
          <a:p>
            <a:fld id="{24D4962F-7259-4555-84AB-ABB5FA5C67CA}" type="slidenum">
              <a:rPr lang="en-US" smtClean="0"/>
              <a:t>5</a:t>
            </a:fld>
            <a:endParaRPr lang="en-US" dirty="0"/>
          </a:p>
        </p:txBody>
      </p:sp>
      <p:sp>
        <p:nvSpPr>
          <p:cNvPr id="10" name="TextBox 9">
            <a:extLst>
              <a:ext uri="{FF2B5EF4-FFF2-40B4-BE49-F238E27FC236}">
                <a16:creationId xmlns:a16="http://schemas.microsoft.com/office/drawing/2014/main" id="{60BBFFC6-3667-3471-F210-8F79B764EF88}"/>
              </a:ext>
            </a:extLst>
          </p:cNvPr>
          <p:cNvSpPr txBox="1"/>
          <p:nvPr/>
        </p:nvSpPr>
        <p:spPr>
          <a:xfrm>
            <a:off x="431180" y="975946"/>
            <a:ext cx="8103220" cy="2751010"/>
          </a:xfrm>
          <a:prstGeom prst="rect">
            <a:avLst/>
          </a:prstGeom>
          <a:noFill/>
        </p:spPr>
        <p:txBody>
          <a:bodyPr wrap="square">
            <a:spAutoFit/>
          </a:bodyPr>
          <a:lstStyle/>
          <a:p>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Interactive Knowledge Portal (IKP)</a:t>
            </a:r>
            <a:r>
              <a:rPr lang="en-US" dirty="0">
                <a:latin typeface="Times New Roman" panose="02020603050405020304" pitchFamily="18" charset="0"/>
                <a:cs typeface="Times New Roman" panose="02020603050405020304" pitchFamily="18" charset="0"/>
              </a:rPr>
              <a:t> is an innovative platform designed to centralize and manage the vast array of academic resources within educational institutions serving as a comprehensive Content Management System (CMS).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IKP aims to solve the problem of fragmented resources by providing a unified platform where faculty and students can store, access, and reuse academic content efficiently.</a:t>
            </a:r>
          </a:p>
        </p:txBody>
      </p:sp>
      <p:sp>
        <p:nvSpPr>
          <p:cNvPr id="12" name="TextBox 11">
            <a:extLst>
              <a:ext uri="{FF2B5EF4-FFF2-40B4-BE49-F238E27FC236}">
                <a16:creationId xmlns:a16="http://schemas.microsoft.com/office/drawing/2014/main" id="{02A241B6-8CB2-C69A-9D54-24DD48459A22}"/>
              </a:ext>
            </a:extLst>
          </p:cNvPr>
          <p:cNvSpPr txBox="1"/>
          <p:nvPr/>
        </p:nvSpPr>
        <p:spPr>
          <a:xfrm>
            <a:off x="152400" y="0"/>
            <a:ext cx="7162800" cy="276999"/>
          </a:xfrm>
          <a:prstGeom prst="rect">
            <a:avLst/>
          </a:prstGeom>
          <a:noFill/>
        </p:spPr>
        <p:txBody>
          <a:bodyPr wrap="square">
            <a:spAutoFit/>
          </a:bodyPr>
          <a:lstStyle/>
          <a:p>
            <a:r>
              <a:rPr lang="en-US" sz="1200" dirty="0">
                <a:solidFill>
                  <a:schemeClr val="bg1">
                    <a:lumMod val="75000"/>
                  </a:schemeClr>
                </a:solidFill>
                <a:latin typeface="Times New Roman" panose="02020603050405020304" pitchFamily="18" charset="0"/>
                <a:cs typeface="Times New Roman" panose="02020603050405020304" pitchFamily="18" charset="0"/>
              </a:rPr>
              <a:t> </a:t>
            </a:r>
            <a:endParaRPr lang="en-IN" sz="12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3D7EAB-BE22-17D0-A41C-5B4DF465E7EC}"/>
              </a:ext>
            </a:extLst>
          </p:cNvPr>
          <p:cNvSpPr txBox="1"/>
          <p:nvPr/>
        </p:nvSpPr>
        <p:spPr>
          <a:xfrm>
            <a:off x="95794" y="11608"/>
            <a:ext cx="28956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171452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3B7FD2-27B1-D9A4-D110-7BD70BD4232B}"/>
              </a:ext>
            </a:extLst>
          </p:cNvPr>
          <p:cNvSpPr>
            <a:spLocks noGrp="1"/>
          </p:cNvSpPr>
          <p:nvPr>
            <p:ph type="dt" sz="half" idx="10"/>
          </p:nvPr>
        </p:nvSpPr>
        <p:spPr/>
        <p:txBody>
          <a:bodyPr/>
          <a:lstStyle/>
          <a:p>
            <a:fld id="{1308A427-685D-4401-B584-86A6AB6A9547}" type="datetime4">
              <a:rPr lang="en-US" smtClean="0"/>
              <a:t>March 2, 2025</a:t>
            </a:fld>
            <a:endParaRPr lang="en-US" dirty="0"/>
          </a:p>
        </p:txBody>
      </p:sp>
      <p:sp>
        <p:nvSpPr>
          <p:cNvPr id="5" name="Footer Placeholder 4">
            <a:extLst>
              <a:ext uri="{FF2B5EF4-FFF2-40B4-BE49-F238E27FC236}">
                <a16:creationId xmlns:a16="http://schemas.microsoft.com/office/drawing/2014/main" id="{E4823300-9432-4643-34A2-1DB21E7E1880}"/>
              </a:ext>
            </a:extLst>
          </p:cNvPr>
          <p:cNvSpPr>
            <a:spLocks noGrp="1"/>
          </p:cNvSpPr>
          <p:nvPr>
            <p:ph type="ftr" sz="quarter" idx="11"/>
          </p:nvPr>
        </p:nvSpPr>
        <p:spPr/>
        <p:txBody>
          <a:bodyPr/>
          <a:lstStyle/>
          <a:p>
            <a:r>
              <a:rPr lang="en-US" dirty="0"/>
              <a:t>CSD334</a:t>
            </a:r>
          </a:p>
        </p:txBody>
      </p:sp>
      <p:sp>
        <p:nvSpPr>
          <p:cNvPr id="6" name="Slide Number Placeholder 5">
            <a:extLst>
              <a:ext uri="{FF2B5EF4-FFF2-40B4-BE49-F238E27FC236}">
                <a16:creationId xmlns:a16="http://schemas.microsoft.com/office/drawing/2014/main" id="{4CBCC159-2A6D-6CD6-795C-D2E08D6A31FA}"/>
              </a:ext>
            </a:extLst>
          </p:cNvPr>
          <p:cNvSpPr>
            <a:spLocks noGrp="1"/>
          </p:cNvSpPr>
          <p:nvPr>
            <p:ph type="sldNum" sz="quarter" idx="12"/>
          </p:nvPr>
        </p:nvSpPr>
        <p:spPr/>
        <p:txBody>
          <a:bodyPr/>
          <a:lstStyle/>
          <a:p>
            <a:fld id="{24D4962F-7259-4555-84AB-ABB5FA5C67CA}" type="slidenum">
              <a:rPr lang="en-US" smtClean="0"/>
              <a:t>6</a:t>
            </a:fld>
            <a:endParaRPr lang="en-US" dirty="0"/>
          </a:p>
        </p:txBody>
      </p:sp>
      <p:sp>
        <p:nvSpPr>
          <p:cNvPr id="3" name="Content Placeholder 2">
            <a:extLst>
              <a:ext uri="{FF2B5EF4-FFF2-40B4-BE49-F238E27FC236}">
                <a16:creationId xmlns:a16="http://schemas.microsoft.com/office/drawing/2014/main" id="{1083D4D8-C569-67A2-0A47-411F7EBECD61}"/>
              </a:ext>
            </a:extLst>
          </p:cNvPr>
          <p:cNvSpPr>
            <a:spLocks noGrp="1"/>
          </p:cNvSpPr>
          <p:nvPr>
            <p:ph idx="4294967295"/>
          </p:nvPr>
        </p:nvSpPr>
        <p:spPr>
          <a:xfrm>
            <a:off x="457200" y="438150"/>
            <a:ext cx="7772400" cy="3505200"/>
          </a:xfrm>
        </p:spPr>
        <p:txBody>
          <a:bodyPr>
            <a:normAutofit fontScale="85000" lnSpcReduction="20000"/>
          </a:bodyPr>
          <a:lstStyle/>
          <a:p>
            <a:pPr>
              <a:lnSpc>
                <a:spcPct val="170000"/>
              </a:lnSpc>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system is designed to foster collaboration, reduce redundancy, and support continuous innovation by identifying archived materials that can be further developed or researched.</a:t>
            </a:r>
          </a:p>
          <a:p>
            <a:pPr>
              <a:lnSpc>
                <a:spcPct val="170000"/>
              </a:lnSpc>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It ensures that valuable academic content is preserved, easily retrievable, and ready to be built upon for future educational purposes, thus streamlining workflows, saving time, and maximizing the value of the resources created by faculty and students.</a:t>
            </a:r>
          </a:p>
          <a:p>
            <a:endParaRPr lang="en-IN" dirty="0"/>
          </a:p>
        </p:txBody>
      </p:sp>
      <p:sp>
        <p:nvSpPr>
          <p:cNvPr id="7" name="TextBox 6">
            <a:extLst>
              <a:ext uri="{FF2B5EF4-FFF2-40B4-BE49-F238E27FC236}">
                <a16:creationId xmlns:a16="http://schemas.microsoft.com/office/drawing/2014/main" id="{EA15081E-5113-A523-BE78-9F22FBF0F3A6}"/>
              </a:ext>
            </a:extLst>
          </p:cNvPr>
          <p:cNvSpPr txBox="1"/>
          <p:nvPr/>
        </p:nvSpPr>
        <p:spPr>
          <a:xfrm>
            <a:off x="8038011" y="102393"/>
            <a:ext cx="990600" cy="461665"/>
          </a:xfrm>
          <a:prstGeom prst="rect">
            <a:avLst/>
          </a:prstGeom>
          <a:noFill/>
        </p:spPr>
        <p:txBody>
          <a:bodyPr wrap="square" rtlCol="0">
            <a:spAutoFit/>
          </a:bodyPr>
          <a:lstStyle/>
          <a:p>
            <a:r>
              <a:rPr lang="en-IN" sz="1200" dirty="0">
                <a:solidFill>
                  <a:schemeClr val="bg1">
                    <a:lumMod val="50000"/>
                  </a:schemeClr>
                </a:solidFill>
              </a:rPr>
              <a:t>CSE Dept.</a:t>
            </a:r>
          </a:p>
          <a:p>
            <a:endParaRPr lang="en-IN" sz="1200" dirty="0"/>
          </a:p>
        </p:txBody>
      </p:sp>
      <p:sp>
        <p:nvSpPr>
          <p:cNvPr id="8" name="TextBox 7">
            <a:extLst>
              <a:ext uri="{FF2B5EF4-FFF2-40B4-BE49-F238E27FC236}">
                <a16:creationId xmlns:a16="http://schemas.microsoft.com/office/drawing/2014/main" id="{ED634C40-00AE-BA4E-CC5F-D579D08C5B3D}"/>
              </a:ext>
            </a:extLst>
          </p:cNvPr>
          <p:cNvSpPr txBox="1"/>
          <p:nvPr/>
        </p:nvSpPr>
        <p:spPr>
          <a:xfrm>
            <a:off x="115389" y="39439"/>
            <a:ext cx="24384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216418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0F0D-5115-F587-BA16-6F9F5073EFED}"/>
              </a:ext>
            </a:extLst>
          </p:cNvPr>
          <p:cNvSpPr>
            <a:spLocks noGrp="1"/>
          </p:cNvSpPr>
          <p:nvPr>
            <p:ph type="title"/>
          </p:nvPr>
        </p:nvSpPr>
        <p:spPr>
          <a:xfrm>
            <a:off x="457200" y="214588"/>
            <a:ext cx="8229600" cy="857250"/>
          </a:xfrm>
        </p:spPr>
        <p:txBody>
          <a:bodyPr>
            <a:normAutofit/>
          </a:bodyPr>
          <a:lstStyle/>
          <a:p>
            <a:r>
              <a:rPr lang="en-IN" sz="4000" dirty="0">
                <a:latin typeface="Times New Roman" panose="02020603050405020304" pitchFamily="18" charset="0"/>
                <a:cs typeface="Times New Roman" panose="02020603050405020304" pitchFamily="18" charset="0"/>
              </a:rPr>
              <a:t>CASE STUDY 1</a:t>
            </a:r>
          </a:p>
        </p:txBody>
      </p:sp>
      <p:sp>
        <p:nvSpPr>
          <p:cNvPr id="3" name="Content Placeholder 2">
            <a:extLst>
              <a:ext uri="{FF2B5EF4-FFF2-40B4-BE49-F238E27FC236}">
                <a16:creationId xmlns:a16="http://schemas.microsoft.com/office/drawing/2014/main" id="{A30D480D-AD0E-43A8-B70E-F241464927EE}"/>
              </a:ext>
            </a:extLst>
          </p:cNvPr>
          <p:cNvSpPr>
            <a:spLocks noGrp="1"/>
          </p:cNvSpPr>
          <p:nvPr>
            <p:ph idx="1"/>
          </p:nvPr>
        </p:nvSpPr>
        <p:spPr>
          <a:xfrm>
            <a:off x="457200" y="1095610"/>
            <a:ext cx="8229600" cy="3533539"/>
          </a:xfrm>
        </p:spPr>
        <p:txBody>
          <a:bodyPr>
            <a:normAutofit fontScale="62500" lnSpcReduction="20000"/>
          </a:bodyPr>
          <a:lstStyle/>
          <a:p>
            <a:pPr marL="0" indent="0" algn="ctr">
              <a:lnSpc>
                <a:spcPct val="150000"/>
              </a:lnSpc>
              <a:buNone/>
            </a:pPr>
            <a:r>
              <a:rPr lang="en-IN" sz="2900" b="1" kern="0" dirty="0">
                <a:effectLst/>
                <a:latin typeface="Times New Roman" panose="02020603050405020304" pitchFamily="18" charset="0"/>
                <a:ea typeface="Times New Roman" panose="02020603050405020304" pitchFamily="18" charset="0"/>
              </a:rPr>
              <a:t>Moodle – Open-Source Learning Management System (LMS)</a:t>
            </a:r>
          </a:p>
          <a:p>
            <a:pPr marL="0" indent="0" algn="just">
              <a:lnSpc>
                <a:spcPct val="150000"/>
              </a:lnSpc>
              <a:buNone/>
            </a:pPr>
            <a:endParaRPr lang="en-IN" sz="2900" b="1" kern="0"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en-IN" sz="2900" b="1" kern="0" dirty="0">
                <a:effectLst/>
                <a:latin typeface="Times New Roman" panose="02020603050405020304" pitchFamily="18" charset="0"/>
                <a:ea typeface="Times New Roman" panose="02020603050405020304" pitchFamily="18" charset="0"/>
                <a:cs typeface="Cordia New" panose="020B0304020202020204" pitchFamily="34" charset="-34"/>
              </a:rPr>
              <a:t>Overview</a:t>
            </a:r>
            <a:endParaRPr lang="en-IN" sz="29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Moodle is a widely used </a:t>
            </a:r>
            <a:r>
              <a:rPr lang="en-IN" sz="2600" b="1" kern="0" dirty="0">
                <a:effectLst/>
                <a:latin typeface="Times New Roman" panose="02020603050405020304" pitchFamily="18" charset="0"/>
                <a:ea typeface="Times New Roman" panose="02020603050405020304" pitchFamily="18" charset="0"/>
                <a:cs typeface="Cordia New" panose="020B0304020202020204" pitchFamily="34" charset="-34"/>
              </a:rPr>
              <a:t>LMS (Learning Management System)</a:t>
            </a: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that allows      educators to create online courses, distribute materials, and manage assessments. It is used by universities and schools worldwide.</a:t>
            </a:r>
            <a:endParaRPr lang="en-IN" sz="26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2900" b="1" kern="0" dirty="0">
                <a:effectLst/>
                <a:latin typeface="Times New Roman" panose="02020603050405020304" pitchFamily="18" charset="0"/>
                <a:ea typeface="Times New Roman" panose="02020603050405020304" pitchFamily="18" charset="0"/>
                <a:cs typeface="Cordia New" panose="020B0304020202020204" pitchFamily="34" charset="-34"/>
              </a:rPr>
              <a:t>Advantages</a:t>
            </a:r>
            <a:endParaRPr lang="en-IN" sz="2900" kern="100" dirty="0">
              <a:effectLst/>
              <a:latin typeface="Calibri" panose="020F0502020204030204" pitchFamily="34" charset="0"/>
              <a:ea typeface="DengXian" panose="02010600030101010101" pitchFamily="2" charset="-122"/>
              <a:cs typeface="Cordia New" panose="020B0304020202020204" pitchFamily="34" charset="-34"/>
            </a:endParaRPr>
          </a:p>
          <a:p>
            <a:pPr>
              <a:lnSpc>
                <a:spcPct val="107000"/>
              </a:lnSpc>
              <a:spcAft>
                <a:spcPts val="800"/>
              </a:spcAft>
              <a:buFont typeface="Wingdings" panose="05000000000000000000" pitchFamily="2" charset="2"/>
              <a:buChar char="Ø"/>
            </a:pPr>
            <a:r>
              <a:rPr lang="en-IN" sz="23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600" b="1" kern="0" dirty="0">
                <a:effectLst/>
                <a:latin typeface="Times New Roman" panose="02020603050405020304" pitchFamily="18" charset="0"/>
                <a:ea typeface="Times New Roman" panose="02020603050405020304" pitchFamily="18" charset="0"/>
                <a:cs typeface="Cordia New" panose="020B0304020202020204" pitchFamily="34" charset="-34"/>
              </a:rPr>
              <a:t>Open-source and customizable</a:t>
            </a: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 Institutions can modify Moodle as per their needs.</a:t>
            </a:r>
          </a:p>
          <a:p>
            <a:pPr>
              <a:lnSpc>
                <a:spcPct val="107000"/>
              </a:lnSpc>
              <a:spcAft>
                <a:spcPts val="800"/>
              </a:spcAft>
              <a:buFont typeface="Wingdings" panose="05000000000000000000" pitchFamily="2" charset="2"/>
              <a:buChar char="Ø"/>
            </a:pP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600" b="1" kern="0" dirty="0">
                <a:effectLst/>
                <a:latin typeface="Times New Roman" panose="02020603050405020304" pitchFamily="18" charset="0"/>
                <a:ea typeface="Times New Roman" panose="02020603050405020304" pitchFamily="18" charset="0"/>
                <a:cs typeface="Cordia New" panose="020B0304020202020204" pitchFamily="34" charset="-34"/>
              </a:rPr>
              <a:t>Scalability</a:t>
            </a: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 Supports thousands of users simultaneously.</a:t>
            </a:r>
          </a:p>
          <a:p>
            <a:pPr>
              <a:lnSpc>
                <a:spcPct val="107000"/>
              </a:lnSpc>
              <a:spcAft>
                <a:spcPts val="800"/>
              </a:spcAft>
              <a:buFont typeface="Wingdings" panose="05000000000000000000" pitchFamily="2" charset="2"/>
              <a:buChar char="Ø"/>
            </a:pP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600" b="1" kern="0" dirty="0">
                <a:effectLst/>
                <a:latin typeface="Times New Roman" panose="02020603050405020304" pitchFamily="18" charset="0"/>
                <a:ea typeface="Times New Roman" panose="02020603050405020304" pitchFamily="18" charset="0"/>
                <a:cs typeface="Cordia New" panose="020B0304020202020204" pitchFamily="34" charset="-34"/>
              </a:rPr>
              <a:t>Wide range of features</a:t>
            </a:r>
            <a:r>
              <a:rPr lang="en-IN" sz="2600" kern="0" dirty="0">
                <a:effectLst/>
                <a:latin typeface="Times New Roman" panose="02020603050405020304" pitchFamily="18" charset="0"/>
                <a:ea typeface="Times New Roman" panose="02020603050405020304" pitchFamily="18" charset="0"/>
                <a:cs typeface="Cordia New" panose="020B0304020202020204" pitchFamily="34" charset="-34"/>
              </a:rPr>
              <a:t> – Includes discussion forums, quizzes, and assignment submissions.</a:t>
            </a:r>
            <a:endParaRPr lang="en-IN" sz="2600" kern="100" dirty="0">
              <a:effectLst/>
              <a:latin typeface="Calibri" panose="020F0502020204030204" pitchFamily="34" charset="0"/>
              <a:ea typeface="DengXian" panose="02010600030101010101" pitchFamily="2" charset="-122"/>
              <a:cs typeface="Cordia New" panose="020B0304020202020204" pitchFamily="34" charset="-34"/>
            </a:endParaRPr>
          </a:p>
        </p:txBody>
      </p:sp>
      <p:sp>
        <p:nvSpPr>
          <p:cNvPr id="4" name="Date Placeholder 3">
            <a:extLst>
              <a:ext uri="{FF2B5EF4-FFF2-40B4-BE49-F238E27FC236}">
                <a16:creationId xmlns:a16="http://schemas.microsoft.com/office/drawing/2014/main" id="{94FC5B26-50D8-3D3D-BDB4-4BBBDE6993FE}"/>
              </a:ext>
            </a:extLst>
          </p:cNvPr>
          <p:cNvSpPr>
            <a:spLocks noGrp="1"/>
          </p:cNvSpPr>
          <p:nvPr>
            <p:ph type="dt" sz="half" idx="10"/>
          </p:nvPr>
        </p:nvSpPr>
        <p:spPr/>
        <p:txBody>
          <a:bodyPr/>
          <a:lstStyle/>
          <a:p>
            <a:fld id="{E2839DB3-7BFB-4C99-947E-210CC903406C}" type="datetime4">
              <a:rPr lang="en-US" smtClean="0"/>
              <a:t>March 2, 2025</a:t>
            </a:fld>
            <a:endParaRPr lang="en-US" dirty="0"/>
          </a:p>
        </p:txBody>
      </p:sp>
      <p:sp>
        <p:nvSpPr>
          <p:cNvPr id="5" name="Footer Placeholder 4">
            <a:extLst>
              <a:ext uri="{FF2B5EF4-FFF2-40B4-BE49-F238E27FC236}">
                <a16:creationId xmlns:a16="http://schemas.microsoft.com/office/drawing/2014/main" id="{47D379AE-B420-E7CF-D5DC-34E4825FE19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CSD334</a:t>
            </a:r>
          </a:p>
        </p:txBody>
      </p:sp>
      <p:sp>
        <p:nvSpPr>
          <p:cNvPr id="6" name="Slide Number Placeholder 5">
            <a:extLst>
              <a:ext uri="{FF2B5EF4-FFF2-40B4-BE49-F238E27FC236}">
                <a16:creationId xmlns:a16="http://schemas.microsoft.com/office/drawing/2014/main" id="{547F0ECE-0822-24A0-63B8-E5597A99F515}"/>
              </a:ext>
            </a:extLst>
          </p:cNvPr>
          <p:cNvSpPr>
            <a:spLocks noGrp="1"/>
          </p:cNvSpPr>
          <p:nvPr>
            <p:ph type="sldNum" sz="quarter" idx="12"/>
          </p:nvPr>
        </p:nvSpPr>
        <p:spPr/>
        <p:txBody>
          <a:bodyPr/>
          <a:lstStyle/>
          <a:p>
            <a:fld id="{24D4962F-7259-4555-84AB-ABB5FA5C67CA}" type="slidenum">
              <a:rPr lang="en-US" smtClean="0"/>
              <a:t>7</a:t>
            </a:fld>
            <a:endParaRPr lang="en-US" dirty="0"/>
          </a:p>
        </p:txBody>
      </p:sp>
      <p:sp>
        <p:nvSpPr>
          <p:cNvPr id="7" name="TextBox 6">
            <a:extLst>
              <a:ext uri="{FF2B5EF4-FFF2-40B4-BE49-F238E27FC236}">
                <a16:creationId xmlns:a16="http://schemas.microsoft.com/office/drawing/2014/main" id="{B56F910B-4FFD-8FF5-7C56-A8DC504FC68B}"/>
              </a:ext>
            </a:extLst>
          </p:cNvPr>
          <p:cNvSpPr txBox="1"/>
          <p:nvPr/>
        </p:nvSpPr>
        <p:spPr>
          <a:xfrm>
            <a:off x="76200" y="55364"/>
            <a:ext cx="3581400" cy="461665"/>
          </a:xfrm>
          <a:prstGeom prst="rect">
            <a:avLst/>
          </a:prstGeom>
          <a:noFill/>
        </p:spPr>
        <p:txBody>
          <a:bodyPr wrap="square" rtlCol="0">
            <a:spAutoFit/>
          </a:bodyPr>
          <a:lstStyle/>
          <a:p>
            <a:r>
              <a:rPr lang="en-IN" sz="1200" dirty="0">
                <a:solidFill>
                  <a:schemeClr val="bg1">
                    <a:lumMod val="50000"/>
                  </a:schemeClr>
                </a:solidFill>
              </a:rPr>
              <a:t>Interactive Knowledge Portal</a:t>
            </a:r>
          </a:p>
          <a:p>
            <a:endParaRPr lang="en-IN" sz="1200" dirty="0"/>
          </a:p>
        </p:txBody>
      </p:sp>
    </p:spTree>
    <p:extLst>
      <p:ext uri="{BB962C8B-B14F-4D97-AF65-F5344CB8AC3E}">
        <p14:creationId xmlns:p14="http://schemas.microsoft.com/office/powerpoint/2010/main" val="363650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003A2-319E-19E5-FE93-916BAF984975}"/>
              </a:ext>
            </a:extLst>
          </p:cNvPr>
          <p:cNvSpPr>
            <a:spLocks noGrp="1"/>
          </p:cNvSpPr>
          <p:nvPr>
            <p:ph type="dt" sz="half" idx="10"/>
          </p:nvPr>
        </p:nvSpPr>
        <p:spPr/>
        <p:txBody>
          <a:bodyPr/>
          <a:lstStyle/>
          <a:p>
            <a:fld id="{217FFE05-A80F-4361-B114-0A7C2179090F}" type="datetime4">
              <a:rPr lang="en-US" smtClean="0"/>
              <a:t>March 2, 2025</a:t>
            </a:fld>
            <a:endParaRPr lang="en-US" dirty="0"/>
          </a:p>
        </p:txBody>
      </p:sp>
      <p:sp>
        <p:nvSpPr>
          <p:cNvPr id="3" name="Footer Placeholder 2">
            <a:extLst>
              <a:ext uri="{FF2B5EF4-FFF2-40B4-BE49-F238E27FC236}">
                <a16:creationId xmlns:a16="http://schemas.microsoft.com/office/drawing/2014/main" id="{0B1BC692-F86B-1058-0810-418ABD2162C6}"/>
              </a:ext>
            </a:extLst>
          </p:cNvPr>
          <p:cNvSpPr>
            <a:spLocks noGrp="1"/>
          </p:cNvSpPr>
          <p:nvPr>
            <p:ph type="ftr" sz="quarter" idx="11"/>
          </p:nvPr>
        </p:nvSpPr>
        <p:spPr/>
        <p:txBody>
          <a:bodyPr/>
          <a:lstStyle/>
          <a:p>
            <a:r>
              <a:rPr lang="en-US" dirty="0"/>
              <a:t>CSD334</a:t>
            </a:r>
          </a:p>
        </p:txBody>
      </p:sp>
      <p:sp>
        <p:nvSpPr>
          <p:cNvPr id="4" name="Slide Number Placeholder 3">
            <a:extLst>
              <a:ext uri="{FF2B5EF4-FFF2-40B4-BE49-F238E27FC236}">
                <a16:creationId xmlns:a16="http://schemas.microsoft.com/office/drawing/2014/main" id="{E601A3C7-A0CD-1900-0FA0-2A33FB1E9D4F}"/>
              </a:ext>
            </a:extLst>
          </p:cNvPr>
          <p:cNvSpPr>
            <a:spLocks noGrp="1"/>
          </p:cNvSpPr>
          <p:nvPr>
            <p:ph type="sldNum" sz="quarter" idx="12"/>
          </p:nvPr>
        </p:nvSpPr>
        <p:spPr/>
        <p:txBody>
          <a:bodyPr/>
          <a:lstStyle/>
          <a:p>
            <a:fld id="{24D4962F-7259-4555-84AB-ABB5FA5C67CA}" type="slidenum">
              <a:rPr lang="en-US" smtClean="0"/>
              <a:t>8</a:t>
            </a:fld>
            <a:endParaRPr lang="en-US" dirty="0"/>
          </a:p>
        </p:txBody>
      </p:sp>
      <p:sp>
        <p:nvSpPr>
          <p:cNvPr id="6" name="TextBox 5">
            <a:extLst>
              <a:ext uri="{FF2B5EF4-FFF2-40B4-BE49-F238E27FC236}">
                <a16:creationId xmlns:a16="http://schemas.microsoft.com/office/drawing/2014/main" id="{74A01B48-7068-E6CA-B846-E93F65373F53}"/>
              </a:ext>
            </a:extLst>
          </p:cNvPr>
          <p:cNvSpPr txBox="1"/>
          <p:nvPr/>
        </p:nvSpPr>
        <p:spPr>
          <a:xfrm>
            <a:off x="381000" y="554983"/>
            <a:ext cx="8153400" cy="4150367"/>
          </a:xfrm>
          <a:prstGeom prst="rect">
            <a:avLst/>
          </a:prstGeom>
          <a:noFill/>
        </p:spPr>
        <p:txBody>
          <a:bodyPr wrap="square" rtlCol="0">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Disadvantages</a:t>
            </a:r>
            <a:endParaRPr lang="en-IN"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IN" sz="14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Complex user interface</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Not very intuitive for beginners.</a:t>
            </a: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Heavy reliance on plugins</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Many essential features require third-party plugins.</a:t>
            </a:r>
          </a:p>
          <a:p>
            <a:pPr marL="285750" indent="-285750">
              <a:lnSpc>
                <a:spcPct val="107000"/>
              </a:lnSpc>
              <a:spcAft>
                <a:spcPts val="800"/>
              </a:spcAft>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cs typeface="Cordia New" panose="020B0304020202020204" pitchFamily="34" charset="-34"/>
              </a:rPr>
              <a:t>High maintenance</a:t>
            </a:r>
            <a:r>
              <a:rPr lang="en-IN" sz="1600" kern="0" dirty="0">
                <a:effectLst/>
                <a:latin typeface="Times New Roman" panose="02020603050405020304" pitchFamily="18" charset="0"/>
                <a:ea typeface="Times New Roman" panose="02020603050405020304" pitchFamily="18" charset="0"/>
                <a:cs typeface="Cordia New" panose="020B0304020202020204" pitchFamily="34" charset="-34"/>
              </a:rPr>
              <a:t> – Frequent updates and security patches are required.</a:t>
            </a:r>
            <a:endParaRPr lang="en-IN" sz="1600" kern="100" dirty="0">
              <a:effectLst/>
              <a:latin typeface="Calibri" panose="020F0502020204030204" pitchFamily="34" charset="0"/>
              <a:ea typeface="DengXian" panose="02010600030101010101" pitchFamily="2" charset="-122"/>
              <a:cs typeface="Cordia New" panose="020B0304020202020204" pitchFamily="34" charset="-34"/>
            </a:endParaRPr>
          </a:p>
          <a:p>
            <a:pPr>
              <a:lnSpc>
                <a:spcPct val="107000"/>
              </a:lnSpc>
              <a:spcAft>
                <a:spcPts val="800"/>
              </a:spcAft>
            </a:pPr>
            <a:br>
              <a:rPr lang="en-IN" sz="1400" kern="0" dirty="0">
                <a:effectLst/>
                <a:latin typeface="Times New Roman" panose="02020603050405020304" pitchFamily="18" charset="0"/>
                <a:ea typeface="Times New Roman" panose="02020603050405020304" pitchFamily="18" charset="0"/>
                <a:cs typeface="Cordia New" panose="020B0304020202020204" pitchFamily="34" charset="-34"/>
              </a:rPr>
            </a:br>
            <a:r>
              <a:rPr lang="en-IN" sz="1400" kern="0"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600" kern="100" dirty="0">
              <a:effectLst/>
              <a:latin typeface="Calibri" panose="020F0502020204030204" pitchFamily="34" charset="0"/>
              <a:ea typeface="DengXian" panose="02010600030101010101" pitchFamily="2" charset="-122"/>
              <a:cs typeface="Cordia New" panose="020B0304020202020204" pitchFamily="34" charset="-34"/>
            </a:endParaRPr>
          </a:p>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How IKP is Better</a:t>
            </a:r>
            <a:endParaRPr lang="en-IN" kern="100" dirty="0">
              <a:effectLst/>
              <a:latin typeface="Calibri" panose="020F0502020204030204" pitchFamily="34" charset="0"/>
              <a:ea typeface="DengXian" panose="02010600030101010101" pitchFamily="2" charset="-122"/>
              <a:cs typeface="Cordia New" panose="020B0304020202020204" pitchFamily="34" charset="-34"/>
            </a:endParaRPr>
          </a:p>
          <a:p>
            <a:pPr marL="285750" indent="-285750">
              <a:lnSpc>
                <a:spcPct val="150000"/>
              </a:lnSpc>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rPr>
              <a:t>Simpler and more user-friendly UI</a:t>
            </a:r>
            <a:r>
              <a:rPr lang="en-IN" sz="1600" kern="0" dirty="0">
                <a:effectLst/>
                <a:latin typeface="Times New Roman" panose="02020603050405020304" pitchFamily="18" charset="0"/>
                <a:ea typeface="Times New Roman" panose="02020603050405020304" pitchFamily="18" charset="0"/>
              </a:rPr>
              <a:t> compared to Moodle.</a:t>
            </a:r>
          </a:p>
          <a:p>
            <a:pPr marL="285750" indent="-285750">
              <a:lnSpc>
                <a:spcPct val="150000"/>
              </a:lnSpc>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rPr>
              <a:t>Focused on academic content management</a:t>
            </a:r>
            <a:r>
              <a:rPr lang="en-IN" sz="1600" kern="0" dirty="0">
                <a:effectLst/>
                <a:latin typeface="Times New Roman" panose="02020603050405020304" pitchFamily="18" charset="0"/>
                <a:ea typeface="Times New Roman" panose="02020603050405020304" pitchFamily="18" charset="0"/>
              </a:rPr>
              <a:t>, whereas Moodle is more course-based.</a:t>
            </a:r>
          </a:p>
          <a:p>
            <a:pPr marL="285750" indent="-285750">
              <a:lnSpc>
                <a:spcPct val="150000"/>
              </a:lnSpc>
              <a:buFont typeface="Wingdings" panose="05000000000000000000" pitchFamily="2" charset="2"/>
              <a:buChar char="Ø"/>
            </a:pPr>
            <a:r>
              <a:rPr lang="en-IN" sz="1600" b="1" kern="0" dirty="0">
                <a:effectLst/>
                <a:latin typeface="Times New Roman" panose="02020603050405020304" pitchFamily="18" charset="0"/>
                <a:ea typeface="Times New Roman" panose="02020603050405020304" pitchFamily="18" charset="0"/>
              </a:rPr>
              <a:t>Less maintenance overhead</a:t>
            </a:r>
            <a:r>
              <a:rPr lang="en-IN" sz="1600" kern="0" dirty="0">
                <a:effectLst/>
                <a:latin typeface="Times New Roman" panose="02020603050405020304" pitchFamily="18" charset="0"/>
                <a:ea typeface="Times New Roman" panose="02020603050405020304" pitchFamily="18" charset="0"/>
              </a:rPr>
              <a:t> as it uses a structured CMS approach</a:t>
            </a:r>
            <a:endParaRPr lang="en-US" sz="1600" dirty="0">
              <a:latin typeface="Times New Roman" panose="02020603050405020304" pitchFamily="18" charset="0"/>
              <a:cs typeface="Times New Roman" panose="02020603050405020304" pitchFamily="18" charset="0"/>
            </a:endParaRPr>
          </a:p>
          <a:p>
            <a:br>
              <a:rPr lang="en-IN" sz="1600" kern="0" dirty="0">
                <a:effectLst/>
                <a:latin typeface="Times New Roman" panose="02020603050405020304" pitchFamily="18" charset="0"/>
                <a:ea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41ADAEDB-7E9C-237E-3F5A-5875269DFEFB}"/>
              </a:ext>
            </a:extLst>
          </p:cNvPr>
          <p:cNvSpPr txBox="1"/>
          <p:nvPr/>
        </p:nvSpPr>
        <p:spPr>
          <a:xfrm>
            <a:off x="152400" y="88106"/>
            <a:ext cx="3429000" cy="276999"/>
          </a:xfrm>
          <a:prstGeom prst="rect">
            <a:avLst/>
          </a:prstGeom>
          <a:noFill/>
        </p:spPr>
        <p:txBody>
          <a:bodyPr wrap="square" rtlCol="0">
            <a:spAutoFit/>
          </a:bodyPr>
          <a:lstStyle/>
          <a:p>
            <a:r>
              <a:rPr lang="en-IN" sz="1200" dirty="0">
                <a:solidFill>
                  <a:schemeClr val="bg1">
                    <a:lumMod val="50000"/>
                  </a:schemeClr>
                </a:solidFill>
              </a:rPr>
              <a:t>Interactive Knowledge Portal</a:t>
            </a:r>
          </a:p>
        </p:txBody>
      </p:sp>
      <p:sp>
        <p:nvSpPr>
          <p:cNvPr id="11" name="TextBox 10">
            <a:extLst>
              <a:ext uri="{FF2B5EF4-FFF2-40B4-BE49-F238E27FC236}">
                <a16:creationId xmlns:a16="http://schemas.microsoft.com/office/drawing/2014/main" id="{00B051E9-83B9-BA59-7A3A-9A7F13C61D4D}"/>
              </a:ext>
            </a:extLst>
          </p:cNvPr>
          <p:cNvSpPr txBox="1"/>
          <p:nvPr/>
        </p:nvSpPr>
        <p:spPr>
          <a:xfrm>
            <a:off x="8077200" y="5510"/>
            <a:ext cx="1524000" cy="276999"/>
          </a:xfrm>
          <a:prstGeom prst="rect">
            <a:avLst/>
          </a:prstGeom>
          <a:noFill/>
        </p:spPr>
        <p:txBody>
          <a:bodyPr wrap="square" rtlCol="0">
            <a:spAutoFit/>
          </a:bodyPr>
          <a:lstStyle/>
          <a:p>
            <a:r>
              <a:rPr lang="en-IN" sz="1200" dirty="0">
                <a:solidFill>
                  <a:schemeClr val="bg1">
                    <a:lumMod val="50000"/>
                  </a:schemeClr>
                </a:solidFill>
              </a:rPr>
              <a:t>CSE Dept.</a:t>
            </a:r>
          </a:p>
        </p:txBody>
      </p:sp>
    </p:spTree>
    <p:extLst>
      <p:ext uri="{BB962C8B-B14F-4D97-AF65-F5344CB8AC3E}">
        <p14:creationId xmlns:p14="http://schemas.microsoft.com/office/powerpoint/2010/main" val="99147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84637A-D859-5AA1-419E-8595C3404E35}"/>
              </a:ext>
            </a:extLst>
          </p:cNvPr>
          <p:cNvSpPr>
            <a:spLocks noGrp="1"/>
          </p:cNvSpPr>
          <p:nvPr>
            <p:ph type="title"/>
          </p:nvPr>
        </p:nvSpPr>
        <p:spPr/>
        <p:txBody>
          <a:bodyPr/>
          <a:lstStyle/>
          <a:p>
            <a:r>
              <a:rPr lang="en-IN" dirty="0"/>
              <a:t>CASE STUDY 2</a:t>
            </a:r>
          </a:p>
        </p:txBody>
      </p:sp>
      <p:sp>
        <p:nvSpPr>
          <p:cNvPr id="8" name="Content Placeholder 7">
            <a:extLst>
              <a:ext uri="{FF2B5EF4-FFF2-40B4-BE49-F238E27FC236}">
                <a16:creationId xmlns:a16="http://schemas.microsoft.com/office/drawing/2014/main" id="{B8746D7B-CB0C-9F7F-7F55-AC149B03C5B1}"/>
              </a:ext>
            </a:extLst>
          </p:cNvPr>
          <p:cNvSpPr>
            <a:spLocks noGrp="1"/>
          </p:cNvSpPr>
          <p:nvPr>
            <p:ph idx="1"/>
          </p:nvPr>
        </p:nvSpPr>
        <p:spPr>
          <a:xfrm>
            <a:off x="457200" y="1063229"/>
            <a:ext cx="8229600" cy="3531394"/>
          </a:xfrm>
        </p:spPr>
        <p:txBody>
          <a:bodyPr>
            <a:normAutofit fontScale="40000" lnSpcReduction="20000"/>
          </a:bodyPr>
          <a:lstStyle/>
          <a:p>
            <a:pPr marL="0" indent="0" algn="ctr">
              <a:buNone/>
            </a:pPr>
            <a:r>
              <a:rPr lang="en-IN" sz="5000" b="1" kern="0" dirty="0">
                <a:effectLst/>
                <a:latin typeface="Times New Roman" panose="02020603050405020304" pitchFamily="18" charset="0"/>
                <a:ea typeface="Times New Roman" panose="02020603050405020304" pitchFamily="18" charset="0"/>
                <a:cs typeface="Cordia New" panose="020B0304020202020204" pitchFamily="34" charset="-34"/>
              </a:rPr>
              <a:t>               Google Classroom – Cloud-Based Educational Platform</a:t>
            </a:r>
            <a:endParaRPr lang="en-IN" sz="50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endParaRPr lang="en-IN" sz="2300" b="1"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0" indent="0">
              <a:lnSpc>
                <a:spcPct val="107000"/>
              </a:lnSpc>
              <a:spcAft>
                <a:spcPts val="800"/>
              </a:spcAft>
              <a:buNone/>
            </a:pPr>
            <a:r>
              <a:rPr lang="en-IN" sz="4500" b="1" kern="0" dirty="0">
                <a:effectLst/>
                <a:latin typeface="Times New Roman" panose="02020603050405020304" pitchFamily="18" charset="0"/>
                <a:ea typeface="Times New Roman" panose="02020603050405020304" pitchFamily="18" charset="0"/>
                <a:cs typeface="Cordia New" panose="020B0304020202020204" pitchFamily="34" charset="-34"/>
              </a:rPr>
              <a:t>Overview</a:t>
            </a:r>
            <a:endParaRPr lang="en-IN" sz="45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34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4000" kern="0" dirty="0">
                <a:effectLst/>
                <a:latin typeface="Times New Roman" panose="02020603050405020304" pitchFamily="18" charset="0"/>
                <a:ea typeface="Times New Roman" panose="02020603050405020304" pitchFamily="18" charset="0"/>
                <a:cs typeface="Cordia New" panose="020B0304020202020204" pitchFamily="34" charset="-34"/>
              </a:rPr>
              <a:t>Google Classroom is a </a:t>
            </a:r>
            <a:r>
              <a:rPr lang="en-IN" sz="4000" b="1" kern="0" dirty="0">
                <a:effectLst/>
                <a:latin typeface="Times New Roman" panose="02020603050405020304" pitchFamily="18" charset="0"/>
                <a:ea typeface="Times New Roman" panose="02020603050405020304" pitchFamily="18" charset="0"/>
                <a:cs typeface="Cordia New" panose="020B0304020202020204" pitchFamily="34" charset="-34"/>
              </a:rPr>
              <a:t>lightweight</a:t>
            </a:r>
            <a:r>
              <a:rPr lang="en-IN" sz="4000" kern="0" dirty="0">
                <a:effectLst/>
                <a:latin typeface="Times New Roman" panose="02020603050405020304" pitchFamily="18" charset="0"/>
                <a:ea typeface="Times New Roman" panose="02020603050405020304" pitchFamily="18" charset="0"/>
                <a:cs typeface="Cordia New" panose="020B0304020202020204" pitchFamily="34" charset="-34"/>
              </a:rPr>
              <a:t> cloud-based tool for managing classroom activities, assignments, and resources, integrated with Google Drive and Docs</a:t>
            </a:r>
            <a:r>
              <a:rPr lang="en-IN" sz="3400"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sz="34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r>
              <a:rPr lang="en-IN" sz="4500" b="1" kern="0" dirty="0">
                <a:effectLst/>
                <a:latin typeface="Times New Roman" panose="02020603050405020304" pitchFamily="18" charset="0"/>
                <a:ea typeface="Times New Roman" panose="02020603050405020304" pitchFamily="18" charset="0"/>
                <a:cs typeface="Cordia New" panose="020B0304020202020204" pitchFamily="34" charset="-34"/>
              </a:rPr>
              <a:t>Advantages</a:t>
            </a:r>
            <a:endParaRPr lang="en-IN" sz="4500" kern="100" dirty="0">
              <a:effectLst/>
              <a:latin typeface="Calibri" panose="020F0502020204030204" pitchFamily="34" charset="0"/>
              <a:ea typeface="DengXian" panose="02010600030101010101" pitchFamily="2" charset="-122"/>
              <a:cs typeface="Cordia New" panose="020B0304020202020204" pitchFamily="34" charset="-34"/>
            </a:endParaRPr>
          </a:p>
          <a:p>
            <a:pPr>
              <a:lnSpc>
                <a:spcPct val="107000"/>
              </a:lnSpc>
              <a:spcAft>
                <a:spcPts val="800"/>
              </a:spcAft>
              <a:buFont typeface="Wingdings" panose="05000000000000000000" pitchFamily="2" charset="2"/>
              <a:buChar char="Ø"/>
            </a:pPr>
            <a:r>
              <a:rPr lang="en-IN" sz="25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4000" b="1" kern="0" dirty="0">
                <a:effectLst/>
                <a:latin typeface="Times New Roman" panose="02020603050405020304" pitchFamily="18" charset="0"/>
                <a:ea typeface="Times New Roman" panose="02020603050405020304" pitchFamily="18" charset="0"/>
                <a:cs typeface="Cordia New" panose="020B0304020202020204" pitchFamily="34" charset="-34"/>
              </a:rPr>
              <a:t>Easy to set up</a:t>
            </a:r>
            <a:r>
              <a:rPr lang="en-IN" sz="4000" kern="0" dirty="0">
                <a:effectLst/>
                <a:latin typeface="Times New Roman" panose="02020603050405020304" pitchFamily="18" charset="0"/>
                <a:ea typeface="Times New Roman" panose="02020603050405020304" pitchFamily="18" charset="0"/>
                <a:cs typeface="Cordia New" panose="020B0304020202020204" pitchFamily="34" charset="-34"/>
              </a:rPr>
              <a:t> – Requires no installation; users can access it from a browser.</a:t>
            </a:r>
          </a:p>
          <a:p>
            <a:pPr>
              <a:lnSpc>
                <a:spcPct val="107000"/>
              </a:lnSpc>
              <a:spcAft>
                <a:spcPts val="800"/>
              </a:spcAft>
              <a:buFont typeface="Wingdings" panose="05000000000000000000" pitchFamily="2" charset="2"/>
              <a:buChar char="Ø"/>
            </a:pPr>
            <a:r>
              <a:rPr lang="en-IN" sz="4000" b="1" kern="0" dirty="0">
                <a:effectLst/>
                <a:latin typeface="Times New Roman" panose="02020603050405020304" pitchFamily="18" charset="0"/>
                <a:ea typeface="Times New Roman" panose="02020603050405020304" pitchFamily="18" charset="0"/>
                <a:cs typeface="Cordia New" panose="020B0304020202020204" pitchFamily="34" charset="-34"/>
              </a:rPr>
              <a:t>Seamless integration</a:t>
            </a:r>
            <a:r>
              <a:rPr lang="en-IN" sz="4000" kern="0" dirty="0">
                <a:effectLst/>
                <a:latin typeface="Times New Roman" panose="02020603050405020304" pitchFamily="18" charset="0"/>
                <a:ea typeface="Times New Roman" panose="02020603050405020304" pitchFamily="18" charset="0"/>
                <a:cs typeface="Cordia New" panose="020B0304020202020204" pitchFamily="34" charset="-34"/>
              </a:rPr>
              <a:t> – Works well with Google Drive, Docs, and Sheets.</a:t>
            </a:r>
          </a:p>
          <a:p>
            <a:pPr>
              <a:lnSpc>
                <a:spcPct val="107000"/>
              </a:lnSpc>
              <a:spcAft>
                <a:spcPts val="800"/>
              </a:spcAft>
              <a:buFont typeface="Wingdings" panose="05000000000000000000" pitchFamily="2" charset="2"/>
              <a:buChar char="Ø"/>
            </a:pPr>
            <a:r>
              <a:rPr lang="en-IN" sz="4000" b="1" kern="0" dirty="0">
                <a:effectLst/>
                <a:latin typeface="Times New Roman" panose="02020603050405020304" pitchFamily="18" charset="0"/>
                <a:ea typeface="Times New Roman" panose="02020603050405020304" pitchFamily="18" charset="0"/>
                <a:cs typeface="Cordia New" panose="020B0304020202020204" pitchFamily="34" charset="-34"/>
              </a:rPr>
              <a:t>Good for assignments</a:t>
            </a:r>
            <a:r>
              <a:rPr lang="en-IN" sz="4000" kern="0" dirty="0">
                <a:effectLst/>
                <a:latin typeface="Times New Roman" panose="02020603050405020304" pitchFamily="18" charset="0"/>
                <a:ea typeface="Times New Roman" panose="02020603050405020304" pitchFamily="18" charset="0"/>
                <a:cs typeface="Cordia New" panose="020B0304020202020204" pitchFamily="34" charset="-34"/>
              </a:rPr>
              <a:t> – Facilitates homework submission and grading.</a:t>
            </a:r>
            <a:endParaRPr lang="en-IN" sz="4000" kern="100" dirty="0">
              <a:effectLst/>
              <a:latin typeface="Calibri" panose="020F0502020204030204" pitchFamily="34" charset="0"/>
              <a:ea typeface="DengXian" panose="02010600030101010101" pitchFamily="2" charset="-122"/>
              <a:cs typeface="Cordia New" panose="020B0304020202020204" pitchFamily="34" charset="-34"/>
            </a:endParaRPr>
          </a:p>
          <a:p>
            <a:pPr marL="0" indent="0">
              <a:lnSpc>
                <a:spcPct val="107000"/>
              </a:lnSpc>
              <a:spcAft>
                <a:spcPts val="800"/>
              </a:spcAft>
              <a:buNone/>
            </a:pPr>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b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br>
            <a:endParaRPr lang="en-IN" dirty="0"/>
          </a:p>
        </p:txBody>
      </p:sp>
      <p:sp>
        <p:nvSpPr>
          <p:cNvPr id="2" name="Date Placeholder 1">
            <a:extLst>
              <a:ext uri="{FF2B5EF4-FFF2-40B4-BE49-F238E27FC236}">
                <a16:creationId xmlns:a16="http://schemas.microsoft.com/office/drawing/2014/main" id="{E0014D22-FBE4-FE76-8CB3-5E81DB89DBC2}"/>
              </a:ext>
            </a:extLst>
          </p:cNvPr>
          <p:cNvSpPr>
            <a:spLocks noGrp="1"/>
          </p:cNvSpPr>
          <p:nvPr>
            <p:ph type="dt" sz="half" idx="10"/>
          </p:nvPr>
        </p:nvSpPr>
        <p:spPr/>
        <p:txBody>
          <a:bodyPr/>
          <a:lstStyle/>
          <a:p>
            <a:fld id="{7690D260-FFE9-4DF3-9187-F8313A6DC16B}" type="datetime4">
              <a:rPr lang="en-US" smtClean="0"/>
              <a:t>March 2, 2025</a:t>
            </a:fld>
            <a:endParaRPr lang="en-US" dirty="0"/>
          </a:p>
        </p:txBody>
      </p:sp>
      <p:sp>
        <p:nvSpPr>
          <p:cNvPr id="3" name="Footer Placeholder 2">
            <a:extLst>
              <a:ext uri="{FF2B5EF4-FFF2-40B4-BE49-F238E27FC236}">
                <a16:creationId xmlns:a16="http://schemas.microsoft.com/office/drawing/2014/main" id="{9D312A72-51D7-C8FD-82D1-B365E897897C}"/>
              </a:ext>
            </a:extLst>
          </p:cNvPr>
          <p:cNvSpPr>
            <a:spLocks noGrp="1"/>
          </p:cNvSpPr>
          <p:nvPr>
            <p:ph type="ftr" sz="quarter" idx="11"/>
          </p:nvPr>
        </p:nvSpPr>
        <p:spPr/>
        <p:txBody>
          <a:bodyPr/>
          <a:lstStyle/>
          <a:p>
            <a:r>
              <a:rPr lang="en-US"/>
              <a:t>CSD334</a:t>
            </a:r>
            <a:endParaRPr lang="en-US" dirty="0"/>
          </a:p>
        </p:txBody>
      </p:sp>
      <p:sp>
        <p:nvSpPr>
          <p:cNvPr id="4" name="Slide Number Placeholder 3">
            <a:extLst>
              <a:ext uri="{FF2B5EF4-FFF2-40B4-BE49-F238E27FC236}">
                <a16:creationId xmlns:a16="http://schemas.microsoft.com/office/drawing/2014/main" id="{6AA6F7F6-58D4-46F0-F660-3DB68CA5AC2D}"/>
              </a:ext>
            </a:extLst>
          </p:cNvPr>
          <p:cNvSpPr>
            <a:spLocks noGrp="1"/>
          </p:cNvSpPr>
          <p:nvPr>
            <p:ph type="sldNum" sz="quarter" idx="12"/>
          </p:nvPr>
        </p:nvSpPr>
        <p:spPr/>
        <p:txBody>
          <a:bodyPr/>
          <a:lstStyle/>
          <a:p>
            <a:fld id="{24D4962F-7259-4555-84AB-ABB5FA5C67CA}" type="slidenum">
              <a:rPr lang="en-US" smtClean="0"/>
              <a:t>9</a:t>
            </a:fld>
            <a:endParaRPr lang="en-US" dirty="0"/>
          </a:p>
        </p:txBody>
      </p:sp>
      <p:sp>
        <p:nvSpPr>
          <p:cNvPr id="10" name="TextBox 9">
            <a:extLst>
              <a:ext uri="{FF2B5EF4-FFF2-40B4-BE49-F238E27FC236}">
                <a16:creationId xmlns:a16="http://schemas.microsoft.com/office/drawing/2014/main" id="{44A63188-7BA0-02E4-2252-E0996DFC87B6}"/>
              </a:ext>
            </a:extLst>
          </p:cNvPr>
          <p:cNvSpPr txBox="1"/>
          <p:nvPr/>
        </p:nvSpPr>
        <p:spPr>
          <a:xfrm>
            <a:off x="152400" y="19052"/>
            <a:ext cx="2133600"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56D9565B-3976-575D-0804-39D615163031}"/>
              </a:ext>
            </a:extLst>
          </p:cNvPr>
          <p:cNvSpPr txBox="1"/>
          <p:nvPr/>
        </p:nvSpPr>
        <p:spPr>
          <a:xfrm>
            <a:off x="164995" y="85090"/>
            <a:ext cx="2971800" cy="276999"/>
          </a:xfrm>
          <a:prstGeom prst="rect">
            <a:avLst/>
          </a:prstGeom>
          <a:noFill/>
        </p:spPr>
        <p:txBody>
          <a:bodyPr wrap="square" rtlCol="0">
            <a:spAutoFit/>
          </a:bodyPr>
          <a:lstStyle/>
          <a:p>
            <a:r>
              <a:rPr lang="en-IN" sz="1200" dirty="0">
                <a:solidFill>
                  <a:schemeClr val="bg1">
                    <a:lumMod val="50000"/>
                  </a:schemeClr>
                </a:solidFill>
              </a:rPr>
              <a:t>Interactive Knowledge Portal</a:t>
            </a:r>
          </a:p>
        </p:txBody>
      </p:sp>
    </p:spTree>
    <p:extLst>
      <p:ext uri="{BB962C8B-B14F-4D97-AF65-F5344CB8AC3E}">
        <p14:creationId xmlns:p14="http://schemas.microsoft.com/office/powerpoint/2010/main" val="940545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1955</TotalTime>
  <Words>1124</Words>
  <Application>Microsoft Office PowerPoint</Application>
  <PresentationFormat>On-screen Show (16:9)</PresentationFormat>
  <Paragraphs>209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Cooper Black</vt:lpstr>
      <vt:lpstr>Times New Roman</vt:lpstr>
      <vt:lpstr>Wingdings</vt:lpstr>
      <vt:lpstr>Office Theme</vt:lpstr>
      <vt:lpstr>PowerPoint Presentation</vt:lpstr>
      <vt:lpstr>CONTENTS</vt:lpstr>
      <vt:lpstr>INTRODUCTION</vt:lpstr>
      <vt:lpstr>PowerPoint Presentation</vt:lpstr>
      <vt:lpstr>PROPOSED SYSTEM</vt:lpstr>
      <vt:lpstr>PowerPoint Presentation</vt:lpstr>
      <vt:lpstr>CASE STUDY 1</vt:lpstr>
      <vt:lpstr>PowerPoint Presentation</vt:lpstr>
      <vt:lpstr>CASE STUDY 2</vt:lpstr>
      <vt:lpstr>PowerPoint Presentation</vt:lpstr>
      <vt:lpstr>CASE STUDY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Sneha Sasi</cp:lastModifiedBy>
  <cp:revision>78</cp:revision>
  <dcterms:created xsi:type="dcterms:W3CDTF">2022-09-27T09:54:56Z</dcterms:created>
  <dcterms:modified xsi:type="dcterms:W3CDTF">2025-03-02T16:43:00Z</dcterms:modified>
</cp:coreProperties>
</file>