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60" r:id="rId5"/>
    <p:sldId id="265" r:id="rId6"/>
    <p:sldId id="266" r:id="rId7"/>
    <p:sldId id="267" r:id="rId8"/>
    <p:sldId id="263" r:id="rId9"/>
    <p:sldId id="264" r:id="rId10"/>
    <p:sldId id="268" r:id="rId11"/>
    <p:sldId id="259" r:id="rId12"/>
    <p:sldId id="272" r:id="rId13"/>
    <p:sldId id="271" r:id="rId14"/>
    <p:sldId id="274" r:id="rId15"/>
    <p:sldId id="26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7430-B274-EDCD-1B5C-8E85B38D4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34367D-6C46-3E25-C5DC-AE11AEFA2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1A350E-DC41-C4E7-DD3F-334BFB45F5A3}"/>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5" name="Footer Placeholder 4">
            <a:extLst>
              <a:ext uri="{FF2B5EF4-FFF2-40B4-BE49-F238E27FC236}">
                <a16:creationId xmlns:a16="http://schemas.microsoft.com/office/drawing/2014/main" id="{7B04A4B8-ADB5-06A6-C27A-0E6EB093C0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2C987-51D9-D0EA-9B93-701AF70B4681}"/>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400825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6F75-7AB4-FD80-4AEA-C5A88FB3FB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34BA2A-9E52-5764-7EA4-09E8C073C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D6DB7-9C64-D9E9-4EE9-80F602F44E89}"/>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5" name="Footer Placeholder 4">
            <a:extLst>
              <a:ext uri="{FF2B5EF4-FFF2-40B4-BE49-F238E27FC236}">
                <a16:creationId xmlns:a16="http://schemas.microsoft.com/office/drawing/2014/main" id="{15599AF5-B292-3EA6-2F1B-761ED2904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9C826-2B37-23BA-2E2B-406D7B3AA70C}"/>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72137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66DC03-2C5A-FC60-3F1A-ED3393544D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64128E-0BF0-51EA-4416-14AF8A7DB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6C2085-87D9-9AB6-6215-5B4ED89D461E}"/>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5" name="Footer Placeholder 4">
            <a:extLst>
              <a:ext uri="{FF2B5EF4-FFF2-40B4-BE49-F238E27FC236}">
                <a16:creationId xmlns:a16="http://schemas.microsoft.com/office/drawing/2014/main" id="{842E132C-9AC1-771F-2A9E-9D75B93F9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7FC72-0DC8-48BE-5765-0966462EF428}"/>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268786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FA55C-7912-1249-CF32-0EA9EC163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FA2548-7A10-40B3-A318-9D59D1918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01333-524A-0BA2-F24B-BBFB586AD416}"/>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5" name="Footer Placeholder 4">
            <a:extLst>
              <a:ext uri="{FF2B5EF4-FFF2-40B4-BE49-F238E27FC236}">
                <a16:creationId xmlns:a16="http://schemas.microsoft.com/office/drawing/2014/main" id="{14BDFF71-EF62-F208-01DD-A4D62CAE1A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A9FA2-FBD0-EEFC-968E-64FE30C56431}"/>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259842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E372-D531-B1AD-D9E7-0DF1932406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382539-D739-5092-D06A-DCF551485F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56F926-131A-1E22-8605-BC8289ED1058}"/>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5" name="Footer Placeholder 4">
            <a:extLst>
              <a:ext uri="{FF2B5EF4-FFF2-40B4-BE49-F238E27FC236}">
                <a16:creationId xmlns:a16="http://schemas.microsoft.com/office/drawing/2014/main" id="{BD8B2343-DF2A-CC73-950E-1CEB3BB33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B1218F-7830-B0BD-A710-529544415C8C}"/>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153400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812E-4DB1-38CC-F4B2-ED62BC97D1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7D214F-8FF1-9E45-5517-A7349BA38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D5884-C2A0-4A46-23E6-DB31C0C4C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D4D192-F7D0-8CF6-8EC6-84030F25CCD3}"/>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6" name="Footer Placeholder 5">
            <a:extLst>
              <a:ext uri="{FF2B5EF4-FFF2-40B4-BE49-F238E27FC236}">
                <a16:creationId xmlns:a16="http://schemas.microsoft.com/office/drawing/2014/main" id="{6B09C4A2-D734-3229-EB4A-163C6CE9D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9FC51-048D-33C7-D602-F72AC4F490A0}"/>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287080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545D-B3DF-BE65-FEE4-18817A659D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B111D2-1735-4F3C-4E00-EBD101BDB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331278-0FF0-2FBE-2565-4A39406CE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2B338B-C7CC-C858-992F-E7EC45617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25F34F-95E2-5E11-83A5-3A6CF4D93B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CCD741-E2B9-D99A-0543-C3DFB10049D6}"/>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8" name="Footer Placeholder 7">
            <a:extLst>
              <a:ext uri="{FF2B5EF4-FFF2-40B4-BE49-F238E27FC236}">
                <a16:creationId xmlns:a16="http://schemas.microsoft.com/office/drawing/2014/main" id="{7E228DC6-E69D-A21E-0A38-641A36B78F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0BA692-903E-CB73-0373-A020496084B6}"/>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27172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24BB-509A-7F4A-04E7-AF1C9DB7C5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A06486-33C6-BA06-714F-69931A11B4B5}"/>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4" name="Footer Placeholder 3">
            <a:extLst>
              <a:ext uri="{FF2B5EF4-FFF2-40B4-BE49-F238E27FC236}">
                <a16:creationId xmlns:a16="http://schemas.microsoft.com/office/drawing/2014/main" id="{5EB54DDA-0BC5-D08D-7F58-C406075725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4D8934-2350-604D-229A-ED4C93AF9A9F}"/>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393260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F1D6C7-D5FA-05C4-5B99-9768B90E9D7D}"/>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3" name="Footer Placeholder 2">
            <a:extLst>
              <a:ext uri="{FF2B5EF4-FFF2-40B4-BE49-F238E27FC236}">
                <a16:creationId xmlns:a16="http://schemas.microsoft.com/office/drawing/2014/main" id="{CFBB34A2-7362-5DA4-1150-2085A33C30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8C16AC-87B6-2D64-BAD8-5F17C7E711DB}"/>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390110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4EF9-24C4-AFA2-EC23-0CA707674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9B0C80-4D14-FC55-1AEE-F034DF2F6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012FA9-5875-2572-E228-293C268A5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41C29-DCE6-A1BA-B455-EE36EDB5AE8C}"/>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6" name="Footer Placeholder 5">
            <a:extLst>
              <a:ext uri="{FF2B5EF4-FFF2-40B4-BE49-F238E27FC236}">
                <a16:creationId xmlns:a16="http://schemas.microsoft.com/office/drawing/2014/main" id="{AFDB542D-950C-4A97-9A6C-D71F06072A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7A79E-73A9-060F-58D5-E80BFC143388}"/>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11541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B7A5-9338-CD4A-AC21-89A73DC24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85C5C6-5141-5554-B652-D3EEB2189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B61B79-24A5-F787-1B0F-CD0569CC6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F59AE-20F0-0A08-CC5B-0BBA01B62148}"/>
              </a:ext>
            </a:extLst>
          </p:cNvPr>
          <p:cNvSpPr>
            <a:spLocks noGrp="1"/>
          </p:cNvSpPr>
          <p:nvPr>
            <p:ph type="dt" sz="half" idx="10"/>
          </p:nvPr>
        </p:nvSpPr>
        <p:spPr/>
        <p:txBody>
          <a:bodyPr/>
          <a:lstStyle/>
          <a:p>
            <a:fld id="{7B6A4085-530E-4D5D-A51A-1F87C2F1B947}" type="datetimeFigureOut">
              <a:rPr lang="en-IN" smtClean="0"/>
              <a:t>28-07-2024</a:t>
            </a:fld>
            <a:endParaRPr lang="en-IN"/>
          </a:p>
        </p:txBody>
      </p:sp>
      <p:sp>
        <p:nvSpPr>
          <p:cNvPr id="6" name="Footer Placeholder 5">
            <a:extLst>
              <a:ext uri="{FF2B5EF4-FFF2-40B4-BE49-F238E27FC236}">
                <a16:creationId xmlns:a16="http://schemas.microsoft.com/office/drawing/2014/main" id="{2E7D55E6-0E6C-DFE6-3CA7-93EDABB813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77D31-4BAE-EA0B-6DED-3DD3B6ECA2DF}"/>
              </a:ext>
            </a:extLst>
          </p:cNvPr>
          <p:cNvSpPr>
            <a:spLocks noGrp="1"/>
          </p:cNvSpPr>
          <p:nvPr>
            <p:ph type="sldNum" sz="quarter" idx="12"/>
          </p:nvPr>
        </p:nvSpPr>
        <p:spPr/>
        <p:txBody>
          <a:bodyPr/>
          <a:lstStyle/>
          <a:p>
            <a:fld id="{2253A28A-22B4-45BB-BAC9-667F69811B3C}" type="slidenum">
              <a:rPr lang="en-IN" smtClean="0"/>
              <a:t>‹#›</a:t>
            </a:fld>
            <a:endParaRPr lang="en-IN"/>
          </a:p>
        </p:txBody>
      </p:sp>
    </p:spTree>
    <p:extLst>
      <p:ext uri="{BB962C8B-B14F-4D97-AF65-F5344CB8AC3E}">
        <p14:creationId xmlns:p14="http://schemas.microsoft.com/office/powerpoint/2010/main" val="171145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278B9-EE82-18EA-12F5-A6A7AA129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F69590-A96D-8EF0-B460-CC43BB73E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42124-6AFB-5667-3DFB-241F6E21B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A4085-530E-4D5D-A51A-1F87C2F1B947}" type="datetimeFigureOut">
              <a:rPr lang="en-IN" smtClean="0"/>
              <a:t>28-07-2024</a:t>
            </a:fld>
            <a:endParaRPr lang="en-IN"/>
          </a:p>
        </p:txBody>
      </p:sp>
      <p:sp>
        <p:nvSpPr>
          <p:cNvPr id="5" name="Footer Placeholder 4">
            <a:extLst>
              <a:ext uri="{FF2B5EF4-FFF2-40B4-BE49-F238E27FC236}">
                <a16:creationId xmlns:a16="http://schemas.microsoft.com/office/drawing/2014/main" id="{810C74BA-9F83-4DBB-F7C1-D683AB4AD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927E11-2183-F4EB-A39F-603F66B93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3A28A-22B4-45BB-BAC9-667F69811B3C}" type="slidenum">
              <a:rPr lang="en-IN" smtClean="0"/>
              <a:t>‹#›</a:t>
            </a:fld>
            <a:endParaRPr lang="en-IN"/>
          </a:p>
        </p:txBody>
      </p:sp>
    </p:spTree>
    <p:extLst>
      <p:ext uri="{BB962C8B-B14F-4D97-AF65-F5344CB8AC3E}">
        <p14:creationId xmlns:p14="http://schemas.microsoft.com/office/powerpoint/2010/main" val="4197134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ybercademy.org/configure-a-firewall-in-linux-project-overvie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F964-C594-7BA7-4391-080F0785226F}"/>
              </a:ext>
            </a:extLst>
          </p:cNvPr>
          <p:cNvSpPr>
            <a:spLocks noGrp="1"/>
          </p:cNvSpPr>
          <p:nvPr>
            <p:ph type="ctrTitle"/>
          </p:nvPr>
        </p:nvSpPr>
        <p:spPr>
          <a:xfrm>
            <a:off x="1524000" y="1737824"/>
            <a:ext cx="9144000" cy="2387600"/>
          </a:xfrm>
        </p:spPr>
        <p:txBody>
          <a:bodyPr/>
          <a:lstStyle/>
          <a:p>
            <a:r>
              <a:rPr lang="en-IN" b="1" i="0" u="none" strike="noStrike" dirty="0">
                <a:effectLst/>
                <a:highlight>
                  <a:srgbClr val="FFFFFF"/>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Configure a Firewall in Linux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00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7CD30-4417-E673-B3C2-873403ED228A}"/>
              </a:ext>
            </a:extLst>
          </p:cNvPr>
          <p:cNvSpPr>
            <a:spLocks noGrp="1"/>
          </p:cNvSpPr>
          <p:nvPr>
            <p:ph idx="1"/>
          </p:nvPr>
        </p:nvSpPr>
        <p:spPr>
          <a:xfrm>
            <a:off x="838200" y="852854"/>
            <a:ext cx="10515600" cy="5324109"/>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Web Traffic:</a:t>
            </a:r>
          </a:p>
          <a:p>
            <a:r>
              <a:rPr lang="en-IN" sz="1600" dirty="0">
                <a:latin typeface="Times New Roman" panose="02020603050405020304" pitchFamily="18" charset="0"/>
                <a:cs typeface="Times New Roman" panose="02020603050405020304" pitchFamily="18" charset="0"/>
              </a:rPr>
              <a:t>HTTP (Hypertext Transfer Protocol): Used for transmitting web pages and other content on the World Wide Web.</a:t>
            </a:r>
          </a:p>
          <a:p>
            <a:r>
              <a:rPr lang="en-IN" sz="1600" dirty="0">
                <a:latin typeface="Times New Roman" panose="02020603050405020304" pitchFamily="18" charset="0"/>
                <a:cs typeface="Times New Roman" panose="02020603050405020304" pitchFamily="18" charset="0"/>
              </a:rPr>
              <a:t>HTTPS (Hypertext Transfer Protocol Secure): Secure version of HTTP, encrypted for secure transactions.</a:t>
            </a:r>
          </a:p>
          <a:p>
            <a:pPr marL="0" indent="0">
              <a:buNone/>
            </a:pPr>
            <a:r>
              <a:rPr lang="en-IN" sz="1600" b="1" dirty="0">
                <a:latin typeface="Times New Roman" panose="02020603050405020304" pitchFamily="18" charset="0"/>
                <a:cs typeface="Times New Roman" panose="02020603050405020304" pitchFamily="18" charset="0"/>
              </a:rPr>
              <a:t>Email Traffic:</a:t>
            </a:r>
          </a:p>
          <a:p>
            <a:r>
              <a:rPr lang="en-IN" sz="1600" dirty="0">
                <a:latin typeface="Times New Roman" panose="02020603050405020304" pitchFamily="18" charset="0"/>
                <a:cs typeface="Times New Roman" panose="02020603050405020304" pitchFamily="18" charset="0"/>
              </a:rPr>
              <a:t>SMTP (Simple Mail Transfer Protocol): Used for sending email messages between servers.</a:t>
            </a:r>
          </a:p>
          <a:p>
            <a:r>
              <a:rPr lang="en-IN" sz="1600" dirty="0">
                <a:latin typeface="Times New Roman" panose="02020603050405020304" pitchFamily="18" charset="0"/>
                <a:cs typeface="Times New Roman" panose="02020603050405020304" pitchFamily="18" charset="0"/>
              </a:rPr>
              <a:t>POP3 (Post Office Protocol version 3) and IMAP (Internet Message Access Protocol): Used for retrieving email messages from servers.</a:t>
            </a:r>
          </a:p>
          <a:p>
            <a:pPr marL="0" indent="0">
              <a:buNone/>
            </a:pPr>
            <a:r>
              <a:rPr lang="en-IN" sz="1600" b="1" dirty="0">
                <a:latin typeface="Times New Roman" panose="02020603050405020304" pitchFamily="18" charset="0"/>
                <a:cs typeface="Times New Roman" panose="02020603050405020304" pitchFamily="18" charset="0"/>
              </a:rPr>
              <a:t>File Transfer Traffic:</a:t>
            </a:r>
          </a:p>
          <a:p>
            <a:r>
              <a:rPr lang="en-IN" sz="1600" dirty="0">
                <a:latin typeface="Times New Roman" panose="02020603050405020304" pitchFamily="18" charset="0"/>
                <a:cs typeface="Times New Roman" panose="02020603050405020304" pitchFamily="18" charset="0"/>
              </a:rPr>
              <a:t>FTP (File Transfer Protocol): Used for transferring files between hosts on a network.</a:t>
            </a:r>
          </a:p>
          <a:p>
            <a:r>
              <a:rPr lang="en-IN" sz="1600" dirty="0">
                <a:latin typeface="Times New Roman" panose="02020603050405020304" pitchFamily="18" charset="0"/>
                <a:cs typeface="Times New Roman" panose="02020603050405020304" pitchFamily="18" charset="0"/>
              </a:rPr>
              <a:t>SFTP (SSH File Transfer Protocol): Secure version of FTP, encrypted for secure file transfers.</a:t>
            </a:r>
          </a:p>
          <a:p>
            <a:pPr marL="0" indent="0" algn="just">
              <a:buNone/>
            </a:pPr>
            <a:r>
              <a:rPr lang="en-US" sz="1600" b="1" dirty="0">
                <a:latin typeface="Times New Roman" panose="02020603050405020304" pitchFamily="18" charset="0"/>
                <a:cs typeface="Times New Roman" panose="02020603050405020304" pitchFamily="18" charset="0"/>
              </a:rPr>
              <a:t>IP Header(</a:t>
            </a:r>
            <a:r>
              <a:rPr lang="en-IN" sz="1700" kern="0" dirty="0">
                <a:effectLst/>
                <a:latin typeface="Times New Roman" panose="02020603050405020304" pitchFamily="18" charset="0"/>
                <a:ea typeface="Times New Roman" panose="02020603050405020304" pitchFamily="18" charset="0"/>
              </a:rPr>
              <a:t>Internet Protocol Header</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IP header is a part of the IP datagram and contains essential information for routing and delivering packets across networks. It includes details such as source and destination IP addresses, packet length, and protocol version.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Components: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Source and Destination IP Addresses: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Identify the sending and receiving devices.</a:t>
            </a:r>
            <a:endParaRPr lang="en-IN" sz="16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214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C7952-ADB0-E79B-AD86-1488E9331011}"/>
              </a:ext>
            </a:extLst>
          </p:cNvPr>
          <p:cNvSpPr>
            <a:spLocks noGrp="1"/>
          </p:cNvSpPr>
          <p:nvPr>
            <p:ph idx="1"/>
          </p:nvPr>
        </p:nvSpPr>
        <p:spPr>
          <a:xfrm>
            <a:off x="838200" y="896815"/>
            <a:ext cx="10515600" cy="5280148"/>
          </a:xfrm>
        </p:spPr>
        <p:txBody>
          <a:bodyPr>
            <a:normAutofit/>
          </a:bodyPr>
          <a:lstStyle/>
          <a:p>
            <a:pPr marL="742950" lvl="1" indent="-285750">
              <a:lnSpc>
                <a:spcPct val="107000"/>
              </a:lnSpc>
              <a:spcAft>
                <a:spcPts val="800"/>
              </a:spcAft>
              <a:buSzPts val="1000"/>
              <a:buFont typeface="Courier New" panose="02070309020205020404" pitchFamily="49" charset="0"/>
              <a:buChar char="o"/>
              <a:tabLst>
                <a:tab pos="914400" algn="l"/>
              </a:tabLst>
            </a:pPr>
            <a:endParaRPr lang="en-IN" sz="1600" b="1" kern="0" dirty="0">
              <a:effectLst/>
              <a:latin typeface="Times New Roman" panose="02020603050405020304" pitchFamily="18" charset="0"/>
              <a:ea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rPr>
              <a:t>Packet Length:</a:t>
            </a:r>
            <a:r>
              <a:rPr lang="en-IN" sz="1600" kern="0" dirty="0">
                <a:effectLst/>
                <a:latin typeface="Times New Roman" panose="02020603050405020304" pitchFamily="18" charset="0"/>
                <a:ea typeface="Times New Roman" panose="02020603050405020304" pitchFamily="18" charset="0"/>
              </a:rPr>
              <a:t> Indicates the total length of the packet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Protocol Version: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Specifies the version of the IP protocol (IPv4 or IPv6).</a:t>
            </a: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TCP Header(</a:t>
            </a:r>
            <a:r>
              <a:rPr lang="en-US" sz="1600" dirty="0">
                <a:latin typeface="Times New Roman" panose="02020603050405020304" pitchFamily="18" charset="0"/>
                <a:cs typeface="Times New Roman" panose="02020603050405020304" pitchFamily="18" charset="0"/>
              </a:rPr>
              <a:t>Transmission Control Protocol</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TCP header is used in conjunction with IP to ensure reliable transmission of data across networks. It includes details such as source and destination port numbers, sequence and acknowledgment numbers, and control flags for managing the connection.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Components: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Source and Destination Port Numbers: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Identify the sending and receiving applications on devices.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Sequence and Acknowledgment Numbers: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Ensure ordered delivery and acknowledge receipt of data segments.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Control Flags: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Manage the connection (e.g., establishing, maintaining, and terminating connections).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33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02EED-E10A-18FD-7A9D-7376FBC367DA}"/>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iptables is a powerful command-line utility in Linux used for configuring the Linux kernel's </a:t>
            </a:r>
            <a:r>
              <a:rPr lang="en-US" sz="1600" dirty="0" err="1">
                <a:latin typeface="Times New Roman" panose="02020603050405020304" pitchFamily="18" charset="0"/>
                <a:cs typeface="Times New Roman" panose="02020603050405020304" pitchFamily="18" charset="0"/>
              </a:rPr>
              <a:t>netfilter</a:t>
            </a:r>
            <a:r>
              <a:rPr lang="en-US" sz="1600" dirty="0">
                <a:latin typeface="Times New Roman" panose="02020603050405020304" pitchFamily="18" charset="0"/>
                <a:cs typeface="Times New Roman" panose="02020603050405020304" pitchFamily="18" charset="0"/>
              </a:rPr>
              <a:t> firewall. It allows you to manage firewall rules and packet filtering rulesets in order to control network traffic. Here are some key aspects of iptables:</a:t>
            </a:r>
          </a:p>
          <a:p>
            <a:pPr marL="0" indent="0">
              <a:buNone/>
            </a:pPr>
            <a:r>
              <a:rPr lang="en-US" sz="1600" dirty="0">
                <a:latin typeface="Times New Roman" panose="02020603050405020304" pitchFamily="18" charset="0"/>
                <a:cs typeface="Times New Roman" panose="02020603050405020304" pitchFamily="18" charset="0"/>
              </a:rPr>
              <a:t>1. Packet Filtering: iptables primarily handles packet filtering, which means it can accept, drop, or reject packets based on a set of rules.</a:t>
            </a:r>
          </a:p>
          <a:p>
            <a:pPr marL="0" indent="0">
              <a:buNone/>
            </a:pPr>
            <a:r>
              <a:rPr lang="en-US" sz="1600" dirty="0">
                <a:latin typeface="Times New Roman" panose="02020603050405020304" pitchFamily="18" charset="0"/>
                <a:cs typeface="Times New Roman" panose="02020603050405020304" pitchFamily="18" charset="0"/>
              </a:rPr>
              <a:t>2. Network Address Translation (NAT): iptables can also perform Network Address Translation, allowing you to rewrite source or destination IP addresses of packets as they pass through the firewall.</a:t>
            </a:r>
          </a:p>
          <a:p>
            <a:pPr marL="0" indent="0">
              <a:buNone/>
            </a:pPr>
            <a:r>
              <a:rPr lang="en-US" sz="1600" dirty="0">
                <a:latin typeface="Times New Roman" panose="02020603050405020304" pitchFamily="18" charset="0"/>
                <a:cs typeface="Times New Roman" panose="02020603050405020304" pitchFamily="18" charset="0"/>
              </a:rPr>
              <a:t>3. Firewall Rules: You can define firewall rules using iptables to control incoming and outgoing traffic based on various criteria such as IP addresses, ports, protocols, and connection states.</a:t>
            </a:r>
          </a:p>
          <a:p>
            <a:pPr marL="0" indent="0">
              <a:buNone/>
            </a:pPr>
            <a:r>
              <a:rPr lang="en-US" sz="1600" dirty="0">
                <a:latin typeface="Times New Roman" panose="02020603050405020304" pitchFamily="18" charset="0"/>
                <a:cs typeface="Times New Roman" panose="02020603050405020304" pitchFamily="18" charset="0"/>
              </a:rPr>
              <a:t>4. Chains: iptables uses chains to organize rules. There are several predefined chains (like INPUT, OUTPUT, FORWARD) where rules are applied at different points in the packet's journey through the network stack.</a:t>
            </a:r>
          </a:p>
          <a:p>
            <a:pPr marL="0" indent="0">
              <a:buNone/>
            </a:pPr>
            <a:endParaRPr lang="en-IN" dirty="0"/>
          </a:p>
        </p:txBody>
      </p:sp>
      <p:sp>
        <p:nvSpPr>
          <p:cNvPr id="4" name="Title 1">
            <a:extLst>
              <a:ext uri="{FF2B5EF4-FFF2-40B4-BE49-F238E27FC236}">
                <a16:creationId xmlns:a16="http://schemas.microsoft.com/office/drawing/2014/main" id="{60BE51D0-DBB8-454C-9375-ADBA3B61FB47}"/>
              </a:ext>
            </a:extLst>
          </p:cNvPr>
          <p:cNvSpPr>
            <a:spLocks noGrp="1"/>
          </p:cNvSpPr>
          <p:nvPr>
            <p:ph type="title"/>
          </p:nvPr>
        </p:nvSpPr>
        <p:spPr>
          <a:xfrm>
            <a:off x="838200" y="365125"/>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What is iptables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62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726EE-07A0-3763-4F10-B0B73F64CDF2}"/>
              </a:ext>
            </a:extLst>
          </p:cNvPr>
          <p:cNvSpPr>
            <a:spLocks noGrp="1"/>
          </p:cNvSpPr>
          <p:nvPr>
            <p:ph idx="1"/>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5. Tables: iptables uses different tables (like filter, nat, mangle) to categorize rules based on their functionality. For example, the `filter` table is used for packet filtering, the `nat` table for Network Address Translation, and the `mangle` table for specialized packet alteration.</a:t>
            </a:r>
          </a:p>
          <a:p>
            <a:pPr marL="0" indent="0">
              <a:buNone/>
            </a:pPr>
            <a:r>
              <a:rPr lang="en-US" sz="1600" dirty="0">
                <a:latin typeface="Times New Roman" panose="02020603050405020304" pitchFamily="18" charset="0"/>
                <a:cs typeface="Times New Roman" panose="02020603050405020304" pitchFamily="18" charset="0"/>
              </a:rPr>
              <a:t>6. Command-Line Tool: iptables is typically managed through the command line with commands like `iptables`, `iptables-save`, and `iptables-restore`. Rules are specified using a specific syntax to define criteria for matching packets and actions to be taken upon matching.</a:t>
            </a:r>
          </a:p>
          <a:p>
            <a:pPr marL="0" indent="0">
              <a:buNone/>
            </a:pPr>
            <a:r>
              <a:rPr lang="en-US" sz="1600" dirty="0">
                <a:latin typeface="Times New Roman" panose="02020603050405020304" pitchFamily="18" charset="0"/>
                <a:cs typeface="Times New Roman" panose="02020603050405020304" pitchFamily="18" charset="0"/>
              </a:rPr>
              <a:t>Overall, iptables provides a robust framework for configuring firewall rules and managing network traffic in Linux, making it a fundamental tool for network security and administration.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70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C567-1E55-1621-758C-22F38EEA7B25}"/>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A4E6135-5C6C-4595-AA3E-B65973DEC70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61090" y="1521068"/>
            <a:ext cx="8709144" cy="4897316"/>
          </a:xfrm>
          <a:prstGeom prst="rect">
            <a:avLst/>
          </a:prstGeom>
        </p:spPr>
      </p:pic>
    </p:spTree>
    <p:extLst>
      <p:ext uri="{BB962C8B-B14F-4D97-AF65-F5344CB8AC3E}">
        <p14:creationId xmlns:p14="http://schemas.microsoft.com/office/powerpoint/2010/main" val="689802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4618-1E65-AFEA-58A0-D3774656245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F3BEC1-4204-45FA-E064-F1F27C2B4A47}"/>
              </a:ext>
            </a:extLst>
          </p:cNvPr>
          <p:cNvSpPr>
            <a:spLocks noGrp="1"/>
          </p:cNvSpPr>
          <p:nvPr>
            <p:ph idx="1"/>
          </p:nvPr>
        </p:nvSpPr>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Configuring a firewall in Linux is crucial for securing your system against unauthorized access and potential threats. By carefully setting up firewall rules, you can control incoming and outgoing network traffic, allowing only what is necessary for your system's operation while blocking or limiting everything else. This enhances the overall security posture of your Linux system by reducing the attack surface and protecting sensitive data and services.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624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CAC4-2D1A-DAF7-7B8B-C6C551226291}"/>
              </a:ext>
            </a:extLst>
          </p:cNvPr>
          <p:cNvSpPr>
            <a:spLocks noGrp="1"/>
          </p:cNvSpPr>
          <p:nvPr>
            <p:ph type="title"/>
          </p:nvPr>
        </p:nvSpPr>
        <p:spPr>
          <a:xfrm>
            <a:off x="4328748" y="2748634"/>
            <a:ext cx="3856892" cy="1325563"/>
          </a:xfrm>
        </p:spPr>
        <p:txBody>
          <a:bodyPr/>
          <a:lstStyle/>
          <a:p>
            <a:pPr algn="ct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96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2641-26CB-5639-A4F2-4F889879B34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F6E640-0BA6-5AC6-307B-11C2084D4E22}"/>
              </a:ext>
            </a:extLst>
          </p:cNvPr>
          <p:cNvSpPr>
            <a:spLocks noGrp="1"/>
          </p:cNvSpPr>
          <p:nvPr>
            <p:ph idx="1"/>
          </p:nvPr>
        </p:nvSpPr>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Securing your Linux system is paramount in today's digital landscape, and a firewall is your first line of defense against unauthorized access and malicious activities. Configuring a firewall in Linux involves setting up rules that control incoming and outgoing network traffic, ensuring only legitimate connections are permitted while blocking potential threats.</a:t>
            </a:r>
          </a:p>
          <a:p>
            <a:pPr marL="0" indent="0" algn="just">
              <a:buNone/>
            </a:pPr>
            <a:r>
              <a:rPr lang="en-US" sz="1600" dirty="0">
                <a:latin typeface="Times New Roman" panose="02020603050405020304" pitchFamily="18" charset="0"/>
                <a:cs typeface="Times New Roman" panose="02020603050405020304" pitchFamily="18" charset="0"/>
              </a:rPr>
              <a:t>In this presentation, we will explore the essentials of configuring a firewall on a Linux system. We'll cover the primary tools and techniques used, best practices for rule management, and strategies for monitoring and maintaining firewall effectiveness. By the end, you'll have a solid understanding of how to implement a robust firewall solution to protect your infrastructure.</a:t>
            </a:r>
          </a:p>
          <a:p>
            <a:endParaRPr lang="en-IN" dirty="0"/>
          </a:p>
        </p:txBody>
      </p:sp>
    </p:spTree>
    <p:extLst>
      <p:ext uri="{BB962C8B-B14F-4D97-AF65-F5344CB8AC3E}">
        <p14:creationId xmlns:p14="http://schemas.microsoft.com/office/powerpoint/2010/main" val="17216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5FF1-D41A-9584-8707-15B840332AA8}"/>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What is a Firewall</a:t>
            </a:r>
          </a:p>
        </p:txBody>
      </p:sp>
      <p:sp>
        <p:nvSpPr>
          <p:cNvPr id="3" name="Content Placeholder 2">
            <a:extLst>
              <a:ext uri="{FF2B5EF4-FFF2-40B4-BE49-F238E27FC236}">
                <a16:creationId xmlns:a16="http://schemas.microsoft.com/office/drawing/2014/main" id="{3691ACC3-33A7-AD61-61C2-085F91EE8C16}"/>
              </a:ext>
            </a:extLst>
          </p:cNvPr>
          <p:cNvSpPr>
            <a:spLocks noGrp="1"/>
          </p:cNvSpPr>
          <p:nvPr>
            <p:ph idx="1"/>
          </p:nvPr>
        </p:nvSpPr>
        <p:spPr>
          <a:xfrm>
            <a:off x="838200" y="1895961"/>
            <a:ext cx="10515600" cy="4351338"/>
          </a:xfrm>
        </p:spPr>
        <p:txBody>
          <a:bodyPr>
            <a:normAutofit/>
          </a:bodyPr>
          <a:lstStyle/>
          <a:p>
            <a:pPr marL="0" indent="0" algn="just">
              <a:buNone/>
            </a:pPr>
            <a:r>
              <a:rPr lang="en-US" sz="1600" b="0" i="0" dirty="0">
                <a:effectLst/>
                <a:latin typeface="Times New Roman" panose="02020603050405020304" pitchFamily="18" charset="0"/>
                <a:cs typeface="Times New Roman" panose="02020603050405020304" pitchFamily="18" charset="0"/>
              </a:rPr>
              <a:t>A firewall is a security system designed to monitor and control incoming and outgoing network traffic based on predetermined security rules. It acts as a barrier between a trusted internal network (like a company's private network) and untrusted external networks (like the internet). Firewalls can be hardware devices, software programs, or a combination of both, and they play a crucial role in preventing unauthorized access to or from private networks while allowing legitimate communication to pass through.</a:t>
            </a:r>
          </a:p>
          <a:p>
            <a:pPr marL="0" indent="0" algn="just">
              <a:buNone/>
            </a:pPr>
            <a:r>
              <a:rPr lang="en-US" sz="1600" b="1" dirty="0">
                <a:latin typeface="Times New Roman" panose="02020603050405020304" pitchFamily="18" charset="0"/>
                <a:cs typeface="Times New Roman" panose="02020603050405020304" pitchFamily="18" charset="0"/>
              </a:rPr>
              <a:t>Hardware Firewall</a:t>
            </a:r>
            <a:endParaRPr lang="en-US" sz="1600" b="1" i="0" dirty="0">
              <a:effectLst/>
              <a:latin typeface="Times New Roman" panose="02020603050405020304" pitchFamily="18" charset="0"/>
              <a:cs typeface="Times New Roman" panose="02020603050405020304" pitchFamily="18" charset="0"/>
            </a:endParaRPr>
          </a:p>
          <a:p>
            <a:pPr marL="0" indent="0" algn="just">
              <a:buNone/>
            </a:pPr>
            <a:r>
              <a:rPr lang="en-US" sz="1600" dirty="0">
                <a:solidFill>
                  <a:srgbClr val="333333"/>
                </a:solidFill>
                <a:latin typeface="Times New Roman" panose="02020603050405020304" pitchFamily="18" charset="0"/>
                <a:cs typeface="Times New Roman" panose="02020603050405020304" pitchFamily="18" charset="0"/>
              </a:rPr>
              <a:t>Hardware firewall is positioned between the network and devices, allowing traffic to funnel through the firewall for a close inspection and analysis. A hardware firewall, a term often interchangeable with network or next-generation firewall, protects the network gateways for an enterprise.</a:t>
            </a:r>
          </a:p>
          <a:p>
            <a:pPr marL="0" indent="0">
              <a:buNone/>
            </a:pPr>
            <a:r>
              <a:rPr lang="en-IN" sz="1800" b="1" dirty="0">
                <a:latin typeface="Times New Roman" panose="02020603050405020304" pitchFamily="18" charset="0"/>
                <a:cs typeface="Times New Roman" panose="02020603050405020304" pitchFamily="18" charset="0"/>
              </a:rPr>
              <a:t>Software Firewall</a:t>
            </a:r>
          </a:p>
          <a:p>
            <a:pPr marL="0" indent="0">
              <a:buNone/>
            </a:pPr>
            <a:r>
              <a:rPr lang="en-US" sz="1600" dirty="0">
                <a:latin typeface="Times New Roman" panose="02020603050405020304" pitchFamily="18" charset="0"/>
                <a:cs typeface="Times New Roman" panose="02020603050405020304" pitchFamily="18" charset="0"/>
              </a:rPr>
              <a:t>Software firewall is a firewall that is installed on a computer or server, and tasked with network security. It works with a wide variety of other technology security solutions to provide more robust and cohesive security for enterprises of all sizes.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27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8B002-2ECD-0003-C187-FF52DF2D6E1C}"/>
              </a:ext>
            </a:extLst>
          </p:cNvPr>
          <p:cNvSpPr>
            <a:spLocks noGrp="1"/>
          </p:cNvSpPr>
          <p:nvPr>
            <p:ph idx="1"/>
          </p:nvPr>
        </p:nvSpPr>
        <p:spPr>
          <a:xfrm>
            <a:off x="741485" y="975946"/>
            <a:ext cx="10515600" cy="4752610"/>
          </a:xfrm>
        </p:spPr>
        <p:txBody>
          <a:bodyPr>
            <a:normAutofit/>
          </a:bodyPr>
          <a:lstStyle/>
          <a:p>
            <a:pPr marL="0" indent="0" algn="just">
              <a:buNone/>
            </a:pPr>
            <a:r>
              <a:rPr lang="en-US" sz="1800" b="1" dirty="0">
                <a:solidFill>
                  <a:srgbClr val="333333"/>
                </a:solidFill>
                <a:latin typeface="Times New Roman" panose="02020603050405020304" pitchFamily="18" charset="0"/>
                <a:cs typeface="Times New Roman" panose="02020603050405020304" pitchFamily="18" charset="0"/>
              </a:rPr>
              <a:t>Types of firewall</a:t>
            </a:r>
          </a:p>
          <a:p>
            <a:pPr marL="0" indent="0" algn="just">
              <a:buNone/>
            </a:pPr>
            <a:r>
              <a:rPr lang="en-US" sz="1600" b="1" dirty="0">
                <a:solidFill>
                  <a:srgbClr val="333333"/>
                </a:solidFill>
                <a:latin typeface="Times New Roman" panose="02020603050405020304" pitchFamily="18" charset="0"/>
                <a:cs typeface="Times New Roman" panose="02020603050405020304" pitchFamily="18" charset="0"/>
              </a:rPr>
              <a:t>Packet Filtering Firewall</a:t>
            </a:r>
            <a:r>
              <a:rPr lang="en-US" sz="1600" dirty="0">
                <a:solidFill>
                  <a:srgbClr val="333333"/>
                </a:solidFill>
                <a:latin typeface="Times New Roman" panose="02020603050405020304" pitchFamily="18" charset="0"/>
                <a:cs typeface="Times New Roman" panose="02020603050405020304" pitchFamily="18" charset="0"/>
              </a:rPr>
              <a:t>: Examines packets of data and filters them based on predetermined criteria (e.g., IP addresses, port numbers).</a:t>
            </a:r>
          </a:p>
          <a:p>
            <a:pPr marL="0" indent="0" algn="just">
              <a:buNone/>
            </a:pPr>
            <a:r>
              <a:rPr lang="en-US" sz="1600" b="1" dirty="0">
                <a:solidFill>
                  <a:srgbClr val="333333"/>
                </a:solidFill>
                <a:latin typeface="Times New Roman" panose="02020603050405020304" pitchFamily="18" charset="0"/>
                <a:cs typeface="Times New Roman" panose="02020603050405020304" pitchFamily="18" charset="0"/>
              </a:rPr>
              <a:t>Stateful Inspection Firewall</a:t>
            </a:r>
            <a:r>
              <a:rPr lang="en-US" sz="1600" dirty="0">
                <a:solidFill>
                  <a:srgbClr val="333333"/>
                </a:solidFill>
                <a:latin typeface="Times New Roman" panose="02020603050405020304" pitchFamily="18" charset="0"/>
                <a:cs typeface="Times New Roman" panose="02020603050405020304" pitchFamily="18" charset="0"/>
              </a:rPr>
              <a:t>: Keeps track of the state of active connections and only allows packets that are part of an established connection.</a:t>
            </a:r>
          </a:p>
          <a:p>
            <a:pPr marL="0" indent="0" algn="just">
              <a:buNone/>
            </a:pPr>
            <a:r>
              <a:rPr lang="en-US" sz="1600" b="1" dirty="0">
                <a:solidFill>
                  <a:srgbClr val="333333"/>
                </a:solidFill>
                <a:latin typeface="Times New Roman" panose="02020603050405020304" pitchFamily="18" charset="0"/>
                <a:cs typeface="Times New Roman" panose="02020603050405020304" pitchFamily="18" charset="0"/>
              </a:rPr>
              <a:t>Proxy Firewall</a:t>
            </a:r>
            <a:r>
              <a:rPr lang="en-US" sz="1600" dirty="0">
                <a:solidFill>
                  <a:srgbClr val="333333"/>
                </a:solidFill>
                <a:latin typeface="Times New Roman" panose="02020603050405020304" pitchFamily="18" charset="0"/>
                <a:cs typeface="Times New Roman" panose="02020603050405020304" pitchFamily="18" charset="0"/>
              </a:rPr>
              <a:t>: Acts as an intermediary between internal and external networks, handling requests on behalf of clients.</a:t>
            </a:r>
          </a:p>
          <a:p>
            <a:pPr marL="0" indent="0" algn="just">
              <a:buNone/>
            </a:pPr>
            <a:r>
              <a:rPr lang="en-US" sz="1600" b="1" i="0" dirty="0">
                <a:solidFill>
                  <a:srgbClr val="333333"/>
                </a:solidFill>
                <a:effectLst/>
                <a:highlight>
                  <a:srgbClr val="FFFFFF"/>
                </a:highlight>
                <a:latin typeface="Times New Roman" panose="02020603050405020304" pitchFamily="18" charset="0"/>
                <a:cs typeface="Times New Roman" panose="02020603050405020304" pitchFamily="18" charset="0"/>
              </a:rPr>
              <a:t>Next Generation Firewall (NGFW):</a:t>
            </a:r>
            <a:r>
              <a:rPr lang="en-US" sz="1600" b="0" i="0" dirty="0">
                <a:solidFill>
                  <a:srgbClr val="333333"/>
                </a:solidFill>
                <a:effectLst/>
                <a:highlight>
                  <a:srgbClr val="FFFFFF"/>
                </a:highlight>
                <a:latin typeface="Times New Roman" panose="02020603050405020304" pitchFamily="18" charset="0"/>
                <a:cs typeface="Times New Roman" panose="02020603050405020304" pitchFamily="18" charset="0"/>
              </a:rPr>
              <a:t>Deep packet inspection Firewall with application-level inspection.</a:t>
            </a:r>
          </a:p>
          <a:p>
            <a:pPr marL="0" indent="0" algn="just">
              <a:buNone/>
            </a:pPr>
            <a:r>
              <a:rPr lang="en-US" sz="1600" b="1" i="0" dirty="0">
                <a:solidFill>
                  <a:srgbClr val="333333"/>
                </a:solidFill>
                <a:effectLst/>
                <a:highlight>
                  <a:srgbClr val="FFFFFF"/>
                </a:highlight>
                <a:latin typeface="Times New Roman" panose="02020603050405020304" pitchFamily="18" charset="0"/>
                <a:cs typeface="Times New Roman" panose="02020603050405020304" pitchFamily="18" charset="0"/>
              </a:rPr>
              <a:t>Circuit-Level Gateways: </a:t>
            </a:r>
            <a:r>
              <a:rPr lang="en-US" sz="1600" i="0" dirty="0">
                <a:solidFill>
                  <a:srgbClr val="333333"/>
                </a:solidFill>
                <a:effectLst/>
                <a:highlight>
                  <a:srgbClr val="FFFFFF"/>
                </a:highlight>
                <a:latin typeface="Times New Roman" panose="02020603050405020304" pitchFamily="18" charset="0"/>
                <a:cs typeface="Times New Roman" panose="02020603050405020304" pitchFamily="18" charset="0"/>
              </a:rPr>
              <a:t>Circuit-level gateways are another simple firewall type meant to quickly and easily approve or deny traffic without consuming considerable computing resources.</a:t>
            </a:r>
            <a:endParaRPr lang="en-US" sz="1600" dirty="0">
              <a:solidFill>
                <a:srgbClr val="333333"/>
              </a:solidFill>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Importance of Firewalls</a:t>
            </a:r>
          </a:p>
          <a:p>
            <a:pPr marL="0" indent="0" algn="just">
              <a:buNone/>
            </a:pPr>
            <a:r>
              <a:rPr lang="en-US" sz="1600" dirty="0">
                <a:latin typeface="Times New Roman" panose="02020603050405020304" pitchFamily="18" charset="0"/>
                <a:cs typeface="Times New Roman" panose="02020603050405020304" pitchFamily="18" charset="0"/>
              </a:rPr>
              <a:t>Enhances Network Security: Prevents unauthorized access and protects sensitive data.</a:t>
            </a:r>
          </a:p>
          <a:p>
            <a:pPr marL="0" indent="0" algn="just">
              <a:buNone/>
            </a:pPr>
            <a:r>
              <a:rPr lang="en-US" sz="1600" dirty="0">
                <a:latin typeface="Times New Roman" panose="02020603050405020304" pitchFamily="18" charset="0"/>
                <a:cs typeface="Times New Roman" panose="02020603050405020304" pitchFamily="18" charset="0"/>
              </a:rPr>
              <a:t>Controls Network Traffic: Filters and blocks malicious or unwanted traffic.</a:t>
            </a:r>
          </a:p>
          <a:p>
            <a:pPr marL="0" indent="0" algn="just">
              <a:buNone/>
            </a:pPr>
            <a:r>
              <a:rPr lang="en-US" sz="1600" dirty="0">
                <a:latin typeface="Times New Roman" panose="02020603050405020304" pitchFamily="18" charset="0"/>
                <a:cs typeface="Times New Roman" panose="02020603050405020304" pitchFamily="18" charset="0"/>
              </a:rPr>
              <a:t>Enforces Network Policies: Implements rules for acceptable use and access control.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60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5006-8D88-0ED9-562C-A26E66ADB9B8}"/>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FIREWALL TERMINOLOGY</a:t>
            </a:r>
          </a:p>
        </p:txBody>
      </p:sp>
      <p:sp>
        <p:nvSpPr>
          <p:cNvPr id="3" name="Content Placeholder 2">
            <a:extLst>
              <a:ext uri="{FF2B5EF4-FFF2-40B4-BE49-F238E27FC236}">
                <a16:creationId xmlns:a16="http://schemas.microsoft.com/office/drawing/2014/main" id="{97E5B32F-7BD3-52FB-0AA1-1C583AF38225}"/>
              </a:ext>
            </a:extLst>
          </p:cNvPr>
          <p:cNvSpPr>
            <a:spLocks noGrp="1"/>
          </p:cNvSpPr>
          <p:nvPr>
            <p:ph idx="1"/>
          </p:nvPr>
        </p:nvSpPr>
        <p:spPr/>
        <p:txBody>
          <a:bodyPr>
            <a:normAutofit/>
          </a:bodyPr>
          <a:lstStyle/>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Packet filtering: </a:t>
            </a:r>
            <a:r>
              <a:rPr lang="en-US" sz="1600" dirty="0">
                <a:latin typeface="Times New Roman" panose="02020603050405020304" pitchFamily="18" charset="0"/>
                <a:cs typeface="Times New Roman" panose="02020603050405020304" pitchFamily="18" charset="0"/>
              </a:rPr>
              <a:t>A firewall technique that examines packets (data units) as they pass through the firewall and blocks or allows them based on pre-established rules.</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Stateful inspection: </a:t>
            </a:r>
            <a:r>
              <a:rPr lang="en-US" sz="1600" dirty="0">
                <a:latin typeface="Times New Roman" panose="02020603050405020304" pitchFamily="18" charset="0"/>
                <a:cs typeface="Times New Roman" panose="02020603050405020304" pitchFamily="18" charset="0"/>
              </a:rPr>
              <a:t>A firewall technique that tracks the state of network connections to enforce security policies, which can be more effective than packet filtering.</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Application firewall: </a:t>
            </a:r>
            <a:r>
              <a:rPr lang="en-US" sz="1600" dirty="0">
                <a:latin typeface="Times New Roman" panose="02020603050405020304" pitchFamily="18" charset="0"/>
                <a:cs typeface="Times New Roman" panose="02020603050405020304" pitchFamily="18" charset="0"/>
              </a:rPr>
              <a:t>A firewall that monitors and filters incoming and outgoing traffic for specific applications or protocols to prevent unauthorized access.</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Intrusion Detection System (IDS): </a:t>
            </a:r>
            <a:r>
              <a:rPr lang="en-US" sz="1600" dirty="0">
                <a:latin typeface="Times New Roman" panose="02020603050405020304" pitchFamily="18" charset="0"/>
                <a:cs typeface="Times New Roman" panose="02020603050405020304" pitchFamily="18" charset="0"/>
              </a:rPr>
              <a:t>A security system that monitors network traffic for signs of malicious activity, such as unauthorized access or network attacks.</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Intrusion Prevention System (IPS): </a:t>
            </a:r>
            <a:r>
              <a:rPr lang="en-US" sz="1600" dirty="0">
                <a:latin typeface="Times New Roman" panose="02020603050405020304" pitchFamily="18" charset="0"/>
                <a:cs typeface="Times New Roman" panose="02020603050405020304" pitchFamily="18" charset="0"/>
              </a:rPr>
              <a:t>A security system that monitors network traffic and actively blocks or prevents malicious activity.</a:t>
            </a:r>
          </a:p>
        </p:txBody>
      </p:sp>
    </p:spTree>
    <p:extLst>
      <p:ext uri="{BB962C8B-B14F-4D97-AF65-F5344CB8AC3E}">
        <p14:creationId xmlns:p14="http://schemas.microsoft.com/office/powerpoint/2010/main" val="179324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15612-0531-212A-4693-542346E38306}"/>
              </a:ext>
            </a:extLst>
          </p:cNvPr>
          <p:cNvSpPr>
            <a:spLocks noGrp="1"/>
          </p:cNvSpPr>
          <p:nvPr>
            <p:ph idx="1"/>
          </p:nvPr>
        </p:nvSpPr>
        <p:spPr>
          <a:xfrm>
            <a:off x="838200" y="844061"/>
            <a:ext cx="10515600" cy="5345723"/>
          </a:xfrm>
        </p:spPr>
        <p:txBody>
          <a:bodyPr>
            <a:normAutofit lnSpcReduction="10000"/>
          </a:bodyPr>
          <a:lstStyle/>
          <a:p>
            <a:pPr marL="0" indent="0">
              <a:buNone/>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sz="1600" b="1" dirty="0">
                <a:latin typeface="Times New Roman" panose="02020603050405020304" pitchFamily="18" charset="0"/>
                <a:cs typeface="Times New Roman" panose="02020603050405020304" pitchFamily="18" charset="0"/>
              </a:rPr>
              <a:t>Demilitarized Zone (DMZ): </a:t>
            </a:r>
            <a:r>
              <a:rPr lang="en-US" sz="1600" dirty="0">
                <a:latin typeface="Times New Roman" panose="02020603050405020304" pitchFamily="18" charset="0"/>
                <a:cs typeface="Times New Roman" panose="02020603050405020304" pitchFamily="18" charset="0"/>
              </a:rPr>
              <a:t>A network segment that sits between an organization’s internal network and the internet, often used to host publicly accessible servers and services.</a:t>
            </a: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sz="1600" b="1" dirty="0">
                <a:latin typeface="Times New Roman" panose="02020603050405020304" pitchFamily="18" charset="0"/>
                <a:cs typeface="Times New Roman" panose="02020603050405020304" pitchFamily="18" charset="0"/>
              </a:rPr>
              <a:t>Virtual Private Network (VPN): </a:t>
            </a:r>
            <a:r>
              <a:rPr lang="en-US" sz="1600" dirty="0">
                <a:latin typeface="Times New Roman" panose="02020603050405020304" pitchFamily="18" charset="0"/>
                <a:cs typeface="Times New Roman" panose="02020603050405020304" pitchFamily="18" charset="0"/>
              </a:rPr>
              <a:t>A secure, encrypted connection between two networks or devices over the internet.</a:t>
            </a: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sz="1600" b="1" dirty="0">
                <a:latin typeface="Times New Roman" panose="02020603050405020304" pitchFamily="18" charset="0"/>
                <a:cs typeface="Times New Roman" panose="02020603050405020304" pitchFamily="18" charset="0"/>
              </a:rPr>
              <a:t>Port forwarding: </a:t>
            </a:r>
            <a:r>
              <a:rPr lang="en-US" sz="1600" dirty="0">
                <a:latin typeface="Times New Roman" panose="02020603050405020304" pitchFamily="18" charset="0"/>
                <a:cs typeface="Times New Roman" panose="02020603050405020304" pitchFamily="18" charset="0"/>
              </a:rPr>
              <a:t>A technique used by firewalls to forward traffic from a specific port to a different port on a different network or device.</a:t>
            </a: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sz="1600" b="1" dirty="0">
                <a:latin typeface="Times New Roman" panose="02020603050405020304" pitchFamily="18" charset="0"/>
                <a:cs typeface="Times New Roman" panose="02020603050405020304" pitchFamily="18" charset="0"/>
              </a:rPr>
              <a:t>NAT (Network Address Translation): </a:t>
            </a:r>
            <a:r>
              <a:rPr lang="en-US" sz="1600" dirty="0">
                <a:latin typeface="Times New Roman" panose="02020603050405020304" pitchFamily="18" charset="0"/>
                <a:cs typeface="Times New Roman" panose="02020603050405020304" pitchFamily="18" charset="0"/>
              </a:rPr>
              <a:t>A technique used by firewalls to translate private IP addresses into public IP addresses, allowing devices on a private network to communicate with devices on the internet.</a:t>
            </a:r>
          </a:p>
          <a:p>
            <a:pPr marL="0" indent="0" algn="just">
              <a:buNone/>
            </a:pPr>
            <a:r>
              <a:rPr lang="en-US" sz="1600" b="1" dirty="0">
                <a:latin typeface="Times New Roman" panose="02020603050405020304" pitchFamily="18" charset="0"/>
                <a:cs typeface="Times New Roman" panose="02020603050405020304" pitchFamily="18" charset="0"/>
              </a:rPr>
              <a:t>IP Address</a:t>
            </a:r>
            <a:r>
              <a:rPr lang="en-US" sz="1600" dirty="0">
                <a:latin typeface="Times New Roman" panose="02020603050405020304" pitchFamily="18" charset="0"/>
                <a:cs typeface="Times New Roman" panose="02020603050405020304" pitchFamily="18" charset="0"/>
              </a:rPr>
              <a:t>: An IP (Internet Protocol) address is a unique numerical label assigned to each device connected to a computer 	 network. It serves two principal functions: identifying the host or network interface and providing the location of  the device in the network.</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Versions of IP Address: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IPv4:</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Uses a 32-bit address expressed in dotted-decimal format (e.g., 192.168.0.1).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IPv6:</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Uses a 128-bit address to accommodate the growing number of devices connected to the internet.</a:t>
            </a:r>
          </a:p>
          <a:p>
            <a:pPr marL="0" indent="0" algn="just">
              <a:buNone/>
            </a:pPr>
            <a:endParaRPr lang="en-IN" dirty="0"/>
          </a:p>
        </p:txBody>
      </p:sp>
    </p:spTree>
    <p:extLst>
      <p:ext uri="{BB962C8B-B14F-4D97-AF65-F5344CB8AC3E}">
        <p14:creationId xmlns:p14="http://schemas.microsoft.com/office/powerpoint/2010/main" val="127160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F26F6-12AC-C45B-9CA9-1AE7F3EF40D8}"/>
              </a:ext>
            </a:extLst>
          </p:cNvPr>
          <p:cNvSpPr>
            <a:spLocks noGrp="1"/>
          </p:cNvSpPr>
          <p:nvPr>
            <p:ph idx="1"/>
          </p:nvPr>
        </p:nvSpPr>
        <p:spPr>
          <a:xfrm>
            <a:off x="838200" y="826477"/>
            <a:ext cx="10515600" cy="5350486"/>
          </a:xfrm>
        </p:spPr>
        <p:txBody>
          <a:bodyPr/>
          <a:lstStyle/>
          <a:p>
            <a:pPr marL="0" indent="0" algn="just">
              <a:lnSpc>
                <a:spcPct val="107000"/>
              </a:lnSpc>
              <a:spcAft>
                <a:spcPts val="800"/>
              </a:spcAft>
              <a:buSzPts val="1000"/>
              <a:buNone/>
              <a:tabLst>
                <a:tab pos="914400" algn="l"/>
              </a:tabLst>
            </a:pPr>
            <a:r>
              <a:rPr lang="en-US" sz="1600" dirty="0">
                <a:latin typeface="Times New Roman" panose="02020603050405020304" pitchFamily="18" charset="0"/>
                <a:cs typeface="Times New Roman" panose="02020603050405020304" pitchFamily="18" charset="0"/>
              </a:rPr>
              <a:t>IP addresses can also be classified based on their purpose:</a:t>
            </a:r>
          </a:p>
          <a:p>
            <a:pPr marL="0" indent="0" algn="just">
              <a:lnSpc>
                <a:spcPct val="107000"/>
              </a:lnSpc>
              <a:spcAft>
                <a:spcPts val="800"/>
              </a:spcAft>
              <a:buSzPts val="1000"/>
              <a:buNone/>
              <a:tabLst>
                <a:tab pos="914400" algn="l"/>
              </a:tabLst>
            </a:pPr>
            <a:r>
              <a:rPr lang="en-US" sz="1600" b="1" dirty="0">
                <a:latin typeface="Times New Roman" panose="02020603050405020304" pitchFamily="18" charset="0"/>
                <a:cs typeface="Times New Roman" panose="02020603050405020304" pitchFamily="18" charset="0"/>
              </a:rPr>
              <a:t>Public IP addresses: </a:t>
            </a:r>
            <a:r>
              <a:rPr lang="en-US" sz="1600" dirty="0">
                <a:latin typeface="Times New Roman" panose="02020603050405020304" pitchFamily="18" charset="0"/>
                <a:cs typeface="Times New Roman" panose="02020603050405020304" pitchFamily="18" charset="0"/>
              </a:rPr>
              <a:t>These are globally routable addresses assigned to devices directly connected to the internet. They are unique across the internet.</a:t>
            </a:r>
          </a:p>
          <a:p>
            <a:pPr marL="0" indent="0" algn="just">
              <a:lnSpc>
                <a:spcPct val="107000"/>
              </a:lnSpc>
              <a:spcAft>
                <a:spcPts val="800"/>
              </a:spcAft>
              <a:buSzPts val="1000"/>
              <a:buNone/>
              <a:tabLst>
                <a:tab pos="914400" algn="l"/>
              </a:tabLst>
            </a:pPr>
            <a:r>
              <a:rPr lang="en-US" sz="1600" b="1" dirty="0">
                <a:latin typeface="Times New Roman" panose="02020603050405020304" pitchFamily="18" charset="0"/>
                <a:cs typeface="Times New Roman" panose="02020603050405020304" pitchFamily="18" charset="0"/>
              </a:rPr>
              <a:t>Private IP addresses: </a:t>
            </a:r>
            <a:r>
              <a:rPr lang="en-US" sz="1600" dirty="0">
                <a:latin typeface="Times New Roman" panose="02020603050405020304" pitchFamily="18" charset="0"/>
                <a:cs typeface="Times New Roman" panose="02020603050405020304" pitchFamily="18" charset="0"/>
              </a:rPr>
              <a:t>These are used within a private network (like a home or a business network) and are not directly accessible from the internet. They are reserved for internal use and can be reused across different private networks.</a:t>
            </a:r>
          </a:p>
          <a:p>
            <a:pPr marL="0" indent="0" algn="just">
              <a:buNone/>
            </a:pPr>
            <a:r>
              <a:rPr lang="en-US" sz="1600" b="1" dirty="0">
                <a:latin typeface="Times New Roman" panose="02020603050405020304" pitchFamily="18" charset="0"/>
                <a:cs typeface="Times New Roman" panose="02020603050405020304" pitchFamily="18" charset="0"/>
              </a:rPr>
              <a:t>LAN (Local Area Network)</a:t>
            </a:r>
            <a:r>
              <a:rPr lang="en-US" sz="1600" dirty="0">
                <a:latin typeface="Times New Roman" panose="02020603050405020304" pitchFamily="18" charset="0"/>
                <a:cs typeface="Times New Roman" panose="02020603050405020304" pitchFamily="18" charset="0"/>
              </a:rPr>
              <a:t>: A LAN is a network that spans a relatively small area, such as a single building or a group of nearby buildings. It enables devices like computers, printers, and servers to communicate with each other and share resources.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0" dirty="0">
                <a:latin typeface="Times New Roman" panose="02020603050405020304" pitchFamily="18" charset="0"/>
                <a:ea typeface="Times New Roman" panose="02020603050405020304" pitchFamily="18" charset="0"/>
                <a:cs typeface="Times New Roman" panose="02020603050405020304" pitchFamily="18" charset="0"/>
              </a:rPr>
              <a:t>Characteristics:</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latin typeface="Times New Roman" panose="02020603050405020304" pitchFamily="18" charset="0"/>
                <a:ea typeface="Times New Roman" panose="02020603050405020304" pitchFamily="18" charset="0"/>
                <a:cs typeface="Times New Roman" panose="02020603050405020304" pitchFamily="18" charset="0"/>
              </a:rPr>
              <a:t>High-Speed Data Transfer:</a:t>
            </a: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 LANs typically offer high-speed data transfer rates.</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latin typeface="Times New Roman" panose="02020603050405020304" pitchFamily="18" charset="0"/>
                <a:ea typeface="Times New Roman" panose="02020603050405020304" pitchFamily="18" charset="0"/>
                <a:cs typeface="Times New Roman" panose="02020603050405020304" pitchFamily="18" charset="0"/>
              </a:rPr>
              <a:t>Private:</a:t>
            </a: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 LANs are private networks owned and managed by an organization.</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latin typeface="Times New Roman" panose="02020603050405020304" pitchFamily="18" charset="0"/>
                <a:ea typeface="Times New Roman" panose="02020603050405020304" pitchFamily="18" charset="0"/>
                <a:cs typeface="Times New Roman" panose="02020603050405020304" pitchFamily="18" charset="0"/>
              </a:rPr>
              <a:t>Ethernet:</a:t>
            </a: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 Commonly used LAN technology, connecting devices through Ethernet cables or wireless connections (Wi-Fi).</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0" dirty="0">
                <a:latin typeface="Times New Roman" panose="02020603050405020304" pitchFamily="18" charset="0"/>
                <a:ea typeface="Times New Roman" panose="02020603050405020304" pitchFamily="18" charset="0"/>
                <a:cs typeface="Times New Roman" panose="02020603050405020304" pitchFamily="18" charset="0"/>
              </a:rPr>
              <a:t>Example:</a:t>
            </a:r>
            <a:r>
              <a:rPr lang="en-IN" sz="1600" kern="0" dirty="0">
                <a:latin typeface="Times New Roman" panose="02020603050405020304" pitchFamily="18" charset="0"/>
                <a:ea typeface="Times New Roman" panose="02020603050405020304" pitchFamily="18" charset="0"/>
                <a:cs typeface="Times New Roman" panose="02020603050405020304" pitchFamily="18" charset="0"/>
              </a:rPr>
              <a:t> LANs are commonly used in homes, schools, and businesses to facilitate local communication and resource sharing.</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SzPts val="1000"/>
              <a:buNone/>
              <a:tabLst>
                <a:tab pos="914400" algn="l"/>
              </a:tabLst>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6480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49AE4-F29E-ADEA-B078-4333E8EA5E89}"/>
              </a:ext>
            </a:extLst>
          </p:cNvPr>
          <p:cNvSpPr>
            <a:spLocks noGrp="1"/>
          </p:cNvSpPr>
          <p:nvPr>
            <p:ph idx="1"/>
          </p:nvPr>
        </p:nvSpPr>
        <p:spPr>
          <a:xfrm>
            <a:off x="838200" y="709795"/>
            <a:ext cx="10515600" cy="5438409"/>
          </a:xfrm>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WAN (Wide Area Network): </a:t>
            </a:r>
            <a:r>
              <a:rPr lang="en-US" sz="1600" dirty="0">
                <a:latin typeface="Times New Roman" panose="02020603050405020304" pitchFamily="18" charset="0"/>
                <a:cs typeface="Times New Roman" panose="02020603050405020304" pitchFamily="18" charset="0"/>
              </a:rPr>
              <a:t>Unlike LAN, a WAN covers a larger geographical area and often connects multiple LANs. It utilizes public or private telecommunications infrastructure to link geographically dispersed locations.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Characteristics: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Long-Distance Communication: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WANs enable long-distance communication between geographically dispersed locations.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Public and Private Infrastructure: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WANs can utilize public infrastructure (like the internet) or private networks (leased lines or MPLS).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Lower Data Transfer Rates: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Generally, WANs have lower data transfer rates compared to LANs due to the longer distances involved.</a:t>
            </a:r>
          </a:p>
          <a:p>
            <a:pPr marL="1200150" lvl="2" indent="-285750" algn="just">
              <a:lnSpc>
                <a:spcPct val="107000"/>
              </a:lnSpc>
              <a:spcAft>
                <a:spcPts val="800"/>
              </a:spcAft>
              <a:buSzPts val="1000"/>
              <a:buFont typeface="Courier New" panose="02070309020205020404" pitchFamily="49" charset="0"/>
              <a:buChar char="o"/>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The internet itself is a vast WAN that connects millions of devices worldwide.</a:t>
            </a:r>
            <a:endParaRPr lang="en-IN" sz="1600" kern="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Internet Traffic Type: </a:t>
            </a:r>
          </a:p>
          <a:p>
            <a:pPr marL="0" indent="0" algn="just">
              <a:buNone/>
            </a:pPr>
            <a:r>
              <a:rPr lang="en-US" sz="1600" b="0" i="0" dirty="0">
                <a:solidFill>
                  <a:srgbClr val="000000"/>
                </a:solidFill>
                <a:effectLst/>
                <a:highlight>
                  <a:srgbClr val="FFFFFF"/>
                </a:highlight>
                <a:latin typeface="Times New Roman" panose="02020603050405020304" pitchFamily="18" charset="0"/>
                <a:cs typeface="Times New Roman" panose="02020603050405020304" pitchFamily="18" charset="0"/>
              </a:rPr>
              <a:t>Network traffic is the amount of data moving across a computer network at any given time. Network traffic, also called data traffic, is broken down into data packets and sent over a network before being reassembled by the receiving device or computer.</a:t>
            </a:r>
          </a:p>
          <a:p>
            <a:pPr marL="914400" lvl="2" indent="0">
              <a:lnSpc>
                <a:spcPct val="107000"/>
              </a:lnSpc>
              <a:spcAft>
                <a:spcPts val="800"/>
              </a:spcAft>
              <a:buSzPts val="1000"/>
              <a:buNone/>
              <a:tabLst>
                <a:tab pos="914400" algn="l"/>
              </a:tabLst>
            </a:pPr>
            <a:endParaRPr lang="en-IN" sz="1600" kern="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297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AA25A-6E10-E7C2-FD76-1CE480169317}"/>
              </a:ext>
            </a:extLst>
          </p:cNvPr>
          <p:cNvSpPr>
            <a:spLocks noGrp="1"/>
          </p:cNvSpPr>
          <p:nvPr>
            <p:ph idx="1"/>
          </p:nvPr>
        </p:nvSpPr>
        <p:spPr>
          <a:xfrm>
            <a:off x="838200" y="817684"/>
            <a:ext cx="10515600" cy="5468815"/>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Data Traffic:</a:t>
            </a:r>
          </a:p>
          <a:p>
            <a:r>
              <a:rPr lang="en-US" sz="1600" dirty="0">
                <a:latin typeface="Times New Roman" panose="02020603050405020304" pitchFamily="18" charset="0"/>
                <a:cs typeface="Times New Roman" panose="02020603050405020304" pitchFamily="18" charset="0"/>
              </a:rPr>
              <a:t>Unicast: Data sent from one device to another single device. This is the most common type of traffic on networks.</a:t>
            </a:r>
          </a:p>
          <a:p>
            <a:r>
              <a:rPr lang="en-US" sz="1600" dirty="0">
                <a:latin typeface="Times New Roman" panose="02020603050405020304" pitchFamily="18" charset="0"/>
                <a:cs typeface="Times New Roman" panose="02020603050405020304" pitchFamily="18" charset="0"/>
              </a:rPr>
              <a:t>Multicast: Data sent from one device to multiple specified devices.</a:t>
            </a:r>
          </a:p>
          <a:p>
            <a:r>
              <a:rPr lang="en-US" sz="1600" dirty="0">
                <a:latin typeface="Times New Roman" panose="02020603050405020304" pitchFamily="18" charset="0"/>
                <a:cs typeface="Times New Roman" panose="02020603050405020304" pitchFamily="18" charset="0"/>
              </a:rPr>
              <a:t>Broadcast: Data sent from one device to all devices on the network segment. Broadcasts can create network congestion and are generally limited in use.</a:t>
            </a:r>
          </a:p>
          <a:p>
            <a:pPr marL="0" indent="0">
              <a:buNone/>
            </a:pPr>
            <a:r>
              <a:rPr lang="en-US" sz="1600" b="1" dirty="0">
                <a:latin typeface="Times New Roman" panose="02020603050405020304" pitchFamily="18" charset="0"/>
                <a:cs typeface="Times New Roman" panose="02020603050405020304" pitchFamily="18" charset="0"/>
              </a:rPr>
              <a:t>Control Traffic:</a:t>
            </a:r>
          </a:p>
          <a:p>
            <a:r>
              <a:rPr lang="en-US" sz="1600" dirty="0">
                <a:latin typeface="Times New Roman" panose="02020603050405020304" pitchFamily="18" charset="0"/>
                <a:cs typeface="Times New Roman" panose="02020603050405020304" pitchFamily="18" charset="0"/>
              </a:rPr>
              <a:t>Routing Updates: Information exchanged between routers to maintain the correct paths for data transmission across the network.</a:t>
            </a:r>
          </a:p>
          <a:p>
            <a:r>
              <a:rPr lang="en-US" sz="1600" dirty="0">
                <a:latin typeface="Times New Roman" panose="02020603050405020304" pitchFamily="18" charset="0"/>
                <a:cs typeface="Times New Roman" panose="02020603050405020304" pitchFamily="18" charset="0"/>
              </a:rPr>
              <a:t>Address Resolution Protocol (ARP): Used to map IP addresses to MAC addresses in local networks.</a:t>
            </a: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Management Traffic:</a:t>
            </a:r>
          </a:p>
          <a:p>
            <a:pPr algn="just"/>
            <a:r>
              <a:rPr lang="en-US" sz="1600" dirty="0">
                <a:latin typeface="Times New Roman" panose="02020603050405020304" pitchFamily="18" charset="0"/>
                <a:cs typeface="Times New Roman" panose="02020603050405020304" pitchFamily="18" charset="0"/>
              </a:rPr>
              <a:t>SNMP (Simple Network Management Protocol): Used by network administrators to monitor and manage network devices.</a:t>
            </a:r>
          </a:p>
          <a:p>
            <a:pPr algn="just"/>
            <a:r>
              <a:rPr lang="en-US" sz="1600" dirty="0">
                <a:latin typeface="Times New Roman" panose="02020603050405020304" pitchFamily="18" charset="0"/>
                <a:cs typeface="Times New Roman" panose="02020603050405020304" pitchFamily="18" charset="0"/>
              </a:rPr>
              <a:t>Syslog: Used for collecting and storing log messages from network devices.</a:t>
            </a:r>
          </a:p>
          <a:p>
            <a:pPr marL="0" indent="0">
              <a:buNone/>
            </a:pPr>
            <a:r>
              <a:rPr lang="en-IN" sz="1600" b="1" dirty="0">
                <a:latin typeface="Times New Roman" panose="02020603050405020304" pitchFamily="18" charset="0"/>
                <a:cs typeface="Times New Roman" panose="02020603050405020304" pitchFamily="18" charset="0"/>
              </a:rPr>
              <a:t>Voice and Video Traffic:</a:t>
            </a:r>
          </a:p>
          <a:p>
            <a:r>
              <a:rPr lang="en-IN" sz="1600" dirty="0">
                <a:latin typeface="Times New Roman" panose="02020603050405020304" pitchFamily="18" charset="0"/>
                <a:cs typeface="Times New Roman" panose="02020603050405020304" pitchFamily="18" charset="0"/>
              </a:rPr>
              <a:t>VoIP (Voice over Internet Protocol): Transmission of voice communications over IP networks.</a:t>
            </a:r>
          </a:p>
          <a:p>
            <a:r>
              <a:rPr lang="en-IN" sz="1600" dirty="0">
                <a:latin typeface="Times New Roman" panose="02020603050405020304" pitchFamily="18" charset="0"/>
                <a:cs typeface="Times New Roman" panose="02020603050405020304" pitchFamily="18" charset="0"/>
              </a:rPr>
              <a:t>Video Streaming: Transmission of video content over IP networks, which requires high bandwidth and low latency.</a:t>
            </a: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605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4432</TotalTime>
  <Words>2027</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Symbol</vt:lpstr>
      <vt:lpstr>Times New Roman</vt:lpstr>
      <vt:lpstr>Office Theme</vt:lpstr>
      <vt:lpstr>Configure a Firewall in Linux</vt:lpstr>
      <vt:lpstr>INTRODUCTION</vt:lpstr>
      <vt:lpstr>What is a Firewall</vt:lpstr>
      <vt:lpstr>PowerPoint Presentation</vt:lpstr>
      <vt:lpstr>FIREWALL TERMINOLOGY</vt:lpstr>
      <vt:lpstr>PowerPoint Presentation</vt:lpstr>
      <vt:lpstr>PowerPoint Presentation</vt:lpstr>
      <vt:lpstr>PowerPoint Presentation</vt:lpstr>
      <vt:lpstr>PowerPoint Presentation</vt:lpstr>
      <vt:lpstr>PowerPoint Presentation</vt:lpstr>
      <vt:lpstr>PowerPoint Presentation</vt:lpstr>
      <vt:lpstr>What is iptables</vt:lpstr>
      <vt:lpstr>PowerPoint Presentation</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J P</dc:creator>
  <cp:lastModifiedBy>Sneha J P</cp:lastModifiedBy>
  <cp:revision>9</cp:revision>
  <dcterms:created xsi:type="dcterms:W3CDTF">2024-07-01T09:50:32Z</dcterms:created>
  <dcterms:modified xsi:type="dcterms:W3CDTF">2024-07-28T17:31:10Z</dcterms:modified>
</cp:coreProperties>
</file>