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0/06/30/tesla-and-the-science-of-low-cost-next-gen-ev-million-mile-battery.html" TargetMode="External"/><Relationship Id="rId2" Type="http://schemas.openxmlformats.org/officeDocument/2006/relationships/hyperlink" Target="https://www.iea.org/reports/india-energy-outlook-2021/energy-in-india-today" TargetMode="External"/><Relationship Id="rId1" Type="http://schemas.openxmlformats.org/officeDocument/2006/relationships/hyperlink" Target="https://thewire.in/energy/world-energy-outlook-report-2022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0/06/30/tesla-and-the-science-of-low-cost-next-gen-ev-million-mile-battery.html" TargetMode="External"/><Relationship Id="rId2" Type="http://schemas.openxmlformats.org/officeDocument/2006/relationships/hyperlink" Target="https://www.iea.org/reports/india-energy-outlook-2021/energy-in-india-today" TargetMode="External"/><Relationship Id="rId1" Type="http://schemas.openxmlformats.org/officeDocument/2006/relationships/hyperlink" Target="https://thewire.in/energy/world-energy-outlook-report-202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7B03E-1676-441A-B796-95CB3EF32463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824286-120A-4326-A6E8-3295DF00C89A}">
      <dgm:prSet/>
      <dgm:spPr/>
      <dgm:t>
        <a:bodyPr/>
        <a:lstStyle/>
        <a:p>
          <a:r>
            <a:rPr lang="en-US"/>
            <a:t>Increase of Air pollution which results in airborne diseases and toxic air inhalation.</a:t>
          </a:r>
        </a:p>
      </dgm:t>
    </dgm:pt>
    <dgm:pt modelId="{08B31948-A9AF-458B-B981-28D134D0D36D}" type="parTrans" cxnId="{A6261653-D523-4CB5-8CAD-FEBF7758BD22}">
      <dgm:prSet/>
      <dgm:spPr/>
      <dgm:t>
        <a:bodyPr/>
        <a:lstStyle/>
        <a:p>
          <a:endParaRPr lang="en-US"/>
        </a:p>
      </dgm:t>
    </dgm:pt>
    <dgm:pt modelId="{16571994-6285-4D69-A4E9-1470C5D4C6D2}" type="sibTrans" cxnId="{A6261653-D523-4CB5-8CAD-FEBF7758BD22}">
      <dgm:prSet/>
      <dgm:spPr/>
      <dgm:t>
        <a:bodyPr/>
        <a:lstStyle/>
        <a:p>
          <a:endParaRPr lang="en-US"/>
        </a:p>
      </dgm:t>
    </dgm:pt>
    <dgm:pt modelId="{51FD5CBE-2834-4671-A30E-F8B356265618}">
      <dgm:prSet/>
      <dgm:spPr/>
      <dgm:t>
        <a:bodyPr/>
        <a:lstStyle/>
        <a:p>
          <a:r>
            <a:rPr lang="en-US"/>
            <a:t>Result of Acid rains in heavy polluted area.</a:t>
          </a:r>
        </a:p>
      </dgm:t>
    </dgm:pt>
    <dgm:pt modelId="{0A96B137-8E4E-4A3C-9D52-A95E0C8BF3C7}" type="parTrans" cxnId="{4D7D91B3-37AF-4FE1-B879-B76867564A23}">
      <dgm:prSet/>
      <dgm:spPr/>
      <dgm:t>
        <a:bodyPr/>
        <a:lstStyle/>
        <a:p>
          <a:endParaRPr lang="en-US"/>
        </a:p>
      </dgm:t>
    </dgm:pt>
    <dgm:pt modelId="{37DA6AA7-9817-4FCE-BC94-B9B1ABBB1846}" type="sibTrans" cxnId="{4D7D91B3-37AF-4FE1-B879-B76867564A23}">
      <dgm:prSet/>
      <dgm:spPr/>
      <dgm:t>
        <a:bodyPr/>
        <a:lstStyle/>
        <a:p>
          <a:endParaRPr lang="en-US"/>
        </a:p>
      </dgm:t>
    </dgm:pt>
    <dgm:pt modelId="{16149067-4D26-433F-9B30-33DFD88224E9}">
      <dgm:prSet/>
      <dgm:spPr/>
      <dgm:t>
        <a:bodyPr/>
        <a:lstStyle/>
        <a:p>
          <a:r>
            <a:rPr lang="en-US"/>
            <a:t>Decreasing non -renewable source in the earth .</a:t>
          </a:r>
        </a:p>
      </dgm:t>
    </dgm:pt>
    <dgm:pt modelId="{A8E07A1D-0023-4B9B-BF91-E1314646D4C0}" type="parTrans" cxnId="{F8970821-E5C3-4B0C-BF58-022E6F5E1501}">
      <dgm:prSet/>
      <dgm:spPr/>
      <dgm:t>
        <a:bodyPr/>
        <a:lstStyle/>
        <a:p>
          <a:endParaRPr lang="en-US"/>
        </a:p>
      </dgm:t>
    </dgm:pt>
    <dgm:pt modelId="{48E00313-67DA-4E27-8AB7-49BD09A9AC63}" type="sibTrans" cxnId="{F8970821-E5C3-4B0C-BF58-022E6F5E1501}">
      <dgm:prSet/>
      <dgm:spPr/>
      <dgm:t>
        <a:bodyPr/>
        <a:lstStyle/>
        <a:p>
          <a:endParaRPr lang="en-US"/>
        </a:p>
      </dgm:t>
    </dgm:pt>
    <dgm:pt modelId="{1D6C5A96-B7BB-43B3-A0FA-12D4364B3363}" type="pres">
      <dgm:prSet presAssocID="{FF97B03E-1676-441A-B796-95CB3EF32463}" presName="outerComposite" presStyleCnt="0">
        <dgm:presLayoutVars>
          <dgm:chMax val="5"/>
          <dgm:dir/>
          <dgm:resizeHandles val="exact"/>
        </dgm:presLayoutVars>
      </dgm:prSet>
      <dgm:spPr/>
    </dgm:pt>
    <dgm:pt modelId="{191C0EB7-CE7A-4478-9231-063CFDD8CB80}" type="pres">
      <dgm:prSet presAssocID="{FF97B03E-1676-441A-B796-95CB3EF32463}" presName="dummyMaxCanvas" presStyleCnt="0">
        <dgm:presLayoutVars/>
      </dgm:prSet>
      <dgm:spPr/>
    </dgm:pt>
    <dgm:pt modelId="{2C8F3667-0336-4CE0-8467-C190A785D826}" type="pres">
      <dgm:prSet presAssocID="{FF97B03E-1676-441A-B796-95CB3EF32463}" presName="ThreeNodes_1" presStyleLbl="node1" presStyleIdx="0" presStyleCnt="3">
        <dgm:presLayoutVars>
          <dgm:bulletEnabled val="1"/>
        </dgm:presLayoutVars>
      </dgm:prSet>
      <dgm:spPr/>
    </dgm:pt>
    <dgm:pt modelId="{BA101BF4-A363-414D-B641-9CAC8CD7872C}" type="pres">
      <dgm:prSet presAssocID="{FF97B03E-1676-441A-B796-95CB3EF32463}" presName="ThreeNodes_2" presStyleLbl="node1" presStyleIdx="1" presStyleCnt="3">
        <dgm:presLayoutVars>
          <dgm:bulletEnabled val="1"/>
        </dgm:presLayoutVars>
      </dgm:prSet>
      <dgm:spPr/>
    </dgm:pt>
    <dgm:pt modelId="{0E6FAF2A-CD83-4F11-A07D-12FB558561D2}" type="pres">
      <dgm:prSet presAssocID="{FF97B03E-1676-441A-B796-95CB3EF32463}" presName="ThreeNodes_3" presStyleLbl="node1" presStyleIdx="2" presStyleCnt="3">
        <dgm:presLayoutVars>
          <dgm:bulletEnabled val="1"/>
        </dgm:presLayoutVars>
      </dgm:prSet>
      <dgm:spPr/>
    </dgm:pt>
    <dgm:pt modelId="{6CC94C7B-5BF7-4566-99E5-D3E5AD4DF097}" type="pres">
      <dgm:prSet presAssocID="{FF97B03E-1676-441A-B796-95CB3EF32463}" presName="ThreeConn_1-2" presStyleLbl="fgAccFollowNode1" presStyleIdx="0" presStyleCnt="2">
        <dgm:presLayoutVars>
          <dgm:bulletEnabled val="1"/>
        </dgm:presLayoutVars>
      </dgm:prSet>
      <dgm:spPr/>
    </dgm:pt>
    <dgm:pt modelId="{C255B329-C0D5-444D-9D4E-72F80852EEA3}" type="pres">
      <dgm:prSet presAssocID="{FF97B03E-1676-441A-B796-95CB3EF32463}" presName="ThreeConn_2-3" presStyleLbl="fgAccFollowNode1" presStyleIdx="1" presStyleCnt="2">
        <dgm:presLayoutVars>
          <dgm:bulletEnabled val="1"/>
        </dgm:presLayoutVars>
      </dgm:prSet>
      <dgm:spPr/>
    </dgm:pt>
    <dgm:pt modelId="{0333C1D4-4273-4CAA-ACC9-F937161588D0}" type="pres">
      <dgm:prSet presAssocID="{FF97B03E-1676-441A-B796-95CB3EF32463}" presName="ThreeNodes_1_text" presStyleLbl="node1" presStyleIdx="2" presStyleCnt="3">
        <dgm:presLayoutVars>
          <dgm:bulletEnabled val="1"/>
        </dgm:presLayoutVars>
      </dgm:prSet>
      <dgm:spPr/>
    </dgm:pt>
    <dgm:pt modelId="{D83D41EE-636B-4298-96B7-0E0D94CB3461}" type="pres">
      <dgm:prSet presAssocID="{FF97B03E-1676-441A-B796-95CB3EF32463}" presName="ThreeNodes_2_text" presStyleLbl="node1" presStyleIdx="2" presStyleCnt="3">
        <dgm:presLayoutVars>
          <dgm:bulletEnabled val="1"/>
        </dgm:presLayoutVars>
      </dgm:prSet>
      <dgm:spPr/>
    </dgm:pt>
    <dgm:pt modelId="{D34BF171-8E2E-44B6-AA43-D9AE0B5F2504}" type="pres">
      <dgm:prSet presAssocID="{FF97B03E-1676-441A-B796-95CB3EF324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8970821-E5C3-4B0C-BF58-022E6F5E1501}" srcId="{FF97B03E-1676-441A-B796-95CB3EF32463}" destId="{16149067-4D26-433F-9B30-33DFD88224E9}" srcOrd="2" destOrd="0" parTransId="{A8E07A1D-0023-4B9B-BF91-E1314646D4C0}" sibTransId="{48E00313-67DA-4E27-8AB7-49BD09A9AC63}"/>
    <dgm:cxn modelId="{CF659E66-C3FE-4627-813E-C5C65F83E446}" type="presOf" srcId="{51FD5CBE-2834-4671-A30E-F8B356265618}" destId="{D83D41EE-636B-4298-96B7-0E0D94CB3461}" srcOrd="1" destOrd="0" presId="urn:microsoft.com/office/officeart/2005/8/layout/vProcess5"/>
    <dgm:cxn modelId="{1BC6A350-6E91-4C79-9807-E8E231254EDC}" type="presOf" srcId="{16149067-4D26-433F-9B30-33DFD88224E9}" destId="{0E6FAF2A-CD83-4F11-A07D-12FB558561D2}" srcOrd="0" destOrd="0" presId="urn:microsoft.com/office/officeart/2005/8/layout/vProcess5"/>
    <dgm:cxn modelId="{A6261653-D523-4CB5-8CAD-FEBF7758BD22}" srcId="{FF97B03E-1676-441A-B796-95CB3EF32463}" destId="{19824286-120A-4326-A6E8-3295DF00C89A}" srcOrd="0" destOrd="0" parTransId="{08B31948-A9AF-458B-B981-28D134D0D36D}" sibTransId="{16571994-6285-4D69-A4E9-1470C5D4C6D2}"/>
    <dgm:cxn modelId="{A1EC5391-3D72-48F5-BC13-FFADA380C1B8}" type="presOf" srcId="{FF97B03E-1676-441A-B796-95CB3EF32463}" destId="{1D6C5A96-B7BB-43B3-A0FA-12D4364B3363}" srcOrd="0" destOrd="0" presId="urn:microsoft.com/office/officeart/2005/8/layout/vProcess5"/>
    <dgm:cxn modelId="{28F96694-A9E8-4018-8271-B3BCDFB510F3}" type="presOf" srcId="{37DA6AA7-9817-4FCE-BC94-B9B1ABBB1846}" destId="{C255B329-C0D5-444D-9D4E-72F80852EEA3}" srcOrd="0" destOrd="0" presId="urn:microsoft.com/office/officeart/2005/8/layout/vProcess5"/>
    <dgm:cxn modelId="{EBD3E49F-33C3-4216-BFBE-4EF5CED5577B}" type="presOf" srcId="{16149067-4D26-433F-9B30-33DFD88224E9}" destId="{D34BF171-8E2E-44B6-AA43-D9AE0B5F2504}" srcOrd="1" destOrd="0" presId="urn:microsoft.com/office/officeart/2005/8/layout/vProcess5"/>
    <dgm:cxn modelId="{4D7D91B3-37AF-4FE1-B879-B76867564A23}" srcId="{FF97B03E-1676-441A-B796-95CB3EF32463}" destId="{51FD5CBE-2834-4671-A30E-F8B356265618}" srcOrd="1" destOrd="0" parTransId="{0A96B137-8E4E-4A3C-9D52-A95E0C8BF3C7}" sibTransId="{37DA6AA7-9817-4FCE-BC94-B9B1ABBB1846}"/>
    <dgm:cxn modelId="{5E70A0C2-6B5F-4EE9-9D14-8ACAFA6B240D}" type="presOf" srcId="{19824286-120A-4326-A6E8-3295DF00C89A}" destId="{2C8F3667-0336-4CE0-8467-C190A785D826}" srcOrd="0" destOrd="0" presId="urn:microsoft.com/office/officeart/2005/8/layout/vProcess5"/>
    <dgm:cxn modelId="{8DCBCAF5-899F-4B9F-AA6A-7458B4D91E6D}" type="presOf" srcId="{19824286-120A-4326-A6E8-3295DF00C89A}" destId="{0333C1D4-4273-4CAA-ACC9-F937161588D0}" srcOrd="1" destOrd="0" presId="urn:microsoft.com/office/officeart/2005/8/layout/vProcess5"/>
    <dgm:cxn modelId="{C6155EF7-220C-49E0-8D81-D1760BF35B98}" type="presOf" srcId="{51FD5CBE-2834-4671-A30E-F8B356265618}" destId="{BA101BF4-A363-414D-B641-9CAC8CD7872C}" srcOrd="0" destOrd="0" presId="urn:microsoft.com/office/officeart/2005/8/layout/vProcess5"/>
    <dgm:cxn modelId="{0E05D7FF-A062-403E-B312-A81A2D75B047}" type="presOf" srcId="{16571994-6285-4D69-A4E9-1470C5D4C6D2}" destId="{6CC94C7B-5BF7-4566-99E5-D3E5AD4DF097}" srcOrd="0" destOrd="0" presId="urn:microsoft.com/office/officeart/2005/8/layout/vProcess5"/>
    <dgm:cxn modelId="{7017C2CA-7EEC-489B-A7B9-C8D415E329A3}" type="presParOf" srcId="{1D6C5A96-B7BB-43B3-A0FA-12D4364B3363}" destId="{191C0EB7-CE7A-4478-9231-063CFDD8CB80}" srcOrd="0" destOrd="0" presId="urn:microsoft.com/office/officeart/2005/8/layout/vProcess5"/>
    <dgm:cxn modelId="{B1726C3B-6EDF-48C9-92D0-DD87DCEE99FE}" type="presParOf" srcId="{1D6C5A96-B7BB-43B3-A0FA-12D4364B3363}" destId="{2C8F3667-0336-4CE0-8467-C190A785D826}" srcOrd="1" destOrd="0" presId="urn:microsoft.com/office/officeart/2005/8/layout/vProcess5"/>
    <dgm:cxn modelId="{19B1E5E1-A1E9-4E64-9791-060D5E7D1951}" type="presParOf" srcId="{1D6C5A96-B7BB-43B3-A0FA-12D4364B3363}" destId="{BA101BF4-A363-414D-B641-9CAC8CD7872C}" srcOrd="2" destOrd="0" presId="urn:microsoft.com/office/officeart/2005/8/layout/vProcess5"/>
    <dgm:cxn modelId="{6E83A69E-2B1B-466F-8E26-D4FC95DE7607}" type="presParOf" srcId="{1D6C5A96-B7BB-43B3-A0FA-12D4364B3363}" destId="{0E6FAF2A-CD83-4F11-A07D-12FB558561D2}" srcOrd="3" destOrd="0" presId="urn:microsoft.com/office/officeart/2005/8/layout/vProcess5"/>
    <dgm:cxn modelId="{C62D8CBE-FC9B-4A25-981C-EB8AE8EAAA05}" type="presParOf" srcId="{1D6C5A96-B7BB-43B3-A0FA-12D4364B3363}" destId="{6CC94C7B-5BF7-4566-99E5-D3E5AD4DF097}" srcOrd="4" destOrd="0" presId="urn:microsoft.com/office/officeart/2005/8/layout/vProcess5"/>
    <dgm:cxn modelId="{274C50C3-A52E-42B7-A6B2-93517B96DACB}" type="presParOf" srcId="{1D6C5A96-B7BB-43B3-A0FA-12D4364B3363}" destId="{C255B329-C0D5-444D-9D4E-72F80852EEA3}" srcOrd="5" destOrd="0" presId="urn:microsoft.com/office/officeart/2005/8/layout/vProcess5"/>
    <dgm:cxn modelId="{1FA69B1A-9DB1-494C-B252-825CE01E6A93}" type="presParOf" srcId="{1D6C5A96-B7BB-43B3-A0FA-12D4364B3363}" destId="{0333C1D4-4273-4CAA-ACC9-F937161588D0}" srcOrd="6" destOrd="0" presId="urn:microsoft.com/office/officeart/2005/8/layout/vProcess5"/>
    <dgm:cxn modelId="{1021CBC2-FE24-489C-912A-68CF8A7BE898}" type="presParOf" srcId="{1D6C5A96-B7BB-43B3-A0FA-12D4364B3363}" destId="{D83D41EE-636B-4298-96B7-0E0D94CB3461}" srcOrd="7" destOrd="0" presId="urn:microsoft.com/office/officeart/2005/8/layout/vProcess5"/>
    <dgm:cxn modelId="{2C8D88F1-0BCF-4DCC-9677-01586D546F71}" type="presParOf" srcId="{1D6C5A96-B7BB-43B3-A0FA-12D4364B3363}" destId="{D34BF171-8E2E-44B6-AA43-D9AE0B5F250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50A00-665A-43CB-8A27-AD0357582A2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DA9421-EBD7-4E07-ACD2-9974E8F5A5D2}">
      <dgm:prSet/>
      <dgm:spPr/>
      <dgm:t>
        <a:bodyPr/>
        <a:lstStyle/>
        <a:p>
          <a:r>
            <a:rPr lang="en-US"/>
            <a:t>1.</a:t>
          </a:r>
          <a:r>
            <a:rPr lang="en-US">
              <a:hlinkClick xmlns:r="http://schemas.openxmlformats.org/officeDocument/2006/relationships" r:id="rId1"/>
            </a:rPr>
            <a:t>https://thewire.in/energy/world-energy-outlook-report-2022</a:t>
          </a:r>
          <a:r>
            <a:rPr lang="en-US"/>
            <a:t> (Report on non – renewable energy in India)</a:t>
          </a:r>
        </a:p>
      </dgm:t>
    </dgm:pt>
    <dgm:pt modelId="{FBD2C9CE-A4F0-4105-BF1F-C85570595359}" type="parTrans" cxnId="{022901A8-283F-4B2E-AD1A-A5D8E8E7F11A}">
      <dgm:prSet/>
      <dgm:spPr/>
      <dgm:t>
        <a:bodyPr/>
        <a:lstStyle/>
        <a:p>
          <a:endParaRPr lang="en-US"/>
        </a:p>
      </dgm:t>
    </dgm:pt>
    <dgm:pt modelId="{FFC8378B-F3C0-4EFF-8FEC-4689B1A25BE0}" type="sibTrans" cxnId="{022901A8-283F-4B2E-AD1A-A5D8E8E7F11A}">
      <dgm:prSet/>
      <dgm:spPr/>
      <dgm:t>
        <a:bodyPr/>
        <a:lstStyle/>
        <a:p>
          <a:endParaRPr lang="en-US"/>
        </a:p>
      </dgm:t>
    </dgm:pt>
    <dgm:pt modelId="{286CC1DC-03B3-41E4-A36B-4993BCE4665A}">
      <dgm:prSet/>
      <dgm:spPr/>
      <dgm:t>
        <a:bodyPr/>
        <a:lstStyle/>
        <a:p>
          <a:r>
            <a:rPr lang="en-US"/>
            <a:t>2. </a:t>
          </a:r>
          <a:r>
            <a:rPr lang="en-US">
              <a:hlinkClick xmlns:r="http://schemas.openxmlformats.org/officeDocument/2006/relationships" r:id="rId2"/>
            </a:rPr>
            <a:t>https://www.iea.org/reports/india-energy-outlook-2021/energy-in-india-today</a:t>
          </a:r>
          <a:r>
            <a:rPr lang="en-US"/>
            <a:t>( survey  of energy used through India)</a:t>
          </a:r>
        </a:p>
      </dgm:t>
    </dgm:pt>
    <dgm:pt modelId="{61D7870C-BE5C-4005-80E7-0F173C80CDD7}" type="parTrans" cxnId="{298826EB-201A-4116-A7CD-A1D17A334BCF}">
      <dgm:prSet/>
      <dgm:spPr/>
      <dgm:t>
        <a:bodyPr/>
        <a:lstStyle/>
        <a:p>
          <a:endParaRPr lang="en-US"/>
        </a:p>
      </dgm:t>
    </dgm:pt>
    <dgm:pt modelId="{BE2A7861-5FA8-4DB2-B918-B7BFE121FC3E}" type="sibTrans" cxnId="{298826EB-201A-4116-A7CD-A1D17A334BCF}">
      <dgm:prSet/>
      <dgm:spPr/>
      <dgm:t>
        <a:bodyPr/>
        <a:lstStyle/>
        <a:p>
          <a:endParaRPr lang="en-US"/>
        </a:p>
      </dgm:t>
    </dgm:pt>
    <dgm:pt modelId="{4CF838DA-D659-4FE9-BDF8-76F661C5B407}">
      <dgm:prSet/>
      <dgm:spPr/>
      <dgm:t>
        <a:bodyPr/>
        <a:lstStyle/>
        <a:p>
          <a:r>
            <a:rPr lang="en-US"/>
            <a:t>3. </a:t>
          </a:r>
          <a:r>
            <a:rPr lang="en-US">
              <a:hlinkClick xmlns:r="http://schemas.openxmlformats.org/officeDocument/2006/relationships" r:id="rId3"/>
            </a:rPr>
            <a:t>https://www.cnbc.com/2020/06/30/tesla-and-the-science-of-low-cost-next-gen-ev-million-mile-battery.html</a:t>
          </a:r>
          <a:r>
            <a:rPr lang="en-US"/>
            <a:t> ( Report provided by e-vehicle research in TESLA)</a:t>
          </a:r>
        </a:p>
      </dgm:t>
    </dgm:pt>
    <dgm:pt modelId="{8888207C-4816-4745-BB6C-62265364CA81}" type="parTrans" cxnId="{51CCDFB1-1B39-44BA-BCCC-42B1B36837D3}">
      <dgm:prSet/>
      <dgm:spPr/>
      <dgm:t>
        <a:bodyPr/>
        <a:lstStyle/>
        <a:p>
          <a:endParaRPr lang="en-US"/>
        </a:p>
      </dgm:t>
    </dgm:pt>
    <dgm:pt modelId="{2922E57C-56D5-40EF-A980-46913E561490}" type="sibTrans" cxnId="{51CCDFB1-1B39-44BA-BCCC-42B1B36837D3}">
      <dgm:prSet/>
      <dgm:spPr/>
      <dgm:t>
        <a:bodyPr/>
        <a:lstStyle/>
        <a:p>
          <a:endParaRPr lang="en-US"/>
        </a:p>
      </dgm:t>
    </dgm:pt>
    <dgm:pt modelId="{B80F3776-2759-485E-889B-D2E3BA4818FF}" type="pres">
      <dgm:prSet presAssocID="{74550A00-665A-43CB-8A27-AD0357582A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34578F-50C8-4BDE-A3E2-1F5646777AED}" type="pres">
      <dgm:prSet presAssocID="{7DDA9421-EBD7-4E07-ACD2-9974E8F5A5D2}" presName="hierRoot1" presStyleCnt="0"/>
      <dgm:spPr/>
    </dgm:pt>
    <dgm:pt modelId="{31071139-2046-45B7-9426-4D28EC9DC144}" type="pres">
      <dgm:prSet presAssocID="{7DDA9421-EBD7-4E07-ACD2-9974E8F5A5D2}" presName="composite" presStyleCnt="0"/>
      <dgm:spPr/>
    </dgm:pt>
    <dgm:pt modelId="{3BF980D3-A342-4F05-BCE4-861333499326}" type="pres">
      <dgm:prSet presAssocID="{7DDA9421-EBD7-4E07-ACD2-9974E8F5A5D2}" presName="background" presStyleLbl="node0" presStyleIdx="0" presStyleCnt="3"/>
      <dgm:spPr/>
    </dgm:pt>
    <dgm:pt modelId="{743B8075-F292-4E40-B68A-0BBF9F678296}" type="pres">
      <dgm:prSet presAssocID="{7DDA9421-EBD7-4E07-ACD2-9974E8F5A5D2}" presName="text" presStyleLbl="fgAcc0" presStyleIdx="0" presStyleCnt="3">
        <dgm:presLayoutVars>
          <dgm:chPref val="3"/>
        </dgm:presLayoutVars>
      </dgm:prSet>
      <dgm:spPr/>
    </dgm:pt>
    <dgm:pt modelId="{B4234D13-6AA2-4DB3-9C1B-8A6BF2C53AA5}" type="pres">
      <dgm:prSet presAssocID="{7DDA9421-EBD7-4E07-ACD2-9974E8F5A5D2}" presName="hierChild2" presStyleCnt="0"/>
      <dgm:spPr/>
    </dgm:pt>
    <dgm:pt modelId="{87F5C005-A505-4F00-982D-75C6BDD303F8}" type="pres">
      <dgm:prSet presAssocID="{286CC1DC-03B3-41E4-A36B-4993BCE4665A}" presName="hierRoot1" presStyleCnt="0"/>
      <dgm:spPr/>
    </dgm:pt>
    <dgm:pt modelId="{E70A5349-93EF-4938-BDBA-DDAA6DC36433}" type="pres">
      <dgm:prSet presAssocID="{286CC1DC-03B3-41E4-A36B-4993BCE4665A}" presName="composite" presStyleCnt="0"/>
      <dgm:spPr/>
    </dgm:pt>
    <dgm:pt modelId="{BBF7D31D-0740-4854-AA12-3FA4AF0124D9}" type="pres">
      <dgm:prSet presAssocID="{286CC1DC-03B3-41E4-A36B-4993BCE4665A}" presName="background" presStyleLbl="node0" presStyleIdx="1" presStyleCnt="3"/>
      <dgm:spPr/>
    </dgm:pt>
    <dgm:pt modelId="{F5F178B8-1343-4A01-9B2B-DE0085585027}" type="pres">
      <dgm:prSet presAssocID="{286CC1DC-03B3-41E4-A36B-4993BCE4665A}" presName="text" presStyleLbl="fgAcc0" presStyleIdx="1" presStyleCnt="3">
        <dgm:presLayoutVars>
          <dgm:chPref val="3"/>
        </dgm:presLayoutVars>
      </dgm:prSet>
      <dgm:spPr/>
    </dgm:pt>
    <dgm:pt modelId="{99B47D73-1282-4EB5-A993-81F8ACABC1FE}" type="pres">
      <dgm:prSet presAssocID="{286CC1DC-03B3-41E4-A36B-4993BCE4665A}" presName="hierChild2" presStyleCnt="0"/>
      <dgm:spPr/>
    </dgm:pt>
    <dgm:pt modelId="{8B5FECD9-DF14-4D4E-9F98-53D794D704E9}" type="pres">
      <dgm:prSet presAssocID="{4CF838DA-D659-4FE9-BDF8-76F661C5B407}" presName="hierRoot1" presStyleCnt="0"/>
      <dgm:spPr/>
    </dgm:pt>
    <dgm:pt modelId="{EDECE614-9667-4710-8E91-F60888512B14}" type="pres">
      <dgm:prSet presAssocID="{4CF838DA-D659-4FE9-BDF8-76F661C5B407}" presName="composite" presStyleCnt="0"/>
      <dgm:spPr/>
    </dgm:pt>
    <dgm:pt modelId="{2E1B88DB-8F95-4BA7-A680-4483E3AB274B}" type="pres">
      <dgm:prSet presAssocID="{4CF838DA-D659-4FE9-BDF8-76F661C5B407}" presName="background" presStyleLbl="node0" presStyleIdx="2" presStyleCnt="3"/>
      <dgm:spPr/>
    </dgm:pt>
    <dgm:pt modelId="{05D4B527-71BA-4873-A307-42CC6CE107D2}" type="pres">
      <dgm:prSet presAssocID="{4CF838DA-D659-4FE9-BDF8-76F661C5B407}" presName="text" presStyleLbl="fgAcc0" presStyleIdx="2" presStyleCnt="3">
        <dgm:presLayoutVars>
          <dgm:chPref val="3"/>
        </dgm:presLayoutVars>
      </dgm:prSet>
      <dgm:spPr/>
    </dgm:pt>
    <dgm:pt modelId="{8D2570BC-43DD-41A2-AD19-81A02344E9B3}" type="pres">
      <dgm:prSet presAssocID="{4CF838DA-D659-4FE9-BDF8-76F661C5B407}" presName="hierChild2" presStyleCnt="0"/>
      <dgm:spPr/>
    </dgm:pt>
  </dgm:ptLst>
  <dgm:cxnLst>
    <dgm:cxn modelId="{1EBADE70-9F2C-487C-BFEC-49F12DBDA26E}" type="presOf" srcId="{286CC1DC-03B3-41E4-A36B-4993BCE4665A}" destId="{F5F178B8-1343-4A01-9B2B-DE0085585027}" srcOrd="0" destOrd="0" presId="urn:microsoft.com/office/officeart/2005/8/layout/hierarchy1"/>
    <dgm:cxn modelId="{C26A627E-D3F6-4191-8B3D-8DB754C5CA26}" type="presOf" srcId="{4CF838DA-D659-4FE9-BDF8-76F661C5B407}" destId="{05D4B527-71BA-4873-A307-42CC6CE107D2}" srcOrd="0" destOrd="0" presId="urn:microsoft.com/office/officeart/2005/8/layout/hierarchy1"/>
    <dgm:cxn modelId="{022901A8-283F-4B2E-AD1A-A5D8E8E7F11A}" srcId="{74550A00-665A-43CB-8A27-AD0357582A2E}" destId="{7DDA9421-EBD7-4E07-ACD2-9974E8F5A5D2}" srcOrd="0" destOrd="0" parTransId="{FBD2C9CE-A4F0-4105-BF1F-C85570595359}" sibTransId="{FFC8378B-F3C0-4EFF-8FEC-4689B1A25BE0}"/>
    <dgm:cxn modelId="{51CCDFB1-1B39-44BA-BCCC-42B1B36837D3}" srcId="{74550A00-665A-43CB-8A27-AD0357582A2E}" destId="{4CF838DA-D659-4FE9-BDF8-76F661C5B407}" srcOrd="2" destOrd="0" parTransId="{8888207C-4816-4745-BB6C-62265364CA81}" sibTransId="{2922E57C-56D5-40EF-A980-46913E561490}"/>
    <dgm:cxn modelId="{3FABDDBB-C671-43F6-B854-72A8DD8881C8}" type="presOf" srcId="{74550A00-665A-43CB-8A27-AD0357582A2E}" destId="{B80F3776-2759-485E-889B-D2E3BA4818FF}" srcOrd="0" destOrd="0" presId="urn:microsoft.com/office/officeart/2005/8/layout/hierarchy1"/>
    <dgm:cxn modelId="{96A9A4D4-375E-4E42-AFC9-9627C060DBD2}" type="presOf" srcId="{7DDA9421-EBD7-4E07-ACD2-9974E8F5A5D2}" destId="{743B8075-F292-4E40-B68A-0BBF9F678296}" srcOrd="0" destOrd="0" presId="urn:microsoft.com/office/officeart/2005/8/layout/hierarchy1"/>
    <dgm:cxn modelId="{298826EB-201A-4116-A7CD-A1D17A334BCF}" srcId="{74550A00-665A-43CB-8A27-AD0357582A2E}" destId="{286CC1DC-03B3-41E4-A36B-4993BCE4665A}" srcOrd="1" destOrd="0" parTransId="{61D7870C-BE5C-4005-80E7-0F173C80CDD7}" sibTransId="{BE2A7861-5FA8-4DB2-B918-B7BFE121FC3E}"/>
    <dgm:cxn modelId="{99754C7C-A890-4C01-A6C5-DDE85DB1662D}" type="presParOf" srcId="{B80F3776-2759-485E-889B-D2E3BA4818FF}" destId="{7834578F-50C8-4BDE-A3E2-1F5646777AED}" srcOrd="0" destOrd="0" presId="urn:microsoft.com/office/officeart/2005/8/layout/hierarchy1"/>
    <dgm:cxn modelId="{5A5D1C47-73E5-4BD5-8F1F-44D3791189ED}" type="presParOf" srcId="{7834578F-50C8-4BDE-A3E2-1F5646777AED}" destId="{31071139-2046-45B7-9426-4D28EC9DC144}" srcOrd="0" destOrd="0" presId="urn:microsoft.com/office/officeart/2005/8/layout/hierarchy1"/>
    <dgm:cxn modelId="{B01697C9-7226-47A3-881C-8BA67F3EE27D}" type="presParOf" srcId="{31071139-2046-45B7-9426-4D28EC9DC144}" destId="{3BF980D3-A342-4F05-BCE4-861333499326}" srcOrd="0" destOrd="0" presId="urn:microsoft.com/office/officeart/2005/8/layout/hierarchy1"/>
    <dgm:cxn modelId="{D4652516-618C-419B-88C4-2E65EC325F18}" type="presParOf" srcId="{31071139-2046-45B7-9426-4D28EC9DC144}" destId="{743B8075-F292-4E40-B68A-0BBF9F678296}" srcOrd="1" destOrd="0" presId="urn:microsoft.com/office/officeart/2005/8/layout/hierarchy1"/>
    <dgm:cxn modelId="{428ECC94-C3DC-486B-8AF7-125AD3204D48}" type="presParOf" srcId="{7834578F-50C8-4BDE-A3E2-1F5646777AED}" destId="{B4234D13-6AA2-4DB3-9C1B-8A6BF2C53AA5}" srcOrd="1" destOrd="0" presId="urn:microsoft.com/office/officeart/2005/8/layout/hierarchy1"/>
    <dgm:cxn modelId="{C95AD5C2-5951-4299-9205-D634604B36B0}" type="presParOf" srcId="{B80F3776-2759-485E-889B-D2E3BA4818FF}" destId="{87F5C005-A505-4F00-982D-75C6BDD303F8}" srcOrd="1" destOrd="0" presId="urn:microsoft.com/office/officeart/2005/8/layout/hierarchy1"/>
    <dgm:cxn modelId="{0D899B2A-68E3-45A2-960F-3E525309FD79}" type="presParOf" srcId="{87F5C005-A505-4F00-982D-75C6BDD303F8}" destId="{E70A5349-93EF-4938-BDBA-DDAA6DC36433}" srcOrd="0" destOrd="0" presId="urn:microsoft.com/office/officeart/2005/8/layout/hierarchy1"/>
    <dgm:cxn modelId="{9479C31A-65BF-43E1-B27C-9181D00809B1}" type="presParOf" srcId="{E70A5349-93EF-4938-BDBA-DDAA6DC36433}" destId="{BBF7D31D-0740-4854-AA12-3FA4AF0124D9}" srcOrd="0" destOrd="0" presId="urn:microsoft.com/office/officeart/2005/8/layout/hierarchy1"/>
    <dgm:cxn modelId="{E04BCD72-340F-4660-9EF5-1D1B067CA53C}" type="presParOf" srcId="{E70A5349-93EF-4938-BDBA-DDAA6DC36433}" destId="{F5F178B8-1343-4A01-9B2B-DE0085585027}" srcOrd="1" destOrd="0" presId="urn:microsoft.com/office/officeart/2005/8/layout/hierarchy1"/>
    <dgm:cxn modelId="{F2CFAD6E-00F0-4C06-8E4A-949156F280C3}" type="presParOf" srcId="{87F5C005-A505-4F00-982D-75C6BDD303F8}" destId="{99B47D73-1282-4EB5-A993-81F8ACABC1FE}" srcOrd="1" destOrd="0" presId="urn:microsoft.com/office/officeart/2005/8/layout/hierarchy1"/>
    <dgm:cxn modelId="{53EF6F1D-2630-4E5C-9A2D-D9C42C62C140}" type="presParOf" srcId="{B80F3776-2759-485E-889B-D2E3BA4818FF}" destId="{8B5FECD9-DF14-4D4E-9F98-53D794D704E9}" srcOrd="2" destOrd="0" presId="urn:microsoft.com/office/officeart/2005/8/layout/hierarchy1"/>
    <dgm:cxn modelId="{1408CDF4-F0FD-4B1C-9E91-1D712A71A44B}" type="presParOf" srcId="{8B5FECD9-DF14-4D4E-9F98-53D794D704E9}" destId="{EDECE614-9667-4710-8E91-F60888512B14}" srcOrd="0" destOrd="0" presId="urn:microsoft.com/office/officeart/2005/8/layout/hierarchy1"/>
    <dgm:cxn modelId="{C4F9B084-E240-4BEE-BB70-639759673985}" type="presParOf" srcId="{EDECE614-9667-4710-8E91-F60888512B14}" destId="{2E1B88DB-8F95-4BA7-A680-4483E3AB274B}" srcOrd="0" destOrd="0" presId="urn:microsoft.com/office/officeart/2005/8/layout/hierarchy1"/>
    <dgm:cxn modelId="{2FC15715-B9CC-4E2F-B0A3-F89D387478BC}" type="presParOf" srcId="{EDECE614-9667-4710-8E91-F60888512B14}" destId="{05D4B527-71BA-4873-A307-42CC6CE107D2}" srcOrd="1" destOrd="0" presId="urn:microsoft.com/office/officeart/2005/8/layout/hierarchy1"/>
    <dgm:cxn modelId="{C55C7BA2-F3D3-40DE-9CB6-72C1284066EC}" type="presParOf" srcId="{8B5FECD9-DF14-4D4E-9F98-53D794D704E9}" destId="{8D2570BC-43DD-41A2-AD19-81A02344E9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F3667-0336-4CE0-8467-C190A785D826}">
      <dsp:nvSpPr>
        <dsp:cNvPr id="0" name=""/>
        <dsp:cNvSpPr/>
      </dsp:nvSpPr>
      <dsp:spPr>
        <a:xfrm>
          <a:off x="0" y="0"/>
          <a:ext cx="6315075" cy="70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 of Air pollution which results in airborne diseases and toxic air inhalation.</a:t>
          </a:r>
        </a:p>
      </dsp:txBody>
      <dsp:txXfrm>
        <a:off x="20711" y="20711"/>
        <a:ext cx="5552045" cy="665690"/>
      </dsp:txXfrm>
    </dsp:sp>
    <dsp:sp modelId="{BA101BF4-A363-414D-B641-9CAC8CD7872C}">
      <dsp:nvSpPr>
        <dsp:cNvPr id="0" name=""/>
        <dsp:cNvSpPr/>
      </dsp:nvSpPr>
      <dsp:spPr>
        <a:xfrm>
          <a:off x="557212" y="824963"/>
          <a:ext cx="6315075" cy="70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 of Acid rains in heavy polluted area.</a:t>
          </a:r>
        </a:p>
      </dsp:txBody>
      <dsp:txXfrm>
        <a:off x="577923" y="845674"/>
        <a:ext cx="5256817" cy="665690"/>
      </dsp:txXfrm>
    </dsp:sp>
    <dsp:sp modelId="{0E6FAF2A-CD83-4F11-A07D-12FB558561D2}">
      <dsp:nvSpPr>
        <dsp:cNvPr id="0" name=""/>
        <dsp:cNvSpPr/>
      </dsp:nvSpPr>
      <dsp:spPr>
        <a:xfrm>
          <a:off x="1114424" y="1649927"/>
          <a:ext cx="6315075" cy="70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Decreasing non -renewable source in the earth .</a:t>
          </a:r>
        </a:p>
      </dsp:txBody>
      <dsp:txXfrm>
        <a:off x="1135135" y="1670638"/>
        <a:ext cx="5256817" cy="665690"/>
      </dsp:txXfrm>
    </dsp:sp>
    <dsp:sp modelId="{6CC94C7B-5BF7-4566-99E5-D3E5AD4DF097}">
      <dsp:nvSpPr>
        <dsp:cNvPr id="0" name=""/>
        <dsp:cNvSpPr/>
      </dsp:nvSpPr>
      <dsp:spPr>
        <a:xfrm>
          <a:off x="5855452" y="536226"/>
          <a:ext cx="459622" cy="459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958867" y="536226"/>
        <a:ext cx="252792" cy="345866"/>
      </dsp:txXfrm>
    </dsp:sp>
    <dsp:sp modelId="{C255B329-C0D5-444D-9D4E-72F80852EEA3}">
      <dsp:nvSpPr>
        <dsp:cNvPr id="0" name=""/>
        <dsp:cNvSpPr/>
      </dsp:nvSpPr>
      <dsp:spPr>
        <a:xfrm>
          <a:off x="6412664" y="1356476"/>
          <a:ext cx="459622" cy="459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16079" y="1356476"/>
        <a:ext cx="252792" cy="345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980D3-A342-4F05-BCE4-861333499326}">
      <dsp:nvSpPr>
        <dsp:cNvPr id="0" name=""/>
        <dsp:cNvSpPr/>
      </dsp:nvSpPr>
      <dsp:spPr>
        <a:xfrm>
          <a:off x="0" y="570605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B8075-F292-4E40-B68A-0BBF9F678296}">
      <dsp:nvSpPr>
        <dsp:cNvPr id="0" name=""/>
        <dsp:cNvSpPr/>
      </dsp:nvSpPr>
      <dsp:spPr>
        <a:xfrm>
          <a:off x="232171" y="791169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1.</a:t>
          </a:r>
          <a:r>
            <a:rPr lang="en-US" sz="800" kern="1200">
              <a:hlinkClick xmlns:r="http://schemas.openxmlformats.org/officeDocument/2006/relationships" r:id="rId1"/>
            </a:rPr>
            <a:t>https://thewire.in/energy/world-energy-outlook-report-2022</a:t>
          </a:r>
          <a:r>
            <a:rPr lang="en-US" sz="800" kern="1200"/>
            <a:t> (Report on non – renewable energy in India)</a:t>
          </a:r>
        </a:p>
      </dsp:txBody>
      <dsp:txXfrm>
        <a:off x="271033" y="830031"/>
        <a:ext cx="2011822" cy="1249138"/>
      </dsp:txXfrm>
    </dsp:sp>
    <dsp:sp modelId="{BBF7D31D-0740-4854-AA12-3FA4AF0124D9}">
      <dsp:nvSpPr>
        <dsp:cNvPr id="0" name=""/>
        <dsp:cNvSpPr/>
      </dsp:nvSpPr>
      <dsp:spPr>
        <a:xfrm>
          <a:off x="2553890" y="570605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178B8-1343-4A01-9B2B-DE0085585027}">
      <dsp:nvSpPr>
        <dsp:cNvPr id="0" name=""/>
        <dsp:cNvSpPr/>
      </dsp:nvSpPr>
      <dsp:spPr>
        <a:xfrm>
          <a:off x="2786062" y="791169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2. </a:t>
          </a:r>
          <a:r>
            <a:rPr lang="en-US" sz="800" kern="1200">
              <a:hlinkClick xmlns:r="http://schemas.openxmlformats.org/officeDocument/2006/relationships" r:id="rId2"/>
            </a:rPr>
            <a:t>https://www.iea.org/reports/india-energy-outlook-2021/energy-in-india-today</a:t>
          </a:r>
          <a:r>
            <a:rPr lang="en-US" sz="800" kern="1200"/>
            <a:t>( survey  of energy used through India)</a:t>
          </a:r>
        </a:p>
      </dsp:txBody>
      <dsp:txXfrm>
        <a:off x="2824924" y="830031"/>
        <a:ext cx="2011822" cy="1249138"/>
      </dsp:txXfrm>
    </dsp:sp>
    <dsp:sp modelId="{2E1B88DB-8F95-4BA7-A680-4483E3AB274B}">
      <dsp:nvSpPr>
        <dsp:cNvPr id="0" name=""/>
        <dsp:cNvSpPr/>
      </dsp:nvSpPr>
      <dsp:spPr>
        <a:xfrm>
          <a:off x="5107780" y="570605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D4B527-71BA-4873-A307-42CC6CE107D2}">
      <dsp:nvSpPr>
        <dsp:cNvPr id="0" name=""/>
        <dsp:cNvSpPr/>
      </dsp:nvSpPr>
      <dsp:spPr>
        <a:xfrm>
          <a:off x="5339952" y="791169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3. </a:t>
          </a:r>
          <a:r>
            <a:rPr lang="en-US" sz="800" kern="1200">
              <a:hlinkClick xmlns:r="http://schemas.openxmlformats.org/officeDocument/2006/relationships" r:id="rId3"/>
            </a:rPr>
            <a:t>https://www.cnbc.com/2020/06/30/tesla-and-the-science-of-low-cost-next-gen-ev-million-mile-battery.html</a:t>
          </a:r>
          <a:r>
            <a:rPr lang="en-US" sz="800" kern="1200"/>
            <a:t> ( Report provided by e-vehicle research in TESLA)</a:t>
          </a:r>
        </a:p>
      </dsp:txBody>
      <dsp:txXfrm>
        <a:off x="5378814" y="830031"/>
        <a:ext cx="2011822" cy="12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da74b2e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da74b2e0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da74b2e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da74b2e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da74b2e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da74b2e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da74b2e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da74b2e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da74b2e0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da74b2e0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1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29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3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5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11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46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6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81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4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7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0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35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19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98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03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8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23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522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evreporter.com/patents-and-technology-trends-in-ev-powertrain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07318" y="3106269"/>
            <a:ext cx="6593681" cy="97625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Inventors</a:t>
            </a: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07318" y="4082526"/>
            <a:ext cx="6593681" cy="64949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"/>
              <a:t>Innovations in Carbon FootPrint Reduction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40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"/>
              <a:t>Selecting Heavy Electric Vehicle</a:t>
            </a: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07318" y="1362886"/>
            <a:ext cx="3235443" cy="110663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6" name="Google Shape;56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765556" y="1685688"/>
            <a:ext cx="3235443" cy="45296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74" name="Group 7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-10715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1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5143499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56059" y="812004"/>
            <a:ext cx="2152062" cy="35313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Problem Statement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091013"/>
            <a:ext cx="0" cy="2736846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973322" y="812004"/>
            <a:ext cx="4313428" cy="35313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Effective way to reduce Carbon footprint in the environment .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513635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8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0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8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Address the Need of the Problem</a:t>
            </a:r>
          </a:p>
        </p:txBody>
      </p:sp>
      <p:graphicFrame>
        <p:nvGraphicFramePr>
          <p:cNvPr id="71" name="Google Shape;69;p15">
            <a:extLst>
              <a:ext uri="{FF2B5EF4-FFF2-40B4-BE49-F238E27FC236}">
                <a16:creationId xmlns:a16="http://schemas.microsoft.com/office/drawing/2014/main" id="{0FC6120B-0FF3-3613-DB9A-888AEA3E6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451706"/>
              </p:ext>
            </p:extLst>
          </p:nvPr>
        </p:nvGraphicFramePr>
        <p:xfrm>
          <a:off x="856059" y="1814115"/>
          <a:ext cx="7429500" cy="235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1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234" name="Rectangle 233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5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836318" y="463888"/>
            <a:ext cx="344923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Distinctive Features of the Solution</a:t>
            </a:r>
          </a:p>
        </p:txBody>
      </p:sp>
      <p:pic>
        <p:nvPicPr>
          <p:cNvPr id="184" name="Picture 76" descr="Aerial view of a bus depot">
            <a:extLst>
              <a:ext uri="{FF2B5EF4-FFF2-40B4-BE49-F238E27FC236}">
                <a16:creationId xmlns:a16="http://schemas.microsoft.com/office/drawing/2014/main" id="{F190D6BE-2070-E5CF-E385-6D375F122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51" r="18121"/>
          <a:stretch/>
        </p:blipFill>
        <p:spPr>
          <a:xfrm>
            <a:off x="21995" y="14289"/>
            <a:ext cx="4576197" cy="5143490"/>
          </a:xfrm>
          <a:prstGeom prst="rect">
            <a:avLst/>
          </a:prstGeom>
        </p:spPr>
      </p:pic>
      <p:grpSp>
        <p:nvGrpSpPr>
          <p:cNvPr id="314" name="Group 236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7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9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836318" y="1687115"/>
            <a:ext cx="3449240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100" dirty="0"/>
              <a:t>The Solution that we provide is to change the heavy transportation vehicle like bus, trucks to E -vehicle.</a:t>
            </a:r>
          </a:p>
          <a:p>
            <a:pPr marL="3429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100" dirty="0"/>
              <a:t>Majority of this vehicles eliminates high amount of green house gases in the environment.</a:t>
            </a:r>
          </a:p>
          <a:p>
            <a:pPr marL="3429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100" dirty="0"/>
              <a:t>By  applying this solution in PUBLIC TRANSPORTION, we  can </a:t>
            </a:r>
            <a:r>
              <a:rPr lang="en-US" sz="1100" dirty="0" err="1"/>
              <a:t>effectivety</a:t>
            </a:r>
            <a:r>
              <a:rPr lang="en-US" sz="1100" dirty="0"/>
              <a:t>  reduce  carbon footprints</a:t>
            </a:r>
          </a:p>
          <a:p>
            <a:pPr marL="3429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100" dirty="0"/>
              <a:t>Increase in E- vehicles in society encourages peoples to move on to electric vehicles.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E1884C-DB1A-704A-AB44-BC2F2CEC0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7" r="2" b="10688"/>
          <a:stretch/>
        </p:blipFill>
        <p:spPr>
          <a:xfrm>
            <a:off x="723900" y="723900"/>
            <a:ext cx="7689848" cy="364998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7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Group 87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3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75" name="Rectangle 12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-10715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3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5143499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56059" y="812004"/>
            <a:ext cx="2152062" cy="35313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IPR Component</a:t>
            </a:r>
          </a:p>
        </p:txBody>
      </p:sp>
      <p:cxnSp>
        <p:nvCxnSpPr>
          <p:cNvPr id="177" name="Straight Connector 15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091013"/>
            <a:ext cx="0" cy="2736846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973322" y="812004"/>
            <a:ext cx="4313428" cy="35313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Most of the patent right for E- VEHICLE in India are owned by HONDA and TOYATO.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Reference: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https://evreporter.com/patents-and-technology-trends-in-ev-powertrain</a:t>
            </a:r>
            <a:r>
              <a:rPr lang="en-US" sz="1400" dirty="0">
                <a:solidFill>
                  <a:srgbClr val="B8FA5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4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513635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94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04" name="Rectangle 135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References</a:t>
            </a:r>
          </a:p>
        </p:txBody>
      </p:sp>
      <p:graphicFrame>
        <p:nvGraphicFramePr>
          <p:cNvPr id="205" name="Google Shape;87;p18">
            <a:extLst>
              <a:ext uri="{FF2B5EF4-FFF2-40B4-BE49-F238E27FC236}">
                <a16:creationId xmlns:a16="http://schemas.microsoft.com/office/drawing/2014/main" id="{3DA598FC-490B-BF7C-CC46-CC52DD8CC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459124"/>
              </p:ext>
            </p:extLst>
          </p:nvPr>
        </p:nvGraphicFramePr>
        <p:xfrm>
          <a:off x="856058" y="1830578"/>
          <a:ext cx="7429499" cy="268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229</Words>
  <Application>Microsoft Office PowerPoint</Application>
  <PresentationFormat>On-screen Show (16:9)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Green Inventors</vt:lpstr>
      <vt:lpstr>Problem Statement</vt:lpstr>
      <vt:lpstr>Address the Need of the Problem</vt:lpstr>
      <vt:lpstr>Distinctive Features of the Solution</vt:lpstr>
      <vt:lpstr>PowerPoint Presentation</vt:lpstr>
      <vt:lpstr>IPR Component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Name/FTC</dc:title>
  <cp:lastModifiedBy>Vishnu Sankar</cp:lastModifiedBy>
  <cp:revision>9</cp:revision>
  <dcterms:modified xsi:type="dcterms:W3CDTF">2022-11-17T05:43:52Z</dcterms:modified>
</cp:coreProperties>
</file>