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65" r:id="rId8"/>
    <p:sldId id="259" r:id="rId9"/>
    <p:sldId id="261" r:id="rId10"/>
    <p:sldId id="273" r:id="rId11"/>
    <p:sldId id="260" r:id="rId12"/>
    <p:sldId id="272" r:id="rId13"/>
    <p:sldId id="266"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655" autoAdjust="0"/>
  </p:normalViewPr>
  <p:slideViewPr>
    <p:cSldViewPr snapToGrid="0">
      <p:cViewPr varScale="1">
        <p:scale>
          <a:sx n="85" d="100"/>
          <a:sy n="85" d="100"/>
        </p:scale>
        <p:origin x="590" y="53"/>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3403" y="48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3/5/2024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3/5/2024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4205399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3429000"/>
            <a:ext cx="4941771" cy="212804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chor="ctr" anchorCtr="0">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272533"/>
            <a:ext cx="4296508" cy="953298"/>
          </a:xfrm>
        </p:spPr>
        <p:txBody>
          <a:bodyPr>
            <a:noAutofit/>
          </a:bodyPr>
          <a:lstStyle>
            <a:lvl1pPr>
              <a:defRPr lang="en-US" sz="2800" kern="1200" spc="150" baseline="0" dirty="0">
                <a:solidFill>
                  <a:schemeClr val="tx1"/>
                </a:solidFill>
                <a:latin typeface="+mj-lt"/>
                <a:ea typeface="+mj-ea"/>
                <a:cs typeface="+mj-cs"/>
              </a:defRPr>
            </a:lvl1pPr>
          </a:lstStyle>
          <a:p>
            <a:r>
              <a:rPr lang="en-US" dirty="0"/>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306751" y="1507772"/>
            <a:ext cx="2141764" cy="514350"/>
          </a:xfrm>
        </p:spPr>
        <p:txBody>
          <a:bodyPr anchor="ctr">
            <a:no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872808" y="2584097"/>
            <a:ext cx="2141764" cy="514350"/>
          </a:xfrm>
        </p:spPr>
        <p:txBody>
          <a:bodyPr anchor="ctr">
            <a:no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479233" y="3660422"/>
            <a:ext cx="2141764" cy="514350"/>
          </a:xfrm>
        </p:spPr>
        <p:txBody>
          <a:bodyPr anchor="ctr">
            <a:no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2063433" y="4736748"/>
            <a:ext cx="2141764" cy="514350"/>
          </a:xfrm>
        </p:spPr>
        <p:txBody>
          <a:bodyPr anchor="ctr">
            <a:no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EE24E1DB-1F20-4C28-8069-D9219D1F8BB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72757"/>
            <a:ext cx="8421688" cy="1644984"/>
          </a:xfrm>
        </p:spPr>
        <p:txBody>
          <a:bodyPr>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883877"/>
            <a:ext cx="3924300"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883877"/>
            <a:ext cx="3943627"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38250" y="522515"/>
            <a:ext cx="9710646" cy="1377306"/>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3023393"/>
            <a:ext cx="2896671"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954593"/>
            <a:ext cx="5111750" cy="1921958"/>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92195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 uri="{C183D7F6-B498-43B3-948B-1728B52AA6E4}">
                <adec:decorative xmlns:adec="http://schemas.microsoft.com/office/drawing/2017/decorative" val="1"/>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351693"/>
            <a:ext cx="4179570" cy="2453652"/>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107620"/>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291403"/>
            <a:ext cx="2895600" cy="2054606"/>
          </a:xfrm>
        </p:spPr>
        <p:txBody>
          <a:bodyPr anchor="b">
            <a:no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A1CF8B-3479-49A3-A30E-2F2ECE962075}"/>
              </a:ext>
              <a:ext uri="{C183D7F6-B498-43B3-948B-1728B52AA6E4}">
                <adec:decorative xmlns:adec="http://schemas.microsoft.com/office/drawing/2017/decorative" val="1"/>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612949"/>
            <a:ext cx="5111750" cy="2263602"/>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2263602"/>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05D2CCB-CCFC-4A8A-ADA9-C1E4D13B968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522514"/>
            <a:ext cx="4179570" cy="3341857"/>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31859"/>
            <a:ext cx="4179570" cy="365125"/>
          </a:xfrm>
        </p:spPr>
        <p:txBody>
          <a:bodyPr anchor="ctr" anchorCtr="0">
            <a:no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ctr" anchorCtr="0">
            <a:no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28567" y="892177"/>
            <a:ext cx="9577983" cy="1325563"/>
          </a:xfrm>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2pPr marL="0" indent="0" algn="ctr">
              <a:spcBef>
                <a:spcPts val="0"/>
              </a:spcBef>
              <a:buNone/>
              <a:defRPr sz="1400"/>
            </a:lvl2p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500168" y="892177"/>
            <a:ext cx="9088438" cy="1135899"/>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ctr">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570485"/>
            <a:ext cx="2105135"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779603"/>
            <a:ext cx="2299855"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779603"/>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38439"/>
            <a:ext cx="1813474"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38439"/>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134303"/>
            <a:ext cx="10515600" cy="1325563"/>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5282899" y="3552289"/>
            <a:ext cx="6909101" cy="2128042"/>
          </a:xfrm>
        </p:spPr>
        <p:txBody>
          <a:bodyPr/>
          <a:lstStyle/>
          <a:p>
            <a:r>
              <a:rPr lang="en-US" dirty="0"/>
              <a:t>Rajalakshmi ’supply chain project </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171450" y="136525"/>
            <a:ext cx="7235825" cy="685801"/>
          </a:xfrm>
        </p:spPr>
        <p:txBody>
          <a:bodyPr/>
          <a:lstStyle/>
          <a:p>
            <a:r>
              <a:rPr lang="en-US" b="1" dirty="0"/>
              <a:t>Correlation with specific cars</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921958"/>
          </a:xfrm>
        </p:spPr>
        <p:txBody>
          <a:bodyPr>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351693"/>
            <a:ext cx="4179570" cy="2453652"/>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107620"/>
          </a:xfrm>
        </p:spPr>
        <p:txBody>
          <a:bodyPr>
            <a:normAutofit/>
          </a:bodyPr>
          <a:lstStyle/>
          <a:p>
            <a:r>
              <a:rPr lang="en-US" sz="4400" dirty="0"/>
              <a:t>Any questions ?</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
        <p:nvSpPr>
          <p:cNvPr id="9" name="TextBox 8">
            <a:extLst>
              <a:ext uri="{FF2B5EF4-FFF2-40B4-BE49-F238E27FC236}">
                <a16:creationId xmlns:a16="http://schemas.microsoft.com/office/drawing/2014/main" id="{B817FB96-E088-E34E-4524-7D4106E9906C}"/>
              </a:ext>
            </a:extLst>
          </p:cNvPr>
          <p:cNvSpPr txBox="1"/>
          <p:nvPr/>
        </p:nvSpPr>
        <p:spPr>
          <a:xfrm>
            <a:off x="282642" y="595802"/>
            <a:ext cx="4304371" cy="461665"/>
          </a:xfrm>
          <a:prstGeom prst="rect">
            <a:avLst/>
          </a:prstGeom>
          <a:noFill/>
        </p:spPr>
        <p:txBody>
          <a:bodyPr wrap="square" rtlCol="0">
            <a:spAutoFit/>
          </a:bodyPr>
          <a:lstStyle/>
          <a:p>
            <a:r>
              <a:rPr lang="en-US" sz="2400" dirty="0">
                <a:solidFill>
                  <a:schemeClr val="bg2"/>
                </a:solidFill>
              </a:rPr>
              <a:t>Team Detail </a:t>
            </a:r>
          </a:p>
        </p:txBody>
      </p:sp>
      <p:sp>
        <p:nvSpPr>
          <p:cNvPr id="12" name="TextBox 11">
            <a:extLst>
              <a:ext uri="{FF2B5EF4-FFF2-40B4-BE49-F238E27FC236}">
                <a16:creationId xmlns:a16="http://schemas.microsoft.com/office/drawing/2014/main" id="{2C95FB85-0DE8-6A6F-CF8F-D0ACB180C578}"/>
              </a:ext>
            </a:extLst>
          </p:cNvPr>
          <p:cNvSpPr txBox="1"/>
          <p:nvPr/>
        </p:nvSpPr>
        <p:spPr>
          <a:xfrm>
            <a:off x="562860" y="1351508"/>
            <a:ext cx="4973445"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Adobe Devanagari" panose="02040503050201020203" pitchFamily="18" charset="0"/>
                <a:cs typeface="Adobe Devanagari" panose="02040503050201020203" pitchFamily="18" charset="0"/>
              </a:rPr>
              <a:t>Vishnu S </a:t>
            </a:r>
          </a:p>
          <a:p>
            <a:pPr marL="342900" indent="-342900">
              <a:buFont typeface="Arial" panose="020B0604020202020204" pitchFamily="34" charset="0"/>
              <a:buChar char="•"/>
            </a:pPr>
            <a:r>
              <a:rPr lang="en-US" sz="2400" dirty="0">
                <a:solidFill>
                  <a:schemeClr val="bg1"/>
                </a:solidFill>
                <a:latin typeface="Adobe Devanagari" panose="02040503050201020203" pitchFamily="18" charset="0"/>
                <a:cs typeface="Adobe Devanagari" panose="02040503050201020203" pitchFamily="18" charset="0"/>
              </a:rPr>
              <a:t>Antony Santhan Raj A </a:t>
            </a:r>
          </a:p>
          <a:p>
            <a:pPr marL="342900" indent="-342900">
              <a:buFont typeface="Arial" panose="020B0604020202020204" pitchFamily="34" charset="0"/>
              <a:buChar char="•"/>
            </a:pPr>
            <a:r>
              <a:rPr lang="en-US" sz="2400" dirty="0">
                <a:solidFill>
                  <a:schemeClr val="bg1"/>
                </a:solidFill>
                <a:latin typeface="Adobe Devanagari" panose="02040503050201020203" pitchFamily="18" charset="0"/>
                <a:cs typeface="Adobe Devanagari" panose="02040503050201020203" pitchFamily="18" charset="0"/>
              </a:rPr>
              <a:t>Abhishai Anandaraj J</a:t>
            </a:r>
          </a:p>
          <a:p>
            <a:pPr marL="342900" indent="-342900">
              <a:buFont typeface="Arial" panose="020B0604020202020204" pitchFamily="34" charset="0"/>
              <a:buChar char="•"/>
            </a:pPr>
            <a:r>
              <a:rPr lang="en-US" sz="2400" dirty="0">
                <a:solidFill>
                  <a:schemeClr val="bg1"/>
                </a:solidFill>
                <a:latin typeface="Adobe Devanagari" panose="02040503050201020203" pitchFamily="18" charset="0"/>
                <a:cs typeface="Adobe Devanagari" panose="02040503050201020203" pitchFamily="18" charset="0"/>
              </a:rPr>
              <a:t>Tamilarasan C </a:t>
            </a:r>
          </a:p>
          <a:p>
            <a:pPr marL="342900" indent="-342900">
              <a:buFont typeface="Arial" panose="020B0604020202020204" pitchFamily="34" charset="0"/>
              <a:buChar char="•"/>
            </a:pPr>
            <a:r>
              <a:rPr lang="en-US" sz="2400" dirty="0">
                <a:solidFill>
                  <a:schemeClr val="bg1"/>
                </a:solidFill>
                <a:latin typeface="Adobe Devanagari" panose="02040503050201020203" pitchFamily="18" charset="0"/>
                <a:cs typeface="Adobe Devanagari" panose="02040503050201020203" pitchFamily="18" charset="0"/>
              </a:rPr>
              <a:t>Swaminathan K S</a:t>
            </a:r>
          </a:p>
          <a:p>
            <a:pPr marL="342900" indent="-342900">
              <a:buFont typeface="Arial" panose="020B0604020202020204" pitchFamily="34" charset="0"/>
              <a:buChar char="•"/>
            </a:pPr>
            <a:r>
              <a:rPr lang="en-US" sz="2400" dirty="0">
                <a:solidFill>
                  <a:schemeClr val="bg1"/>
                </a:solidFill>
                <a:latin typeface="Adobe Devanagari" panose="02040503050201020203" pitchFamily="18" charset="0"/>
                <a:cs typeface="Adobe Devanagari" panose="02040503050201020203" pitchFamily="18" charset="0"/>
              </a:rPr>
              <a:t>Athithya T </a:t>
            </a:r>
          </a:p>
          <a:p>
            <a:pPr marL="342900" indent="-342900">
              <a:buFont typeface="Arial" panose="020B0604020202020204" pitchFamily="34" charset="0"/>
              <a:buChar char="•"/>
            </a:pPr>
            <a:r>
              <a:rPr lang="en-US" sz="2400" dirty="0">
                <a:solidFill>
                  <a:schemeClr val="bg1"/>
                </a:solidFill>
                <a:latin typeface="Adobe Devanagari" panose="02040503050201020203" pitchFamily="18" charset="0"/>
                <a:cs typeface="Adobe Devanagari" panose="02040503050201020203" pitchFamily="18" charset="0"/>
              </a:rPr>
              <a:t>Vishal J</a:t>
            </a:r>
          </a:p>
          <a:p>
            <a:pPr marL="342900" indent="-342900">
              <a:buFont typeface="Arial" panose="020B0604020202020204" pitchFamily="34" charset="0"/>
              <a:buChar char="•"/>
            </a:pPr>
            <a:r>
              <a:rPr lang="en-US" sz="2400" dirty="0">
                <a:solidFill>
                  <a:schemeClr val="bg1"/>
                </a:solidFill>
                <a:latin typeface="Adobe Devanagari" panose="02040503050201020203" pitchFamily="18" charset="0"/>
                <a:cs typeface="Adobe Devanagari" panose="02040503050201020203" pitchFamily="18" charset="0"/>
              </a:rPr>
              <a:t>Reshma R</a:t>
            </a:r>
          </a:p>
          <a:p>
            <a:pPr marL="342900" indent="-342900">
              <a:buFont typeface="Arial" panose="020B0604020202020204" pitchFamily="34" charset="0"/>
              <a:buChar char="•"/>
            </a:pPr>
            <a:r>
              <a:rPr lang="en-US" sz="2400" dirty="0">
                <a:solidFill>
                  <a:schemeClr val="bg1"/>
                </a:solidFill>
                <a:latin typeface="Adobe Devanagari" panose="02040503050201020203" pitchFamily="18" charset="0"/>
                <a:cs typeface="Adobe Devanagari" panose="02040503050201020203" pitchFamily="18" charset="0"/>
              </a:rPr>
              <a:t>Rahavi S</a:t>
            </a:r>
          </a:p>
          <a:p>
            <a:pPr marL="342900" indent="-342900">
              <a:buFont typeface="Arial" panose="020B0604020202020204" pitchFamily="34" charset="0"/>
              <a:buChar char="•"/>
            </a:pPr>
            <a:r>
              <a:rPr lang="en-US" sz="2400" dirty="0" err="1">
                <a:solidFill>
                  <a:schemeClr val="bg1"/>
                </a:solidFill>
                <a:latin typeface="Adobe Devanagari" panose="02040503050201020203" pitchFamily="18" charset="0"/>
                <a:cs typeface="Adobe Devanagari" panose="02040503050201020203" pitchFamily="18" charset="0"/>
              </a:rPr>
              <a:t>Roshini</a:t>
            </a:r>
            <a:endParaRPr lang="en-US" sz="2400" dirty="0">
              <a:solidFill>
                <a:schemeClr val="bg1"/>
              </a:solidFill>
              <a:latin typeface="Adobe Devanagari" panose="02040503050201020203" pitchFamily="18" charset="0"/>
              <a:cs typeface="Adobe Devanagari" panose="02040503050201020203" pitchFamily="18" charset="0"/>
            </a:endParaRPr>
          </a:p>
          <a:p>
            <a:pPr marL="342900" indent="-342900">
              <a:buFont typeface="Arial" panose="020B0604020202020204" pitchFamily="34" charset="0"/>
              <a:buChar char="•"/>
            </a:pPr>
            <a:r>
              <a:rPr lang="en-US" sz="2400" dirty="0">
                <a:solidFill>
                  <a:schemeClr val="bg1"/>
                </a:solidFill>
                <a:latin typeface="Adobe Devanagari" panose="02040503050201020203" pitchFamily="18" charset="0"/>
                <a:cs typeface="Adobe Devanagari" panose="02040503050201020203" pitchFamily="18" charset="0"/>
              </a:rPr>
              <a:t>Vidhya Bharathi</a:t>
            </a:r>
            <a:br>
              <a:rPr lang="en-US" sz="2400" dirty="0">
                <a:solidFill>
                  <a:schemeClr val="bg1"/>
                </a:solidFill>
                <a:latin typeface="Adobe Devanagari" panose="02040503050201020203" pitchFamily="18" charset="0"/>
                <a:cs typeface="Adobe Devanagari" panose="02040503050201020203" pitchFamily="18" charset="0"/>
              </a:rPr>
            </a:br>
            <a:br>
              <a:rPr lang="en-US" sz="2400" dirty="0">
                <a:solidFill>
                  <a:schemeClr val="bg1"/>
                </a:solidFill>
                <a:latin typeface="Adobe Devanagari" panose="02040503050201020203" pitchFamily="18" charset="0"/>
                <a:cs typeface="Adobe Devanagari" panose="02040503050201020203" pitchFamily="18" charset="0"/>
              </a:rPr>
            </a:br>
            <a:endParaRPr lang="en-US" sz="2400" dirty="0">
              <a:solidFill>
                <a:schemeClr val="bg1"/>
              </a:solidFill>
              <a:latin typeface="Adobe Devanagari" panose="02040503050201020203" pitchFamily="18" charset="0"/>
              <a:cs typeface="Adobe Devanagari" panose="02040503050201020203" pitchFamily="18" charset="0"/>
            </a:endParaRPr>
          </a:p>
        </p:txBody>
      </p:sp>
      <p:sp>
        <p:nvSpPr>
          <p:cNvPr id="13" name="TextBox 12">
            <a:extLst>
              <a:ext uri="{FF2B5EF4-FFF2-40B4-BE49-F238E27FC236}">
                <a16:creationId xmlns:a16="http://schemas.microsoft.com/office/drawing/2014/main" id="{FEC6230B-1D65-98D1-55E8-62B613902224}"/>
              </a:ext>
            </a:extLst>
          </p:cNvPr>
          <p:cNvSpPr txBox="1"/>
          <p:nvPr/>
        </p:nvSpPr>
        <p:spPr>
          <a:xfrm>
            <a:off x="3911307" y="565024"/>
            <a:ext cx="6032810" cy="523220"/>
          </a:xfrm>
          <a:prstGeom prst="rect">
            <a:avLst/>
          </a:prstGeom>
          <a:noFill/>
        </p:spPr>
        <p:txBody>
          <a:bodyPr wrap="square" rtlCol="0">
            <a:spAutoFit/>
          </a:bodyPr>
          <a:lstStyle/>
          <a:p>
            <a:r>
              <a:rPr lang="en-US" sz="2800" dirty="0">
                <a:solidFill>
                  <a:schemeClr val="bg1"/>
                </a:solidFill>
                <a:latin typeface="Adobe Devanagari" panose="02040503050201020203" pitchFamily="18" charset="0"/>
                <a:cs typeface="Adobe Devanagari" panose="02040503050201020203" pitchFamily="18" charset="0"/>
              </a:rPr>
              <a:t>Mentor : Dr.G Sai krishnan</a:t>
            </a:r>
          </a:p>
        </p:txBody>
      </p:sp>
      <p:cxnSp>
        <p:nvCxnSpPr>
          <p:cNvPr id="15" name="Straight Connector 14">
            <a:extLst>
              <a:ext uri="{FF2B5EF4-FFF2-40B4-BE49-F238E27FC236}">
                <a16:creationId xmlns:a16="http://schemas.microsoft.com/office/drawing/2014/main" id="{EDF42338-56BF-7E60-FEA8-0DFFFDD7E357}"/>
              </a:ext>
            </a:extLst>
          </p:cNvPr>
          <p:cNvCxnSpPr>
            <a:cxnSpLocks/>
          </p:cNvCxnSpPr>
          <p:nvPr/>
        </p:nvCxnSpPr>
        <p:spPr>
          <a:xfrm>
            <a:off x="3848459" y="369277"/>
            <a:ext cx="0" cy="56007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256567" y="738554"/>
            <a:ext cx="5111750" cy="1056543"/>
          </a:xfrm>
        </p:spPr>
        <p:txBody>
          <a:bodyPr/>
          <a:lstStyle/>
          <a:p>
            <a:r>
              <a:rPr lang="en-US" sz="3200" dirty="0"/>
              <a:t>Action Taken Report </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14960" y="2394682"/>
            <a:ext cx="7494832" cy="2263602"/>
          </a:xfrm>
        </p:spPr>
        <p:txBody>
          <a:bodyPr>
            <a:normAutofit/>
          </a:bodyPr>
          <a:lstStyle/>
          <a:p>
            <a:r>
              <a:rPr lang="en-US" sz="1800" dirty="0"/>
              <a:t>Suggestion That given :</a:t>
            </a:r>
          </a:p>
          <a:p>
            <a:pPr marL="342900" indent="-342900">
              <a:buAutoNum type="arabicPeriod"/>
            </a:pPr>
            <a:r>
              <a:rPr lang="en-US" sz="1800" dirty="0"/>
              <a:t>Advised to work on the classify and profiling the car with age of it </a:t>
            </a:r>
          </a:p>
          <a:p>
            <a:pPr marL="342900" indent="-342900">
              <a:buAutoNum type="arabicPeriod"/>
            </a:pPr>
            <a:r>
              <a:rPr lang="en-US" sz="1800" dirty="0"/>
              <a:t>To analyze the any correlation for specific vehicle </a:t>
            </a:r>
          </a:p>
          <a:p>
            <a:pPr marL="342900" indent="-342900">
              <a:buAutoNum type="arabicPeriod"/>
            </a:pPr>
            <a:r>
              <a:rPr lang="en-US" sz="1800" dirty="0"/>
              <a:t>Management of the stocking of vehicle parts</a:t>
            </a:r>
          </a:p>
          <a:p>
            <a:pPr marL="342900" indent="-342900">
              <a:buAutoNum type="arabicPeriod"/>
            </a:pPr>
            <a:r>
              <a:rPr lang="en-US" sz="1800" dirty="0"/>
              <a:t>Do a research on Third party warrant and Maruti Suzuki </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Richard Branson</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4</a:t>
            </a:fld>
            <a:endParaRPr lang="en-US" dirty="0"/>
          </a:p>
        </p:txBody>
      </p:sp>
      <p:pic>
        <p:nvPicPr>
          <p:cNvPr id="7" name="slide2" descr="Sheet 17">
            <a:extLst>
              <a:ext uri="{FF2B5EF4-FFF2-40B4-BE49-F238E27FC236}">
                <a16:creationId xmlns:a16="http://schemas.microsoft.com/office/drawing/2014/main" id="{D7FBE09C-0FFC-D5EA-00DC-CB8C4C6EE501}"/>
              </a:ext>
            </a:extLst>
          </p:cNvPr>
          <p:cNvPicPr>
            <a:picLocks noChangeAspect="1"/>
          </p:cNvPicPr>
          <p:nvPr/>
        </p:nvPicPr>
        <p:blipFill rotWithShape="1">
          <a:blip r:embed="rId2">
            <a:extLst>
              <a:ext uri="{28A0092B-C50C-407E-A947-70E740481C1C}">
                <a14:useLocalDpi xmlns:a14="http://schemas.microsoft.com/office/drawing/2010/main" val="0"/>
              </a:ext>
            </a:extLst>
          </a:blip>
          <a:srcRect t="5112"/>
          <a:stretch/>
        </p:blipFill>
        <p:spPr>
          <a:xfrm>
            <a:off x="76200" y="1237837"/>
            <a:ext cx="12192000" cy="5480873"/>
          </a:xfrm>
          <a:prstGeom prst="rect">
            <a:avLst/>
          </a:prstGeom>
        </p:spPr>
      </p:pic>
      <p:sp>
        <p:nvSpPr>
          <p:cNvPr id="8" name="Rectangle 7">
            <a:extLst>
              <a:ext uri="{FF2B5EF4-FFF2-40B4-BE49-F238E27FC236}">
                <a16:creationId xmlns:a16="http://schemas.microsoft.com/office/drawing/2014/main" id="{4FCC43FD-815D-3142-EAA0-9F3DF5202DFA}"/>
              </a:ext>
            </a:extLst>
          </p:cNvPr>
          <p:cNvSpPr/>
          <p:nvPr/>
        </p:nvSpPr>
        <p:spPr>
          <a:xfrm>
            <a:off x="0" y="247650"/>
            <a:ext cx="4410075" cy="409575"/>
          </a:xfrm>
          <a:prstGeom prst="rect">
            <a:avLst/>
          </a:prstGeom>
          <a:effectLst>
            <a:innerShdw blurRad="63500" dist="50800">
              <a:prstClr val="black">
                <a:alpha val="50000"/>
              </a:prstClr>
            </a:inn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Age Profiling with their sale date</a:t>
            </a:r>
          </a:p>
        </p:txBody>
      </p:sp>
    </p:spTree>
    <p:extLst>
      <p:ext uri="{BB962C8B-B14F-4D97-AF65-F5344CB8AC3E}">
        <p14:creationId xmlns:p14="http://schemas.microsoft.com/office/powerpoint/2010/main" val="74437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solidFill>
                  <a:schemeClr val="tx1"/>
                </a:solidFill>
              </a:rPr>
              <a:t>PRESENTATION TITLE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solidFill>
                  <a:schemeClr val="tx1"/>
                </a:solidFill>
              </a:rPr>
              <a:pPr/>
              <a:t>5</a:t>
            </a:fld>
            <a:endParaRPr lang="en-US" dirty="0">
              <a:solidFill>
                <a:schemeClr val="tx1"/>
              </a:solidFill>
            </a:endParaRPr>
          </a:p>
        </p:txBody>
      </p:sp>
      <p:sp>
        <p:nvSpPr>
          <p:cNvPr id="32" name="Rectangle 31">
            <a:extLst>
              <a:ext uri="{FF2B5EF4-FFF2-40B4-BE49-F238E27FC236}">
                <a16:creationId xmlns:a16="http://schemas.microsoft.com/office/drawing/2014/main" id="{D3830F8C-0604-4F50-9318-8D285EB0FBE2}"/>
              </a:ext>
            </a:extLst>
          </p:cNvPr>
          <p:cNvSpPr/>
          <p:nvPr/>
        </p:nvSpPr>
        <p:spPr>
          <a:xfrm>
            <a:off x="142875" y="136525"/>
            <a:ext cx="4133850" cy="365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 Customers encounter by</a:t>
            </a:r>
          </a:p>
        </p:txBody>
      </p:sp>
      <p:sp>
        <p:nvSpPr>
          <p:cNvPr id="33" name="Rectangle 32">
            <a:extLst>
              <a:ext uri="{FF2B5EF4-FFF2-40B4-BE49-F238E27FC236}">
                <a16:creationId xmlns:a16="http://schemas.microsoft.com/office/drawing/2014/main" id="{892B26CA-B386-F948-BB88-9315470FDCF4}"/>
              </a:ext>
            </a:extLst>
          </p:cNvPr>
          <p:cNvSpPr/>
          <p:nvPr/>
        </p:nvSpPr>
        <p:spPr>
          <a:xfrm>
            <a:off x="276221" y="808038"/>
            <a:ext cx="2457451" cy="365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VISHNU CARS PVT</a:t>
            </a:r>
          </a:p>
        </p:txBody>
      </p:sp>
      <p:sp>
        <p:nvSpPr>
          <p:cNvPr id="34" name="Rectangle 33">
            <a:extLst>
              <a:ext uri="{FF2B5EF4-FFF2-40B4-BE49-F238E27FC236}">
                <a16:creationId xmlns:a16="http://schemas.microsoft.com/office/drawing/2014/main" id="{4AE8521B-6B2F-54CE-9EF9-5D4B9F75C7DD}"/>
              </a:ext>
            </a:extLst>
          </p:cNvPr>
          <p:cNvSpPr/>
          <p:nvPr/>
        </p:nvSpPr>
        <p:spPr>
          <a:xfrm>
            <a:off x="276220" y="1415257"/>
            <a:ext cx="2457451" cy="365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AIE CARS</a:t>
            </a:r>
          </a:p>
        </p:txBody>
      </p:sp>
      <p:sp>
        <p:nvSpPr>
          <p:cNvPr id="35" name="Rectangle 34">
            <a:extLst>
              <a:ext uri="{FF2B5EF4-FFF2-40B4-BE49-F238E27FC236}">
                <a16:creationId xmlns:a16="http://schemas.microsoft.com/office/drawing/2014/main" id="{7C4A5AC9-F419-9373-ED57-C4DB138099AD}"/>
              </a:ext>
            </a:extLst>
          </p:cNvPr>
          <p:cNvSpPr/>
          <p:nvPr/>
        </p:nvSpPr>
        <p:spPr>
          <a:xfrm>
            <a:off x="276222" y="2030413"/>
            <a:ext cx="2457451" cy="365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Car India PVT</a:t>
            </a:r>
          </a:p>
        </p:txBody>
      </p:sp>
      <p:sp>
        <p:nvSpPr>
          <p:cNvPr id="36" name="Rectangle 35">
            <a:extLst>
              <a:ext uri="{FF2B5EF4-FFF2-40B4-BE49-F238E27FC236}">
                <a16:creationId xmlns:a16="http://schemas.microsoft.com/office/drawing/2014/main" id="{8404A6F5-3E26-45E2-46C2-0F539FB64648}"/>
              </a:ext>
            </a:extLst>
          </p:cNvPr>
          <p:cNvSpPr/>
          <p:nvPr/>
        </p:nvSpPr>
        <p:spPr>
          <a:xfrm>
            <a:off x="276222" y="2736850"/>
            <a:ext cx="2457451" cy="365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Cresso </a:t>
            </a:r>
          </a:p>
        </p:txBody>
      </p:sp>
      <p:sp>
        <p:nvSpPr>
          <p:cNvPr id="37" name="Rectangle 36">
            <a:extLst>
              <a:ext uri="{FF2B5EF4-FFF2-40B4-BE49-F238E27FC236}">
                <a16:creationId xmlns:a16="http://schemas.microsoft.com/office/drawing/2014/main" id="{8F982AD9-E2C5-A151-C6CF-D128CE5EA95B}"/>
              </a:ext>
            </a:extLst>
          </p:cNvPr>
          <p:cNvSpPr/>
          <p:nvPr/>
        </p:nvSpPr>
        <p:spPr>
          <a:xfrm>
            <a:off x="276218" y="3325813"/>
            <a:ext cx="2457450" cy="365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GANESH CARS </a:t>
            </a:r>
          </a:p>
        </p:txBody>
      </p:sp>
      <p:sp>
        <p:nvSpPr>
          <p:cNvPr id="38" name="Rectangle 37">
            <a:extLst>
              <a:ext uri="{FF2B5EF4-FFF2-40B4-BE49-F238E27FC236}">
                <a16:creationId xmlns:a16="http://schemas.microsoft.com/office/drawing/2014/main" id="{0F4FA04A-CC37-B470-C38F-205D11BCB188}"/>
              </a:ext>
            </a:extLst>
          </p:cNvPr>
          <p:cNvSpPr/>
          <p:nvPr/>
        </p:nvSpPr>
        <p:spPr>
          <a:xfrm>
            <a:off x="276217" y="3961606"/>
            <a:ext cx="2457451" cy="365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J.J.IMPEX LTD</a:t>
            </a:r>
          </a:p>
        </p:txBody>
      </p:sp>
      <p:sp>
        <p:nvSpPr>
          <p:cNvPr id="39" name="Rectangle 38">
            <a:extLst>
              <a:ext uri="{FF2B5EF4-FFF2-40B4-BE49-F238E27FC236}">
                <a16:creationId xmlns:a16="http://schemas.microsoft.com/office/drawing/2014/main" id="{34A763BF-933F-F542-8CFC-8394FCC57F09}"/>
              </a:ext>
            </a:extLst>
          </p:cNvPr>
          <p:cNvSpPr/>
          <p:nvPr/>
        </p:nvSpPr>
        <p:spPr>
          <a:xfrm>
            <a:off x="276216" y="4633119"/>
            <a:ext cx="2457451" cy="365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KHIVIRAJ MOTORS</a:t>
            </a:r>
          </a:p>
        </p:txBody>
      </p:sp>
      <p:sp>
        <p:nvSpPr>
          <p:cNvPr id="40" name="Rectangle 39">
            <a:extLst>
              <a:ext uri="{FF2B5EF4-FFF2-40B4-BE49-F238E27FC236}">
                <a16:creationId xmlns:a16="http://schemas.microsoft.com/office/drawing/2014/main" id="{68FE6874-E369-7631-5DB3-3D1762BE62C1}"/>
              </a:ext>
            </a:extLst>
          </p:cNvPr>
          <p:cNvSpPr/>
          <p:nvPr/>
        </p:nvSpPr>
        <p:spPr>
          <a:xfrm>
            <a:off x="276223" y="5991225"/>
            <a:ext cx="2457451" cy="365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VISHNU CARS</a:t>
            </a:r>
          </a:p>
        </p:txBody>
      </p:sp>
      <p:sp>
        <p:nvSpPr>
          <p:cNvPr id="41" name="Rectangle 40">
            <a:extLst>
              <a:ext uri="{FF2B5EF4-FFF2-40B4-BE49-F238E27FC236}">
                <a16:creationId xmlns:a16="http://schemas.microsoft.com/office/drawing/2014/main" id="{DC438433-8FCB-B3CF-8130-8041075AA95C}"/>
              </a:ext>
            </a:extLst>
          </p:cNvPr>
          <p:cNvSpPr/>
          <p:nvPr/>
        </p:nvSpPr>
        <p:spPr>
          <a:xfrm>
            <a:off x="276215" y="5355432"/>
            <a:ext cx="2457451" cy="365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POPULAR VEHICLES</a:t>
            </a:r>
          </a:p>
        </p:txBody>
      </p:sp>
      <p:sp>
        <p:nvSpPr>
          <p:cNvPr id="43" name="Rectangle 42">
            <a:extLst>
              <a:ext uri="{FF2B5EF4-FFF2-40B4-BE49-F238E27FC236}">
                <a16:creationId xmlns:a16="http://schemas.microsoft.com/office/drawing/2014/main" id="{63BCBD8E-48A6-7536-38C2-BDED5F955916}"/>
              </a:ext>
            </a:extLst>
          </p:cNvPr>
          <p:cNvSpPr/>
          <p:nvPr/>
        </p:nvSpPr>
        <p:spPr>
          <a:xfrm>
            <a:off x="4746171" y="2606675"/>
            <a:ext cx="1823357" cy="800100"/>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a:t>
            </a:r>
          </a:p>
          <a:p>
            <a:pPr algn="ctr"/>
            <a:r>
              <a:rPr lang="en-US" dirty="0">
                <a:solidFill>
                  <a:schemeClr val="tx1"/>
                </a:solidFill>
              </a:rPr>
              <a:t>OUT OF </a:t>
            </a:r>
            <a:r>
              <a:rPr lang="en-US" b="1" dirty="0">
                <a:solidFill>
                  <a:schemeClr val="tx1"/>
                </a:solidFill>
              </a:rPr>
              <a:t>9,666 </a:t>
            </a:r>
          </a:p>
          <a:p>
            <a:pPr algn="ctr"/>
            <a:endParaRPr lang="en-US" dirty="0">
              <a:solidFill>
                <a:schemeClr val="tx1"/>
              </a:solidFill>
            </a:endParaRPr>
          </a:p>
        </p:txBody>
      </p:sp>
      <p:sp>
        <p:nvSpPr>
          <p:cNvPr id="44" name="Rectangle 43">
            <a:extLst>
              <a:ext uri="{FF2B5EF4-FFF2-40B4-BE49-F238E27FC236}">
                <a16:creationId xmlns:a16="http://schemas.microsoft.com/office/drawing/2014/main" id="{277F01E5-97BC-6097-0AE8-D234B0D1C946}"/>
              </a:ext>
            </a:extLst>
          </p:cNvPr>
          <p:cNvSpPr/>
          <p:nvPr/>
        </p:nvSpPr>
        <p:spPr>
          <a:xfrm>
            <a:off x="4429125" y="3963987"/>
            <a:ext cx="2457450" cy="800100"/>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a:t>
            </a:r>
          </a:p>
          <a:p>
            <a:pPr algn="ctr"/>
            <a:r>
              <a:rPr lang="en-US" b="1" dirty="0">
                <a:solidFill>
                  <a:schemeClr val="tx1"/>
                </a:solidFill>
              </a:rPr>
              <a:t>2,100</a:t>
            </a:r>
          </a:p>
          <a:p>
            <a:pPr algn="ctr"/>
            <a:r>
              <a:rPr lang="en-US" dirty="0">
                <a:solidFill>
                  <a:schemeClr val="tx1"/>
                </a:solidFill>
              </a:rPr>
              <a:t> were newcomer or changed center  </a:t>
            </a:r>
          </a:p>
          <a:p>
            <a:pPr algn="ctr"/>
            <a:endParaRPr lang="en-US" dirty="0">
              <a:solidFill>
                <a:schemeClr val="tx1"/>
              </a:solidFill>
            </a:endParaRPr>
          </a:p>
        </p:txBody>
      </p:sp>
      <p:sp>
        <p:nvSpPr>
          <p:cNvPr id="45" name="Rectangle 44">
            <a:extLst>
              <a:ext uri="{FF2B5EF4-FFF2-40B4-BE49-F238E27FC236}">
                <a16:creationId xmlns:a16="http://schemas.microsoft.com/office/drawing/2014/main" id="{66B9BAB0-96F5-C345-F2DC-1012DF222BDF}"/>
              </a:ext>
            </a:extLst>
          </p:cNvPr>
          <p:cNvSpPr/>
          <p:nvPr/>
        </p:nvSpPr>
        <p:spPr>
          <a:xfrm>
            <a:off x="9020173" y="977108"/>
            <a:ext cx="2333625" cy="51038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Under PMS = 671</a:t>
            </a:r>
          </a:p>
        </p:txBody>
      </p:sp>
      <p:sp>
        <p:nvSpPr>
          <p:cNvPr id="46" name="Rectangle 45">
            <a:extLst>
              <a:ext uri="{FF2B5EF4-FFF2-40B4-BE49-F238E27FC236}">
                <a16:creationId xmlns:a16="http://schemas.microsoft.com/office/drawing/2014/main" id="{87B5FB12-103E-B5AA-AECD-C458C590BCE8}"/>
              </a:ext>
            </a:extLst>
          </p:cNvPr>
          <p:cNvSpPr/>
          <p:nvPr/>
        </p:nvSpPr>
        <p:spPr>
          <a:xfrm>
            <a:off x="9020174" y="4709320"/>
            <a:ext cx="2333625" cy="51038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Under unknown = 617</a:t>
            </a:r>
          </a:p>
        </p:txBody>
      </p:sp>
      <p:sp>
        <p:nvSpPr>
          <p:cNvPr id="47" name="Rectangle 46">
            <a:extLst>
              <a:ext uri="{FF2B5EF4-FFF2-40B4-BE49-F238E27FC236}">
                <a16:creationId xmlns:a16="http://schemas.microsoft.com/office/drawing/2014/main" id="{BA4F0847-0D61-1127-5146-93E531451F18}"/>
              </a:ext>
            </a:extLst>
          </p:cNvPr>
          <p:cNvSpPr/>
          <p:nvPr/>
        </p:nvSpPr>
        <p:spPr>
          <a:xfrm>
            <a:off x="9020174" y="2606675"/>
            <a:ext cx="2333625" cy="51038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Under FR = 812</a:t>
            </a:r>
          </a:p>
        </p:txBody>
      </p:sp>
      <p:sp>
        <p:nvSpPr>
          <p:cNvPr id="48" name="Arrow: Down 47">
            <a:extLst>
              <a:ext uri="{FF2B5EF4-FFF2-40B4-BE49-F238E27FC236}">
                <a16:creationId xmlns:a16="http://schemas.microsoft.com/office/drawing/2014/main" id="{3297EE71-15D8-32E2-D012-76F1ABBF1F6F}"/>
              </a:ext>
            </a:extLst>
          </p:cNvPr>
          <p:cNvSpPr/>
          <p:nvPr/>
        </p:nvSpPr>
        <p:spPr>
          <a:xfrm>
            <a:off x="5562600" y="3508375"/>
            <a:ext cx="219075" cy="282575"/>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53" name="Arrow: Right 52">
            <a:extLst>
              <a:ext uri="{FF2B5EF4-FFF2-40B4-BE49-F238E27FC236}">
                <a16:creationId xmlns:a16="http://schemas.microsoft.com/office/drawing/2014/main" id="{62DDFFE7-CDD9-7C77-FEDA-AE98852D6688}"/>
              </a:ext>
            </a:extLst>
          </p:cNvPr>
          <p:cNvSpPr/>
          <p:nvPr/>
        </p:nvSpPr>
        <p:spPr>
          <a:xfrm>
            <a:off x="3181350" y="4029075"/>
            <a:ext cx="704850" cy="604044"/>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5" name="Connector: Elbow 54">
            <a:extLst>
              <a:ext uri="{FF2B5EF4-FFF2-40B4-BE49-F238E27FC236}">
                <a16:creationId xmlns:a16="http://schemas.microsoft.com/office/drawing/2014/main" id="{8488F07C-6F0F-FA4A-1CF0-E1BE968ED9FE}"/>
              </a:ext>
            </a:extLst>
          </p:cNvPr>
          <p:cNvCxnSpPr>
            <a:cxnSpLocks/>
          </p:cNvCxnSpPr>
          <p:nvPr/>
        </p:nvCxnSpPr>
        <p:spPr>
          <a:xfrm flipV="1">
            <a:off x="6881469" y="1013621"/>
            <a:ext cx="2133598" cy="3131738"/>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57" name="Connector: Elbow 56">
            <a:extLst>
              <a:ext uri="{FF2B5EF4-FFF2-40B4-BE49-F238E27FC236}">
                <a16:creationId xmlns:a16="http://schemas.microsoft.com/office/drawing/2014/main" id="{1C692073-18ED-F4AB-CECB-6E3999674427}"/>
              </a:ext>
            </a:extLst>
          </p:cNvPr>
          <p:cNvCxnSpPr>
            <a:cxnSpLocks/>
          </p:cNvCxnSpPr>
          <p:nvPr/>
        </p:nvCxnSpPr>
        <p:spPr>
          <a:xfrm flipV="1">
            <a:off x="6881469" y="2882509"/>
            <a:ext cx="2257425" cy="1470024"/>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59" name="Connector: Elbow 58">
            <a:extLst>
              <a:ext uri="{FF2B5EF4-FFF2-40B4-BE49-F238E27FC236}">
                <a16:creationId xmlns:a16="http://schemas.microsoft.com/office/drawing/2014/main" id="{9FEE7975-2824-CD36-10F2-916CC615256A}"/>
              </a:ext>
            </a:extLst>
          </p:cNvPr>
          <p:cNvCxnSpPr>
            <a:cxnSpLocks/>
          </p:cNvCxnSpPr>
          <p:nvPr/>
        </p:nvCxnSpPr>
        <p:spPr>
          <a:xfrm>
            <a:off x="6886575" y="4478534"/>
            <a:ext cx="2133599" cy="600474"/>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2104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247775" y="486354"/>
            <a:ext cx="5676900" cy="1377306"/>
          </a:xfrm>
        </p:spPr>
        <p:txBody>
          <a:bodyPr/>
          <a:lstStyle/>
          <a:p>
            <a:r>
              <a:rPr lang="en-US" dirty="0"/>
              <a:t>MARUTHI SUZUKI INSURANCE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549669" y="2221723"/>
            <a:ext cx="2882475" cy="768371"/>
          </a:xfrm>
        </p:spPr>
        <p:txBody>
          <a:bodyPr/>
          <a:lstStyle/>
          <a:p>
            <a:r>
              <a:rPr lang="en-US" b="1" dirty="0"/>
              <a:t>ADVANTAGES</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549669" y="2901897"/>
            <a:ext cx="5801884" cy="1054205"/>
          </a:xfrm>
          <a:ln w="28575">
            <a:solidFill>
              <a:schemeClr val="tx1"/>
            </a:solidFill>
          </a:ln>
        </p:spPr>
        <p:txBody>
          <a:bodyPr>
            <a:normAutofit/>
          </a:bodyPr>
          <a:lstStyle/>
          <a:p>
            <a:r>
              <a:rPr lang="en-US" dirty="0"/>
              <a:t>SEAMLESS INTEGRATION: Since the insurance is provided by the same company that manufactured your car, the insurance process can be seamlessly integrated with your car purchase and servicing.</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7649931" y="3036889"/>
            <a:ext cx="3298965" cy="1420812"/>
          </a:xfrm>
          <a:ln w="28575">
            <a:solidFill>
              <a:schemeClr val="tx1"/>
            </a:solidFill>
          </a:ln>
        </p:spPr>
        <p:txBody>
          <a:bodyPr>
            <a:normAutofit/>
          </a:bodyPr>
          <a:lstStyle/>
          <a:p>
            <a:r>
              <a:rPr lang="en-US" dirty="0"/>
              <a:t>But it's more often that the quoted price is much higher than the policies available in open market. So be sure to bargain hard and ask to omit unnecessary coverages from the list.</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7664127" y="2228103"/>
            <a:ext cx="2882475" cy="768371"/>
          </a:xfrm>
        </p:spPr>
        <p:txBody>
          <a:bodyPr/>
          <a:lstStyle/>
          <a:p>
            <a:r>
              <a:rPr lang="en-US" dirty="0"/>
              <a:t>DISADVANTAGES</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
        <p:nvSpPr>
          <p:cNvPr id="19" name="TextBox 18">
            <a:extLst>
              <a:ext uri="{FF2B5EF4-FFF2-40B4-BE49-F238E27FC236}">
                <a16:creationId xmlns:a16="http://schemas.microsoft.com/office/drawing/2014/main" id="{C789775E-592A-8100-4D2F-B0F1A7D2ABE4}"/>
              </a:ext>
            </a:extLst>
          </p:cNvPr>
          <p:cNvSpPr txBox="1"/>
          <p:nvPr/>
        </p:nvSpPr>
        <p:spPr>
          <a:xfrm>
            <a:off x="674291" y="5488626"/>
            <a:ext cx="6097464" cy="800219"/>
          </a:xfrm>
          <a:prstGeom prst="rect">
            <a:avLst/>
          </a:prstGeom>
          <a:noFill/>
        </p:spPr>
        <p:txBody>
          <a:bodyPr wrap="square">
            <a:spAutoFit/>
          </a:bodyPr>
          <a:lstStyle/>
          <a:p>
            <a:r>
              <a:rPr lang="en-US" dirty="0"/>
              <a:t>TAILORED COVERAGE: </a:t>
            </a:r>
            <a:r>
              <a:rPr lang="en-US" sz="1400" dirty="0"/>
              <a:t>Maruti Suzuki may offer insurance plans specifically tailored to their vehicles, providing coverage that aligns closely with the needs of their customers.</a:t>
            </a:r>
          </a:p>
        </p:txBody>
      </p:sp>
      <p:sp>
        <p:nvSpPr>
          <p:cNvPr id="21" name="TextBox 20">
            <a:extLst>
              <a:ext uri="{FF2B5EF4-FFF2-40B4-BE49-F238E27FC236}">
                <a16:creationId xmlns:a16="http://schemas.microsoft.com/office/drawing/2014/main" id="{2EF991A0-544D-F180-A574-D25F4C7D327C}"/>
              </a:ext>
            </a:extLst>
          </p:cNvPr>
          <p:cNvSpPr txBox="1"/>
          <p:nvPr/>
        </p:nvSpPr>
        <p:spPr>
          <a:xfrm>
            <a:off x="479915" y="4168890"/>
            <a:ext cx="6097464" cy="800219"/>
          </a:xfrm>
          <a:prstGeom prst="rect">
            <a:avLst/>
          </a:prstGeom>
          <a:noFill/>
        </p:spPr>
        <p:txBody>
          <a:bodyPr wrap="square">
            <a:spAutoFit/>
          </a:bodyPr>
          <a:lstStyle/>
          <a:p>
            <a:r>
              <a:rPr lang="en-US" dirty="0"/>
              <a:t>TRUST AND RELIABILITY: </a:t>
            </a:r>
            <a:r>
              <a:rPr lang="en-US" sz="1400" dirty="0"/>
              <a:t>Choosing an in-house insurance from Maruti Suzuki may provide a sense of trust and reliability, as the company has a vested interest in ensuring the best coverage for their customers.</a:t>
            </a:r>
          </a:p>
        </p:txBody>
      </p:sp>
    </p:spTree>
    <p:extLst>
      <p:ext uri="{BB962C8B-B14F-4D97-AF65-F5344CB8AC3E}">
        <p14:creationId xmlns:p14="http://schemas.microsoft.com/office/powerpoint/2010/main" val="1429429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AF4AD4-E1C1-AC0D-C44E-CE8929493D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7DD21B-3B51-1D7A-D17B-DB95D4CA3412}"/>
              </a:ext>
            </a:extLst>
          </p:cNvPr>
          <p:cNvSpPr>
            <a:spLocks noGrp="1"/>
          </p:cNvSpPr>
          <p:nvPr>
            <p:ph type="title"/>
          </p:nvPr>
        </p:nvSpPr>
        <p:spPr>
          <a:xfrm>
            <a:off x="1247775" y="486354"/>
            <a:ext cx="5676900" cy="1377306"/>
          </a:xfrm>
        </p:spPr>
        <p:txBody>
          <a:bodyPr/>
          <a:lstStyle/>
          <a:p>
            <a:r>
              <a:rPr lang="en-IN" dirty="0"/>
              <a:t>Third-Party Insurance</a:t>
            </a:r>
            <a:endParaRPr lang="en-US" dirty="0"/>
          </a:p>
        </p:txBody>
      </p:sp>
      <p:sp>
        <p:nvSpPr>
          <p:cNvPr id="3" name="Text Placeholder 2">
            <a:extLst>
              <a:ext uri="{FF2B5EF4-FFF2-40B4-BE49-F238E27FC236}">
                <a16:creationId xmlns:a16="http://schemas.microsoft.com/office/drawing/2014/main" id="{28D3A1BA-939E-15E3-7686-46796FBA5139}"/>
              </a:ext>
            </a:extLst>
          </p:cNvPr>
          <p:cNvSpPr>
            <a:spLocks noGrp="1"/>
          </p:cNvSpPr>
          <p:nvPr>
            <p:ph type="body" idx="1"/>
          </p:nvPr>
        </p:nvSpPr>
        <p:spPr>
          <a:xfrm>
            <a:off x="549669" y="2221723"/>
            <a:ext cx="2882475" cy="768371"/>
          </a:xfrm>
        </p:spPr>
        <p:txBody>
          <a:bodyPr/>
          <a:lstStyle/>
          <a:p>
            <a:r>
              <a:rPr lang="en-US" b="1" dirty="0"/>
              <a:t>ADVANTAGES</a:t>
            </a:r>
          </a:p>
        </p:txBody>
      </p:sp>
      <p:sp>
        <p:nvSpPr>
          <p:cNvPr id="7" name="Text Placeholder 6">
            <a:extLst>
              <a:ext uri="{FF2B5EF4-FFF2-40B4-BE49-F238E27FC236}">
                <a16:creationId xmlns:a16="http://schemas.microsoft.com/office/drawing/2014/main" id="{57462680-0EAB-389D-30D2-C3C3470663F3}"/>
              </a:ext>
            </a:extLst>
          </p:cNvPr>
          <p:cNvSpPr>
            <a:spLocks noGrp="1"/>
          </p:cNvSpPr>
          <p:nvPr>
            <p:ph type="body" idx="13"/>
          </p:nvPr>
        </p:nvSpPr>
        <p:spPr>
          <a:xfrm>
            <a:off x="7422080" y="2221722"/>
            <a:ext cx="2882475" cy="768371"/>
          </a:xfrm>
        </p:spPr>
        <p:txBody>
          <a:bodyPr/>
          <a:lstStyle/>
          <a:p>
            <a:r>
              <a:rPr lang="en-US" b="1" dirty="0"/>
              <a:t>DISADVANTAGES</a:t>
            </a:r>
          </a:p>
        </p:txBody>
      </p:sp>
      <p:sp>
        <p:nvSpPr>
          <p:cNvPr id="11" name="Slide Number Placeholder 10">
            <a:extLst>
              <a:ext uri="{FF2B5EF4-FFF2-40B4-BE49-F238E27FC236}">
                <a16:creationId xmlns:a16="http://schemas.microsoft.com/office/drawing/2014/main" id="{AF0E89ED-8392-E112-D038-75D87C730FFB}"/>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
        <p:nvSpPr>
          <p:cNvPr id="19" name="TextBox 18">
            <a:extLst>
              <a:ext uri="{FF2B5EF4-FFF2-40B4-BE49-F238E27FC236}">
                <a16:creationId xmlns:a16="http://schemas.microsoft.com/office/drawing/2014/main" id="{D1C48FF5-BD8C-0C99-DF08-6DDC6722B7C3}"/>
              </a:ext>
            </a:extLst>
          </p:cNvPr>
          <p:cNvSpPr txBox="1"/>
          <p:nvPr/>
        </p:nvSpPr>
        <p:spPr>
          <a:xfrm>
            <a:off x="549669" y="2990094"/>
            <a:ext cx="6097464" cy="2031325"/>
          </a:xfrm>
          <a:prstGeom prst="rect">
            <a:avLst/>
          </a:prstGeom>
          <a:noFill/>
        </p:spPr>
        <p:txBody>
          <a:bodyPr wrap="square">
            <a:spAutoFit/>
          </a:bodyPr>
          <a:lstStyle/>
          <a:p>
            <a:pPr algn="just">
              <a:buFont typeface="+mj-lt"/>
              <a:buAutoNum type="arabicPeriod"/>
            </a:pPr>
            <a:r>
              <a:rPr lang="en-US" sz="1400" spc="50" dirty="0"/>
              <a:t>It's</a:t>
            </a:r>
            <a:r>
              <a:rPr lang="en-US" sz="1400" b="0" i="0" dirty="0">
                <a:solidFill>
                  <a:srgbClr val="ECECEC"/>
                </a:solidFill>
                <a:effectLst/>
                <a:latin typeface="Söhne"/>
              </a:rPr>
              <a:t> </a:t>
            </a:r>
            <a:r>
              <a:rPr lang="en-US" sz="1400" spc="50" dirty="0"/>
              <a:t>cheaper: Third-party insurance usually costs less than what Maruti Suzuki offers.</a:t>
            </a:r>
          </a:p>
          <a:p>
            <a:pPr algn="just">
              <a:buFont typeface="+mj-lt"/>
              <a:buAutoNum type="arabicPeriod"/>
            </a:pPr>
            <a:endParaRPr lang="en-US" sz="1400" spc="50" dirty="0"/>
          </a:p>
          <a:p>
            <a:pPr algn="just">
              <a:buFont typeface="+mj-lt"/>
              <a:buAutoNum type="arabicPeriod"/>
            </a:pPr>
            <a:r>
              <a:rPr lang="en-US" sz="1400" spc="50" dirty="0"/>
              <a:t>You have more choices: You can pick from different insurance companies and find the one that gives you the best deal.</a:t>
            </a:r>
          </a:p>
          <a:p>
            <a:pPr algn="just">
              <a:buFont typeface="+mj-lt"/>
              <a:buAutoNum type="arabicPeriod"/>
            </a:pPr>
            <a:endParaRPr lang="en-US" sz="1400" spc="50" dirty="0"/>
          </a:p>
          <a:p>
            <a:pPr algn="just">
              <a:buFont typeface="+mj-lt"/>
              <a:buAutoNum type="arabicPeriod"/>
            </a:pPr>
            <a:r>
              <a:rPr lang="en-US" sz="1400" spc="50" dirty="0"/>
              <a:t>You can get special coverage: Some third-party insurers might offer extra benefits that Maruti Suzuki doesn't provide.</a:t>
            </a:r>
          </a:p>
          <a:p>
            <a:pPr algn="just"/>
            <a:endParaRPr lang="en-US" sz="1400" dirty="0"/>
          </a:p>
        </p:txBody>
      </p:sp>
      <p:sp>
        <p:nvSpPr>
          <p:cNvPr id="12" name="TextBox 11">
            <a:extLst>
              <a:ext uri="{FF2B5EF4-FFF2-40B4-BE49-F238E27FC236}">
                <a16:creationId xmlns:a16="http://schemas.microsoft.com/office/drawing/2014/main" id="{BECCBD92-9687-2B5B-C630-0D887AD9DE46}"/>
              </a:ext>
            </a:extLst>
          </p:cNvPr>
          <p:cNvSpPr txBox="1"/>
          <p:nvPr/>
        </p:nvSpPr>
        <p:spPr>
          <a:xfrm>
            <a:off x="7307520" y="2990094"/>
            <a:ext cx="4383742" cy="2739211"/>
          </a:xfrm>
          <a:prstGeom prst="rect">
            <a:avLst/>
          </a:prstGeom>
          <a:noFill/>
        </p:spPr>
        <p:txBody>
          <a:bodyPr wrap="square" rtlCol="0">
            <a:spAutoFit/>
          </a:bodyPr>
          <a:lstStyle/>
          <a:p>
            <a:pPr algn="just">
              <a:buFont typeface="+mj-lt"/>
              <a:buAutoNum type="arabicPeriod"/>
            </a:pPr>
            <a:r>
              <a:rPr lang="en-US" sz="1400" spc="50" dirty="0"/>
              <a:t>It covers less: Third-party insurance only pays for damage to other people's property in an accident, not your own car.</a:t>
            </a:r>
          </a:p>
          <a:p>
            <a:pPr algn="just">
              <a:buFont typeface="+mj-lt"/>
              <a:buAutoNum type="arabicPeriod"/>
            </a:pPr>
            <a:endParaRPr lang="en-US" sz="1400" spc="50" dirty="0"/>
          </a:p>
          <a:p>
            <a:pPr algn="just">
              <a:buFont typeface="+mj-lt"/>
              <a:buAutoNum type="arabicPeriod"/>
            </a:pPr>
            <a:r>
              <a:rPr lang="en-US" sz="1400" spc="50" dirty="0"/>
              <a:t>It's not as convenient: It might not be as easy to set up insurance with a third-party company compared to getting it through Maruti Suzuki.</a:t>
            </a:r>
          </a:p>
          <a:p>
            <a:pPr algn="just">
              <a:buFont typeface="+mj-lt"/>
              <a:buAutoNum type="arabicPeriod"/>
            </a:pPr>
            <a:endParaRPr lang="en-US" sz="1400" spc="50" dirty="0"/>
          </a:p>
          <a:p>
            <a:pPr algn="just">
              <a:buFont typeface="+mj-lt"/>
              <a:buAutoNum type="arabicPeriod"/>
            </a:pPr>
            <a:r>
              <a:rPr lang="en-US" sz="1400" spc="50" dirty="0"/>
              <a:t>Some people worry about how reliable third-party insurers are compared to big companies like Maruti Suzuki.</a:t>
            </a:r>
          </a:p>
          <a:p>
            <a:pPr algn="just"/>
            <a:endParaRPr lang="en-IN" dirty="0"/>
          </a:p>
        </p:txBody>
      </p:sp>
    </p:spTree>
    <p:extLst>
      <p:ext uri="{BB962C8B-B14F-4D97-AF65-F5344CB8AC3E}">
        <p14:creationId xmlns:p14="http://schemas.microsoft.com/office/powerpoint/2010/main" val="232345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572757"/>
            <a:ext cx="8421688" cy="1644984"/>
          </a:xfrm>
        </p:spPr>
        <p:txBody>
          <a:bodyPr/>
          <a:lstStyle/>
          <a:p>
            <a:r>
              <a:rPr lang="en-US" dirty="0"/>
              <a:t>Warranty</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883877"/>
            <a:ext cx="3924300" cy="864157"/>
          </a:xfrm>
        </p:spPr>
        <p:txBody>
          <a:bodyPr/>
          <a:lstStyle/>
          <a:p>
            <a:r>
              <a:rPr lang="en-US" dirty="0"/>
              <a:t>B2B MARKET SCENARIOS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834606"/>
            <a:ext cx="3924300" cy="1997867"/>
          </a:xfrm>
        </p:spPr>
        <p:txBody>
          <a:bodyPr>
            <a:normAutofit/>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883877"/>
            <a:ext cx="3943627" cy="864157"/>
          </a:xfrm>
        </p:spPr>
        <p:txBody>
          <a:bodyPr/>
          <a:lstStyle/>
          <a:p>
            <a:r>
              <a:rPr lang="en-US" dirty="0"/>
              <a:t>CLOUD-BASED OPPORTUNITIES</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3834606"/>
            <a:ext cx="3943627" cy="1997867"/>
          </a:xfrm>
        </p:spPr>
        <p:txBody>
          <a:bodyPr>
            <a:normAutofit/>
          </a:bodyPr>
          <a:lstStyle/>
          <a:p>
            <a:r>
              <a:rPr lang="en-US" dirty="0"/>
              <a:t>Iterative approaches to corporate strategy</a:t>
            </a:r>
          </a:p>
          <a:p>
            <a:r>
              <a:rPr lang="en-US" dirty="0"/>
              <a:t>​Establish a management framework from the inside​</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C72AF2-B261-D96F-3E76-E8BDB0567BF1}"/>
              </a:ext>
            </a:extLst>
          </p:cNvPr>
          <p:cNvSpPr>
            <a:spLocks noGrp="1"/>
          </p:cNvSpPr>
          <p:nvPr>
            <p:ph type="body" sz="quarter" idx="20"/>
          </p:nvPr>
        </p:nvSpPr>
        <p:spPr>
          <a:xfrm>
            <a:off x="203105" y="271480"/>
            <a:ext cx="5102680" cy="681020"/>
          </a:xfrm>
        </p:spPr>
        <p:txBody>
          <a:bodyPr>
            <a:normAutofit/>
          </a:bodyPr>
          <a:lstStyle/>
          <a:p>
            <a:r>
              <a:rPr lang="en-US" sz="2400" dirty="0"/>
              <a:t>What planned to do </a:t>
            </a:r>
          </a:p>
        </p:txBody>
      </p:sp>
      <p:sp>
        <p:nvSpPr>
          <p:cNvPr id="11" name="Date Placeholder 10">
            <a:extLst>
              <a:ext uri="{FF2B5EF4-FFF2-40B4-BE49-F238E27FC236}">
                <a16:creationId xmlns:a16="http://schemas.microsoft.com/office/drawing/2014/main" id="{3E985AF9-24B7-B3E5-BE5F-2D6D36363CA5}"/>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E78E506C-6547-565A-DAFC-539D99CAC753}"/>
              </a:ext>
            </a:extLst>
          </p:cNvPr>
          <p:cNvSpPr>
            <a:spLocks noGrp="1"/>
          </p:cNvSpPr>
          <p:nvPr>
            <p:ph type="ftr" sz="quarter" idx="11"/>
          </p:nvPr>
        </p:nvSpPr>
        <p:spPr/>
        <p:txBody>
          <a:bodyPr/>
          <a:lstStyle/>
          <a:p>
            <a:r>
              <a:rPr lang="en-US"/>
              <a:t>PRESENTATION TITLE</a:t>
            </a:r>
            <a:endParaRPr lang="en-US" dirty="0"/>
          </a:p>
        </p:txBody>
      </p:sp>
      <p:sp>
        <p:nvSpPr>
          <p:cNvPr id="13" name="Slide Number Placeholder 12">
            <a:extLst>
              <a:ext uri="{FF2B5EF4-FFF2-40B4-BE49-F238E27FC236}">
                <a16:creationId xmlns:a16="http://schemas.microsoft.com/office/drawing/2014/main" id="{E5F63A61-13EF-A652-3C83-23FF26F82EC1}"/>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641939221"/>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Win32_SL_V5" id="{DBE773F4-03EF-460F-8123-2ED25579554B}" vid="{FED336E3-054A-486F-8CDB-8815D6B39C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76A8F61-3FE0-4499-9D74-D8DA5DD8FD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05327A-3F11-4B74-87F2-F91762B92A4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ECBB7AC-E012-4960-B083-33C7C7C0C8C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280</TotalTime>
  <Words>554</Words>
  <Application>Microsoft Office PowerPoint</Application>
  <PresentationFormat>Widescreen</PresentationFormat>
  <Paragraphs>99</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Adobe Devanagari</vt:lpstr>
      <vt:lpstr>Arial</vt:lpstr>
      <vt:lpstr>Calibri</vt:lpstr>
      <vt:lpstr>Söhne</vt:lpstr>
      <vt:lpstr>Tenorite</vt:lpstr>
      <vt:lpstr>Custom</vt:lpstr>
      <vt:lpstr>Rajalakshmi ’supply chain project </vt:lpstr>
      <vt:lpstr>PowerPoint Presentation</vt:lpstr>
      <vt:lpstr>Action Taken Report </vt:lpstr>
      <vt:lpstr>PowerPoint Presentation</vt:lpstr>
      <vt:lpstr>PowerPoint Presentation</vt:lpstr>
      <vt:lpstr>MARUTHI SUZUKI INSURANCE</vt:lpstr>
      <vt:lpstr>Third-Party Insurance</vt:lpstr>
      <vt:lpstr>Warranty</vt:lpstr>
      <vt:lpstr>PowerPoint Presentation</vt:lpstr>
      <vt:lpstr>Correlation with specific cars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Rajalakshmi ’supply chain project </dc:title>
  <dc:creator>pooja sharma</dc:creator>
  <cp:lastModifiedBy>Antony</cp:lastModifiedBy>
  <cp:revision>4</cp:revision>
  <dcterms:created xsi:type="dcterms:W3CDTF">2024-03-05T05:04:14Z</dcterms:created>
  <dcterms:modified xsi:type="dcterms:W3CDTF">2024-03-05T15:00:20Z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