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94" r:id="rId5"/>
    <p:sldId id="301" r:id="rId6"/>
    <p:sldId id="295" r:id="rId7"/>
    <p:sldId id="257" r:id="rId8"/>
    <p:sldId id="296" r:id="rId9"/>
    <p:sldId id="297" r:id="rId10"/>
    <p:sldId id="298" r:id="rId11"/>
    <p:sldId id="300"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7" autoAdjust="0"/>
  </p:normalViewPr>
  <p:slideViewPr>
    <p:cSldViewPr snapToGrid="0">
      <p:cViewPr varScale="1">
        <p:scale>
          <a:sx n="103" d="100"/>
          <a:sy n="103" d="100"/>
        </p:scale>
        <p:origin x="912" y="1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9/27/2023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2553602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40153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10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21740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420189" cy="73404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16329" y="17703"/>
            <a:ext cx="413658" cy="469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361F-1AB6-D09C-610E-142F7838CD01}"/>
              </a:ext>
            </a:extLst>
          </p:cNvPr>
          <p:cNvSpPr>
            <a:spLocks noGrp="1"/>
          </p:cNvSpPr>
          <p:nvPr>
            <p:ph type="title"/>
          </p:nvPr>
        </p:nvSpPr>
        <p:spPr>
          <a:xfrm>
            <a:off x="5571406" y="1152772"/>
            <a:ext cx="5782393" cy="429844"/>
          </a:xfrm>
        </p:spPr>
        <p:txBody>
          <a:bodyPr>
            <a:noAutofit/>
          </a:bodyPr>
          <a:lstStyle/>
          <a:p>
            <a:r>
              <a:rPr lang="en-US" b="1" dirty="0"/>
              <a:t>Time Consumption analysis </a:t>
            </a:r>
          </a:p>
        </p:txBody>
      </p:sp>
      <p:sp>
        <p:nvSpPr>
          <p:cNvPr id="8" name="Text Placeholder 7">
            <a:extLst>
              <a:ext uri="{FF2B5EF4-FFF2-40B4-BE49-F238E27FC236}">
                <a16:creationId xmlns:a16="http://schemas.microsoft.com/office/drawing/2014/main" id="{BF9F257B-4E1E-651D-2E1B-40F71C85ABF1}"/>
              </a:ext>
            </a:extLst>
          </p:cNvPr>
          <p:cNvSpPr>
            <a:spLocks noGrp="1"/>
          </p:cNvSpPr>
          <p:nvPr>
            <p:ph type="body" sz="quarter" idx="26"/>
          </p:nvPr>
        </p:nvSpPr>
        <p:spPr>
          <a:xfrm>
            <a:off x="4822790" y="2299292"/>
            <a:ext cx="6879771" cy="3283823"/>
          </a:xfrm>
        </p:spPr>
        <p:txBody>
          <a:bodyPr>
            <a:noAutofit/>
          </a:bodyPr>
          <a:lstStyle/>
          <a:p>
            <a:r>
              <a:rPr lang="en-US" sz="2000" dirty="0"/>
              <a:t>Team Members name : Vishnu S </a:t>
            </a:r>
          </a:p>
          <a:p>
            <a:r>
              <a:rPr lang="en-US" sz="2000" dirty="0"/>
              <a:t>                                      Vishal J </a:t>
            </a:r>
          </a:p>
          <a:p>
            <a:r>
              <a:rPr lang="en-US" sz="2000" dirty="0"/>
              <a:t>                                      Reshma R</a:t>
            </a:r>
          </a:p>
          <a:p>
            <a:r>
              <a:rPr lang="en-US" sz="2000" dirty="0"/>
              <a:t>Department Name :      </a:t>
            </a:r>
          </a:p>
          <a:p>
            <a:r>
              <a:rPr lang="en-US" sz="2000" dirty="0"/>
              <a:t>Mentor Name :              Dr. G. Sai Krishnan </a:t>
            </a:r>
          </a:p>
        </p:txBody>
      </p:sp>
      <p:sp>
        <p:nvSpPr>
          <p:cNvPr id="11" name="Slide Number Placeholder 10">
            <a:extLst>
              <a:ext uri="{FF2B5EF4-FFF2-40B4-BE49-F238E27FC236}">
                <a16:creationId xmlns:a16="http://schemas.microsoft.com/office/drawing/2014/main" id="{77748C05-5F3A-9CA9-9278-4A5C4E9E42F0}"/>
              </a:ext>
            </a:extLst>
          </p:cNvPr>
          <p:cNvSpPr>
            <a:spLocks noGrp="1"/>
          </p:cNvSpPr>
          <p:nvPr>
            <p:ph type="sldNum" sz="quarter" idx="22"/>
          </p:nvPr>
        </p:nvSpPr>
        <p:spPr/>
        <p:txBody>
          <a:bodyPr/>
          <a:lstStyle/>
          <a:p>
            <a:fld id="{B5CEABB6-07DC-46E8-9B57-56EC44A396E5}" type="slidenum">
              <a:rPr lang="en-US" smtClean="0"/>
              <a:pPr/>
              <a:t>1</a:t>
            </a:fld>
            <a:endParaRPr lang="en-US" dirty="0"/>
          </a:p>
        </p:txBody>
      </p:sp>
      <p:sp>
        <p:nvSpPr>
          <p:cNvPr id="12" name="TextBox 11">
            <a:extLst>
              <a:ext uri="{FF2B5EF4-FFF2-40B4-BE49-F238E27FC236}">
                <a16:creationId xmlns:a16="http://schemas.microsoft.com/office/drawing/2014/main" id="{57D0B215-8FC0-B18F-72D8-BC23D3FE42C8}"/>
              </a:ext>
            </a:extLst>
          </p:cNvPr>
          <p:cNvSpPr txBox="1"/>
          <p:nvPr/>
        </p:nvSpPr>
        <p:spPr>
          <a:xfrm>
            <a:off x="11027227" y="1213284"/>
            <a:ext cx="1081454" cy="369332"/>
          </a:xfrm>
          <a:prstGeom prst="rect">
            <a:avLst/>
          </a:prstGeom>
          <a:noFill/>
        </p:spPr>
        <p:txBody>
          <a:bodyPr wrap="square" rtlCol="0">
            <a:spAutoFit/>
          </a:bodyPr>
          <a:lstStyle/>
          <a:p>
            <a:r>
              <a:rPr lang="en-US" dirty="0"/>
              <a:t>Phase 2</a:t>
            </a:r>
          </a:p>
        </p:txBody>
      </p:sp>
      <p:cxnSp>
        <p:nvCxnSpPr>
          <p:cNvPr id="14" name="Straight Connector 13">
            <a:extLst>
              <a:ext uri="{FF2B5EF4-FFF2-40B4-BE49-F238E27FC236}">
                <a16:creationId xmlns:a16="http://schemas.microsoft.com/office/drawing/2014/main" id="{E7FFC443-43A4-A335-36CE-7B82962938EC}"/>
              </a:ext>
            </a:extLst>
          </p:cNvPr>
          <p:cNvCxnSpPr/>
          <p:nvPr/>
        </p:nvCxnSpPr>
        <p:spPr>
          <a:xfrm>
            <a:off x="4484077" y="2435469"/>
            <a:ext cx="0" cy="314764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C1FDD90-EA32-7E1D-AF5A-78C6BF1F8C82}"/>
              </a:ext>
            </a:extLst>
          </p:cNvPr>
          <p:cNvCxnSpPr>
            <a:cxnSpLocks/>
          </p:cNvCxnSpPr>
          <p:nvPr/>
        </p:nvCxnSpPr>
        <p:spPr>
          <a:xfrm>
            <a:off x="4484077" y="5583115"/>
            <a:ext cx="356967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EED6839-ED44-7CA1-5AFC-5FBF7E5CBDAB}"/>
              </a:ext>
            </a:extLst>
          </p:cNvPr>
          <p:cNvCxnSpPr/>
          <p:nvPr/>
        </p:nvCxnSpPr>
        <p:spPr>
          <a:xfrm>
            <a:off x="11166231" y="1916723"/>
            <a:ext cx="0" cy="1890346"/>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DFDBB55-6CFD-E8F5-D164-A6E22F5128BA}"/>
              </a:ext>
            </a:extLst>
          </p:cNvPr>
          <p:cNvCxnSpPr/>
          <p:nvPr/>
        </p:nvCxnSpPr>
        <p:spPr>
          <a:xfrm flipH="1">
            <a:off x="8379069" y="1916723"/>
            <a:ext cx="278716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B57B5C00-566A-89DB-09BD-A038147B1579}"/>
              </a:ext>
            </a:extLst>
          </p:cNvPr>
          <p:cNvSpPr/>
          <p:nvPr/>
        </p:nvSpPr>
        <p:spPr>
          <a:xfrm>
            <a:off x="6886830" y="3758640"/>
            <a:ext cx="4466969" cy="365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Artificial Intelligence and Data Science</a:t>
            </a:r>
          </a:p>
          <a:p>
            <a:pPr algn="ctr"/>
            <a:endParaRPr lang="en-US" dirty="0">
              <a:solidFill>
                <a:schemeClr val="tx1"/>
              </a:solidFill>
            </a:endParaRPr>
          </a:p>
        </p:txBody>
      </p:sp>
    </p:spTree>
    <p:extLst>
      <p:ext uri="{BB962C8B-B14F-4D97-AF65-F5344CB8AC3E}">
        <p14:creationId xmlns:p14="http://schemas.microsoft.com/office/powerpoint/2010/main" val="851736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604D-71A1-3B24-57AB-785A2460DFF5}"/>
              </a:ext>
            </a:extLst>
          </p:cNvPr>
          <p:cNvSpPr>
            <a:spLocks noGrp="1"/>
          </p:cNvSpPr>
          <p:nvPr>
            <p:ph type="title" idx="4294967295"/>
          </p:nvPr>
        </p:nvSpPr>
        <p:spPr>
          <a:xfrm>
            <a:off x="83976" y="251927"/>
            <a:ext cx="2985796" cy="485192"/>
          </a:xfrm>
        </p:spPr>
        <p:txBody>
          <a:bodyPr>
            <a:normAutofit/>
          </a:bodyPr>
          <a:lstStyle/>
          <a:p>
            <a:r>
              <a:rPr lang="en-US" sz="2400" dirty="0"/>
              <a:t>Phase 1  analysis: </a:t>
            </a:r>
          </a:p>
        </p:txBody>
      </p:sp>
      <p:sp>
        <p:nvSpPr>
          <p:cNvPr id="9" name="Slide Number Placeholder 8">
            <a:extLst>
              <a:ext uri="{FF2B5EF4-FFF2-40B4-BE49-F238E27FC236}">
                <a16:creationId xmlns:a16="http://schemas.microsoft.com/office/drawing/2014/main" id="{F0CC23F3-C81E-BBB3-88B7-08653B92A6D2}"/>
              </a:ext>
            </a:extLst>
          </p:cNvPr>
          <p:cNvSpPr>
            <a:spLocks noGrp="1"/>
          </p:cNvSpPr>
          <p:nvPr>
            <p:ph type="sldNum" sz="quarter" idx="12"/>
          </p:nvPr>
        </p:nvSpPr>
        <p:spPr/>
        <p:txBody>
          <a:bodyPr/>
          <a:lstStyle/>
          <a:p>
            <a:fld id="{B5CEABB6-07DC-46E8-9B57-56EC44A396E5}" type="slidenum">
              <a:rPr lang="en-US" smtClean="0"/>
              <a:t>2</a:t>
            </a:fld>
            <a:endParaRPr lang="en-US" dirty="0"/>
          </a:p>
        </p:txBody>
      </p:sp>
      <p:cxnSp>
        <p:nvCxnSpPr>
          <p:cNvPr id="11" name="Straight Connector 10">
            <a:extLst>
              <a:ext uri="{FF2B5EF4-FFF2-40B4-BE49-F238E27FC236}">
                <a16:creationId xmlns:a16="http://schemas.microsoft.com/office/drawing/2014/main" id="{40861345-2035-AA54-5796-6F4E6C8D64D8}"/>
              </a:ext>
            </a:extLst>
          </p:cNvPr>
          <p:cNvCxnSpPr/>
          <p:nvPr/>
        </p:nvCxnSpPr>
        <p:spPr>
          <a:xfrm>
            <a:off x="83976" y="111967"/>
            <a:ext cx="0" cy="287382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A090AE7-6C7E-A500-E263-07DB58068128}"/>
              </a:ext>
            </a:extLst>
          </p:cNvPr>
          <p:cNvCxnSpPr/>
          <p:nvPr/>
        </p:nvCxnSpPr>
        <p:spPr>
          <a:xfrm>
            <a:off x="83976" y="111967"/>
            <a:ext cx="416145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099EEB4-EB37-C3FD-A6C4-148A73CAF4DD}"/>
              </a:ext>
            </a:extLst>
          </p:cNvPr>
          <p:cNvCxnSpPr/>
          <p:nvPr/>
        </p:nvCxnSpPr>
        <p:spPr>
          <a:xfrm flipH="1" flipV="1">
            <a:off x="11989837" y="3974841"/>
            <a:ext cx="74645" cy="274663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E0E059E-B4FD-E360-AB7F-73ED91F18D28}"/>
              </a:ext>
            </a:extLst>
          </p:cNvPr>
          <p:cNvCxnSpPr/>
          <p:nvPr/>
        </p:nvCxnSpPr>
        <p:spPr>
          <a:xfrm flipH="1">
            <a:off x="6456784" y="6721475"/>
            <a:ext cx="5635689" cy="0"/>
          </a:xfrm>
          <a:prstGeom prst="line">
            <a:avLst/>
          </a:prstGeom>
          <a:ln w="28575">
            <a:solidFill>
              <a:schemeClr val="tx1"/>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5C62AEF2-AF56-BB7F-4493-AD868009A808}"/>
              </a:ext>
            </a:extLst>
          </p:cNvPr>
          <p:cNvSpPr txBox="1"/>
          <p:nvPr/>
        </p:nvSpPr>
        <p:spPr>
          <a:xfrm>
            <a:off x="584875" y="737119"/>
            <a:ext cx="10768925"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previous analysis ,we were able to concluded that car models consumes maximum amount of time , such as  </a:t>
            </a:r>
            <a:r>
              <a:rPr lang="en-US" sz="1800" b="1" dirty="0">
                <a:cs typeface="Adobe Hebrew" panose="02040503050201020203" pitchFamily="18" charset="-79"/>
              </a:rPr>
              <a:t>BALENO</a:t>
            </a:r>
            <a:r>
              <a:rPr lang="en-US" sz="1800" dirty="0">
                <a:cs typeface="Adobe Hebrew" panose="02040503050201020203" pitchFamily="18" charset="-79"/>
              </a:rPr>
              <a:t> , </a:t>
            </a:r>
            <a:r>
              <a:rPr lang="en-US" sz="1800" b="1" dirty="0">
                <a:cs typeface="Adobe Hebrew" panose="02040503050201020203" pitchFamily="18" charset="-79"/>
              </a:rPr>
              <a:t>CELERIO</a:t>
            </a:r>
            <a:r>
              <a:rPr lang="en-US" sz="1800" dirty="0">
                <a:cs typeface="Adobe Hebrew" panose="02040503050201020203" pitchFamily="18" charset="-79"/>
              </a:rPr>
              <a:t> , </a:t>
            </a:r>
            <a:r>
              <a:rPr lang="en-US" sz="1800" b="1" dirty="0">
                <a:cs typeface="Adobe Hebrew" panose="02040503050201020203" pitchFamily="18" charset="-79"/>
              </a:rPr>
              <a:t>NEW ERTIGA </a:t>
            </a:r>
            <a:r>
              <a:rPr lang="en-US" sz="1800" dirty="0">
                <a:cs typeface="Adobe Hebrew" panose="02040503050201020203" pitchFamily="18" charset="-79"/>
              </a:rPr>
              <a:t>, </a:t>
            </a:r>
            <a:r>
              <a:rPr lang="en-US" sz="1800" b="1" dirty="0">
                <a:cs typeface="Adobe Hebrew" panose="02040503050201020203" pitchFamily="18" charset="-79"/>
              </a:rPr>
              <a:t>NEW SWIFT </a:t>
            </a:r>
            <a:r>
              <a:rPr lang="en-US" sz="1800" dirty="0">
                <a:cs typeface="Adobe Hebrew" panose="02040503050201020203" pitchFamily="18" charset="-79"/>
              </a:rPr>
              <a:t>,</a:t>
            </a:r>
            <a:r>
              <a:rPr lang="en-US" sz="1800" b="1" dirty="0">
                <a:cs typeface="Adobe Hebrew" panose="02040503050201020203" pitchFamily="18" charset="-79"/>
              </a:rPr>
              <a:t>SWIFT</a:t>
            </a:r>
            <a:r>
              <a:rPr lang="en-US" sz="1800" dirty="0">
                <a:cs typeface="Adobe Hebrew" panose="02040503050201020203" pitchFamily="18" charset="-79"/>
              </a:rPr>
              <a:t>, </a:t>
            </a:r>
            <a:r>
              <a:rPr lang="en-US" sz="1800" b="1" dirty="0">
                <a:cs typeface="Adobe Hebrew" panose="02040503050201020203" pitchFamily="18" charset="-79"/>
              </a:rPr>
              <a:t>SCROSS</a:t>
            </a:r>
            <a:r>
              <a:rPr lang="en-US" sz="1800" dirty="0">
                <a:cs typeface="Adobe Hebrew" panose="02040503050201020203" pitchFamily="18" charset="-79"/>
              </a:rPr>
              <a:t> , </a:t>
            </a:r>
            <a:r>
              <a:rPr lang="en-US" sz="1800" b="1" dirty="0">
                <a:cs typeface="Adobe Hebrew" panose="02040503050201020203" pitchFamily="18" charset="-79"/>
              </a:rPr>
              <a:t>WAGON</a:t>
            </a:r>
            <a:r>
              <a:rPr lang="en-US" sz="1800" dirty="0">
                <a:cs typeface="Adobe Hebrew" panose="02040503050201020203" pitchFamily="18" charset="-79"/>
              </a:rPr>
              <a:t> R , </a:t>
            </a:r>
            <a:r>
              <a:rPr lang="en-US" sz="1800" b="1" dirty="0">
                <a:cs typeface="Adobe Hebrew" panose="02040503050201020203" pitchFamily="18" charset="-79"/>
              </a:rPr>
              <a:t>SWIFT</a:t>
            </a:r>
            <a:r>
              <a:rPr lang="en-US" sz="1800" dirty="0">
                <a:cs typeface="Adobe Hebrew" panose="02040503050201020203" pitchFamily="18" charset="-79"/>
              </a:rPr>
              <a:t> </a:t>
            </a:r>
            <a:r>
              <a:rPr lang="en-US" sz="1800" b="1" dirty="0">
                <a:cs typeface="Adobe Hebrew" panose="02040503050201020203" pitchFamily="18" charset="-79"/>
              </a:rPr>
              <a:t>DZIRE </a:t>
            </a:r>
            <a:r>
              <a:rPr lang="en-US" b="1" dirty="0"/>
              <a:t> </a:t>
            </a:r>
          </a:p>
        </p:txBody>
      </p:sp>
      <p:sp>
        <p:nvSpPr>
          <p:cNvPr id="20" name="Title 1">
            <a:extLst>
              <a:ext uri="{FF2B5EF4-FFF2-40B4-BE49-F238E27FC236}">
                <a16:creationId xmlns:a16="http://schemas.microsoft.com/office/drawing/2014/main" id="{D3437FDD-0F92-EFF1-CE7C-8ABCDA3FCA67}"/>
              </a:ext>
            </a:extLst>
          </p:cNvPr>
          <p:cNvSpPr txBox="1">
            <a:spLocks/>
          </p:cNvSpPr>
          <p:nvPr/>
        </p:nvSpPr>
        <p:spPr>
          <a:xfrm>
            <a:off x="83976" y="1896032"/>
            <a:ext cx="2985796" cy="48519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r>
              <a:rPr lang="en-US" sz="2400" b="1" dirty="0"/>
              <a:t>Action  taken Report : </a:t>
            </a:r>
          </a:p>
        </p:txBody>
      </p:sp>
      <p:sp>
        <p:nvSpPr>
          <p:cNvPr id="21" name="TextBox 20">
            <a:extLst>
              <a:ext uri="{FF2B5EF4-FFF2-40B4-BE49-F238E27FC236}">
                <a16:creationId xmlns:a16="http://schemas.microsoft.com/office/drawing/2014/main" id="{531BB154-7118-3868-2881-804BE5B6E295}"/>
              </a:ext>
            </a:extLst>
          </p:cNvPr>
          <p:cNvSpPr txBox="1"/>
          <p:nvPr/>
        </p:nvSpPr>
        <p:spPr>
          <a:xfrm>
            <a:off x="1371600" y="2463282"/>
            <a:ext cx="9293290" cy="2031325"/>
          </a:xfrm>
          <a:prstGeom prst="rect">
            <a:avLst/>
          </a:prstGeom>
          <a:noFill/>
        </p:spPr>
        <p:txBody>
          <a:bodyPr wrap="square" rtlCol="0">
            <a:spAutoFit/>
          </a:bodyPr>
          <a:lstStyle/>
          <a:p>
            <a:pPr marL="285750" indent="-285750" rtl="0">
              <a:buFont typeface="Wingdings" panose="05000000000000000000" pitchFamily="2" charset="2"/>
              <a:buChar char="Ø"/>
            </a:pPr>
            <a:r>
              <a:rPr lang="en-US" dirty="0"/>
              <a:t>In the previous meeting, it was mentioned that a more suitable graph or plot should be used for the analysis and report.</a:t>
            </a:r>
          </a:p>
          <a:p>
            <a:pPr marL="285750" indent="-285750" rtl="0">
              <a:buFont typeface="Wingdings" panose="05000000000000000000" pitchFamily="2" charset="2"/>
              <a:buChar char="Ø"/>
            </a:pPr>
            <a:r>
              <a:rPr lang="en-US" dirty="0"/>
              <a:t>To deepen the analysis and find the root cause, we conducted an analysis from both a service perspective and a technician perspective.</a:t>
            </a:r>
          </a:p>
          <a:p>
            <a:pPr marL="285750" indent="-285750" rtl="0">
              <a:buFont typeface="Wingdings" panose="05000000000000000000" pitchFamily="2" charset="2"/>
              <a:buChar char="Ø"/>
            </a:pPr>
            <a:r>
              <a:rPr lang="en-US" dirty="0"/>
              <a:t>We calculated the average time for each technician in their respective service and analyzed the results.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011561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EF2EE30-CE1A-5B18-03D5-73CC0B7A60EE}"/>
              </a:ext>
            </a:extLst>
          </p:cNvPr>
          <p:cNvSpPr>
            <a:spLocks noGrp="1"/>
          </p:cNvSpPr>
          <p:nvPr>
            <p:ph type="sldNum" sz="quarter" idx="12"/>
          </p:nvPr>
        </p:nvSpPr>
        <p:spPr/>
        <p:txBody>
          <a:bodyPr/>
          <a:lstStyle/>
          <a:p>
            <a:fld id="{B5CEABB6-07DC-46E8-9B57-56EC44A396E5}" type="slidenum">
              <a:rPr lang="en-US" smtClean="0"/>
              <a:t>3</a:t>
            </a:fld>
            <a:endParaRPr lang="en-US" dirty="0"/>
          </a:p>
        </p:txBody>
      </p:sp>
      <p:sp>
        <p:nvSpPr>
          <p:cNvPr id="12" name="TextBox 11">
            <a:extLst>
              <a:ext uri="{FF2B5EF4-FFF2-40B4-BE49-F238E27FC236}">
                <a16:creationId xmlns:a16="http://schemas.microsoft.com/office/drawing/2014/main" id="{BB8E60AE-731A-5CEA-2DAF-2D03FB7771BD}"/>
              </a:ext>
            </a:extLst>
          </p:cNvPr>
          <p:cNvSpPr txBox="1"/>
          <p:nvPr/>
        </p:nvSpPr>
        <p:spPr>
          <a:xfrm>
            <a:off x="272561" y="219808"/>
            <a:ext cx="2901462" cy="461665"/>
          </a:xfrm>
          <a:prstGeom prst="rect">
            <a:avLst/>
          </a:prstGeom>
          <a:noFill/>
        </p:spPr>
        <p:txBody>
          <a:bodyPr wrap="square" rtlCol="0">
            <a:spAutoFit/>
          </a:bodyPr>
          <a:lstStyle/>
          <a:p>
            <a:r>
              <a:rPr lang="en-US" sz="2400" b="1" dirty="0"/>
              <a:t>Insights &amp; Analysis </a:t>
            </a:r>
          </a:p>
        </p:txBody>
      </p:sp>
      <p:cxnSp>
        <p:nvCxnSpPr>
          <p:cNvPr id="15" name="Straight Connector 14">
            <a:extLst>
              <a:ext uri="{FF2B5EF4-FFF2-40B4-BE49-F238E27FC236}">
                <a16:creationId xmlns:a16="http://schemas.microsoft.com/office/drawing/2014/main" id="{D592CE09-90D3-442B-3CB3-AA5B3010443A}"/>
              </a:ext>
            </a:extLst>
          </p:cNvPr>
          <p:cNvCxnSpPr/>
          <p:nvPr/>
        </p:nvCxnSpPr>
        <p:spPr>
          <a:xfrm>
            <a:off x="386861" y="659561"/>
            <a:ext cx="309489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8FCE9E5-E265-8309-C5D7-17B4601D6D5F}"/>
              </a:ext>
            </a:extLst>
          </p:cNvPr>
          <p:cNvCxnSpPr>
            <a:cxnSpLocks/>
          </p:cNvCxnSpPr>
          <p:nvPr/>
        </p:nvCxnSpPr>
        <p:spPr>
          <a:xfrm flipH="1">
            <a:off x="175846" y="852854"/>
            <a:ext cx="96715" cy="5868621"/>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C8DD48E-5AC3-2A6C-9543-33A18F7C3961}"/>
              </a:ext>
            </a:extLst>
          </p:cNvPr>
          <p:cNvCxnSpPr/>
          <p:nvPr/>
        </p:nvCxnSpPr>
        <p:spPr>
          <a:xfrm>
            <a:off x="184638" y="6721475"/>
            <a:ext cx="5196254"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0FD9505-5E3E-2F57-DBEF-7448E2F4FE08}"/>
              </a:ext>
            </a:extLst>
          </p:cNvPr>
          <p:cNvCxnSpPr>
            <a:cxnSpLocks/>
          </p:cNvCxnSpPr>
          <p:nvPr/>
        </p:nvCxnSpPr>
        <p:spPr>
          <a:xfrm>
            <a:off x="11992708" y="219808"/>
            <a:ext cx="0" cy="41763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1DF24B9-D06F-2F1B-E337-24AEE78760FB}"/>
              </a:ext>
            </a:extLst>
          </p:cNvPr>
          <p:cNvCxnSpPr/>
          <p:nvPr/>
        </p:nvCxnSpPr>
        <p:spPr>
          <a:xfrm flipH="1">
            <a:off x="6462346" y="219808"/>
            <a:ext cx="55479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576D588-C096-A6B1-5007-D03391DF6A3D}"/>
              </a:ext>
            </a:extLst>
          </p:cNvPr>
          <p:cNvSpPr txBox="1"/>
          <p:nvPr/>
        </p:nvSpPr>
        <p:spPr>
          <a:xfrm>
            <a:off x="382465" y="773696"/>
            <a:ext cx="1455127" cy="369332"/>
          </a:xfrm>
          <a:prstGeom prst="rect">
            <a:avLst/>
          </a:prstGeom>
          <a:noFill/>
        </p:spPr>
        <p:txBody>
          <a:bodyPr wrap="square" rtlCol="0">
            <a:spAutoFit/>
          </a:bodyPr>
          <a:lstStyle/>
          <a:p>
            <a:r>
              <a:rPr lang="en-US" b="1" dirty="0"/>
              <a:t>Description :</a:t>
            </a:r>
          </a:p>
        </p:txBody>
      </p:sp>
      <p:sp>
        <p:nvSpPr>
          <p:cNvPr id="27" name="TextBox 26">
            <a:extLst>
              <a:ext uri="{FF2B5EF4-FFF2-40B4-BE49-F238E27FC236}">
                <a16:creationId xmlns:a16="http://schemas.microsoft.com/office/drawing/2014/main" id="{C6222D7F-A3C8-0844-06B9-EA764682C65E}"/>
              </a:ext>
            </a:extLst>
          </p:cNvPr>
          <p:cNvSpPr txBox="1"/>
          <p:nvPr/>
        </p:nvSpPr>
        <p:spPr>
          <a:xfrm>
            <a:off x="950468" y="1169223"/>
            <a:ext cx="10550767" cy="369332"/>
          </a:xfrm>
          <a:prstGeom prst="rect">
            <a:avLst/>
          </a:prstGeom>
          <a:noFill/>
        </p:spPr>
        <p:txBody>
          <a:bodyPr wrap="square" rtlCol="0">
            <a:spAutoFit/>
          </a:bodyPr>
          <a:lstStyle/>
          <a:p>
            <a:r>
              <a:rPr lang="en-US" dirty="0"/>
              <a:t>To find the Root cause for the Time consumption in the Service process with the help of the data analysis </a:t>
            </a:r>
          </a:p>
        </p:txBody>
      </p:sp>
      <p:sp>
        <p:nvSpPr>
          <p:cNvPr id="30" name="TextBox 29">
            <a:extLst>
              <a:ext uri="{FF2B5EF4-FFF2-40B4-BE49-F238E27FC236}">
                <a16:creationId xmlns:a16="http://schemas.microsoft.com/office/drawing/2014/main" id="{2C626323-DDC5-0C58-C791-B6B8133AB59E}"/>
              </a:ext>
            </a:extLst>
          </p:cNvPr>
          <p:cNvSpPr txBox="1"/>
          <p:nvPr/>
        </p:nvSpPr>
        <p:spPr>
          <a:xfrm>
            <a:off x="382465" y="1843973"/>
            <a:ext cx="2022229" cy="369332"/>
          </a:xfrm>
          <a:prstGeom prst="rect">
            <a:avLst/>
          </a:prstGeom>
          <a:noFill/>
        </p:spPr>
        <p:txBody>
          <a:bodyPr wrap="square" rtlCol="0">
            <a:spAutoFit/>
          </a:bodyPr>
          <a:lstStyle/>
          <a:p>
            <a:r>
              <a:rPr lang="en-US" b="1" dirty="0"/>
              <a:t>Phase 2 Analysis : </a:t>
            </a:r>
          </a:p>
        </p:txBody>
      </p:sp>
      <p:sp>
        <p:nvSpPr>
          <p:cNvPr id="31" name="TextBox 30">
            <a:extLst>
              <a:ext uri="{FF2B5EF4-FFF2-40B4-BE49-F238E27FC236}">
                <a16:creationId xmlns:a16="http://schemas.microsoft.com/office/drawing/2014/main" id="{AE7D16C2-3721-B7CE-0E6C-785C1F872620}"/>
              </a:ext>
            </a:extLst>
          </p:cNvPr>
          <p:cNvSpPr txBox="1"/>
          <p:nvPr/>
        </p:nvSpPr>
        <p:spPr>
          <a:xfrm>
            <a:off x="895920" y="2518724"/>
            <a:ext cx="10090451"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phase 2 , analysis where conducted from the technician perspective , the analysis where conducted on </a:t>
            </a:r>
            <a:r>
              <a:rPr lang="en-US" b="1" dirty="0"/>
              <a:t>15 technician </a:t>
            </a:r>
            <a:r>
              <a:rPr lang="en-US" dirty="0"/>
              <a:t>and </a:t>
            </a:r>
            <a:r>
              <a:rPr lang="en-US" b="1" dirty="0"/>
              <a:t>867 customers  </a:t>
            </a:r>
            <a:r>
              <a:rPr lang="en-US" dirty="0"/>
              <a:t>between </a:t>
            </a:r>
            <a:r>
              <a:rPr lang="en-US" b="1" dirty="0"/>
              <a:t>1</a:t>
            </a:r>
            <a:r>
              <a:rPr lang="en-US" b="1" baseline="30000" dirty="0"/>
              <a:t>st</a:t>
            </a:r>
            <a:r>
              <a:rPr lang="en-US" b="1" dirty="0"/>
              <a:t> Oct to 31</a:t>
            </a:r>
            <a:r>
              <a:rPr lang="en-US" b="1" baseline="30000" dirty="0"/>
              <a:t>st</a:t>
            </a:r>
            <a:r>
              <a:rPr lang="en-US" b="1" dirty="0"/>
              <a:t> Oct</a:t>
            </a:r>
            <a:r>
              <a:rPr lang="en-US" dirty="0"/>
              <a:t>.</a:t>
            </a:r>
          </a:p>
          <a:p>
            <a:pPr marL="285750" indent="-285750">
              <a:buFont typeface="Wingdings" panose="05000000000000000000" pitchFamily="2" charset="2"/>
              <a:buChar char="Ø"/>
            </a:pPr>
            <a:r>
              <a:rPr lang="en-US" dirty="0"/>
              <a:t>In the </a:t>
            </a:r>
            <a:r>
              <a:rPr lang="en-US" b="1" dirty="0"/>
              <a:t>PMS </a:t>
            </a:r>
            <a:r>
              <a:rPr lang="en-US" dirty="0"/>
              <a:t>(Periodic maintenance service) is the most accessed service with count of </a:t>
            </a:r>
            <a:r>
              <a:rPr lang="en-US" b="1" dirty="0"/>
              <a:t>489</a:t>
            </a:r>
            <a:r>
              <a:rPr lang="en-US" dirty="0"/>
              <a:t> , </a:t>
            </a:r>
            <a:r>
              <a:rPr lang="en-US" b="1" dirty="0"/>
              <a:t>RR</a:t>
            </a:r>
            <a:r>
              <a:rPr lang="en-US" dirty="0"/>
              <a:t>(Running Repair)</a:t>
            </a:r>
            <a:r>
              <a:rPr lang="en-US" b="1" dirty="0"/>
              <a:t> with 160 </a:t>
            </a:r>
            <a:r>
              <a:rPr lang="en-US" dirty="0"/>
              <a:t>,</a:t>
            </a:r>
            <a:r>
              <a:rPr lang="en-US" b="1" dirty="0"/>
              <a:t> FR </a:t>
            </a:r>
            <a:r>
              <a:rPr lang="en-US" dirty="0"/>
              <a:t>(First Repair)service with </a:t>
            </a:r>
            <a:r>
              <a:rPr lang="en-US" b="1" dirty="0"/>
              <a:t>214</a:t>
            </a:r>
            <a:r>
              <a:rPr lang="en-US" dirty="0"/>
              <a:t>.</a:t>
            </a:r>
          </a:p>
          <a:p>
            <a:pPr marL="285750" indent="-285750">
              <a:buFont typeface="Wingdings" panose="05000000000000000000" pitchFamily="2" charset="2"/>
              <a:buChar char="Ø"/>
            </a:pPr>
            <a:r>
              <a:rPr lang="en-US" dirty="0"/>
              <a:t>In the analysis , we concluded that certain technician where assigned with more service than others which result in </a:t>
            </a:r>
            <a:r>
              <a:rPr lang="en-US" b="1" dirty="0"/>
              <a:t>the unequal distribution service </a:t>
            </a:r>
            <a:r>
              <a:rPr lang="en-US" dirty="0"/>
              <a:t>among the technician .</a:t>
            </a:r>
          </a:p>
          <a:p>
            <a:pPr marL="285750" indent="-285750">
              <a:buFont typeface="Wingdings" panose="05000000000000000000" pitchFamily="2" charset="2"/>
              <a:buChar char="Ø"/>
            </a:pPr>
            <a:r>
              <a:rPr lang="en-US" dirty="0"/>
              <a:t>This improper distribution management impact the time in the process service which result in the </a:t>
            </a:r>
            <a:r>
              <a:rPr lang="en-US" b="1" dirty="0"/>
              <a:t>delay delivery </a:t>
            </a:r>
            <a:r>
              <a:rPr lang="en-US" dirty="0"/>
              <a:t>in </a:t>
            </a:r>
            <a:r>
              <a:rPr lang="en-US" b="1" dirty="0"/>
              <a:t>PMS service </a:t>
            </a:r>
            <a:r>
              <a:rPr lang="en-US" dirty="0"/>
              <a:t>and </a:t>
            </a:r>
            <a:r>
              <a:rPr lang="en-US" b="1" dirty="0"/>
              <a:t>RR service </a:t>
            </a:r>
            <a:r>
              <a:rPr lang="en-US" dirty="0"/>
              <a:t>types .</a:t>
            </a:r>
          </a:p>
          <a:p>
            <a:pPr marL="285750" indent="-285750">
              <a:buFont typeface="Wingdings" panose="05000000000000000000" pitchFamily="2" charset="2"/>
              <a:buChar char="Ø"/>
            </a:pPr>
            <a:r>
              <a:rPr lang="en-US" dirty="0"/>
              <a:t>The Technician assigned with above average service are </a:t>
            </a:r>
            <a:r>
              <a:rPr lang="en-US" b="1" dirty="0"/>
              <a:t>SANTHANAM L</a:t>
            </a:r>
            <a:r>
              <a:rPr lang="en-US" dirty="0"/>
              <a:t>  with </a:t>
            </a:r>
            <a:r>
              <a:rPr lang="en-US" b="1" dirty="0"/>
              <a:t>143 </a:t>
            </a:r>
            <a:r>
              <a:rPr lang="en-US" dirty="0"/>
              <a:t>, </a:t>
            </a:r>
            <a:r>
              <a:rPr lang="en-US" b="1" dirty="0"/>
              <a:t>THIRUMURUGAN A</a:t>
            </a:r>
            <a:r>
              <a:rPr lang="en-US" dirty="0"/>
              <a:t> with</a:t>
            </a:r>
            <a:r>
              <a:rPr lang="en-US" b="1" dirty="0"/>
              <a:t> 108</a:t>
            </a:r>
            <a:r>
              <a:rPr lang="en-US" dirty="0"/>
              <a:t>, </a:t>
            </a:r>
            <a:r>
              <a:rPr lang="en-US" b="1" dirty="0"/>
              <a:t>JANARDHANAN V </a:t>
            </a:r>
            <a:r>
              <a:rPr lang="en-US" dirty="0"/>
              <a:t>with </a:t>
            </a:r>
            <a:r>
              <a:rPr lang="en-US" b="1" dirty="0"/>
              <a:t>87</a:t>
            </a:r>
            <a:r>
              <a:rPr lang="en-US" dirty="0"/>
              <a:t>, </a:t>
            </a:r>
            <a:r>
              <a:rPr lang="en-US" b="1" dirty="0"/>
              <a:t>JERODRAJ V</a:t>
            </a:r>
            <a:r>
              <a:rPr lang="en-US" dirty="0"/>
              <a:t> WITH </a:t>
            </a:r>
            <a:r>
              <a:rPr lang="en-US" b="1" dirty="0"/>
              <a:t>93</a:t>
            </a:r>
            <a:r>
              <a:rPr lang="en-US" dirty="0"/>
              <a:t> and </a:t>
            </a:r>
            <a:r>
              <a:rPr lang="en-US" b="1" dirty="0"/>
              <a:t>PALANI R</a:t>
            </a:r>
            <a:r>
              <a:rPr lang="en-US" dirty="0"/>
              <a:t> with </a:t>
            </a:r>
            <a:r>
              <a:rPr lang="en-US" b="1" dirty="0"/>
              <a:t>58</a:t>
            </a:r>
            <a:r>
              <a:rPr lang="en-US" dirty="0"/>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451150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44A43AF3-C354-42EB-B9F9-2787AE584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7" y="0"/>
            <a:ext cx="12171066" cy="6858000"/>
          </a:xfrm>
          <a:prstGeom prst="rect">
            <a:avLst/>
          </a:prstGeom>
        </p:spPr>
      </p:pic>
      <p:sp>
        <p:nvSpPr>
          <p:cNvPr id="3" name="TextBox 2">
            <a:extLst>
              <a:ext uri="{FF2B5EF4-FFF2-40B4-BE49-F238E27FC236}">
                <a16:creationId xmlns:a16="http://schemas.microsoft.com/office/drawing/2014/main" id="{D16CCDB1-B0D1-EF03-8479-A64D3E37A60F}"/>
              </a:ext>
            </a:extLst>
          </p:cNvPr>
          <p:cNvSpPr txBox="1"/>
          <p:nvPr/>
        </p:nvSpPr>
        <p:spPr>
          <a:xfrm>
            <a:off x="3912578" y="5838092"/>
            <a:ext cx="8268956" cy="584775"/>
          </a:xfrm>
          <a:prstGeom prst="rect">
            <a:avLst/>
          </a:prstGeom>
          <a:noFill/>
        </p:spPr>
        <p:txBody>
          <a:bodyPr wrap="square" rtlCol="0">
            <a:spAutoFit/>
          </a:bodyPr>
          <a:lstStyle/>
          <a:p>
            <a:r>
              <a:rPr lang="en-US" sz="1600" b="1" dirty="0">
                <a:latin typeface="+mj-lt"/>
              </a:rPr>
              <a:t>Summary </a:t>
            </a:r>
            <a:r>
              <a:rPr lang="en-US" sz="1600" dirty="0">
                <a:latin typeface="+mj-lt"/>
              </a:rPr>
              <a:t>: From the viz , we conclude that there is improper distribution among the technicians and </a:t>
            </a:r>
            <a:r>
              <a:rPr lang="en-US" sz="1600" b="1" dirty="0">
                <a:latin typeface="+mj-lt"/>
              </a:rPr>
              <a:t>performance </a:t>
            </a:r>
            <a:r>
              <a:rPr lang="en-US" sz="1600" dirty="0">
                <a:latin typeface="+mj-lt"/>
              </a:rPr>
              <a:t>of both </a:t>
            </a:r>
            <a:r>
              <a:rPr lang="en-US" sz="1600" b="1" dirty="0">
                <a:latin typeface="+mj-lt"/>
              </a:rPr>
              <a:t>RR</a:t>
            </a:r>
            <a:r>
              <a:rPr lang="en-US" sz="1600" dirty="0">
                <a:latin typeface="+mj-lt"/>
              </a:rPr>
              <a:t> and </a:t>
            </a:r>
            <a:r>
              <a:rPr lang="en-US" sz="1600" b="1" dirty="0">
                <a:latin typeface="+mj-lt"/>
              </a:rPr>
              <a:t>PMS</a:t>
            </a:r>
            <a:r>
              <a:rPr lang="en-US" sz="1600" dirty="0">
                <a:latin typeface="+mj-lt"/>
              </a:rPr>
              <a:t> service .</a:t>
            </a:r>
            <a:r>
              <a:rPr lang="en-US" sz="1600" b="1" dirty="0">
                <a:latin typeface="+mj-lt"/>
              </a:rPr>
              <a:t>  </a:t>
            </a:r>
          </a:p>
        </p:txBody>
      </p:sp>
      <p:cxnSp>
        <p:nvCxnSpPr>
          <p:cNvPr id="5" name="Straight Connector 4">
            <a:extLst>
              <a:ext uri="{FF2B5EF4-FFF2-40B4-BE49-F238E27FC236}">
                <a16:creationId xmlns:a16="http://schemas.microsoft.com/office/drawing/2014/main" id="{22838274-EB8B-0A07-AFA6-3F284CE785A8}"/>
              </a:ext>
            </a:extLst>
          </p:cNvPr>
          <p:cNvCxnSpPr/>
          <p:nvPr/>
        </p:nvCxnSpPr>
        <p:spPr>
          <a:xfrm>
            <a:off x="146304" y="402336"/>
            <a:ext cx="231343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E84555D-EB10-9239-3626-5CECE2A1B6F2}"/>
              </a:ext>
            </a:extLst>
          </p:cNvPr>
          <p:cNvCxnSpPr/>
          <p:nvPr/>
        </p:nvCxnSpPr>
        <p:spPr>
          <a:xfrm flipV="1">
            <a:off x="12089423" y="5838092"/>
            <a:ext cx="0" cy="87923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095B9D3-C49B-E8D0-F934-DAC27A717B68}"/>
              </a:ext>
            </a:extLst>
          </p:cNvPr>
          <p:cNvCxnSpPr/>
          <p:nvPr/>
        </p:nvCxnSpPr>
        <p:spPr>
          <a:xfrm flipH="1">
            <a:off x="7614138" y="6717323"/>
            <a:ext cx="4475285"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1805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a16="http://schemas.microsoft.com/office/drawing/2014/main" id="{6E0B6881-5BC0-4B2A-80C1-EB1513315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12171066" cy="6858000"/>
          </a:xfrm>
          <a:prstGeom prst="rect">
            <a:avLst/>
          </a:prstGeom>
        </p:spPr>
      </p:pic>
      <p:sp>
        <p:nvSpPr>
          <p:cNvPr id="3" name="TextBox 2">
            <a:extLst>
              <a:ext uri="{FF2B5EF4-FFF2-40B4-BE49-F238E27FC236}">
                <a16:creationId xmlns:a16="http://schemas.microsoft.com/office/drawing/2014/main" id="{FD9E0749-9241-3937-7B71-093F367A61C5}"/>
              </a:ext>
            </a:extLst>
          </p:cNvPr>
          <p:cNvSpPr txBox="1"/>
          <p:nvPr/>
        </p:nvSpPr>
        <p:spPr>
          <a:xfrm>
            <a:off x="193431" y="167054"/>
            <a:ext cx="3270738" cy="400110"/>
          </a:xfrm>
          <a:prstGeom prst="rect">
            <a:avLst/>
          </a:prstGeom>
          <a:noFill/>
        </p:spPr>
        <p:txBody>
          <a:bodyPr wrap="square" rtlCol="0">
            <a:spAutoFit/>
          </a:bodyPr>
          <a:lstStyle/>
          <a:p>
            <a:r>
              <a:rPr lang="en-US" sz="2000" b="1" dirty="0"/>
              <a:t>Visualization 2</a:t>
            </a:r>
          </a:p>
        </p:txBody>
      </p:sp>
      <p:sp>
        <p:nvSpPr>
          <p:cNvPr id="4" name="TextBox 3">
            <a:extLst>
              <a:ext uri="{FF2B5EF4-FFF2-40B4-BE49-F238E27FC236}">
                <a16:creationId xmlns:a16="http://schemas.microsoft.com/office/drawing/2014/main" id="{7D6E612A-9178-F868-E5E3-E3F6A71EF71B}"/>
              </a:ext>
            </a:extLst>
          </p:cNvPr>
          <p:cNvSpPr txBox="1"/>
          <p:nvPr/>
        </p:nvSpPr>
        <p:spPr>
          <a:xfrm>
            <a:off x="263769" y="5679831"/>
            <a:ext cx="11772900" cy="861774"/>
          </a:xfrm>
          <a:prstGeom prst="rect">
            <a:avLst/>
          </a:prstGeom>
          <a:noFill/>
        </p:spPr>
        <p:txBody>
          <a:bodyPr wrap="square" rtlCol="0">
            <a:spAutoFit/>
          </a:bodyPr>
          <a:lstStyle/>
          <a:p>
            <a:r>
              <a:rPr lang="en-US" b="1" dirty="0">
                <a:latin typeface="+mj-lt"/>
              </a:rPr>
              <a:t>Summary :</a:t>
            </a:r>
            <a:r>
              <a:rPr lang="en-US" sz="1600" dirty="0"/>
              <a:t>This </a:t>
            </a:r>
            <a:r>
              <a:rPr lang="en-US" sz="1600" b="1" dirty="0"/>
              <a:t>Left Viz </a:t>
            </a:r>
            <a:r>
              <a:rPr lang="en-US" sz="1600" dirty="0"/>
              <a:t>helps to understand that FR service are delivered within a </a:t>
            </a:r>
            <a:r>
              <a:rPr lang="en-US" sz="1600" b="1" dirty="0"/>
              <a:t>day</a:t>
            </a:r>
            <a:r>
              <a:rPr lang="en-US" sz="1600" dirty="0"/>
              <a:t> or </a:t>
            </a:r>
            <a:r>
              <a:rPr lang="en-US" sz="1600" b="1" dirty="0"/>
              <a:t>less than a day </a:t>
            </a:r>
            <a:r>
              <a:rPr lang="en-US" sz="1600" dirty="0"/>
              <a:t>with R Squared value = .987</a:t>
            </a:r>
            <a:r>
              <a:rPr lang="en-US" sz="1600" b="1" dirty="0"/>
              <a:t>( Strong Correlation</a:t>
            </a:r>
            <a:r>
              <a:rPr lang="en-US" sz="1600" dirty="0"/>
              <a:t>). The </a:t>
            </a:r>
            <a:r>
              <a:rPr lang="en-US" sz="1600" b="1" dirty="0"/>
              <a:t>Left viz </a:t>
            </a:r>
            <a:r>
              <a:rPr lang="en-US" sz="1600" dirty="0"/>
              <a:t>tells us for some Customer  delivered date </a:t>
            </a:r>
            <a:r>
              <a:rPr lang="en-US" sz="1600" b="1" dirty="0"/>
              <a:t>are delayed than excepted </a:t>
            </a:r>
            <a:r>
              <a:rPr lang="en-US" sz="1600" dirty="0"/>
              <a:t>, those points are far from the trend lines with R squared values is </a:t>
            </a:r>
            <a:r>
              <a:rPr lang="en-US" sz="1600" b="1" dirty="0"/>
              <a:t>.6354 </a:t>
            </a:r>
            <a:r>
              <a:rPr lang="en-US" sz="1600" dirty="0"/>
              <a:t>( </a:t>
            </a:r>
            <a:r>
              <a:rPr lang="en-US" sz="1600" b="1" dirty="0"/>
              <a:t>Moderate Correlation </a:t>
            </a:r>
            <a:r>
              <a:rPr lang="en-US" sz="1600" dirty="0"/>
              <a:t>)</a:t>
            </a:r>
          </a:p>
        </p:txBody>
      </p:sp>
      <p:cxnSp>
        <p:nvCxnSpPr>
          <p:cNvPr id="9" name="Straight Connector 8">
            <a:extLst>
              <a:ext uri="{FF2B5EF4-FFF2-40B4-BE49-F238E27FC236}">
                <a16:creationId xmlns:a16="http://schemas.microsoft.com/office/drawing/2014/main" id="{D0AA6468-DA6F-63C5-CF3D-58EADC3DF1B4}"/>
              </a:ext>
            </a:extLst>
          </p:cNvPr>
          <p:cNvCxnSpPr/>
          <p:nvPr/>
        </p:nvCxnSpPr>
        <p:spPr>
          <a:xfrm>
            <a:off x="263769" y="567164"/>
            <a:ext cx="23422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5463C3-EF33-FB84-7941-050588D92EBA}"/>
              </a:ext>
            </a:extLst>
          </p:cNvPr>
          <p:cNvCxnSpPr/>
          <p:nvPr/>
        </p:nvCxnSpPr>
        <p:spPr>
          <a:xfrm>
            <a:off x="100584" y="82296"/>
            <a:ext cx="0" cy="17830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3ADCB9D-ED1A-8B2D-75FF-D100F8898DDA}"/>
              </a:ext>
            </a:extLst>
          </p:cNvPr>
          <p:cNvCxnSpPr/>
          <p:nvPr/>
        </p:nvCxnSpPr>
        <p:spPr>
          <a:xfrm>
            <a:off x="100584" y="73152"/>
            <a:ext cx="288036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69DE8B8-022A-4D53-D91E-19F352CE9C4E}"/>
              </a:ext>
            </a:extLst>
          </p:cNvPr>
          <p:cNvCxnSpPr/>
          <p:nvPr/>
        </p:nvCxnSpPr>
        <p:spPr>
          <a:xfrm flipH="1">
            <a:off x="8531352" y="6690946"/>
            <a:ext cx="3505317"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EB564A2-929B-C871-3703-23694B0D2BB0}"/>
              </a:ext>
            </a:extLst>
          </p:cNvPr>
          <p:cNvCxnSpPr>
            <a:cxnSpLocks/>
          </p:cNvCxnSpPr>
          <p:nvPr/>
        </p:nvCxnSpPr>
        <p:spPr>
          <a:xfrm flipV="1">
            <a:off x="12036669" y="5751576"/>
            <a:ext cx="0" cy="96012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9408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3">
            <a:extLst>
              <a:ext uri="{FF2B5EF4-FFF2-40B4-BE49-F238E27FC236}">
                <a16:creationId xmlns:a16="http://schemas.microsoft.com/office/drawing/2014/main" id="{5D995EF5-D1F9-467A-BA16-4B536312A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80"/>
            <a:ext cx="12192000" cy="6838040"/>
          </a:xfrm>
          <a:prstGeom prst="rect">
            <a:avLst/>
          </a:prstGeom>
        </p:spPr>
      </p:pic>
      <p:sp>
        <p:nvSpPr>
          <p:cNvPr id="4" name="TextBox 3">
            <a:extLst>
              <a:ext uri="{FF2B5EF4-FFF2-40B4-BE49-F238E27FC236}">
                <a16:creationId xmlns:a16="http://schemas.microsoft.com/office/drawing/2014/main" id="{4223B3C8-E971-9F81-974C-A06F789A2EC2}"/>
              </a:ext>
            </a:extLst>
          </p:cNvPr>
          <p:cNvSpPr txBox="1"/>
          <p:nvPr/>
        </p:nvSpPr>
        <p:spPr>
          <a:xfrm>
            <a:off x="146304" y="5715000"/>
            <a:ext cx="11896344" cy="861774"/>
          </a:xfrm>
          <a:prstGeom prst="rect">
            <a:avLst/>
          </a:prstGeom>
          <a:noFill/>
        </p:spPr>
        <p:txBody>
          <a:bodyPr wrap="square" rtlCol="0">
            <a:spAutoFit/>
          </a:bodyPr>
          <a:lstStyle/>
          <a:p>
            <a:r>
              <a:rPr lang="en-US" b="1" dirty="0"/>
              <a:t>Summary</a:t>
            </a:r>
            <a:r>
              <a:rPr lang="en-US" sz="1600" b="1" dirty="0"/>
              <a:t>:  </a:t>
            </a:r>
            <a:r>
              <a:rPr lang="en-US" sz="1600" dirty="0"/>
              <a:t>By comparing both Viz, we can conclude each technician's performance in their field of service. Some of the technicians can perform well despite high distribution but in the case of technicians such as </a:t>
            </a:r>
            <a:r>
              <a:rPr lang="en-US" sz="1600" b="1" dirty="0"/>
              <a:t>Palani R, Javithbasha P, Janardhan V, Subramani P and Vadivel S.</a:t>
            </a:r>
            <a:endParaRPr lang="en-US" dirty="0"/>
          </a:p>
        </p:txBody>
      </p:sp>
      <p:cxnSp>
        <p:nvCxnSpPr>
          <p:cNvPr id="6" name="Straight Connector 5">
            <a:extLst>
              <a:ext uri="{FF2B5EF4-FFF2-40B4-BE49-F238E27FC236}">
                <a16:creationId xmlns:a16="http://schemas.microsoft.com/office/drawing/2014/main" id="{BA1C2409-6988-E71C-040B-0BAFD7165753}"/>
              </a:ext>
            </a:extLst>
          </p:cNvPr>
          <p:cNvCxnSpPr/>
          <p:nvPr/>
        </p:nvCxnSpPr>
        <p:spPr>
          <a:xfrm>
            <a:off x="64008" y="110564"/>
            <a:ext cx="283464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EBC4E6F-D069-1FAD-BCE7-084E454079A9}"/>
              </a:ext>
            </a:extLst>
          </p:cNvPr>
          <p:cNvCxnSpPr/>
          <p:nvPr/>
        </p:nvCxnSpPr>
        <p:spPr>
          <a:xfrm>
            <a:off x="64008" y="110564"/>
            <a:ext cx="0" cy="110642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AEE245C-D4EB-9A51-0CC7-E5A4F4829F53}"/>
              </a:ext>
            </a:extLst>
          </p:cNvPr>
          <p:cNvCxnSpPr/>
          <p:nvPr/>
        </p:nvCxnSpPr>
        <p:spPr>
          <a:xfrm flipV="1">
            <a:off x="12127992" y="5632704"/>
            <a:ext cx="0" cy="111473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E5C9F74-2959-C45E-9574-2D407DD6AC84}"/>
              </a:ext>
            </a:extLst>
          </p:cNvPr>
          <p:cNvCxnSpPr/>
          <p:nvPr/>
        </p:nvCxnSpPr>
        <p:spPr>
          <a:xfrm flipH="1">
            <a:off x="7818120" y="6756580"/>
            <a:ext cx="4309872"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4713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2)">
            <a:extLst>
              <a:ext uri="{FF2B5EF4-FFF2-40B4-BE49-F238E27FC236}">
                <a16:creationId xmlns:a16="http://schemas.microsoft.com/office/drawing/2014/main" id="{2150F368-AA50-447E-BCFF-D03650C27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490"/>
            <a:ext cx="12171066" cy="6858000"/>
          </a:xfrm>
          <a:prstGeom prst="rect">
            <a:avLst/>
          </a:prstGeom>
        </p:spPr>
      </p:pic>
      <p:sp>
        <p:nvSpPr>
          <p:cNvPr id="4" name="TextBox 3">
            <a:extLst>
              <a:ext uri="{FF2B5EF4-FFF2-40B4-BE49-F238E27FC236}">
                <a16:creationId xmlns:a16="http://schemas.microsoft.com/office/drawing/2014/main" id="{F2BA5504-C128-A1A5-00DC-62FD948AA68E}"/>
              </a:ext>
            </a:extLst>
          </p:cNvPr>
          <p:cNvSpPr txBox="1"/>
          <p:nvPr/>
        </p:nvSpPr>
        <p:spPr>
          <a:xfrm>
            <a:off x="10467" y="5888736"/>
            <a:ext cx="11862816" cy="1200329"/>
          </a:xfrm>
          <a:prstGeom prst="rect">
            <a:avLst/>
          </a:prstGeom>
          <a:noFill/>
        </p:spPr>
        <p:txBody>
          <a:bodyPr wrap="square" rtlCol="0">
            <a:spAutoFit/>
          </a:bodyPr>
          <a:lstStyle/>
          <a:p>
            <a:r>
              <a:rPr lang="en-US" b="1" dirty="0"/>
              <a:t>Summary</a:t>
            </a:r>
            <a:r>
              <a:rPr lang="en-US" dirty="0"/>
              <a:t>: In comparison with the Previous slide and the Current side , due to improper distribution impact on the performance of the Technician in the service. Analyzing especially  the records of </a:t>
            </a:r>
            <a:r>
              <a:rPr lang="en-US" b="1" dirty="0"/>
              <a:t>Palani R </a:t>
            </a:r>
            <a:r>
              <a:rPr lang="en-US" dirty="0"/>
              <a:t>and </a:t>
            </a:r>
            <a:r>
              <a:rPr lang="en-US" b="1" dirty="0"/>
              <a:t>his service distribution</a:t>
            </a:r>
            <a:r>
              <a:rPr lang="en-US" dirty="0"/>
              <a:t>, result in </a:t>
            </a:r>
            <a:r>
              <a:rPr lang="en-US" b="1" dirty="0"/>
              <a:t>an increase in time consumption </a:t>
            </a:r>
            <a:r>
              <a:rPr lang="en-US" dirty="0"/>
              <a:t>and </a:t>
            </a:r>
            <a:r>
              <a:rPr lang="en-US" b="1" dirty="0"/>
              <a:t>delay in delivery</a:t>
            </a:r>
            <a:r>
              <a:rPr lang="en-US" dirty="0"/>
              <a:t>. </a:t>
            </a:r>
          </a:p>
          <a:p>
            <a:endParaRPr lang="en-US" b="1" dirty="0"/>
          </a:p>
        </p:txBody>
      </p:sp>
      <p:cxnSp>
        <p:nvCxnSpPr>
          <p:cNvPr id="8" name="Straight Connector 7">
            <a:extLst>
              <a:ext uri="{FF2B5EF4-FFF2-40B4-BE49-F238E27FC236}">
                <a16:creationId xmlns:a16="http://schemas.microsoft.com/office/drawing/2014/main" id="{516D6495-48E3-5700-4C3F-D99C1930C181}"/>
              </a:ext>
            </a:extLst>
          </p:cNvPr>
          <p:cNvCxnSpPr/>
          <p:nvPr/>
        </p:nvCxnSpPr>
        <p:spPr>
          <a:xfrm flipV="1">
            <a:off x="12079224" y="4830270"/>
            <a:ext cx="0" cy="1920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A715CC-E193-0CA2-044D-545F1F4581CB}"/>
              </a:ext>
            </a:extLst>
          </p:cNvPr>
          <p:cNvCxnSpPr/>
          <p:nvPr/>
        </p:nvCxnSpPr>
        <p:spPr>
          <a:xfrm flipH="1">
            <a:off x="6656832" y="6750510"/>
            <a:ext cx="542239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75000FA-4B8F-EFD6-52CE-DC9D2F76C46D}"/>
              </a:ext>
            </a:extLst>
          </p:cNvPr>
          <p:cNvCxnSpPr/>
          <p:nvPr/>
        </p:nvCxnSpPr>
        <p:spPr>
          <a:xfrm>
            <a:off x="121919" y="274320"/>
            <a:ext cx="229209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1324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0A01AE-6E81-9C23-AFDF-681D1FDDF65D}"/>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8" name="TextBox 7">
            <a:extLst>
              <a:ext uri="{FF2B5EF4-FFF2-40B4-BE49-F238E27FC236}">
                <a16:creationId xmlns:a16="http://schemas.microsoft.com/office/drawing/2014/main" id="{A9B7DA38-57EA-D937-DF2D-4F307F9EA5E6}"/>
              </a:ext>
            </a:extLst>
          </p:cNvPr>
          <p:cNvSpPr txBox="1"/>
          <p:nvPr/>
        </p:nvSpPr>
        <p:spPr>
          <a:xfrm>
            <a:off x="92964" y="144518"/>
            <a:ext cx="6103620" cy="369332"/>
          </a:xfrm>
          <a:prstGeom prst="rect">
            <a:avLst/>
          </a:prstGeom>
          <a:noFill/>
        </p:spPr>
        <p:txBody>
          <a:bodyPr wrap="square">
            <a:spAutoFit/>
          </a:bodyPr>
          <a:lstStyle/>
          <a:p>
            <a:r>
              <a:rPr lang="en-US" b="1" dirty="0"/>
              <a:t>Conclusion:</a:t>
            </a:r>
          </a:p>
        </p:txBody>
      </p:sp>
      <p:sp>
        <p:nvSpPr>
          <p:cNvPr id="10" name="TextBox 9">
            <a:extLst>
              <a:ext uri="{FF2B5EF4-FFF2-40B4-BE49-F238E27FC236}">
                <a16:creationId xmlns:a16="http://schemas.microsoft.com/office/drawing/2014/main" id="{6160504C-BAF4-083A-3F19-E746A4619EF7}"/>
              </a:ext>
            </a:extLst>
          </p:cNvPr>
          <p:cNvSpPr txBox="1"/>
          <p:nvPr/>
        </p:nvSpPr>
        <p:spPr>
          <a:xfrm>
            <a:off x="427482" y="750469"/>
            <a:ext cx="8597646" cy="1569660"/>
          </a:xfrm>
          <a:prstGeom prst="rect">
            <a:avLst/>
          </a:prstGeom>
          <a:noFill/>
        </p:spPr>
        <p:txBody>
          <a:bodyPr wrap="square">
            <a:spAutoFit/>
          </a:bodyPr>
          <a:lstStyle/>
          <a:p>
            <a:pPr marL="285750" indent="-285750">
              <a:buFont typeface="Wingdings" panose="05000000000000000000" pitchFamily="2" charset="2"/>
              <a:buChar char="Ø"/>
            </a:pPr>
            <a:r>
              <a:rPr lang="en-US" sz="1600" dirty="0"/>
              <a:t>Our analysis from the</a:t>
            </a:r>
            <a:r>
              <a:rPr lang="en-US" sz="1600" b="1" dirty="0"/>
              <a:t> technician's perspective</a:t>
            </a:r>
            <a:r>
              <a:rPr lang="en-US" sz="1600" dirty="0"/>
              <a:t> has shed light on critical aspects of our service operations.</a:t>
            </a:r>
          </a:p>
          <a:p>
            <a:pPr marL="285750" indent="-285750">
              <a:buFont typeface="Wingdings" panose="05000000000000000000" pitchFamily="2" charset="2"/>
              <a:buChar char="Ø"/>
            </a:pPr>
            <a:r>
              <a:rPr lang="en-US" sz="1600" b="1" dirty="0"/>
              <a:t>The unequal distribution </a:t>
            </a:r>
            <a:r>
              <a:rPr lang="en-US" sz="1600" dirty="0"/>
              <a:t>of service assignments among technicians is </a:t>
            </a:r>
            <a:r>
              <a:rPr lang="en-US" sz="1600" b="1" dirty="0"/>
              <a:t>evident</a:t>
            </a:r>
            <a:r>
              <a:rPr lang="en-US" sz="1600" dirty="0"/>
              <a:t> and </a:t>
            </a:r>
            <a:r>
              <a:rPr lang="en-US" sz="1600" b="1" dirty="0"/>
              <a:t>impacting</a:t>
            </a:r>
            <a:r>
              <a:rPr lang="en-US" sz="1600" dirty="0"/>
              <a:t> in </a:t>
            </a:r>
            <a:r>
              <a:rPr lang="en-US" sz="1600" b="1" dirty="0"/>
              <a:t>service delivery</a:t>
            </a:r>
            <a:r>
              <a:rPr lang="en-US" sz="1600" dirty="0"/>
              <a:t>.</a:t>
            </a:r>
          </a:p>
          <a:p>
            <a:pPr marL="285750" indent="-285750">
              <a:buFont typeface="Wingdings" panose="05000000000000000000" pitchFamily="2" charset="2"/>
              <a:buChar char="Ø"/>
            </a:pPr>
            <a:r>
              <a:rPr lang="en-US" sz="1600" b="1" dirty="0"/>
              <a:t>Delays</a:t>
            </a:r>
            <a:r>
              <a:rPr lang="en-US" sz="1600" dirty="0"/>
              <a:t> in PMS and RR services are </a:t>
            </a:r>
            <a:r>
              <a:rPr lang="en-US" sz="1600" b="1" dirty="0"/>
              <a:t>negatively</a:t>
            </a:r>
            <a:r>
              <a:rPr lang="en-US" sz="1600" dirty="0"/>
              <a:t> affecting </a:t>
            </a:r>
            <a:r>
              <a:rPr lang="en-US" sz="1600" b="1" dirty="0"/>
              <a:t>customer satisfaction </a:t>
            </a:r>
            <a:r>
              <a:rPr lang="en-US" sz="1600" dirty="0"/>
              <a:t>and </a:t>
            </a:r>
            <a:r>
              <a:rPr lang="en-US" sz="1600" b="1" dirty="0"/>
              <a:t>operational efficiency</a:t>
            </a:r>
            <a:r>
              <a:rPr lang="en-US" sz="1600" dirty="0"/>
              <a:t>.</a:t>
            </a:r>
          </a:p>
        </p:txBody>
      </p:sp>
      <p:sp>
        <p:nvSpPr>
          <p:cNvPr id="12" name="TextBox 11">
            <a:extLst>
              <a:ext uri="{FF2B5EF4-FFF2-40B4-BE49-F238E27FC236}">
                <a16:creationId xmlns:a16="http://schemas.microsoft.com/office/drawing/2014/main" id="{E7DBE619-EE0C-4706-EFBF-730D15A4953F}"/>
              </a:ext>
            </a:extLst>
          </p:cNvPr>
          <p:cNvSpPr txBox="1"/>
          <p:nvPr/>
        </p:nvSpPr>
        <p:spPr>
          <a:xfrm>
            <a:off x="92964" y="2372082"/>
            <a:ext cx="6103620" cy="369332"/>
          </a:xfrm>
          <a:prstGeom prst="rect">
            <a:avLst/>
          </a:prstGeom>
          <a:noFill/>
        </p:spPr>
        <p:txBody>
          <a:bodyPr wrap="square">
            <a:spAutoFit/>
          </a:bodyPr>
          <a:lstStyle/>
          <a:p>
            <a:r>
              <a:rPr lang="en-US" b="1" dirty="0"/>
              <a:t>Recommendations</a:t>
            </a:r>
          </a:p>
        </p:txBody>
      </p:sp>
      <p:sp>
        <p:nvSpPr>
          <p:cNvPr id="16" name="TextBox 15">
            <a:extLst>
              <a:ext uri="{FF2B5EF4-FFF2-40B4-BE49-F238E27FC236}">
                <a16:creationId xmlns:a16="http://schemas.microsoft.com/office/drawing/2014/main" id="{BFEA9A05-A5C3-90E3-F229-04BF73E791A4}"/>
              </a:ext>
            </a:extLst>
          </p:cNvPr>
          <p:cNvSpPr txBox="1"/>
          <p:nvPr/>
        </p:nvSpPr>
        <p:spPr>
          <a:xfrm>
            <a:off x="427482" y="2793367"/>
            <a:ext cx="8515350" cy="2308324"/>
          </a:xfrm>
          <a:prstGeom prst="rect">
            <a:avLst/>
          </a:prstGeom>
          <a:noFill/>
        </p:spPr>
        <p:txBody>
          <a:bodyPr wrap="square">
            <a:spAutoFit/>
          </a:bodyPr>
          <a:lstStyle/>
          <a:p>
            <a:pPr marL="285750" indent="-285750">
              <a:buFont typeface="Wingdings" panose="05000000000000000000" pitchFamily="2" charset="2"/>
              <a:buChar char="Ø"/>
            </a:pPr>
            <a:r>
              <a:rPr lang="en-US" sz="1600" b="1" dirty="0"/>
              <a:t>Optimize Technician Assignments</a:t>
            </a:r>
            <a:r>
              <a:rPr lang="en-US" sz="1600" dirty="0"/>
              <a:t>: Implement </a:t>
            </a:r>
            <a:r>
              <a:rPr lang="en-US" sz="1600" b="1" dirty="0"/>
              <a:t>a fairer distribution </a:t>
            </a:r>
            <a:r>
              <a:rPr lang="en-US" sz="1600" dirty="0"/>
              <a:t>of service assignments among technicians to </a:t>
            </a:r>
            <a:r>
              <a:rPr lang="en-US" sz="1600" b="1" dirty="0"/>
              <a:t>reduce workload disparities</a:t>
            </a:r>
            <a:r>
              <a:rPr lang="en-US" sz="1600" dirty="0"/>
              <a: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Training and Skill Enhancement</a:t>
            </a:r>
            <a:r>
              <a:rPr lang="en-US" sz="1600" dirty="0"/>
              <a:t>: Offer </a:t>
            </a:r>
            <a:r>
              <a:rPr lang="en-US" sz="1600" b="1" dirty="0"/>
              <a:t>training</a:t>
            </a:r>
            <a:r>
              <a:rPr lang="en-US" sz="1600" dirty="0"/>
              <a:t> and </a:t>
            </a:r>
            <a:r>
              <a:rPr lang="en-US" sz="1600" b="1" dirty="0"/>
              <a:t>skill development </a:t>
            </a:r>
            <a:r>
              <a:rPr lang="en-US" sz="1600" dirty="0"/>
              <a:t>programs to </a:t>
            </a:r>
            <a:r>
              <a:rPr lang="en-US" sz="1600" b="1" dirty="0"/>
              <a:t>improve </a:t>
            </a:r>
            <a:r>
              <a:rPr lang="en-US" sz="1600" dirty="0"/>
              <a:t>the capabilities of technicians with </a:t>
            </a:r>
            <a:r>
              <a:rPr lang="en-US" sz="1600" b="1" dirty="0"/>
              <a:t>higher service loads</a:t>
            </a:r>
            <a:r>
              <a:rPr lang="en-US" sz="1600" dirty="0"/>
              <a: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Resource Allocation</a:t>
            </a:r>
            <a:r>
              <a:rPr lang="en-US" sz="1600" dirty="0"/>
              <a:t>: Consider </a:t>
            </a:r>
            <a:r>
              <a:rPr lang="en-US" sz="1600" b="1" dirty="0"/>
              <a:t>hiring additional technicians </a:t>
            </a:r>
            <a:r>
              <a:rPr lang="en-US" sz="1600" dirty="0"/>
              <a:t>or redistributing resources to balance </a:t>
            </a:r>
            <a:r>
              <a:rPr lang="en-US" sz="1600" b="1" dirty="0"/>
              <a:t>service loads effectively</a:t>
            </a:r>
            <a:r>
              <a:rPr lang="en-US" sz="1600" dirty="0"/>
              <a:t>.</a:t>
            </a:r>
          </a:p>
          <a:p>
            <a:pPr marL="285750" indent="-285750">
              <a:buFont typeface="Wingdings" panose="05000000000000000000" pitchFamily="2" charset="2"/>
              <a:buChar char="Ø"/>
            </a:pPr>
            <a:endParaRPr lang="en-US" sz="1600" dirty="0"/>
          </a:p>
        </p:txBody>
      </p:sp>
      <p:cxnSp>
        <p:nvCxnSpPr>
          <p:cNvPr id="18" name="Straight Connector 17">
            <a:extLst>
              <a:ext uri="{FF2B5EF4-FFF2-40B4-BE49-F238E27FC236}">
                <a16:creationId xmlns:a16="http://schemas.microsoft.com/office/drawing/2014/main" id="{49F8764F-23F0-9C9D-A47D-1F0E520CFB40}"/>
              </a:ext>
            </a:extLst>
          </p:cNvPr>
          <p:cNvCxnSpPr/>
          <p:nvPr/>
        </p:nvCxnSpPr>
        <p:spPr>
          <a:xfrm>
            <a:off x="92964" y="144518"/>
            <a:ext cx="0" cy="222756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F949353-F7DB-6D7A-1A45-5DB38DC80F4A}"/>
              </a:ext>
            </a:extLst>
          </p:cNvPr>
          <p:cNvCxnSpPr/>
          <p:nvPr/>
        </p:nvCxnSpPr>
        <p:spPr>
          <a:xfrm>
            <a:off x="92964" y="144518"/>
            <a:ext cx="508254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D5850FB-FC10-31ED-DFE8-B6657274858E}"/>
              </a:ext>
            </a:extLst>
          </p:cNvPr>
          <p:cNvCxnSpPr/>
          <p:nvPr/>
        </p:nvCxnSpPr>
        <p:spPr>
          <a:xfrm flipV="1">
            <a:off x="12051792" y="4764024"/>
            <a:ext cx="0" cy="189280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A0BF4D-9C2A-F3CD-9BCF-E13A5223F1F6}"/>
              </a:ext>
            </a:extLst>
          </p:cNvPr>
          <p:cNvCxnSpPr/>
          <p:nvPr/>
        </p:nvCxnSpPr>
        <p:spPr>
          <a:xfrm flipH="1">
            <a:off x="5934456" y="6656832"/>
            <a:ext cx="611733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7010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42E893-5E66-5DE4-95A0-B80C8440E7BB}"/>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11" name="TextBox 10">
            <a:extLst>
              <a:ext uri="{FF2B5EF4-FFF2-40B4-BE49-F238E27FC236}">
                <a16:creationId xmlns:a16="http://schemas.microsoft.com/office/drawing/2014/main" id="{A1017E8B-12D6-5689-D30F-40BC97F7A15F}"/>
              </a:ext>
            </a:extLst>
          </p:cNvPr>
          <p:cNvSpPr txBox="1"/>
          <p:nvPr/>
        </p:nvSpPr>
        <p:spPr>
          <a:xfrm>
            <a:off x="0" y="5195427"/>
            <a:ext cx="2599843" cy="369332"/>
          </a:xfrm>
          <a:prstGeom prst="rect">
            <a:avLst/>
          </a:prstGeom>
          <a:noFill/>
        </p:spPr>
        <p:txBody>
          <a:bodyPr wrap="square" rtlCol="0">
            <a:spAutoFit/>
          </a:bodyPr>
          <a:lstStyle/>
          <a:p>
            <a:r>
              <a:rPr lang="en-US" b="1" dirty="0"/>
              <a:t>Additional Information:</a:t>
            </a:r>
          </a:p>
        </p:txBody>
      </p:sp>
      <p:sp>
        <p:nvSpPr>
          <p:cNvPr id="12" name="TextBox 11">
            <a:extLst>
              <a:ext uri="{FF2B5EF4-FFF2-40B4-BE49-F238E27FC236}">
                <a16:creationId xmlns:a16="http://schemas.microsoft.com/office/drawing/2014/main" id="{F5D3C73E-EB2D-4AB3-0571-773608193F1C}"/>
              </a:ext>
            </a:extLst>
          </p:cNvPr>
          <p:cNvSpPr txBox="1"/>
          <p:nvPr/>
        </p:nvSpPr>
        <p:spPr>
          <a:xfrm>
            <a:off x="420624" y="5707915"/>
            <a:ext cx="11484864" cy="83099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the Given dataset , we can also to extract the </a:t>
            </a:r>
            <a:r>
              <a:rPr lang="en-US" sz="1600" b="1" dirty="0"/>
              <a:t>Location of the customer</a:t>
            </a:r>
            <a:r>
              <a:rPr lang="en-US" sz="1600" dirty="0"/>
              <a:t> who visited the Service Center.</a:t>
            </a:r>
          </a:p>
          <a:p>
            <a:pPr marL="285750" indent="-285750">
              <a:buFont typeface="Wingdings" panose="05000000000000000000" pitchFamily="2" charset="2"/>
              <a:buChar char="Ø"/>
            </a:pPr>
            <a:r>
              <a:rPr lang="en-US" sz="1600" dirty="0"/>
              <a:t>With the help of </a:t>
            </a:r>
            <a:r>
              <a:rPr lang="en-US" sz="1600" b="1" dirty="0"/>
              <a:t>program </a:t>
            </a:r>
            <a:r>
              <a:rPr lang="en-US" sz="1600" dirty="0"/>
              <a:t>we developed to obtain </a:t>
            </a:r>
            <a:r>
              <a:rPr lang="en-US" sz="1600" b="1" dirty="0"/>
              <a:t>the latitude and longitude </a:t>
            </a:r>
            <a:r>
              <a:rPr lang="en-US" sz="1600" dirty="0"/>
              <a:t>of customer from the </a:t>
            </a:r>
            <a:r>
              <a:rPr lang="en-US" sz="1600" b="1" dirty="0"/>
              <a:t>pin code </a:t>
            </a:r>
            <a:r>
              <a:rPr lang="en-US" sz="1600" dirty="0"/>
              <a:t>in the dataset</a:t>
            </a:r>
          </a:p>
          <a:p>
            <a:pPr marL="285750" indent="-285750">
              <a:buFont typeface="Wingdings" panose="05000000000000000000" pitchFamily="2" charset="2"/>
              <a:buChar char="Ø"/>
            </a:pPr>
            <a:r>
              <a:rPr lang="en-US" sz="1600" dirty="0"/>
              <a:t>From the Map , We can understand the service center </a:t>
            </a:r>
            <a:r>
              <a:rPr lang="en-US" sz="1600" b="1" dirty="0"/>
              <a:t>receive customer </a:t>
            </a:r>
            <a:r>
              <a:rPr lang="en-US" sz="1600" dirty="0"/>
              <a:t>from </a:t>
            </a:r>
            <a:r>
              <a:rPr lang="en-US" sz="1600" b="1" dirty="0"/>
              <a:t>dispersed area of the Chennai</a:t>
            </a:r>
            <a:r>
              <a:rPr lang="en-US" sz="1600" dirty="0"/>
              <a:t>. </a:t>
            </a:r>
          </a:p>
        </p:txBody>
      </p:sp>
      <p:pic>
        <p:nvPicPr>
          <p:cNvPr id="14" name="Picture 13">
            <a:extLst>
              <a:ext uri="{FF2B5EF4-FFF2-40B4-BE49-F238E27FC236}">
                <a16:creationId xmlns:a16="http://schemas.microsoft.com/office/drawing/2014/main" id="{E113A5C2-A924-C0FF-DA69-392F587CDD68}"/>
              </a:ext>
            </a:extLst>
          </p:cNvPr>
          <p:cNvPicPr>
            <a:picLocks noChangeAspect="1"/>
          </p:cNvPicPr>
          <p:nvPr/>
        </p:nvPicPr>
        <p:blipFill rotWithShape="1">
          <a:blip r:embed="rId2"/>
          <a:srcRect l="8164" t="3054" r="-4388" b="7927"/>
          <a:stretch/>
        </p:blipFill>
        <p:spPr>
          <a:xfrm>
            <a:off x="173736" y="86152"/>
            <a:ext cx="11731752" cy="5013386"/>
          </a:xfrm>
          <a:prstGeom prst="rect">
            <a:avLst/>
          </a:prstGeom>
        </p:spPr>
      </p:pic>
      <p:cxnSp>
        <p:nvCxnSpPr>
          <p:cNvPr id="16" name="Straight Connector 15">
            <a:extLst>
              <a:ext uri="{FF2B5EF4-FFF2-40B4-BE49-F238E27FC236}">
                <a16:creationId xmlns:a16="http://schemas.microsoft.com/office/drawing/2014/main" id="{EE74E81B-240D-1973-ED1A-ECFA8A3B6F26}"/>
              </a:ext>
            </a:extLst>
          </p:cNvPr>
          <p:cNvCxnSpPr/>
          <p:nvPr/>
        </p:nvCxnSpPr>
        <p:spPr>
          <a:xfrm flipV="1">
            <a:off x="12070080" y="4408043"/>
            <a:ext cx="0" cy="231343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C5B96C2-E80B-4114-C286-E7552E4C962B}"/>
              </a:ext>
            </a:extLst>
          </p:cNvPr>
          <p:cNvCxnSpPr/>
          <p:nvPr/>
        </p:nvCxnSpPr>
        <p:spPr>
          <a:xfrm flipH="1">
            <a:off x="10369296" y="6721475"/>
            <a:ext cx="1700784"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4041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723</TotalTime>
  <Words>702</Words>
  <Application>Microsoft Office PowerPoint</Application>
  <PresentationFormat>Widescreen</PresentationFormat>
  <Paragraphs>49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vt:lpstr>
      <vt:lpstr>Wingdings</vt:lpstr>
      <vt:lpstr>Monoline</vt:lpstr>
      <vt:lpstr>Time Consumption analysis </vt:lpstr>
      <vt:lpstr>Phase 1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Consumption analysis</dc:title>
  <dc:creator>pooja sharma</dc:creator>
  <cp:lastModifiedBy>pooja sharma</cp:lastModifiedBy>
  <cp:revision>13</cp:revision>
  <dcterms:created xsi:type="dcterms:W3CDTF">2023-09-22T07:55:11Z</dcterms:created>
  <dcterms:modified xsi:type="dcterms:W3CDTF">2023-09-27T13:34:05Z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