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6" r:id="rId3"/>
    <p:sldId id="267" r:id="rId4"/>
    <p:sldId id="268" r:id="rId5"/>
    <p:sldId id="269" r:id="rId6"/>
    <p:sldId id="270" r:id="rId7"/>
    <p:sldId id="271" r:id="rId8"/>
    <p:sldId id="272" r:id="rId9"/>
    <p:sldId id="273"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43"/>
  </p:normalViewPr>
  <p:slideViewPr>
    <p:cSldViewPr snapToGrid="0" snapToObjects="1">
      <p:cViewPr varScale="1">
        <p:scale>
          <a:sx n="69" d="100"/>
          <a:sy n="69" d="100"/>
        </p:scale>
        <p:origin x="1410"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23" d="100"/>
          <a:sy n="123" d="100"/>
        </p:scale>
        <p:origin x="-2816"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5F3E31-9781-B24F-87A9-F98653FBF465}" type="datetimeFigureOut">
              <a:rPr lang="en-US" smtClean="0"/>
              <a:t>8/1/2019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1F4F8C-1785-AC43-97F9-C9301BD933C9}" type="slidenum">
              <a:rPr lang="en-US" smtClean="0"/>
              <a:t>‹#›</a:t>
            </a:fld>
            <a:endParaRPr lang="en-US"/>
          </a:p>
        </p:txBody>
      </p:sp>
    </p:spTree>
    <p:extLst>
      <p:ext uri="{BB962C8B-B14F-4D97-AF65-F5344CB8AC3E}">
        <p14:creationId xmlns:p14="http://schemas.microsoft.com/office/powerpoint/2010/main" val="181847665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5893" y="171451"/>
            <a:ext cx="8801737" cy="6515100"/>
          </a:xfrm>
          <a:prstGeom prst="rect">
            <a:avLst/>
          </a:prstGeom>
        </p:spPr>
      </p:pic>
      <p:sp>
        <p:nvSpPr>
          <p:cNvPr id="8" name="Rectangle 7"/>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693988"/>
            <a:ext cx="7772400" cy="1470025"/>
          </a:xfrm>
        </p:spPr>
        <p:txBody>
          <a:bodyPr>
            <a:normAutofit/>
          </a:bodyPr>
          <a:lstStyle>
            <a:lvl1pPr>
              <a:defRPr sz="6000" b="0" i="0">
                <a:solidFill>
                  <a:schemeClr val="bg1"/>
                </a:solidFill>
                <a:latin typeface="Tungsten Medium" charset="0"/>
                <a:ea typeface="Tungsten Medium" charset="0"/>
                <a:cs typeface="Tungsten Medium"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235390"/>
            <a:ext cx="6400800" cy="1189892"/>
          </a:xfrm>
        </p:spPr>
        <p:txBody>
          <a:bodyPr>
            <a:normAutofit/>
          </a:bodyPr>
          <a:lstStyle>
            <a:lvl1pPr marL="0" indent="0" algn="ctr">
              <a:buNone/>
              <a:defRPr sz="2800" i="1">
                <a:solidFill>
                  <a:schemeClr val="bg1"/>
                </a:solidFill>
                <a:latin typeface="Georgia" charset="0"/>
                <a:ea typeface="Georgia" charset="0"/>
                <a:cs typeface="Georgia"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C4CE51-D15A-BB47-9138-751D578D258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pic>
        <p:nvPicPr>
          <p:cNvPr id="10" name="Picture 9"/>
          <p:cNvPicPr>
            <a:picLocks noChangeAspect="1"/>
          </p:cNvPicPr>
          <p:nvPr userDrawn="1"/>
        </p:nvPicPr>
        <p:blipFill>
          <a:blip r:embed="rId3"/>
          <a:stretch>
            <a:fillRect/>
          </a:stretch>
        </p:blipFill>
        <p:spPr>
          <a:xfrm>
            <a:off x="4213540" y="843669"/>
            <a:ext cx="716920" cy="589050"/>
          </a:xfrm>
          <a:prstGeom prst="rect">
            <a:avLst/>
          </a:prstGeom>
        </p:spPr>
      </p:pic>
    </p:spTree>
    <p:extLst>
      <p:ext uri="{BB962C8B-B14F-4D97-AF65-F5344CB8AC3E}">
        <p14:creationId xmlns:p14="http://schemas.microsoft.com/office/powerpoint/2010/main" val="36516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1143000"/>
          </a:xfrm>
        </p:spPr>
        <p:txBody>
          <a:bodyPr/>
          <a:lstStyle>
            <a:lvl1pPr algn="l">
              <a:defRPr b="0" i="0">
                <a:solidFill>
                  <a:srgbClr val="500000"/>
                </a:solidFill>
                <a:latin typeface="Tungsten Medium" charset="0"/>
                <a:ea typeface="Tungsten Medium" charset="0"/>
                <a:cs typeface="Tungsten Medium"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4188" y="2332039"/>
            <a:ext cx="7852611" cy="3794125"/>
          </a:xfrm>
        </p:spPr>
        <p:txBody>
          <a:bodyPr/>
          <a:lstStyle>
            <a:lvl1pPr marL="0" indent="0">
              <a:buNone/>
              <a:defRPr>
                <a:solidFill>
                  <a:schemeClr val="tx1">
                    <a:lumMod val="50000"/>
                    <a:lumOff val="50000"/>
                  </a:schemeClr>
                </a:solidFill>
                <a:latin typeface="Arial" charset="0"/>
                <a:ea typeface="Arial" charset="0"/>
                <a:cs typeface="Arial" charset="0"/>
              </a:defRPr>
            </a:lvl1pPr>
            <a:lvl2pPr marL="457200" indent="0">
              <a:buNone/>
              <a:defRPr>
                <a:solidFill>
                  <a:schemeClr val="tx1">
                    <a:lumMod val="50000"/>
                    <a:lumOff val="50000"/>
                  </a:schemeClr>
                </a:solidFill>
                <a:latin typeface="Arial" charset="0"/>
                <a:ea typeface="Arial" charset="0"/>
                <a:cs typeface="Arial" charset="0"/>
              </a:defRPr>
            </a:lvl2pPr>
            <a:lvl3pPr marL="914400" indent="0">
              <a:buNone/>
              <a:defRPr>
                <a:solidFill>
                  <a:schemeClr val="tx1">
                    <a:lumMod val="50000"/>
                    <a:lumOff val="50000"/>
                  </a:schemeClr>
                </a:solidFill>
                <a:latin typeface="Arial" charset="0"/>
                <a:ea typeface="Arial" charset="0"/>
                <a:cs typeface="Arial" charset="0"/>
              </a:defRPr>
            </a:lvl3pPr>
            <a:lvl4pPr marL="1371600" indent="0">
              <a:buNone/>
              <a:defRPr>
                <a:solidFill>
                  <a:schemeClr val="tx1">
                    <a:lumMod val="50000"/>
                    <a:lumOff val="50000"/>
                  </a:schemeClr>
                </a:solidFill>
                <a:latin typeface="Arial" charset="0"/>
                <a:ea typeface="Arial" charset="0"/>
                <a:cs typeface="Arial" charset="0"/>
              </a:defRPr>
            </a:lvl4pPr>
            <a:lvl5pPr marL="1828800" indent="0">
              <a:buNone/>
              <a:defRPr>
                <a:solidFill>
                  <a:schemeClr val="tx1">
                    <a:lumMod val="50000"/>
                    <a:lumOff val="50000"/>
                  </a:schemeClr>
                </a:solidFill>
                <a:latin typeface="Arial" charset="0"/>
                <a:ea typeface="Arial" charset="0"/>
                <a:cs typeface="Arial"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5C4CE51-D15A-BB47-9138-751D578D258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226071" y="1440499"/>
            <a:ext cx="91440" cy="64008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27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4CE51-D15A-BB47-9138-751D578D2580}"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334069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54767"/>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2294021"/>
            <a:ext cx="4038600" cy="3832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C4CE51-D15A-BB47-9138-751D578D258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329559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66704"/>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30709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946860"/>
            <a:ext cx="4040188"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230709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3" y="2946860"/>
            <a:ext cx="4041775" cy="31793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C4CE51-D15A-BB47-9138-751D578D2580}"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203057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PSCwall.psd"/>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7342" y="152400"/>
            <a:ext cx="8826412" cy="6558644"/>
          </a:xfrm>
          <a:prstGeom prst="rect">
            <a:avLst/>
          </a:prstGeom>
        </p:spPr>
      </p:pic>
      <p:sp>
        <p:nvSpPr>
          <p:cNvPr id="3" name="Date Placeholder 2"/>
          <p:cNvSpPr>
            <a:spLocks noGrp="1"/>
          </p:cNvSpPr>
          <p:nvPr>
            <p:ph type="dt" sz="half" idx="10"/>
          </p:nvPr>
        </p:nvSpPr>
        <p:spPr/>
        <p:txBody>
          <a:bodyPr/>
          <a:lstStyle/>
          <a:p>
            <a:fld id="{45C4CE51-D15A-BB47-9138-751D578D2580}"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8FB8FF-E84C-EC49-87A9-5C830135652C}" type="slidenum">
              <a:rPr lang="en-US" smtClean="0"/>
              <a:t>‹#›</a:t>
            </a:fld>
            <a:endParaRPr lang="en-US"/>
          </a:p>
        </p:txBody>
      </p:sp>
      <p:sp>
        <p:nvSpPr>
          <p:cNvPr id="7" name="Rectangle 6"/>
          <p:cNvSpPr/>
          <p:nvPr userDrawn="1"/>
        </p:nvSpPr>
        <p:spPr>
          <a:xfrm>
            <a:off x="986407" y="2180070"/>
            <a:ext cx="7148285" cy="252790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86407"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8059059" y="2860427"/>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TAM-LogoBox.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91896" y="1711418"/>
            <a:ext cx="937304" cy="937304"/>
          </a:xfrm>
          <a:prstGeom prst="rect">
            <a:avLst/>
          </a:prstGeom>
        </p:spPr>
      </p:pic>
      <p:sp>
        <p:nvSpPr>
          <p:cNvPr id="2" name="Title 1"/>
          <p:cNvSpPr>
            <a:spLocks noGrp="1"/>
          </p:cNvSpPr>
          <p:nvPr>
            <p:ph type="title"/>
          </p:nvPr>
        </p:nvSpPr>
        <p:spPr>
          <a:xfrm>
            <a:off x="1524000" y="2872522"/>
            <a:ext cx="6096000" cy="1143000"/>
          </a:xfrm>
        </p:spPr>
        <p:txBody>
          <a:bodyPr>
            <a:normAutofit/>
          </a:bodyPr>
          <a:lstStyle>
            <a:lvl1pPr>
              <a:defRPr sz="4200" b="0" i="0">
                <a:solidFill>
                  <a:srgbClr val="500000"/>
                </a:solidFill>
                <a:latin typeface="Tungsten Medium" charset="0"/>
                <a:ea typeface="Tungsten Medium" charset="0"/>
                <a:cs typeface="Tungsten Medium"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15426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cademicBdlg.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5893" y="171451"/>
            <a:ext cx="8801737" cy="6515100"/>
          </a:xfrm>
          <a:prstGeom prst="rect">
            <a:avLst/>
          </a:prstGeom>
        </p:spPr>
      </p:pic>
      <p:sp>
        <p:nvSpPr>
          <p:cNvPr id="6" name="Rectangle 5"/>
          <p:cNvSpPr/>
          <p:nvPr userDrawn="1"/>
        </p:nvSpPr>
        <p:spPr>
          <a:xfrm>
            <a:off x="8897182"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66101" y="2845408"/>
            <a:ext cx="78399" cy="116719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5C4CE51-D15A-BB47-9138-751D578D2580}"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18211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1171074"/>
            <a:ext cx="3008313" cy="1162051"/>
          </a:xfrm>
        </p:spPr>
        <p:txBody>
          <a:bodyPr anchor="b">
            <a:normAutofit/>
          </a:bodyPr>
          <a:lstStyle>
            <a:lvl1pPr algn="l">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171074"/>
            <a:ext cx="5111750" cy="495509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8" y="2406316"/>
            <a:ext cx="3008313" cy="37198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45706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noAutofit/>
          </a:bodyPr>
          <a:lstStyle>
            <a:lvl1pPr algn="l">
              <a:defRPr sz="32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106905"/>
            <a:ext cx="5486400" cy="36206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4CE51-D15A-BB47-9138-751D578D2580}"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8FB8FF-E84C-EC49-87A9-5C830135652C}" type="slidenum">
              <a:rPr lang="en-US" smtClean="0"/>
              <a:t>‹#›</a:t>
            </a:fld>
            <a:endParaRPr lang="en-US"/>
          </a:p>
        </p:txBody>
      </p:sp>
    </p:spTree>
    <p:extLst>
      <p:ext uri="{BB962C8B-B14F-4D97-AF65-F5344CB8AC3E}">
        <p14:creationId xmlns:p14="http://schemas.microsoft.com/office/powerpoint/2010/main" val="8555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226071" y="274640"/>
            <a:ext cx="8697402" cy="705194"/>
          </a:xfrm>
          <a:prstGeom prst="rect">
            <a:avLst/>
          </a:prstGeom>
        </p:spPr>
      </p:pic>
      <p:sp>
        <p:nvSpPr>
          <p:cNvPr id="2" name="Title Placeholder 1"/>
          <p:cNvSpPr>
            <a:spLocks noGrp="1"/>
          </p:cNvSpPr>
          <p:nvPr>
            <p:ph type="title"/>
          </p:nvPr>
        </p:nvSpPr>
        <p:spPr>
          <a:xfrm>
            <a:off x="457200" y="979834"/>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2122834"/>
            <a:ext cx="8229600" cy="400333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4CE51-D15A-BB47-9138-751D578D2580}" type="datetimeFigureOut">
              <a:rPr lang="en-US" smtClean="0"/>
              <a:t>8/1/2019</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FB8FF-E84C-EC49-87A9-5C830135652C}" type="slidenum">
              <a:rPr lang="en-US" smtClean="0"/>
              <a:t>‹#›</a:t>
            </a:fld>
            <a:endParaRPr lang="en-US"/>
          </a:p>
        </p:txBody>
      </p:sp>
      <p:sp>
        <p:nvSpPr>
          <p:cNvPr id="8" name="Shape 461"/>
          <p:cNvSpPr/>
          <p:nvPr userDrawn="1"/>
        </p:nvSpPr>
        <p:spPr>
          <a:xfrm>
            <a:off x="152403" y="6575107"/>
            <a:ext cx="7050313" cy="0"/>
          </a:xfrm>
          <a:prstGeom prst="line">
            <a:avLst/>
          </a:prstGeom>
          <a:ln w="12700">
            <a:solidFill>
              <a:srgbClr val="E4002B"/>
            </a:solidFill>
            <a:miter lim="400000"/>
          </a:ln>
        </p:spPr>
        <p:txBody>
          <a:bodyPr lIns="50800" tIns="50800" rIns="50800" bIns="50800" anchor="ctr"/>
          <a:lstStyle/>
          <a:p>
            <a:pPr>
              <a:defRPr sz="3200"/>
            </a:pPr>
            <a:endParaRPr>
              <a:ln w="3175" cmpd="sng">
                <a:solidFill>
                  <a:srgbClr val="000000"/>
                </a:solidFill>
              </a:ln>
            </a:endParaRPr>
          </a:p>
        </p:txBody>
      </p:sp>
    </p:spTree>
    <p:extLst>
      <p:ext uri="{BB962C8B-B14F-4D97-AF65-F5344CB8AC3E}">
        <p14:creationId xmlns:p14="http://schemas.microsoft.com/office/powerpoint/2010/main" val="3702668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6000" b="0" i="0" kern="1200" spc="100" baseline="0">
          <a:solidFill>
            <a:schemeClr val="tx1"/>
          </a:solidFill>
          <a:latin typeface="Tungsten Medium" charset="0"/>
          <a:ea typeface="Tungsten Medium" charset="0"/>
          <a:cs typeface="Tungsten Medium"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smtClean="0"/>
              <a:t>REPORT</a:t>
            </a:r>
            <a:endParaRPr lang="en-US" sz="3600" dirty="0"/>
          </a:p>
        </p:txBody>
      </p:sp>
      <p:sp>
        <p:nvSpPr>
          <p:cNvPr id="3" name="Subtitle 2"/>
          <p:cNvSpPr>
            <a:spLocks noGrp="1"/>
          </p:cNvSpPr>
          <p:nvPr>
            <p:ph type="subTitle" idx="1"/>
          </p:nvPr>
        </p:nvSpPr>
        <p:spPr>
          <a:xfrm>
            <a:off x="1371600" y="4235389"/>
            <a:ext cx="6400800" cy="1846755"/>
          </a:xfrm>
        </p:spPr>
        <p:txBody>
          <a:bodyPr>
            <a:normAutofit fontScale="92500" lnSpcReduction="20000"/>
          </a:bodyPr>
          <a:lstStyle/>
          <a:p>
            <a:r>
              <a:rPr lang="en-US" dirty="0" smtClean="0"/>
              <a:t>                                           </a:t>
            </a:r>
            <a:endParaRPr lang="en-US" sz="2000" b="1" i="0" dirty="0" smtClean="0"/>
          </a:p>
          <a:p>
            <a:endParaRPr lang="en-US" sz="2000" i="0" dirty="0">
              <a:latin typeface="Tungsten Medium"/>
            </a:endParaRPr>
          </a:p>
          <a:p>
            <a:r>
              <a:rPr lang="en-US" sz="2000" b="1" i="0" dirty="0" smtClean="0">
                <a:latin typeface="Tungsten Medium"/>
              </a:rPr>
              <a:t>          </a:t>
            </a:r>
          </a:p>
          <a:p>
            <a:r>
              <a:rPr lang="en-US" sz="2000" b="1" i="0" dirty="0">
                <a:latin typeface="Tungsten Medium"/>
              </a:rPr>
              <a:t> </a:t>
            </a:r>
            <a:r>
              <a:rPr lang="en-US" sz="2000" b="1" i="0" dirty="0" smtClean="0">
                <a:latin typeface="Tungsten Medium"/>
              </a:rPr>
              <a:t>                                                              - </a:t>
            </a:r>
            <a:r>
              <a:rPr lang="en-US" sz="1900" i="0" dirty="0" smtClean="0">
                <a:latin typeface="Tungsten Medium"/>
              </a:rPr>
              <a:t>SSN</a:t>
            </a:r>
            <a:r>
              <a:rPr lang="en-US" sz="2000" i="0" dirty="0" smtClean="0">
                <a:latin typeface="Tungsten Medium"/>
              </a:rPr>
              <a:t> VISHNU        </a:t>
            </a:r>
            <a:r>
              <a:rPr lang="en-US" sz="2000" i="0" dirty="0" smtClean="0"/>
              <a:t>                                        </a:t>
            </a:r>
            <a:r>
              <a:rPr lang="en-US" dirty="0" smtClean="0"/>
              <a:t> </a:t>
            </a:r>
          </a:p>
          <a:p>
            <a:r>
              <a:rPr lang="en-US" sz="2400" dirty="0"/>
              <a:t> </a:t>
            </a:r>
            <a:r>
              <a:rPr lang="en-US" sz="2400" dirty="0" smtClean="0"/>
              <a:t>                                      </a:t>
            </a:r>
            <a:endParaRPr lang="en-US" sz="2400" dirty="0"/>
          </a:p>
        </p:txBody>
      </p:sp>
    </p:spTree>
    <p:extLst>
      <p:ext uri="{BB962C8B-B14F-4D97-AF65-F5344CB8AC3E}">
        <p14:creationId xmlns:p14="http://schemas.microsoft.com/office/powerpoint/2010/main" val="1354695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7149157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598197"/>
          </a:xfrm>
        </p:spPr>
        <p:txBody>
          <a:bodyPr>
            <a:noAutofit/>
          </a:bodyPr>
          <a:lstStyle/>
          <a:p>
            <a:r>
              <a:rPr lang="en-IN" sz="3200" dirty="0" smtClean="0"/>
              <a:t>Using different representations for compound</a:t>
            </a:r>
            <a:endParaRPr lang="en-IN" sz="3200" dirty="0"/>
          </a:p>
        </p:txBody>
      </p:sp>
      <p:sp>
        <p:nvSpPr>
          <p:cNvPr id="3" name="Content Placeholder 2"/>
          <p:cNvSpPr>
            <a:spLocks noGrp="1"/>
          </p:cNvSpPr>
          <p:nvPr>
            <p:ph idx="1"/>
          </p:nvPr>
        </p:nvSpPr>
        <p:spPr>
          <a:xfrm>
            <a:off x="457200" y="2105891"/>
            <a:ext cx="8229599" cy="4020273"/>
          </a:xfrm>
        </p:spPr>
        <p:txBody>
          <a:bodyPr>
            <a:normAutofit fontScale="92500"/>
          </a:bodyPr>
          <a:lstStyle/>
          <a:p>
            <a:endParaRPr lang="en-IN" dirty="0" smtClean="0"/>
          </a:p>
          <a:p>
            <a:endParaRPr lang="en-IN" dirty="0"/>
          </a:p>
          <a:p>
            <a:endParaRPr lang="en-IN" dirty="0" smtClean="0"/>
          </a:p>
          <a:p>
            <a:endParaRPr lang="en-IN" dirty="0" smtClean="0"/>
          </a:p>
          <a:p>
            <a:endParaRPr lang="en-IN" dirty="0"/>
          </a:p>
          <a:p>
            <a:pPr marL="457200" indent="-457200">
              <a:buFont typeface="Wingdings" panose="05000000000000000000" pitchFamily="2" charset="2"/>
              <a:buChar char="v"/>
            </a:pPr>
            <a:r>
              <a:rPr lang="en-IN" sz="2400" dirty="0" smtClean="0">
                <a:solidFill>
                  <a:schemeClr val="tx1">
                    <a:lumMod val="65000"/>
                    <a:lumOff val="35000"/>
                  </a:schemeClr>
                </a:solidFill>
              </a:rPr>
              <a:t>The obtained results were better when using canonical smiles from </a:t>
            </a:r>
            <a:r>
              <a:rPr lang="en-IN" sz="2400" dirty="0" err="1" smtClean="0">
                <a:solidFill>
                  <a:schemeClr val="tx1">
                    <a:lumMod val="65000"/>
                    <a:lumOff val="35000"/>
                  </a:schemeClr>
                </a:solidFill>
              </a:rPr>
              <a:t>pubchem</a:t>
            </a:r>
            <a:r>
              <a:rPr lang="en-IN" sz="2400" dirty="0" smtClean="0">
                <a:solidFill>
                  <a:schemeClr val="tx1">
                    <a:lumMod val="65000"/>
                    <a:lumOff val="35000"/>
                  </a:schemeClr>
                </a:solidFill>
              </a:rPr>
              <a:t> than the other representations. </a:t>
            </a:r>
            <a:r>
              <a:rPr lang="en-IN" sz="2400" dirty="0" err="1" smtClean="0">
                <a:solidFill>
                  <a:schemeClr val="tx1">
                    <a:lumMod val="65000"/>
                    <a:lumOff val="35000"/>
                  </a:schemeClr>
                </a:solidFill>
              </a:rPr>
              <a:t>So,it</a:t>
            </a:r>
            <a:r>
              <a:rPr lang="en-IN" sz="2400" dirty="0" smtClean="0">
                <a:solidFill>
                  <a:schemeClr val="tx1">
                    <a:lumMod val="65000"/>
                    <a:lumOff val="35000"/>
                  </a:schemeClr>
                </a:solidFill>
              </a:rPr>
              <a:t> is used for representing compound for future purposes.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92" y="2105891"/>
            <a:ext cx="6490834" cy="2299854"/>
          </a:xfrm>
          <a:prstGeom prst="rect">
            <a:avLst/>
          </a:prstGeom>
        </p:spPr>
      </p:pic>
    </p:spTree>
    <p:extLst>
      <p:ext uri="{BB962C8B-B14F-4D97-AF65-F5344CB8AC3E}">
        <p14:creationId xmlns:p14="http://schemas.microsoft.com/office/powerpoint/2010/main" val="54817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7527"/>
            <a:ext cx="8229600" cy="803564"/>
          </a:xfrm>
        </p:spPr>
        <p:txBody>
          <a:bodyPr>
            <a:normAutofit/>
          </a:bodyPr>
          <a:lstStyle/>
          <a:p>
            <a:r>
              <a:rPr lang="en-IN" sz="2800" dirty="0" smtClean="0"/>
              <a:t>    Effect of layer width on affinity values</a:t>
            </a:r>
            <a:endParaRPr lang="en-IN" sz="2800" dirty="0"/>
          </a:p>
        </p:txBody>
      </p:sp>
      <p:sp>
        <p:nvSpPr>
          <p:cNvPr id="3" name="Content Placeholder 2"/>
          <p:cNvSpPr>
            <a:spLocks noGrp="1"/>
          </p:cNvSpPr>
          <p:nvPr>
            <p:ph idx="1"/>
          </p:nvPr>
        </p:nvSpPr>
        <p:spPr>
          <a:xfrm>
            <a:off x="457200" y="1953491"/>
            <a:ext cx="8229599" cy="4172673"/>
          </a:xfrm>
        </p:spPr>
        <p:txBody>
          <a:bodyPr>
            <a:normAutofit lnSpcReduction="10000"/>
          </a:bodyPr>
          <a:lstStyle/>
          <a:p>
            <a:endParaRPr lang="en-IN" dirty="0" smtClean="0"/>
          </a:p>
          <a:p>
            <a:endParaRPr lang="en-IN" dirty="0"/>
          </a:p>
          <a:p>
            <a:endParaRPr lang="en-IN" dirty="0" smtClean="0"/>
          </a:p>
          <a:p>
            <a:endParaRPr lang="en-IN" dirty="0"/>
          </a:p>
          <a:p>
            <a:endParaRPr lang="en-IN" dirty="0" smtClean="0"/>
          </a:p>
          <a:p>
            <a:pPr marL="457200" indent="-457200">
              <a:buFont typeface="Wingdings" panose="05000000000000000000" pitchFamily="2" charset="2"/>
              <a:buChar char="v"/>
            </a:pPr>
            <a:r>
              <a:rPr lang="en-IN" sz="2000" dirty="0" smtClean="0">
                <a:solidFill>
                  <a:schemeClr val="tx1">
                    <a:lumMod val="75000"/>
                    <a:lumOff val="25000"/>
                  </a:schemeClr>
                </a:solidFill>
              </a:rPr>
              <a:t>It is observed that when depth of the network is kept constant the model performance increases with increase in its width but the width shouldn’t be too high and should be between input’s width and output width.</a:t>
            </a:r>
            <a:endParaRPr lang="en-IN" sz="2000" dirty="0">
              <a:solidFill>
                <a:schemeClr val="tx1">
                  <a:lumMod val="75000"/>
                  <a:lumOff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2272146"/>
            <a:ext cx="7038110" cy="2031950"/>
          </a:xfrm>
          <a:prstGeom prst="rect">
            <a:avLst/>
          </a:prstGeom>
        </p:spPr>
      </p:pic>
    </p:spTree>
    <p:extLst>
      <p:ext uri="{BB962C8B-B14F-4D97-AF65-F5344CB8AC3E}">
        <p14:creationId xmlns:p14="http://schemas.microsoft.com/office/powerpoint/2010/main" val="1228532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515070"/>
          </a:xfrm>
        </p:spPr>
        <p:txBody>
          <a:bodyPr>
            <a:noAutofit/>
          </a:bodyPr>
          <a:lstStyle/>
          <a:p>
            <a:r>
              <a:rPr lang="en-IN" sz="2800" dirty="0" smtClean="0"/>
              <a:t>     Effect on depth on affinity values</a:t>
            </a:r>
            <a:endParaRPr lang="en-IN" sz="2800" dirty="0"/>
          </a:p>
        </p:txBody>
      </p:sp>
      <p:sp>
        <p:nvSpPr>
          <p:cNvPr id="3" name="Content Placeholder 2"/>
          <p:cNvSpPr>
            <a:spLocks noGrp="1"/>
          </p:cNvSpPr>
          <p:nvPr>
            <p:ph idx="1"/>
          </p:nvPr>
        </p:nvSpPr>
        <p:spPr>
          <a:xfrm>
            <a:off x="457200" y="1801091"/>
            <a:ext cx="8229600" cy="4325073"/>
          </a:xfrm>
        </p:spPr>
        <p:txBody>
          <a:bodyPr/>
          <a:lstStyle/>
          <a:p>
            <a:endParaRPr lang="en-IN" dirty="0" smtClean="0"/>
          </a:p>
          <a:p>
            <a:endParaRPr lang="en-IN" dirty="0"/>
          </a:p>
          <a:p>
            <a:endParaRPr lang="en-IN" dirty="0" smtClean="0"/>
          </a:p>
          <a:p>
            <a:endParaRPr lang="en-IN" dirty="0"/>
          </a:p>
          <a:p>
            <a:endParaRPr lang="en-IN" dirty="0" smtClean="0"/>
          </a:p>
          <a:p>
            <a:pPr marL="342900" indent="-342900">
              <a:buFont typeface="Wingdings" panose="05000000000000000000" pitchFamily="2" charset="2"/>
              <a:buChar char="v"/>
            </a:pPr>
            <a:r>
              <a:rPr lang="en-IN" sz="2000" dirty="0" smtClean="0">
                <a:solidFill>
                  <a:schemeClr val="tx1">
                    <a:lumMod val="65000"/>
                    <a:lumOff val="35000"/>
                  </a:schemeClr>
                </a:solidFill>
              </a:rPr>
              <a:t>It can be observed that as the depth of the network increases the error decreases by a significant amount .But the depth shouldn’t be too more as it increases the time required for training.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9" y="2500183"/>
            <a:ext cx="6835522" cy="1857634"/>
          </a:xfrm>
          <a:prstGeom prst="rect">
            <a:avLst/>
          </a:prstGeom>
        </p:spPr>
      </p:pic>
    </p:spTree>
    <p:extLst>
      <p:ext uri="{BB962C8B-B14F-4D97-AF65-F5344CB8AC3E}">
        <p14:creationId xmlns:p14="http://schemas.microsoft.com/office/powerpoint/2010/main" val="4161021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667470"/>
          </a:xfrm>
        </p:spPr>
        <p:txBody>
          <a:bodyPr>
            <a:normAutofit/>
          </a:bodyPr>
          <a:lstStyle/>
          <a:p>
            <a:r>
              <a:rPr lang="en-IN" sz="2800" dirty="0" smtClean="0"/>
              <a:t>      Using mean of last five epochs results </a:t>
            </a:r>
            <a:endParaRPr lang="en-IN" sz="2800" dirty="0"/>
          </a:p>
        </p:txBody>
      </p:sp>
      <p:sp>
        <p:nvSpPr>
          <p:cNvPr id="3" name="Content Placeholder 2"/>
          <p:cNvSpPr>
            <a:spLocks noGrp="1"/>
          </p:cNvSpPr>
          <p:nvPr>
            <p:ph idx="1"/>
          </p:nvPr>
        </p:nvSpPr>
        <p:spPr>
          <a:xfrm>
            <a:off x="609600" y="1856509"/>
            <a:ext cx="8077199" cy="4269655"/>
          </a:xfrm>
        </p:spPr>
        <p:txBody>
          <a:bodyPr>
            <a:normAutofit fontScale="92500"/>
          </a:bodyPr>
          <a:lstStyle/>
          <a:p>
            <a:pPr marL="457200" indent="-457200">
              <a:buFont typeface="Wingdings" panose="05000000000000000000" pitchFamily="2" charset="2"/>
              <a:buChar char="v"/>
            </a:pPr>
            <a:endParaRPr lang="en-IN" dirty="0" smtClean="0"/>
          </a:p>
          <a:p>
            <a:pPr marL="457200" indent="-457200">
              <a:buFont typeface="Wingdings" panose="05000000000000000000" pitchFamily="2" charset="2"/>
              <a:buChar char="v"/>
            </a:pPr>
            <a:endParaRPr lang="en-IN" dirty="0"/>
          </a:p>
          <a:p>
            <a:pPr marL="457200" indent="-457200">
              <a:buFont typeface="Wingdings" panose="05000000000000000000" pitchFamily="2" charset="2"/>
              <a:buChar char="v"/>
            </a:pPr>
            <a:endParaRPr lang="en-IN" dirty="0" smtClean="0"/>
          </a:p>
          <a:p>
            <a:pPr marL="457200" indent="-457200">
              <a:buFont typeface="Wingdings" panose="05000000000000000000" pitchFamily="2" charset="2"/>
              <a:buChar char="v"/>
            </a:pPr>
            <a:endParaRPr lang="en-IN" dirty="0"/>
          </a:p>
          <a:p>
            <a:pPr marL="457200" indent="-457200">
              <a:buFont typeface="Wingdings" panose="05000000000000000000" pitchFamily="2" charset="2"/>
              <a:buChar char="v"/>
            </a:pPr>
            <a:endParaRPr lang="en-IN" dirty="0" smtClean="0"/>
          </a:p>
          <a:p>
            <a:endParaRPr lang="en-IN" dirty="0"/>
          </a:p>
          <a:p>
            <a:pPr marL="342900" indent="-342900">
              <a:buFont typeface="Wingdings" panose="05000000000000000000" pitchFamily="2" charset="2"/>
              <a:buChar char="v"/>
            </a:pPr>
            <a:r>
              <a:rPr lang="en-IN" sz="2400" dirty="0" smtClean="0">
                <a:solidFill>
                  <a:schemeClr val="tx1">
                    <a:lumMod val="65000"/>
                    <a:lumOff val="35000"/>
                  </a:schemeClr>
                </a:solidFill>
              </a:rPr>
              <a:t>By using mean of last five epochs the models gave better performance and the error improved by a significant amount</a:t>
            </a:r>
            <a:r>
              <a:rPr lang="en-IN" sz="2400" dirty="0" smtClean="0"/>
              <a: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309" y="2286001"/>
            <a:ext cx="5874327" cy="2424544"/>
          </a:xfrm>
          <a:prstGeom prst="rect">
            <a:avLst/>
          </a:prstGeom>
        </p:spPr>
      </p:pic>
    </p:spTree>
    <p:extLst>
      <p:ext uri="{BB962C8B-B14F-4D97-AF65-F5344CB8AC3E}">
        <p14:creationId xmlns:p14="http://schemas.microsoft.com/office/powerpoint/2010/main" val="129761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473506"/>
          </a:xfrm>
        </p:spPr>
        <p:txBody>
          <a:bodyPr>
            <a:noAutofit/>
          </a:bodyPr>
          <a:lstStyle/>
          <a:p>
            <a:r>
              <a:rPr lang="en-IN" sz="2800" dirty="0" smtClean="0"/>
              <a:t>    Testing Deep Affinity on D3R datasets</a:t>
            </a:r>
            <a:endParaRPr lang="en-IN" sz="2800" dirty="0"/>
          </a:p>
        </p:txBody>
      </p:sp>
      <p:sp>
        <p:nvSpPr>
          <p:cNvPr id="3" name="Content Placeholder 2"/>
          <p:cNvSpPr>
            <a:spLocks noGrp="1"/>
          </p:cNvSpPr>
          <p:nvPr>
            <p:ph idx="1"/>
          </p:nvPr>
        </p:nvSpPr>
        <p:spPr>
          <a:xfrm>
            <a:off x="457200" y="1787237"/>
            <a:ext cx="8229599" cy="4338928"/>
          </a:xfrm>
        </p:spPr>
        <p:txBody>
          <a:bodyPr>
            <a:normAutofit fontScale="92500" lnSpcReduction="20000"/>
          </a:bodyPr>
          <a:lstStyle/>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a:solidFill>
                <a:schemeClr val="tx1">
                  <a:lumMod val="65000"/>
                  <a:lumOff val="35000"/>
                </a:schemeClr>
              </a:solidFill>
            </a:endParaRPr>
          </a:p>
          <a:p>
            <a:pPr marL="342900" indent="-342900">
              <a:buFont typeface="Wingdings" panose="05000000000000000000" pitchFamily="2" charset="2"/>
              <a:buChar char="v"/>
            </a:pPr>
            <a:r>
              <a:rPr lang="en-IN" sz="2000" dirty="0" smtClean="0">
                <a:solidFill>
                  <a:schemeClr val="tx1">
                    <a:lumMod val="65000"/>
                    <a:lumOff val="35000"/>
                  </a:schemeClr>
                </a:solidFill>
              </a:rPr>
              <a:t>The first three datasets proteins and compounds were found in the training set so they gave good </a:t>
            </a:r>
            <a:r>
              <a:rPr lang="en-IN" sz="2000" dirty="0" err="1" smtClean="0">
                <a:solidFill>
                  <a:schemeClr val="tx1">
                    <a:lumMod val="65000"/>
                    <a:lumOff val="35000"/>
                  </a:schemeClr>
                </a:solidFill>
              </a:rPr>
              <a:t>results,but</a:t>
            </a:r>
            <a:r>
              <a:rPr lang="en-IN" sz="2000" dirty="0" smtClean="0">
                <a:solidFill>
                  <a:schemeClr val="tx1">
                    <a:lumMod val="65000"/>
                    <a:lumOff val="35000"/>
                  </a:schemeClr>
                </a:solidFill>
              </a:rPr>
              <a:t> the compounds of last two data sets were not found in the training set so they gave bad results.</a:t>
            </a:r>
          </a:p>
          <a:p>
            <a:pPr marL="342900" indent="-342900">
              <a:buFont typeface="Wingdings" panose="05000000000000000000" pitchFamily="2" charset="2"/>
              <a:buChar char="v"/>
            </a:pPr>
            <a:r>
              <a:rPr lang="en-IN" sz="2000" dirty="0" smtClean="0">
                <a:solidFill>
                  <a:schemeClr val="tx1">
                    <a:lumMod val="65000"/>
                    <a:lumOff val="35000"/>
                  </a:schemeClr>
                </a:solidFill>
              </a:rPr>
              <a:t>The results were again tested for each data challenge after removing the corresponding proteins to make training set non contaminated. </a:t>
            </a:r>
          </a:p>
          <a:p>
            <a:pPr marL="342900" indent="-342900">
              <a:buFont typeface="Wingdings" panose="05000000000000000000" pitchFamily="2" charset="2"/>
              <a:buChar char="v"/>
            </a:pPr>
            <a:r>
              <a:rPr lang="en-IN" sz="2000" dirty="0" smtClean="0">
                <a:solidFill>
                  <a:schemeClr val="tx1">
                    <a:lumMod val="65000"/>
                    <a:lumOff val="35000"/>
                  </a:schemeClr>
                </a:solidFill>
              </a:rPr>
              <a:t>The right most </a:t>
            </a:r>
            <a:r>
              <a:rPr lang="en-IN" sz="2000" dirty="0" err="1" smtClean="0">
                <a:solidFill>
                  <a:schemeClr val="tx1">
                    <a:lumMod val="65000"/>
                    <a:lumOff val="35000"/>
                  </a:schemeClr>
                </a:solidFill>
              </a:rPr>
              <a:t>coloumn</a:t>
            </a:r>
            <a:r>
              <a:rPr lang="en-IN" sz="2000" dirty="0" smtClean="0">
                <a:solidFill>
                  <a:schemeClr val="tx1">
                    <a:lumMod val="65000"/>
                    <a:lumOff val="35000"/>
                  </a:schemeClr>
                </a:solidFill>
              </a:rPr>
              <a:t> contains </a:t>
            </a:r>
            <a:r>
              <a:rPr lang="en-IN" sz="2000" dirty="0" err="1" smtClean="0">
                <a:solidFill>
                  <a:schemeClr val="tx1">
                    <a:lumMod val="65000"/>
                    <a:lumOff val="35000"/>
                  </a:schemeClr>
                </a:solidFill>
              </a:rPr>
              <a:t>conatins</a:t>
            </a:r>
            <a:r>
              <a:rPr lang="en-IN" sz="2000" dirty="0" smtClean="0">
                <a:solidFill>
                  <a:schemeClr val="tx1">
                    <a:lumMod val="65000"/>
                    <a:lumOff val="35000"/>
                  </a:schemeClr>
                </a:solidFill>
              </a:rPr>
              <a:t> results of testing datasets by </a:t>
            </a:r>
          </a:p>
          <a:p>
            <a:r>
              <a:rPr lang="en-IN" sz="2000" dirty="0" smtClean="0">
                <a:solidFill>
                  <a:schemeClr val="tx1">
                    <a:lumMod val="65000"/>
                    <a:lumOff val="35000"/>
                  </a:schemeClr>
                </a:solidFill>
              </a:rPr>
              <a:t>      using average of last five epochs of 600-300-150-50 layer model of      </a:t>
            </a:r>
          </a:p>
          <a:p>
            <a:r>
              <a:rPr lang="en-IN" sz="2000" dirty="0">
                <a:solidFill>
                  <a:schemeClr val="tx1">
                    <a:lumMod val="65000"/>
                    <a:lumOff val="35000"/>
                  </a:schemeClr>
                </a:solidFill>
              </a:rPr>
              <a:t> </a:t>
            </a:r>
            <a:r>
              <a:rPr lang="en-IN" sz="2000" dirty="0" smtClean="0">
                <a:solidFill>
                  <a:schemeClr val="tx1">
                    <a:lumMod val="65000"/>
                    <a:lumOff val="35000"/>
                  </a:schemeClr>
                </a:solidFill>
              </a:rPr>
              <a:t>     deep affinity as they gave the best results among all other models.</a:t>
            </a:r>
            <a:endParaRPr lang="en-IN" sz="2000" dirty="0">
              <a:solidFill>
                <a:schemeClr val="tx1">
                  <a:lumMod val="65000"/>
                  <a:lumOff val="3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0" y="1787238"/>
            <a:ext cx="4087091" cy="19950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2214" y="1787239"/>
            <a:ext cx="3011349" cy="1995054"/>
          </a:xfrm>
          <a:prstGeom prst="rect">
            <a:avLst/>
          </a:prstGeom>
        </p:spPr>
      </p:pic>
    </p:spTree>
    <p:extLst>
      <p:ext uri="{BB962C8B-B14F-4D97-AF65-F5344CB8AC3E}">
        <p14:creationId xmlns:p14="http://schemas.microsoft.com/office/powerpoint/2010/main" val="3309964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40"/>
            <a:ext cx="8229600" cy="625906"/>
          </a:xfrm>
        </p:spPr>
        <p:txBody>
          <a:bodyPr>
            <a:normAutofit/>
          </a:bodyPr>
          <a:lstStyle/>
          <a:p>
            <a:r>
              <a:rPr lang="en-IN" sz="2800" dirty="0" smtClean="0"/>
              <a:t>           Results after transfer learning</a:t>
            </a:r>
            <a:endParaRPr lang="en-IN" sz="2800" dirty="0"/>
          </a:p>
        </p:txBody>
      </p:sp>
      <p:sp>
        <p:nvSpPr>
          <p:cNvPr id="3" name="Content Placeholder 2"/>
          <p:cNvSpPr>
            <a:spLocks noGrp="1"/>
          </p:cNvSpPr>
          <p:nvPr>
            <p:ph idx="1"/>
          </p:nvPr>
        </p:nvSpPr>
        <p:spPr>
          <a:xfrm>
            <a:off x="623456" y="1814947"/>
            <a:ext cx="8063344" cy="4311218"/>
          </a:xfrm>
        </p:spPr>
        <p:txBody>
          <a:bodyPr>
            <a:normAutofit fontScale="92500" lnSpcReduction="20000"/>
          </a:bodyPr>
          <a:lstStyle/>
          <a:p>
            <a:endParaRPr lang="en-IN" dirty="0" smtClean="0"/>
          </a:p>
          <a:p>
            <a:endParaRPr lang="en-IN" dirty="0"/>
          </a:p>
          <a:p>
            <a:endParaRPr lang="en-IN" dirty="0" smtClean="0"/>
          </a:p>
          <a:p>
            <a:endParaRPr lang="en-IN" dirty="0"/>
          </a:p>
          <a:p>
            <a:endParaRPr lang="en-IN" sz="2200" dirty="0" smtClean="0">
              <a:solidFill>
                <a:schemeClr val="tx1">
                  <a:lumMod val="65000"/>
                  <a:lumOff val="35000"/>
                </a:schemeClr>
              </a:solidFill>
            </a:endParaRPr>
          </a:p>
          <a:p>
            <a:pPr marL="342900" indent="-342900">
              <a:buFont typeface="Wingdings" panose="05000000000000000000" pitchFamily="2" charset="2"/>
              <a:buChar char="v"/>
            </a:pPr>
            <a:r>
              <a:rPr lang="en-IN" sz="2200" dirty="0" smtClean="0">
                <a:solidFill>
                  <a:schemeClr val="tx1">
                    <a:lumMod val="75000"/>
                    <a:lumOff val="25000"/>
                  </a:schemeClr>
                </a:solidFill>
              </a:rPr>
              <a:t>First I have included all the compounds from the training set of that particular protein to do transfer learning . There were some similar compounds in the test set so the results obtained were much better than the results of original model ,but still the results of last two sets were bad because their compounds were not found in deep affinity data set.</a:t>
            </a:r>
          </a:p>
          <a:p>
            <a:pPr marL="342900" indent="-342900">
              <a:buFont typeface="Wingdings" panose="05000000000000000000" pitchFamily="2" charset="2"/>
              <a:buChar char="v"/>
            </a:pPr>
            <a:r>
              <a:rPr lang="en-IN" sz="2200" dirty="0" smtClean="0">
                <a:solidFill>
                  <a:schemeClr val="tx1">
                    <a:lumMod val="75000"/>
                    <a:lumOff val="25000"/>
                  </a:schemeClr>
                </a:solidFill>
              </a:rPr>
              <a:t>Now I removed even the common compounds from test data to do transfer learning and the results obtained were worse.</a:t>
            </a:r>
            <a:endParaRPr lang="en-IN" sz="2200" dirty="0">
              <a:solidFill>
                <a:schemeClr val="tx1">
                  <a:lumMod val="75000"/>
                  <a:lumOff val="2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179" y="1814947"/>
            <a:ext cx="6563641" cy="2050471"/>
          </a:xfrm>
          <a:prstGeom prst="rect">
            <a:avLst/>
          </a:prstGeom>
        </p:spPr>
      </p:pic>
    </p:spTree>
    <p:extLst>
      <p:ext uri="{BB962C8B-B14F-4D97-AF65-F5344CB8AC3E}">
        <p14:creationId xmlns:p14="http://schemas.microsoft.com/office/powerpoint/2010/main" val="2451339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695179"/>
          </a:xfrm>
        </p:spPr>
        <p:txBody>
          <a:bodyPr>
            <a:normAutofit/>
          </a:bodyPr>
          <a:lstStyle/>
          <a:p>
            <a:r>
              <a:rPr lang="en-IN" sz="2800" dirty="0" smtClean="0"/>
              <a:t>           Problems of transfer learning</a:t>
            </a:r>
            <a:endParaRPr lang="en-IN" sz="2800" dirty="0"/>
          </a:p>
        </p:txBody>
      </p:sp>
      <p:sp>
        <p:nvSpPr>
          <p:cNvPr id="3" name="Content Placeholder 2"/>
          <p:cNvSpPr>
            <a:spLocks noGrp="1"/>
          </p:cNvSpPr>
          <p:nvPr>
            <p:ph idx="1"/>
          </p:nvPr>
        </p:nvSpPr>
        <p:spPr>
          <a:xfrm>
            <a:off x="665018" y="2064327"/>
            <a:ext cx="8021781" cy="4061837"/>
          </a:xfrm>
        </p:spPr>
        <p:txBody>
          <a:bodyPr>
            <a:normAutofit lnSpcReduction="10000"/>
          </a:bodyPr>
          <a:lstStyle/>
          <a:p>
            <a:pPr marL="457200" indent="-457200">
              <a:buFont typeface="Wingdings" panose="05000000000000000000" pitchFamily="2" charset="2"/>
              <a:buChar char="v"/>
            </a:pPr>
            <a:r>
              <a:rPr lang="en-IN" sz="2000" dirty="0" smtClean="0">
                <a:solidFill>
                  <a:schemeClr val="tx1">
                    <a:lumMod val="65000"/>
                    <a:lumOff val="35000"/>
                  </a:schemeClr>
                </a:solidFill>
              </a:rPr>
              <a:t>Transfer learning gave good results when all the compound pairs of the protein from training set are used but when common compound pairs were removed they gave bad results because the compounds with which transfer learning is done are not  similar to the compounds with which they are tested .Hence it gave bad results on new type of compounds even after varying learning rates and other parameters.</a:t>
            </a:r>
          </a:p>
          <a:p>
            <a:pPr marL="457200" indent="-457200">
              <a:buFont typeface="Wingdings" panose="05000000000000000000" pitchFamily="2" charset="2"/>
              <a:buChar char="v"/>
            </a:pPr>
            <a:r>
              <a:rPr lang="en-IN" sz="2000" dirty="0" smtClean="0">
                <a:solidFill>
                  <a:schemeClr val="tx1">
                    <a:lumMod val="65000"/>
                    <a:lumOff val="35000"/>
                  </a:schemeClr>
                </a:solidFill>
              </a:rPr>
              <a:t>I tried to include compounds from the test set with a different protein for the transfer learning to include some information of testing compounds without including the same protein-compound pair present in the test set. But such protein compound pairs were very less in the deep affinity training set and most of the compounds occurred with the same protein in training set which are used for D3R data challenges.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853463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89039"/>
            <a:ext cx="8229600" cy="695179"/>
          </a:xfrm>
        </p:spPr>
        <p:txBody>
          <a:bodyPr>
            <a:normAutofit fontScale="90000"/>
          </a:bodyPr>
          <a:lstStyle/>
          <a:p>
            <a:r>
              <a:rPr lang="en-IN" sz="3200" dirty="0" smtClean="0"/>
              <a:t>Results of other architectures on deep affinity</a:t>
            </a:r>
            <a:endParaRPr lang="en-IN" dirty="0"/>
          </a:p>
        </p:txBody>
      </p:sp>
      <p:sp>
        <p:nvSpPr>
          <p:cNvPr id="3" name="Content Placeholder 2"/>
          <p:cNvSpPr>
            <a:spLocks noGrp="1"/>
          </p:cNvSpPr>
          <p:nvPr>
            <p:ph idx="1"/>
          </p:nvPr>
        </p:nvSpPr>
        <p:spPr>
          <a:xfrm>
            <a:off x="457200" y="2161309"/>
            <a:ext cx="8229599" cy="3964855"/>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pPr marL="457200" indent="-457200">
              <a:buFont typeface="Wingdings" panose="05000000000000000000" pitchFamily="2" charset="2"/>
              <a:buChar char="v"/>
            </a:pPr>
            <a:r>
              <a:rPr lang="en-IN" sz="2400" dirty="0" smtClean="0">
                <a:solidFill>
                  <a:schemeClr val="tx1">
                    <a:lumMod val="65000"/>
                    <a:lumOff val="35000"/>
                  </a:schemeClr>
                </a:solidFill>
              </a:rPr>
              <a:t>Using multi channel </a:t>
            </a:r>
            <a:r>
              <a:rPr lang="en-IN" sz="2400" dirty="0" err="1" smtClean="0">
                <a:solidFill>
                  <a:schemeClr val="tx1">
                    <a:lumMod val="65000"/>
                    <a:lumOff val="35000"/>
                  </a:schemeClr>
                </a:solidFill>
              </a:rPr>
              <a:t>hrnn</a:t>
            </a:r>
            <a:r>
              <a:rPr lang="en-IN" sz="2400" dirty="0" smtClean="0">
                <a:solidFill>
                  <a:schemeClr val="tx1">
                    <a:lumMod val="65000"/>
                    <a:lumOff val="35000"/>
                  </a:schemeClr>
                </a:solidFill>
              </a:rPr>
              <a:t> with solvent exposure and secondary structure gave better results than just using </a:t>
            </a:r>
            <a:r>
              <a:rPr lang="en-IN" sz="2400" dirty="0" err="1" smtClean="0">
                <a:solidFill>
                  <a:schemeClr val="tx1">
                    <a:lumMod val="65000"/>
                    <a:lumOff val="35000"/>
                  </a:schemeClr>
                </a:solidFill>
              </a:rPr>
              <a:t>hrnn</a:t>
            </a:r>
            <a:r>
              <a:rPr lang="en-IN" sz="2400" dirty="0" smtClean="0">
                <a:solidFill>
                  <a:schemeClr val="tx1">
                    <a:lumMod val="65000"/>
                    <a:lumOff val="35000"/>
                  </a:schemeClr>
                </a:solidFill>
              </a:rPr>
              <a:t> on </a:t>
            </a:r>
            <a:r>
              <a:rPr lang="en-IN" sz="2400" dirty="0" err="1" smtClean="0">
                <a:solidFill>
                  <a:schemeClr val="tx1">
                    <a:lumMod val="65000"/>
                    <a:lumOff val="35000"/>
                  </a:schemeClr>
                </a:solidFill>
              </a:rPr>
              <a:t>fasta</a:t>
            </a:r>
            <a:r>
              <a:rPr lang="en-IN" sz="2400" dirty="0" smtClean="0">
                <a:solidFill>
                  <a:schemeClr val="tx1">
                    <a:lumMod val="65000"/>
                    <a:lumOff val="35000"/>
                  </a:schemeClr>
                </a:solidFill>
              </a:rPr>
              <a:t> sequence but it longer time to train and the overall results compared to </a:t>
            </a:r>
            <a:r>
              <a:rPr lang="en-IN" sz="2400" dirty="0" err="1" smtClean="0">
                <a:solidFill>
                  <a:schemeClr val="tx1">
                    <a:lumMod val="65000"/>
                    <a:lumOff val="35000"/>
                  </a:schemeClr>
                </a:solidFill>
              </a:rPr>
              <a:t>sps</a:t>
            </a:r>
            <a:r>
              <a:rPr lang="en-IN" sz="2400" dirty="0" smtClean="0">
                <a:solidFill>
                  <a:schemeClr val="tx1">
                    <a:lumMod val="65000"/>
                    <a:lumOff val="35000"/>
                  </a:schemeClr>
                </a:solidFill>
              </a:rPr>
              <a:t> </a:t>
            </a:r>
            <a:r>
              <a:rPr lang="en-IN" sz="2400" dirty="0" err="1" smtClean="0">
                <a:solidFill>
                  <a:schemeClr val="tx1">
                    <a:lumMod val="65000"/>
                    <a:lumOff val="35000"/>
                  </a:schemeClr>
                </a:solidFill>
              </a:rPr>
              <a:t>reprsesentations</a:t>
            </a:r>
            <a:r>
              <a:rPr lang="en-IN" sz="2400" dirty="0" smtClean="0">
                <a:solidFill>
                  <a:schemeClr val="tx1">
                    <a:lumMod val="65000"/>
                    <a:lumOff val="35000"/>
                  </a:schemeClr>
                </a:solidFill>
              </a:rPr>
              <a:t> </a:t>
            </a:r>
            <a:r>
              <a:rPr lang="en-IN" sz="2400" smtClean="0">
                <a:solidFill>
                  <a:schemeClr val="tx1">
                    <a:lumMod val="65000"/>
                    <a:lumOff val="35000"/>
                  </a:schemeClr>
                </a:solidFill>
              </a:rPr>
              <a:t>weren’t good</a:t>
            </a:r>
            <a:r>
              <a:rPr lang="en-IN" sz="2400" smtClean="0"/>
              <a: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35" y="2355273"/>
            <a:ext cx="4793673" cy="1835833"/>
          </a:xfrm>
          <a:prstGeom prst="rect">
            <a:avLst/>
          </a:prstGeom>
        </p:spPr>
      </p:pic>
    </p:spTree>
    <p:extLst>
      <p:ext uri="{BB962C8B-B14F-4D97-AF65-F5344CB8AC3E}">
        <p14:creationId xmlns:p14="http://schemas.microsoft.com/office/powerpoint/2010/main" val="2254142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661</TotalTime>
  <Words>542</Words>
  <Application>Microsoft Office PowerPoint</Application>
  <PresentationFormat>On-screen Show (4:3)</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Georgia</vt:lpstr>
      <vt:lpstr>Tungsten Medium</vt:lpstr>
      <vt:lpstr>Wingdings</vt:lpstr>
      <vt:lpstr>Office Theme</vt:lpstr>
      <vt:lpstr>REPORT</vt:lpstr>
      <vt:lpstr>Using different representations for compound</vt:lpstr>
      <vt:lpstr>    Effect of layer width on affinity values</vt:lpstr>
      <vt:lpstr>     Effect on depth on affinity values</vt:lpstr>
      <vt:lpstr>      Using mean of last five epochs results </vt:lpstr>
      <vt:lpstr>    Testing Deep Affinity on D3R datasets</vt:lpstr>
      <vt:lpstr>           Results after transfer learning</vt:lpstr>
      <vt:lpstr>           Problems of transfer learning</vt:lpstr>
      <vt:lpstr>Results of other architectures on deep affinity</vt:lpstr>
      <vt:lpstr>THANK YOU</vt:lpstr>
    </vt:vector>
  </TitlesOfParts>
  <Company>Texas A&amp;M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Larua Root</dc:creator>
  <cp:lastModifiedBy>vishnu</cp:lastModifiedBy>
  <cp:revision>49</cp:revision>
  <dcterms:created xsi:type="dcterms:W3CDTF">2017-04-06T15:59:40Z</dcterms:created>
  <dcterms:modified xsi:type="dcterms:W3CDTF">2019-08-01T20:35:16Z</dcterms:modified>
</cp:coreProperties>
</file>