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BA5-49BF-4B99-B28B-D654E8B5A8DA}" type="datetimeFigureOut">
              <a:rPr lang="en-US" smtClean="0"/>
              <a:t>05/01/2017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A15-8BB6-4B39-8596-D307F128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1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BA5-49BF-4B99-B28B-D654E8B5A8DA}" type="datetimeFigureOut">
              <a:rPr lang="en-US" smtClean="0"/>
              <a:t>05/01/2017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A15-8BB6-4B39-8596-D307F128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9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BA5-49BF-4B99-B28B-D654E8B5A8DA}" type="datetimeFigureOut">
              <a:rPr lang="en-US" smtClean="0"/>
              <a:t>05/01/2017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A15-8BB6-4B39-8596-D307F128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5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BA5-49BF-4B99-B28B-D654E8B5A8DA}" type="datetimeFigureOut">
              <a:rPr lang="en-US" smtClean="0"/>
              <a:t>05/01/2017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A15-8BB6-4B39-8596-D307F128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BA5-49BF-4B99-B28B-D654E8B5A8DA}" type="datetimeFigureOut">
              <a:rPr lang="en-US" smtClean="0"/>
              <a:t>05/01/2017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A15-8BB6-4B39-8596-D307F128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1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BA5-49BF-4B99-B28B-D654E8B5A8DA}" type="datetimeFigureOut">
              <a:rPr lang="en-US" smtClean="0"/>
              <a:t>05/01/2017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A15-8BB6-4B39-8596-D307F128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1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BA5-49BF-4B99-B28B-D654E8B5A8DA}" type="datetimeFigureOut">
              <a:rPr lang="en-US" smtClean="0"/>
              <a:t>05/01/2017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A15-8BB6-4B39-8596-D307F128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BA5-49BF-4B99-B28B-D654E8B5A8DA}" type="datetimeFigureOut">
              <a:rPr lang="en-US" smtClean="0"/>
              <a:t>05/01/2017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A15-8BB6-4B39-8596-D307F128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6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BA5-49BF-4B99-B28B-D654E8B5A8DA}" type="datetimeFigureOut">
              <a:rPr lang="en-US" smtClean="0"/>
              <a:t>05/01/2017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A15-8BB6-4B39-8596-D307F128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BA5-49BF-4B99-B28B-D654E8B5A8DA}" type="datetimeFigureOut">
              <a:rPr lang="en-US" smtClean="0"/>
              <a:t>05/01/2017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A15-8BB6-4B39-8596-D307F128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BA5-49BF-4B99-B28B-D654E8B5A8DA}" type="datetimeFigureOut">
              <a:rPr lang="en-US" smtClean="0"/>
              <a:t>05/01/2017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A15-8BB6-4B39-8596-D307F128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8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B1BA5-49BF-4B99-B28B-D654E8B5A8DA}" type="datetimeFigureOut">
              <a:rPr lang="en-US" smtClean="0"/>
              <a:t>05/01/2017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78A15-8BB6-4B39-8596-D307F128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7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&lt;Model Results/Plots&gt; Smoothed series and </a:t>
            </a:r>
            <a:r>
              <a:rPr lang="en-IN" sz="2800" dirty="0" err="1"/>
              <a:t>Arma</a:t>
            </a:r>
            <a:r>
              <a:rPr lang="en-IN" sz="2800" dirty="0"/>
              <a:t> fit plots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3" y="1435892"/>
            <a:ext cx="5018496" cy="4841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027" y="1435892"/>
            <a:ext cx="5400675" cy="460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8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b="1" dirty="0"/>
              <a:t> </a:t>
            </a:r>
            <a:r>
              <a:rPr lang="en-IN" sz="2400" dirty="0"/>
              <a:t>&lt;Model Results/Plots&gt;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Market: Europe Segment: Corporate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64" y="1496218"/>
            <a:ext cx="5400675" cy="4890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1" y="1770191"/>
            <a:ext cx="4889366" cy="471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3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b="1" dirty="0"/>
              <a:t> </a:t>
            </a:r>
            <a:r>
              <a:rPr lang="en-IN" sz="2400" dirty="0"/>
              <a:t>&lt;Model Results/Plots&gt; Smoothed series and </a:t>
            </a:r>
            <a:r>
              <a:rPr lang="en-IN" sz="2400" dirty="0" err="1"/>
              <a:t>Arma</a:t>
            </a:r>
            <a:r>
              <a:rPr lang="en-IN" sz="2400" dirty="0"/>
              <a:t> fit plots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52" y="1544470"/>
            <a:ext cx="4968976" cy="4793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63" y="1677798"/>
            <a:ext cx="5186276" cy="44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2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</a:t>
            </a:r>
            <a:r>
              <a:rPr lang="en-IN" dirty="0" smtClean="0"/>
              <a:t>&lt;Conclusions&gt;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By looking at all the 10 forecasted models in the R file we can observe the following:</a:t>
            </a:r>
          </a:p>
          <a:p>
            <a:r>
              <a:rPr lang="en-IN" dirty="0" smtClean="0"/>
              <a:t>Asia Pacific market in the consumer segment is likely to generate huge revenue over the course of next 6 months when compared to other markets and segments</a:t>
            </a:r>
          </a:p>
          <a:p>
            <a:r>
              <a:rPr lang="en-IN" dirty="0" smtClean="0"/>
              <a:t>Latin America market in the consumer segment is the next best market that is likely to generate more revenue over the course of next 6 months</a:t>
            </a:r>
          </a:p>
          <a:p>
            <a:r>
              <a:rPr lang="en-IN" dirty="0" smtClean="0"/>
              <a:t>Europe market in the corporate segment is the worst sector out of the 5 market/segments we considered that is likely to generate very less revenue over the next 6 months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b="1" dirty="0" smtClean="0"/>
              <a:t>Recommendation:</a:t>
            </a:r>
          </a:p>
          <a:p>
            <a:pPr marL="0" indent="0">
              <a:buNone/>
            </a:pPr>
            <a:r>
              <a:rPr lang="en-IN" dirty="0" smtClean="0"/>
              <a:t>It is recommended that Global Mart should divert and re-route most of it’s resources to Asia Pacific and Latin America consumer markets to tap in the potential these have to generate most of the profits.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2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achieve this we are going to consider time series modelling using ARMA and ARIMA modelling and evaluation techniques</a:t>
            </a:r>
          </a:p>
          <a:p>
            <a:pPr marL="0" indent="0">
              <a:buNone/>
            </a:pPr>
            <a:r>
              <a:rPr lang="en-IN" dirty="0" smtClean="0"/>
              <a:t>First we use Co-variance to find the main market/segment to find the top 5 areas that we need to focus the time series analysis on:</a:t>
            </a:r>
          </a:p>
          <a:p>
            <a:r>
              <a:rPr lang="en-IN" dirty="0" smtClean="0"/>
              <a:t>Europe Consumer , Asia Pacific Consumer, Latin America Consumer, Asia Pacific Corporate, Europe Corporate are the 5 main Market and Segment combinations that has contributed most of the revenue for Global Mart.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5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</a:t>
            </a:r>
            <a:r>
              <a:rPr lang="en-IN" dirty="0" smtClean="0"/>
              <a:t>&lt;Model Results/Plots&gt;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Market: Europe Segment: Consumer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01" y="1711587"/>
            <a:ext cx="4503854" cy="4344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355" y="1496218"/>
            <a:ext cx="5400675" cy="449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2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smtClean="0"/>
              <a:t> </a:t>
            </a:r>
            <a:r>
              <a:rPr lang="en-IN" sz="2800" smtClean="0"/>
              <a:t>&lt;Model Results/Plots&gt; Smoothed series and Arma fit plots</a:t>
            </a:r>
            <a:endParaRPr lang="en-IN" sz="2800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08" y="1644475"/>
            <a:ext cx="4503854" cy="4344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56" y="1577130"/>
            <a:ext cx="5400675" cy="47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sz="2800" dirty="0"/>
              <a:t>&lt;Model Results/Plots&gt; 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Market: Asia Pacific Segment: Consumer </a:t>
            </a:r>
          </a:p>
        </p:txBody>
      </p:sp>
      <p:pic>
        <p:nvPicPr>
          <p:cNvPr id="5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7" y="1653140"/>
            <a:ext cx="4503854" cy="4344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86" y="1568975"/>
            <a:ext cx="5400675" cy="44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&lt;Model Results/Plots&gt; Smoothed series and </a:t>
            </a:r>
            <a:r>
              <a:rPr lang="en-IN" sz="2800" dirty="0" err="1"/>
              <a:t>Arma</a:t>
            </a:r>
            <a:r>
              <a:rPr lang="en-IN" sz="2800" dirty="0"/>
              <a:t> fit plots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53" y="1434518"/>
            <a:ext cx="4906876" cy="4733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012" y="1728132"/>
            <a:ext cx="5207173" cy="4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0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sz="2800" dirty="0"/>
              <a:t>&lt;Model Results/Plots&gt; 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Market: Latin America Segment: Consumer </a:t>
            </a:r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88" y="1636088"/>
            <a:ext cx="4503854" cy="434498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377" y="1636088"/>
            <a:ext cx="5400675" cy="442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3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&lt;Model Results/Plots&gt; Smoothed series and </a:t>
            </a:r>
            <a:r>
              <a:rPr lang="en-IN" sz="2800" dirty="0" err="1"/>
              <a:t>Arma</a:t>
            </a:r>
            <a:r>
              <a:rPr lang="en-IN" sz="2800" dirty="0"/>
              <a:t> fit plots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7" y="1703452"/>
            <a:ext cx="4993329" cy="4817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40" y="1778466"/>
            <a:ext cx="5219832" cy="459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6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sz="2800" dirty="0"/>
              <a:t>&lt;Model Results/Plots&gt; 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Market: Asia Pacific Segment: Corporate </a:t>
            </a:r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" y="1803866"/>
            <a:ext cx="4503854" cy="434498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06" y="1593907"/>
            <a:ext cx="5400675" cy="445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4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 &lt;Model Results/Plots&gt; Market: Europe Segment: Consumer </vt:lpstr>
      <vt:lpstr>PowerPoint Presentation</vt:lpstr>
      <vt:lpstr> &lt;Model Results/Plots&gt; Market: Asia Pacific Segment: Consumer </vt:lpstr>
      <vt:lpstr> &lt;Model Results/Plots&gt; Smoothed series and Arma fit plots</vt:lpstr>
      <vt:lpstr> &lt;Model Results/Plots&gt; Market: Latin America Segment: Consumer </vt:lpstr>
      <vt:lpstr> &lt;Model Results/Plots&gt; Smoothed series and Arma fit plots</vt:lpstr>
      <vt:lpstr> &lt;Model Results/Plots&gt; Market: Asia Pacific Segment: Corporate </vt:lpstr>
      <vt:lpstr> &lt;Model Results/Plots&gt; Smoothed series and Arma fit plots</vt:lpstr>
      <vt:lpstr> &lt;Model Results/Plots&gt; Market: Europe Segment: Corporate </vt:lpstr>
      <vt:lpstr> &lt;Model Results/Plots&gt; Smoothed series and Arma fit plots</vt:lpstr>
      <vt:lpstr> &lt;Conclusions&gt;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Vishnutej Mylavarapu</dc:creator>
  <cp:lastModifiedBy>Vishnutej Mylavarapu</cp:lastModifiedBy>
  <cp:revision>1</cp:revision>
  <dcterms:created xsi:type="dcterms:W3CDTF">2017-05-01T19:51:29Z</dcterms:created>
  <dcterms:modified xsi:type="dcterms:W3CDTF">2017-05-01T19:51:42Z</dcterms:modified>
</cp:coreProperties>
</file>