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9" r:id="rId2"/>
    <p:sldMasterId id="2147483685" r:id="rId3"/>
    <p:sldMasterId id="2147483691" r:id="rId4"/>
  </p:sldMasterIdLst>
  <p:sldIdLst>
    <p:sldId id="311" r:id="rId5"/>
    <p:sldId id="263" r:id="rId6"/>
    <p:sldId id="312" r:id="rId7"/>
    <p:sldId id="267" r:id="rId8"/>
    <p:sldId id="313" r:id="rId9"/>
    <p:sldId id="269" r:id="rId10"/>
    <p:sldId id="314" r:id="rId11"/>
    <p:sldId id="271" r:id="rId12"/>
    <p:sldId id="272" r:id="rId13"/>
    <p:sldId id="273" r:id="rId14"/>
    <p:sldId id="274" r:id="rId15"/>
    <p:sldId id="275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432"/>
            <a:ext cx="9142857" cy="6857143"/>
          </a:xfrm>
          <a:prstGeom prst="rect">
            <a:avLst/>
          </a:prstGeom>
        </p:spPr>
      </p:pic>
      <p:pic>
        <p:nvPicPr>
          <p:cNvPr id="10" name="Picture 9" descr="SYNT_MASTER_3COLOR [Converted]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6" y="288372"/>
            <a:ext cx="2131072" cy="6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5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07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9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692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5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5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84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56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7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2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8" y="196383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29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5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60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3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1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684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4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42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665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839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06582" y="17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206582" y="5512700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lvl="0" algn="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9050" y="1352560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-19050" y="5367558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Template1_Out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4286" y="1491338"/>
            <a:ext cx="4198262" cy="387441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5206582" y="23"/>
            <a:ext cx="1029230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206582" y="5512706"/>
            <a:ext cx="1029230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9050" y="1352566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9050" y="5367564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170067" y="4125759"/>
            <a:ext cx="1029230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170067" y="1352551"/>
            <a:ext cx="1029230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11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1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4286" y="1491338"/>
            <a:ext cx="4198262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06582" y="23"/>
            <a:ext cx="1029230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706"/>
            <a:ext cx="1029230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66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64"/>
            <a:ext cx="9170474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170067" y="4125759"/>
            <a:ext cx="1029230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70067" y="1352551"/>
            <a:ext cx="1029230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2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9" y="196386"/>
            <a:ext cx="1830417" cy="13911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083631" y="2425701"/>
            <a:ext cx="4060371" cy="1684190"/>
          </a:xfrm>
          <a:prstGeom prst="rect">
            <a:avLst/>
          </a:prstGeom>
          <a:gradFill flip="none" rotWithShape="1">
            <a:gsLst>
              <a:gs pos="11000">
                <a:schemeClr val="accent1">
                  <a:lumMod val="5000"/>
                  <a:lumOff val="95000"/>
                  <a:alpha val="0"/>
                </a:schemeClr>
              </a:gs>
              <a:gs pos="35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</p:spPr>
        <p:txBody>
          <a:bodyPr vert="horz" lIns="91440" tIns="45720" rIns="27432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76" y="2425701"/>
            <a:ext cx="3464264" cy="1684190"/>
          </a:xfrm>
        </p:spPr>
        <p:txBody>
          <a:bodyPr rIns="0" anchor="ctr">
            <a:normAutofit/>
          </a:bodyPr>
          <a:lstStyle>
            <a:lvl1pPr algn="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8" y="5753100"/>
            <a:ext cx="491058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71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1771" y="-1"/>
            <a:ext cx="9165773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206582" y="13"/>
            <a:ext cx="1029230" cy="1352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206582" y="5512696"/>
            <a:ext cx="1029230" cy="13670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174831" y="2751362"/>
            <a:ext cx="496917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5760" rtlCol="0" anchor="ctr"/>
          <a:lstStyle/>
          <a:p>
            <a:pPr algn="r"/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9050" y="1352556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9050" y="5367554"/>
            <a:ext cx="9170474" cy="145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1773" y="1497686"/>
            <a:ext cx="5223944" cy="3874414"/>
            <a:chOff x="0" y="0"/>
            <a:chExt cx="12192000" cy="68580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2489" y="196382"/>
              <a:ext cx="2440556" cy="139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00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3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02" y="6429706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896" y="395305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35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4321" y="6659566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1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3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400" y="6429702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894" y="395301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33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62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9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398" y="6429698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892" y="395297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31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5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7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885" y="-3785"/>
            <a:ext cx="9168832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7381394" y="6429690"/>
            <a:ext cx="1520863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2888" y="395289"/>
            <a:ext cx="20322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7" y="266700"/>
            <a:ext cx="835733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94321" y="6659550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© 2017, Syntel, Inc.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54810" y="6459941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prstClr val="white"/>
                </a:solidFill>
              </a:rPr>
              <a:pPr algn="ctr"/>
              <a:t>‹#›</a:t>
            </a:fld>
            <a:endParaRPr lang="en-US" sz="1000" b="1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" y="6411899"/>
            <a:ext cx="554561" cy="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6" y="1905012"/>
            <a:ext cx="2541587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74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“Ends with” selector:</a:t>
            </a:r>
          </a:p>
          <a:p>
            <a:r>
              <a:rPr lang="en-US" dirty="0"/>
              <a:t>         The “ends with” selector uses the dollar sign ($) to match an element with an attribute value ending with the value specified.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590800"/>
            <a:ext cx="6731000" cy="283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2743200"/>
            <a:ext cx="5943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a[</a:t>
            </a:r>
            <a:r>
              <a:rPr lang="en-US" sz="2000" dirty="0" err="1">
                <a:solidFill>
                  <a:srgbClr val="000000"/>
                </a:solidFill>
              </a:rPr>
              <a:t>href</a:t>
            </a:r>
            <a:r>
              <a:rPr lang="en-US" sz="2000" dirty="0">
                <a:solidFill>
                  <a:srgbClr val="000000"/>
                </a:solidFill>
              </a:rPr>
              <a:t>$=".pdf"]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background: url('images/pdf.png') no-repeat 0 2px;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padding-left: 25px;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458182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PDF file icon will be rendered next to the link because the browser will match the </a:t>
            </a:r>
            <a:r>
              <a:rPr lang="en-US" dirty="0" err="1"/>
              <a:t>href</a:t>
            </a:r>
            <a:r>
              <a:rPr lang="en-US" dirty="0"/>
              <a:t> string ending with “.pdf”.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“Contains” selector:</a:t>
            </a:r>
          </a:p>
          <a:p>
            <a:r>
              <a:rPr lang="en-US" sz="1200" dirty="0"/>
              <a:t>	</a:t>
            </a:r>
            <a:r>
              <a:rPr lang="en-US" dirty="0"/>
              <a:t>The “contains” selector uses the asterisk character (*) to match an element with an attribute value containing at least one instance of the value specified.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2" y="2743202"/>
            <a:ext cx="6731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3124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img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 err="1">
                <a:solidFill>
                  <a:srgbClr val="000000"/>
                </a:solidFill>
              </a:rPr>
              <a:t>src</a:t>
            </a:r>
            <a:r>
              <a:rPr lang="en-US" sz="2000" dirty="0">
                <a:solidFill>
                  <a:srgbClr val="000000"/>
                </a:solidFill>
              </a:rPr>
              <a:t>*="thumbnails"]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border: 5px solid #000;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656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select only the images containing “thumbnails” anywhere in the </a:t>
            </a:r>
            <a:r>
              <a:rPr lang="en-US" dirty="0" err="1"/>
              <a:t>src</a:t>
            </a:r>
            <a:r>
              <a:rPr lang="en-US" dirty="0"/>
              <a:t> attribute’s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 </a:t>
            </a:r>
            <a:r>
              <a:rPr lang="en-US" sz="2700" dirty="0"/>
              <a:t>Pseudo</a:t>
            </a:r>
            <a:r>
              <a:rPr lang="en-US" dirty="0"/>
              <a:t> elements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:first-of-type Selector</a:t>
            </a:r>
          </a:p>
          <a:p>
            <a:r>
              <a:rPr lang="en-US" b="1" dirty="0"/>
              <a:t>	</a:t>
            </a:r>
            <a:r>
              <a:rPr lang="en-US" dirty="0"/>
              <a:t>The :first-of-type selector matches every element that is the first child, of a particular type, of its parent.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1013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p:first-of-type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background: red;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5257808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specifies a background color for the first &lt;p&gt; element of its parent.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 </a:t>
            </a:r>
            <a:r>
              <a:rPr lang="en-US" sz="2700" dirty="0"/>
              <a:t>Pseudo</a:t>
            </a:r>
            <a:r>
              <a:rPr lang="en-US" dirty="0"/>
              <a:t> elements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:last-of-type Selector</a:t>
            </a:r>
          </a:p>
          <a:p>
            <a:pPr lvl="1"/>
            <a:r>
              <a:rPr lang="en-US" b="1" dirty="0"/>
              <a:t>	</a:t>
            </a:r>
            <a:r>
              <a:rPr lang="en-US" dirty="0"/>
              <a:t>The :last-of-type selector matches every element that is the last child, of a particular type,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10137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p:last-of-type 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background: red;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257808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specifies </a:t>
            </a:r>
            <a:r>
              <a:rPr lang="en-US" b="1" dirty="0"/>
              <a:t> </a:t>
            </a:r>
            <a:r>
              <a:rPr lang="en-US" dirty="0"/>
              <a:t>a background color for the last &lt;p&gt; element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 </a:t>
            </a:r>
            <a:r>
              <a:rPr lang="en-US" sz="2700" dirty="0"/>
              <a:t>Pseudo</a:t>
            </a:r>
            <a:r>
              <a:rPr lang="en-US" dirty="0"/>
              <a:t> elements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:only-of-type </a:t>
            </a:r>
            <a:r>
              <a:rPr lang="en-US" b="1" dirty="0"/>
              <a:t>Selector</a:t>
            </a:r>
          </a:p>
          <a:p>
            <a:r>
              <a:rPr lang="en-US" b="1" dirty="0"/>
              <a:t>	</a:t>
            </a:r>
            <a:r>
              <a:rPr lang="en-US" dirty="0"/>
              <a:t>The :only-of-type selector matches every element that is the only child of its type,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10137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p:only-of-type 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background: red;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2578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specifies a background color for every &lt;p&gt; element that is the only child of its type,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 Pseudo classes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:first-child selector</a:t>
            </a:r>
          </a:p>
          <a:p>
            <a:r>
              <a:rPr lang="en-US" b="1" dirty="0"/>
              <a:t>	</a:t>
            </a:r>
            <a:r>
              <a:rPr lang="en-US" dirty="0"/>
              <a:t>The :first-child selector is used to select the specified selector, only if it is the first child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10137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itchFamily="18" charset="0"/>
              </a:rPr>
              <a:t>li:first-child</a:t>
            </a:r>
            <a:r>
              <a:rPr lang="en-US" sz="2000" dirty="0">
                <a:latin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</a:rPr>
              <a:t>     background: yellow;</a:t>
            </a:r>
          </a:p>
          <a:p>
            <a:r>
              <a:rPr lang="en-US" sz="2000" dirty="0">
                <a:latin typeface="Times New Roman" pitchFamily="18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257816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selects the first &lt;li&gt; child element in the list.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New Pseudo classes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:last-child Selector</a:t>
            </a:r>
          </a:p>
          <a:p>
            <a:r>
              <a:rPr lang="en-US" b="1" dirty="0"/>
              <a:t>	</a:t>
            </a:r>
            <a:r>
              <a:rPr lang="en-US" dirty="0"/>
              <a:t>The :last-child selector matches every element that is the last child of its parent.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244275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10137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257816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selects a background color for the &lt;p&gt; element that is the last child of its parent.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3429000"/>
            <a:ext cx="449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p:last-child </a:t>
            </a:r>
          </a:p>
          <a:p>
            <a:r>
              <a:rPr lang="en-US" sz="2000" dirty="0">
                <a:latin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</a:rPr>
              <a:t>     background: red;</a:t>
            </a:r>
          </a:p>
          <a:p>
            <a:r>
              <a:rPr lang="en-US" sz="2000" dirty="0">
                <a:latin typeface="Times New Roman" pitchFamily="18" charset="0"/>
              </a:rPr>
              <a:t>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Pseudo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16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:only-child Selector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/>
              <a:t>The :only-child selector matches every element that is the only child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10137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p:only-child </a:t>
            </a:r>
          </a:p>
          <a:p>
            <a:r>
              <a:rPr lang="en-US" sz="2000" dirty="0">
                <a:latin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</a:rPr>
              <a:t>   background: red;</a:t>
            </a:r>
          </a:p>
          <a:p>
            <a:r>
              <a:rPr lang="en-US" sz="2000" dirty="0">
                <a:latin typeface="Times New Roman" pitchFamily="18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257816"/>
            <a:ext cx="624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It specifies a background color for every &lt;p&gt; element that is the only child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Pseudo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16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:only-child Selector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/>
              <a:t>The :only-child selector matches every element that is the only child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10137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p:only-child </a:t>
            </a:r>
          </a:p>
          <a:p>
            <a:r>
              <a:rPr lang="en-US" sz="2000" dirty="0">
                <a:latin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</a:rPr>
              <a:t>   background: red;</a:t>
            </a:r>
          </a:p>
          <a:p>
            <a:r>
              <a:rPr lang="en-US" sz="2000" dirty="0">
                <a:latin typeface="Times New Roman" pitchFamily="18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257816"/>
            <a:ext cx="624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It specifies a background color for every &lt;p&gt; element that is the only child of its parent.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Animations:</a:t>
            </a:r>
          </a:p>
          <a:p>
            <a:r>
              <a:rPr lang="en-US" dirty="0"/>
              <a:t>	CSS3 animations can replace animations created by Flash and JavaScript in existing web pages.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The @</a:t>
            </a:r>
            <a:r>
              <a:rPr lang="en-US" dirty="0" err="1"/>
              <a:t>keyframes</a:t>
            </a:r>
            <a:r>
              <a:rPr lang="en-US" dirty="0"/>
              <a:t> rule is where the animation is created.</a:t>
            </a:r>
          </a:p>
          <a:p>
            <a:endParaRPr lang="en-US" dirty="0"/>
          </a:p>
          <a:p>
            <a:r>
              <a:rPr lang="en-US" dirty="0"/>
              <a:t>	When an animation is created in the @</a:t>
            </a:r>
            <a:r>
              <a:rPr lang="en-US" dirty="0" err="1"/>
              <a:t>keyframe</a:t>
            </a:r>
            <a:r>
              <a:rPr lang="en-US" dirty="0"/>
              <a:t> rule, you must bind it to a selector, otherwise the animation will have no effect.</a:t>
            </a:r>
          </a:p>
        </p:txBody>
      </p:sp>
    </p:spTree>
    <p:extLst>
      <p:ext uri="{BB962C8B-B14F-4D97-AF65-F5344CB8AC3E}">
        <p14:creationId xmlns:p14="http://schemas.microsoft.com/office/powerpoint/2010/main" val="28053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1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completing the session participants will able to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	Develop </a:t>
            </a:r>
            <a:r>
              <a:rPr lang="en-US" dirty="0"/>
              <a:t>and apply styling information to build Responsive Web Design (RWD).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web application and apply different types of selectors, transformations using CSS3.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Animations:</a:t>
            </a:r>
          </a:p>
          <a:p>
            <a:r>
              <a:rPr lang="en-US" dirty="0"/>
              <a:t>	CSS3 animations can replace animations created by Flash and JavaScript in existing web pages.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The @</a:t>
            </a:r>
            <a:r>
              <a:rPr lang="en-US" dirty="0" err="1"/>
              <a:t>keyframes</a:t>
            </a:r>
            <a:r>
              <a:rPr lang="en-US" dirty="0"/>
              <a:t> rule is where the animation is created.</a:t>
            </a:r>
          </a:p>
          <a:p>
            <a:endParaRPr lang="en-US" dirty="0"/>
          </a:p>
          <a:p>
            <a:r>
              <a:rPr lang="en-US" dirty="0"/>
              <a:t>	When an animation is created in the @</a:t>
            </a:r>
            <a:r>
              <a:rPr lang="en-US" dirty="0" err="1"/>
              <a:t>keyframe</a:t>
            </a:r>
            <a:r>
              <a:rPr lang="en-US" dirty="0"/>
              <a:t> rule, you must bind it to a selector, otherwise the animation will have no effect.</a:t>
            </a:r>
          </a:p>
        </p:txBody>
      </p:sp>
    </p:spTree>
    <p:extLst>
      <p:ext uri="{BB962C8B-B14F-4D97-AF65-F5344CB8AC3E}">
        <p14:creationId xmlns:p14="http://schemas.microsoft.com/office/powerpoint/2010/main" val="29744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8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the animation to a selector (element) by specifying at least these two properties:</a:t>
            </a:r>
          </a:p>
          <a:p>
            <a:pPr marL="919163" lvl="2" indent="0">
              <a:buNone/>
            </a:pPr>
            <a:r>
              <a:rPr lang="en-US" dirty="0"/>
              <a:t>	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name of the animation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 duration of the animation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If the duration part is not specified, the animation will have no effect, because the default value is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22098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514608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@</a:t>
            </a:r>
            <a:r>
              <a:rPr lang="en-US" dirty="0" err="1">
                <a:latin typeface="Times New Roman" pitchFamily="18" charset="0"/>
              </a:rPr>
              <a:t>keyframes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myfirst</a:t>
            </a:r>
            <a:r>
              <a:rPr lang="en-US" dirty="0">
                <a:latin typeface="Times New Roman" pitchFamily="18" charset="0"/>
              </a:rPr>
              <a:t> {</a:t>
            </a:r>
          </a:p>
          <a:p>
            <a:r>
              <a:rPr lang="en-US" dirty="0">
                <a:latin typeface="Times New Roman" pitchFamily="18" charset="0"/>
              </a:rPr>
              <a:t>     0%   {background: red;}</a:t>
            </a:r>
          </a:p>
          <a:p>
            <a:r>
              <a:rPr lang="en-US" dirty="0">
                <a:latin typeface="Times New Roman" pitchFamily="18" charset="0"/>
              </a:rPr>
              <a:t>     25%  {background: yellow;}</a:t>
            </a:r>
          </a:p>
          <a:p>
            <a:r>
              <a:rPr lang="en-US" dirty="0">
                <a:latin typeface="Times New Roman" pitchFamily="18" charset="0"/>
              </a:rPr>
              <a:t>     50%  {background: blue;}</a:t>
            </a:r>
          </a:p>
          <a:p>
            <a:r>
              <a:rPr lang="en-US" dirty="0">
                <a:latin typeface="Times New Roman" pitchFamily="18" charset="0"/>
              </a:rPr>
              <a:t>     100% {background: green;}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5780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change the background color when the animation is 25%, and 50%, and again when the animation is 100% 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16"/>
            <a:ext cx="7467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Transitions</a:t>
            </a:r>
          </a:p>
          <a:p>
            <a:r>
              <a:rPr lang="en-US" dirty="0"/>
              <a:t>	CSS3 transitions are effects that let an element gradually change from one style to another.</a:t>
            </a:r>
          </a:p>
          <a:p>
            <a:r>
              <a:rPr lang="en-US" dirty="0"/>
              <a:t>	For transitions we specify 2 things: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000" dirty="0"/>
              <a:t>	The CSS property you want to add an effect to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000" dirty="0"/>
              <a:t>	The duration of the effect</a:t>
            </a:r>
          </a:p>
          <a:p>
            <a:pPr marL="1317625" lvl="3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     If the duration part is not specified, the transition will have no effect, because the default value is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22098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514608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-transition: width 2s; /* For Safari 3.1 to 6.0 */</a:t>
            </a:r>
          </a:p>
          <a:p>
            <a:r>
              <a:rPr lang="en-US" dirty="0">
                <a:latin typeface="Times New Roman" pitchFamily="18" charset="0"/>
              </a:rPr>
              <a:t>     transition: width 2s;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578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add a transition effect on the width property, with a duration of 2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22098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514608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-transition: width 2s; /* For Safari 3.1 to 6.0 */</a:t>
            </a:r>
          </a:p>
          <a:p>
            <a:r>
              <a:rPr lang="en-US" dirty="0">
                <a:latin typeface="Times New Roman" pitchFamily="18" charset="0"/>
              </a:rPr>
              <a:t>     transition: width 2s;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578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add a transition effect on the width property, with a duration of 2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22098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362216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-transition: width 2s, height 2s,</a:t>
            </a:r>
          </a:p>
          <a:p>
            <a:r>
              <a:rPr lang="en-US" dirty="0">
                <a:latin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-transform 2s;  /* For Safari 3.1 to 6.0 */</a:t>
            </a:r>
          </a:p>
          <a:p>
            <a:r>
              <a:rPr lang="en-US" dirty="0">
                <a:latin typeface="Times New Roman" pitchFamily="18" charset="0"/>
              </a:rPr>
              <a:t>     transition: width 2s, height 2s, transform 2s;</a:t>
            </a:r>
          </a:p>
          <a:p>
            <a:r>
              <a:rPr lang="en-US" dirty="0">
                <a:latin typeface="Times New Roman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5780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add transition effects on width, height, and transformation using multiple changes by separating comma.</a:t>
            </a:r>
          </a:p>
        </p:txBody>
      </p:sp>
    </p:spTree>
    <p:extLst>
      <p:ext uri="{BB962C8B-B14F-4D97-AF65-F5344CB8AC3E}">
        <p14:creationId xmlns:p14="http://schemas.microsoft.com/office/powerpoint/2010/main" val="3349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46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Transformations:</a:t>
            </a:r>
          </a:p>
          <a:p>
            <a:r>
              <a:rPr lang="en-US" dirty="0"/>
              <a:t>	A transformation is an effect that lets an element change shape, size and position.</a:t>
            </a:r>
          </a:p>
          <a:p>
            <a:r>
              <a:rPr lang="en-US" dirty="0"/>
              <a:t>          You can transform your elements using 2D or 3D transformation.</a:t>
            </a:r>
          </a:p>
          <a:p>
            <a:r>
              <a:rPr lang="en-US" dirty="0"/>
              <a:t>       With CSS3 transform, we can move, scale, turn, spin, and stretch elements.</a:t>
            </a:r>
          </a:p>
          <a:p>
            <a:r>
              <a:rPr lang="en-US" dirty="0"/>
              <a:t>          2d transform methods: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/>
              <a:t>		translate()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/>
              <a:t>		rotate()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/>
              <a:t>		scale()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43004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Translate() method:</a:t>
            </a:r>
          </a:p>
          <a:p>
            <a:r>
              <a:rPr lang="en-US" dirty="0"/>
              <a:t>          With the translate() method, the element moves from its current position, depending on the parameters given for the left (X-axis) and the top (Y-axis) position.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246894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7870" y="2680157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</a:rPr>
              <a:t>-transform: </a:t>
            </a:r>
            <a:r>
              <a:rPr lang="en-US" dirty="0" smtClean="0">
                <a:latin typeface="Times New Roman" pitchFamily="18" charset="0"/>
              </a:rPr>
              <a:t>translate(50px,100px</a:t>
            </a:r>
            <a:r>
              <a:rPr lang="en-US" dirty="0">
                <a:latin typeface="Times New Roman" pitchFamily="18" charset="0"/>
              </a:rPr>
              <a:t>); 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-transform: translate(50px,100px); </a:t>
            </a:r>
          </a:p>
          <a:p>
            <a:r>
              <a:rPr lang="en-US" dirty="0">
                <a:latin typeface="Times New Roman" pitchFamily="18" charset="0"/>
              </a:rPr>
              <a:t>     transform: translate(50px,100px);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5780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translates the value (50px,100px)  and also moves the element 50 pixels from the left, and 100 pixels from the top.</a:t>
            </a:r>
          </a:p>
        </p:txBody>
      </p:sp>
    </p:spTree>
    <p:extLst>
      <p:ext uri="{BB962C8B-B14F-4D97-AF65-F5344CB8AC3E}">
        <p14:creationId xmlns:p14="http://schemas.microsoft.com/office/powerpoint/2010/main" val="36816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43004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Rotate() method:</a:t>
            </a:r>
          </a:p>
          <a:p>
            <a:pPr lvl="1"/>
            <a:r>
              <a:rPr lang="en-US" dirty="0"/>
              <a:t>With the rotate() method, the element rotates clockwise at a given degree. Negative values are allowed and rotates the element counter-clockwise.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246894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7870" y="2680157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</a:rPr>
              <a:t>-transform: rotate(30deg); </a:t>
            </a: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-transform: rotate(30deg); 	transform: rotate(30deg);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525780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Here it will rotates the element clockwise 30 degrees.</a:t>
            </a:r>
          </a:p>
        </p:txBody>
      </p:sp>
    </p:spTree>
    <p:extLst>
      <p:ext uri="{BB962C8B-B14F-4D97-AF65-F5344CB8AC3E}">
        <p14:creationId xmlns:p14="http://schemas.microsoft.com/office/powerpoint/2010/main" val="340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CSS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1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43004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Scale() method:</a:t>
            </a:r>
          </a:p>
          <a:p>
            <a:r>
              <a:rPr lang="en-US" dirty="0"/>
              <a:t>	With the scale() method, the element increases or decreases the size, depending on the parameters given for the width (X-axis) and the height (Y-axis).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246894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7870" y="2680157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{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</a:rPr>
              <a:t>-transform: scale(2,4); </a:t>
            </a:r>
          </a:p>
          <a:p>
            <a:r>
              <a:rPr lang="en-US" dirty="0">
                <a:latin typeface="Times New Roman" pitchFamily="18" charset="0"/>
              </a:rPr>
              <a:t>-</a:t>
            </a:r>
            <a:r>
              <a:rPr lang="en-US" dirty="0" err="1">
                <a:latin typeface="Times New Roman" pitchFamily="18" charset="0"/>
              </a:rPr>
              <a:t>webkit</a:t>
            </a:r>
            <a:r>
              <a:rPr lang="en-US" dirty="0">
                <a:latin typeface="Times New Roman" pitchFamily="18" charset="0"/>
              </a:rPr>
              <a:t>-transform: scale(2,4);</a:t>
            </a:r>
          </a:p>
          <a:p>
            <a:r>
              <a:rPr lang="en-US" dirty="0">
                <a:latin typeface="Times New Roman" pitchFamily="18" charset="0"/>
              </a:rPr>
              <a:t> transform: scale(2,4);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525780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value scale(2,4) transforms the width to be twice its original size, and the height 4 times its original size.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6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 3?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stands for Cascading Style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defines </a:t>
            </a:r>
            <a:r>
              <a:rPr lang="en-US" b="1" dirty="0"/>
              <a:t>how HTML elements are to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is the latest standard for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is completely backwards-compatible with earlier versions of CSS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CSS3 is compatible with all web browsers.</a:t>
            </a:r>
            <a:endParaRPr lang="en-US" dirty="0"/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Vendor Prefixes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3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Prefixes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0"/>
            <a:ext cx="807720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69963" fontAlgn="base">
              <a:spcBef>
                <a:spcPct val="20000"/>
              </a:spcBef>
              <a:spcAft>
                <a:spcPct val="0"/>
              </a:spcAft>
              <a:buSzPct val="125000"/>
              <a:buBlip>
                <a:blip r:embed="rId2"/>
              </a:buBlip>
              <a:defRPr/>
            </a:pPr>
            <a:r>
              <a:rPr lang="en-US" kern="0" dirty="0">
                <a:solidFill>
                  <a:srgbClr val="000000"/>
                </a:solidFill>
              </a:rPr>
              <a:t>Some CSS rules won’t work without the vendor prefix.</a:t>
            </a:r>
          </a:p>
          <a:p>
            <a:pPr marL="742950" lvl="1" indent="-285750" defTabSz="96996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0000"/>
                </a:solidFill>
              </a:rPr>
              <a:t>Mozilla Browsers (Firefox)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	-</a:t>
            </a:r>
            <a:r>
              <a:rPr lang="en-US" kern="0" dirty="0" err="1">
                <a:solidFill>
                  <a:srgbClr val="000000"/>
                </a:solidFill>
              </a:rPr>
              <a:t>moz</a:t>
            </a:r>
            <a:endParaRPr lang="en-US" kern="0" dirty="0">
              <a:solidFill>
                <a:srgbClr val="000000"/>
              </a:solidFill>
            </a:endParaRPr>
          </a:p>
          <a:p>
            <a:pPr marL="1147763" lvl="2" indent="-228600" defTabSz="969963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742950" lvl="1" indent="-285750" defTabSz="96996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kern="0" dirty="0" err="1">
                <a:solidFill>
                  <a:srgbClr val="000000"/>
                </a:solidFill>
              </a:rPr>
              <a:t>Webkit</a:t>
            </a:r>
            <a:r>
              <a:rPr lang="en-US" kern="0" dirty="0">
                <a:solidFill>
                  <a:srgbClr val="000000"/>
                </a:solidFill>
              </a:rPr>
              <a:t> Browsers (Safari, Chrome)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	-</a:t>
            </a:r>
            <a:r>
              <a:rPr lang="en-US" kern="0" dirty="0" err="1">
                <a:solidFill>
                  <a:srgbClr val="000000"/>
                </a:solidFill>
              </a:rPr>
              <a:t>webkit</a:t>
            </a:r>
            <a:endParaRPr lang="en-US" kern="0" dirty="0">
              <a:solidFill>
                <a:srgbClr val="000000"/>
              </a:solidFill>
            </a:endParaRPr>
          </a:p>
          <a:p>
            <a:pPr marL="742950" lvl="1" indent="-285750" defTabSz="96996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742950" lvl="1" indent="-285750" defTabSz="96996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0000"/>
                </a:solidFill>
              </a:rPr>
              <a:t>Opera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	-o</a:t>
            </a:r>
          </a:p>
          <a:p>
            <a:pPr marL="742950" lvl="1" indent="-285750" defTabSz="96996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marL="742950" lvl="1" indent="-285750" defTabSz="96996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0000"/>
                </a:solidFill>
              </a:rPr>
              <a:t>Internet Explorer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	-</a:t>
            </a:r>
            <a:r>
              <a:rPr lang="en-US" kern="0" dirty="0" err="1">
                <a:solidFill>
                  <a:srgbClr val="000000"/>
                </a:solidFill>
              </a:rPr>
              <a:t>ms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3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Modules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8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has been split into "modules".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the "old CSS specification“ which has been split into smaller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CSS3 Modules are W3C Recommendations, and CSS3 properties are implemented in all modern browsers.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important CSS3 modules are: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dirty="0"/>
              <a:t>New Selectors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dirty="0"/>
              <a:t>New Pseudo elements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dirty="0"/>
              <a:t>New Pseudo classes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dirty="0"/>
              <a:t>New Properties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dirty="0"/>
              <a:t>Animations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dirty="0"/>
              <a:t>Transitions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dirty="0"/>
              <a:t>Transform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21920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“Begins with“ selector:</a:t>
            </a:r>
          </a:p>
          <a:p>
            <a:r>
              <a:rPr lang="en-US" dirty="0"/>
              <a:t>The “begins with” selector uses the caret (^) character to match an element with an attribute value beginning with the value specified in the selector.</a:t>
            </a:r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71600" y="2667000"/>
            <a:ext cx="6705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8956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^="https"]</a:t>
            </a:r>
          </a:p>
          <a:p>
            <a:r>
              <a:rPr lang="en-US" dirty="0"/>
              <a:t> { </a:t>
            </a:r>
          </a:p>
          <a:p>
            <a:r>
              <a:rPr lang="en-US" dirty="0" err="1"/>
              <a:t>color:red</a:t>
            </a:r>
            <a:r>
              <a:rPr lang="en-US" dirty="0"/>
              <a:t>; </a:t>
            </a:r>
          </a:p>
          <a:p>
            <a:r>
              <a:rPr lang="en-US" dirty="0"/>
              <a:t>border-bottom:1px dotted; </a:t>
            </a:r>
          </a:p>
          <a:p>
            <a:r>
              <a:rPr lang="en-US" dirty="0"/>
              <a:t>}</a:t>
            </a:r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715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code snippet Only the links containing “https” at the beginning of their </a:t>
            </a:r>
            <a:r>
              <a:rPr lang="en-US" dirty="0" err="1"/>
              <a:t>href</a:t>
            </a:r>
            <a:r>
              <a:rPr lang="en-US" dirty="0"/>
              <a:t> values are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2.xml><?xml version="1.0" encoding="utf-8"?>
<a:theme xmlns:a="http://schemas.openxmlformats.org/drawingml/2006/main" name="1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3.xml><?xml version="1.0" encoding="utf-8"?>
<a:theme xmlns:a="http://schemas.openxmlformats.org/drawingml/2006/main" name="2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ppt/theme/theme4.xml><?xml version="1.0" encoding="utf-8"?>
<a:theme xmlns:a="http://schemas.openxmlformats.org/drawingml/2006/main" name="3_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bal New_Widescreen" id="{B6195AAE-F7F4-41B5-B2B7-D8DED0FA970E}" vid="{62D03F61-F30C-439A-B018-61117239AD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992</Words>
  <Application>Microsoft Office PowerPoint</Application>
  <PresentationFormat>On-screen Show (4:3)</PresentationFormat>
  <Paragraphs>216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Global</vt:lpstr>
      <vt:lpstr>1_Global</vt:lpstr>
      <vt:lpstr>2_Global</vt:lpstr>
      <vt:lpstr>3_Global</vt:lpstr>
      <vt:lpstr>CSS 3</vt:lpstr>
      <vt:lpstr>Objectives</vt:lpstr>
      <vt:lpstr>CSS 3</vt:lpstr>
      <vt:lpstr>What is CSS 3?</vt:lpstr>
      <vt:lpstr>CSS 3</vt:lpstr>
      <vt:lpstr>Vendor Prefixes</vt:lpstr>
      <vt:lpstr>CSS 3</vt:lpstr>
      <vt:lpstr>CSS 3 Modules</vt:lpstr>
      <vt:lpstr>New Selectors</vt:lpstr>
      <vt:lpstr>New Selectors</vt:lpstr>
      <vt:lpstr>New Selectors</vt:lpstr>
      <vt:lpstr> New Pseudo elements </vt:lpstr>
      <vt:lpstr> New Pseudo elements </vt:lpstr>
      <vt:lpstr> New Pseudo elements </vt:lpstr>
      <vt:lpstr> New Pseudo classes </vt:lpstr>
      <vt:lpstr> New Pseudo classes </vt:lpstr>
      <vt:lpstr>New Pseudo classes</vt:lpstr>
      <vt:lpstr>New Pseudo classes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PowerPoint Presentation</vt:lpstr>
    </vt:vector>
  </TitlesOfParts>
  <Company>Syntel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Selvaraj, Janarthanan2</dc:creator>
  <cp:lastModifiedBy>Selvaraj, Janarthanan2</cp:lastModifiedBy>
  <cp:revision>60</cp:revision>
  <dcterms:created xsi:type="dcterms:W3CDTF">2017-03-08T09:35:50Z</dcterms:created>
  <dcterms:modified xsi:type="dcterms:W3CDTF">2017-10-23T03:07:54Z</dcterms:modified>
</cp:coreProperties>
</file>