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94" r:id="rId2"/>
    <p:sldId id="300" r:id="rId3"/>
    <p:sldId id="302" r:id="rId4"/>
    <p:sldId id="303" r:id="rId5"/>
    <p:sldId id="269" r:id="rId6"/>
    <p:sldId id="313" r:id="rId7"/>
    <p:sldId id="305" r:id="rId8"/>
    <p:sldId id="271" r:id="rId9"/>
    <p:sldId id="307" r:id="rId10"/>
    <p:sldId id="314" r:id="rId11"/>
    <p:sldId id="309" r:id="rId12"/>
    <p:sldId id="310" r:id="rId13"/>
    <p:sldId id="315" r:id="rId14"/>
    <p:sldId id="312" r:id="rId15"/>
    <p:sldId id="311" r:id="rId16"/>
    <p:sldId id="308" r:id="rId17"/>
    <p:sldId id="291" r:id="rId18"/>
    <p:sldId id="292" r:id="rId19"/>
    <p:sldId id="286" r:id="rId20"/>
    <p:sldId id="284" r:id="rId21"/>
    <p:sldId id="287" r:id="rId22"/>
    <p:sldId id="289" r:id="rId23"/>
    <p:sldId id="29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94660"/>
  </p:normalViewPr>
  <p:slideViewPr>
    <p:cSldViewPr>
      <p:cViewPr varScale="1">
        <p:scale>
          <a:sx n="71" d="100"/>
          <a:sy n="71" d="100"/>
        </p:scale>
        <p:origin x="109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8" y="196383"/>
            <a:ext cx="1830417" cy="1391117"/>
          </a:xfrm>
          <a:prstGeom prst="rect">
            <a:avLst/>
          </a:prstGeom>
        </p:spPr>
      </p:pic>
      <p:sp>
        <p:nvSpPr>
          <p:cNvPr id="7" name="Title 1"/>
          <p:cNvSpPr txBox="1">
            <a:spLocks/>
          </p:cNvSpPr>
          <p:nvPr userDrawn="1"/>
        </p:nvSpPr>
        <p:spPr>
          <a:xfrm>
            <a:off x="5083629"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68580" tIns="34290" rIns="205740" bIns="3429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sz="2100"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5" y="2425701"/>
            <a:ext cx="3464264" cy="1684190"/>
          </a:xfrm>
        </p:spPr>
        <p:txBody>
          <a:bodyPr rIns="0" anchor="ctr">
            <a:normAutofit/>
          </a:bodyPr>
          <a:lstStyle>
            <a:lvl1pPr algn="r">
              <a:defRPr sz="24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87715048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p:cNvSpPr/>
          <p:nvPr userDrawn="1"/>
        </p:nvSpPr>
        <p:spPr>
          <a:xfrm>
            <a:off x="5206582" y="1"/>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sp>
        <p:nvSpPr>
          <p:cNvPr id="10" name="Rectangle 9"/>
          <p:cNvSpPr/>
          <p:nvPr userDrawn="1"/>
        </p:nvSpPr>
        <p:spPr>
          <a:xfrm>
            <a:off x="5206582" y="5512684"/>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274320" rtlCol="0" anchor="ctr"/>
          <a:lstStyle/>
          <a:p>
            <a:pPr lvl="0" algn="r"/>
            <a:r>
              <a:rPr lang="en-US" sz="4500" b="1" dirty="0">
                <a:effectLst>
                  <a:outerShdw blurRad="38100" dist="38100" dir="2700000" algn="tl">
                    <a:srgbClr val="000000">
                      <a:alpha val="43137"/>
                    </a:srgbClr>
                  </a:outerShdw>
                </a:effectLst>
              </a:rPr>
              <a:t>Thank You!</a:t>
            </a:r>
          </a:p>
        </p:txBody>
      </p:sp>
      <p:sp>
        <p:nvSpPr>
          <p:cNvPr id="12" name="Rectangle 11"/>
          <p:cNvSpPr/>
          <p:nvPr userDrawn="1"/>
        </p:nvSpPr>
        <p:spPr>
          <a:xfrm>
            <a:off x="-19050" y="1352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sp>
        <p:nvSpPr>
          <p:cNvPr id="13" name="Rectangle 12"/>
          <p:cNvSpPr/>
          <p:nvPr userDrawn="1"/>
        </p:nvSpPr>
        <p:spPr>
          <a:xfrm>
            <a:off x="-19050" y="5367542"/>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26538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0998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5196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19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671659" cy="92333"/>
          </a:xfrm>
          <a:prstGeom prst="rect">
            <a:avLst/>
          </a:prstGeom>
          <a:noFill/>
        </p:spPr>
        <p:txBody>
          <a:bodyPr wrap="none" lIns="0" tIns="0" rIns="0" bIns="0" rtlCol="0">
            <a:spAutoFit/>
          </a:bodyPr>
          <a:lstStyle/>
          <a:p>
            <a:r>
              <a:rPr lang="en-US" sz="600" dirty="0">
                <a:solidFill>
                  <a:schemeClr val="bg1"/>
                </a:solidFill>
              </a:rPr>
              <a:t>© 2017, Syntel, Inc.</a:t>
            </a:r>
          </a:p>
        </p:txBody>
      </p:sp>
      <p:sp>
        <p:nvSpPr>
          <p:cNvPr id="18" name="TextBox 17"/>
          <p:cNvSpPr txBox="1">
            <a:spLocks/>
          </p:cNvSpPr>
          <p:nvPr userDrawn="1"/>
        </p:nvSpPr>
        <p:spPr>
          <a:xfrm>
            <a:off x="4574847" y="6479177"/>
            <a:ext cx="117020"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77595188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Lst>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711">
          <p15:clr>
            <a:srgbClr val="F26B43"/>
          </p15:clr>
        </p15:guide>
        <p15:guide id="4294967295" pos="7481">
          <p15:clr>
            <a:srgbClr val="F26B43"/>
          </p15:clr>
        </p15:guide>
        <p15:guide id="4294967295" pos="149">
          <p15:clr>
            <a:srgbClr val="F26B43"/>
          </p15:clr>
        </p15:guide>
        <p15:guide id="4294967295" orient="horz" pos="386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CSS/:invalid" TargetMode="External"/><Relationship Id="rId2" Type="http://schemas.openxmlformats.org/officeDocument/2006/relationships/hyperlink" Target="https://developer.mozilla.org/en-US/docs/Web/API/ValidityState" TargetMode="External"/><Relationship Id="rId1" Type="http://schemas.openxmlformats.org/officeDocument/2006/relationships/slideLayout" Target="../slideLayouts/slideLayout4.xml"/><Relationship Id="rId4" Type="http://schemas.openxmlformats.org/officeDocument/2006/relationships/hyperlink" Target="https://developer.mozilla.org/en-US/docs/Web/CSS/:out-of-ran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HTML 5</a:t>
            </a: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2514606"/>
            <a:ext cx="145732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84544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Element output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92" y="1600200"/>
            <a:ext cx="7946607"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97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a:t>
            </a:r>
            <a:r>
              <a:rPr lang="en-US" dirty="0" smtClean="0"/>
              <a:t>Form Attributes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61677464"/>
              </p:ext>
            </p:extLst>
          </p:nvPr>
        </p:nvGraphicFramePr>
        <p:xfrm>
          <a:off x="381000" y="2209800"/>
          <a:ext cx="7972425" cy="3939540"/>
        </p:xfrm>
        <a:graphic>
          <a:graphicData uri="http://schemas.openxmlformats.org/drawingml/2006/table">
            <a:tbl>
              <a:tblPr/>
              <a:tblGrid>
                <a:gridCol w="1590675"/>
                <a:gridCol w="6381750"/>
              </a:tblGrid>
              <a:tr h="0">
                <a:tc>
                  <a:txBody>
                    <a:bodyPr/>
                    <a:lstStyle/>
                    <a:p>
                      <a:pPr algn="l" fontAlgn="t"/>
                      <a:r>
                        <a:rPr lang="en-US" dirty="0">
                          <a:effectLst/>
                        </a:rPr>
                        <a:t>Attribute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disabled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Specifies that an input field should be disabled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max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maximum value for an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maxlength</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Specifies the maximum number of character for an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min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minimum value for an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pattern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Specifies a regular expression to check the input value against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readonly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that an input field is read only (cannot be changed)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required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Specifies that an input field is required (must be filled out)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size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width (in characters) of an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step</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Specifies the legal number intervals for an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value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Specifies the default value for an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457200" y="1371600"/>
            <a:ext cx="8035104" cy="6809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5698" rIns="0" bIns="8569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Input Restrictions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Here is a list of some common input restrictions (some are new in HTML5):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4155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a:t>
            </a:r>
            <a:r>
              <a:rPr lang="en-US" dirty="0" smtClean="0"/>
              <a:t>Form Attribute</a:t>
            </a:r>
            <a:endParaRPr lang="en-US" dirty="0"/>
          </a:p>
        </p:txBody>
      </p:sp>
      <p:sp>
        <p:nvSpPr>
          <p:cNvPr id="2" name="TextBox 1"/>
          <p:cNvSpPr txBox="1"/>
          <p:nvPr/>
        </p:nvSpPr>
        <p:spPr>
          <a:xfrm>
            <a:off x="513868" y="1219200"/>
            <a:ext cx="8321480"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solidFill>
                  <a:prstClr val="black"/>
                </a:solidFill>
              </a:rPr>
              <a:t>&lt;html&gt;</a:t>
            </a:r>
          </a:p>
          <a:p>
            <a:r>
              <a:rPr lang="en-US" sz="1400" dirty="0">
                <a:solidFill>
                  <a:prstClr val="black"/>
                </a:solidFill>
              </a:rPr>
              <a:t>&lt;head&gt;&lt;title&gt;HTML5 Form&lt;/title&gt;&lt;/head&gt;</a:t>
            </a:r>
          </a:p>
          <a:p>
            <a:r>
              <a:rPr lang="en-US" sz="1400" dirty="0">
                <a:solidFill>
                  <a:prstClr val="black"/>
                </a:solidFill>
              </a:rPr>
              <a:t>&lt;body&gt;</a:t>
            </a:r>
          </a:p>
          <a:p>
            <a:r>
              <a:rPr lang="en-US" sz="1400" dirty="0">
                <a:solidFill>
                  <a:prstClr val="black"/>
                </a:solidFill>
              </a:rPr>
              <a:t>&lt;form action="" autocomplete="on" &gt;</a:t>
            </a:r>
          </a:p>
          <a:p>
            <a:r>
              <a:rPr lang="en-US" sz="1400" dirty="0">
                <a:solidFill>
                  <a:prstClr val="black"/>
                </a:solidFill>
              </a:rPr>
              <a:t>First Name : &lt;input type="text" name="</a:t>
            </a:r>
            <a:r>
              <a:rPr lang="en-US" sz="1400" dirty="0" err="1">
                <a:solidFill>
                  <a:prstClr val="black"/>
                </a:solidFill>
              </a:rPr>
              <a:t>firstName</a:t>
            </a:r>
            <a:r>
              <a:rPr lang="en-US" sz="1400" dirty="0">
                <a:solidFill>
                  <a:prstClr val="black"/>
                </a:solidFill>
              </a:rPr>
              <a:t>" value="</a:t>
            </a:r>
            <a:r>
              <a:rPr lang="en-US" sz="1400" dirty="0" err="1">
                <a:solidFill>
                  <a:prstClr val="black"/>
                </a:solidFill>
              </a:rPr>
              <a:t>Jhon</a:t>
            </a:r>
            <a:r>
              <a:rPr lang="en-US" sz="1400" dirty="0">
                <a:solidFill>
                  <a:prstClr val="black"/>
                </a:solidFill>
              </a:rPr>
              <a:t>" </a:t>
            </a:r>
            <a:endParaRPr lang="en-US" sz="1400" dirty="0" smtClean="0">
              <a:solidFill>
                <a:prstClr val="black"/>
              </a:solidFill>
            </a:endParaRPr>
          </a:p>
          <a:p>
            <a:r>
              <a:rPr lang="en-US" sz="1400" dirty="0" err="1" smtClean="0">
                <a:solidFill>
                  <a:prstClr val="black"/>
                </a:solidFill>
              </a:rPr>
              <a:t>readonly</a:t>
            </a:r>
            <a:r>
              <a:rPr lang="en-US" sz="1400" dirty="0" smtClean="0">
                <a:solidFill>
                  <a:prstClr val="black"/>
                </a:solidFill>
              </a:rPr>
              <a:t> </a:t>
            </a:r>
            <a:r>
              <a:rPr lang="en-US" sz="1400" dirty="0">
                <a:solidFill>
                  <a:prstClr val="black"/>
                </a:solidFill>
              </a:rPr>
              <a:t>size="40" </a:t>
            </a:r>
            <a:r>
              <a:rPr lang="en-US" sz="1400" dirty="0" err="1">
                <a:solidFill>
                  <a:prstClr val="black"/>
                </a:solidFill>
              </a:rPr>
              <a:t>maxlength</a:t>
            </a:r>
            <a:r>
              <a:rPr lang="en-US" sz="1400" dirty="0">
                <a:solidFill>
                  <a:prstClr val="black"/>
                </a:solidFill>
              </a:rPr>
              <a:t>="10" </a:t>
            </a:r>
            <a:r>
              <a:rPr lang="en-US" sz="1400" dirty="0" err="1">
                <a:solidFill>
                  <a:prstClr val="black"/>
                </a:solidFill>
              </a:rPr>
              <a:t>autocus</a:t>
            </a:r>
            <a:r>
              <a:rPr lang="en-US" sz="1400" dirty="0">
                <a:solidFill>
                  <a:prstClr val="black"/>
                </a:solidFill>
              </a:rPr>
              <a:t>&gt;</a:t>
            </a:r>
          </a:p>
          <a:p>
            <a:r>
              <a:rPr lang="en-US" sz="1400" dirty="0">
                <a:solidFill>
                  <a:prstClr val="black"/>
                </a:solidFill>
              </a:rPr>
              <a:t>Last Name : &lt;input type="text" name="</a:t>
            </a:r>
            <a:r>
              <a:rPr lang="en-US" sz="1400" dirty="0" err="1">
                <a:solidFill>
                  <a:prstClr val="black"/>
                </a:solidFill>
              </a:rPr>
              <a:t>lastName</a:t>
            </a:r>
            <a:r>
              <a:rPr lang="en-US" sz="1400" dirty="0">
                <a:solidFill>
                  <a:prstClr val="black"/>
                </a:solidFill>
              </a:rPr>
              <a:t>" value="Steve" disabled&gt;&lt;</a:t>
            </a:r>
            <a:r>
              <a:rPr lang="en-US" sz="1400" dirty="0" err="1">
                <a:solidFill>
                  <a:prstClr val="black"/>
                </a:solidFill>
              </a:rPr>
              <a:t>br</a:t>
            </a:r>
            <a:r>
              <a:rPr lang="en-US" sz="1400" dirty="0">
                <a:solidFill>
                  <a:prstClr val="black"/>
                </a:solidFill>
              </a:rPr>
              <a:t>&gt;&lt;</a:t>
            </a:r>
            <a:r>
              <a:rPr lang="en-US" sz="1400" dirty="0" err="1">
                <a:solidFill>
                  <a:prstClr val="black"/>
                </a:solidFill>
              </a:rPr>
              <a:t>br</a:t>
            </a:r>
            <a:r>
              <a:rPr lang="en-US" sz="1400" dirty="0" smtClean="0">
                <a:solidFill>
                  <a:prstClr val="black"/>
                </a:solidFill>
              </a:rPr>
              <a:t>&gt;</a:t>
            </a:r>
          </a:p>
          <a:p>
            <a:endParaRPr lang="en-US" sz="1400" dirty="0">
              <a:solidFill>
                <a:prstClr val="black"/>
              </a:solidFill>
            </a:endParaRPr>
          </a:p>
          <a:p>
            <a:r>
              <a:rPr lang="en-US" sz="1400" dirty="0">
                <a:solidFill>
                  <a:prstClr val="black"/>
                </a:solidFill>
              </a:rPr>
              <a:t>Middle Name : &lt;input type="text" name="</a:t>
            </a:r>
            <a:r>
              <a:rPr lang="en-US" sz="1400" dirty="0" err="1">
                <a:solidFill>
                  <a:prstClr val="black"/>
                </a:solidFill>
              </a:rPr>
              <a:t>middleName</a:t>
            </a:r>
            <a:r>
              <a:rPr lang="en-US" sz="1400" dirty="0">
                <a:solidFill>
                  <a:prstClr val="black"/>
                </a:solidFill>
              </a:rPr>
              <a:t>" </a:t>
            </a:r>
            <a:r>
              <a:rPr lang="en-US" sz="1400" dirty="0" err="1">
                <a:solidFill>
                  <a:prstClr val="black"/>
                </a:solidFill>
              </a:rPr>
              <a:t>autocus</a:t>
            </a:r>
            <a:r>
              <a:rPr lang="en-US" sz="1400" dirty="0" smtClean="0">
                <a:solidFill>
                  <a:prstClr val="black"/>
                </a:solidFill>
              </a:rPr>
              <a:t>&gt;</a:t>
            </a:r>
          </a:p>
          <a:p>
            <a:r>
              <a:rPr lang="en-US" sz="1400" dirty="0" smtClean="0">
                <a:solidFill>
                  <a:prstClr val="black"/>
                </a:solidFill>
              </a:rPr>
              <a:t>&lt;</a:t>
            </a:r>
            <a:r>
              <a:rPr lang="en-US" sz="1400" dirty="0">
                <a:solidFill>
                  <a:prstClr val="black"/>
                </a:solidFill>
              </a:rPr>
              <a:t>input type="image" </a:t>
            </a:r>
            <a:r>
              <a:rPr lang="en-US" sz="1400" dirty="0" err="1">
                <a:solidFill>
                  <a:prstClr val="black"/>
                </a:solidFill>
              </a:rPr>
              <a:t>src</a:t>
            </a:r>
            <a:r>
              <a:rPr lang="en-US" sz="1400" dirty="0">
                <a:solidFill>
                  <a:prstClr val="black"/>
                </a:solidFill>
              </a:rPr>
              <a:t>="img.jpg" alt="Submit" width="48" height="48"&gt;&lt;</a:t>
            </a:r>
            <a:r>
              <a:rPr lang="en-US" sz="1400" dirty="0" err="1">
                <a:solidFill>
                  <a:prstClr val="black"/>
                </a:solidFill>
              </a:rPr>
              <a:t>br</a:t>
            </a:r>
            <a:r>
              <a:rPr lang="en-US" sz="1400" dirty="0">
                <a:solidFill>
                  <a:prstClr val="black"/>
                </a:solidFill>
              </a:rPr>
              <a:t>&gt;&lt;</a:t>
            </a:r>
            <a:r>
              <a:rPr lang="en-US" sz="1400" dirty="0" err="1">
                <a:solidFill>
                  <a:prstClr val="black"/>
                </a:solidFill>
              </a:rPr>
              <a:t>br</a:t>
            </a:r>
            <a:r>
              <a:rPr lang="en-US" sz="1400" dirty="0" smtClean="0">
                <a:solidFill>
                  <a:prstClr val="black"/>
                </a:solidFill>
              </a:rPr>
              <a:t>&gt;</a:t>
            </a:r>
          </a:p>
          <a:p>
            <a:endParaRPr lang="en-US" sz="1400" dirty="0">
              <a:solidFill>
                <a:prstClr val="black"/>
              </a:solidFill>
            </a:endParaRPr>
          </a:p>
          <a:p>
            <a:r>
              <a:rPr lang="en-US" sz="1400" dirty="0">
                <a:solidFill>
                  <a:prstClr val="black"/>
                </a:solidFill>
              </a:rPr>
              <a:t>Country Code &lt;input type="text" name="</a:t>
            </a:r>
            <a:r>
              <a:rPr lang="en-US" sz="1400" dirty="0" err="1">
                <a:solidFill>
                  <a:prstClr val="black"/>
                </a:solidFill>
              </a:rPr>
              <a:t>countryCode</a:t>
            </a:r>
            <a:r>
              <a:rPr lang="en-US" sz="1400" dirty="0">
                <a:solidFill>
                  <a:prstClr val="black"/>
                </a:solidFill>
              </a:rPr>
              <a:t>" pattern="[A-</a:t>
            </a:r>
            <a:r>
              <a:rPr lang="en-US" sz="1400" dirty="0" err="1">
                <a:solidFill>
                  <a:prstClr val="black"/>
                </a:solidFill>
              </a:rPr>
              <a:t>za</a:t>
            </a:r>
            <a:r>
              <a:rPr lang="en-US" sz="1400" dirty="0">
                <a:solidFill>
                  <a:prstClr val="black"/>
                </a:solidFill>
              </a:rPr>
              <a:t>-z]{3}" </a:t>
            </a:r>
            <a:endParaRPr lang="en-US" sz="1400" dirty="0" smtClean="0">
              <a:solidFill>
                <a:prstClr val="black"/>
              </a:solidFill>
            </a:endParaRPr>
          </a:p>
          <a:p>
            <a:r>
              <a:rPr lang="en-US" sz="1400" dirty="0" smtClean="0">
                <a:solidFill>
                  <a:prstClr val="black"/>
                </a:solidFill>
              </a:rPr>
              <a:t>title</a:t>
            </a:r>
            <a:r>
              <a:rPr lang="en-US" sz="1400" dirty="0">
                <a:solidFill>
                  <a:prstClr val="black"/>
                </a:solidFill>
              </a:rPr>
              <a:t>="Three letter Country Code" required&gt; </a:t>
            </a:r>
          </a:p>
          <a:p>
            <a:r>
              <a:rPr lang="en-US" sz="1400" dirty="0">
                <a:solidFill>
                  <a:prstClr val="black"/>
                </a:solidFill>
              </a:rPr>
              <a:t>Enter </a:t>
            </a:r>
            <a:r>
              <a:rPr lang="en-US" sz="1400" dirty="0" err="1">
                <a:solidFill>
                  <a:prstClr val="black"/>
                </a:solidFill>
              </a:rPr>
              <a:t>Pincode</a:t>
            </a:r>
            <a:r>
              <a:rPr lang="en-US" sz="1400" dirty="0">
                <a:solidFill>
                  <a:prstClr val="black"/>
                </a:solidFill>
              </a:rPr>
              <a:t> : &lt;input type="text" name="</a:t>
            </a:r>
            <a:r>
              <a:rPr lang="en-US" sz="1400" dirty="0" err="1">
                <a:solidFill>
                  <a:prstClr val="black"/>
                </a:solidFill>
              </a:rPr>
              <a:t>pincode</a:t>
            </a:r>
            <a:r>
              <a:rPr lang="en-US" sz="1400" dirty="0">
                <a:solidFill>
                  <a:prstClr val="black"/>
                </a:solidFill>
              </a:rPr>
              <a:t>" placeholder="Enter </a:t>
            </a:r>
            <a:r>
              <a:rPr lang="en-US" sz="1400" dirty="0" err="1">
                <a:solidFill>
                  <a:prstClr val="black"/>
                </a:solidFill>
              </a:rPr>
              <a:t>Pincode</a:t>
            </a:r>
            <a:r>
              <a:rPr lang="en-US" sz="1400" dirty="0">
                <a:solidFill>
                  <a:prstClr val="black"/>
                </a:solidFill>
              </a:rPr>
              <a:t>" required&gt;&lt;</a:t>
            </a:r>
            <a:r>
              <a:rPr lang="en-US" sz="1400" dirty="0" err="1">
                <a:solidFill>
                  <a:prstClr val="black"/>
                </a:solidFill>
              </a:rPr>
              <a:t>br</a:t>
            </a:r>
            <a:r>
              <a:rPr lang="en-US" sz="1400" dirty="0">
                <a:solidFill>
                  <a:prstClr val="black"/>
                </a:solidFill>
              </a:rPr>
              <a:t>&gt;&lt;</a:t>
            </a:r>
            <a:r>
              <a:rPr lang="en-US" sz="1400" dirty="0" err="1">
                <a:solidFill>
                  <a:prstClr val="black"/>
                </a:solidFill>
              </a:rPr>
              <a:t>br</a:t>
            </a:r>
            <a:r>
              <a:rPr lang="en-US" sz="1400" dirty="0" smtClean="0">
                <a:solidFill>
                  <a:prstClr val="black"/>
                </a:solidFill>
              </a:rPr>
              <a:t>&gt;</a:t>
            </a:r>
          </a:p>
          <a:p>
            <a:endParaRPr lang="en-US" sz="1400" dirty="0">
              <a:solidFill>
                <a:prstClr val="black"/>
              </a:solidFill>
            </a:endParaRPr>
          </a:p>
          <a:p>
            <a:r>
              <a:rPr lang="en-US" sz="1400" dirty="0">
                <a:solidFill>
                  <a:prstClr val="black"/>
                </a:solidFill>
              </a:rPr>
              <a:t>Enter Age : &lt;input type="number" name="points" step="3"&gt;</a:t>
            </a:r>
          </a:p>
          <a:p>
            <a:r>
              <a:rPr lang="en-US" sz="1400" dirty="0">
                <a:solidFill>
                  <a:prstClr val="black"/>
                </a:solidFill>
              </a:rPr>
              <a:t>&lt;input type="submit" value="Submit"&gt;&lt;input type="reset"&gt;</a:t>
            </a:r>
          </a:p>
          <a:p>
            <a:r>
              <a:rPr lang="en-US" sz="1400" dirty="0">
                <a:solidFill>
                  <a:prstClr val="black"/>
                </a:solidFill>
              </a:rPr>
              <a:t>&lt;/form&gt;</a:t>
            </a:r>
          </a:p>
          <a:p>
            <a:r>
              <a:rPr lang="en-US" sz="1400" dirty="0">
                <a:solidFill>
                  <a:prstClr val="black"/>
                </a:solidFill>
              </a:rPr>
              <a:t>&lt;/body&gt;</a:t>
            </a:r>
          </a:p>
          <a:p>
            <a:r>
              <a:rPr lang="en-US" sz="1400" dirty="0">
                <a:solidFill>
                  <a:prstClr val="black"/>
                </a:solidFill>
              </a:rPr>
              <a:t>&lt;/html&gt;</a:t>
            </a:r>
            <a:endParaRPr lang="en-US" sz="1400" dirty="0">
              <a:solidFill>
                <a:prstClr val="black"/>
              </a:solidFill>
            </a:endParaRPr>
          </a:p>
        </p:txBody>
      </p:sp>
    </p:spTree>
    <p:extLst>
      <p:ext uri="{BB962C8B-B14F-4D97-AF65-F5344CB8AC3E}">
        <p14:creationId xmlns:p14="http://schemas.microsoft.com/office/powerpoint/2010/main" val="2855641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Element output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796" y="1905000"/>
            <a:ext cx="7315200" cy="3276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9756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a:t>
            </a:r>
            <a:r>
              <a:rPr lang="en-US" dirty="0" smtClean="0"/>
              <a:t>Customize Validation Style</a:t>
            </a:r>
            <a:endParaRPr lang="en-US" dirty="0"/>
          </a:p>
        </p:txBody>
      </p:sp>
      <p:sp>
        <p:nvSpPr>
          <p:cNvPr id="4" name="Rectangle 2"/>
          <p:cNvSpPr>
            <a:spLocks noChangeArrowheads="1"/>
          </p:cNvSpPr>
          <p:nvPr/>
        </p:nvSpPr>
        <p:spPr bwMode="auto">
          <a:xfrm>
            <a:off x="549726" y="1115131"/>
            <a:ext cx="7832273" cy="318928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171396" numCol="1" anchor="ctr" anchorCtr="0" compatLnSpc="1">
            <a:prstTxWarp prst="textNoShape">
              <a:avLst/>
            </a:prstTxWarp>
            <a:spAutoFit/>
          </a:bodyPr>
          <a:lstStyle/>
          <a:p>
            <a:pPr lvl="1" eaLnBrk="0" fontAlgn="base" hangingPunct="0">
              <a:spcBef>
                <a:spcPct val="0"/>
              </a:spcBef>
              <a:spcAft>
                <a:spcPct val="0"/>
              </a:spcAft>
            </a:pPr>
            <a:r>
              <a:rPr kumimoji="0" lang="en-US" altLang="en-US" sz="1400" b="0" i="0" u="none" strike="noStrike" cap="none" normalizeH="0" baseline="0" dirty="0" smtClean="0">
                <a:ln>
                  <a:noFill/>
                </a:ln>
                <a:solidFill>
                  <a:srgbClr val="333333"/>
                </a:solidFill>
                <a:effectLst/>
                <a:latin typeface="Bookman Old Style" panose="02050604050505020204" pitchFamily="18" charset="0"/>
                <a:cs typeface="Consolas" panose="020B0609020204030204" pitchFamily="49" charset="0"/>
              </a:rPr>
              <a:t>&lt;form&gt;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333333"/>
                </a:solidFill>
                <a:effectLst/>
                <a:latin typeface="Bookman Old Style" panose="02050604050505020204" pitchFamily="18" charset="0"/>
                <a:cs typeface="Consolas" panose="020B0609020204030204" pitchFamily="49" charset="0"/>
              </a:rPr>
              <a:t>&lt;label for="choose"&gt;Would you prefer a banana or cherry?&lt;/label&gt;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333333"/>
                </a:solidFill>
                <a:effectLst/>
                <a:latin typeface="Bookman Old Style" panose="02050604050505020204" pitchFamily="18" charset="0"/>
                <a:cs typeface="Consolas" panose="020B0609020204030204" pitchFamily="49" charset="0"/>
              </a:rPr>
              <a:t>&lt;input id="choose" name="</a:t>
            </a:r>
            <a:r>
              <a:rPr kumimoji="0" lang="en-US" altLang="en-US" sz="1400" b="0" i="0" u="none" strike="noStrike" cap="none" normalizeH="0" baseline="0" dirty="0" err="1" smtClean="0">
                <a:ln>
                  <a:noFill/>
                </a:ln>
                <a:solidFill>
                  <a:srgbClr val="333333"/>
                </a:solidFill>
                <a:effectLst/>
                <a:latin typeface="Bookman Old Style" panose="02050604050505020204" pitchFamily="18" charset="0"/>
                <a:cs typeface="Consolas" panose="020B0609020204030204" pitchFamily="49" charset="0"/>
              </a:rPr>
              <a:t>i_like</a:t>
            </a:r>
            <a:r>
              <a:rPr kumimoji="0" lang="en-US" altLang="en-US" sz="1400" b="0" i="0" u="none" strike="noStrike" cap="none" normalizeH="0" baseline="0" dirty="0" smtClean="0">
                <a:ln>
                  <a:noFill/>
                </a:ln>
                <a:solidFill>
                  <a:srgbClr val="333333"/>
                </a:solidFill>
                <a:effectLst/>
                <a:latin typeface="Bookman Old Style" panose="02050604050505020204" pitchFamily="18" charset="0"/>
                <a:cs typeface="Consolas" panose="020B0609020204030204" pitchFamily="49" charset="0"/>
              </a:rPr>
              <a:t>" required&gt;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333333"/>
                </a:solidFill>
                <a:effectLst/>
                <a:latin typeface="Bookman Old Style" panose="02050604050505020204" pitchFamily="18" charset="0"/>
                <a:cs typeface="Consolas" panose="020B0609020204030204" pitchFamily="49" charset="0"/>
              </a:rPr>
              <a:t>&lt;button&gt;Submit&lt;/button&gt; </a:t>
            </a:r>
          </a:p>
          <a:p>
            <a:pPr lvl="1" eaLnBrk="0" fontAlgn="base" hangingPunct="0">
              <a:spcBef>
                <a:spcPct val="0"/>
              </a:spcBef>
              <a:spcAft>
                <a:spcPct val="0"/>
              </a:spcAft>
            </a:pPr>
            <a:r>
              <a:rPr kumimoji="0" lang="en-US" altLang="en-US" sz="1400" b="0" i="0" u="none" strike="noStrike" cap="none" normalizeH="0" baseline="0" dirty="0" smtClean="0">
                <a:ln>
                  <a:noFill/>
                </a:ln>
                <a:solidFill>
                  <a:srgbClr val="333333"/>
                </a:solidFill>
                <a:effectLst/>
                <a:latin typeface="Bookman Old Style" panose="02050604050505020204" pitchFamily="18" charset="0"/>
                <a:cs typeface="Consolas" panose="020B0609020204030204" pitchFamily="49" charset="0"/>
              </a:rPr>
              <a:t>&lt;/form&gt;</a:t>
            </a:r>
          </a:p>
          <a:p>
            <a:pPr lvl="1" eaLnBrk="0" fontAlgn="base" hangingPunct="0">
              <a:spcBef>
                <a:spcPct val="0"/>
              </a:spcBef>
              <a:spcAft>
                <a:spcPct val="0"/>
              </a:spcAft>
            </a:pPr>
            <a:endParaRPr kumimoji="0" lang="en-US" altLang="en-US" sz="1400" b="0" i="0" u="none" strike="noStrike" cap="none" normalizeH="0" baseline="0" dirty="0" smtClean="0">
              <a:ln>
                <a:noFill/>
              </a:ln>
              <a:solidFill>
                <a:srgbClr val="333333"/>
              </a:solidFill>
              <a:effectLst/>
              <a:latin typeface="Bookman Old Style" panose="02050604050505020204" pitchFamily="18" charset="0"/>
              <a:cs typeface="Consolas" panose="020B0609020204030204" pitchFamily="49" charset="0"/>
            </a:endParaRPr>
          </a:p>
          <a:p>
            <a:pPr lvl="1" eaLnBrk="0" fontAlgn="base" hangingPunct="0">
              <a:spcBef>
                <a:spcPct val="0"/>
              </a:spcBef>
              <a:spcAft>
                <a:spcPct val="0"/>
              </a:spcAft>
            </a:pPr>
            <a:r>
              <a:rPr lang="en-US" altLang="en-US" sz="1400" dirty="0" err="1">
                <a:solidFill>
                  <a:srgbClr val="333333"/>
                </a:solidFill>
                <a:latin typeface="Bookman Old Style" panose="02050604050505020204" pitchFamily="18" charset="0"/>
                <a:cs typeface="Consolas" panose="020B0609020204030204" pitchFamily="49" charset="0"/>
              </a:rPr>
              <a:t>input:invalid</a:t>
            </a:r>
            <a:r>
              <a:rPr lang="en-US" altLang="en-US" sz="1400" dirty="0">
                <a:solidFill>
                  <a:srgbClr val="333333"/>
                </a:solidFill>
                <a:latin typeface="Bookman Old Style" panose="02050604050505020204" pitchFamily="18" charset="0"/>
                <a:cs typeface="Consolas" panose="020B0609020204030204" pitchFamily="49" charset="0"/>
              </a:rPr>
              <a:t> {</a:t>
            </a:r>
          </a:p>
          <a:p>
            <a:pPr lvl="1" eaLnBrk="0" fontAlgn="base" hangingPunct="0">
              <a:spcBef>
                <a:spcPct val="0"/>
              </a:spcBef>
              <a:spcAft>
                <a:spcPct val="0"/>
              </a:spcAft>
            </a:pPr>
            <a:r>
              <a:rPr lang="en-US" altLang="en-US" sz="1400" dirty="0">
                <a:solidFill>
                  <a:srgbClr val="333333"/>
                </a:solidFill>
                <a:latin typeface="Bookman Old Style" panose="02050604050505020204" pitchFamily="18" charset="0"/>
                <a:cs typeface="Consolas" panose="020B0609020204030204" pitchFamily="49" charset="0"/>
              </a:rPr>
              <a:t>  border: 2px dashed red;</a:t>
            </a:r>
          </a:p>
          <a:p>
            <a:pPr lvl="1" eaLnBrk="0" fontAlgn="base" hangingPunct="0">
              <a:spcBef>
                <a:spcPct val="0"/>
              </a:spcBef>
              <a:spcAft>
                <a:spcPct val="0"/>
              </a:spcAft>
            </a:pPr>
            <a:r>
              <a:rPr lang="en-US" altLang="en-US" sz="1400" dirty="0">
                <a:solidFill>
                  <a:srgbClr val="333333"/>
                </a:solidFill>
                <a:latin typeface="Bookman Old Style" panose="02050604050505020204" pitchFamily="18" charset="0"/>
                <a:cs typeface="Consolas" panose="020B0609020204030204" pitchFamily="49" charset="0"/>
              </a:rPr>
              <a:t>}</a:t>
            </a:r>
          </a:p>
          <a:p>
            <a:pPr lvl="1" eaLnBrk="0" fontAlgn="base" hangingPunct="0">
              <a:spcBef>
                <a:spcPct val="0"/>
              </a:spcBef>
              <a:spcAft>
                <a:spcPct val="0"/>
              </a:spcAft>
            </a:pPr>
            <a:endParaRPr lang="en-US" altLang="en-US" sz="1400" dirty="0">
              <a:solidFill>
                <a:srgbClr val="333333"/>
              </a:solidFill>
              <a:latin typeface="Bookman Old Style" panose="02050604050505020204" pitchFamily="18" charset="0"/>
              <a:cs typeface="Consolas" panose="020B0609020204030204" pitchFamily="49" charset="0"/>
            </a:endParaRPr>
          </a:p>
          <a:p>
            <a:pPr lvl="1" eaLnBrk="0" fontAlgn="base" hangingPunct="0">
              <a:spcBef>
                <a:spcPct val="0"/>
              </a:spcBef>
              <a:spcAft>
                <a:spcPct val="0"/>
              </a:spcAft>
            </a:pPr>
            <a:r>
              <a:rPr lang="en-US" altLang="en-US" sz="1400" dirty="0" err="1">
                <a:solidFill>
                  <a:srgbClr val="333333"/>
                </a:solidFill>
                <a:latin typeface="Bookman Old Style" panose="02050604050505020204" pitchFamily="18" charset="0"/>
                <a:cs typeface="Consolas" panose="020B0609020204030204" pitchFamily="49" charset="0"/>
              </a:rPr>
              <a:t>input:valid</a:t>
            </a:r>
            <a:r>
              <a:rPr lang="en-US" altLang="en-US" sz="1400" dirty="0">
                <a:solidFill>
                  <a:srgbClr val="333333"/>
                </a:solidFill>
                <a:latin typeface="Bookman Old Style" panose="02050604050505020204" pitchFamily="18" charset="0"/>
                <a:cs typeface="Consolas" panose="020B0609020204030204" pitchFamily="49" charset="0"/>
              </a:rPr>
              <a:t> {</a:t>
            </a:r>
          </a:p>
          <a:p>
            <a:pPr lvl="1" eaLnBrk="0" fontAlgn="base" hangingPunct="0">
              <a:spcBef>
                <a:spcPct val="0"/>
              </a:spcBef>
              <a:spcAft>
                <a:spcPct val="0"/>
              </a:spcAft>
            </a:pPr>
            <a:r>
              <a:rPr lang="en-US" altLang="en-US" sz="1400" dirty="0">
                <a:solidFill>
                  <a:srgbClr val="333333"/>
                </a:solidFill>
                <a:latin typeface="Bookman Old Style" panose="02050604050505020204" pitchFamily="18" charset="0"/>
                <a:cs typeface="Consolas" panose="020B0609020204030204" pitchFamily="49" charset="0"/>
              </a:rPr>
              <a:t>  border: 2px solid black;</a:t>
            </a:r>
          </a:p>
          <a:p>
            <a:pPr lvl="1" eaLnBrk="0" fontAlgn="base" hangingPunct="0">
              <a:spcBef>
                <a:spcPct val="0"/>
              </a:spcBef>
              <a:spcAft>
                <a:spcPct val="0"/>
              </a:spcAft>
            </a:pPr>
            <a:r>
              <a:rPr lang="en-US" altLang="en-US" sz="1400" dirty="0">
                <a:solidFill>
                  <a:srgbClr val="333333"/>
                </a:solidFill>
                <a:latin typeface="Bookman Old Style" panose="02050604050505020204" pitchFamily="18" charset="0"/>
                <a:cs typeface="Consolas" panose="020B0609020204030204" pitchFamily="49" charset="0"/>
              </a:rPr>
              <a:t>}</a:t>
            </a:r>
          </a:p>
          <a:p>
            <a:pPr lvl="1" eaLnBrk="0" fontAlgn="base" hangingPunct="0">
              <a:spcBef>
                <a:spcPct val="0"/>
              </a:spcBef>
              <a:spcAft>
                <a:spcPct val="0"/>
              </a:spcAft>
            </a:pPr>
            <a:r>
              <a:rPr kumimoji="0" lang="en-US" altLang="en-US" sz="1400" b="0" i="0" u="none" strike="noStrike" cap="none" normalizeH="0" baseline="0" dirty="0" smtClean="0">
                <a:ln>
                  <a:noFill/>
                </a:ln>
                <a:solidFill>
                  <a:schemeClr val="tx1"/>
                </a:solidFill>
                <a:effectLst/>
                <a:latin typeface="Bookman Old Style" panose="02050604050505020204" pitchFamily="18" charset="0"/>
              </a:rPr>
              <a:t> </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26" y="4871574"/>
            <a:ext cx="7832273" cy="94310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599848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a:t>
            </a:r>
            <a:r>
              <a:rPr lang="en-US" dirty="0" smtClean="0"/>
              <a:t>Customized Error Message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42122940"/>
              </p:ext>
            </p:extLst>
          </p:nvPr>
        </p:nvGraphicFramePr>
        <p:xfrm>
          <a:off x="192741" y="1066800"/>
          <a:ext cx="8678466" cy="5044743"/>
        </p:xfrm>
        <a:graphic>
          <a:graphicData uri="http://schemas.openxmlformats.org/drawingml/2006/table">
            <a:tbl>
              <a:tblPr/>
              <a:tblGrid>
                <a:gridCol w="2229331"/>
                <a:gridCol w="6449135"/>
              </a:tblGrid>
              <a:tr h="250752">
                <a:tc>
                  <a:txBody>
                    <a:bodyPr/>
                    <a:lstStyle/>
                    <a:p>
                      <a:pPr algn="l"/>
                      <a:r>
                        <a:rPr lang="en-US" sz="1100" dirty="0">
                          <a:effectLst/>
                        </a:rPr>
                        <a:t>Property</a:t>
                      </a:r>
                    </a:p>
                  </a:txBody>
                  <a:tcPr marL="64009" marR="64009" marT="48007" marB="48007" anchor="ctr">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c>
                  <a:txBody>
                    <a:bodyPr/>
                    <a:lstStyle/>
                    <a:p>
                      <a:pPr algn="l"/>
                      <a:r>
                        <a:rPr lang="en-US" sz="1100" dirty="0">
                          <a:effectLst/>
                        </a:rPr>
                        <a:t>Description</a:t>
                      </a:r>
                    </a:p>
                  </a:txBody>
                  <a:tcPr marL="64009" marR="64009" marT="48007" marB="48007" anchor="ctr">
                    <a:lnL w="12700" cap="flat" cmpd="sng" algn="ctr">
                      <a:solidFill>
                        <a:srgbClr val="E0E0DC"/>
                      </a:solidFill>
                      <a:prstDash val="solid"/>
                      <a:round/>
                      <a:headEnd type="none" w="med" len="med"/>
                      <a:tailEnd type="none" w="med" len="med"/>
                    </a:lnL>
                    <a:lnR w="9525"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r>
              <a:tr h="839941">
                <a:tc>
                  <a:txBody>
                    <a:bodyPr/>
                    <a:lstStyle/>
                    <a:p>
                      <a:pPr algn="l"/>
                      <a:r>
                        <a:rPr lang="en-US" sz="1100" dirty="0" err="1">
                          <a:effectLst/>
                        </a:rPr>
                        <a:t>validationMessage</a:t>
                      </a:r>
                      <a:endParaRPr lang="en-US" sz="1100" dirty="0">
                        <a:effectLst/>
                      </a:endParaRPr>
                    </a:p>
                  </a:txBody>
                  <a:tcPr marL="64009" marR="64009" marT="48007" marB="48007" anchor="ctr">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c>
                  <a:txBody>
                    <a:bodyPr/>
                    <a:lstStyle/>
                    <a:p>
                      <a:pPr marL="0" algn="l" defTabSz="685800" rtl="0" eaLnBrk="1" latinLnBrk="0" hangingPunct="1"/>
                      <a:r>
                        <a:rPr lang="en-US" sz="1350" kern="1200" dirty="0">
                          <a:solidFill>
                            <a:schemeClr val="tx1"/>
                          </a:solidFill>
                          <a:effectLst/>
                          <a:latin typeface="+mn-lt"/>
                          <a:ea typeface="+mn-ea"/>
                          <a:cs typeface="+mn-cs"/>
                        </a:rPr>
                        <a:t>A localized message describing the validation constraints that the control does not satisfy (if any), or the empty string if the control is not a candidate for constraint validation (</a:t>
                      </a:r>
                      <a:r>
                        <a:rPr lang="en-US" sz="1350" kern="1200" dirty="0" err="1">
                          <a:solidFill>
                            <a:schemeClr val="tx1"/>
                          </a:solidFill>
                          <a:effectLst/>
                          <a:latin typeface="+mn-lt"/>
                          <a:ea typeface="+mn-ea"/>
                          <a:cs typeface="+mn-cs"/>
                        </a:rPr>
                        <a:t>willValidate</a:t>
                      </a:r>
                      <a:r>
                        <a:rPr lang="en-US" sz="1350" kern="1200" dirty="0">
                          <a:solidFill>
                            <a:schemeClr val="tx1"/>
                          </a:solidFill>
                          <a:effectLst/>
                          <a:latin typeface="+mn-lt"/>
                          <a:ea typeface="+mn-ea"/>
                          <a:cs typeface="+mn-cs"/>
                        </a:rPr>
                        <a:t> is false), or the element's value satisfies its constraints.</a:t>
                      </a:r>
                    </a:p>
                  </a:txBody>
                  <a:tcPr marL="64009" marR="64009" marT="48007" marB="48007" anchor="ctr">
                    <a:lnL w="12700" cap="flat" cmpd="sng" algn="ctr">
                      <a:solidFill>
                        <a:srgbClr val="E0E0DC"/>
                      </a:solidFill>
                      <a:prstDash val="solid"/>
                      <a:round/>
                      <a:headEnd type="none" w="med" len="med"/>
                      <a:tailEnd type="none" w="med" len="med"/>
                    </a:lnL>
                    <a:lnR w="9525"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r>
              <a:tr h="386373">
                <a:tc>
                  <a:txBody>
                    <a:bodyPr/>
                    <a:lstStyle/>
                    <a:p>
                      <a:pPr algn="l"/>
                      <a:r>
                        <a:rPr lang="en-US" sz="1400" dirty="0">
                          <a:solidFill>
                            <a:schemeClr val="tx1"/>
                          </a:solidFill>
                          <a:effectLst/>
                        </a:rPr>
                        <a:t>validity</a:t>
                      </a:r>
                    </a:p>
                  </a:txBody>
                  <a:tcPr marL="64009" marR="64009" marT="48007" marB="48007" anchor="ctr">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c>
                  <a:txBody>
                    <a:bodyPr/>
                    <a:lstStyle/>
                    <a:p>
                      <a:pPr marL="0" algn="l" defTabSz="685800" rtl="0" eaLnBrk="1" latinLnBrk="0" hangingPunct="1"/>
                      <a:r>
                        <a:rPr lang="en-US" sz="1400" kern="1200" dirty="0">
                          <a:solidFill>
                            <a:schemeClr val="tx1"/>
                          </a:solidFill>
                          <a:effectLst/>
                          <a:latin typeface="+mn-lt"/>
                          <a:ea typeface="+mn-ea"/>
                          <a:cs typeface="+mn-cs"/>
                        </a:rPr>
                        <a:t>A </a:t>
                      </a:r>
                      <a:r>
                        <a:rPr lang="en-US" sz="1400" kern="1200" dirty="0" err="1">
                          <a:solidFill>
                            <a:schemeClr val="tx1"/>
                          </a:solidFill>
                          <a:effectLst/>
                          <a:latin typeface="+mn-lt"/>
                          <a:ea typeface="+mn-ea"/>
                          <a:cs typeface="+mn-cs"/>
                          <a:hlinkClick r:id="rId2" tooltip="The ValidityState interface represents the validity states that an element can be in, with respect to constraint validation. Together, they help explain why an element's value fails to validate, if it's not valid."/>
                        </a:rPr>
                        <a:t>ValidityState</a:t>
                      </a:r>
                      <a:r>
                        <a:rPr lang="en-US" sz="1400" kern="1200" dirty="0">
                          <a:solidFill>
                            <a:schemeClr val="tx1"/>
                          </a:solidFill>
                          <a:effectLst/>
                          <a:latin typeface="+mn-lt"/>
                          <a:ea typeface="+mn-ea"/>
                          <a:cs typeface="+mn-cs"/>
                        </a:rPr>
                        <a:t> object describing the validity state of the element.</a:t>
                      </a:r>
                    </a:p>
                  </a:txBody>
                  <a:tcPr marL="64009" marR="64009" marT="48007" marB="48007" anchor="ctr">
                    <a:lnL w="12700" cap="flat" cmpd="sng" algn="ctr">
                      <a:solidFill>
                        <a:srgbClr val="E0E0DC"/>
                      </a:solidFill>
                      <a:prstDash val="solid"/>
                      <a:round/>
                      <a:headEnd type="none" w="med" len="med"/>
                      <a:tailEnd type="none" w="med" len="med"/>
                    </a:lnL>
                    <a:lnR w="9525"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r>
              <a:tr h="386373">
                <a:tc>
                  <a:txBody>
                    <a:bodyPr/>
                    <a:lstStyle/>
                    <a:p>
                      <a:pPr algn="l"/>
                      <a:r>
                        <a:rPr lang="en-US" sz="1100">
                          <a:effectLst/>
                        </a:rPr>
                        <a:t>validity.customError</a:t>
                      </a:r>
                    </a:p>
                  </a:txBody>
                  <a:tcPr marL="64009" marR="64009" marT="48007" marB="48007" anchor="ctr">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c>
                  <a:txBody>
                    <a:bodyPr/>
                    <a:lstStyle/>
                    <a:p>
                      <a:pPr marL="0" algn="l" defTabSz="685800" rtl="0" eaLnBrk="1" latinLnBrk="0" hangingPunct="1"/>
                      <a:r>
                        <a:rPr lang="en-US" sz="1350" kern="1200" dirty="0">
                          <a:solidFill>
                            <a:schemeClr val="tx1"/>
                          </a:solidFill>
                          <a:effectLst/>
                          <a:latin typeface="+mn-lt"/>
                          <a:ea typeface="+mn-ea"/>
                          <a:cs typeface="+mn-cs"/>
                        </a:rPr>
                        <a:t>Returns true if the element has a custom error; false otherwise.</a:t>
                      </a:r>
                    </a:p>
                  </a:txBody>
                  <a:tcPr marL="64009" marR="64009" marT="48007" marB="48007" anchor="ctr">
                    <a:lnL w="12700" cap="flat" cmpd="sng" algn="ctr">
                      <a:solidFill>
                        <a:srgbClr val="E0E0DC"/>
                      </a:solidFill>
                      <a:prstDash val="solid"/>
                      <a:round/>
                      <a:headEnd type="none" w="med" len="med"/>
                      <a:tailEnd type="none" w="med" len="med"/>
                    </a:lnL>
                    <a:lnR w="9525"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r>
              <a:tr h="874005">
                <a:tc>
                  <a:txBody>
                    <a:bodyPr/>
                    <a:lstStyle/>
                    <a:p>
                      <a:pPr algn="l"/>
                      <a:r>
                        <a:rPr lang="en-US" sz="1100">
                          <a:effectLst/>
                        </a:rPr>
                        <a:t>validity.patternMismatch</a:t>
                      </a:r>
                    </a:p>
                  </a:txBody>
                  <a:tcPr marL="64009" marR="64009" marT="48007" marB="48007" anchor="ctr">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c>
                  <a:txBody>
                    <a:bodyPr/>
                    <a:lstStyle/>
                    <a:p>
                      <a:pPr marL="0" algn="l" defTabSz="685800" rtl="0" eaLnBrk="1" latinLnBrk="0" hangingPunct="1"/>
                      <a:r>
                        <a:rPr lang="en-US" sz="1350" kern="1200" dirty="0">
                          <a:solidFill>
                            <a:schemeClr val="tx1"/>
                          </a:solidFill>
                          <a:effectLst/>
                          <a:latin typeface="+mn-lt"/>
                          <a:ea typeface="+mn-ea"/>
                          <a:cs typeface="+mn-cs"/>
                        </a:rPr>
                        <a:t>Returns true if the element's value doesn't match the provided pattern; false otherwise.</a:t>
                      </a:r>
                      <a:br>
                        <a:rPr lang="en-US" sz="1350" kern="1200" dirty="0">
                          <a:solidFill>
                            <a:schemeClr val="tx1"/>
                          </a:solidFill>
                          <a:effectLst/>
                          <a:latin typeface="+mn-lt"/>
                          <a:ea typeface="+mn-ea"/>
                          <a:cs typeface="+mn-cs"/>
                        </a:rPr>
                      </a:br>
                      <a:r>
                        <a:rPr lang="en-US" sz="1350" kern="1200" dirty="0">
                          <a:solidFill>
                            <a:schemeClr val="tx1"/>
                          </a:solidFill>
                          <a:effectLst/>
                          <a:latin typeface="+mn-lt"/>
                          <a:ea typeface="+mn-ea"/>
                          <a:cs typeface="+mn-cs"/>
                        </a:rPr>
                        <a:t/>
                      </a:r>
                      <a:br>
                        <a:rPr lang="en-US" sz="1350" kern="1200" dirty="0">
                          <a:solidFill>
                            <a:schemeClr val="tx1"/>
                          </a:solidFill>
                          <a:effectLst/>
                          <a:latin typeface="+mn-lt"/>
                          <a:ea typeface="+mn-ea"/>
                          <a:cs typeface="+mn-cs"/>
                        </a:rPr>
                      </a:br>
                      <a:r>
                        <a:rPr lang="en-US" sz="1350" kern="1200" dirty="0">
                          <a:solidFill>
                            <a:schemeClr val="tx1"/>
                          </a:solidFill>
                          <a:effectLst/>
                          <a:latin typeface="+mn-lt"/>
                          <a:ea typeface="+mn-ea"/>
                          <a:cs typeface="+mn-cs"/>
                        </a:rPr>
                        <a:t>If it returns true, the element will match the </a:t>
                      </a:r>
                      <a:r>
                        <a:rPr lang="en-US" sz="1350" kern="1200" dirty="0">
                          <a:solidFill>
                            <a:schemeClr val="tx1"/>
                          </a:solidFill>
                          <a:effectLst/>
                          <a:latin typeface="+mn-lt"/>
                          <a:ea typeface="+mn-ea"/>
                          <a:cs typeface="+mn-cs"/>
                          <a:hlinkClick r:id="rId3" tooltip="The :invalid CSS pseudo-class represents any &lt;input&gt; or other &lt;form&gt; element whose contents fail to validate."/>
                        </a:rPr>
                        <a:t>:invalid</a:t>
                      </a:r>
                      <a:r>
                        <a:rPr lang="en-US" sz="1350" kern="1200" dirty="0">
                          <a:solidFill>
                            <a:schemeClr val="tx1"/>
                          </a:solidFill>
                          <a:effectLst/>
                          <a:latin typeface="+mn-lt"/>
                          <a:ea typeface="+mn-ea"/>
                          <a:cs typeface="+mn-cs"/>
                        </a:rPr>
                        <a:t> CSS pseudo-class.</a:t>
                      </a:r>
                    </a:p>
                  </a:txBody>
                  <a:tcPr marL="64009" marR="64009" marT="48007" marB="48007" anchor="ctr">
                    <a:lnL w="12700" cap="flat" cmpd="sng" algn="ctr">
                      <a:solidFill>
                        <a:srgbClr val="E0E0DC"/>
                      </a:solidFill>
                      <a:prstDash val="solid"/>
                      <a:round/>
                      <a:headEnd type="none" w="med" len="med"/>
                      <a:tailEnd type="none" w="med" len="med"/>
                    </a:lnL>
                    <a:lnR w="9525"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r>
              <a:tr h="1069677">
                <a:tc>
                  <a:txBody>
                    <a:bodyPr/>
                    <a:lstStyle/>
                    <a:p>
                      <a:pPr algn="l"/>
                      <a:r>
                        <a:rPr lang="en-US" sz="1100">
                          <a:effectLst/>
                        </a:rPr>
                        <a:t>validity.rangeOverflow</a:t>
                      </a:r>
                    </a:p>
                  </a:txBody>
                  <a:tcPr marL="64009" marR="64009" marT="48007" marB="48007" anchor="ctr">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c>
                  <a:txBody>
                    <a:bodyPr/>
                    <a:lstStyle/>
                    <a:p>
                      <a:pPr marL="0" algn="l" defTabSz="685800" rtl="0" eaLnBrk="1" latinLnBrk="0" hangingPunct="1"/>
                      <a:r>
                        <a:rPr lang="en-US" sz="1350" kern="1200" dirty="0">
                          <a:solidFill>
                            <a:schemeClr val="tx1"/>
                          </a:solidFill>
                          <a:effectLst/>
                          <a:latin typeface="+mn-lt"/>
                          <a:ea typeface="+mn-ea"/>
                          <a:cs typeface="+mn-cs"/>
                        </a:rPr>
                        <a:t>Returns true if the element's value is higher than the provided maximum; </a:t>
                      </a:r>
                      <a:r>
                        <a:rPr lang="en-US" sz="1350" kern="1200" dirty="0" err="1">
                          <a:solidFill>
                            <a:schemeClr val="tx1"/>
                          </a:solidFill>
                          <a:effectLst/>
                          <a:latin typeface="+mn-lt"/>
                          <a:ea typeface="+mn-ea"/>
                          <a:cs typeface="+mn-cs"/>
                        </a:rPr>
                        <a:t>falseotherwise</a:t>
                      </a:r>
                      <a:r>
                        <a:rPr lang="en-US" sz="1350" kern="1200" dirty="0">
                          <a:solidFill>
                            <a:schemeClr val="tx1"/>
                          </a:solidFill>
                          <a:effectLst/>
                          <a:latin typeface="+mn-lt"/>
                          <a:ea typeface="+mn-ea"/>
                          <a:cs typeface="+mn-cs"/>
                        </a:rPr>
                        <a:t>.</a:t>
                      </a:r>
                      <a:br>
                        <a:rPr lang="en-US" sz="1350" kern="1200" dirty="0">
                          <a:solidFill>
                            <a:schemeClr val="tx1"/>
                          </a:solidFill>
                          <a:effectLst/>
                          <a:latin typeface="+mn-lt"/>
                          <a:ea typeface="+mn-ea"/>
                          <a:cs typeface="+mn-cs"/>
                        </a:rPr>
                      </a:br>
                      <a:r>
                        <a:rPr lang="en-US" sz="1350" kern="1200" dirty="0">
                          <a:solidFill>
                            <a:schemeClr val="tx1"/>
                          </a:solidFill>
                          <a:effectLst/>
                          <a:latin typeface="+mn-lt"/>
                          <a:ea typeface="+mn-ea"/>
                          <a:cs typeface="+mn-cs"/>
                        </a:rPr>
                        <a:t/>
                      </a:r>
                      <a:br>
                        <a:rPr lang="en-US" sz="1350" kern="1200" dirty="0">
                          <a:solidFill>
                            <a:schemeClr val="tx1"/>
                          </a:solidFill>
                          <a:effectLst/>
                          <a:latin typeface="+mn-lt"/>
                          <a:ea typeface="+mn-ea"/>
                          <a:cs typeface="+mn-cs"/>
                        </a:rPr>
                      </a:br>
                      <a:r>
                        <a:rPr lang="en-US" sz="1350" kern="1200" dirty="0">
                          <a:solidFill>
                            <a:schemeClr val="tx1"/>
                          </a:solidFill>
                          <a:effectLst/>
                          <a:latin typeface="+mn-lt"/>
                          <a:ea typeface="+mn-ea"/>
                          <a:cs typeface="+mn-cs"/>
                        </a:rPr>
                        <a:t>If it returns true, the element will match the </a:t>
                      </a:r>
                      <a:r>
                        <a:rPr lang="en-US" sz="1350" kern="1200" dirty="0">
                          <a:solidFill>
                            <a:schemeClr val="tx1"/>
                          </a:solidFill>
                          <a:effectLst/>
                          <a:latin typeface="+mn-lt"/>
                          <a:ea typeface="+mn-ea"/>
                          <a:cs typeface="+mn-cs"/>
                          <a:hlinkClick r:id="rId3" tooltip="The :invalid CSS pseudo-class represents any &lt;input&gt; or other &lt;form&gt; element whose contents fail to validate."/>
                        </a:rPr>
                        <a:t>:invalid</a:t>
                      </a:r>
                      <a:r>
                        <a:rPr lang="en-US" sz="1350" kern="1200" dirty="0">
                          <a:solidFill>
                            <a:schemeClr val="tx1"/>
                          </a:solidFill>
                          <a:effectLst/>
                          <a:latin typeface="+mn-lt"/>
                          <a:ea typeface="+mn-ea"/>
                          <a:cs typeface="+mn-cs"/>
                        </a:rPr>
                        <a:t> and </a:t>
                      </a:r>
                      <a:r>
                        <a:rPr lang="en-US" sz="1350" kern="1200" dirty="0">
                          <a:solidFill>
                            <a:schemeClr val="tx1"/>
                          </a:solidFill>
                          <a:effectLst/>
                          <a:latin typeface="+mn-lt"/>
                          <a:ea typeface="+mn-ea"/>
                          <a:cs typeface="+mn-cs"/>
                          <a:hlinkClick r:id="rId4" tooltip="The :out-of-range CSS pseudo-class represents an &lt;input&gt; element whose current value is outside the range limits specified by the min and max attributes."/>
                        </a:rPr>
                        <a:t>:out-of-range</a:t>
                      </a:r>
                      <a:r>
                        <a:rPr lang="en-US" sz="1350" kern="1200" dirty="0">
                          <a:solidFill>
                            <a:schemeClr val="tx1"/>
                          </a:solidFill>
                          <a:effectLst/>
                          <a:latin typeface="+mn-lt"/>
                          <a:ea typeface="+mn-ea"/>
                          <a:cs typeface="+mn-cs"/>
                        </a:rPr>
                        <a:t> and CSS pseudo-class.</a:t>
                      </a:r>
                    </a:p>
                  </a:txBody>
                  <a:tcPr marL="64009" marR="64009" marT="48007" marB="48007" anchor="ctr">
                    <a:lnL w="12700" cap="flat" cmpd="sng" algn="ctr">
                      <a:solidFill>
                        <a:srgbClr val="E0E0DC"/>
                      </a:solidFill>
                      <a:prstDash val="solid"/>
                      <a:round/>
                      <a:headEnd type="none" w="med" len="med"/>
                      <a:tailEnd type="none" w="med" len="med"/>
                    </a:lnL>
                    <a:lnR w="9525"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FFFFFF"/>
                    </a:solidFill>
                  </a:tcPr>
                </a:tc>
              </a:tr>
              <a:tr h="1069677">
                <a:tc>
                  <a:txBody>
                    <a:bodyPr/>
                    <a:lstStyle/>
                    <a:p>
                      <a:pPr algn="l"/>
                      <a:r>
                        <a:rPr lang="en-US" sz="1100">
                          <a:effectLst/>
                        </a:rPr>
                        <a:t>validity.rangeUnderflow</a:t>
                      </a:r>
                    </a:p>
                  </a:txBody>
                  <a:tcPr marL="64009" marR="64009" marT="48007" marB="48007" anchor="ctr">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9525" cap="flat" cmpd="sng" algn="ctr">
                      <a:solidFill>
                        <a:srgbClr val="E0E0DC"/>
                      </a:solidFill>
                      <a:prstDash val="solid"/>
                      <a:round/>
                      <a:headEnd type="none" w="med" len="med"/>
                      <a:tailEnd type="none" w="med" len="med"/>
                    </a:lnB>
                    <a:solidFill>
                      <a:srgbClr val="FFFFFF"/>
                    </a:solidFill>
                  </a:tcPr>
                </a:tc>
                <a:tc>
                  <a:txBody>
                    <a:bodyPr/>
                    <a:lstStyle/>
                    <a:p>
                      <a:pPr marL="0" algn="l" defTabSz="685800" rtl="0" eaLnBrk="1" latinLnBrk="0" hangingPunct="1"/>
                      <a:r>
                        <a:rPr lang="en-US" sz="1350" kern="1200" dirty="0">
                          <a:solidFill>
                            <a:schemeClr val="tx1"/>
                          </a:solidFill>
                          <a:effectLst/>
                          <a:latin typeface="+mn-lt"/>
                          <a:ea typeface="+mn-ea"/>
                          <a:cs typeface="+mn-cs"/>
                        </a:rPr>
                        <a:t>Returns true if the element's value is lower than the provided minimum; false otherwise.</a:t>
                      </a:r>
                      <a:br>
                        <a:rPr lang="en-US" sz="1350" kern="1200" dirty="0">
                          <a:solidFill>
                            <a:schemeClr val="tx1"/>
                          </a:solidFill>
                          <a:effectLst/>
                          <a:latin typeface="+mn-lt"/>
                          <a:ea typeface="+mn-ea"/>
                          <a:cs typeface="+mn-cs"/>
                        </a:rPr>
                      </a:br>
                      <a:r>
                        <a:rPr lang="en-US" sz="1350" kern="1200" dirty="0">
                          <a:solidFill>
                            <a:schemeClr val="tx1"/>
                          </a:solidFill>
                          <a:effectLst/>
                          <a:latin typeface="+mn-lt"/>
                          <a:ea typeface="+mn-ea"/>
                          <a:cs typeface="+mn-cs"/>
                        </a:rPr>
                        <a:t/>
                      </a:r>
                      <a:br>
                        <a:rPr lang="en-US" sz="1350" kern="1200" dirty="0">
                          <a:solidFill>
                            <a:schemeClr val="tx1"/>
                          </a:solidFill>
                          <a:effectLst/>
                          <a:latin typeface="+mn-lt"/>
                          <a:ea typeface="+mn-ea"/>
                          <a:cs typeface="+mn-cs"/>
                        </a:rPr>
                      </a:br>
                      <a:r>
                        <a:rPr lang="en-US" sz="1350" kern="1200" dirty="0">
                          <a:solidFill>
                            <a:schemeClr val="tx1"/>
                          </a:solidFill>
                          <a:effectLst/>
                          <a:latin typeface="+mn-lt"/>
                          <a:ea typeface="+mn-ea"/>
                          <a:cs typeface="+mn-cs"/>
                        </a:rPr>
                        <a:t>If it returns true, the element will match the </a:t>
                      </a:r>
                      <a:r>
                        <a:rPr lang="en-US" sz="1350" kern="1200" dirty="0">
                          <a:solidFill>
                            <a:schemeClr val="tx1"/>
                          </a:solidFill>
                          <a:effectLst/>
                          <a:latin typeface="+mn-lt"/>
                          <a:ea typeface="+mn-ea"/>
                          <a:cs typeface="+mn-cs"/>
                          <a:hlinkClick r:id="rId3" tooltip="The :invalid CSS pseudo-class represents any &lt;input&gt; or other &lt;form&gt; element whose contents fail to validate."/>
                        </a:rPr>
                        <a:t>:invalid</a:t>
                      </a:r>
                      <a:r>
                        <a:rPr lang="en-US" sz="1350" kern="1200" dirty="0">
                          <a:solidFill>
                            <a:schemeClr val="tx1"/>
                          </a:solidFill>
                          <a:effectLst/>
                          <a:latin typeface="+mn-lt"/>
                          <a:ea typeface="+mn-ea"/>
                          <a:cs typeface="+mn-cs"/>
                        </a:rPr>
                        <a:t> and </a:t>
                      </a:r>
                      <a:r>
                        <a:rPr lang="en-US" sz="1350" kern="1200" dirty="0">
                          <a:solidFill>
                            <a:schemeClr val="tx1"/>
                          </a:solidFill>
                          <a:effectLst/>
                          <a:latin typeface="+mn-lt"/>
                          <a:ea typeface="+mn-ea"/>
                          <a:cs typeface="+mn-cs"/>
                          <a:hlinkClick r:id="rId4" tooltip="The :out-of-range CSS pseudo-class represents an &lt;input&gt; element whose current value is outside the range limits specified by the min and max attributes."/>
                        </a:rPr>
                        <a:t>:out-of-range</a:t>
                      </a:r>
                      <a:r>
                        <a:rPr lang="en-US" sz="1350" kern="1200" dirty="0">
                          <a:solidFill>
                            <a:schemeClr val="tx1"/>
                          </a:solidFill>
                          <a:effectLst/>
                          <a:latin typeface="+mn-lt"/>
                          <a:ea typeface="+mn-ea"/>
                          <a:cs typeface="+mn-cs"/>
                        </a:rPr>
                        <a:t> CSS pseudo-class.</a:t>
                      </a:r>
                    </a:p>
                  </a:txBody>
                  <a:tcPr marL="64009" marR="64009" marT="48007" marB="48007" anchor="ctr">
                    <a:lnL w="12700" cap="flat" cmpd="sng" algn="ctr">
                      <a:solidFill>
                        <a:srgbClr val="E0E0DC"/>
                      </a:solidFill>
                      <a:prstDash val="solid"/>
                      <a:round/>
                      <a:headEnd type="none" w="med" len="med"/>
                      <a:tailEnd type="none" w="med" len="med"/>
                    </a:lnL>
                    <a:lnR w="9525"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9525" cap="flat" cmpd="sng" algn="ctr">
                      <a:solidFill>
                        <a:srgbClr val="E0E0D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3638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 &amp;  Post type request</a:t>
            </a:r>
            <a:endParaRPr lang="en-US" dirty="0"/>
          </a:p>
        </p:txBody>
      </p:sp>
      <p:sp>
        <p:nvSpPr>
          <p:cNvPr id="2" name="TextBox 1"/>
          <p:cNvSpPr txBox="1"/>
          <p:nvPr/>
        </p:nvSpPr>
        <p:spPr>
          <a:xfrm>
            <a:off x="545245" y="1143000"/>
            <a:ext cx="8077200" cy="5170646"/>
          </a:xfrm>
          <a:prstGeom prst="rect">
            <a:avLst/>
          </a:prstGeom>
          <a:noFill/>
        </p:spPr>
        <p:txBody>
          <a:bodyPr wrap="square" rtlCol="0">
            <a:spAutoFit/>
          </a:bodyPr>
          <a:lstStyle/>
          <a:p>
            <a:r>
              <a:rPr lang="en-US" sz="1500" dirty="0"/>
              <a:t>The default method when submitting form data is GET.</a:t>
            </a:r>
          </a:p>
          <a:p>
            <a:r>
              <a:rPr lang="en-US" sz="1500" dirty="0" smtClean="0"/>
              <a:t>	However</a:t>
            </a:r>
            <a:r>
              <a:rPr lang="en-US" sz="1500" dirty="0"/>
              <a:t>, when GET is used, the submitted form data will be </a:t>
            </a:r>
            <a:r>
              <a:rPr lang="en-US" sz="1500" b="1" dirty="0"/>
              <a:t>visible in the page address field</a:t>
            </a:r>
            <a:r>
              <a:rPr lang="en-US" sz="1500" dirty="0" smtClean="0"/>
              <a:t>:</a:t>
            </a:r>
          </a:p>
          <a:p>
            <a:r>
              <a:rPr lang="en-US" sz="1500" dirty="0" smtClean="0"/>
              <a:t>	/</a:t>
            </a:r>
            <a:r>
              <a:rPr lang="en-US" sz="1500" dirty="0" err="1" smtClean="0"/>
              <a:t>action_page.php?firstname</a:t>
            </a:r>
            <a:r>
              <a:rPr lang="en-US" sz="1500" dirty="0" smtClean="0"/>
              <a:t>=</a:t>
            </a:r>
            <a:r>
              <a:rPr lang="en-US" sz="1500" dirty="0" err="1" smtClean="0"/>
              <a:t>Mickey&amp;lastname</a:t>
            </a:r>
            <a:r>
              <a:rPr lang="en-US" sz="1500" dirty="0" smtClean="0"/>
              <a:t>=Mouse</a:t>
            </a:r>
          </a:p>
          <a:p>
            <a:endParaRPr lang="en-US" sz="1500" dirty="0" smtClean="0"/>
          </a:p>
          <a:p>
            <a:r>
              <a:rPr lang="en-US" sz="1500" b="1" dirty="0"/>
              <a:t>Notes on GET:</a:t>
            </a:r>
            <a:endParaRPr lang="en-US" sz="1500" dirty="0"/>
          </a:p>
          <a:p>
            <a:r>
              <a:rPr lang="en-US" sz="1500" dirty="0" smtClean="0"/>
              <a:t>	Appends </a:t>
            </a:r>
            <a:r>
              <a:rPr lang="en-US" sz="1500" dirty="0"/>
              <a:t>form-data into the URL in name/value pairs</a:t>
            </a:r>
          </a:p>
          <a:p>
            <a:r>
              <a:rPr lang="en-US" sz="1500" dirty="0" smtClean="0"/>
              <a:t>	The </a:t>
            </a:r>
            <a:r>
              <a:rPr lang="en-US" sz="1500" dirty="0"/>
              <a:t>length of a URL is limited (about 3000 characters)</a:t>
            </a:r>
          </a:p>
          <a:p>
            <a:r>
              <a:rPr lang="en-US" sz="1500" dirty="0" smtClean="0"/>
              <a:t>	Never </a:t>
            </a:r>
            <a:r>
              <a:rPr lang="en-US" sz="1500" dirty="0"/>
              <a:t>use GET to send sensitive data! (will be visible in the URL)</a:t>
            </a:r>
          </a:p>
          <a:p>
            <a:r>
              <a:rPr lang="en-US" sz="1500" dirty="0" smtClean="0"/>
              <a:t>	Useful </a:t>
            </a:r>
            <a:r>
              <a:rPr lang="en-US" sz="1500" dirty="0"/>
              <a:t>for form submissions where a user want to bookmark the result</a:t>
            </a:r>
          </a:p>
          <a:p>
            <a:r>
              <a:rPr lang="en-US" sz="1500" dirty="0" smtClean="0"/>
              <a:t>	GET </a:t>
            </a:r>
            <a:r>
              <a:rPr lang="en-US" sz="1500" dirty="0"/>
              <a:t>is better for non-secure data, like query strings in </a:t>
            </a:r>
            <a:r>
              <a:rPr lang="en-US" sz="1500" dirty="0" smtClean="0"/>
              <a:t>Google</a:t>
            </a:r>
          </a:p>
          <a:p>
            <a:endParaRPr lang="en-US" sz="1500" dirty="0"/>
          </a:p>
          <a:p>
            <a:r>
              <a:rPr lang="en-US" sz="1500" b="1" dirty="0"/>
              <a:t>When to Use POST</a:t>
            </a:r>
            <a:r>
              <a:rPr lang="en-US" sz="1500" b="1" dirty="0" smtClean="0"/>
              <a:t>?</a:t>
            </a:r>
          </a:p>
          <a:p>
            <a:endParaRPr lang="en-US" sz="1500" b="1" dirty="0"/>
          </a:p>
          <a:p>
            <a:r>
              <a:rPr lang="en-US" sz="1500" dirty="0" smtClean="0"/>
              <a:t>	Always </a:t>
            </a:r>
            <a:r>
              <a:rPr lang="en-US" sz="1500" dirty="0"/>
              <a:t>use POST if the form data contains sensitive or personal information. The POST method does not display the submitted form data in the page address field</a:t>
            </a:r>
            <a:r>
              <a:rPr lang="en-US" sz="1500" dirty="0" smtClean="0"/>
              <a:t>.</a:t>
            </a:r>
          </a:p>
          <a:p>
            <a:endParaRPr lang="en-US" sz="1500" dirty="0"/>
          </a:p>
          <a:p>
            <a:r>
              <a:rPr lang="en-US" sz="1500" b="1" dirty="0"/>
              <a:t>Notes on POST</a:t>
            </a:r>
            <a:r>
              <a:rPr lang="en-US" sz="1500" b="1" dirty="0" smtClean="0"/>
              <a:t>:</a:t>
            </a:r>
          </a:p>
          <a:p>
            <a:endParaRPr lang="en-US" sz="1500" dirty="0"/>
          </a:p>
          <a:p>
            <a:r>
              <a:rPr lang="en-US" sz="1500" dirty="0"/>
              <a:t>POST has no size limitations, and can be used to send large amounts of data.</a:t>
            </a:r>
          </a:p>
          <a:p>
            <a:r>
              <a:rPr lang="en-US" sz="1500" dirty="0"/>
              <a:t>Form submissions with POST cannot be </a:t>
            </a:r>
            <a:r>
              <a:rPr lang="en-US" sz="1500" dirty="0" smtClean="0"/>
              <a:t>bookmarked</a:t>
            </a:r>
            <a:endParaRPr lang="en-US" sz="1500" dirty="0"/>
          </a:p>
          <a:p>
            <a:endParaRPr lang="en-US" sz="1500" dirty="0"/>
          </a:p>
        </p:txBody>
      </p:sp>
    </p:spTree>
    <p:extLst>
      <p:ext uri="{BB962C8B-B14F-4D97-AF65-F5344CB8AC3E}">
        <p14:creationId xmlns:p14="http://schemas.microsoft.com/office/powerpoint/2010/main" val="2396906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Audio </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16"/>
            <a:ext cx="7467600" cy="2215991"/>
          </a:xfrm>
          <a:prstGeom prst="rect">
            <a:avLst/>
          </a:prstGeom>
          <a:noFill/>
        </p:spPr>
        <p:txBody>
          <a:bodyPr wrap="square" rtlCol="0">
            <a:spAutoFit/>
          </a:bodyPr>
          <a:lstStyle/>
          <a:p>
            <a:pPr lvl="1">
              <a:buFont typeface="Arial" panose="020B0604020202020204" pitchFamily="34" charset="0"/>
              <a:buChar char="•"/>
              <a:defRPr/>
            </a:pPr>
            <a:r>
              <a:rPr lang="en-US" sz="2000" dirty="0"/>
              <a:t>HTML5 provides a standard for playing audio files.</a:t>
            </a:r>
          </a:p>
          <a:p>
            <a:pPr lvl="1">
              <a:buFont typeface="Arial" panose="020B0604020202020204" pitchFamily="34" charset="0"/>
              <a:buChar char="•"/>
              <a:defRPr/>
            </a:pPr>
            <a:r>
              <a:rPr lang="en-US" sz="2000" dirty="0"/>
              <a:t>To play an audio file in HTML, use the </a:t>
            </a:r>
            <a:r>
              <a:rPr lang="en-US" sz="2000" b="1" dirty="0"/>
              <a:t>&lt;audio&gt;</a:t>
            </a:r>
            <a:r>
              <a:rPr lang="en-US" sz="2000" dirty="0"/>
              <a:t> element.</a:t>
            </a:r>
          </a:p>
          <a:p>
            <a:pPr lvl="1">
              <a:buFont typeface="Arial" panose="020B0604020202020204" pitchFamily="34" charset="0"/>
              <a:buChar char="•"/>
            </a:pPr>
            <a:r>
              <a:rPr lang="en-US" sz="2000" dirty="0"/>
              <a:t>The </a:t>
            </a:r>
            <a:r>
              <a:rPr lang="en-US" sz="2000" b="1" dirty="0"/>
              <a:t>controls</a:t>
            </a:r>
            <a:r>
              <a:rPr lang="en-US" sz="2000" dirty="0"/>
              <a:t> attribute adds audio controls, like play, pause, and volume.</a:t>
            </a:r>
          </a:p>
          <a:p>
            <a:pPr lvl="1">
              <a:buFont typeface="Arial" panose="020B0604020202020204" pitchFamily="34" charset="0"/>
              <a:buChar char="•"/>
            </a:pPr>
            <a:r>
              <a:rPr lang="en-US" sz="2000" dirty="0"/>
              <a:t>Text between the &lt;audio&gt; and &lt;/audio&gt; tags will display in browsers that do not support the &lt;audio&gt; element.</a:t>
            </a:r>
          </a:p>
          <a:p>
            <a:pPr lvl="3"/>
            <a:endParaRPr lang="en-US" altLang="en-US" b="1" dirty="0">
              <a:solidFill>
                <a:prstClr val="black"/>
              </a:solidFill>
            </a:endParaRPr>
          </a:p>
        </p:txBody>
      </p:sp>
      <p:sp>
        <p:nvSpPr>
          <p:cNvPr id="2" name="TextBox 1"/>
          <p:cNvSpPr txBox="1"/>
          <p:nvPr/>
        </p:nvSpPr>
        <p:spPr>
          <a:xfrm>
            <a:off x="1714500" y="3736181"/>
            <a:ext cx="4724400" cy="369332"/>
          </a:xfrm>
          <a:prstGeom prst="rect">
            <a:avLst/>
          </a:prstGeom>
          <a:noFill/>
        </p:spPr>
        <p:txBody>
          <a:bodyPr wrap="square" rtlCol="0">
            <a:spAutoFit/>
          </a:bodyPr>
          <a:lstStyle/>
          <a:p>
            <a:endParaRPr lang="en-US" dirty="0">
              <a:solidFill>
                <a:prstClr val="black"/>
              </a:solidFill>
            </a:endParaRPr>
          </a:p>
        </p:txBody>
      </p:sp>
      <p:sp>
        <p:nvSpPr>
          <p:cNvPr id="5" name="Rectangle 4"/>
          <p:cNvSpPr/>
          <p:nvPr/>
        </p:nvSpPr>
        <p:spPr>
          <a:xfrm>
            <a:off x="1543050" y="4038600"/>
            <a:ext cx="5105400" cy="1219200"/>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4" name="TextBox 3"/>
          <p:cNvSpPr txBox="1"/>
          <p:nvPr/>
        </p:nvSpPr>
        <p:spPr>
          <a:xfrm>
            <a:off x="1543050" y="4057479"/>
            <a:ext cx="5410200" cy="1200329"/>
          </a:xfrm>
          <a:prstGeom prst="rect">
            <a:avLst/>
          </a:prstGeom>
          <a:noFill/>
        </p:spPr>
        <p:txBody>
          <a:bodyPr wrap="square" rtlCol="0">
            <a:spAutoFit/>
          </a:bodyPr>
          <a:lstStyle/>
          <a:p>
            <a:pPr>
              <a:defRPr/>
            </a:pPr>
            <a:r>
              <a:rPr lang="en-US" dirty="0" smtClean="0"/>
              <a:t>&lt;audio controls&gt;</a:t>
            </a:r>
          </a:p>
          <a:p>
            <a:pPr>
              <a:defRPr/>
            </a:pPr>
            <a:r>
              <a:rPr lang="en-US" dirty="0" smtClean="0"/>
              <a:t>&lt;source </a:t>
            </a:r>
            <a:r>
              <a:rPr lang="en-US" dirty="0" err="1" smtClean="0"/>
              <a:t>src</a:t>
            </a:r>
            <a:r>
              <a:rPr lang="en-US" dirty="0" smtClean="0"/>
              <a:t>=“im.mp3" type="audio/mpeg"&gt; &lt;/audio&gt;</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5486400"/>
            <a:ext cx="5274298" cy="69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Users\JS5010571\Desktop\HTML 5 Images\untitled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038" y="3886215"/>
            <a:ext cx="1606562" cy="180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758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altLang="en-US" dirty="0"/>
              <a:t>Video</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8"/>
            <a:ext cx="7467600" cy="2831544"/>
          </a:xfrm>
          <a:prstGeom prst="rect">
            <a:avLst/>
          </a:prstGeom>
          <a:noFill/>
        </p:spPr>
        <p:txBody>
          <a:bodyPr wrap="square" rtlCol="0">
            <a:spAutoFit/>
          </a:bodyPr>
          <a:lstStyle/>
          <a:p>
            <a:pPr lvl="1">
              <a:buFont typeface="Arial" panose="020B0604020202020204" pitchFamily="34" charset="0"/>
              <a:buChar char="•"/>
              <a:defRPr/>
            </a:pPr>
            <a:r>
              <a:rPr lang="en-US" sz="2000" dirty="0"/>
              <a:t>HTML5 provides a standard for playing  video files.</a:t>
            </a:r>
          </a:p>
          <a:p>
            <a:pPr lvl="1">
              <a:buFont typeface="Arial" panose="020B0604020202020204" pitchFamily="34" charset="0"/>
              <a:buChar char="•"/>
              <a:defRPr/>
            </a:pPr>
            <a:r>
              <a:rPr lang="en-US" sz="2000" dirty="0"/>
              <a:t>To play an video file in HTML, use the </a:t>
            </a:r>
            <a:r>
              <a:rPr lang="en-US" sz="2000" b="1" dirty="0"/>
              <a:t>&lt;video&gt;</a:t>
            </a:r>
            <a:r>
              <a:rPr lang="en-US" sz="2000" dirty="0"/>
              <a:t> element.</a:t>
            </a:r>
          </a:p>
          <a:p>
            <a:pPr lvl="1">
              <a:buFont typeface="Arial" panose="020B0604020202020204" pitchFamily="34" charset="0"/>
              <a:buChar char="•"/>
            </a:pPr>
            <a:r>
              <a:rPr lang="en-US" sz="2000" dirty="0"/>
              <a:t>The </a:t>
            </a:r>
            <a:r>
              <a:rPr lang="en-US" sz="2000" b="1" dirty="0"/>
              <a:t>controls</a:t>
            </a:r>
            <a:r>
              <a:rPr lang="en-US" sz="2000" dirty="0"/>
              <a:t> attribute adds video controls, like play, pause, and volume.</a:t>
            </a:r>
          </a:p>
          <a:p>
            <a:pPr lvl="1">
              <a:buFont typeface="Arial" panose="020B0604020202020204" pitchFamily="34" charset="0"/>
              <a:buChar char="•"/>
            </a:pPr>
            <a:r>
              <a:rPr lang="en-US" sz="2000" dirty="0"/>
              <a:t>It is a good idea to always include </a:t>
            </a:r>
            <a:r>
              <a:rPr lang="en-US" sz="2000" b="1" dirty="0"/>
              <a:t>width</a:t>
            </a:r>
            <a:r>
              <a:rPr lang="en-US" sz="2000" dirty="0"/>
              <a:t> and </a:t>
            </a:r>
            <a:r>
              <a:rPr lang="en-US" sz="2000" b="1" dirty="0"/>
              <a:t>height</a:t>
            </a:r>
            <a:r>
              <a:rPr lang="en-US" sz="2000" dirty="0"/>
              <a:t> attributes.</a:t>
            </a:r>
          </a:p>
          <a:p>
            <a:pPr lvl="1">
              <a:buFont typeface="Arial" panose="020B0604020202020204" pitchFamily="34" charset="0"/>
              <a:buChar char="•"/>
            </a:pPr>
            <a:r>
              <a:rPr lang="en-US" sz="2000" dirty="0"/>
              <a:t>The effect will be that the page will change (or flicker) while the video loads.</a:t>
            </a:r>
          </a:p>
          <a:p>
            <a:pPr lvl="3"/>
            <a:endParaRPr lang="en-US" altLang="en-US" b="1" dirty="0">
              <a:solidFill>
                <a:prstClr val="black"/>
              </a:solidFill>
            </a:endParaRPr>
          </a:p>
        </p:txBody>
      </p:sp>
      <p:sp>
        <p:nvSpPr>
          <p:cNvPr id="2" name="TextBox 1"/>
          <p:cNvSpPr txBox="1"/>
          <p:nvPr/>
        </p:nvSpPr>
        <p:spPr>
          <a:xfrm>
            <a:off x="1714500" y="3736181"/>
            <a:ext cx="4724400" cy="369332"/>
          </a:xfrm>
          <a:prstGeom prst="rect">
            <a:avLst/>
          </a:prstGeom>
          <a:noFill/>
        </p:spPr>
        <p:txBody>
          <a:bodyPr wrap="square" rtlCol="0">
            <a:spAutoFit/>
          </a:bodyPr>
          <a:lstStyle/>
          <a:p>
            <a:endParaRPr lang="en-US" dirty="0">
              <a:solidFill>
                <a:prstClr val="black"/>
              </a:solidFill>
            </a:endParaRPr>
          </a:p>
        </p:txBody>
      </p:sp>
      <p:sp>
        <p:nvSpPr>
          <p:cNvPr id="5" name="Rectangle 4"/>
          <p:cNvSpPr/>
          <p:nvPr/>
        </p:nvSpPr>
        <p:spPr>
          <a:xfrm>
            <a:off x="1543050" y="4038600"/>
            <a:ext cx="5105400" cy="1219200"/>
          </a:xfrm>
          <a:prstGeom prst="rect">
            <a:avLst/>
          </a:prstGeom>
          <a:noFill/>
          <a:ln w="25400" cap="flat" cmpd="sng" algn="ctr">
            <a:solidFill>
              <a:srgbClr val="4F81BD">
                <a:shade val="50000"/>
              </a:srgbClr>
            </a:solidFill>
            <a:prstDash val="solid"/>
          </a:ln>
          <a:effectLst/>
        </p:spPr>
        <p:txBody>
          <a:bodyPr rtlCol="0" anchor="ctr"/>
          <a:lstStyle/>
          <a:p>
            <a:pPr algn="ctr"/>
            <a:endParaRPr lang="en-US" kern="0" smtClean="0">
              <a:solidFill>
                <a:prstClr val="white"/>
              </a:solidFill>
              <a:latin typeface="Calibri"/>
            </a:endParaRPr>
          </a:p>
        </p:txBody>
      </p:sp>
      <p:sp>
        <p:nvSpPr>
          <p:cNvPr id="4" name="TextBox 3"/>
          <p:cNvSpPr txBox="1"/>
          <p:nvPr/>
        </p:nvSpPr>
        <p:spPr>
          <a:xfrm>
            <a:off x="1543050" y="4057487"/>
            <a:ext cx="5410200" cy="1200329"/>
          </a:xfrm>
          <a:prstGeom prst="rect">
            <a:avLst/>
          </a:prstGeom>
          <a:noFill/>
        </p:spPr>
        <p:txBody>
          <a:bodyPr wrap="square" rtlCol="0">
            <a:spAutoFit/>
          </a:bodyPr>
          <a:lstStyle/>
          <a:p>
            <a:pPr>
              <a:defRPr/>
            </a:pPr>
            <a:r>
              <a:rPr lang="en-US" dirty="0"/>
              <a:t>&lt;video width="320" height="240" controls&gt;</a:t>
            </a:r>
          </a:p>
          <a:p>
            <a:pPr>
              <a:defRPr/>
            </a:pPr>
            <a:r>
              <a:rPr lang="en-US" dirty="0"/>
              <a:t>&lt;source </a:t>
            </a:r>
            <a:r>
              <a:rPr lang="en-US" dirty="0" err="1"/>
              <a:t>src</a:t>
            </a:r>
            <a:r>
              <a:rPr lang="en-US" dirty="0"/>
              <a:t>="movie.mp4" type="video/mp4"&gt; </a:t>
            </a:r>
          </a:p>
          <a:p>
            <a:pPr>
              <a:defRPr/>
            </a:pPr>
            <a:r>
              <a:rPr lang="en-US" dirty="0"/>
              <a:t>&lt;/video&gt;</a:t>
            </a:r>
          </a:p>
          <a:p>
            <a:endParaRPr lang="en-US" dirty="0">
              <a:solidFill>
                <a:prstClr val="black"/>
              </a:solidFill>
            </a:endParaRPr>
          </a:p>
        </p:txBody>
      </p:sp>
      <p:pic>
        <p:nvPicPr>
          <p:cNvPr id="9" name="Picture 2" descr="C:\Users\JS5010571\Desktop\HTML 5 Images\untitled2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992" y="3866485"/>
            <a:ext cx="1638708" cy="15634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5374" y="5181600"/>
            <a:ext cx="1721426"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6892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Canvas</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0"/>
            <a:ext cx="7467600" cy="2308324"/>
          </a:xfrm>
          <a:prstGeom prst="rect">
            <a:avLst/>
          </a:prstGeom>
          <a:noFill/>
        </p:spPr>
        <p:txBody>
          <a:bodyPr wrap="square" rtlCol="0">
            <a:spAutoFit/>
          </a:bodyPr>
          <a:lstStyle/>
          <a:p>
            <a:pPr marL="342900" indent="-342900">
              <a:buFont typeface="Arial" panose="020B0604020202020204" pitchFamily="34" charset="0"/>
              <a:buChar char="•"/>
            </a:pPr>
            <a:r>
              <a:rPr lang="en-US" dirty="0" smtClean="0"/>
              <a:t>&lt;canvas&gt; tag is used to draw graphics, on the fly, via scripting (usually JavaScript).</a:t>
            </a:r>
          </a:p>
          <a:p>
            <a:pPr marL="342900" indent="-342900">
              <a:buFont typeface="Arial" panose="020B0604020202020204" pitchFamily="34" charset="0"/>
              <a:buChar char="•"/>
            </a:pPr>
            <a:r>
              <a:rPr lang="en-US" dirty="0" smtClean="0"/>
              <a:t> &lt;canvas&gt; element has no drawing abilities of its own (it is only a container for graphics) - you must use a script to actually draw the graphics.</a:t>
            </a:r>
          </a:p>
          <a:p>
            <a:pPr marL="342900" indent="-342900">
              <a:buFont typeface="Arial" panose="020B0604020202020204" pitchFamily="34" charset="0"/>
              <a:buChar char="•"/>
            </a:pPr>
            <a:r>
              <a:rPr lang="en-US" dirty="0" err="1" smtClean="0"/>
              <a:t>getContext</a:t>
            </a:r>
            <a:r>
              <a:rPr lang="en-US" dirty="0" smtClean="0"/>
              <a:t>() method returns an object that provides methods and properties for drawing on the canvas.</a:t>
            </a:r>
          </a:p>
          <a:p>
            <a:pPr lvl="3"/>
            <a:endParaRPr lang="en-US" altLang="en-US" b="1" dirty="0">
              <a:solidFill>
                <a:prstClr val="black"/>
              </a:solidFill>
            </a:endParaRPr>
          </a:p>
        </p:txBody>
      </p:sp>
      <p:sp>
        <p:nvSpPr>
          <p:cNvPr id="2" name="TextBox 1"/>
          <p:cNvSpPr txBox="1"/>
          <p:nvPr/>
        </p:nvSpPr>
        <p:spPr>
          <a:xfrm>
            <a:off x="1676400" y="4724400"/>
            <a:ext cx="6324600" cy="923330"/>
          </a:xfrm>
          <a:prstGeom prst="rect">
            <a:avLst/>
          </a:prstGeom>
          <a:noFill/>
        </p:spPr>
        <p:txBody>
          <a:bodyPr wrap="square" rtlCol="0">
            <a:spAutoFit/>
          </a:bodyPr>
          <a:lstStyle/>
          <a:p>
            <a:r>
              <a:rPr lang="en-US" dirty="0" smtClean="0"/>
              <a:t>&lt;canvas id="</a:t>
            </a:r>
            <a:r>
              <a:rPr lang="en-US" dirty="0" err="1" smtClean="0"/>
              <a:t>myCanvas</a:t>
            </a:r>
            <a:r>
              <a:rPr lang="en-US" dirty="0" smtClean="0"/>
              <a:t>" width="100" height="100"&gt;</a:t>
            </a:r>
          </a:p>
          <a:p>
            <a:r>
              <a:rPr lang="en-US" dirty="0" smtClean="0"/>
              <a:t>&lt;/canvas&gt;</a:t>
            </a:r>
          </a:p>
          <a:p>
            <a:endParaRPr lang="en-US" dirty="0"/>
          </a:p>
        </p:txBody>
      </p:sp>
    </p:spTree>
    <p:extLst>
      <p:ext uri="{BB962C8B-B14F-4D97-AF65-F5344CB8AC3E}">
        <p14:creationId xmlns:p14="http://schemas.microsoft.com/office/powerpoint/2010/main" val="27672234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77211015"/>
              </p:ext>
            </p:extLst>
          </p:nvPr>
        </p:nvGraphicFramePr>
        <p:xfrm>
          <a:off x="622127" y="1735201"/>
          <a:ext cx="8049015" cy="1151264"/>
        </p:xfrm>
        <a:graphic>
          <a:graphicData uri="http://schemas.openxmlformats.org/drawingml/2006/table">
            <a:tbl>
              <a:tblPr firstRow="1" bandRow="1">
                <a:tableStyleId>{5C22544A-7EE6-4342-B048-85BDC9FD1C3A}</a:tableStyleId>
              </a:tblPr>
              <a:tblGrid>
                <a:gridCol w="2683005"/>
                <a:gridCol w="2683005"/>
                <a:gridCol w="2683005"/>
              </a:tblGrid>
              <a:tr h="287816">
                <a:tc>
                  <a:txBody>
                    <a:bodyPr/>
                    <a:lstStyle/>
                    <a:p>
                      <a:endParaRPr lang="en-US" sz="1100" b="1" dirty="0"/>
                    </a:p>
                  </a:txBody>
                  <a:tcPr marL="68580" marR="68580" marT="34290" marB="34290"/>
                </a:tc>
                <a:tc>
                  <a:txBody>
                    <a:bodyPr/>
                    <a:lstStyle/>
                    <a:p>
                      <a:pPr algn="ctr"/>
                      <a:r>
                        <a:rPr lang="en-US" sz="1100" dirty="0" smtClean="0"/>
                        <a:t>Name</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r>
              <a:tr h="287816">
                <a:tc>
                  <a:txBody>
                    <a:bodyPr/>
                    <a:lstStyle/>
                    <a:p>
                      <a:pPr algn="ctr"/>
                      <a:r>
                        <a:rPr lang="en-US" sz="1100" b="1" dirty="0" smtClean="0">
                          <a:solidFill>
                            <a:schemeClr val="bg1"/>
                          </a:solidFill>
                        </a:rPr>
                        <a:t>Prepared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Paranthaman</a:t>
                      </a:r>
                      <a:endParaRPr lang="en-US" sz="1100" dirty="0"/>
                    </a:p>
                  </a:txBody>
                  <a:tcPr marL="68580" marR="68580" marT="34290" marB="34290"/>
                </a:tc>
                <a:tc>
                  <a:txBody>
                    <a:bodyPr/>
                    <a:lstStyle/>
                    <a:p>
                      <a:pPr algn="ctr"/>
                      <a:r>
                        <a:rPr lang="en-US" sz="1100" dirty="0" smtClean="0"/>
                        <a:t>02/01/2018</a:t>
                      </a:r>
                      <a:endParaRPr lang="en-US" sz="1100" dirty="0"/>
                    </a:p>
                  </a:txBody>
                  <a:tcPr marL="68580" marR="68580" marT="34290" marB="34290"/>
                </a:tc>
              </a:tr>
              <a:tr h="287816">
                <a:tc>
                  <a:txBody>
                    <a:bodyPr/>
                    <a:lstStyle/>
                    <a:p>
                      <a:pPr algn="ctr"/>
                      <a:r>
                        <a:rPr lang="en-US" sz="1100" b="1" dirty="0" smtClean="0">
                          <a:solidFill>
                            <a:schemeClr val="bg1"/>
                          </a:solidFill>
                        </a:rPr>
                        <a:t>Reviewed</a:t>
                      </a:r>
                      <a:r>
                        <a:rPr lang="en-US" sz="1100" b="1" baseline="0" dirty="0" smtClean="0">
                          <a:solidFill>
                            <a:schemeClr val="bg1"/>
                          </a:solidFill>
                        </a:rPr>
                        <a:t> By</a:t>
                      </a:r>
                      <a:endParaRPr lang="en-US" sz="1100" b="1" dirty="0">
                        <a:solidFill>
                          <a:schemeClr val="bg1"/>
                        </a:solidFill>
                      </a:endParaRPr>
                    </a:p>
                  </a:txBody>
                  <a:tcPr marL="68580" marR="68580" marT="34290" marB="34290">
                    <a:solidFill>
                      <a:schemeClr val="accent1"/>
                    </a:solidFill>
                  </a:tcPr>
                </a:tc>
                <a:tc>
                  <a:txBody>
                    <a:bodyPr/>
                    <a:lstStyle/>
                    <a:p>
                      <a:pPr algn="ctr"/>
                      <a:r>
                        <a:rPr lang="en-US" sz="1100" dirty="0" smtClean="0"/>
                        <a:t>Team</a:t>
                      </a:r>
                      <a:endParaRPr lang="en-US" sz="1100" dirty="0"/>
                    </a:p>
                  </a:txBody>
                  <a:tcPr marL="68580" marR="68580" marT="34290" marB="34290"/>
                </a:tc>
                <a:tc>
                  <a:txBody>
                    <a:bodyPr/>
                    <a:lstStyle/>
                    <a:p>
                      <a:pPr algn="ctr"/>
                      <a:endParaRPr lang="en-US" sz="1100" dirty="0"/>
                    </a:p>
                  </a:txBody>
                  <a:tcPr marL="68580" marR="68580" marT="34290" marB="34290"/>
                </a:tc>
              </a:tr>
              <a:tr h="287816">
                <a:tc>
                  <a:txBody>
                    <a:bodyPr/>
                    <a:lstStyle/>
                    <a:p>
                      <a:pPr algn="ctr"/>
                      <a:r>
                        <a:rPr lang="en-US" sz="1100" b="1" dirty="0" smtClean="0">
                          <a:solidFill>
                            <a:schemeClr val="bg1"/>
                          </a:solidFill>
                        </a:rPr>
                        <a:t>Approved By </a:t>
                      </a:r>
                      <a:endParaRPr lang="en-US" sz="1100" b="1" dirty="0">
                        <a:solidFill>
                          <a:schemeClr val="bg1"/>
                        </a:solidFill>
                      </a:endParaRPr>
                    </a:p>
                  </a:txBody>
                  <a:tcPr marL="68580" marR="68580" marT="34290" marB="34290">
                    <a:solidFill>
                      <a:schemeClr val="accent1"/>
                    </a:solidFill>
                  </a:tcPr>
                </a:tc>
                <a:tc>
                  <a:txBody>
                    <a:bodyPr/>
                    <a:lstStyle/>
                    <a:p>
                      <a:pPr algn="ctr"/>
                      <a:endParaRPr lang="en-US" sz="1100" dirty="0"/>
                    </a:p>
                  </a:txBody>
                  <a:tcPr marL="68580" marR="68580" marT="34290" marB="34290"/>
                </a:tc>
                <a:tc>
                  <a:txBody>
                    <a:bodyPr/>
                    <a:lstStyle/>
                    <a:p>
                      <a:pPr algn="ctr"/>
                      <a:endParaRPr lang="en-US" sz="1100" dirty="0"/>
                    </a:p>
                  </a:txBody>
                  <a:tcPr marL="68580" marR="68580" marT="34290" marB="3429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88733244"/>
              </p:ext>
            </p:extLst>
          </p:nvPr>
        </p:nvGraphicFramePr>
        <p:xfrm>
          <a:off x="624883" y="3144380"/>
          <a:ext cx="8018076" cy="818324"/>
        </p:xfrm>
        <a:graphic>
          <a:graphicData uri="http://schemas.openxmlformats.org/drawingml/2006/table">
            <a:tbl>
              <a:tblPr firstRow="1" bandRow="1">
                <a:tableStyleId>{5C22544A-7EE6-4342-B048-85BDC9FD1C3A}</a:tableStyleId>
              </a:tblPr>
              <a:tblGrid>
                <a:gridCol w="2004519"/>
                <a:gridCol w="2004519"/>
                <a:gridCol w="2004519"/>
                <a:gridCol w="2004519"/>
              </a:tblGrid>
              <a:tr h="246824">
                <a:tc>
                  <a:txBody>
                    <a:bodyPr/>
                    <a:lstStyle/>
                    <a:p>
                      <a:pPr algn="ctr"/>
                      <a:r>
                        <a:rPr lang="en-US" sz="1100" dirty="0" smtClean="0"/>
                        <a:t>Version No.</a:t>
                      </a:r>
                      <a:endParaRPr lang="en-US" sz="1100" dirty="0"/>
                    </a:p>
                  </a:txBody>
                  <a:tcPr marL="68580" marR="68580" marT="34290" marB="34290"/>
                </a:tc>
                <a:tc>
                  <a:txBody>
                    <a:bodyPr/>
                    <a:lstStyle/>
                    <a:p>
                      <a:pPr algn="ctr"/>
                      <a:r>
                        <a:rPr lang="en-US" sz="1100" dirty="0" smtClean="0"/>
                        <a:t>Date</a:t>
                      </a:r>
                      <a:endParaRPr lang="en-US" sz="1100" dirty="0"/>
                    </a:p>
                  </a:txBody>
                  <a:tcPr marL="68580" marR="68580" marT="34290" marB="34290"/>
                </a:tc>
                <a:tc>
                  <a:txBody>
                    <a:bodyPr/>
                    <a:lstStyle/>
                    <a:p>
                      <a:pPr algn="ctr"/>
                      <a:r>
                        <a:rPr lang="en-US" sz="1100" dirty="0" smtClean="0"/>
                        <a:t>Affected</a:t>
                      </a:r>
                      <a:r>
                        <a:rPr lang="en-US" sz="1100" baseline="0" dirty="0" smtClean="0"/>
                        <a:t> Sections</a:t>
                      </a:r>
                      <a:endParaRPr lang="en-US" sz="1100" dirty="0"/>
                    </a:p>
                  </a:txBody>
                  <a:tcPr marL="68580" marR="68580" marT="34290" marB="34290"/>
                </a:tc>
                <a:tc>
                  <a:txBody>
                    <a:bodyPr/>
                    <a:lstStyle/>
                    <a:p>
                      <a:pPr algn="ctr"/>
                      <a:r>
                        <a:rPr lang="en-US" sz="1100" dirty="0" smtClean="0"/>
                        <a:t>Highlights</a:t>
                      </a:r>
                      <a:endParaRPr lang="en-US" sz="1100" dirty="0"/>
                    </a:p>
                  </a:txBody>
                  <a:tcPr marL="68580" marR="68580" marT="34290" marB="34290"/>
                </a:tc>
              </a:tr>
              <a:tr h="246824">
                <a:tc>
                  <a:txBody>
                    <a:bodyPr/>
                    <a:lstStyle/>
                    <a:p>
                      <a:pPr algn="ctr"/>
                      <a:r>
                        <a:rPr lang="en-US" sz="1100" dirty="0" smtClean="0"/>
                        <a:t>1.0</a:t>
                      </a:r>
                      <a:endParaRPr lang="en-US" sz="1100" dirty="0"/>
                    </a:p>
                  </a:txBody>
                  <a:tcPr marL="68580" marR="68580" marT="34290" marB="34290"/>
                </a:tc>
                <a:tc>
                  <a:txBody>
                    <a:bodyPr/>
                    <a:lstStyle/>
                    <a:p>
                      <a:pPr algn="ctr"/>
                      <a:endParaRPr lang="en-US" sz="1100" dirty="0"/>
                    </a:p>
                  </a:txBody>
                  <a:tcPr marL="68580" marR="68580" marT="34290" marB="34290"/>
                </a:tc>
                <a:tc>
                  <a:txBody>
                    <a:bodyPr/>
                    <a:lstStyle/>
                    <a:p>
                      <a:pPr algn="ctr"/>
                      <a:r>
                        <a:rPr lang="en-US" sz="1100" dirty="0" smtClean="0"/>
                        <a:t>All</a:t>
                      </a:r>
                      <a:endParaRPr lang="en-US" sz="1100" dirty="0"/>
                    </a:p>
                  </a:txBody>
                  <a:tcPr marL="68580" marR="68580" marT="34290" marB="34290"/>
                </a:tc>
                <a:tc>
                  <a:txBody>
                    <a:bodyPr/>
                    <a:lstStyle/>
                    <a:p>
                      <a:pPr algn="ctr"/>
                      <a:r>
                        <a:rPr lang="en-US" sz="1100" dirty="0" smtClean="0"/>
                        <a:t>Updated according to</a:t>
                      </a:r>
                      <a:r>
                        <a:rPr lang="en-US" sz="1100" baseline="0" dirty="0" smtClean="0"/>
                        <a:t> the  new template and course coverage</a:t>
                      </a:r>
                      <a:endParaRPr lang="en-US" sz="1100" dirty="0"/>
                    </a:p>
                  </a:txBody>
                  <a:tcPr marL="68580" marR="68580" marT="34290" marB="34290"/>
                </a:tc>
              </a:tr>
            </a:tbl>
          </a:graphicData>
        </a:graphic>
      </p:graphicFrame>
    </p:spTree>
    <p:extLst>
      <p:ext uri="{BB962C8B-B14F-4D97-AF65-F5344CB8AC3E}">
        <p14:creationId xmlns:p14="http://schemas.microsoft.com/office/powerpoint/2010/main" val="1795554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Drawing a line</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762000" y="1143000"/>
            <a:ext cx="7543800" cy="1754326"/>
          </a:xfrm>
          <a:prstGeom prst="rect">
            <a:avLst/>
          </a:prstGeom>
          <a:noFill/>
        </p:spPr>
        <p:txBody>
          <a:bodyPr wrap="square" rtlCol="0">
            <a:spAutoFit/>
          </a:bodyPr>
          <a:lstStyle/>
          <a:p>
            <a:pPr lvl="1" indent="0">
              <a:buNone/>
            </a:pPr>
            <a:r>
              <a:rPr lang="en-US" dirty="0" smtClean="0"/>
              <a:t>To draw a straight line on a canvas, you use these methods:</a:t>
            </a:r>
          </a:p>
          <a:p>
            <a:pPr marL="342900" indent="-342900">
              <a:buFont typeface="Arial" panose="020B0604020202020204" pitchFamily="34" charset="0"/>
              <a:buChar char="•"/>
            </a:pPr>
            <a:r>
              <a:rPr lang="en-US" dirty="0" err="1" smtClean="0"/>
              <a:t>moveTo</a:t>
            </a:r>
            <a:r>
              <a:rPr lang="en-US" dirty="0" smtClean="0"/>
              <a:t>(</a:t>
            </a:r>
            <a:r>
              <a:rPr lang="en-US" i="1" dirty="0" err="1" smtClean="0"/>
              <a:t>x,y</a:t>
            </a:r>
            <a:r>
              <a:rPr lang="en-US" dirty="0" smtClean="0"/>
              <a:t>) defines the starting point of the line</a:t>
            </a:r>
          </a:p>
          <a:p>
            <a:pPr marL="342900" indent="-342900">
              <a:buFont typeface="Arial" panose="020B0604020202020204" pitchFamily="34" charset="0"/>
              <a:buChar char="•"/>
            </a:pPr>
            <a:r>
              <a:rPr lang="en-US" dirty="0" err="1" smtClean="0"/>
              <a:t>lineTo</a:t>
            </a:r>
            <a:r>
              <a:rPr lang="en-US" dirty="0" smtClean="0"/>
              <a:t>(</a:t>
            </a:r>
            <a:r>
              <a:rPr lang="en-US" i="1" dirty="0" err="1" smtClean="0"/>
              <a:t>x,y</a:t>
            </a:r>
            <a:r>
              <a:rPr lang="en-US" dirty="0" smtClean="0"/>
              <a:t>) defines the ending point of the line</a:t>
            </a:r>
          </a:p>
          <a:p>
            <a:pPr marL="342900" indent="-342900">
              <a:buFont typeface="Arial" panose="020B0604020202020204" pitchFamily="34" charset="0"/>
              <a:buChar char="•"/>
            </a:pPr>
            <a:r>
              <a:rPr lang="en-US" dirty="0" smtClean="0"/>
              <a:t>To actually draw the line, you must use one of the "ink" methods, like stroke().</a:t>
            </a:r>
          </a:p>
          <a:p>
            <a:pPr lvl="3"/>
            <a:endParaRPr lang="en-US" altLang="en-US" b="1" dirty="0">
              <a:solidFill>
                <a:prstClr val="black"/>
              </a:solidFill>
            </a:endParaRPr>
          </a:p>
        </p:txBody>
      </p:sp>
      <p:sp>
        <p:nvSpPr>
          <p:cNvPr id="7" name="Rounded Rectangle 6"/>
          <p:cNvSpPr/>
          <p:nvPr/>
        </p:nvSpPr>
        <p:spPr>
          <a:xfrm>
            <a:off x="381000" y="2819400"/>
            <a:ext cx="8149590" cy="3429000"/>
          </a:xfrm>
          <a:prstGeom prst="round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609607" y="3202142"/>
            <a:ext cx="6858001" cy="2031325"/>
          </a:xfrm>
          <a:prstGeom prst="rect">
            <a:avLst/>
          </a:prstGeom>
        </p:spPr>
        <p:txBody>
          <a:bodyPr wrap="square">
            <a:spAutoFit/>
          </a:bodyPr>
          <a:lstStyle/>
          <a:p>
            <a:pPr lvl="1">
              <a:defRPr/>
            </a:pPr>
            <a:r>
              <a:rPr lang="en-US" dirty="0">
                <a:solidFill>
                  <a:prstClr val="black"/>
                </a:solidFill>
              </a:rPr>
              <a:t> &lt;script type="text/</a:t>
            </a:r>
            <a:r>
              <a:rPr lang="en-US" dirty="0" err="1">
                <a:solidFill>
                  <a:prstClr val="black"/>
                </a:solidFill>
              </a:rPr>
              <a:t>javascript</a:t>
            </a:r>
            <a:r>
              <a:rPr lang="en-US" dirty="0">
                <a:solidFill>
                  <a:prstClr val="black"/>
                </a:solidFill>
              </a:rPr>
              <a:t>"&gt;</a:t>
            </a:r>
          </a:p>
          <a:p>
            <a:pPr lvl="1">
              <a:defRPr/>
            </a:pPr>
            <a:r>
              <a:rPr lang="en-US" dirty="0">
                <a:solidFill>
                  <a:prstClr val="black"/>
                </a:solidFill>
              </a:rPr>
              <a:t>        </a:t>
            </a:r>
            <a:r>
              <a:rPr lang="en-US" dirty="0" err="1">
                <a:solidFill>
                  <a:prstClr val="black"/>
                </a:solidFill>
              </a:rPr>
              <a:t>var</a:t>
            </a:r>
            <a:r>
              <a:rPr lang="en-US" dirty="0">
                <a:solidFill>
                  <a:prstClr val="black"/>
                </a:solidFill>
              </a:rPr>
              <a:t> canvas = </a:t>
            </a:r>
            <a:r>
              <a:rPr lang="en-US" dirty="0" err="1">
                <a:solidFill>
                  <a:prstClr val="black"/>
                </a:solidFill>
              </a:rPr>
              <a:t>document.getElementById</a:t>
            </a:r>
            <a:r>
              <a:rPr lang="en-US" dirty="0">
                <a:solidFill>
                  <a:prstClr val="black"/>
                </a:solidFill>
              </a:rPr>
              <a:t>("</a:t>
            </a:r>
            <a:r>
              <a:rPr lang="en-US" dirty="0" err="1">
                <a:solidFill>
                  <a:prstClr val="black"/>
                </a:solidFill>
              </a:rPr>
              <a:t>myCanvas</a:t>
            </a:r>
            <a:r>
              <a:rPr lang="en-US" dirty="0">
                <a:solidFill>
                  <a:prstClr val="black"/>
                </a:solidFill>
              </a:rPr>
              <a:t>");</a:t>
            </a:r>
          </a:p>
          <a:p>
            <a:pPr lvl="1">
              <a:defRPr/>
            </a:pPr>
            <a:r>
              <a:rPr lang="en-US" dirty="0">
                <a:solidFill>
                  <a:prstClr val="black"/>
                </a:solidFill>
              </a:rPr>
              <a:t>        </a:t>
            </a:r>
            <a:r>
              <a:rPr lang="en-US" dirty="0" err="1">
                <a:solidFill>
                  <a:prstClr val="black"/>
                </a:solidFill>
              </a:rPr>
              <a:t>var</a:t>
            </a:r>
            <a:r>
              <a:rPr lang="en-US" dirty="0">
                <a:solidFill>
                  <a:prstClr val="black"/>
                </a:solidFill>
              </a:rPr>
              <a:t> </a:t>
            </a:r>
            <a:r>
              <a:rPr lang="en-US" dirty="0" err="1">
                <a:solidFill>
                  <a:prstClr val="black"/>
                </a:solidFill>
              </a:rPr>
              <a:t>ctx</a:t>
            </a:r>
            <a:r>
              <a:rPr lang="en-US" dirty="0">
                <a:solidFill>
                  <a:prstClr val="black"/>
                </a:solidFill>
              </a:rPr>
              <a:t> = </a:t>
            </a:r>
            <a:r>
              <a:rPr lang="en-US" dirty="0" err="1">
                <a:solidFill>
                  <a:prstClr val="black"/>
                </a:solidFill>
              </a:rPr>
              <a:t>canvas.getContext</a:t>
            </a:r>
            <a:r>
              <a:rPr lang="en-US" dirty="0">
                <a:solidFill>
                  <a:prstClr val="black"/>
                </a:solidFill>
              </a:rPr>
              <a:t>("2d");</a:t>
            </a:r>
          </a:p>
          <a:p>
            <a:pPr lvl="1">
              <a:defRPr/>
            </a:pPr>
            <a:r>
              <a:rPr lang="en-US" dirty="0">
                <a:solidFill>
                  <a:prstClr val="black"/>
                </a:solidFill>
              </a:rPr>
              <a:t>        </a:t>
            </a:r>
            <a:r>
              <a:rPr lang="en-US" dirty="0" err="1">
                <a:solidFill>
                  <a:prstClr val="black"/>
                </a:solidFill>
              </a:rPr>
              <a:t>ctx.moveTo</a:t>
            </a:r>
            <a:r>
              <a:rPr lang="en-US" dirty="0">
                <a:solidFill>
                  <a:prstClr val="black"/>
                </a:solidFill>
              </a:rPr>
              <a:t>(0, 0);</a:t>
            </a:r>
          </a:p>
          <a:p>
            <a:pPr lvl="1">
              <a:defRPr/>
            </a:pPr>
            <a:r>
              <a:rPr lang="en-US" dirty="0">
                <a:solidFill>
                  <a:prstClr val="black"/>
                </a:solidFill>
              </a:rPr>
              <a:t>        </a:t>
            </a:r>
            <a:r>
              <a:rPr lang="en-US" dirty="0" err="1">
                <a:solidFill>
                  <a:prstClr val="black"/>
                </a:solidFill>
              </a:rPr>
              <a:t>ctx.lineTo</a:t>
            </a:r>
            <a:r>
              <a:rPr lang="en-US" dirty="0">
                <a:solidFill>
                  <a:prstClr val="black"/>
                </a:solidFill>
              </a:rPr>
              <a:t>(200, 100);</a:t>
            </a:r>
          </a:p>
          <a:p>
            <a:pPr lvl="1">
              <a:defRPr/>
            </a:pPr>
            <a:r>
              <a:rPr lang="en-US" dirty="0">
                <a:solidFill>
                  <a:prstClr val="black"/>
                </a:solidFill>
              </a:rPr>
              <a:t>        </a:t>
            </a:r>
            <a:r>
              <a:rPr lang="en-US" dirty="0" err="1">
                <a:solidFill>
                  <a:prstClr val="black"/>
                </a:solidFill>
              </a:rPr>
              <a:t>ctx.stroke</a:t>
            </a:r>
            <a:r>
              <a:rPr lang="en-US" dirty="0">
                <a:solidFill>
                  <a:prstClr val="black"/>
                </a:solidFill>
              </a:rPr>
              <a:t>();</a:t>
            </a:r>
          </a:p>
          <a:p>
            <a:pPr lvl="1">
              <a:defRPr/>
            </a:pPr>
            <a:r>
              <a:rPr lang="en-US" dirty="0">
                <a:solidFill>
                  <a:prstClr val="black"/>
                </a:solidFill>
              </a:rPr>
              <a:t>&lt;/script&gt;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480" y="5004510"/>
            <a:ext cx="1522847" cy="9390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72234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Drawing a Circle</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0"/>
            <a:ext cx="7467600" cy="1600438"/>
          </a:xfrm>
          <a:prstGeom prst="rect">
            <a:avLst/>
          </a:prstGeom>
          <a:noFill/>
        </p:spPr>
        <p:txBody>
          <a:bodyPr wrap="square" rtlCol="0">
            <a:spAutoFit/>
          </a:bodyPr>
          <a:lstStyle/>
          <a:p>
            <a:pPr indent="-228600">
              <a:defRPr/>
            </a:pPr>
            <a:r>
              <a:rPr lang="en-US" sz="2000" dirty="0"/>
              <a:t>To draw a circle use arc() method.</a:t>
            </a:r>
          </a:p>
          <a:p>
            <a:pPr lvl="2">
              <a:defRPr/>
            </a:pPr>
            <a:r>
              <a:rPr lang="en-US" sz="2000" dirty="0"/>
              <a:t>Arc (</a:t>
            </a:r>
            <a:r>
              <a:rPr lang="en-US" sz="2000" dirty="0" err="1" smtClean="0"/>
              <a:t>x,y,r,start,stop</a:t>
            </a:r>
            <a:r>
              <a:rPr lang="en-US" sz="2000" dirty="0"/>
              <a:t>) where x ,y are center of the circle, r is radius and start and stop are start and end points of a circle.</a:t>
            </a:r>
          </a:p>
          <a:p>
            <a:pPr lvl="3"/>
            <a:endParaRPr lang="en-US" altLang="en-US" b="1" dirty="0">
              <a:solidFill>
                <a:prstClr val="black"/>
              </a:solidFill>
            </a:endParaRPr>
          </a:p>
        </p:txBody>
      </p:sp>
      <p:sp>
        <p:nvSpPr>
          <p:cNvPr id="7" name="Rounded Rectangle 6"/>
          <p:cNvSpPr/>
          <p:nvPr/>
        </p:nvSpPr>
        <p:spPr>
          <a:xfrm>
            <a:off x="609600" y="3048238"/>
            <a:ext cx="7924800" cy="2880598"/>
          </a:xfrm>
          <a:prstGeom prst="roundRect">
            <a:avLst/>
          </a:prstGeom>
          <a:noFill/>
          <a:ln w="25400" cap="flat" cmpd="sng" algn="ctr">
            <a:solidFill>
              <a:srgbClr val="4F81BD">
                <a:shade val="50000"/>
              </a:srgbClr>
            </a:solidFill>
            <a:prstDash val="solid"/>
          </a:ln>
          <a:effectLst/>
        </p:spPr>
        <p:txBody>
          <a:bodyPr rtlCol="0" anchor="ctr"/>
          <a:lstStyle/>
          <a:p>
            <a:pPr algn="ctr"/>
            <a:endParaRPr lang="en-US" kern="0">
              <a:solidFill>
                <a:prstClr val="white"/>
              </a:solidFill>
              <a:latin typeface="Calibri"/>
            </a:endParaRPr>
          </a:p>
        </p:txBody>
      </p:sp>
      <p:sp>
        <p:nvSpPr>
          <p:cNvPr id="2" name="Rectangle 1"/>
          <p:cNvSpPr/>
          <p:nvPr/>
        </p:nvSpPr>
        <p:spPr>
          <a:xfrm>
            <a:off x="762000" y="3276600"/>
            <a:ext cx="5638800" cy="1754326"/>
          </a:xfrm>
          <a:prstGeom prst="rect">
            <a:avLst/>
          </a:prstGeom>
        </p:spPr>
        <p:txBody>
          <a:bodyPr wrap="square">
            <a:spAutoFit/>
          </a:bodyPr>
          <a:lstStyle/>
          <a:p>
            <a:pPr>
              <a:defRPr/>
            </a:pPr>
            <a:r>
              <a:rPr lang="en-US" dirty="0">
                <a:solidFill>
                  <a:prstClr val="black"/>
                </a:solidFill>
                <a:latin typeface="Calibri"/>
              </a:rPr>
              <a:t> </a:t>
            </a:r>
            <a:r>
              <a:rPr lang="en-US" dirty="0" err="1"/>
              <a:t>var</a:t>
            </a:r>
            <a:r>
              <a:rPr lang="en-US" dirty="0"/>
              <a:t> canvas = </a:t>
            </a:r>
            <a:r>
              <a:rPr lang="en-US" dirty="0" err="1" smtClean="0"/>
              <a:t>docment.getElementById</a:t>
            </a:r>
            <a:r>
              <a:rPr lang="en-US" dirty="0"/>
              <a:t>("</a:t>
            </a:r>
            <a:r>
              <a:rPr lang="en-US" dirty="0" err="1"/>
              <a:t>myCanvas</a:t>
            </a:r>
            <a:r>
              <a:rPr lang="en-US" dirty="0"/>
              <a:t>");</a:t>
            </a:r>
          </a:p>
          <a:p>
            <a:pPr>
              <a:defRPr/>
            </a:pPr>
            <a:r>
              <a:rPr lang="en-US" dirty="0" err="1"/>
              <a:t>var</a:t>
            </a:r>
            <a:r>
              <a:rPr lang="en-US" dirty="0"/>
              <a:t> </a:t>
            </a:r>
            <a:r>
              <a:rPr lang="en-US" dirty="0" err="1"/>
              <a:t>ctx</a:t>
            </a:r>
            <a:r>
              <a:rPr lang="en-US" dirty="0"/>
              <a:t> = </a:t>
            </a:r>
            <a:r>
              <a:rPr lang="en-US" dirty="0" err="1"/>
              <a:t>canvas.getContext</a:t>
            </a:r>
            <a:r>
              <a:rPr lang="en-US" dirty="0"/>
              <a:t>("2d");</a:t>
            </a:r>
          </a:p>
          <a:p>
            <a:pPr>
              <a:defRPr/>
            </a:pPr>
            <a:r>
              <a:rPr lang="en-US" dirty="0" err="1"/>
              <a:t>ctx.beginPath</a:t>
            </a:r>
            <a:r>
              <a:rPr lang="en-US" dirty="0"/>
              <a:t>();</a:t>
            </a:r>
          </a:p>
          <a:p>
            <a:pPr>
              <a:defRPr/>
            </a:pPr>
            <a:r>
              <a:rPr lang="en-US" dirty="0"/>
              <a:t>ctx.arc(95,50,40,0,2*</a:t>
            </a:r>
            <a:r>
              <a:rPr lang="en-US" dirty="0" err="1"/>
              <a:t>Math.PI</a:t>
            </a:r>
            <a:r>
              <a:rPr lang="en-US" dirty="0"/>
              <a:t>);</a:t>
            </a:r>
          </a:p>
          <a:p>
            <a:pPr>
              <a:defRPr/>
            </a:pPr>
            <a:r>
              <a:rPr lang="en-US" dirty="0" err="1"/>
              <a:t>ctx.stroke</a:t>
            </a:r>
            <a:r>
              <a:rPr lang="en-US" dirty="0"/>
              <a:t>();</a:t>
            </a:r>
          </a:p>
          <a:p>
            <a:pPr lvl="1">
              <a:defRPr/>
            </a:pPr>
            <a:endParaRPr lang="en-US" dirty="0">
              <a:solidFill>
                <a:prstClr val="black"/>
              </a:solidFill>
              <a:latin typeface="Calibri"/>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0" y="3920836"/>
            <a:ext cx="1485900" cy="1370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5322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a:t/>
            </a:r>
            <a:br>
              <a:rPr lang="en-US" dirty="0"/>
            </a:br>
            <a:r>
              <a:rPr lang="en-US" altLang="en-US" dirty="0"/>
              <a:t>Drawing a text</a:t>
            </a:r>
            <a:br>
              <a:rPr lang="en-US" altLang="en-US" dirty="0"/>
            </a:br>
            <a:r>
              <a:rPr lang="en-US" altLang="en-US" dirty="0"/>
              <a:t/>
            </a:r>
            <a:br>
              <a:rPr lang="en-US" altLang="en-US" dirty="0"/>
            </a:br>
            <a:r>
              <a:rPr lang="en-US" altLang="en-US" dirty="0"/>
              <a:t/>
            </a:r>
            <a:br>
              <a:rPr lang="en-US" altLang="en-US" dirty="0"/>
            </a:br>
            <a:endParaRPr lang="en-US" dirty="0"/>
          </a:p>
        </p:txBody>
      </p:sp>
      <p:sp>
        <p:nvSpPr>
          <p:cNvPr id="3" name="TextBox 2"/>
          <p:cNvSpPr txBox="1"/>
          <p:nvPr/>
        </p:nvSpPr>
        <p:spPr>
          <a:xfrm>
            <a:off x="838200" y="1447808"/>
            <a:ext cx="7467600" cy="1908215"/>
          </a:xfrm>
          <a:prstGeom prst="rect">
            <a:avLst/>
          </a:prstGeom>
          <a:noFill/>
        </p:spPr>
        <p:txBody>
          <a:bodyPr wrap="square" rtlCol="0">
            <a:spAutoFit/>
          </a:bodyPr>
          <a:lstStyle/>
          <a:p>
            <a:pPr indent="-285750"/>
            <a:r>
              <a:rPr lang="en-US" sz="2000" dirty="0" smtClean="0"/>
              <a:t>To draw text on a canvas, the most important property and methods are:</a:t>
            </a:r>
          </a:p>
          <a:p>
            <a:pPr lvl="1">
              <a:buFont typeface="Arial" panose="020B0604020202020204" pitchFamily="34" charset="0"/>
              <a:buChar char="•"/>
            </a:pPr>
            <a:r>
              <a:rPr lang="en-US" sz="2000" dirty="0" smtClean="0"/>
              <a:t>font - defines the font properties for the text.</a:t>
            </a:r>
          </a:p>
          <a:p>
            <a:pPr lvl="1">
              <a:buFont typeface="Arial" panose="020B0604020202020204" pitchFamily="34" charset="0"/>
              <a:buChar char="•"/>
            </a:pPr>
            <a:r>
              <a:rPr lang="en-US" sz="2000" dirty="0" err="1" smtClean="0"/>
              <a:t>strokeText</a:t>
            </a:r>
            <a:r>
              <a:rPr lang="en-US" sz="2000" dirty="0" smtClean="0"/>
              <a:t>(</a:t>
            </a:r>
            <a:r>
              <a:rPr lang="en-US" sz="2000" i="1" dirty="0" err="1" smtClean="0"/>
              <a:t>text,x,y</a:t>
            </a:r>
            <a:r>
              <a:rPr lang="en-US" sz="2000" dirty="0" smtClean="0"/>
              <a:t>) - Draws text on the canvas.</a:t>
            </a:r>
          </a:p>
          <a:p>
            <a:pPr lvl="1">
              <a:buFont typeface="Arial" panose="020B0604020202020204" pitchFamily="34" charset="0"/>
              <a:buChar char="•"/>
            </a:pPr>
            <a:r>
              <a:rPr lang="en-US" sz="2000" dirty="0" err="1" smtClean="0"/>
              <a:t>fillText</a:t>
            </a:r>
            <a:r>
              <a:rPr lang="en-US" sz="2000" dirty="0" smtClean="0"/>
              <a:t>(</a:t>
            </a:r>
            <a:r>
              <a:rPr lang="en-US" sz="2000" i="1" dirty="0" err="1" smtClean="0"/>
              <a:t>text,x,y</a:t>
            </a:r>
            <a:r>
              <a:rPr lang="en-US" sz="2000" dirty="0" smtClean="0"/>
              <a:t>) - Draws "filled" text on the canvas.</a:t>
            </a:r>
          </a:p>
          <a:p>
            <a:pPr lvl="3"/>
            <a:endParaRPr lang="en-US" altLang="en-US" b="1" dirty="0">
              <a:solidFill>
                <a:prstClr val="black"/>
              </a:solidFill>
            </a:endParaRPr>
          </a:p>
        </p:txBody>
      </p:sp>
      <p:sp>
        <p:nvSpPr>
          <p:cNvPr id="7" name="Rounded Rectangle 6"/>
          <p:cNvSpPr/>
          <p:nvPr/>
        </p:nvSpPr>
        <p:spPr>
          <a:xfrm>
            <a:off x="914400" y="3505200"/>
            <a:ext cx="7620000" cy="2423636"/>
          </a:xfrm>
          <a:prstGeom prst="round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Rectangle 1"/>
          <p:cNvSpPr/>
          <p:nvPr/>
        </p:nvSpPr>
        <p:spPr>
          <a:xfrm>
            <a:off x="1485900" y="3886216"/>
            <a:ext cx="6477000" cy="1200329"/>
          </a:xfrm>
          <a:prstGeom prst="rect">
            <a:avLst/>
          </a:prstGeom>
        </p:spPr>
        <p:txBody>
          <a:bodyPr wrap="square">
            <a:spAutoFit/>
          </a:bodyPr>
          <a:lstStyle/>
          <a:p>
            <a:r>
              <a:rPr lang="en-US" dirty="0" err="1" smtClean="0"/>
              <a:t>var</a:t>
            </a:r>
            <a:r>
              <a:rPr lang="en-US" dirty="0" smtClean="0"/>
              <a:t> canvas = </a:t>
            </a:r>
            <a:r>
              <a:rPr lang="en-US" dirty="0" err="1" smtClean="0"/>
              <a:t>document.getElementById</a:t>
            </a:r>
            <a:r>
              <a:rPr lang="en-US" dirty="0" smtClean="0"/>
              <a:t>("</a:t>
            </a:r>
            <a:r>
              <a:rPr lang="en-US" dirty="0" err="1" smtClean="0"/>
              <a:t>myCanvas</a:t>
            </a:r>
            <a:r>
              <a:rPr lang="en-US" dirty="0" smtClean="0"/>
              <a:t>");</a:t>
            </a:r>
          </a:p>
          <a:p>
            <a:r>
              <a:rPr lang="en-US" dirty="0" err="1" smtClean="0"/>
              <a:t>var</a:t>
            </a:r>
            <a:r>
              <a:rPr lang="en-US" dirty="0" smtClean="0"/>
              <a:t> </a:t>
            </a:r>
            <a:r>
              <a:rPr lang="en-US" dirty="0" err="1" smtClean="0"/>
              <a:t>ctx</a:t>
            </a:r>
            <a:r>
              <a:rPr lang="en-US" dirty="0" smtClean="0"/>
              <a:t> = </a:t>
            </a:r>
            <a:r>
              <a:rPr lang="en-US" dirty="0" err="1" smtClean="0"/>
              <a:t>canvas.getContext</a:t>
            </a:r>
            <a:r>
              <a:rPr lang="en-US" dirty="0" smtClean="0"/>
              <a:t>("2d");</a:t>
            </a:r>
          </a:p>
          <a:p>
            <a:r>
              <a:rPr lang="en-US" dirty="0" err="1" smtClean="0"/>
              <a:t>ctx.font</a:t>
            </a:r>
            <a:r>
              <a:rPr lang="en-US" dirty="0" smtClean="0"/>
              <a:t> = "20px Arial";</a:t>
            </a:r>
          </a:p>
          <a:p>
            <a:r>
              <a:rPr lang="en-US" dirty="0" err="1" smtClean="0"/>
              <a:t>ctx.strokeText</a:t>
            </a:r>
            <a:r>
              <a:rPr lang="en-US" dirty="0" smtClean="0"/>
              <a:t>("Hello World",10,50);</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90" y="5086529"/>
            <a:ext cx="2181224" cy="68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776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33156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Objectives</a:t>
            </a:r>
          </a:p>
        </p:txBody>
      </p:sp>
      <p:sp>
        <p:nvSpPr>
          <p:cNvPr id="4" name="Content Placeholder 3"/>
          <p:cNvSpPr>
            <a:spLocks noGrp="1"/>
          </p:cNvSpPr>
          <p:nvPr>
            <p:ph idx="1"/>
          </p:nvPr>
        </p:nvSpPr>
        <p:spPr/>
        <p:txBody>
          <a:bodyPr>
            <a:normAutofit/>
          </a:bodyPr>
          <a:lstStyle/>
          <a:p>
            <a:r>
              <a:rPr lang="en-US" dirty="0"/>
              <a:t>After completing the session participants will able </a:t>
            </a:r>
            <a:r>
              <a:rPr lang="en-US" dirty="0" smtClean="0"/>
              <a:t>to</a:t>
            </a:r>
          </a:p>
          <a:p>
            <a:pPr lvl="1"/>
            <a:r>
              <a:rPr lang="en-US" sz="1400" dirty="0"/>
              <a:t>Develop </a:t>
            </a:r>
            <a:r>
              <a:rPr lang="en-US" sz="1400" dirty="0"/>
              <a:t>Responsive Web Design (RWD</a:t>
            </a:r>
            <a:r>
              <a:rPr lang="en-US" sz="1400" dirty="0"/>
              <a:t>). </a:t>
            </a:r>
          </a:p>
          <a:p>
            <a:pPr lvl="1"/>
            <a:r>
              <a:rPr lang="en-US" sz="1400" dirty="0"/>
              <a:t>Design </a:t>
            </a:r>
            <a:r>
              <a:rPr lang="en-US" sz="1400" dirty="0"/>
              <a:t>and enhance using new form elements of </a:t>
            </a:r>
            <a:r>
              <a:rPr lang="en-US" sz="1400" dirty="0"/>
              <a:t>HTML5.</a:t>
            </a:r>
          </a:p>
          <a:p>
            <a:pPr lvl="1"/>
            <a:r>
              <a:rPr lang="en-US" sz="1400" dirty="0"/>
              <a:t>Instruction </a:t>
            </a:r>
            <a:r>
              <a:rPr lang="en-US" sz="1400" dirty="0"/>
              <a:t>to Develop and draw on the fly for different types of objects using Canvas API.</a:t>
            </a:r>
          </a:p>
          <a:p>
            <a:endParaRPr lang="en-US" sz="1400" dirty="0"/>
          </a:p>
        </p:txBody>
      </p:sp>
    </p:spTree>
    <p:extLst>
      <p:ext uri="{BB962C8B-B14F-4D97-AF65-F5344CB8AC3E}">
        <p14:creationId xmlns:p14="http://schemas.microsoft.com/office/powerpoint/2010/main" val="18564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is HTML5?</a:t>
            </a:r>
          </a:p>
        </p:txBody>
      </p:sp>
      <p:sp>
        <p:nvSpPr>
          <p:cNvPr id="4" name="Content Placeholder 3"/>
          <p:cNvSpPr>
            <a:spLocks noGrp="1"/>
          </p:cNvSpPr>
          <p:nvPr>
            <p:ph idx="1"/>
          </p:nvPr>
        </p:nvSpPr>
        <p:spPr/>
        <p:txBody>
          <a:bodyPr>
            <a:normAutofit/>
          </a:bodyPr>
          <a:lstStyle/>
          <a:p>
            <a:r>
              <a:rPr lang="en-US" altLang="en-US" dirty="0" smtClean="0"/>
              <a:t>HTML5 </a:t>
            </a:r>
            <a:r>
              <a:rPr lang="en-US" altLang="en-US" dirty="0"/>
              <a:t>is a markup language for structuring and presenting content for the World Wide Web (WWW</a:t>
            </a:r>
            <a:r>
              <a:rPr lang="en-US" altLang="en-US" dirty="0" smtClean="0"/>
              <a:t>).</a:t>
            </a:r>
          </a:p>
          <a:p>
            <a:endParaRPr lang="en-US" altLang="en-US" dirty="0" smtClean="0"/>
          </a:p>
          <a:p>
            <a:r>
              <a:rPr lang="en-US" altLang="en-US" dirty="0" smtClean="0"/>
              <a:t>HTML5 </a:t>
            </a:r>
            <a:r>
              <a:rPr lang="en-US" altLang="en-US" dirty="0"/>
              <a:t>is a W3C specification that defines the fifth major revision of the Hypertext Markup Language (HTML</a:t>
            </a:r>
            <a:r>
              <a:rPr lang="en-US" altLang="en-US" dirty="0" smtClean="0"/>
              <a:t>).</a:t>
            </a:r>
          </a:p>
          <a:p>
            <a:endParaRPr lang="en-US" altLang="en-US" dirty="0"/>
          </a:p>
          <a:p>
            <a:r>
              <a:rPr lang="en-US" altLang="en-US" dirty="0" smtClean="0"/>
              <a:t>Using </a:t>
            </a:r>
            <a:r>
              <a:rPr lang="en-US" altLang="en-US" dirty="0"/>
              <a:t>HTML5 you can build </a:t>
            </a:r>
            <a:r>
              <a:rPr lang="en-US" altLang="en-US" b="1" dirty="0"/>
              <a:t>Responsive Web Design (RWD</a:t>
            </a:r>
            <a:r>
              <a:rPr lang="en-US" altLang="en-US" b="1" dirty="0" smtClean="0"/>
              <a:t>).</a:t>
            </a:r>
          </a:p>
          <a:p>
            <a:endParaRPr lang="en-US" altLang="en-US" dirty="0"/>
          </a:p>
          <a:p>
            <a:r>
              <a:rPr lang="en-US" altLang="en-US" dirty="0" smtClean="0"/>
              <a:t>HTML </a:t>
            </a:r>
            <a:r>
              <a:rPr lang="en-US" altLang="en-US" dirty="0"/>
              <a:t>5 is a combination </a:t>
            </a:r>
            <a:r>
              <a:rPr lang="en-US" altLang="en-US" dirty="0" smtClean="0"/>
              <a:t>of HTML,CSS </a:t>
            </a:r>
            <a:r>
              <a:rPr lang="en-US" altLang="en-US" dirty="0"/>
              <a:t>and JS</a:t>
            </a:r>
          </a:p>
          <a:p>
            <a:endParaRPr lang="en-US" dirty="0"/>
          </a:p>
        </p:txBody>
      </p:sp>
    </p:spTree>
    <p:extLst>
      <p:ext uri="{BB962C8B-B14F-4D97-AF65-F5344CB8AC3E}">
        <p14:creationId xmlns:p14="http://schemas.microsoft.com/office/powerpoint/2010/main" val="251102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Responsive Web Design</a:t>
            </a:r>
            <a:endParaRPr lang="en-US" dirty="0"/>
          </a:p>
        </p:txBody>
      </p:sp>
      <p:sp>
        <p:nvSpPr>
          <p:cNvPr id="2" name="TextBox 1"/>
          <p:cNvSpPr txBox="1"/>
          <p:nvPr/>
        </p:nvSpPr>
        <p:spPr>
          <a:xfrm>
            <a:off x="304800" y="1219200"/>
            <a:ext cx="8534400" cy="2215991"/>
          </a:xfrm>
          <a:prstGeom prst="rect">
            <a:avLst/>
          </a:prstGeom>
          <a:noFill/>
        </p:spPr>
        <p:txBody>
          <a:bodyPr wrap="square" rtlCol="0">
            <a:spAutoFit/>
          </a:bodyPr>
          <a:lstStyle/>
          <a:p>
            <a:pPr marL="285750" indent="-285750">
              <a:buFont typeface="Arial" panose="020B0604020202020204" pitchFamily="34" charset="0"/>
              <a:buChar char="•"/>
            </a:pPr>
            <a:r>
              <a:rPr lang="en-US" sz="1500" b="1" dirty="0" smtClean="0"/>
              <a:t>Responsive web design (RWD) is an approach to web design aimed at crafting sites to provide an optimal viewing experience.</a:t>
            </a:r>
          </a:p>
          <a:p>
            <a:pPr marL="285750" indent="-285750">
              <a:buFont typeface="Arial" panose="020B0604020202020204" pitchFamily="34" charset="0"/>
              <a:buChar char="•"/>
            </a:pPr>
            <a:endParaRPr lang="en-US" sz="1500" b="1" dirty="0"/>
          </a:p>
          <a:p>
            <a:pPr marL="285750" indent="-285750">
              <a:buFont typeface="Arial" panose="020B0604020202020204" pitchFamily="34" charset="0"/>
              <a:buChar char="•"/>
            </a:pPr>
            <a:r>
              <a:rPr lang="en-US" sz="1500" b="1" dirty="0" smtClean="0"/>
              <a:t>Responsive web design makes your web page look good on all devices (desktops, tablets and mobiles).</a:t>
            </a:r>
          </a:p>
          <a:p>
            <a:pPr marL="285750" indent="-285750">
              <a:buFont typeface="Arial" panose="020B0604020202020204" pitchFamily="34" charset="0"/>
              <a:buChar char="•"/>
            </a:pPr>
            <a:endParaRPr lang="en-US" sz="1500" b="1" dirty="0" smtClean="0"/>
          </a:p>
          <a:p>
            <a:pPr marL="285750" indent="-285750">
              <a:buFont typeface="Arial" panose="020B0604020202020204" pitchFamily="34" charset="0"/>
              <a:buChar char="•"/>
            </a:pPr>
            <a:r>
              <a:rPr lang="en-US" sz="1500" b="1" dirty="0" smtClean="0"/>
              <a:t>Easy reading and navigation with a minimum of resizing, panning, and scrolling—across a wide range of devices (from desktop computer monitors to mobile phones).</a:t>
            </a:r>
          </a:p>
          <a:p>
            <a:endParaRPr lang="en-US" dirty="0">
              <a:solidFill>
                <a:prstClr val="black"/>
              </a:solidFill>
            </a:endParaRPr>
          </a:p>
        </p:txBody>
      </p:sp>
      <p:pic>
        <p:nvPicPr>
          <p:cNvPr id="1026" name="Picture 2" descr="C:\Users\JS5027377\Desktop\Fully_Responsive_Designs-WebSites-Graphi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3733816"/>
            <a:ext cx="3345452" cy="2195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89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Features in HTML5</a:t>
            </a:r>
            <a:endParaRPr lang="en-US" dirty="0"/>
          </a:p>
        </p:txBody>
      </p:sp>
      <p:sp>
        <p:nvSpPr>
          <p:cNvPr id="2" name="TextBox 1"/>
          <p:cNvSpPr txBox="1"/>
          <p:nvPr/>
        </p:nvSpPr>
        <p:spPr>
          <a:xfrm>
            <a:off x="341290" y="993962"/>
            <a:ext cx="8534400"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lvl="0" indent="-285750">
              <a:buFont typeface="Arial" panose="020B0604020202020204" pitchFamily="34" charset="0"/>
              <a:buChar char="•"/>
            </a:pPr>
            <a:r>
              <a:rPr lang="en-US" sz="1400" dirty="0"/>
              <a:t>New Semantic Elements: These are like &lt;header&gt;, &lt;footer&gt;, and &lt;section</a:t>
            </a:r>
            <a:r>
              <a:rPr lang="en-US" sz="1400" dirty="0" smtClean="0"/>
              <a:t>&gt;.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Forms 2.0: Improvements to HTML web forms where new attributes have been introduced for &lt;input&gt; tag</a:t>
            </a:r>
            <a:r>
              <a:rPr lang="en-US" sz="1400" dirty="0" smtClean="0"/>
              <a: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Persistent Local Storage: To achieve without resorting to third-party plugins</a:t>
            </a:r>
            <a:r>
              <a:rPr lang="en-US" sz="1400" dirty="0" smtClean="0"/>
              <a: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err="1"/>
              <a:t>WebSocket</a:t>
            </a:r>
            <a:r>
              <a:rPr lang="en-US" sz="1400" dirty="0"/>
              <a:t> : A </a:t>
            </a:r>
            <a:r>
              <a:rPr lang="en-US" sz="1400" dirty="0" err="1"/>
              <a:t>a</a:t>
            </a:r>
            <a:r>
              <a:rPr lang="en-US" sz="1400" dirty="0"/>
              <a:t> next-generation bidirectional communication technology for web applications.</a:t>
            </a:r>
          </a:p>
          <a:p>
            <a:pPr marL="285750" lvl="0" indent="-285750">
              <a:buFont typeface="Arial" panose="020B0604020202020204" pitchFamily="34" charset="0"/>
              <a:buChar char="•"/>
            </a:pPr>
            <a:endParaRPr lang="en-US" sz="1400" dirty="0" smtClean="0"/>
          </a:p>
          <a:p>
            <a:pPr marL="285750" lvl="0" indent="-285750">
              <a:buFont typeface="Arial" panose="020B0604020202020204" pitchFamily="34" charset="0"/>
              <a:buChar char="•"/>
            </a:pPr>
            <a:r>
              <a:rPr lang="en-US" sz="1400" dirty="0" smtClean="0"/>
              <a:t>Server-Sent </a:t>
            </a:r>
            <a:r>
              <a:rPr lang="en-US" sz="1400" dirty="0"/>
              <a:t>Events: HTML5 introduces events which flow from web server to the web browsers and they are called Server-Sent Events (SSE</a:t>
            </a:r>
            <a:r>
              <a:rPr lang="en-US" sz="1400" dirty="0" smtClean="0"/>
              <a: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Canvas: This supports a two-dimensional drawing surface that you can program with JavaScript</a:t>
            </a:r>
            <a:r>
              <a:rPr lang="en-US" sz="1400" dirty="0" smtClean="0"/>
              <a: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Audio &amp; Video: You can embed audio or video on your web pages without resorting to third-party plugins</a:t>
            </a:r>
            <a:r>
              <a:rPr lang="en-US" sz="1400" dirty="0" smtClean="0"/>
              <a: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err="1"/>
              <a:t>Geolocation</a:t>
            </a:r>
            <a:r>
              <a:rPr lang="en-US" sz="1400" dirty="0"/>
              <a:t>: Now visitors can choose to share their physical location with your web application</a:t>
            </a:r>
            <a:r>
              <a:rPr lang="en-US" sz="1400" dirty="0" smtClean="0"/>
              <a:t>.</a:t>
            </a:r>
          </a:p>
          <a:p>
            <a:pPr marL="285750" lvl="0" indent="-285750">
              <a:buFont typeface="Arial" panose="020B0604020202020204" pitchFamily="34" charset="0"/>
              <a:buChar char="•"/>
            </a:pPr>
            <a:endParaRPr lang="en-US" sz="1400" dirty="0" smtClean="0"/>
          </a:p>
          <a:p>
            <a:pPr marL="285750" lvl="0" indent="-285750">
              <a:buFont typeface="Arial" panose="020B0604020202020204" pitchFamily="34" charset="0"/>
              <a:buChar char="•"/>
            </a:pPr>
            <a:r>
              <a:rPr lang="en-US" sz="1400" dirty="0" smtClean="0"/>
              <a:t>Drag </a:t>
            </a:r>
            <a:r>
              <a:rPr lang="en-US" sz="1400" dirty="0"/>
              <a:t>and drop: Drag and drop the items from one location to another location on a the same webpage.</a:t>
            </a:r>
          </a:p>
          <a:p>
            <a:pPr marL="285750" lvl="0" indent="-285750">
              <a:buFont typeface="Arial" panose="020B0604020202020204" pitchFamily="34" charset="0"/>
              <a:buChar char="•"/>
            </a:pPr>
            <a:endParaRPr lang="en-US" sz="1400" dirty="0" smtClean="0"/>
          </a:p>
          <a:p>
            <a:pPr marL="285750" lvl="0" indent="-285750">
              <a:buFont typeface="Arial" panose="020B0604020202020204" pitchFamily="34" charset="0"/>
              <a:buChar char="•"/>
            </a:pPr>
            <a:r>
              <a:rPr lang="en-US" sz="1400" dirty="0" smtClean="0"/>
              <a:t>One </a:t>
            </a:r>
            <a:r>
              <a:rPr lang="en-US" sz="1400" dirty="0"/>
              <a:t>of the most important features of HTML5 is that it is device independent</a:t>
            </a:r>
            <a:r>
              <a:rPr lang="en-US" sz="1400" dirty="0" smtClean="0"/>
              <a:t>.</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HTML5 offers better error handling than previous HTML </a:t>
            </a:r>
            <a:r>
              <a:rPr lang="en-US" sz="1400" dirty="0" smtClean="0"/>
              <a:t>versions</a:t>
            </a:r>
            <a:endParaRPr lang="en-US" sz="1400" dirty="0">
              <a:solidFill>
                <a:prstClr val="black"/>
              </a:solidFill>
            </a:endParaRPr>
          </a:p>
        </p:txBody>
      </p:sp>
    </p:spTree>
    <p:extLst>
      <p:ext uri="{BB962C8B-B14F-4D97-AF65-F5344CB8AC3E}">
        <p14:creationId xmlns:p14="http://schemas.microsoft.com/office/powerpoint/2010/main" val="956203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a:t>
            </a:r>
            <a:r>
              <a:rPr lang="en-US" dirty="0" smtClean="0"/>
              <a:t>Basics</a:t>
            </a:r>
            <a:endParaRPr lang="en-US" dirty="0"/>
          </a:p>
        </p:txBody>
      </p:sp>
      <p:sp>
        <p:nvSpPr>
          <p:cNvPr id="2" name="TextBox 1"/>
          <p:cNvSpPr txBox="1"/>
          <p:nvPr/>
        </p:nvSpPr>
        <p:spPr>
          <a:xfrm>
            <a:off x="549727" y="1219200"/>
            <a:ext cx="8289473" cy="3970318"/>
          </a:xfrm>
          <a:prstGeom prst="rect">
            <a:avLst/>
          </a:prstGeom>
          <a:noFill/>
        </p:spPr>
        <p:txBody>
          <a:bodyPr wrap="square" rtlCol="0">
            <a:spAutoFit/>
          </a:bodyPr>
          <a:lstStyle/>
          <a:p>
            <a:pPr marL="285750" indent="-285750">
              <a:buFont typeface="Arial" panose="020B0604020202020204" pitchFamily="34" charset="0"/>
              <a:buChar char="•"/>
            </a:pPr>
            <a:r>
              <a:rPr lang="en-US" altLang="en-US" sz="1400" b="1" dirty="0" smtClean="0"/>
              <a:t>Basic things should know in HTML</a:t>
            </a:r>
          </a:p>
          <a:p>
            <a:pPr marL="285750" indent="-285750">
              <a:buFont typeface="Arial" panose="020B0604020202020204" pitchFamily="34" charset="0"/>
              <a:buChar char="•"/>
            </a:pPr>
            <a:endParaRPr lang="en-US" altLang="en-US" sz="1400" b="1" dirty="0" smtClean="0"/>
          </a:p>
          <a:p>
            <a:pPr marL="742950" lvl="1" indent="-285750">
              <a:buFont typeface="Arial" panose="020B0604020202020204" pitchFamily="34" charset="0"/>
              <a:buChar char="•"/>
            </a:pPr>
            <a:r>
              <a:rPr lang="en-US" altLang="en-US" sz="1400" b="1" dirty="0" smtClean="0"/>
              <a:t>HTML </a:t>
            </a:r>
            <a:r>
              <a:rPr lang="en-US" altLang="en-US" sz="1400" b="1" dirty="0"/>
              <a:t>Elements</a:t>
            </a:r>
          </a:p>
          <a:p>
            <a:pPr marL="742950" lvl="1" indent="-285750">
              <a:buFont typeface="Arial" panose="020B0604020202020204" pitchFamily="34" charset="0"/>
              <a:buChar char="•"/>
            </a:pPr>
            <a:r>
              <a:rPr lang="en-US" altLang="en-US" sz="1400" b="1" dirty="0"/>
              <a:t>HTML Attributes</a:t>
            </a:r>
          </a:p>
          <a:p>
            <a:pPr marL="742950" lvl="1" indent="-285750">
              <a:buFont typeface="Arial" panose="020B0604020202020204" pitchFamily="34" charset="0"/>
              <a:buChar char="•"/>
            </a:pPr>
            <a:r>
              <a:rPr lang="en-US" altLang="en-US" sz="1400" b="1" dirty="0"/>
              <a:t>HTML Headings</a:t>
            </a:r>
          </a:p>
          <a:p>
            <a:pPr marL="742950" lvl="1" indent="-285750">
              <a:buFont typeface="Arial" panose="020B0604020202020204" pitchFamily="34" charset="0"/>
              <a:buChar char="•"/>
            </a:pPr>
            <a:r>
              <a:rPr lang="en-US" altLang="en-US" sz="1400" b="1" dirty="0"/>
              <a:t>HTML Paragraphs</a:t>
            </a:r>
          </a:p>
          <a:p>
            <a:pPr marL="742950" lvl="1" indent="-285750">
              <a:buFont typeface="Arial" panose="020B0604020202020204" pitchFamily="34" charset="0"/>
              <a:buChar char="•"/>
            </a:pPr>
            <a:r>
              <a:rPr lang="en-US" altLang="en-US" sz="1400" b="1" dirty="0"/>
              <a:t>HTML Styles</a:t>
            </a:r>
          </a:p>
          <a:p>
            <a:pPr marL="742950" lvl="1" indent="-285750">
              <a:buFont typeface="Arial" panose="020B0604020202020204" pitchFamily="34" charset="0"/>
              <a:buChar char="•"/>
            </a:pPr>
            <a:r>
              <a:rPr lang="en-US" altLang="en-US" sz="1400" b="1" dirty="0"/>
              <a:t>HTML Formatting</a:t>
            </a:r>
          </a:p>
          <a:p>
            <a:pPr marL="742950" lvl="1" indent="-285750">
              <a:buFont typeface="Arial" panose="020B0604020202020204" pitchFamily="34" charset="0"/>
              <a:buChar char="•"/>
            </a:pPr>
            <a:r>
              <a:rPr lang="en-US" altLang="en-US" sz="1400" b="1" dirty="0"/>
              <a:t>HTML Quotations</a:t>
            </a:r>
          </a:p>
          <a:p>
            <a:pPr marL="742950" lvl="1" indent="-285750">
              <a:buFont typeface="Arial" panose="020B0604020202020204" pitchFamily="34" charset="0"/>
              <a:buChar char="•"/>
            </a:pPr>
            <a:r>
              <a:rPr lang="en-US" altLang="en-US" sz="1400" b="1" dirty="0"/>
              <a:t>HTML Comments</a:t>
            </a:r>
          </a:p>
          <a:p>
            <a:pPr marL="742950" lvl="1" indent="-285750">
              <a:buFont typeface="Arial" panose="020B0604020202020204" pitchFamily="34" charset="0"/>
              <a:buChar char="•"/>
            </a:pPr>
            <a:r>
              <a:rPr lang="en-US" altLang="en-US" sz="1400" b="1" dirty="0"/>
              <a:t>HTML Colors</a:t>
            </a:r>
          </a:p>
          <a:p>
            <a:pPr marL="742950" lvl="1" indent="-285750">
              <a:buFont typeface="Arial" panose="020B0604020202020204" pitchFamily="34" charset="0"/>
              <a:buChar char="•"/>
            </a:pPr>
            <a:r>
              <a:rPr lang="en-US" altLang="en-US" sz="1400" b="1" dirty="0"/>
              <a:t>HTML CSS</a:t>
            </a:r>
          </a:p>
          <a:p>
            <a:pPr marL="742950" lvl="1" indent="-285750">
              <a:buFont typeface="Arial" panose="020B0604020202020204" pitchFamily="34" charset="0"/>
              <a:buChar char="•"/>
            </a:pPr>
            <a:r>
              <a:rPr lang="en-US" altLang="en-US" sz="1400" b="1" dirty="0"/>
              <a:t>HTML Links</a:t>
            </a:r>
          </a:p>
          <a:p>
            <a:pPr marL="742950" lvl="1" indent="-285750">
              <a:buFont typeface="Arial" panose="020B0604020202020204" pitchFamily="34" charset="0"/>
              <a:buChar char="•"/>
            </a:pPr>
            <a:r>
              <a:rPr lang="en-US" altLang="en-US" sz="1400" b="1" dirty="0"/>
              <a:t>HTML Images</a:t>
            </a:r>
          </a:p>
          <a:p>
            <a:pPr marL="742950" lvl="1" indent="-285750">
              <a:buFont typeface="Arial" panose="020B0604020202020204" pitchFamily="34" charset="0"/>
              <a:buChar char="•"/>
            </a:pPr>
            <a:r>
              <a:rPr lang="en-US" altLang="en-US" sz="1400" b="1" dirty="0"/>
              <a:t>HTML Tables</a:t>
            </a:r>
          </a:p>
          <a:p>
            <a:pPr marL="742950" lvl="1" indent="-285750">
              <a:buFont typeface="Arial" panose="020B0604020202020204" pitchFamily="34" charset="0"/>
              <a:buChar char="•"/>
            </a:pPr>
            <a:r>
              <a:rPr lang="en-US" altLang="en-US" sz="1400" b="1" dirty="0"/>
              <a:t>HTML Lists</a:t>
            </a:r>
          </a:p>
          <a:p>
            <a:endParaRPr lang="en-US" sz="1400" dirty="0">
              <a:solidFill>
                <a:prstClr val="black"/>
              </a:solidFill>
            </a:endParaRPr>
          </a:p>
          <a:p>
            <a:endParaRPr lang="en-US" sz="1400" dirty="0">
              <a:solidFill>
                <a:prstClr val="black"/>
              </a:solidFill>
            </a:endParaRPr>
          </a:p>
        </p:txBody>
      </p:sp>
    </p:spTree>
    <p:extLst>
      <p:ext uri="{BB962C8B-B14F-4D97-AF65-F5344CB8AC3E}">
        <p14:creationId xmlns:p14="http://schemas.microsoft.com/office/powerpoint/2010/main" val="176781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New Form Elements</a:t>
            </a:r>
            <a:endParaRPr lang="en-US" dirty="0"/>
          </a:p>
        </p:txBody>
      </p:sp>
      <p:sp>
        <p:nvSpPr>
          <p:cNvPr id="2" name="TextBox 1"/>
          <p:cNvSpPr txBox="1"/>
          <p:nvPr/>
        </p:nvSpPr>
        <p:spPr>
          <a:xfrm>
            <a:off x="549727" y="1447800"/>
            <a:ext cx="8077200" cy="4185761"/>
          </a:xfrm>
          <a:prstGeom prst="rect">
            <a:avLst/>
          </a:prstGeom>
          <a:noFill/>
        </p:spPr>
        <p:txBody>
          <a:bodyPr wrap="square" rtlCol="0">
            <a:spAutoFit/>
          </a:bodyPr>
          <a:lstStyle/>
          <a:p>
            <a:pPr marL="1257300" lvl="2" indent="-285750">
              <a:buFont typeface="Arial" panose="020B0604020202020204" pitchFamily="34" charset="0"/>
              <a:buChar char="•"/>
            </a:pPr>
            <a:r>
              <a:rPr lang="en-US" altLang="en-US" sz="1400" b="1" dirty="0" smtClean="0"/>
              <a:t>Range</a:t>
            </a:r>
          </a:p>
          <a:p>
            <a:pPr marL="1257300" lvl="2" indent="-285750">
              <a:buFont typeface="Arial" panose="020B0604020202020204" pitchFamily="34" charset="0"/>
              <a:buChar char="•"/>
            </a:pPr>
            <a:r>
              <a:rPr lang="en-US" altLang="en-US" sz="1400" b="1" dirty="0" err="1" smtClean="0"/>
              <a:t>Url</a:t>
            </a:r>
            <a:endParaRPr lang="en-US" altLang="en-US" sz="1400" b="1" dirty="0" smtClean="0"/>
          </a:p>
          <a:p>
            <a:pPr marL="1257300" lvl="2" indent="-285750">
              <a:buFont typeface="Arial" panose="020B0604020202020204" pitchFamily="34" charset="0"/>
              <a:buChar char="•"/>
            </a:pPr>
            <a:r>
              <a:rPr lang="en-US" altLang="en-US" sz="1400" b="1" dirty="0" smtClean="0"/>
              <a:t>Email</a:t>
            </a:r>
          </a:p>
          <a:p>
            <a:pPr marL="1257300" lvl="2" indent="-285750">
              <a:buFont typeface="Arial" panose="020B0604020202020204" pitchFamily="34" charset="0"/>
              <a:buChar char="•"/>
            </a:pPr>
            <a:r>
              <a:rPr lang="en-US" altLang="en-US" sz="1400" b="1" dirty="0" smtClean="0"/>
              <a:t>Tel</a:t>
            </a:r>
          </a:p>
          <a:p>
            <a:pPr marL="1257300" lvl="2" indent="-285750">
              <a:buFont typeface="Arial" panose="020B0604020202020204" pitchFamily="34" charset="0"/>
              <a:buChar char="•"/>
            </a:pPr>
            <a:r>
              <a:rPr lang="en-US" altLang="en-US" sz="1400" b="1" dirty="0" smtClean="0"/>
              <a:t>Number</a:t>
            </a:r>
          </a:p>
          <a:p>
            <a:pPr marL="1257300" lvl="2" indent="-285750">
              <a:buFont typeface="Arial" panose="020B0604020202020204" pitchFamily="34" charset="0"/>
              <a:buChar char="•"/>
            </a:pPr>
            <a:r>
              <a:rPr lang="en-US" altLang="en-US" sz="1400" b="1" dirty="0" smtClean="0"/>
              <a:t>Color</a:t>
            </a:r>
          </a:p>
          <a:p>
            <a:pPr marL="1257300" lvl="2" indent="-285750">
              <a:buFont typeface="Arial" panose="020B0604020202020204" pitchFamily="34" charset="0"/>
              <a:buChar char="•"/>
            </a:pPr>
            <a:r>
              <a:rPr lang="en-US" altLang="en-US" sz="1400" b="1" dirty="0" smtClean="0"/>
              <a:t>Date</a:t>
            </a:r>
          </a:p>
          <a:p>
            <a:pPr marL="1257300" lvl="2" indent="-285750">
              <a:buFont typeface="Arial" panose="020B0604020202020204" pitchFamily="34" charset="0"/>
              <a:buChar char="•"/>
            </a:pPr>
            <a:r>
              <a:rPr lang="en-US" altLang="en-US" sz="1400" b="1" dirty="0" err="1" smtClean="0"/>
              <a:t>Datalist</a:t>
            </a:r>
            <a:endParaRPr lang="en-US" altLang="en-US" sz="1400" b="1" dirty="0" smtClean="0"/>
          </a:p>
          <a:p>
            <a:pPr marL="1257300" lvl="2" indent="-285750">
              <a:buFont typeface="Arial" panose="020B0604020202020204" pitchFamily="34" charset="0"/>
              <a:buChar char="•"/>
            </a:pPr>
            <a:r>
              <a:rPr lang="en-US" altLang="en-US" sz="1400" b="1" dirty="0" smtClean="0"/>
              <a:t>Search</a:t>
            </a:r>
            <a:endParaRPr lang="en-US" altLang="en-US" sz="1400" b="1" dirty="0"/>
          </a:p>
          <a:p>
            <a:pPr lvl="2" indent="-285750">
              <a:buFont typeface="Arial" panose="020B0604020202020204" pitchFamily="34" charset="0"/>
              <a:buChar char="•"/>
            </a:pPr>
            <a:endParaRPr lang="en-US" altLang="en-US" sz="1400" b="1" dirty="0"/>
          </a:p>
          <a:p>
            <a:pPr lvl="3" indent="-285750">
              <a:buFont typeface="Arial" panose="020B0604020202020204" pitchFamily="34" charset="0"/>
              <a:buChar char="•"/>
            </a:pPr>
            <a:r>
              <a:rPr lang="en-US" altLang="en-US" sz="1400" b="1" dirty="0"/>
              <a:t>These new features allow better input control  and validation.</a:t>
            </a:r>
          </a:p>
          <a:p>
            <a:pPr lvl="2" indent="-285750">
              <a:buFont typeface="Arial" panose="020B0604020202020204" pitchFamily="34" charset="0"/>
              <a:buChar char="•"/>
            </a:pPr>
            <a:endParaRPr lang="en-US" altLang="en-US" sz="1400" b="1" dirty="0"/>
          </a:p>
          <a:p>
            <a:pPr lvl="3" indent="-285750">
              <a:buFont typeface="Arial" panose="020B0604020202020204" pitchFamily="34" charset="0"/>
              <a:buChar char="•"/>
            </a:pPr>
            <a:r>
              <a:rPr lang="en-US" altLang="en-US" sz="1400" b="1" dirty="0"/>
              <a:t>Not all major browsers support all the new form elements.</a:t>
            </a:r>
          </a:p>
          <a:p>
            <a:pPr lvl="2" indent="-285750">
              <a:buFont typeface="Arial" panose="020B0604020202020204" pitchFamily="34" charset="0"/>
              <a:buChar char="•"/>
            </a:pPr>
            <a:endParaRPr lang="en-US" altLang="en-US" sz="1400" b="1" dirty="0"/>
          </a:p>
          <a:p>
            <a:pPr lvl="3" indent="-285750">
              <a:buFont typeface="Arial" panose="020B0604020202020204" pitchFamily="34" charset="0"/>
              <a:buChar char="•"/>
            </a:pPr>
            <a:r>
              <a:rPr lang="en-US" altLang="en-US" sz="1400" b="1" dirty="0"/>
              <a:t>If they are not supported, they will behave as regular text fields.</a:t>
            </a:r>
          </a:p>
          <a:p>
            <a:endParaRPr lang="en-US" altLang="en-US" sz="2000" dirty="0" smtClean="0"/>
          </a:p>
          <a:p>
            <a:endParaRPr lang="en-US" dirty="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3268312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HTML 5 </a:t>
            </a:r>
            <a:r>
              <a:rPr lang="en-US" dirty="0" smtClean="0"/>
              <a:t>Form </a:t>
            </a:r>
            <a:r>
              <a:rPr lang="en-US" dirty="0" smtClean="0"/>
              <a:t>Elements</a:t>
            </a:r>
            <a:endParaRPr lang="en-US" dirty="0"/>
          </a:p>
        </p:txBody>
      </p:sp>
      <p:sp>
        <p:nvSpPr>
          <p:cNvPr id="2" name="TextBox 1"/>
          <p:cNvSpPr txBox="1"/>
          <p:nvPr/>
        </p:nvSpPr>
        <p:spPr>
          <a:xfrm>
            <a:off x="567656" y="971550"/>
            <a:ext cx="8382000"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r>
              <a:rPr lang="en-US" sz="1400" dirty="0" smtClean="0"/>
              <a:t>&lt;</a:t>
            </a:r>
            <a:r>
              <a:rPr lang="en-US" sz="1400" dirty="0"/>
              <a:t>form action="" target="" method=""&gt;</a:t>
            </a:r>
          </a:p>
          <a:p>
            <a:pPr lvl="2"/>
            <a:r>
              <a:rPr lang="en-US" sz="1400" dirty="0"/>
              <a:t>First Name : &lt;input type="text" name="</a:t>
            </a:r>
            <a:r>
              <a:rPr lang="en-US" sz="1400" dirty="0" err="1"/>
              <a:t>firstName</a:t>
            </a:r>
            <a:r>
              <a:rPr lang="en-US" sz="1400" dirty="0"/>
              <a:t>"&lt;</a:t>
            </a:r>
            <a:r>
              <a:rPr lang="en-US" sz="1400" dirty="0" err="1"/>
              <a:t>br</a:t>
            </a:r>
            <a:r>
              <a:rPr lang="en-US" sz="1400" dirty="0"/>
              <a:t>&gt;</a:t>
            </a:r>
          </a:p>
          <a:p>
            <a:pPr lvl="2"/>
            <a:r>
              <a:rPr lang="en-US" sz="1400" dirty="0"/>
              <a:t>Choose Car : &lt;select name="cars" size="2" multiple&gt;</a:t>
            </a:r>
          </a:p>
          <a:p>
            <a:pPr lvl="2"/>
            <a:r>
              <a:rPr lang="en-US" sz="1400" dirty="0" smtClean="0"/>
              <a:t>&lt;</a:t>
            </a:r>
            <a:r>
              <a:rPr lang="en-US" sz="1400" dirty="0"/>
              <a:t>option value="</a:t>
            </a:r>
            <a:r>
              <a:rPr lang="en-US" sz="1400" dirty="0" err="1"/>
              <a:t>volvo</a:t>
            </a:r>
            <a:r>
              <a:rPr lang="en-US" sz="1400" dirty="0"/>
              <a:t>"&gt;Volvo&lt;/option&gt;&lt;option value="</a:t>
            </a:r>
            <a:r>
              <a:rPr lang="en-US" sz="1400" dirty="0" err="1"/>
              <a:t>saab</a:t>
            </a:r>
            <a:r>
              <a:rPr lang="en-US" sz="1400" dirty="0"/>
              <a:t>"&gt;Saab&lt;/option&gt;</a:t>
            </a:r>
          </a:p>
          <a:p>
            <a:pPr lvl="2"/>
            <a:r>
              <a:rPr lang="en-US" sz="1400" dirty="0" smtClean="0"/>
              <a:t>&lt;</a:t>
            </a:r>
            <a:r>
              <a:rPr lang="en-US" sz="1400" dirty="0"/>
              <a:t>option value="fiat"&gt;Fiat&lt;/option&gt;&lt;option value="</a:t>
            </a:r>
            <a:r>
              <a:rPr lang="en-US" sz="1400" dirty="0" err="1"/>
              <a:t>audi</a:t>
            </a:r>
            <a:r>
              <a:rPr lang="en-US" sz="1400" dirty="0"/>
              <a:t>"&gt;Audi&lt;/option&gt;</a:t>
            </a:r>
          </a:p>
          <a:p>
            <a:pPr lvl="2"/>
            <a:r>
              <a:rPr lang="en-US" sz="1400" dirty="0"/>
              <a:t>&lt;/select&gt;</a:t>
            </a:r>
          </a:p>
          <a:p>
            <a:pPr lvl="2"/>
            <a:r>
              <a:rPr lang="en-US" sz="1400" dirty="0"/>
              <a:t>&lt;input list="browsers" name="browse"&gt; &lt;</a:t>
            </a:r>
            <a:r>
              <a:rPr lang="en-US" sz="1400" dirty="0" err="1"/>
              <a:t>br</a:t>
            </a:r>
            <a:r>
              <a:rPr lang="en-US" sz="1400" dirty="0"/>
              <a:t>&gt;&lt;</a:t>
            </a:r>
            <a:r>
              <a:rPr lang="en-US" sz="1400" dirty="0" err="1"/>
              <a:t>datalist</a:t>
            </a:r>
            <a:r>
              <a:rPr lang="en-US" sz="1400" dirty="0"/>
              <a:t> id="browsers"&gt;</a:t>
            </a:r>
          </a:p>
          <a:p>
            <a:pPr lvl="2"/>
            <a:r>
              <a:rPr lang="en-US" sz="1400" dirty="0" smtClean="0"/>
              <a:t>&lt;</a:t>
            </a:r>
            <a:r>
              <a:rPr lang="en-US" sz="1400" dirty="0"/>
              <a:t>option value="Internet Explorer"&gt;&lt;option value="Firebox"&gt;&lt;option value="Chrome</a:t>
            </a:r>
            <a:r>
              <a:rPr lang="en-US" sz="1400" dirty="0" smtClean="0"/>
              <a:t>"&gt;</a:t>
            </a:r>
          </a:p>
          <a:p>
            <a:pPr lvl="2"/>
            <a:r>
              <a:rPr lang="en-US" sz="1400" dirty="0" smtClean="0"/>
              <a:t>&lt;option value="Opera"&gt;&lt;option value="Safari"&gt; &lt;/</a:t>
            </a:r>
            <a:r>
              <a:rPr lang="en-US" sz="1400" dirty="0" err="1" smtClean="0"/>
              <a:t>datalist</a:t>
            </a:r>
            <a:r>
              <a:rPr lang="en-US" sz="1400" dirty="0" smtClean="0"/>
              <a:t>&gt;</a:t>
            </a:r>
          </a:p>
          <a:p>
            <a:pPr lvl="2"/>
            <a:r>
              <a:rPr lang="en-US" sz="1400" dirty="0" smtClean="0"/>
              <a:t>Gender </a:t>
            </a:r>
            <a:r>
              <a:rPr lang="en-US" sz="1400" dirty="0"/>
              <a:t>: &lt;input type="radio" name="gender" value="Male"&gt;Male</a:t>
            </a:r>
          </a:p>
          <a:p>
            <a:pPr lvl="2"/>
            <a:r>
              <a:rPr lang="en-US" sz="1400" dirty="0"/>
              <a:t>&lt;input type="radio" name="gender" value="Female"&gt;Female&lt;</a:t>
            </a:r>
            <a:r>
              <a:rPr lang="en-US" sz="1400" dirty="0" err="1"/>
              <a:t>br</a:t>
            </a:r>
            <a:r>
              <a:rPr lang="en-US" sz="1400" dirty="0"/>
              <a:t>&gt;</a:t>
            </a:r>
          </a:p>
          <a:p>
            <a:pPr lvl="2"/>
            <a:r>
              <a:rPr lang="en-US" sz="1400" dirty="0"/>
              <a:t>Choose Vehicle &lt;input type="checkbox" name="vehicle" value="Car"&gt;Car</a:t>
            </a:r>
          </a:p>
          <a:p>
            <a:pPr lvl="2"/>
            <a:r>
              <a:rPr lang="en-US" sz="1400" dirty="0"/>
              <a:t>&lt;input type="checkbox" name="vehicle" value="Bike"&gt;Bike&lt;</a:t>
            </a:r>
            <a:r>
              <a:rPr lang="en-US" sz="1400" dirty="0" err="1"/>
              <a:t>br</a:t>
            </a:r>
            <a:r>
              <a:rPr lang="en-US" sz="1400" dirty="0"/>
              <a:t>&gt;</a:t>
            </a:r>
          </a:p>
          <a:p>
            <a:pPr lvl="2"/>
            <a:r>
              <a:rPr lang="en-US" sz="1400" dirty="0"/>
              <a:t>Choose Color :&lt;input type="color" name="</a:t>
            </a:r>
            <a:r>
              <a:rPr lang="en-US" sz="1400" dirty="0" err="1"/>
              <a:t>favcolor</a:t>
            </a:r>
            <a:r>
              <a:rPr lang="en-US" sz="1400" dirty="0"/>
              <a:t>"&gt;&lt;</a:t>
            </a:r>
            <a:r>
              <a:rPr lang="en-US" sz="1400" dirty="0" err="1"/>
              <a:t>br</a:t>
            </a:r>
            <a:r>
              <a:rPr lang="en-US" sz="1400" dirty="0"/>
              <a:t>&gt;</a:t>
            </a:r>
          </a:p>
          <a:p>
            <a:pPr lvl="2"/>
            <a:r>
              <a:rPr lang="en-US" sz="1400" dirty="0"/>
              <a:t>Select DOB : &lt;input type="date" name="</a:t>
            </a:r>
            <a:r>
              <a:rPr lang="en-US" sz="1400" dirty="0" err="1"/>
              <a:t>bday</a:t>
            </a:r>
            <a:r>
              <a:rPr lang="en-US" sz="1400" dirty="0"/>
              <a:t>" min="1979-12-31" max="2000-01-02"&gt;</a:t>
            </a:r>
          </a:p>
          <a:p>
            <a:pPr lvl="2"/>
            <a:r>
              <a:rPr lang="en-US" sz="1400" dirty="0"/>
              <a:t>Select Month of DOB : &lt;input type="month" name="</a:t>
            </a:r>
            <a:r>
              <a:rPr lang="en-US" sz="1400" dirty="0" err="1"/>
              <a:t>bdaymonth</a:t>
            </a:r>
            <a:r>
              <a:rPr lang="en-US" sz="1400" dirty="0"/>
              <a:t>"&gt;&lt;</a:t>
            </a:r>
            <a:r>
              <a:rPr lang="en-US" sz="1400" dirty="0" err="1"/>
              <a:t>br</a:t>
            </a:r>
            <a:r>
              <a:rPr lang="en-US" sz="1400" dirty="0"/>
              <a:t>&gt;</a:t>
            </a:r>
          </a:p>
          <a:p>
            <a:pPr lvl="2"/>
            <a:r>
              <a:rPr lang="en-US" sz="1400" dirty="0"/>
              <a:t>Rating : &lt;input type="number" name="quantity" min="1" max="5"&gt;&lt;</a:t>
            </a:r>
            <a:r>
              <a:rPr lang="en-US" sz="1400" dirty="0" err="1"/>
              <a:t>br</a:t>
            </a:r>
            <a:r>
              <a:rPr lang="en-US" sz="1400" dirty="0"/>
              <a:t>&gt;</a:t>
            </a:r>
          </a:p>
          <a:p>
            <a:pPr lvl="2"/>
            <a:r>
              <a:rPr lang="en-US" sz="1400" dirty="0"/>
              <a:t>Enter Email : &lt;input type="email" name="email"&gt;&lt;</a:t>
            </a:r>
            <a:r>
              <a:rPr lang="en-US" sz="1400" dirty="0" err="1"/>
              <a:t>br</a:t>
            </a:r>
            <a:r>
              <a:rPr lang="en-US" sz="1400" dirty="0"/>
              <a:t>&gt;</a:t>
            </a:r>
          </a:p>
          <a:p>
            <a:pPr lvl="2"/>
            <a:r>
              <a:rPr lang="en-US" sz="1400" dirty="0"/>
              <a:t>Comments : &lt;</a:t>
            </a:r>
            <a:r>
              <a:rPr lang="en-US" sz="1400" dirty="0" err="1"/>
              <a:t>textarea</a:t>
            </a:r>
            <a:r>
              <a:rPr lang="en-US" sz="1400" dirty="0"/>
              <a:t> name="message" rows="10" cols="30" style="width:200px;height:60px"&gt;&lt;</a:t>
            </a:r>
            <a:r>
              <a:rPr lang="en-US" sz="1400" dirty="0" err="1"/>
              <a:t>br</a:t>
            </a:r>
            <a:r>
              <a:rPr lang="en-US" sz="1400" dirty="0"/>
              <a:t>&gt;</a:t>
            </a:r>
          </a:p>
          <a:p>
            <a:pPr lvl="2"/>
            <a:r>
              <a:rPr lang="en-US" sz="1400" dirty="0"/>
              <a:t>Your Comments &lt;/</a:t>
            </a:r>
            <a:r>
              <a:rPr lang="en-US" sz="1400" dirty="0" err="1"/>
              <a:t>textarea</a:t>
            </a:r>
            <a:r>
              <a:rPr lang="en-US" sz="1400" dirty="0"/>
              <a:t>&gt;</a:t>
            </a:r>
          </a:p>
          <a:p>
            <a:pPr lvl="2"/>
            <a:r>
              <a:rPr lang="en-US" sz="1400" dirty="0"/>
              <a:t>&lt;input type="submit" value="Submit"&gt;</a:t>
            </a:r>
          </a:p>
          <a:p>
            <a:pPr lvl="2"/>
            <a:r>
              <a:rPr lang="en-US" sz="1400" dirty="0"/>
              <a:t>&lt;input type="reset"&gt;</a:t>
            </a:r>
          </a:p>
          <a:p>
            <a:pPr lvl="1"/>
            <a:r>
              <a:rPr lang="en-US" sz="1400" dirty="0" smtClean="0"/>
              <a:t>&lt;/</a:t>
            </a:r>
            <a:r>
              <a:rPr lang="en-US" sz="1400" dirty="0"/>
              <a:t>form</a:t>
            </a:r>
            <a:r>
              <a:rPr lang="en-US" sz="1400" dirty="0" smtClean="0"/>
              <a:t>&gt;</a:t>
            </a:r>
            <a:endParaRPr lang="en-US" sz="1400" dirty="0">
              <a:solidFill>
                <a:prstClr val="black"/>
              </a:solidFill>
            </a:endParaRPr>
          </a:p>
        </p:txBody>
      </p:sp>
    </p:spTree>
    <p:extLst>
      <p:ext uri="{BB962C8B-B14F-4D97-AF65-F5344CB8AC3E}">
        <p14:creationId xmlns:p14="http://schemas.microsoft.com/office/powerpoint/2010/main" val="2183612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New_Widescreen" id="{B6195AAE-F7F4-41B5-B2B7-D8DED0FA970E}" vid="{62D03F61-F30C-439A-B018-61117239AD43}"/>
    </a:ext>
  </a:extLst>
</a:theme>
</file>

<file path=ppt/theme/themeOverride1.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ppt/theme/themeOverride2.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ppt/theme/themeOverride3.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ppt/theme/themeOverride4.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ppt/theme/themeOverride5.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ppt/theme/themeOverride6.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ppt/theme/themeOverride7.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ppt/theme/themeOverride8.xml><?xml version="1.0" encoding="utf-8"?>
<a:themeOverride xmlns:a="http://schemas.openxmlformats.org/drawingml/2006/main">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themeOverride>
</file>

<file path=docProps/app.xml><?xml version="1.0" encoding="utf-8"?>
<Properties xmlns="http://schemas.openxmlformats.org/officeDocument/2006/extended-properties" xmlns:vt="http://schemas.openxmlformats.org/officeDocument/2006/docPropsVTypes">
  <Template/>
  <TotalTime>3324</TotalTime>
  <Words>1610</Words>
  <Application>Microsoft Office PowerPoint</Application>
  <PresentationFormat>On-screen Show (4:3)</PresentationFormat>
  <Paragraphs>265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Consolas</vt:lpstr>
      <vt:lpstr>Segoe UI</vt:lpstr>
      <vt:lpstr>Verdana</vt:lpstr>
      <vt:lpstr>Wingdings</vt:lpstr>
      <vt:lpstr>1_Global</vt:lpstr>
      <vt:lpstr>HTML 5</vt:lpstr>
      <vt:lpstr>Version Control and Revision History</vt:lpstr>
      <vt:lpstr>Objectives</vt:lpstr>
      <vt:lpstr>What is HTML5?</vt:lpstr>
      <vt:lpstr>Responsive Web Design</vt:lpstr>
      <vt:lpstr>Features in HTML5</vt:lpstr>
      <vt:lpstr>HTML 5 Basics</vt:lpstr>
      <vt:lpstr>HTML 5 New Form Elements</vt:lpstr>
      <vt:lpstr>HTML 5 Form Elements</vt:lpstr>
      <vt:lpstr>HTML Form Element output</vt:lpstr>
      <vt:lpstr>HTML 5 Form Attributes</vt:lpstr>
      <vt:lpstr>HTML 5 Form Attribute</vt:lpstr>
      <vt:lpstr>HTML Form Element output</vt:lpstr>
      <vt:lpstr>HTML 5 Customize Validation Style</vt:lpstr>
      <vt:lpstr>HTML 5 Customized Error Message</vt:lpstr>
      <vt:lpstr>Get &amp;  Post type request</vt:lpstr>
      <vt:lpstr>   Audio    </vt:lpstr>
      <vt:lpstr>   Video   </vt:lpstr>
      <vt:lpstr>   Canvas   </vt:lpstr>
      <vt:lpstr>   Drawing a line   </vt:lpstr>
      <vt:lpstr>   Drawing a Circle   </vt:lpstr>
      <vt:lpstr>   Drawing a text   </vt:lpstr>
      <vt:lpstr>PowerPoint Presentation</vt:lpstr>
    </vt:vector>
  </TitlesOfParts>
  <Company>Syntel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Selvaraj, Janarthanan2</dc:creator>
  <cp:lastModifiedBy>Santhanam, Paranthaman</cp:lastModifiedBy>
  <cp:revision>46</cp:revision>
  <dcterms:created xsi:type="dcterms:W3CDTF">2017-03-08T09:35:50Z</dcterms:created>
  <dcterms:modified xsi:type="dcterms:W3CDTF">2018-01-04T12:29:44Z</dcterms:modified>
</cp:coreProperties>
</file>