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2" r:id="rId1"/>
  </p:sldMasterIdLst>
  <p:notesMasterIdLst>
    <p:notesMasterId r:id="rId50"/>
  </p:notesMasterIdLst>
  <p:handoutMasterIdLst>
    <p:handoutMasterId r:id="rId51"/>
  </p:handoutMasterIdLst>
  <p:sldIdLst>
    <p:sldId id="953" r:id="rId2"/>
    <p:sldId id="1019" r:id="rId3"/>
    <p:sldId id="1179" r:id="rId4"/>
    <p:sldId id="1107" r:id="rId5"/>
    <p:sldId id="1182" r:id="rId6"/>
    <p:sldId id="1205" r:id="rId7"/>
    <p:sldId id="1181" r:id="rId8"/>
    <p:sldId id="1216" r:id="rId9"/>
    <p:sldId id="1207" r:id="rId10"/>
    <p:sldId id="1184" r:id="rId11"/>
    <p:sldId id="1185" r:id="rId12"/>
    <p:sldId id="1208" r:id="rId13"/>
    <p:sldId id="1186" r:id="rId14"/>
    <p:sldId id="1209" r:id="rId15"/>
    <p:sldId id="1210" r:id="rId16"/>
    <p:sldId id="1189" r:id="rId17"/>
    <p:sldId id="1212" r:id="rId18"/>
    <p:sldId id="1188" r:id="rId19"/>
    <p:sldId id="1192" r:id="rId20"/>
    <p:sldId id="1225" r:id="rId21"/>
    <p:sldId id="1226" r:id="rId22"/>
    <p:sldId id="1227" r:id="rId23"/>
    <p:sldId id="1193" r:id="rId24"/>
    <p:sldId id="1194" r:id="rId25"/>
    <p:sldId id="1215" r:id="rId26"/>
    <p:sldId id="1228" r:id="rId27"/>
    <p:sldId id="1203" r:id="rId28"/>
    <p:sldId id="1202" r:id="rId29"/>
    <p:sldId id="1213" r:id="rId30"/>
    <p:sldId id="1198" r:id="rId31"/>
    <p:sldId id="1199" r:id="rId32"/>
    <p:sldId id="1200" r:id="rId33"/>
    <p:sldId id="1201" r:id="rId34"/>
    <p:sldId id="1195" r:id="rId35"/>
    <p:sldId id="1190" r:id="rId36"/>
    <p:sldId id="1191" r:id="rId37"/>
    <p:sldId id="1166" r:id="rId38"/>
    <p:sldId id="1220" r:id="rId39"/>
    <p:sldId id="1221" r:id="rId40"/>
    <p:sldId id="1222" r:id="rId41"/>
    <p:sldId id="1223" r:id="rId42"/>
    <p:sldId id="1224" r:id="rId43"/>
    <p:sldId id="1217" r:id="rId44"/>
    <p:sldId id="1218" r:id="rId45"/>
    <p:sldId id="1167" r:id="rId46"/>
    <p:sldId id="917" r:id="rId47"/>
    <p:sldId id="1211" r:id="rId48"/>
    <p:sldId id="1003" r:id="rId49"/>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75448" autoAdjust="0"/>
  </p:normalViewPr>
  <p:slideViewPr>
    <p:cSldViewPr>
      <p:cViewPr varScale="1">
        <p:scale>
          <a:sx n="105" d="100"/>
          <a:sy n="105" d="100"/>
        </p:scale>
        <p:origin x="132" y="192"/>
      </p:cViewPr>
      <p:guideLst>
        <p:guide orient="horz" pos="2160"/>
        <p:guide pos="2880"/>
      </p:guideLst>
    </p:cSldViewPr>
  </p:slideViewPr>
  <p:outlineViewPr>
    <p:cViewPr>
      <p:scale>
        <a:sx n="33" d="100"/>
        <a:sy n="33" d="100"/>
      </p:scale>
      <p:origin x="48" y="24828"/>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100" d="100"/>
          <a:sy n="100" d="100"/>
        </p:scale>
        <p:origin x="-774" y="87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charset="0"/>
              </a:defRPr>
            </a:lvl1pPr>
          </a:lstStyle>
          <a:p>
            <a:pPr>
              <a:defRPr/>
            </a:pPr>
            <a:r>
              <a:rPr lang="en-US" altLang="en-US" dirty="0" smtClean="0"/>
              <a:t>Servlets : </a:t>
            </a:r>
            <a:r>
              <a:rPr lang="en-US" altLang="en-US" dirty="0" err="1" smtClean="0"/>
              <a:t>Intrduction</a:t>
            </a:r>
            <a:r>
              <a:rPr lang="en-US" altLang="en-US" dirty="0" smtClean="0"/>
              <a:t> To Servlets</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a:p>
        </p:txBody>
      </p:sp>
    </p:spTree>
    <p:extLst>
      <p:ext uri="{BB962C8B-B14F-4D97-AF65-F5344CB8AC3E}">
        <p14:creationId xmlns:p14="http://schemas.microsoft.com/office/powerpoint/2010/main" val="2273967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11/13/2019</a:t>
            </a:fld>
            <a:endParaRPr lang="en-US"/>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New Roman" pitchFamily="18" charset="0"/>
              </a:defRPr>
            </a:lvl1p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a:p>
        </p:txBody>
      </p:sp>
    </p:spTree>
    <p:extLst>
      <p:ext uri="{BB962C8B-B14F-4D97-AF65-F5344CB8AC3E}">
        <p14:creationId xmlns:p14="http://schemas.microsoft.com/office/powerpoint/2010/main" val="1510436602"/>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27995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15144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416521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103136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396991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63779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149255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47047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15718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19153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202868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a:p>
        </p:txBody>
      </p:sp>
    </p:spTree>
    <p:extLst>
      <p:ext uri="{BB962C8B-B14F-4D97-AF65-F5344CB8AC3E}">
        <p14:creationId xmlns:p14="http://schemas.microsoft.com/office/powerpoint/2010/main" val="30382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1354586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969706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371816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13796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82297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583097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1026512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366971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2892800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30</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10715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089025" y="715963"/>
            <a:ext cx="4670425" cy="3503612"/>
          </a:xfrm>
          <a:ln/>
        </p:spPr>
      </p:sp>
      <p:sp>
        <p:nvSpPr>
          <p:cNvPr id="14339" name="Notes Placeholder 2"/>
          <p:cNvSpPr>
            <a:spLocks noGrp="1"/>
          </p:cNvSpPr>
          <p:nvPr>
            <p:ph type="body" idx="1"/>
          </p:nvPr>
        </p:nvSpPr>
        <p:spPr>
          <a:noFill/>
        </p:spPr>
        <p:txBody>
          <a:bodyPr/>
          <a:lstStyle/>
          <a:p>
            <a:endParaRPr lang="en-US" smtClean="0"/>
          </a:p>
        </p:txBody>
      </p:sp>
      <p:sp>
        <p:nvSpPr>
          <p:cNvPr id="23556" name="Slide Number Placeholder 4"/>
          <p:cNvSpPr>
            <a:spLocks noGrp="1"/>
          </p:cNvSpPr>
          <p:nvPr>
            <p:ph type="sldNum" sz="quarter" idx="5"/>
          </p:nvPr>
        </p:nvSpPr>
        <p:spPr/>
        <p:txBody>
          <a:bodyPr/>
          <a:lstStyle/>
          <a:p>
            <a:pPr>
              <a:defRPr/>
            </a:pPr>
            <a:fld id="{CE3E8C24-187D-4F78-AA5D-E3306CBF8DAF}" type="slidenum">
              <a:rPr lang="en-US" smtClean="0"/>
              <a:pPr>
                <a:defRPr/>
              </a:pPr>
              <a:t>3</a:t>
            </a:fld>
            <a:endParaRPr lang="en-US" smtClean="0"/>
          </a:p>
        </p:txBody>
      </p:sp>
    </p:spTree>
    <p:extLst>
      <p:ext uri="{BB962C8B-B14F-4D97-AF65-F5344CB8AC3E}">
        <p14:creationId xmlns:p14="http://schemas.microsoft.com/office/powerpoint/2010/main" val="263214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2352898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4085231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303921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343096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551888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a:p>
        </p:txBody>
      </p:sp>
    </p:spTree>
    <p:extLst>
      <p:ext uri="{BB962C8B-B14F-4D97-AF65-F5344CB8AC3E}">
        <p14:creationId xmlns:p14="http://schemas.microsoft.com/office/powerpoint/2010/main" val="1472667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4042795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414036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79884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341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dirty="0"/>
          </a:p>
        </p:txBody>
      </p:sp>
    </p:spTree>
    <p:extLst>
      <p:ext uri="{BB962C8B-B14F-4D97-AF65-F5344CB8AC3E}">
        <p14:creationId xmlns:p14="http://schemas.microsoft.com/office/powerpoint/2010/main" val="2579816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1887640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a:p>
        </p:txBody>
      </p:sp>
    </p:spTree>
    <p:extLst>
      <p:ext uri="{BB962C8B-B14F-4D97-AF65-F5344CB8AC3E}">
        <p14:creationId xmlns:p14="http://schemas.microsoft.com/office/powerpoint/2010/main" val="635779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a:p>
        </p:txBody>
      </p:sp>
    </p:spTree>
    <p:extLst>
      <p:ext uri="{BB962C8B-B14F-4D97-AF65-F5344CB8AC3E}">
        <p14:creationId xmlns:p14="http://schemas.microsoft.com/office/powerpoint/2010/main" val="632614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a:p>
        </p:txBody>
      </p:sp>
    </p:spTree>
    <p:extLst>
      <p:ext uri="{BB962C8B-B14F-4D97-AF65-F5344CB8AC3E}">
        <p14:creationId xmlns:p14="http://schemas.microsoft.com/office/powerpoint/2010/main" val="31543792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a:p>
        </p:txBody>
      </p:sp>
    </p:spTree>
    <p:extLst>
      <p:ext uri="{BB962C8B-B14F-4D97-AF65-F5344CB8AC3E}">
        <p14:creationId xmlns:p14="http://schemas.microsoft.com/office/powerpoint/2010/main" val="378505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129103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287220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342405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8</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60071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579816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190813039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70070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45169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57136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7992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8" y="6572609"/>
            <a:ext cx="929742"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485438" y="6576455"/>
            <a:ext cx="173125"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423994497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Unit 3.x Framework.gif"/>
          <p:cNvPicPr>
            <a:picLocks noChangeAspect="1"/>
          </p:cNvPicPr>
          <p:nvPr/>
        </p:nvPicPr>
        <p:blipFill>
          <a:blip r:embed="rId3"/>
          <a:stretch>
            <a:fillRect/>
          </a:stretch>
        </p:blipFill>
        <p:spPr>
          <a:xfrm>
            <a:off x="3886200" y="2895600"/>
            <a:ext cx="5268629" cy="343114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lvl="2"/>
            <a:r>
              <a:rPr lang="en-US" dirty="0" smtClean="0"/>
              <a:t>User-written test basically extends the class Test Case </a:t>
            </a:r>
          </a:p>
          <a:p>
            <a:pPr lvl="1"/>
            <a:r>
              <a:rPr lang="en-US" dirty="0" smtClean="0"/>
              <a:t>Test Suite</a:t>
            </a:r>
          </a:p>
          <a:p>
            <a:pPr lvl="2"/>
            <a:r>
              <a:rPr lang="en-US" dirty="0" smtClean="0"/>
              <a:t>Multiple JUnit tests can be bundled together in a Test Suite</a:t>
            </a:r>
          </a:p>
          <a:p>
            <a:pPr lvl="1"/>
            <a:r>
              <a:rPr lang="en-US" dirty="0" smtClean="0"/>
              <a:t>Assertions</a:t>
            </a:r>
          </a:p>
          <a:p>
            <a:pPr lvl="2"/>
            <a:endParaRPr lang="en-US" dirty="0" smtClean="0"/>
          </a:p>
          <a:p>
            <a:pPr lvl="1"/>
            <a:endParaRPr lang="en-US" dirty="0" smtClean="0"/>
          </a:p>
          <a:p>
            <a:pPr lvl="1"/>
            <a:endParaRPr lang="en-US" dirty="0" smtClean="0"/>
          </a:p>
          <a:p>
            <a:pPr lvl="2"/>
            <a:endParaRPr lang="en-US" dirty="0" smtClean="0"/>
          </a:p>
          <a:p>
            <a:pPr lvl="1">
              <a:buNone/>
            </a:pPr>
            <a:endParaRPr lang="en-US" dirty="0" smtClean="0"/>
          </a:p>
          <a:p>
            <a:pPr lvl="1"/>
            <a:endParaRPr lang="en-US" dirty="0" smtClean="0"/>
          </a:p>
          <a:p>
            <a:pPr lvl="1"/>
            <a:endParaRPr lang="en-US" dirty="0" smtClean="0"/>
          </a:p>
          <a:p>
            <a:pPr lvl="0"/>
            <a:endParaRPr lang="en-US" b="1" dirty="0"/>
          </a:p>
        </p:txBody>
      </p:sp>
      <p:pic>
        <p:nvPicPr>
          <p:cNvPr id="4" name="Picture 3" descr="junit-class_diagram.png"/>
          <p:cNvPicPr>
            <a:picLocks noChangeAspect="1"/>
          </p:cNvPicPr>
          <p:nvPr/>
        </p:nvPicPr>
        <p:blipFill>
          <a:blip r:embed="rId4"/>
          <a:stretch>
            <a:fillRect/>
          </a:stretch>
        </p:blipFill>
        <p:spPr>
          <a:xfrm>
            <a:off x="457200" y="3200400"/>
            <a:ext cx="3514529" cy="3048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cases are Java code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 = “</a:t>
            </a:r>
            <a:r>
              <a:rPr lang="en-GB" sz="1800" dirty="0" smtClean="0"/>
              <a:t>sequence of operations +inputs + expected values”</a:t>
            </a:r>
            <a:endParaRPr lang="en-GB" dirty="0" smtClean="0"/>
          </a:p>
          <a:p>
            <a:pPr lvl="2"/>
            <a:endParaRPr lang="en-US" dirty="0" smtClean="0"/>
          </a:p>
          <a:p>
            <a:pPr lvl="1"/>
            <a:r>
              <a:rPr lang="en-US" dirty="0" smtClean="0"/>
              <a:t>JUnit 3.x</a:t>
            </a:r>
          </a:p>
          <a:p>
            <a:pPr lvl="2"/>
            <a:r>
              <a:rPr lang="en-US" dirty="0" smtClean="0"/>
              <a:t>Class extends </a:t>
            </a:r>
            <a:r>
              <a:rPr lang="en-US" dirty="0" err="1" smtClean="0"/>
              <a:t>TestCase</a:t>
            </a:r>
            <a:r>
              <a:rPr lang="en-US" dirty="0" smtClean="0"/>
              <a:t> Class</a:t>
            </a:r>
          </a:p>
          <a:p>
            <a:pPr lvl="3"/>
            <a:r>
              <a:rPr lang="en-US" dirty="0" err="1" smtClean="0"/>
              <a:t>TestCase</a:t>
            </a:r>
            <a:r>
              <a:rPr lang="en-US" dirty="0" smtClean="0"/>
              <a:t> is a part of </a:t>
            </a:r>
            <a:r>
              <a:rPr lang="en-US" dirty="0" err="1" smtClean="0"/>
              <a:t>junit.framework</a:t>
            </a:r>
            <a:r>
              <a:rPr lang="en-US" dirty="0" smtClean="0"/>
              <a:t>.* package</a:t>
            </a:r>
          </a:p>
          <a:p>
            <a:pPr lvl="2"/>
            <a:r>
              <a:rPr lang="en-US" dirty="0" smtClean="0"/>
              <a:t>Contains one or more Tests/</a:t>
            </a:r>
            <a:r>
              <a:rPr lang="en-US" dirty="0" err="1" smtClean="0"/>
              <a:t>TestPlans</a:t>
            </a:r>
            <a:r>
              <a:rPr lang="en-US" dirty="0" smtClean="0"/>
              <a:t> represented by </a:t>
            </a:r>
            <a:r>
              <a:rPr lang="en-US" dirty="0" err="1" smtClean="0"/>
              <a:t>testXXX</a:t>
            </a:r>
            <a:r>
              <a:rPr lang="en-US" dirty="0" smtClean="0"/>
              <a:t> methods</a:t>
            </a:r>
          </a:p>
          <a:p>
            <a:pPr lvl="2"/>
            <a:r>
              <a:rPr lang="en-US" dirty="0" smtClean="0"/>
              <a:t>Test methods must be public, [return void], and require no arguments</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90600" y="4217272"/>
            <a:ext cx="7696200" cy="169479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junit.framework.TestCase</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testAddition</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 // inherited from </a:t>
            </a:r>
            <a:r>
              <a:rPr lang="en-US" dirty="0" err="1" smtClean="0">
                <a:latin typeface="Times New Roman" pitchFamily="18" charset="0"/>
                <a:cs typeface="Times New Roman" pitchFamily="18" charset="0"/>
              </a:rPr>
              <a:t>TestCase</a:t>
            </a:r>
            <a:endParaRPr lang="en-US" dirty="0" smtClean="0">
              <a:latin typeface="Times New Roman" pitchFamily="18" charset="0"/>
              <a:cs typeface="Times New Roman" pitchFamily="18" charset="0"/>
            </a:endParaRP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Instead of using a naming convention to identify a test method, in JUnit 4, any method annotated with "@Test" is a test method.</a:t>
            </a:r>
          </a:p>
          <a:p>
            <a:pPr lvl="3"/>
            <a:r>
              <a:rPr lang="en-US" dirty="0" smtClean="0"/>
              <a:t>@Test is a part of </a:t>
            </a:r>
            <a:r>
              <a:rPr lang="en-US" dirty="0" err="1" smtClean="0"/>
              <a:t>org.junit</a:t>
            </a:r>
            <a:r>
              <a:rPr lang="en-US" dirty="0" smtClean="0"/>
              <a:t>.* package</a:t>
            </a:r>
          </a:p>
          <a:p>
            <a:pPr lvl="2"/>
            <a:r>
              <a:rPr lang="en-US" dirty="0" smtClean="0"/>
              <a:t>Methods must be public, return void, and require no arguments</a:t>
            </a:r>
          </a:p>
          <a:p>
            <a:pPr lvl="2"/>
            <a:r>
              <a:rPr lang="en-US" dirty="0" smtClean="0"/>
              <a:t>Test Method does not have to prefixed with 'test' (as in JUnit 3)</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90600" y="3276600"/>
            <a:ext cx="7280565"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 // for @Test</a:t>
            </a:r>
          </a:p>
          <a:p>
            <a:pPr>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@Test</a:t>
            </a:r>
          </a:p>
          <a:p>
            <a:pPr>
              <a:lnSpc>
                <a:spcPct val="80000"/>
              </a:lnSpc>
              <a:defRPr/>
            </a:pPr>
            <a:r>
              <a:rPr lang="en-US" dirty="0" smtClean="0">
                <a:latin typeface="Times New Roman" pitchFamily="18" charset="0"/>
                <a:cs typeface="Times New Roman" pitchFamily="18" charset="0"/>
              </a:rPr>
              <a:t>	public void addition()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Fixtures</a:t>
            </a:r>
          </a:p>
          <a:p>
            <a:pPr lvl="2"/>
            <a:r>
              <a:rPr lang="en-US" dirty="0" smtClean="0"/>
              <a:t>It is a fixed state of a set of objects used as a baseline for running tests</a:t>
            </a:r>
          </a:p>
          <a:p>
            <a:pPr lvl="2"/>
            <a:r>
              <a:rPr lang="en-US" dirty="0" smtClean="0"/>
              <a:t>Purpose is to ensure that there is a well known and fixed environment in which tests are run so that results are repeatable</a:t>
            </a:r>
          </a:p>
          <a:p>
            <a:pPr lvl="2"/>
            <a:r>
              <a:rPr lang="en-US" dirty="0" smtClean="0"/>
              <a:t>Is useful if you have two or more tests for a common set of objects. Using a test fixture avoids duplicating the test code necessary to initialize and cleanup those</a:t>
            </a:r>
            <a:br>
              <a:rPr lang="en-US" dirty="0" smtClean="0"/>
            </a:br>
            <a:r>
              <a:rPr lang="en-US" dirty="0" smtClean="0"/>
              <a:t>common objects for each test</a:t>
            </a:r>
          </a:p>
          <a:p>
            <a:pPr lvl="2"/>
            <a:r>
              <a:rPr lang="en-US" dirty="0" smtClean="0"/>
              <a:t>JUnit Framework automatically invokes the methods before/after each test</a:t>
            </a:r>
          </a:p>
          <a:p>
            <a:pPr lvl="1"/>
            <a:r>
              <a:rPr lang="en-US" dirty="0" smtClean="0"/>
              <a:t>JUnit 3.x</a:t>
            </a:r>
          </a:p>
          <a:p>
            <a:pPr lvl="2"/>
            <a:r>
              <a:rPr lang="en-US" dirty="0" smtClean="0"/>
              <a:t>Includes methods like:</a:t>
            </a:r>
          </a:p>
          <a:p>
            <a:pPr lvl="3"/>
            <a:r>
              <a:rPr lang="en-US" dirty="0" err="1" smtClean="0"/>
              <a:t>setUp</a:t>
            </a:r>
            <a:r>
              <a:rPr lang="en-US" dirty="0" smtClean="0"/>
              <a:t>()  : method which runs before every test invocation</a:t>
            </a:r>
          </a:p>
          <a:p>
            <a:pPr lvl="3"/>
            <a:r>
              <a:rPr lang="en-US" dirty="0" err="1" smtClean="0"/>
              <a:t>tearDown</a:t>
            </a:r>
            <a:r>
              <a:rPr lang="en-US" dirty="0" smtClean="0"/>
              <a:t>()  :method which runs after every test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2050" name="Picture 2"/>
          <p:cNvPicPr>
            <a:picLocks noChangeAspect="1" noChangeArrowheads="1"/>
          </p:cNvPicPr>
          <p:nvPr/>
        </p:nvPicPr>
        <p:blipFill>
          <a:blip r:embed="rId3"/>
          <a:srcRect/>
          <a:stretch>
            <a:fillRect/>
          </a:stretch>
        </p:blipFill>
        <p:spPr bwMode="auto">
          <a:xfrm>
            <a:off x="1447800" y="4876800"/>
            <a:ext cx="67246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3.x</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marL="342900" lvl="2" indent="0">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r>
              <a:rPr lang="en-US" dirty="0" smtClean="0"/>
              <a:t>An </a:t>
            </a:r>
            <a:r>
              <a:rPr lang="en-US" dirty="0" smtClean="0"/>
              <a:t>important implication is, if you code any </a:t>
            </a:r>
            <a:r>
              <a:rPr lang="en-US" dirty="0" err="1" smtClean="0"/>
              <a:t>setUp</a:t>
            </a:r>
            <a:r>
              <a:rPr lang="en-US" dirty="0" smtClean="0"/>
              <a:t> or </a:t>
            </a:r>
            <a:r>
              <a:rPr lang="en-US" dirty="0" err="1" smtClean="0"/>
              <a:t>tearDown</a:t>
            </a:r>
            <a:r>
              <a:rPr lang="en-US" dirty="0" smtClean="0"/>
              <a:t> method in a </a:t>
            </a:r>
            <a:r>
              <a:rPr lang="en-US" dirty="0" err="1" smtClean="0"/>
              <a:t>TestCase</a:t>
            </a:r>
            <a:r>
              <a:rPr lang="en-US" dirty="0" smtClean="0"/>
              <a:t> class, you should only put test methods into this class which need your </a:t>
            </a:r>
            <a:r>
              <a:rPr lang="en-US" dirty="0" err="1" smtClean="0"/>
              <a:t>setUp</a:t>
            </a:r>
            <a:r>
              <a:rPr lang="en-US" dirty="0" smtClean="0"/>
              <a:t>/</a:t>
            </a:r>
            <a:r>
              <a:rPr lang="en-US" dirty="0" err="1" smtClean="0"/>
              <a:t>tearDown</a:t>
            </a:r>
            <a:r>
              <a:rPr lang="en-US" dirty="0" smtClean="0"/>
              <a:t> methods to run before/after it. </a:t>
            </a:r>
          </a:p>
          <a:p>
            <a:pPr lvl="3"/>
            <a:r>
              <a:rPr lang="en-US" dirty="0" smtClean="0"/>
              <a:t>If you have a method which doesn't need these prep/cleanup actions, then move them into a </a:t>
            </a:r>
            <a:r>
              <a:rPr lang="en-US" dirty="0" err="1" smtClean="0"/>
              <a:t>TestCase</a:t>
            </a:r>
            <a:r>
              <a:rPr lang="en-US" dirty="0" smtClean="0"/>
              <a:t> that doesn't implement </a:t>
            </a:r>
            <a:r>
              <a:rPr lang="en-US" dirty="0" err="1" smtClean="0"/>
              <a:t>setUp</a:t>
            </a:r>
            <a:r>
              <a:rPr lang="en-US" dirty="0" smtClean="0"/>
              <a:t>/</a:t>
            </a:r>
            <a:r>
              <a:rPr lang="en-US" dirty="0" err="1" smtClean="0"/>
              <a:t>tearDown</a:t>
            </a:r>
            <a:r>
              <a:rPr lang="en-US" dirty="0" smtClean="0"/>
              <a:t>.</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765393" y="1676400"/>
            <a:ext cx="5330607" cy="2971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 // for @Test</a:t>
            </a:r>
          </a:p>
          <a:p>
            <a:pPr>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setUp</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tearDown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No need to give setup &amp; teardown names for methods  implementing fixture  </a:t>
            </a:r>
          </a:p>
          <a:p>
            <a:pPr lvl="2"/>
            <a:r>
              <a:rPr lang="en-US" dirty="0" smtClean="0"/>
              <a:t>The fixtures are initialized within a method using the @Before (</a:t>
            </a:r>
            <a:r>
              <a:rPr lang="en-US" dirty="0" err="1" smtClean="0"/>
              <a:t>org.junit.Before</a:t>
            </a:r>
            <a:r>
              <a:rPr lang="en-US" dirty="0" smtClean="0"/>
              <a:t>) annotation</a:t>
            </a:r>
          </a:p>
          <a:p>
            <a:pPr lvl="2"/>
            <a:r>
              <a:rPr lang="en-US" dirty="0" smtClean="0"/>
              <a:t>The @After(</a:t>
            </a:r>
            <a:r>
              <a:rPr lang="en-US" dirty="0" err="1" smtClean="0"/>
              <a:t>org.junit.After</a:t>
            </a:r>
            <a:r>
              <a:rPr lang="en-US" dirty="0" smtClean="0"/>
              <a:t>) will release any permanent resources allotted in the </a:t>
            </a:r>
            <a:r>
              <a:rPr lang="en-US" dirty="0" err="1" smtClean="0"/>
              <a:t>setUp</a:t>
            </a:r>
            <a:r>
              <a:rPr lang="en-US" dirty="0" smtClean="0"/>
              <a: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6" name="Rounded Rectangle 5"/>
          <p:cNvSpPr/>
          <p:nvPr/>
        </p:nvSpPr>
        <p:spPr bwMode="auto">
          <a:xfrm>
            <a:off x="1066800" y="3657600"/>
            <a:ext cx="7280565"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@Before</a:t>
            </a:r>
          </a:p>
          <a:p>
            <a:pPr>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setUp</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@After</a:t>
            </a:r>
          </a:p>
          <a:p>
            <a:pPr>
              <a:lnSpc>
                <a:spcPct val="80000"/>
              </a:lnSpc>
              <a:defRPr/>
            </a:pPr>
            <a:r>
              <a:rPr lang="en-US" dirty="0" smtClean="0">
                <a:latin typeface="Times New Roman" pitchFamily="18" charset="0"/>
                <a:cs typeface="Times New Roman" pitchFamily="18" charset="0"/>
              </a:rPr>
              <a:t>public void destroy()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endParaRPr lang="en-US" dirty="0" smtClean="0">
              <a:latin typeface="Times New Roman" pitchFamily="18" charset="0"/>
              <a:cs typeface="Times New Roman" pitchFamily="18" charset="0"/>
            </a:endParaRPr>
          </a:p>
          <a:p>
            <a:pPr>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2"/>
            <a:r>
              <a:rPr lang="en-GB" dirty="0" smtClean="0"/>
              <a:t>They are public methods defined in the base class </a:t>
            </a:r>
            <a:r>
              <a:rPr lang="en-GB" dirty="0" err="1" smtClean="0"/>
              <a:t>TestCase</a:t>
            </a:r>
            <a:endParaRPr lang="en-GB" dirty="0" smtClean="0"/>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false: </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fails</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skips the rest of the test method</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message (if any) is printed</a:t>
            </a:r>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true:</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continues normally</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310553257"/>
              </p:ext>
            </p:extLst>
          </p:nvPr>
        </p:nvGraphicFramePr>
        <p:xfrm>
          <a:off x="304800" y="1647498"/>
          <a:ext cx="8382000" cy="4570680"/>
        </p:xfrm>
        <a:graphic>
          <a:graphicData uri="http://schemas.openxmlformats.org/drawingml/2006/table">
            <a:tbl>
              <a:tblPr firstRow="1" bandRow="1">
                <a:tableStyleId>{5C22544A-7EE6-4342-B048-85BDC9FD1C3A}</a:tableStyleId>
              </a:tblPr>
              <a:tblGrid>
                <a:gridCol w="4077730"/>
                <a:gridCol w="4304270"/>
              </a:tblGrid>
              <a:tr h="332552">
                <a:tc>
                  <a:txBody>
                    <a:bodyPr/>
                    <a:lstStyle/>
                    <a:p>
                      <a:r>
                        <a:rPr lang="en-US" dirty="0" smtClean="0"/>
                        <a:t>Assert</a:t>
                      </a:r>
                      <a:endParaRPr lang="en-US" dirty="0"/>
                    </a:p>
                  </a:txBody>
                  <a:tcPr/>
                </a:tc>
                <a:tc>
                  <a:txBody>
                    <a:bodyPr/>
                    <a:lstStyle/>
                    <a:p>
                      <a:r>
                        <a:rPr lang="en-US" dirty="0" smtClean="0"/>
                        <a:t>Description</a:t>
                      </a:r>
                      <a:endParaRPr lang="en-US" dirty="0"/>
                    </a:p>
                  </a:txBody>
                  <a:tcPr/>
                </a:tc>
              </a:tr>
              <a:tr h="59451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assertEquals</a:t>
                      </a:r>
                      <a:r>
                        <a:rPr lang="en-US" b="1" dirty="0" smtClean="0"/>
                        <a:t>(Type var1, Type var2)</a:t>
                      </a:r>
                      <a:r>
                        <a:rPr lang="en-US" dirty="0" smtClean="0"/>
                        <a:t> </a:t>
                      </a:r>
                    </a:p>
                    <a:p>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the two objects var1 and var2 (both of type </a:t>
                      </a:r>
                      <a:r>
                        <a:rPr lang="en-US" dirty="0" err="1" smtClean="0"/>
                        <a:t>Type</a:t>
                      </a:r>
                      <a:r>
                        <a:rPr lang="en-US" dirty="0" smtClean="0"/>
                        <a:t>) are equal. </a:t>
                      </a:r>
                      <a:endParaRPr lang="en-US" dirty="0"/>
                    </a:p>
                  </a:txBody>
                  <a:tcPr/>
                </a:tc>
              </a:tr>
              <a:tr h="36775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assertFalse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false. </a:t>
                      </a:r>
                      <a:endParaRPr lang="en-US" dirty="0"/>
                    </a:p>
                  </a:txBody>
                  <a:tcPr/>
                </a:tc>
              </a:tr>
              <a:tr h="33727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isn't null. </a:t>
                      </a:r>
                      <a:endParaRPr lang="en-US" dirty="0"/>
                    </a:p>
                  </a:txBody>
                  <a:tcPr/>
                </a:tc>
              </a:tr>
              <a:tr h="61159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different</a:t>
                      </a:r>
                      <a:r>
                        <a:rPr lang="en-US" baseline="0" dirty="0" smtClean="0"/>
                        <a:t> </a:t>
                      </a:r>
                      <a:r>
                        <a:rPr lang="en-US" dirty="0" smtClean="0"/>
                        <a:t>object. </a:t>
                      </a:r>
                      <a:endParaRPr lang="en-US" dirty="0"/>
                    </a:p>
                  </a:txBody>
                  <a:tcPr/>
                </a:tc>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 null. </a:t>
                      </a:r>
                      <a:endParaRPr lang="en-US" dirty="0"/>
                    </a:p>
                  </a:txBody>
                  <a:tcPr/>
                </a:tc>
              </a:tr>
              <a:tr h="58111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same object. </a:t>
                      </a:r>
                      <a:endParaRPr lang="en-US" dirty="0"/>
                    </a:p>
                  </a:txBody>
                  <a:tcPr/>
                </a:tc>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assertTrue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true. </a:t>
                      </a:r>
                      <a:endParaRPr lang="en-US" dirty="0"/>
                    </a:p>
                  </a:txBody>
                  <a:tcPr/>
                </a:tc>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fail(String message)</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Fails a test with the given message.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609600" y="1752601"/>
          <a:ext cx="8077200" cy="4505565"/>
        </p:xfrm>
        <a:graphic>
          <a:graphicData uri="http://schemas.openxmlformats.org/drawingml/2006/table">
            <a:tbl>
              <a:tblPr firstRow="1" bandRow="1">
                <a:tableStyleId>{5C22544A-7EE6-4342-B048-85BDC9FD1C3A}</a:tableStyleId>
              </a:tblPr>
              <a:tblGrid>
                <a:gridCol w="2744680"/>
                <a:gridCol w="5332520"/>
              </a:tblGrid>
              <a:tr h="358349">
                <a:tc>
                  <a:txBody>
                    <a:bodyPr/>
                    <a:lstStyle/>
                    <a:p>
                      <a:pPr algn="l"/>
                      <a:r>
                        <a:rPr lang="en-US" sz="1400" dirty="0"/>
                        <a:t>Annotation</a:t>
                      </a:r>
                    </a:p>
                  </a:txBody>
                  <a:tcPr anchor="ctr"/>
                </a:tc>
                <a:tc>
                  <a:txBody>
                    <a:bodyPr/>
                    <a:lstStyle/>
                    <a:p>
                      <a:pPr algn="l"/>
                      <a:r>
                        <a:rPr lang="en-US" sz="1400"/>
                        <a:t>Description</a:t>
                      </a:r>
                    </a:p>
                  </a:txBody>
                  <a:tcPr anchor="ctr"/>
                </a:tc>
              </a:tr>
              <a:tr h="508394">
                <a:tc>
                  <a:txBody>
                    <a:bodyPr/>
                    <a:lstStyle/>
                    <a:p>
                      <a:pPr algn="l"/>
                      <a:r>
                        <a:rPr lang="en-US" sz="1400"/>
                        <a:t>@Test </a:t>
                      </a:r>
                      <a:br>
                        <a:rPr lang="en-US" sz="1400"/>
                      </a:br>
                      <a:r>
                        <a:rPr lang="en-US" sz="1400"/>
                        <a:t>public void method() </a:t>
                      </a:r>
                    </a:p>
                  </a:txBody>
                  <a:tcPr anchor="ctr"/>
                </a:tc>
                <a:tc>
                  <a:txBody>
                    <a:bodyPr/>
                    <a:lstStyle/>
                    <a:p>
                      <a:pPr algn="l"/>
                      <a:r>
                        <a:rPr lang="en-US" sz="1400" dirty="0" smtClean="0"/>
                        <a:t>identifies </a:t>
                      </a:r>
                      <a:r>
                        <a:rPr lang="en-US" sz="1400" dirty="0"/>
                        <a:t>that a method is a test method. </a:t>
                      </a:r>
                    </a:p>
                  </a:txBody>
                  <a:tcPr anchor="ctr"/>
                </a:tc>
              </a:tr>
              <a:tr h="586383">
                <a:tc>
                  <a:txBody>
                    <a:bodyPr/>
                    <a:lstStyle/>
                    <a:p>
                      <a:pPr algn="l"/>
                      <a:r>
                        <a:rPr lang="en-US" sz="1400"/>
                        <a:t>@Before </a:t>
                      </a:r>
                      <a:br>
                        <a:rPr lang="en-US" sz="1400"/>
                      </a:br>
                      <a:r>
                        <a:rPr lang="en-US" sz="1400"/>
                        <a:t>public void method() </a:t>
                      </a:r>
                    </a:p>
                  </a:txBody>
                  <a:tcPr anchor="ctr"/>
                </a:tc>
                <a:tc>
                  <a:txBody>
                    <a:bodyPr/>
                    <a:lstStyle/>
                    <a:p>
                      <a:pPr algn="l"/>
                      <a:r>
                        <a:rPr lang="en-US" sz="1400" dirty="0" smtClean="0"/>
                        <a:t>method </a:t>
                      </a:r>
                      <a:r>
                        <a:rPr lang="en-US" sz="1400" dirty="0"/>
                        <a:t>is executed before each test. This method can prepare the test environment (e.g. read input data, initialize the class). </a:t>
                      </a:r>
                    </a:p>
                  </a:txBody>
                  <a:tcPr anchor="ctr"/>
                </a:tc>
              </a:tr>
              <a:tr h="975673">
                <a:tc>
                  <a:txBody>
                    <a:bodyPr/>
                    <a:lstStyle/>
                    <a:p>
                      <a:pPr algn="l"/>
                      <a:r>
                        <a:rPr lang="en-US" sz="1400" dirty="0"/>
                        <a:t>@After </a:t>
                      </a:r>
                      <a:br>
                        <a:rPr lang="en-US" sz="1400" dirty="0"/>
                      </a:br>
                      <a:r>
                        <a:rPr lang="en-US" sz="1400" dirty="0"/>
                        <a:t>public void method() </a:t>
                      </a:r>
                    </a:p>
                  </a:txBody>
                  <a:tcPr anchor="ctr"/>
                </a:tc>
                <a:tc>
                  <a:txBody>
                    <a:bodyPr/>
                    <a:lstStyle/>
                    <a:p>
                      <a:pPr algn="l"/>
                      <a:r>
                        <a:rPr lang="en-US" sz="1400" dirty="0" smtClean="0"/>
                        <a:t>Method </a:t>
                      </a:r>
                      <a:r>
                        <a:rPr lang="en-US" sz="1400" dirty="0"/>
                        <a:t>is executed after each test. This method can cleanup the test environment (e.g. delete temporary data, restore defaults). It can also save memory by cleaning up expensive memory structures. </a:t>
                      </a:r>
                    </a:p>
                  </a:txBody>
                  <a:tcPr anchor="ctr"/>
                </a:tc>
              </a:tr>
              <a:tr h="952872">
                <a:tc>
                  <a:txBody>
                    <a:bodyPr/>
                    <a:lstStyle/>
                    <a:p>
                      <a:pPr algn="l"/>
                      <a:r>
                        <a:rPr lang="en-US" sz="1400"/>
                        <a:t>@BeforeClass </a:t>
                      </a:r>
                      <a:br>
                        <a:rPr lang="en-US" sz="1400"/>
                      </a:br>
                      <a:r>
                        <a:rPr lang="en-US" sz="1400"/>
                        <a:t>public static void method() </a:t>
                      </a:r>
                    </a:p>
                  </a:txBody>
                  <a:tcPr anchor="ctr"/>
                </a:tc>
                <a:tc>
                  <a:txBody>
                    <a:bodyPr/>
                    <a:lstStyle/>
                    <a:p>
                      <a:pPr algn="l"/>
                      <a:r>
                        <a:rPr lang="en-US" sz="1400" dirty="0"/>
                        <a:t>This method is executed once, before the start of all tests. This can be used to perform time intensive activities, for example to connect to a database. Methods annotated with this annotation need to be defined as static to work with JUnit. </a:t>
                      </a:r>
                    </a:p>
                  </a:txBody>
                  <a:tcPr anchor="ctr"/>
                </a:tc>
              </a:tr>
              <a:tr h="1114128">
                <a:tc>
                  <a:txBody>
                    <a:bodyPr/>
                    <a:lstStyle/>
                    <a:p>
                      <a:pPr algn="l"/>
                      <a:r>
                        <a:rPr lang="en-US" sz="1400"/>
                        <a:t>@AfterClass </a:t>
                      </a:r>
                      <a:br>
                        <a:rPr lang="en-US" sz="1400"/>
                      </a:br>
                      <a:r>
                        <a:rPr lang="en-US" sz="1400"/>
                        <a:t>public static void method() </a:t>
                      </a:r>
                    </a:p>
                  </a:txBody>
                  <a:tcPr anchor="ctr"/>
                </a:tc>
                <a:tc>
                  <a:txBody>
                    <a:bodyPr/>
                    <a:lstStyle/>
                    <a:p>
                      <a:pPr algn="l"/>
                      <a:r>
                        <a:rPr lang="en-US" sz="1400" dirty="0"/>
                        <a:t>This method is executed once, after all tests have been finished. This can be used to perform clean-up activities, for example to disconnect from a database. Methods annotated with this annotation need to be defined as static to work with JUnit. </a:t>
                      </a:r>
                    </a:p>
                  </a:txBody>
                  <a:tcPr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 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457200" y="1752600"/>
          <a:ext cx="7848600" cy="3708903"/>
        </p:xfrm>
        <a:graphic>
          <a:graphicData uri="http://schemas.openxmlformats.org/drawingml/2006/table">
            <a:tbl>
              <a:tblPr firstRow="1" bandRow="1">
                <a:tableStyleId>{5C22544A-7EE6-4342-B048-85BDC9FD1C3A}</a:tableStyleId>
              </a:tblPr>
              <a:tblGrid>
                <a:gridCol w="2667000"/>
                <a:gridCol w="5181600"/>
              </a:tblGrid>
              <a:tr h="357243">
                <a:tc>
                  <a:txBody>
                    <a:bodyPr/>
                    <a:lstStyle/>
                    <a:p>
                      <a:pPr algn="l"/>
                      <a:r>
                        <a:rPr lang="en-US" sz="1400" dirty="0"/>
                        <a:t>Annotation</a:t>
                      </a:r>
                    </a:p>
                  </a:txBody>
                  <a:tcPr anchor="ctr"/>
                </a:tc>
                <a:tc>
                  <a:txBody>
                    <a:bodyPr/>
                    <a:lstStyle/>
                    <a:p>
                      <a:pPr algn="l"/>
                      <a:r>
                        <a:rPr lang="en-US" sz="1400"/>
                        <a:t>Description</a:t>
                      </a:r>
                    </a:p>
                  </a:txBody>
                  <a:tcPr anchor="ctr"/>
                </a:tc>
              </a:tr>
              <a:tr h="906090">
                <a:tc>
                  <a:txBody>
                    <a:bodyPr/>
                    <a:lstStyle/>
                    <a:p>
                      <a:pPr algn="l"/>
                      <a:r>
                        <a:rPr lang="en-US" sz="1400" dirty="0"/>
                        <a:t>@Ignore</a:t>
                      </a:r>
                    </a:p>
                  </a:txBody>
                  <a:tcPr anchor="ctr"/>
                </a:tc>
                <a:tc>
                  <a:txBody>
                    <a:bodyPr/>
                    <a:lstStyle/>
                    <a:p>
                      <a:pPr algn="l"/>
                      <a:r>
                        <a:rPr lang="en-US" sz="1400" dirty="0"/>
                        <a:t>Ignores the test method. This is useful when the underlying code has been changed and the test case has not yet been adapted. Or if the execution time of this test is too long to be included. </a:t>
                      </a:r>
                    </a:p>
                  </a:txBody>
                  <a:tcPr anchor="ctr"/>
                </a:tc>
              </a:tr>
              <a:tr h="563461">
                <a:tc>
                  <a:txBody>
                    <a:bodyPr/>
                    <a:lstStyle/>
                    <a:p>
                      <a:pPr algn="l"/>
                      <a:r>
                        <a:rPr lang="en-US" sz="1400" dirty="0"/>
                        <a:t>@Test (expected = </a:t>
                      </a:r>
                      <a:r>
                        <a:rPr lang="en-US" sz="1400" dirty="0" err="1"/>
                        <a:t>Exception.class</a:t>
                      </a:r>
                      <a:r>
                        <a:rPr lang="en-US" sz="1400" dirty="0"/>
                        <a:t>)</a:t>
                      </a:r>
                    </a:p>
                  </a:txBody>
                  <a:tcPr anchor="ctr"/>
                </a:tc>
                <a:tc>
                  <a:txBody>
                    <a:bodyPr/>
                    <a:lstStyle/>
                    <a:p>
                      <a:pPr algn="l"/>
                      <a:r>
                        <a:rPr lang="en-US" sz="1400"/>
                        <a:t>Fails, if the method does not throw the named exception. </a:t>
                      </a:r>
                    </a:p>
                  </a:txBody>
                  <a:tcPr anchor="ctr"/>
                </a:tc>
              </a:tr>
              <a:tr h="657646">
                <a:tc>
                  <a:txBody>
                    <a:bodyPr/>
                    <a:lstStyle/>
                    <a:p>
                      <a:pPr algn="l"/>
                      <a:r>
                        <a:rPr lang="en-US" sz="1400"/>
                        <a:t>@Test(timeout=100)</a:t>
                      </a:r>
                    </a:p>
                  </a:txBody>
                  <a:tcPr anchor="ctr"/>
                </a:tc>
                <a:tc>
                  <a:txBody>
                    <a:bodyPr/>
                    <a:lstStyle/>
                    <a:p>
                      <a:pPr algn="l"/>
                      <a:r>
                        <a:rPr lang="en-US" sz="1400"/>
                        <a:t>Fails, if the method takes longer than 100 milliseconds. </a:t>
                      </a:r>
                    </a:p>
                  </a:txBody>
                  <a:tcPr anchor="ctr"/>
                </a:tc>
              </a:tr>
              <a:tr h="292287">
                <a:tc>
                  <a:txBody>
                    <a:bodyPr/>
                    <a:lstStyle/>
                    <a:p>
                      <a:pPr algn="l"/>
                      <a:r>
                        <a:rPr lang="en-US" sz="1400"/>
                        <a:t>Annotation</a:t>
                      </a:r>
                    </a:p>
                  </a:txBody>
                  <a:tcPr anchor="ctr"/>
                </a:tc>
                <a:tc>
                  <a:txBody>
                    <a:bodyPr/>
                    <a:lstStyle/>
                    <a:p>
                      <a:pPr algn="l"/>
                      <a:r>
                        <a:rPr lang="en-US" sz="1400"/>
                        <a:t>Description</a:t>
                      </a:r>
                    </a:p>
                  </a:txBody>
                  <a:tcPr anchor="ctr"/>
                </a:tc>
              </a:tr>
              <a:tr h="880873">
                <a:tc>
                  <a:txBody>
                    <a:bodyPr/>
                    <a:lstStyle/>
                    <a:p>
                      <a:pPr algn="l"/>
                      <a:r>
                        <a:rPr lang="en-US" sz="1400" dirty="0"/>
                        <a:t>@Test </a:t>
                      </a:r>
                      <a:br>
                        <a:rPr lang="en-US" sz="1400" dirty="0"/>
                      </a:br>
                      <a:r>
                        <a:rPr lang="en-US" sz="1400" dirty="0"/>
                        <a:t>public void method() </a:t>
                      </a:r>
                    </a:p>
                  </a:txBody>
                  <a:tcPr anchor="ctr"/>
                </a:tc>
                <a:tc>
                  <a:txBody>
                    <a:bodyPr/>
                    <a:lstStyle/>
                    <a:p>
                      <a:pPr algn="l"/>
                      <a:r>
                        <a:rPr lang="en-US" sz="1400" dirty="0"/>
                        <a:t>The annotation @Test identifies that a method is a test method. </a:t>
                      </a: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dirty="0" smtClean="0"/>
              <a:t>Method annotated with @Ignore and doesn't run during test</a:t>
            </a:r>
          </a:p>
          <a:p>
            <a:pPr lvl="2"/>
            <a:r>
              <a:rPr lang="en-US" dirty="0" smtClean="0"/>
              <a:t>Used to ignore or skip these cases but keep no-changes to existing code base</a:t>
            </a:r>
          </a:p>
          <a:p>
            <a:pPr lvl="2"/>
            <a:endParaRPr lang="en-US" b="1" dirty="0" smtClean="0"/>
          </a:p>
          <a:p>
            <a:pPr lvl="2"/>
            <a:r>
              <a:rPr lang="en-US" b="1" dirty="0" smtClean="0"/>
              <a:t>Example 1: </a:t>
            </a:r>
            <a:r>
              <a:rPr lang="en-US" dirty="0" smtClean="0"/>
              <a:t>Annotate Ignored for a test class, the </a:t>
            </a:r>
            <a:r>
              <a:rPr lang="en-US" dirty="0" err="1" smtClean="0"/>
              <a:t>Junit</a:t>
            </a:r>
            <a:r>
              <a:rPr lang="en-US" dirty="0" smtClean="0"/>
              <a:t> engine will bypass all test cases within this </a:t>
            </a:r>
            <a:r>
              <a:rPr lang="en-US" dirty="0" smtClean="0"/>
              <a:t>class</a:t>
            </a:r>
          </a:p>
          <a:p>
            <a:pPr marL="342900" lvl="2" indent="0">
              <a:buNone/>
            </a:pPr>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323088" y="2514600"/>
            <a:ext cx="5791200" cy="3200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@Ignore("not today")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pic>
        <p:nvPicPr>
          <p:cNvPr id="8" name="Picture 7" descr="Ignored.jpg"/>
          <p:cNvPicPr>
            <a:picLocks noChangeAspect="1"/>
          </p:cNvPicPr>
          <p:nvPr/>
        </p:nvPicPr>
        <p:blipFill>
          <a:blip r:embed="rId4" cstate="print"/>
          <a:stretch>
            <a:fillRect/>
          </a:stretch>
        </p:blipFill>
        <p:spPr>
          <a:xfrm>
            <a:off x="6400800" y="2971800"/>
            <a:ext cx="2572512" cy="24505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b="1" dirty="0" smtClean="0"/>
              <a:t>Example 2: </a:t>
            </a:r>
            <a:r>
              <a:rPr lang="en-US" dirty="0" smtClean="0"/>
              <a:t>Annotate “Ignored” for test method, the </a:t>
            </a:r>
            <a:r>
              <a:rPr lang="en-US" dirty="0" err="1" smtClean="0"/>
              <a:t>Junit</a:t>
            </a:r>
            <a:r>
              <a:rPr lang="en-US" dirty="0" smtClean="0"/>
              <a:t> engine will only bypass current test method</a:t>
            </a:r>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1066800" y="2209800"/>
            <a:ext cx="5638800" cy="3048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@Ignore("not today")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pic>
        <p:nvPicPr>
          <p:cNvPr id="6" name="Picture 5" descr="imagesCA4J7L8V.jpg"/>
          <p:cNvPicPr>
            <a:picLocks noChangeAspect="1"/>
          </p:cNvPicPr>
          <p:nvPr/>
        </p:nvPicPr>
        <p:blipFill>
          <a:blip r:embed="rId4"/>
          <a:stretch>
            <a:fillRect/>
          </a:stretch>
        </p:blipFill>
        <p:spPr>
          <a:xfrm>
            <a:off x="6753225" y="2743200"/>
            <a:ext cx="2390775" cy="19145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Out_web.jpg"/>
          <p:cNvPicPr>
            <a:picLocks noChangeAspect="1"/>
          </p:cNvPicPr>
          <p:nvPr/>
        </p:nvPicPr>
        <p:blipFill>
          <a:blip r:embed="rId3"/>
          <a:stretch>
            <a:fillRect/>
          </a:stretch>
        </p:blipFill>
        <p:spPr>
          <a:xfrm>
            <a:off x="6438641" y="2209800"/>
            <a:ext cx="2705359" cy="2590800"/>
          </a:xfrm>
          <a:prstGeom prst="rect">
            <a:avLst/>
          </a:prstGeom>
        </p:spPr>
      </p:pic>
      <p:pic>
        <p:nvPicPr>
          <p:cNvPr id="5" name="Picture 4" descr="http://www.capesoft.com/utilities/messenger/Images/UseTheSourceLuke!.png"/>
          <p:cNvPicPr>
            <a:picLocks noChangeAspect="1" noChangeArrowheads="1"/>
          </p:cNvPicPr>
          <p:nvPr/>
        </p:nvPicPr>
        <p:blipFill>
          <a:blip r:embed="rId4"/>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7478713" cy="5354637"/>
          </a:xfrm>
        </p:spPr>
        <p:txBody>
          <a:bodyPr/>
          <a:lstStyle/>
          <a:p>
            <a:r>
              <a:rPr lang="en-US" dirty="0" err="1" smtClean="0"/>
              <a:t>Junit</a:t>
            </a:r>
            <a:r>
              <a:rPr lang="en-US" dirty="0" smtClean="0"/>
              <a:t> Framework</a:t>
            </a:r>
          </a:p>
          <a:p>
            <a:pPr lvl="1"/>
            <a:r>
              <a:rPr lang="en-US" dirty="0" smtClean="0"/>
              <a:t>Using @Test(timeout=xx)</a:t>
            </a:r>
          </a:p>
          <a:p>
            <a:pPr lvl="2"/>
            <a:r>
              <a:rPr lang="en-US" dirty="0" smtClean="0"/>
              <a:t>timeout values are specified in millisecond </a:t>
            </a:r>
          </a:p>
          <a:p>
            <a:pPr lvl="2"/>
            <a:r>
              <a:rPr lang="en-US" dirty="0" smtClean="0"/>
              <a:t>JUnit4 timeout test case will help if it doesn't complete before timeout period</a:t>
            </a:r>
            <a:endParaRPr lang="en-US" b="1" dirty="0" smtClean="0"/>
          </a:p>
          <a:p>
            <a:pPr lvl="2"/>
            <a:r>
              <a:rPr lang="en-US" b="1" dirty="0" smtClean="0"/>
              <a:t>Example </a:t>
            </a:r>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r>
              <a:rPr lang="en-US" dirty="0" smtClean="0"/>
              <a:t>If an unit test takes longer than the specified number of milliseconds to run, the test will be terminated and marked as failed</a:t>
            </a:r>
          </a:p>
          <a:p>
            <a:pPr lvl="2"/>
            <a:r>
              <a:rPr lang="en-US" dirty="0" smtClean="0"/>
              <a:t>Extremely useful case to test the time-consuming operations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990600" y="2066925"/>
            <a:ext cx="5181600" cy="14382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@Test(timeout = 1000L) </a:t>
            </a:r>
          </a:p>
          <a:p>
            <a:pPr marL="179388" lvl="2">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searchPersonByName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Person </a:t>
            </a:r>
            <a:r>
              <a:rPr lang="en-US" dirty="0" err="1" smtClean="0">
                <a:latin typeface="Times New Roman" pitchFamily="18" charset="0"/>
                <a:cs typeface="Times New Roman" pitchFamily="18" charset="0"/>
              </a:rPr>
              <a:t>person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dao.search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858000" cy="5354637"/>
          </a:xfrm>
        </p:spPr>
        <p:txBody>
          <a:bodyPr/>
          <a:lstStyle/>
          <a:p>
            <a:r>
              <a:rPr lang="en-US" dirty="0" smtClean="0"/>
              <a:t>JUnit Framework</a:t>
            </a:r>
          </a:p>
          <a:p>
            <a:pPr lvl="1"/>
            <a:r>
              <a:rPr lang="en-US" dirty="0" smtClean="0"/>
              <a:t>Parameterized Tests</a:t>
            </a:r>
          </a:p>
          <a:p>
            <a:pPr lvl="2"/>
            <a:r>
              <a:rPr lang="en-US" dirty="0" smtClean="0"/>
              <a:t>Parameterized tests is one of the features that have come along in the JUnit 4.x releases </a:t>
            </a:r>
          </a:p>
          <a:p>
            <a:pPr lvl="3"/>
            <a:r>
              <a:rPr lang="en-US" dirty="0" smtClean="0"/>
              <a:t>Class can contain one test method executed with the different parameters</a:t>
            </a:r>
          </a:p>
          <a:p>
            <a:pPr lvl="2"/>
            <a:r>
              <a:rPr lang="en-US" dirty="0" smtClean="0"/>
              <a:t>Not supported in </a:t>
            </a:r>
            <a:r>
              <a:rPr lang="en-US" dirty="0" err="1" smtClean="0"/>
              <a:t>Junit</a:t>
            </a:r>
            <a:r>
              <a:rPr lang="en-US" dirty="0" smtClean="0"/>
              <a:t> 3.x</a:t>
            </a:r>
          </a:p>
          <a:p>
            <a:pPr lvl="2"/>
            <a:r>
              <a:rPr lang="en-US" b="1" dirty="0" smtClean="0"/>
              <a:t>Defining the Parameterized Test</a:t>
            </a:r>
          </a:p>
          <a:p>
            <a:pPr lvl="3"/>
            <a:r>
              <a:rPr lang="en-US" dirty="0" smtClean="0"/>
              <a:t>Use the @</a:t>
            </a:r>
            <a:r>
              <a:rPr lang="en-US" dirty="0" err="1" smtClean="0"/>
              <a:t>RunWith</a:t>
            </a:r>
            <a:r>
              <a:rPr lang="en-US" dirty="0" smtClean="0"/>
              <a:t>(</a:t>
            </a:r>
            <a:r>
              <a:rPr lang="en-US" dirty="0" err="1" smtClean="0"/>
              <a:t>Parameterized.class</a:t>
            </a:r>
            <a:r>
              <a:rPr lang="en-US" dirty="0" smtClean="0"/>
              <a:t>) annotation to mark a class for parameterized tests</a:t>
            </a:r>
          </a:p>
          <a:p>
            <a:pPr lvl="3"/>
            <a:r>
              <a:rPr lang="en-US" dirty="0" smtClean="0"/>
              <a:t>Create a public static method annotated with @Parameters that returns a Collection of Objects that make up your test data set.</a:t>
            </a:r>
          </a:p>
          <a:p>
            <a:pPr lvl="3"/>
            <a:r>
              <a:rPr lang="en-US" dirty="0" smtClean="0"/>
              <a:t>Create a public constructor that takes in what is equivalent to one “row” of your test </a:t>
            </a:r>
            <a:r>
              <a:rPr lang="en-US" dirty="0" err="1" smtClean="0"/>
              <a:t>data.Create</a:t>
            </a:r>
            <a:r>
              <a:rPr lang="en-US" dirty="0" smtClean="0"/>
              <a:t> an instance variable for each “column” of test data.</a:t>
            </a:r>
          </a:p>
          <a:p>
            <a:pPr lvl="3"/>
            <a:r>
              <a:rPr lang="en-US" dirty="0" smtClean="0"/>
              <a:t>Create your tests case(s) as you normally would using the instance variables as the source of the test data. The test case will be invoked once per each row of data.</a:t>
            </a:r>
          </a:p>
          <a:p>
            <a:pPr lvl="2"/>
            <a:endParaRPr lang="en-US" dirty="0" smtClean="0"/>
          </a:p>
          <a:p>
            <a:pPr lvl="1">
              <a:buNone/>
            </a:pP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function_machine_parameters.png"/>
          <p:cNvPicPr>
            <a:picLocks noChangeAspect="1"/>
          </p:cNvPicPr>
          <p:nvPr/>
        </p:nvPicPr>
        <p:blipFill>
          <a:blip r:embed="rId3"/>
          <a:stretch>
            <a:fillRect/>
          </a:stretch>
        </p:blipFill>
        <p:spPr>
          <a:xfrm>
            <a:off x="6781800" y="1219200"/>
            <a:ext cx="2362200" cy="2133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smtClean="0"/>
              <a:t>Parameterized Tests</a:t>
            </a:r>
          </a:p>
          <a:p>
            <a:pPr lvl="1"/>
            <a:r>
              <a:rPr lang="en-US" dirty="0" smtClean="0"/>
              <a:t>Example:</a:t>
            </a:r>
          </a:p>
          <a:p>
            <a:pPr lvl="2"/>
            <a:r>
              <a:rPr lang="en-US" dirty="0" smtClean="0"/>
              <a:t>Step 1: Using @</a:t>
            </a:r>
            <a:r>
              <a:rPr lang="en-US" dirty="0" err="1" smtClean="0"/>
              <a:t>RunWith</a:t>
            </a:r>
            <a:endParaRPr lang="en-US" dirty="0" smtClean="0"/>
          </a:p>
          <a:p>
            <a:pPr lvl="2"/>
            <a:endParaRPr lang="en-US" dirty="0" smtClean="0"/>
          </a:p>
          <a:p>
            <a:pPr lvl="2"/>
            <a:endParaRPr lang="en-US" dirty="0" smtClean="0"/>
          </a:p>
          <a:p>
            <a:pPr lvl="2"/>
            <a:endParaRPr lang="en-US" dirty="0" smtClean="0"/>
          </a:p>
          <a:p>
            <a:pPr lvl="2"/>
            <a:r>
              <a:rPr lang="en-US" dirty="0" smtClean="0"/>
              <a:t>Step 2: @Parameters. A static method that generates and returns test data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90601" y="1676400"/>
            <a:ext cx="54102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RunWith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Parameterized.class</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FooTest</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p:txBody>
      </p:sp>
      <p:sp>
        <p:nvSpPr>
          <p:cNvPr id="7" name="Rounded Rectangle 6"/>
          <p:cNvSpPr/>
          <p:nvPr/>
        </p:nvSpPr>
        <p:spPr bwMode="auto">
          <a:xfrm>
            <a:off x="762000" y="3057524"/>
            <a:ext cx="8077200" cy="34956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@Parameters</a:t>
            </a:r>
          </a:p>
          <a:p>
            <a:pPr marL="179388" lvl="2">
              <a:lnSpc>
                <a:spcPct val="80000"/>
              </a:lnSpc>
              <a:defRPr/>
            </a:pPr>
            <a:r>
              <a:rPr lang="en-US" dirty="0" smtClean="0">
                <a:latin typeface="Times New Roman" pitchFamily="18" charset="0"/>
                <a:cs typeface="Times New Roman" pitchFamily="18" charset="0"/>
              </a:rPr>
              <a:t>    public static Collection&lt;Object[]&gt; </a:t>
            </a:r>
            <a:r>
              <a:rPr lang="en-US" dirty="0" err="1" smtClean="0">
                <a:latin typeface="Times New Roman" pitchFamily="18" charset="0"/>
                <a:cs typeface="Times New Roman" pitchFamily="18" charset="0"/>
              </a:rPr>
              <a:t>configs</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Map&lt;String, String&gt; map1 = new </a:t>
            </a:r>
            <a:r>
              <a:rPr lang="en-US" dirty="0" err="1" smtClean="0">
                <a:latin typeface="Times New Roman" pitchFamily="18" charset="0"/>
                <a:cs typeface="Times New Roman" pitchFamily="18" charset="0"/>
              </a:rPr>
              <a:t>HashMap</a:t>
            </a:r>
            <a:r>
              <a:rPr lang="en-US" dirty="0" smtClean="0">
                <a:latin typeface="Times New Roman" pitchFamily="18" charset="0"/>
                <a:cs typeface="Times New Roman" pitchFamily="18" charset="0"/>
              </a:rPr>
              <a:t>&lt;String, String&gt;(); </a:t>
            </a:r>
          </a:p>
          <a:p>
            <a:pPr marL="179388" lvl="2">
              <a:lnSpc>
                <a:spcPct val="80000"/>
              </a:lnSpc>
              <a:defRPr/>
            </a:pPr>
            <a:r>
              <a:rPr lang="en-US" dirty="0" smtClean="0">
                <a:latin typeface="Times New Roman" pitchFamily="18" charset="0"/>
                <a:cs typeface="Times New Roman" pitchFamily="18" charset="0"/>
              </a:rPr>
              <a:t>        map1.put("Name", "Bill"); </a:t>
            </a:r>
          </a:p>
          <a:p>
            <a:pPr marL="179388" lvl="2">
              <a:lnSpc>
                <a:spcPct val="80000"/>
              </a:lnSpc>
              <a:defRPr/>
            </a:pPr>
            <a:r>
              <a:rPr lang="en-US" dirty="0" smtClean="0">
                <a:latin typeface="Times New Roman" pitchFamily="18" charset="0"/>
                <a:cs typeface="Times New Roman" pitchFamily="18" charset="0"/>
              </a:rPr>
              <a:t>        map1.put("</a:t>
            </a:r>
            <a:r>
              <a:rPr lang="en-US" dirty="0" err="1" smtClean="0">
                <a:latin typeface="Times New Roman" pitchFamily="18" charset="0"/>
                <a:cs typeface="Times New Roman" pitchFamily="18" charset="0"/>
              </a:rPr>
              <a:t>Favourite</a:t>
            </a:r>
            <a:r>
              <a:rPr lang="en-US" dirty="0" smtClean="0">
                <a:latin typeface="Times New Roman" pitchFamily="18" charset="0"/>
                <a:cs typeface="Times New Roman" pitchFamily="18" charset="0"/>
              </a:rPr>
              <a:t> Color", "Blue");</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Map&lt;String, String&gt; map2 = new </a:t>
            </a:r>
            <a:r>
              <a:rPr lang="en-US" dirty="0" err="1" smtClean="0">
                <a:latin typeface="Times New Roman" pitchFamily="18" charset="0"/>
                <a:cs typeface="Times New Roman" pitchFamily="18" charset="0"/>
              </a:rPr>
              <a:t>HashMap</a:t>
            </a:r>
            <a:r>
              <a:rPr lang="en-US" dirty="0" smtClean="0">
                <a:latin typeface="Times New Roman" pitchFamily="18" charset="0"/>
                <a:cs typeface="Times New Roman" pitchFamily="18" charset="0"/>
              </a:rPr>
              <a:t>&lt;String, String&gt;(); </a:t>
            </a:r>
          </a:p>
          <a:p>
            <a:pPr marL="179388" lvl="2">
              <a:lnSpc>
                <a:spcPct val="80000"/>
              </a:lnSpc>
              <a:defRPr/>
            </a:pPr>
            <a:r>
              <a:rPr lang="en-US" dirty="0" smtClean="0">
                <a:latin typeface="Times New Roman" pitchFamily="18" charset="0"/>
                <a:cs typeface="Times New Roman" pitchFamily="18" charset="0"/>
              </a:rPr>
              <a:t>        map2.put("Name", "Sam"); </a:t>
            </a:r>
          </a:p>
          <a:p>
            <a:pPr marL="179388" lvl="2">
              <a:lnSpc>
                <a:spcPct val="80000"/>
              </a:lnSpc>
              <a:defRPr/>
            </a:pPr>
            <a:r>
              <a:rPr lang="en-US" dirty="0" smtClean="0">
                <a:latin typeface="Times New Roman" pitchFamily="18" charset="0"/>
                <a:cs typeface="Times New Roman" pitchFamily="18" charset="0"/>
              </a:rPr>
              <a:t>        map2.put("</a:t>
            </a:r>
            <a:r>
              <a:rPr lang="en-US" dirty="0" err="1" smtClean="0">
                <a:latin typeface="Times New Roman" pitchFamily="18" charset="0"/>
                <a:cs typeface="Times New Roman" pitchFamily="18" charset="0"/>
              </a:rPr>
              <a:t>Favourite</a:t>
            </a:r>
            <a:r>
              <a:rPr lang="en-US" dirty="0" smtClean="0">
                <a:latin typeface="Times New Roman" pitchFamily="18" charset="0"/>
                <a:cs typeface="Times New Roman" pitchFamily="18" charset="0"/>
              </a:rPr>
              <a:t> Color", "Plaid");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Arrays.asList</a:t>
            </a:r>
            <a:r>
              <a:rPr lang="en-US" dirty="0" smtClean="0">
                <a:latin typeface="Times New Roman" pitchFamily="18" charset="0"/>
                <a:cs typeface="Times New Roman" pitchFamily="18" charset="0"/>
              </a:rPr>
              <a:t>(new Object[][] {{ map1 }, </a:t>
            </a:r>
          </a:p>
          <a:p>
            <a:pPr marL="179388" lvl="2">
              <a:lnSpc>
                <a:spcPct val="80000"/>
              </a:lnSpc>
              <a:defRPr/>
            </a:pPr>
            <a:r>
              <a:rPr lang="en-US" dirty="0" smtClean="0">
                <a:latin typeface="Times New Roman" pitchFamily="18" charset="0"/>
                <a:cs typeface="Times New Roman" pitchFamily="18" charset="0"/>
              </a:rPr>
              <a:t>                { map2 }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8737600" cy="5354637"/>
          </a:xfrm>
        </p:spPr>
        <p:txBody>
          <a:bodyPr/>
          <a:lstStyle/>
          <a:p>
            <a:r>
              <a:rPr lang="en-US" dirty="0" smtClean="0"/>
              <a:t>Parameterized Tests</a:t>
            </a:r>
          </a:p>
          <a:p>
            <a:pPr lvl="1"/>
            <a:r>
              <a:rPr lang="en-US" dirty="0" smtClean="0"/>
              <a:t>Example:</a:t>
            </a:r>
          </a:p>
          <a:p>
            <a:pPr lvl="2"/>
            <a:r>
              <a:rPr lang="en-US" dirty="0" smtClean="0"/>
              <a:t>Step 3: A single constructor that stores the test data</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r>
              <a:rPr lang="en-US" dirty="0" smtClean="0"/>
              <a:t>Note: JUnit will actually execute an instance of the test for each row in your test data.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824656" y="1676400"/>
            <a:ext cx="6366166"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FooTest</a:t>
            </a:r>
            <a:r>
              <a:rPr lang="en-US" dirty="0" smtClean="0">
                <a:latin typeface="Times New Roman" pitchFamily="18" charset="0"/>
                <a:cs typeface="Times New Roman" pitchFamily="18" charset="0"/>
              </a:rPr>
              <a:t>(Map&lt;String, String&gt; map) { </a:t>
            </a:r>
          </a:p>
          <a:p>
            <a:pPr>
              <a:lnSpc>
                <a:spcPct val="80000"/>
              </a:lnSpc>
              <a:defRPr/>
            </a:pPr>
            <a:r>
              <a:rPr lang="en-US" dirty="0" smtClean="0">
                <a:latin typeface="Times New Roman" pitchFamily="18" charset="0"/>
                <a:cs typeface="Times New Roman" pitchFamily="18" charset="0"/>
              </a:rPr>
              <a:t>        this.map = map; </a:t>
            </a:r>
          </a:p>
          <a:p>
            <a:pPr>
              <a:lnSpc>
                <a:spcPct val="80000"/>
              </a:lnSpc>
              <a:defRPr/>
            </a:pPr>
            <a:r>
              <a:rPr lang="en-US" dirty="0" smtClean="0">
                <a:latin typeface="Times New Roman" pitchFamily="18" charset="0"/>
                <a:cs typeface="Times New Roman" pitchFamily="18" charset="0"/>
              </a:rPr>
              <a:t> }  </a:t>
            </a:r>
          </a:p>
          <a:p>
            <a:pPr>
              <a:lnSpc>
                <a:spcPct val="80000"/>
              </a:lnSpc>
              <a:defRPr/>
            </a:pP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33528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7446963" cy="5354637"/>
          </a:xfrm>
        </p:spPr>
        <p:txBody>
          <a:bodyPr/>
          <a:lstStyle/>
          <a:p>
            <a:r>
              <a:rPr lang="en-US" dirty="0" smtClean="0"/>
              <a:t>Testing private methods</a:t>
            </a:r>
          </a:p>
          <a:p>
            <a:pPr lvl="1"/>
            <a:r>
              <a:rPr lang="en-US" dirty="0" smtClean="0"/>
              <a:t>One of the ways to test a private method is using reflection</a:t>
            </a:r>
          </a:p>
          <a:p>
            <a:pPr lvl="2"/>
            <a:r>
              <a:rPr lang="en-US" dirty="0" smtClean="0"/>
              <a:t>Use </a:t>
            </a:r>
            <a:r>
              <a:rPr lang="en-US" dirty="0" err="1" smtClean="0"/>
              <a:t>setAccessible</a:t>
            </a:r>
            <a:r>
              <a:rPr lang="en-US" dirty="0" smtClean="0"/>
              <a:t>(true) which allows the private method to be called outside the class</a:t>
            </a:r>
          </a:p>
          <a:p>
            <a:pPr lvl="1"/>
            <a:r>
              <a:rPr lang="en-US" dirty="0" smtClean="0"/>
              <a:t>Example:</a:t>
            </a:r>
          </a:p>
          <a:p>
            <a:pPr lvl="1"/>
            <a:endParaRPr lang="en-US" dirty="0" smtClean="0"/>
          </a:p>
          <a:p>
            <a:pPr lvl="1"/>
            <a:endParaRPr lang="en-US" dirty="0" smtClean="0"/>
          </a:p>
          <a:p>
            <a:pPr lvl="1"/>
            <a:endParaRPr lang="en-US" dirty="0" smtClean="0"/>
          </a:p>
          <a:p>
            <a:pPr lvl="1"/>
            <a:r>
              <a:rPr lang="en-US" dirty="0" smtClean="0"/>
              <a:t>Method to test it: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51682" y="1901952"/>
            <a:ext cx="7086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MyClass</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private String </a:t>
            </a:r>
            <a:r>
              <a:rPr lang="en-US" dirty="0" err="1" smtClean="0">
                <a:latin typeface="Times New Roman" pitchFamily="18" charset="0"/>
                <a:cs typeface="Times New Roman" pitchFamily="18" charset="0"/>
              </a:rPr>
              <a:t>myMethod</a:t>
            </a:r>
            <a:r>
              <a:rPr lang="en-US" dirty="0" smtClean="0">
                <a:latin typeface="Times New Roman" pitchFamily="18" charset="0"/>
                <a:cs typeface="Times New Roman" pitchFamily="18" charset="0"/>
              </a:rPr>
              <a:t>(String s) { return s; } }</a:t>
            </a:r>
          </a:p>
        </p:txBody>
      </p:sp>
      <p:sp>
        <p:nvSpPr>
          <p:cNvPr id="6" name="Rounded Rectangle 5"/>
          <p:cNvSpPr/>
          <p:nvPr/>
        </p:nvSpPr>
        <p:spPr bwMode="auto">
          <a:xfrm>
            <a:off x="762000" y="2971800"/>
            <a:ext cx="7162800"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err="1" smtClean="0">
                <a:latin typeface="Times New Roman" pitchFamily="18" charset="0"/>
                <a:cs typeface="Times New Roman" pitchFamily="18" charset="0"/>
              </a:rPr>
              <a:t>MyClass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myClass</a:t>
            </a:r>
            <a:r>
              <a:rPr lang="en-US" dirty="0" smtClean="0">
                <a:latin typeface="Times New Roman" pitchFamily="18" charset="0"/>
                <a:cs typeface="Times New Roman" pitchFamily="18" charset="0"/>
              </a:rPr>
              <a:t> = new </a:t>
            </a:r>
            <a:r>
              <a:rPr lang="en-US" dirty="0" err="1" smtClean="0">
                <a:latin typeface="Times New Roman" pitchFamily="18" charset="0"/>
                <a:cs typeface="Times New Roman" pitchFamily="18" charset="0"/>
              </a:rPr>
              <a:t>MyClass</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Method </a:t>
            </a:r>
            <a:r>
              <a:rPr lang="en-US" dirty="0" err="1" smtClean="0">
                <a:latin typeface="Times New Roman" pitchFamily="18" charset="0"/>
                <a:cs typeface="Times New Roman" pitchFamily="18" charset="0"/>
              </a:rPr>
              <a:t>method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MyClass.class.getDeclaredMethod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myMethod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method.setAccessible</a:t>
            </a:r>
            <a:r>
              <a:rPr lang="en-US" dirty="0" smtClean="0">
                <a:latin typeface="Times New Roman" pitchFamily="18" charset="0"/>
                <a:cs typeface="Times New Roman" pitchFamily="18" charset="0"/>
              </a:rPr>
              <a:t>(true); </a:t>
            </a:r>
          </a:p>
          <a:p>
            <a:pPr marL="179388" lvl="2">
              <a:lnSpc>
                <a:spcPct val="80000"/>
              </a:lnSpc>
              <a:defRPr/>
            </a:pPr>
            <a:r>
              <a:rPr lang="en-US" dirty="0" smtClean="0">
                <a:latin typeface="Times New Roman" pitchFamily="18" charset="0"/>
                <a:cs typeface="Times New Roman" pitchFamily="18" charset="0"/>
              </a:rPr>
              <a:t>String output = (String) </a:t>
            </a:r>
            <a:r>
              <a:rPr lang="en-US" dirty="0" err="1" smtClean="0">
                <a:latin typeface="Times New Roman" pitchFamily="18" charset="0"/>
                <a:cs typeface="Times New Roman" pitchFamily="18" charset="0"/>
              </a:rPr>
              <a:t>method.invoke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myClass</a:t>
            </a:r>
            <a:r>
              <a:rPr lang="en-US" dirty="0" smtClean="0">
                <a:latin typeface="Times New Roman" pitchFamily="18" charset="0"/>
                <a:cs typeface="Times New Roman" pitchFamily="18" charset="0"/>
              </a:rPr>
              <a:t>, "some input");</a:t>
            </a:r>
          </a:p>
          <a:p>
            <a:pPr marL="179388" lvl="2">
              <a:lnSpc>
                <a:spcPct val="80000"/>
              </a:lnSpc>
              <a:defRPr/>
            </a:pPr>
            <a:endParaRPr lang="en-US" dirty="0" smtClean="0">
              <a:latin typeface="Times New Roman" pitchFamily="18" charset="0"/>
              <a:cs typeface="Times New Roman" pitchFamily="18" charset="0"/>
            </a:endParaRPr>
          </a:p>
        </p:txBody>
      </p:sp>
      <p:pic>
        <p:nvPicPr>
          <p:cNvPr id="7" name="Picture 6" descr="imagesCA3R2HL6.jpg"/>
          <p:cNvPicPr>
            <a:picLocks noChangeAspect="1"/>
          </p:cNvPicPr>
          <p:nvPr/>
        </p:nvPicPr>
        <p:blipFill>
          <a:blip r:embed="rId4"/>
          <a:srcRect l="8772" t="10884" r="9357" b="23810"/>
          <a:stretch>
            <a:fillRect/>
          </a:stretch>
        </p:blipFill>
        <p:spPr>
          <a:xfrm>
            <a:off x="6400800" y="914400"/>
            <a:ext cx="2667000" cy="914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Suppose that as a part of the testing policy certain tests cases have to be run whenever  a new feature is introduced. How can we achieve this? </a:t>
            </a:r>
          </a:p>
          <a:p>
            <a:pPr>
              <a:buNone/>
            </a:pPr>
            <a:r>
              <a:rPr lang="en-US" sz="2000" b="1" dirty="0" smtClean="0"/>
              <a:t>Should we write individual classes for this?</a:t>
            </a:r>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We can make a suite of </a:t>
            </a:r>
            <a:r>
              <a:rPr lang="en-US" dirty="0" err="1" smtClean="0"/>
              <a:t>testcases</a:t>
            </a:r>
            <a:r>
              <a:rPr lang="en-US" dirty="0" smtClean="0"/>
              <a:t> with JUnit known as Test Suite</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ars.png"/>
          <p:cNvPicPr>
            <a:picLocks noChangeAspect="1"/>
          </p:cNvPicPr>
          <p:nvPr/>
        </p:nvPicPr>
        <p:blipFill>
          <a:blip r:embed="rId3"/>
          <a:stretch>
            <a:fillRect/>
          </a:stretch>
        </p:blipFill>
        <p:spPr>
          <a:xfrm>
            <a:off x="6438900" y="370682"/>
            <a:ext cx="2590800" cy="274320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7162800" cy="5354637"/>
          </a:xfrm>
        </p:spPr>
        <p:txBody>
          <a:bodyPr/>
          <a:lstStyle/>
          <a:p>
            <a:r>
              <a:rPr lang="en-US" dirty="0" smtClean="0"/>
              <a:t>JUnit Framework</a:t>
            </a:r>
          </a:p>
          <a:p>
            <a:pPr lvl="1"/>
            <a:r>
              <a:rPr lang="en-US" dirty="0" smtClean="0"/>
              <a:t>Test Suite</a:t>
            </a:r>
          </a:p>
          <a:p>
            <a:pPr lvl="2"/>
            <a:r>
              <a:rPr lang="en-US" dirty="0" err="1" smtClean="0"/>
              <a:t>TestSuite</a:t>
            </a:r>
            <a:r>
              <a:rPr lang="en-US" dirty="0" smtClean="0"/>
              <a:t> is composed of several </a:t>
            </a:r>
            <a:r>
              <a:rPr lang="en-US" dirty="0" err="1" smtClean="0"/>
              <a:t>TestCases</a:t>
            </a:r>
            <a:r>
              <a:rPr lang="en-US" dirty="0" smtClean="0"/>
              <a:t> or other </a:t>
            </a:r>
            <a:r>
              <a:rPr lang="en-US" dirty="0" err="1" smtClean="0"/>
              <a:t>TestSuite</a:t>
            </a:r>
            <a:r>
              <a:rPr lang="en-US" dirty="0" smtClean="0"/>
              <a:t> objects</a:t>
            </a:r>
          </a:p>
          <a:p>
            <a:pPr lvl="2"/>
            <a:r>
              <a:rPr lang="en-US" dirty="0" smtClean="0"/>
              <a:t>Allows you to group multiple test cases into a collection and run them together</a:t>
            </a:r>
          </a:p>
          <a:p>
            <a:pPr lvl="1"/>
            <a:r>
              <a:rPr lang="en-US" dirty="0" err="1" smtClean="0"/>
              <a:t>Junit</a:t>
            </a:r>
            <a:r>
              <a:rPr lang="en-US" dirty="0" smtClean="0"/>
              <a:t> 3.x</a:t>
            </a:r>
          </a:p>
          <a:p>
            <a:pPr lvl="2"/>
            <a:r>
              <a:rPr lang="en-US" dirty="0" err="1" smtClean="0"/>
              <a:t>TestSuite</a:t>
            </a:r>
            <a:r>
              <a:rPr lang="en-US" dirty="0" smtClean="0"/>
              <a:t> is a container class, </a:t>
            </a:r>
            <a:r>
              <a:rPr lang="en-US" dirty="0" err="1" smtClean="0"/>
              <a:t>junit.framework.TestSuite</a:t>
            </a:r>
            <a:r>
              <a:rPr lang="en-US" dirty="0" smtClean="0"/>
              <a:t>, used in JUnit 3.8</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381000" y="3675063"/>
            <a:ext cx="7543800" cy="287813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junit.framework.TestSuite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JUnitTestSuite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public static Test suite()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TestSuite</a:t>
            </a:r>
            <a:r>
              <a:rPr lang="en-US" dirty="0" smtClean="0">
                <a:latin typeface="Times New Roman" pitchFamily="18" charset="0"/>
                <a:cs typeface="Times New Roman" pitchFamily="18" charset="0"/>
              </a:rPr>
              <a:t> suite = new </a:t>
            </a:r>
            <a:r>
              <a:rPr lang="en-US" dirty="0" err="1" smtClean="0">
                <a:latin typeface="Times New Roman" pitchFamily="18" charset="0"/>
                <a:cs typeface="Times New Roman" pitchFamily="18" charset="0"/>
              </a:rPr>
              <a:t>TestSuite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suite.addTestSuite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TestsForOneClass.class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suite.addTestSuite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TestsForAnotherClass.class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return suite;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058150" cy="5354637"/>
          </a:xfrm>
        </p:spPr>
        <p:txBody>
          <a:bodyPr/>
          <a:lstStyle/>
          <a:p>
            <a:r>
              <a:rPr lang="en-US" dirty="0" smtClean="0"/>
              <a:t>Test Suite</a:t>
            </a:r>
          </a:p>
          <a:p>
            <a:pPr lvl="1"/>
            <a:r>
              <a:rPr lang="en-US" dirty="0" err="1" smtClean="0"/>
              <a:t>Junit</a:t>
            </a:r>
            <a:r>
              <a:rPr lang="en-US" dirty="0" smtClean="0"/>
              <a:t> 4.x</a:t>
            </a:r>
          </a:p>
          <a:p>
            <a:pPr lvl="2"/>
            <a:r>
              <a:rPr lang="en-US" dirty="0" smtClean="0"/>
              <a:t>Annotations @</a:t>
            </a:r>
            <a:r>
              <a:rPr lang="en-US" dirty="0" err="1" smtClean="0"/>
              <a:t>RunWith</a:t>
            </a:r>
            <a:r>
              <a:rPr lang="en-US" dirty="0" smtClean="0"/>
              <a:t> and @</a:t>
            </a:r>
            <a:r>
              <a:rPr lang="en-US" dirty="0" err="1" smtClean="0"/>
              <a:t>SuiteClasses</a:t>
            </a:r>
            <a:r>
              <a:rPr lang="en-US" dirty="0" smtClean="0"/>
              <a:t> are used to create test suites </a:t>
            </a:r>
          </a:p>
          <a:p>
            <a:pPr lvl="2"/>
            <a:r>
              <a:rPr lang="en-US" dirty="0" smtClean="0"/>
              <a:t>The </a:t>
            </a:r>
            <a:r>
              <a:rPr lang="en-US" dirty="0" err="1" smtClean="0"/>
              <a:t>org.junit.runner.RunWith</a:t>
            </a:r>
            <a:r>
              <a:rPr lang="en-US" dirty="0" smtClean="0"/>
              <a:t> annotation takes a default value of a Runner class which will be used to run the tests rather than the default JUnit 4 Runner.</a:t>
            </a:r>
          </a:p>
          <a:p>
            <a:pPr lvl="2"/>
            <a:r>
              <a:rPr lang="en-US" dirty="0" smtClean="0"/>
              <a:t>The </a:t>
            </a:r>
            <a:r>
              <a:rPr lang="en-US" dirty="0" err="1" smtClean="0"/>
              <a:t>org.junit.runners.Suite</a:t>
            </a:r>
            <a:r>
              <a:rPr lang="en-US" dirty="0" smtClean="0"/>
              <a:t> class is a runner that permits the tester to specify the classes containing tests to be run.</a:t>
            </a:r>
          </a:p>
          <a:p>
            <a:pPr lvl="2"/>
            <a:r>
              <a:rPr lang="en-US" dirty="0" smtClean="0"/>
              <a:t>@</a:t>
            </a:r>
            <a:r>
              <a:rPr lang="en-US" dirty="0" err="1" smtClean="0"/>
              <a:t>BeforeClass</a:t>
            </a:r>
            <a:r>
              <a:rPr lang="en-US" dirty="0" smtClean="0"/>
              <a:t> and @</a:t>
            </a:r>
            <a:r>
              <a:rPr lang="en-US" dirty="0" err="1" smtClean="0"/>
              <a:t>AfterClass</a:t>
            </a:r>
            <a:r>
              <a:rPr lang="en-US" dirty="0" smtClean="0"/>
              <a:t> annotations comprises activities that really only need to be done once before all the tests are run and once after they complete</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533400" y="3352800"/>
            <a:ext cx="7391400" cy="219760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org.junit.runner.RunWith</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org.junit.runners.Suite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org.junit.runners.Suite.SuiteClasses</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RunWith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Suite.class</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SuiteClasses</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TestFeatureOne.class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TestFeatureTwo.class</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TestFeatureSuite</a:t>
            </a: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28600"/>
            <a:ext cx="8229600" cy="1143000"/>
          </a:xfrm>
        </p:spPr>
        <p:txBody>
          <a:bodyPr/>
          <a:lstStyle/>
          <a:p>
            <a:pPr eaLnBrk="1" hangingPunct="1"/>
            <a:r>
              <a:rPr lang="en-US" smtClean="0"/>
              <a:t>Objectives</a:t>
            </a:r>
          </a:p>
        </p:txBody>
      </p:sp>
      <p:sp>
        <p:nvSpPr>
          <p:cNvPr id="4099" name="Rectangle 3"/>
          <p:cNvSpPr>
            <a:spLocks noGrp="1" noChangeArrowheads="1"/>
          </p:cNvSpPr>
          <p:nvPr>
            <p:ph type="body" idx="4294967295"/>
          </p:nvPr>
        </p:nvSpPr>
        <p:spPr>
          <a:xfrm>
            <a:off x="0" y="893763"/>
            <a:ext cx="8737600" cy="5354637"/>
          </a:xfrm>
        </p:spPr>
        <p:txBody>
          <a:bodyPr/>
          <a:lstStyle/>
          <a:p>
            <a:r>
              <a:rPr lang="en-US" dirty="0" smtClean="0"/>
              <a:t>To Understand:</a:t>
            </a:r>
          </a:p>
          <a:p>
            <a:pPr lvl="1"/>
            <a:r>
              <a:rPr lang="en-US" dirty="0" smtClean="0"/>
              <a:t>JUnit Overview</a:t>
            </a:r>
          </a:p>
          <a:p>
            <a:pPr lvl="1"/>
            <a:r>
              <a:rPr lang="en-US" dirty="0" smtClean="0"/>
              <a:t>JUnit  Test Framework</a:t>
            </a:r>
          </a:p>
          <a:p>
            <a:pPr lvl="2"/>
            <a:r>
              <a:rPr lang="en-US" dirty="0" smtClean="0"/>
              <a:t>JUnit API</a:t>
            </a:r>
          </a:p>
          <a:p>
            <a:pPr lvl="2"/>
            <a:r>
              <a:rPr lang="en-US" dirty="0" smtClean="0"/>
              <a:t>Test Cases</a:t>
            </a:r>
          </a:p>
          <a:p>
            <a:pPr lvl="3"/>
            <a:r>
              <a:rPr lang="en-US" dirty="0" smtClean="0"/>
              <a:t>Asserts</a:t>
            </a:r>
          </a:p>
          <a:p>
            <a:pPr lvl="3"/>
            <a:r>
              <a:rPr lang="en-US" dirty="0" smtClean="0"/>
              <a:t>Annotations</a:t>
            </a:r>
          </a:p>
          <a:p>
            <a:pPr lvl="2"/>
            <a:r>
              <a:rPr lang="en-US" dirty="0" smtClean="0"/>
              <a:t>Test Suite</a:t>
            </a:r>
          </a:p>
          <a:p>
            <a:pPr lvl="2"/>
            <a:r>
              <a:rPr lang="en-US" dirty="0" smtClean="0"/>
              <a:t>Parameterized Tests</a:t>
            </a:r>
          </a:p>
          <a:p>
            <a:pPr lvl="1"/>
            <a:r>
              <a:rPr lang="en-US" dirty="0" smtClean="0"/>
              <a:t>Exception Tests</a:t>
            </a:r>
          </a:p>
          <a:p>
            <a:pPr lvl="1"/>
            <a:r>
              <a:rPr lang="en-US" dirty="0" smtClean="0"/>
              <a:t>Mock Objects</a:t>
            </a:r>
          </a:p>
          <a:p>
            <a:pPr lvl="1"/>
            <a:r>
              <a:rPr lang="en-US" dirty="0" smtClean="0"/>
              <a:t>Code Coverage</a:t>
            </a:r>
          </a:p>
          <a:p>
            <a:pPr lvl="1"/>
            <a:endParaRPr lang="en-US" dirty="0" smtClean="0"/>
          </a:p>
          <a:p>
            <a:pPr lvl="1"/>
            <a:endParaRPr lang="en-US" dirty="0" smtClean="0"/>
          </a:p>
          <a:p>
            <a:pPr lvl="1"/>
            <a:endParaRPr lang="en-US" dirty="0" smtClean="0"/>
          </a:p>
          <a:p>
            <a:pPr lvl="1"/>
            <a:endParaRPr lang="en-US" dirty="0" smtClean="0"/>
          </a:p>
          <a:p>
            <a:pPr lvl="3"/>
            <a:endParaRPr lang="en-US" dirty="0" smtClean="0"/>
          </a:p>
          <a:p>
            <a:pPr lvl="2"/>
            <a:endParaRPr lang="en-US" dirty="0" smtClean="0"/>
          </a:p>
          <a:p>
            <a:pPr lvl="1"/>
            <a:endParaRPr lang="en-US" dirty="0" smtClean="0"/>
          </a:p>
          <a:p>
            <a:pPr lvl="1"/>
            <a:endParaRPr lang="en-US" dirty="0" smtClean="0"/>
          </a:p>
          <a:p>
            <a:endParaRPr lang="en-US" b="1" dirty="0" smtClean="0"/>
          </a:p>
        </p:txBody>
      </p:sp>
      <p:pic>
        <p:nvPicPr>
          <p:cNvPr id="4100"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r>
              <a:rPr lang="en-US" sz="3200" dirty="0" smtClean="0"/>
              <a:t>Exception Testing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Exceptions can be tested in JUnit in many different ways:</a:t>
            </a:r>
          </a:p>
          <a:p>
            <a:pPr lvl="2"/>
            <a:r>
              <a:rPr lang="en-US" dirty="0" smtClean="0"/>
              <a:t>Using a try-catch Block(Traditional Way)</a:t>
            </a:r>
          </a:p>
          <a:p>
            <a:pPr lvl="2"/>
            <a:r>
              <a:rPr lang="en-US" dirty="0" smtClean="0"/>
              <a:t>Using the expected attribute of @Test Annotation</a:t>
            </a:r>
          </a:p>
          <a:p>
            <a:pPr lvl="2"/>
            <a:r>
              <a:rPr lang="en-US" dirty="0" smtClean="0"/>
              <a:t>Using @Rule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a try-catch Block(Traditional Way)</a:t>
            </a:r>
          </a:p>
          <a:p>
            <a:pPr lvl="2"/>
            <a:r>
              <a:rPr lang="en-US" dirty="0" smtClean="0"/>
              <a:t>The ‘traditional’ approach which was used with JUnit 3.x, before the introduction of annotations and rules</a:t>
            </a:r>
          </a:p>
          <a:p>
            <a:pPr lvl="2"/>
            <a:r>
              <a:rPr lang="en-US" dirty="0" smtClean="0"/>
              <a:t> code is surrounded by a try-catch clause and tested  for the exception thrown</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62000" y="2667000"/>
            <a:ext cx="8001000" cy="3657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package syntel.com;</a:t>
            </a:r>
          </a:p>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TryCatchException</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@Test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testException</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try { </a:t>
            </a:r>
          </a:p>
          <a:p>
            <a:pPr marL="179388" lvl="2">
              <a:lnSpc>
                <a:spcPct val="80000"/>
              </a:lnSpc>
              <a:defRPr/>
            </a:pPr>
            <a:r>
              <a:rPr lang="en-US" dirty="0" smtClean="0">
                <a:latin typeface="Times New Roman" pitchFamily="18" charset="0"/>
                <a:cs typeface="Times New Roman" pitchFamily="18" charset="0"/>
              </a:rPr>
              <a:t>			new Person('Joe', -1); </a:t>
            </a:r>
          </a:p>
          <a:p>
            <a:pPr marL="179388" lvl="2">
              <a:lnSpc>
                <a:spcPct val="80000"/>
              </a:lnSpc>
              <a:defRPr/>
            </a:pPr>
            <a:r>
              <a:rPr lang="en-US" dirty="0" smtClean="0">
                <a:latin typeface="Times New Roman" pitchFamily="18" charset="0"/>
                <a:cs typeface="Times New Roman" pitchFamily="18" charset="0"/>
              </a:rPr>
              <a:t>			fail('Should have thrown an </a:t>
            </a:r>
            <a:r>
              <a:rPr lang="en-US" dirty="0" err="1" smtClean="0">
                <a:latin typeface="Times New Roman" pitchFamily="18" charset="0"/>
                <a:cs typeface="Times New Roman" pitchFamily="18" charset="0"/>
              </a:rPr>
              <a:t>IllegalArgumentException</a:t>
            </a:r>
            <a:r>
              <a:rPr lang="en-US" dirty="0" smtClean="0">
                <a:latin typeface="Times New Roman" pitchFamily="18" charset="0"/>
                <a:cs typeface="Times New Roman" pitchFamily="18" charset="0"/>
              </a:rPr>
              <a:t> because age is invalid!'); </a:t>
            </a:r>
          </a:p>
          <a:p>
            <a:pPr marL="179388" lvl="2">
              <a:lnSpc>
                <a:spcPct val="80000"/>
              </a:lnSpc>
              <a:defRPr/>
            </a:pPr>
            <a:r>
              <a:rPr lang="en-US" dirty="0" smtClean="0">
                <a:latin typeface="Times New Roman" pitchFamily="18" charset="0"/>
                <a:cs typeface="Times New Roman" pitchFamily="18" charset="0"/>
              </a:rPr>
              <a:t>		}catch (</a:t>
            </a:r>
            <a:r>
              <a:rPr lang="en-US" dirty="0" err="1" smtClean="0">
                <a:latin typeface="Times New Roman" pitchFamily="18" charset="0"/>
                <a:cs typeface="Times New Roman" pitchFamily="18" charset="0"/>
              </a:rPr>
              <a:t>IllegalArgumentException</a:t>
            </a:r>
            <a:r>
              <a:rPr lang="en-US" dirty="0" smtClean="0">
                <a:latin typeface="Times New Roman" pitchFamily="18" charset="0"/>
                <a:cs typeface="Times New Roman" pitchFamily="18" charset="0"/>
              </a:rPr>
              <a:t> e) { 				</a:t>
            </a:r>
            <a:r>
              <a:rPr lang="en-US" dirty="0" err="1" smtClean="0">
                <a:latin typeface="Times New Roman" pitchFamily="18" charset="0"/>
                <a:cs typeface="Times New Roman" pitchFamily="18" charset="0"/>
              </a:rPr>
              <a:t>assertTrue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e.getMessage</a:t>
            </a:r>
            <a:r>
              <a:rPr lang="en-US" dirty="0" smtClean="0">
                <a:latin typeface="Times New Roman" pitchFamily="18" charset="0"/>
                <a:cs typeface="Times New Roman" pitchFamily="18" charset="0"/>
              </a:rPr>
              <a:t>().contains('Invalid age'));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@Test Annotation</a:t>
            </a:r>
          </a:p>
          <a:p>
            <a:pPr lvl="2"/>
            <a:r>
              <a:rPr lang="en-US" dirty="0" smtClean="0"/>
              <a:t>We can specify the type of exception should be thrown by the code to test</a:t>
            </a:r>
          </a:p>
          <a:p>
            <a:pPr lvl="2"/>
            <a:r>
              <a:rPr lang="en-US" dirty="0" smtClean="0"/>
              <a:t>Results in cleaner code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Problem: </a:t>
            </a:r>
          </a:p>
          <a:p>
            <a:pPr lvl="3"/>
            <a:r>
              <a:rPr lang="en-US" dirty="0" smtClean="0"/>
              <a:t>We can’t check if the message of the expected exception is correct </a:t>
            </a:r>
          </a:p>
          <a:p>
            <a:pPr lvl="3"/>
            <a:r>
              <a:rPr lang="en-US" dirty="0" smtClean="0"/>
              <a:t>We can’t specify the line of code that is supposed to throw an exception</a:t>
            </a:r>
          </a:p>
          <a:p>
            <a:pPr lvl="3"/>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1066800" y="2304396"/>
            <a:ext cx="73914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testAnnotation</a:t>
            </a:r>
            <a:r>
              <a:rPr lang="en-US" dirty="0" smtClean="0">
                <a:latin typeface="Times New Roman" pitchFamily="18" charset="0"/>
                <a:cs typeface="Times New Roman" pitchFamily="18" charset="0"/>
              </a:rPr>
              <a:t> {</a:t>
            </a:r>
          </a:p>
          <a:p>
            <a:pPr marL="179388" lvl="2">
              <a:lnSpc>
                <a:spcPct val="80000"/>
              </a:lnSpc>
              <a:defRPr/>
            </a:pPr>
            <a:endParaRPr lang="en-US" dirty="0" smtClean="0">
              <a:latin typeface="Times New Roman" pitchFamily="18" charset="0"/>
              <a:cs typeface="Times New Roman" pitchFamily="18" charset="0"/>
            </a:endParaRPr>
          </a:p>
          <a:p>
            <a:pPr marL="179388" lvl="2">
              <a:lnSpc>
                <a:spcPct val="80000"/>
              </a:lnSpc>
              <a:defRPr/>
            </a:pPr>
            <a:r>
              <a:rPr lang="en-US" dirty="0" smtClean="0">
                <a:latin typeface="Times New Roman" pitchFamily="18" charset="0"/>
                <a:cs typeface="Times New Roman" pitchFamily="18" charset="0"/>
              </a:rPr>
              <a:t>	@Test(expected = </a:t>
            </a:r>
            <a:r>
              <a:rPr lang="en-US" dirty="0" err="1" smtClean="0">
                <a:latin typeface="Times New Roman" pitchFamily="18" charset="0"/>
                <a:cs typeface="Times New Roman" pitchFamily="18" charset="0"/>
              </a:rPr>
              <a:t>IllegalArgumentException.class</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testException</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new Person("Joe", -1);</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JUnit's ExpectedException and @Rule annotation</a:t>
            </a:r>
          </a:p>
          <a:p>
            <a:pPr lvl="2"/>
            <a:r>
              <a:rPr lang="en-US" dirty="0" smtClean="0"/>
              <a:t>JUnit 4.7 introduced rules, which are another extension mechanism for JUnit </a:t>
            </a:r>
          </a:p>
          <a:p>
            <a:pPr lvl="2"/>
            <a:r>
              <a:rPr lang="en-US" dirty="0" smtClean="0"/>
              <a:t>ExpectedException helps to specify what exception is expected and even the exception message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90600" y="2590800"/>
            <a:ext cx="7848600" cy="3352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package syntel.com;</a:t>
            </a:r>
          </a:p>
          <a:p>
            <a:pPr marL="179388" lvl="2">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a:t>
            </a:r>
            <a:r>
              <a:rPr lang="en-US" dirty="0" smtClean="0">
                <a:latin typeface="Times New Roman" pitchFamily="18" charset="0"/>
                <a:cs typeface="Times New Roman" pitchFamily="18" charset="0"/>
              </a:rPr>
              <a:t>.*;</a:t>
            </a:r>
          </a:p>
          <a:p>
            <a:pPr marL="179388" lvl="2">
              <a:lnSpc>
                <a:spcPct val="80000"/>
              </a:lnSpc>
              <a:defRPr/>
            </a:pPr>
            <a:r>
              <a:rPr lang="en-US" dirty="0" smtClean="0">
                <a:latin typeface="Times New Roman" pitchFamily="18" charset="0"/>
                <a:cs typeface="Times New Roman" pitchFamily="18" charset="0"/>
              </a:rPr>
              <a:t>public class ExpectedException { </a:t>
            </a:r>
          </a:p>
          <a:p>
            <a:pPr marL="179388" lvl="2">
              <a:lnSpc>
                <a:spcPct val="80000"/>
              </a:lnSpc>
              <a:defRPr/>
            </a:pPr>
            <a:r>
              <a:rPr lang="en-US" dirty="0" smtClean="0">
                <a:latin typeface="Times New Roman" pitchFamily="18" charset="0"/>
                <a:cs typeface="Times New Roman" pitchFamily="18" charset="0"/>
              </a:rPr>
              <a:t>	@Rule </a:t>
            </a:r>
          </a:p>
          <a:p>
            <a:pPr marL="179388" lvl="2">
              <a:lnSpc>
                <a:spcPct val="80000"/>
              </a:lnSpc>
              <a:defRPr/>
            </a:pPr>
            <a:r>
              <a:rPr lang="en-US" dirty="0" smtClean="0">
                <a:latin typeface="Times New Roman" pitchFamily="18" charset="0"/>
                <a:cs typeface="Times New Roman" pitchFamily="18" charset="0"/>
              </a:rPr>
              <a:t>	public ExpectedException exception = </a:t>
            </a:r>
            <a:r>
              <a:rPr lang="en-US" dirty="0" err="1" smtClean="0">
                <a:latin typeface="Times New Roman" pitchFamily="18" charset="0"/>
                <a:cs typeface="Times New Roman" pitchFamily="18" charset="0"/>
              </a:rPr>
              <a:t>ExpectedException.none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@Test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testExpectedException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exception.expect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IllegalArgumentException.class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exception.expectMessage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containsString</a:t>
            </a:r>
            <a:r>
              <a:rPr lang="en-US" dirty="0" smtClean="0">
                <a:latin typeface="Times New Roman" pitchFamily="18" charset="0"/>
                <a:cs typeface="Times New Roman" pitchFamily="18" charset="0"/>
              </a:rPr>
              <a:t>('Invalid age')); new Person('Joe', -1);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Most units do not work alone, but they collaborate with other units. So how can we test a unit in isolation?</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To test a unit in isolation, we have to simulate the collaborators in the test using Mock Objects. </a:t>
            </a:r>
            <a:endParaRPr lang="fr-FR"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framework.jpg"/>
          <p:cNvPicPr>
            <a:picLocks noChangeAspect="1"/>
          </p:cNvPicPr>
          <p:nvPr/>
        </p:nvPicPr>
        <p:blipFill>
          <a:blip r:embed="rId3"/>
          <a:stretch>
            <a:fillRect/>
          </a:stretch>
        </p:blipFill>
        <p:spPr>
          <a:xfrm>
            <a:off x="4343400" y="3314877"/>
            <a:ext cx="4419600" cy="2857323"/>
          </a:xfrm>
          <a:prstGeom prst="rect">
            <a:avLst/>
          </a:prstGeom>
          <a:ln>
            <a:solidFill>
              <a:schemeClr val="tx2">
                <a:lumMod val="90000"/>
                <a:lumOff val="10000"/>
              </a:schemeClr>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Mock Objects</a:t>
            </a:r>
          </a:p>
          <a:p>
            <a:pPr lvl="1"/>
            <a:r>
              <a:rPr lang="en-US" dirty="0" smtClean="0"/>
              <a:t>Are perfectly suited for testing a portion of code logic in isolation</a:t>
            </a:r>
          </a:p>
          <a:p>
            <a:pPr lvl="1"/>
            <a:r>
              <a:rPr lang="en-US" dirty="0" smtClean="0"/>
              <a:t>They are similar to stubs</a:t>
            </a:r>
          </a:p>
          <a:p>
            <a:pPr lvl="2"/>
            <a:r>
              <a:rPr lang="en-US" dirty="0" smtClean="0"/>
              <a:t>Configured to simulate the object that it replaces</a:t>
            </a:r>
          </a:p>
          <a:p>
            <a:pPr lvl="2"/>
            <a:r>
              <a:rPr lang="en-US" dirty="0" smtClean="0"/>
              <a:t>Also verifies whether it is used as expected</a:t>
            </a:r>
          </a:p>
          <a:p>
            <a:pPr lvl="1"/>
            <a:r>
              <a:rPr lang="en-US" dirty="0" err="1" smtClean="0"/>
              <a:t>EasyMock</a:t>
            </a:r>
            <a:r>
              <a:rPr lang="en-US" dirty="0" smtClean="0"/>
              <a:t> has been the first dynamic Mock Object generator</a:t>
            </a:r>
          </a:p>
          <a:p>
            <a:pPr lvl="1">
              <a:buNone/>
            </a:pPr>
            <a:endParaRPr lang="en-US" dirty="0" smtClean="0"/>
          </a:p>
          <a:p>
            <a:r>
              <a:rPr lang="en-US" dirty="0" smtClean="0"/>
              <a:t>Popular Mock Frameworks:</a:t>
            </a:r>
          </a:p>
          <a:p>
            <a:pPr lvl="1"/>
            <a:r>
              <a:rPr lang="en-US" dirty="0" err="1" smtClean="0"/>
              <a:t>jMock</a:t>
            </a:r>
            <a:r>
              <a:rPr lang="en-US" dirty="0" smtClean="0"/>
              <a:t> </a:t>
            </a:r>
          </a:p>
          <a:p>
            <a:pPr lvl="1"/>
            <a:r>
              <a:rPr lang="en-US" dirty="0" err="1" smtClean="0"/>
              <a:t>EasyMock</a:t>
            </a:r>
            <a:r>
              <a:rPr lang="en-US" dirty="0" smtClean="0"/>
              <a:t> </a:t>
            </a:r>
          </a:p>
          <a:p>
            <a:pPr lvl="1"/>
            <a:r>
              <a:rPr lang="en-US" dirty="0" err="1" smtClean="0"/>
              <a:t>Mockito</a:t>
            </a:r>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915400" cy="5354637"/>
          </a:xfrm>
        </p:spPr>
        <p:txBody>
          <a:bodyPr/>
          <a:lstStyle/>
          <a:p>
            <a:r>
              <a:rPr lang="en-US" dirty="0" smtClean="0"/>
              <a:t>Code Coverage:</a:t>
            </a:r>
          </a:p>
          <a:p>
            <a:pPr lvl="1"/>
            <a:r>
              <a:rPr lang="en-US" dirty="0" smtClean="0"/>
              <a:t>Is a measure of Test effectiveness </a:t>
            </a:r>
          </a:p>
          <a:p>
            <a:pPr lvl="2"/>
            <a:r>
              <a:rPr lang="en-US" dirty="0" smtClean="0"/>
              <a:t>It involves designing and executing test cases and finding out the percentage of code that is covered by testing</a:t>
            </a:r>
          </a:p>
          <a:p>
            <a:pPr lvl="1"/>
            <a:r>
              <a:rPr lang="en-US" dirty="0" smtClean="0"/>
              <a:t>It is an activity in the White Box Testing to validate the following:</a:t>
            </a:r>
          </a:p>
          <a:p>
            <a:pPr lvl="2"/>
            <a:r>
              <a:rPr lang="en-US" dirty="0" smtClean="0"/>
              <a:t>All the statements in the code are executed atleast once</a:t>
            </a:r>
          </a:p>
          <a:p>
            <a:pPr lvl="2"/>
            <a:r>
              <a:rPr lang="en-US" dirty="0" smtClean="0"/>
              <a:t>All the Decision statements are executed and covered</a:t>
            </a:r>
          </a:p>
          <a:p>
            <a:pPr lvl="2"/>
            <a:r>
              <a:rPr lang="en-US" dirty="0" smtClean="0"/>
              <a:t>All the conditions are tested</a:t>
            </a:r>
          </a:p>
          <a:p>
            <a:pPr lvl="1"/>
            <a:r>
              <a:rPr lang="en-US" dirty="0" smtClean="0"/>
              <a:t>Optional aspect of code coverage analysis is: </a:t>
            </a:r>
          </a:p>
          <a:p>
            <a:pPr lvl="2"/>
            <a:r>
              <a:rPr lang="en-US" dirty="0" smtClean="0"/>
              <a:t>Identifying redundant test cases that do not increase coverage. </a:t>
            </a:r>
            <a:br>
              <a:rPr lang="en-US" dirty="0" smtClean="0"/>
            </a:br>
            <a:r>
              <a:rPr lang="en-US" dirty="0" smtClean="0"/>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1026" name="Picture 2"/>
          <p:cNvPicPr>
            <a:picLocks noChangeAspect="1" noChangeArrowheads="1"/>
          </p:cNvPicPr>
          <p:nvPr/>
        </p:nvPicPr>
        <p:blipFill>
          <a:blip r:embed="rId3"/>
          <a:srcRect/>
          <a:stretch>
            <a:fillRect/>
          </a:stretch>
        </p:blipFill>
        <p:spPr bwMode="auto">
          <a:xfrm>
            <a:off x="1600200" y="4180726"/>
            <a:ext cx="4495800" cy="2204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686800" cy="5354637"/>
          </a:xfrm>
        </p:spPr>
        <p:txBody>
          <a:bodyPr/>
          <a:lstStyle/>
          <a:p>
            <a:r>
              <a:rPr lang="en-US" dirty="0" smtClean="0"/>
              <a:t>Code Coverage:</a:t>
            </a:r>
          </a:p>
          <a:p>
            <a:pPr lvl="1"/>
            <a:r>
              <a:rPr lang="en-US" dirty="0" smtClean="0"/>
              <a:t>Open Source Code Coverage Tools:</a:t>
            </a:r>
          </a:p>
          <a:p>
            <a:pPr lvl="2"/>
            <a:r>
              <a:rPr lang="en-US" dirty="0" smtClean="0"/>
              <a:t>EMMA</a:t>
            </a:r>
          </a:p>
          <a:p>
            <a:pPr lvl="2"/>
            <a:r>
              <a:rPr lang="en-US" dirty="0" smtClean="0"/>
              <a:t>Clover</a:t>
            </a:r>
          </a:p>
          <a:p>
            <a:pPr lvl="3"/>
            <a:r>
              <a:rPr lang="en-US" dirty="0" smtClean="0"/>
              <a:t>Allows testing time to be reduced by only running the tests that cover the application code that was modified since the previous build</a:t>
            </a:r>
          </a:p>
          <a:p>
            <a:pPr lvl="2"/>
            <a:r>
              <a:rPr lang="en-US" dirty="0" smtClean="0"/>
              <a:t>JACoCo</a:t>
            </a:r>
          </a:p>
          <a:p>
            <a:pPr lvl="3"/>
            <a:r>
              <a:rPr lang="en-US" dirty="0" err="1" smtClean="0"/>
              <a:t>JaCoCo</a:t>
            </a:r>
            <a:r>
              <a:rPr lang="en-US" dirty="0" smtClean="0"/>
              <a:t> offers line and branch coverage </a:t>
            </a:r>
          </a:p>
          <a:p>
            <a:pPr lvl="2"/>
            <a:r>
              <a:rPr lang="en-US" dirty="0" smtClean="0"/>
              <a:t>CodeCover</a:t>
            </a:r>
          </a:p>
          <a:p>
            <a:pPr lvl="3"/>
            <a:r>
              <a:rPr lang="en-US" dirty="0" smtClean="0"/>
              <a:t>Supports statement coverage, branch coverage, loop coverage and strict condition coverage </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What is JUnit?</a:t>
            </a:r>
          </a:p>
          <a:p>
            <a:pPr lvl="1"/>
            <a:r>
              <a:rPr lang="en-US" dirty="0" smtClean="0"/>
              <a:t>An open source unit testing framework in Java</a:t>
            </a:r>
          </a:p>
          <a:p>
            <a:pPr lvl="2"/>
            <a:r>
              <a:rPr lang="en-US" dirty="0" smtClean="0"/>
              <a:t>Released under IBM’s CPL and hosted on </a:t>
            </a:r>
            <a:r>
              <a:rPr lang="en-US" dirty="0" err="1" smtClean="0"/>
              <a:t>SourceForge</a:t>
            </a:r>
            <a:endParaRPr lang="en-US" dirty="0" smtClean="0"/>
          </a:p>
          <a:p>
            <a:pPr lvl="2"/>
            <a:r>
              <a:rPr lang="en-US" dirty="0" smtClean="0"/>
              <a:t>Originally written by Erich Gamma and Kent Beck</a:t>
            </a:r>
          </a:p>
          <a:p>
            <a:pPr lvl="1"/>
            <a:r>
              <a:rPr lang="en-US" dirty="0" smtClean="0"/>
              <a:t>Important in the development of test-driven development</a:t>
            </a:r>
          </a:p>
          <a:p>
            <a:pPr lvl="2"/>
            <a:r>
              <a:rPr lang="en-US" dirty="0" smtClean="0"/>
              <a:t>One of a family of unit testing frameworks collectively known as </a:t>
            </a:r>
            <a:r>
              <a:rPr lang="en-US" dirty="0" err="1" smtClean="0"/>
              <a:t>xUnit</a:t>
            </a:r>
            <a:r>
              <a:rPr lang="en-US" dirty="0" smtClean="0"/>
              <a:t> that originated with </a:t>
            </a:r>
            <a:r>
              <a:rPr lang="en-US" dirty="0" err="1" smtClean="0"/>
              <a:t>JUnit</a:t>
            </a:r>
            <a:endParaRPr lang="en-US" dirty="0" smtClean="0"/>
          </a:p>
          <a:p>
            <a:pPr lvl="1"/>
            <a:r>
              <a:rPr lang="en-US" dirty="0" smtClean="0"/>
              <a:t>Current version 4.x, however JUnit 3.8 is still widely used</a:t>
            </a:r>
          </a:p>
          <a:p>
            <a:pPr lvl="2"/>
            <a:r>
              <a:rPr lang="en-US" dirty="0" smtClean="0"/>
              <a:t>JUnit 4 requires Java 1.5 at least, because it depends on Java “Annotations”.</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unittesting.jpg"/>
          <p:cNvPicPr>
            <a:picLocks noChangeAspect="1"/>
          </p:cNvPicPr>
          <p:nvPr/>
        </p:nvPicPr>
        <p:blipFill>
          <a:blip r:embed="rId3"/>
          <a:stretch>
            <a:fillRect/>
          </a:stretch>
        </p:blipFill>
        <p:spPr>
          <a:xfrm>
            <a:off x="3733800" y="4114800"/>
            <a:ext cx="2274794" cy="2133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62013"/>
            <a:ext cx="7772400" cy="5354637"/>
          </a:xfrm>
        </p:spPr>
        <p:txBody>
          <a:bodyPr/>
          <a:lstStyle/>
          <a:p>
            <a:r>
              <a:rPr lang="en-US" dirty="0" smtClean="0"/>
              <a:t>PMD:</a:t>
            </a:r>
          </a:p>
          <a:p>
            <a:pPr lvl="1"/>
            <a:r>
              <a:rPr lang="en-US" dirty="0" smtClean="0"/>
              <a:t>Tool for checking Java Source Code</a:t>
            </a:r>
          </a:p>
          <a:p>
            <a:pPr lvl="1"/>
            <a:r>
              <a:rPr lang="en-US" dirty="0" smtClean="0"/>
              <a:t>abbreviated as </a:t>
            </a:r>
            <a:r>
              <a:rPr lang="en-US" i="1" dirty="0" smtClean="0"/>
              <a:t>Programming Mistake Detector</a:t>
            </a:r>
          </a:p>
          <a:p>
            <a:pPr lvl="2"/>
            <a:r>
              <a:rPr lang="en-US" dirty="0" smtClean="0"/>
              <a:t>PMD errors are not true errors, but rather inefficient code</a:t>
            </a:r>
          </a:p>
          <a:p>
            <a:pPr lvl="3"/>
            <a:r>
              <a:rPr lang="en-US" dirty="0" smtClean="0"/>
              <a:t>The application could still function properly even if they were </a:t>
            </a:r>
          </a:p>
          <a:p>
            <a:pPr lvl="3">
              <a:buNone/>
            </a:pPr>
            <a:r>
              <a:rPr lang="en-US" dirty="0" smtClean="0"/>
              <a:t>      not corrected</a:t>
            </a:r>
          </a:p>
          <a:p>
            <a:pPr lvl="1"/>
            <a:r>
              <a:rPr lang="en-US" dirty="0" smtClean="0"/>
              <a:t>Is a static </a:t>
            </a:r>
            <a:r>
              <a:rPr lang="en-US" dirty="0" err="1" smtClean="0"/>
              <a:t>ruleset</a:t>
            </a:r>
            <a:r>
              <a:rPr lang="en-US" dirty="0" smtClean="0"/>
              <a:t> based Java source code analyzer that identifies potential problems like:</a:t>
            </a:r>
          </a:p>
          <a:p>
            <a:pPr lvl="2"/>
            <a:r>
              <a:rPr lang="en-US" b="1" dirty="0" smtClean="0"/>
              <a:t>Possible bugs </a:t>
            </a:r>
            <a:r>
              <a:rPr lang="en-US" dirty="0" smtClean="0"/>
              <a:t>: Empty try/catch/finally/switch blocks</a:t>
            </a:r>
          </a:p>
          <a:p>
            <a:pPr lvl="2"/>
            <a:r>
              <a:rPr lang="en-US" b="1" dirty="0" smtClean="0"/>
              <a:t>Dead code </a:t>
            </a:r>
            <a:r>
              <a:rPr lang="en-US" dirty="0" smtClean="0"/>
              <a:t>: Unused local variables, parameters and private methods</a:t>
            </a:r>
          </a:p>
          <a:p>
            <a:pPr lvl="2"/>
            <a:r>
              <a:rPr lang="en-US" b="1" dirty="0" smtClean="0"/>
              <a:t>Empty if/while statements</a:t>
            </a:r>
          </a:p>
          <a:p>
            <a:pPr lvl="2"/>
            <a:r>
              <a:rPr lang="en-US" b="1" dirty="0" smtClean="0"/>
              <a:t>Overcomplicated expressions : </a:t>
            </a:r>
            <a:r>
              <a:rPr lang="en-US" dirty="0" smtClean="0"/>
              <a:t>Unnecessary if statements, for loops that could be while loops</a:t>
            </a:r>
          </a:p>
          <a:p>
            <a:pPr lvl="2"/>
            <a:r>
              <a:rPr lang="en-US" b="1" dirty="0" smtClean="0"/>
              <a:t>Suboptimal code : </a:t>
            </a:r>
            <a:r>
              <a:rPr lang="en-US" dirty="0" smtClean="0"/>
              <a:t>Wasteful String/</a:t>
            </a:r>
            <a:r>
              <a:rPr lang="en-US" dirty="0" err="1" smtClean="0"/>
              <a:t>StringBuffer</a:t>
            </a:r>
            <a:r>
              <a:rPr lang="en-US" dirty="0" smtClean="0"/>
              <a:t> usage</a:t>
            </a:r>
          </a:p>
          <a:p>
            <a:pPr lvl="2"/>
            <a:r>
              <a:rPr lang="en-US" b="1" dirty="0" smtClean="0"/>
              <a:t>Classes with high Cyclomatic Complexity measurements</a:t>
            </a:r>
          </a:p>
          <a:p>
            <a:pPr lvl="2"/>
            <a:r>
              <a:rPr lang="en-US" b="1" dirty="0" smtClean="0"/>
              <a:t>Duplicate code : </a:t>
            </a:r>
            <a:r>
              <a:rPr lang="en-US" dirty="0" smtClean="0"/>
              <a:t>Copied/pasted code can mean copied/pasted bugs, and decreases maintainability</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070813hiccupsmaster-1373292202977.jpg"/>
          <p:cNvPicPr>
            <a:picLocks noChangeAspect="1"/>
          </p:cNvPicPr>
          <p:nvPr/>
        </p:nvPicPr>
        <p:blipFill>
          <a:blip r:embed="rId3" cstate="print"/>
          <a:stretch>
            <a:fillRect/>
          </a:stretch>
        </p:blipFill>
        <p:spPr>
          <a:xfrm>
            <a:off x="6601471" y="914400"/>
            <a:ext cx="2542529" cy="1905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PMD:</a:t>
            </a:r>
          </a:p>
          <a:p>
            <a:pPr lvl="1"/>
            <a:r>
              <a:rPr lang="en-US" dirty="0" smtClean="0"/>
              <a:t>PMD includes a set of built-in rules and supports the ability to write custom rules</a:t>
            </a:r>
          </a:p>
          <a:p>
            <a:r>
              <a:rPr lang="en-US" dirty="0" smtClean="0"/>
              <a:t>CPD:</a:t>
            </a:r>
          </a:p>
          <a:p>
            <a:pPr lvl="1"/>
            <a:r>
              <a:rPr lang="en-US" i="1" dirty="0" smtClean="0"/>
              <a:t>Copy Paste Detector</a:t>
            </a:r>
          </a:p>
          <a:p>
            <a:pPr lvl="1"/>
            <a:r>
              <a:rPr lang="en-US" dirty="0" smtClean="0"/>
              <a:t>Add-on to PMD that finds duplicated code</a:t>
            </a:r>
          </a:p>
          <a:p>
            <a:pPr lvl="1"/>
            <a:r>
              <a:rPr lang="en-US" dirty="0" smtClean="0"/>
              <a:t>Uses a variation of the Karp-Rabin string matching algorithm </a:t>
            </a:r>
          </a:p>
          <a:p>
            <a:pPr lvl="1"/>
            <a:r>
              <a:rPr lang="en-US" dirty="0" smtClean="0"/>
              <a:t>It is also successful in returning similar code across different files and can be used as a tool for detecting similarity in source-code files</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copy-paste.png"/>
          <p:cNvPicPr>
            <a:picLocks noChangeAspect="1"/>
          </p:cNvPicPr>
          <p:nvPr/>
        </p:nvPicPr>
        <p:blipFill>
          <a:blip r:embed="rId3"/>
          <a:stretch>
            <a:fillRect/>
          </a:stretch>
        </p:blipFill>
        <p:spPr>
          <a:xfrm>
            <a:off x="3200400" y="4191000"/>
            <a:ext cx="2931934" cy="219437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7315200" cy="5354637"/>
          </a:xfrm>
        </p:spPr>
        <p:txBody>
          <a:bodyPr/>
          <a:lstStyle/>
          <a:p>
            <a:r>
              <a:rPr lang="en-US" dirty="0" smtClean="0"/>
              <a:t>Advantages of Testing with JUnit</a:t>
            </a:r>
          </a:p>
          <a:p>
            <a:pPr lvl="1"/>
            <a:r>
              <a:rPr lang="en-US" dirty="0" smtClean="0"/>
              <a:t>Quick and easy generation of test cases and test data.</a:t>
            </a:r>
          </a:p>
          <a:p>
            <a:pPr lvl="1"/>
            <a:r>
              <a:rPr lang="en-US" dirty="0" smtClean="0"/>
              <a:t>Ability to reuse the older test cases as well as the test data for making a new test case.</a:t>
            </a:r>
          </a:p>
          <a:p>
            <a:pPr lvl="1"/>
            <a:r>
              <a:rPr lang="en-US" dirty="0" smtClean="0"/>
              <a:t>Generate test cases which stick on to their previous test values</a:t>
            </a:r>
          </a:p>
          <a:p>
            <a:pPr lvl="1"/>
            <a:r>
              <a:rPr lang="en-US" dirty="0" smtClean="0"/>
              <a:t>Promote TDD, i.e. Test Driven Development</a:t>
            </a:r>
          </a:p>
          <a:p>
            <a:pPr lvl="1"/>
            <a:r>
              <a:rPr lang="en-US" dirty="0" smtClean="0"/>
              <a:t>Enhance productivity and reduce production cost</a:t>
            </a:r>
          </a:p>
          <a:p>
            <a:pPr lvl="1"/>
            <a:r>
              <a:rPr lang="en-US" dirty="0" smtClean="0"/>
              <a:t>Excellent and highly comprehensive reporting technique</a:t>
            </a:r>
          </a:p>
          <a:p>
            <a:pPr lvl="1"/>
            <a:r>
              <a:rPr lang="en-US" dirty="0" smtClean="0"/>
              <a:t>Easy contrast between expected output and the output displayed on the console.</a:t>
            </a:r>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images.jpg"/>
          <p:cNvPicPr>
            <a:picLocks noChangeAspect="1"/>
          </p:cNvPicPr>
          <p:nvPr/>
        </p:nvPicPr>
        <p:blipFill>
          <a:blip r:embed="rId3"/>
          <a:srcRect l="25748" r="20415"/>
          <a:stretch>
            <a:fillRect/>
          </a:stretch>
        </p:blipFill>
        <p:spPr>
          <a:xfrm>
            <a:off x="7391400" y="914400"/>
            <a:ext cx="1752600" cy="2438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Can we test a private method in JUnit?</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No, Private methods cannot be directly tested directly. It can be indirectly tested by testing the method it supports.</a:t>
            </a:r>
            <a:br>
              <a:rPr lang="en-US" dirty="0" smtClean="0"/>
            </a:br>
            <a:r>
              <a:rPr lang="en-US" dirty="0" smtClean="0"/>
              <a:t/>
            </a:r>
            <a:br>
              <a:rPr lang="en-US" dirty="0" smtClean="0"/>
            </a:br>
            <a:endParaRPr lang="fr-FR"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467600" y="9144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Why Not Just Write a main() Method for Unit Testing?</a:t>
            </a:r>
            <a:r>
              <a:rPr lang="en-US" sz="2000" dirty="0" smtClean="0"/>
              <a:t> </a:t>
            </a:r>
            <a:endParaRPr lang="en-US" sz="2000" b="1"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04800" y="1752600"/>
            <a:ext cx="8001000" cy="1371600"/>
          </a:xfrm>
          <a:prstGeom prst="rect">
            <a:avLst/>
          </a:prstGeom>
          <a:noFill/>
          <a:ln w="9525">
            <a:noFill/>
            <a:miter lim="800000"/>
            <a:headEnd/>
            <a:tailEnd/>
          </a:ln>
        </p:spPr>
        <p:txBody>
          <a:bodyPr/>
          <a:lstStyle/>
          <a:p>
            <a:r>
              <a:rPr lang="en-US" sz="1700" dirty="0">
                <a:cs typeface="Times New Roman" pitchFamily="18" charset="0"/>
              </a:rPr>
              <a:t>Answer</a:t>
            </a:r>
            <a:r>
              <a:rPr lang="en-US" sz="1700" dirty="0" smtClean="0">
                <a:cs typeface="Times New Roman" pitchFamily="18" charset="0"/>
              </a:rPr>
              <a:t>: T</a:t>
            </a:r>
            <a:r>
              <a:rPr lang="en-US" sz="1700" dirty="0" smtClean="0"/>
              <a:t>his is not a recommended approach because of the following points: </a:t>
            </a:r>
          </a:p>
          <a:p>
            <a:pPr marL="342900" indent="-342900">
              <a:buFont typeface="+mj-lt"/>
              <a:buAutoNum type="arabicPeriod"/>
            </a:pPr>
            <a:r>
              <a:rPr lang="en-US" sz="1700" dirty="0" smtClean="0"/>
              <a:t>Your classes will be cluttered with test code in main method. All those test codes will be packaged into the final product. </a:t>
            </a:r>
          </a:p>
          <a:p>
            <a:pPr marL="342900" indent="-342900">
              <a:buFont typeface="+mj-lt"/>
              <a:buAutoNum type="arabicPeriod"/>
            </a:pPr>
            <a:r>
              <a:rPr lang="en-US" sz="1700" dirty="0" smtClean="0"/>
              <a:t>If you have a lots of classes to test, you need to run the main() method of every class. This requires some extra coding effort. </a:t>
            </a:r>
          </a:p>
          <a:p>
            <a:pPr marL="342900" indent="-342900">
              <a:buFont typeface="+mj-lt"/>
              <a:buAutoNum type="arabicPeriod"/>
            </a:pPr>
            <a:r>
              <a:rPr lang="en-US" sz="1700" dirty="0" smtClean="0"/>
              <a:t>If you want the test results to be displayed in a GUI, you will have to write code for that GUI. </a:t>
            </a:r>
          </a:p>
          <a:p>
            <a:pPr marL="342900" indent="-342900">
              <a:buFont typeface="+mj-lt"/>
              <a:buAutoNum type="arabicPeriod"/>
            </a:pPr>
            <a:r>
              <a:rPr lang="en-US" sz="1700" dirty="0" smtClean="0"/>
              <a:t>If you want to log the results of tests in HTML format or text format, you will have to write additional code. </a:t>
            </a:r>
          </a:p>
          <a:p>
            <a:pPr marL="342900" indent="-342900">
              <a:buFont typeface="+mj-lt"/>
              <a:buAutoNum type="arabicPeriod"/>
            </a:pPr>
            <a:r>
              <a:rPr lang="en-US" sz="1700" dirty="0" smtClean="0"/>
              <a:t>If one method call fails, next method calls </a:t>
            </a:r>
            <a:r>
              <a:rPr lang="en-US" sz="1700" dirty="0" err="1" smtClean="0"/>
              <a:t>won?t</a:t>
            </a:r>
            <a:r>
              <a:rPr lang="en-US" sz="1700" dirty="0" smtClean="0"/>
              <a:t> be executed. You will have to work-around this.</a:t>
            </a:r>
          </a:p>
          <a:p>
            <a:endParaRPr lang="en-US" sz="1700" dirty="0" smtClean="0"/>
          </a:p>
          <a:p>
            <a:r>
              <a:rPr lang="en-US" sz="1700" dirty="0" smtClean="0"/>
              <a:t>The above problems will be taken care of automatically if you use JUnit.</a:t>
            </a:r>
            <a:endParaRPr lang="fr-FR" sz="1700"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33363" y="28575"/>
            <a:ext cx="8910637" cy="828675"/>
          </a:xfrm>
        </p:spPr>
        <p:txBody>
          <a:bodyPr/>
          <a:lstStyle/>
          <a:p>
            <a:pPr eaLnBrk="1" hangingPunct="1"/>
            <a:r>
              <a:rPr lang="en-US" altLang="ja-JP" smtClean="0">
                <a:ea typeface="ＭＳ Ｐゴシック" pitchFamily="34" charset="-128"/>
              </a:rPr>
              <a:t>Brainstorm</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dirty="0" smtClean="0"/>
              <a:t>We have learnt about :</a:t>
            </a:r>
          </a:p>
          <a:p>
            <a:pPr lvl="1" eaLnBrk="1" hangingPunct="1"/>
            <a:r>
              <a:rPr lang="en-US" dirty="0" smtClean="0"/>
              <a:t>JUnit:</a:t>
            </a:r>
          </a:p>
          <a:p>
            <a:pPr lvl="2" eaLnBrk="1" hangingPunct="1"/>
            <a:r>
              <a:rPr lang="en-US" dirty="0" smtClean="0"/>
              <a:t>JUnit has a strong standing in terms of unit testing software in the java world</a:t>
            </a:r>
          </a:p>
          <a:p>
            <a:pPr lvl="2" eaLnBrk="1" hangingPunct="1"/>
            <a:r>
              <a:rPr lang="en-US" dirty="0" smtClean="0"/>
              <a:t>Based on a collection of Unit Testing frameworks called </a:t>
            </a:r>
            <a:r>
              <a:rPr lang="en-US" dirty="0" err="1" smtClean="0"/>
              <a:t>xUnit</a:t>
            </a:r>
            <a:endParaRPr lang="en-US" dirty="0" smtClean="0"/>
          </a:p>
          <a:p>
            <a:pPr lvl="2" eaLnBrk="1" hangingPunct="1"/>
            <a:r>
              <a:rPr lang="en-US" dirty="0" smtClean="0"/>
              <a:t>Supports using assertions for testing expected results</a:t>
            </a:r>
          </a:p>
          <a:p>
            <a:pPr lvl="2" eaLnBrk="1" hangingPunct="1"/>
            <a:r>
              <a:rPr lang="en-US" dirty="0" smtClean="0"/>
              <a:t>JUnit 4.x, parameterized tests allow you to run the same test over and over again using different values</a:t>
            </a:r>
          </a:p>
          <a:p>
            <a:pPr lvl="2" eaLnBrk="1" hangingPunct="1"/>
            <a:r>
              <a:rPr lang="en-US" dirty="0" smtClean="0"/>
              <a:t>From JUnit 3.x to 4.x</a:t>
            </a:r>
          </a:p>
          <a:p>
            <a:pPr lvl="3"/>
            <a:r>
              <a:rPr lang="en-US" dirty="0" smtClean="0"/>
              <a:t>JUnit 4 requires Java 5 or newer</a:t>
            </a:r>
          </a:p>
          <a:p>
            <a:pPr lvl="3"/>
            <a:r>
              <a:rPr lang="en-US" dirty="0" smtClean="0"/>
              <a:t>Don’t extend </a:t>
            </a:r>
            <a:r>
              <a:rPr lang="en-US" b="1" dirty="0" err="1" smtClean="0"/>
              <a:t>junit.framework.TestCase</a:t>
            </a:r>
            <a:r>
              <a:rPr lang="en-US" dirty="0" smtClean="0"/>
              <a:t>; just use an ordinary class</a:t>
            </a:r>
          </a:p>
          <a:p>
            <a:pPr lvl="3"/>
            <a:r>
              <a:rPr lang="en-US" dirty="0" smtClean="0"/>
              <a:t>Import </a:t>
            </a:r>
            <a:r>
              <a:rPr lang="en-US" b="1" dirty="0" err="1" smtClean="0"/>
              <a:t>org.junit</a:t>
            </a:r>
            <a:r>
              <a:rPr lang="en-US" b="1" dirty="0" smtClean="0"/>
              <a:t>.*</a:t>
            </a:r>
            <a:r>
              <a:rPr lang="en-US" dirty="0" smtClean="0"/>
              <a:t> and </a:t>
            </a:r>
            <a:r>
              <a:rPr lang="en-US" b="1" dirty="0" err="1" smtClean="0"/>
              <a:t>org.junit.Assert</a:t>
            </a:r>
            <a:r>
              <a:rPr lang="en-US" b="1" dirty="0" smtClean="0"/>
              <a:t>.*</a:t>
            </a:r>
          </a:p>
          <a:p>
            <a:pPr lvl="4"/>
            <a:r>
              <a:rPr lang="en-US" dirty="0" smtClean="0"/>
              <a:t>Use a </a:t>
            </a:r>
            <a:r>
              <a:rPr lang="en-US" i="1" dirty="0" smtClean="0"/>
              <a:t>static</a:t>
            </a:r>
            <a:r>
              <a:rPr lang="en-US" dirty="0" smtClean="0"/>
              <a:t> import for</a:t>
            </a:r>
            <a:r>
              <a:rPr lang="en-US" dirty="0" smtClean="0">
                <a:solidFill>
                  <a:schemeClr val="accent2"/>
                </a:solidFill>
              </a:rPr>
              <a:t> </a:t>
            </a:r>
            <a:r>
              <a:rPr lang="en-US" b="1" dirty="0" err="1" smtClean="0"/>
              <a:t>org.junit.Assert</a:t>
            </a:r>
            <a:r>
              <a:rPr lang="en-US" b="1" dirty="0" smtClean="0"/>
              <a:t>.*</a:t>
            </a:r>
          </a:p>
          <a:p>
            <a:pPr lvl="4"/>
            <a:r>
              <a:rPr lang="en-US" dirty="0" smtClean="0"/>
              <a:t>Static imports replace inheritance from </a:t>
            </a:r>
            <a:r>
              <a:rPr lang="en-US" b="1" dirty="0" err="1" smtClean="0"/>
              <a:t>junit.framework.TestCase</a:t>
            </a:r>
            <a:endParaRPr lang="en-US" b="1" dirty="0" smtClean="0"/>
          </a:p>
          <a:p>
            <a:pPr lvl="3"/>
            <a:r>
              <a:rPr lang="en-US" dirty="0" smtClean="0"/>
              <a:t>Use annotations instead of special method names:</a:t>
            </a:r>
          </a:p>
          <a:p>
            <a:pPr lvl="4"/>
            <a:r>
              <a:rPr lang="en-US" dirty="0" smtClean="0"/>
              <a:t>Instead of a </a:t>
            </a:r>
            <a:r>
              <a:rPr lang="en-US" b="1" dirty="0" err="1" smtClean="0"/>
              <a:t>setUp</a:t>
            </a:r>
            <a:r>
              <a:rPr lang="en-US" dirty="0" smtClean="0"/>
              <a:t> method, put </a:t>
            </a:r>
            <a:r>
              <a:rPr lang="en-US" b="1" dirty="0" smtClean="0"/>
              <a:t>@Before</a:t>
            </a:r>
            <a:r>
              <a:rPr lang="en-US" dirty="0" smtClean="0"/>
              <a:t> </a:t>
            </a:r>
            <a:r>
              <a:rPr lang="en-US" dirty="0" err="1" smtClean="0"/>
              <a:t>before</a:t>
            </a:r>
            <a:r>
              <a:rPr lang="en-US" dirty="0" smtClean="0"/>
              <a:t> some method</a:t>
            </a:r>
          </a:p>
          <a:p>
            <a:pPr lvl="4"/>
            <a:r>
              <a:rPr lang="en-US" dirty="0" smtClean="0"/>
              <a:t>Instead of a </a:t>
            </a:r>
            <a:r>
              <a:rPr lang="en-US" b="1" dirty="0" err="1" smtClean="0"/>
              <a:t>tearDown</a:t>
            </a:r>
            <a:r>
              <a:rPr lang="en-US" dirty="0" smtClean="0"/>
              <a:t> method, put </a:t>
            </a:r>
            <a:r>
              <a:rPr lang="en-US" b="1" dirty="0" smtClean="0"/>
              <a:t>@After</a:t>
            </a:r>
            <a:r>
              <a:rPr lang="en-US" dirty="0" smtClean="0"/>
              <a:t> before some method</a:t>
            </a:r>
          </a:p>
          <a:p>
            <a:pPr lvl="4"/>
            <a:r>
              <a:rPr lang="en-US" dirty="0" smtClean="0"/>
              <a:t>Instead of beginning test method names with ‘</a:t>
            </a:r>
            <a:r>
              <a:rPr lang="en-US" b="1" dirty="0" smtClean="0"/>
              <a:t>test</a:t>
            </a:r>
            <a:r>
              <a:rPr lang="en-US" dirty="0" smtClean="0"/>
              <a:t>’, put </a:t>
            </a:r>
            <a:r>
              <a:rPr lang="en-US" b="1" dirty="0" smtClean="0"/>
              <a:t>@Test</a:t>
            </a:r>
            <a:r>
              <a:rPr lang="en-US" dirty="0" smtClean="0"/>
              <a:t> before each test method</a:t>
            </a:r>
          </a:p>
          <a:p>
            <a:pPr lvl="3" eaLnBrk="1" hangingPunct="1"/>
            <a:endParaRPr lang="en-US" dirty="0" smtClean="0"/>
          </a:p>
          <a:p>
            <a:pPr lvl="2" eaLnBrk="1" hangingPunct="1"/>
            <a:endParaRPr lang="en-US" dirty="0" smtClean="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References</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1800" dirty="0" smtClean="0"/>
              <a:t>Website</a:t>
            </a:r>
          </a:p>
          <a:p>
            <a:pPr lvl="1" eaLnBrk="1" hangingPunct="1"/>
            <a:r>
              <a:rPr lang="en-US" sz="1600" dirty="0" smtClean="0"/>
              <a:t>http://en.wikipedia.org/wiki/Unit_testing </a:t>
            </a:r>
          </a:p>
          <a:p>
            <a:pPr lvl="1" eaLnBrk="1" hangingPunct="1"/>
            <a:r>
              <a:rPr lang="en-US" sz="1600" dirty="0" smtClean="0"/>
              <a:t>http://www.junit.org/</a:t>
            </a:r>
          </a:p>
          <a:p>
            <a:pPr lvl="1" eaLnBrk="1" hangingPunct="1"/>
            <a:r>
              <a:rPr lang="en-US" sz="1600" dirty="0" smtClean="0"/>
              <a:t>http://junit.sourceforge.net/doc/cookstour/cookstour.htm</a:t>
            </a:r>
          </a:p>
          <a:p>
            <a:pPr lvl="1" eaLnBrk="1" hangingPunct="1"/>
            <a:r>
              <a:rPr lang="en-US" sz="1600" dirty="0" smtClean="0"/>
              <a:t>http://pub.admc.com/howtos/junit4x/junit4x.html</a:t>
            </a:r>
          </a:p>
          <a:p>
            <a:pPr lvl="1" eaLnBrk="1" hangingPunct="1"/>
            <a:endParaRPr lang="en-US" sz="1400" dirty="0" smtClean="0"/>
          </a:p>
          <a:p>
            <a:pPr eaLnBrk="1" hangingPunct="1"/>
            <a:r>
              <a:rPr lang="en-US" sz="1800" dirty="0" smtClean="0"/>
              <a:t>Books</a:t>
            </a:r>
          </a:p>
          <a:p>
            <a:pPr lvl="1"/>
            <a:r>
              <a:rPr lang="en-NZ" sz="1600" dirty="0" err="1" smtClean="0"/>
              <a:t>JUnit</a:t>
            </a:r>
            <a:r>
              <a:rPr lang="en-NZ" sz="1600" dirty="0" smtClean="0"/>
              <a:t> in Action (Second Edition)</a:t>
            </a:r>
          </a:p>
          <a:p>
            <a:pPr lvl="7">
              <a:buFontTx/>
              <a:buChar char="-"/>
            </a:pPr>
            <a:r>
              <a:rPr lang="en-NZ" sz="1400" dirty="0" smtClean="0"/>
              <a:t>Manning</a:t>
            </a:r>
            <a:endParaRPr lang="en-US" sz="1400" dirty="0" smtClean="0"/>
          </a:p>
          <a:p>
            <a:pPr lvl="1" eaLnBrk="1" hangingPunct="1"/>
            <a:endParaRPr lang="en-US" dirty="0" smtClean="0"/>
          </a:p>
          <a:p>
            <a:pPr eaLnBrk="1" hangingPunct="1"/>
            <a:endParaRPr lang="en-US" sz="1800" dirty="0" smtClean="0"/>
          </a:p>
          <a:p>
            <a:pPr eaLnBrk="1" hangingPunct="1"/>
            <a:endParaRPr lang="en-US" sz="1800" dirty="0" smtClean="0"/>
          </a:p>
        </p:txBody>
      </p:sp>
      <p:pic>
        <p:nvPicPr>
          <p:cNvPr id="6" name="Picture 25" descr="http://piersonrevesz.files.wordpress.com/2012/07/ebook.jpg"/>
          <p:cNvPicPr>
            <a:picLocks noChangeAspect="1" noChangeArrowheads="1"/>
          </p:cNvPicPr>
          <p:nvPr/>
        </p:nvPicPr>
        <p:blipFill>
          <a:blip r:embed="rId3"/>
          <a:srcRect/>
          <a:stretch>
            <a:fillRect/>
          </a:stretch>
        </p:blipFill>
        <p:spPr bwMode="auto">
          <a:xfrm>
            <a:off x="6858000" y="10668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Thanks</a:t>
            </a:r>
          </a:p>
        </p:txBody>
      </p:sp>
      <p:sp>
        <p:nvSpPr>
          <p:cNvPr id="48131" name="Content Placeholder 2"/>
          <p:cNvSpPr>
            <a:spLocks noGrp="1"/>
          </p:cNvSpPr>
          <p:nvPr>
            <p:ph idx="1"/>
          </p:nvPr>
        </p:nvSpPr>
        <p:spPr/>
        <p:txBody>
          <a:bodyPr/>
          <a:lstStyle/>
          <a:p>
            <a:endParaRPr lang="en-US" smtClean="0"/>
          </a:p>
          <a:p>
            <a:endParaRPr lang="en-US" smtClean="0"/>
          </a:p>
          <a:p>
            <a:endParaRPr lang="en-US" smtClean="0"/>
          </a:p>
          <a:p>
            <a:endParaRPr lang="en-US" smtClean="0"/>
          </a:p>
          <a:p>
            <a:pPr algn="ctr">
              <a:buFont typeface="Wingdings" pitchFamily="2" charset="2"/>
              <a:buNone/>
            </a:pPr>
            <a:r>
              <a:rPr lang="en-US" sz="4400" smtClean="0">
                <a:latin typeface="Papyrus" pitchFamily="66"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dd_-_Copy.png"/>
          <p:cNvPicPr>
            <a:picLocks noChangeAspect="1"/>
          </p:cNvPicPr>
          <p:nvPr/>
        </p:nvPicPr>
        <p:blipFill>
          <a:blip r:embed="rId3"/>
          <a:srcRect r="2517"/>
          <a:stretch>
            <a:fillRect/>
          </a:stretch>
        </p:blipFill>
        <p:spPr>
          <a:xfrm>
            <a:off x="914400" y="3478636"/>
            <a:ext cx="3200400" cy="2860378"/>
          </a:xfrm>
          <a:prstGeom prst="rect">
            <a:avLst/>
          </a:prstGeom>
          <a:ln>
            <a:solidFill>
              <a:srgbClr val="C00000"/>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76200" y="969963"/>
            <a:ext cx="9067800" cy="5354637"/>
          </a:xfrm>
        </p:spPr>
        <p:txBody>
          <a:bodyPr/>
          <a:lstStyle/>
          <a:p>
            <a:r>
              <a:rPr lang="en-US" dirty="0" smtClean="0"/>
              <a:t>What is TDD?</a:t>
            </a:r>
          </a:p>
          <a:p>
            <a:pPr lvl="1"/>
            <a:r>
              <a:rPr lang="en-US" dirty="0" smtClean="0"/>
              <a:t>Test-driven development</a:t>
            </a:r>
          </a:p>
          <a:p>
            <a:pPr lvl="1"/>
            <a:r>
              <a:rPr lang="en-US" dirty="0" smtClean="0"/>
              <a:t>The concept of test driven can simply be put as:. </a:t>
            </a:r>
          </a:p>
          <a:p>
            <a:pPr lvl="2"/>
            <a:r>
              <a:rPr lang="en-US" dirty="0" smtClean="0"/>
              <a:t>“The first step is to quickly add a test, basically just enough code to fail</a:t>
            </a:r>
          </a:p>
          <a:p>
            <a:pPr lvl="3"/>
            <a:r>
              <a:rPr lang="en-US" dirty="0" smtClean="0"/>
              <a:t>Run your tests, often the complete test suite to ensure that the new test fails </a:t>
            </a:r>
          </a:p>
          <a:p>
            <a:pPr lvl="2"/>
            <a:r>
              <a:rPr lang="en-US" dirty="0" smtClean="0"/>
              <a:t>Update  functional code to make it pass the new tests</a:t>
            </a:r>
          </a:p>
          <a:p>
            <a:pPr lvl="3"/>
            <a:r>
              <a:rPr lang="en-US" dirty="0" smtClean="0"/>
              <a:t>Run tests again. If they fail, update functional code and retest</a:t>
            </a:r>
          </a:p>
          <a:p>
            <a:pPr lvl="3"/>
            <a:r>
              <a:rPr lang="en-US" dirty="0" smtClean="0"/>
              <a:t>Once the tests pass, the next step is to start over </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6" name="Picture 5" descr="White_Box_Testing.png"/>
          <p:cNvPicPr>
            <a:picLocks noChangeAspect="1"/>
          </p:cNvPicPr>
          <p:nvPr/>
        </p:nvPicPr>
        <p:blipFill>
          <a:blip r:embed="rId4" cstate="print"/>
          <a:stretch>
            <a:fillRect/>
          </a:stretch>
        </p:blipFill>
        <p:spPr>
          <a:xfrm>
            <a:off x="4267200" y="3886200"/>
            <a:ext cx="4656493" cy="2206597"/>
          </a:xfrm>
          <a:prstGeom prst="rect">
            <a:avLst/>
          </a:prstGeom>
          <a:ln>
            <a:solidFill>
              <a:schemeClr val="bg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969963"/>
            <a:ext cx="8686800" cy="5354637"/>
          </a:xfrm>
        </p:spPr>
        <p:txBody>
          <a:bodyPr/>
          <a:lstStyle/>
          <a:p>
            <a:r>
              <a:rPr lang="en-US" dirty="0" smtClean="0"/>
              <a:t>Testing</a:t>
            </a:r>
          </a:p>
          <a:p>
            <a:pPr lvl="1"/>
            <a:r>
              <a:rPr lang="en-US" dirty="0" smtClean="0"/>
              <a:t>Software testing is split up as white box testing and black box testing</a:t>
            </a:r>
          </a:p>
          <a:p>
            <a:pPr lvl="2"/>
            <a:r>
              <a:rPr lang="en-US" dirty="0" smtClean="0"/>
              <a:t>Black box testing : The internal structure of the test subject is unknown, only information on relevant inputs and output is required</a:t>
            </a:r>
          </a:p>
          <a:p>
            <a:pPr lvl="2"/>
            <a:r>
              <a:rPr lang="en-US" dirty="0" smtClean="0"/>
              <a:t>White box testing : Takes an internal perspective of the application and designs tests based on the internal structure, the code</a:t>
            </a:r>
          </a:p>
          <a:p>
            <a:pPr lvl="1"/>
            <a:r>
              <a:rPr lang="en-US" dirty="0" smtClean="0"/>
              <a:t>JUnit is a type of white box testing.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5" name="Picture 4" descr="wbt1.jpg"/>
          <p:cNvPicPr>
            <a:picLocks noChangeAspect="1"/>
          </p:cNvPicPr>
          <p:nvPr/>
        </p:nvPicPr>
        <p:blipFill>
          <a:blip r:embed="rId3"/>
          <a:srcRect t="9545" b="6939"/>
          <a:stretch>
            <a:fillRect/>
          </a:stretch>
        </p:blipFill>
        <p:spPr>
          <a:xfrm>
            <a:off x="5562600" y="3200400"/>
            <a:ext cx="3537040" cy="3104612"/>
          </a:xfrm>
          <a:prstGeom prst="rect">
            <a:avLst/>
          </a:prstGeom>
        </p:spPr>
      </p:pic>
      <p:pic>
        <p:nvPicPr>
          <p:cNvPr id="6" name="Picture 5" descr="White_Box_Testing.png"/>
          <p:cNvPicPr>
            <a:picLocks noChangeAspect="1"/>
          </p:cNvPicPr>
          <p:nvPr/>
        </p:nvPicPr>
        <p:blipFill>
          <a:blip r:embed="rId4"/>
          <a:srcRect t="10074" b="4488"/>
          <a:stretch>
            <a:fillRect/>
          </a:stretch>
        </p:blipFill>
        <p:spPr>
          <a:xfrm>
            <a:off x="990600" y="3352800"/>
            <a:ext cx="3962400" cy="2743200"/>
          </a:xfrm>
          <a:prstGeom prst="rect">
            <a:avLst/>
          </a:prstGeom>
          <a:ln>
            <a:solidFill>
              <a:schemeClr val="tx2"/>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Why JUnit?</a:t>
            </a:r>
          </a:p>
          <a:p>
            <a:pPr lvl="1"/>
            <a:r>
              <a:rPr lang="en-US" dirty="0" smtClean="0"/>
              <a:t>Write better quality code faster</a:t>
            </a:r>
          </a:p>
          <a:p>
            <a:pPr lvl="1"/>
            <a:r>
              <a:rPr lang="en-US" dirty="0" smtClean="0"/>
              <a:t>Run automatically, check results and provide immediate feedback rather than manually comb through a report of test results</a:t>
            </a:r>
          </a:p>
          <a:p>
            <a:pPr lvl="1"/>
            <a:r>
              <a:rPr lang="en-US" dirty="0" smtClean="0"/>
              <a:t>Allows to organize tests into test suites containing test cases and even other test suites.</a:t>
            </a:r>
          </a:p>
          <a:p>
            <a:pPr lvl="1"/>
            <a:r>
              <a:rPr lang="en-US" dirty="0" smtClean="0"/>
              <a:t>Is inexpensive</a:t>
            </a:r>
          </a:p>
          <a:p>
            <a:r>
              <a:rPr lang="en-US" dirty="0" smtClean="0"/>
              <a:t>Other Test Framework</a:t>
            </a:r>
          </a:p>
          <a:p>
            <a:pPr lvl="1"/>
            <a:r>
              <a:rPr lang="en-US" dirty="0" err="1" smtClean="0"/>
              <a:t>TestNG</a:t>
            </a: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TestDrivenDevelopment_155FE599.png"/>
          <p:cNvPicPr>
            <a:picLocks noChangeAspect="1"/>
          </p:cNvPicPr>
          <p:nvPr/>
        </p:nvPicPr>
        <p:blipFill>
          <a:blip r:embed="rId3"/>
          <a:srcRect b="5455"/>
          <a:stretch>
            <a:fillRect/>
          </a:stretch>
        </p:blipFill>
        <p:spPr>
          <a:xfrm>
            <a:off x="3581400" y="2743200"/>
            <a:ext cx="5562600" cy="35132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r>
              <a:rPr lang="en-US" sz="3200" dirty="0" smtClean="0"/>
              <a:t>JUnit Framework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d-Green-Refactor-Bunny.png"/>
          <p:cNvPicPr>
            <a:picLocks noChangeAspect="1"/>
          </p:cNvPicPr>
          <p:nvPr/>
        </p:nvPicPr>
        <p:blipFill>
          <a:blip r:embed="rId3"/>
          <a:stretch>
            <a:fillRect/>
          </a:stretch>
        </p:blipFill>
        <p:spPr>
          <a:xfrm>
            <a:off x="6276975" y="1143000"/>
            <a:ext cx="2714625" cy="3086100"/>
          </a:xfrm>
          <a:prstGeom prst="rect">
            <a:avLst/>
          </a:prstGeom>
          <a:ln>
            <a:solidFill>
              <a:schemeClr val="tx2"/>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324600" cy="5354637"/>
          </a:xfrm>
        </p:spPr>
        <p:txBody>
          <a:bodyPr/>
          <a:lstStyle/>
          <a:p>
            <a:r>
              <a:rPr lang="en-US" dirty="0" smtClean="0"/>
              <a:t>JUnit Versions:</a:t>
            </a:r>
          </a:p>
          <a:p>
            <a:pPr lvl="1"/>
            <a:r>
              <a:rPr lang="en-US" dirty="0" smtClean="0"/>
              <a:t>JUnit 3.x</a:t>
            </a:r>
          </a:p>
          <a:p>
            <a:pPr lvl="2"/>
            <a:r>
              <a:rPr lang="en-US" dirty="0" smtClean="0"/>
              <a:t>Uses </a:t>
            </a:r>
            <a:r>
              <a:rPr lang="en-US" dirty="0" err="1" smtClean="0"/>
              <a:t>junit.framework</a:t>
            </a:r>
            <a:r>
              <a:rPr lang="en-US" dirty="0" smtClean="0"/>
              <a:t>.* packages </a:t>
            </a:r>
          </a:p>
          <a:p>
            <a:pPr lvl="2"/>
            <a:r>
              <a:rPr lang="en-US" dirty="0" smtClean="0"/>
              <a:t>A test class:</a:t>
            </a:r>
          </a:p>
          <a:p>
            <a:pPr lvl="3"/>
            <a:r>
              <a:rPr lang="en-US" dirty="0" smtClean="0"/>
              <a:t>extend the </a:t>
            </a:r>
            <a:r>
              <a:rPr lang="en-US" dirty="0" err="1" smtClean="0"/>
              <a:t>TestCase</a:t>
            </a:r>
            <a:r>
              <a:rPr lang="en-US" dirty="0" smtClean="0"/>
              <a:t> class which in turn extended the Assert class and made the assertion methods available</a:t>
            </a:r>
          </a:p>
          <a:p>
            <a:pPr lvl="3"/>
            <a:r>
              <a:rPr lang="en-US" dirty="0" smtClean="0"/>
              <a:t>Method names must begin with "test"</a:t>
            </a:r>
          </a:p>
          <a:p>
            <a:pPr lvl="3"/>
            <a:r>
              <a:rPr lang="en-US" dirty="0" smtClean="0"/>
              <a:t>Asserts are reported as failures</a:t>
            </a:r>
          </a:p>
          <a:p>
            <a:pPr lvl="2"/>
            <a:endParaRPr lang="en-US" dirty="0" smtClean="0"/>
          </a:p>
          <a:p>
            <a:pPr lvl="1"/>
            <a:r>
              <a:rPr lang="en-US" dirty="0" smtClean="0"/>
              <a:t>JUnit 4.x</a:t>
            </a:r>
          </a:p>
          <a:p>
            <a:pPr lvl="2"/>
            <a:r>
              <a:rPr lang="en-US" dirty="0" smtClean="0"/>
              <a:t>Uses an </a:t>
            </a:r>
            <a:r>
              <a:rPr lang="en-US" dirty="0" err="1" smtClean="0"/>
              <a:t>org.junit</a:t>
            </a:r>
            <a:r>
              <a:rPr lang="en-US" dirty="0" smtClean="0"/>
              <a:t>.* package</a:t>
            </a:r>
          </a:p>
          <a:p>
            <a:pPr lvl="2"/>
            <a:r>
              <a:rPr lang="en-US" dirty="0" err="1" smtClean="0"/>
              <a:t>TestCase</a:t>
            </a:r>
            <a:r>
              <a:rPr lang="en-US" dirty="0" smtClean="0"/>
              <a:t>:</a:t>
            </a:r>
          </a:p>
          <a:p>
            <a:pPr lvl="3"/>
            <a:r>
              <a:rPr lang="en-US" dirty="0" smtClean="0"/>
              <a:t>Does not extend </a:t>
            </a:r>
            <a:r>
              <a:rPr lang="en-US" dirty="0" err="1" smtClean="0"/>
              <a:t>TestCase</a:t>
            </a:r>
            <a:r>
              <a:rPr lang="en-US" dirty="0" smtClean="0"/>
              <a:t> so you must specifically import the asserts</a:t>
            </a:r>
          </a:p>
          <a:p>
            <a:pPr lvl="3"/>
            <a:r>
              <a:rPr lang="en-US" dirty="0" smtClean="0"/>
              <a:t>Any method annotated with "@Test" is a test method</a:t>
            </a:r>
          </a:p>
          <a:p>
            <a:pPr lvl="3"/>
            <a:r>
              <a:rPr lang="en-US" dirty="0" smtClean="0"/>
              <a:t>No distinction between failures and errors. A test either passes, fails, or is ignored</a:t>
            </a:r>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27474</TotalTime>
  <Words>3036</Words>
  <Application>Microsoft Office PowerPoint</Application>
  <PresentationFormat>On-screen Show (4:3)</PresentationFormat>
  <Paragraphs>938</Paragraphs>
  <Slides>48</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Arial</vt:lpstr>
      <vt:lpstr>Lucida Console</vt:lpstr>
      <vt:lpstr>Papyrus</vt:lpstr>
      <vt:lpstr>Times</vt:lpstr>
      <vt:lpstr>Times New Roman</vt:lpstr>
      <vt:lpstr>Wingdings</vt:lpstr>
      <vt:lpstr>Global</vt:lpstr>
      <vt:lpstr>JUnit</vt:lpstr>
      <vt:lpstr>Iconic Representations.......</vt:lpstr>
      <vt:lpstr>Objectives</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Queries</vt:lpstr>
      <vt:lpstr>JUnit</vt:lpstr>
      <vt:lpstr>JUnit</vt:lpstr>
      <vt:lpstr>JUnit</vt:lpstr>
      <vt:lpstr>JUnit</vt:lpstr>
      <vt:lpstr>JUnit</vt:lpstr>
      <vt:lpstr>JUnit</vt:lpstr>
      <vt:lpstr>JUnit</vt:lpstr>
      <vt:lpstr>Brainstorm</vt:lpstr>
      <vt:lpstr>Recap</vt:lpstr>
      <vt:lpstr>References</vt:lpstr>
      <vt:lpstr>Thanks</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Liji Shynu</dc:creator>
  <cp:keywords>Syntel</cp:keywords>
  <cp:lastModifiedBy>syntel</cp:lastModifiedBy>
  <cp:revision>1800</cp:revision>
  <cp:lastPrinted>2000-09-07T14:17:00Z</cp:lastPrinted>
  <dcterms:created xsi:type="dcterms:W3CDTF">2000-05-05T21:02:18Z</dcterms:created>
  <dcterms:modified xsi:type="dcterms:W3CDTF">2019-11-13T11:25:07Z</dcterms:modified>
</cp:coreProperties>
</file>