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Lst>
  <p:notesMasterIdLst>
    <p:notesMasterId r:id="rId28"/>
  </p:notesMasterIdLst>
  <p:handoutMasterIdLst>
    <p:handoutMasterId r:id="rId29"/>
  </p:handoutMasterIdLst>
  <p:sldIdLst>
    <p:sldId id="703" r:id="rId2"/>
    <p:sldId id="741" r:id="rId3"/>
    <p:sldId id="728" r:id="rId4"/>
    <p:sldId id="729" r:id="rId5"/>
    <p:sldId id="732" r:id="rId6"/>
    <p:sldId id="739" r:id="rId7"/>
    <p:sldId id="706" r:id="rId8"/>
    <p:sldId id="707" r:id="rId9"/>
    <p:sldId id="708" r:id="rId10"/>
    <p:sldId id="709" r:id="rId11"/>
    <p:sldId id="710" r:id="rId12"/>
    <p:sldId id="711" r:id="rId13"/>
    <p:sldId id="712" r:id="rId14"/>
    <p:sldId id="740" r:id="rId15"/>
    <p:sldId id="713" r:id="rId16"/>
    <p:sldId id="730" r:id="rId17"/>
    <p:sldId id="715" r:id="rId18"/>
    <p:sldId id="716" r:id="rId19"/>
    <p:sldId id="717" r:id="rId20"/>
    <p:sldId id="736" r:id="rId21"/>
    <p:sldId id="718" r:id="rId22"/>
    <p:sldId id="720" r:id="rId23"/>
    <p:sldId id="726" r:id="rId24"/>
    <p:sldId id="733" r:id="rId25"/>
    <p:sldId id="734" r:id="rId26"/>
    <p:sldId id="737"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672">
          <p15:clr>
            <a:srgbClr val="A4A3A4"/>
          </p15:clr>
        </p15:guide>
        <p15:guide id="3" pos="3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8046" autoAdjust="0"/>
  </p:normalViewPr>
  <p:slideViewPr>
    <p:cSldViewPr>
      <p:cViewPr varScale="1">
        <p:scale>
          <a:sx n="74" d="100"/>
          <a:sy n="74" d="100"/>
        </p:scale>
        <p:origin x="1044" y="60"/>
      </p:cViewPr>
      <p:guideLst>
        <p:guide orient="horz" pos="912"/>
        <p:guide orient="horz" pos="672"/>
        <p:guide pos="3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80" d="100"/>
        <a:sy n="80" d="100"/>
      </p:scale>
      <p:origin x="0" y="1146"/>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2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p>
        </p:txBody>
      </p:sp>
      <p:sp>
        <p:nvSpPr>
          <p:cNvPr id="4321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p>
        </p:txBody>
      </p:sp>
      <p:sp>
        <p:nvSpPr>
          <p:cNvPr id="4321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p>
        </p:txBody>
      </p:sp>
      <p:sp>
        <p:nvSpPr>
          <p:cNvPr id="4321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CB7CF21-EEB8-41B2-859F-6B93D718A465}" type="slidenum">
              <a:rPr lang="en-US"/>
              <a:pPr>
                <a:defRPr/>
              </a:pPr>
              <a:t>‹#›</a:t>
            </a:fld>
            <a:endParaRPr lang="en-US"/>
          </a:p>
        </p:txBody>
      </p:sp>
    </p:spTree>
    <p:extLst>
      <p:ext uri="{BB962C8B-B14F-4D97-AF65-F5344CB8AC3E}">
        <p14:creationId xmlns:p14="http://schemas.microsoft.com/office/powerpoint/2010/main" val="3421564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17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17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8E04924-26AF-44C1-AFBB-62E285447D28}" type="slidenum">
              <a:rPr lang="en-US"/>
              <a:pPr>
                <a:defRPr/>
              </a:pPr>
              <a:t>‹#›</a:t>
            </a:fld>
            <a:endParaRPr lang="en-US"/>
          </a:p>
        </p:txBody>
      </p:sp>
    </p:spTree>
    <p:extLst>
      <p:ext uri="{BB962C8B-B14F-4D97-AF65-F5344CB8AC3E}">
        <p14:creationId xmlns:p14="http://schemas.microsoft.com/office/powerpoint/2010/main" val="20485965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752EAE6-4225-4B9E-BB20-298C02447B20}" type="slidenum">
              <a:rPr lang="en-US" smtClean="0"/>
              <a:pPr/>
              <a:t>1</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910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B9E5609C-9FE1-4880-8C8A-5328B0128010}" type="slidenum">
              <a:rPr lang="en-US" smtClean="0"/>
              <a:pPr/>
              <a:t>11</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14400" y="4343400"/>
            <a:ext cx="5334000" cy="4114800"/>
          </a:xfrm>
          <a:noFill/>
          <a:ln/>
        </p:spPr>
        <p:txBody>
          <a:bodyPr/>
          <a:lstStyle/>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J2SE 1.4 (February 6, 2002)</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Merlin. This was the first release of the Java platform developed under the Java Community Process as  JSR 59</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 Major changes included:</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Language changes assert keyword (Specified in JSR 41.)</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Library improvements regular expressions modeled after Perl regular expressions exception chaining allows an exception to encapsulate original lower-level exception</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Internet Protocol version 6 (IPv6) support</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non-blocking IO (named NIO) (New </a:t>
            </a:r>
            <a:r>
              <a:rPr lang="en-US" dirty="0" err="1" smtClean="0">
                <a:solidFill>
                  <a:schemeClr val="tx1"/>
                </a:solidFill>
                <a:latin typeface="Arial" pitchFamily="34" charset="0"/>
                <a:cs typeface="Arial" pitchFamily="34" charset="0"/>
              </a:rPr>
              <a:t>Input/Output</a:t>
            </a:r>
            <a:r>
              <a:rPr lang="en-US" dirty="0" smtClean="0">
                <a:solidFill>
                  <a:schemeClr val="tx1"/>
                </a:solidFill>
                <a:latin typeface="Arial" pitchFamily="34" charset="0"/>
                <a:cs typeface="Arial" pitchFamily="34" charset="0"/>
              </a:rPr>
              <a:t>) (Specified in JSR 51.)</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logging API (Specified in JSR 47.)</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image I/O API for reading and writing images in formats like JPEG and PNG</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integrated XML parser and XSLT processor (JAXP) (Specified in JSR 5 and JSR 63.)</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integrated security and cryptography extensions (JCE, JSSE, JAAS)</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Java Web Start included (Java Web Start was first released in March, 2001 for J2SE 1.3) (Specified in JSR 56.)</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Preferences API (</a:t>
            </a:r>
            <a:r>
              <a:rPr lang="en-US" dirty="0" err="1" smtClean="0">
                <a:solidFill>
                  <a:schemeClr val="tx1"/>
                </a:solidFill>
                <a:latin typeface="Arial" pitchFamily="34" charset="0"/>
                <a:cs typeface="Arial" pitchFamily="34" charset="0"/>
              </a:rPr>
              <a:t>java.util.prefs</a:t>
            </a:r>
            <a:r>
              <a:rPr lang="en-US" dirty="0" smtClean="0">
                <a:solidFill>
                  <a:schemeClr val="tx1"/>
                </a:solidFill>
                <a:latin typeface="Arial" pitchFamily="34" charset="0"/>
                <a:cs typeface="Arial" pitchFamily="34" charset="0"/>
              </a:rPr>
              <a:t>)</a:t>
            </a:r>
          </a:p>
        </p:txBody>
      </p:sp>
    </p:spTree>
    <p:extLst>
      <p:ext uri="{BB962C8B-B14F-4D97-AF65-F5344CB8AC3E}">
        <p14:creationId xmlns:p14="http://schemas.microsoft.com/office/powerpoint/2010/main" val="3093579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8E7DF00-1314-4E74-8227-C81F5B679C38}" type="slidenum">
              <a:rPr lang="en-US" smtClean="0"/>
              <a:pPr/>
              <a:t>12</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914400" y="4343400"/>
            <a:ext cx="5257800" cy="4114800"/>
          </a:xfrm>
          <a:noFill/>
          <a:ln/>
        </p:spPr>
        <p:txBody>
          <a:bodyPr/>
          <a:lstStyle/>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J2SE 5.0 (September 30, 2004)</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Tiger. Originally numbered 1.5, which is still used as the internal version number.</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Tiger added a number of significant new language features</a:t>
            </a:r>
          </a:p>
          <a:p>
            <a:pPr marL="1077913" lvl="2"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Generics: </a:t>
            </a:r>
            <a:r>
              <a:rPr lang="en-US" sz="1200" kern="1200" dirty="0" smtClean="0">
                <a:solidFill>
                  <a:schemeClr val="tx1"/>
                </a:solidFill>
                <a:latin typeface="Arial" pitchFamily="34" charset="0"/>
                <a:cs typeface="Arial" pitchFamily="34" charset="0"/>
              </a:rPr>
              <a:t>Provides compile-time (static) type safety for collections and eliminates the need for most typecasts (type conversion). </a:t>
            </a:r>
          </a:p>
          <a:p>
            <a:pPr marL="1077913" lvl="2"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Metadata: (</a:t>
            </a:r>
            <a:r>
              <a:rPr lang="en-US" sz="1200" kern="1200" dirty="0" smtClean="0">
                <a:solidFill>
                  <a:schemeClr val="tx1"/>
                </a:solidFill>
                <a:latin typeface="Arial" pitchFamily="34" charset="0"/>
                <a:cs typeface="Arial" pitchFamily="34" charset="0"/>
              </a:rPr>
              <a:t>annotations): allows language constructs such as classes and methods to be tagged with additional data, which can then be processed by metadata-aware utilities. </a:t>
            </a:r>
          </a:p>
          <a:p>
            <a:pPr marL="1077913" lvl="2" indent="-163513" algn="l" rtl="0" eaLnBrk="0" fontAlgn="base" hangingPunct="0">
              <a:lnSpc>
                <a:spcPct val="90000"/>
              </a:lnSpc>
              <a:spcBef>
                <a:spcPct val="30000"/>
              </a:spcBef>
              <a:spcAft>
                <a:spcPct val="0"/>
              </a:spcAft>
              <a:buFont typeface="Arial" pitchFamily="34" charset="0"/>
              <a:buChar char="•"/>
              <a:defRPr/>
            </a:pPr>
            <a:r>
              <a:rPr lang="en-US" sz="1200" b="1" kern="1200" dirty="0" err="1" smtClean="0">
                <a:solidFill>
                  <a:schemeClr val="tx1"/>
                </a:solidFill>
                <a:latin typeface="Arial" pitchFamily="34" charset="0"/>
                <a:cs typeface="Arial" pitchFamily="34" charset="0"/>
              </a:rPr>
              <a:t>Autoboxing</a:t>
            </a:r>
            <a:r>
              <a:rPr lang="en-US" sz="1200" b="1" kern="1200" dirty="0" smtClean="0">
                <a:solidFill>
                  <a:schemeClr val="tx1"/>
                </a:solidFill>
                <a:latin typeface="Arial" pitchFamily="34" charset="0"/>
                <a:cs typeface="Arial" pitchFamily="34" charset="0"/>
              </a:rPr>
              <a:t>/</a:t>
            </a:r>
            <a:r>
              <a:rPr lang="en-US" sz="1200" b="1" kern="1200" dirty="0" err="1" smtClean="0">
                <a:solidFill>
                  <a:schemeClr val="tx1"/>
                </a:solidFill>
                <a:latin typeface="Arial" pitchFamily="34" charset="0"/>
                <a:cs typeface="Arial" pitchFamily="34" charset="0"/>
              </a:rPr>
              <a:t>unboxing:</a:t>
            </a:r>
            <a:r>
              <a:rPr lang="en-US" sz="1200" kern="1200" dirty="0" err="1" smtClean="0">
                <a:solidFill>
                  <a:schemeClr val="tx1"/>
                </a:solidFill>
                <a:latin typeface="Arial" pitchFamily="34" charset="0"/>
                <a:cs typeface="Arial" pitchFamily="34" charset="0"/>
              </a:rPr>
              <a:t>Automatic</a:t>
            </a:r>
            <a:r>
              <a:rPr lang="en-US" sz="1200" kern="1200" dirty="0" smtClean="0">
                <a:solidFill>
                  <a:schemeClr val="tx1"/>
                </a:solidFill>
                <a:latin typeface="Arial" pitchFamily="34" charset="0"/>
                <a:cs typeface="Arial" pitchFamily="34" charset="0"/>
              </a:rPr>
              <a:t> conversions between primitive types (such as </a:t>
            </a:r>
            <a:r>
              <a:rPr lang="en-US" sz="1200" kern="1200" dirty="0" err="1" smtClean="0">
                <a:solidFill>
                  <a:schemeClr val="tx1"/>
                </a:solidFill>
                <a:latin typeface="Arial" pitchFamily="34" charset="0"/>
                <a:cs typeface="Arial" pitchFamily="34" charset="0"/>
              </a:rPr>
              <a:t>int</a:t>
            </a:r>
            <a:r>
              <a:rPr lang="en-US" sz="1200" kern="1200" dirty="0" smtClean="0">
                <a:solidFill>
                  <a:schemeClr val="tx1"/>
                </a:solidFill>
                <a:latin typeface="Arial" pitchFamily="34" charset="0"/>
                <a:cs typeface="Arial" pitchFamily="34" charset="0"/>
              </a:rPr>
              <a:t>) and primitive wrapper classes (such as Integer). </a:t>
            </a:r>
          </a:p>
          <a:p>
            <a:pPr marL="1077913" lvl="2"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Enumerations: </a:t>
            </a:r>
            <a:r>
              <a:rPr lang="en-US" sz="1200" kern="1200" dirty="0" smtClean="0">
                <a:solidFill>
                  <a:schemeClr val="tx1"/>
                </a:solidFill>
                <a:latin typeface="Arial" pitchFamily="34" charset="0"/>
                <a:cs typeface="Arial" pitchFamily="34" charset="0"/>
              </a:rPr>
              <a:t>The </a:t>
            </a:r>
            <a:r>
              <a:rPr lang="en-US" sz="1200" kern="1200" dirty="0" err="1" smtClean="0">
                <a:solidFill>
                  <a:schemeClr val="tx1"/>
                </a:solidFill>
                <a:latin typeface="Arial" pitchFamily="34" charset="0"/>
                <a:cs typeface="Arial" pitchFamily="34" charset="0"/>
              </a:rPr>
              <a:t>enum</a:t>
            </a:r>
            <a:r>
              <a:rPr lang="en-US" sz="1200" kern="1200" dirty="0" smtClean="0">
                <a:solidFill>
                  <a:schemeClr val="tx1"/>
                </a:solidFill>
                <a:latin typeface="Arial" pitchFamily="34" charset="0"/>
                <a:cs typeface="Arial" pitchFamily="34" charset="0"/>
              </a:rPr>
              <a:t> keyword creates a </a:t>
            </a:r>
            <a:r>
              <a:rPr lang="en-US" sz="1200" kern="1200" dirty="0" err="1" smtClean="0">
                <a:solidFill>
                  <a:schemeClr val="tx1"/>
                </a:solidFill>
                <a:latin typeface="Arial" pitchFamily="34" charset="0"/>
                <a:cs typeface="Arial" pitchFamily="34" charset="0"/>
              </a:rPr>
              <a:t>typesafe</a:t>
            </a:r>
            <a:r>
              <a:rPr lang="en-US" sz="1200" kern="1200" dirty="0" smtClean="0">
                <a:solidFill>
                  <a:schemeClr val="tx1"/>
                </a:solidFill>
                <a:latin typeface="Arial" pitchFamily="34" charset="0"/>
                <a:cs typeface="Arial" pitchFamily="34" charset="0"/>
              </a:rPr>
              <a:t>, ordered list of values. Previously this could only be achieved by non-</a:t>
            </a:r>
            <a:r>
              <a:rPr lang="en-US" sz="1200" kern="1200" dirty="0" err="1" smtClean="0">
                <a:solidFill>
                  <a:schemeClr val="tx1"/>
                </a:solidFill>
                <a:latin typeface="Arial" pitchFamily="34" charset="0"/>
                <a:cs typeface="Arial" pitchFamily="34" charset="0"/>
              </a:rPr>
              <a:t>typesafe</a:t>
            </a:r>
            <a:r>
              <a:rPr lang="en-US" sz="1200" kern="1200" dirty="0" smtClean="0">
                <a:solidFill>
                  <a:schemeClr val="tx1"/>
                </a:solidFill>
                <a:latin typeface="Arial" pitchFamily="34" charset="0"/>
                <a:cs typeface="Arial" pitchFamily="34" charset="0"/>
              </a:rPr>
              <a:t> constant integers or manually constructed classes </a:t>
            </a:r>
          </a:p>
          <a:p>
            <a:pPr marL="1077913" lvl="2" indent="-163513" algn="l" rtl="0" eaLnBrk="0" fontAlgn="base" hangingPunct="0">
              <a:lnSpc>
                <a:spcPct val="90000"/>
              </a:lnSpc>
              <a:spcBef>
                <a:spcPct val="30000"/>
              </a:spcBef>
              <a:spcAft>
                <a:spcPct val="0"/>
              </a:spcAft>
              <a:buFont typeface="Arial" pitchFamily="34" charset="0"/>
              <a:buChar char="•"/>
              <a:defRPr/>
            </a:pPr>
            <a:r>
              <a:rPr lang="en-US" sz="1200" b="1" kern="1200" dirty="0" err="1" smtClean="0">
                <a:solidFill>
                  <a:schemeClr val="tx1"/>
                </a:solidFill>
                <a:latin typeface="Arial" pitchFamily="34" charset="0"/>
                <a:cs typeface="Arial" pitchFamily="34" charset="0"/>
              </a:rPr>
              <a:t>Varargs</a:t>
            </a:r>
            <a:r>
              <a:rPr lang="en-US" sz="1200" b="1" kern="1200" dirty="0" smtClean="0">
                <a:solidFill>
                  <a:schemeClr val="tx1"/>
                </a:solidFill>
                <a:latin typeface="Arial" pitchFamily="34" charset="0"/>
                <a:cs typeface="Arial" pitchFamily="34" charset="0"/>
              </a:rPr>
              <a:t>: </a:t>
            </a:r>
            <a:r>
              <a:rPr lang="en-US" sz="1200" kern="1200" dirty="0" smtClean="0">
                <a:solidFill>
                  <a:schemeClr val="tx1"/>
                </a:solidFill>
                <a:latin typeface="Arial" pitchFamily="34" charset="0"/>
                <a:cs typeface="Arial" pitchFamily="34" charset="0"/>
              </a:rPr>
              <a:t>The last parameter of a method can now be declared using a type name followed by three dots. In the calling code any number of parameters of that type can be used and they are then placed in an array to be passed to the method, or alternatively the calling code can pass an array of that type.</a:t>
            </a:r>
          </a:p>
          <a:p>
            <a:pPr marL="1077913" lvl="2" indent="-163513" algn="l" rtl="0" eaLnBrk="0" fontAlgn="base" hangingPunct="0">
              <a:lnSpc>
                <a:spcPct val="90000"/>
              </a:lnSpc>
              <a:spcBef>
                <a:spcPct val="30000"/>
              </a:spcBef>
              <a:spcAft>
                <a:spcPct val="0"/>
              </a:spcAft>
              <a:buFont typeface="Arial" pitchFamily="34" charset="0"/>
              <a:buChar char="•"/>
              <a:defRPr/>
            </a:pPr>
            <a:endParaRPr lang="en-US" sz="1200" b="1" kern="12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44704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FF5117-4CB9-47FA-A27C-94F99EEA603F}" type="slidenum">
              <a:rPr lang="en-US" smtClean="0"/>
              <a:pPr/>
              <a:t>13</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163513" lvl="0" indent="-163513" algn="l" rtl="0" eaLnBrk="0" fontAlgn="base" hangingPunct="0">
              <a:spcBef>
                <a:spcPct val="30000"/>
              </a:spcBef>
              <a:spcAft>
                <a:spcPct val="0"/>
              </a:spcAft>
              <a:buFont typeface="Arial" pitchFamily="34" charset="0"/>
              <a:buChar char="•"/>
            </a:pPr>
            <a:r>
              <a:rPr lang="en-US" b="1" dirty="0" smtClean="0">
                <a:solidFill>
                  <a:schemeClr val="tx1"/>
                </a:solidFill>
                <a:latin typeface="Arial" pitchFamily="34" charset="0"/>
                <a:cs typeface="Arial" pitchFamily="34" charset="0"/>
              </a:rPr>
              <a:t>Java SE 6 (December 11, 2006)</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a:t>
            </a:r>
            <a:r>
              <a:rPr lang="en-US" sz="1200" b="1" kern="1200" dirty="0" smtClean="0">
                <a:solidFill>
                  <a:schemeClr val="tx1"/>
                </a:solidFill>
                <a:latin typeface="Arial" pitchFamily="34" charset="0"/>
                <a:cs typeface="Arial" pitchFamily="34" charset="0"/>
              </a:rPr>
              <a:t>Mustang</a:t>
            </a:r>
            <a:r>
              <a:rPr lang="en-US" sz="1200" kern="1200" dirty="0" smtClean="0">
                <a:solidFill>
                  <a:schemeClr val="tx1"/>
                </a:solidFill>
                <a:latin typeface="Arial" pitchFamily="34" charset="0"/>
                <a:cs typeface="Arial" pitchFamily="34" charset="0"/>
              </a:rPr>
              <a: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As of this version, Sun replaced the name "J2SE" with Java SE and dropped the ".0" from the version number. Internal numbering for developers remains 1.6.0.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During the development phase, new builds including enhancements and bug fixes were released approximately weekly. Beta versions were released in February and June 2006, leading up to a final release that occurred on December 11, 2006.</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Major changes included in this version:</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Support for older Win9x versions dropped. Unofficially Java 6 Update 7 is the last release of Java shown to work on these versions of Windows. </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Scripting Language Support (JSR 223): Generic API for tight integration with scripting languages, and built-in Mozilla JavaScript Rhino integration</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Dramatic performance improvements for the core </a:t>
            </a:r>
            <a:r>
              <a:rPr lang="en-US" dirty="0" err="1" smtClean="0">
                <a:solidFill>
                  <a:schemeClr val="tx1"/>
                </a:solidFill>
                <a:latin typeface="Arial" pitchFamily="34" charset="0"/>
                <a:cs typeface="Arial" pitchFamily="34" charset="0"/>
              </a:rPr>
              <a:t>platform,and</a:t>
            </a:r>
            <a:r>
              <a:rPr lang="en-US" dirty="0" smtClean="0">
                <a:solidFill>
                  <a:schemeClr val="tx1"/>
                </a:solidFill>
                <a:latin typeface="Arial" pitchFamily="34" charset="0"/>
                <a:cs typeface="Arial" pitchFamily="34" charset="0"/>
              </a:rPr>
              <a:t> Swing.</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Improved Web Service support through JAX-WS (JSR 224)</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JDBC 4.0 support (JSR 221).</a:t>
            </a:r>
          </a:p>
        </p:txBody>
      </p:sp>
    </p:spTree>
    <p:extLst>
      <p:ext uri="{BB962C8B-B14F-4D97-AF65-F5344CB8AC3E}">
        <p14:creationId xmlns:p14="http://schemas.microsoft.com/office/powerpoint/2010/main" val="367780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5FFF5117-4CB9-47FA-A27C-94F99EEA603F}" type="slidenum">
              <a:rPr lang="en-US" smtClean="0"/>
              <a:pPr/>
              <a:t>14</a:t>
            </a:fld>
            <a:endParaRPr lang="en-U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163513" lvl="0" indent="-163513" algn="l" rtl="0" eaLnBrk="0" fontAlgn="base" hangingPunct="0">
              <a:spcBef>
                <a:spcPct val="30000"/>
              </a:spcBef>
              <a:spcAft>
                <a:spcPct val="0"/>
              </a:spcAft>
              <a:buFont typeface="Arial" pitchFamily="34" charset="0"/>
              <a:buChar char="•"/>
            </a:pPr>
            <a:r>
              <a:rPr lang="en-US" b="1" dirty="0" smtClean="0">
                <a:solidFill>
                  <a:schemeClr val="tx1"/>
                </a:solidFill>
                <a:latin typeface="Arial" pitchFamily="34" charset="0"/>
                <a:cs typeface="Arial" pitchFamily="34" charset="0"/>
              </a:rPr>
              <a:t>Java SE 6 (December 11, 2006)</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a:t>
            </a:r>
            <a:r>
              <a:rPr lang="en-US" sz="1200" b="1" kern="1200" dirty="0" smtClean="0">
                <a:solidFill>
                  <a:schemeClr val="tx1"/>
                </a:solidFill>
                <a:latin typeface="Arial" pitchFamily="34" charset="0"/>
                <a:cs typeface="Arial" pitchFamily="34" charset="0"/>
              </a:rPr>
              <a:t>Mustang</a:t>
            </a:r>
            <a:r>
              <a:rPr lang="en-US" sz="1200" kern="1200" dirty="0" smtClean="0">
                <a:solidFill>
                  <a:schemeClr val="tx1"/>
                </a:solidFill>
                <a:latin typeface="Arial" pitchFamily="34" charset="0"/>
                <a:cs typeface="Arial" pitchFamily="34" charset="0"/>
              </a:rPr>
              <a: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As of this version, Sun replaced the name "J2SE" with Java SE and dropped the ".0" from the version number. Internal numbering for developers remains 1.6.0.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During the development phase, new builds including enhancements and bug fixes were released approximately weekly. Beta versions were released in February and June 2006, leading up to a final release that occurred on December 11, 2006.</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Major changes included in this version:</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Support for older Win9x versions dropped. Unofficially Java 6 Update 7 is the last release of Java shown to work on these versions of Windows. </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Scripting Language Support (JSR 223): Generic API for tight integration with scripting languages, and built-in Mozilla JavaScript Rhino integration</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Dramatic performance improvements for the core </a:t>
            </a:r>
            <a:r>
              <a:rPr lang="en-US" dirty="0" err="1" smtClean="0">
                <a:solidFill>
                  <a:schemeClr val="tx1"/>
                </a:solidFill>
                <a:latin typeface="Arial" pitchFamily="34" charset="0"/>
                <a:cs typeface="Arial" pitchFamily="34" charset="0"/>
              </a:rPr>
              <a:t>platform,and</a:t>
            </a:r>
            <a:r>
              <a:rPr lang="en-US" dirty="0" smtClean="0">
                <a:solidFill>
                  <a:schemeClr val="tx1"/>
                </a:solidFill>
                <a:latin typeface="Arial" pitchFamily="34" charset="0"/>
                <a:cs typeface="Arial" pitchFamily="34" charset="0"/>
              </a:rPr>
              <a:t> Swing.</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Improved Web Service support through JAX-WS (JSR 224)</a:t>
            </a:r>
          </a:p>
          <a:p>
            <a:pPr marL="1077913" lvl="2" indent="-163513" algn="l" rtl="0" eaLnBrk="0" fontAlgn="base" hangingPunct="0">
              <a:spcBef>
                <a:spcPct val="30000"/>
              </a:spcBef>
              <a:spcAft>
                <a:spcPct val="0"/>
              </a:spcAft>
              <a:buFont typeface="Arial" pitchFamily="34" charset="0"/>
              <a:buChar char="•"/>
            </a:pPr>
            <a:r>
              <a:rPr lang="en-US" dirty="0" smtClean="0">
                <a:solidFill>
                  <a:schemeClr val="tx1"/>
                </a:solidFill>
                <a:latin typeface="Arial" pitchFamily="34" charset="0"/>
                <a:cs typeface="Arial" pitchFamily="34" charset="0"/>
              </a:rPr>
              <a:t>JDBC 4.0 support (JSR 221).</a:t>
            </a:r>
          </a:p>
        </p:txBody>
      </p:sp>
    </p:spTree>
    <p:extLst>
      <p:ext uri="{BB962C8B-B14F-4D97-AF65-F5344CB8AC3E}">
        <p14:creationId xmlns:p14="http://schemas.microsoft.com/office/powerpoint/2010/main" val="603564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574B8504-9AA1-4B09-BFB5-5A446B37C261}" type="slidenum">
              <a:rPr lang="en-US" smtClean="0"/>
              <a:pPr/>
              <a:t>15</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486400" cy="4114800"/>
          </a:xfrm>
          <a:noFill/>
          <a:ln/>
        </p:spPr>
        <p:txBody>
          <a:bodyPr/>
          <a:lstStyle/>
          <a:p>
            <a:pPr marL="163513" lvl="0" indent="-163513" algn="l" rtl="0" eaLnBrk="0" fontAlgn="base" hangingPunct="0">
              <a:spcBef>
                <a:spcPct val="30000"/>
              </a:spcBef>
              <a:spcAft>
                <a:spcPct val="0"/>
              </a:spcAft>
              <a:buFont typeface="Arial" pitchFamily="34" charset="0"/>
              <a:buChar char="•"/>
            </a:pPr>
            <a:r>
              <a:rPr lang="en-US" sz="1200" b="1" kern="1200" dirty="0" err="1" smtClean="0">
                <a:solidFill>
                  <a:schemeClr val="tx1"/>
                </a:solidFill>
                <a:latin typeface="Arial" pitchFamily="34" charset="0"/>
                <a:cs typeface="Arial" pitchFamily="34" charset="0"/>
              </a:rPr>
              <a:t>Bytecode</a:t>
            </a:r>
            <a:r>
              <a:rPr lang="en-US" sz="1200" b="1" kern="1200" dirty="0" smtClean="0">
                <a:solidFill>
                  <a:schemeClr val="tx1"/>
                </a:solidFill>
                <a:latin typeface="Arial" pitchFamily="34" charset="0"/>
                <a:cs typeface="Arial" pitchFamily="34" charset="0"/>
              </a:rPr>
              <a:t>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It is a highly optimized(use best) set of instructions designed to be executed by the Java run-time </a:t>
            </a:r>
            <a:r>
              <a:rPr lang="en-US" sz="1200" kern="1200" dirty="0" err="1" smtClean="0">
                <a:solidFill>
                  <a:schemeClr val="tx1"/>
                </a:solidFill>
                <a:latin typeface="Arial" pitchFamily="34" charset="0"/>
                <a:cs typeface="Arial" pitchFamily="34" charset="0"/>
              </a:rPr>
              <a:t>system,which</a:t>
            </a:r>
            <a:r>
              <a:rPr lang="en-US" sz="1200" kern="1200" dirty="0" smtClean="0">
                <a:solidFill>
                  <a:schemeClr val="tx1"/>
                </a:solidFill>
                <a:latin typeface="Arial" pitchFamily="34" charset="0"/>
                <a:cs typeface="Arial" pitchFamily="34" charset="0"/>
              </a:rPr>
              <a:t> is called Java Virtual Machine(JVM). The output of Java compiler is not a executable </a:t>
            </a:r>
            <a:r>
              <a:rPr lang="en-US" sz="1200" kern="1200" dirty="0" err="1" smtClean="0">
                <a:solidFill>
                  <a:schemeClr val="tx1"/>
                </a:solidFill>
                <a:latin typeface="Arial" pitchFamily="34" charset="0"/>
                <a:cs typeface="Arial" pitchFamily="34" charset="0"/>
              </a:rPr>
              <a:t>code.Rather</a:t>
            </a:r>
            <a:r>
              <a:rPr lang="en-US" sz="1200" kern="1200" dirty="0" smtClean="0">
                <a:solidFill>
                  <a:schemeClr val="tx1"/>
                </a:solidFill>
                <a:latin typeface="Arial" pitchFamily="34" charset="0"/>
                <a:cs typeface="Arial" pitchFamily="34" charset="0"/>
              </a:rPr>
              <a:t>, it is </a:t>
            </a:r>
            <a:r>
              <a:rPr lang="en-US" sz="1200" b="1" kern="1200" dirty="0" err="1" smtClean="0">
                <a:solidFill>
                  <a:schemeClr val="tx1"/>
                </a:solidFill>
                <a:latin typeface="Arial" pitchFamily="34" charset="0"/>
                <a:cs typeface="Arial" pitchFamily="34" charset="0"/>
              </a:rPr>
              <a:t>bytecode</a:t>
            </a:r>
            <a:r>
              <a:rPr lang="en-US" sz="1200" b="1" kern="1200" dirty="0" smtClean="0">
                <a:solidFill>
                  <a:schemeClr val="tx1"/>
                </a:solidFill>
                <a:latin typeface="Arial" pitchFamily="34" charset="0"/>
                <a:cs typeface="Arial" pitchFamily="34" charset="0"/>
              </a:rPr>
              <a: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program is executed  by the JVM ,which helps in solving major web-based programs.</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Translating a Java program into </a:t>
            </a:r>
            <a:r>
              <a:rPr lang="en-US" sz="1200" kern="1200" dirty="0" err="1" smtClean="0">
                <a:solidFill>
                  <a:schemeClr val="tx1"/>
                </a:solidFill>
                <a:latin typeface="Arial" pitchFamily="34" charset="0"/>
                <a:cs typeface="Arial" pitchFamily="34" charset="0"/>
              </a:rPr>
              <a:t>bytecode</a:t>
            </a:r>
            <a:r>
              <a:rPr lang="en-US" sz="1200" kern="1200" dirty="0" smtClean="0">
                <a:solidFill>
                  <a:schemeClr val="tx1"/>
                </a:solidFill>
                <a:latin typeface="Arial" pitchFamily="34" charset="0"/>
                <a:cs typeface="Arial" pitchFamily="34" charset="0"/>
              </a:rPr>
              <a:t> makes it much easier to run a program in a wide variety of environments because only the JVM needs  to be implemented for each platform.</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JVM will differ from platform to </a:t>
            </a:r>
            <a:r>
              <a:rPr lang="en-US" sz="1200" kern="1200" dirty="0" err="1" smtClean="0">
                <a:solidFill>
                  <a:schemeClr val="tx1"/>
                </a:solidFill>
                <a:latin typeface="Arial" pitchFamily="34" charset="0"/>
                <a:cs typeface="Arial" pitchFamily="34" charset="0"/>
              </a:rPr>
              <a:t>platform,all</a:t>
            </a:r>
            <a:r>
              <a:rPr lang="en-US" sz="1200" kern="1200" dirty="0" smtClean="0">
                <a:solidFill>
                  <a:schemeClr val="tx1"/>
                </a:solidFill>
                <a:latin typeface="Arial" pitchFamily="34" charset="0"/>
                <a:cs typeface="Arial" pitchFamily="34" charset="0"/>
              </a:rPr>
              <a:t> understand the same </a:t>
            </a:r>
            <a:r>
              <a:rPr lang="en-US" sz="1200" kern="1200" dirty="0" err="1" smtClean="0">
                <a:solidFill>
                  <a:schemeClr val="tx1"/>
                </a:solidFill>
                <a:latin typeface="Arial" pitchFamily="34" charset="0"/>
                <a:cs typeface="Arial" pitchFamily="34" charset="0"/>
              </a:rPr>
              <a:t>bytecode</a:t>
            </a:r>
            <a:r>
              <a:rPr lang="en-US" sz="1200" kern="1200" dirty="0" smtClean="0">
                <a:solidFill>
                  <a:schemeClr val="tx1"/>
                </a:solidFill>
                <a:latin typeface="Arial" pitchFamily="34" charset="0"/>
                <a:cs typeface="Arial" pitchFamily="34" charset="0"/>
              </a:rPr>
              <a: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program executed by the JVM helps to make it </a:t>
            </a:r>
            <a:r>
              <a:rPr lang="en-US" sz="1200" kern="1200" dirty="0" err="1" smtClean="0">
                <a:solidFill>
                  <a:schemeClr val="tx1"/>
                </a:solidFill>
                <a:latin typeface="Arial" pitchFamily="34" charset="0"/>
                <a:cs typeface="Arial" pitchFamily="34" charset="0"/>
              </a:rPr>
              <a:t>secure.and</a:t>
            </a:r>
            <a:r>
              <a:rPr lang="en-US" sz="1200" kern="1200" dirty="0" smtClean="0">
                <a:solidFill>
                  <a:schemeClr val="tx1"/>
                </a:solidFill>
                <a:latin typeface="Arial" pitchFamily="34" charset="0"/>
                <a:cs typeface="Arial" pitchFamily="34" charset="0"/>
              </a:rPr>
              <a:t> prevent it from generating side effects outside of the system.</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 Safety is also enhanced by certain restrictions.</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use of </a:t>
            </a:r>
            <a:r>
              <a:rPr lang="en-US" sz="1200" kern="1200" dirty="0" err="1" smtClean="0">
                <a:solidFill>
                  <a:schemeClr val="tx1"/>
                </a:solidFill>
                <a:latin typeface="Arial" pitchFamily="34" charset="0"/>
                <a:cs typeface="Arial" pitchFamily="34" charset="0"/>
              </a:rPr>
              <a:t>bytecode</a:t>
            </a:r>
            <a:r>
              <a:rPr lang="en-US" sz="1200" kern="1200" dirty="0" smtClean="0">
                <a:solidFill>
                  <a:schemeClr val="tx1"/>
                </a:solidFill>
                <a:latin typeface="Arial" pitchFamily="34" charset="0"/>
                <a:cs typeface="Arial" pitchFamily="34" charset="0"/>
              </a:rPr>
              <a:t> enables the JVM to execute programs much faster than you might expect.</a:t>
            </a:r>
          </a:p>
          <a:p>
            <a:pPr marL="312737" lvl="0" indent="-190500" algn="l" rtl="0" eaLnBrk="1" fontAlgn="base" hangingPunct="1">
              <a:lnSpc>
                <a:spcPct val="90000"/>
              </a:lnSpc>
              <a:spcBef>
                <a:spcPct val="30000"/>
              </a:spcBef>
              <a:spcAft>
                <a:spcPct val="0"/>
              </a:spcAft>
              <a:buFont typeface="Arial" pitchFamily="34" charset="0"/>
              <a:buChar char="–"/>
              <a:defRPr/>
            </a:pPr>
            <a:endParaRPr lang="en-US" sz="1200" kern="1200" dirty="0" smtClean="0">
              <a:solidFill>
                <a:schemeClr val="tx1"/>
              </a:solidFill>
              <a:latin typeface="Arial" pitchFamily="34" charset="0"/>
              <a:cs typeface="Arial" pitchFamily="34" charset="0"/>
            </a:endParaRPr>
          </a:p>
          <a:p>
            <a:pPr eaLnBrk="1" hangingPunct="1"/>
            <a:r>
              <a:rPr lang="en-US" sz="1200" kern="1200" dirty="0" smtClean="0">
                <a:solidFill>
                  <a:schemeClr val="tx1"/>
                </a:solidFill>
                <a:latin typeface="Arial" pitchFamily="34" charset="0"/>
                <a:cs typeface="Arial" pitchFamily="34" charset="0"/>
              </a:rPr>
              <a:t/>
            </a:r>
            <a:br>
              <a:rPr lang="en-US" sz="1200" kern="1200" dirty="0" smtClean="0">
                <a:solidFill>
                  <a:schemeClr val="tx1"/>
                </a:solidFill>
                <a:latin typeface="Arial" pitchFamily="34" charset="0"/>
                <a:cs typeface="Arial" pitchFamily="34" charset="0"/>
              </a:rPr>
            </a:br>
            <a:r>
              <a:rPr lang="en-US" sz="1200" b="1" kern="1200" dirty="0" smtClean="0">
                <a:solidFill>
                  <a:schemeClr val="tx1"/>
                </a:solidFill>
                <a:latin typeface="Arial" pitchFamily="34" charset="0"/>
                <a:cs typeface="Arial" pitchFamily="34" charset="0"/>
              </a:rPr>
              <a:t/>
            </a:r>
            <a:br>
              <a:rPr lang="en-US" sz="1200" b="1" kern="1200" dirty="0" smtClean="0">
                <a:solidFill>
                  <a:schemeClr val="tx1"/>
                </a:solidFill>
                <a:latin typeface="Arial" pitchFamily="34" charset="0"/>
                <a:cs typeface="Arial" pitchFamily="34" charset="0"/>
              </a:rPr>
            </a:b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543880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63513" lvl="0" indent="-163513">
              <a:buFont typeface="Arial" pitchFamily="34" charset="0"/>
              <a:buChar char="•"/>
            </a:pPr>
            <a:r>
              <a:rPr lang="en-US" b="1" dirty="0" smtClean="0">
                <a:latin typeface="Arial" pitchFamily="34" charset="0"/>
                <a:cs typeface="Arial" pitchFamily="34" charset="0"/>
              </a:rPr>
              <a:t>Platform Independence</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Platform independence primarily helps Java Applets to be executed on any </a:t>
            </a:r>
            <a:r>
              <a:rPr lang="en-US" dirty="0" err="1" smtClean="0">
                <a:latin typeface="Arial" pitchFamily="34" charset="0"/>
                <a:cs typeface="Arial" pitchFamily="34" charset="0"/>
              </a:rPr>
              <a:t>platform.Allows</a:t>
            </a:r>
            <a:r>
              <a:rPr lang="en-US" dirty="0" smtClean="0">
                <a:latin typeface="Arial" pitchFamily="34" charset="0"/>
                <a:cs typeface="Arial" pitchFamily="34" charset="0"/>
              </a:rPr>
              <a:t> execution of Applet class files compiled on remote system, downloaded over the internet</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Typically, however, on Java based Web-applications (i.e. J2EE applications), Java classes are compiled and executed on the same platform</a:t>
            </a:r>
          </a:p>
          <a:p>
            <a:pPr marL="163513" lvl="0" indent="-163513" algn="l" rtl="0" eaLnBrk="0" fontAlgn="base" hangingPunct="0">
              <a:spcBef>
                <a:spcPct val="30000"/>
              </a:spcBef>
              <a:spcAft>
                <a:spcPct val="0"/>
              </a:spcAft>
              <a:buFont typeface="Arial" pitchFamily="34" charset="0"/>
              <a:buChar char="•"/>
            </a:pPr>
            <a:endParaRPr lang="en-US" b="1" kern="1200" dirty="0" smtClean="0">
              <a:solidFill>
                <a:schemeClr val="tx1"/>
              </a:solidFill>
              <a:latin typeface="Arial" pitchFamily="34" charset="0"/>
              <a:cs typeface="Arial" pitchFamily="34" charset="0"/>
            </a:endParaRPr>
          </a:p>
          <a:p>
            <a:pPr marL="163513" lvl="0" indent="-163513" algn="l" rtl="0" eaLnBrk="0" fontAlgn="base" hangingPunct="0">
              <a:spcBef>
                <a:spcPct val="30000"/>
              </a:spcBef>
              <a:spcAft>
                <a:spcPct val="0"/>
              </a:spcAft>
              <a:buFont typeface="Arial" pitchFamily="34" charset="0"/>
              <a:buChar char="•"/>
            </a:pPr>
            <a:r>
              <a:rPr lang="en-US" b="1" kern="1200" dirty="0" smtClean="0">
                <a:solidFill>
                  <a:schemeClr val="tx1"/>
                </a:solidFill>
                <a:latin typeface="Arial" pitchFamily="34" charset="0"/>
                <a:cs typeface="Arial" pitchFamily="34" charset="0"/>
              </a:rPr>
              <a:t>Just-In-Time(JIT):</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err="1" smtClean="0">
                <a:solidFill>
                  <a:schemeClr val="tx1"/>
                </a:solidFill>
                <a:latin typeface="Arial" pitchFamily="34" charset="0"/>
                <a:cs typeface="Arial" pitchFamily="34" charset="0"/>
              </a:rPr>
              <a:t>HotSpot</a:t>
            </a:r>
            <a:r>
              <a:rPr lang="en-US" kern="1200" dirty="0" smtClean="0">
                <a:solidFill>
                  <a:schemeClr val="tx1"/>
                </a:solidFill>
                <a:latin typeface="Arial" pitchFamily="34" charset="0"/>
                <a:cs typeface="Arial" pitchFamily="34" charset="0"/>
              </a:rPr>
              <a:t> provides a JIT compiler for </a:t>
            </a:r>
            <a:r>
              <a:rPr lang="en-US" kern="1200" dirty="0" err="1" smtClean="0">
                <a:solidFill>
                  <a:schemeClr val="tx1"/>
                </a:solidFill>
                <a:latin typeface="Arial" pitchFamily="34" charset="0"/>
                <a:cs typeface="Arial" pitchFamily="34" charset="0"/>
              </a:rPr>
              <a:t>bytecode</a:t>
            </a:r>
            <a:r>
              <a:rPr lang="en-US" kern="1200" dirty="0" smtClean="0">
                <a:solidFill>
                  <a:schemeClr val="tx1"/>
                </a:solidFill>
                <a:latin typeface="Arial" pitchFamily="34" charset="0"/>
                <a:cs typeface="Arial" pitchFamily="34" charset="0"/>
              </a:rPr>
              <a:t>.            </a:t>
            </a:r>
            <a:br>
              <a:rPr lang="en-US" kern="1200" dirty="0" smtClean="0">
                <a:solidFill>
                  <a:schemeClr val="tx1"/>
                </a:solidFill>
                <a:latin typeface="Arial" pitchFamily="34" charset="0"/>
                <a:cs typeface="Arial" pitchFamily="34" charset="0"/>
              </a:rPr>
            </a:br>
            <a:r>
              <a:rPr lang="en-US" kern="1200" dirty="0" smtClean="0">
                <a:solidFill>
                  <a:schemeClr val="tx1"/>
                </a:solidFill>
                <a:latin typeface="Arial" pitchFamily="34" charset="0"/>
                <a:cs typeface="Arial" pitchFamily="34" charset="0"/>
              </a:rPr>
              <a:t>When a JIT compiler is part of the </a:t>
            </a:r>
            <a:r>
              <a:rPr lang="en-US" kern="1200" dirty="0" err="1" smtClean="0">
                <a:solidFill>
                  <a:schemeClr val="tx1"/>
                </a:solidFill>
                <a:latin typeface="Arial" pitchFamily="34" charset="0"/>
                <a:cs typeface="Arial" pitchFamily="34" charset="0"/>
              </a:rPr>
              <a:t>JVM,selected</a:t>
            </a:r>
            <a:r>
              <a:rPr lang="en-US" kern="1200" dirty="0" smtClean="0">
                <a:solidFill>
                  <a:schemeClr val="tx1"/>
                </a:solidFill>
                <a:latin typeface="Arial" pitchFamily="34" charset="0"/>
                <a:cs typeface="Arial" pitchFamily="34" charset="0"/>
              </a:rPr>
              <a:t> portions of </a:t>
            </a:r>
            <a:r>
              <a:rPr lang="en-US" kern="1200" dirty="0" err="1" smtClean="0">
                <a:solidFill>
                  <a:schemeClr val="tx1"/>
                </a:solidFill>
                <a:latin typeface="Arial" pitchFamily="34" charset="0"/>
                <a:cs typeface="Arial" pitchFamily="34" charset="0"/>
              </a:rPr>
              <a:t>bytecode</a:t>
            </a:r>
            <a:r>
              <a:rPr lang="en-US" kern="1200" dirty="0" smtClean="0">
                <a:solidFill>
                  <a:schemeClr val="tx1"/>
                </a:solidFill>
                <a:latin typeface="Arial" pitchFamily="34" charset="0"/>
                <a:cs typeface="Arial" pitchFamily="34" charset="0"/>
              </a:rPr>
              <a:t> are compiled into executable code in real </a:t>
            </a:r>
            <a:r>
              <a:rPr lang="en-US" kern="1200" dirty="0" err="1" smtClean="0">
                <a:solidFill>
                  <a:schemeClr val="tx1"/>
                </a:solidFill>
                <a:latin typeface="Arial" pitchFamily="34" charset="0"/>
                <a:cs typeface="Arial" pitchFamily="34" charset="0"/>
              </a:rPr>
              <a:t>time,on</a:t>
            </a:r>
            <a:r>
              <a:rPr lang="en-US" kern="1200" dirty="0" smtClean="0">
                <a:solidFill>
                  <a:schemeClr val="tx1"/>
                </a:solidFill>
                <a:latin typeface="Arial" pitchFamily="34" charset="0"/>
                <a:cs typeface="Arial" pitchFamily="34" charset="0"/>
              </a:rPr>
              <a:t> a piece-by-</a:t>
            </a:r>
            <a:r>
              <a:rPr lang="en-US" kern="1200" dirty="0" err="1" smtClean="0">
                <a:solidFill>
                  <a:schemeClr val="tx1"/>
                </a:solidFill>
                <a:latin typeface="Arial" pitchFamily="34" charset="0"/>
                <a:cs typeface="Arial" pitchFamily="34" charset="0"/>
              </a:rPr>
              <a:t>piece,demand</a:t>
            </a:r>
            <a:r>
              <a:rPr lang="en-US" kern="1200" dirty="0" smtClean="0">
                <a:solidFill>
                  <a:schemeClr val="tx1"/>
                </a:solidFill>
                <a:latin typeface="Arial" pitchFamily="34" charset="0"/>
                <a:cs typeface="Arial" pitchFamily="34" charset="0"/>
              </a:rPr>
              <a:t> basis.</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It is not practical to compile an entire Java program into executable code all at </a:t>
            </a:r>
            <a:r>
              <a:rPr lang="en-US" kern="1200" dirty="0" err="1" smtClean="0">
                <a:solidFill>
                  <a:schemeClr val="tx1"/>
                </a:solidFill>
                <a:latin typeface="Arial" pitchFamily="34" charset="0"/>
                <a:cs typeface="Arial" pitchFamily="34" charset="0"/>
              </a:rPr>
              <a:t>once,because</a:t>
            </a:r>
            <a:r>
              <a:rPr lang="en-US" kern="1200" dirty="0" smtClean="0">
                <a:solidFill>
                  <a:schemeClr val="tx1"/>
                </a:solidFill>
                <a:latin typeface="Arial" pitchFamily="34" charset="0"/>
                <a:cs typeface="Arial" pitchFamily="34" charset="0"/>
              </a:rPr>
              <a:t> Java  performs various run-time checks that can be done only at run-time.</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Not all sequences of </a:t>
            </a:r>
            <a:r>
              <a:rPr lang="en-US" kern="1200" dirty="0" err="1" smtClean="0">
                <a:solidFill>
                  <a:schemeClr val="tx1"/>
                </a:solidFill>
                <a:latin typeface="Arial" pitchFamily="34" charset="0"/>
                <a:cs typeface="Arial" pitchFamily="34" charset="0"/>
              </a:rPr>
              <a:t>bytecode</a:t>
            </a:r>
            <a:r>
              <a:rPr lang="en-US" kern="1200" dirty="0" smtClean="0">
                <a:solidFill>
                  <a:schemeClr val="tx1"/>
                </a:solidFill>
                <a:latin typeface="Arial" pitchFamily="34" charset="0"/>
                <a:cs typeface="Arial" pitchFamily="34" charset="0"/>
              </a:rPr>
              <a:t> are compiled-only those that will benefit from </a:t>
            </a:r>
            <a:r>
              <a:rPr lang="en-US" kern="1200" dirty="0" err="1" smtClean="0">
                <a:solidFill>
                  <a:schemeClr val="tx1"/>
                </a:solidFill>
                <a:latin typeface="Arial" pitchFamily="34" charset="0"/>
                <a:cs typeface="Arial" pitchFamily="34" charset="0"/>
              </a:rPr>
              <a:t>compilation.The</a:t>
            </a:r>
            <a:r>
              <a:rPr lang="en-US" kern="1200" dirty="0" smtClean="0">
                <a:solidFill>
                  <a:schemeClr val="tx1"/>
                </a:solidFill>
                <a:latin typeface="Arial" pitchFamily="34" charset="0"/>
                <a:cs typeface="Arial" pitchFamily="34" charset="0"/>
              </a:rPr>
              <a:t> remaining code is simply interpreted.</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JIT yields a significant performance boost</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The portability and safety features still remains, even if dynamic compilation is applied to </a:t>
            </a:r>
            <a:r>
              <a:rPr lang="en-US" kern="1200" dirty="0" err="1" smtClean="0">
                <a:solidFill>
                  <a:schemeClr val="tx1"/>
                </a:solidFill>
                <a:latin typeface="Arial" pitchFamily="34" charset="0"/>
                <a:cs typeface="Arial" pitchFamily="34" charset="0"/>
              </a:rPr>
              <a:t>bytecode</a:t>
            </a:r>
            <a:r>
              <a:rPr lang="en-US" kern="1200" dirty="0" smtClean="0">
                <a:solidFill>
                  <a:schemeClr val="tx1"/>
                </a:solidFill>
                <a:latin typeface="Arial" pitchFamily="34" charset="0"/>
                <a:cs typeface="Arial" pitchFamily="34" charset="0"/>
              </a:rPr>
              <a:t> ,because JVM is still in charge of the execution environment</a:t>
            </a:r>
            <a:br>
              <a:rPr lang="en-US" kern="1200" dirty="0" smtClean="0">
                <a:solidFill>
                  <a:schemeClr val="tx1"/>
                </a:solidFill>
                <a:latin typeface="Arial" pitchFamily="34" charset="0"/>
                <a:cs typeface="Arial" pitchFamily="34" charset="0"/>
              </a:rPr>
            </a:br>
            <a:r>
              <a:rPr lang="en-US" b="1" kern="1200" dirty="0" smtClean="0">
                <a:solidFill>
                  <a:schemeClr val="tx1"/>
                </a:solidFill>
                <a:latin typeface="Arial" pitchFamily="34" charset="0"/>
                <a:cs typeface="Arial" pitchFamily="34" charset="0"/>
              </a:rPr>
              <a:t/>
            </a:r>
            <a:br>
              <a:rPr lang="en-US" b="1" kern="1200" dirty="0" smtClean="0">
                <a:solidFill>
                  <a:schemeClr val="tx1"/>
                </a:solidFill>
                <a:latin typeface="Arial" pitchFamily="34" charset="0"/>
                <a:cs typeface="Arial" pitchFamily="34" charset="0"/>
              </a:rPr>
            </a:b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16</a:t>
            </a:fld>
            <a:endParaRPr lang="en-US"/>
          </a:p>
        </p:txBody>
      </p:sp>
    </p:spTree>
    <p:extLst>
      <p:ext uri="{BB962C8B-B14F-4D97-AF65-F5344CB8AC3E}">
        <p14:creationId xmlns:p14="http://schemas.microsoft.com/office/powerpoint/2010/main" val="158282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008E053-E736-4A95-A6B8-F35C5431866C}" type="slidenum">
              <a:rPr lang="en-US" smtClean="0"/>
              <a:pPr/>
              <a:t>17</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marL="163513" lvl="0"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JDK (Java Development Kit)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Developer Kit contains tools needed to develop the Java programs, and JRE to run the programs. The tools include compiler (javac.exe), Java application launcher (java.exe), </a:t>
            </a:r>
            <a:r>
              <a:rPr lang="en-US" sz="1200" kern="1200" dirty="0" err="1" smtClean="0">
                <a:solidFill>
                  <a:schemeClr val="tx1"/>
                </a:solidFill>
                <a:latin typeface="Arial" pitchFamily="34" charset="0"/>
                <a:cs typeface="Arial" pitchFamily="34" charset="0"/>
              </a:rPr>
              <a:t>Appletviewer</a:t>
            </a:r>
            <a:r>
              <a:rPr lang="en-US" sz="1200" kern="1200" dirty="0" smtClean="0">
                <a:solidFill>
                  <a:schemeClr val="tx1"/>
                </a:solidFill>
                <a:latin typeface="Arial" pitchFamily="34" charset="0"/>
                <a:cs typeface="Arial" pitchFamily="34" charset="0"/>
              </a:rPr>
              <a:t>, etc…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Compiler converts java code into byte code. Java application launcher opens a JRE, loads the class, and invokes its main method.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You need JDK, if at all you want to write your own programs, and to compile the m. For running java programs, JRE is sufficient.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JRE is targeted for execution of Java files i.e. JRE = JVM + Java Packages Classes(like </a:t>
            </a:r>
            <a:r>
              <a:rPr lang="en-US" sz="1200" kern="1200" dirty="0" err="1" smtClean="0">
                <a:solidFill>
                  <a:schemeClr val="tx1"/>
                </a:solidFill>
                <a:latin typeface="Arial" pitchFamily="34" charset="0"/>
                <a:cs typeface="Arial" pitchFamily="34" charset="0"/>
              </a:rPr>
              <a:t>util</a:t>
            </a:r>
            <a:r>
              <a:rPr lang="en-US" sz="1200" kern="1200" dirty="0" smtClean="0">
                <a:solidFill>
                  <a:schemeClr val="tx1"/>
                </a:solidFill>
                <a:latin typeface="Arial" pitchFamily="34" charset="0"/>
                <a:cs typeface="Arial" pitchFamily="34" charset="0"/>
              </a:rPr>
              <a:t>, math, </a:t>
            </a:r>
            <a:r>
              <a:rPr lang="en-US" sz="1200" kern="1200" dirty="0" err="1" smtClean="0">
                <a:solidFill>
                  <a:schemeClr val="tx1"/>
                </a:solidFill>
                <a:latin typeface="Arial" pitchFamily="34" charset="0"/>
                <a:cs typeface="Arial" pitchFamily="34" charset="0"/>
              </a:rPr>
              <a:t>lang</a:t>
            </a:r>
            <a:r>
              <a:rPr lang="en-US" sz="1200" kern="1200" dirty="0" smtClean="0">
                <a:solidFill>
                  <a:schemeClr val="tx1"/>
                </a:solidFill>
                <a:latin typeface="Arial" pitchFamily="34" charset="0"/>
                <a:cs typeface="Arial" pitchFamily="34" charset="0"/>
              </a:rPr>
              <a:t>, </a:t>
            </a:r>
            <a:r>
              <a:rPr lang="en-US" sz="1200" kern="1200" dirty="0" err="1" smtClean="0">
                <a:solidFill>
                  <a:schemeClr val="tx1"/>
                </a:solidFill>
                <a:latin typeface="Arial" pitchFamily="34" charset="0"/>
                <a:cs typeface="Arial" pitchFamily="34" charset="0"/>
              </a:rPr>
              <a:t>awt,swing</a:t>
            </a:r>
            <a:r>
              <a:rPr lang="en-US" sz="1200" kern="1200" dirty="0" smtClean="0">
                <a:solidFill>
                  <a:schemeClr val="tx1"/>
                </a:solidFill>
                <a:latin typeface="Arial" pitchFamily="34" charset="0"/>
                <a:cs typeface="Arial" pitchFamily="34" charset="0"/>
              </a:rPr>
              <a:t> etc)+runtime libraries.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JDK is mainly targeted for java development. I.e. You can create a Java file (with the help of Java packages), compile a Java file and run a java file </a:t>
            </a:r>
          </a:p>
        </p:txBody>
      </p:sp>
    </p:spTree>
    <p:extLst>
      <p:ext uri="{BB962C8B-B14F-4D97-AF65-F5344CB8AC3E}">
        <p14:creationId xmlns:p14="http://schemas.microsoft.com/office/powerpoint/2010/main" val="7321708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8D84507-7572-4644-AAFD-A54D1CBBC710}" type="slidenum">
              <a:rPr lang="en-US" smtClean="0"/>
              <a:pPr/>
              <a:t>18</a:t>
            </a:fld>
            <a:endParaRPr lang="en-US" smtClean="0"/>
          </a:p>
        </p:txBody>
      </p:sp>
      <p:sp>
        <p:nvSpPr>
          <p:cNvPr id="46084" name="Rectangle 3"/>
          <p:cNvSpPr>
            <a:spLocks noGrp="1" noChangeArrowheads="1"/>
          </p:cNvSpPr>
          <p:nvPr>
            <p:ph type="body" idx="1"/>
          </p:nvPr>
        </p:nvSpPr>
        <p:spPr>
          <a:xfrm>
            <a:off x="914400" y="304800"/>
            <a:ext cx="5486400" cy="8153400"/>
          </a:xfrm>
          <a:noFill/>
          <a:ln/>
        </p:spPr>
        <p:txBody>
          <a:bodyPr/>
          <a:lstStyle/>
          <a:p>
            <a:pPr marL="163513" lvl="0" indent="-163513" eaLnBrk="0" hangingPunct="0">
              <a:buFont typeface="Arial" pitchFamily="34" charset="0"/>
              <a:buChar char="•"/>
            </a:pPr>
            <a:r>
              <a:rPr lang="en-US" b="1" dirty="0" smtClean="0">
                <a:latin typeface="Arial" pitchFamily="34" charset="0"/>
                <a:cs typeface="Arial" pitchFamily="34" charset="0"/>
              </a:rPr>
              <a:t>JRE (Java Runtime Environment)</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Java Runtime Environment contains JVM, class libraries, and other supporting files. It does not contain any development tools such as compiler, debugger, etc. Actually JVM runs the program, and it uses the class libraries, and other supporting files provided in JRE. If you want to run any java program, you need to have JRE installed in the system </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The Java Virtual Machine provides a platform-independent way of executing code; programmers can concentrate on writing software, without having to be concerned with how or where it will run. </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If u just want to run applets (ex: Online Yahoo games or puzzles), JRE needs to be installed on the machine. </a:t>
            </a:r>
          </a:p>
          <a:p>
            <a:pPr marL="163513" lvl="0" indent="-163513" eaLnBrk="0" hangingPunct="0">
              <a:buFont typeface="Arial" pitchFamily="34" charset="0"/>
              <a:buChar char="•"/>
            </a:pPr>
            <a:r>
              <a:rPr lang="en-US" b="1" dirty="0" smtClean="0">
                <a:latin typeface="Arial" pitchFamily="34" charset="0"/>
                <a:cs typeface="Arial" pitchFamily="34" charset="0"/>
              </a:rPr>
              <a:t>JVM (Java Virtual Machine)</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As we all aware when we compile a Java file, output is not an 'exe' but it's a '.class' file. '.class' file consists of Java byte codes which are understandable by JVM. Java Virtual Machine interprets the byte code into the machine code depending upon the underlying operating system and hardware combination. It is responsible for all the things like garbage collection, array bounds checking, etc… JVM is platform dependent. </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The JVM is called "virtual" because it provides a machine interface that does not depend on the underlying operating system and machine hardware architecture. This independence from hardware and operating system is a cornerstone of the write-once run-anywhere value of Java programs. </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There are different JVM implementations are there. These may differ in things like performance, reliability, speed, etc. These implementations will differ in those areas where Java specification doesn’t mention how to implement the features, like how the garbage collection process works is JVM dependent, Java spec doesn’t define any specific way to do this. </a:t>
            </a:r>
          </a:p>
          <a:p>
            <a:pPr marL="312737" lvl="0" indent="-190500" eaLnBrk="1" hangingPunct="1">
              <a:lnSpc>
                <a:spcPct val="90000"/>
              </a:lnSpc>
              <a:buFont typeface="Arial" pitchFamily="34" charset="0"/>
              <a:buChar char="–"/>
              <a:defRPr/>
            </a:pPr>
            <a:r>
              <a:rPr lang="en-US" dirty="0" smtClean="0">
                <a:latin typeface="Arial" pitchFamily="34" charset="0"/>
                <a:cs typeface="Arial" pitchFamily="34" charset="0"/>
              </a:rPr>
              <a:t>It should be noted that JRE is re-distributable but JDK is not re-distributable. JRE can be bundled along with your own software that you intend to sell commercially too. However, one can’t bundle JDK along with one’s own software. JDK is freely downloadable, but not freely redistributable.</a:t>
            </a:r>
          </a:p>
          <a:p>
            <a:pPr marL="163513" lvl="0" indent="-163513" eaLnBrk="0" hangingPunct="0">
              <a:lnSpc>
                <a:spcPct val="90000"/>
              </a:lnSpc>
              <a:buFont typeface="Arial" pitchFamily="34" charset="0"/>
              <a:buChar char="•"/>
            </a:pPr>
            <a:r>
              <a:rPr lang="en-US" b="1" dirty="0" smtClean="0">
                <a:latin typeface="Arial" pitchFamily="34" charset="0"/>
                <a:cs typeface="Arial" pitchFamily="34" charset="0"/>
              </a:rPr>
              <a:t>Java and Sun</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Sun Microsystems defined and published Java Language Specification.</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Sun also offers freely downloadable reference implementation of Java Language in the form of Sun JDK and Sun JRE.</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Other companies can also provide implementation of Java Specification.</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Few examples of companies who provide their own JRE are: IBM, Microsoft, BEA</a:t>
            </a:r>
          </a:p>
        </p:txBody>
      </p:sp>
    </p:spTree>
    <p:extLst>
      <p:ext uri="{BB962C8B-B14F-4D97-AF65-F5344CB8AC3E}">
        <p14:creationId xmlns:p14="http://schemas.microsoft.com/office/powerpoint/2010/main" val="2183962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CAC1FF2-899F-4B47-8DC2-8B3E834F8A78}" type="slidenum">
              <a:rPr lang="en-US" smtClean="0"/>
              <a:pPr/>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334000" cy="4114800"/>
          </a:xfrm>
          <a:noFill/>
          <a:ln/>
        </p:spPr>
        <p:txBody>
          <a:bodyPr/>
          <a:lstStyle/>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Memory Management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 any language, application-level memory management problems revolve around the </a:t>
            </a:r>
            <a:r>
              <a:rPr lang="en-US" sz="1200" kern="1200" dirty="0" err="1" smtClean="0">
                <a:solidFill>
                  <a:schemeClr val="tx1"/>
                </a:solidFill>
                <a:latin typeface="Arial" pitchFamily="34" charset="0"/>
                <a:cs typeface="Arial" pitchFamily="34" charset="0"/>
              </a:rPr>
              <a:t>deallocation</a:t>
            </a:r>
            <a:r>
              <a:rPr lang="en-US" sz="1200" kern="1200" dirty="0" smtClean="0">
                <a:solidFill>
                  <a:schemeClr val="tx1"/>
                </a:solidFill>
                <a:latin typeface="Arial" pitchFamily="34" charset="0"/>
                <a:cs typeface="Arial" pitchFamily="34" charset="0"/>
              </a:rPr>
              <a:t> of memory. These problems fall into two categories: premature </a:t>
            </a:r>
            <a:r>
              <a:rPr lang="en-US" sz="1200" kern="1200" dirty="0" err="1" smtClean="0">
                <a:solidFill>
                  <a:schemeClr val="tx1"/>
                </a:solidFill>
                <a:latin typeface="Arial" pitchFamily="34" charset="0"/>
                <a:cs typeface="Arial" pitchFamily="34" charset="0"/>
              </a:rPr>
              <a:t>deallocation</a:t>
            </a:r>
            <a:r>
              <a:rPr lang="en-US" sz="1200" kern="1200" dirty="0" smtClean="0">
                <a:solidFill>
                  <a:schemeClr val="tx1"/>
                </a:solidFill>
                <a:latin typeface="Arial" pitchFamily="34" charset="0"/>
                <a:cs typeface="Arial" pitchFamily="34" charset="0"/>
              </a:rPr>
              <a:t> (corrupted pointers) and incomplete </a:t>
            </a:r>
            <a:r>
              <a:rPr lang="en-US" sz="1200" kern="1200" dirty="0" err="1" smtClean="0">
                <a:solidFill>
                  <a:schemeClr val="tx1"/>
                </a:solidFill>
                <a:latin typeface="Arial" pitchFamily="34" charset="0"/>
                <a:cs typeface="Arial" pitchFamily="34" charset="0"/>
              </a:rPr>
              <a:t>deallocation</a:t>
            </a:r>
            <a:r>
              <a:rPr lang="en-US" sz="1200" kern="1200" dirty="0" smtClean="0">
                <a:solidFill>
                  <a:schemeClr val="tx1"/>
                </a:solidFill>
                <a:latin typeface="Arial" pitchFamily="34" charset="0"/>
                <a:cs typeface="Arial" pitchFamily="34" charset="0"/>
              </a:rPr>
              <a:t> (memory leaks).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 the case of incomplete </a:t>
            </a:r>
            <a:r>
              <a:rPr lang="en-US" sz="1200" kern="1200" dirty="0" err="1" smtClean="0">
                <a:solidFill>
                  <a:schemeClr val="tx1"/>
                </a:solidFill>
                <a:latin typeface="Arial" pitchFamily="34" charset="0"/>
                <a:cs typeface="Arial" pitchFamily="34" charset="0"/>
              </a:rPr>
              <a:t>deallocation</a:t>
            </a:r>
            <a:r>
              <a:rPr lang="en-US" sz="1200" kern="1200" dirty="0" smtClean="0">
                <a:solidFill>
                  <a:schemeClr val="tx1"/>
                </a:solidFill>
                <a:latin typeface="Arial" pitchFamily="34" charset="0"/>
                <a:cs typeface="Arial" pitchFamily="34" charset="0"/>
              </a:rPr>
              <a:t>, there are two </a:t>
            </a:r>
            <a:r>
              <a:rPr lang="en-US" sz="1200" kern="1200" dirty="0" err="1" smtClean="0">
                <a:solidFill>
                  <a:schemeClr val="tx1"/>
                </a:solidFill>
                <a:latin typeface="Arial" pitchFamily="34" charset="0"/>
                <a:cs typeface="Arial" pitchFamily="34" charset="0"/>
              </a:rPr>
              <a:t>subcases</a:t>
            </a:r>
            <a:r>
              <a:rPr lang="en-US" sz="1200" kern="1200" dirty="0" smtClean="0">
                <a:solidFill>
                  <a:schemeClr val="tx1"/>
                </a:solidFill>
                <a:latin typeface="Arial" pitchFamily="34" charset="0"/>
                <a:cs typeface="Arial" pitchFamily="34" charset="0"/>
              </a:rPr>
              <a:t>: coding bugs and design bugs.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Coding bugs are language dependent.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 Java, the Java language and runtime together entirely eliminate the problems of corrupted pointers and code-level memory leaks.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 Java, memory is allocated only to objects. There is no explicit allocation of memory, there is only the creation of new objects. (Java even treats array types as objects.)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Java runtime employs a garbage collector that reclaims the memory occupied by an object once it determines that object is no longer accessible. This automatic process makes it safe to throw away unneeded object references because the garbage collector does not collect the object if it is still needed elsewhere. Therefore, in Java the act of letting go of unneeded references never runs the risk of </a:t>
            </a:r>
            <a:r>
              <a:rPr lang="en-US" sz="1200" kern="1200" dirty="0" err="1" smtClean="0">
                <a:solidFill>
                  <a:schemeClr val="tx1"/>
                </a:solidFill>
                <a:latin typeface="Arial" pitchFamily="34" charset="0"/>
                <a:cs typeface="Arial" pitchFamily="34" charset="0"/>
              </a:rPr>
              <a:t>deallocating</a:t>
            </a:r>
            <a:r>
              <a:rPr lang="en-US" sz="1200" kern="1200" dirty="0" smtClean="0">
                <a:solidFill>
                  <a:schemeClr val="tx1"/>
                </a:solidFill>
                <a:latin typeface="Arial" pitchFamily="34" charset="0"/>
                <a:cs typeface="Arial" pitchFamily="34" charset="0"/>
              </a:rPr>
              <a:t> memory prematurely.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 Java, it's easy to let go of an entire "tree" of objects by setting the reference to the tree's root to null; the garbage collector will then reclaim all the objects (unless some of the objects are needed elsewhere). This is a lot easier than coding each of the objects' destructors to let go of its own dependencies (which is a coding-level problem with C++). </a:t>
            </a:r>
          </a:p>
          <a:p>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
            </a:r>
            <a:br>
              <a:rPr lang="en-US" dirty="0" smtClean="0">
                <a:latin typeface="Arial" pitchFamily="34" charset="0"/>
                <a:cs typeface="Arial" pitchFamily="34" charset="0"/>
              </a:rPr>
            </a:b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42375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CAC1FF2-899F-4B47-8DC2-8B3E834F8A78}" type="slidenum">
              <a:rPr lang="en-US" smtClean="0"/>
              <a:pPr/>
              <a:t>20</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486400" cy="4114800"/>
          </a:xfrm>
          <a:noFill/>
          <a:ln/>
        </p:spPr>
        <p:txBody>
          <a:bodyPr/>
          <a:lstStyle/>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Garbage Collection:</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A garbage collector is responsible for</a:t>
            </a:r>
          </a:p>
          <a:p>
            <a:pPr marL="1227137" lvl="2" indent="-190500" algn="l" rtl="0" eaLnBrk="1" fontAlgn="base" hangingPunct="1">
              <a:lnSpc>
                <a:spcPct val="90000"/>
              </a:lnSpc>
              <a:spcBef>
                <a:spcPct val="30000"/>
              </a:spcBef>
              <a:spcAft>
                <a:spcPct val="0"/>
              </a:spcAft>
              <a:buFont typeface="Arial" pitchFamily="34" charset="0"/>
              <a:buNone/>
              <a:defRPr/>
            </a:pPr>
            <a:r>
              <a:rPr lang="en-US" sz="1200" kern="1200" dirty="0" smtClean="0">
                <a:solidFill>
                  <a:schemeClr val="tx1"/>
                </a:solidFill>
                <a:latin typeface="Arial" pitchFamily="34" charset="0"/>
                <a:cs typeface="Arial" pitchFamily="34" charset="0"/>
              </a:rPr>
              <a:t>• allocating memory</a:t>
            </a:r>
          </a:p>
          <a:p>
            <a:pPr marL="1227137" lvl="2" indent="-190500" algn="l" rtl="0" eaLnBrk="1" fontAlgn="base" hangingPunct="1">
              <a:lnSpc>
                <a:spcPct val="90000"/>
              </a:lnSpc>
              <a:spcBef>
                <a:spcPct val="30000"/>
              </a:spcBef>
              <a:spcAft>
                <a:spcPct val="0"/>
              </a:spcAft>
              <a:buFont typeface="Arial" pitchFamily="34" charset="0"/>
              <a:buNone/>
              <a:defRPr/>
            </a:pPr>
            <a:r>
              <a:rPr lang="en-US" sz="1200" kern="1200" dirty="0" smtClean="0">
                <a:solidFill>
                  <a:schemeClr val="tx1"/>
                </a:solidFill>
                <a:latin typeface="Arial" pitchFamily="34" charset="0"/>
                <a:cs typeface="Arial" pitchFamily="34" charset="0"/>
              </a:rPr>
              <a:t>• ensuring that any referenced objects remain in memory, and</a:t>
            </a:r>
          </a:p>
          <a:p>
            <a:pPr marL="1227137" lvl="2" indent="-190500" algn="l" rtl="0" eaLnBrk="1" fontAlgn="base" hangingPunct="1">
              <a:lnSpc>
                <a:spcPct val="90000"/>
              </a:lnSpc>
              <a:spcBef>
                <a:spcPct val="30000"/>
              </a:spcBef>
              <a:spcAft>
                <a:spcPct val="0"/>
              </a:spcAft>
              <a:buFont typeface="Arial" pitchFamily="34" charset="0"/>
              <a:buNone/>
              <a:defRPr/>
            </a:pPr>
            <a:r>
              <a:rPr lang="en-US" sz="1200" kern="1200" dirty="0" smtClean="0">
                <a:solidFill>
                  <a:schemeClr val="tx1"/>
                </a:solidFill>
                <a:latin typeface="Arial" pitchFamily="34" charset="0"/>
                <a:cs typeface="Arial" pitchFamily="34" charset="0"/>
              </a:rPr>
              <a:t>• recovering memory used by objects that are no longer reachable from references in executing code.</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Objects that are referenced are said to be live. Objects that are no longer referenced are considered dead and are termed garbage. The process of finding and freeing (also known as reclaiming) the space used by these objects is known as garbage collection.</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baseline="0" dirty="0" smtClean="0">
                <a:solidFill>
                  <a:schemeClr val="tx1"/>
                </a:solidFill>
                <a:latin typeface="Arial" pitchFamily="34" charset="0"/>
                <a:cs typeface="Arial" pitchFamily="34" charset="0"/>
              </a:rPr>
              <a:t>The precise algorithm used to organize memory and allocate and </a:t>
            </a:r>
            <a:r>
              <a:rPr lang="en-US" sz="1200" kern="1200" baseline="0" dirty="0" err="1" smtClean="0">
                <a:solidFill>
                  <a:schemeClr val="tx1"/>
                </a:solidFill>
                <a:latin typeface="Arial" pitchFamily="34" charset="0"/>
                <a:cs typeface="Arial" pitchFamily="34" charset="0"/>
              </a:rPr>
              <a:t>deallocate</a:t>
            </a:r>
            <a:r>
              <a:rPr lang="en-US" sz="1200" kern="1200" baseline="0" dirty="0" smtClean="0">
                <a:solidFill>
                  <a:schemeClr val="tx1"/>
                </a:solidFill>
                <a:latin typeface="Arial" pitchFamily="34" charset="0"/>
                <a:cs typeface="Arial" pitchFamily="34" charset="0"/>
              </a:rPr>
              <a:t> space is handled by the garbage collector and hidden from the programmer. Space is commonly allocated from a large pool of memory referred to as the </a:t>
            </a:r>
            <a:r>
              <a:rPr lang="en-US" sz="1200" i="1" kern="1200" baseline="0" dirty="0" smtClean="0">
                <a:solidFill>
                  <a:schemeClr val="tx1"/>
                </a:solidFill>
                <a:latin typeface="Arial" pitchFamily="34" charset="0"/>
                <a:cs typeface="Arial" pitchFamily="34" charset="0"/>
              </a:rPr>
              <a:t>heap.</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baseline="0" dirty="0" smtClean="0">
                <a:solidFill>
                  <a:schemeClr val="tx1"/>
                </a:solidFill>
                <a:latin typeface="Arial" pitchFamily="34" charset="0"/>
                <a:cs typeface="Arial" pitchFamily="34" charset="0"/>
              </a:rPr>
              <a:t>The timing of garbage collection is up to the garbage collector. Typically, the entire heap or a subpart of it is collected either when it fills up or when it reaches a threshold percentage of occupancy.</a:t>
            </a:r>
            <a:endParaRPr lang="en-US" sz="1400" kern="1200" dirty="0" smtClean="0">
              <a:solidFill>
                <a:schemeClr val="tx1"/>
              </a:solidFill>
              <a:latin typeface="Arial" pitchFamily="34" charset="0"/>
              <a:cs typeface="Arial" pitchFamily="34" charset="0"/>
            </a:endParaRPr>
          </a:p>
          <a:p>
            <a:endParaRPr lang="en-US" dirty="0" smtClean="0">
              <a:latin typeface="Arial" pitchFamily="34" charset="0"/>
              <a:cs typeface="Arial" pitchFamily="34" charset="0"/>
            </a:endParaRPr>
          </a:p>
          <a:p>
            <a:pPr algn="just" eaLnBrk="1" hangingPunct="1"/>
            <a:r>
              <a:rPr lang="en-US" dirty="0" smtClean="0">
                <a:latin typeface="Arial" pitchFamily="34" charset="0"/>
                <a:cs typeface="Arial" pitchFamily="34" charset="0"/>
              </a:rPr>
              <a:t>There is a common misconception that </a:t>
            </a:r>
            <a:r>
              <a:rPr lang="en-US" dirty="0" err="1" smtClean="0">
                <a:latin typeface="Arial" pitchFamily="34" charset="0"/>
                <a:cs typeface="Arial" pitchFamily="34" charset="0"/>
              </a:rPr>
              <a:t>system.gc</a:t>
            </a:r>
            <a:r>
              <a:rPr lang="en-US" dirty="0" smtClean="0">
                <a:latin typeface="Arial" pitchFamily="34" charset="0"/>
                <a:cs typeface="Arial" pitchFamily="34" charset="0"/>
              </a:rPr>
              <a:t>() invokes the garbage collector, however that is not true. It just gives a request or hint to JVM to start garbage collector, but JVM may not start it immediately or even till end of the program execution. It is JVM implementation dependent issue, as to when it would start. It can even do some optimization by starting garbage collection, only when certain amount of memory is consumed etc.</a:t>
            </a:r>
          </a:p>
        </p:txBody>
      </p:sp>
    </p:spTree>
    <p:extLst>
      <p:ext uri="{BB962C8B-B14F-4D97-AF65-F5344CB8AC3E}">
        <p14:creationId xmlns:p14="http://schemas.microsoft.com/office/powerpoint/2010/main" val="390458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CF5D3C2-1E5A-43D4-9906-7A41CA2B2077}" type="slidenum">
              <a:rPr lang="en-US" smtClean="0"/>
              <a:pPr/>
              <a:t>3</a:t>
            </a:fld>
            <a:endParaRPr lang="en-U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151406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AD272E2-95B8-4C38-9663-6FE3E47DF9FC}" type="slidenum">
              <a:rPr lang="en-US" smtClean="0"/>
              <a:pPr/>
              <a:t>21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14400" y="4343400"/>
            <a:ext cx="5638800" cy="4114800"/>
          </a:xfrm>
          <a:noFill/>
          <a:ln/>
        </p:spPr>
        <p:txBody>
          <a:bodyPr/>
          <a:lstStyle/>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To compile the program:</a:t>
            </a:r>
          </a:p>
          <a:p>
            <a:pPr lvl="1" eaLnBrk="1" hangingPunct="1"/>
            <a:r>
              <a:rPr lang="en-US" b="0" dirty="0" smtClean="0">
                <a:latin typeface="Arial" pitchFamily="34" charset="0"/>
                <a:cs typeface="Arial" pitchFamily="34" charset="0"/>
              </a:rPr>
              <a:t>Syntax :   </a:t>
            </a:r>
            <a:r>
              <a:rPr lang="en-US" b="0" dirty="0" err="1" smtClean="0">
                <a:latin typeface="Arial" pitchFamily="34" charset="0"/>
                <a:cs typeface="Arial" pitchFamily="34" charset="0"/>
              </a:rPr>
              <a:t>javac</a:t>
            </a:r>
            <a:r>
              <a:rPr lang="en-US" b="0" dirty="0" smtClean="0">
                <a:latin typeface="Arial" pitchFamily="34" charset="0"/>
                <a:cs typeface="Arial" pitchFamily="34" charset="0"/>
              </a:rPr>
              <a:t> &lt;program name&gt; and  o/p =&gt; </a:t>
            </a:r>
            <a:r>
              <a:rPr lang="en-US" b="0" dirty="0" err="1" smtClean="0">
                <a:latin typeface="Arial" pitchFamily="34" charset="0"/>
                <a:cs typeface="Arial" pitchFamily="34" charset="0"/>
              </a:rPr>
              <a:t>classname.class</a:t>
            </a:r>
            <a:r>
              <a:rPr lang="en-US" b="0" dirty="0" smtClean="0">
                <a:latin typeface="Arial" pitchFamily="34" charset="0"/>
                <a:cs typeface="Arial" pitchFamily="34" charset="0"/>
              </a:rPr>
              <a:t> (byte code)</a:t>
            </a:r>
          </a:p>
          <a:p>
            <a:pPr lvl="1" eaLnBrk="1" hangingPunct="1"/>
            <a:r>
              <a:rPr lang="en-US" b="0" dirty="0" smtClean="0">
                <a:latin typeface="Arial" pitchFamily="34" charset="0"/>
                <a:cs typeface="Arial" pitchFamily="34" charset="0"/>
              </a:rPr>
              <a:t>e.g. : c:\javac MyProgram.java</a:t>
            </a:r>
          </a:p>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To run it:</a:t>
            </a:r>
          </a:p>
          <a:p>
            <a:pPr lvl="1" eaLnBrk="1" hangingPunct="1"/>
            <a:r>
              <a:rPr lang="en-US" b="0" dirty="0" smtClean="0">
                <a:latin typeface="Arial" pitchFamily="34" charset="0"/>
                <a:cs typeface="Arial" pitchFamily="34" charset="0"/>
              </a:rPr>
              <a:t>Syntax : Java &lt;</a:t>
            </a:r>
            <a:r>
              <a:rPr lang="en-US" b="0" dirty="0" err="1" smtClean="0">
                <a:latin typeface="Arial" pitchFamily="34" charset="0"/>
                <a:cs typeface="Arial" pitchFamily="34" charset="0"/>
              </a:rPr>
              <a:t>classname</a:t>
            </a:r>
            <a:r>
              <a:rPr lang="en-US" b="0" dirty="0" smtClean="0">
                <a:latin typeface="Arial" pitchFamily="34" charset="0"/>
                <a:cs typeface="Arial" pitchFamily="34" charset="0"/>
              </a:rPr>
              <a:t>&gt;  and   o/p =&gt; Result </a:t>
            </a:r>
          </a:p>
          <a:p>
            <a:pPr eaLnBrk="1" hangingPunct="1">
              <a:buFont typeface="Wingdings" pitchFamily="2" charset="2"/>
              <a:buNone/>
            </a:pPr>
            <a:r>
              <a:rPr lang="en-US" b="0" dirty="0" smtClean="0">
                <a:latin typeface="Arial" pitchFamily="34" charset="0"/>
                <a:cs typeface="Arial" pitchFamily="34" charset="0"/>
              </a:rPr>
              <a:t>	 e.g. : c:\java </a:t>
            </a:r>
            <a:r>
              <a:rPr lang="en-US" b="0" dirty="0" err="1" smtClean="0">
                <a:latin typeface="Arial" pitchFamily="34" charset="0"/>
                <a:cs typeface="Arial" pitchFamily="34" charset="0"/>
              </a:rPr>
              <a:t>MyProgram</a:t>
            </a:r>
            <a:endParaRPr lang="en-US" b="0" dirty="0" smtClean="0">
              <a:latin typeface="Arial" pitchFamily="34" charset="0"/>
              <a:cs typeface="Arial" pitchFamily="34" charset="0"/>
            </a:endParaRPr>
          </a:p>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Program Structure:</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All the programs in java must have </a:t>
            </a:r>
            <a:r>
              <a:rPr lang="en-US" sz="1200" kern="1200" dirty="0" err="1" smtClean="0">
                <a:solidFill>
                  <a:schemeClr val="tx1"/>
                </a:solidFill>
                <a:latin typeface="Arial" pitchFamily="34" charset="0"/>
                <a:cs typeface="Arial" pitchFamily="34" charset="0"/>
              </a:rPr>
              <a:t>atleast</a:t>
            </a:r>
            <a:r>
              <a:rPr lang="en-US" sz="1200" kern="1200" dirty="0" smtClean="0">
                <a:solidFill>
                  <a:schemeClr val="tx1"/>
                </a:solidFill>
                <a:latin typeface="Arial" pitchFamily="34" charset="0"/>
                <a:cs typeface="Arial" pitchFamily="34" charset="0"/>
              </a:rPr>
              <a:t> one class definition.</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main method is the entry point of the program. The signature of main method is important.</a:t>
            </a:r>
          </a:p>
          <a:p>
            <a:pPr marL="1077913" lvl="2" indent="-163513" algn="l" rtl="0" eaLnBrk="0" fontAlgn="base" hangingPunct="0">
              <a:lnSpc>
                <a:spcPct val="90000"/>
              </a:lnSpc>
              <a:spcBef>
                <a:spcPct val="30000"/>
              </a:spcBef>
              <a:spcAft>
                <a:spcPct val="0"/>
              </a:spcAft>
              <a:buFont typeface="Arial" pitchFamily="34" charset="0"/>
              <a:buNone/>
              <a:defRPr/>
            </a:pPr>
            <a:r>
              <a:rPr lang="en-US" b="1" dirty="0" smtClean="0">
                <a:latin typeface="Arial" pitchFamily="34" charset="0"/>
                <a:cs typeface="Arial" pitchFamily="34" charset="0"/>
              </a:rPr>
              <a:t>public static void main(String </a:t>
            </a:r>
            <a:r>
              <a:rPr lang="en-US" b="1" dirty="0" err="1" smtClean="0">
                <a:latin typeface="Arial" pitchFamily="34" charset="0"/>
                <a:cs typeface="Arial" pitchFamily="34" charset="0"/>
              </a:rPr>
              <a:t>args</a:t>
            </a:r>
            <a:r>
              <a:rPr lang="en-US" b="1" dirty="0" smtClean="0">
                <a:latin typeface="Arial" pitchFamily="34" charset="0"/>
                <a:cs typeface="Arial" pitchFamily="34" charset="0"/>
              </a:rPr>
              <a:t>[]) </a:t>
            </a:r>
            <a:endParaRPr lang="en-US" sz="1200" b="1" kern="1200" dirty="0" smtClean="0">
              <a:solidFill>
                <a:schemeClr val="tx1"/>
              </a:solidFill>
              <a:latin typeface="Arial" pitchFamily="34" charset="0"/>
              <a:cs typeface="Arial" pitchFamily="34" charset="0"/>
            </a:endParaRP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public :It is an</a:t>
            </a:r>
            <a:r>
              <a:rPr lang="en-US" sz="1200" kern="1200" baseline="0" dirty="0" smtClean="0">
                <a:solidFill>
                  <a:schemeClr val="tx1"/>
                </a:solidFill>
                <a:latin typeface="Arial" pitchFamily="34" charset="0"/>
                <a:cs typeface="Arial" pitchFamily="34" charset="0"/>
              </a:rPr>
              <a:t> access </a:t>
            </a:r>
            <a:r>
              <a:rPr lang="en-US" sz="1200" kern="1200" baseline="0" dirty="0" err="1" smtClean="0">
                <a:solidFill>
                  <a:schemeClr val="tx1"/>
                </a:solidFill>
                <a:latin typeface="Arial" pitchFamily="34" charset="0"/>
                <a:cs typeface="Arial" pitchFamily="34" charset="0"/>
              </a:rPr>
              <a:t>specifier</a:t>
            </a:r>
            <a:r>
              <a:rPr lang="en-US" sz="1200" kern="1200" baseline="0" dirty="0" smtClean="0">
                <a:solidFill>
                  <a:schemeClr val="tx1"/>
                </a:solidFill>
                <a:latin typeface="Arial" pitchFamily="34" charset="0"/>
                <a:cs typeface="Arial" pitchFamily="34" charset="0"/>
              </a:rPr>
              <a:t> signifying that c</a:t>
            </a:r>
            <a:r>
              <a:rPr lang="en-US" sz="1200" kern="1200" dirty="0" smtClean="0">
                <a:solidFill>
                  <a:schemeClr val="tx1"/>
                </a:solidFill>
                <a:latin typeface="Arial" pitchFamily="34" charset="0"/>
                <a:cs typeface="Arial" pitchFamily="34" charset="0"/>
              </a:rPr>
              <a:t>lass member accessible outside the class</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static : signifies that the class members are accessible without instantiating an object</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void : signifies</a:t>
            </a:r>
            <a:r>
              <a:rPr lang="en-US" sz="1200" kern="1200" baseline="0" dirty="0" smtClean="0">
                <a:solidFill>
                  <a:schemeClr val="tx1"/>
                </a:solidFill>
                <a:latin typeface="Arial" pitchFamily="34" charset="0"/>
                <a:cs typeface="Arial" pitchFamily="34" charset="0"/>
              </a:rPr>
              <a:t> that a m</a:t>
            </a:r>
            <a:r>
              <a:rPr lang="en-US" sz="1200" kern="1200" dirty="0" smtClean="0">
                <a:solidFill>
                  <a:schemeClr val="tx1"/>
                </a:solidFill>
                <a:latin typeface="Arial" pitchFamily="34" charset="0"/>
                <a:cs typeface="Arial" pitchFamily="34" charset="0"/>
              </a:rPr>
              <a:t>ethod does not return any result</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main :Method which is called at the entry point of program</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String [] </a:t>
            </a:r>
            <a:r>
              <a:rPr lang="en-US" sz="1200" kern="1200" dirty="0" err="1" smtClean="0">
                <a:solidFill>
                  <a:schemeClr val="tx1"/>
                </a:solidFill>
                <a:latin typeface="Arial" pitchFamily="34" charset="0"/>
                <a:cs typeface="Arial" pitchFamily="34" charset="0"/>
              </a:rPr>
              <a:t>args</a:t>
            </a:r>
            <a:r>
              <a:rPr lang="en-US" sz="1200" kern="1200" dirty="0" smtClean="0">
                <a:solidFill>
                  <a:schemeClr val="tx1"/>
                </a:solidFill>
                <a:latin typeface="Arial" pitchFamily="34" charset="0"/>
                <a:cs typeface="Arial" pitchFamily="34" charset="0"/>
              </a:rPr>
              <a:t> : Holds the command line parameters that are passed</a:t>
            </a:r>
            <a:r>
              <a:rPr lang="en-US" sz="1200" kern="1200" baseline="0" dirty="0" smtClean="0">
                <a:solidFill>
                  <a:schemeClr val="tx1"/>
                </a:solidFill>
                <a:latin typeface="Arial" pitchFamily="34" charset="0"/>
                <a:cs typeface="Arial" pitchFamily="34" charset="0"/>
              </a:rPr>
              <a:t> to the</a:t>
            </a:r>
            <a:r>
              <a:rPr lang="en-US" sz="1200" kern="1200" dirty="0" smtClean="0">
                <a:solidFill>
                  <a:schemeClr val="tx1"/>
                </a:solidFill>
                <a:latin typeface="Arial" pitchFamily="34" charset="0"/>
                <a:cs typeface="Arial" pitchFamily="34" charset="0"/>
              </a:rPr>
              <a:t> main program. They are fetched in a String </a:t>
            </a:r>
            <a:r>
              <a:rPr lang="en-US" sz="1200" kern="1200" baseline="0" dirty="0" smtClean="0">
                <a:solidFill>
                  <a:schemeClr val="tx1"/>
                </a:solidFill>
                <a:latin typeface="Arial" pitchFamily="34" charset="0"/>
                <a:cs typeface="Arial" pitchFamily="34" charset="0"/>
              </a:rPr>
              <a:t> array. The name of the array changes.</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baseline="0" dirty="0" err="1" smtClean="0">
                <a:solidFill>
                  <a:schemeClr val="tx1"/>
                </a:solidFill>
                <a:latin typeface="Arial" pitchFamily="34" charset="0"/>
                <a:cs typeface="Arial" pitchFamily="34" charset="0"/>
              </a:rPr>
              <a:t>System.out.println</a:t>
            </a:r>
            <a:r>
              <a:rPr lang="en-US" sz="1200" kern="1200" baseline="0" dirty="0" smtClean="0">
                <a:solidFill>
                  <a:schemeClr val="tx1"/>
                </a:solidFill>
                <a:latin typeface="Arial" pitchFamily="34" charset="0"/>
                <a:cs typeface="Arial" pitchFamily="34" charset="0"/>
              </a:rPr>
              <a:t>() : Built-in method in java that prints the output on the console.</a:t>
            </a:r>
            <a:endParaRPr lang="en-US" sz="1200" kern="1200" dirty="0" smtClean="0">
              <a:solidFill>
                <a:schemeClr val="tx1"/>
              </a:solidFill>
              <a:latin typeface="Arial" pitchFamily="34" charset="0"/>
              <a:cs typeface="Arial" pitchFamily="34" charset="0"/>
            </a:endParaRPr>
          </a:p>
          <a:p>
            <a:pPr eaLnBrk="1" hangingPunct="1">
              <a:buFont typeface="Wingdings" pitchFamily="2" charset="2"/>
              <a:buNone/>
            </a:pPr>
            <a:endParaRPr lang="en-US" b="0" dirty="0" smtClean="0">
              <a:latin typeface="Arial" pitchFamily="34" charset="0"/>
              <a:cs typeface="Arial" pitchFamily="34" charset="0"/>
            </a:endParaRP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024011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DC9AF7F-0481-4A8A-8953-C040979E6B7B}" type="slidenum">
              <a:rPr lang="en-US" smtClean="0"/>
              <a:pPr/>
              <a:t>22</a:t>
            </a:fld>
            <a:endParaRPr 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marL="163513" lvl="0" indent="-163513" algn="l" rtl="0" eaLnBrk="0" fontAlgn="base" hangingPunct="0">
              <a:lnSpc>
                <a:spcPct val="90000"/>
              </a:lnSpc>
              <a:spcBef>
                <a:spcPct val="30000"/>
              </a:spcBef>
              <a:spcAft>
                <a:spcPct val="0"/>
              </a:spcAft>
              <a:buFont typeface="Arial" pitchFamily="34" charset="0"/>
              <a:buChar char="•"/>
              <a:defRPr/>
            </a:pPr>
            <a:r>
              <a:rPr lang="en-US" sz="1200" b="1" kern="1200" dirty="0" err="1" smtClean="0">
                <a:solidFill>
                  <a:schemeClr val="tx1"/>
                </a:solidFill>
                <a:latin typeface="Arial" pitchFamily="34" charset="0"/>
                <a:cs typeface="Arial" pitchFamily="34" charset="0"/>
              </a:rPr>
              <a:t>Classpath</a:t>
            </a:r>
            <a:r>
              <a:rPr lang="en-US" sz="1200" b="1" kern="1200" dirty="0" smtClean="0">
                <a:solidFill>
                  <a:schemeClr val="tx1"/>
                </a:solidFill>
                <a:latin typeface="Arial" pitchFamily="34" charset="0"/>
                <a:cs typeface="Arial" pitchFamily="34" charset="0"/>
              </a:rPr>
              <a: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For java to be able to use a class, it has to be able to find that class on the file system Otherwise, the runtime flags an exception that the class does not exist</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uses 2 elements to find classes :</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package name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directories listed in </a:t>
            </a:r>
            <a:r>
              <a:rPr lang="en-US" sz="1200" kern="1200" dirty="0" err="1" smtClean="0">
                <a:solidFill>
                  <a:schemeClr val="tx1"/>
                </a:solidFill>
                <a:latin typeface="Arial" pitchFamily="34" charset="0"/>
                <a:cs typeface="Arial" pitchFamily="34" charset="0"/>
              </a:rPr>
              <a:t>classpath</a:t>
            </a:r>
            <a:r>
              <a:rPr lang="en-US" sz="1200" kern="1200" dirty="0" smtClean="0">
                <a:solidFill>
                  <a:schemeClr val="tx1"/>
                </a:solidFill>
                <a:latin typeface="Arial" pitchFamily="34" charset="0"/>
                <a:cs typeface="Arial" pitchFamily="34" charset="0"/>
              </a:rPr>
              <a:t> variable.</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How compiler locates a file?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Compiler searches through all directories specified in the </a:t>
            </a:r>
            <a:r>
              <a:rPr lang="en-US" sz="1200" kern="1200" dirty="0" err="1" smtClean="0">
                <a:solidFill>
                  <a:schemeClr val="tx1"/>
                </a:solidFill>
                <a:latin typeface="Arial" pitchFamily="34" charset="0"/>
                <a:cs typeface="Arial" pitchFamily="34" charset="0"/>
              </a:rPr>
              <a:t>classpath</a:t>
            </a:r>
            <a:r>
              <a:rPr lang="en-US" sz="1200" kern="1200" dirty="0" smtClean="0">
                <a:solidFill>
                  <a:schemeClr val="tx1"/>
                </a:solidFill>
                <a:latin typeface="Arial" pitchFamily="34" charset="0"/>
                <a:cs typeface="Arial" pitchFamily="34" charset="0"/>
              </a:rPr>
              <a:t> variable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If . is specified in </a:t>
            </a:r>
            <a:r>
              <a:rPr lang="en-US" sz="1200" kern="1200" dirty="0" err="1" smtClean="0">
                <a:solidFill>
                  <a:schemeClr val="tx1"/>
                </a:solidFill>
                <a:latin typeface="Arial" pitchFamily="34" charset="0"/>
                <a:cs typeface="Arial" pitchFamily="34" charset="0"/>
              </a:rPr>
              <a:t>classpath</a:t>
            </a:r>
            <a:r>
              <a:rPr lang="en-US" sz="1200" kern="1200" dirty="0" smtClean="0">
                <a:solidFill>
                  <a:schemeClr val="tx1"/>
                </a:solidFill>
                <a:latin typeface="Arial" pitchFamily="34" charset="0"/>
                <a:cs typeface="Arial" pitchFamily="34" charset="0"/>
              </a:rPr>
              <a:t>, then it also checks current directory</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If compiler still does not locate the file, it flags a </a:t>
            </a:r>
            <a:r>
              <a:rPr lang="en-US" sz="1200" kern="1200" dirty="0" err="1" smtClean="0">
                <a:solidFill>
                  <a:schemeClr val="tx1"/>
                </a:solidFill>
                <a:latin typeface="Arial" pitchFamily="34" charset="0"/>
                <a:cs typeface="Arial" pitchFamily="34" charset="0"/>
              </a:rPr>
              <a:t>ClassNotFound</a:t>
            </a:r>
            <a:r>
              <a:rPr lang="en-US" sz="1200" kern="1200" dirty="0" smtClean="0">
                <a:solidFill>
                  <a:schemeClr val="tx1"/>
                </a:solidFill>
                <a:latin typeface="Arial" pitchFamily="34" charset="0"/>
                <a:cs typeface="Arial" pitchFamily="34" charset="0"/>
              </a:rPr>
              <a:t> Exception</a:t>
            </a:r>
          </a:p>
          <a:p>
            <a:pPr marL="769937" lvl="1" indent="-190500" algn="l" rtl="0" eaLnBrk="1" fontAlgn="base" hangingPunct="1">
              <a:lnSpc>
                <a:spcPct val="90000"/>
              </a:lnSpc>
              <a:spcBef>
                <a:spcPct val="30000"/>
              </a:spcBef>
              <a:spcAft>
                <a:spcPct val="0"/>
              </a:spcAft>
              <a:buFont typeface="Arial" pitchFamily="34" charset="0"/>
              <a:buChar char="–"/>
              <a:defRPr/>
            </a:pPr>
            <a:endParaRPr lang="en-US" sz="1200" kern="1200" dirty="0" smtClean="0">
              <a:solidFill>
                <a:schemeClr val="tx1"/>
              </a:solidFill>
              <a:latin typeface="Arial" pitchFamily="34" charset="0"/>
              <a:cs typeface="Arial" pitchFamily="34" charset="0"/>
            </a:endParaRPr>
          </a:p>
          <a:p>
            <a:pPr marL="1227137" lvl="2" indent="-190500" algn="l" rtl="0" eaLnBrk="1" fontAlgn="base" hangingPunct="1">
              <a:lnSpc>
                <a:spcPct val="90000"/>
              </a:lnSpc>
              <a:spcBef>
                <a:spcPct val="30000"/>
              </a:spcBef>
              <a:spcAft>
                <a:spcPct val="0"/>
              </a:spcAft>
              <a:buFont typeface="Arial" pitchFamily="34" charset="0"/>
              <a:buChar char="–"/>
              <a:defRPr/>
            </a:pPr>
            <a:endParaRPr lang="en-US" sz="1200" kern="1200" dirty="0" smtClean="0">
              <a:solidFill>
                <a:schemeClr val="tx1"/>
              </a:solidFill>
              <a:latin typeface="Arial" pitchFamily="34" charset="0"/>
              <a:cs typeface="Arial" pitchFamily="34" charset="0"/>
            </a:endParaRP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38736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B1A27B46-371C-4648-9F17-8150736BF414}" type="slidenum">
              <a:rPr lang="en-US" smtClean="0"/>
              <a:pPr/>
              <a:t>23</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295501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24</a:t>
            </a:fld>
            <a:endParaRPr lang="en-US" dirty="0"/>
          </a:p>
        </p:txBody>
      </p:sp>
    </p:spTree>
    <p:extLst>
      <p:ext uri="{BB962C8B-B14F-4D97-AF65-F5344CB8AC3E}">
        <p14:creationId xmlns:p14="http://schemas.microsoft.com/office/powerpoint/2010/main" val="40503830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EE9BCA-5977-45BA-9EF7-FFB546AF2233}" type="slidenum">
              <a:rPr lang="en-US" smtClean="0"/>
              <a:pPr>
                <a:defRPr/>
              </a:pPr>
              <a:t>25</a:t>
            </a:fld>
            <a:endParaRPr lang="en-US" dirty="0"/>
          </a:p>
        </p:txBody>
      </p:sp>
    </p:spTree>
    <p:extLst>
      <p:ext uri="{BB962C8B-B14F-4D97-AF65-F5344CB8AC3E}">
        <p14:creationId xmlns:p14="http://schemas.microsoft.com/office/powerpoint/2010/main" val="2442196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D48EC46-47EC-4746-8F08-F91D6F5084E8}" type="slidenum">
              <a:rPr lang="en-US" smtClean="0">
                <a:latin typeface="Arial" pitchFamily="34" charset="0"/>
              </a:rPr>
              <a:pPr/>
              <a:t>26</a:t>
            </a:fld>
            <a:endParaRPr lang="en-US" smtClean="0">
              <a:latin typeface="Arial"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latin typeface="Arial" pitchFamily="34" charset="0"/>
            </a:endParaRPr>
          </a:p>
        </p:txBody>
      </p:sp>
    </p:spTree>
    <p:extLst>
      <p:ext uri="{BB962C8B-B14F-4D97-AF65-F5344CB8AC3E}">
        <p14:creationId xmlns:p14="http://schemas.microsoft.com/office/powerpoint/2010/main" val="1882634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1215F712-C5F1-4C71-B24A-01B59BA21E3B}" type="slidenum">
              <a:rPr lang="en-US" smtClean="0"/>
              <a:pPr/>
              <a:t>4</a:t>
            </a:fld>
            <a:endParaRPr 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algn="just" eaLnBrk="1" hangingPunct="1"/>
            <a:endParaRPr lang="en-US" dirty="0" smtClean="0"/>
          </a:p>
        </p:txBody>
      </p:sp>
    </p:spTree>
    <p:extLst>
      <p:ext uri="{BB962C8B-B14F-4D97-AF65-F5344CB8AC3E}">
        <p14:creationId xmlns:p14="http://schemas.microsoft.com/office/powerpoint/2010/main" val="418781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63513" indent="-163513" algn="l" rtl="0" eaLnBrk="0" fontAlgn="base" hangingPunct="0">
              <a:spcBef>
                <a:spcPct val="30000"/>
              </a:spcBef>
              <a:spcAft>
                <a:spcPct val="0"/>
              </a:spcAft>
              <a:buFont typeface="Arial" pitchFamily="34" charset="0"/>
              <a:buChar char="•"/>
            </a:pPr>
            <a:r>
              <a:rPr lang="en-US" b="1" kern="1200" dirty="0" smtClean="0">
                <a:solidFill>
                  <a:schemeClr val="tx1"/>
                </a:solidFill>
                <a:latin typeface="Arial" pitchFamily="34" charset="0"/>
                <a:cs typeface="Arial" pitchFamily="34" charset="0"/>
              </a:rPr>
              <a:t>About</a:t>
            </a:r>
            <a:r>
              <a:rPr lang="en-US" b="1" kern="1200" baseline="0" dirty="0" smtClean="0">
                <a:solidFill>
                  <a:schemeClr val="tx1"/>
                </a:solidFill>
                <a:latin typeface="Arial" pitchFamily="34" charset="0"/>
                <a:cs typeface="Arial" pitchFamily="34" charset="0"/>
              </a:rPr>
              <a:t> Java</a:t>
            </a:r>
            <a:endParaRPr lang="en-US" b="1" kern="1200" dirty="0" smtClean="0">
              <a:solidFill>
                <a:schemeClr val="tx1"/>
              </a:solidFill>
              <a:latin typeface="Arial" pitchFamily="34" charset="0"/>
              <a:cs typeface="Arial" pitchFamily="34" charset="0"/>
            </a:endParaRP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Java is related to C++, which is a direct descendent of C. Much of the character of Java is inherited from these two  languages. From C, Java derives its syntax. Many of Java’s object oriented features were influenced by C++.</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Java was conceived by James Gosling, Patrick </a:t>
            </a:r>
            <a:r>
              <a:rPr lang="en-US" kern="1200" dirty="0" err="1" smtClean="0">
                <a:solidFill>
                  <a:schemeClr val="tx1"/>
                </a:solidFill>
                <a:latin typeface="Arial" pitchFamily="34" charset="0"/>
                <a:cs typeface="Arial" pitchFamily="34" charset="0"/>
              </a:rPr>
              <a:t>Naughton</a:t>
            </a:r>
            <a:r>
              <a:rPr lang="en-US" kern="1200" dirty="0" smtClean="0">
                <a:solidFill>
                  <a:schemeClr val="tx1"/>
                </a:solidFill>
                <a:latin typeface="Arial" pitchFamily="34" charset="0"/>
                <a:cs typeface="Arial" pitchFamily="34" charset="0"/>
              </a:rPr>
              <a:t>, Chris </a:t>
            </a:r>
            <a:r>
              <a:rPr lang="en-US" kern="1200" dirty="0" err="1" smtClean="0">
                <a:solidFill>
                  <a:schemeClr val="tx1"/>
                </a:solidFill>
                <a:latin typeface="Arial" pitchFamily="34" charset="0"/>
                <a:cs typeface="Arial" pitchFamily="34" charset="0"/>
              </a:rPr>
              <a:t>Warth</a:t>
            </a:r>
            <a:r>
              <a:rPr lang="en-US" kern="1200" dirty="0" smtClean="0">
                <a:solidFill>
                  <a:schemeClr val="tx1"/>
                </a:solidFill>
                <a:latin typeface="Arial" pitchFamily="34" charset="0"/>
                <a:cs typeface="Arial" pitchFamily="34" charset="0"/>
              </a:rPr>
              <a:t>, Ed Frank, and Mike Sheridan at Sun  Microsystems, Inc. in 1991. It took 18 months to develop the first working version. This language was initially called “Oak,” but was renamed “Java” in 1995.</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The original impetus for Java was the need for a platform-independent (that is, architecture-neutral) language that  could be used to create software to be embedded in various consumer electronic devices, such as microwave ovens and remote controls. As you can probably guess, many different types of CPUs are used as controllers. The trouble with C and C++ (and most other languages) is that they are designed to be compiled for a specific target. Although it is possible to compile a C++ program for just about any type of CPU, to do so requires a full C++ compiler targeted for that CPU. The problem is that compilers are expensive and time-consuming to create. An easier—and more cost-efficient—solution was needed.</a:t>
            </a:r>
          </a:p>
          <a:p>
            <a:pPr marL="769937" lvl="1" indent="-190500" algn="l" rtl="0" eaLnBrk="1" fontAlgn="base" hangingPunct="1">
              <a:lnSpc>
                <a:spcPct val="90000"/>
              </a:lnSpc>
              <a:spcBef>
                <a:spcPct val="30000"/>
              </a:spcBef>
              <a:spcAft>
                <a:spcPct val="0"/>
              </a:spcAft>
              <a:buFont typeface="Arial" pitchFamily="34" charset="0"/>
              <a:buChar char="–"/>
              <a:defRPr/>
            </a:pPr>
            <a:endParaRPr lang="en-US" kern="1200" dirty="0" smtClean="0">
              <a:solidFill>
                <a:schemeClr val="tx1"/>
              </a:solidFill>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5</a:t>
            </a:fld>
            <a:endParaRPr lang="en-US"/>
          </a:p>
        </p:txBody>
      </p:sp>
    </p:spTree>
    <p:extLst>
      <p:ext uri="{BB962C8B-B14F-4D97-AF65-F5344CB8AC3E}">
        <p14:creationId xmlns:p14="http://schemas.microsoft.com/office/powerpoint/2010/main" val="309578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14400" y="4343400"/>
            <a:ext cx="5257800" cy="4495800"/>
          </a:xfrm>
        </p:spPr>
        <p:txBody>
          <a:bodyPr>
            <a:noAutofit/>
          </a:bodyPr>
          <a:lstStyle/>
          <a:p>
            <a:pPr marL="163513" indent="-163513" algn="l" rtl="0" eaLnBrk="0" fontAlgn="base" hangingPunct="0">
              <a:spcBef>
                <a:spcPct val="30000"/>
              </a:spcBef>
              <a:spcAft>
                <a:spcPct val="0"/>
              </a:spcAft>
              <a:buFont typeface="Arial" pitchFamily="34" charset="0"/>
              <a:buChar char="•"/>
            </a:pPr>
            <a:r>
              <a:rPr lang="en-US" b="1" kern="1200" dirty="0" smtClean="0">
                <a:solidFill>
                  <a:schemeClr val="tx1"/>
                </a:solidFill>
                <a:latin typeface="Arial" pitchFamily="34" charset="0"/>
                <a:cs typeface="Arial" pitchFamily="34" charset="0"/>
              </a:rPr>
              <a:t>Primary motivation :- </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The need for platform-independent  (that is(i.e.,) architecture-neutral) language that could to create  software to be embedded in various electronic devices.</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Gosling and others began work on </a:t>
            </a:r>
            <a:r>
              <a:rPr lang="en-US" kern="1200" dirty="0" err="1" smtClean="0">
                <a:solidFill>
                  <a:schemeClr val="tx1"/>
                </a:solidFill>
                <a:latin typeface="Arial" pitchFamily="34" charset="0"/>
                <a:cs typeface="Arial" pitchFamily="34" charset="0"/>
              </a:rPr>
              <a:t>portable,platform</a:t>
            </a:r>
            <a:r>
              <a:rPr lang="en-US" kern="1200" dirty="0" smtClean="0">
                <a:solidFill>
                  <a:schemeClr val="tx1"/>
                </a:solidFill>
                <a:latin typeface="Arial" pitchFamily="34" charset="0"/>
                <a:cs typeface="Arial" pitchFamily="34" charset="0"/>
              </a:rPr>
              <a:t>-independent language that could be used to  produce code that would run on a variety of CPUs under differing environments.</a:t>
            </a:r>
          </a:p>
          <a:p>
            <a:pPr marL="163513" indent="-163513" algn="l" rtl="0" eaLnBrk="0" fontAlgn="base" hangingPunct="0">
              <a:spcBef>
                <a:spcPct val="30000"/>
              </a:spcBef>
              <a:spcAft>
                <a:spcPct val="0"/>
              </a:spcAft>
              <a:buFont typeface="Arial" pitchFamily="34" charset="0"/>
              <a:buChar char="•"/>
            </a:pPr>
            <a:r>
              <a:rPr lang="en-US" b="1" kern="1200" dirty="0" smtClean="0">
                <a:solidFill>
                  <a:schemeClr val="tx1"/>
                </a:solidFill>
                <a:latin typeface="Arial" pitchFamily="34" charset="0"/>
                <a:cs typeface="Arial" pitchFamily="34" charset="0"/>
              </a:rPr>
              <a:t>Secondary force :- </a:t>
            </a: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With the emergence of World Wide </a:t>
            </a:r>
            <a:r>
              <a:rPr lang="en-US" kern="1200" dirty="0" err="1" smtClean="0">
                <a:solidFill>
                  <a:schemeClr val="tx1"/>
                </a:solidFill>
                <a:latin typeface="Arial" pitchFamily="34" charset="0"/>
                <a:cs typeface="Arial" pitchFamily="34" charset="0"/>
              </a:rPr>
              <a:t>Web,Java</a:t>
            </a:r>
            <a:r>
              <a:rPr lang="en-US" kern="1200" dirty="0" smtClean="0">
                <a:solidFill>
                  <a:schemeClr val="tx1"/>
                </a:solidFill>
                <a:latin typeface="Arial" pitchFamily="34" charset="0"/>
                <a:cs typeface="Arial" pitchFamily="34" charset="0"/>
              </a:rPr>
              <a:t> was propelled(cause to move forward with force) to the forefront of computer language design, because the Web, too, demanded portable(easily or  conveniently transported) programs.</a:t>
            </a:r>
            <a:endParaRPr lang="en-US" b="1" kern="1200" dirty="0" smtClean="0">
              <a:solidFill>
                <a:schemeClr val="tx1"/>
              </a:solidFill>
              <a:latin typeface="Arial" pitchFamily="34" charset="0"/>
              <a:cs typeface="Arial" pitchFamily="34" charset="0"/>
            </a:endParaRPr>
          </a:p>
          <a:p>
            <a:pPr marL="769937" lvl="1"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How Java changed the Internet</a:t>
            </a:r>
            <a:r>
              <a:rPr lang="en-US" kern="1200" baseline="0" dirty="0" smtClean="0">
                <a:solidFill>
                  <a:schemeClr val="tx1"/>
                </a:solidFill>
                <a:latin typeface="Arial" pitchFamily="34" charset="0"/>
                <a:cs typeface="Arial" pitchFamily="34" charset="0"/>
              </a:rPr>
              <a:t> ?</a:t>
            </a:r>
            <a:endParaRPr lang="en-US" kern="1200" dirty="0" smtClean="0">
              <a:solidFill>
                <a:schemeClr val="tx1"/>
              </a:solidFill>
              <a:latin typeface="Arial" pitchFamily="34" charset="0"/>
              <a:cs typeface="Arial" pitchFamily="34" charset="0"/>
            </a:endParaRPr>
          </a:p>
          <a:p>
            <a:pPr marL="1227137" lvl="2"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Java innovated a new  type of networked program called the applet that changed the way the online world thought about content.</a:t>
            </a:r>
          </a:p>
          <a:p>
            <a:pPr marL="1227137" lvl="2" indent="-190500" algn="l" rtl="0" eaLnBrk="1" fontAlgn="base" hangingPunct="1">
              <a:lnSpc>
                <a:spcPct val="90000"/>
              </a:lnSpc>
              <a:spcBef>
                <a:spcPct val="30000"/>
              </a:spcBef>
              <a:spcAft>
                <a:spcPct val="0"/>
              </a:spcAft>
              <a:buFont typeface="Arial" pitchFamily="34" charset="0"/>
              <a:buChar char="•"/>
              <a:defRPr/>
            </a:pPr>
            <a:r>
              <a:rPr lang="en-US" kern="1200" dirty="0" smtClean="0">
                <a:solidFill>
                  <a:schemeClr val="tx1"/>
                </a:solidFill>
                <a:latin typeface="Arial" pitchFamily="34" charset="0"/>
                <a:cs typeface="Arial" pitchFamily="34" charset="0"/>
              </a:rPr>
              <a:t>It also addressed some of the issues associated with the Internet : portability and security.</a:t>
            </a:r>
          </a:p>
        </p:txBody>
      </p:sp>
      <p:sp>
        <p:nvSpPr>
          <p:cNvPr id="4" name="Slide Number Placeholder 3"/>
          <p:cNvSpPr>
            <a:spLocks noGrp="1"/>
          </p:cNvSpPr>
          <p:nvPr>
            <p:ph type="sldNum" sz="quarter" idx="10"/>
          </p:nvPr>
        </p:nvSpPr>
        <p:spPr/>
        <p:txBody>
          <a:bodyPr/>
          <a:lstStyle/>
          <a:p>
            <a:pPr>
              <a:defRPr/>
            </a:pPr>
            <a:fld id="{F8E04924-26AF-44C1-AFBB-62E285447D28}" type="slidenum">
              <a:rPr lang="en-US" smtClean="0"/>
              <a:pPr>
                <a:defRPr/>
              </a:pPr>
              <a:t>6</a:t>
            </a:fld>
            <a:endParaRPr lang="en-US"/>
          </a:p>
        </p:txBody>
      </p:sp>
    </p:spTree>
    <p:extLst>
      <p:ext uri="{BB962C8B-B14F-4D97-AF65-F5344CB8AC3E}">
        <p14:creationId xmlns:p14="http://schemas.microsoft.com/office/powerpoint/2010/main" val="3672213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7A7FBA4F-6B94-407E-AC82-E3F81D03A187}" type="slidenum">
              <a:rPr lang="en-US" smtClean="0"/>
              <a:pPr/>
              <a:t>7</a:t>
            </a:fld>
            <a:endParaRPr lang="en-US"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marL="163513" indent="-163513">
              <a:buFont typeface="Arial" pitchFamily="34" charset="0"/>
              <a:buChar char="•"/>
            </a:pPr>
            <a:r>
              <a:rPr lang="en-US" b="1" dirty="0" smtClean="0">
                <a:latin typeface="Arial" pitchFamily="34" charset="0"/>
                <a:cs typeface="Arial" pitchFamily="34" charset="0"/>
              </a:rPr>
              <a:t>Simple</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It was designed to be easy for the professional programmer to learn and use effectively.</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If you already understand the basic concepts of object-oriented </a:t>
            </a:r>
            <a:r>
              <a:rPr lang="en-US" dirty="0" err="1" smtClean="0">
                <a:latin typeface="Arial" pitchFamily="34" charset="0"/>
                <a:cs typeface="Arial" pitchFamily="34" charset="0"/>
              </a:rPr>
              <a:t>programming,learning</a:t>
            </a:r>
            <a:r>
              <a:rPr lang="en-US" dirty="0" smtClean="0">
                <a:latin typeface="Arial" pitchFamily="34" charset="0"/>
                <a:cs typeface="Arial" pitchFamily="34" charset="0"/>
              </a:rPr>
              <a:t> Java will be even easier.</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If you are an experienced C++ programmer moving to Java will require  very little effort</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Java inherits the C/C++ syntax and many of the object-oriented features  of C++  ,programmers have little trouble learning Java.</a:t>
            </a:r>
          </a:p>
          <a:p>
            <a:pPr marL="769937" lvl="1" indent="-190500" eaLnBrk="1" hangingPunct="1">
              <a:lnSpc>
                <a:spcPct val="90000"/>
              </a:lnSpc>
              <a:defRPr/>
            </a:pPr>
            <a:endParaRPr lang="en-US" dirty="0" smtClean="0">
              <a:latin typeface="Arial" pitchFamily="34" charset="0"/>
              <a:cs typeface="Arial" pitchFamily="34" charset="0"/>
            </a:endParaRPr>
          </a:p>
          <a:p>
            <a:pPr marL="163513" lvl="0" indent="-163513">
              <a:lnSpc>
                <a:spcPct val="90000"/>
              </a:lnSpc>
              <a:buFont typeface="Arial" pitchFamily="34" charset="0"/>
              <a:buChar char="•"/>
              <a:defRPr/>
            </a:pPr>
            <a:r>
              <a:rPr lang="en-US" b="1" dirty="0" smtClean="0">
                <a:latin typeface="Arial" pitchFamily="34" charset="0"/>
                <a:cs typeface="Arial" pitchFamily="34" charset="0"/>
              </a:rPr>
              <a:t>Object-Oriented :</a:t>
            </a:r>
          </a:p>
          <a:p>
            <a:pPr marL="769937" lvl="1" indent="-190500" eaLnBrk="1" hangingPunct="1">
              <a:lnSpc>
                <a:spcPct val="90000"/>
              </a:lnSpc>
              <a:buFont typeface="Arial" pitchFamily="34" charset="0"/>
              <a:buChar char="–"/>
              <a:defRPr/>
            </a:pPr>
            <a:r>
              <a:rPr lang="en-US" b="1" dirty="0" smtClean="0">
                <a:latin typeface="Arial" pitchFamily="34" charset="0"/>
                <a:cs typeface="Arial" pitchFamily="34" charset="0"/>
              </a:rPr>
              <a:t> </a:t>
            </a:r>
            <a:r>
              <a:rPr lang="en-US" dirty="0" smtClean="0">
                <a:latin typeface="Arial" pitchFamily="34" charset="0"/>
                <a:cs typeface="Arial" pitchFamily="34" charset="0"/>
              </a:rPr>
              <a:t>Java was not designed to be source-code compatible    with any other </a:t>
            </a:r>
            <a:r>
              <a:rPr lang="en-US" dirty="0" err="1" smtClean="0">
                <a:latin typeface="Arial" pitchFamily="34" charset="0"/>
                <a:cs typeface="Arial" pitchFamily="34" charset="0"/>
              </a:rPr>
              <a:t>language.This</a:t>
            </a:r>
            <a:r>
              <a:rPr lang="en-US" dirty="0" smtClean="0">
                <a:latin typeface="Arial" pitchFamily="34" charset="0"/>
                <a:cs typeface="Arial" pitchFamily="34" charset="0"/>
              </a:rPr>
              <a:t> allowed the Java programmer the flexibility to design with a blank slate.</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Outcome of this was a </a:t>
            </a:r>
            <a:r>
              <a:rPr lang="en-US" dirty="0" err="1" smtClean="0">
                <a:latin typeface="Arial" pitchFamily="34" charset="0"/>
                <a:cs typeface="Arial" pitchFamily="34" charset="0"/>
              </a:rPr>
              <a:t>clean,usable,pragmatic</a:t>
            </a:r>
            <a:r>
              <a:rPr lang="en-US" dirty="0" smtClean="0">
                <a:latin typeface="Arial" pitchFamily="34" charset="0"/>
                <a:cs typeface="Arial" pitchFamily="34" charset="0"/>
              </a:rPr>
              <a:t> approach to objects.</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Java manages to maintain balance between an object and a model.</a:t>
            </a:r>
          </a:p>
          <a:p>
            <a:pPr marL="769937" lvl="1" indent="-190500" eaLnBrk="1" hangingPunct="1">
              <a:lnSpc>
                <a:spcPct val="90000"/>
              </a:lnSpc>
              <a:buFont typeface="Arial" pitchFamily="34" charset="0"/>
              <a:buChar char="–"/>
              <a:defRPr/>
            </a:pPr>
            <a:r>
              <a:rPr lang="en-US" dirty="0" smtClean="0">
                <a:latin typeface="Arial" pitchFamily="34" charset="0"/>
                <a:cs typeface="Arial" pitchFamily="34" charset="0"/>
              </a:rPr>
              <a:t>The Object model in Java is simple and easy to </a:t>
            </a:r>
            <a:r>
              <a:rPr lang="en-US" dirty="0" err="1" smtClean="0">
                <a:latin typeface="Arial" pitchFamily="34" charset="0"/>
                <a:cs typeface="Arial" pitchFamily="34" charset="0"/>
              </a:rPr>
              <a:t>extend,while</a:t>
            </a:r>
            <a:r>
              <a:rPr lang="en-US" dirty="0" smtClean="0">
                <a:latin typeface="Arial" pitchFamily="34" charset="0"/>
                <a:cs typeface="Arial" pitchFamily="34" charset="0"/>
              </a:rPr>
              <a:t> primitive </a:t>
            </a:r>
            <a:r>
              <a:rPr lang="en-US" dirty="0" err="1" smtClean="0">
                <a:latin typeface="Arial" pitchFamily="34" charset="0"/>
                <a:cs typeface="Arial" pitchFamily="34" charset="0"/>
              </a:rPr>
              <a:t>types,such</a:t>
            </a:r>
            <a:r>
              <a:rPr lang="en-US" dirty="0" smtClean="0">
                <a:latin typeface="Arial" pitchFamily="34" charset="0"/>
                <a:cs typeface="Arial" pitchFamily="34" charset="0"/>
              </a:rPr>
              <a:t> as </a:t>
            </a:r>
            <a:r>
              <a:rPr lang="en-US" dirty="0" err="1" smtClean="0">
                <a:latin typeface="Arial" pitchFamily="34" charset="0"/>
                <a:cs typeface="Arial" pitchFamily="34" charset="0"/>
              </a:rPr>
              <a:t>integers,are</a:t>
            </a:r>
            <a:r>
              <a:rPr lang="en-US" dirty="0" smtClean="0">
                <a:latin typeface="Arial" pitchFamily="34" charset="0"/>
                <a:cs typeface="Arial" pitchFamily="34" charset="0"/>
              </a:rPr>
              <a:t> kept as high-performance non-objects.</a:t>
            </a:r>
          </a:p>
          <a:p>
            <a:pPr marL="769937" lvl="1" indent="-190500" algn="l" rtl="0" eaLnBrk="1" fontAlgn="base" hangingPunct="1">
              <a:lnSpc>
                <a:spcPct val="90000"/>
              </a:lnSpc>
              <a:spcBef>
                <a:spcPct val="30000"/>
              </a:spcBef>
              <a:spcAft>
                <a:spcPct val="0"/>
              </a:spcAft>
              <a:defRPr/>
            </a:pPr>
            <a:r>
              <a:rPr lang="en-US" kern="1200" dirty="0" smtClean="0">
                <a:solidFill>
                  <a:schemeClr val="tx1"/>
                </a:solidFill>
                <a:latin typeface="Arial" pitchFamily="34" charset="0"/>
                <a:cs typeface="Arial" pitchFamily="34" charset="0"/>
              </a:rPr>
              <a:t/>
            </a:r>
            <a:br>
              <a:rPr lang="en-US" kern="1200" dirty="0" smtClean="0">
                <a:solidFill>
                  <a:schemeClr val="tx1"/>
                </a:solidFill>
                <a:latin typeface="Arial" pitchFamily="34" charset="0"/>
                <a:cs typeface="Arial" pitchFamily="34" charset="0"/>
              </a:rPr>
            </a:br>
            <a:r>
              <a:rPr lang="en-US" kern="1200" dirty="0" smtClean="0">
                <a:solidFill>
                  <a:schemeClr val="tx1"/>
                </a:solidFill>
                <a:latin typeface="Arial" pitchFamily="34" charset="0"/>
                <a:cs typeface="Arial" pitchFamily="34" charset="0"/>
              </a:rPr>
              <a:t/>
            </a:r>
            <a:br>
              <a:rPr lang="en-US" kern="1200" dirty="0" smtClean="0">
                <a:solidFill>
                  <a:schemeClr val="tx1"/>
                </a:solidFill>
                <a:latin typeface="Arial" pitchFamily="34" charset="0"/>
                <a:cs typeface="Arial" pitchFamily="34" charset="0"/>
              </a:rPr>
            </a:br>
            <a:r>
              <a:rPr lang="en-US" b="1" kern="1200" dirty="0" smtClean="0">
                <a:solidFill>
                  <a:schemeClr val="tx1"/>
                </a:solidFill>
                <a:latin typeface="Arial" pitchFamily="34" charset="0"/>
                <a:cs typeface="Arial" pitchFamily="34" charset="0"/>
              </a:rPr>
              <a:t/>
            </a:r>
            <a:br>
              <a:rPr lang="en-US" b="1" kern="1200" dirty="0" smtClean="0">
                <a:solidFill>
                  <a:schemeClr val="tx1"/>
                </a:solidFill>
                <a:latin typeface="Arial" pitchFamily="34" charset="0"/>
                <a:cs typeface="Arial" pitchFamily="34" charset="0"/>
              </a:rPr>
            </a:br>
            <a:r>
              <a:rPr lang="en-US" kern="1200" dirty="0" smtClean="0">
                <a:solidFill>
                  <a:schemeClr val="tx1"/>
                </a:solidFill>
                <a:latin typeface="Arial" pitchFamily="34" charset="0"/>
                <a:cs typeface="Arial" pitchFamily="34" charset="0"/>
              </a:rPr>
              <a:t/>
            </a:r>
            <a:br>
              <a:rPr lang="en-US" kern="1200" dirty="0" smtClean="0">
                <a:solidFill>
                  <a:schemeClr val="tx1"/>
                </a:solidFill>
                <a:latin typeface="Arial" pitchFamily="34" charset="0"/>
                <a:cs typeface="Arial" pitchFamily="34" charset="0"/>
              </a:rPr>
            </a:br>
            <a:endParaRPr lang="en-US" kern="1200" dirty="0" smtClean="0">
              <a:solidFill>
                <a:schemeClr val="tx1"/>
              </a:solidFill>
              <a:latin typeface="Arial" pitchFamily="34" charset="0"/>
              <a:cs typeface="Arial" pitchFamily="34" charset="0"/>
            </a:endParaRPr>
          </a:p>
          <a:p>
            <a:pPr marL="312737" lvl="0" indent="-190500" algn="l" rtl="0" eaLnBrk="1" fontAlgn="base" hangingPunct="1">
              <a:lnSpc>
                <a:spcPct val="90000"/>
              </a:lnSpc>
              <a:spcBef>
                <a:spcPct val="30000"/>
              </a:spcBef>
              <a:spcAft>
                <a:spcPct val="0"/>
              </a:spcAft>
              <a:buFont typeface="Arial" pitchFamily="34" charset="0"/>
              <a:buChar char="–"/>
              <a:defRPr/>
            </a:pPr>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325033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0947049-B853-4D0D-B64A-66C670995811}" type="slidenum">
              <a:rPr lang="en-US" smtClean="0"/>
              <a:pPr/>
              <a:t>8</a:t>
            </a:fld>
            <a:endParaRPr 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JDK 1.0 (January 23, 1996)</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Oak . Initial release.</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first stable version was the JDK 1.0.2. is called Java 1</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b="1" kern="1200" dirty="0" smtClean="0">
                <a:solidFill>
                  <a:schemeClr val="tx1"/>
                </a:solidFill>
                <a:latin typeface="Arial" pitchFamily="34" charset="0"/>
                <a:cs typeface="Arial" pitchFamily="34" charset="0"/>
              </a:rPr>
              <a:t>Note : </a:t>
            </a:r>
            <a:r>
              <a:rPr lang="en-US" sz="1200" kern="1200" dirty="0" smtClean="0">
                <a:solidFill>
                  <a:schemeClr val="tx1"/>
                </a:solidFill>
                <a:latin typeface="Arial" pitchFamily="34" charset="0"/>
                <a:cs typeface="Arial" pitchFamily="34" charset="0"/>
              </a:rPr>
              <a:t>In versions of Java and the JDK up to 1.0.1, you could use private and protected together to  create yet another form of protection that would restrict access to methods or variables solely to subclasses of a  given class. As of 1.0.2, this capability has been removed from the language.</a:t>
            </a:r>
          </a:p>
          <a:p>
            <a:pPr eaLnBrk="1" hangingPunct="1"/>
            <a:endParaRPr lang="en-US" dirty="0" smtClean="0">
              <a:latin typeface="Arial" pitchFamily="34" charset="0"/>
              <a:cs typeface="Arial" pitchFamily="34" charset="0"/>
            </a:endParaRPr>
          </a:p>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JDK 1.1 (February 19, 1997)</a:t>
            </a:r>
          </a:p>
          <a:p>
            <a:pPr marL="769937" lvl="1" indent="-190500" algn="l" rtl="0" eaLnBrk="1" fontAlgn="base" hangingPunct="1">
              <a:lnSpc>
                <a:spcPct val="90000"/>
              </a:lnSpc>
              <a:spcBef>
                <a:spcPct val="30000"/>
              </a:spcBef>
              <a:spcAft>
                <a:spcPct val="0"/>
              </a:spcAft>
              <a:buFont typeface="Arial" pitchFamily="34" charset="0"/>
              <a:buChar char="–"/>
              <a:defRPr/>
            </a:pPr>
            <a:r>
              <a:rPr lang="en-US" b="1" dirty="0" smtClean="0">
                <a:solidFill>
                  <a:schemeClr val="tx1"/>
                </a:solidFill>
                <a:latin typeface="Arial" pitchFamily="34" charset="0"/>
                <a:cs typeface="Arial" pitchFamily="34" charset="0"/>
              </a:rPr>
              <a:t>	</a:t>
            </a:r>
            <a:r>
              <a:rPr lang="en-US" sz="1200" kern="1200" dirty="0" smtClean="0">
                <a:solidFill>
                  <a:schemeClr val="tx1"/>
                </a:solidFill>
                <a:latin typeface="Arial" pitchFamily="34" charset="0"/>
                <a:cs typeface="Arial" pitchFamily="34" charset="0"/>
              </a:rPr>
              <a:t>Major additions included:</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an extensive retooling of the AWT event model</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inner classes added to the language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JavaBeans</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JDBC</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RMI</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reflection which supported Introspection only, no modification at runtime was possible.</a:t>
            </a:r>
          </a:p>
          <a:p>
            <a:pPr marL="1227137" lvl="2" indent="-190500" algn="l" rtl="0" eaLnBrk="1" fontAlgn="base" hangingPunct="1">
              <a:lnSpc>
                <a:spcPct val="90000"/>
              </a:lnSpc>
              <a:spcBef>
                <a:spcPct val="30000"/>
              </a:spcBef>
              <a:spcAft>
                <a:spcPct val="0"/>
              </a:spcAft>
              <a:buFont typeface="Arial" pitchFamily="34" charset="0"/>
              <a:buChar char="–"/>
              <a:defRPr/>
            </a:pPr>
            <a:endParaRPr lang="en-US" sz="1200" kern="1200" dirty="0" smtClean="0">
              <a:solidFill>
                <a:schemeClr val="tx1"/>
              </a:solidFill>
              <a:latin typeface="Arial" pitchFamily="34" charset="0"/>
              <a:cs typeface="Arial" pitchFamily="34" charset="0"/>
            </a:endParaRP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143856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9883B88-10D0-450B-8DA0-E10042954ACF}" type="slidenum">
              <a:rPr lang="en-US" smtClean="0"/>
              <a:pPr/>
              <a:t>9</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J2SE 1.2 (December 8, 1998)</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Playground.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This and subsequent releases through J2SE 5.0 were rebranded retrospectively Java 2 and the version name "J2SE" (Java 2 Platform, Standard Edition) replaced JDK to distinguish the base platform from J2EE (Java 2 Platform, Enterprise Edition) and J2ME (Java 2 Platform, Micro Edition).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Major additions included:</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err="1" smtClean="0">
                <a:solidFill>
                  <a:schemeClr val="tx1"/>
                </a:solidFill>
                <a:latin typeface="Arial" pitchFamily="34" charset="0"/>
                <a:cs typeface="Arial" pitchFamily="34" charset="0"/>
              </a:rPr>
              <a:t>strictfp</a:t>
            </a:r>
            <a:r>
              <a:rPr lang="en-US" sz="1200" kern="1200" dirty="0" smtClean="0">
                <a:solidFill>
                  <a:schemeClr val="tx1"/>
                </a:solidFill>
                <a:latin typeface="Arial" pitchFamily="34" charset="0"/>
                <a:cs typeface="Arial" pitchFamily="34" charset="0"/>
              </a:rPr>
              <a:t> keyword</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Swing graphical API was integrated into the core classes Sun's JVM was equipped with a JIT compiler for the first time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Plug-in Java IDL, an IDL implementation for CORBA interoperability</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Collections framework</a:t>
            </a:r>
          </a:p>
          <a:p>
            <a:pPr eaLnBrk="1" hangingPunct="1"/>
            <a:endParaRPr lang="en-US" dirty="0" smtClean="0">
              <a:solidFill>
                <a:schemeClr val="tx1"/>
              </a:solidFill>
              <a:latin typeface="Arial" pitchFamily="34" charset="0"/>
              <a:cs typeface="Arial" pitchFamily="34" charset="0"/>
            </a:endParaRPr>
          </a:p>
          <a:p>
            <a:pPr eaLnBrk="1" hangingPunct="1"/>
            <a:endParaRPr lang="en-US" dirty="0" smtClean="0">
              <a:solidFill>
                <a:schemeClr val="tx1"/>
              </a:solidFill>
              <a:latin typeface="Arial" pitchFamily="34" charset="0"/>
              <a:cs typeface="Arial" pitchFamily="34" charset="0"/>
            </a:endParaRPr>
          </a:p>
          <a:p>
            <a:pPr eaLnBrk="1" hangingPunct="1"/>
            <a:endParaRPr lang="en-US"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89323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527B80F-24B5-4835-A507-EAC4EE7F24AF}" type="slidenum">
              <a:rPr lang="en-US" smtClean="0"/>
              <a:pPr/>
              <a:t>10</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marL="163513" indent="-163513" algn="l" rtl="0" eaLnBrk="0" fontAlgn="base" hangingPunct="0">
              <a:spcBef>
                <a:spcPct val="30000"/>
              </a:spcBef>
              <a:spcAft>
                <a:spcPct val="0"/>
              </a:spcAft>
              <a:buFont typeface="Arial" pitchFamily="34" charset="0"/>
              <a:buChar char="•"/>
            </a:pPr>
            <a:r>
              <a:rPr lang="en-US" sz="1200" b="1" kern="1200" dirty="0" smtClean="0">
                <a:solidFill>
                  <a:schemeClr val="tx1"/>
                </a:solidFill>
                <a:latin typeface="Arial" pitchFamily="34" charset="0"/>
                <a:cs typeface="Arial" pitchFamily="34" charset="0"/>
              </a:rPr>
              <a:t>J2SE 1.3 (May 8, 2000)</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Codename Kestrel. </a:t>
            </a:r>
          </a:p>
          <a:p>
            <a:pPr marL="769937" lvl="1"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The most notable changes were:</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err="1" smtClean="0">
                <a:solidFill>
                  <a:schemeClr val="tx1"/>
                </a:solidFill>
                <a:latin typeface="Arial" pitchFamily="34" charset="0"/>
                <a:cs typeface="Arial" pitchFamily="34" charset="0"/>
              </a:rPr>
              <a:t>HotSpot</a:t>
            </a:r>
            <a:r>
              <a:rPr lang="en-US" sz="1200" kern="1200" dirty="0" smtClean="0">
                <a:solidFill>
                  <a:schemeClr val="tx1"/>
                </a:solidFill>
                <a:latin typeface="Arial" pitchFamily="34" charset="0"/>
                <a:cs typeface="Arial" pitchFamily="34" charset="0"/>
              </a:rPr>
              <a:t> JVM included (the </a:t>
            </a:r>
            <a:r>
              <a:rPr lang="en-US" sz="1200" kern="1200" dirty="0" err="1" smtClean="0">
                <a:solidFill>
                  <a:schemeClr val="tx1"/>
                </a:solidFill>
                <a:latin typeface="Arial" pitchFamily="34" charset="0"/>
                <a:cs typeface="Arial" pitchFamily="34" charset="0"/>
              </a:rPr>
              <a:t>HotSpot</a:t>
            </a:r>
            <a:r>
              <a:rPr lang="en-US" sz="1200" kern="1200" dirty="0" smtClean="0">
                <a:solidFill>
                  <a:schemeClr val="tx1"/>
                </a:solidFill>
                <a:latin typeface="Arial" pitchFamily="34" charset="0"/>
                <a:cs typeface="Arial" pitchFamily="34" charset="0"/>
              </a:rPr>
              <a:t> JVM was first released in April, 1999 for the J2SE 1.2 JVM) </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RMI was modified to support optional compatibility with CORBA</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err="1" smtClean="0">
                <a:solidFill>
                  <a:schemeClr val="tx1"/>
                </a:solidFill>
                <a:latin typeface="Arial" pitchFamily="34" charset="0"/>
                <a:cs typeface="Arial" pitchFamily="34" charset="0"/>
              </a:rPr>
              <a:t>JavaSound</a:t>
            </a:r>
            <a:endParaRPr lang="en-US" sz="1200" kern="1200" dirty="0" smtClean="0">
              <a:solidFill>
                <a:schemeClr val="tx1"/>
              </a:solidFill>
              <a:latin typeface="Arial" pitchFamily="34" charset="0"/>
              <a:cs typeface="Arial" pitchFamily="34" charset="0"/>
            </a:endParaRP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Naming and Directory Interface (JNDI) included in core libraries (previously available as an extension)</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Java Platform Debugger Architecture (JPDA)</a:t>
            </a:r>
          </a:p>
          <a:p>
            <a:pPr marL="1227137" lvl="2" indent="-190500" algn="l" rtl="0" eaLnBrk="1" fontAlgn="base" hangingPunct="1">
              <a:lnSpc>
                <a:spcPct val="90000"/>
              </a:lnSpc>
              <a:spcBef>
                <a:spcPct val="30000"/>
              </a:spcBef>
              <a:spcAft>
                <a:spcPct val="0"/>
              </a:spcAft>
              <a:buFont typeface="Arial" pitchFamily="34" charset="0"/>
              <a:buChar char="•"/>
              <a:defRPr/>
            </a:pPr>
            <a:r>
              <a:rPr lang="en-US" sz="1200" kern="1200" dirty="0" smtClean="0">
                <a:solidFill>
                  <a:schemeClr val="tx1"/>
                </a:solidFill>
                <a:latin typeface="Arial" pitchFamily="34" charset="0"/>
                <a:cs typeface="Arial" pitchFamily="34" charset="0"/>
              </a:rPr>
              <a:t>Synthetic proxy classes</a:t>
            </a:r>
          </a:p>
          <a:p>
            <a:pPr eaLnBrk="1" hangingPunct="1"/>
            <a:endParaRPr lang="en-US" dirty="0" smtClean="0">
              <a:latin typeface="Arial" pitchFamily="34" charset="0"/>
              <a:cs typeface="Arial" pitchFamily="34" charset="0"/>
            </a:endParaRPr>
          </a:p>
        </p:txBody>
      </p:sp>
    </p:spTree>
    <p:extLst>
      <p:ext uri="{BB962C8B-B14F-4D97-AF65-F5344CB8AC3E}">
        <p14:creationId xmlns:p14="http://schemas.microsoft.com/office/powerpoint/2010/main" val="7456359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and Sec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2" y="429"/>
            <a:ext cx="9142857" cy="6857143"/>
          </a:xfrm>
          <a:prstGeom prst="rect">
            <a:avLst/>
          </a:prstGeom>
        </p:spPr>
      </p:pic>
      <p:pic>
        <p:nvPicPr>
          <p:cNvPr id="8" name="Picture 7" descr="SYNT_MASTER_3COLOR [Converted].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74936" y="288350"/>
            <a:ext cx="2131072" cy="676065"/>
          </a:xfrm>
          <a:prstGeom prst="rect">
            <a:avLst/>
          </a:prstGeom>
        </p:spPr>
      </p:pic>
      <p:sp>
        <p:nvSpPr>
          <p:cNvPr id="2" name="Title 1"/>
          <p:cNvSpPr>
            <a:spLocks noGrp="1"/>
          </p:cNvSpPr>
          <p:nvPr>
            <p:ph type="ctrTitle"/>
          </p:nvPr>
        </p:nvSpPr>
        <p:spPr>
          <a:xfrm>
            <a:off x="3992459" y="2425701"/>
            <a:ext cx="4910580" cy="1684190"/>
          </a:xfrm>
        </p:spPr>
        <p:txBody>
          <a:bodyPr rIns="0" anchor="ctr">
            <a:normAutofit/>
          </a:bodyPr>
          <a:lstStyle>
            <a:lvl1pPr algn="r">
              <a:defRPr sz="2400"/>
            </a:lvl1pPr>
          </a:lstStyle>
          <a:p>
            <a:r>
              <a:rPr lang="en-US" smtClean="0"/>
              <a:t>Click to edit Master title style</a:t>
            </a:r>
            <a:endParaRPr lang="en-US" dirty="0"/>
          </a:p>
        </p:txBody>
      </p:sp>
      <p:sp>
        <p:nvSpPr>
          <p:cNvPr id="3" name="Subtitle 2"/>
          <p:cNvSpPr>
            <a:spLocks noGrp="1"/>
          </p:cNvSpPr>
          <p:nvPr>
            <p:ph type="subTitle" idx="1"/>
          </p:nvPr>
        </p:nvSpPr>
        <p:spPr>
          <a:xfrm>
            <a:off x="3992458" y="5753100"/>
            <a:ext cx="4910580" cy="542924"/>
          </a:xfrm>
        </p:spPr>
        <p:txBody>
          <a:bodyPr rIns="0" anchor="ctr"/>
          <a:lstStyle>
            <a:lvl1pPr marL="0" indent="0" algn="r">
              <a:buNone/>
              <a:defRPr sz="18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Tree>
    <p:extLst>
      <p:ext uri="{BB962C8B-B14F-4D97-AF65-F5344CB8AC3E}">
        <p14:creationId xmlns:p14="http://schemas.microsoft.com/office/powerpoint/2010/main" val="353755948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7" name="Rectangle 6"/>
          <p:cNvSpPr/>
          <p:nvPr userDrawn="1"/>
        </p:nvSpPr>
        <p:spPr>
          <a:xfrm>
            <a:off x="-21773" y="-1"/>
            <a:ext cx="9165773" cy="6879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7" descr="Template1_Out.jpg"/>
          <p:cNvPicPr>
            <a:picLocks noChangeAspect="1"/>
          </p:cNvPicPr>
          <p:nvPr userDrawn="1"/>
        </p:nvPicPr>
        <p:blipFill rotWithShape="1">
          <a:blip r:embed="rId2">
            <a:extLst>
              <a:ext uri="{28A0092B-C50C-407E-A947-70E740481C1C}">
                <a14:useLocalDpi xmlns:a14="http://schemas.microsoft.com/office/drawing/2010/main" val="0"/>
              </a:ext>
            </a:extLst>
          </a:blip>
          <a:srcRect b="7714"/>
          <a:stretch/>
        </p:blipFill>
        <p:spPr>
          <a:xfrm>
            <a:off x="-14286" y="1491338"/>
            <a:ext cx="4198262" cy="3874412"/>
          </a:xfrm>
          <a:prstGeom prst="rect">
            <a:avLst/>
          </a:prstGeom>
        </p:spPr>
      </p:pic>
      <p:sp>
        <p:nvSpPr>
          <p:cNvPr id="9" name="Rectangle 8"/>
          <p:cNvSpPr/>
          <p:nvPr userDrawn="1"/>
        </p:nvSpPr>
        <p:spPr>
          <a:xfrm>
            <a:off x="5206582" y="1"/>
            <a:ext cx="1029230" cy="13525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0" name="Rectangle 9"/>
          <p:cNvSpPr/>
          <p:nvPr userDrawn="1"/>
        </p:nvSpPr>
        <p:spPr>
          <a:xfrm>
            <a:off x="5206582" y="5512684"/>
            <a:ext cx="1029230" cy="136708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1" name="Rectangle 10"/>
          <p:cNvSpPr/>
          <p:nvPr userDrawn="1"/>
        </p:nvSpPr>
        <p:spPr>
          <a:xfrm>
            <a:off x="4174831" y="2751362"/>
            <a:ext cx="4969170" cy="13769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r>
              <a:rPr lang="en-US" sz="6000" b="1" dirty="0" smtClean="0">
                <a:effectLst>
                  <a:outerShdw blurRad="38100" dist="38100" dir="2700000" algn="tl">
                    <a:srgbClr val="000000">
                      <a:alpha val="43137"/>
                    </a:srgbClr>
                  </a:outerShdw>
                </a:effectLst>
              </a:rPr>
              <a:t>Thank You!</a:t>
            </a:r>
            <a:endParaRPr lang="en-US" sz="6000" b="1" dirty="0">
              <a:effectLst>
                <a:outerShdw blurRad="38100" dist="38100" dir="2700000" algn="tl">
                  <a:srgbClr val="000000">
                    <a:alpha val="43137"/>
                  </a:srgbClr>
                </a:outerShdw>
              </a:effectLst>
            </a:endParaRPr>
          </a:p>
        </p:txBody>
      </p:sp>
      <p:sp>
        <p:nvSpPr>
          <p:cNvPr id="12" name="Rectangle 11"/>
          <p:cNvSpPr/>
          <p:nvPr userDrawn="1"/>
        </p:nvSpPr>
        <p:spPr>
          <a:xfrm>
            <a:off x="-19050" y="1352544"/>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3" name="Rectangle 12"/>
          <p:cNvSpPr/>
          <p:nvPr userDrawn="1"/>
        </p:nvSpPr>
        <p:spPr>
          <a:xfrm>
            <a:off x="-19050" y="5367542"/>
            <a:ext cx="9170474" cy="14514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4" name="Rectangle 13"/>
          <p:cNvSpPr/>
          <p:nvPr userDrawn="1"/>
        </p:nvSpPr>
        <p:spPr>
          <a:xfrm>
            <a:off x="4170067" y="4125737"/>
            <a:ext cx="1029230" cy="1386947"/>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15" name="Rectangle 14"/>
          <p:cNvSpPr/>
          <p:nvPr userDrawn="1"/>
        </p:nvSpPr>
        <p:spPr>
          <a:xfrm>
            <a:off x="4170067" y="1352544"/>
            <a:ext cx="1029230" cy="1401433"/>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Tree>
    <p:extLst>
      <p:ext uri="{BB962C8B-B14F-4D97-AF65-F5344CB8AC3E}">
        <p14:creationId xmlns:p14="http://schemas.microsoft.com/office/powerpoint/2010/main" val="18795282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471770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49702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44685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oup 7"/>
          <p:cNvGrpSpPr/>
          <p:nvPr userDrawn="1"/>
        </p:nvGrpSpPr>
        <p:grpSpPr>
          <a:xfrm>
            <a:off x="-10885" y="-3785"/>
            <a:ext cx="9168832" cy="6858000"/>
            <a:chOff x="-14514" y="-3785"/>
            <a:chExt cx="12225109" cy="6858000"/>
          </a:xfrm>
        </p:grpSpPr>
        <p:pic>
          <p:nvPicPr>
            <p:cNvPr id="9" name="Picture 8"/>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066595" y="-3785"/>
              <a:ext cx="9144000" cy="6858000"/>
            </a:xfrm>
            <a:prstGeom prst="rect">
              <a:avLst/>
            </a:prstGeom>
          </p:spPr>
        </p:pic>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r="52857"/>
            <a:stretch/>
          </p:blipFill>
          <p:spPr>
            <a:xfrm>
              <a:off x="-14514" y="-3785"/>
              <a:ext cx="4310743" cy="6858000"/>
            </a:xfrm>
            <a:prstGeom prst="rect">
              <a:avLst/>
            </a:prstGeom>
          </p:spPr>
        </p:pic>
      </p:grpSp>
      <p:pic>
        <p:nvPicPr>
          <p:cNvPr id="11" name="Picture 10"/>
          <p:cNvPicPr>
            <a:picLocks noChangeAspect="1"/>
          </p:cNvPicPr>
          <p:nvPr userDrawn="1"/>
        </p:nvPicPr>
        <p:blipFill rotWithShape="1">
          <a:blip r:embed="rId8">
            <a:extLst>
              <a:ext uri="{28A0092B-C50C-407E-A947-70E740481C1C}">
                <a14:useLocalDpi xmlns:a14="http://schemas.microsoft.com/office/drawing/2010/main" val="0"/>
              </a:ext>
            </a:extLst>
          </a:blip>
          <a:srcRect b="41183"/>
          <a:stretch/>
        </p:blipFill>
        <p:spPr>
          <a:xfrm>
            <a:off x="7381394" y="6429690"/>
            <a:ext cx="1520863" cy="324679"/>
          </a:xfrm>
          <a:prstGeom prst="rect">
            <a:avLst/>
          </a:prstGeom>
        </p:spPr>
      </p:pic>
      <p:pic>
        <p:nvPicPr>
          <p:cNvPr id="12" name="Picture 11" descr="FF_trans.png"/>
          <p:cNvPicPr>
            <a:picLocks noChangeAspect="1"/>
          </p:cNvPicPr>
          <p:nvPr userDrawn="1"/>
        </p:nvPicPr>
        <p:blipFill>
          <a:blip r:embed="rId9"/>
          <a:stretch>
            <a:fillRect/>
          </a:stretch>
        </p:blipFill>
        <p:spPr>
          <a:xfrm>
            <a:off x="242888" y="395289"/>
            <a:ext cx="203221" cy="447675"/>
          </a:xfrm>
          <a:prstGeom prst="rect">
            <a:avLst/>
          </a:prstGeom>
        </p:spPr>
      </p:pic>
      <p:sp>
        <p:nvSpPr>
          <p:cNvPr id="2" name="Title Placeholder 1"/>
          <p:cNvSpPr>
            <a:spLocks noGrp="1"/>
          </p:cNvSpPr>
          <p:nvPr>
            <p:ph type="title"/>
          </p:nvPr>
        </p:nvSpPr>
        <p:spPr>
          <a:xfrm>
            <a:off x="549727" y="266700"/>
            <a:ext cx="8357339" cy="7048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5738" y="1137424"/>
            <a:ext cx="8716518" cy="4992624"/>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endParaRPr lang="en-US" dirty="0"/>
          </a:p>
        </p:txBody>
      </p:sp>
      <p:sp>
        <p:nvSpPr>
          <p:cNvPr id="16" name="TextBox 15"/>
          <p:cNvSpPr txBox="1"/>
          <p:nvPr userDrawn="1"/>
        </p:nvSpPr>
        <p:spPr>
          <a:xfrm>
            <a:off x="185738" y="6572609"/>
            <a:ext cx="929742" cy="92333"/>
          </a:xfrm>
          <a:prstGeom prst="rect">
            <a:avLst/>
          </a:prstGeom>
          <a:noFill/>
        </p:spPr>
        <p:txBody>
          <a:bodyPr wrap="none" lIns="0" tIns="0" rIns="0" bIns="0" rtlCol="0">
            <a:spAutoFit/>
          </a:bodyPr>
          <a:lstStyle/>
          <a:p>
            <a:r>
              <a:rPr lang="en-US" sz="600" dirty="0" smtClean="0">
                <a:solidFill>
                  <a:schemeClr val="bg1"/>
                </a:solidFill>
              </a:rPr>
              <a:t>© 2017, Syntel, Inc.</a:t>
            </a:r>
            <a:endParaRPr lang="en-US" sz="600" dirty="0">
              <a:solidFill>
                <a:schemeClr val="bg1"/>
              </a:solidFill>
            </a:endParaRPr>
          </a:p>
        </p:txBody>
      </p:sp>
      <p:sp>
        <p:nvSpPr>
          <p:cNvPr id="18" name="TextBox 17"/>
          <p:cNvSpPr txBox="1">
            <a:spLocks/>
          </p:cNvSpPr>
          <p:nvPr userDrawn="1"/>
        </p:nvSpPr>
        <p:spPr>
          <a:xfrm>
            <a:off x="4485438" y="6576455"/>
            <a:ext cx="173125" cy="115416"/>
          </a:xfrm>
          <a:prstGeom prst="rect">
            <a:avLst/>
          </a:prstGeom>
          <a:noFill/>
        </p:spPr>
        <p:txBody>
          <a:bodyPr wrap="none" lIns="0" tIns="0" rIns="0" bIns="0" rtlCol="0" anchor="ctr">
            <a:spAutoFit/>
          </a:bodyPr>
          <a:lstStyle/>
          <a:p>
            <a:pPr algn="ctr"/>
            <a:fld id="{D57F77B6-B758-40B3-B8D6-F52E566FE122}" type="slidenum">
              <a:rPr lang="en-US" sz="750" b="1" smtClean="0">
                <a:solidFill>
                  <a:schemeClr val="bg1"/>
                </a:solidFill>
              </a:rPr>
              <a:pPr algn="ctr"/>
              <a:t>‹#›</a:t>
            </a:fld>
            <a:endParaRPr lang="en-US" sz="750" b="1" dirty="0">
              <a:solidFill>
                <a:schemeClr val="bg1"/>
              </a:solidFill>
            </a:endParaRPr>
          </a:p>
        </p:txBody>
      </p:sp>
    </p:spTree>
    <p:extLst>
      <p:ext uri="{BB962C8B-B14F-4D97-AF65-F5344CB8AC3E}">
        <p14:creationId xmlns:p14="http://schemas.microsoft.com/office/powerpoint/2010/main" val="108161562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Lst>
  <p:timing>
    <p:tnLst>
      <p:par>
        <p:cTn id="1" dur="indefinite" restart="never" nodeType="tmRoot"/>
      </p:par>
    </p:tnLst>
  </p:timing>
  <p:txStyles>
    <p:titleStyle>
      <a:lvl1pPr algn="l" defTabSz="685800" rtl="0" eaLnBrk="1" latinLnBrk="0" hangingPunct="1">
        <a:lnSpc>
          <a:spcPct val="100000"/>
        </a:lnSpc>
        <a:spcBef>
          <a:spcPct val="0"/>
        </a:spcBef>
        <a:buNone/>
        <a:defRPr sz="2100" b="1" kern="1200">
          <a:solidFill>
            <a:schemeClr val="tx1"/>
          </a:solidFill>
          <a:latin typeface="+mj-lt"/>
          <a:ea typeface="+mj-ea"/>
          <a:cs typeface="+mj-cs"/>
        </a:defRPr>
      </a:lvl1pPr>
    </p:titleStyle>
    <p:bodyStyle>
      <a:lvl1pPr marL="178308" indent="-178308" algn="l" defTabSz="685800" rtl="0" eaLnBrk="1" latinLnBrk="0" hangingPunct="1">
        <a:lnSpc>
          <a:spcPct val="100000"/>
        </a:lnSpc>
        <a:spcBef>
          <a:spcPts val="360"/>
        </a:spcBef>
        <a:buFont typeface="Wingdings" panose="05000000000000000000" pitchFamily="2" charset="2"/>
        <a:buChar char="§"/>
        <a:defRPr sz="1500" b="1" kern="1200" baseline="0">
          <a:solidFill>
            <a:schemeClr val="tx1"/>
          </a:solidFill>
          <a:latin typeface="+mn-lt"/>
          <a:ea typeface="+mn-ea"/>
          <a:cs typeface="+mn-cs"/>
        </a:defRPr>
      </a:lvl1pPr>
      <a:lvl2pPr marL="342900" indent="-164592" algn="l" defTabSz="685800" rtl="0" eaLnBrk="1" latinLnBrk="0" hangingPunct="1">
        <a:lnSpc>
          <a:spcPct val="100000"/>
        </a:lnSpc>
        <a:spcBef>
          <a:spcPts val="360"/>
        </a:spcBef>
        <a:buFont typeface="Wingdings" panose="05000000000000000000" pitchFamily="2" charset="2"/>
        <a:buChar char="§"/>
        <a:defRPr sz="1350" kern="1200" baseline="0">
          <a:solidFill>
            <a:schemeClr val="tx1"/>
          </a:solidFill>
          <a:latin typeface="+mn-lt"/>
          <a:ea typeface="+mn-ea"/>
          <a:cs typeface="+mn-cs"/>
        </a:defRPr>
      </a:lvl2pPr>
      <a:lvl3pPr marL="521208" indent="-178308" algn="l" defTabSz="685800" rtl="0" eaLnBrk="1" latinLnBrk="0" hangingPunct="1">
        <a:lnSpc>
          <a:spcPct val="100000"/>
        </a:lnSpc>
        <a:spcBef>
          <a:spcPts val="360"/>
        </a:spcBef>
        <a:buFont typeface="Arial" panose="020B0604020202020204" pitchFamily="34" charset="0"/>
        <a:buChar char="–"/>
        <a:defRPr sz="12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11">
          <p15:clr>
            <a:srgbClr val="F26B43"/>
          </p15:clr>
        </p15:guide>
        <p15:guide id="2" pos="7481">
          <p15:clr>
            <a:srgbClr val="F26B43"/>
          </p15:clr>
        </p15:guide>
        <p15:guide id="3" pos="149">
          <p15:clr>
            <a:srgbClr val="F26B43"/>
          </p15:clr>
        </p15:guide>
        <p15:guide id="4" orient="horz" pos="386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jpeg"/></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7.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subTitle" idx="1"/>
          </p:nvPr>
        </p:nvSpPr>
        <p:spPr>
          <a:xfrm>
            <a:off x="152400" y="2895600"/>
            <a:ext cx="5562600" cy="814388"/>
          </a:xfrm>
        </p:spPr>
        <p:txBody>
          <a:bodyPr/>
          <a:lstStyle/>
          <a:p>
            <a:pPr algn="l" eaLnBrk="1" hangingPunct="1"/>
            <a:r>
              <a:rPr lang="en-US" sz="4000" dirty="0" smtClean="0">
                <a:solidFill>
                  <a:schemeClr val="tx2"/>
                </a:solidFill>
              </a:rPr>
              <a:t>Introduction to Java</a:t>
            </a:r>
          </a:p>
        </p:txBody>
      </p:sp>
      <p:sp>
        <p:nvSpPr>
          <p:cNvPr id="3074" name="Rectangle 5"/>
          <p:cNvSpPr>
            <a:spLocks noGrp="1" noChangeArrowheads="1"/>
          </p:cNvSpPr>
          <p:nvPr>
            <p:ph type="sldNum" sz="quarter" idx="4294967295"/>
          </p:nvPr>
        </p:nvSpPr>
        <p:spPr bwMode="auto">
          <a:xfrm>
            <a:off x="7010400" y="6245225"/>
            <a:ext cx="2133600" cy="4762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fld id="{5D17B219-CE84-42FD-A9CA-925052E5A10E}" type="slidenum">
              <a:rPr lang="en-US" altLang="en-US" smtClean="0"/>
              <a:pPr/>
              <a:t>1</a:t>
            </a:fld>
            <a:endParaRPr lang="en-US" alt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304800"/>
            <a:ext cx="5867400" cy="533400"/>
          </a:xfrm>
        </p:spPr>
        <p:txBody>
          <a:bodyPr>
            <a:normAutofit fontScale="90000"/>
          </a:bodyPr>
          <a:lstStyle/>
          <a:p>
            <a:pPr eaLnBrk="1" hangingPunct="1"/>
            <a:r>
              <a:rPr lang="en-US" sz="3200" dirty="0" smtClean="0"/>
              <a:t>Introduction to Java</a:t>
            </a:r>
          </a:p>
        </p:txBody>
      </p:sp>
      <p:sp>
        <p:nvSpPr>
          <p:cNvPr id="11267" name="Rectangle 1027"/>
          <p:cNvSpPr>
            <a:spLocks noGrp="1" noChangeArrowheads="1"/>
          </p:cNvSpPr>
          <p:nvPr>
            <p:ph idx="1"/>
          </p:nvPr>
        </p:nvSpPr>
        <p:spPr>
          <a:xfrm>
            <a:off x="304800" y="1109663"/>
            <a:ext cx="8458200" cy="4910137"/>
          </a:xfrm>
        </p:spPr>
        <p:txBody>
          <a:bodyPr/>
          <a:lstStyle/>
          <a:p>
            <a:pPr eaLnBrk="1" hangingPunct="1"/>
            <a:r>
              <a:rPr lang="en-US" sz="2400" b="0" dirty="0" smtClean="0"/>
              <a:t>Java1.3 Features:</a:t>
            </a:r>
          </a:p>
          <a:p>
            <a:pPr lvl="1" eaLnBrk="1" hangingPunct="1"/>
            <a:r>
              <a:rPr lang="en-US" sz="2200" b="0" dirty="0" smtClean="0"/>
              <a:t>XML Processing</a:t>
            </a:r>
          </a:p>
          <a:p>
            <a:pPr lvl="1" eaLnBrk="1" hangingPunct="1"/>
            <a:r>
              <a:rPr lang="en-US" sz="2200" b="0" dirty="0" smtClean="0"/>
              <a:t>JDBC 3.0 API</a:t>
            </a:r>
          </a:p>
          <a:p>
            <a:pPr lvl="1" eaLnBrk="1" hangingPunct="1"/>
            <a:r>
              <a:rPr lang="en-US" sz="2200" b="0" dirty="0" smtClean="0"/>
              <a:t>Swing Drag and drop</a:t>
            </a:r>
          </a:p>
          <a:p>
            <a:pPr lvl="1" eaLnBrk="1" hangingPunct="1"/>
            <a:r>
              <a:rPr lang="en-US" sz="2200" b="0" dirty="0" smtClean="0"/>
              <a:t>Internationalization</a:t>
            </a:r>
          </a:p>
          <a:p>
            <a:pPr lvl="1" eaLnBrk="1" hangingPunct="1"/>
            <a:r>
              <a:rPr lang="en-US" sz="2200" b="0" dirty="0" smtClean="0"/>
              <a:t>Performance Improvement in Reflection APIs</a:t>
            </a:r>
          </a:p>
          <a:p>
            <a:pPr lvl="1" eaLnBrk="1" hangingPunct="1"/>
            <a:r>
              <a:rPr lang="en-US" sz="2200" b="0" dirty="0" smtClean="0"/>
              <a:t>JNDI</a:t>
            </a:r>
          </a:p>
          <a:p>
            <a:pPr lvl="1" eaLnBrk="1" hangingPunct="1"/>
            <a:r>
              <a:rPr lang="en-US" sz="2200" b="0" dirty="0" smtClean="0"/>
              <a:t>Java Print service API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11163" y="242888"/>
            <a:ext cx="7618412" cy="341312"/>
          </a:xfrm>
        </p:spPr>
        <p:txBody>
          <a:bodyPr>
            <a:normAutofit fontScale="90000"/>
          </a:bodyPr>
          <a:lstStyle/>
          <a:p>
            <a:pPr eaLnBrk="1" hangingPunct="1"/>
            <a:r>
              <a:rPr lang="en-US" sz="3200" dirty="0" smtClean="0"/>
              <a:t>Introduction to Java</a:t>
            </a:r>
          </a:p>
        </p:txBody>
      </p:sp>
      <p:sp>
        <p:nvSpPr>
          <p:cNvPr id="12291" name="Rectangle 1027"/>
          <p:cNvSpPr>
            <a:spLocks noGrp="1" noChangeArrowheads="1"/>
          </p:cNvSpPr>
          <p:nvPr>
            <p:ph idx="1"/>
          </p:nvPr>
        </p:nvSpPr>
        <p:spPr>
          <a:xfrm>
            <a:off x="228600" y="1112838"/>
            <a:ext cx="8532813" cy="4960937"/>
          </a:xfrm>
        </p:spPr>
        <p:txBody>
          <a:bodyPr/>
          <a:lstStyle/>
          <a:p>
            <a:pPr eaLnBrk="1" hangingPunct="1"/>
            <a:r>
              <a:rPr lang="en-US" sz="2400" b="0" dirty="0" smtClean="0"/>
              <a:t>Java 1.4 Features</a:t>
            </a:r>
          </a:p>
          <a:p>
            <a:pPr lvl="1" eaLnBrk="1" hangingPunct="1"/>
            <a:r>
              <a:rPr lang="en-US" sz="2200" b="0" dirty="0" smtClean="0"/>
              <a:t>New Security certificates added</a:t>
            </a:r>
          </a:p>
          <a:p>
            <a:pPr lvl="1" eaLnBrk="1" hangingPunct="1"/>
            <a:r>
              <a:rPr lang="en-US" sz="2200" b="0" dirty="0" smtClean="0"/>
              <a:t>New Swing Features</a:t>
            </a:r>
          </a:p>
          <a:p>
            <a:pPr lvl="1" eaLnBrk="1" hangingPunct="1"/>
            <a:r>
              <a:rPr lang="en-US" sz="2200" b="0" dirty="0" smtClean="0"/>
              <a:t>Regular expressions</a:t>
            </a:r>
          </a:p>
          <a:p>
            <a:pPr lvl="1" eaLnBrk="1" hangingPunct="1"/>
            <a:r>
              <a:rPr lang="en-US" sz="2200" b="0" dirty="0" smtClean="0"/>
              <a:t>New I/O API</a:t>
            </a:r>
          </a:p>
          <a:p>
            <a:pPr lvl="1" eaLnBrk="1" hangingPunct="1"/>
            <a:r>
              <a:rPr lang="en-US" sz="2200" b="0" dirty="0" smtClean="0"/>
              <a:t>Logging</a:t>
            </a:r>
          </a:p>
          <a:p>
            <a:pPr lvl="1" eaLnBrk="1" hangingPunct="1"/>
            <a:r>
              <a:rPr lang="en-US" sz="2200" b="0" dirty="0" smtClean="0"/>
              <a:t>Secure Sockets</a:t>
            </a:r>
          </a:p>
          <a:p>
            <a:pPr lvl="1" eaLnBrk="1" hangingPunct="1"/>
            <a:r>
              <a:rPr lang="en-US" sz="2200" b="0" dirty="0" smtClean="0"/>
              <a:t>Assertions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dirty="0" smtClean="0"/>
              <a:t>Introduction to Java</a:t>
            </a:r>
          </a:p>
        </p:txBody>
      </p:sp>
      <p:sp>
        <p:nvSpPr>
          <p:cNvPr id="13315" name="Rectangle 3"/>
          <p:cNvSpPr>
            <a:spLocks noGrp="1" noChangeArrowheads="1"/>
          </p:cNvSpPr>
          <p:nvPr>
            <p:ph idx="1"/>
          </p:nvPr>
        </p:nvSpPr>
        <p:spPr>
          <a:xfrm>
            <a:off x="304800" y="1112838"/>
            <a:ext cx="8456613" cy="4960937"/>
          </a:xfrm>
        </p:spPr>
        <p:txBody>
          <a:bodyPr/>
          <a:lstStyle/>
          <a:p>
            <a:pPr eaLnBrk="1" hangingPunct="1"/>
            <a:r>
              <a:rPr lang="en-US" sz="2400" b="0" dirty="0" smtClean="0"/>
              <a:t>Java 5 Features:</a:t>
            </a:r>
          </a:p>
          <a:p>
            <a:pPr lvl="1" eaLnBrk="1" hangingPunct="1"/>
            <a:r>
              <a:rPr lang="en-US" sz="2200" b="0" dirty="0" smtClean="0"/>
              <a:t>Generics</a:t>
            </a:r>
          </a:p>
          <a:p>
            <a:pPr lvl="1" eaLnBrk="1" hangingPunct="1"/>
            <a:r>
              <a:rPr lang="en-US" sz="2200" b="0" dirty="0" err="1" smtClean="0"/>
              <a:t>Autoboxing</a:t>
            </a:r>
            <a:r>
              <a:rPr lang="en-US" sz="2200" b="0" dirty="0" smtClean="0"/>
              <a:t> / Unboxing</a:t>
            </a:r>
          </a:p>
          <a:p>
            <a:pPr lvl="1" eaLnBrk="1" hangingPunct="1"/>
            <a:r>
              <a:rPr lang="en-US" sz="2200" b="0" dirty="0" smtClean="0"/>
              <a:t>Enhanced for loop (“</a:t>
            </a:r>
            <a:r>
              <a:rPr lang="en-US" sz="2200" b="0" dirty="0" err="1" smtClean="0"/>
              <a:t>foreach</a:t>
            </a:r>
            <a:r>
              <a:rPr lang="en-US" sz="2200" b="0" dirty="0" smtClean="0"/>
              <a:t>”)</a:t>
            </a:r>
          </a:p>
          <a:p>
            <a:pPr lvl="1" eaLnBrk="1" hangingPunct="1"/>
            <a:r>
              <a:rPr lang="en-US" sz="2200" b="0" dirty="0" smtClean="0"/>
              <a:t>Type-safe enumerations</a:t>
            </a:r>
          </a:p>
          <a:p>
            <a:pPr lvl="1" eaLnBrk="1" hangingPunct="1"/>
            <a:r>
              <a:rPr lang="en-US" sz="2200" b="0" dirty="0" err="1" smtClean="0"/>
              <a:t>Varargs</a:t>
            </a:r>
            <a:r>
              <a:rPr lang="en-US" sz="2200" b="0" smtClean="0"/>
              <a:t> - Variable </a:t>
            </a:r>
            <a:r>
              <a:rPr lang="en-US" sz="2200" b="0" dirty="0" smtClean="0"/>
              <a:t>arguments to functions</a:t>
            </a:r>
          </a:p>
          <a:p>
            <a:pPr lvl="1" eaLnBrk="1" hangingPunct="1"/>
            <a:r>
              <a:rPr lang="en-US" sz="2200" b="0" dirty="0" smtClean="0"/>
              <a:t>Static Import</a:t>
            </a:r>
          </a:p>
          <a:p>
            <a:pPr lvl="1" eaLnBrk="1" hangingPunct="1"/>
            <a:r>
              <a:rPr lang="en-US" sz="2200" b="0" dirty="0" smtClean="0"/>
              <a:t>Metadata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dirty="0" smtClean="0"/>
              <a:t>Introduction to Java</a:t>
            </a:r>
          </a:p>
        </p:txBody>
      </p:sp>
      <p:sp>
        <p:nvSpPr>
          <p:cNvPr id="14339" name="Rectangle 3"/>
          <p:cNvSpPr>
            <a:spLocks noGrp="1" noChangeArrowheads="1"/>
          </p:cNvSpPr>
          <p:nvPr>
            <p:ph idx="1"/>
          </p:nvPr>
        </p:nvSpPr>
        <p:spPr>
          <a:xfrm>
            <a:off x="152400" y="990600"/>
            <a:ext cx="8763000" cy="4411663"/>
          </a:xfrm>
        </p:spPr>
        <p:txBody>
          <a:bodyPr/>
          <a:lstStyle/>
          <a:p>
            <a:pPr eaLnBrk="1" hangingPunct="1">
              <a:lnSpc>
                <a:spcPct val="90000"/>
              </a:lnSpc>
            </a:pPr>
            <a:r>
              <a:rPr lang="en-US" sz="2400" dirty="0" smtClean="0"/>
              <a:t>Java 1.6 Features:</a:t>
            </a:r>
          </a:p>
          <a:p>
            <a:pPr lvl="1" eaLnBrk="1" hangingPunct="1">
              <a:lnSpc>
                <a:spcPct val="90000"/>
              </a:lnSpc>
            </a:pPr>
            <a:r>
              <a:rPr lang="en-US" sz="2200" b="0" dirty="0" smtClean="0"/>
              <a:t>Scripting – Ability to mix JavaScript with Java Code</a:t>
            </a:r>
          </a:p>
          <a:p>
            <a:pPr lvl="1" eaLnBrk="1" hangingPunct="1">
              <a:lnSpc>
                <a:spcPct val="90000"/>
              </a:lnSpc>
            </a:pPr>
            <a:r>
              <a:rPr lang="en-US" sz="2200" b="0" dirty="0" smtClean="0"/>
              <a:t>Web Services – Easy to use Web Service APIs</a:t>
            </a:r>
          </a:p>
          <a:p>
            <a:pPr lvl="1" eaLnBrk="1" hangingPunct="1">
              <a:lnSpc>
                <a:spcPct val="90000"/>
              </a:lnSpc>
            </a:pPr>
            <a:r>
              <a:rPr lang="en-US" sz="2200" b="0" dirty="0" smtClean="0"/>
              <a:t>Databases – Updated JDBC APIs, all-Java database in JDK</a:t>
            </a:r>
          </a:p>
          <a:p>
            <a:pPr lvl="1" eaLnBrk="1" hangingPunct="1">
              <a:lnSpc>
                <a:spcPct val="90000"/>
              </a:lnSpc>
            </a:pPr>
            <a:r>
              <a:rPr lang="en-US" sz="2200" b="0" dirty="0" smtClean="0"/>
              <a:t>Desktop – AWT/Swing API enhancements, Consumer JRE</a:t>
            </a:r>
          </a:p>
          <a:p>
            <a:pPr lvl="1" eaLnBrk="1" hangingPunct="1">
              <a:lnSpc>
                <a:spcPct val="90000"/>
              </a:lnSpc>
            </a:pPr>
            <a:r>
              <a:rPr lang="en-US" sz="2200" b="0" dirty="0" smtClean="0"/>
              <a:t>Monitoring and Management – JDK Tools</a:t>
            </a:r>
          </a:p>
          <a:p>
            <a:pPr lvl="1" eaLnBrk="1" hangingPunct="1">
              <a:lnSpc>
                <a:spcPct val="90000"/>
              </a:lnSpc>
            </a:pPr>
            <a:r>
              <a:rPr lang="en-US" sz="2200" b="0" dirty="0" smtClean="0"/>
              <a:t>Compiler Access – APIs to control the compiler</a:t>
            </a:r>
          </a:p>
          <a:p>
            <a:pPr lvl="1" eaLnBrk="1" hangingPunct="1">
              <a:lnSpc>
                <a:spcPct val="90000"/>
              </a:lnSpc>
            </a:pPr>
            <a:r>
              <a:rPr lang="en-US" sz="2200" b="0" dirty="0" smtClean="0"/>
              <a:t>Pluggable Annotations – Define your own annotation processors </a:t>
            </a:r>
          </a:p>
          <a:p>
            <a:pPr lvl="1" eaLnBrk="1" hangingPunct="1">
              <a:lnSpc>
                <a:spcPct val="90000"/>
              </a:lnSpc>
            </a:pPr>
            <a:r>
              <a:rPr lang="en-US" sz="2200" b="0" dirty="0" smtClean="0"/>
              <a:t>Java SE for Development – Consumer JRE</a:t>
            </a:r>
          </a:p>
          <a:p>
            <a:pPr lvl="1" eaLnBrk="1" hangingPunct="1">
              <a:lnSpc>
                <a:spcPct val="90000"/>
              </a:lnSpc>
            </a:pPr>
            <a:r>
              <a:rPr lang="en-US" sz="2200" b="0" dirty="0" smtClean="0"/>
              <a:t>Security – Future Support for security API</a:t>
            </a:r>
          </a:p>
          <a:p>
            <a:pPr lvl="1" eaLnBrk="1" hangingPunct="1">
              <a:lnSpc>
                <a:spcPct val="90000"/>
              </a:lnSpc>
            </a:pPr>
            <a:r>
              <a:rPr lang="en-US" sz="2200" b="0" dirty="0" smtClean="0"/>
              <a:t>Performance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1163" y="242888"/>
            <a:ext cx="6732587" cy="341312"/>
          </a:xfrm>
        </p:spPr>
        <p:txBody>
          <a:bodyPr>
            <a:normAutofit fontScale="90000"/>
          </a:bodyPr>
          <a:lstStyle/>
          <a:p>
            <a:pPr eaLnBrk="1" hangingPunct="1"/>
            <a:r>
              <a:rPr lang="en-US" sz="3200" dirty="0" smtClean="0"/>
              <a:t>Introduction to Java</a:t>
            </a:r>
          </a:p>
        </p:txBody>
      </p:sp>
      <p:sp>
        <p:nvSpPr>
          <p:cNvPr id="14339" name="Rectangle 3"/>
          <p:cNvSpPr>
            <a:spLocks noGrp="1" noChangeArrowheads="1"/>
          </p:cNvSpPr>
          <p:nvPr>
            <p:ph idx="1"/>
          </p:nvPr>
        </p:nvSpPr>
        <p:spPr>
          <a:xfrm>
            <a:off x="152400" y="990600"/>
            <a:ext cx="8763000" cy="4411663"/>
          </a:xfrm>
        </p:spPr>
        <p:txBody>
          <a:bodyPr/>
          <a:lstStyle/>
          <a:p>
            <a:pPr eaLnBrk="1" hangingPunct="1">
              <a:lnSpc>
                <a:spcPct val="150000"/>
              </a:lnSpc>
              <a:buNone/>
            </a:pPr>
            <a:r>
              <a:rPr lang="en-US" sz="2400" dirty="0" smtClean="0"/>
              <a:t>Java 1.7 </a:t>
            </a:r>
            <a:r>
              <a:rPr lang="en-US" sz="2400" dirty="0"/>
              <a:t>Features:</a:t>
            </a:r>
          </a:p>
          <a:p>
            <a:pPr lvl="1" eaLnBrk="1" hangingPunct="1">
              <a:lnSpc>
                <a:spcPct val="150000"/>
              </a:lnSpc>
              <a:buFont typeface="Arial" charset="0"/>
              <a:buChar char="•"/>
            </a:pPr>
            <a:r>
              <a:rPr lang="en-US" sz="2200" b="0" dirty="0"/>
              <a:t>Java 7.0 came up with a number of new features including the Diamond  operator in Generics</a:t>
            </a:r>
          </a:p>
          <a:p>
            <a:pPr lvl="1" eaLnBrk="1" hangingPunct="1">
              <a:lnSpc>
                <a:spcPct val="150000"/>
              </a:lnSpc>
              <a:buFont typeface="Arial" charset="0"/>
              <a:buChar char="•"/>
            </a:pPr>
            <a:r>
              <a:rPr lang="en-US" sz="2200" b="0" dirty="0" smtClean="0"/>
              <a:t>Strings </a:t>
            </a:r>
            <a:r>
              <a:rPr lang="en-US" sz="2200" b="0" dirty="0"/>
              <a:t>in switch statement</a:t>
            </a:r>
          </a:p>
          <a:p>
            <a:pPr lvl="1" eaLnBrk="1" hangingPunct="1">
              <a:lnSpc>
                <a:spcPct val="150000"/>
              </a:lnSpc>
              <a:buFont typeface="Arial" charset="0"/>
              <a:buChar char="•"/>
            </a:pPr>
            <a:r>
              <a:rPr lang="en-US" sz="2200" b="0" dirty="0" smtClean="0"/>
              <a:t>Multi </a:t>
            </a:r>
            <a:r>
              <a:rPr lang="en-US" sz="2200" b="0" dirty="0"/>
              <a:t>catch exception handling</a:t>
            </a:r>
          </a:p>
          <a:p>
            <a:pPr lvl="1" eaLnBrk="1" hangingPunct="1">
              <a:lnSpc>
                <a:spcPct val="150000"/>
              </a:lnSpc>
              <a:buFont typeface="Arial" charset="0"/>
              <a:buChar char="•"/>
            </a:pPr>
            <a:r>
              <a:rPr lang="en-US" sz="2200" b="0" dirty="0" smtClean="0"/>
              <a:t>Underscores </a:t>
            </a:r>
            <a:r>
              <a:rPr lang="en-US" sz="2200" b="0" dirty="0"/>
              <a:t>in numeric literals</a:t>
            </a:r>
          </a:p>
          <a:p>
            <a:pPr eaLnBrk="1" hangingPunct="1">
              <a:lnSpc>
                <a:spcPct val="90000"/>
              </a:lnSpc>
            </a:pPr>
            <a:endParaRPr lang="en-US" sz="2400" b="0" dirty="0" smtClean="0"/>
          </a:p>
        </p:txBody>
      </p:sp>
    </p:spTree>
    <p:extLst>
      <p:ext uri="{BB962C8B-B14F-4D97-AF65-F5344CB8AC3E}">
        <p14:creationId xmlns:p14="http://schemas.microsoft.com/office/powerpoint/2010/main" val="3569286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04800" y="152400"/>
            <a:ext cx="7772400" cy="609600"/>
          </a:xfrm>
        </p:spPr>
        <p:txBody>
          <a:bodyPr/>
          <a:lstStyle/>
          <a:p>
            <a:pPr eaLnBrk="1" hangingPunct="1"/>
            <a:r>
              <a:rPr lang="en-US" sz="3200" b="0" dirty="0" smtClean="0"/>
              <a:t>Introduction to Java</a:t>
            </a:r>
          </a:p>
        </p:txBody>
      </p:sp>
      <p:grpSp>
        <p:nvGrpSpPr>
          <p:cNvPr id="15363" name="Group 1067"/>
          <p:cNvGrpSpPr>
            <a:grpSpLocks/>
          </p:cNvGrpSpPr>
          <p:nvPr/>
        </p:nvGrpSpPr>
        <p:grpSpPr bwMode="auto">
          <a:xfrm>
            <a:off x="374650" y="1371600"/>
            <a:ext cx="8312150" cy="4800600"/>
            <a:chOff x="382" y="1115"/>
            <a:chExt cx="4900" cy="2725"/>
          </a:xfrm>
        </p:grpSpPr>
        <p:sp>
          <p:nvSpPr>
            <p:cNvPr id="15364" name="Rectangle 1029"/>
            <p:cNvSpPr>
              <a:spLocks noChangeArrowheads="1"/>
            </p:cNvSpPr>
            <p:nvPr/>
          </p:nvSpPr>
          <p:spPr bwMode="auto">
            <a:xfrm>
              <a:off x="382" y="1152"/>
              <a:ext cx="1226" cy="2688"/>
            </a:xfrm>
            <a:prstGeom prst="rect">
              <a:avLst/>
            </a:prstGeom>
            <a:solidFill>
              <a:srgbClr val="FFFFFF"/>
            </a:solidFill>
            <a:ln w="9525">
              <a:solidFill>
                <a:srgbClr val="000000"/>
              </a:solidFill>
              <a:miter lim="800000"/>
              <a:headEnd/>
              <a:tailEnd/>
            </a:ln>
          </p:spPr>
          <p:txBody>
            <a:bodyPr/>
            <a:lstStyle/>
            <a:p>
              <a:endParaRPr lang="en-US"/>
            </a:p>
          </p:txBody>
        </p:sp>
        <p:sp>
          <p:nvSpPr>
            <p:cNvPr id="15365" name="Rectangle 1030"/>
            <p:cNvSpPr>
              <a:spLocks noChangeArrowheads="1"/>
            </p:cNvSpPr>
            <p:nvPr/>
          </p:nvSpPr>
          <p:spPr bwMode="auto">
            <a:xfrm>
              <a:off x="476" y="1721"/>
              <a:ext cx="943" cy="304"/>
            </a:xfrm>
            <a:prstGeom prst="rect">
              <a:avLst/>
            </a:prstGeom>
            <a:solidFill>
              <a:srgbClr val="FFFFFF"/>
            </a:solidFill>
            <a:ln w="9525">
              <a:noFill/>
              <a:miter lim="800000"/>
              <a:headEnd/>
              <a:tailEnd/>
            </a:ln>
          </p:spPr>
          <p:txBody>
            <a:bodyPr lIns="12700" tIns="12700" rIns="12700" bIns="12700"/>
            <a:lstStyle/>
            <a:p>
              <a:endParaRPr lang="en-US">
                <a:latin typeface="Trebuchet MS" pitchFamily="34" charset="0"/>
              </a:endParaRPr>
            </a:p>
            <a:p>
              <a:endParaRPr lang="en-US">
                <a:latin typeface="Trebuchet MS" pitchFamily="34" charset="0"/>
              </a:endParaRPr>
            </a:p>
          </p:txBody>
        </p:sp>
        <p:sp>
          <p:nvSpPr>
            <p:cNvPr id="15366" name="Rectangle 1031"/>
            <p:cNvSpPr>
              <a:spLocks noChangeArrowheads="1"/>
            </p:cNvSpPr>
            <p:nvPr/>
          </p:nvSpPr>
          <p:spPr bwMode="auto">
            <a:xfrm>
              <a:off x="480" y="2400"/>
              <a:ext cx="943" cy="576"/>
            </a:xfrm>
            <a:prstGeom prst="rect">
              <a:avLst/>
            </a:prstGeom>
            <a:solidFill>
              <a:srgbClr val="999999"/>
            </a:solidFill>
            <a:ln w="9525">
              <a:solidFill>
                <a:srgbClr val="000000"/>
              </a:solidFill>
              <a:miter lim="800000"/>
              <a:headEnd/>
              <a:tailEnd/>
            </a:ln>
          </p:spPr>
          <p:txBody>
            <a:bodyPr lIns="12700" tIns="12700" rIns="12700" bIns="12700"/>
            <a:lstStyle/>
            <a:p>
              <a:r>
                <a:rPr lang="en-US" sz="2000">
                  <a:latin typeface="Trebuchet MS" pitchFamily="34" charset="0"/>
                </a:rPr>
                <a:t>Class file containing Bytecodes</a:t>
              </a:r>
            </a:p>
            <a:p>
              <a:endParaRPr lang="en-US" sz="2000">
                <a:latin typeface="Trebuchet MS" pitchFamily="34" charset="0"/>
              </a:endParaRPr>
            </a:p>
          </p:txBody>
        </p:sp>
        <p:sp>
          <p:nvSpPr>
            <p:cNvPr id="15367" name="Rectangle 1032"/>
            <p:cNvSpPr>
              <a:spLocks noChangeArrowheads="1"/>
            </p:cNvSpPr>
            <p:nvPr/>
          </p:nvSpPr>
          <p:spPr bwMode="auto">
            <a:xfrm>
              <a:off x="2832" y="1115"/>
              <a:ext cx="2450" cy="1214"/>
            </a:xfrm>
            <a:prstGeom prst="rect">
              <a:avLst/>
            </a:prstGeom>
            <a:solidFill>
              <a:srgbClr val="FFFFFF"/>
            </a:solidFill>
            <a:ln w="9525">
              <a:solidFill>
                <a:srgbClr val="000000"/>
              </a:solidFill>
              <a:miter lim="800000"/>
              <a:headEnd/>
              <a:tailEnd/>
            </a:ln>
          </p:spPr>
          <p:txBody>
            <a:bodyPr/>
            <a:lstStyle/>
            <a:p>
              <a:endParaRPr lang="en-US"/>
            </a:p>
          </p:txBody>
        </p:sp>
        <p:sp>
          <p:nvSpPr>
            <p:cNvPr id="15368" name="Rectangle 1033"/>
            <p:cNvSpPr>
              <a:spLocks noChangeArrowheads="1"/>
            </p:cNvSpPr>
            <p:nvPr/>
          </p:nvSpPr>
          <p:spPr bwMode="auto">
            <a:xfrm>
              <a:off x="2926" y="1216"/>
              <a:ext cx="2262" cy="203"/>
            </a:xfrm>
            <a:prstGeom prst="rect">
              <a:avLst/>
            </a:prstGeom>
            <a:solidFill>
              <a:srgbClr val="FFFFFF"/>
            </a:solidFill>
            <a:ln w="9525">
              <a:noFill/>
              <a:miter lim="800000"/>
              <a:headEnd/>
              <a:tailEnd/>
            </a:ln>
          </p:spPr>
          <p:txBody>
            <a:bodyPr lIns="12700" tIns="12700" rIns="12700" bIns="12700"/>
            <a:lstStyle/>
            <a:p>
              <a:r>
                <a:rPr lang="en-US" sz="2000">
                  <a:latin typeface="Trebuchet MS" pitchFamily="34" charset="0"/>
                </a:rPr>
                <a:t>Macintosh PowerPC system</a:t>
              </a:r>
              <a:r>
                <a:rPr lang="en-US" sz="1800">
                  <a:latin typeface="Trebuchet MS" pitchFamily="34" charset="0"/>
                </a:rPr>
                <a:t> </a:t>
              </a:r>
            </a:p>
            <a:p>
              <a:endParaRPr lang="en-US" sz="1800">
                <a:latin typeface="Trebuchet MS" pitchFamily="34" charset="0"/>
              </a:endParaRPr>
            </a:p>
          </p:txBody>
        </p:sp>
        <p:sp>
          <p:nvSpPr>
            <p:cNvPr id="15369" name="Rectangle 1034"/>
            <p:cNvSpPr>
              <a:spLocks noChangeArrowheads="1"/>
            </p:cNvSpPr>
            <p:nvPr/>
          </p:nvSpPr>
          <p:spPr bwMode="auto">
            <a:xfrm>
              <a:off x="2928" y="1440"/>
              <a:ext cx="943" cy="739"/>
            </a:xfrm>
            <a:prstGeom prst="rect">
              <a:avLst/>
            </a:prstGeom>
            <a:noFill/>
            <a:ln w="9525">
              <a:solidFill>
                <a:srgbClr val="000000"/>
              </a:solidFill>
              <a:miter lim="800000"/>
              <a:headEnd/>
              <a:tailEnd/>
            </a:ln>
          </p:spPr>
          <p:txBody>
            <a:bodyPr lIns="12700" tIns="12700" rIns="12700" bIns="12700"/>
            <a:lstStyle/>
            <a:p>
              <a:pPr algn="ctr"/>
              <a:r>
                <a:rPr lang="en-US" sz="1600">
                  <a:latin typeface="Trebuchet MS" pitchFamily="34" charset="0"/>
                </a:rPr>
                <a:t>Class Loader Bytecode verifier</a:t>
              </a:r>
            </a:p>
            <a:p>
              <a:pPr algn="ctr"/>
              <a:r>
                <a:rPr lang="en-US" sz="1600">
                  <a:latin typeface="Trebuchet MS" pitchFamily="34" charset="0"/>
                </a:rPr>
                <a:t> JIT compiler</a:t>
              </a:r>
            </a:p>
            <a:p>
              <a:endParaRPr lang="en-US" sz="1600">
                <a:latin typeface="Trebuchet MS" pitchFamily="34" charset="0"/>
              </a:endParaRPr>
            </a:p>
          </p:txBody>
        </p:sp>
        <p:sp>
          <p:nvSpPr>
            <p:cNvPr id="15370" name="Rectangle 1035"/>
            <p:cNvSpPr>
              <a:spLocks noChangeArrowheads="1"/>
            </p:cNvSpPr>
            <p:nvPr/>
          </p:nvSpPr>
          <p:spPr bwMode="auto">
            <a:xfrm>
              <a:off x="4245" y="1519"/>
              <a:ext cx="943" cy="608"/>
            </a:xfrm>
            <a:prstGeom prst="rect">
              <a:avLst/>
            </a:prstGeom>
            <a:solidFill>
              <a:srgbClr val="999999"/>
            </a:solidFill>
            <a:ln w="9525">
              <a:solidFill>
                <a:srgbClr val="000000"/>
              </a:solidFill>
              <a:miter lim="800000"/>
              <a:headEnd/>
              <a:tailEnd/>
            </a:ln>
          </p:spPr>
          <p:txBody>
            <a:bodyPr lIns="12700" tIns="12700" rIns="12700" bIns="12700"/>
            <a:lstStyle/>
            <a:p>
              <a:pPr algn="ctr"/>
              <a:r>
                <a:rPr lang="en-US" sz="1800">
                  <a:latin typeface="Trebuchet MS" pitchFamily="34" charset="0"/>
                </a:rPr>
                <a:t>PowerPC machine level instructions</a:t>
              </a:r>
            </a:p>
            <a:p>
              <a:endParaRPr lang="en-US" sz="1800">
                <a:latin typeface="Trebuchet MS" pitchFamily="34" charset="0"/>
              </a:endParaRPr>
            </a:p>
          </p:txBody>
        </p:sp>
        <p:sp>
          <p:nvSpPr>
            <p:cNvPr id="15371" name="Rectangle 1036"/>
            <p:cNvSpPr>
              <a:spLocks noChangeArrowheads="1"/>
            </p:cNvSpPr>
            <p:nvPr/>
          </p:nvSpPr>
          <p:spPr bwMode="auto">
            <a:xfrm>
              <a:off x="2832" y="2429"/>
              <a:ext cx="2450" cy="1214"/>
            </a:xfrm>
            <a:prstGeom prst="rect">
              <a:avLst/>
            </a:prstGeom>
            <a:solidFill>
              <a:srgbClr val="FFFFFF"/>
            </a:solidFill>
            <a:ln w="9525">
              <a:solidFill>
                <a:srgbClr val="000000"/>
              </a:solidFill>
              <a:miter lim="800000"/>
              <a:headEnd/>
              <a:tailEnd/>
            </a:ln>
          </p:spPr>
          <p:txBody>
            <a:bodyPr/>
            <a:lstStyle/>
            <a:p>
              <a:endParaRPr lang="en-US"/>
            </a:p>
          </p:txBody>
        </p:sp>
        <p:sp>
          <p:nvSpPr>
            <p:cNvPr id="15372" name="Rectangle 1037"/>
            <p:cNvSpPr>
              <a:spLocks noChangeArrowheads="1"/>
            </p:cNvSpPr>
            <p:nvPr/>
          </p:nvSpPr>
          <p:spPr bwMode="auto">
            <a:xfrm>
              <a:off x="2926" y="2530"/>
              <a:ext cx="2262" cy="202"/>
            </a:xfrm>
            <a:prstGeom prst="rect">
              <a:avLst/>
            </a:prstGeom>
            <a:solidFill>
              <a:srgbClr val="FFFFFF"/>
            </a:solidFill>
            <a:ln w="9525">
              <a:noFill/>
              <a:miter lim="800000"/>
              <a:headEnd/>
              <a:tailEnd/>
            </a:ln>
          </p:spPr>
          <p:txBody>
            <a:bodyPr lIns="12700" tIns="12700" rIns="12700" bIns="12700"/>
            <a:lstStyle/>
            <a:p>
              <a:r>
                <a:rPr lang="en-US" sz="2000">
                  <a:latin typeface="Trebuchet MS" pitchFamily="34" charset="0"/>
                </a:rPr>
                <a:t>Windows Pentium PC system</a:t>
              </a:r>
            </a:p>
            <a:p>
              <a:endParaRPr lang="en-US" sz="2000">
                <a:latin typeface="Trebuchet MS" pitchFamily="34" charset="0"/>
              </a:endParaRPr>
            </a:p>
          </p:txBody>
        </p:sp>
        <p:sp>
          <p:nvSpPr>
            <p:cNvPr id="15373" name="Rectangle 1038"/>
            <p:cNvSpPr>
              <a:spLocks noChangeArrowheads="1"/>
            </p:cNvSpPr>
            <p:nvPr/>
          </p:nvSpPr>
          <p:spPr bwMode="auto">
            <a:xfrm>
              <a:off x="2928" y="2784"/>
              <a:ext cx="943" cy="709"/>
            </a:xfrm>
            <a:prstGeom prst="rect">
              <a:avLst/>
            </a:prstGeom>
            <a:noFill/>
            <a:ln w="9525">
              <a:solidFill>
                <a:srgbClr val="000000"/>
              </a:solidFill>
              <a:miter lim="800000"/>
              <a:headEnd/>
              <a:tailEnd/>
            </a:ln>
          </p:spPr>
          <p:txBody>
            <a:bodyPr lIns="12700" tIns="12700" rIns="12700" bIns="12700"/>
            <a:lstStyle/>
            <a:p>
              <a:pPr algn="ctr"/>
              <a:r>
                <a:rPr lang="en-US" sz="1600">
                  <a:latin typeface="Trebuchet MS" pitchFamily="34" charset="0"/>
                </a:rPr>
                <a:t>Class Loader Bytecode Verifier </a:t>
              </a:r>
            </a:p>
            <a:p>
              <a:pPr algn="ctr"/>
              <a:r>
                <a:rPr lang="en-US" sz="1600">
                  <a:latin typeface="Trebuchet MS" pitchFamily="34" charset="0"/>
                </a:rPr>
                <a:t>JIT compiler</a:t>
              </a:r>
            </a:p>
            <a:p>
              <a:endParaRPr lang="en-US" sz="1200">
                <a:latin typeface="Trebuchet MS" pitchFamily="34" charset="0"/>
              </a:endParaRPr>
            </a:p>
          </p:txBody>
        </p:sp>
        <p:sp>
          <p:nvSpPr>
            <p:cNvPr id="15374" name="Rectangle 1039"/>
            <p:cNvSpPr>
              <a:spLocks noChangeArrowheads="1"/>
            </p:cNvSpPr>
            <p:nvPr/>
          </p:nvSpPr>
          <p:spPr bwMode="auto">
            <a:xfrm>
              <a:off x="4245" y="2935"/>
              <a:ext cx="943" cy="608"/>
            </a:xfrm>
            <a:prstGeom prst="rect">
              <a:avLst/>
            </a:prstGeom>
            <a:solidFill>
              <a:srgbClr val="999999"/>
            </a:solidFill>
            <a:ln w="9525">
              <a:solidFill>
                <a:srgbClr val="000000"/>
              </a:solidFill>
              <a:miter lim="800000"/>
              <a:headEnd/>
              <a:tailEnd/>
            </a:ln>
          </p:spPr>
          <p:txBody>
            <a:bodyPr lIns="12700" tIns="12700" rIns="12700" bIns="12700"/>
            <a:lstStyle/>
            <a:p>
              <a:pPr algn="ctr"/>
              <a:r>
                <a:rPr lang="en-US" sz="1800">
                  <a:latin typeface="Trebuchet MS" pitchFamily="34" charset="0"/>
                </a:rPr>
                <a:t>Pentium machine level instructions</a:t>
              </a:r>
            </a:p>
            <a:p>
              <a:endParaRPr lang="en-US" sz="1800">
                <a:latin typeface="Trebuchet MS" pitchFamily="34" charset="0"/>
              </a:endParaRPr>
            </a:p>
          </p:txBody>
        </p:sp>
        <p:sp>
          <p:nvSpPr>
            <p:cNvPr id="15375" name="Line 1043"/>
            <p:cNvSpPr>
              <a:spLocks noChangeShapeType="1"/>
            </p:cNvSpPr>
            <p:nvPr/>
          </p:nvSpPr>
          <p:spPr bwMode="auto">
            <a:xfrm>
              <a:off x="1440" y="2496"/>
              <a:ext cx="528" cy="0"/>
            </a:xfrm>
            <a:prstGeom prst="line">
              <a:avLst/>
            </a:prstGeom>
            <a:noFill/>
            <a:ln w="9525">
              <a:solidFill>
                <a:srgbClr val="000000"/>
              </a:solidFill>
              <a:round/>
              <a:headEnd type="none" w="sm" len="lg"/>
              <a:tailEnd type="none" w="sm" len="lg"/>
            </a:ln>
          </p:spPr>
          <p:txBody>
            <a:bodyPr/>
            <a:lstStyle/>
            <a:p>
              <a:endParaRPr lang="en-US"/>
            </a:p>
          </p:txBody>
        </p:sp>
        <p:sp>
          <p:nvSpPr>
            <p:cNvPr id="15376" name="Line 1044"/>
            <p:cNvSpPr>
              <a:spLocks noChangeShapeType="1"/>
            </p:cNvSpPr>
            <p:nvPr/>
          </p:nvSpPr>
          <p:spPr bwMode="auto">
            <a:xfrm>
              <a:off x="1440" y="2688"/>
              <a:ext cx="565" cy="1"/>
            </a:xfrm>
            <a:prstGeom prst="line">
              <a:avLst/>
            </a:prstGeom>
            <a:noFill/>
            <a:ln w="9525">
              <a:solidFill>
                <a:srgbClr val="000000"/>
              </a:solidFill>
              <a:round/>
              <a:headEnd type="none" w="sm" len="lg"/>
              <a:tailEnd type="none" w="sm" len="lg"/>
            </a:ln>
          </p:spPr>
          <p:txBody>
            <a:bodyPr/>
            <a:lstStyle/>
            <a:p>
              <a:endParaRPr lang="en-US"/>
            </a:p>
          </p:txBody>
        </p:sp>
        <p:sp>
          <p:nvSpPr>
            <p:cNvPr id="15377" name="Text Box 1049"/>
            <p:cNvSpPr txBox="1">
              <a:spLocks noChangeArrowheads="1"/>
            </p:cNvSpPr>
            <p:nvPr/>
          </p:nvSpPr>
          <p:spPr bwMode="auto">
            <a:xfrm>
              <a:off x="854" y="1562"/>
              <a:ext cx="970" cy="288"/>
            </a:xfrm>
            <a:prstGeom prst="rect">
              <a:avLst/>
            </a:prstGeom>
            <a:noFill/>
            <a:ln w="9525">
              <a:noFill/>
              <a:miter lim="800000"/>
              <a:headEnd/>
              <a:tailEnd/>
            </a:ln>
          </p:spPr>
          <p:txBody>
            <a:bodyPr>
              <a:spAutoFit/>
            </a:bodyPr>
            <a:lstStyle/>
            <a:p>
              <a:pPr eaLnBrk="1" hangingPunct="1"/>
              <a:endParaRPr lang="en-US"/>
            </a:p>
          </p:txBody>
        </p:sp>
        <p:sp>
          <p:nvSpPr>
            <p:cNvPr id="15378" name="Text Box 1050"/>
            <p:cNvSpPr txBox="1">
              <a:spLocks noChangeArrowheads="1"/>
            </p:cNvSpPr>
            <p:nvPr/>
          </p:nvSpPr>
          <p:spPr bwMode="auto">
            <a:xfrm>
              <a:off x="384" y="1248"/>
              <a:ext cx="159" cy="750"/>
            </a:xfrm>
            <a:prstGeom prst="rect">
              <a:avLst/>
            </a:prstGeom>
            <a:noFill/>
            <a:ln w="9525">
              <a:noFill/>
              <a:miter lim="800000"/>
              <a:headEnd/>
              <a:tailEnd/>
            </a:ln>
          </p:spPr>
          <p:txBody>
            <a:bodyPr wrap="none">
              <a:spAutoFit/>
            </a:bodyPr>
            <a:lstStyle/>
            <a:p>
              <a:pPr eaLnBrk="1" hangingPunct="1"/>
              <a:endParaRPr lang="en-US" sz="1800">
                <a:latin typeface="Trebuchet MS" pitchFamily="34" charset="0"/>
              </a:endParaRPr>
            </a:p>
            <a:p>
              <a:pPr eaLnBrk="1" hangingPunct="1"/>
              <a:endParaRPr lang="en-US" sz="1800">
                <a:latin typeface="Trebuchet MS" pitchFamily="34" charset="0"/>
              </a:endParaRPr>
            </a:p>
            <a:p>
              <a:pPr eaLnBrk="1" hangingPunct="1"/>
              <a:r>
                <a:rPr lang="en-US" sz="1800">
                  <a:latin typeface="Trebuchet MS" pitchFamily="34" charset="0"/>
                </a:rPr>
                <a:t> </a:t>
              </a:r>
            </a:p>
            <a:p>
              <a:pPr eaLnBrk="1" hangingPunct="1"/>
              <a:endParaRPr lang="en-US" sz="1800">
                <a:latin typeface="Trebuchet MS" pitchFamily="34" charset="0"/>
              </a:endParaRPr>
            </a:p>
          </p:txBody>
        </p:sp>
        <p:sp>
          <p:nvSpPr>
            <p:cNvPr id="15379" name="Line 1051"/>
            <p:cNvSpPr>
              <a:spLocks noChangeShapeType="1"/>
            </p:cNvSpPr>
            <p:nvPr/>
          </p:nvSpPr>
          <p:spPr bwMode="auto">
            <a:xfrm>
              <a:off x="2016" y="2688"/>
              <a:ext cx="0" cy="432"/>
            </a:xfrm>
            <a:prstGeom prst="line">
              <a:avLst/>
            </a:prstGeom>
            <a:noFill/>
            <a:ln w="9525">
              <a:solidFill>
                <a:schemeClr val="tx1"/>
              </a:solidFill>
              <a:round/>
              <a:headEnd/>
              <a:tailEnd/>
            </a:ln>
          </p:spPr>
          <p:txBody>
            <a:bodyPr/>
            <a:lstStyle/>
            <a:p>
              <a:endParaRPr lang="en-US"/>
            </a:p>
          </p:txBody>
        </p:sp>
        <p:sp>
          <p:nvSpPr>
            <p:cNvPr id="15380" name="Rectangle 1053"/>
            <p:cNvSpPr>
              <a:spLocks noChangeArrowheads="1"/>
            </p:cNvSpPr>
            <p:nvPr/>
          </p:nvSpPr>
          <p:spPr bwMode="auto">
            <a:xfrm>
              <a:off x="480" y="1824"/>
              <a:ext cx="912" cy="384"/>
            </a:xfrm>
            <a:prstGeom prst="rect">
              <a:avLst/>
            </a:prstGeom>
            <a:solidFill>
              <a:srgbClr val="999999"/>
            </a:solidFill>
            <a:ln w="9525">
              <a:solidFill>
                <a:srgbClr val="000000"/>
              </a:solidFill>
              <a:miter lim="800000"/>
              <a:headEnd/>
              <a:tailEnd/>
            </a:ln>
          </p:spPr>
          <p:txBody>
            <a:bodyPr lIns="12700" tIns="12700" rIns="12700" bIns="12700"/>
            <a:lstStyle/>
            <a:p>
              <a:r>
                <a:rPr lang="en-US" sz="2000">
                  <a:latin typeface="Trebuchet MS" pitchFamily="34" charset="0"/>
                </a:rPr>
                <a:t>Java compiler</a:t>
              </a:r>
            </a:p>
            <a:p>
              <a:endParaRPr lang="en-US" sz="2000">
                <a:latin typeface="Trebuchet MS" pitchFamily="34" charset="0"/>
              </a:endParaRPr>
            </a:p>
          </p:txBody>
        </p:sp>
        <p:sp>
          <p:nvSpPr>
            <p:cNvPr id="15381" name="Line 1054"/>
            <p:cNvSpPr>
              <a:spLocks noChangeShapeType="1"/>
            </p:cNvSpPr>
            <p:nvPr/>
          </p:nvSpPr>
          <p:spPr bwMode="auto">
            <a:xfrm>
              <a:off x="1968" y="1584"/>
              <a:ext cx="0" cy="912"/>
            </a:xfrm>
            <a:prstGeom prst="line">
              <a:avLst/>
            </a:prstGeom>
            <a:noFill/>
            <a:ln w="9525">
              <a:solidFill>
                <a:schemeClr val="tx1"/>
              </a:solidFill>
              <a:round/>
              <a:headEnd/>
              <a:tailEnd/>
            </a:ln>
          </p:spPr>
          <p:txBody>
            <a:bodyPr/>
            <a:lstStyle/>
            <a:p>
              <a:endParaRPr lang="en-US"/>
            </a:p>
          </p:txBody>
        </p:sp>
        <p:sp>
          <p:nvSpPr>
            <p:cNvPr id="15382" name="Line 1056"/>
            <p:cNvSpPr>
              <a:spLocks noChangeShapeType="1"/>
            </p:cNvSpPr>
            <p:nvPr/>
          </p:nvSpPr>
          <p:spPr bwMode="auto">
            <a:xfrm>
              <a:off x="2016" y="3120"/>
              <a:ext cx="912" cy="0"/>
            </a:xfrm>
            <a:prstGeom prst="line">
              <a:avLst/>
            </a:prstGeom>
            <a:noFill/>
            <a:ln w="9525">
              <a:solidFill>
                <a:schemeClr val="tx1"/>
              </a:solidFill>
              <a:round/>
              <a:headEnd/>
              <a:tailEnd/>
            </a:ln>
          </p:spPr>
          <p:txBody>
            <a:bodyPr/>
            <a:lstStyle/>
            <a:p>
              <a:endParaRPr lang="en-US"/>
            </a:p>
          </p:txBody>
        </p:sp>
        <p:sp>
          <p:nvSpPr>
            <p:cNvPr id="15383" name="Rectangle 1057"/>
            <p:cNvSpPr>
              <a:spLocks noChangeArrowheads="1"/>
            </p:cNvSpPr>
            <p:nvPr/>
          </p:nvSpPr>
          <p:spPr bwMode="auto">
            <a:xfrm>
              <a:off x="480" y="1344"/>
              <a:ext cx="943" cy="240"/>
            </a:xfrm>
            <a:prstGeom prst="rect">
              <a:avLst/>
            </a:prstGeom>
            <a:solidFill>
              <a:srgbClr val="999999"/>
            </a:solidFill>
            <a:ln w="9525">
              <a:solidFill>
                <a:srgbClr val="000000"/>
              </a:solidFill>
              <a:miter lim="800000"/>
              <a:headEnd/>
              <a:tailEnd/>
            </a:ln>
          </p:spPr>
          <p:txBody>
            <a:bodyPr lIns="12700" tIns="12700" rIns="12700" bIns="12700"/>
            <a:lstStyle/>
            <a:p>
              <a:r>
                <a:rPr lang="en-US" sz="2000">
                  <a:latin typeface="Trebuchet MS" pitchFamily="34" charset="0"/>
                </a:rPr>
                <a:t>.java file</a:t>
              </a:r>
            </a:p>
            <a:p>
              <a:endParaRPr lang="en-US" sz="2000">
                <a:latin typeface="Trebuchet MS" pitchFamily="34" charset="0"/>
              </a:endParaRPr>
            </a:p>
          </p:txBody>
        </p:sp>
        <p:sp>
          <p:nvSpPr>
            <p:cNvPr id="15384" name="Line 1058"/>
            <p:cNvSpPr>
              <a:spLocks noChangeShapeType="1"/>
            </p:cNvSpPr>
            <p:nvPr/>
          </p:nvSpPr>
          <p:spPr bwMode="auto">
            <a:xfrm>
              <a:off x="912" y="1584"/>
              <a:ext cx="0" cy="240"/>
            </a:xfrm>
            <a:prstGeom prst="line">
              <a:avLst/>
            </a:prstGeom>
            <a:noFill/>
            <a:ln w="9525">
              <a:solidFill>
                <a:schemeClr val="tx1"/>
              </a:solidFill>
              <a:round/>
              <a:headEnd/>
              <a:tailEnd type="triangle" w="med" len="med"/>
            </a:ln>
          </p:spPr>
          <p:txBody>
            <a:bodyPr/>
            <a:lstStyle/>
            <a:p>
              <a:endParaRPr lang="en-US"/>
            </a:p>
          </p:txBody>
        </p:sp>
        <p:sp>
          <p:nvSpPr>
            <p:cNvPr id="15385" name="Line 1059"/>
            <p:cNvSpPr>
              <a:spLocks noChangeShapeType="1"/>
            </p:cNvSpPr>
            <p:nvPr/>
          </p:nvSpPr>
          <p:spPr bwMode="auto">
            <a:xfrm>
              <a:off x="912" y="2208"/>
              <a:ext cx="0" cy="192"/>
            </a:xfrm>
            <a:prstGeom prst="line">
              <a:avLst/>
            </a:prstGeom>
            <a:noFill/>
            <a:ln w="9525">
              <a:solidFill>
                <a:schemeClr val="tx1"/>
              </a:solidFill>
              <a:round/>
              <a:headEnd/>
              <a:tailEnd type="triangle" w="med" len="med"/>
            </a:ln>
          </p:spPr>
          <p:txBody>
            <a:bodyPr/>
            <a:lstStyle/>
            <a:p>
              <a:endParaRPr lang="en-US"/>
            </a:p>
          </p:txBody>
        </p:sp>
        <p:sp>
          <p:nvSpPr>
            <p:cNvPr id="15386" name="Line 1060"/>
            <p:cNvSpPr>
              <a:spLocks noChangeShapeType="1"/>
            </p:cNvSpPr>
            <p:nvPr/>
          </p:nvSpPr>
          <p:spPr bwMode="auto">
            <a:xfrm>
              <a:off x="1968" y="1584"/>
              <a:ext cx="960" cy="0"/>
            </a:xfrm>
            <a:prstGeom prst="line">
              <a:avLst/>
            </a:prstGeom>
            <a:noFill/>
            <a:ln w="9525">
              <a:solidFill>
                <a:schemeClr val="tx1"/>
              </a:solidFill>
              <a:round/>
              <a:headEnd/>
              <a:tailEnd type="triangle" w="med" len="med"/>
            </a:ln>
          </p:spPr>
          <p:txBody>
            <a:bodyPr/>
            <a:lstStyle/>
            <a:p>
              <a:endParaRPr lang="en-US"/>
            </a:p>
          </p:txBody>
        </p:sp>
        <p:sp>
          <p:nvSpPr>
            <p:cNvPr id="15387" name="Line 1061"/>
            <p:cNvSpPr>
              <a:spLocks noChangeShapeType="1"/>
            </p:cNvSpPr>
            <p:nvPr/>
          </p:nvSpPr>
          <p:spPr bwMode="auto">
            <a:xfrm>
              <a:off x="2016" y="3120"/>
              <a:ext cx="912" cy="0"/>
            </a:xfrm>
            <a:prstGeom prst="line">
              <a:avLst/>
            </a:prstGeom>
            <a:noFill/>
            <a:ln w="9525">
              <a:solidFill>
                <a:schemeClr val="tx1"/>
              </a:solidFill>
              <a:round/>
              <a:headEnd/>
              <a:tailEnd type="triangle" w="med" len="med"/>
            </a:ln>
          </p:spPr>
          <p:txBody>
            <a:bodyPr/>
            <a:lstStyle/>
            <a:p>
              <a:endParaRPr lang="en-US"/>
            </a:p>
          </p:txBody>
        </p:sp>
        <p:sp>
          <p:nvSpPr>
            <p:cNvPr id="15388" name="Line 1062"/>
            <p:cNvSpPr>
              <a:spLocks noChangeShapeType="1"/>
            </p:cNvSpPr>
            <p:nvPr/>
          </p:nvSpPr>
          <p:spPr bwMode="auto">
            <a:xfrm>
              <a:off x="3888" y="3216"/>
              <a:ext cx="384" cy="0"/>
            </a:xfrm>
            <a:prstGeom prst="line">
              <a:avLst/>
            </a:prstGeom>
            <a:noFill/>
            <a:ln w="9525">
              <a:solidFill>
                <a:schemeClr val="tx1"/>
              </a:solidFill>
              <a:round/>
              <a:headEnd/>
              <a:tailEnd type="triangle" w="med" len="med"/>
            </a:ln>
          </p:spPr>
          <p:txBody>
            <a:bodyPr/>
            <a:lstStyle/>
            <a:p>
              <a:endParaRPr lang="en-US"/>
            </a:p>
          </p:txBody>
        </p:sp>
        <p:sp>
          <p:nvSpPr>
            <p:cNvPr id="15389" name="Rectangle 1063"/>
            <p:cNvSpPr>
              <a:spLocks noChangeArrowheads="1"/>
            </p:cNvSpPr>
            <p:nvPr/>
          </p:nvSpPr>
          <p:spPr bwMode="auto">
            <a:xfrm>
              <a:off x="480" y="3072"/>
              <a:ext cx="943" cy="624"/>
            </a:xfrm>
            <a:prstGeom prst="rect">
              <a:avLst/>
            </a:prstGeom>
            <a:noFill/>
            <a:ln w="9525">
              <a:solidFill>
                <a:srgbClr val="000000"/>
              </a:solidFill>
              <a:miter lim="800000"/>
              <a:headEnd/>
              <a:tailEnd/>
            </a:ln>
          </p:spPr>
          <p:txBody>
            <a:bodyPr lIns="12700" tIns="12700" rIns="12700" bIns="12700"/>
            <a:lstStyle/>
            <a:p>
              <a:pPr algn="ctr"/>
              <a:r>
                <a:rPr lang="en-US" sz="1600">
                  <a:latin typeface="Trebuchet MS" pitchFamily="34" charset="0"/>
                </a:rPr>
                <a:t>Class Loader Bytecode verifier</a:t>
              </a:r>
            </a:p>
            <a:p>
              <a:pPr algn="ctr"/>
              <a:r>
                <a:rPr lang="en-US" sz="1600">
                  <a:latin typeface="Trebuchet MS" pitchFamily="34" charset="0"/>
                </a:rPr>
                <a:t> JIT compiler</a:t>
              </a:r>
            </a:p>
            <a:p>
              <a:endParaRPr lang="en-US" sz="1600">
                <a:latin typeface="Trebuchet MS" pitchFamily="34" charset="0"/>
              </a:endParaRPr>
            </a:p>
          </p:txBody>
        </p:sp>
        <p:sp>
          <p:nvSpPr>
            <p:cNvPr id="15390" name="Line 1064"/>
            <p:cNvSpPr>
              <a:spLocks noChangeShapeType="1"/>
            </p:cNvSpPr>
            <p:nvPr/>
          </p:nvSpPr>
          <p:spPr bwMode="auto">
            <a:xfrm>
              <a:off x="912" y="2976"/>
              <a:ext cx="0" cy="96"/>
            </a:xfrm>
            <a:prstGeom prst="line">
              <a:avLst/>
            </a:prstGeom>
            <a:noFill/>
            <a:ln w="9525">
              <a:solidFill>
                <a:schemeClr val="tx1"/>
              </a:solidFill>
              <a:round/>
              <a:headEnd/>
              <a:tailEnd type="triangle" w="med" len="med"/>
            </a:ln>
          </p:spPr>
          <p:txBody>
            <a:bodyPr/>
            <a:lstStyle/>
            <a:p>
              <a:endParaRPr lang="en-US"/>
            </a:p>
          </p:txBody>
        </p:sp>
        <p:sp>
          <p:nvSpPr>
            <p:cNvPr id="15391" name="Line 1065"/>
            <p:cNvSpPr>
              <a:spLocks noChangeShapeType="1"/>
            </p:cNvSpPr>
            <p:nvPr/>
          </p:nvSpPr>
          <p:spPr bwMode="auto">
            <a:xfrm>
              <a:off x="3888" y="1776"/>
              <a:ext cx="384" cy="0"/>
            </a:xfrm>
            <a:prstGeom prst="line">
              <a:avLst/>
            </a:prstGeom>
            <a:noFill/>
            <a:ln w="9525">
              <a:solidFill>
                <a:schemeClr val="tx1"/>
              </a:solidFill>
              <a:round/>
              <a:headEnd/>
              <a:tailEnd type="triangle" w="med" len="med"/>
            </a:ln>
          </p:spPr>
          <p:txBody>
            <a:bodyPr/>
            <a:lstStyle/>
            <a:p>
              <a:endParaRPr lang="en-US"/>
            </a:p>
          </p:txBody>
        </p:sp>
      </p:grpSp>
      <p:sp>
        <p:nvSpPr>
          <p:cNvPr id="32" name="Rectangle 3"/>
          <p:cNvSpPr txBox="1">
            <a:spLocks noChangeArrowheads="1"/>
          </p:cNvSpPr>
          <p:nvPr/>
        </p:nvSpPr>
        <p:spPr bwMode="auto">
          <a:xfrm>
            <a:off x="152400" y="990600"/>
            <a:ext cx="8763000" cy="4411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69963" rtl="0" eaLnBrk="1" fontAlgn="base" latinLnBrk="0" hangingPunct="1">
              <a:lnSpc>
                <a:spcPct val="9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Platform Independence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ChangeArrowheads="1"/>
          </p:cNvSpPr>
          <p:nvPr/>
        </p:nvSpPr>
        <p:spPr bwMode="auto">
          <a:xfrm>
            <a:off x="609600" y="222250"/>
            <a:ext cx="7848600" cy="1143000"/>
          </a:xfrm>
          <a:prstGeom prst="rect">
            <a:avLst/>
          </a:prstGeom>
          <a:noFill/>
          <a:ln w="9525">
            <a:noFill/>
            <a:miter lim="800000"/>
            <a:headEnd/>
            <a:tailEnd/>
          </a:ln>
          <a:effectLst/>
        </p:spPr>
        <p:txBody>
          <a:bodyPr lIns="92075" tIns="46038" rIns="92075" bIns="46038" anchor="b"/>
          <a:lstStyle/>
          <a:p>
            <a:pPr algn="ctr">
              <a:spcBef>
                <a:spcPct val="0"/>
              </a:spcBef>
              <a:buClrTx/>
              <a:buSzTx/>
              <a:buFontTx/>
              <a:buNone/>
            </a:pPr>
            <a:endParaRPr lang="en-US" altLang="zh-CN" sz="4400" dirty="0">
              <a:solidFill>
                <a:schemeClr val="tx2"/>
              </a:solidFill>
              <a:latin typeface="Times New Roman" pitchFamily="18" charset="0"/>
            </a:endParaRPr>
          </a:p>
        </p:txBody>
      </p:sp>
      <p:grpSp>
        <p:nvGrpSpPr>
          <p:cNvPr id="31" name="Group 30"/>
          <p:cNvGrpSpPr/>
          <p:nvPr/>
        </p:nvGrpSpPr>
        <p:grpSpPr>
          <a:xfrm>
            <a:off x="609600" y="1454150"/>
            <a:ext cx="8534400" cy="4681954"/>
            <a:chOff x="609600" y="1143000"/>
            <a:chExt cx="8534400" cy="4681954"/>
          </a:xfrm>
        </p:grpSpPr>
        <p:grpSp>
          <p:nvGrpSpPr>
            <p:cNvPr id="30" name="Group 29"/>
            <p:cNvGrpSpPr/>
            <p:nvPr/>
          </p:nvGrpSpPr>
          <p:grpSpPr>
            <a:xfrm>
              <a:off x="609600" y="1371600"/>
              <a:ext cx="8534400" cy="4453354"/>
              <a:chOff x="609600" y="1371600"/>
              <a:chExt cx="8534400" cy="4453354"/>
            </a:xfrm>
          </p:grpSpPr>
          <p:sp>
            <p:nvSpPr>
              <p:cNvPr id="193539" name="Text Box 3"/>
              <p:cNvSpPr txBox="1">
                <a:spLocks noChangeArrowheads="1"/>
              </p:cNvSpPr>
              <p:nvPr/>
            </p:nvSpPr>
            <p:spPr bwMode="auto">
              <a:xfrm>
                <a:off x="8001000" y="3879850"/>
                <a:ext cx="1143000" cy="915988"/>
              </a:xfrm>
              <a:prstGeom prst="rect">
                <a:avLst/>
              </a:prstGeom>
              <a:noFill/>
              <a:ln w="12700">
                <a:noFill/>
                <a:miter lim="800000"/>
                <a:headEnd type="none" w="sm" len="sm"/>
                <a:tailEnd type="none" w="sm" len="sm"/>
              </a:ln>
              <a:effectLst/>
            </p:spPr>
            <p:txBody>
              <a:bodyPr>
                <a:spAutoFit/>
              </a:bodyPr>
              <a:lstStyle/>
              <a:p>
                <a:pPr>
                  <a:spcBef>
                    <a:spcPct val="50000"/>
                  </a:spcBef>
                  <a:buFont typeface="Monotype Sorts" pitchFamily="2" charset="2"/>
                  <a:buNone/>
                </a:pPr>
                <a:r>
                  <a:rPr lang="en-US" sz="1800" dirty="0">
                    <a:solidFill>
                      <a:schemeClr val="tx2"/>
                    </a:solidFill>
                    <a:latin typeface="+mn-lt"/>
                  </a:rPr>
                  <a:t>Java Virtual Machine</a:t>
                </a:r>
              </a:p>
            </p:txBody>
          </p:sp>
          <p:sp>
            <p:nvSpPr>
              <p:cNvPr id="193540" name="Text Box 4"/>
              <p:cNvSpPr txBox="1">
                <a:spLocks noChangeArrowheads="1"/>
              </p:cNvSpPr>
              <p:nvPr/>
            </p:nvSpPr>
            <p:spPr bwMode="auto">
              <a:xfrm>
                <a:off x="685800" y="3505200"/>
                <a:ext cx="1079500" cy="584775"/>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Java Compiler</a:t>
                </a:r>
              </a:p>
            </p:txBody>
          </p:sp>
          <p:sp>
            <p:nvSpPr>
              <p:cNvPr id="193541" name="Text Box 5"/>
              <p:cNvSpPr txBox="1">
                <a:spLocks noChangeArrowheads="1"/>
              </p:cNvSpPr>
              <p:nvPr/>
            </p:nvSpPr>
            <p:spPr bwMode="auto">
              <a:xfrm>
                <a:off x="7226300" y="2049463"/>
                <a:ext cx="1079500" cy="584775"/>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Java Libraries</a:t>
                </a:r>
              </a:p>
            </p:txBody>
          </p:sp>
          <p:sp>
            <p:nvSpPr>
              <p:cNvPr id="193542" name="Text Box 6"/>
              <p:cNvSpPr txBox="1">
                <a:spLocks noChangeArrowheads="1"/>
              </p:cNvSpPr>
              <p:nvPr/>
            </p:nvSpPr>
            <p:spPr bwMode="auto">
              <a:xfrm>
                <a:off x="4648200" y="3352800"/>
                <a:ext cx="2871788" cy="338554"/>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HotSpot Compiler</a:t>
                </a:r>
              </a:p>
            </p:txBody>
          </p:sp>
          <p:sp>
            <p:nvSpPr>
              <p:cNvPr id="193543" name="Text Box 7"/>
              <p:cNvSpPr txBox="1">
                <a:spLocks noChangeArrowheads="1"/>
              </p:cNvSpPr>
              <p:nvPr/>
            </p:nvSpPr>
            <p:spPr bwMode="auto">
              <a:xfrm>
                <a:off x="4953000" y="2006600"/>
                <a:ext cx="1676400" cy="863600"/>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Class loader bytecode to verifier</a:t>
                </a:r>
              </a:p>
            </p:txBody>
          </p:sp>
          <p:sp>
            <p:nvSpPr>
              <p:cNvPr id="193544" name="Text Box 8"/>
              <p:cNvSpPr txBox="1">
                <a:spLocks noChangeArrowheads="1"/>
              </p:cNvSpPr>
              <p:nvPr/>
            </p:nvSpPr>
            <p:spPr bwMode="auto">
              <a:xfrm>
                <a:off x="4572000" y="4038600"/>
                <a:ext cx="2984500" cy="338554"/>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Runtime System</a:t>
                </a:r>
              </a:p>
            </p:txBody>
          </p:sp>
          <p:sp>
            <p:nvSpPr>
              <p:cNvPr id="193545" name="Text Box 9"/>
              <p:cNvSpPr txBox="1">
                <a:spLocks noChangeArrowheads="1"/>
              </p:cNvSpPr>
              <p:nvPr/>
            </p:nvSpPr>
            <p:spPr bwMode="auto">
              <a:xfrm>
                <a:off x="4406900" y="4733925"/>
                <a:ext cx="2984500" cy="338554"/>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Operating System</a:t>
                </a:r>
              </a:p>
            </p:txBody>
          </p:sp>
          <p:sp>
            <p:nvSpPr>
              <p:cNvPr id="193546" name="Text Box 10"/>
              <p:cNvSpPr txBox="1">
                <a:spLocks noChangeArrowheads="1"/>
              </p:cNvSpPr>
              <p:nvPr/>
            </p:nvSpPr>
            <p:spPr bwMode="auto">
              <a:xfrm>
                <a:off x="4419600" y="5486400"/>
                <a:ext cx="2984500" cy="338554"/>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Hardware</a:t>
                </a:r>
              </a:p>
            </p:txBody>
          </p:sp>
          <p:sp>
            <p:nvSpPr>
              <p:cNvPr id="193547" name="Text Box 11"/>
              <p:cNvSpPr txBox="1">
                <a:spLocks noChangeArrowheads="1"/>
              </p:cNvSpPr>
              <p:nvPr/>
            </p:nvSpPr>
            <p:spPr bwMode="auto">
              <a:xfrm>
                <a:off x="838200" y="2089150"/>
                <a:ext cx="1219200" cy="584775"/>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Java Source</a:t>
                </a:r>
              </a:p>
            </p:txBody>
          </p:sp>
          <p:sp>
            <p:nvSpPr>
              <p:cNvPr id="193548" name="Text Box 12"/>
              <p:cNvSpPr txBox="1">
                <a:spLocks noChangeArrowheads="1"/>
              </p:cNvSpPr>
              <p:nvPr/>
            </p:nvSpPr>
            <p:spPr bwMode="auto">
              <a:xfrm>
                <a:off x="2362200" y="3244850"/>
                <a:ext cx="1524000" cy="863600"/>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Bytecodes move locally or through net</a:t>
                </a:r>
              </a:p>
            </p:txBody>
          </p:sp>
          <p:sp>
            <p:nvSpPr>
              <p:cNvPr id="193549" name="Text Box 13"/>
              <p:cNvSpPr txBox="1">
                <a:spLocks noChangeArrowheads="1"/>
              </p:cNvSpPr>
              <p:nvPr/>
            </p:nvSpPr>
            <p:spPr bwMode="auto">
              <a:xfrm>
                <a:off x="685800" y="4759325"/>
                <a:ext cx="1371600" cy="863600"/>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a:latin typeface="+mn-lt"/>
                  </a:rPr>
                  <a:t>Java bytecode (class)</a:t>
                </a:r>
              </a:p>
            </p:txBody>
          </p:sp>
          <p:sp>
            <p:nvSpPr>
              <p:cNvPr id="193550" name="Line 14"/>
              <p:cNvSpPr>
                <a:spLocks noChangeShapeType="1"/>
              </p:cNvSpPr>
              <p:nvPr/>
            </p:nvSpPr>
            <p:spPr bwMode="auto">
              <a:xfrm flipH="1">
                <a:off x="1219200" y="2667000"/>
                <a:ext cx="152400" cy="868363"/>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1" name="Line 15"/>
              <p:cNvSpPr>
                <a:spLocks noChangeShapeType="1"/>
              </p:cNvSpPr>
              <p:nvPr/>
            </p:nvSpPr>
            <p:spPr bwMode="auto">
              <a:xfrm>
                <a:off x="1219200" y="4144963"/>
                <a:ext cx="1588" cy="569912"/>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2" name="Line 16"/>
              <p:cNvSpPr>
                <a:spLocks noChangeShapeType="1"/>
              </p:cNvSpPr>
              <p:nvPr/>
            </p:nvSpPr>
            <p:spPr bwMode="auto">
              <a:xfrm flipV="1">
                <a:off x="1676400" y="4095750"/>
                <a:ext cx="990600" cy="684213"/>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3" name="Line 17"/>
              <p:cNvSpPr>
                <a:spLocks noChangeShapeType="1"/>
              </p:cNvSpPr>
              <p:nvPr/>
            </p:nvSpPr>
            <p:spPr bwMode="auto">
              <a:xfrm flipV="1">
                <a:off x="3657600" y="2336800"/>
                <a:ext cx="1371600" cy="869950"/>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4" name="Line 18"/>
              <p:cNvSpPr>
                <a:spLocks noChangeShapeType="1"/>
              </p:cNvSpPr>
              <p:nvPr/>
            </p:nvSpPr>
            <p:spPr bwMode="auto">
              <a:xfrm>
                <a:off x="5867400" y="2895600"/>
                <a:ext cx="0" cy="457200"/>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5" name="Line 19"/>
              <p:cNvSpPr>
                <a:spLocks noChangeShapeType="1"/>
              </p:cNvSpPr>
              <p:nvPr/>
            </p:nvSpPr>
            <p:spPr bwMode="auto">
              <a:xfrm flipH="1">
                <a:off x="6553200" y="2289175"/>
                <a:ext cx="609600" cy="1588"/>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6" name="Line 20"/>
              <p:cNvSpPr>
                <a:spLocks noChangeShapeType="1"/>
              </p:cNvSpPr>
              <p:nvPr/>
            </p:nvSpPr>
            <p:spPr bwMode="auto">
              <a:xfrm>
                <a:off x="5867400" y="3733800"/>
                <a:ext cx="0" cy="304800"/>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7" name="Line 21"/>
              <p:cNvSpPr>
                <a:spLocks noChangeShapeType="1"/>
              </p:cNvSpPr>
              <p:nvPr/>
            </p:nvSpPr>
            <p:spPr bwMode="auto">
              <a:xfrm flipH="1">
                <a:off x="6019800" y="4403725"/>
                <a:ext cx="1588" cy="311150"/>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8" name="Line 22"/>
              <p:cNvSpPr>
                <a:spLocks noChangeShapeType="1"/>
              </p:cNvSpPr>
              <p:nvPr/>
            </p:nvSpPr>
            <p:spPr bwMode="auto">
              <a:xfrm flipH="1">
                <a:off x="6019800" y="5181600"/>
                <a:ext cx="1588" cy="311150"/>
              </a:xfrm>
              <a:prstGeom prst="line">
                <a:avLst/>
              </a:prstGeom>
              <a:noFill/>
              <a:ln w="38100">
                <a:solidFill>
                  <a:srgbClr val="000000"/>
                </a:solidFill>
                <a:round/>
                <a:headEnd type="none" w="sm" len="sm"/>
                <a:tailEnd type="triangle" w="sm" len="sm"/>
              </a:ln>
              <a:effectLst/>
            </p:spPr>
            <p:txBody>
              <a:bodyPr/>
              <a:lstStyle/>
              <a:p>
                <a:endParaRPr lang="en-US">
                  <a:latin typeface="+mn-lt"/>
                </a:endParaRPr>
              </a:p>
            </p:txBody>
          </p:sp>
          <p:sp>
            <p:nvSpPr>
              <p:cNvPr id="193559" name="Rectangle 23"/>
              <p:cNvSpPr>
                <a:spLocks noChangeArrowheads="1"/>
              </p:cNvSpPr>
              <p:nvPr/>
            </p:nvSpPr>
            <p:spPr bwMode="auto">
              <a:xfrm>
                <a:off x="4114800" y="3048000"/>
                <a:ext cx="3886200" cy="1409700"/>
              </a:xfrm>
              <a:prstGeom prst="rect">
                <a:avLst/>
              </a:prstGeom>
              <a:noFill/>
              <a:ln w="38100">
                <a:solidFill>
                  <a:srgbClr val="000000"/>
                </a:solidFill>
                <a:miter lim="800000"/>
                <a:headEnd type="none" w="sm" len="sm"/>
                <a:tailEnd type="none" w="sm" len="sm"/>
              </a:ln>
              <a:effectLst/>
            </p:spPr>
            <p:txBody>
              <a:bodyPr wrap="none" anchor="ctr"/>
              <a:lstStyle/>
              <a:p>
                <a:endParaRPr lang="en-US">
                  <a:latin typeface="+mn-lt"/>
                </a:endParaRPr>
              </a:p>
            </p:txBody>
          </p:sp>
          <p:sp>
            <p:nvSpPr>
              <p:cNvPr id="193560" name="Text Box 24"/>
              <p:cNvSpPr txBox="1">
                <a:spLocks noChangeArrowheads="1"/>
              </p:cNvSpPr>
              <p:nvPr/>
            </p:nvSpPr>
            <p:spPr bwMode="auto">
              <a:xfrm>
                <a:off x="609600" y="1371600"/>
                <a:ext cx="3048000" cy="338554"/>
              </a:xfrm>
              <a:prstGeom prst="rect">
                <a:avLst/>
              </a:prstGeom>
              <a:noFill/>
              <a:ln w="38100">
                <a:solidFill>
                  <a:srgbClr val="000000"/>
                </a:solidFill>
                <a:miter lim="800000"/>
                <a:headEnd type="none" w="sm" len="sm"/>
                <a:tailEnd type="none" w="sm" len="sm"/>
              </a:ln>
              <a:effectLst/>
            </p:spPr>
            <p:txBody>
              <a:bodyPr>
                <a:spAutoFit/>
              </a:bodyPr>
              <a:lstStyle/>
              <a:p>
                <a:pPr>
                  <a:spcBef>
                    <a:spcPct val="50000"/>
                  </a:spcBef>
                  <a:buFont typeface="Monotype Sorts" pitchFamily="2" charset="2"/>
                  <a:buNone/>
                </a:pPr>
                <a:r>
                  <a:rPr lang="en-US" sz="1600" b="1">
                    <a:latin typeface="+mn-lt"/>
                  </a:rPr>
                  <a:t>Compile time environment</a:t>
                </a:r>
              </a:p>
            </p:txBody>
          </p:sp>
        </p:grpSp>
        <p:sp>
          <p:nvSpPr>
            <p:cNvPr id="193561" name="Text Box 25"/>
            <p:cNvSpPr txBox="1">
              <a:spLocks noChangeArrowheads="1"/>
            </p:cNvSpPr>
            <p:nvPr/>
          </p:nvSpPr>
          <p:spPr bwMode="auto">
            <a:xfrm>
              <a:off x="4876800" y="1143000"/>
              <a:ext cx="2590800" cy="584775"/>
            </a:xfrm>
            <a:prstGeom prst="rect">
              <a:avLst/>
            </a:prstGeom>
            <a:noFill/>
            <a:ln w="38100">
              <a:solidFill>
                <a:srgbClr val="000000"/>
              </a:solidFill>
              <a:miter lim="800000"/>
              <a:headEnd type="none" w="sm" len="sm"/>
              <a:tailEnd type="none" w="sm" len="sm"/>
            </a:ln>
            <a:effectLst/>
          </p:spPr>
          <p:txBody>
            <a:bodyPr>
              <a:spAutoFit/>
            </a:bodyPr>
            <a:lstStyle/>
            <a:p>
              <a:pPr algn="ctr">
                <a:spcBef>
                  <a:spcPct val="50000"/>
                </a:spcBef>
                <a:buFont typeface="Monotype Sorts" pitchFamily="2" charset="2"/>
                <a:buNone/>
              </a:pPr>
              <a:r>
                <a:rPr lang="en-US" sz="1600" b="1">
                  <a:latin typeface="+mn-lt"/>
                </a:rPr>
                <a:t>Runtime environment (Java Platform)</a:t>
              </a:r>
            </a:p>
          </p:txBody>
        </p:sp>
      </p:grpSp>
      <p:sp>
        <p:nvSpPr>
          <p:cNvPr id="193562" name="Text Box 26"/>
          <p:cNvSpPr txBox="1">
            <a:spLocks noChangeArrowheads="1"/>
          </p:cNvSpPr>
          <p:nvPr/>
        </p:nvSpPr>
        <p:spPr bwMode="auto">
          <a:xfrm>
            <a:off x="304800" y="1670050"/>
            <a:ext cx="8839200" cy="396875"/>
          </a:xfrm>
          <a:prstGeom prst="rect">
            <a:avLst/>
          </a:prstGeom>
          <a:noFill/>
          <a:ln w="12700">
            <a:noFill/>
            <a:miter lim="800000"/>
            <a:headEnd type="none" w="sm" len="sm"/>
            <a:tailEnd type="none" w="sm" len="sm"/>
          </a:ln>
          <a:effectLst/>
        </p:spPr>
        <p:txBody>
          <a:bodyPr>
            <a:spAutoFit/>
          </a:bodyPr>
          <a:lstStyle/>
          <a:p>
            <a:pPr>
              <a:spcBef>
                <a:spcPct val="50000"/>
              </a:spcBef>
            </a:pPr>
            <a:endParaRPr lang="en-US"/>
          </a:p>
        </p:txBody>
      </p:sp>
      <p:sp>
        <p:nvSpPr>
          <p:cNvPr id="28" name="Rectangle 1026"/>
          <p:cNvSpPr txBox="1">
            <a:spLocks noChangeArrowheads="1"/>
          </p:cNvSpPr>
          <p:nvPr/>
        </p:nvSpPr>
        <p:spPr>
          <a:xfrm>
            <a:off x="304800" y="152400"/>
            <a:ext cx="7772400" cy="609600"/>
          </a:xfrm>
          <a:prstGeom prst="rect">
            <a:avLst/>
          </a:prstGeom>
        </p:spPr>
        <p:txBody>
          <a:bodyPr/>
          <a:lstStyle/>
          <a:p>
            <a:pPr lvl="0" eaLnBrk="1" hangingPunct="1">
              <a:defRPr/>
            </a:pPr>
            <a:r>
              <a:rPr lang="en-US" sz="3200" dirty="0" smtClean="0">
                <a:latin typeface="+mn-lt"/>
              </a:rPr>
              <a:t>Introduction to Java</a:t>
            </a:r>
            <a:endParaRPr kumimoji="0" lang="en-US" sz="3200" b="0" i="0" u="none" strike="noStrike" kern="0" cap="none" spc="0" normalizeH="0" baseline="0" noProof="0" dirty="0" smtClean="0">
              <a:ln>
                <a:noFill/>
              </a:ln>
              <a:solidFill>
                <a:schemeClr val="tx1"/>
              </a:solidFill>
              <a:effectLst/>
              <a:uLnTx/>
              <a:uFillTx/>
              <a:latin typeface="+mn-lt"/>
              <a:ea typeface="+mj-ea"/>
              <a:cs typeface="+mj-cs"/>
            </a:endParaRPr>
          </a:p>
        </p:txBody>
      </p:sp>
      <p:sp>
        <p:nvSpPr>
          <p:cNvPr id="29" name="Rectangle 3"/>
          <p:cNvSpPr txBox="1">
            <a:spLocks noChangeArrowheads="1"/>
          </p:cNvSpPr>
          <p:nvPr/>
        </p:nvSpPr>
        <p:spPr>
          <a:xfrm>
            <a:off x="152400" y="990600"/>
            <a:ext cx="8763000" cy="4411663"/>
          </a:xfrm>
          <a:prstGeom prst="rect">
            <a:avLst/>
          </a:prstGeom>
        </p:spPr>
        <p:txBody>
          <a:bodyPr/>
          <a:lstStyle/>
          <a:p>
            <a:pPr marL="342900" marR="0" lvl="0" indent="-342900" algn="l" defTabSz="969963" rtl="0" eaLnBrk="1" fontAlgn="base" latinLnBrk="0" hangingPunct="1">
              <a:lnSpc>
                <a:spcPct val="90000"/>
              </a:lnSpc>
              <a:spcBef>
                <a:spcPct val="20000"/>
              </a:spcBef>
              <a:spcAft>
                <a:spcPct val="0"/>
              </a:spcAft>
              <a:buClrTx/>
              <a:buSzPct val="125000"/>
              <a:buFont typeface="Wingdings" pitchFamily="2" charset="2"/>
              <a:buBlip>
                <a:blip r:embed="rId3"/>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Java Virtual Machine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074"/>
          <p:cNvSpPr>
            <a:spLocks noGrp="1" noChangeArrowheads="1"/>
          </p:cNvSpPr>
          <p:nvPr>
            <p:ph type="title"/>
          </p:nvPr>
        </p:nvSpPr>
        <p:spPr>
          <a:xfrm>
            <a:off x="304800" y="228600"/>
            <a:ext cx="7620000" cy="533400"/>
          </a:xfrm>
        </p:spPr>
        <p:txBody>
          <a:bodyPr>
            <a:normAutofit fontScale="90000"/>
          </a:bodyPr>
          <a:lstStyle/>
          <a:p>
            <a:pPr eaLnBrk="1" hangingPunct="1"/>
            <a:r>
              <a:rPr lang="en-US" sz="3200" b="0" dirty="0" smtClean="0"/>
              <a:t>Introduction to Java</a:t>
            </a:r>
          </a:p>
        </p:txBody>
      </p:sp>
      <p:sp>
        <p:nvSpPr>
          <p:cNvPr id="17411" name="Rectangle 3075"/>
          <p:cNvSpPr>
            <a:spLocks noGrp="1" noChangeArrowheads="1"/>
          </p:cNvSpPr>
          <p:nvPr>
            <p:ph idx="1"/>
          </p:nvPr>
        </p:nvSpPr>
        <p:spPr>
          <a:xfrm>
            <a:off x="228600" y="1143000"/>
            <a:ext cx="8610600" cy="5029200"/>
          </a:xfrm>
        </p:spPr>
        <p:txBody>
          <a:bodyPr/>
          <a:lstStyle/>
          <a:p>
            <a:pPr eaLnBrk="1" hangingPunct="1"/>
            <a:r>
              <a:rPr lang="en-US" sz="2400" b="0" dirty="0" smtClean="0"/>
              <a:t>JRE Vs JDK</a:t>
            </a:r>
          </a:p>
          <a:p>
            <a:pPr lvl="1" eaLnBrk="1" hangingPunct="1"/>
            <a:r>
              <a:rPr lang="en-US" sz="2200" b="0" dirty="0" smtClean="0"/>
              <a:t>JRE is the ‘Java Runtime Environment'. It is responsible for creating a Java Virtual Machine to execute Java class files (</a:t>
            </a:r>
            <a:r>
              <a:rPr lang="en-US" sz="2200" b="0" dirty="0" err="1" smtClean="0"/>
              <a:t>i.e</a:t>
            </a:r>
            <a:r>
              <a:rPr lang="en-US" sz="2200" b="0" dirty="0" smtClean="0"/>
              <a:t> run Java programs)</a:t>
            </a:r>
          </a:p>
          <a:p>
            <a:pPr lvl="1" eaLnBrk="1" hangingPunct="1">
              <a:buFont typeface="Wingdings" pitchFamily="2" charset="2"/>
              <a:buNone/>
            </a:pPr>
            <a:endParaRPr lang="en-US" sz="2200" b="0" dirty="0" smtClean="0"/>
          </a:p>
          <a:p>
            <a:pPr lvl="1" eaLnBrk="1" hangingPunct="1"/>
            <a:r>
              <a:rPr lang="en-US" sz="2200" b="0" dirty="0" smtClean="0"/>
              <a:t>JDK is the ‘Java Development Kit'. It contains tools for Development of Java code (e.g. Java Compiler) and execution of Java code (e.g. JRE)</a:t>
            </a:r>
          </a:p>
          <a:p>
            <a:pPr lvl="2" eaLnBrk="1" hangingPunct="1"/>
            <a:r>
              <a:rPr lang="en-US" sz="2000" b="0" dirty="0" smtClean="0"/>
              <a:t>JDK is a superset of JRE. It allows you to both write and run programs</a:t>
            </a:r>
            <a:endParaRPr lang="en-US" sz="2000" b="0" dirty="0" smtClean="0">
              <a:solidFill>
                <a:srgbClr val="0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re-JDK.jpg"/>
          <p:cNvPicPr>
            <a:picLocks noChangeAspect="1"/>
          </p:cNvPicPr>
          <p:nvPr/>
        </p:nvPicPr>
        <p:blipFill>
          <a:blip r:embed="rId3"/>
          <a:stretch>
            <a:fillRect/>
          </a:stretch>
        </p:blipFill>
        <p:spPr>
          <a:xfrm>
            <a:off x="1752600" y="990600"/>
            <a:ext cx="6096000" cy="5367548"/>
          </a:xfrm>
          <a:prstGeom prst="rect">
            <a:avLst/>
          </a:prstGeom>
        </p:spPr>
      </p:pic>
      <p:sp>
        <p:nvSpPr>
          <p:cNvPr id="18434" name="Rectangle 2"/>
          <p:cNvSpPr>
            <a:spLocks noGrp="1" noChangeArrowheads="1"/>
          </p:cNvSpPr>
          <p:nvPr>
            <p:ph type="title"/>
          </p:nvPr>
        </p:nvSpPr>
        <p:spPr>
          <a:xfrm>
            <a:off x="228600" y="228600"/>
            <a:ext cx="6858000" cy="533400"/>
          </a:xfrm>
        </p:spPr>
        <p:txBody>
          <a:bodyPr>
            <a:normAutofit fontScale="90000"/>
          </a:bodyPr>
          <a:lstStyle/>
          <a:p>
            <a:pPr eaLnBrk="1" hangingPunct="1"/>
            <a:r>
              <a:rPr lang="en-US" sz="3200" b="0" dirty="0" smtClean="0"/>
              <a:t>Introduction to Java</a:t>
            </a:r>
          </a:p>
        </p:txBody>
      </p:sp>
      <p:sp>
        <p:nvSpPr>
          <p:cNvPr id="18435" name="Rectangle 3"/>
          <p:cNvSpPr>
            <a:spLocks noGrp="1" noChangeArrowheads="1"/>
          </p:cNvSpPr>
          <p:nvPr>
            <p:ph idx="1"/>
          </p:nvPr>
        </p:nvSpPr>
        <p:spPr>
          <a:xfrm>
            <a:off x="304800" y="1066800"/>
            <a:ext cx="8686800" cy="4953000"/>
          </a:xfrm>
        </p:spPr>
        <p:txBody>
          <a:bodyPr/>
          <a:lstStyle/>
          <a:p>
            <a:pPr eaLnBrk="1" hangingPunct="1">
              <a:lnSpc>
                <a:spcPct val="90000"/>
              </a:lnSpc>
            </a:pPr>
            <a:r>
              <a:rPr lang="en-US" sz="2200" b="0" dirty="0" smtClean="0"/>
              <a:t>JRE Vs JDK</a:t>
            </a:r>
          </a:p>
          <a:p>
            <a:pPr eaLnBrk="1" hangingPunct="1">
              <a:lnSpc>
                <a:spcPct val="90000"/>
              </a:lnSpc>
            </a:pPr>
            <a:endParaRPr lang="en-US" sz="2200" b="0" dirty="0" smtClean="0"/>
          </a:p>
        </p:txBody>
      </p:sp>
      <p:sp>
        <p:nvSpPr>
          <p:cNvPr id="5" name="TextBox 4"/>
          <p:cNvSpPr txBox="1"/>
          <p:nvPr/>
        </p:nvSpPr>
        <p:spPr>
          <a:xfrm>
            <a:off x="2057400" y="2743200"/>
            <a:ext cx="1676400" cy="461665"/>
          </a:xfrm>
          <a:prstGeom prst="rect">
            <a:avLst/>
          </a:prstGeom>
          <a:solidFill>
            <a:schemeClr val="bg1"/>
          </a:solidFill>
        </p:spPr>
        <p:txBody>
          <a:bodyPr wrap="square" rtlCol="0">
            <a:spAutoFit/>
          </a:bodyPr>
          <a:lstStyle/>
          <a:p>
            <a:r>
              <a:rPr lang="en-US" sz="1200" b="1" dirty="0" smtClean="0"/>
              <a:t>Java Development Kit(JDK)</a:t>
            </a:r>
            <a:endParaRPr lang="en-US" sz="1200" b="1" dirty="0"/>
          </a:p>
        </p:txBody>
      </p:sp>
      <p:sp>
        <p:nvSpPr>
          <p:cNvPr id="6" name="TextBox 5"/>
          <p:cNvSpPr txBox="1"/>
          <p:nvPr/>
        </p:nvSpPr>
        <p:spPr>
          <a:xfrm>
            <a:off x="1981200" y="3352801"/>
            <a:ext cx="1295400" cy="276999"/>
          </a:xfrm>
          <a:prstGeom prst="rect">
            <a:avLst/>
          </a:prstGeom>
          <a:solidFill>
            <a:schemeClr val="bg1"/>
          </a:solidFill>
        </p:spPr>
        <p:txBody>
          <a:bodyPr wrap="square" rtlCol="0">
            <a:spAutoFit/>
          </a:bodyPr>
          <a:lstStyle/>
          <a:p>
            <a:r>
              <a:rPr lang="en-US" sz="1200" b="1" dirty="0" smtClean="0"/>
              <a:t>Java Compiler</a:t>
            </a:r>
            <a:endParaRPr lang="en-US" sz="1200" b="1" dirty="0"/>
          </a:p>
        </p:txBody>
      </p:sp>
      <p:sp>
        <p:nvSpPr>
          <p:cNvPr id="7" name="TextBox 6"/>
          <p:cNvSpPr txBox="1"/>
          <p:nvPr/>
        </p:nvSpPr>
        <p:spPr>
          <a:xfrm>
            <a:off x="4267200" y="3810000"/>
            <a:ext cx="1295400" cy="276999"/>
          </a:xfrm>
          <a:prstGeom prst="rect">
            <a:avLst/>
          </a:prstGeom>
          <a:solidFill>
            <a:schemeClr val="bg1"/>
          </a:solidFill>
        </p:spPr>
        <p:txBody>
          <a:bodyPr wrap="square" rtlCol="0">
            <a:spAutoFit/>
          </a:bodyPr>
          <a:lstStyle/>
          <a:p>
            <a:r>
              <a:rPr lang="en-US" sz="1200" b="1" dirty="0" smtClean="0"/>
              <a:t>Java Byte Code</a:t>
            </a:r>
            <a:endParaRPr lang="en-US" sz="1200" b="1" dirty="0"/>
          </a:p>
        </p:txBody>
      </p:sp>
      <p:sp>
        <p:nvSpPr>
          <p:cNvPr id="8" name="TextBox 7"/>
          <p:cNvSpPr txBox="1"/>
          <p:nvPr/>
        </p:nvSpPr>
        <p:spPr>
          <a:xfrm>
            <a:off x="4343400" y="1447800"/>
            <a:ext cx="1066800" cy="457200"/>
          </a:xfrm>
          <a:prstGeom prst="rect">
            <a:avLst/>
          </a:prstGeom>
          <a:solidFill>
            <a:schemeClr val="bg1"/>
          </a:solidFill>
        </p:spPr>
        <p:txBody>
          <a:bodyPr wrap="square" rtlCol="0">
            <a:spAutoFit/>
          </a:bodyPr>
          <a:lstStyle/>
          <a:p>
            <a:r>
              <a:rPr lang="en-US" sz="1200" b="1" dirty="0" smtClean="0"/>
              <a:t>Java Source Code</a:t>
            </a:r>
            <a:endParaRPr lang="en-US" sz="1200" b="1" dirty="0"/>
          </a:p>
        </p:txBody>
      </p:sp>
      <p:sp>
        <p:nvSpPr>
          <p:cNvPr id="9" name="TextBox 8"/>
          <p:cNvSpPr txBox="1"/>
          <p:nvPr/>
        </p:nvSpPr>
        <p:spPr>
          <a:xfrm>
            <a:off x="6324600" y="2514600"/>
            <a:ext cx="1143000" cy="646331"/>
          </a:xfrm>
          <a:prstGeom prst="rect">
            <a:avLst/>
          </a:prstGeom>
          <a:solidFill>
            <a:schemeClr val="bg1"/>
          </a:solidFill>
        </p:spPr>
        <p:txBody>
          <a:bodyPr wrap="square" rtlCol="0">
            <a:spAutoFit/>
          </a:bodyPr>
          <a:lstStyle/>
          <a:p>
            <a:r>
              <a:rPr lang="en-US" sz="1200" b="1" dirty="0" smtClean="0"/>
              <a:t>Java Runtime Environment (JRE)</a:t>
            </a:r>
            <a:endParaRPr lang="en-US" sz="1200" b="1" dirty="0"/>
          </a:p>
        </p:txBody>
      </p:sp>
      <p:sp>
        <p:nvSpPr>
          <p:cNvPr id="10" name="TextBox 9"/>
          <p:cNvSpPr txBox="1"/>
          <p:nvPr/>
        </p:nvSpPr>
        <p:spPr>
          <a:xfrm>
            <a:off x="3505200" y="5029200"/>
            <a:ext cx="1143000" cy="461665"/>
          </a:xfrm>
          <a:prstGeom prst="rect">
            <a:avLst/>
          </a:prstGeom>
          <a:solidFill>
            <a:schemeClr val="bg1"/>
          </a:solidFill>
        </p:spPr>
        <p:txBody>
          <a:bodyPr wrap="square" rtlCol="0">
            <a:spAutoFit/>
          </a:bodyPr>
          <a:lstStyle/>
          <a:p>
            <a:r>
              <a:rPr lang="en-US" sz="1200" b="1" dirty="0" smtClean="0"/>
              <a:t>Just-In-Time Compiler(JIT)</a:t>
            </a:r>
            <a:endParaRPr lang="en-US" sz="1200" b="1" dirty="0"/>
          </a:p>
        </p:txBody>
      </p:sp>
      <p:sp>
        <p:nvSpPr>
          <p:cNvPr id="11" name="TextBox 10"/>
          <p:cNvSpPr txBox="1"/>
          <p:nvPr/>
        </p:nvSpPr>
        <p:spPr>
          <a:xfrm>
            <a:off x="5105400" y="5029200"/>
            <a:ext cx="2133600" cy="276999"/>
          </a:xfrm>
          <a:prstGeom prst="rect">
            <a:avLst/>
          </a:prstGeom>
          <a:solidFill>
            <a:schemeClr val="bg1"/>
          </a:solidFill>
        </p:spPr>
        <p:txBody>
          <a:bodyPr wrap="square" rtlCol="0">
            <a:spAutoFit/>
          </a:bodyPr>
          <a:lstStyle/>
          <a:p>
            <a:r>
              <a:rPr lang="en-US" sz="1200" b="1" dirty="0" smtClean="0"/>
              <a:t>Java Virtual Machine(JVM)</a:t>
            </a:r>
            <a:endParaRPr lang="en-US" sz="1200" b="1" dirty="0"/>
          </a:p>
        </p:txBody>
      </p:sp>
      <p:sp>
        <p:nvSpPr>
          <p:cNvPr id="12" name="TextBox 11"/>
          <p:cNvSpPr txBox="1"/>
          <p:nvPr/>
        </p:nvSpPr>
        <p:spPr>
          <a:xfrm>
            <a:off x="4572000" y="5895201"/>
            <a:ext cx="1600200" cy="276999"/>
          </a:xfrm>
          <a:prstGeom prst="rect">
            <a:avLst/>
          </a:prstGeom>
          <a:solidFill>
            <a:schemeClr val="bg1"/>
          </a:solidFill>
        </p:spPr>
        <p:txBody>
          <a:bodyPr wrap="square" rtlCol="0">
            <a:spAutoFit/>
          </a:bodyPr>
          <a:lstStyle/>
          <a:p>
            <a:r>
              <a:rPr lang="en-US" sz="1200" b="1" dirty="0" smtClean="0"/>
              <a:t>Hardware Platform</a:t>
            </a:r>
            <a:endParaRPr lang="en-US" sz="1200" b="1"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6750050" cy="960438"/>
          </a:xfrm>
        </p:spPr>
        <p:txBody>
          <a:bodyPr/>
          <a:lstStyle/>
          <a:p>
            <a:pPr eaLnBrk="1" hangingPunct="1"/>
            <a:r>
              <a:rPr lang="en-US" sz="3200" b="0" dirty="0" smtClean="0"/>
              <a:t>Introduction to Java</a:t>
            </a:r>
          </a:p>
        </p:txBody>
      </p:sp>
      <p:sp>
        <p:nvSpPr>
          <p:cNvPr id="19459" name="Rectangle 3"/>
          <p:cNvSpPr>
            <a:spLocks noGrp="1" noChangeArrowheads="1"/>
          </p:cNvSpPr>
          <p:nvPr>
            <p:ph idx="1"/>
          </p:nvPr>
        </p:nvSpPr>
        <p:spPr>
          <a:xfrm>
            <a:off x="228600" y="1066800"/>
            <a:ext cx="8610600" cy="4876800"/>
          </a:xfrm>
        </p:spPr>
        <p:txBody>
          <a:bodyPr/>
          <a:lstStyle/>
          <a:p>
            <a:pPr eaLnBrk="1" hangingPunct="1"/>
            <a:r>
              <a:rPr lang="en-US" sz="2400" b="0" dirty="0" smtClean="0"/>
              <a:t>Memory Management </a:t>
            </a:r>
          </a:p>
          <a:p>
            <a:pPr lvl="1" eaLnBrk="1" hangingPunct="1"/>
            <a:r>
              <a:rPr lang="en-US" sz="2000" b="0" dirty="0" smtClean="0"/>
              <a:t>Dynamic and Automatic</a:t>
            </a:r>
          </a:p>
          <a:p>
            <a:pPr lvl="1" eaLnBrk="1" hangingPunct="1"/>
            <a:r>
              <a:rPr lang="en-US" sz="2000" b="0" dirty="0" smtClean="0"/>
              <a:t>No delete operator</a:t>
            </a:r>
          </a:p>
          <a:p>
            <a:pPr lvl="1" eaLnBrk="1" hangingPunct="1"/>
            <a:r>
              <a:rPr lang="en-US" sz="2000" b="0" dirty="0" smtClean="0"/>
              <a:t>Implemented by Garbage Collector</a:t>
            </a:r>
          </a:p>
          <a:p>
            <a:pPr lvl="2" eaLnBrk="1" hangingPunct="1"/>
            <a:r>
              <a:rPr lang="en-US" sz="1800" b="0" dirty="0" smtClean="0"/>
              <a:t>Garbage Collector is the Lowest Priority Daemon Thread</a:t>
            </a:r>
          </a:p>
          <a:p>
            <a:pPr lvl="2" eaLnBrk="1" hangingPunct="1"/>
            <a:r>
              <a:rPr lang="en-US" sz="1800" b="0" dirty="0" smtClean="0"/>
              <a:t>It runs in the background when JVM starts</a:t>
            </a:r>
          </a:p>
          <a:p>
            <a:pPr lvl="2" eaLnBrk="1" hangingPunct="1"/>
            <a:r>
              <a:rPr lang="en-US" sz="1800" b="0" dirty="0" smtClean="0"/>
              <a:t>Collects all the unreferenced objects</a:t>
            </a:r>
          </a:p>
          <a:p>
            <a:pPr lvl="2" eaLnBrk="1" hangingPunct="1"/>
            <a:r>
              <a:rPr lang="en-US" sz="1800" b="0" dirty="0" smtClean="0"/>
              <a:t>Frees the space occupied by these objects</a:t>
            </a:r>
          </a:p>
          <a:p>
            <a:pPr lvl="2" eaLnBrk="1" hangingPunct="1"/>
            <a:r>
              <a:rPr lang="en-US" sz="1800" b="0" dirty="0" err="1" smtClean="0"/>
              <a:t>System.gc</a:t>
            </a:r>
            <a:r>
              <a:rPr lang="en-US" sz="1800" b="0" dirty="0" smtClean="0"/>
              <a:t>() method can be called to “hint” the JVM that it should invoke garbage collector, however, there is no guarantee that it would be invoked. It is implementation dependent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Iconic Representations.......</a:t>
            </a:r>
          </a:p>
        </p:txBody>
      </p:sp>
      <p:sp>
        <p:nvSpPr>
          <p:cNvPr id="4099" name="TextBox 4"/>
          <p:cNvSpPr txBox="1">
            <a:spLocks noChangeArrowheads="1"/>
          </p:cNvSpPr>
          <p:nvPr/>
        </p:nvSpPr>
        <p:spPr bwMode="auto">
          <a:xfrm>
            <a:off x="228600" y="1092200"/>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Test your Memory</a:t>
            </a:r>
          </a:p>
          <a:p>
            <a:endParaRPr lang="en-US" sz="1600">
              <a:latin typeface="Papyrus" pitchFamily="66" charset="0"/>
            </a:endParaRPr>
          </a:p>
        </p:txBody>
      </p:sp>
      <p:pic>
        <p:nvPicPr>
          <p:cNvPr id="4100" name="Picture 2" descr="http://appworkbench.com/Content/products/geeknotes/images/help/GeekNotesIc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191000"/>
            <a:ext cx="91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Box 6"/>
          <p:cNvSpPr txBox="1">
            <a:spLocks noChangeArrowheads="1"/>
          </p:cNvSpPr>
          <p:nvPr/>
        </p:nvSpPr>
        <p:spPr bwMode="auto">
          <a:xfrm>
            <a:off x="7620000" y="373380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Recap</a:t>
            </a:r>
          </a:p>
          <a:p>
            <a:endParaRPr lang="en-US" sz="1600">
              <a:latin typeface="Papyrus" pitchFamily="66" charset="0"/>
            </a:endParaRPr>
          </a:p>
        </p:txBody>
      </p:sp>
      <p:sp>
        <p:nvSpPr>
          <p:cNvPr id="4102" name="TextBox 8"/>
          <p:cNvSpPr txBox="1">
            <a:spLocks noChangeArrowheads="1"/>
          </p:cNvSpPr>
          <p:nvPr/>
        </p:nvSpPr>
        <p:spPr bwMode="auto">
          <a:xfrm>
            <a:off x="7239000" y="1016000"/>
            <a:ext cx="1676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Can you Solve?</a:t>
            </a:r>
          </a:p>
          <a:p>
            <a:endParaRPr lang="en-US" sz="1600">
              <a:latin typeface="Papyrus" pitchFamily="66" charset="0"/>
            </a:endParaRPr>
          </a:p>
        </p:txBody>
      </p:sp>
      <p:sp>
        <p:nvSpPr>
          <p:cNvPr id="4103" name="TextBox 10"/>
          <p:cNvSpPr txBox="1">
            <a:spLocks noChangeArrowheads="1"/>
          </p:cNvSpPr>
          <p:nvPr/>
        </p:nvSpPr>
        <p:spPr bwMode="auto">
          <a:xfrm>
            <a:off x="5156200" y="38862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Brainstorm</a:t>
            </a:r>
          </a:p>
          <a:p>
            <a:endParaRPr lang="en-US" sz="1600">
              <a:latin typeface="Papyrus" pitchFamily="66" charset="0"/>
            </a:endParaRPr>
          </a:p>
        </p:txBody>
      </p:sp>
      <p:pic>
        <p:nvPicPr>
          <p:cNvPr id="4104" name="Picture 10" descr="http://scmiddle.org/files/1813/2578/0516/thin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152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2" descr="http://orlandocomputersolutions.com/wp-content/uploads/2011/10/fusion-confused-icon.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800" y="4495800"/>
            <a:ext cx="142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6" name="TextBox 15"/>
          <p:cNvSpPr txBox="1">
            <a:spLocks noChangeArrowheads="1"/>
          </p:cNvSpPr>
          <p:nvPr/>
        </p:nvSpPr>
        <p:spPr bwMode="auto">
          <a:xfrm>
            <a:off x="533400" y="3835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Queries</a:t>
            </a:r>
          </a:p>
          <a:p>
            <a:endParaRPr lang="en-US" sz="1600">
              <a:latin typeface="Papyrus" pitchFamily="66" charset="0"/>
            </a:endParaRPr>
          </a:p>
        </p:txBody>
      </p:sp>
      <p:pic>
        <p:nvPicPr>
          <p:cNvPr id="410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2400" y="4495800"/>
            <a:ext cx="108585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108" name="Picture 17" descr="http://www.marketingplaninfo.com/wp-content/uploads/2012/04/Direct-Marketing-Strategies.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0" y="1295400"/>
            <a:ext cx="1447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19" descr="http://www.personal.psu.edu/afr3/blogs/SIOW/coffee-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1803400"/>
            <a:ext cx="1219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TextBox 21"/>
          <p:cNvSpPr txBox="1">
            <a:spLocks noChangeArrowheads="1"/>
          </p:cNvSpPr>
          <p:nvPr/>
        </p:nvSpPr>
        <p:spPr bwMode="auto">
          <a:xfrm>
            <a:off x="5033963" y="1371600"/>
            <a:ext cx="1595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Coffee Break</a:t>
            </a:r>
          </a:p>
          <a:p>
            <a:endParaRPr lang="en-US" sz="1600">
              <a:latin typeface="Papyrus" pitchFamily="66" charset="0"/>
            </a:endParaRPr>
          </a:p>
        </p:txBody>
      </p:sp>
      <p:sp>
        <p:nvSpPr>
          <p:cNvPr id="4111" name="TextBox 22"/>
          <p:cNvSpPr txBox="1">
            <a:spLocks noChangeArrowheads="1"/>
          </p:cNvSpPr>
          <p:nvPr/>
        </p:nvSpPr>
        <p:spPr bwMode="auto">
          <a:xfrm>
            <a:off x="2438400" y="3911600"/>
            <a:ext cx="18716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Need more Info</a:t>
            </a:r>
          </a:p>
          <a:p>
            <a:endParaRPr lang="en-US" sz="1600">
              <a:latin typeface="Papyrus" pitchFamily="66" charset="0"/>
            </a:endParaRPr>
          </a:p>
        </p:txBody>
      </p:sp>
      <p:pic>
        <p:nvPicPr>
          <p:cNvPr id="4112" name="Picture 25" descr="http://piersonrevesz.files.wordpress.com/2012/07/eboo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4343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3" name="Picture 27" descr="http://2.bp.blogspot.com/_y9Y2xh431vE/S8-Td7OVW8I/AAAAAAAAACc/8iTFRetf6Ko/s1600/Target.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9075" y="2009775"/>
            <a:ext cx="158432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4" name="TextBox 27"/>
          <p:cNvSpPr txBox="1">
            <a:spLocks noChangeArrowheads="1"/>
          </p:cNvSpPr>
          <p:nvPr/>
        </p:nvSpPr>
        <p:spPr bwMode="auto">
          <a:xfrm>
            <a:off x="2733675" y="1168400"/>
            <a:ext cx="1320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chemeClr val="tx1"/>
                </a:solidFill>
                <a:latin typeface="Lucida Console" pitchFamily="49" charset="0"/>
              </a:defRPr>
            </a:lvl1pPr>
            <a:lvl2pPr marL="742950" indent="-285750">
              <a:defRPr sz="2000" b="1">
                <a:solidFill>
                  <a:schemeClr val="tx1"/>
                </a:solidFill>
                <a:latin typeface="Lucida Console" pitchFamily="49" charset="0"/>
              </a:defRPr>
            </a:lvl2pPr>
            <a:lvl3pPr marL="1143000" indent="-228600">
              <a:defRPr sz="2000" b="1">
                <a:solidFill>
                  <a:schemeClr val="tx1"/>
                </a:solidFill>
                <a:latin typeface="Lucida Console" pitchFamily="49" charset="0"/>
              </a:defRPr>
            </a:lvl3pPr>
            <a:lvl4pPr marL="1600200" indent="-228600">
              <a:defRPr sz="2000" b="1">
                <a:solidFill>
                  <a:schemeClr val="tx1"/>
                </a:solidFill>
                <a:latin typeface="Lucida Console" pitchFamily="49" charset="0"/>
              </a:defRPr>
            </a:lvl4pPr>
            <a:lvl5pPr marL="2057400" indent="-228600">
              <a:defRPr sz="2000" b="1">
                <a:solidFill>
                  <a:schemeClr val="tx1"/>
                </a:solidFill>
                <a:latin typeface="Lucida Console" pitchFamily="49" charset="0"/>
              </a:defRPr>
            </a:lvl5pPr>
            <a:lvl6pPr marL="2514600" indent="-228600" eaLnBrk="0" fontAlgn="base" hangingPunct="0">
              <a:spcBef>
                <a:spcPct val="0"/>
              </a:spcBef>
              <a:spcAft>
                <a:spcPct val="0"/>
              </a:spcAft>
              <a:defRPr sz="2000" b="1">
                <a:solidFill>
                  <a:schemeClr val="tx1"/>
                </a:solidFill>
                <a:latin typeface="Lucida Console" pitchFamily="49" charset="0"/>
              </a:defRPr>
            </a:lvl6pPr>
            <a:lvl7pPr marL="2971800" indent="-228600" eaLnBrk="0" fontAlgn="base" hangingPunct="0">
              <a:spcBef>
                <a:spcPct val="0"/>
              </a:spcBef>
              <a:spcAft>
                <a:spcPct val="0"/>
              </a:spcAft>
              <a:defRPr sz="2000" b="1">
                <a:solidFill>
                  <a:schemeClr val="tx1"/>
                </a:solidFill>
                <a:latin typeface="Lucida Console" pitchFamily="49" charset="0"/>
              </a:defRPr>
            </a:lvl7pPr>
            <a:lvl8pPr marL="3429000" indent="-228600" eaLnBrk="0" fontAlgn="base" hangingPunct="0">
              <a:spcBef>
                <a:spcPct val="0"/>
              </a:spcBef>
              <a:spcAft>
                <a:spcPct val="0"/>
              </a:spcAft>
              <a:defRPr sz="2000" b="1">
                <a:solidFill>
                  <a:schemeClr val="tx1"/>
                </a:solidFill>
                <a:latin typeface="Lucida Console" pitchFamily="49" charset="0"/>
              </a:defRPr>
            </a:lvl8pPr>
            <a:lvl9pPr marL="3886200" indent="-228600" eaLnBrk="0" fontAlgn="base" hangingPunct="0">
              <a:spcBef>
                <a:spcPct val="0"/>
              </a:spcBef>
              <a:spcAft>
                <a:spcPct val="0"/>
              </a:spcAft>
              <a:defRPr sz="2000" b="1">
                <a:solidFill>
                  <a:schemeClr val="tx1"/>
                </a:solidFill>
                <a:latin typeface="Lucida Console" pitchFamily="49" charset="0"/>
              </a:defRPr>
            </a:lvl9pPr>
          </a:lstStyle>
          <a:p>
            <a:r>
              <a:rPr lang="en-US" sz="1600">
                <a:latin typeface="Papyrus" pitchFamily="66" charset="0"/>
              </a:rPr>
              <a:t>   Objective</a:t>
            </a:r>
          </a:p>
          <a:p>
            <a:endParaRPr lang="en-US" sz="1600">
              <a:latin typeface="Papyrus" pitchFamily="66" charset="0"/>
            </a:endParaRPr>
          </a:p>
        </p:txBody>
      </p:sp>
    </p:spTree>
    <p:extLst>
      <p:ext uri="{BB962C8B-B14F-4D97-AF65-F5344CB8AC3E}">
        <p14:creationId xmlns:p14="http://schemas.microsoft.com/office/powerpoint/2010/main" val="30009532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0"/>
            <a:ext cx="6750050" cy="960438"/>
          </a:xfrm>
        </p:spPr>
        <p:txBody>
          <a:bodyPr/>
          <a:lstStyle/>
          <a:p>
            <a:pPr eaLnBrk="1" hangingPunct="1"/>
            <a:r>
              <a:rPr lang="en-US" sz="3200" b="0" dirty="0" smtClean="0">
                <a:latin typeface="+mn-lt"/>
              </a:rPr>
              <a:t>Introduction to Java</a:t>
            </a:r>
          </a:p>
        </p:txBody>
      </p:sp>
      <p:sp>
        <p:nvSpPr>
          <p:cNvPr id="19459" name="Rectangle 3"/>
          <p:cNvSpPr>
            <a:spLocks noGrp="1" noChangeArrowheads="1"/>
          </p:cNvSpPr>
          <p:nvPr>
            <p:ph idx="1"/>
          </p:nvPr>
        </p:nvSpPr>
        <p:spPr>
          <a:xfrm>
            <a:off x="228600" y="1066800"/>
            <a:ext cx="8610600" cy="4876800"/>
          </a:xfrm>
        </p:spPr>
        <p:txBody>
          <a:bodyPr/>
          <a:lstStyle/>
          <a:p>
            <a:pPr eaLnBrk="1" hangingPunct="1"/>
            <a:r>
              <a:rPr lang="en-US" sz="2400" b="0" dirty="0" smtClean="0"/>
              <a:t>Memory Management (Contd..)</a:t>
            </a:r>
          </a:p>
        </p:txBody>
      </p:sp>
      <p:grpSp>
        <p:nvGrpSpPr>
          <p:cNvPr id="10" name="Group 9"/>
          <p:cNvGrpSpPr/>
          <p:nvPr/>
        </p:nvGrpSpPr>
        <p:grpSpPr>
          <a:xfrm>
            <a:off x="847727" y="2115234"/>
            <a:ext cx="7246208" cy="4133165"/>
            <a:chOff x="536531" y="1524000"/>
            <a:chExt cx="7557404" cy="4724400"/>
          </a:xfrm>
        </p:grpSpPr>
        <p:pic>
          <p:nvPicPr>
            <p:cNvPr id="4" name="Content Placeholder 3" descr="memory management - java.jpg"/>
            <p:cNvPicPr>
              <a:picLocks noChangeAspect="1"/>
            </p:cNvPicPr>
            <p:nvPr/>
          </p:nvPicPr>
          <p:blipFill>
            <a:blip r:embed="rId3" cstate="print"/>
            <a:stretch>
              <a:fillRect/>
            </a:stretch>
          </p:blipFill>
          <p:spPr bwMode="auto">
            <a:xfrm>
              <a:off x="536531" y="1676400"/>
              <a:ext cx="7557404" cy="4572000"/>
            </a:xfrm>
            <a:prstGeom prst="rect">
              <a:avLst/>
            </a:prstGeom>
            <a:noFill/>
            <a:ln w="9525">
              <a:noFill/>
              <a:miter lim="800000"/>
              <a:headEnd/>
              <a:tailEnd/>
            </a:ln>
          </p:spPr>
        </p:pic>
        <p:sp>
          <p:nvSpPr>
            <p:cNvPr id="5" name="TextBox 4"/>
            <p:cNvSpPr txBox="1"/>
            <p:nvPr/>
          </p:nvSpPr>
          <p:spPr>
            <a:xfrm>
              <a:off x="2438400" y="2115235"/>
              <a:ext cx="2590800" cy="338554"/>
            </a:xfrm>
            <a:prstGeom prst="rect">
              <a:avLst/>
            </a:prstGeom>
            <a:solidFill>
              <a:schemeClr val="bg1"/>
            </a:solidFill>
          </p:spPr>
          <p:txBody>
            <a:bodyPr wrap="square" rtlCol="0">
              <a:spAutoFit/>
            </a:bodyPr>
            <a:lstStyle/>
            <a:p>
              <a:r>
                <a:rPr lang="en-US" sz="1600" b="1" dirty="0" smtClean="0">
                  <a:solidFill>
                    <a:srgbClr val="C00000"/>
                  </a:solidFill>
                  <a:latin typeface="+mn-lt"/>
                </a:rPr>
                <a:t>Unreachable Objects</a:t>
              </a:r>
            </a:p>
          </p:txBody>
        </p:sp>
        <p:sp>
          <p:nvSpPr>
            <p:cNvPr id="6" name="TextBox 5"/>
            <p:cNvSpPr txBox="1"/>
            <p:nvPr/>
          </p:nvSpPr>
          <p:spPr>
            <a:xfrm>
              <a:off x="4800599" y="4191000"/>
              <a:ext cx="2139045" cy="338554"/>
            </a:xfrm>
            <a:prstGeom prst="rect">
              <a:avLst/>
            </a:prstGeom>
            <a:solidFill>
              <a:schemeClr val="bg1"/>
            </a:solidFill>
          </p:spPr>
          <p:txBody>
            <a:bodyPr wrap="square" rtlCol="0">
              <a:spAutoFit/>
            </a:bodyPr>
            <a:lstStyle/>
            <a:p>
              <a:r>
                <a:rPr lang="en-US" sz="1600" b="1" dirty="0" smtClean="0">
                  <a:solidFill>
                    <a:srgbClr val="0070C0"/>
                  </a:solidFill>
                  <a:latin typeface="+mn-lt"/>
                </a:rPr>
                <a:t>Reachable Objects</a:t>
              </a:r>
              <a:endParaRPr lang="en-US" sz="1600" b="1" dirty="0">
                <a:solidFill>
                  <a:srgbClr val="0070C0"/>
                </a:solidFill>
                <a:latin typeface="+mn-lt"/>
              </a:endParaRPr>
            </a:p>
          </p:txBody>
        </p:sp>
        <p:sp>
          <p:nvSpPr>
            <p:cNvPr id="7" name="TextBox 6"/>
            <p:cNvSpPr txBox="1"/>
            <p:nvPr/>
          </p:nvSpPr>
          <p:spPr>
            <a:xfrm>
              <a:off x="2971799" y="1524000"/>
              <a:ext cx="2762933" cy="338554"/>
            </a:xfrm>
            <a:prstGeom prst="rect">
              <a:avLst/>
            </a:prstGeom>
            <a:solidFill>
              <a:schemeClr val="bg1"/>
            </a:solidFill>
          </p:spPr>
          <p:txBody>
            <a:bodyPr wrap="square" rtlCol="0">
              <a:spAutoFit/>
            </a:bodyPr>
            <a:lstStyle/>
            <a:p>
              <a:r>
                <a:rPr lang="en-US" sz="1600" b="1" dirty="0" smtClean="0">
                  <a:solidFill>
                    <a:schemeClr val="tx2">
                      <a:lumMod val="90000"/>
                      <a:lumOff val="10000"/>
                    </a:schemeClr>
                  </a:solidFill>
                  <a:latin typeface="+mn-lt"/>
                </a:rPr>
                <a:t>Java Heap</a:t>
              </a:r>
              <a:endParaRPr lang="en-US" sz="1600" b="1" dirty="0">
                <a:solidFill>
                  <a:schemeClr val="tx2">
                    <a:lumMod val="90000"/>
                    <a:lumOff val="10000"/>
                  </a:schemeClr>
                </a:solidFill>
                <a:latin typeface="+mn-lt"/>
              </a:endParaRPr>
            </a:p>
          </p:txBody>
        </p:sp>
        <p:sp>
          <p:nvSpPr>
            <p:cNvPr id="8" name="TextBox 7"/>
            <p:cNvSpPr txBox="1"/>
            <p:nvPr/>
          </p:nvSpPr>
          <p:spPr>
            <a:xfrm>
              <a:off x="847727" y="2881312"/>
              <a:ext cx="1336903" cy="584775"/>
            </a:xfrm>
            <a:prstGeom prst="rect">
              <a:avLst/>
            </a:prstGeom>
            <a:solidFill>
              <a:schemeClr val="bg1"/>
            </a:solidFill>
          </p:spPr>
          <p:txBody>
            <a:bodyPr wrap="square" rtlCol="0">
              <a:spAutoFit/>
            </a:bodyPr>
            <a:lstStyle/>
            <a:p>
              <a:r>
                <a:rPr lang="en-US" sz="1600" b="1" dirty="0" smtClean="0">
                  <a:solidFill>
                    <a:schemeClr val="tx2">
                      <a:lumMod val="90000"/>
                      <a:lumOff val="10000"/>
                    </a:schemeClr>
                  </a:solidFill>
                  <a:latin typeface="+mn-lt"/>
                </a:rPr>
                <a:t>Root Set Of Reference</a:t>
              </a:r>
              <a:endParaRPr lang="en-US" sz="1600" b="1" dirty="0">
                <a:solidFill>
                  <a:schemeClr val="tx2">
                    <a:lumMod val="90000"/>
                    <a:lumOff val="10000"/>
                  </a:schemeClr>
                </a:solidFill>
                <a:latin typeface="+mn-lt"/>
              </a:endParaRPr>
            </a:p>
          </p:txBody>
        </p:sp>
        <p:sp>
          <p:nvSpPr>
            <p:cNvPr id="9" name="TextBox 8"/>
            <p:cNvSpPr txBox="1"/>
            <p:nvPr/>
          </p:nvSpPr>
          <p:spPr>
            <a:xfrm>
              <a:off x="3171824" y="2392559"/>
              <a:ext cx="1247776" cy="338554"/>
            </a:xfrm>
            <a:prstGeom prst="rect">
              <a:avLst/>
            </a:prstGeom>
            <a:solidFill>
              <a:schemeClr val="bg1"/>
            </a:solidFill>
          </p:spPr>
          <p:txBody>
            <a:bodyPr wrap="square" rtlCol="0">
              <a:spAutoFit/>
            </a:bodyPr>
            <a:lstStyle/>
            <a:p>
              <a:r>
                <a:rPr lang="en-US" sz="1600" b="1" dirty="0" smtClean="0">
                  <a:solidFill>
                    <a:srgbClr val="C00000"/>
                  </a:solidFill>
                  <a:latin typeface="+mn-lt"/>
                </a:rPr>
                <a:t>(garbage)</a:t>
              </a: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a:xfrm>
            <a:off x="304800" y="193675"/>
            <a:ext cx="7848600" cy="417513"/>
          </a:xfrm>
        </p:spPr>
        <p:txBody>
          <a:bodyPr>
            <a:normAutofit fontScale="90000"/>
          </a:bodyPr>
          <a:lstStyle/>
          <a:p>
            <a:pPr eaLnBrk="1" hangingPunct="1"/>
            <a:r>
              <a:rPr lang="en-US" sz="3200" b="0" smtClean="0"/>
              <a:t>First Simple Program</a:t>
            </a:r>
          </a:p>
        </p:txBody>
      </p:sp>
      <p:sp>
        <p:nvSpPr>
          <p:cNvPr id="20483" name="Rectangle 5"/>
          <p:cNvSpPr>
            <a:spLocks noGrp="1" noChangeArrowheads="1"/>
          </p:cNvSpPr>
          <p:nvPr>
            <p:ph idx="1"/>
          </p:nvPr>
        </p:nvSpPr>
        <p:spPr>
          <a:xfrm>
            <a:off x="323850" y="1219200"/>
            <a:ext cx="8210550" cy="4724400"/>
          </a:xfrm>
          <a:noFill/>
          <a:ln w="25400">
            <a:solidFill>
              <a:srgbClr val="000000"/>
            </a:solidFill>
          </a:ln>
        </p:spPr>
        <p:txBody>
          <a:bodyPr/>
          <a:lstStyle/>
          <a:p>
            <a:pPr eaLnBrk="1" hangingPunct="1">
              <a:buFont typeface="Wingdings" pitchFamily="2" charset="2"/>
              <a:buNone/>
            </a:pPr>
            <a:r>
              <a:rPr lang="en-US" b="0" dirty="0" smtClean="0"/>
              <a:t>//First Java Program</a:t>
            </a:r>
          </a:p>
          <a:p>
            <a:pPr eaLnBrk="1" hangingPunct="1">
              <a:buFont typeface="Wingdings" pitchFamily="2" charset="2"/>
              <a:buNone/>
            </a:pPr>
            <a:r>
              <a:rPr lang="en-US" b="0" dirty="0" smtClean="0"/>
              <a:t>class </a:t>
            </a:r>
            <a:r>
              <a:rPr lang="en-US" b="0" dirty="0" err="1" smtClean="0"/>
              <a:t>MyProgram</a:t>
            </a:r>
            <a:r>
              <a:rPr lang="en-US" b="0" dirty="0" smtClean="0"/>
              <a:t> {</a:t>
            </a:r>
          </a:p>
          <a:p>
            <a:pPr eaLnBrk="1" hangingPunct="1">
              <a:buFont typeface="Wingdings" pitchFamily="2" charset="2"/>
              <a:buNone/>
            </a:pPr>
            <a:r>
              <a:rPr lang="en-US" b="0" dirty="0" smtClean="0"/>
              <a:t>	 	/* the execution starts here */</a:t>
            </a:r>
          </a:p>
          <a:p>
            <a:pPr eaLnBrk="1" hangingPunct="1">
              <a:buFont typeface="Wingdings" pitchFamily="2" charset="2"/>
              <a:buNone/>
            </a:pPr>
            <a:r>
              <a:rPr lang="en-US" b="0" dirty="0" smtClean="0"/>
              <a:t> 	public static void main(String </a:t>
            </a:r>
            <a:r>
              <a:rPr lang="en-US" b="0" dirty="0" err="1" smtClean="0"/>
              <a:t>args</a:t>
            </a:r>
            <a:r>
              <a:rPr lang="en-US" b="0" dirty="0" smtClean="0"/>
              <a:t>[]) {</a:t>
            </a:r>
          </a:p>
          <a:p>
            <a:pPr eaLnBrk="1" hangingPunct="1">
              <a:buFont typeface="Wingdings" pitchFamily="2" charset="2"/>
              <a:buNone/>
            </a:pPr>
            <a:r>
              <a:rPr lang="en-US" b="0" dirty="0" smtClean="0"/>
              <a:t>		</a:t>
            </a:r>
            <a:r>
              <a:rPr lang="en-US" b="0" dirty="0" err="1" smtClean="0"/>
              <a:t>System.out.println</a:t>
            </a:r>
            <a:r>
              <a:rPr lang="en-US" b="0" dirty="0" smtClean="0"/>
              <a:t>(“Welcome to Java “);</a:t>
            </a:r>
          </a:p>
          <a:p>
            <a:pPr eaLnBrk="1" hangingPunct="1">
              <a:buFont typeface="Wingdings" pitchFamily="2" charset="2"/>
              <a:buNone/>
            </a:pPr>
            <a:r>
              <a:rPr lang="en-US" b="0" dirty="0" smtClean="0"/>
              <a:t>	    }</a:t>
            </a:r>
          </a:p>
          <a:p>
            <a:pPr eaLnBrk="1" hangingPunct="1">
              <a:buFont typeface="Wingdings" pitchFamily="2" charset="2"/>
              <a:buNone/>
            </a:pPr>
            <a:r>
              <a:rPr lang="en-US" b="0" dirty="0" smtClean="0"/>
              <a:t>}</a:t>
            </a:r>
          </a:p>
          <a:p>
            <a:pPr eaLnBrk="1" hangingPunct="1">
              <a:buFont typeface="Wingdings" pitchFamily="2" charset="2"/>
              <a:buNone/>
            </a:pPr>
            <a:endParaRPr lang="en-US" b="0" dirty="0" smtClean="0"/>
          </a:p>
          <a:p>
            <a:pPr eaLnBrk="1" hangingPunct="1">
              <a:buFont typeface="Wingdings" pitchFamily="2" charset="2"/>
              <a:buNone/>
            </a:pPr>
            <a:r>
              <a:rPr lang="en-US" b="0" dirty="0" smtClean="0"/>
              <a:t>On Execution …..</a:t>
            </a:r>
          </a:p>
        </p:txBody>
      </p:sp>
      <p:pic>
        <p:nvPicPr>
          <p:cNvPr id="4" name="Picture 4" descr="JavaComp.gif"/>
          <p:cNvPicPr>
            <a:picLocks noChangeAspect="1"/>
          </p:cNvPicPr>
          <p:nvPr/>
        </p:nvPicPr>
        <p:blipFill>
          <a:blip r:embed="rId3" cstate="print"/>
          <a:srcRect/>
          <a:stretch>
            <a:fillRect/>
          </a:stretch>
        </p:blipFill>
        <p:spPr bwMode="auto">
          <a:xfrm>
            <a:off x="381000" y="4800600"/>
            <a:ext cx="8229600"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228600"/>
            <a:ext cx="8305800" cy="533400"/>
          </a:xfrm>
        </p:spPr>
        <p:txBody>
          <a:bodyPr>
            <a:normAutofit fontScale="90000"/>
          </a:bodyPr>
          <a:lstStyle/>
          <a:p>
            <a:pPr eaLnBrk="1" hangingPunct="1"/>
            <a:r>
              <a:rPr lang="en-US" sz="3200" b="0" dirty="0" smtClean="0"/>
              <a:t>Introduction to Java</a:t>
            </a:r>
          </a:p>
        </p:txBody>
      </p:sp>
      <p:sp>
        <p:nvSpPr>
          <p:cNvPr id="22531" name="Rectangle 3"/>
          <p:cNvSpPr>
            <a:spLocks noGrp="1" noChangeArrowheads="1"/>
          </p:cNvSpPr>
          <p:nvPr>
            <p:ph idx="1"/>
          </p:nvPr>
        </p:nvSpPr>
        <p:spPr>
          <a:xfrm>
            <a:off x="228600" y="1030288"/>
            <a:ext cx="8686800" cy="4456112"/>
          </a:xfrm>
        </p:spPr>
        <p:txBody>
          <a:bodyPr>
            <a:normAutofit lnSpcReduction="10000"/>
          </a:bodyPr>
          <a:lstStyle/>
          <a:p>
            <a:pPr eaLnBrk="1" hangingPunct="1"/>
            <a:r>
              <a:rPr lang="en-US" sz="2400" b="0" dirty="0" smtClean="0"/>
              <a:t>Path and </a:t>
            </a:r>
            <a:r>
              <a:rPr lang="en-US" sz="2400" b="0" dirty="0" err="1" smtClean="0"/>
              <a:t>Classpath</a:t>
            </a:r>
            <a:endParaRPr lang="en-US" sz="2400" b="0" dirty="0" smtClean="0"/>
          </a:p>
          <a:p>
            <a:pPr lvl="1" eaLnBrk="1" hangingPunct="1"/>
            <a:r>
              <a:rPr lang="en-US" sz="2000" b="0" dirty="0" smtClean="0"/>
              <a:t>Path variable sets path for executables</a:t>
            </a:r>
          </a:p>
          <a:p>
            <a:pPr lvl="2" eaLnBrk="1" hangingPunct="1"/>
            <a:r>
              <a:rPr lang="en-US" sz="1800" b="0" dirty="0" smtClean="0"/>
              <a:t>Results an error “Unrecognized Command”</a:t>
            </a:r>
          </a:p>
          <a:p>
            <a:pPr lvl="2" eaLnBrk="1" hangingPunct="1"/>
            <a:r>
              <a:rPr lang="en-US" sz="1800" b="0" dirty="0" smtClean="0"/>
              <a:t>E.g. </a:t>
            </a:r>
            <a:r>
              <a:rPr lang="en-US" sz="1800" b="0" dirty="0" err="1" smtClean="0"/>
              <a:t>javac</a:t>
            </a:r>
            <a:r>
              <a:rPr lang="en-US" sz="1800" b="0" dirty="0" smtClean="0"/>
              <a:t> and java</a:t>
            </a:r>
          </a:p>
          <a:p>
            <a:pPr lvl="2" eaLnBrk="1" hangingPunct="1"/>
            <a:endParaRPr lang="en-US" b="0" dirty="0" smtClean="0"/>
          </a:p>
          <a:p>
            <a:pPr lvl="1" eaLnBrk="1" hangingPunct="1"/>
            <a:r>
              <a:rPr lang="en-US" sz="2000" b="0" dirty="0" err="1" smtClean="0"/>
              <a:t>Classpath</a:t>
            </a:r>
            <a:r>
              <a:rPr lang="en-US" sz="2000" b="0" dirty="0" smtClean="0"/>
              <a:t> variable sets for .class files</a:t>
            </a:r>
            <a:endParaRPr lang="en-US" sz="2200" b="0" dirty="0" smtClean="0"/>
          </a:p>
          <a:p>
            <a:pPr lvl="2" eaLnBrk="1" hangingPunct="1"/>
            <a:r>
              <a:rPr lang="en-US" sz="1800" b="0" dirty="0" smtClean="0"/>
              <a:t>Results an error “Class Not Found” </a:t>
            </a:r>
          </a:p>
          <a:p>
            <a:pPr lvl="2" eaLnBrk="1" hangingPunct="1"/>
            <a:r>
              <a:rPr lang="en-US" sz="1800" b="0" dirty="0" smtClean="0"/>
              <a:t>E.g. </a:t>
            </a:r>
            <a:r>
              <a:rPr lang="en-US" sz="1800" b="0" dirty="0" err="1" smtClean="0"/>
              <a:t>welcome.class</a:t>
            </a:r>
            <a:endParaRPr lang="en-US" sz="1800" b="0" dirty="0" smtClean="0"/>
          </a:p>
          <a:p>
            <a:pPr lvl="2" eaLnBrk="1" hangingPunct="1">
              <a:buFont typeface="Wingdings" pitchFamily="2" charset="2"/>
              <a:buNone/>
            </a:pPr>
            <a:endParaRPr lang="en-US" b="0" dirty="0" smtClean="0"/>
          </a:p>
          <a:p>
            <a:pPr lvl="1" eaLnBrk="1" hangingPunct="1"/>
            <a:r>
              <a:rPr lang="en-US" sz="2000" b="0" dirty="0" err="1" smtClean="0"/>
              <a:t>classpath</a:t>
            </a:r>
            <a:r>
              <a:rPr lang="en-US" sz="2000" b="0" dirty="0" smtClean="0"/>
              <a:t> : points to various places where java classes live</a:t>
            </a:r>
          </a:p>
          <a:p>
            <a:pPr lvl="1" eaLnBrk="1" hangingPunct="1"/>
            <a:endParaRPr lang="en-US" sz="2200" b="0" dirty="0" smtClean="0"/>
          </a:p>
          <a:p>
            <a:pPr lvl="1" eaLnBrk="1" hangingPunct="1"/>
            <a:r>
              <a:rPr lang="en-US" sz="2000" b="0" dirty="0" smtClean="0"/>
              <a:t>The specific location that Java compiler considers as root of an package hierarchy is controlled by </a:t>
            </a:r>
            <a:r>
              <a:rPr lang="en-US" sz="2000" b="0" dirty="0" err="1" smtClean="0"/>
              <a:t>classpath</a:t>
            </a:r>
            <a:endParaRPr lang="en-US" sz="2000" b="0" dirty="0" smtClean="0"/>
          </a:p>
          <a:p>
            <a:pPr lvl="1" eaLnBrk="1" hangingPunct="1">
              <a:buFont typeface="Wingdings" pitchFamily="2" charset="2"/>
              <a:buNone/>
            </a:pPr>
            <a:r>
              <a:rPr lang="en-US" sz="2200" b="0" dirty="0" smtClean="0"/>
              <a:t>	e.g.	</a:t>
            </a:r>
            <a:r>
              <a:rPr lang="en-US" b="0" dirty="0" err="1" smtClean="0"/>
              <a:t>classpath</a:t>
            </a:r>
            <a:r>
              <a:rPr lang="en-US" b="0" dirty="0" smtClean="0"/>
              <a:t> = c:\jdk1.5\bin;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mmary.bmp"/>
          <p:cNvPicPr>
            <a:picLocks noChangeAspect="1"/>
          </p:cNvPicPr>
          <p:nvPr/>
        </p:nvPicPr>
        <p:blipFill>
          <a:blip r:embed="rId3" cstate="print"/>
          <a:stretch>
            <a:fillRect/>
          </a:stretch>
        </p:blipFill>
        <p:spPr>
          <a:xfrm>
            <a:off x="5486400" y="990600"/>
            <a:ext cx="3657600" cy="3080084"/>
          </a:xfrm>
          <a:prstGeom prst="rect">
            <a:avLst/>
          </a:prstGeom>
        </p:spPr>
      </p:pic>
      <p:sp>
        <p:nvSpPr>
          <p:cNvPr id="27650" name="Rectangle 4"/>
          <p:cNvSpPr>
            <a:spLocks noGrp="1" noChangeArrowheads="1"/>
          </p:cNvSpPr>
          <p:nvPr>
            <p:ph type="title"/>
          </p:nvPr>
        </p:nvSpPr>
        <p:spPr>
          <a:xfrm>
            <a:off x="228600" y="152400"/>
            <a:ext cx="7772400" cy="609600"/>
          </a:xfrm>
        </p:spPr>
        <p:txBody>
          <a:bodyPr/>
          <a:lstStyle/>
          <a:p>
            <a:pPr eaLnBrk="1" hangingPunct="1"/>
            <a:r>
              <a:rPr lang="en-US" sz="3200" b="0" smtClean="0"/>
              <a:t>Summary….</a:t>
            </a:r>
          </a:p>
        </p:txBody>
      </p:sp>
      <p:sp>
        <p:nvSpPr>
          <p:cNvPr id="26628" name="Rectangle 6"/>
          <p:cNvSpPr>
            <a:spLocks noChangeArrowheads="1"/>
          </p:cNvSpPr>
          <p:nvPr/>
        </p:nvSpPr>
        <p:spPr bwMode="auto">
          <a:xfrm>
            <a:off x="152400" y="1143000"/>
            <a:ext cx="6705600" cy="3347840"/>
          </a:xfrm>
          <a:prstGeom prst="rect">
            <a:avLst/>
          </a:prstGeom>
          <a:noFill/>
          <a:ln w="9525">
            <a:noFill/>
            <a:miter lim="800000"/>
            <a:headEnd/>
            <a:tailEnd/>
          </a:ln>
        </p:spPr>
        <p:txBody>
          <a:bodyPr wrap="square">
            <a:spAutoFit/>
          </a:bodyPr>
          <a:lstStyle/>
          <a:p>
            <a:pPr lvl="2" indent="-457200">
              <a:lnSpc>
                <a:spcPct val="150000"/>
              </a:lnSpc>
              <a:buSzPct val="125000"/>
              <a:buFontTx/>
              <a:buBlip>
                <a:blip r:embed="rId4"/>
              </a:buBlip>
              <a:defRPr/>
            </a:pPr>
            <a:r>
              <a:rPr lang="en-US" dirty="0" smtClean="0">
                <a:latin typeface="+mn-lt"/>
              </a:rPr>
              <a:t>Java </a:t>
            </a:r>
            <a:r>
              <a:rPr lang="en-US" dirty="0">
                <a:latin typeface="+mn-lt"/>
              </a:rPr>
              <a:t>Program Structure</a:t>
            </a:r>
          </a:p>
          <a:p>
            <a:pPr lvl="2" indent="-457200">
              <a:lnSpc>
                <a:spcPct val="150000"/>
              </a:lnSpc>
              <a:buSzPct val="125000"/>
              <a:buFontTx/>
              <a:buBlip>
                <a:blip r:embed="rId4"/>
              </a:buBlip>
              <a:defRPr/>
            </a:pPr>
            <a:r>
              <a:rPr lang="en-US" dirty="0" smtClean="0">
                <a:latin typeface="+mn-lt"/>
              </a:rPr>
              <a:t>Compiling and Executing the java program.</a:t>
            </a:r>
            <a:endParaRPr lang="en-US" dirty="0">
              <a:latin typeface="+mn-lt"/>
            </a:endParaRPr>
          </a:p>
          <a:p>
            <a:pPr lvl="2" indent="-457200">
              <a:lnSpc>
                <a:spcPct val="150000"/>
              </a:lnSpc>
              <a:buSzPct val="125000"/>
              <a:buFontTx/>
              <a:buBlip>
                <a:blip r:embed="rId4"/>
              </a:buBlip>
              <a:defRPr/>
            </a:pPr>
            <a:r>
              <a:rPr lang="en-US" dirty="0">
                <a:latin typeface="+mn-lt"/>
              </a:rPr>
              <a:t>Path and </a:t>
            </a:r>
            <a:r>
              <a:rPr lang="en-US" dirty="0" err="1">
                <a:latin typeface="+mn-lt"/>
              </a:rPr>
              <a:t>Classpath</a:t>
            </a:r>
            <a:r>
              <a:rPr lang="en-US" dirty="0">
                <a:latin typeface="+mn-lt"/>
              </a:rPr>
              <a:t> </a:t>
            </a:r>
            <a:r>
              <a:rPr lang="en-US" dirty="0" smtClean="0">
                <a:latin typeface="+mn-lt"/>
              </a:rPr>
              <a:t>variables</a:t>
            </a:r>
          </a:p>
          <a:p>
            <a:pPr lvl="2" indent="-457200">
              <a:lnSpc>
                <a:spcPct val="150000"/>
              </a:lnSpc>
              <a:buSzPct val="125000"/>
              <a:buFontTx/>
              <a:buBlip>
                <a:blip r:embed="rId4"/>
              </a:buBlip>
              <a:defRPr/>
            </a:pPr>
            <a:r>
              <a:rPr lang="en-US" dirty="0" smtClean="0">
                <a:latin typeface="+mn-lt"/>
              </a:rPr>
              <a:t>Memory Management and Garbage Collection in Java</a:t>
            </a:r>
            <a:endParaRPr lang="en-US" dirty="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0" dirty="0" smtClean="0"/>
              <a:t>Test your Memory</a:t>
            </a:r>
            <a:endParaRPr lang="en-US" sz="3200" b="0" dirty="0"/>
          </a:p>
        </p:txBody>
      </p:sp>
      <p:sp>
        <p:nvSpPr>
          <p:cNvPr id="3" name="Content Placeholder 2"/>
          <p:cNvSpPr>
            <a:spLocks noGrp="1"/>
          </p:cNvSpPr>
          <p:nvPr>
            <p:ph idx="1"/>
          </p:nvPr>
        </p:nvSpPr>
        <p:spPr>
          <a:xfrm>
            <a:off x="1524000" y="990600"/>
            <a:ext cx="7620000" cy="5181600"/>
          </a:xfrm>
        </p:spPr>
        <p:txBody>
          <a:bodyPr/>
          <a:lstStyle/>
          <a:p>
            <a:endParaRPr lang="en-US" dirty="0" smtClean="0"/>
          </a:p>
          <a:p>
            <a:r>
              <a:rPr lang="en-US" sz="2400" dirty="0" smtClean="0"/>
              <a:t>What is the use of bin and lib in JDK?</a:t>
            </a:r>
            <a:br>
              <a:rPr lang="en-US" sz="2400" dirty="0" smtClean="0"/>
            </a:br>
            <a:r>
              <a:rPr lang="en-US" sz="2400" dirty="0" smtClean="0"/>
              <a:t/>
            </a:r>
            <a:br>
              <a:rPr lang="en-US" sz="2400" dirty="0" smtClean="0"/>
            </a:br>
            <a:r>
              <a:rPr lang="en-US" sz="2400" dirty="0" smtClean="0"/>
              <a:t/>
            </a:r>
            <a:br>
              <a:rPr lang="en-US" sz="2400" dirty="0" smtClean="0"/>
            </a:b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2430066" y="2590800"/>
            <a:ext cx="6477000" cy="1415772"/>
          </a:xfrm>
          <a:prstGeom prst="rect">
            <a:avLst/>
          </a:prstGeom>
          <a:noFill/>
        </p:spPr>
        <p:txBody>
          <a:bodyPr wrap="square" rtlCol="0">
            <a:spAutoFit/>
          </a:bodyPr>
          <a:lstStyle/>
          <a:p>
            <a:pPr marL="0" lvl="4"/>
            <a:r>
              <a:rPr lang="en-US" b="1" dirty="0" smtClean="0">
                <a:solidFill>
                  <a:srgbClr val="00B050"/>
                </a:solidFill>
              </a:rPr>
              <a:t>Bin contains all tools such as </a:t>
            </a:r>
            <a:r>
              <a:rPr lang="en-US" b="1" dirty="0" err="1" smtClean="0">
                <a:solidFill>
                  <a:srgbClr val="00B050"/>
                </a:solidFill>
              </a:rPr>
              <a:t>javac</a:t>
            </a:r>
            <a:r>
              <a:rPr lang="en-US" b="1" dirty="0" smtClean="0">
                <a:solidFill>
                  <a:srgbClr val="00B050"/>
                </a:solidFill>
              </a:rPr>
              <a:t>, applet viewer, </a:t>
            </a:r>
            <a:r>
              <a:rPr lang="en-US" b="1" dirty="0" err="1" smtClean="0">
                <a:solidFill>
                  <a:srgbClr val="00B050"/>
                </a:solidFill>
              </a:rPr>
              <a:t>awt</a:t>
            </a:r>
            <a:r>
              <a:rPr lang="en-US" b="1" dirty="0" smtClean="0">
                <a:solidFill>
                  <a:srgbClr val="00B050"/>
                </a:solidFill>
              </a:rPr>
              <a:t> tool etc., whereas </a:t>
            </a:r>
          </a:p>
          <a:p>
            <a:pPr marL="0" lvl="4"/>
            <a:r>
              <a:rPr lang="en-US" b="1" dirty="0" smtClean="0">
                <a:solidFill>
                  <a:srgbClr val="00B050"/>
                </a:solidFill>
              </a:rPr>
              <a:t>Lib contains all packages and variables..</a:t>
            </a:r>
          </a:p>
          <a:p>
            <a:endParaRPr lang="en-US" sz="1400" b="1" dirty="0">
              <a:solidFill>
                <a:srgbClr val="00B050"/>
              </a:solidFill>
            </a:endParaRPr>
          </a:p>
        </p:txBody>
      </p:sp>
      <p:pic>
        <p:nvPicPr>
          <p:cNvPr id="6" name="Picture 12" descr="http://orlandocomputersolutions.com/wp-content/uploads/2011/10/fusion-confused-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2040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00416 -0.10324 L -0.00416 -0.66991 " pathEditMode="relative" rAng="0" ptsTypes="AA">
                                      <p:cBhvr>
                                        <p:cTn id="6" dur="2000" fill="hold"/>
                                        <p:tgtEl>
                                          <p:spTgt spid="5"/>
                                        </p:tgtEl>
                                        <p:attrNameLst>
                                          <p:attrName>ppt_x</p:attrName>
                                          <p:attrName>ppt_y</p:attrName>
                                        </p:attrNameLst>
                                      </p:cBhvr>
                                      <p:rCtr x="0" y="-2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a:xfrm>
            <a:off x="2514600" y="1066800"/>
            <a:ext cx="6400800" cy="5181600"/>
          </a:xfrm>
        </p:spPr>
        <p:txBody>
          <a:bodyPr/>
          <a:lstStyle/>
          <a:p>
            <a:endParaRPr lang="en-US" dirty="0" smtClean="0"/>
          </a:p>
          <a:p>
            <a:r>
              <a:rPr lang="en-US" dirty="0" smtClean="0"/>
              <a:t>State True/False</a:t>
            </a:r>
          </a:p>
          <a:p>
            <a:pPr lvl="1"/>
            <a:r>
              <a:rPr lang="en-US" dirty="0" smtClean="0"/>
              <a:t>The garbage collector will run immediately when </a:t>
            </a:r>
          </a:p>
          <a:p>
            <a:pPr marL="457200" lvl="1" indent="0">
              <a:buNone/>
            </a:pPr>
            <a:r>
              <a:rPr lang="en-US" dirty="0" smtClean="0"/>
              <a:t>the system is out of memory.</a:t>
            </a:r>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5" name="TextBox 4"/>
          <p:cNvSpPr txBox="1"/>
          <p:nvPr/>
        </p:nvSpPr>
        <p:spPr>
          <a:xfrm>
            <a:off x="4419600" y="2743200"/>
            <a:ext cx="1447800" cy="677108"/>
          </a:xfrm>
          <a:prstGeom prst="rect">
            <a:avLst/>
          </a:prstGeom>
          <a:noFill/>
        </p:spPr>
        <p:txBody>
          <a:bodyPr wrap="square" rtlCol="0">
            <a:spAutoFit/>
          </a:bodyPr>
          <a:lstStyle/>
          <a:p>
            <a:pPr marL="0" lvl="4"/>
            <a:r>
              <a:rPr lang="en-US" b="1" dirty="0" smtClean="0">
                <a:solidFill>
                  <a:srgbClr val="00B050"/>
                </a:solidFill>
              </a:rPr>
              <a:t>True </a:t>
            </a:r>
          </a:p>
          <a:p>
            <a:endParaRPr lang="en-US" sz="1400" b="1" dirty="0">
              <a:solidFill>
                <a:srgbClr val="00B050"/>
              </a:solidFill>
            </a:endParaRPr>
          </a:p>
        </p:txBody>
      </p:sp>
      <p:pic>
        <p:nvPicPr>
          <p:cNvPr id="6" name="Picture 12" descr="http://orlandocomputersolutions.com/wp-content/uploads/2011/10/fusion-confused-ic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204083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33333E-6 0 L -3.33333E-6 -0.56667 " pathEditMode="relative" rAng="0" ptsTypes="AA">
                                      <p:cBhvr>
                                        <p:cTn id="6" dur="2000" fill="hold"/>
                                        <p:tgtEl>
                                          <p:spTgt spid="5"/>
                                        </p:tgtEl>
                                        <p:attrNameLst>
                                          <p:attrName>ppt_x</p:attrName>
                                          <p:attrName>ppt_y</p:attrName>
                                        </p:attrNameLst>
                                      </p:cBhvr>
                                      <p:rCtr x="0" y="-28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282575" y="3376613"/>
            <a:ext cx="4746625" cy="814387"/>
          </a:xfrm>
        </p:spPr>
        <p:txBody>
          <a:bodyPr/>
          <a:lstStyle/>
          <a:p>
            <a:pPr marL="457200" indent="-457200">
              <a:spcBef>
                <a:spcPct val="50000"/>
              </a:spcBef>
            </a:pPr>
            <a:r>
              <a:rPr lang="en-US" sz="4000" dirty="0" smtClean="0">
                <a:solidFill>
                  <a:schemeClr val="tx2">
                    <a:lumMod val="90000"/>
                    <a:lumOff val="10000"/>
                  </a:schemeClr>
                </a:solidFill>
              </a:rPr>
              <a:t>THANK YOU</a:t>
            </a:r>
            <a:endParaRPr lang="en-US" sz="4000" dirty="0">
              <a:solidFill>
                <a:schemeClr val="tx2">
                  <a:lumMod val="90000"/>
                  <a:lumOff val="1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09600" y="381000"/>
            <a:ext cx="6732587" cy="341312"/>
          </a:xfrm>
        </p:spPr>
        <p:txBody>
          <a:bodyPr>
            <a:normAutofit fontScale="90000"/>
          </a:bodyPr>
          <a:lstStyle/>
          <a:p>
            <a:pPr eaLnBrk="1" hangingPunct="1"/>
            <a:r>
              <a:rPr lang="en-US" sz="3200" dirty="0" smtClean="0"/>
              <a:t>Objective</a:t>
            </a:r>
          </a:p>
        </p:txBody>
      </p:sp>
      <p:sp>
        <p:nvSpPr>
          <p:cNvPr id="4099" name="Rectangle 3"/>
          <p:cNvSpPr>
            <a:spLocks noGrp="1" noChangeArrowheads="1"/>
          </p:cNvSpPr>
          <p:nvPr>
            <p:ph idx="1"/>
          </p:nvPr>
        </p:nvSpPr>
        <p:spPr>
          <a:xfrm>
            <a:off x="228600" y="1112838"/>
            <a:ext cx="6324600" cy="5059362"/>
          </a:xfrm>
        </p:spPr>
        <p:txBody>
          <a:bodyPr/>
          <a:lstStyle/>
          <a:p>
            <a:pPr eaLnBrk="1" hangingPunct="1"/>
            <a:r>
              <a:rPr lang="en-US" sz="2400" b="0" dirty="0" smtClean="0"/>
              <a:t>To understand the evolution of Java and get familiar with program structure, compilation and execution</a:t>
            </a:r>
          </a:p>
          <a:p>
            <a:pPr eaLnBrk="1" hangingPunct="1"/>
            <a:r>
              <a:rPr lang="en-US" sz="2400" b="0" dirty="0" smtClean="0"/>
              <a:t>To run your first Java Program</a:t>
            </a:r>
          </a:p>
        </p:txBody>
      </p:sp>
      <p:pic>
        <p:nvPicPr>
          <p:cNvPr id="6" name="Picture 27" descr="http://2.bp.blogspot.com/_y9Y2xh431vE/S8-Td7OVW8I/AAAAAAAAACc/8iTFRetf6Ko/s1600/Targ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371600"/>
            <a:ext cx="17526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03213"/>
            <a:ext cx="6732587" cy="341312"/>
          </a:xfrm>
        </p:spPr>
        <p:txBody>
          <a:bodyPr>
            <a:normAutofit fontScale="90000"/>
          </a:bodyPr>
          <a:lstStyle/>
          <a:p>
            <a:pPr eaLnBrk="1" hangingPunct="1"/>
            <a:r>
              <a:rPr lang="en-US" sz="3200" dirty="0" smtClean="0"/>
              <a:t>Contents</a:t>
            </a:r>
          </a:p>
        </p:txBody>
      </p:sp>
      <p:sp>
        <p:nvSpPr>
          <p:cNvPr id="5123" name="Rectangle 3"/>
          <p:cNvSpPr>
            <a:spLocks noGrp="1" noChangeArrowheads="1"/>
          </p:cNvSpPr>
          <p:nvPr>
            <p:ph idx="1"/>
          </p:nvPr>
        </p:nvSpPr>
        <p:spPr>
          <a:xfrm>
            <a:off x="381000" y="1112838"/>
            <a:ext cx="8380413" cy="4960937"/>
          </a:xfrm>
        </p:spPr>
        <p:txBody>
          <a:bodyPr/>
          <a:lstStyle/>
          <a:p>
            <a:pPr eaLnBrk="1" hangingPunct="1"/>
            <a:r>
              <a:rPr lang="en-US" sz="2400" b="0" dirty="0" smtClean="0"/>
              <a:t>History &amp; Evolution</a:t>
            </a:r>
          </a:p>
          <a:p>
            <a:pPr eaLnBrk="1" hangingPunct="1"/>
            <a:r>
              <a:rPr lang="en-US" sz="2400" b="0" dirty="0" smtClean="0"/>
              <a:t>Definition</a:t>
            </a:r>
          </a:p>
          <a:p>
            <a:pPr eaLnBrk="1" hangingPunct="1"/>
            <a:r>
              <a:rPr lang="en-US" sz="2400" b="0" dirty="0" smtClean="0"/>
              <a:t>Features</a:t>
            </a:r>
          </a:p>
          <a:p>
            <a:pPr eaLnBrk="1" hangingPunct="1"/>
            <a:r>
              <a:rPr lang="en-US" sz="2400" b="0" dirty="0" smtClean="0"/>
              <a:t>Platform Independence</a:t>
            </a:r>
          </a:p>
          <a:p>
            <a:pPr eaLnBrk="1" hangingPunct="1"/>
            <a:r>
              <a:rPr lang="en-US" sz="2400" b="0" smtClean="0"/>
              <a:t>Memory Management</a:t>
            </a:r>
          </a:p>
          <a:p>
            <a:pPr eaLnBrk="1" hangingPunct="1"/>
            <a:r>
              <a:rPr lang="en-US" sz="2400" b="0" dirty="0" smtClean="0"/>
              <a:t>Program Structure</a:t>
            </a:r>
          </a:p>
          <a:p>
            <a:pPr eaLnBrk="1" hangingPunct="1"/>
            <a:r>
              <a:rPr lang="en-US" sz="2400" b="0" dirty="0" smtClean="0"/>
              <a:t>Compilation and Interpretation</a:t>
            </a:r>
          </a:p>
          <a:p>
            <a:pPr eaLnBrk="1" hangingPunct="1"/>
            <a:endParaRPr lang="en-US" sz="2400" b="0" dirty="0" smtClean="0"/>
          </a:p>
        </p:txBody>
      </p:sp>
      <p:pic>
        <p:nvPicPr>
          <p:cNvPr id="4" name="Picture 3" descr="content.jpg"/>
          <p:cNvPicPr>
            <a:picLocks noChangeAspect="1"/>
          </p:cNvPicPr>
          <p:nvPr/>
        </p:nvPicPr>
        <p:blipFill>
          <a:blip r:embed="rId3" cstate="print"/>
          <a:stretch>
            <a:fillRect/>
          </a:stretch>
        </p:blipFill>
        <p:spPr>
          <a:xfrm>
            <a:off x="4712677" y="914400"/>
            <a:ext cx="4431323" cy="3657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Introduction to Java</a:t>
            </a:r>
            <a:endParaRPr lang="en-US" sz="3200" dirty="0"/>
          </a:p>
        </p:txBody>
      </p:sp>
      <p:pic>
        <p:nvPicPr>
          <p:cNvPr id="4" name="Content Placeholder 3" descr="JavaVersions-Timeline.jpg"/>
          <p:cNvPicPr>
            <a:picLocks noGrp="1" noChangeAspect="1"/>
          </p:cNvPicPr>
          <p:nvPr>
            <p:ph idx="1"/>
          </p:nvPr>
        </p:nvPicPr>
        <p:blipFill>
          <a:blip r:embed="rId3" cstate="print"/>
          <a:stretch>
            <a:fillRect/>
          </a:stretch>
        </p:blipFill>
        <p:spPr>
          <a:xfrm>
            <a:off x="381000" y="1981200"/>
            <a:ext cx="8534400" cy="2667000"/>
          </a:xfrm>
        </p:spPr>
      </p:pic>
      <p:sp>
        <p:nvSpPr>
          <p:cNvPr id="5" name="Rectangle 3"/>
          <p:cNvSpPr txBox="1">
            <a:spLocks noChangeArrowheads="1"/>
          </p:cNvSpPr>
          <p:nvPr/>
        </p:nvSpPr>
        <p:spPr bwMode="auto">
          <a:xfrm>
            <a:off x="0" y="990600"/>
            <a:ext cx="9448800" cy="4960938"/>
          </a:xfrm>
          <a:prstGeom prst="rect">
            <a:avLst/>
          </a:prstGeom>
          <a:noFill/>
          <a:ln w="9525">
            <a:noFill/>
            <a:miter lim="800000"/>
            <a:headEnd/>
            <a:tailEnd/>
          </a:ln>
        </p:spPr>
        <p:txBody>
          <a:bodyPr vert="horz" wrap="square" lIns="90488" tIns="44450" rIns="90488" bIns="44450" numCol="1" anchor="t" anchorCtr="0" compatLnSpc="1">
            <a:prstTxWarp prst="textNoShape">
              <a:avLst/>
            </a:prstTxWarp>
          </a:bodyPr>
          <a:lstStyle/>
          <a:p>
            <a:pPr marL="342900" marR="0" lvl="0" indent="-342900" algn="l" defTabSz="969963" rtl="0" eaLnBrk="1" fontAlgn="base" latinLnBrk="0" hangingPunct="1">
              <a:lnSpc>
                <a:spcPct val="110000"/>
              </a:lnSpc>
              <a:spcBef>
                <a:spcPct val="20000"/>
              </a:spcBef>
              <a:spcAft>
                <a:spcPct val="0"/>
              </a:spcAft>
              <a:buClrTx/>
              <a:buSzPct val="125000"/>
              <a:buFont typeface="Wingdings" pitchFamily="2" charset="2"/>
              <a:buBlip>
                <a:blip r:embed="rId4"/>
              </a:buBlip>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Java History and Evolution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Introduction To Java</a:t>
            </a:r>
            <a:endParaRPr lang="en-US" sz="3200" dirty="0"/>
          </a:p>
        </p:txBody>
      </p:sp>
      <p:sp>
        <p:nvSpPr>
          <p:cNvPr id="3" name="Content Placeholder 2"/>
          <p:cNvSpPr>
            <a:spLocks noGrp="1"/>
          </p:cNvSpPr>
          <p:nvPr>
            <p:ph idx="1"/>
          </p:nvPr>
        </p:nvSpPr>
        <p:spPr/>
        <p:txBody>
          <a:bodyPr/>
          <a:lstStyle/>
          <a:p>
            <a:pPr eaLnBrk="1" hangingPunct="1"/>
            <a:r>
              <a:rPr lang="en-US" sz="2400" b="0" dirty="0" smtClean="0"/>
              <a:t>Java technology is both </a:t>
            </a:r>
            <a:r>
              <a:rPr lang="en-US" sz="2200" b="0" dirty="0" smtClean="0"/>
              <a:t>a programming language and a platform.</a:t>
            </a:r>
            <a:endParaRPr lang="en-US" sz="2400" b="0" dirty="0" smtClean="0"/>
          </a:p>
          <a:p>
            <a:pPr lvl="1" eaLnBrk="1" hangingPunct="1"/>
            <a:r>
              <a:rPr lang="en-US" sz="2200" b="0" u="sng" dirty="0" smtClean="0"/>
              <a:t>Java Programming Language:</a:t>
            </a:r>
          </a:p>
          <a:p>
            <a:pPr lvl="2" eaLnBrk="1" hangingPunct="1"/>
            <a:r>
              <a:rPr lang="en-US" sz="2000" dirty="0" smtClean="0"/>
              <a:t>Developed by Sun Microsystems(Oracle acquired Sun in 2010.)</a:t>
            </a:r>
          </a:p>
          <a:p>
            <a:pPr lvl="2" eaLnBrk="1" hangingPunct="1"/>
            <a:r>
              <a:rPr lang="en-US" sz="2000" dirty="0" smtClean="0"/>
              <a:t>A platform-independent language that enforces Object-oriented programming model.</a:t>
            </a:r>
          </a:p>
          <a:p>
            <a:pPr lvl="2" eaLnBrk="1" hangingPunct="1"/>
            <a:r>
              <a:rPr lang="en-US" sz="2000" dirty="0" smtClean="0"/>
              <a:t>It implements a strong security model, which prevents compiled Java programs from illicitly accessing resources on the system where they execute or on the network.</a:t>
            </a:r>
          </a:p>
          <a:p>
            <a:pPr lvl="2" eaLnBrk="1" hangingPunct="1"/>
            <a:r>
              <a:rPr lang="en-US" sz="2000" dirty="0" smtClean="0"/>
              <a:t>When a Java program is launched </a:t>
            </a:r>
          </a:p>
          <a:p>
            <a:pPr lvl="3" eaLnBrk="1" hangingPunct="1"/>
            <a:r>
              <a:rPr lang="en-US" sz="1800" dirty="0" smtClean="0"/>
              <a:t>without the Web browser on a user's machine, it is a </a:t>
            </a:r>
            <a:r>
              <a:rPr lang="en-US" sz="1800" u="sng" dirty="0" smtClean="0"/>
              <a:t>Java "application.“ </a:t>
            </a:r>
            <a:endParaRPr lang="en-US" sz="1800" dirty="0" smtClean="0"/>
          </a:p>
          <a:p>
            <a:pPr lvl="3" eaLnBrk="1" hangingPunct="1"/>
            <a:r>
              <a:rPr lang="en-US" sz="1800" dirty="0" smtClean="0"/>
              <a:t>from a Web page it is called a </a:t>
            </a:r>
            <a:r>
              <a:rPr lang="en-US" sz="1800" u="sng" dirty="0" smtClean="0"/>
              <a:t>Java "applet.“ </a:t>
            </a:r>
          </a:p>
          <a:p>
            <a:pPr lvl="3" eaLnBrk="1" hangingPunct="1"/>
            <a:r>
              <a:rPr lang="en-US" sz="1800" dirty="0" smtClean="0"/>
              <a:t>in a Web server, it is a </a:t>
            </a:r>
            <a:r>
              <a:rPr lang="en-US" sz="1800" u="sng" dirty="0" smtClean="0"/>
              <a:t>Java "</a:t>
            </a:r>
            <a:r>
              <a:rPr lang="en-US" sz="1800" u="sng" dirty="0" err="1" smtClean="0"/>
              <a:t>servlet</a:t>
            </a:r>
            <a:r>
              <a:rPr lang="en-US" sz="1800" u="sng" dirty="0" smtClean="0"/>
              <a:t>."</a:t>
            </a:r>
            <a:r>
              <a:rPr lang="en-US" sz="1800" dirty="0" smtClean="0"/>
              <a:t/>
            </a:r>
            <a:br>
              <a:rPr lang="en-US" sz="1800"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609600" y="264624"/>
            <a:ext cx="6750050" cy="731838"/>
          </a:xfrm>
        </p:spPr>
        <p:txBody>
          <a:bodyPr/>
          <a:lstStyle/>
          <a:p>
            <a:pPr eaLnBrk="1" hangingPunct="1"/>
            <a:r>
              <a:rPr lang="en-US" sz="3200" dirty="0" smtClean="0"/>
              <a:t>Introduction to Java</a:t>
            </a:r>
          </a:p>
        </p:txBody>
      </p:sp>
      <p:sp>
        <p:nvSpPr>
          <p:cNvPr id="8195" name="Rectangle 5"/>
          <p:cNvSpPr>
            <a:spLocks noGrp="1" noChangeArrowheads="1"/>
          </p:cNvSpPr>
          <p:nvPr>
            <p:ph idx="1"/>
          </p:nvPr>
        </p:nvSpPr>
        <p:spPr>
          <a:xfrm>
            <a:off x="457200" y="1066800"/>
            <a:ext cx="7924800" cy="4724400"/>
          </a:xfrm>
        </p:spPr>
        <p:txBody>
          <a:bodyPr/>
          <a:lstStyle/>
          <a:p>
            <a:pPr eaLnBrk="1" hangingPunct="1"/>
            <a:r>
              <a:rPr lang="en-US" sz="2400" b="0" dirty="0" smtClean="0"/>
              <a:t>Features:</a:t>
            </a:r>
          </a:p>
          <a:p>
            <a:pPr lvl="1" eaLnBrk="1" hangingPunct="1"/>
            <a:r>
              <a:rPr lang="en-US" sz="2200" b="0" dirty="0" smtClean="0"/>
              <a:t>Simple</a:t>
            </a:r>
          </a:p>
          <a:p>
            <a:pPr lvl="1" eaLnBrk="1" hangingPunct="1"/>
            <a:r>
              <a:rPr lang="en-US" sz="2200" b="0" dirty="0" smtClean="0"/>
              <a:t>Object-Oriented</a:t>
            </a:r>
          </a:p>
          <a:p>
            <a:pPr lvl="1" eaLnBrk="1" hangingPunct="1"/>
            <a:r>
              <a:rPr lang="en-US" sz="2200" b="0" dirty="0" smtClean="0"/>
              <a:t>Distributed : full support for TCP/IP protocol, developing distributed applications is easy</a:t>
            </a:r>
          </a:p>
          <a:p>
            <a:pPr lvl="1" eaLnBrk="1" hangingPunct="1"/>
            <a:r>
              <a:rPr lang="en-US" sz="2200" b="0" dirty="0" smtClean="0"/>
              <a:t>Robust : Strongly typed language </a:t>
            </a:r>
          </a:p>
          <a:p>
            <a:pPr lvl="1" eaLnBrk="1" hangingPunct="1"/>
            <a:r>
              <a:rPr lang="en-US" sz="2200" b="0" dirty="0" smtClean="0"/>
              <a:t>Secure</a:t>
            </a:r>
          </a:p>
          <a:p>
            <a:pPr lvl="1" eaLnBrk="1" hangingPunct="1"/>
            <a:r>
              <a:rPr lang="en-US" sz="2200" b="0" dirty="0" smtClean="0"/>
              <a:t>Architecture Neutral : Platform independent </a:t>
            </a:r>
          </a:p>
          <a:p>
            <a:pPr lvl="1" eaLnBrk="1" hangingPunct="1"/>
            <a:r>
              <a:rPr lang="en-US" sz="2200" b="0" dirty="0" smtClean="0"/>
              <a:t>Interpreted and Compiled</a:t>
            </a:r>
          </a:p>
          <a:p>
            <a:pPr lvl="1" eaLnBrk="1" hangingPunct="1"/>
            <a:r>
              <a:rPr lang="en-US" sz="2200" b="0" dirty="0" smtClean="0"/>
              <a:t>Dynamic </a:t>
            </a:r>
          </a:p>
          <a:p>
            <a:pPr lvl="1" eaLnBrk="1" hangingPunct="1"/>
            <a:r>
              <a:rPr lang="en-US" sz="2200" b="0" dirty="0" smtClean="0"/>
              <a:t>Multithreaded : Concurrent running tasks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xfrm>
            <a:off x="609600" y="304800"/>
            <a:ext cx="6732587" cy="595312"/>
          </a:xfrm>
        </p:spPr>
        <p:txBody>
          <a:bodyPr/>
          <a:lstStyle/>
          <a:p>
            <a:pPr eaLnBrk="1" hangingPunct="1"/>
            <a:r>
              <a:rPr lang="en-US" sz="3200" dirty="0" smtClean="0"/>
              <a:t>Introduction to Java</a:t>
            </a:r>
          </a:p>
        </p:txBody>
      </p:sp>
      <p:sp>
        <p:nvSpPr>
          <p:cNvPr id="9219" name="Rectangle 5"/>
          <p:cNvSpPr>
            <a:spLocks noGrp="1" noChangeArrowheads="1"/>
          </p:cNvSpPr>
          <p:nvPr>
            <p:ph idx="1"/>
          </p:nvPr>
        </p:nvSpPr>
        <p:spPr>
          <a:xfrm>
            <a:off x="228600" y="1112838"/>
            <a:ext cx="8532813" cy="4960937"/>
          </a:xfrm>
        </p:spPr>
        <p:txBody>
          <a:bodyPr/>
          <a:lstStyle/>
          <a:p>
            <a:pPr eaLnBrk="1" hangingPunct="1"/>
            <a:r>
              <a:rPr lang="en-US" sz="2400" b="0" dirty="0" smtClean="0"/>
              <a:t>Java 1.1 Features:</a:t>
            </a:r>
          </a:p>
          <a:p>
            <a:pPr lvl="1" eaLnBrk="1" hangingPunct="1"/>
            <a:r>
              <a:rPr lang="en-US" sz="2200" b="0" dirty="0" smtClean="0"/>
              <a:t>Java-Beans : Component Technology </a:t>
            </a:r>
          </a:p>
          <a:p>
            <a:pPr lvl="1" eaLnBrk="1" hangingPunct="1"/>
            <a:r>
              <a:rPr lang="en-US" sz="2200" b="0" dirty="0" smtClean="0"/>
              <a:t>Serialization </a:t>
            </a:r>
          </a:p>
          <a:p>
            <a:pPr lvl="1" eaLnBrk="1" hangingPunct="1"/>
            <a:r>
              <a:rPr lang="en-US" sz="2200" b="0" dirty="0" smtClean="0"/>
              <a:t>Remote Method Invocation</a:t>
            </a:r>
          </a:p>
          <a:p>
            <a:pPr lvl="1" eaLnBrk="1" hangingPunct="1"/>
            <a:r>
              <a:rPr lang="en-US" sz="2200" b="0" dirty="0" smtClean="0"/>
              <a:t>JDBC</a:t>
            </a:r>
          </a:p>
          <a:p>
            <a:pPr lvl="1" eaLnBrk="1" hangingPunct="1"/>
            <a:r>
              <a:rPr lang="en-US" sz="2200" b="0" dirty="0" smtClean="0"/>
              <a:t>Java Native Interface</a:t>
            </a:r>
          </a:p>
          <a:p>
            <a:pPr lvl="1" eaLnBrk="1" hangingPunct="1"/>
            <a:r>
              <a:rPr lang="en-US" sz="2200" b="0" dirty="0" smtClean="0"/>
              <a:t>Inner classes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647700" y="152400"/>
            <a:ext cx="7848600" cy="731838"/>
          </a:xfrm>
        </p:spPr>
        <p:txBody>
          <a:bodyPr/>
          <a:lstStyle/>
          <a:p>
            <a:pPr eaLnBrk="1" hangingPunct="1"/>
            <a:r>
              <a:rPr lang="en-US" sz="3200" dirty="0" smtClean="0"/>
              <a:t>Introduction to Java</a:t>
            </a:r>
          </a:p>
        </p:txBody>
      </p:sp>
      <p:sp>
        <p:nvSpPr>
          <p:cNvPr id="10243" name="Rectangle 5"/>
          <p:cNvSpPr>
            <a:spLocks noGrp="1" noChangeArrowheads="1"/>
          </p:cNvSpPr>
          <p:nvPr>
            <p:ph idx="1"/>
          </p:nvPr>
        </p:nvSpPr>
        <p:spPr>
          <a:xfrm>
            <a:off x="304800" y="1109663"/>
            <a:ext cx="8534400" cy="4919662"/>
          </a:xfrm>
        </p:spPr>
        <p:txBody>
          <a:bodyPr/>
          <a:lstStyle/>
          <a:p>
            <a:pPr eaLnBrk="1" hangingPunct="1"/>
            <a:r>
              <a:rPr lang="en-US" sz="2400" b="0" dirty="0" smtClean="0"/>
              <a:t>Java2(Java 1.2) Features:</a:t>
            </a:r>
          </a:p>
          <a:p>
            <a:pPr lvl="1" eaLnBrk="1" hangingPunct="1"/>
            <a:r>
              <a:rPr lang="en-US" sz="2200" b="0" dirty="0" smtClean="0"/>
              <a:t>Java Swing</a:t>
            </a:r>
          </a:p>
          <a:p>
            <a:pPr lvl="1" eaLnBrk="1" hangingPunct="1"/>
            <a:r>
              <a:rPr lang="en-US" sz="2200" b="0" dirty="0" smtClean="0"/>
              <a:t>CORBA : Common Object Request Broker Architecture</a:t>
            </a:r>
          </a:p>
          <a:p>
            <a:pPr lvl="1" eaLnBrk="1" hangingPunct="1"/>
            <a:r>
              <a:rPr lang="en-US" sz="2200" b="0" dirty="0" smtClean="0"/>
              <a:t>Digital Certificates : ensures security policies</a:t>
            </a:r>
          </a:p>
          <a:p>
            <a:pPr lvl="1" eaLnBrk="1" hangingPunct="1"/>
            <a:r>
              <a:rPr lang="en-US" sz="2200" b="0" dirty="0" smtClean="0"/>
              <a:t>Collection API : e.g. linked list, dynamic array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Global">
  <a:themeElements>
    <a:clrScheme name="Custom 5">
      <a:dk1>
        <a:sysClr val="windowText" lastClr="000000"/>
      </a:dk1>
      <a:lt1>
        <a:sysClr val="window" lastClr="FFFFFF"/>
      </a:lt1>
      <a:dk2>
        <a:srgbClr val="00573B"/>
      </a:dk2>
      <a:lt2>
        <a:srgbClr val="5C5C5C"/>
      </a:lt2>
      <a:accent1>
        <a:srgbClr val="007E12"/>
      </a:accent1>
      <a:accent2>
        <a:srgbClr val="F26E01"/>
      </a:accent2>
      <a:accent3>
        <a:srgbClr val="BF0629"/>
      </a:accent3>
      <a:accent4>
        <a:srgbClr val="CFC498"/>
      </a:accent4>
      <a:accent5>
        <a:srgbClr val="9E420E"/>
      </a:accent5>
      <a:accent6>
        <a:srgbClr val="5E1E08"/>
      </a:accent6>
      <a:hlink>
        <a:srgbClr val="FFFFFF"/>
      </a:hlink>
      <a:folHlink>
        <a:srgbClr val="0504CA"/>
      </a:folHlink>
    </a:clrScheme>
    <a:fontScheme name="Custom 1">
      <a:majorFont>
        <a:latin typeface="Arial"/>
        <a:ea typeface=""/>
        <a:cs typeface=""/>
      </a:majorFont>
      <a:minorFont>
        <a:latin typeface="Arial"/>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bal_Widescreen [Read-Only]" id="{12C8019D-EA62-4D92-8563-5F6BCCB45AA2}" vid="{639A7567-84B7-46A4-A2BE-3424ECC171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6762</TotalTime>
  <Words>3526</Words>
  <Application>Microsoft Office PowerPoint</Application>
  <PresentationFormat>On-screen Show (4:3)</PresentationFormat>
  <Paragraphs>424</Paragraphs>
  <Slides>26</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Monotype Sorts</vt:lpstr>
      <vt:lpstr>Papyrus</vt:lpstr>
      <vt:lpstr>Times New Roman</vt:lpstr>
      <vt:lpstr>Trebuchet MS</vt:lpstr>
      <vt:lpstr>Wingdings</vt:lpstr>
      <vt:lpstr>Global</vt:lpstr>
      <vt:lpstr>PowerPoint Presentation</vt:lpstr>
      <vt:lpstr>Iconic Representations.......</vt:lpstr>
      <vt:lpstr>Objective</vt:lpstr>
      <vt:lpstr>Contents</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Introduction to Java</vt:lpstr>
      <vt:lpstr>PowerPoint Presentation</vt:lpstr>
      <vt:lpstr>Introduction to Java</vt:lpstr>
      <vt:lpstr>Introduction to Java</vt:lpstr>
      <vt:lpstr>Introduction to Java</vt:lpstr>
      <vt:lpstr>Introduction to Java</vt:lpstr>
      <vt:lpstr>First Simple Program</vt:lpstr>
      <vt:lpstr>Introduction to Java</vt:lpstr>
      <vt:lpstr>Summary….</vt:lpstr>
      <vt:lpstr>Test your Memory</vt:lpstr>
      <vt:lpstr>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Shynu, Liji</dc:creator>
  <cp:lastModifiedBy>syntel</cp:lastModifiedBy>
  <cp:revision>1222</cp:revision>
  <dcterms:created xsi:type="dcterms:W3CDTF">2002-09-04T12:32:15Z</dcterms:created>
  <dcterms:modified xsi:type="dcterms:W3CDTF">2019-11-15T04:41:42Z</dcterms:modified>
</cp:coreProperties>
</file>