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30" r:id="rId1"/>
  </p:sldMasterIdLst>
  <p:notesMasterIdLst>
    <p:notesMasterId r:id="rId89"/>
  </p:notesMasterIdLst>
  <p:handoutMasterIdLst>
    <p:handoutMasterId r:id="rId90"/>
  </p:handoutMasterIdLst>
  <p:sldIdLst>
    <p:sldId id="953" r:id="rId2"/>
    <p:sldId id="1136" r:id="rId3"/>
    <p:sldId id="1149" r:id="rId4"/>
    <p:sldId id="1039" r:id="rId5"/>
    <p:sldId id="1042" r:id="rId6"/>
    <p:sldId id="1041" r:id="rId7"/>
    <p:sldId id="1138" r:id="rId8"/>
    <p:sldId id="1139" r:id="rId9"/>
    <p:sldId id="1140" r:id="rId10"/>
    <p:sldId id="1044" r:id="rId11"/>
    <p:sldId id="1129" r:id="rId12"/>
    <p:sldId id="1132" r:id="rId13"/>
    <p:sldId id="1130" r:id="rId14"/>
    <p:sldId id="1131" r:id="rId15"/>
    <p:sldId id="1045" r:id="rId16"/>
    <p:sldId id="1141" r:id="rId17"/>
    <p:sldId id="1049" r:id="rId18"/>
    <p:sldId id="1050" r:id="rId19"/>
    <p:sldId id="1051" r:id="rId20"/>
    <p:sldId id="1052" r:id="rId21"/>
    <p:sldId id="1053" r:id="rId22"/>
    <p:sldId id="1054" r:id="rId23"/>
    <p:sldId id="1055" r:id="rId24"/>
    <p:sldId id="1056" r:id="rId25"/>
    <p:sldId id="1057" r:id="rId26"/>
    <p:sldId id="1058" r:id="rId27"/>
    <p:sldId id="1060" r:id="rId28"/>
    <p:sldId id="1061" r:id="rId29"/>
    <p:sldId id="1062" r:id="rId30"/>
    <p:sldId id="1063" r:id="rId31"/>
    <p:sldId id="1064" r:id="rId32"/>
    <p:sldId id="1065" r:id="rId33"/>
    <p:sldId id="1066" r:id="rId34"/>
    <p:sldId id="1068" r:id="rId35"/>
    <p:sldId id="1069" r:id="rId36"/>
    <p:sldId id="1070" r:id="rId37"/>
    <p:sldId id="1071" r:id="rId38"/>
    <p:sldId id="1133" r:id="rId39"/>
    <p:sldId id="1134" r:id="rId40"/>
    <p:sldId id="1135" r:id="rId41"/>
    <p:sldId id="1072" r:id="rId42"/>
    <p:sldId id="1074" r:id="rId43"/>
    <p:sldId id="1075" r:id="rId44"/>
    <p:sldId id="1077" r:id="rId45"/>
    <p:sldId id="1078" r:id="rId46"/>
    <p:sldId id="1079" r:id="rId47"/>
    <p:sldId id="1080" r:id="rId48"/>
    <p:sldId id="1081" r:id="rId49"/>
    <p:sldId id="1083" r:id="rId50"/>
    <p:sldId id="1085" r:id="rId51"/>
    <p:sldId id="1086" r:id="rId52"/>
    <p:sldId id="1087" r:id="rId53"/>
    <p:sldId id="1088" r:id="rId54"/>
    <p:sldId id="1089" r:id="rId55"/>
    <p:sldId id="1090" r:id="rId56"/>
    <p:sldId id="1091" r:id="rId57"/>
    <p:sldId id="1092" r:id="rId58"/>
    <p:sldId id="1094" r:id="rId59"/>
    <p:sldId id="1095" r:id="rId60"/>
    <p:sldId id="1096" r:id="rId61"/>
    <p:sldId id="1097" r:id="rId62"/>
    <p:sldId id="1098" r:id="rId63"/>
    <p:sldId id="1099" r:id="rId64"/>
    <p:sldId id="1100" r:id="rId65"/>
    <p:sldId id="1101" r:id="rId66"/>
    <p:sldId id="1103" r:id="rId67"/>
    <p:sldId id="1105" r:id="rId68"/>
    <p:sldId id="1107" r:id="rId69"/>
    <p:sldId id="1108" r:id="rId70"/>
    <p:sldId id="1142" r:id="rId71"/>
    <p:sldId id="1143" r:id="rId72"/>
    <p:sldId id="1145" r:id="rId73"/>
    <p:sldId id="1146" r:id="rId74"/>
    <p:sldId id="1147" r:id="rId75"/>
    <p:sldId id="1148" r:id="rId76"/>
    <p:sldId id="1144" r:id="rId77"/>
    <p:sldId id="1110" r:id="rId78"/>
    <p:sldId id="1111" r:id="rId79"/>
    <p:sldId id="1112" r:id="rId80"/>
    <p:sldId id="1113" r:id="rId81"/>
    <p:sldId id="1114" r:id="rId82"/>
    <p:sldId id="1116" r:id="rId83"/>
    <p:sldId id="1000" r:id="rId84"/>
    <p:sldId id="996" r:id="rId85"/>
    <p:sldId id="917" r:id="rId86"/>
    <p:sldId id="993" r:id="rId87"/>
    <p:sldId id="1003" r:id="rId88"/>
  </p:sldIdLst>
  <p:sldSz cx="9144000" cy="6858000" type="screen4x3"/>
  <p:notesSz cx="6845300" cy="9396413"/>
  <p:defaultTextStyle>
    <a:defPPr>
      <a:defRPr lang="en-US"/>
    </a:defPPr>
    <a:lvl1pPr algn="l" rtl="0" fontAlgn="base">
      <a:spcBef>
        <a:spcPct val="0"/>
      </a:spcBef>
      <a:spcAft>
        <a:spcPct val="0"/>
      </a:spcAft>
      <a:defRPr sz="2000" b="1" kern="1200">
        <a:solidFill>
          <a:schemeClr val="tx1"/>
        </a:solidFill>
        <a:latin typeface="Lucida Console" pitchFamily="49" charset="0"/>
        <a:ea typeface="+mn-ea"/>
        <a:cs typeface="Arial" pitchFamily="34" charset="0"/>
      </a:defRPr>
    </a:lvl1pPr>
    <a:lvl2pPr marL="457200" algn="l" rtl="0" fontAlgn="base">
      <a:spcBef>
        <a:spcPct val="0"/>
      </a:spcBef>
      <a:spcAft>
        <a:spcPct val="0"/>
      </a:spcAft>
      <a:defRPr sz="2000" b="1" kern="1200">
        <a:solidFill>
          <a:schemeClr val="tx1"/>
        </a:solidFill>
        <a:latin typeface="Lucida Console" pitchFamily="49" charset="0"/>
        <a:ea typeface="+mn-ea"/>
        <a:cs typeface="Arial" pitchFamily="34" charset="0"/>
      </a:defRPr>
    </a:lvl2pPr>
    <a:lvl3pPr marL="914400" algn="l" rtl="0" fontAlgn="base">
      <a:spcBef>
        <a:spcPct val="0"/>
      </a:spcBef>
      <a:spcAft>
        <a:spcPct val="0"/>
      </a:spcAft>
      <a:defRPr sz="2000" b="1" kern="1200">
        <a:solidFill>
          <a:schemeClr val="tx1"/>
        </a:solidFill>
        <a:latin typeface="Lucida Console" pitchFamily="49" charset="0"/>
        <a:ea typeface="+mn-ea"/>
        <a:cs typeface="Arial" pitchFamily="34" charset="0"/>
      </a:defRPr>
    </a:lvl3pPr>
    <a:lvl4pPr marL="1371600" algn="l" rtl="0" fontAlgn="base">
      <a:spcBef>
        <a:spcPct val="0"/>
      </a:spcBef>
      <a:spcAft>
        <a:spcPct val="0"/>
      </a:spcAft>
      <a:defRPr sz="2000" b="1" kern="1200">
        <a:solidFill>
          <a:schemeClr val="tx1"/>
        </a:solidFill>
        <a:latin typeface="Lucida Console" pitchFamily="49" charset="0"/>
        <a:ea typeface="+mn-ea"/>
        <a:cs typeface="Arial" pitchFamily="34" charset="0"/>
      </a:defRPr>
    </a:lvl4pPr>
    <a:lvl5pPr marL="1828800" algn="l" rtl="0" fontAlgn="base">
      <a:spcBef>
        <a:spcPct val="0"/>
      </a:spcBef>
      <a:spcAft>
        <a:spcPct val="0"/>
      </a:spcAft>
      <a:defRPr sz="2000" b="1" kern="1200">
        <a:solidFill>
          <a:schemeClr val="tx1"/>
        </a:solidFill>
        <a:latin typeface="Lucida Console" pitchFamily="49" charset="0"/>
        <a:ea typeface="+mn-ea"/>
        <a:cs typeface="Arial" pitchFamily="34" charset="0"/>
      </a:defRPr>
    </a:lvl5pPr>
    <a:lvl6pPr marL="2286000" algn="l" defTabSz="914400" rtl="0" eaLnBrk="1" latinLnBrk="0" hangingPunct="1">
      <a:defRPr sz="2000" b="1" kern="1200">
        <a:solidFill>
          <a:schemeClr val="tx1"/>
        </a:solidFill>
        <a:latin typeface="Lucida Console" pitchFamily="49" charset="0"/>
        <a:ea typeface="+mn-ea"/>
        <a:cs typeface="Arial" pitchFamily="34" charset="0"/>
      </a:defRPr>
    </a:lvl6pPr>
    <a:lvl7pPr marL="2743200" algn="l" defTabSz="914400" rtl="0" eaLnBrk="1" latinLnBrk="0" hangingPunct="1">
      <a:defRPr sz="2000" b="1" kern="1200">
        <a:solidFill>
          <a:schemeClr val="tx1"/>
        </a:solidFill>
        <a:latin typeface="Lucida Console" pitchFamily="49" charset="0"/>
        <a:ea typeface="+mn-ea"/>
        <a:cs typeface="Arial" pitchFamily="34" charset="0"/>
      </a:defRPr>
    </a:lvl7pPr>
    <a:lvl8pPr marL="3200400" algn="l" defTabSz="914400" rtl="0" eaLnBrk="1" latinLnBrk="0" hangingPunct="1">
      <a:defRPr sz="2000" b="1" kern="1200">
        <a:solidFill>
          <a:schemeClr val="tx1"/>
        </a:solidFill>
        <a:latin typeface="Lucida Console" pitchFamily="49" charset="0"/>
        <a:ea typeface="+mn-ea"/>
        <a:cs typeface="Arial" pitchFamily="34" charset="0"/>
      </a:defRPr>
    </a:lvl8pPr>
    <a:lvl9pPr marL="3657600" algn="l" defTabSz="914400" rtl="0" eaLnBrk="1" latinLnBrk="0" hangingPunct="1">
      <a:defRPr sz="2000" b="1" kern="1200">
        <a:solidFill>
          <a:schemeClr val="tx1"/>
        </a:solidFill>
        <a:latin typeface="Lucida Console" pitchFamily="49"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78">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8488BC"/>
    <a:srgbClr val="6B70AF"/>
    <a:srgbClr val="6065AA"/>
    <a:srgbClr val="B2B2B2"/>
    <a:srgbClr val="EAEAEA"/>
    <a:srgbClr val="FF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5" autoAdjust="0"/>
    <p:restoredTop sz="94872" autoAdjust="0"/>
  </p:normalViewPr>
  <p:slideViewPr>
    <p:cSldViewPr>
      <p:cViewPr varScale="1">
        <p:scale>
          <a:sx n="71" d="100"/>
          <a:sy n="71" d="100"/>
        </p:scale>
        <p:origin x="100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p:scale>
          <a:sx n="100" d="100"/>
          <a:sy n="100" d="100"/>
        </p:scale>
        <p:origin x="-786" y="1380"/>
      </p:cViewPr>
      <p:guideLst>
        <p:guide orient="horz" pos="2978"/>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eaLnBrk="0" hangingPunct="0">
              <a:defRPr sz="1200" b="0">
                <a:latin typeface="Times" charset="0"/>
                <a:cs typeface="+mn-cs"/>
              </a:defRPr>
            </a:lvl1pPr>
          </a:lstStyle>
          <a:p>
            <a:pPr>
              <a:defRPr/>
            </a:pPr>
            <a:endParaRPr lang="en-US" altLang="en-US"/>
          </a:p>
        </p:txBody>
      </p:sp>
      <p:sp>
        <p:nvSpPr>
          <p:cNvPr id="13315" name="Rectangle 3"/>
          <p:cNvSpPr>
            <a:spLocks noGrp="1" noChangeArrowheads="1"/>
          </p:cNvSpPr>
          <p:nvPr>
            <p:ph type="dt" sz="quarter" idx="1"/>
          </p:nvPr>
        </p:nvSpPr>
        <p:spPr bwMode="auto">
          <a:xfrm>
            <a:off x="387985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eaLnBrk="0" hangingPunct="0">
              <a:defRPr sz="1200" b="0">
                <a:latin typeface="Times" charset="0"/>
                <a:cs typeface="+mn-cs"/>
              </a:defRPr>
            </a:lvl1pPr>
          </a:lstStyle>
          <a:p>
            <a:pPr>
              <a:defRPr/>
            </a:pPr>
            <a:fld id="{9EF4AC66-FFB6-4EB4-9529-098ACB27C4EC}" type="datetime1">
              <a:rPr lang="en-US"/>
              <a:pPr>
                <a:defRPr/>
              </a:pPr>
              <a:t>4/19/2017</a:t>
            </a:fld>
            <a:endParaRPr lang="en-US" altLang="en-US"/>
          </a:p>
        </p:txBody>
      </p:sp>
      <p:sp>
        <p:nvSpPr>
          <p:cNvPr id="13316" name="Rectangle 4"/>
          <p:cNvSpPr>
            <a:spLocks noGrp="1" noChangeArrowheads="1"/>
          </p:cNvSpPr>
          <p:nvPr>
            <p:ph type="ftr" sz="quarter" idx="2"/>
          </p:nvPr>
        </p:nvSpPr>
        <p:spPr bwMode="auto">
          <a:xfrm>
            <a:off x="0" y="8926513"/>
            <a:ext cx="3727450" cy="469900"/>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defTabSz="925513" eaLnBrk="0" hangingPunct="0">
              <a:defRPr sz="1200" b="0">
                <a:latin typeface="Times" charset="0"/>
                <a:cs typeface="+mn-cs"/>
              </a:defRPr>
            </a:lvl1pPr>
          </a:lstStyle>
          <a:p>
            <a:pPr>
              <a:defRPr/>
            </a:pPr>
            <a:r>
              <a:rPr lang="en-US" altLang="en-US"/>
              <a:t>Apache Struts Lecture 1: Intro</a:t>
            </a:r>
          </a:p>
        </p:txBody>
      </p:sp>
      <p:sp>
        <p:nvSpPr>
          <p:cNvPr id="13317" name="Rectangle 5"/>
          <p:cNvSpPr>
            <a:spLocks noGrp="1" noChangeArrowheads="1"/>
          </p:cNvSpPr>
          <p:nvPr>
            <p:ph type="sldNum" sz="quarter" idx="3"/>
          </p:nvPr>
        </p:nvSpPr>
        <p:spPr bwMode="auto">
          <a:xfrm>
            <a:off x="3879850" y="8926513"/>
            <a:ext cx="2965450" cy="469900"/>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eaLnBrk="0" hangingPunct="0">
              <a:defRPr sz="1200" b="0">
                <a:latin typeface="Times" charset="0"/>
                <a:cs typeface="+mn-cs"/>
              </a:defRPr>
            </a:lvl1pPr>
          </a:lstStyle>
          <a:p>
            <a:pPr>
              <a:defRPr/>
            </a:pPr>
            <a:fld id="{D2C8A6D9-2F37-4B5B-9DFD-5106FEE3D5D3}" type="slidenum">
              <a:rPr lang="en-US" altLang="en-US"/>
              <a:pPr>
                <a:defRPr/>
              </a:pPr>
              <a:t>‹#›</a:t>
            </a:fld>
            <a:endParaRPr lang="en-US" altLang="en-US"/>
          </a:p>
        </p:txBody>
      </p:sp>
    </p:spTree>
    <p:extLst>
      <p:ext uri="{BB962C8B-B14F-4D97-AF65-F5344CB8AC3E}">
        <p14:creationId xmlns:p14="http://schemas.microsoft.com/office/powerpoint/2010/main" val="1071498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eaLnBrk="0" hangingPunct="0">
              <a:defRPr sz="1200" b="0">
                <a:latin typeface="Times New Roman" pitchFamily="18" charset="0"/>
                <a:cs typeface="+mn-cs"/>
              </a:defRPr>
            </a:lvl1pPr>
          </a:lstStyle>
          <a:p>
            <a:pPr>
              <a:defRPr/>
            </a:pPr>
            <a:endParaRPr lang="en-US"/>
          </a:p>
        </p:txBody>
      </p:sp>
      <p:sp>
        <p:nvSpPr>
          <p:cNvPr id="135171" name="Rectangle 3"/>
          <p:cNvSpPr>
            <a:spLocks noGrp="1" noChangeArrowheads="1"/>
          </p:cNvSpPr>
          <p:nvPr>
            <p:ph type="dt" idx="1"/>
          </p:nvPr>
        </p:nvSpPr>
        <p:spPr bwMode="auto">
          <a:xfrm>
            <a:off x="387985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eaLnBrk="0" hangingPunct="0">
              <a:defRPr sz="1200" b="0">
                <a:latin typeface="Times New Roman" pitchFamily="18" charset="0"/>
                <a:cs typeface="+mn-cs"/>
              </a:defRPr>
            </a:lvl1pPr>
          </a:lstStyle>
          <a:p>
            <a:pPr>
              <a:defRPr/>
            </a:pPr>
            <a:fld id="{A1E3A564-3023-4266-8C96-1120062E3736}" type="datetime1">
              <a:rPr lang="en-US"/>
              <a:pPr>
                <a:defRPr/>
              </a:pPr>
              <a:t>4/19/2017</a:t>
            </a:fld>
            <a:endParaRPr lang="en-US"/>
          </a:p>
        </p:txBody>
      </p:sp>
      <p:sp>
        <p:nvSpPr>
          <p:cNvPr id="26628" name="Rectangle 4"/>
          <p:cNvSpPr>
            <a:spLocks noGrp="1" noRot="1" noChangeAspect="1" noChangeArrowheads="1" noTextEdit="1"/>
          </p:cNvSpPr>
          <p:nvPr>
            <p:ph type="sldImg" idx="2"/>
          </p:nvPr>
        </p:nvSpPr>
        <p:spPr bwMode="auto">
          <a:xfrm>
            <a:off x="1087438" y="715963"/>
            <a:ext cx="4673600" cy="3503612"/>
          </a:xfrm>
          <a:prstGeom prst="rect">
            <a:avLst/>
          </a:prstGeom>
          <a:noFill/>
          <a:ln w="9525">
            <a:solidFill>
              <a:srgbClr val="000000"/>
            </a:solidFill>
            <a:miter lim="800000"/>
            <a:headEnd/>
            <a:tailEnd/>
          </a:ln>
        </p:spPr>
      </p:sp>
      <p:sp>
        <p:nvSpPr>
          <p:cNvPr id="135173" name="Rectangle 5"/>
          <p:cNvSpPr>
            <a:spLocks noGrp="1" noChangeArrowheads="1"/>
          </p:cNvSpPr>
          <p:nvPr>
            <p:ph type="body" sz="quarter" idx="3"/>
          </p:nvPr>
        </p:nvSpPr>
        <p:spPr bwMode="auto">
          <a:xfrm>
            <a:off x="911225" y="4460875"/>
            <a:ext cx="5022850" cy="4219575"/>
          </a:xfrm>
          <a:prstGeom prst="rect">
            <a:avLst/>
          </a:prstGeom>
          <a:noFill/>
          <a:ln w="9525">
            <a:solidFill>
              <a:schemeClr val="tx1"/>
            </a:solidFill>
            <a:miter lim="800000"/>
            <a:headEnd/>
            <a:tailEnd/>
          </a:ln>
          <a:effectLst/>
        </p:spPr>
        <p:txBody>
          <a:bodyPr vert="horz" wrap="square" lIns="92482" tIns="46241" rIns="92482" bIns="46241" numCol="1" anchor="t" anchorCtr="0" compatLnSpc="1">
            <a:prstTxWarp prst="textNoShape">
              <a:avLst/>
            </a:prstTxWarp>
          </a:bodyPr>
          <a:lstStyle/>
          <a:p>
            <a:pPr lvl="0"/>
            <a:endParaRPr lang="en-US" noProof="0" dirty="0" smtClean="0"/>
          </a:p>
          <a:p>
            <a:pPr lvl="1"/>
            <a:endParaRPr lang="en-US" noProof="0" dirty="0" smtClean="0"/>
          </a:p>
          <a:p>
            <a:pPr lvl="2"/>
            <a:endParaRPr lang="en-US" noProof="0" dirty="0" smtClean="0"/>
          </a:p>
          <a:p>
            <a:pPr lvl="3"/>
            <a:endParaRPr lang="en-US" noProof="0" dirty="0" smtClean="0"/>
          </a:p>
        </p:txBody>
      </p:sp>
      <p:sp>
        <p:nvSpPr>
          <p:cNvPr id="135174" name="Rectangle 6"/>
          <p:cNvSpPr>
            <a:spLocks noGrp="1" noChangeArrowheads="1"/>
          </p:cNvSpPr>
          <p:nvPr>
            <p:ph type="ftr" sz="quarter" idx="4"/>
          </p:nvPr>
        </p:nvSpPr>
        <p:spPr bwMode="auto">
          <a:xfrm>
            <a:off x="0" y="8918575"/>
            <a:ext cx="2965450" cy="477838"/>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defTabSz="925513" eaLnBrk="0" hangingPunct="0">
              <a:defRPr sz="1200" b="0">
                <a:latin typeface="Times New Roman" pitchFamily="18" charset="0"/>
                <a:cs typeface="+mn-cs"/>
              </a:defRPr>
            </a:lvl1pPr>
          </a:lstStyle>
          <a:p>
            <a:pPr>
              <a:defRPr/>
            </a:pPr>
            <a:r>
              <a:rPr lang="en-US" dirty="0" smtClean="0"/>
              <a:t>Java Programming: Language Fundamentals</a:t>
            </a:r>
            <a:endParaRPr lang="en-US" dirty="0"/>
          </a:p>
        </p:txBody>
      </p:sp>
      <p:sp>
        <p:nvSpPr>
          <p:cNvPr id="135175" name="Rectangle 7"/>
          <p:cNvSpPr>
            <a:spLocks noGrp="1" noChangeArrowheads="1"/>
          </p:cNvSpPr>
          <p:nvPr>
            <p:ph type="sldNum" sz="quarter" idx="5"/>
          </p:nvPr>
        </p:nvSpPr>
        <p:spPr bwMode="auto">
          <a:xfrm>
            <a:off x="3879850" y="8918575"/>
            <a:ext cx="2965450" cy="477838"/>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eaLnBrk="0" hangingPunct="0">
              <a:defRPr sz="1200" b="0">
                <a:latin typeface="Times New Roman" pitchFamily="18" charset="0"/>
                <a:cs typeface="+mn-cs"/>
              </a:defRPr>
            </a:lvl1pPr>
          </a:lstStyle>
          <a:p>
            <a:pPr>
              <a:defRPr/>
            </a:pPr>
            <a:fld id="{770AB2C6-C38F-468E-8237-B1F1A4CD33F8}" type="slidenum">
              <a:rPr lang="en-US"/>
              <a:pPr>
                <a:defRPr/>
              </a:pPr>
              <a:t>‹#›</a:t>
            </a:fld>
            <a:endParaRPr lang="en-US"/>
          </a:p>
        </p:txBody>
      </p:sp>
    </p:spTree>
    <p:extLst>
      <p:ext uri="{BB962C8B-B14F-4D97-AF65-F5344CB8AC3E}">
        <p14:creationId xmlns:p14="http://schemas.microsoft.com/office/powerpoint/2010/main" val="3784147611"/>
      </p:ext>
    </p:extLst>
  </p:cSld>
  <p:clrMap bg1="lt1" tx1="dk1" bg2="lt2" tx2="dk2" accent1="accent1" accent2="accent2" accent3="accent3" accent4="accent4" accent5="accent5" accent6="accent6" hlink="hlink" folHlink="folHlink"/>
  <p:hf hdr="0" dt="0"/>
  <p:notesStyle>
    <a:lvl1pPr marL="163513" indent="-163513" algn="l" rtl="0" eaLnBrk="0" fontAlgn="base" hangingPunct="0">
      <a:spcBef>
        <a:spcPct val="30000"/>
      </a:spcBef>
      <a:spcAft>
        <a:spcPct val="0"/>
      </a:spcAft>
      <a:buChar char="•"/>
      <a:defRPr sz="1200" b="1"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buChar char="–"/>
      <a:defRPr sz="11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buChar char="•"/>
      <a:defRPr sz="1000" kern="1200">
        <a:solidFill>
          <a:schemeClr val="tx1"/>
        </a:solidFill>
        <a:latin typeface="Arial" pitchFamily="34" charset="0"/>
        <a:ea typeface="+mn-ea"/>
        <a:cs typeface="+mn-cs"/>
      </a:defRPr>
    </a:lvl3pPr>
    <a:lvl4pPr marL="1600200" indent="-228600" algn="l" rtl="0" eaLnBrk="0" fontAlgn="base" hangingPunct="0">
      <a:spcBef>
        <a:spcPct val="30000"/>
      </a:spcBef>
      <a:spcAft>
        <a:spcPct val="0"/>
      </a:spcAft>
      <a:buChar char="•"/>
      <a:defRPr sz="900" kern="1200">
        <a:solidFill>
          <a:schemeClr val="tx1"/>
        </a:solidFill>
        <a:latin typeface="Arial" pitchFamily="34" charset="0"/>
        <a:ea typeface="+mn-ea"/>
        <a:cs typeface="+mn-cs"/>
      </a:defRPr>
    </a:lvl4pPr>
    <a:lvl5pPr marL="20574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140E4F99-7F0D-4019-AAEF-C3E4AFE3250A}" type="slidenum">
              <a:rPr lang="en-US" smtClean="0">
                <a:latin typeface="Arial" pitchFamily="34" charset="0"/>
              </a:rPr>
              <a:pPr>
                <a:defRPr/>
              </a:pPr>
              <a:t>1</a:t>
            </a:fld>
            <a:endParaRPr lang="en-US" smtClean="0">
              <a:latin typeface="Arial" pitchFamily="34" charset="0"/>
            </a:endParaRPr>
          </a:p>
        </p:txBody>
      </p:sp>
      <p:sp>
        <p:nvSpPr>
          <p:cNvPr id="27651" name="Rectangle 2"/>
          <p:cNvSpPr>
            <a:spLocks noGrp="1" noRot="1" noChangeAspect="1" noChangeArrowheads="1" noTextEdit="1"/>
          </p:cNvSpPr>
          <p:nvPr>
            <p:ph type="sldImg"/>
          </p:nvPr>
        </p:nvSpPr>
        <p:spPr>
          <a:xfrm>
            <a:off x="1108075" y="727075"/>
            <a:ext cx="4656138" cy="3492500"/>
          </a:xfrm>
          <a:ln/>
        </p:spPr>
      </p:sp>
      <p:sp>
        <p:nvSpPr>
          <p:cNvPr id="27652" name="Rectangle 3"/>
          <p:cNvSpPr>
            <a:spLocks noGrp="1" noChangeArrowheads="1"/>
          </p:cNvSpPr>
          <p:nvPr>
            <p:ph type="body" idx="1"/>
          </p:nvPr>
        </p:nvSpPr>
        <p:spPr>
          <a:xfrm>
            <a:off x="925513" y="4437063"/>
            <a:ext cx="5019675" cy="4219575"/>
          </a:xfrm>
          <a:noFill/>
        </p:spPr>
        <p:txBody>
          <a:bodyPr/>
          <a:lstStyle/>
          <a:p>
            <a:pPr eaLnBrk="1" hangingPunct="1"/>
            <a:endParaRPr lang="en-US" smtClean="0"/>
          </a:p>
        </p:txBody>
      </p:sp>
    </p:spTree>
    <p:extLst>
      <p:ext uri="{BB962C8B-B14F-4D97-AF65-F5344CB8AC3E}">
        <p14:creationId xmlns:p14="http://schemas.microsoft.com/office/powerpoint/2010/main" val="2624367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F552473-FA29-47E1-B675-3E71FCFABED1}" type="slidenum">
              <a:rPr lang="en-US" smtClean="0"/>
              <a:pPr/>
              <a:t>14</a:t>
            </a:fld>
            <a:endParaRPr lang="en-US" smtClean="0"/>
          </a:p>
        </p:txBody>
      </p:sp>
      <p:sp>
        <p:nvSpPr>
          <p:cNvPr id="35844" name="Rectangle 3"/>
          <p:cNvSpPr>
            <a:spLocks noGrp="1" noChangeArrowheads="1"/>
          </p:cNvSpPr>
          <p:nvPr>
            <p:ph type="body" idx="1"/>
          </p:nvPr>
        </p:nvSpPr>
        <p:spPr>
          <a:xfrm>
            <a:off x="911225" y="431006"/>
            <a:ext cx="5022850" cy="8249445"/>
          </a:xfrm>
          <a:noFill/>
          <a:ln/>
        </p:spPr>
        <p:txBody>
          <a:bodyPr/>
          <a:lstStyle/>
          <a:p>
            <a:r>
              <a:rPr lang="en-US" sz="1200" b="1" i="0" kern="1200" dirty="0" smtClean="0">
                <a:solidFill>
                  <a:schemeClr val="tx1"/>
                </a:solidFill>
                <a:latin typeface="Arial" pitchFamily="34" charset="0"/>
                <a:ea typeface="+mn-ea"/>
                <a:cs typeface="+mn-cs"/>
              </a:rPr>
              <a:t>(logical) and (</a:t>
            </a:r>
            <a:r>
              <a:rPr lang="en-US" sz="1200" b="1" i="0" kern="1200" dirty="0" err="1" smtClean="0">
                <a:solidFill>
                  <a:schemeClr val="tx1"/>
                </a:solidFill>
                <a:latin typeface="Arial" pitchFamily="34" charset="0"/>
                <a:ea typeface="+mn-ea"/>
                <a:cs typeface="+mn-cs"/>
              </a:rPr>
              <a:t>boolean</a:t>
            </a:r>
            <a:r>
              <a:rPr lang="en-US" sz="1200" b="1" i="0" kern="1200" dirty="0" smtClean="0">
                <a:solidFill>
                  <a:schemeClr val="tx1"/>
                </a:solidFill>
                <a:latin typeface="Arial" pitchFamily="34" charset="0"/>
                <a:ea typeface="+mn-ea"/>
                <a:cs typeface="+mn-cs"/>
              </a:rPr>
              <a:t> logical) inclusive OR </a:t>
            </a:r>
          </a:p>
          <a:p>
            <a:pPr lvl="1"/>
            <a:r>
              <a:rPr lang="en-US" sz="1100" b="0" i="0" kern="1200" dirty="0" smtClean="0">
                <a:solidFill>
                  <a:schemeClr val="tx1"/>
                </a:solidFill>
                <a:latin typeface="Arial" pitchFamily="34" charset="0"/>
                <a:ea typeface="+mn-ea"/>
                <a:cs typeface="+mn-cs"/>
              </a:rPr>
              <a:t>The basic difference between and I operators :</a:t>
            </a:r>
          </a:p>
          <a:p>
            <a:pPr lvl="2"/>
            <a:r>
              <a:rPr lang="en-US" sz="1000" b="0" i="0" kern="1200" dirty="0" smtClean="0">
                <a:solidFill>
                  <a:schemeClr val="tx1"/>
                </a:solidFill>
                <a:latin typeface="Arial" pitchFamily="34" charset="0"/>
                <a:ea typeface="+mn-ea"/>
                <a:cs typeface="+mn-cs"/>
              </a:rPr>
              <a:t> supports short-circuit evaluations (or partial evaluations), while doesn't. </a:t>
            </a:r>
          </a:p>
          <a:p>
            <a:pPr lvl="2"/>
            <a:r>
              <a:rPr lang="en-US" dirty="0" smtClean="0"/>
              <a:t>Given an expression:exp1 exp2</a:t>
            </a:r>
          </a:p>
          <a:p>
            <a:pPr lvl="3"/>
            <a:r>
              <a:rPr lang="en-US" dirty="0" smtClean="0"/>
              <a:t>will evaluate the expression exp1, and immediately return a true value is exp1 is </a:t>
            </a:r>
            <a:r>
              <a:rPr lang="en-US" dirty="0" err="1" smtClean="0"/>
              <a:t>true.If</a:t>
            </a:r>
            <a:r>
              <a:rPr lang="en-US" dirty="0" smtClean="0"/>
              <a:t> exp1 is true, the operator never evaluates exp2 because the result of the operator will be true regardless of the value of exp2.</a:t>
            </a:r>
          </a:p>
          <a:p>
            <a:pPr lvl="3"/>
            <a:r>
              <a:rPr lang="en-US" dirty="0" smtClean="0"/>
              <a:t>In contrast, the operator always evaluates both exp1 and exp2 before returning an answer. </a:t>
            </a:r>
          </a:p>
          <a:p>
            <a:r>
              <a:rPr lang="en-US" sz="1200" b="1" i="0" kern="1200" dirty="0" smtClean="0">
                <a:solidFill>
                  <a:schemeClr val="tx1"/>
                </a:solidFill>
                <a:latin typeface="Arial" pitchFamily="34" charset="0"/>
                <a:ea typeface="+mn-ea"/>
                <a:cs typeface="+mn-cs"/>
              </a:rPr>
              <a:t>^ (</a:t>
            </a:r>
            <a:r>
              <a:rPr lang="en-US" sz="1200" b="1" i="0" kern="1200" dirty="0" err="1" smtClean="0">
                <a:solidFill>
                  <a:schemeClr val="tx1"/>
                </a:solidFill>
                <a:latin typeface="Arial" pitchFamily="34" charset="0"/>
                <a:ea typeface="+mn-ea"/>
                <a:cs typeface="+mn-cs"/>
              </a:rPr>
              <a:t>boolean</a:t>
            </a:r>
            <a:r>
              <a:rPr lang="en-US" sz="1200" b="1" i="0" kern="1200" dirty="0" smtClean="0">
                <a:solidFill>
                  <a:schemeClr val="tx1"/>
                </a:solidFill>
                <a:latin typeface="Arial" pitchFamily="34" charset="0"/>
                <a:ea typeface="+mn-ea"/>
                <a:cs typeface="+mn-cs"/>
              </a:rPr>
              <a:t> logical exclusive OR) </a:t>
            </a:r>
          </a:p>
          <a:p>
            <a:pPr lvl="1"/>
            <a:r>
              <a:rPr lang="en-US" sz="1100" b="0" i="0" kern="1200" dirty="0" smtClean="0">
                <a:solidFill>
                  <a:schemeClr val="tx1"/>
                </a:solidFill>
                <a:latin typeface="Arial" pitchFamily="34" charset="0"/>
                <a:ea typeface="+mn-ea"/>
                <a:cs typeface="+mn-cs"/>
              </a:rPr>
              <a:t>The result of an exclusive OR operation is TRUE, if and only if one operand is true and the other is false. </a:t>
            </a:r>
          </a:p>
          <a:p>
            <a:pPr lvl="1"/>
            <a:r>
              <a:rPr lang="en-US" sz="1100" b="0" i="0" kern="1200" dirty="0" smtClean="0">
                <a:solidFill>
                  <a:schemeClr val="tx1"/>
                </a:solidFill>
                <a:latin typeface="Arial" pitchFamily="34" charset="0"/>
                <a:ea typeface="+mn-ea"/>
                <a:cs typeface="+mn-cs"/>
              </a:rPr>
              <a:t>Note that both operands must always be evaluated in order to calculate the result of an exclusive OR. </a:t>
            </a:r>
          </a:p>
          <a:p>
            <a:r>
              <a:rPr lang="en-US" sz="1200" b="1" i="0" kern="1200" dirty="0" smtClean="0">
                <a:solidFill>
                  <a:schemeClr val="tx1"/>
                </a:solidFill>
                <a:latin typeface="Arial" pitchFamily="34" charset="0"/>
                <a:ea typeface="+mn-ea"/>
                <a:cs typeface="+mn-cs"/>
              </a:rPr>
              <a:t>! ( logical NOT)‏</a:t>
            </a:r>
          </a:p>
          <a:p>
            <a:pPr lvl="1"/>
            <a:r>
              <a:rPr lang="en-US" sz="1100" b="0" i="0" kern="1200" dirty="0" smtClean="0">
                <a:solidFill>
                  <a:schemeClr val="tx1"/>
                </a:solidFill>
                <a:latin typeface="Arial" pitchFamily="34" charset="0"/>
                <a:ea typeface="+mn-ea"/>
                <a:cs typeface="+mn-cs"/>
              </a:rPr>
              <a:t>The logical NOT takes in one argument, wherein that argument can be an expression, variable or constant. </a:t>
            </a:r>
            <a:r>
              <a:rPr lang="en-US" sz="1000" b="1" i="0" kern="1200" dirty="0" smtClean="0">
                <a:solidFill>
                  <a:schemeClr val="tx1"/>
                </a:solidFill>
                <a:latin typeface="Arial" pitchFamily="34" charset="0"/>
                <a:ea typeface="+mn-ea"/>
                <a:cs typeface="+mn-cs"/>
              </a:rPr>
              <a:t/>
            </a:r>
            <a:br>
              <a:rPr lang="en-US" sz="1000" b="1" i="0" kern="1200" dirty="0" smtClean="0">
                <a:solidFill>
                  <a:schemeClr val="tx1"/>
                </a:solidFill>
                <a:latin typeface="Arial" pitchFamily="34" charset="0"/>
                <a:ea typeface="+mn-ea"/>
                <a:cs typeface="+mn-cs"/>
              </a:rPr>
            </a:br>
            <a:endParaRPr lang="en-US" sz="1000" b="1" i="0" kern="1200" dirty="0" smtClean="0">
              <a:solidFill>
                <a:schemeClr val="tx1"/>
              </a:solidFill>
              <a:latin typeface="Arial" pitchFamily="34" charset="0"/>
              <a:ea typeface="+mn-ea"/>
              <a:cs typeface="+mn-cs"/>
            </a:endParaRPr>
          </a:p>
          <a:p>
            <a:pPr lvl="1"/>
            <a:endParaRPr lang="en-US" dirty="0" smtClean="0"/>
          </a:p>
        </p:txBody>
      </p:sp>
    </p:spTree>
    <p:extLst>
      <p:ext uri="{BB962C8B-B14F-4D97-AF65-F5344CB8AC3E}">
        <p14:creationId xmlns:p14="http://schemas.microsoft.com/office/powerpoint/2010/main" val="1125225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0D8FCF9-B32E-4C30-954D-869C492EF0E8}" type="slidenum">
              <a:rPr lang="en-US" smtClean="0"/>
              <a:pPr/>
              <a:t>15</a:t>
            </a:fld>
            <a:endParaRPr lang="en-US" smtClean="0"/>
          </a:p>
        </p:txBody>
      </p:sp>
      <p:sp>
        <p:nvSpPr>
          <p:cNvPr id="36867" name="Rectangle 2"/>
          <p:cNvSpPr>
            <a:spLocks noGrp="1" noRot="1" noChangeAspect="1" noChangeArrowheads="1" noTextEdit="1"/>
          </p:cNvSpPr>
          <p:nvPr>
            <p:ph type="sldImg"/>
          </p:nvPr>
        </p:nvSpPr>
        <p:spPr>
          <a:xfrm>
            <a:off x="1089025" y="715963"/>
            <a:ext cx="4670425" cy="3503612"/>
          </a:xfrm>
          <a:ln/>
        </p:spPr>
      </p:sp>
      <p:sp>
        <p:nvSpPr>
          <p:cNvPr id="36868" name="Rectangle 3"/>
          <p:cNvSpPr>
            <a:spLocks noGrp="1" noChangeArrowheads="1"/>
          </p:cNvSpPr>
          <p:nvPr>
            <p:ph type="body" idx="1"/>
          </p:nvPr>
        </p:nvSpPr>
        <p:spPr>
          <a:noFill/>
          <a:ln/>
        </p:spPr>
        <p:txBody>
          <a:bodyPr/>
          <a:lstStyle/>
          <a:p>
            <a:pPr eaLnBrk="1" hangingPunct="1"/>
            <a:r>
              <a:rPr lang="en-US" dirty="0" smtClean="0"/>
              <a:t>Control Structures:</a:t>
            </a:r>
          </a:p>
          <a:p>
            <a:pPr lvl="1" eaLnBrk="1" hangingPunct="1"/>
            <a:r>
              <a:rPr lang="en-US" dirty="0" smtClean="0"/>
              <a:t>Control structure includes the looping control structure and conditional or branching control structure.</a:t>
            </a:r>
          </a:p>
          <a:p>
            <a:pPr lvl="1" eaLnBrk="1" hangingPunct="1"/>
            <a:r>
              <a:rPr lang="en-US" dirty="0" smtClean="0"/>
              <a:t>In a conditional or branching control structure, a portion of the program is executed once depending on what conditions occur in the code.</a:t>
            </a:r>
          </a:p>
          <a:p>
            <a:pPr lvl="2" eaLnBrk="1" hangingPunct="1"/>
            <a:r>
              <a:rPr lang="en-US" dirty="0" smtClean="0"/>
              <a:t>If –else</a:t>
            </a:r>
          </a:p>
          <a:p>
            <a:pPr lvl="2" eaLnBrk="1" hangingPunct="1"/>
            <a:r>
              <a:rPr lang="en-US" dirty="0" smtClean="0"/>
              <a:t>switch</a:t>
            </a:r>
          </a:p>
          <a:p>
            <a:pPr lvl="1" eaLnBrk="1" hangingPunct="1"/>
            <a:r>
              <a:rPr lang="en-US" dirty="0" smtClean="0"/>
              <a:t>In a looping control structure, series of statements are repeated</a:t>
            </a:r>
          </a:p>
          <a:p>
            <a:pPr lvl="2" eaLnBrk="1" hangingPunct="1"/>
            <a:r>
              <a:rPr lang="en-US" dirty="0" smtClean="0"/>
              <a:t>While</a:t>
            </a:r>
          </a:p>
          <a:p>
            <a:pPr lvl="2" eaLnBrk="1" hangingPunct="1"/>
            <a:r>
              <a:rPr lang="en-US" dirty="0" smtClean="0"/>
              <a:t>Do-while</a:t>
            </a:r>
          </a:p>
          <a:p>
            <a:pPr lvl="2" eaLnBrk="1" hangingPunct="1"/>
            <a:r>
              <a:rPr lang="en-US" dirty="0" smtClean="0"/>
              <a:t>For</a:t>
            </a:r>
            <a:br>
              <a:rPr lang="en-US" dirty="0" smtClean="0"/>
            </a:br>
            <a:endParaRPr lang="en-US" dirty="0" smtClean="0"/>
          </a:p>
          <a:p>
            <a:pPr eaLnBrk="1" hangingPunct="1"/>
            <a:r>
              <a:rPr lang="en-US" dirty="0" smtClean="0"/>
              <a:t>Enhanced For  loop:</a:t>
            </a:r>
          </a:p>
          <a:p>
            <a:pPr lvl="1"/>
            <a:r>
              <a:rPr lang="en-US" dirty="0" smtClean="0"/>
              <a:t>Java 5 also introduced an advanced for syntax known as for-each. </a:t>
            </a:r>
          </a:p>
          <a:p>
            <a:pPr lvl="1"/>
            <a:r>
              <a:rPr lang="en-US" dirty="0" smtClean="0"/>
              <a:t>It is designed specifically for iterating over collections of data, whether whose collections are arrays, or some predefined collection classes</a:t>
            </a:r>
          </a:p>
          <a:p>
            <a:pPr lvl="1"/>
            <a:r>
              <a:rPr lang="en-US" b="1" dirty="0" smtClean="0"/>
              <a:t>Syntax: </a:t>
            </a:r>
          </a:p>
          <a:p>
            <a:pPr lvl="2"/>
            <a:r>
              <a:rPr lang="en-US" dirty="0" smtClean="0"/>
              <a:t>for (Type element: </a:t>
            </a:r>
            <a:r>
              <a:rPr lang="en-US" dirty="0" err="1" smtClean="0"/>
              <a:t>collectionOfType</a:t>
            </a:r>
            <a:r>
              <a:rPr lang="en-US" dirty="0" smtClean="0"/>
              <a:t>) { // Do something with element }</a:t>
            </a:r>
          </a:p>
          <a:p>
            <a:pPr lvl="2"/>
            <a:endParaRPr lang="en-US" dirty="0" smtClean="0"/>
          </a:p>
          <a:p>
            <a:pPr lvl="1" eaLnBrk="1" hangingPunct="1"/>
            <a:endParaRPr lang="en-US" dirty="0" smtClean="0"/>
          </a:p>
        </p:txBody>
      </p:sp>
    </p:spTree>
    <p:extLst>
      <p:ext uri="{BB962C8B-B14F-4D97-AF65-F5344CB8AC3E}">
        <p14:creationId xmlns:p14="http://schemas.microsoft.com/office/powerpoint/2010/main" val="683768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D915A2E-68C4-4759-9E76-5CF8E7C65F85}" type="slidenum">
              <a:rPr lang="en-US" smtClean="0"/>
              <a:pPr/>
              <a:t>17</a:t>
            </a:fld>
            <a:endParaRPr lang="en-US" smtClean="0"/>
          </a:p>
        </p:txBody>
      </p:sp>
      <p:sp>
        <p:nvSpPr>
          <p:cNvPr id="37891" name="Rectangle 2"/>
          <p:cNvSpPr>
            <a:spLocks noGrp="1" noRot="1" noChangeAspect="1" noChangeArrowheads="1" noTextEdit="1"/>
          </p:cNvSpPr>
          <p:nvPr>
            <p:ph type="sldImg"/>
          </p:nvPr>
        </p:nvSpPr>
        <p:spPr>
          <a:xfrm>
            <a:off x="1089025" y="715963"/>
            <a:ext cx="4670425" cy="3503612"/>
          </a:xfrm>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7374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16F72812-0590-4C2E-AE37-8B2EEE6A7B51}" type="slidenum">
              <a:rPr lang="en-US" smtClean="0"/>
              <a:pPr/>
              <a:t>18</a:t>
            </a:fld>
            <a:endParaRPr lang="en-US" smtClean="0"/>
          </a:p>
        </p:txBody>
      </p:sp>
      <p:sp>
        <p:nvSpPr>
          <p:cNvPr id="38915" name="Rectangle 2"/>
          <p:cNvSpPr>
            <a:spLocks noGrp="1" noRot="1" noChangeAspect="1" noChangeArrowheads="1" noTextEdit="1"/>
          </p:cNvSpPr>
          <p:nvPr>
            <p:ph type="sldImg"/>
          </p:nvPr>
        </p:nvSpPr>
        <p:spPr>
          <a:xfrm>
            <a:off x="1089025" y="715963"/>
            <a:ext cx="4670425" cy="3503612"/>
          </a:xfrm>
          <a:ln/>
        </p:spPr>
      </p:sp>
      <p:sp>
        <p:nvSpPr>
          <p:cNvPr id="389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23329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5D0B8AE-29D1-4CBF-819B-59622567F02D}" type="slidenum">
              <a:rPr lang="en-US" smtClean="0"/>
              <a:pPr/>
              <a:t>24</a:t>
            </a:fld>
            <a:endParaRPr lang="en-US" smtClean="0"/>
          </a:p>
        </p:txBody>
      </p:sp>
      <p:sp>
        <p:nvSpPr>
          <p:cNvPr id="39939" name="Rectangle 2"/>
          <p:cNvSpPr>
            <a:spLocks noGrp="1" noRot="1" noChangeAspect="1" noChangeArrowheads="1" noTextEdit="1"/>
          </p:cNvSpPr>
          <p:nvPr>
            <p:ph type="sldImg"/>
          </p:nvPr>
        </p:nvSpPr>
        <p:spPr>
          <a:xfrm>
            <a:off x="1089025" y="715963"/>
            <a:ext cx="4670425" cy="3503612"/>
          </a:xfrm>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23211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D915A2E-68C4-4759-9E76-5CF8E7C65F85}" type="slidenum">
              <a:rPr lang="en-US" smtClean="0"/>
              <a:pPr/>
              <a:t>27</a:t>
            </a:fld>
            <a:endParaRPr lang="en-US" smtClean="0"/>
          </a:p>
        </p:txBody>
      </p:sp>
      <p:sp>
        <p:nvSpPr>
          <p:cNvPr id="37891" name="Rectangle 2"/>
          <p:cNvSpPr>
            <a:spLocks noGrp="1" noRot="1" noChangeAspect="1" noChangeArrowheads="1" noTextEdit="1"/>
          </p:cNvSpPr>
          <p:nvPr>
            <p:ph type="sldImg"/>
          </p:nvPr>
        </p:nvSpPr>
        <p:spPr>
          <a:xfrm>
            <a:off x="1089025" y="715963"/>
            <a:ext cx="4670425" cy="3503612"/>
          </a:xfrm>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17648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0D8FCF9-B32E-4C30-954D-869C492EF0E8}" type="slidenum">
              <a:rPr lang="en-US" smtClean="0"/>
              <a:pPr/>
              <a:t>38</a:t>
            </a:fld>
            <a:endParaRPr lang="en-US" smtClean="0"/>
          </a:p>
        </p:txBody>
      </p:sp>
      <p:sp>
        <p:nvSpPr>
          <p:cNvPr id="36867" name="Rectangle 2"/>
          <p:cNvSpPr>
            <a:spLocks noGrp="1" noRot="1" noChangeAspect="1" noChangeArrowheads="1" noTextEdit="1"/>
          </p:cNvSpPr>
          <p:nvPr>
            <p:ph type="sldImg"/>
          </p:nvPr>
        </p:nvSpPr>
        <p:spPr>
          <a:xfrm>
            <a:off x="1089025" y="715963"/>
            <a:ext cx="4670425" cy="3503612"/>
          </a:xfrm>
          <a:ln/>
        </p:spPr>
      </p:sp>
      <p:sp>
        <p:nvSpPr>
          <p:cNvPr id="3686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45904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D915A2E-68C4-4759-9E76-5CF8E7C65F85}" type="slidenum">
              <a:rPr lang="en-US" smtClean="0"/>
              <a:pPr/>
              <a:t>51</a:t>
            </a:fld>
            <a:endParaRPr lang="en-US" smtClean="0"/>
          </a:p>
        </p:txBody>
      </p:sp>
      <p:sp>
        <p:nvSpPr>
          <p:cNvPr id="37891" name="Rectangle 2"/>
          <p:cNvSpPr>
            <a:spLocks noGrp="1" noRot="1" noChangeAspect="1" noChangeArrowheads="1" noTextEdit="1"/>
          </p:cNvSpPr>
          <p:nvPr>
            <p:ph type="sldImg"/>
          </p:nvPr>
        </p:nvSpPr>
        <p:spPr>
          <a:xfrm>
            <a:off x="1089025" y="715963"/>
            <a:ext cx="4670425" cy="3503612"/>
          </a:xfrm>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21232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D915A2E-68C4-4759-9E76-5CF8E7C65F85}" type="slidenum">
              <a:rPr lang="en-US" smtClean="0"/>
              <a:pPr/>
              <a:t>59</a:t>
            </a:fld>
            <a:endParaRPr lang="en-US" smtClean="0"/>
          </a:p>
        </p:txBody>
      </p:sp>
      <p:sp>
        <p:nvSpPr>
          <p:cNvPr id="37891" name="Rectangle 2"/>
          <p:cNvSpPr>
            <a:spLocks noGrp="1" noRot="1" noChangeAspect="1" noChangeArrowheads="1" noTextEdit="1"/>
          </p:cNvSpPr>
          <p:nvPr>
            <p:ph type="sldImg"/>
          </p:nvPr>
        </p:nvSpPr>
        <p:spPr>
          <a:xfrm>
            <a:off x="1089025" y="715963"/>
            <a:ext cx="4670425" cy="3503612"/>
          </a:xfrm>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35280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D915A2E-68C4-4759-9E76-5CF8E7C65F85}" type="slidenum">
              <a:rPr lang="en-US" smtClean="0"/>
              <a:pPr/>
              <a:t>70</a:t>
            </a:fld>
            <a:endParaRPr lang="en-US" smtClean="0"/>
          </a:p>
        </p:txBody>
      </p:sp>
      <p:sp>
        <p:nvSpPr>
          <p:cNvPr id="37891" name="Rectangle 2"/>
          <p:cNvSpPr>
            <a:spLocks noGrp="1" noRot="1" noChangeAspect="1" noChangeArrowheads="1" noTextEdit="1"/>
          </p:cNvSpPr>
          <p:nvPr>
            <p:ph type="sldImg"/>
          </p:nvPr>
        </p:nvSpPr>
        <p:spPr>
          <a:xfrm>
            <a:off x="1089025" y="715963"/>
            <a:ext cx="4670425" cy="3503612"/>
          </a:xfrm>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57716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67D5483-0C9A-4E7B-A1FB-FABE01DB511F}" type="slidenum">
              <a:rPr lang="en-US" smtClean="0"/>
              <a:pPr/>
              <a:t>3</a:t>
            </a:fld>
            <a:endParaRPr lang="en-US" smtClean="0"/>
          </a:p>
        </p:txBody>
      </p:sp>
      <p:sp>
        <p:nvSpPr>
          <p:cNvPr id="43011" name="Rectangle 2"/>
          <p:cNvSpPr>
            <a:spLocks noGrp="1" noRot="1" noChangeAspect="1" noChangeArrowheads="1" noTextEdit="1"/>
          </p:cNvSpPr>
          <p:nvPr>
            <p:ph type="sldImg"/>
          </p:nvPr>
        </p:nvSpPr>
        <p:spPr>
          <a:xfrm>
            <a:off x="1074738" y="704850"/>
            <a:ext cx="4699000" cy="3524250"/>
          </a:xfrm>
          <a:ln/>
        </p:spPr>
      </p:sp>
      <p:sp>
        <p:nvSpPr>
          <p:cNvPr id="43012" name="Rectangle 3"/>
          <p:cNvSpPr>
            <a:spLocks noGrp="1" noChangeArrowheads="1"/>
          </p:cNvSpPr>
          <p:nvPr>
            <p:ph type="body" idx="1"/>
          </p:nvPr>
        </p:nvSpPr>
        <p:spPr>
          <a:noFill/>
          <a:ln/>
        </p:spPr>
        <p:txBody>
          <a:bodyPr/>
          <a:lstStyle/>
          <a:p>
            <a:r>
              <a:rPr lang="en-US" b="1" dirty="0" smtClean="0">
                <a:cs typeface="Arial" pitchFamily="34" charset="0"/>
              </a:rPr>
              <a:t>Variables:</a:t>
            </a:r>
          </a:p>
          <a:p>
            <a:pPr lvl="1"/>
            <a:r>
              <a:rPr lang="en-US" dirty="0" smtClean="0">
                <a:latin typeface="Arial" pitchFamily="34" charset="0"/>
                <a:cs typeface="Arial" pitchFamily="34" charset="0"/>
              </a:rPr>
              <a:t>A variable is a location in your computer's memory(Random Access Memory (RAM)) in which you can store a value and from which you can later retrieve that value. </a:t>
            </a:r>
          </a:p>
          <a:p>
            <a:pPr lvl="1"/>
            <a:r>
              <a:rPr lang="en-US" dirty="0" smtClean="0">
                <a:latin typeface="Arial" pitchFamily="34" charset="0"/>
                <a:cs typeface="Arial" pitchFamily="34" charset="0"/>
              </a:rPr>
              <a:t>A variable must always be defined inside a Java class. </a:t>
            </a:r>
          </a:p>
          <a:p>
            <a:pPr lvl="1"/>
            <a:r>
              <a:rPr lang="en-US" dirty="0" smtClean="0">
                <a:latin typeface="Arial" pitchFamily="34" charset="0"/>
                <a:cs typeface="Arial" pitchFamily="34" charset="0"/>
              </a:rPr>
              <a:t>When you define a variable in Java, you must tell the compiler what kind of variable it is. (this is usually referred to as variable type).</a:t>
            </a:r>
            <a:endParaRPr lang="en-US" b="1" dirty="0" smtClean="0">
              <a:cs typeface="Arial" pitchFamily="34" charset="0"/>
            </a:endParaRPr>
          </a:p>
          <a:p>
            <a:r>
              <a:rPr lang="en-US" b="1" dirty="0" smtClean="0">
                <a:cs typeface="Arial" pitchFamily="34" charset="0"/>
              </a:rPr>
              <a:t>Types of Variables :</a:t>
            </a:r>
          </a:p>
          <a:p>
            <a:pPr lvl="1"/>
            <a:r>
              <a:rPr lang="en-US" b="1" dirty="0" smtClean="0">
                <a:latin typeface="Arial" pitchFamily="34" charset="0"/>
                <a:cs typeface="Arial" pitchFamily="34" charset="0"/>
              </a:rPr>
              <a:t>Class Variable/Static  variable</a:t>
            </a:r>
          </a:p>
          <a:p>
            <a:pPr lvl="2"/>
            <a:r>
              <a:rPr lang="en-US" dirty="0" smtClean="0">
                <a:cs typeface="Arial" pitchFamily="34" charset="0"/>
              </a:rPr>
              <a:t>A java class variable is a field declared using the keyword static within a java class, or with or without the keyword static within a java interface declaration.</a:t>
            </a:r>
          </a:p>
          <a:p>
            <a:pPr lvl="2"/>
            <a:r>
              <a:rPr lang="en-US" dirty="0" smtClean="0">
                <a:cs typeface="Arial" pitchFamily="34" charset="0"/>
              </a:rPr>
              <a:t>These variables are declared at the top level. They begins their life when first class loaded into memory and ends when class is unloaded. As they remain in memory till class exist, so these variables often called Class variables. </a:t>
            </a:r>
          </a:p>
          <a:p>
            <a:pPr lvl="2"/>
            <a:r>
              <a:rPr lang="en-US" dirty="0" smtClean="0">
                <a:cs typeface="Arial" pitchFamily="34" charset="0"/>
              </a:rPr>
              <a:t>There only one copy of these variables exist</a:t>
            </a:r>
          </a:p>
          <a:p>
            <a:pPr lvl="2"/>
            <a:r>
              <a:rPr lang="en-US" dirty="0" smtClean="0"/>
              <a:t>These variables are having highest scope that is they can be accessed from any method/ block in a class</a:t>
            </a:r>
          </a:p>
          <a:p>
            <a:pPr lvl="2"/>
            <a:r>
              <a:rPr lang="en-US" dirty="0" smtClean="0"/>
              <a:t>When no explicit assignment made while declaration they are initialized to default values , depending on their type.</a:t>
            </a:r>
          </a:p>
          <a:p>
            <a:pPr lvl="2"/>
            <a:endParaRPr lang="en-US" dirty="0" smtClean="0">
              <a:cs typeface="Arial" pitchFamily="34" charset="0"/>
            </a:endParaRPr>
          </a:p>
        </p:txBody>
      </p:sp>
    </p:spTree>
    <p:extLst>
      <p:ext uri="{BB962C8B-B14F-4D97-AF65-F5344CB8AC3E}">
        <p14:creationId xmlns:p14="http://schemas.microsoft.com/office/powerpoint/2010/main" val="1313221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D915A2E-68C4-4759-9E76-5CF8E7C65F85}" type="slidenum">
              <a:rPr lang="en-US" smtClean="0"/>
              <a:pPr/>
              <a:t>77</a:t>
            </a:fld>
            <a:endParaRPr lang="en-US" smtClean="0"/>
          </a:p>
        </p:txBody>
      </p:sp>
      <p:sp>
        <p:nvSpPr>
          <p:cNvPr id="37891" name="Rectangle 2"/>
          <p:cNvSpPr>
            <a:spLocks noGrp="1" noRot="1" noChangeAspect="1" noChangeArrowheads="1" noTextEdit="1"/>
          </p:cNvSpPr>
          <p:nvPr>
            <p:ph type="sldImg"/>
          </p:nvPr>
        </p:nvSpPr>
        <p:spPr>
          <a:xfrm>
            <a:off x="1089025" y="715963"/>
            <a:ext cx="4670425" cy="3503612"/>
          </a:xfrm>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23810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1089025" y="715963"/>
            <a:ext cx="4670425" cy="3503612"/>
          </a:xfrm>
          <a:ln/>
        </p:spPr>
      </p:sp>
      <p:sp>
        <p:nvSpPr>
          <p:cNvPr id="46083" name="Notes Placeholder 2"/>
          <p:cNvSpPr>
            <a:spLocks noGrp="1"/>
          </p:cNvSpPr>
          <p:nvPr>
            <p:ph type="body" idx="1"/>
          </p:nvPr>
        </p:nvSpPr>
        <p:spPr>
          <a:noFill/>
        </p:spPr>
        <p:txBody>
          <a:bodyPr/>
          <a:lstStyle/>
          <a:p>
            <a:endParaRPr lang="en-US" smtClean="0"/>
          </a:p>
        </p:txBody>
      </p:sp>
      <p:sp>
        <p:nvSpPr>
          <p:cNvPr id="39940" name="Footer Placeholder 3"/>
          <p:cNvSpPr>
            <a:spLocks noGrp="1"/>
          </p:cNvSpPr>
          <p:nvPr>
            <p:ph type="ftr" sz="quarter" idx="4"/>
          </p:nvPr>
        </p:nvSpPr>
        <p:spPr/>
        <p:txBody>
          <a:bodyPr/>
          <a:lstStyle/>
          <a:p>
            <a:pPr>
              <a:defRPr/>
            </a:pPr>
            <a:r>
              <a:rPr lang="en-US" smtClean="0"/>
              <a:t>Apache Struts Lecture 1: Intro</a:t>
            </a:r>
          </a:p>
        </p:txBody>
      </p:sp>
      <p:sp>
        <p:nvSpPr>
          <p:cNvPr id="39941" name="Slide Number Placeholder 4"/>
          <p:cNvSpPr>
            <a:spLocks noGrp="1"/>
          </p:cNvSpPr>
          <p:nvPr>
            <p:ph type="sldNum" sz="quarter" idx="5"/>
          </p:nvPr>
        </p:nvSpPr>
        <p:spPr/>
        <p:txBody>
          <a:bodyPr/>
          <a:lstStyle/>
          <a:p>
            <a:pPr>
              <a:defRPr/>
            </a:pPr>
            <a:fld id="{EFCCB0BF-B0A1-44BC-91FC-E270F795D99E}" type="slidenum">
              <a:rPr lang="en-US" smtClean="0"/>
              <a:pPr>
                <a:defRPr/>
              </a:pPr>
              <a:t>86</a:t>
            </a:fld>
            <a:endParaRPr lang="en-US" smtClean="0"/>
          </a:p>
        </p:txBody>
      </p:sp>
    </p:spTree>
    <p:extLst>
      <p:ext uri="{BB962C8B-B14F-4D97-AF65-F5344CB8AC3E}">
        <p14:creationId xmlns:p14="http://schemas.microsoft.com/office/powerpoint/2010/main" val="2247035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67D5483-0C9A-4E7B-A1FB-FABE01DB511F}" type="slidenum">
              <a:rPr lang="en-US" smtClean="0"/>
              <a:pPr/>
              <a:t>4</a:t>
            </a:fld>
            <a:endParaRPr lang="en-US" smtClean="0"/>
          </a:p>
        </p:txBody>
      </p:sp>
      <p:sp>
        <p:nvSpPr>
          <p:cNvPr id="43011" name="Rectangle 2"/>
          <p:cNvSpPr>
            <a:spLocks noGrp="1" noRot="1" noChangeAspect="1" noChangeArrowheads="1" noTextEdit="1"/>
          </p:cNvSpPr>
          <p:nvPr>
            <p:ph type="sldImg"/>
          </p:nvPr>
        </p:nvSpPr>
        <p:spPr>
          <a:xfrm>
            <a:off x="1074738" y="704850"/>
            <a:ext cx="4699000" cy="3524250"/>
          </a:xfrm>
          <a:ln/>
        </p:spPr>
      </p:sp>
      <p:sp>
        <p:nvSpPr>
          <p:cNvPr id="43012" name="Rectangle 3"/>
          <p:cNvSpPr>
            <a:spLocks noGrp="1" noChangeArrowheads="1"/>
          </p:cNvSpPr>
          <p:nvPr>
            <p:ph type="body" idx="1"/>
          </p:nvPr>
        </p:nvSpPr>
        <p:spPr>
          <a:noFill/>
          <a:ln/>
        </p:spPr>
        <p:txBody>
          <a:bodyPr/>
          <a:lstStyle/>
          <a:p>
            <a:r>
              <a:rPr lang="en-US" b="1" dirty="0" smtClean="0">
                <a:cs typeface="Arial" pitchFamily="34" charset="0"/>
              </a:rPr>
              <a:t>Variables:</a:t>
            </a:r>
          </a:p>
          <a:p>
            <a:pPr lvl="1"/>
            <a:r>
              <a:rPr lang="en-US" dirty="0" smtClean="0">
                <a:latin typeface="Arial" pitchFamily="34" charset="0"/>
                <a:cs typeface="Arial" pitchFamily="34" charset="0"/>
              </a:rPr>
              <a:t>A variable is a location in your computer's memory(Random Access Memory (RAM)) in which you can store a value and from which you can later retrieve that value. </a:t>
            </a:r>
          </a:p>
          <a:p>
            <a:pPr lvl="1"/>
            <a:r>
              <a:rPr lang="en-US" dirty="0" smtClean="0">
                <a:latin typeface="Arial" pitchFamily="34" charset="0"/>
                <a:cs typeface="Arial" pitchFamily="34" charset="0"/>
              </a:rPr>
              <a:t>A variable must always be defined inside a Java class. </a:t>
            </a:r>
          </a:p>
          <a:p>
            <a:pPr lvl="1"/>
            <a:r>
              <a:rPr lang="en-US" dirty="0" smtClean="0">
                <a:latin typeface="Arial" pitchFamily="34" charset="0"/>
                <a:cs typeface="Arial" pitchFamily="34" charset="0"/>
              </a:rPr>
              <a:t>When you define a variable in Java, you must tell the compiler what kind of variable it is. (this is usually referred to as variable type).</a:t>
            </a:r>
            <a:endParaRPr lang="en-US" b="1" dirty="0" smtClean="0">
              <a:cs typeface="Arial" pitchFamily="34" charset="0"/>
            </a:endParaRPr>
          </a:p>
          <a:p>
            <a:r>
              <a:rPr lang="en-US" b="1" dirty="0" smtClean="0">
                <a:cs typeface="Arial" pitchFamily="34" charset="0"/>
              </a:rPr>
              <a:t>Types of Variables :</a:t>
            </a:r>
          </a:p>
          <a:p>
            <a:pPr lvl="1"/>
            <a:r>
              <a:rPr lang="en-US" b="1" dirty="0" smtClean="0">
                <a:latin typeface="Arial" pitchFamily="34" charset="0"/>
                <a:cs typeface="Arial" pitchFamily="34" charset="0"/>
              </a:rPr>
              <a:t>Class Variable/Static  variable</a:t>
            </a:r>
          </a:p>
          <a:p>
            <a:pPr lvl="2"/>
            <a:r>
              <a:rPr lang="en-US" dirty="0" smtClean="0">
                <a:cs typeface="Arial" pitchFamily="34" charset="0"/>
              </a:rPr>
              <a:t>A java class variable is a field declared using the keyword static within a java class, or with or without the keyword static within a java interface declaration.</a:t>
            </a:r>
          </a:p>
          <a:p>
            <a:pPr lvl="2"/>
            <a:r>
              <a:rPr lang="en-US" dirty="0" smtClean="0">
                <a:cs typeface="Arial" pitchFamily="34" charset="0"/>
              </a:rPr>
              <a:t>These variables are declared at the top level. They begins their life when first class loaded into memory and ends when class is unloaded. As they remain in memory till class exist, so these variables often called Class variables. </a:t>
            </a:r>
          </a:p>
          <a:p>
            <a:pPr lvl="2"/>
            <a:r>
              <a:rPr lang="en-US" dirty="0" smtClean="0">
                <a:cs typeface="Arial" pitchFamily="34" charset="0"/>
              </a:rPr>
              <a:t>There only one copy of these variables exist</a:t>
            </a:r>
          </a:p>
          <a:p>
            <a:pPr lvl="2"/>
            <a:r>
              <a:rPr lang="en-US" dirty="0" smtClean="0"/>
              <a:t>These variables are having highest scope that is they can be accessed from any method/ block in a class</a:t>
            </a:r>
          </a:p>
          <a:p>
            <a:pPr lvl="2"/>
            <a:r>
              <a:rPr lang="en-US" dirty="0" smtClean="0"/>
              <a:t>When no explicit assignment made while declaration they are initialized to default values , depending on their type.</a:t>
            </a:r>
          </a:p>
          <a:p>
            <a:pPr lvl="2"/>
            <a:endParaRPr lang="en-US" dirty="0" smtClean="0">
              <a:cs typeface="Arial" pitchFamily="34" charset="0"/>
            </a:endParaRPr>
          </a:p>
        </p:txBody>
      </p:sp>
    </p:spTree>
    <p:extLst>
      <p:ext uri="{BB962C8B-B14F-4D97-AF65-F5344CB8AC3E}">
        <p14:creationId xmlns:p14="http://schemas.microsoft.com/office/powerpoint/2010/main" val="1247591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2000450B-008B-4C3C-8197-01EE7509E075}" type="slidenum">
              <a:rPr lang="en-US" smtClean="0"/>
              <a:pPr/>
              <a:t>5</a:t>
            </a:fld>
            <a:endParaRPr lang="en-US" smtClean="0"/>
          </a:p>
        </p:txBody>
      </p:sp>
      <p:sp>
        <p:nvSpPr>
          <p:cNvPr id="33795" name="Rectangle 2"/>
          <p:cNvSpPr>
            <a:spLocks noGrp="1" noRot="1" noChangeAspect="1" noChangeArrowheads="1" noTextEdit="1"/>
          </p:cNvSpPr>
          <p:nvPr>
            <p:ph type="sldImg"/>
          </p:nvPr>
        </p:nvSpPr>
        <p:spPr>
          <a:xfrm>
            <a:off x="1089025" y="715963"/>
            <a:ext cx="4670425" cy="3503612"/>
          </a:xfrm>
          <a:ln/>
        </p:spPr>
      </p:sp>
      <p:sp>
        <p:nvSpPr>
          <p:cNvPr id="33796" name="Rectangle 3"/>
          <p:cNvSpPr>
            <a:spLocks noGrp="1" noChangeArrowheads="1"/>
          </p:cNvSpPr>
          <p:nvPr>
            <p:ph type="body" idx="1"/>
          </p:nvPr>
        </p:nvSpPr>
        <p:spPr>
          <a:noFill/>
          <a:ln/>
        </p:spPr>
        <p:txBody>
          <a:bodyPr/>
          <a:lstStyle/>
          <a:p>
            <a:pPr eaLnBrk="1" hangingPunct="1"/>
            <a:r>
              <a:rPr lang="en-US" dirty="0" smtClean="0">
                <a:latin typeface="Times New Roman" pitchFamily="18" charset="0"/>
                <a:cs typeface="Times New Roman" pitchFamily="18" charset="0"/>
              </a:rPr>
              <a:t>Data Types in Java:</a:t>
            </a:r>
          </a:p>
          <a:p>
            <a:pPr lvl="1"/>
            <a:r>
              <a:rPr lang="en-US" dirty="0" smtClean="0">
                <a:cs typeface="Times New Roman" pitchFamily="18" charset="0"/>
              </a:rPr>
              <a:t>Data type specifies the size and type of values that can be stored in an identifier. The Java language is rich in its data types. Different data types allow you to select the type appropriate to the needs of the application.</a:t>
            </a:r>
          </a:p>
          <a:p>
            <a:pPr lvl="1"/>
            <a:r>
              <a:rPr lang="en-US" dirty="0" smtClean="0">
                <a:cs typeface="Times New Roman" pitchFamily="18" charset="0"/>
              </a:rPr>
              <a:t>Java's types all have a set size regardless of platform, while C/C++'s data types only have a minimum number of bits, which causes some variation between platforms. </a:t>
            </a:r>
          </a:p>
          <a:p>
            <a:pPr lvl="1"/>
            <a:r>
              <a:rPr lang="en-US" dirty="0" smtClean="0">
                <a:cs typeface="Times New Roman" pitchFamily="18" charset="0"/>
              </a:rPr>
              <a:t>Data types in Java are classified into two types:</a:t>
            </a:r>
          </a:p>
          <a:p>
            <a:pPr lvl="2"/>
            <a:r>
              <a:rPr lang="en-US" dirty="0" smtClean="0">
                <a:latin typeface="Times New Roman" pitchFamily="18" charset="0"/>
                <a:cs typeface="Times New Roman" pitchFamily="18" charset="0"/>
              </a:rPr>
              <a:t>Primitive: Integer, Character, Boolean, and Floating Point. </a:t>
            </a:r>
          </a:p>
          <a:p>
            <a:pPr lvl="2"/>
            <a:r>
              <a:rPr lang="en-US" dirty="0" smtClean="0">
                <a:latin typeface="Times New Roman" pitchFamily="18" charset="0"/>
                <a:cs typeface="Times New Roman" pitchFamily="18" charset="0"/>
              </a:rPr>
              <a:t>Non-primitive : Classes, Interfaces, and Arrays.</a:t>
            </a:r>
          </a:p>
          <a:p>
            <a:pPr lvl="0"/>
            <a:r>
              <a:rPr lang="en-US" dirty="0" smtClean="0">
                <a:latin typeface="Times New Roman" pitchFamily="18" charset="0"/>
                <a:cs typeface="Times New Roman" pitchFamily="18" charset="0"/>
              </a:rPr>
              <a:t>Primitive Data</a:t>
            </a:r>
            <a:r>
              <a:rPr lang="en-US" baseline="0" dirty="0" smtClean="0">
                <a:latin typeface="Times New Roman" pitchFamily="18" charset="0"/>
                <a:cs typeface="Times New Roman" pitchFamily="18" charset="0"/>
              </a:rPr>
              <a:t> Types:</a:t>
            </a:r>
          </a:p>
          <a:p>
            <a:pPr lvl="0"/>
            <a:endParaRPr lang="en-US" dirty="0" smtClean="0">
              <a:latin typeface="Times New Roman" pitchFamily="18" charset="0"/>
              <a:cs typeface="Times New Roman" pitchFamily="18" charset="0"/>
            </a:endParaRPr>
          </a:p>
          <a:p>
            <a:pPr lvl="0"/>
            <a:endParaRPr lang="en-US" baseline="0" dirty="0" smtClean="0">
              <a:latin typeface="Times New Roman" pitchFamily="18" charset="0"/>
              <a:cs typeface="Times New Roman" pitchFamily="18" charset="0"/>
            </a:endParaRPr>
          </a:p>
          <a:p>
            <a:pPr lvl="1"/>
            <a:endParaRPr lang="en-US" dirty="0" smtClean="0"/>
          </a:p>
          <a:p>
            <a:pPr lvl="1"/>
            <a:endParaRPr lang="en-US" dirty="0" smtClean="0">
              <a:latin typeface="Times New Roman" pitchFamily="18" charset="0"/>
              <a:cs typeface="Times New Roman" pitchFamily="18" charset="0"/>
            </a:endParaRPr>
          </a:p>
          <a:p>
            <a:pPr lvl="2"/>
            <a:endParaRPr lang="en-US" dirty="0" smtClean="0">
              <a:latin typeface="Times New Roman" pitchFamily="18" charset="0"/>
              <a:cs typeface="Times New Roman" pitchFamily="18" charset="0"/>
            </a:endParaRPr>
          </a:p>
          <a:p>
            <a:pPr lvl="1"/>
            <a:endParaRPr lang="en-US" dirty="0" smtClean="0">
              <a:cs typeface="Times New Roman" pitchFamily="18" charset="0"/>
            </a:endParaRPr>
          </a:p>
          <a:p>
            <a:pPr lvl="1" eaLnBrk="1" hangingPunct="1"/>
            <a:endParaRPr lang="en-US" dirty="0" smtClean="0">
              <a:cs typeface="Times New Roman" pitchFamily="18" charset="0"/>
            </a:endParaRPr>
          </a:p>
        </p:txBody>
      </p:sp>
      <p:grpSp>
        <p:nvGrpSpPr>
          <p:cNvPr id="5" name="Group 3"/>
          <p:cNvGrpSpPr>
            <a:grpSpLocks/>
          </p:cNvGrpSpPr>
          <p:nvPr/>
        </p:nvGrpSpPr>
        <p:grpSpPr bwMode="auto">
          <a:xfrm>
            <a:off x="1212850" y="6679406"/>
            <a:ext cx="4572000" cy="1905000"/>
            <a:chOff x="-3" y="-3"/>
            <a:chExt cx="3259" cy="5094"/>
          </a:xfrm>
        </p:grpSpPr>
        <p:grpSp>
          <p:nvGrpSpPr>
            <p:cNvPr id="6" name="Group 4"/>
            <p:cNvGrpSpPr>
              <a:grpSpLocks/>
            </p:cNvGrpSpPr>
            <p:nvPr/>
          </p:nvGrpSpPr>
          <p:grpSpPr bwMode="auto">
            <a:xfrm>
              <a:off x="0" y="2"/>
              <a:ext cx="3253" cy="5081"/>
              <a:chOff x="0" y="2"/>
              <a:chExt cx="3253" cy="5081"/>
            </a:xfrm>
          </p:grpSpPr>
          <p:grpSp>
            <p:nvGrpSpPr>
              <p:cNvPr id="8" name="Group 5"/>
              <p:cNvGrpSpPr>
                <a:grpSpLocks/>
              </p:cNvGrpSpPr>
              <p:nvPr/>
            </p:nvGrpSpPr>
            <p:grpSpPr bwMode="auto">
              <a:xfrm>
                <a:off x="0" y="2"/>
                <a:ext cx="720" cy="676"/>
                <a:chOff x="0" y="2"/>
                <a:chExt cx="720" cy="676"/>
              </a:xfrm>
            </p:grpSpPr>
            <p:sp>
              <p:nvSpPr>
                <p:cNvPr id="87" name="Rectangle 6"/>
                <p:cNvSpPr>
                  <a:spLocks noChangeArrowheads="1"/>
                </p:cNvSpPr>
                <p:nvPr/>
              </p:nvSpPr>
              <p:spPr bwMode="auto">
                <a:xfrm>
                  <a:off x="43" y="2"/>
                  <a:ext cx="633" cy="676"/>
                </a:xfrm>
                <a:prstGeom prst="rect">
                  <a:avLst/>
                </a:prstGeom>
                <a:noFill/>
                <a:ln w="9525">
                  <a:noFill/>
                  <a:miter lim="800000"/>
                  <a:headEnd/>
                  <a:tailEnd/>
                </a:ln>
              </p:spPr>
              <p:txBody>
                <a:bodyPr/>
                <a:lstStyle/>
                <a:p>
                  <a:pPr algn="ctr">
                    <a:defRPr/>
                  </a:pPr>
                  <a:r>
                    <a:rPr lang="en-US" sz="1100" b="1" dirty="0">
                      <a:latin typeface="+mn-lt"/>
                      <a:cs typeface="Times New Roman" pitchFamily="18" charset="0"/>
                    </a:rPr>
                    <a:t>Type</a:t>
                  </a:r>
                  <a:endParaRPr lang="en-US" sz="1100" dirty="0">
                    <a:latin typeface="+mn-lt"/>
                    <a:cs typeface="Times New Roman" pitchFamily="18" charset="0"/>
                  </a:endParaRPr>
                </a:p>
                <a:p>
                  <a:pPr algn="ctr">
                    <a:defRPr/>
                  </a:pPr>
                  <a:endParaRPr lang="en-US" sz="1100" dirty="0">
                    <a:latin typeface="+mn-lt"/>
                  </a:endParaRPr>
                </a:p>
              </p:txBody>
            </p:sp>
            <p:sp>
              <p:nvSpPr>
                <p:cNvPr id="88" name="Rectangle 7"/>
                <p:cNvSpPr>
                  <a:spLocks noChangeArrowheads="1"/>
                </p:cNvSpPr>
                <p:nvPr/>
              </p:nvSpPr>
              <p:spPr bwMode="auto">
                <a:xfrm>
                  <a:off x="0" y="2"/>
                  <a:ext cx="720" cy="676"/>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9" name="Group 8"/>
              <p:cNvGrpSpPr>
                <a:grpSpLocks/>
              </p:cNvGrpSpPr>
              <p:nvPr/>
            </p:nvGrpSpPr>
            <p:grpSpPr bwMode="auto">
              <a:xfrm>
                <a:off x="720" y="2"/>
                <a:ext cx="928" cy="676"/>
                <a:chOff x="720" y="2"/>
                <a:chExt cx="928" cy="676"/>
              </a:xfrm>
            </p:grpSpPr>
            <p:sp>
              <p:nvSpPr>
                <p:cNvPr id="85" name="Rectangle 9"/>
                <p:cNvSpPr>
                  <a:spLocks noChangeArrowheads="1"/>
                </p:cNvSpPr>
                <p:nvPr/>
              </p:nvSpPr>
              <p:spPr bwMode="auto">
                <a:xfrm>
                  <a:off x="763" y="2"/>
                  <a:ext cx="842" cy="676"/>
                </a:xfrm>
                <a:prstGeom prst="rect">
                  <a:avLst/>
                </a:prstGeom>
                <a:noFill/>
                <a:ln w="9525">
                  <a:noFill/>
                  <a:miter lim="800000"/>
                  <a:headEnd/>
                  <a:tailEnd/>
                </a:ln>
              </p:spPr>
              <p:txBody>
                <a:bodyPr/>
                <a:lstStyle/>
                <a:p>
                  <a:pPr algn="ctr">
                    <a:defRPr/>
                  </a:pPr>
                  <a:r>
                    <a:rPr lang="en-US" sz="1100" b="1" dirty="0">
                      <a:latin typeface="+mn-lt"/>
                      <a:cs typeface="Times New Roman" pitchFamily="18" charset="0"/>
                    </a:rPr>
                    <a:t>Size/Format</a:t>
                  </a:r>
                  <a:endParaRPr lang="en-US" sz="1100" dirty="0">
                    <a:latin typeface="+mn-lt"/>
                    <a:cs typeface="Times New Roman" pitchFamily="18" charset="0"/>
                  </a:endParaRPr>
                </a:p>
                <a:p>
                  <a:pPr algn="ctr">
                    <a:defRPr/>
                  </a:pPr>
                  <a:endParaRPr lang="en-US" sz="1100" dirty="0">
                    <a:latin typeface="+mn-lt"/>
                  </a:endParaRPr>
                </a:p>
              </p:txBody>
            </p:sp>
            <p:sp>
              <p:nvSpPr>
                <p:cNvPr id="86" name="Rectangle 10"/>
                <p:cNvSpPr>
                  <a:spLocks noChangeArrowheads="1"/>
                </p:cNvSpPr>
                <p:nvPr/>
              </p:nvSpPr>
              <p:spPr bwMode="auto">
                <a:xfrm>
                  <a:off x="720" y="2"/>
                  <a:ext cx="928" cy="676"/>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10" name="Group 11"/>
              <p:cNvGrpSpPr>
                <a:grpSpLocks/>
              </p:cNvGrpSpPr>
              <p:nvPr/>
            </p:nvGrpSpPr>
            <p:grpSpPr bwMode="auto">
              <a:xfrm>
                <a:off x="1648" y="2"/>
                <a:ext cx="1605" cy="676"/>
                <a:chOff x="1648" y="2"/>
                <a:chExt cx="1605" cy="676"/>
              </a:xfrm>
            </p:grpSpPr>
            <p:sp>
              <p:nvSpPr>
                <p:cNvPr id="83" name="Rectangle 12"/>
                <p:cNvSpPr>
                  <a:spLocks noChangeArrowheads="1"/>
                </p:cNvSpPr>
                <p:nvPr/>
              </p:nvSpPr>
              <p:spPr bwMode="auto">
                <a:xfrm>
                  <a:off x="1691" y="2"/>
                  <a:ext cx="1518" cy="676"/>
                </a:xfrm>
                <a:prstGeom prst="rect">
                  <a:avLst/>
                </a:prstGeom>
                <a:noFill/>
                <a:ln w="9525">
                  <a:noFill/>
                  <a:miter lim="800000"/>
                  <a:headEnd/>
                  <a:tailEnd/>
                </a:ln>
              </p:spPr>
              <p:txBody>
                <a:bodyPr/>
                <a:lstStyle/>
                <a:p>
                  <a:pPr algn="ctr">
                    <a:defRPr/>
                  </a:pPr>
                  <a:r>
                    <a:rPr lang="en-US" sz="1100" b="1" dirty="0">
                      <a:latin typeface="+mn-lt"/>
                      <a:cs typeface="Times New Roman" pitchFamily="18" charset="0"/>
                    </a:rPr>
                    <a:t>Description</a:t>
                  </a:r>
                  <a:endParaRPr lang="en-US" sz="1100" dirty="0">
                    <a:latin typeface="+mn-lt"/>
                    <a:cs typeface="Times New Roman" pitchFamily="18" charset="0"/>
                  </a:endParaRPr>
                </a:p>
                <a:p>
                  <a:pPr algn="ctr">
                    <a:defRPr/>
                  </a:pPr>
                  <a:endParaRPr lang="en-US" sz="1100" dirty="0">
                    <a:latin typeface="+mn-lt"/>
                  </a:endParaRPr>
                </a:p>
              </p:txBody>
            </p:sp>
            <p:sp>
              <p:nvSpPr>
                <p:cNvPr id="84" name="Rectangle 13"/>
                <p:cNvSpPr>
                  <a:spLocks noChangeArrowheads="1"/>
                </p:cNvSpPr>
                <p:nvPr/>
              </p:nvSpPr>
              <p:spPr bwMode="auto">
                <a:xfrm>
                  <a:off x="1648" y="2"/>
                  <a:ext cx="1605" cy="676"/>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11" name="Group 14"/>
              <p:cNvGrpSpPr>
                <a:grpSpLocks/>
              </p:cNvGrpSpPr>
              <p:nvPr/>
            </p:nvGrpSpPr>
            <p:grpSpPr bwMode="auto">
              <a:xfrm>
                <a:off x="0" y="681"/>
                <a:ext cx="720" cy="469"/>
                <a:chOff x="0" y="681"/>
                <a:chExt cx="720" cy="469"/>
              </a:xfrm>
            </p:grpSpPr>
            <p:sp>
              <p:nvSpPr>
                <p:cNvPr id="81" name="Rectangle 15"/>
                <p:cNvSpPr>
                  <a:spLocks noChangeArrowheads="1"/>
                </p:cNvSpPr>
                <p:nvPr/>
              </p:nvSpPr>
              <p:spPr bwMode="auto">
                <a:xfrm>
                  <a:off x="43" y="681"/>
                  <a:ext cx="633" cy="469"/>
                </a:xfrm>
                <a:prstGeom prst="rect">
                  <a:avLst/>
                </a:prstGeom>
                <a:noFill/>
                <a:ln w="9525">
                  <a:noFill/>
                  <a:miter lim="800000"/>
                  <a:headEnd/>
                  <a:tailEnd/>
                </a:ln>
              </p:spPr>
              <p:txBody>
                <a:bodyPr/>
                <a:lstStyle/>
                <a:p>
                  <a:pPr algn="just">
                    <a:defRPr/>
                  </a:pPr>
                  <a:r>
                    <a:rPr lang="en-US" sz="1100">
                      <a:latin typeface="+mn-lt"/>
                      <a:cs typeface="Times New Roman" pitchFamily="18" charset="0"/>
                    </a:rPr>
                    <a:t>byte</a:t>
                  </a:r>
                </a:p>
                <a:p>
                  <a:pPr algn="just">
                    <a:defRPr/>
                  </a:pPr>
                  <a:endParaRPr lang="en-US" sz="1100">
                    <a:latin typeface="+mn-lt"/>
                  </a:endParaRPr>
                </a:p>
              </p:txBody>
            </p:sp>
            <p:sp>
              <p:nvSpPr>
                <p:cNvPr id="82" name="Rectangle 16"/>
                <p:cNvSpPr>
                  <a:spLocks noChangeArrowheads="1"/>
                </p:cNvSpPr>
                <p:nvPr/>
              </p:nvSpPr>
              <p:spPr bwMode="auto">
                <a:xfrm>
                  <a:off x="0" y="681"/>
                  <a:ext cx="720" cy="469"/>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12" name="Group 17"/>
              <p:cNvGrpSpPr>
                <a:grpSpLocks/>
              </p:cNvGrpSpPr>
              <p:nvPr/>
            </p:nvGrpSpPr>
            <p:grpSpPr bwMode="auto">
              <a:xfrm>
                <a:off x="720" y="681"/>
                <a:ext cx="928" cy="469"/>
                <a:chOff x="720" y="681"/>
                <a:chExt cx="928" cy="469"/>
              </a:xfrm>
            </p:grpSpPr>
            <p:sp>
              <p:nvSpPr>
                <p:cNvPr id="79" name="Rectangle 18"/>
                <p:cNvSpPr>
                  <a:spLocks noChangeArrowheads="1"/>
                </p:cNvSpPr>
                <p:nvPr/>
              </p:nvSpPr>
              <p:spPr bwMode="auto">
                <a:xfrm>
                  <a:off x="763" y="681"/>
                  <a:ext cx="842" cy="469"/>
                </a:xfrm>
                <a:prstGeom prst="rect">
                  <a:avLst/>
                </a:prstGeom>
                <a:noFill/>
                <a:ln w="9525">
                  <a:noFill/>
                  <a:miter lim="800000"/>
                  <a:headEnd/>
                  <a:tailEnd/>
                </a:ln>
              </p:spPr>
              <p:txBody>
                <a:bodyPr/>
                <a:lstStyle/>
                <a:p>
                  <a:pPr algn="just">
                    <a:defRPr/>
                  </a:pPr>
                  <a:r>
                    <a:rPr lang="en-US" sz="1100" dirty="0">
                      <a:latin typeface="+mn-lt"/>
                      <a:cs typeface="Times New Roman" pitchFamily="18" charset="0"/>
                    </a:rPr>
                    <a:t>8-bit</a:t>
                  </a:r>
                </a:p>
                <a:p>
                  <a:pPr algn="just">
                    <a:defRPr/>
                  </a:pPr>
                  <a:endParaRPr lang="en-US" sz="1100" dirty="0">
                    <a:latin typeface="+mn-lt"/>
                  </a:endParaRPr>
                </a:p>
              </p:txBody>
            </p:sp>
            <p:sp>
              <p:nvSpPr>
                <p:cNvPr id="80" name="Rectangle 19"/>
                <p:cNvSpPr>
                  <a:spLocks noChangeArrowheads="1"/>
                </p:cNvSpPr>
                <p:nvPr/>
              </p:nvSpPr>
              <p:spPr bwMode="auto">
                <a:xfrm>
                  <a:off x="720" y="681"/>
                  <a:ext cx="928" cy="469"/>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13" name="Group 20"/>
              <p:cNvGrpSpPr>
                <a:grpSpLocks/>
              </p:cNvGrpSpPr>
              <p:nvPr/>
            </p:nvGrpSpPr>
            <p:grpSpPr bwMode="auto">
              <a:xfrm>
                <a:off x="1648" y="681"/>
                <a:ext cx="1605" cy="469"/>
                <a:chOff x="1648" y="681"/>
                <a:chExt cx="1605" cy="469"/>
              </a:xfrm>
            </p:grpSpPr>
            <p:sp>
              <p:nvSpPr>
                <p:cNvPr id="77" name="Rectangle 21"/>
                <p:cNvSpPr>
                  <a:spLocks noChangeArrowheads="1"/>
                </p:cNvSpPr>
                <p:nvPr/>
              </p:nvSpPr>
              <p:spPr bwMode="auto">
                <a:xfrm>
                  <a:off x="1691" y="681"/>
                  <a:ext cx="1518" cy="469"/>
                </a:xfrm>
                <a:prstGeom prst="rect">
                  <a:avLst/>
                </a:prstGeom>
                <a:noFill/>
                <a:ln w="9525">
                  <a:noFill/>
                  <a:miter lim="800000"/>
                  <a:headEnd/>
                  <a:tailEnd/>
                </a:ln>
              </p:spPr>
              <p:txBody>
                <a:bodyPr/>
                <a:lstStyle/>
                <a:p>
                  <a:pPr algn="just">
                    <a:defRPr/>
                  </a:pPr>
                  <a:r>
                    <a:rPr lang="en-US" sz="1100">
                      <a:latin typeface="+mn-lt"/>
                      <a:cs typeface="Times New Roman" pitchFamily="18" charset="0"/>
                    </a:rPr>
                    <a:t>Byte-length integer</a:t>
                  </a:r>
                </a:p>
                <a:p>
                  <a:pPr algn="just">
                    <a:defRPr/>
                  </a:pPr>
                  <a:endParaRPr lang="en-US" sz="1100">
                    <a:latin typeface="+mn-lt"/>
                  </a:endParaRPr>
                </a:p>
              </p:txBody>
            </p:sp>
            <p:sp>
              <p:nvSpPr>
                <p:cNvPr id="78" name="Rectangle 22"/>
                <p:cNvSpPr>
                  <a:spLocks noChangeArrowheads="1"/>
                </p:cNvSpPr>
                <p:nvPr/>
              </p:nvSpPr>
              <p:spPr bwMode="auto">
                <a:xfrm>
                  <a:off x="1648" y="681"/>
                  <a:ext cx="1605" cy="469"/>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14" name="Group 23"/>
              <p:cNvGrpSpPr>
                <a:grpSpLocks/>
              </p:cNvGrpSpPr>
              <p:nvPr/>
            </p:nvGrpSpPr>
            <p:grpSpPr bwMode="auto">
              <a:xfrm>
                <a:off x="0" y="1152"/>
                <a:ext cx="720" cy="480"/>
                <a:chOff x="0" y="1152"/>
                <a:chExt cx="720" cy="480"/>
              </a:xfrm>
            </p:grpSpPr>
            <p:sp>
              <p:nvSpPr>
                <p:cNvPr id="75" name="Rectangle 24"/>
                <p:cNvSpPr>
                  <a:spLocks noChangeArrowheads="1"/>
                </p:cNvSpPr>
                <p:nvPr/>
              </p:nvSpPr>
              <p:spPr bwMode="auto">
                <a:xfrm>
                  <a:off x="43" y="1152"/>
                  <a:ext cx="633" cy="480"/>
                </a:xfrm>
                <a:prstGeom prst="rect">
                  <a:avLst/>
                </a:prstGeom>
                <a:noFill/>
                <a:ln w="9525">
                  <a:noFill/>
                  <a:miter lim="800000"/>
                  <a:headEnd/>
                  <a:tailEnd/>
                </a:ln>
              </p:spPr>
              <p:txBody>
                <a:bodyPr/>
                <a:lstStyle/>
                <a:p>
                  <a:pPr algn="just">
                    <a:defRPr/>
                  </a:pPr>
                  <a:r>
                    <a:rPr lang="en-US" sz="1100">
                      <a:latin typeface="+mn-lt"/>
                      <a:cs typeface="Times New Roman" pitchFamily="18" charset="0"/>
                    </a:rPr>
                    <a:t>short</a:t>
                  </a:r>
                </a:p>
                <a:p>
                  <a:pPr algn="just">
                    <a:defRPr/>
                  </a:pPr>
                  <a:endParaRPr lang="en-US" sz="1100">
                    <a:latin typeface="+mn-lt"/>
                  </a:endParaRPr>
                </a:p>
              </p:txBody>
            </p:sp>
            <p:sp>
              <p:nvSpPr>
                <p:cNvPr id="76" name="Rectangle 25"/>
                <p:cNvSpPr>
                  <a:spLocks noChangeArrowheads="1"/>
                </p:cNvSpPr>
                <p:nvPr/>
              </p:nvSpPr>
              <p:spPr bwMode="auto">
                <a:xfrm>
                  <a:off x="0" y="1152"/>
                  <a:ext cx="720" cy="480"/>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15" name="Group 26"/>
              <p:cNvGrpSpPr>
                <a:grpSpLocks/>
              </p:cNvGrpSpPr>
              <p:nvPr/>
            </p:nvGrpSpPr>
            <p:grpSpPr bwMode="auto">
              <a:xfrm>
                <a:off x="720" y="1152"/>
                <a:ext cx="928" cy="480"/>
                <a:chOff x="720" y="1152"/>
                <a:chExt cx="928" cy="480"/>
              </a:xfrm>
            </p:grpSpPr>
            <p:sp>
              <p:nvSpPr>
                <p:cNvPr id="73" name="Rectangle 27"/>
                <p:cNvSpPr>
                  <a:spLocks noChangeArrowheads="1"/>
                </p:cNvSpPr>
                <p:nvPr/>
              </p:nvSpPr>
              <p:spPr bwMode="auto">
                <a:xfrm>
                  <a:off x="763" y="1152"/>
                  <a:ext cx="842" cy="480"/>
                </a:xfrm>
                <a:prstGeom prst="rect">
                  <a:avLst/>
                </a:prstGeom>
                <a:noFill/>
                <a:ln w="9525">
                  <a:noFill/>
                  <a:miter lim="800000"/>
                  <a:headEnd/>
                  <a:tailEnd/>
                </a:ln>
              </p:spPr>
              <p:txBody>
                <a:bodyPr/>
                <a:lstStyle/>
                <a:p>
                  <a:pPr algn="just">
                    <a:defRPr/>
                  </a:pPr>
                  <a:r>
                    <a:rPr lang="en-US" sz="1100">
                      <a:latin typeface="+mn-lt"/>
                      <a:cs typeface="Times New Roman" pitchFamily="18" charset="0"/>
                    </a:rPr>
                    <a:t>16-bit</a:t>
                  </a:r>
                </a:p>
                <a:p>
                  <a:pPr algn="just">
                    <a:defRPr/>
                  </a:pPr>
                  <a:endParaRPr lang="en-US" sz="1100">
                    <a:latin typeface="+mn-lt"/>
                  </a:endParaRPr>
                </a:p>
              </p:txBody>
            </p:sp>
            <p:sp>
              <p:nvSpPr>
                <p:cNvPr id="74" name="Rectangle 28"/>
                <p:cNvSpPr>
                  <a:spLocks noChangeArrowheads="1"/>
                </p:cNvSpPr>
                <p:nvPr/>
              </p:nvSpPr>
              <p:spPr bwMode="auto">
                <a:xfrm>
                  <a:off x="720" y="1152"/>
                  <a:ext cx="928" cy="480"/>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16" name="Group 29"/>
              <p:cNvGrpSpPr>
                <a:grpSpLocks/>
              </p:cNvGrpSpPr>
              <p:nvPr/>
            </p:nvGrpSpPr>
            <p:grpSpPr bwMode="auto">
              <a:xfrm>
                <a:off x="1648" y="1152"/>
                <a:ext cx="1605" cy="480"/>
                <a:chOff x="1648" y="1152"/>
                <a:chExt cx="1605" cy="480"/>
              </a:xfrm>
            </p:grpSpPr>
            <p:sp>
              <p:nvSpPr>
                <p:cNvPr id="71" name="Rectangle 30"/>
                <p:cNvSpPr>
                  <a:spLocks noChangeArrowheads="1"/>
                </p:cNvSpPr>
                <p:nvPr/>
              </p:nvSpPr>
              <p:spPr bwMode="auto">
                <a:xfrm>
                  <a:off x="1691" y="1152"/>
                  <a:ext cx="1518" cy="480"/>
                </a:xfrm>
                <a:prstGeom prst="rect">
                  <a:avLst/>
                </a:prstGeom>
                <a:noFill/>
                <a:ln w="9525">
                  <a:noFill/>
                  <a:miter lim="800000"/>
                  <a:headEnd/>
                  <a:tailEnd/>
                </a:ln>
              </p:spPr>
              <p:txBody>
                <a:bodyPr/>
                <a:lstStyle/>
                <a:p>
                  <a:pPr algn="just">
                    <a:defRPr/>
                  </a:pPr>
                  <a:r>
                    <a:rPr lang="en-US" sz="1100">
                      <a:latin typeface="+mn-lt"/>
                      <a:cs typeface="Times New Roman" pitchFamily="18" charset="0"/>
                    </a:rPr>
                    <a:t>Short Integer</a:t>
                  </a:r>
                </a:p>
                <a:p>
                  <a:pPr algn="just">
                    <a:defRPr/>
                  </a:pPr>
                  <a:endParaRPr lang="en-US" sz="1100">
                    <a:latin typeface="+mn-lt"/>
                  </a:endParaRPr>
                </a:p>
              </p:txBody>
            </p:sp>
            <p:sp>
              <p:nvSpPr>
                <p:cNvPr id="72" name="Rectangle 31"/>
                <p:cNvSpPr>
                  <a:spLocks noChangeArrowheads="1"/>
                </p:cNvSpPr>
                <p:nvPr/>
              </p:nvSpPr>
              <p:spPr bwMode="auto">
                <a:xfrm>
                  <a:off x="1648" y="1152"/>
                  <a:ext cx="1605" cy="480"/>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17" name="Group 32"/>
              <p:cNvGrpSpPr>
                <a:grpSpLocks/>
              </p:cNvGrpSpPr>
              <p:nvPr/>
            </p:nvGrpSpPr>
            <p:grpSpPr bwMode="auto">
              <a:xfrm>
                <a:off x="0" y="1632"/>
                <a:ext cx="720" cy="480"/>
                <a:chOff x="0" y="1632"/>
                <a:chExt cx="720" cy="480"/>
              </a:xfrm>
            </p:grpSpPr>
            <p:sp>
              <p:nvSpPr>
                <p:cNvPr id="69" name="Rectangle 33"/>
                <p:cNvSpPr>
                  <a:spLocks noChangeArrowheads="1"/>
                </p:cNvSpPr>
                <p:nvPr/>
              </p:nvSpPr>
              <p:spPr bwMode="auto">
                <a:xfrm>
                  <a:off x="43" y="1632"/>
                  <a:ext cx="633" cy="480"/>
                </a:xfrm>
                <a:prstGeom prst="rect">
                  <a:avLst/>
                </a:prstGeom>
                <a:noFill/>
                <a:ln w="9525">
                  <a:noFill/>
                  <a:miter lim="800000"/>
                  <a:headEnd/>
                  <a:tailEnd/>
                </a:ln>
              </p:spPr>
              <p:txBody>
                <a:bodyPr/>
                <a:lstStyle/>
                <a:p>
                  <a:pPr algn="just">
                    <a:defRPr/>
                  </a:pPr>
                  <a:r>
                    <a:rPr lang="en-US" sz="1100">
                      <a:latin typeface="+mn-lt"/>
                      <a:cs typeface="Times New Roman" pitchFamily="18" charset="0"/>
                    </a:rPr>
                    <a:t>int </a:t>
                  </a:r>
                </a:p>
                <a:p>
                  <a:pPr algn="just">
                    <a:defRPr/>
                  </a:pPr>
                  <a:endParaRPr lang="en-US" sz="1100">
                    <a:latin typeface="+mn-lt"/>
                  </a:endParaRPr>
                </a:p>
              </p:txBody>
            </p:sp>
            <p:sp>
              <p:nvSpPr>
                <p:cNvPr id="70" name="Rectangle 34"/>
                <p:cNvSpPr>
                  <a:spLocks noChangeArrowheads="1"/>
                </p:cNvSpPr>
                <p:nvPr/>
              </p:nvSpPr>
              <p:spPr bwMode="auto">
                <a:xfrm>
                  <a:off x="0" y="1632"/>
                  <a:ext cx="720" cy="480"/>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18" name="Group 35"/>
              <p:cNvGrpSpPr>
                <a:grpSpLocks/>
              </p:cNvGrpSpPr>
              <p:nvPr/>
            </p:nvGrpSpPr>
            <p:grpSpPr bwMode="auto">
              <a:xfrm>
                <a:off x="720" y="1632"/>
                <a:ext cx="928" cy="480"/>
                <a:chOff x="720" y="1632"/>
                <a:chExt cx="928" cy="480"/>
              </a:xfrm>
            </p:grpSpPr>
            <p:sp>
              <p:nvSpPr>
                <p:cNvPr id="67" name="Rectangle 36"/>
                <p:cNvSpPr>
                  <a:spLocks noChangeArrowheads="1"/>
                </p:cNvSpPr>
                <p:nvPr/>
              </p:nvSpPr>
              <p:spPr bwMode="auto">
                <a:xfrm>
                  <a:off x="763" y="1632"/>
                  <a:ext cx="842" cy="480"/>
                </a:xfrm>
                <a:prstGeom prst="rect">
                  <a:avLst/>
                </a:prstGeom>
                <a:noFill/>
                <a:ln w="9525">
                  <a:noFill/>
                  <a:miter lim="800000"/>
                  <a:headEnd/>
                  <a:tailEnd/>
                </a:ln>
              </p:spPr>
              <p:txBody>
                <a:bodyPr/>
                <a:lstStyle/>
                <a:p>
                  <a:pPr algn="just">
                    <a:defRPr/>
                  </a:pPr>
                  <a:r>
                    <a:rPr lang="en-US" sz="1100">
                      <a:latin typeface="+mn-lt"/>
                      <a:cs typeface="Times New Roman" pitchFamily="18" charset="0"/>
                    </a:rPr>
                    <a:t>32-bit</a:t>
                  </a:r>
                </a:p>
                <a:p>
                  <a:pPr algn="just">
                    <a:defRPr/>
                  </a:pPr>
                  <a:endParaRPr lang="en-US" sz="1100">
                    <a:latin typeface="+mn-lt"/>
                  </a:endParaRPr>
                </a:p>
              </p:txBody>
            </p:sp>
            <p:sp>
              <p:nvSpPr>
                <p:cNvPr id="68" name="Rectangle 37"/>
                <p:cNvSpPr>
                  <a:spLocks noChangeArrowheads="1"/>
                </p:cNvSpPr>
                <p:nvPr/>
              </p:nvSpPr>
              <p:spPr bwMode="auto">
                <a:xfrm>
                  <a:off x="720" y="1632"/>
                  <a:ext cx="928" cy="480"/>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19" name="Group 38"/>
              <p:cNvGrpSpPr>
                <a:grpSpLocks/>
              </p:cNvGrpSpPr>
              <p:nvPr/>
            </p:nvGrpSpPr>
            <p:grpSpPr bwMode="auto">
              <a:xfrm>
                <a:off x="1648" y="1632"/>
                <a:ext cx="1605" cy="480"/>
                <a:chOff x="1648" y="1632"/>
                <a:chExt cx="1605" cy="480"/>
              </a:xfrm>
            </p:grpSpPr>
            <p:sp>
              <p:nvSpPr>
                <p:cNvPr id="65" name="Rectangle 39"/>
                <p:cNvSpPr>
                  <a:spLocks noChangeArrowheads="1"/>
                </p:cNvSpPr>
                <p:nvPr/>
              </p:nvSpPr>
              <p:spPr bwMode="auto">
                <a:xfrm>
                  <a:off x="1691" y="1632"/>
                  <a:ext cx="1518" cy="480"/>
                </a:xfrm>
                <a:prstGeom prst="rect">
                  <a:avLst/>
                </a:prstGeom>
                <a:noFill/>
                <a:ln w="9525">
                  <a:noFill/>
                  <a:miter lim="800000"/>
                  <a:headEnd/>
                  <a:tailEnd/>
                </a:ln>
              </p:spPr>
              <p:txBody>
                <a:bodyPr/>
                <a:lstStyle/>
                <a:p>
                  <a:pPr algn="just">
                    <a:defRPr/>
                  </a:pPr>
                  <a:r>
                    <a:rPr lang="en-US" sz="1100">
                      <a:latin typeface="+mn-lt"/>
                      <a:cs typeface="Times New Roman" pitchFamily="18" charset="0"/>
                    </a:rPr>
                    <a:t>Integer</a:t>
                  </a:r>
                </a:p>
                <a:p>
                  <a:pPr algn="just">
                    <a:defRPr/>
                  </a:pPr>
                  <a:endParaRPr lang="en-US" sz="1100">
                    <a:latin typeface="+mn-lt"/>
                  </a:endParaRPr>
                </a:p>
              </p:txBody>
            </p:sp>
            <p:sp>
              <p:nvSpPr>
                <p:cNvPr id="66" name="Rectangle 40"/>
                <p:cNvSpPr>
                  <a:spLocks noChangeArrowheads="1"/>
                </p:cNvSpPr>
                <p:nvPr/>
              </p:nvSpPr>
              <p:spPr bwMode="auto">
                <a:xfrm>
                  <a:off x="1648" y="1632"/>
                  <a:ext cx="1605" cy="480"/>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20" name="Group 41"/>
              <p:cNvGrpSpPr>
                <a:grpSpLocks/>
              </p:cNvGrpSpPr>
              <p:nvPr/>
            </p:nvGrpSpPr>
            <p:grpSpPr bwMode="auto">
              <a:xfrm>
                <a:off x="0" y="2112"/>
                <a:ext cx="720" cy="480"/>
                <a:chOff x="0" y="2112"/>
                <a:chExt cx="720" cy="480"/>
              </a:xfrm>
            </p:grpSpPr>
            <p:sp>
              <p:nvSpPr>
                <p:cNvPr id="63" name="Rectangle 42"/>
                <p:cNvSpPr>
                  <a:spLocks noChangeArrowheads="1"/>
                </p:cNvSpPr>
                <p:nvPr/>
              </p:nvSpPr>
              <p:spPr bwMode="auto">
                <a:xfrm>
                  <a:off x="43" y="2112"/>
                  <a:ext cx="633" cy="480"/>
                </a:xfrm>
                <a:prstGeom prst="rect">
                  <a:avLst/>
                </a:prstGeom>
                <a:noFill/>
                <a:ln w="9525">
                  <a:noFill/>
                  <a:miter lim="800000"/>
                  <a:headEnd/>
                  <a:tailEnd/>
                </a:ln>
              </p:spPr>
              <p:txBody>
                <a:bodyPr/>
                <a:lstStyle/>
                <a:p>
                  <a:pPr algn="just">
                    <a:defRPr/>
                  </a:pPr>
                  <a:r>
                    <a:rPr lang="en-US" sz="1100">
                      <a:latin typeface="+mn-lt"/>
                      <a:cs typeface="Times New Roman" pitchFamily="18" charset="0"/>
                    </a:rPr>
                    <a:t>long</a:t>
                  </a:r>
                </a:p>
                <a:p>
                  <a:pPr algn="just">
                    <a:defRPr/>
                  </a:pPr>
                  <a:endParaRPr lang="en-US" sz="1100">
                    <a:latin typeface="+mn-lt"/>
                  </a:endParaRPr>
                </a:p>
              </p:txBody>
            </p:sp>
            <p:sp>
              <p:nvSpPr>
                <p:cNvPr id="64" name="Rectangle 43"/>
                <p:cNvSpPr>
                  <a:spLocks noChangeArrowheads="1"/>
                </p:cNvSpPr>
                <p:nvPr/>
              </p:nvSpPr>
              <p:spPr bwMode="auto">
                <a:xfrm>
                  <a:off x="0" y="2112"/>
                  <a:ext cx="720" cy="480"/>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21" name="Group 44"/>
              <p:cNvGrpSpPr>
                <a:grpSpLocks/>
              </p:cNvGrpSpPr>
              <p:nvPr/>
            </p:nvGrpSpPr>
            <p:grpSpPr bwMode="auto">
              <a:xfrm>
                <a:off x="720" y="2112"/>
                <a:ext cx="928" cy="480"/>
                <a:chOff x="720" y="2112"/>
                <a:chExt cx="928" cy="480"/>
              </a:xfrm>
            </p:grpSpPr>
            <p:sp>
              <p:nvSpPr>
                <p:cNvPr id="61" name="Rectangle 45"/>
                <p:cNvSpPr>
                  <a:spLocks noChangeArrowheads="1"/>
                </p:cNvSpPr>
                <p:nvPr/>
              </p:nvSpPr>
              <p:spPr bwMode="auto">
                <a:xfrm>
                  <a:off x="763" y="2112"/>
                  <a:ext cx="842" cy="480"/>
                </a:xfrm>
                <a:prstGeom prst="rect">
                  <a:avLst/>
                </a:prstGeom>
                <a:noFill/>
                <a:ln w="9525">
                  <a:noFill/>
                  <a:miter lim="800000"/>
                  <a:headEnd/>
                  <a:tailEnd/>
                </a:ln>
              </p:spPr>
              <p:txBody>
                <a:bodyPr/>
                <a:lstStyle/>
                <a:p>
                  <a:pPr algn="just">
                    <a:defRPr/>
                  </a:pPr>
                  <a:r>
                    <a:rPr lang="en-US" sz="1100">
                      <a:latin typeface="+mn-lt"/>
                      <a:cs typeface="Times New Roman" pitchFamily="18" charset="0"/>
                    </a:rPr>
                    <a:t>64-bit</a:t>
                  </a:r>
                </a:p>
                <a:p>
                  <a:pPr algn="just">
                    <a:defRPr/>
                  </a:pPr>
                  <a:endParaRPr lang="en-US" sz="1100">
                    <a:latin typeface="+mn-lt"/>
                  </a:endParaRPr>
                </a:p>
              </p:txBody>
            </p:sp>
            <p:sp>
              <p:nvSpPr>
                <p:cNvPr id="62" name="Rectangle 46"/>
                <p:cNvSpPr>
                  <a:spLocks noChangeArrowheads="1"/>
                </p:cNvSpPr>
                <p:nvPr/>
              </p:nvSpPr>
              <p:spPr bwMode="auto">
                <a:xfrm>
                  <a:off x="720" y="2112"/>
                  <a:ext cx="928" cy="480"/>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22" name="Group 47"/>
              <p:cNvGrpSpPr>
                <a:grpSpLocks/>
              </p:cNvGrpSpPr>
              <p:nvPr/>
            </p:nvGrpSpPr>
            <p:grpSpPr bwMode="auto">
              <a:xfrm>
                <a:off x="1648" y="2112"/>
                <a:ext cx="1605" cy="480"/>
                <a:chOff x="1648" y="2112"/>
                <a:chExt cx="1605" cy="480"/>
              </a:xfrm>
            </p:grpSpPr>
            <p:sp>
              <p:nvSpPr>
                <p:cNvPr id="59" name="Rectangle 48"/>
                <p:cNvSpPr>
                  <a:spLocks noChangeArrowheads="1"/>
                </p:cNvSpPr>
                <p:nvPr/>
              </p:nvSpPr>
              <p:spPr bwMode="auto">
                <a:xfrm>
                  <a:off x="1691" y="2112"/>
                  <a:ext cx="1518" cy="480"/>
                </a:xfrm>
                <a:prstGeom prst="rect">
                  <a:avLst/>
                </a:prstGeom>
                <a:noFill/>
                <a:ln w="9525">
                  <a:noFill/>
                  <a:miter lim="800000"/>
                  <a:headEnd/>
                  <a:tailEnd/>
                </a:ln>
              </p:spPr>
              <p:txBody>
                <a:bodyPr/>
                <a:lstStyle/>
                <a:p>
                  <a:pPr algn="just">
                    <a:defRPr/>
                  </a:pPr>
                  <a:r>
                    <a:rPr lang="en-US" sz="1100">
                      <a:latin typeface="+mn-lt"/>
                      <a:cs typeface="Times New Roman" pitchFamily="18" charset="0"/>
                    </a:rPr>
                    <a:t>Long Integer</a:t>
                  </a:r>
                </a:p>
                <a:p>
                  <a:pPr algn="just">
                    <a:defRPr/>
                  </a:pPr>
                  <a:endParaRPr lang="en-US" sz="1100">
                    <a:latin typeface="+mn-lt"/>
                  </a:endParaRPr>
                </a:p>
              </p:txBody>
            </p:sp>
            <p:sp>
              <p:nvSpPr>
                <p:cNvPr id="60" name="Rectangle 49"/>
                <p:cNvSpPr>
                  <a:spLocks noChangeArrowheads="1"/>
                </p:cNvSpPr>
                <p:nvPr/>
              </p:nvSpPr>
              <p:spPr bwMode="auto">
                <a:xfrm>
                  <a:off x="1648" y="2112"/>
                  <a:ext cx="1605" cy="480"/>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23" name="Group 50"/>
              <p:cNvGrpSpPr>
                <a:grpSpLocks/>
              </p:cNvGrpSpPr>
              <p:nvPr/>
            </p:nvGrpSpPr>
            <p:grpSpPr bwMode="auto">
              <a:xfrm>
                <a:off x="0" y="2594"/>
                <a:ext cx="720" cy="666"/>
                <a:chOff x="0" y="2594"/>
                <a:chExt cx="720" cy="666"/>
              </a:xfrm>
            </p:grpSpPr>
            <p:sp>
              <p:nvSpPr>
                <p:cNvPr id="57" name="Rectangle 51"/>
                <p:cNvSpPr>
                  <a:spLocks noChangeArrowheads="1"/>
                </p:cNvSpPr>
                <p:nvPr/>
              </p:nvSpPr>
              <p:spPr bwMode="auto">
                <a:xfrm>
                  <a:off x="43" y="2594"/>
                  <a:ext cx="633" cy="666"/>
                </a:xfrm>
                <a:prstGeom prst="rect">
                  <a:avLst/>
                </a:prstGeom>
                <a:noFill/>
                <a:ln w="9525">
                  <a:noFill/>
                  <a:miter lim="800000"/>
                  <a:headEnd/>
                  <a:tailEnd/>
                </a:ln>
              </p:spPr>
              <p:txBody>
                <a:bodyPr/>
                <a:lstStyle/>
                <a:p>
                  <a:pPr algn="just">
                    <a:defRPr/>
                  </a:pPr>
                  <a:r>
                    <a:rPr lang="en-US" sz="1100">
                      <a:latin typeface="+mn-lt"/>
                      <a:cs typeface="Times New Roman" pitchFamily="18" charset="0"/>
                    </a:rPr>
                    <a:t>float</a:t>
                  </a:r>
                  <a:endParaRPr lang="en-US" sz="1100">
                    <a:latin typeface="+mn-lt"/>
                  </a:endParaRPr>
                </a:p>
              </p:txBody>
            </p:sp>
            <p:sp>
              <p:nvSpPr>
                <p:cNvPr id="58" name="Rectangle 52"/>
                <p:cNvSpPr>
                  <a:spLocks noChangeArrowheads="1"/>
                </p:cNvSpPr>
                <p:nvPr/>
              </p:nvSpPr>
              <p:spPr bwMode="auto">
                <a:xfrm>
                  <a:off x="0" y="2594"/>
                  <a:ext cx="720" cy="666"/>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24" name="Group 53"/>
              <p:cNvGrpSpPr>
                <a:grpSpLocks/>
              </p:cNvGrpSpPr>
              <p:nvPr/>
            </p:nvGrpSpPr>
            <p:grpSpPr bwMode="auto">
              <a:xfrm>
                <a:off x="720" y="2594"/>
                <a:ext cx="928" cy="666"/>
                <a:chOff x="720" y="2594"/>
                <a:chExt cx="928" cy="666"/>
              </a:xfrm>
            </p:grpSpPr>
            <p:sp>
              <p:nvSpPr>
                <p:cNvPr id="55" name="Rectangle 54"/>
                <p:cNvSpPr>
                  <a:spLocks noChangeArrowheads="1"/>
                </p:cNvSpPr>
                <p:nvPr/>
              </p:nvSpPr>
              <p:spPr bwMode="auto">
                <a:xfrm>
                  <a:off x="763" y="2594"/>
                  <a:ext cx="842" cy="666"/>
                </a:xfrm>
                <a:prstGeom prst="rect">
                  <a:avLst/>
                </a:prstGeom>
                <a:noFill/>
                <a:ln w="9525">
                  <a:noFill/>
                  <a:miter lim="800000"/>
                  <a:headEnd/>
                  <a:tailEnd/>
                </a:ln>
              </p:spPr>
              <p:txBody>
                <a:bodyPr/>
                <a:lstStyle/>
                <a:p>
                  <a:pPr algn="just">
                    <a:defRPr/>
                  </a:pPr>
                  <a:r>
                    <a:rPr lang="en-US" sz="1100">
                      <a:latin typeface="+mn-lt"/>
                      <a:cs typeface="Times New Roman" pitchFamily="18" charset="0"/>
                    </a:rPr>
                    <a:t>32-bit IEEE 754</a:t>
                  </a:r>
                  <a:endParaRPr lang="en-US" sz="1100">
                    <a:latin typeface="+mn-lt"/>
                  </a:endParaRPr>
                </a:p>
              </p:txBody>
            </p:sp>
            <p:sp>
              <p:nvSpPr>
                <p:cNvPr id="56" name="Rectangle 55"/>
                <p:cNvSpPr>
                  <a:spLocks noChangeArrowheads="1"/>
                </p:cNvSpPr>
                <p:nvPr/>
              </p:nvSpPr>
              <p:spPr bwMode="auto">
                <a:xfrm>
                  <a:off x="720" y="2594"/>
                  <a:ext cx="928" cy="666"/>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25" name="Group 56"/>
              <p:cNvGrpSpPr>
                <a:grpSpLocks/>
              </p:cNvGrpSpPr>
              <p:nvPr/>
            </p:nvGrpSpPr>
            <p:grpSpPr bwMode="auto">
              <a:xfrm>
                <a:off x="1648" y="2594"/>
                <a:ext cx="1605" cy="666"/>
                <a:chOff x="1648" y="2594"/>
                <a:chExt cx="1605" cy="666"/>
              </a:xfrm>
            </p:grpSpPr>
            <p:sp>
              <p:nvSpPr>
                <p:cNvPr id="53" name="Rectangle 57"/>
                <p:cNvSpPr>
                  <a:spLocks noChangeArrowheads="1"/>
                </p:cNvSpPr>
                <p:nvPr/>
              </p:nvSpPr>
              <p:spPr bwMode="auto">
                <a:xfrm>
                  <a:off x="1691" y="2594"/>
                  <a:ext cx="1518" cy="666"/>
                </a:xfrm>
                <a:prstGeom prst="rect">
                  <a:avLst/>
                </a:prstGeom>
                <a:noFill/>
                <a:ln w="9525">
                  <a:noFill/>
                  <a:miter lim="800000"/>
                  <a:headEnd/>
                  <a:tailEnd/>
                </a:ln>
              </p:spPr>
              <p:txBody>
                <a:bodyPr/>
                <a:lstStyle/>
                <a:p>
                  <a:pPr algn="just">
                    <a:defRPr/>
                  </a:pPr>
                  <a:r>
                    <a:rPr lang="en-US" sz="1100">
                      <a:latin typeface="+mn-lt"/>
                      <a:cs typeface="Times New Roman" pitchFamily="18" charset="0"/>
                    </a:rPr>
                    <a:t>Single precision floating point</a:t>
                  </a:r>
                  <a:endParaRPr lang="en-US" sz="1100">
                    <a:latin typeface="+mn-lt"/>
                  </a:endParaRPr>
                </a:p>
              </p:txBody>
            </p:sp>
            <p:sp>
              <p:nvSpPr>
                <p:cNvPr id="54" name="Rectangle 58"/>
                <p:cNvSpPr>
                  <a:spLocks noChangeArrowheads="1"/>
                </p:cNvSpPr>
                <p:nvPr/>
              </p:nvSpPr>
              <p:spPr bwMode="auto">
                <a:xfrm>
                  <a:off x="1648" y="2594"/>
                  <a:ext cx="1605" cy="666"/>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26" name="Group 59"/>
              <p:cNvGrpSpPr>
                <a:grpSpLocks/>
              </p:cNvGrpSpPr>
              <p:nvPr/>
            </p:nvGrpSpPr>
            <p:grpSpPr bwMode="auto">
              <a:xfrm>
                <a:off x="0" y="3262"/>
                <a:ext cx="720" cy="676"/>
                <a:chOff x="0" y="3262"/>
                <a:chExt cx="720" cy="676"/>
              </a:xfrm>
            </p:grpSpPr>
            <p:sp>
              <p:nvSpPr>
                <p:cNvPr id="51" name="Rectangle 60"/>
                <p:cNvSpPr>
                  <a:spLocks noChangeArrowheads="1"/>
                </p:cNvSpPr>
                <p:nvPr/>
              </p:nvSpPr>
              <p:spPr bwMode="auto">
                <a:xfrm>
                  <a:off x="43" y="3262"/>
                  <a:ext cx="633" cy="676"/>
                </a:xfrm>
                <a:prstGeom prst="rect">
                  <a:avLst/>
                </a:prstGeom>
                <a:noFill/>
                <a:ln w="9525">
                  <a:noFill/>
                  <a:miter lim="800000"/>
                  <a:headEnd/>
                  <a:tailEnd/>
                </a:ln>
              </p:spPr>
              <p:txBody>
                <a:bodyPr/>
                <a:lstStyle/>
                <a:p>
                  <a:pPr algn="just">
                    <a:defRPr/>
                  </a:pPr>
                  <a:r>
                    <a:rPr lang="en-US" sz="1100">
                      <a:latin typeface="+mn-lt"/>
                      <a:cs typeface="Times New Roman" pitchFamily="18" charset="0"/>
                    </a:rPr>
                    <a:t>double</a:t>
                  </a:r>
                </a:p>
                <a:p>
                  <a:pPr algn="just">
                    <a:defRPr/>
                  </a:pPr>
                  <a:endParaRPr lang="en-US" sz="1100">
                    <a:latin typeface="+mn-lt"/>
                  </a:endParaRPr>
                </a:p>
              </p:txBody>
            </p:sp>
            <p:sp>
              <p:nvSpPr>
                <p:cNvPr id="52" name="Rectangle 61"/>
                <p:cNvSpPr>
                  <a:spLocks noChangeArrowheads="1"/>
                </p:cNvSpPr>
                <p:nvPr/>
              </p:nvSpPr>
              <p:spPr bwMode="auto">
                <a:xfrm>
                  <a:off x="0" y="3262"/>
                  <a:ext cx="720" cy="676"/>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27" name="Group 62"/>
              <p:cNvGrpSpPr>
                <a:grpSpLocks/>
              </p:cNvGrpSpPr>
              <p:nvPr/>
            </p:nvGrpSpPr>
            <p:grpSpPr bwMode="auto">
              <a:xfrm>
                <a:off x="720" y="3262"/>
                <a:ext cx="928" cy="676"/>
                <a:chOff x="720" y="3262"/>
                <a:chExt cx="928" cy="676"/>
              </a:xfrm>
            </p:grpSpPr>
            <p:sp>
              <p:nvSpPr>
                <p:cNvPr id="49" name="Rectangle 63"/>
                <p:cNvSpPr>
                  <a:spLocks noChangeArrowheads="1"/>
                </p:cNvSpPr>
                <p:nvPr/>
              </p:nvSpPr>
              <p:spPr bwMode="auto">
                <a:xfrm>
                  <a:off x="763" y="3262"/>
                  <a:ext cx="842" cy="676"/>
                </a:xfrm>
                <a:prstGeom prst="rect">
                  <a:avLst/>
                </a:prstGeom>
                <a:noFill/>
                <a:ln w="9525">
                  <a:noFill/>
                  <a:miter lim="800000"/>
                  <a:headEnd/>
                  <a:tailEnd/>
                </a:ln>
              </p:spPr>
              <p:txBody>
                <a:bodyPr/>
                <a:lstStyle/>
                <a:p>
                  <a:pPr algn="just">
                    <a:defRPr/>
                  </a:pPr>
                  <a:r>
                    <a:rPr lang="en-US" sz="1100">
                      <a:latin typeface="+mn-lt"/>
                      <a:cs typeface="Times New Roman" pitchFamily="18" charset="0"/>
                    </a:rPr>
                    <a:t>64-bit IEE 754</a:t>
                  </a:r>
                  <a:endParaRPr lang="en-US" sz="1100">
                    <a:latin typeface="+mn-lt"/>
                  </a:endParaRPr>
                </a:p>
              </p:txBody>
            </p:sp>
            <p:sp>
              <p:nvSpPr>
                <p:cNvPr id="50" name="Rectangle 64"/>
                <p:cNvSpPr>
                  <a:spLocks noChangeArrowheads="1"/>
                </p:cNvSpPr>
                <p:nvPr/>
              </p:nvSpPr>
              <p:spPr bwMode="auto">
                <a:xfrm>
                  <a:off x="720" y="3262"/>
                  <a:ext cx="928" cy="676"/>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28" name="Group 65"/>
              <p:cNvGrpSpPr>
                <a:grpSpLocks/>
              </p:cNvGrpSpPr>
              <p:nvPr/>
            </p:nvGrpSpPr>
            <p:grpSpPr bwMode="auto">
              <a:xfrm>
                <a:off x="1648" y="3262"/>
                <a:ext cx="1605" cy="676"/>
                <a:chOff x="1648" y="3262"/>
                <a:chExt cx="1605" cy="676"/>
              </a:xfrm>
            </p:grpSpPr>
            <p:sp>
              <p:nvSpPr>
                <p:cNvPr id="47" name="Rectangle 66"/>
                <p:cNvSpPr>
                  <a:spLocks noChangeArrowheads="1"/>
                </p:cNvSpPr>
                <p:nvPr/>
              </p:nvSpPr>
              <p:spPr bwMode="auto">
                <a:xfrm>
                  <a:off x="1691" y="3262"/>
                  <a:ext cx="1518" cy="676"/>
                </a:xfrm>
                <a:prstGeom prst="rect">
                  <a:avLst/>
                </a:prstGeom>
                <a:noFill/>
                <a:ln w="9525">
                  <a:noFill/>
                  <a:miter lim="800000"/>
                  <a:headEnd/>
                  <a:tailEnd/>
                </a:ln>
              </p:spPr>
              <p:txBody>
                <a:bodyPr/>
                <a:lstStyle/>
                <a:p>
                  <a:pPr algn="just">
                    <a:defRPr/>
                  </a:pPr>
                  <a:r>
                    <a:rPr lang="en-US" sz="1100">
                      <a:latin typeface="+mn-lt"/>
                      <a:cs typeface="Times New Roman" pitchFamily="18" charset="0"/>
                    </a:rPr>
                    <a:t>Double precision floating point</a:t>
                  </a:r>
                  <a:endParaRPr lang="en-US" sz="1100">
                    <a:latin typeface="+mn-lt"/>
                  </a:endParaRPr>
                </a:p>
              </p:txBody>
            </p:sp>
            <p:sp>
              <p:nvSpPr>
                <p:cNvPr id="48" name="Rectangle 67"/>
                <p:cNvSpPr>
                  <a:spLocks noChangeArrowheads="1"/>
                </p:cNvSpPr>
                <p:nvPr/>
              </p:nvSpPr>
              <p:spPr bwMode="auto">
                <a:xfrm>
                  <a:off x="1648" y="3262"/>
                  <a:ext cx="1605" cy="676"/>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29" name="Group 68"/>
              <p:cNvGrpSpPr>
                <a:grpSpLocks/>
              </p:cNvGrpSpPr>
              <p:nvPr/>
            </p:nvGrpSpPr>
            <p:grpSpPr bwMode="auto">
              <a:xfrm>
                <a:off x="0" y="3936"/>
                <a:ext cx="720" cy="471"/>
                <a:chOff x="0" y="3936"/>
                <a:chExt cx="720" cy="471"/>
              </a:xfrm>
            </p:grpSpPr>
            <p:sp>
              <p:nvSpPr>
                <p:cNvPr id="45" name="Rectangle 69"/>
                <p:cNvSpPr>
                  <a:spLocks noChangeArrowheads="1"/>
                </p:cNvSpPr>
                <p:nvPr/>
              </p:nvSpPr>
              <p:spPr bwMode="auto">
                <a:xfrm>
                  <a:off x="43" y="3936"/>
                  <a:ext cx="633" cy="471"/>
                </a:xfrm>
                <a:prstGeom prst="rect">
                  <a:avLst/>
                </a:prstGeom>
                <a:noFill/>
                <a:ln w="9525">
                  <a:noFill/>
                  <a:miter lim="800000"/>
                  <a:headEnd/>
                  <a:tailEnd/>
                </a:ln>
              </p:spPr>
              <p:txBody>
                <a:bodyPr/>
                <a:lstStyle/>
                <a:p>
                  <a:pPr algn="just">
                    <a:defRPr/>
                  </a:pPr>
                  <a:r>
                    <a:rPr lang="en-US" sz="1100">
                      <a:latin typeface="+mn-lt"/>
                      <a:cs typeface="Times New Roman" pitchFamily="18" charset="0"/>
                    </a:rPr>
                    <a:t>char</a:t>
                  </a:r>
                </a:p>
                <a:p>
                  <a:pPr algn="just">
                    <a:defRPr/>
                  </a:pPr>
                  <a:endParaRPr lang="en-US" sz="1100">
                    <a:latin typeface="+mn-lt"/>
                  </a:endParaRPr>
                </a:p>
              </p:txBody>
            </p:sp>
            <p:sp>
              <p:nvSpPr>
                <p:cNvPr id="46" name="Rectangle 70"/>
                <p:cNvSpPr>
                  <a:spLocks noChangeArrowheads="1"/>
                </p:cNvSpPr>
                <p:nvPr/>
              </p:nvSpPr>
              <p:spPr bwMode="auto">
                <a:xfrm>
                  <a:off x="0" y="3936"/>
                  <a:ext cx="720" cy="471"/>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30" name="Group 71"/>
              <p:cNvGrpSpPr>
                <a:grpSpLocks/>
              </p:cNvGrpSpPr>
              <p:nvPr/>
            </p:nvGrpSpPr>
            <p:grpSpPr bwMode="auto">
              <a:xfrm>
                <a:off x="720" y="3936"/>
                <a:ext cx="928" cy="471"/>
                <a:chOff x="720" y="3936"/>
                <a:chExt cx="928" cy="471"/>
              </a:xfrm>
            </p:grpSpPr>
            <p:sp>
              <p:nvSpPr>
                <p:cNvPr id="43" name="Rectangle 72"/>
                <p:cNvSpPr>
                  <a:spLocks noChangeArrowheads="1"/>
                </p:cNvSpPr>
                <p:nvPr/>
              </p:nvSpPr>
              <p:spPr bwMode="auto">
                <a:xfrm>
                  <a:off x="763" y="3936"/>
                  <a:ext cx="842" cy="471"/>
                </a:xfrm>
                <a:prstGeom prst="rect">
                  <a:avLst/>
                </a:prstGeom>
                <a:noFill/>
                <a:ln w="9525">
                  <a:noFill/>
                  <a:miter lim="800000"/>
                  <a:headEnd/>
                  <a:tailEnd/>
                </a:ln>
              </p:spPr>
              <p:txBody>
                <a:bodyPr/>
                <a:lstStyle/>
                <a:p>
                  <a:pPr algn="just">
                    <a:defRPr/>
                  </a:pPr>
                  <a:r>
                    <a:rPr lang="en-US" sz="1100">
                      <a:latin typeface="+mn-lt"/>
                      <a:cs typeface="Times New Roman" pitchFamily="18" charset="0"/>
                    </a:rPr>
                    <a:t>16-bit</a:t>
                  </a:r>
                </a:p>
                <a:p>
                  <a:pPr algn="just">
                    <a:defRPr/>
                  </a:pPr>
                  <a:endParaRPr lang="en-US" sz="1100">
                    <a:latin typeface="+mn-lt"/>
                  </a:endParaRPr>
                </a:p>
              </p:txBody>
            </p:sp>
            <p:sp>
              <p:nvSpPr>
                <p:cNvPr id="44" name="Rectangle 73"/>
                <p:cNvSpPr>
                  <a:spLocks noChangeArrowheads="1"/>
                </p:cNvSpPr>
                <p:nvPr/>
              </p:nvSpPr>
              <p:spPr bwMode="auto">
                <a:xfrm>
                  <a:off x="720" y="3936"/>
                  <a:ext cx="928" cy="471"/>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31" name="Group 74"/>
              <p:cNvGrpSpPr>
                <a:grpSpLocks/>
              </p:cNvGrpSpPr>
              <p:nvPr/>
            </p:nvGrpSpPr>
            <p:grpSpPr bwMode="auto">
              <a:xfrm>
                <a:off x="1648" y="3936"/>
                <a:ext cx="1605" cy="471"/>
                <a:chOff x="1648" y="3936"/>
                <a:chExt cx="1605" cy="471"/>
              </a:xfrm>
            </p:grpSpPr>
            <p:sp>
              <p:nvSpPr>
                <p:cNvPr id="41" name="Rectangle 75"/>
                <p:cNvSpPr>
                  <a:spLocks noChangeArrowheads="1"/>
                </p:cNvSpPr>
                <p:nvPr/>
              </p:nvSpPr>
              <p:spPr bwMode="auto">
                <a:xfrm>
                  <a:off x="1691" y="3936"/>
                  <a:ext cx="1518" cy="471"/>
                </a:xfrm>
                <a:prstGeom prst="rect">
                  <a:avLst/>
                </a:prstGeom>
                <a:noFill/>
                <a:ln w="9525">
                  <a:noFill/>
                  <a:miter lim="800000"/>
                  <a:headEnd/>
                  <a:tailEnd/>
                </a:ln>
              </p:spPr>
              <p:txBody>
                <a:bodyPr/>
                <a:lstStyle/>
                <a:p>
                  <a:pPr algn="just">
                    <a:defRPr/>
                  </a:pPr>
                  <a:r>
                    <a:rPr lang="en-US" sz="1100">
                      <a:latin typeface="+mn-lt"/>
                      <a:cs typeface="Times New Roman" pitchFamily="18" charset="0"/>
                    </a:rPr>
                    <a:t>A single character</a:t>
                  </a:r>
                </a:p>
                <a:p>
                  <a:pPr algn="just">
                    <a:defRPr/>
                  </a:pPr>
                  <a:endParaRPr lang="en-US" sz="1100">
                    <a:latin typeface="+mn-lt"/>
                  </a:endParaRPr>
                </a:p>
              </p:txBody>
            </p:sp>
            <p:sp>
              <p:nvSpPr>
                <p:cNvPr id="42" name="Rectangle 76"/>
                <p:cNvSpPr>
                  <a:spLocks noChangeArrowheads="1"/>
                </p:cNvSpPr>
                <p:nvPr/>
              </p:nvSpPr>
              <p:spPr bwMode="auto">
                <a:xfrm>
                  <a:off x="1648" y="3936"/>
                  <a:ext cx="1605" cy="471"/>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32" name="Group 77"/>
              <p:cNvGrpSpPr>
                <a:grpSpLocks/>
              </p:cNvGrpSpPr>
              <p:nvPr/>
            </p:nvGrpSpPr>
            <p:grpSpPr bwMode="auto">
              <a:xfrm>
                <a:off x="0" y="4407"/>
                <a:ext cx="720" cy="676"/>
                <a:chOff x="0" y="4407"/>
                <a:chExt cx="720" cy="676"/>
              </a:xfrm>
            </p:grpSpPr>
            <p:sp>
              <p:nvSpPr>
                <p:cNvPr id="39" name="Rectangle 78"/>
                <p:cNvSpPr>
                  <a:spLocks noChangeArrowheads="1"/>
                </p:cNvSpPr>
                <p:nvPr/>
              </p:nvSpPr>
              <p:spPr bwMode="auto">
                <a:xfrm>
                  <a:off x="43" y="4407"/>
                  <a:ext cx="633" cy="676"/>
                </a:xfrm>
                <a:prstGeom prst="rect">
                  <a:avLst/>
                </a:prstGeom>
                <a:noFill/>
                <a:ln w="9525">
                  <a:noFill/>
                  <a:miter lim="800000"/>
                  <a:headEnd/>
                  <a:tailEnd/>
                </a:ln>
              </p:spPr>
              <p:txBody>
                <a:bodyPr/>
                <a:lstStyle/>
                <a:p>
                  <a:pPr algn="just">
                    <a:defRPr/>
                  </a:pPr>
                  <a:r>
                    <a:rPr lang="en-US" sz="1100">
                      <a:latin typeface="+mn-lt"/>
                      <a:cs typeface="Times New Roman" pitchFamily="18" charset="0"/>
                    </a:rPr>
                    <a:t>boolean</a:t>
                  </a:r>
                </a:p>
                <a:p>
                  <a:pPr algn="just">
                    <a:defRPr/>
                  </a:pPr>
                  <a:endParaRPr lang="en-US" sz="1100">
                    <a:latin typeface="+mn-lt"/>
                  </a:endParaRPr>
                </a:p>
              </p:txBody>
            </p:sp>
            <p:sp>
              <p:nvSpPr>
                <p:cNvPr id="40" name="Rectangle 79"/>
                <p:cNvSpPr>
                  <a:spLocks noChangeArrowheads="1"/>
                </p:cNvSpPr>
                <p:nvPr/>
              </p:nvSpPr>
              <p:spPr bwMode="auto">
                <a:xfrm>
                  <a:off x="0" y="4407"/>
                  <a:ext cx="720" cy="676"/>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33" name="Group 80"/>
              <p:cNvGrpSpPr>
                <a:grpSpLocks/>
              </p:cNvGrpSpPr>
              <p:nvPr/>
            </p:nvGrpSpPr>
            <p:grpSpPr bwMode="auto">
              <a:xfrm>
                <a:off x="720" y="4407"/>
                <a:ext cx="928" cy="676"/>
                <a:chOff x="720" y="4407"/>
                <a:chExt cx="928" cy="676"/>
              </a:xfrm>
            </p:grpSpPr>
            <p:sp>
              <p:nvSpPr>
                <p:cNvPr id="37" name="Rectangle 81"/>
                <p:cNvSpPr>
                  <a:spLocks noChangeArrowheads="1"/>
                </p:cNvSpPr>
                <p:nvPr/>
              </p:nvSpPr>
              <p:spPr bwMode="auto">
                <a:xfrm>
                  <a:off x="763" y="4407"/>
                  <a:ext cx="842" cy="676"/>
                </a:xfrm>
                <a:prstGeom prst="rect">
                  <a:avLst/>
                </a:prstGeom>
                <a:noFill/>
                <a:ln w="9525">
                  <a:noFill/>
                  <a:miter lim="800000"/>
                  <a:headEnd/>
                  <a:tailEnd/>
                </a:ln>
              </p:spPr>
              <p:txBody>
                <a:bodyPr/>
                <a:lstStyle/>
                <a:p>
                  <a:pPr algn="just">
                    <a:defRPr/>
                  </a:pPr>
                  <a:r>
                    <a:rPr lang="en-US" sz="1100">
                      <a:latin typeface="+mn-lt"/>
                      <a:cs typeface="Times New Roman" pitchFamily="18" charset="0"/>
                    </a:rPr>
                    <a:t>1-bit</a:t>
                  </a:r>
                </a:p>
                <a:p>
                  <a:pPr algn="just">
                    <a:defRPr/>
                  </a:pPr>
                  <a:endParaRPr lang="en-US" sz="1100">
                    <a:latin typeface="+mn-lt"/>
                  </a:endParaRPr>
                </a:p>
              </p:txBody>
            </p:sp>
            <p:sp>
              <p:nvSpPr>
                <p:cNvPr id="38" name="Rectangle 82"/>
                <p:cNvSpPr>
                  <a:spLocks noChangeArrowheads="1"/>
                </p:cNvSpPr>
                <p:nvPr/>
              </p:nvSpPr>
              <p:spPr bwMode="auto">
                <a:xfrm>
                  <a:off x="720" y="4407"/>
                  <a:ext cx="928" cy="676"/>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nvGrpSpPr>
              <p:cNvPr id="34" name="Group 83"/>
              <p:cNvGrpSpPr>
                <a:grpSpLocks/>
              </p:cNvGrpSpPr>
              <p:nvPr/>
            </p:nvGrpSpPr>
            <p:grpSpPr bwMode="auto">
              <a:xfrm>
                <a:off x="1648" y="4407"/>
                <a:ext cx="1605" cy="676"/>
                <a:chOff x="1648" y="4407"/>
                <a:chExt cx="1605" cy="676"/>
              </a:xfrm>
            </p:grpSpPr>
            <p:sp>
              <p:nvSpPr>
                <p:cNvPr id="35" name="Rectangle 84"/>
                <p:cNvSpPr>
                  <a:spLocks noChangeArrowheads="1"/>
                </p:cNvSpPr>
                <p:nvPr/>
              </p:nvSpPr>
              <p:spPr bwMode="auto">
                <a:xfrm>
                  <a:off x="1691" y="4407"/>
                  <a:ext cx="1518" cy="676"/>
                </a:xfrm>
                <a:prstGeom prst="rect">
                  <a:avLst/>
                </a:prstGeom>
                <a:noFill/>
                <a:ln w="9525">
                  <a:noFill/>
                  <a:miter lim="800000"/>
                  <a:headEnd/>
                  <a:tailEnd/>
                </a:ln>
              </p:spPr>
              <p:txBody>
                <a:bodyPr/>
                <a:lstStyle/>
                <a:p>
                  <a:pPr algn="just">
                    <a:defRPr/>
                  </a:pPr>
                  <a:r>
                    <a:rPr lang="en-US" sz="1100">
                      <a:latin typeface="+mn-lt"/>
                      <a:cs typeface="Times New Roman" pitchFamily="18" charset="0"/>
                    </a:rPr>
                    <a:t>True or False</a:t>
                  </a:r>
                </a:p>
                <a:p>
                  <a:pPr algn="just">
                    <a:defRPr/>
                  </a:pPr>
                  <a:endParaRPr lang="en-US" sz="1100">
                    <a:latin typeface="+mn-lt"/>
                  </a:endParaRPr>
                </a:p>
              </p:txBody>
            </p:sp>
            <p:sp>
              <p:nvSpPr>
                <p:cNvPr id="36" name="Rectangle 85"/>
                <p:cNvSpPr>
                  <a:spLocks noChangeArrowheads="1"/>
                </p:cNvSpPr>
                <p:nvPr/>
              </p:nvSpPr>
              <p:spPr bwMode="auto">
                <a:xfrm>
                  <a:off x="1648" y="4407"/>
                  <a:ext cx="1605" cy="676"/>
                </a:xfrm>
                <a:prstGeom prst="rect">
                  <a:avLst/>
                </a:prstGeom>
                <a:noFill/>
                <a:ln w="7">
                  <a:solidFill>
                    <a:srgbClr val="A0A0A0"/>
                  </a:solidFill>
                  <a:miter lim="800000"/>
                  <a:headEnd/>
                  <a:tailEnd/>
                </a:ln>
              </p:spPr>
              <p:txBody>
                <a:bodyPr/>
                <a:lstStyle/>
                <a:p>
                  <a:pPr>
                    <a:defRPr/>
                  </a:pPr>
                  <a:endParaRPr lang="en-US" sz="1100">
                    <a:latin typeface="+mn-lt"/>
                  </a:endParaRPr>
                </a:p>
              </p:txBody>
            </p:sp>
          </p:grpSp>
        </p:grpSp>
        <p:sp>
          <p:nvSpPr>
            <p:cNvPr id="7" name="Rectangle 86"/>
            <p:cNvSpPr>
              <a:spLocks noChangeArrowheads="1"/>
            </p:cNvSpPr>
            <p:nvPr/>
          </p:nvSpPr>
          <p:spPr bwMode="auto">
            <a:xfrm>
              <a:off x="-3" y="-3"/>
              <a:ext cx="3259" cy="5094"/>
            </a:xfrm>
            <a:prstGeom prst="rect">
              <a:avLst/>
            </a:prstGeom>
            <a:noFill/>
            <a:ln w="11112">
              <a:solidFill>
                <a:srgbClr val="A0A0A0"/>
              </a:solidFill>
              <a:miter lim="800000"/>
              <a:headEnd/>
              <a:tailEnd/>
            </a:ln>
          </p:spPr>
          <p:txBody>
            <a:bodyPr/>
            <a:lstStyle/>
            <a:p>
              <a:pPr>
                <a:defRPr/>
              </a:pPr>
              <a:endParaRPr lang="en-US" sz="1100">
                <a:latin typeface="+mn-lt"/>
              </a:endParaRPr>
            </a:p>
          </p:txBody>
        </p:sp>
      </p:grpSp>
    </p:spTree>
    <p:extLst>
      <p:ext uri="{BB962C8B-B14F-4D97-AF65-F5344CB8AC3E}">
        <p14:creationId xmlns:p14="http://schemas.microsoft.com/office/powerpoint/2010/main" val="1995501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67D5483-0C9A-4E7B-A1FB-FABE01DB511F}" type="slidenum">
              <a:rPr lang="en-US" smtClean="0"/>
              <a:pPr/>
              <a:t>6</a:t>
            </a:fld>
            <a:endParaRPr lang="en-US" smtClean="0"/>
          </a:p>
        </p:txBody>
      </p:sp>
      <p:sp>
        <p:nvSpPr>
          <p:cNvPr id="43011" name="Rectangle 2"/>
          <p:cNvSpPr>
            <a:spLocks noGrp="1" noRot="1" noChangeAspect="1" noChangeArrowheads="1" noTextEdit="1"/>
          </p:cNvSpPr>
          <p:nvPr>
            <p:ph type="sldImg"/>
          </p:nvPr>
        </p:nvSpPr>
        <p:spPr>
          <a:xfrm>
            <a:off x="1074738" y="704850"/>
            <a:ext cx="4699000" cy="3524250"/>
          </a:xfrm>
          <a:ln/>
        </p:spPr>
      </p:sp>
      <p:sp>
        <p:nvSpPr>
          <p:cNvPr id="43012" name="Rectangle 3"/>
          <p:cNvSpPr>
            <a:spLocks noGrp="1" noChangeArrowheads="1"/>
          </p:cNvSpPr>
          <p:nvPr>
            <p:ph type="body" idx="1"/>
          </p:nvPr>
        </p:nvSpPr>
        <p:spPr>
          <a:noFill/>
          <a:ln/>
        </p:spPr>
        <p:txBody>
          <a:bodyPr/>
          <a:lstStyle/>
          <a:p>
            <a:r>
              <a:rPr lang="en-US" sz="1200" b="1" kern="1200" dirty="0" smtClean="0">
                <a:solidFill>
                  <a:schemeClr val="tx1"/>
                </a:solidFill>
                <a:latin typeface="Arial" pitchFamily="34" charset="0"/>
                <a:ea typeface="+mn-ea"/>
                <a:cs typeface="+mn-cs"/>
              </a:rPr>
              <a:t>Constants :- </a:t>
            </a:r>
            <a:endParaRPr lang="en-US" b="0" kern="1200" dirty="0" smtClean="0">
              <a:solidFill>
                <a:schemeClr val="tx1"/>
              </a:solidFill>
              <a:latin typeface="Arial" pitchFamily="34" charset="0"/>
              <a:ea typeface="+mn-ea"/>
              <a:cs typeface="+mn-cs"/>
            </a:endParaRPr>
          </a:p>
          <a:p>
            <a:pPr lvl="1"/>
            <a:r>
              <a:rPr lang="en-US" dirty="0" smtClean="0"/>
              <a:t>There are several values in the real world which will never change. </a:t>
            </a:r>
          </a:p>
          <a:p>
            <a:pPr lvl="2"/>
            <a:r>
              <a:rPr lang="en-US" dirty="0" smtClean="0"/>
              <a:t>A square will always have four sides, </a:t>
            </a:r>
          </a:p>
          <a:p>
            <a:pPr lvl="2"/>
            <a:r>
              <a:rPr lang="en-US" dirty="0" smtClean="0"/>
              <a:t>PI to three decimal places will always be 3.142, and</a:t>
            </a:r>
          </a:p>
          <a:p>
            <a:pPr lvl="2"/>
            <a:r>
              <a:rPr lang="en-US" dirty="0" smtClean="0"/>
              <a:t> a day will always have 24 hours.</a:t>
            </a:r>
          </a:p>
          <a:p>
            <a:pPr lvl="1"/>
            <a:r>
              <a:rPr lang="en-US" dirty="0" smtClean="0"/>
              <a:t> These values remain constant. When writing a program it makes sense to represent them in the same way - as values that will not be modified once they have been assigned to a variable. These variables are known as constants. </a:t>
            </a:r>
          </a:p>
          <a:p>
            <a:pPr lvl="1"/>
            <a:r>
              <a:rPr lang="en-US" dirty="0" smtClean="0"/>
              <a:t>This is done by adding the keyword modifier final:</a:t>
            </a:r>
          </a:p>
          <a:p>
            <a:pPr lvl="2"/>
            <a:r>
              <a:rPr lang="en-US" i="1" dirty="0" smtClean="0"/>
              <a:t>final</a:t>
            </a:r>
            <a:r>
              <a:rPr lang="en-US" dirty="0" smtClean="0"/>
              <a:t> </a:t>
            </a:r>
            <a:r>
              <a:rPr lang="en-US" dirty="0" err="1" smtClean="0"/>
              <a:t>int</a:t>
            </a:r>
            <a:r>
              <a:rPr lang="en-US" dirty="0" smtClean="0"/>
              <a:t> NUMBER_OF_HOURS_IN_A_DAY = 24; </a:t>
            </a:r>
          </a:p>
          <a:p>
            <a:endParaRPr lang="en-US" b="0" dirty="0" smtClean="0"/>
          </a:p>
          <a:p>
            <a:pPr lvl="1"/>
            <a:r>
              <a:rPr lang="en-US" b="1" u="sng" dirty="0" smtClean="0"/>
              <a:t>Note: </a:t>
            </a:r>
            <a:r>
              <a:rPr lang="en-US" dirty="0" smtClean="0"/>
              <a:t>as per the standard Java naming convention the variable name is mentioned in uppercase </a:t>
            </a:r>
            <a:endParaRPr lang="en-US" b="0" dirty="0" smtClean="0"/>
          </a:p>
          <a:p>
            <a:r>
              <a:rPr lang="en-US" dirty="0" smtClean="0"/>
              <a:t>Where to Declare Constants</a:t>
            </a:r>
          </a:p>
          <a:p>
            <a:pPr lvl="1"/>
            <a:r>
              <a:rPr lang="en-US" dirty="0" smtClean="0"/>
              <a:t>As with normal variables you want to limit the scope of constants to where they are used. </a:t>
            </a:r>
          </a:p>
          <a:p>
            <a:pPr lvl="1"/>
            <a:r>
              <a:rPr lang="en-US" dirty="0" smtClean="0"/>
              <a:t>If the value of the constant is only needed in a method then declare it there.</a:t>
            </a:r>
            <a:r>
              <a:rPr lang="en-US" b="0" dirty="0" smtClean="0"/>
              <a:t/>
            </a:r>
            <a:br>
              <a:rPr lang="en-US" b="0" dirty="0" smtClean="0"/>
            </a:br>
            <a:endParaRPr lang="en-US" b="0" dirty="0" smtClean="0"/>
          </a:p>
          <a:p>
            <a:endParaRPr lang="en-US" dirty="0" smtClean="0"/>
          </a:p>
        </p:txBody>
      </p:sp>
    </p:spTree>
    <p:extLst>
      <p:ext uri="{BB962C8B-B14F-4D97-AF65-F5344CB8AC3E}">
        <p14:creationId xmlns:p14="http://schemas.microsoft.com/office/powerpoint/2010/main" val="3470906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F552473-FA29-47E1-B675-3E71FCFABED1}" type="slidenum">
              <a:rPr lang="en-US" smtClean="0"/>
              <a:pPr/>
              <a:t>10</a:t>
            </a:fld>
            <a:endParaRPr lang="en-US" smtClean="0"/>
          </a:p>
        </p:txBody>
      </p:sp>
      <p:sp>
        <p:nvSpPr>
          <p:cNvPr id="35843" name="Rectangle 2"/>
          <p:cNvSpPr>
            <a:spLocks noGrp="1" noRot="1" noChangeAspect="1" noChangeArrowheads="1" noTextEdit="1"/>
          </p:cNvSpPr>
          <p:nvPr>
            <p:ph type="sldImg"/>
          </p:nvPr>
        </p:nvSpPr>
        <p:spPr>
          <a:xfrm>
            <a:off x="1089025" y="715963"/>
            <a:ext cx="4670425" cy="3503612"/>
          </a:xfrm>
          <a:ln/>
        </p:spPr>
      </p:sp>
      <p:sp>
        <p:nvSpPr>
          <p:cNvPr id="35844" name="Rectangle 3"/>
          <p:cNvSpPr>
            <a:spLocks noGrp="1" noChangeArrowheads="1"/>
          </p:cNvSpPr>
          <p:nvPr>
            <p:ph type="body" idx="1"/>
          </p:nvPr>
        </p:nvSpPr>
        <p:spPr>
          <a:noFill/>
          <a:ln/>
        </p:spPr>
        <p:txBody>
          <a:bodyPr/>
          <a:lstStyle/>
          <a:p>
            <a:r>
              <a:rPr lang="en-US" b="1" dirty="0" smtClean="0">
                <a:cs typeface="Arial" pitchFamily="34" charset="0"/>
              </a:rPr>
              <a:t>Arithmetic Operators:</a:t>
            </a:r>
          </a:p>
          <a:p>
            <a:pPr lvl="1"/>
            <a:r>
              <a:rPr lang="en-US" sz="1100" i="0" kern="1200" dirty="0" smtClean="0">
                <a:solidFill>
                  <a:schemeClr val="tx1"/>
                </a:solidFill>
                <a:latin typeface="Arial" pitchFamily="34" charset="0"/>
                <a:cs typeface="Arial" pitchFamily="34" charset="0"/>
              </a:rPr>
              <a:t>When an integer and a floating-point number are used as operands to a single arithmetic operation, the result is a floating point. The integer is implicitly converted to a floating-point number before the operation takes place</a:t>
            </a:r>
            <a:endParaRPr lang="en-US" b="1" dirty="0" smtClean="0">
              <a:latin typeface="Arial" pitchFamily="34" charset="0"/>
              <a:cs typeface="Arial" pitchFamily="34" charset="0"/>
            </a:endParaRPr>
          </a:p>
          <a:p>
            <a:r>
              <a:rPr lang="en-US" b="1" dirty="0" smtClean="0">
                <a:cs typeface="Arial" pitchFamily="34" charset="0"/>
              </a:rPr>
              <a:t>Relational Operators:</a:t>
            </a:r>
          </a:p>
          <a:p>
            <a:pPr lvl="1"/>
            <a:r>
              <a:rPr lang="en-US" dirty="0" smtClean="0">
                <a:latin typeface="Arial" pitchFamily="34" charset="0"/>
                <a:cs typeface="Arial" pitchFamily="34" charset="0"/>
              </a:rPr>
              <a:t>Relational Operators are used to check relation between two variables or numbers.</a:t>
            </a:r>
          </a:p>
          <a:p>
            <a:pPr lvl="1"/>
            <a:r>
              <a:rPr lang="en-US" dirty="0" smtClean="0">
                <a:latin typeface="Arial" pitchFamily="34" charset="0"/>
                <a:cs typeface="Arial" pitchFamily="34" charset="0"/>
              </a:rPr>
              <a:t>Relational Operators are Binary </a:t>
            </a:r>
            <a:r>
              <a:rPr lang="en-US" dirty="0" err="1" smtClean="0">
                <a:latin typeface="Arial" pitchFamily="34" charset="0"/>
                <a:cs typeface="Arial" pitchFamily="34" charset="0"/>
              </a:rPr>
              <a:t>Operators.Relational</a:t>
            </a:r>
            <a:r>
              <a:rPr lang="en-US" dirty="0" smtClean="0">
                <a:latin typeface="Arial" pitchFamily="34" charset="0"/>
                <a:cs typeface="Arial" pitchFamily="34" charset="0"/>
              </a:rPr>
              <a:t> Operators returns “</a:t>
            </a:r>
            <a:r>
              <a:rPr lang="en-US" b="1" u="sng" dirty="0" smtClean="0">
                <a:latin typeface="Arial" pitchFamily="34" charset="0"/>
                <a:cs typeface="Arial" pitchFamily="34" charset="0"/>
              </a:rPr>
              <a:t>Boolean</a:t>
            </a:r>
            <a:r>
              <a:rPr lang="en-US" dirty="0" smtClean="0">
                <a:latin typeface="Arial" pitchFamily="34" charset="0"/>
                <a:cs typeface="Arial" pitchFamily="34" charset="0"/>
              </a:rPr>
              <a:t>” value .</a:t>
            </a:r>
            <a:r>
              <a:rPr lang="en-US" dirty="0" err="1" smtClean="0">
                <a:latin typeface="Arial" pitchFamily="34" charset="0"/>
                <a:cs typeface="Arial" pitchFamily="34" charset="0"/>
              </a:rPr>
              <a:t>i.e</a:t>
            </a:r>
            <a:r>
              <a:rPr lang="en-US" dirty="0" smtClean="0">
                <a:latin typeface="Arial" pitchFamily="34" charset="0"/>
                <a:cs typeface="Arial" pitchFamily="34" charset="0"/>
              </a:rPr>
              <a:t> it will return true or false.</a:t>
            </a:r>
          </a:p>
          <a:p>
            <a:pPr lvl="1"/>
            <a:r>
              <a:rPr lang="en-US" dirty="0" smtClean="0">
                <a:latin typeface="Arial" pitchFamily="34" charset="0"/>
                <a:cs typeface="Arial" pitchFamily="34" charset="0"/>
              </a:rPr>
              <a:t>Most of the relational operators are used in “If statement” and inside Looping statement in order to check </a:t>
            </a:r>
            <a:r>
              <a:rPr lang="en-US" dirty="0" err="1" smtClean="0">
                <a:latin typeface="Arial" pitchFamily="34" charset="0"/>
                <a:cs typeface="Arial" pitchFamily="34" charset="0"/>
              </a:rPr>
              <a:t>truthness</a:t>
            </a:r>
            <a:r>
              <a:rPr lang="en-US" dirty="0" smtClean="0">
                <a:latin typeface="Arial" pitchFamily="34" charset="0"/>
                <a:cs typeface="Arial" pitchFamily="34" charset="0"/>
              </a:rPr>
              <a:t> or falseness of </a:t>
            </a:r>
            <a:r>
              <a:rPr lang="en-US" dirty="0" err="1" smtClean="0">
                <a:latin typeface="Arial" pitchFamily="34" charset="0"/>
                <a:cs typeface="Arial" pitchFamily="34" charset="0"/>
              </a:rPr>
              <a:t>condition.They</a:t>
            </a:r>
            <a:r>
              <a:rPr lang="en-US" dirty="0" smtClean="0">
                <a:latin typeface="Arial" pitchFamily="34" charset="0"/>
                <a:cs typeface="Arial" pitchFamily="34" charset="0"/>
              </a:rPr>
              <a:t> </a:t>
            </a:r>
            <a:r>
              <a:rPr lang="en-US" dirty="0" err="1" smtClean="0">
                <a:latin typeface="Arial" pitchFamily="34" charset="0"/>
                <a:cs typeface="Arial" pitchFamily="34" charset="0"/>
              </a:rPr>
              <a:t>acan</a:t>
            </a:r>
            <a:r>
              <a:rPr lang="en-US" dirty="0" smtClean="0">
                <a:latin typeface="Arial" pitchFamily="34" charset="0"/>
                <a:cs typeface="Arial" pitchFamily="34" charset="0"/>
              </a:rPr>
              <a:t> also be used within an expression.</a:t>
            </a:r>
          </a:p>
          <a:p>
            <a:pPr lvl="1"/>
            <a:r>
              <a:rPr lang="en-US" b="1" dirty="0" smtClean="0">
                <a:latin typeface="Arial" pitchFamily="34" charset="0"/>
                <a:cs typeface="Arial" pitchFamily="34" charset="0"/>
              </a:rPr>
              <a:t>Note: Do not Use Relational Operator to Initialize Non-Boolean Variable</a:t>
            </a:r>
          </a:p>
          <a:p>
            <a:pPr lvl="2"/>
            <a:r>
              <a:rPr lang="en-US" dirty="0" smtClean="0">
                <a:cs typeface="Arial" pitchFamily="34" charset="0"/>
              </a:rPr>
              <a:t>However we can use Relational Operators in Expression in which final result will be accumulated in </a:t>
            </a:r>
            <a:r>
              <a:rPr lang="en-US" dirty="0" err="1" smtClean="0">
                <a:cs typeface="Arial" pitchFamily="34" charset="0"/>
              </a:rPr>
              <a:t>boolean</a:t>
            </a:r>
            <a:r>
              <a:rPr lang="en-US" dirty="0" smtClean="0">
                <a:cs typeface="Arial" pitchFamily="34" charset="0"/>
              </a:rPr>
              <a:t> variable.</a:t>
            </a:r>
          </a:p>
          <a:p>
            <a:pPr lvl="3">
              <a:buNone/>
            </a:pPr>
            <a:r>
              <a:rPr lang="en-US" dirty="0" smtClean="0">
                <a:cs typeface="Arial" pitchFamily="34" charset="0"/>
              </a:rPr>
              <a:t>class </a:t>
            </a:r>
            <a:r>
              <a:rPr lang="en-US" dirty="0" err="1" smtClean="0">
                <a:cs typeface="Arial" pitchFamily="34" charset="0"/>
              </a:rPr>
              <a:t>boolDemo</a:t>
            </a:r>
            <a:r>
              <a:rPr lang="en-US" dirty="0" smtClean="0">
                <a:cs typeface="Arial" pitchFamily="34" charset="0"/>
              </a:rPr>
              <a:t> </a:t>
            </a:r>
            <a:r>
              <a:rPr lang="en-US" sz="900" kern="1200" dirty="0" smtClean="0">
                <a:solidFill>
                  <a:schemeClr val="tx1"/>
                </a:solidFill>
                <a:cs typeface="Arial" pitchFamily="34" charset="0"/>
              </a:rPr>
              <a:t>{</a:t>
            </a:r>
            <a:r>
              <a:rPr lang="en-US" dirty="0" smtClean="0">
                <a:cs typeface="Arial" pitchFamily="34" charset="0"/>
              </a:rPr>
              <a:t> </a:t>
            </a:r>
          </a:p>
          <a:p>
            <a:pPr lvl="3">
              <a:buNone/>
            </a:pPr>
            <a:r>
              <a:rPr lang="en-US" dirty="0" smtClean="0">
                <a:cs typeface="Arial" pitchFamily="34" charset="0"/>
              </a:rPr>
              <a:t>	public </a:t>
            </a:r>
            <a:r>
              <a:rPr lang="en-US" sz="900" kern="1200" dirty="0" smtClean="0">
                <a:solidFill>
                  <a:schemeClr val="tx1"/>
                </a:solidFill>
                <a:cs typeface="Arial" pitchFamily="34" charset="0"/>
              </a:rPr>
              <a:t>static</a:t>
            </a:r>
            <a:r>
              <a:rPr lang="en-US" dirty="0" smtClean="0">
                <a:cs typeface="Arial" pitchFamily="34" charset="0"/>
              </a:rPr>
              <a:t> </a:t>
            </a:r>
            <a:r>
              <a:rPr lang="en-US" sz="900" kern="1200" dirty="0" smtClean="0">
                <a:solidFill>
                  <a:schemeClr val="tx1"/>
                </a:solidFill>
                <a:cs typeface="Arial" pitchFamily="34" charset="0"/>
              </a:rPr>
              <a:t>void</a:t>
            </a:r>
            <a:r>
              <a:rPr lang="en-US" dirty="0" smtClean="0">
                <a:cs typeface="Arial" pitchFamily="34" charset="0"/>
              </a:rPr>
              <a:t> </a:t>
            </a:r>
            <a:r>
              <a:rPr lang="en-US" sz="900" kern="1200" dirty="0" smtClean="0">
                <a:solidFill>
                  <a:schemeClr val="tx1"/>
                </a:solidFill>
                <a:cs typeface="Arial" pitchFamily="34" charset="0"/>
              </a:rPr>
              <a:t>main(String</a:t>
            </a:r>
            <a:r>
              <a:rPr lang="en-US" dirty="0" smtClean="0">
                <a:cs typeface="Arial" pitchFamily="34" charset="0"/>
              </a:rPr>
              <a:t> </a:t>
            </a:r>
            <a:r>
              <a:rPr lang="en-US" dirty="0" err="1" smtClean="0">
                <a:cs typeface="Arial" pitchFamily="34" charset="0"/>
              </a:rPr>
              <a:t>args</a:t>
            </a:r>
            <a:r>
              <a:rPr lang="en-US" sz="900" kern="1200" dirty="0" smtClean="0">
                <a:solidFill>
                  <a:schemeClr val="tx1"/>
                </a:solidFill>
                <a:cs typeface="Arial" pitchFamily="34" charset="0"/>
              </a:rPr>
              <a:t>[])</a:t>
            </a:r>
            <a:r>
              <a:rPr lang="en-US" dirty="0" smtClean="0">
                <a:cs typeface="Arial" pitchFamily="34" charset="0"/>
              </a:rPr>
              <a:t> </a:t>
            </a:r>
            <a:r>
              <a:rPr lang="en-US" sz="900" kern="1200" dirty="0" smtClean="0">
                <a:solidFill>
                  <a:schemeClr val="tx1"/>
                </a:solidFill>
                <a:cs typeface="Arial" pitchFamily="34" charset="0"/>
              </a:rPr>
              <a:t>{</a:t>
            </a:r>
            <a:r>
              <a:rPr lang="en-US" dirty="0" smtClean="0">
                <a:cs typeface="Arial" pitchFamily="34" charset="0"/>
              </a:rPr>
              <a:t> </a:t>
            </a:r>
          </a:p>
          <a:p>
            <a:pPr lvl="3">
              <a:buNone/>
            </a:pPr>
            <a:r>
              <a:rPr lang="en-US" dirty="0" smtClean="0">
                <a:latin typeface="Arial" pitchFamily="34" charset="0"/>
                <a:cs typeface="Arial" pitchFamily="34" charset="0"/>
              </a:rPr>
              <a:t>	</a:t>
            </a:r>
            <a:r>
              <a:rPr lang="en-US" dirty="0" err="1" smtClean="0">
                <a:latin typeface="Arial" pitchFamily="34" charset="0"/>
                <a:cs typeface="Arial" pitchFamily="34" charset="0"/>
              </a:rPr>
              <a:t>boolean</a:t>
            </a:r>
            <a:r>
              <a:rPr lang="en-US" dirty="0" smtClean="0">
                <a:latin typeface="Arial" pitchFamily="34" charset="0"/>
                <a:cs typeface="Arial" pitchFamily="34" charset="0"/>
              </a:rPr>
              <a:t> num1 </a:t>
            </a:r>
            <a:r>
              <a:rPr lang="en-US" kern="1200" dirty="0" smtClean="0">
                <a:solidFill>
                  <a:schemeClr val="tx1"/>
                </a:solidFill>
                <a:latin typeface="Arial" pitchFamily="34" charset="0"/>
                <a:cs typeface="Arial" pitchFamily="34" charset="0"/>
              </a:rPr>
              <a:t>=</a:t>
            </a:r>
            <a:r>
              <a:rPr lang="en-US" dirty="0" smtClean="0">
                <a:latin typeface="Arial" pitchFamily="34" charset="0"/>
                <a:cs typeface="Arial" pitchFamily="34" charset="0"/>
              </a:rPr>
              <a:t> </a:t>
            </a:r>
            <a:r>
              <a:rPr lang="en-US" kern="1200" dirty="0" smtClean="0">
                <a:solidFill>
                  <a:schemeClr val="tx1"/>
                </a:solidFill>
                <a:latin typeface="Arial" pitchFamily="34" charset="0"/>
                <a:cs typeface="Arial" pitchFamily="34" charset="0"/>
              </a:rPr>
              <a:t>100</a:t>
            </a:r>
            <a:r>
              <a:rPr lang="en-US" dirty="0" smtClean="0">
                <a:latin typeface="Arial" pitchFamily="34" charset="0"/>
                <a:cs typeface="Arial" pitchFamily="34" charset="0"/>
              </a:rPr>
              <a:t> </a:t>
            </a:r>
            <a:r>
              <a:rPr lang="en-US" kern="1200" dirty="0" smtClean="0">
                <a:solidFill>
                  <a:schemeClr val="tx1"/>
                </a:solidFill>
                <a:latin typeface="Arial" pitchFamily="34" charset="0"/>
                <a:cs typeface="Arial" pitchFamily="34" charset="0"/>
              </a:rPr>
              <a:t>&gt;</a:t>
            </a:r>
            <a:r>
              <a:rPr lang="en-US" dirty="0" smtClean="0">
                <a:latin typeface="Arial" pitchFamily="34" charset="0"/>
                <a:cs typeface="Arial" pitchFamily="34" charset="0"/>
              </a:rPr>
              <a:t> </a:t>
            </a:r>
            <a:r>
              <a:rPr lang="en-US" kern="1200" dirty="0" smtClean="0">
                <a:solidFill>
                  <a:schemeClr val="tx1"/>
                </a:solidFill>
                <a:latin typeface="Arial" pitchFamily="34" charset="0"/>
                <a:cs typeface="Arial" pitchFamily="34" charset="0"/>
              </a:rPr>
              <a:t>20;</a:t>
            </a:r>
            <a:r>
              <a:rPr lang="en-US" dirty="0" smtClean="0">
                <a:latin typeface="Arial" pitchFamily="34" charset="0"/>
                <a:cs typeface="Arial" pitchFamily="34" charset="0"/>
              </a:rPr>
              <a:t> </a:t>
            </a:r>
            <a:r>
              <a:rPr lang="en-US" dirty="0" err="1" smtClean="0">
                <a:latin typeface="Arial" pitchFamily="34" charset="0"/>
                <a:cs typeface="Arial" pitchFamily="34" charset="0"/>
              </a:rPr>
              <a:t>System</a:t>
            </a:r>
            <a:r>
              <a:rPr lang="en-US" kern="1200" dirty="0" err="1" smtClean="0">
                <a:solidFill>
                  <a:schemeClr val="tx1"/>
                </a:solidFill>
                <a:latin typeface="Arial" pitchFamily="34" charset="0"/>
                <a:cs typeface="Arial" pitchFamily="34" charset="0"/>
              </a:rPr>
              <a:t>.</a:t>
            </a:r>
            <a:r>
              <a:rPr lang="en-US" dirty="0" err="1" smtClean="0">
                <a:latin typeface="Arial" pitchFamily="34" charset="0"/>
                <a:cs typeface="Arial" pitchFamily="34" charset="0"/>
              </a:rPr>
              <a:t>out</a:t>
            </a:r>
            <a:r>
              <a:rPr lang="en-US" kern="1200" dirty="0" err="1" smtClean="0">
                <a:solidFill>
                  <a:schemeClr val="tx1"/>
                </a:solidFill>
                <a:latin typeface="Arial" pitchFamily="34" charset="0"/>
                <a:cs typeface="Arial" pitchFamily="34" charset="0"/>
              </a:rPr>
              <a:t>.</a:t>
            </a:r>
            <a:r>
              <a:rPr lang="en-US" dirty="0" err="1" smtClean="0">
                <a:latin typeface="Arial" pitchFamily="34" charset="0"/>
                <a:cs typeface="Arial" pitchFamily="34" charset="0"/>
              </a:rPr>
              <a:t>println</a:t>
            </a:r>
            <a:r>
              <a:rPr lang="en-US" kern="1200" dirty="0" smtClean="0">
                <a:solidFill>
                  <a:schemeClr val="tx1"/>
                </a:solidFill>
                <a:latin typeface="Arial" pitchFamily="34" charset="0"/>
                <a:cs typeface="Arial" pitchFamily="34" charset="0"/>
              </a:rPr>
              <a:t>(</a:t>
            </a:r>
            <a:r>
              <a:rPr lang="en-US" dirty="0" smtClean="0">
                <a:latin typeface="Arial" pitchFamily="34" charset="0"/>
                <a:cs typeface="Arial" pitchFamily="34" charset="0"/>
              </a:rPr>
              <a:t>num1</a:t>
            </a:r>
            <a:r>
              <a:rPr lang="en-US" kern="1200" dirty="0" smtClean="0">
                <a:solidFill>
                  <a:schemeClr val="tx1"/>
                </a:solidFill>
                <a:latin typeface="Arial" pitchFamily="34" charset="0"/>
                <a:cs typeface="Arial" pitchFamily="34" charset="0"/>
              </a:rPr>
              <a:t>);</a:t>
            </a:r>
            <a:r>
              <a:rPr lang="en-US" dirty="0" smtClean="0">
                <a:latin typeface="Arial" pitchFamily="34" charset="0"/>
                <a:cs typeface="Arial" pitchFamily="34" charset="0"/>
              </a:rPr>
              <a:t> </a:t>
            </a:r>
          </a:p>
          <a:p>
            <a:pPr lvl="3">
              <a:buNone/>
            </a:pPr>
            <a:r>
              <a:rPr lang="en-US" kern="1200" dirty="0" smtClean="0">
                <a:solidFill>
                  <a:schemeClr val="tx1"/>
                </a:solidFill>
                <a:latin typeface="Arial" pitchFamily="34" charset="0"/>
                <a:cs typeface="Arial" pitchFamily="34" charset="0"/>
              </a:rPr>
              <a:t>	}</a:t>
            </a:r>
            <a:r>
              <a:rPr lang="en-US" dirty="0" smtClean="0">
                <a:latin typeface="Arial" pitchFamily="34" charset="0"/>
                <a:cs typeface="Arial" pitchFamily="34" charset="0"/>
              </a:rPr>
              <a:t> </a:t>
            </a:r>
          </a:p>
          <a:p>
            <a:pPr lvl="3">
              <a:buNone/>
            </a:pPr>
            <a:r>
              <a:rPr lang="en-US" kern="1200" dirty="0" smtClean="0">
                <a:solidFill>
                  <a:schemeClr val="tx1"/>
                </a:solidFill>
                <a:latin typeface="Arial" pitchFamily="34" charset="0"/>
                <a:cs typeface="Arial" pitchFamily="34" charset="0"/>
              </a:rPr>
              <a:t>}</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465456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F552473-FA29-47E1-B675-3E71FCFABED1}" type="slidenum">
              <a:rPr lang="en-US" smtClean="0"/>
              <a:pPr/>
              <a:t>11</a:t>
            </a:fld>
            <a:endParaRPr lang="en-US" smtClean="0"/>
          </a:p>
        </p:txBody>
      </p:sp>
      <p:sp>
        <p:nvSpPr>
          <p:cNvPr id="35843" name="Rectangle 2"/>
          <p:cNvSpPr>
            <a:spLocks noGrp="1" noRot="1" noChangeAspect="1" noChangeArrowheads="1" noTextEdit="1"/>
          </p:cNvSpPr>
          <p:nvPr>
            <p:ph type="sldImg"/>
          </p:nvPr>
        </p:nvSpPr>
        <p:spPr>
          <a:xfrm>
            <a:off x="1089025" y="715963"/>
            <a:ext cx="4670425" cy="3503612"/>
          </a:xfrm>
          <a:ln/>
        </p:spPr>
      </p:sp>
      <p:sp>
        <p:nvSpPr>
          <p:cNvPr id="35844" name="Rectangle 3"/>
          <p:cNvSpPr>
            <a:spLocks noGrp="1" noChangeArrowheads="1"/>
          </p:cNvSpPr>
          <p:nvPr>
            <p:ph type="body" idx="1"/>
          </p:nvPr>
        </p:nvSpPr>
        <p:spPr>
          <a:noFill/>
          <a:ln/>
        </p:spPr>
        <p:txBody>
          <a:bodyPr/>
          <a:lstStyle/>
          <a:p>
            <a:r>
              <a:rPr lang="en-US" dirty="0" smtClean="0"/>
              <a:t>Conditional Operator:</a:t>
            </a:r>
          </a:p>
          <a:p>
            <a:pPr lvl="1"/>
            <a:r>
              <a:rPr lang="en-US" sz="1100" b="1" i="0" kern="1200" dirty="0" smtClean="0">
                <a:solidFill>
                  <a:schemeClr val="tx1"/>
                </a:solidFill>
                <a:latin typeface="Arial" pitchFamily="34" charset="0"/>
                <a:ea typeface="+mn-ea"/>
                <a:cs typeface="+mn-cs"/>
              </a:rPr>
              <a:t>Conditional Operator (?:)‏ is a ternary operator. I</a:t>
            </a:r>
            <a:r>
              <a:rPr lang="en-US" sz="1000" i="0" kern="1200" dirty="0" smtClean="0">
                <a:solidFill>
                  <a:schemeClr val="tx1"/>
                </a:solidFill>
                <a:latin typeface="Arial" pitchFamily="34" charset="0"/>
                <a:ea typeface="+mn-ea"/>
                <a:cs typeface="+mn-cs"/>
              </a:rPr>
              <a:t>t takes in three arguments that together form a conditional expression.</a:t>
            </a:r>
          </a:p>
          <a:p>
            <a:pPr lvl="1"/>
            <a:r>
              <a:rPr lang="en-US" sz="1100" b="1" i="0" kern="1200" dirty="0" smtClean="0">
                <a:solidFill>
                  <a:schemeClr val="tx1"/>
                </a:solidFill>
                <a:latin typeface="Arial" pitchFamily="34" charset="0"/>
                <a:ea typeface="+mn-ea"/>
                <a:cs typeface="+mn-cs"/>
              </a:rPr>
              <a:t>Syntax:</a:t>
            </a:r>
          </a:p>
          <a:p>
            <a:pPr lvl="2"/>
            <a:r>
              <a:rPr lang="en-US" sz="1000" b="1" i="0" kern="1200" dirty="0" smtClean="0">
                <a:solidFill>
                  <a:schemeClr val="tx1"/>
                </a:solidFill>
                <a:latin typeface="Arial" pitchFamily="34" charset="0"/>
                <a:ea typeface="+mn-ea"/>
                <a:cs typeface="+mn-cs"/>
              </a:rPr>
              <a:t>exp1?exp2:exp3</a:t>
            </a:r>
            <a:br>
              <a:rPr lang="en-US" sz="1000" b="1" i="0" kern="1200" dirty="0" smtClean="0">
                <a:solidFill>
                  <a:schemeClr val="tx1"/>
                </a:solidFill>
                <a:latin typeface="Arial" pitchFamily="34" charset="0"/>
                <a:ea typeface="+mn-ea"/>
                <a:cs typeface="+mn-cs"/>
              </a:rPr>
            </a:br>
            <a:r>
              <a:rPr lang="en-US" sz="1000" i="0" kern="1200" dirty="0" smtClean="0">
                <a:solidFill>
                  <a:schemeClr val="tx1"/>
                </a:solidFill>
                <a:latin typeface="Arial" pitchFamily="34" charset="0"/>
                <a:ea typeface="+mn-ea"/>
                <a:cs typeface="+mn-cs"/>
              </a:rPr>
              <a:t>wherein</a:t>
            </a:r>
            <a:r>
              <a:rPr lang="en-US" sz="1000" i="0" kern="1200" baseline="0" dirty="0" smtClean="0">
                <a:solidFill>
                  <a:schemeClr val="tx1"/>
                </a:solidFill>
                <a:latin typeface="Arial" pitchFamily="34" charset="0"/>
                <a:ea typeface="+mn-ea"/>
                <a:cs typeface="+mn-cs"/>
              </a:rPr>
              <a:t> </a:t>
            </a:r>
            <a:r>
              <a:rPr lang="en-US" sz="1000" i="0" kern="1200" dirty="0" smtClean="0">
                <a:solidFill>
                  <a:schemeClr val="tx1"/>
                </a:solidFill>
                <a:latin typeface="Arial" pitchFamily="34" charset="0"/>
                <a:ea typeface="+mn-ea"/>
                <a:cs typeface="+mn-cs"/>
              </a:rPr>
              <a:t>exp1 - is a </a:t>
            </a:r>
            <a:r>
              <a:rPr lang="en-US" sz="1000" i="0" kern="1200" dirty="0" err="1" smtClean="0">
                <a:solidFill>
                  <a:schemeClr val="tx1"/>
                </a:solidFill>
                <a:latin typeface="Arial" pitchFamily="34" charset="0"/>
                <a:ea typeface="+mn-ea"/>
                <a:cs typeface="+mn-cs"/>
              </a:rPr>
              <a:t>boolean</a:t>
            </a:r>
            <a:r>
              <a:rPr lang="en-US" sz="1000" i="0" kern="1200" dirty="0" smtClean="0">
                <a:solidFill>
                  <a:schemeClr val="tx1"/>
                </a:solidFill>
                <a:latin typeface="Arial" pitchFamily="34" charset="0"/>
                <a:ea typeface="+mn-ea"/>
                <a:cs typeface="+mn-cs"/>
              </a:rPr>
              <a:t> expression whose result must either be true or false</a:t>
            </a:r>
          </a:p>
          <a:p>
            <a:pPr lvl="1"/>
            <a:r>
              <a:rPr lang="en-US" sz="1100" b="1" i="0" kern="1200" dirty="0" smtClean="0">
                <a:solidFill>
                  <a:schemeClr val="tx1"/>
                </a:solidFill>
                <a:latin typeface="Arial" pitchFamily="34" charset="0"/>
                <a:ea typeface="+mn-ea"/>
                <a:cs typeface="+mn-cs"/>
              </a:rPr>
              <a:t>Result:</a:t>
            </a:r>
          </a:p>
          <a:p>
            <a:pPr lvl="2"/>
            <a:r>
              <a:rPr lang="en-US" sz="1000" i="0" kern="1200" dirty="0" smtClean="0">
                <a:solidFill>
                  <a:schemeClr val="tx1"/>
                </a:solidFill>
                <a:latin typeface="Arial" pitchFamily="34" charset="0"/>
                <a:ea typeface="+mn-ea"/>
                <a:cs typeface="+mn-cs"/>
              </a:rPr>
              <a:t>If exp1 is true, exp2 is the value returned. If it is false, then exp3 is returned.</a:t>
            </a:r>
          </a:p>
          <a:p>
            <a:r>
              <a:rPr lang="en-US" sz="1200" b="1" dirty="0" smtClean="0"/>
              <a:t>Bitwise Operators</a:t>
            </a:r>
            <a:r>
              <a:rPr lang="en-US" sz="1200" b="1" i="0" kern="1200" dirty="0" smtClean="0">
                <a:solidFill>
                  <a:schemeClr val="tx1"/>
                </a:solidFill>
                <a:latin typeface="Arial" pitchFamily="34" charset="0"/>
                <a:ea typeface="+mn-ea"/>
                <a:cs typeface="+mn-cs"/>
              </a:rPr>
              <a:t/>
            </a:r>
            <a:br>
              <a:rPr lang="en-US" sz="1200" b="1" i="0" kern="1200" dirty="0" smtClean="0">
                <a:solidFill>
                  <a:schemeClr val="tx1"/>
                </a:solidFill>
                <a:latin typeface="Arial" pitchFamily="34" charset="0"/>
                <a:ea typeface="+mn-ea"/>
                <a:cs typeface="+mn-cs"/>
              </a:rPr>
            </a:br>
            <a:r>
              <a:rPr lang="en-US" sz="1200" b="1" i="0" kern="1200" dirty="0" smtClean="0">
                <a:solidFill>
                  <a:schemeClr val="tx1"/>
                </a:solidFill>
                <a:latin typeface="Arial" pitchFamily="34" charset="0"/>
                <a:ea typeface="+mn-ea"/>
                <a:cs typeface="+mn-cs"/>
              </a:rPr>
              <a:t/>
            </a:r>
            <a:br>
              <a:rPr lang="en-US" sz="1200" b="1" i="0" kern="1200" dirty="0" smtClean="0">
                <a:solidFill>
                  <a:schemeClr val="tx1"/>
                </a:solidFill>
                <a:latin typeface="Arial" pitchFamily="34" charset="0"/>
                <a:ea typeface="+mn-ea"/>
                <a:cs typeface="+mn-cs"/>
              </a:rPr>
            </a:br>
            <a:endParaRPr lang="en-US" sz="1200" b="1" i="0" kern="1200" dirty="0" smtClean="0">
              <a:solidFill>
                <a:schemeClr val="tx1"/>
              </a:solidFill>
              <a:latin typeface="Arial" pitchFamily="34" charset="0"/>
              <a:ea typeface="+mn-ea"/>
              <a:cs typeface="+mn-cs"/>
            </a:endParaRPr>
          </a:p>
          <a:p>
            <a:pPr lvl="1"/>
            <a:endParaRPr lang="en-US" dirty="0" smtClean="0"/>
          </a:p>
        </p:txBody>
      </p:sp>
      <p:pic>
        <p:nvPicPr>
          <p:cNvPr id="5" name="Picture 2"/>
          <p:cNvPicPr>
            <a:picLocks noChangeAspect="1" noChangeArrowheads="1"/>
          </p:cNvPicPr>
          <p:nvPr/>
        </p:nvPicPr>
        <p:blipFill>
          <a:blip r:embed="rId3"/>
          <a:srcRect/>
          <a:stretch>
            <a:fillRect/>
          </a:stretch>
        </p:blipFill>
        <p:spPr bwMode="auto">
          <a:xfrm>
            <a:off x="1593849" y="6603206"/>
            <a:ext cx="3980547" cy="2057400"/>
          </a:xfrm>
          <a:prstGeom prst="rect">
            <a:avLst/>
          </a:prstGeom>
          <a:noFill/>
          <a:ln w="9525">
            <a:noFill/>
            <a:miter lim="800000"/>
            <a:headEnd/>
            <a:tailEnd/>
          </a:ln>
          <a:effectLst/>
        </p:spPr>
      </p:pic>
    </p:spTree>
    <p:extLst>
      <p:ext uri="{BB962C8B-B14F-4D97-AF65-F5344CB8AC3E}">
        <p14:creationId xmlns:p14="http://schemas.microsoft.com/office/powerpoint/2010/main" val="2011644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F552473-FA29-47E1-B675-3E71FCFABED1}" type="slidenum">
              <a:rPr lang="en-US" smtClean="0"/>
              <a:pPr/>
              <a:t>12</a:t>
            </a:fld>
            <a:endParaRPr lang="en-US" smtClean="0"/>
          </a:p>
        </p:txBody>
      </p:sp>
      <p:sp>
        <p:nvSpPr>
          <p:cNvPr id="35844" name="Rectangle 3"/>
          <p:cNvSpPr>
            <a:spLocks noGrp="1" noChangeArrowheads="1"/>
          </p:cNvSpPr>
          <p:nvPr>
            <p:ph type="body" idx="1"/>
          </p:nvPr>
        </p:nvSpPr>
        <p:spPr>
          <a:xfrm>
            <a:off x="911225" y="812006"/>
            <a:ext cx="5022850" cy="7868445"/>
          </a:xfrm>
          <a:noFill/>
          <a:ln/>
        </p:spPr>
        <p:txBody>
          <a:bodyPr/>
          <a:lstStyle/>
          <a:p>
            <a:r>
              <a:rPr lang="en-US" dirty="0" smtClean="0"/>
              <a:t>Bitwise Operator:</a:t>
            </a:r>
          </a:p>
          <a:p>
            <a:pPr lvl="1"/>
            <a:r>
              <a:rPr lang="en-US" dirty="0" smtClean="0"/>
              <a:t>Java's </a:t>
            </a:r>
            <a:r>
              <a:rPr lang="en-US" i="1" dirty="0" smtClean="0"/>
              <a:t>bitwise</a:t>
            </a:r>
            <a:r>
              <a:rPr lang="en-US" dirty="0" smtClean="0"/>
              <a:t> operators operate on individual bits of integer (</a:t>
            </a:r>
            <a:r>
              <a:rPr lang="en-US" dirty="0" err="1" smtClean="0"/>
              <a:t>int</a:t>
            </a:r>
            <a:r>
              <a:rPr lang="en-US" dirty="0" smtClean="0"/>
              <a:t> and long) values. If an operand is shorter than an </a:t>
            </a:r>
            <a:r>
              <a:rPr lang="en-US" dirty="0" err="1" smtClean="0"/>
              <a:t>int</a:t>
            </a:r>
            <a:r>
              <a:rPr lang="en-US" dirty="0" smtClean="0"/>
              <a:t>, it is promoted to </a:t>
            </a:r>
            <a:r>
              <a:rPr lang="en-US" dirty="0" err="1" smtClean="0"/>
              <a:t>int</a:t>
            </a:r>
            <a:r>
              <a:rPr lang="en-US" dirty="0" smtClean="0"/>
              <a:t> before doing the operations. </a:t>
            </a:r>
          </a:p>
          <a:p>
            <a:pPr lvl="1"/>
            <a:r>
              <a:rPr lang="en-US" dirty="0" smtClean="0"/>
              <a:t>It helps to know how integers are represented in binary.</a:t>
            </a:r>
          </a:p>
          <a:p>
            <a:pPr lvl="1"/>
            <a:r>
              <a:rPr lang="en-US" dirty="0" smtClean="0"/>
              <a:t>Common Uses of Bitwise Operators are:</a:t>
            </a:r>
          </a:p>
          <a:p>
            <a:pPr lvl="2"/>
            <a:r>
              <a:rPr lang="en-US" dirty="0" smtClean="0"/>
              <a:t>Packing and Unpacking : common use of the bitwise operators (shifts with </a:t>
            </a:r>
            <a:r>
              <a:rPr lang="en-US" i="1" dirty="0" smtClean="0"/>
              <a:t>ands</a:t>
            </a:r>
            <a:r>
              <a:rPr lang="en-US" dirty="0" smtClean="0"/>
              <a:t> to extract values and </a:t>
            </a:r>
            <a:r>
              <a:rPr lang="en-US" i="1" dirty="0" smtClean="0"/>
              <a:t>ors</a:t>
            </a:r>
            <a:r>
              <a:rPr lang="en-US" dirty="0" smtClean="0"/>
              <a:t> to add values) is to work with multiple values that have been encoded in one int. Bit-fields are another way to do this. </a:t>
            </a:r>
          </a:p>
          <a:p>
            <a:pPr lvl="3"/>
            <a:r>
              <a:rPr lang="en-US" dirty="0" smtClean="0"/>
              <a:t>For example, let's say you have the following integer variables: age (range 0-127), gender (range 0-1), height (range 0-128). These can be packed and unpacked into/from one short (two-byte integer) like this (or many similar variations). </a:t>
            </a:r>
          </a:p>
          <a:p>
            <a:pPr lvl="2"/>
            <a:r>
              <a:rPr lang="en-US" dirty="0" smtClean="0"/>
              <a:t>Setting flag bits</a:t>
            </a:r>
          </a:p>
          <a:p>
            <a:pPr lvl="3"/>
            <a:r>
              <a:rPr lang="en-US" dirty="0" smtClean="0"/>
              <a:t>Some library functions take an </a:t>
            </a:r>
            <a:r>
              <a:rPr lang="en-US" dirty="0" err="1" smtClean="0"/>
              <a:t>int</a:t>
            </a:r>
            <a:r>
              <a:rPr lang="en-US" dirty="0" smtClean="0"/>
              <a:t> that contains bits, each of which represents a true/false (</a:t>
            </a:r>
            <a:r>
              <a:rPr lang="en-US" dirty="0" err="1" smtClean="0"/>
              <a:t>boolean</a:t>
            </a:r>
            <a:r>
              <a:rPr lang="en-US" dirty="0" smtClean="0"/>
              <a:t>) value. This saves a lot of space and can be fast to process. </a:t>
            </a:r>
          </a:p>
          <a:p>
            <a:pPr lvl="2"/>
            <a:r>
              <a:rPr lang="en-US" dirty="0" smtClean="0"/>
              <a:t>Shift left multiplies by 2; shift right divides by 2</a:t>
            </a:r>
          </a:p>
          <a:p>
            <a:pPr lvl="3"/>
            <a:r>
              <a:rPr lang="en-US" dirty="0" smtClean="0"/>
              <a:t>On some older computers it was faster to use shift instead of multiply or divide. </a:t>
            </a:r>
          </a:p>
          <a:p>
            <a:pPr lvl="2"/>
            <a:r>
              <a:rPr lang="en-US" b="1" i="0" kern="1200" dirty="0" smtClean="0">
                <a:solidFill>
                  <a:schemeClr val="tx1"/>
                </a:solidFill>
                <a:latin typeface="Arial" pitchFamily="34" charset="0"/>
                <a:ea typeface="+mn-ea"/>
                <a:cs typeface="+mn-cs"/>
              </a:rPr>
              <a:t/>
            </a:r>
            <a:br>
              <a:rPr lang="en-US" b="1" i="0" kern="1200" dirty="0" smtClean="0">
                <a:solidFill>
                  <a:schemeClr val="tx1"/>
                </a:solidFill>
                <a:latin typeface="Arial" pitchFamily="34" charset="0"/>
                <a:ea typeface="+mn-ea"/>
                <a:cs typeface="+mn-cs"/>
              </a:rPr>
            </a:br>
            <a:r>
              <a:rPr lang="en-US" b="1" i="0" kern="1200" dirty="0" smtClean="0">
                <a:solidFill>
                  <a:schemeClr val="tx1"/>
                </a:solidFill>
                <a:latin typeface="Arial" pitchFamily="34" charset="0"/>
                <a:ea typeface="+mn-ea"/>
                <a:cs typeface="+mn-cs"/>
              </a:rPr>
              <a:t/>
            </a:r>
            <a:br>
              <a:rPr lang="en-US" b="1" i="0" kern="1200" dirty="0" smtClean="0">
                <a:solidFill>
                  <a:schemeClr val="tx1"/>
                </a:solidFill>
                <a:latin typeface="Arial" pitchFamily="34" charset="0"/>
                <a:ea typeface="+mn-ea"/>
                <a:cs typeface="+mn-cs"/>
              </a:rPr>
            </a:br>
            <a:endParaRPr lang="en-US" b="1" i="0" kern="1200" dirty="0" smtClean="0">
              <a:solidFill>
                <a:schemeClr val="tx1"/>
              </a:solidFill>
              <a:latin typeface="Arial" pitchFamily="34" charset="0"/>
              <a:ea typeface="+mn-ea"/>
              <a:cs typeface="+mn-cs"/>
            </a:endParaRPr>
          </a:p>
          <a:p>
            <a:pPr lvl="1"/>
            <a:endParaRPr lang="en-US" dirty="0" smtClean="0"/>
          </a:p>
        </p:txBody>
      </p:sp>
    </p:spTree>
    <p:extLst>
      <p:ext uri="{BB962C8B-B14F-4D97-AF65-F5344CB8AC3E}">
        <p14:creationId xmlns:p14="http://schemas.microsoft.com/office/powerpoint/2010/main" val="775174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F552473-FA29-47E1-B675-3E71FCFABED1}" type="slidenum">
              <a:rPr lang="en-US" smtClean="0"/>
              <a:pPr/>
              <a:t>13</a:t>
            </a:fld>
            <a:endParaRPr lang="en-US" smtClean="0"/>
          </a:p>
        </p:txBody>
      </p:sp>
      <p:sp>
        <p:nvSpPr>
          <p:cNvPr id="35843" name="Rectangle 2"/>
          <p:cNvSpPr>
            <a:spLocks noGrp="1" noRot="1" noChangeAspect="1" noChangeArrowheads="1" noTextEdit="1"/>
          </p:cNvSpPr>
          <p:nvPr>
            <p:ph type="sldImg"/>
          </p:nvPr>
        </p:nvSpPr>
        <p:spPr>
          <a:xfrm>
            <a:off x="1089025" y="715963"/>
            <a:ext cx="4670425" cy="3503612"/>
          </a:xfrm>
          <a:ln/>
        </p:spPr>
      </p:sp>
      <p:sp>
        <p:nvSpPr>
          <p:cNvPr id="35844" name="Rectangle 3"/>
          <p:cNvSpPr>
            <a:spLocks noGrp="1" noChangeArrowheads="1"/>
          </p:cNvSpPr>
          <p:nvPr>
            <p:ph type="body" idx="1"/>
          </p:nvPr>
        </p:nvSpPr>
        <p:spPr>
          <a:noFill/>
          <a:ln/>
        </p:spPr>
        <p:txBody>
          <a:bodyPr/>
          <a:lstStyle/>
          <a:p>
            <a:r>
              <a:rPr lang="en-US" dirty="0" smtClean="0"/>
              <a:t>Logical Operator:</a:t>
            </a:r>
          </a:p>
          <a:p>
            <a:pPr lvl="1"/>
            <a:r>
              <a:rPr lang="en-US" sz="1100" b="0" i="0" kern="1200" dirty="0" smtClean="0">
                <a:solidFill>
                  <a:schemeClr val="tx1"/>
                </a:solidFill>
                <a:latin typeface="Arial" pitchFamily="34" charset="0"/>
                <a:ea typeface="+mn-ea"/>
                <a:cs typeface="+mn-cs"/>
              </a:rPr>
              <a:t>Logical operators have one or two </a:t>
            </a:r>
            <a:r>
              <a:rPr lang="en-US" sz="1100" b="0" i="0" kern="1200" dirty="0" err="1" smtClean="0">
                <a:solidFill>
                  <a:schemeClr val="tx1"/>
                </a:solidFill>
                <a:latin typeface="Arial" pitchFamily="34" charset="0"/>
                <a:ea typeface="+mn-ea"/>
                <a:cs typeface="+mn-cs"/>
              </a:rPr>
              <a:t>boolean</a:t>
            </a:r>
            <a:r>
              <a:rPr lang="en-US" sz="1100" b="0" i="0" kern="1200" dirty="0" smtClean="0">
                <a:solidFill>
                  <a:schemeClr val="tx1"/>
                </a:solidFill>
                <a:latin typeface="Arial" pitchFamily="34" charset="0"/>
                <a:ea typeface="+mn-ea"/>
                <a:cs typeface="+mn-cs"/>
              </a:rPr>
              <a:t> operands that yield a </a:t>
            </a:r>
            <a:r>
              <a:rPr lang="en-US" sz="1100" b="0" i="0" kern="1200" dirty="0" err="1" smtClean="0">
                <a:solidFill>
                  <a:schemeClr val="tx1"/>
                </a:solidFill>
                <a:latin typeface="Arial" pitchFamily="34" charset="0"/>
                <a:ea typeface="+mn-ea"/>
                <a:cs typeface="+mn-cs"/>
              </a:rPr>
              <a:t>boolean</a:t>
            </a:r>
            <a:r>
              <a:rPr lang="en-US" sz="1100" b="0" i="0" kern="1200" dirty="0" smtClean="0">
                <a:solidFill>
                  <a:schemeClr val="tx1"/>
                </a:solidFill>
                <a:latin typeface="Arial" pitchFamily="34" charset="0"/>
                <a:ea typeface="+mn-ea"/>
                <a:cs typeface="+mn-cs"/>
              </a:rPr>
              <a:t> result. </a:t>
            </a:r>
          </a:p>
          <a:p>
            <a:pPr lvl="1"/>
            <a:r>
              <a:rPr lang="en-US" sz="1100" b="0" i="0" kern="1200" dirty="0" smtClean="0">
                <a:solidFill>
                  <a:schemeClr val="tx1"/>
                </a:solidFill>
                <a:latin typeface="Arial" pitchFamily="34" charset="0"/>
                <a:ea typeface="+mn-ea"/>
                <a:cs typeface="+mn-cs"/>
              </a:rPr>
              <a:t>There are six logical operators:</a:t>
            </a:r>
          </a:p>
          <a:p>
            <a:pPr lvl="2"/>
            <a:r>
              <a:rPr lang="en-US" sz="1000" b="0" i="0" kern="1200" dirty="0" smtClean="0">
                <a:solidFill>
                  <a:schemeClr val="tx1"/>
                </a:solidFill>
                <a:latin typeface="Arial" pitchFamily="34" charset="0"/>
                <a:ea typeface="+mn-ea"/>
                <a:cs typeface="+mn-cs"/>
              </a:rPr>
              <a:t>&amp;&amp; (logical AND)‏</a:t>
            </a:r>
          </a:p>
          <a:p>
            <a:pPr lvl="2"/>
            <a:r>
              <a:rPr lang="en-US" sz="1000" b="0" i="0" kern="1200" dirty="0" smtClean="0">
                <a:solidFill>
                  <a:schemeClr val="tx1"/>
                </a:solidFill>
                <a:latin typeface="Arial" pitchFamily="34" charset="0"/>
                <a:ea typeface="+mn-ea"/>
                <a:cs typeface="+mn-cs"/>
              </a:rPr>
              <a:t>&amp; (</a:t>
            </a:r>
            <a:r>
              <a:rPr lang="en-US" sz="1000" b="0" i="0" kern="1200" dirty="0" err="1" smtClean="0">
                <a:solidFill>
                  <a:schemeClr val="tx1"/>
                </a:solidFill>
                <a:latin typeface="Arial" pitchFamily="34" charset="0"/>
                <a:ea typeface="+mn-ea"/>
                <a:cs typeface="+mn-cs"/>
              </a:rPr>
              <a:t>boolean</a:t>
            </a:r>
            <a:r>
              <a:rPr lang="en-US" sz="1000" b="0" i="0" kern="1200" dirty="0" smtClean="0">
                <a:solidFill>
                  <a:schemeClr val="tx1"/>
                </a:solidFill>
                <a:latin typeface="Arial" pitchFamily="34" charset="0"/>
                <a:ea typeface="+mn-ea"/>
                <a:cs typeface="+mn-cs"/>
              </a:rPr>
              <a:t> logical AND)‏</a:t>
            </a:r>
          </a:p>
          <a:p>
            <a:pPr lvl="2"/>
            <a:r>
              <a:rPr lang="en-US" sz="1000" b="0" i="0" kern="1200" dirty="0" smtClean="0">
                <a:solidFill>
                  <a:schemeClr val="tx1"/>
                </a:solidFill>
                <a:latin typeface="Arial" pitchFamily="34" charset="0"/>
                <a:ea typeface="+mn-ea"/>
                <a:cs typeface="+mn-cs"/>
              </a:rPr>
              <a:t>(logical OR)‏</a:t>
            </a:r>
          </a:p>
          <a:p>
            <a:pPr lvl="2"/>
            <a:r>
              <a:rPr lang="en-US" sz="1000" b="0" i="0" kern="1200" dirty="0" smtClean="0">
                <a:solidFill>
                  <a:schemeClr val="tx1"/>
                </a:solidFill>
                <a:latin typeface="Arial" pitchFamily="34" charset="0"/>
                <a:ea typeface="+mn-ea"/>
                <a:cs typeface="+mn-cs"/>
              </a:rPr>
              <a:t>(</a:t>
            </a:r>
            <a:r>
              <a:rPr lang="en-US" sz="1000" b="0" i="0" kern="1200" dirty="0" err="1" smtClean="0">
                <a:solidFill>
                  <a:schemeClr val="tx1"/>
                </a:solidFill>
                <a:latin typeface="Arial" pitchFamily="34" charset="0"/>
                <a:ea typeface="+mn-ea"/>
                <a:cs typeface="+mn-cs"/>
              </a:rPr>
              <a:t>boolean</a:t>
            </a:r>
            <a:r>
              <a:rPr lang="en-US" sz="1000" b="0" i="0" kern="1200" dirty="0" smtClean="0">
                <a:solidFill>
                  <a:schemeClr val="tx1"/>
                </a:solidFill>
                <a:latin typeface="Arial" pitchFamily="34" charset="0"/>
                <a:ea typeface="+mn-ea"/>
                <a:cs typeface="+mn-cs"/>
              </a:rPr>
              <a:t> logical inclusive OR)‏</a:t>
            </a:r>
          </a:p>
          <a:p>
            <a:pPr lvl="2"/>
            <a:r>
              <a:rPr lang="en-US" sz="1000" b="0" i="0" kern="1200" dirty="0" smtClean="0">
                <a:solidFill>
                  <a:schemeClr val="tx1"/>
                </a:solidFill>
                <a:latin typeface="Arial" pitchFamily="34" charset="0"/>
                <a:ea typeface="+mn-ea"/>
                <a:cs typeface="+mn-cs"/>
              </a:rPr>
              <a:t>-^ (</a:t>
            </a:r>
            <a:r>
              <a:rPr lang="en-US" sz="1000" b="0" i="0" kern="1200" dirty="0" err="1" smtClean="0">
                <a:solidFill>
                  <a:schemeClr val="tx1"/>
                </a:solidFill>
                <a:latin typeface="Arial" pitchFamily="34" charset="0"/>
                <a:ea typeface="+mn-ea"/>
                <a:cs typeface="+mn-cs"/>
              </a:rPr>
              <a:t>boolean</a:t>
            </a:r>
            <a:r>
              <a:rPr lang="en-US" sz="1000" b="0" i="0" kern="1200" dirty="0" smtClean="0">
                <a:solidFill>
                  <a:schemeClr val="tx1"/>
                </a:solidFill>
                <a:latin typeface="Arial" pitchFamily="34" charset="0"/>
                <a:ea typeface="+mn-ea"/>
                <a:cs typeface="+mn-cs"/>
              </a:rPr>
              <a:t> logical exclusive OR)‏</a:t>
            </a:r>
          </a:p>
          <a:p>
            <a:pPr lvl="2"/>
            <a:r>
              <a:rPr lang="en-US" sz="1000" b="0" i="0" kern="1200" dirty="0" smtClean="0">
                <a:solidFill>
                  <a:schemeClr val="tx1"/>
                </a:solidFill>
                <a:latin typeface="Arial" pitchFamily="34" charset="0"/>
                <a:ea typeface="+mn-ea"/>
                <a:cs typeface="+mn-cs"/>
              </a:rPr>
              <a:t>-! (logical NOT)‏ </a:t>
            </a:r>
          </a:p>
          <a:p>
            <a:endParaRPr lang="en-US" sz="1200" b="1" i="0" kern="1200" dirty="0" smtClean="0">
              <a:solidFill>
                <a:schemeClr val="tx1"/>
              </a:solidFill>
              <a:latin typeface="Arial" pitchFamily="34" charset="0"/>
              <a:ea typeface="+mn-ea"/>
              <a:cs typeface="+mn-cs"/>
            </a:endParaRPr>
          </a:p>
          <a:p>
            <a:r>
              <a:rPr lang="en-US" sz="1200" b="1" i="0" kern="1200" dirty="0" smtClean="0">
                <a:solidFill>
                  <a:schemeClr val="tx1"/>
                </a:solidFill>
                <a:latin typeface="Arial" pitchFamily="34" charset="0"/>
                <a:ea typeface="+mn-ea"/>
                <a:cs typeface="+mn-cs"/>
              </a:rPr>
              <a:t>&amp;&amp;(logical) and &amp;(</a:t>
            </a:r>
            <a:r>
              <a:rPr lang="en-US" sz="1200" b="1" i="0" kern="1200" dirty="0" err="1" smtClean="0">
                <a:solidFill>
                  <a:schemeClr val="tx1"/>
                </a:solidFill>
                <a:latin typeface="Arial" pitchFamily="34" charset="0"/>
                <a:ea typeface="+mn-ea"/>
                <a:cs typeface="+mn-cs"/>
              </a:rPr>
              <a:t>boolean</a:t>
            </a:r>
            <a:r>
              <a:rPr lang="en-US" sz="1200" b="1" i="0" kern="1200" dirty="0" smtClean="0">
                <a:solidFill>
                  <a:schemeClr val="tx1"/>
                </a:solidFill>
                <a:latin typeface="Arial" pitchFamily="34" charset="0"/>
                <a:ea typeface="+mn-ea"/>
                <a:cs typeface="+mn-cs"/>
              </a:rPr>
              <a:t> logical) AND</a:t>
            </a:r>
          </a:p>
          <a:p>
            <a:pPr lvl="1"/>
            <a:r>
              <a:rPr lang="en-US" sz="1100" b="0" i="0" kern="1200" dirty="0" smtClean="0">
                <a:solidFill>
                  <a:schemeClr val="tx1"/>
                </a:solidFill>
                <a:latin typeface="Arial" pitchFamily="34" charset="0"/>
                <a:ea typeface="+mn-ea"/>
                <a:cs typeface="+mn-cs"/>
              </a:rPr>
              <a:t>The basic difference between &amp;&amp; and &amp; operators : </a:t>
            </a:r>
          </a:p>
          <a:p>
            <a:pPr lvl="2"/>
            <a:r>
              <a:rPr lang="en-US" sz="1000" b="0" i="0" kern="1200" dirty="0" smtClean="0">
                <a:solidFill>
                  <a:schemeClr val="tx1"/>
                </a:solidFill>
                <a:latin typeface="Arial" pitchFamily="34" charset="0"/>
                <a:ea typeface="+mn-ea"/>
                <a:cs typeface="+mn-cs"/>
              </a:rPr>
              <a:t>&amp;&amp; supports short-circuit evaluations (or partial evaluations), while &amp; doesn't. </a:t>
            </a:r>
          </a:p>
          <a:p>
            <a:pPr lvl="2"/>
            <a:r>
              <a:rPr lang="en-US" dirty="0" smtClean="0"/>
              <a:t>Given an expression:exp1 &amp;&amp; exp2</a:t>
            </a:r>
          </a:p>
          <a:p>
            <a:pPr lvl="3"/>
            <a:r>
              <a:rPr lang="en-US" dirty="0" smtClean="0"/>
              <a:t>-&amp;&amp; will evaluate the expression exp1, and immediately return a false value is exp1 is false. -If exp1 is false, the operator never evaluates exp2 because the result of the operator will be false regardless of the value of exp2. </a:t>
            </a:r>
          </a:p>
          <a:p>
            <a:pPr lvl="3"/>
            <a:r>
              <a:rPr lang="en-US" sz="900" b="0" i="0" kern="1200" dirty="0" smtClean="0">
                <a:solidFill>
                  <a:schemeClr val="tx1"/>
                </a:solidFill>
                <a:latin typeface="Arial" pitchFamily="34" charset="0"/>
                <a:ea typeface="+mn-ea"/>
                <a:cs typeface="+mn-cs"/>
              </a:rPr>
              <a:t>In contrast, the &amp; operator always evaluates both exp1 and exp2 before returning an answer. </a:t>
            </a:r>
          </a:p>
          <a:p>
            <a:endParaRPr lang="en-US" sz="1200" b="1" i="0" kern="1200" dirty="0" smtClean="0">
              <a:solidFill>
                <a:schemeClr val="tx1"/>
              </a:solidFill>
              <a:latin typeface="Arial" pitchFamily="34" charset="0"/>
              <a:ea typeface="+mn-ea"/>
              <a:cs typeface="+mn-cs"/>
            </a:endParaRPr>
          </a:p>
        </p:txBody>
      </p:sp>
    </p:spTree>
    <p:extLst>
      <p:ext uri="{BB962C8B-B14F-4D97-AF65-F5344CB8AC3E}">
        <p14:creationId xmlns:p14="http://schemas.microsoft.com/office/powerpoint/2010/main" val="21379838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2" y="429"/>
            <a:ext cx="9142857"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74936" y="288350"/>
            <a:ext cx="2131072" cy="676065"/>
          </a:xfrm>
          <a:prstGeom prst="rect">
            <a:avLst/>
          </a:prstGeom>
        </p:spPr>
      </p:pic>
      <p:sp>
        <p:nvSpPr>
          <p:cNvPr id="2" name="Title 1"/>
          <p:cNvSpPr>
            <a:spLocks noGrp="1"/>
          </p:cNvSpPr>
          <p:nvPr>
            <p:ph type="ctrTitle"/>
          </p:nvPr>
        </p:nvSpPr>
        <p:spPr>
          <a:xfrm>
            <a:off x="3992459" y="2425701"/>
            <a:ext cx="4910580" cy="1684190"/>
          </a:xfrm>
        </p:spPr>
        <p:txBody>
          <a:bodyPr rIns="0" anchor="ctr">
            <a:normAutofit/>
          </a:bodyPr>
          <a:lstStyle>
            <a:lvl1pPr algn="r">
              <a:defRPr sz="2400"/>
            </a:lvl1pPr>
          </a:lstStyle>
          <a:p>
            <a:r>
              <a:rPr lang="en-US" smtClean="0"/>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18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Tree>
    <p:extLst>
      <p:ext uri="{BB962C8B-B14F-4D97-AF65-F5344CB8AC3E}">
        <p14:creationId xmlns:p14="http://schemas.microsoft.com/office/powerpoint/2010/main" val="10801838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3"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4286" y="1491338"/>
            <a:ext cx="4198262" cy="3874412"/>
          </a:xfrm>
          <a:prstGeom prst="rect">
            <a:avLst/>
          </a:prstGeom>
        </p:spPr>
      </p:pic>
      <p:sp>
        <p:nvSpPr>
          <p:cNvPr id="9" name="Rectangle 8"/>
          <p:cNvSpPr/>
          <p:nvPr userDrawn="1"/>
        </p:nvSpPr>
        <p:spPr>
          <a:xfrm>
            <a:off x="5206582" y="1"/>
            <a:ext cx="1029230"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0" name="Rectangle 9"/>
          <p:cNvSpPr/>
          <p:nvPr userDrawn="1"/>
        </p:nvSpPr>
        <p:spPr>
          <a:xfrm>
            <a:off x="5206582" y="5512684"/>
            <a:ext cx="1029230"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6000" b="1" dirty="0" smtClean="0">
                <a:effectLst>
                  <a:outerShdw blurRad="38100" dist="38100" dir="2700000" algn="tl">
                    <a:srgbClr val="000000">
                      <a:alpha val="43137"/>
                    </a:srgbClr>
                  </a:outerShdw>
                </a:effectLst>
              </a:rPr>
              <a:t>Thank You!</a:t>
            </a:r>
            <a:endParaRPr lang="en-US" sz="6000" b="1" dirty="0">
              <a:effectLst>
                <a:outerShdw blurRad="38100" dist="38100" dir="2700000" algn="tl">
                  <a:srgbClr val="000000">
                    <a:alpha val="43137"/>
                  </a:srgbClr>
                </a:outerShdw>
              </a:effectLst>
            </a:endParaRPr>
          </a:p>
        </p:txBody>
      </p:sp>
      <p:sp>
        <p:nvSpPr>
          <p:cNvPr id="12" name="Rectangle 11"/>
          <p:cNvSpPr/>
          <p:nvPr userDrawn="1"/>
        </p:nvSpPr>
        <p:spPr>
          <a:xfrm>
            <a:off x="-19050" y="1352544"/>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3" name="Rectangle 12"/>
          <p:cNvSpPr/>
          <p:nvPr userDrawn="1"/>
        </p:nvSpPr>
        <p:spPr>
          <a:xfrm>
            <a:off x="-19050" y="5367542"/>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4" name="Rectangle 13"/>
          <p:cNvSpPr/>
          <p:nvPr userDrawn="1"/>
        </p:nvSpPr>
        <p:spPr>
          <a:xfrm>
            <a:off x="4170067" y="4125737"/>
            <a:ext cx="1029230"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5" name="Rectangle 14"/>
          <p:cNvSpPr/>
          <p:nvPr userDrawn="1"/>
        </p:nvSpPr>
        <p:spPr>
          <a:xfrm>
            <a:off x="4170067" y="1352544"/>
            <a:ext cx="1029230"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33396577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0781773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9988991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05069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394" y="6429690"/>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888" y="395289"/>
            <a:ext cx="203221" cy="447675"/>
          </a:xfrm>
          <a:prstGeom prst="rect">
            <a:avLst/>
          </a:prstGeom>
        </p:spPr>
      </p:pic>
      <p:sp>
        <p:nvSpPr>
          <p:cNvPr id="2" name="Title Placeholder 1"/>
          <p:cNvSpPr>
            <a:spLocks noGrp="1"/>
          </p:cNvSpPr>
          <p:nvPr>
            <p:ph type="title"/>
          </p:nvPr>
        </p:nvSpPr>
        <p:spPr>
          <a:xfrm>
            <a:off x="549727" y="266700"/>
            <a:ext cx="835733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185738" y="6572609"/>
            <a:ext cx="929742" cy="92333"/>
          </a:xfrm>
          <a:prstGeom prst="rect">
            <a:avLst/>
          </a:prstGeom>
          <a:noFill/>
        </p:spPr>
        <p:txBody>
          <a:bodyPr wrap="none" lIns="0" tIns="0" rIns="0" bIns="0" rtlCol="0">
            <a:spAutoFit/>
          </a:bodyPr>
          <a:lstStyle/>
          <a:p>
            <a:r>
              <a:rPr lang="en-US" sz="600" dirty="0" smtClean="0">
                <a:solidFill>
                  <a:schemeClr val="bg1"/>
                </a:solidFill>
              </a:rPr>
              <a:t>© 2017, Syntel, Inc.</a:t>
            </a:r>
            <a:endParaRPr lang="en-US" sz="600" dirty="0">
              <a:solidFill>
                <a:schemeClr val="bg1"/>
              </a:solidFill>
            </a:endParaRPr>
          </a:p>
        </p:txBody>
      </p:sp>
      <p:sp>
        <p:nvSpPr>
          <p:cNvPr id="18" name="TextBox 17"/>
          <p:cNvSpPr txBox="1">
            <a:spLocks/>
          </p:cNvSpPr>
          <p:nvPr userDrawn="1"/>
        </p:nvSpPr>
        <p:spPr>
          <a:xfrm>
            <a:off x="4485438" y="6576455"/>
            <a:ext cx="173125" cy="115416"/>
          </a:xfrm>
          <a:prstGeom prst="rect">
            <a:avLst/>
          </a:prstGeom>
          <a:noFill/>
        </p:spPr>
        <p:txBody>
          <a:bodyPr wrap="none" lIns="0" tIns="0" rIns="0" bIns="0" rtlCol="0" anchor="ctr">
            <a:spAutoFit/>
          </a:bodyPr>
          <a:lstStyle/>
          <a:p>
            <a:pPr algn="ctr"/>
            <a:fld id="{D57F77B6-B758-40B3-B8D6-F52E566FE122}" type="slidenum">
              <a:rPr lang="en-US" sz="750" b="1" smtClean="0">
                <a:solidFill>
                  <a:schemeClr val="bg1"/>
                </a:solidFill>
              </a:rPr>
              <a:pPr algn="ctr"/>
              <a:t>‹#›</a:t>
            </a:fld>
            <a:endParaRPr lang="en-US" sz="750" b="1" dirty="0">
              <a:solidFill>
                <a:schemeClr val="bg1"/>
              </a:solidFill>
            </a:endParaRPr>
          </a:p>
        </p:txBody>
      </p:sp>
    </p:spTree>
    <p:extLst>
      <p:ext uri="{BB962C8B-B14F-4D97-AF65-F5344CB8AC3E}">
        <p14:creationId xmlns:p14="http://schemas.microsoft.com/office/powerpoint/2010/main" val="340094609"/>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Lst>
  <p:timing>
    <p:tnLst>
      <p:par>
        <p:cTn id="1" dur="indefinite" restart="never" nodeType="tmRoot"/>
      </p:par>
    </p:tnLst>
  </p:timing>
  <p:txStyles>
    <p:titleStyle>
      <a:lvl1pPr algn="l" defTabSz="685800" rtl="0" eaLnBrk="1" latinLnBrk="0" hangingPunct="1">
        <a:lnSpc>
          <a:spcPct val="100000"/>
        </a:lnSpc>
        <a:spcBef>
          <a:spcPct val="0"/>
        </a:spcBef>
        <a:buNone/>
        <a:defRPr sz="2100" b="1" kern="1200">
          <a:solidFill>
            <a:schemeClr val="tx1"/>
          </a:solidFill>
          <a:latin typeface="+mj-lt"/>
          <a:ea typeface="+mj-ea"/>
          <a:cs typeface="+mj-cs"/>
        </a:defRPr>
      </a:lvl1pPr>
    </p:titleStyle>
    <p:bodyStyle>
      <a:lvl1pPr marL="178308" indent="-178308" algn="l" defTabSz="685800" rtl="0" eaLnBrk="1" latinLnBrk="0" hangingPunct="1">
        <a:lnSpc>
          <a:spcPct val="100000"/>
        </a:lnSpc>
        <a:spcBef>
          <a:spcPts val="360"/>
        </a:spcBef>
        <a:buFont typeface="Wingdings" panose="05000000000000000000" pitchFamily="2" charset="2"/>
        <a:buChar char="§"/>
        <a:defRPr sz="1500" b="1" kern="1200" baseline="0">
          <a:solidFill>
            <a:schemeClr val="tx1"/>
          </a:solidFill>
          <a:latin typeface="+mn-lt"/>
          <a:ea typeface="+mn-ea"/>
          <a:cs typeface="+mn-cs"/>
        </a:defRPr>
      </a:lvl1pPr>
      <a:lvl2pPr marL="342900" indent="-164592" algn="l" defTabSz="685800" rtl="0" eaLnBrk="1" latinLnBrk="0" hangingPunct="1">
        <a:lnSpc>
          <a:spcPct val="100000"/>
        </a:lnSpc>
        <a:spcBef>
          <a:spcPts val="360"/>
        </a:spcBef>
        <a:buFont typeface="Wingdings" panose="05000000000000000000" pitchFamily="2" charset="2"/>
        <a:buChar char="§"/>
        <a:defRPr sz="1350" kern="1200" baseline="0">
          <a:solidFill>
            <a:schemeClr val="tx1"/>
          </a:solidFill>
          <a:latin typeface="+mn-lt"/>
          <a:ea typeface="+mn-ea"/>
          <a:cs typeface="+mn-cs"/>
        </a:defRPr>
      </a:lvl2pPr>
      <a:lvl3pPr marL="521208" indent="-178308" algn="l" defTabSz="685800" rtl="0" eaLnBrk="1" latinLnBrk="0" hangingPunct="1">
        <a:lnSpc>
          <a:spcPct val="100000"/>
        </a:lnSpc>
        <a:spcBef>
          <a:spcPts val="360"/>
        </a:spcBef>
        <a:buFont typeface="Arial" panose="020B0604020202020204" pitchFamily="34" charset="0"/>
        <a:buChar char="–"/>
        <a:defRPr sz="12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711">
          <p15:clr>
            <a:srgbClr val="F26B43"/>
          </p15:clr>
        </p15:guide>
        <p15:guide id="4294967295" pos="7481">
          <p15:clr>
            <a:srgbClr val="F26B43"/>
          </p15:clr>
        </p15:guide>
        <p15:guide id="4294967295" pos="149">
          <p15:clr>
            <a:srgbClr val="F26B43"/>
          </p15:clr>
        </p15:guide>
        <p15:guide id="4294967295" orient="horz" pos="386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7.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hyperlink" Target="http://home.cogeco.ca/~ve3ll/jatutor9.htm"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7999" y="1905000"/>
            <a:ext cx="5846763" cy="3048000"/>
          </a:xfrm>
        </p:spPr>
        <p:txBody>
          <a:bodyPr>
            <a:normAutofit/>
          </a:bodyPr>
          <a:lstStyle/>
          <a:p>
            <a:pPr algn="l" eaLnBrk="1" hangingPunct="1"/>
            <a:r>
              <a:rPr lang="de-DE" sz="4400" dirty="0" smtClean="0"/>
              <a:t>Java Programming – Language Fundamentals</a:t>
            </a:r>
          </a:p>
        </p:txBody>
      </p:sp>
      <p:sp>
        <p:nvSpPr>
          <p:cNvPr id="3075" name="Rectangle 3"/>
          <p:cNvSpPr>
            <a:spLocks noGrp="1" noChangeArrowheads="1"/>
          </p:cNvSpPr>
          <p:nvPr>
            <p:ph type="subTitle" idx="1"/>
          </p:nvPr>
        </p:nvSpPr>
        <p:spPr>
          <a:xfrm>
            <a:off x="2743200" y="5562600"/>
            <a:ext cx="6151563" cy="931863"/>
          </a:xfrm>
        </p:spPr>
        <p:txBody>
          <a:bodyPr/>
          <a:lstStyle/>
          <a:p>
            <a:pPr eaLnBrk="1" hangingPunct="1"/>
            <a:endParaRPr lang="en-US" sz="3200" smtClean="0"/>
          </a:p>
          <a:p>
            <a:pPr eaLnBrk="1" hangingPunct="1"/>
            <a:endParaRPr lang="en-US" sz="32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a:xfrm>
            <a:off x="381000" y="28575"/>
            <a:ext cx="8308975" cy="828675"/>
          </a:xfrm>
        </p:spPr>
        <p:txBody>
          <a:bodyPr/>
          <a:lstStyle/>
          <a:p>
            <a:pPr eaLnBrk="1" hangingPunct="1"/>
            <a:r>
              <a:rPr lang="en-US" dirty="0" smtClean="0"/>
              <a:t>Language Fundamentals</a:t>
            </a:r>
          </a:p>
        </p:txBody>
      </p:sp>
      <p:sp>
        <p:nvSpPr>
          <p:cNvPr id="10244" name="Rectangle 5"/>
          <p:cNvSpPr>
            <a:spLocks noGrp="1" noChangeArrowheads="1"/>
          </p:cNvSpPr>
          <p:nvPr>
            <p:ph idx="1"/>
          </p:nvPr>
        </p:nvSpPr>
        <p:spPr>
          <a:xfrm>
            <a:off x="228600" y="1109663"/>
            <a:ext cx="8610600" cy="4960937"/>
          </a:xfrm>
        </p:spPr>
        <p:txBody>
          <a:bodyPr/>
          <a:lstStyle/>
          <a:p>
            <a:pPr eaLnBrk="1" hangingPunct="1"/>
            <a:r>
              <a:rPr lang="en-US" dirty="0" smtClean="0"/>
              <a:t>Operators</a:t>
            </a:r>
          </a:p>
          <a:p>
            <a:pPr lvl="1" eaLnBrk="1" hangingPunct="1"/>
            <a:r>
              <a:rPr lang="en-US" dirty="0" smtClean="0"/>
              <a:t>Arithmetic operators:</a:t>
            </a:r>
          </a:p>
          <a:p>
            <a:pPr lvl="2" eaLnBrk="1" hangingPunct="1"/>
            <a:r>
              <a:rPr lang="en-US" dirty="0" smtClean="0"/>
              <a:t>+, - , * , / ,%</a:t>
            </a:r>
          </a:p>
          <a:p>
            <a:pPr lvl="2" eaLnBrk="1" hangingPunct="1"/>
            <a:r>
              <a:rPr lang="en-US" dirty="0" smtClean="0"/>
              <a:t>++, -- </a:t>
            </a:r>
          </a:p>
          <a:p>
            <a:pPr lvl="2" eaLnBrk="1" hangingPunct="1"/>
            <a:r>
              <a:rPr lang="en-US" dirty="0" smtClean="0"/>
              <a:t>+=, -=, *= , /= , %=</a:t>
            </a:r>
          </a:p>
          <a:p>
            <a:pPr lvl="1" eaLnBrk="1" hangingPunct="1"/>
            <a:endParaRPr lang="en-US" dirty="0" smtClean="0"/>
          </a:p>
          <a:p>
            <a:pPr lvl="1" eaLnBrk="1" hangingPunct="1"/>
            <a:r>
              <a:rPr lang="en-US" dirty="0" smtClean="0"/>
              <a:t>Relational operators:</a:t>
            </a:r>
          </a:p>
        </p:txBody>
      </p:sp>
      <p:pic>
        <p:nvPicPr>
          <p:cNvPr id="4" name="Picture 3" descr="Arithmetic1.jpg"/>
          <p:cNvPicPr>
            <a:picLocks noChangeAspect="1"/>
          </p:cNvPicPr>
          <p:nvPr/>
        </p:nvPicPr>
        <p:blipFill>
          <a:blip r:embed="rId3"/>
          <a:stretch>
            <a:fillRect/>
          </a:stretch>
        </p:blipFill>
        <p:spPr>
          <a:xfrm>
            <a:off x="4267200" y="1752600"/>
            <a:ext cx="1685925" cy="1400175"/>
          </a:xfrm>
          <a:prstGeom prst="rect">
            <a:avLst/>
          </a:prstGeom>
        </p:spPr>
      </p:pic>
      <p:pic>
        <p:nvPicPr>
          <p:cNvPr id="5" name="Picture 4" descr="Relational Operators.jpg"/>
          <p:cNvPicPr>
            <a:picLocks noChangeAspect="1"/>
          </p:cNvPicPr>
          <p:nvPr/>
        </p:nvPicPr>
        <p:blipFill>
          <a:blip r:embed="rId4"/>
          <a:stretch>
            <a:fillRect/>
          </a:stretch>
        </p:blipFill>
        <p:spPr>
          <a:xfrm>
            <a:off x="1752600" y="3505200"/>
            <a:ext cx="5931242" cy="27432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a:xfrm>
            <a:off x="381000" y="28575"/>
            <a:ext cx="8308975" cy="828675"/>
          </a:xfrm>
        </p:spPr>
        <p:txBody>
          <a:bodyPr/>
          <a:lstStyle/>
          <a:p>
            <a:pPr eaLnBrk="1" hangingPunct="1"/>
            <a:r>
              <a:rPr lang="en-US" dirty="0" smtClean="0"/>
              <a:t>Language Fundamentals</a:t>
            </a:r>
          </a:p>
        </p:txBody>
      </p:sp>
      <p:sp>
        <p:nvSpPr>
          <p:cNvPr id="10244" name="Rectangle 5"/>
          <p:cNvSpPr>
            <a:spLocks noGrp="1" noChangeArrowheads="1"/>
          </p:cNvSpPr>
          <p:nvPr>
            <p:ph idx="1"/>
          </p:nvPr>
        </p:nvSpPr>
        <p:spPr>
          <a:xfrm>
            <a:off x="228600" y="1109663"/>
            <a:ext cx="8610600" cy="4960937"/>
          </a:xfrm>
        </p:spPr>
        <p:txBody>
          <a:bodyPr/>
          <a:lstStyle/>
          <a:p>
            <a:pPr eaLnBrk="1" hangingPunct="1"/>
            <a:r>
              <a:rPr lang="en-US" dirty="0" smtClean="0"/>
              <a:t>Operators</a:t>
            </a:r>
          </a:p>
          <a:p>
            <a:pPr lvl="1" eaLnBrk="1" hangingPunct="1"/>
            <a:r>
              <a:rPr lang="en-US" dirty="0" smtClean="0"/>
              <a:t>Ternary Operator:</a:t>
            </a:r>
          </a:p>
          <a:p>
            <a:pPr lvl="1" eaLnBrk="1" hangingPunct="1"/>
            <a:endParaRPr lang="en-US" dirty="0" smtClean="0"/>
          </a:p>
          <a:p>
            <a:pPr lvl="1" eaLnBrk="1" hangingPunct="1"/>
            <a:endParaRPr lang="en-US" dirty="0" smtClean="0"/>
          </a:p>
          <a:p>
            <a:pPr lvl="1" eaLnBrk="1" hangingPunct="1"/>
            <a:r>
              <a:rPr lang="en-US" dirty="0" smtClean="0"/>
              <a:t>Bitwise operators:</a:t>
            </a:r>
          </a:p>
        </p:txBody>
      </p:sp>
      <p:pic>
        <p:nvPicPr>
          <p:cNvPr id="4" name="Picture 3" descr="Arithmetic1.jpg"/>
          <p:cNvPicPr>
            <a:picLocks noChangeAspect="1"/>
          </p:cNvPicPr>
          <p:nvPr/>
        </p:nvPicPr>
        <p:blipFill>
          <a:blip r:embed="rId3"/>
          <a:stretch>
            <a:fillRect/>
          </a:stretch>
        </p:blipFill>
        <p:spPr>
          <a:xfrm>
            <a:off x="3657600" y="1524000"/>
            <a:ext cx="3048000" cy="1196049"/>
          </a:xfrm>
          <a:prstGeom prst="rect">
            <a:avLst/>
          </a:prstGeom>
        </p:spPr>
      </p:pic>
      <p:pic>
        <p:nvPicPr>
          <p:cNvPr id="2051" name="Picture 3"/>
          <p:cNvPicPr>
            <a:picLocks noChangeAspect="1" noChangeArrowheads="1"/>
          </p:cNvPicPr>
          <p:nvPr/>
        </p:nvPicPr>
        <p:blipFill>
          <a:blip r:embed="rId4"/>
          <a:srcRect/>
          <a:stretch>
            <a:fillRect/>
          </a:stretch>
        </p:blipFill>
        <p:spPr bwMode="auto">
          <a:xfrm>
            <a:off x="838200" y="3124200"/>
            <a:ext cx="7899872"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a:xfrm>
            <a:off x="381000" y="28575"/>
            <a:ext cx="8308975" cy="828675"/>
          </a:xfrm>
        </p:spPr>
        <p:txBody>
          <a:bodyPr/>
          <a:lstStyle/>
          <a:p>
            <a:pPr eaLnBrk="1" hangingPunct="1"/>
            <a:r>
              <a:rPr lang="en-US" dirty="0" smtClean="0"/>
              <a:t>Language Fundamentals</a:t>
            </a:r>
          </a:p>
        </p:txBody>
      </p:sp>
      <p:sp>
        <p:nvSpPr>
          <p:cNvPr id="10244" name="Rectangle 5"/>
          <p:cNvSpPr>
            <a:spLocks noGrp="1" noChangeArrowheads="1"/>
          </p:cNvSpPr>
          <p:nvPr>
            <p:ph idx="1"/>
          </p:nvPr>
        </p:nvSpPr>
        <p:spPr>
          <a:xfrm>
            <a:off x="228600" y="1109663"/>
            <a:ext cx="8610600" cy="4960937"/>
          </a:xfrm>
        </p:spPr>
        <p:txBody>
          <a:bodyPr/>
          <a:lstStyle/>
          <a:p>
            <a:pPr eaLnBrk="1" hangingPunct="1"/>
            <a:r>
              <a:rPr lang="en-US" dirty="0" smtClean="0"/>
              <a:t>Operators</a:t>
            </a:r>
          </a:p>
          <a:p>
            <a:pPr lvl="1" eaLnBrk="1" hangingPunct="1"/>
            <a:r>
              <a:rPr lang="en-US" dirty="0" smtClean="0"/>
              <a:t>Bitwise operators:</a:t>
            </a:r>
          </a:p>
        </p:txBody>
      </p:sp>
      <p:pic>
        <p:nvPicPr>
          <p:cNvPr id="5" name="Picture 4" descr="Relational Operators.jpg"/>
          <p:cNvPicPr>
            <a:picLocks noChangeAspect="1"/>
          </p:cNvPicPr>
          <p:nvPr/>
        </p:nvPicPr>
        <p:blipFill>
          <a:blip r:embed="rId3"/>
          <a:stretch>
            <a:fillRect/>
          </a:stretch>
        </p:blipFill>
        <p:spPr>
          <a:xfrm>
            <a:off x="1447800" y="2133600"/>
            <a:ext cx="3429000" cy="2480830"/>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a:xfrm>
            <a:off x="381000" y="28575"/>
            <a:ext cx="8308975" cy="828675"/>
          </a:xfrm>
        </p:spPr>
        <p:txBody>
          <a:bodyPr/>
          <a:lstStyle/>
          <a:p>
            <a:pPr eaLnBrk="1" hangingPunct="1"/>
            <a:r>
              <a:rPr lang="en-US" dirty="0" smtClean="0"/>
              <a:t>Language Fundamentals</a:t>
            </a:r>
          </a:p>
        </p:txBody>
      </p:sp>
      <p:sp>
        <p:nvSpPr>
          <p:cNvPr id="10244" name="Rectangle 5"/>
          <p:cNvSpPr>
            <a:spLocks noGrp="1" noChangeArrowheads="1"/>
          </p:cNvSpPr>
          <p:nvPr>
            <p:ph idx="1"/>
          </p:nvPr>
        </p:nvSpPr>
        <p:spPr>
          <a:xfrm>
            <a:off x="228600" y="1109663"/>
            <a:ext cx="8610600" cy="4960937"/>
          </a:xfrm>
        </p:spPr>
        <p:txBody>
          <a:bodyPr/>
          <a:lstStyle/>
          <a:p>
            <a:pPr eaLnBrk="1" hangingPunct="1"/>
            <a:r>
              <a:rPr lang="en-US" dirty="0" smtClean="0"/>
              <a:t>Operators</a:t>
            </a:r>
          </a:p>
          <a:p>
            <a:pPr lvl="1" eaLnBrk="1" hangingPunct="1"/>
            <a:r>
              <a:rPr lang="en-US" dirty="0" smtClean="0"/>
              <a:t>Logical operators:</a:t>
            </a:r>
          </a:p>
        </p:txBody>
      </p:sp>
      <p:pic>
        <p:nvPicPr>
          <p:cNvPr id="1026" name="Picture 2"/>
          <p:cNvPicPr>
            <a:picLocks noChangeAspect="1" noChangeArrowheads="1"/>
          </p:cNvPicPr>
          <p:nvPr/>
        </p:nvPicPr>
        <p:blipFill>
          <a:blip r:embed="rId3"/>
          <a:srcRect/>
          <a:stretch>
            <a:fillRect/>
          </a:stretch>
        </p:blipFill>
        <p:spPr bwMode="auto">
          <a:xfrm>
            <a:off x="914400" y="2057400"/>
            <a:ext cx="6781800" cy="3253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a:xfrm>
            <a:off x="381000" y="28575"/>
            <a:ext cx="8308975" cy="828675"/>
          </a:xfrm>
        </p:spPr>
        <p:txBody>
          <a:bodyPr/>
          <a:lstStyle/>
          <a:p>
            <a:pPr eaLnBrk="1" hangingPunct="1"/>
            <a:r>
              <a:rPr lang="en-US" dirty="0" smtClean="0"/>
              <a:t>Language Fundamentals</a:t>
            </a:r>
          </a:p>
        </p:txBody>
      </p:sp>
      <p:sp>
        <p:nvSpPr>
          <p:cNvPr id="10244" name="Rectangle 5"/>
          <p:cNvSpPr>
            <a:spLocks noGrp="1" noChangeArrowheads="1"/>
          </p:cNvSpPr>
          <p:nvPr>
            <p:ph idx="1"/>
          </p:nvPr>
        </p:nvSpPr>
        <p:spPr>
          <a:xfrm>
            <a:off x="228600" y="1109663"/>
            <a:ext cx="8610600" cy="4960937"/>
          </a:xfrm>
        </p:spPr>
        <p:txBody>
          <a:bodyPr/>
          <a:lstStyle/>
          <a:p>
            <a:pPr eaLnBrk="1" hangingPunct="1"/>
            <a:r>
              <a:rPr lang="en-US" dirty="0" smtClean="0"/>
              <a:t>Operators</a:t>
            </a:r>
          </a:p>
          <a:p>
            <a:pPr lvl="1" eaLnBrk="1" hangingPunct="1"/>
            <a:r>
              <a:rPr lang="en-US" dirty="0" smtClean="0"/>
              <a:t>Logical operators:</a:t>
            </a:r>
          </a:p>
        </p:txBody>
      </p:sp>
      <p:pic>
        <p:nvPicPr>
          <p:cNvPr id="5" name="Picture 4" descr="Relational Operators.jpg"/>
          <p:cNvPicPr>
            <a:picLocks noChangeAspect="1"/>
          </p:cNvPicPr>
          <p:nvPr/>
        </p:nvPicPr>
        <p:blipFill>
          <a:blip r:embed="rId3"/>
          <a:stretch>
            <a:fillRect/>
          </a:stretch>
        </p:blipFill>
        <p:spPr>
          <a:xfrm>
            <a:off x="1219200" y="2438400"/>
            <a:ext cx="3429000" cy="2480830"/>
          </a:xfrm>
          <a:prstGeom prst="rect">
            <a:avLst/>
          </a:prstGeo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304800" y="28575"/>
            <a:ext cx="8308975" cy="828675"/>
          </a:xfrm>
        </p:spPr>
        <p:txBody>
          <a:bodyPr/>
          <a:lstStyle/>
          <a:p>
            <a:pPr eaLnBrk="1" hangingPunct="1"/>
            <a:r>
              <a:rPr lang="en-US" dirty="0" smtClean="0"/>
              <a:t>Language Fundamentals</a:t>
            </a:r>
          </a:p>
        </p:txBody>
      </p:sp>
      <p:sp>
        <p:nvSpPr>
          <p:cNvPr id="11268" name="Rectangle 3"/>
          <p:cNvSpPr>
            <a:spLocks noGrp="1" noChangeArrowheads="1"/>
          </p:cNvSpPr>
          <p:nvPr>
            <p:ph idx="1"/>
          </p:nvPr>
        </p:nvSpPr>
        <p:spPr>
          <a:xfrm>
            <a:off x="381000" y="1109663"/>
            <a:ext cx="8458200" cy="4960937"/>
          </a:xfrm>
        </p:spPr>
        <p:txBody>
          <a:bodyPr/>
          <a:lstStyle/>
          <a:p>
            <a:pPr eaLnBrk="1" hangingPunct="1"/>
            <a:r>
              <a:rPr lang="en-US" dirty="0" smtClean="0"/>
              <a:t>Control Statements</a:t>
            </a:r>
          </a:p>
          <a:p>
            <a:pPr lvl="1" eaLnBrk="1" hangingPunct="1"/>
            <a:r>
              <a:rPr lang="en-US" dirty="0" smtClean="0"/>
              <a:t>decision-making statements </a:t>
            </a:r>
          </a:p>
          <a:p>
            <a:pPr lvl="2" eaLnBrk="1" hangingPunct="1"/>
            <a:r>
              <a:rPr lang="en-US" sz="1400" dirty="0" smtClean="0"/>
              <a:t>If-then</a:t>
            </a:r>
          </a:p>
          <a:p>
            <a:pPr lvl="2" eaLnBrk="1" hangingPunct="1"/>
            <a:r>
              <a:rPr lang="en-US" sz="1400" dirty="0" smtClean="0"/>
              <a:t>If-then-else</a:t>
            </a:r>
          </a:p>
          <a:p>
            <a:pPr lvl="2" eaLnBrk="1" hangingPunct="1"/>
            <a:r>
              <a:rPr lang="en-US" dirty="0" smtClean="0"/>
              <a:t>switch</a:t>
            </a:r>
          </a:p>
          <a:p>
            <a:pPr lvl="1" eaLnBrk="1" hangingPunct="1"/>
            <a:r>
              <a:rPr lang="en-US" dirty="0" smtClean="0"/>
              <a:t>Iteration Statement</a:t>
            </a:r>
          </a:p>
          <a:p>
            <a:pPr lvl="2" eaLnBrk="1" hangingPunct="1"/>
            <a:r>
              <a:rPr lang="en-US" sz="2200" dirty="0" smtClean="0"/>
              <a:t> </a:t>
            </a:r>
            <a:r>
              <a:rPr lang="en-US" dirty="0" smtClean="0"/>
              <a:t>while</a:t>
            </a:r>
          </a:p>
          <a:p>
            <a:pPr lvl="2" eaLnBrk="1" hangingPunct="1"/>
            <a:r>
              <a:rPr lang="en-US" dirty="0" smtClean="0"/>
              <a:t>do…while</a:t>
            </a:r>
          </a:p>
          <a:p>
            <a:pPr lvl="2" eaLnBrk="1" hangingPunct="1"/>
            <a:r>
              <a:rPr lang="en-US" dirty="0" smtClean="0"/>
              <a:t>for</a:t>
            </a:r>
          </a:p>
          <a:p>
            <a:pPr lvl="3" eaLnBrk="1" hangingPunct="1"/>
            <a:r>
              <a:rPr lang="en-US" dirty="0" smtClean="0"/>
              <a:t>for (</a:t>
            </a:r>
            <a:r>
              <a:rPr lang="en-US" dirty="0" err="1" smtClean="0"/>
              <a:t>int</a:t>
            </a:r>
            <a:r>
              <a:rPr lang="en-US" dirty="0" smtClean="0"/>
              <a:t> </a:t>
            </a:r>
            <a:r>
              <a:rPr lang="en-US" dirty="0" err="1" smtClean="0"/>
              <a:t>i</a:t>
            </a:r>
            <a:r>
              <a:rPr lang="en-US" dirty="0" smtClean="0"/>
              <a:t> : 1 to n) </a:t>
            </a:r>
          </a:p>
        </p:txBody>
      </p:sp>
      <p:sp>
        <p:nvSpPr>
          <p:cNvPr id="5" name="5-Point Star 4"/>
          <p:cNvSpPr/>
          <p:nvPr/>
        </p:nvSpPr>
        <p:spPr bwMode="auto">
          <a:xfrm>
            <a:off x="3657600" y="3048000"/>
            <a:ext cx="2362200" cy="2057400"/>
          </a:xfrm>
          <a:prstGeom prst="star5">
            <a:avLst/>
          </a:prstGeom>
          <a:solidFill>
            <a:schemeClr val="accent1"/>
          </a:solidFill>
          <a:ln w="12700" cap="flat" cmpd="sng" algn="ctr">
            <a:solidFill>
              <a:schemeClr val="tx1"/>
            </a:solidFill>
            <a:prstDash val="solid"/>
            <a:round/>
            <a:headEnd type="none" w="med" len="med"/>
            <a:tailEnd type="none" w="med" len="med"/>
          </a:ln>
          <a:effectLst/>
        </p:spPr>
        <p:txBody>
          <a:bodyPr lIns="90488" tIns="44450" rIns="90488" bIns="44450"/>
          <a:lstStyle/>
          <a:p>
            <a:pPr>
              <a:defRPr/>
            </a:pPr>
            <a:r>
              <a:rPr lang="en-US" sz="1600" dirty="0">
                <a:solidFill>
                  <a:schemeClr val="bg1"/>
                </a:solidFill>
              </a:rPr>
              <a:t>Java5</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Strings in switch statement (Java 7)</a:t>
            </a:r>
          </a:p>
        </p:txBody>
      </p:sp>
      <p:sp>
        <p:nvSpPr>
          <p:cNvPr id="7171" name="Content Placeholder 2"/>
          <p:cNvSpPr>
            <a:spLocks noGrp="1"/>
          </p:cNvSpPr>
          <p:nvPr>
            <p:ph idx="1"/>
          </p:nvPr>
        </p:nvSpPr>
        <p:spPr/>
        <p:txBody>
          <a:bodyPr/>
          <a:lstStyle/>
          <a:p>
            <a:r>
              <a:rPr lang="en-US" sz="2000" dirty="0" smtClean="0"/>
              <a:t>Prior to Java 7 the condition code in a switch statement had to be a Integer type (long types are not allowed) or </a:t>
            </a:r>
            <a:r>
              <a:rPr lang="en-US" sz="2000" dirty="0" err="1" smtClean="0"/>
              <a:t>enum</a:t>
            </a:r>
            <a:r>
              <a:rPr lang="en-US" sz="2000" dirty="0" smtClean="0"/>
              <a:t> values.</a:t>
            </a:r>
          </a:p>
          <a:p>
            <a:r>
              <a:rPr lang="en-US" sz="2000" dirty="0" smtClean="0"/>
              <a:t>Java 7 allows programs to switch on a string.</a:t>
            </a:r>
          </a:p>
          <a:p>
            <a:r>
              <a:rPr lang="en-US" sz="2000" dirty="0" smtClean="0"/>
              <a:t>The switch statement compares the passed string with each case label and execute the case block which have matched string.</a:t>
            </a:r>
          </a:p>
          <a:p>
            <a:r>
              <a:rPr lang="en-US" sz="2000" dirty="0" smtClean="0"/>
              <a:t>The comparison of string in switch statement is case sensitive.</a:t>
            </a:r>
          </a:p>
          <a:p>
            <a:r>
              <a:rPr lang="en-US" sz="2000" dirty="0" smtClean="0"/>
              <a:t>Example code is given in the next slide.</a:t>
            </a:r>
          </a:p>
          <a:p>
            <a:endParaRPr lang="en-US" sz="2000" dirty="0" smtClean="0"/>
          </a:p>
        </p:txBody>
      </p:sp>
    </p:spTree>
    <p:extLst>
      <p:ext uri="{BB962C8B-B14F-4D97-AF65-F5344CB8AC3E}">
        <p14:creationId xmlns:p14="http://schemas.microsoft.com/office/powerpoint/2010/main" val="1765657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subTitle" idx="1"/>
          </p:nvPr>
        </p:nvSpPr>
        <p:spPr>
          <a:xfrm>
            <a:off x="228600" y="2971800"/>
            <a:ext cx="5259388" cy="814388"/>
          </a:xfrm>
        </p:spPr>
        <p:txBody>
          <a:bodyPr/>
          <a:lstStyle/>
          <a:p>
            <a:pPr algn="l" eaLnBrk="1" hangingPunct="1"/>
            <a:r>
              <a:rPr lang="en-US" sz="4000" dirty="0" smtClean="0">
                <a:solidFill>
                  <a:schemeClr val="tx2"/>
                </a:solidFill>
              </a:rPr>
              <a:t>Arrays</a:t>
            </a:r>
          </a:p>
        </p:txBody>
      </p:sp>
      <p:sp>
        <p:nvSpPr>
          <p:cNvPr id="3" name="Rectangle 5"/>
          <p:cNvSpPr>
            <a:spLocks noGrp="1" noChangeArrowheads="1"/>
          </p:cNvSpPr>
          <p:nvPr>
            <p:ph type="sldNum" sz="quarter" idx="4294967295"/>
          </p:nvPr>
        </p:nvSpPr>
        <p:spPr>
          <a:xfrm>
            <a:off x="7010400" y="6245225"/>
            <a:ext cx="2133600" cy="476250"/>
          </a:xfrm>
          <a:prstGeom prst="rect">
            <a:avLst/>
          </a:prstGeom>
        </p:spPr>
        <p:txBody>
          <a:bodyPr/>
          <a:lstStyle/>
          <a:p>
            <a:pPr>
              <a:defRPr/>
            </a:pPr>
            <a:fld id="{ED6D5B24-6A0D-421D-989A-BB719D97185E}" type="slidenum">
              <a:rPr lang="en-US" altLang="en-US"/>
              <a:pPr>
                <a:defRPr/>
              </a:pPr>
              <a:t>17</a:t>
            </a:fld>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381000" y="152400"/>
            <a:ext cx="8458200" cy="533400"/>
          </a:xfrm>
        </p:spPr>
        <p:txBody>
          <a:bodyPr/>
          <a:lstStyle/>
          <a:p>
            <a:pPr eaLnBrk="1" hangingPunct="1"/>
            <a:r>
              <a:rPr lang="en-US" dirty="0" smtClean="0"/>
              <a:t>Language Fundamentals</a:t>
            </a:r>
          </a:p>
        </p:txBody>
      </p:sp>
      <p:sp>
        <p:nvSpPr>
          <p:cNvPr id="13316" name="Rectangle 3"/>
          <p:cNvSpPr>
            <a:spLocks noGrp="1" noChangeArrowheads="1"/>
          </p:cNvSpPr>
          <p:nvPr>
            <p:ph idx="1"/>
          </p:nvPr>
        </p:nvSpPr>
        <p:spPr>
          <a:xfrm>
            <a:off x="228600" y="1112838"/>
            <a:ext cx="8532813" cy="4960937"/>
          </a:xfrm>
        </p:spPr>
        <p:txBody>
          <a:bodyPr/>
          <a:lstStyle/>
          <a:p>
            <a:pPr>
              <a:lnSpc>
                <a:spcPct val="90000"/>
              </a:lnSpc>
            </a:pPr>
            <a:r>
              <a:rPr lang="en-US" altLang="zh-CN" dirty="0" smtClean="0">
                <a:solidFill>
                  <a:srgbClr val="000000"/>
                </a:solidFill>
              </a:rPr>
              <a:t>Arrays</a:t>
            </a:r>
          </a:p>
          <a:p>
            <a:pPr lvl="1">
              <a:lnSpc>
                <a:spcPct val="90000"/>
              </a:lnSpc>
            </a:pPr>
            <a:r>
              <a:rPr lang="en-US" altLang="zh-CN" dirty="0" smtClean="0">
                <a:solidFill>
                  <a:srgbClr val="000000"/>
                </a:solidFill>
              </a:rPr>
              <a:t>Arrays are objects of class </a:t>
            </a:r>
            <a:r>
              <a:rPr lang="en-US" altLang="zh-CN" dirty="0" err="1" smtClean="0">
                <a:solidFill>
                  <a:srgbClr val="000000"/>
                </a:solidFill>
              </a:rPr>
              <a:t>java.lang.reflect.Array</a:t>
            </a:r>
            <a:endParaRPr lang="en-US" altLang="zh-CN" dirty="0" smtClean="0">
              <a:solidFill>
                <a:srgbClr val="000000"/>
              </a:solidFill>
            </a:endParaRPr>
          </a:p>
          <a:p>
            <a:pPr lvl="1">
              <a:lnSpc>
                <a:spcPct val="90000"/>
              </a:lnSpc>
            </a:pPr>
            <a:r>
              <a:rPr lang="en-US" altLang="zh-CN" dirty="0" smtClean="0">
                <a:solidFill>
                  <a:srgbClr val="000000"/>
                </a:solidFill>
              </a:rPr>
              <a:t>Can’t specify size when declaring array</a:t>
            </a:r>
          </a:p>
          <a:p>
            <a:pPr lvl="3">
              <a:lnSpc>
                <a:spcPct val="90000"/>
              </a:lnSpc>
              <a:buFont typeface="Monotype Sorts" pitchFamily="2" charset="2"/>
              <a:buNone/>
            </a:pPr>
            <a:r>
              <a:rPr lang="en-US" altLang="zh-CN" sz="1600" b="1" dirty="0" err="1" smtClean="0">
                <a:solidFill>
                  <a:srgbClr val="000000"/>
                </a:solidFill>
              </a:rPr>
              <a:t>int</a:t>
            </a:r>
            <a:r>
              <a:rPr lang="en-US" altLang="zh-CN" sz="1600" b="1" dirty="0" smtClean="0">
                <a:solidFill>
                  <a:srgbClr val="000000"/>
                </a:solidFill>
              </a:rPr>
              <a:t> </a:t>
            </a:r>
            <a:r>
              <a:rPr lang="en-US" altLang="zh-CN" sz="1600" b="1" dirty="0" err="1" smtClean="0">
                <a:solidFill>
                  <a:srgbClr val="000000"/>
                </a:solidFill>
              </a:rPr>
              <a:t>arr</a:t>
            </a:r>
            <a:r>
              <a:rPr lang="en-US" altLang="zh-CN" sz="1600" b="1" dirty="0" smtClean="0">
                <a:solidFill>
                  <a:srgbClr val="000000"/>
                </a:solidFill>
              </a:rPr>
              <a:t>[3]; 	// not legal in Java!</a:t>
            </a:r>
          </a:p>
          <a:p>
            <a:pPr lvl="3">
              <a:lnSpc>
                <a:spcPct val="90000"/>
              </a:lnSpc>
              <a:buFont typeface="Monotype Sorts" pitchFamily="2" charset="2"/>
              <a:buNone/>
            </a:pPr>
            <a:r>
              <a:rPr lang="en-US" altLang="zh-CN" sz="1600" b="1" dirty="0" err="1" smtClean="0">
                <a:solidFill>
                  <a:srgbClr val="000000"/>
                </a:solidFill>
              </a:rPr>
              <a:t>int</a:t>
            </a:r>
            <a:r>
              <a:rPr lang="en-US" altLang="zh-CN" sz="1600" b="1" dirty="0" smtClean="0">
                <a:solidFill>
                  <a:srgbClr val="000000"/>
                </a:solidFill>
              </a:rPr>
              <a:t> </a:t>
            </a:r>
            <a:r>
              <a:rPr lang="en-US" altLang="zh-CN" sz="1600" b="1" dirty="0" err="1" smtClean="0">
                <a:solidFill>
                  <a:srgbClr val="000000"/>
                </a:solidFill>
              </a:rPr>
              <a:t>arr</a:t>
            </a:r>
            <a:r>
              <a:rPr lang="en-US" altLang="zh-CN" sz="1600" b="1" dirty="0" smtClean="0">
                <a:solidFill>
                  <a:srgbClr val="000000"/>
                </a:solidFill>
              </a:rPr>
              <a:t>[];     // okay</a:t>
            </a:r>
          </a:p>
          <a:p>
            <a:pPr lvl="3">
              <a:lnSpc>
                <a:spcPct val="90000"/>
              </a:lnSpc>
              <a:buFont typeface="Monotype Sorts" pitchFamily="2" charset="2"/>
              <a:buNone/>
            </a:pPr>
            <a:r>
              <a:rPr lang="en-US" altLang="zh-CN" sz="1600" b="1" dirty="0" err="1" smtClean="0">
                <a:solidFill>
                  <a:srgbClr val="000000"/>
                </a:solidFill>
              </a:rPr>
              <a:t>int</a:t>
            </a:r>
            <a:r>
              <a:rPr lang="en-US" altLang="zh-CN" sz="1600" b="1" dirty="0" smtClean="0">
                <a:solidFill>
                  <a:srgbClr val="000000"/>
                </a:solidFill>
              </a:rPr>
              <a:t>[] </a:t>
            </a:r>
            <a:r>
              <a:rPr lang="en-US" altLang="zh-CN" sz="1600" b="1" dirty="0" err="1" smtClean="0">
                <a:solidFill>
                  <a:srgbClr val="000000"/>
                </a:solidFill>
              </a:rPr>
              <a:t>arr</a:t>
            </a:r>
            <a:r>
              <a:rPr lang="en-US" altLang="zh-CN" sz="1600" b="1" dirty="0" smtClean="0">
                <a:solidFill>
                  <a:srgbClr val="000000"/>
                </a:solidFill>
              </a:rPr>
              <a:t>;   	// okay (same as previous line)</a:t>
            </a:r>
          </a:p>
          <a:p>
            <a:pPr lvl="1">
              <a:lnSpc>
                <a:spcPct val="90000"/>
              </a:lnSpc>
            </a:pPr>
            <a:endParaRPr lang="en-US" altLang="zh-CN" sz="1600" b="1" dirty="0" smtClean="0">
              <a:solidFill>
                <a:srgbClr val="000000"/>
              </a:solidFill>
            </a:endParaRPr>
          </a:p>
          <a:p>
            <a:pPr lvl="1">
              <a:lnSpc>
                <a:spcPct val="90000"/>
              </a:lnSpc>
            </a:pPr>
            <a:r>
              <a:rPr lang="en-US" altLang="zh-CN" dirty="0" smtClean="0">
                <a:solidFill>
                  <a:srgbClr val="000000"/>
                </a:solidFill>
              </a:rPr>
              <a:t>Arrays (as all objects) are dynamically allocated</a:t>
            </a:r>
          </a:p>
          <a:p>
            <a:pPr lvl="2">
              <a:lnSpc>
                <a:spcPct val="90000"/>
              </a:lnSpc>
              <a:buFont typeface="Monotype Sorts" pitchFamily="2" charset="2"/>
              <a:buNone/>
            </a:pPr>
            <a:r>
              <a:rPr lang="en-US" altLang="zh-CN" b="1" dirty="0" smtClean="0">
                <a:solidFill>
                  <a:srgbClr val="000000"/>
                </a:solidFill>
              </a:rPr>
              <a:t>	</a:t>
            </a:r>
            <a:r>
              <a:rPr lang="en-US" altLang="zh-CN" b="1" dirty="0" err="1" smtClean="0">
                <a:solidFill>
                  <a:srgbClr val="000000"/>
                </a:solidFill>
              </a:rPr>
              <a:t>int</a:t>
            </a:r>
            <a:r>
              <a:rPr lang="en-US" altLang="zh-CN" b="1" dirty="0" smtClean="0">
                <a:solidFill>
                  <a:srgbClr val="000000"/>
                </a:solidFill>
              </a:rPr>
              <a:t>[] </a:t>
            </a:r>
            <a:r>
              <a:rPr lang="en-US" altLang="zh-CN" b="1" dirty="0" err="1" smtClean="0">
                <a:solidFill>
                  <a:srgbClr val="000000"/>
                </a:solidFill>
              </a:rPr>
              <a:t>arr</a:t>
            </a:r>
            <a:r>
              <a:rPr lang="en-US" altLang="zh-CN" b="1" dirty="0" smtClean="0">
                <a:solidFill>
                  <a:srgbClr val="000000"/>
                </a:solidFill>
              </a:rPr>
              <a:t> = new </a:t>
            </a:r>
            <a:r>
              <a:rPr lang="en-US" altLang="zh-CN" b="1" dirty="0" err="1" smtClean="0">
                <a:solidFill>
                  <a:srgbClr val="000000"/>
                </a:solidFill>
              </a:rPr>
              <a:t>int</a:t>
            </a:r>
            <a:r>
              <a:rPr lang="en-US" altLang="zh-CN" b="1" dirty="0" smtClean="0">
                <a:solidFill>
                  <a:srgbClr val="000000"/>
                </a:solidFill>
              </a:rPr>
              <a:t>[3];</a:t>
            </a:r>
          </a:p>
          <a:p>
            <a:pPr lvl="2">
              <a:lnSpc>
                <a:spcPct val="90000"/>
              </a:lnSpc>
              <a:buFont typeface="Monotype Sorts" pitchFamily="2" charset="2"/>
              <a:buNone/>
            </a:pPr>
            <a:endParaRPr lang="en-US" altLang="zh-CN" b="1" dirty="0" smtClean="0">
              <a:solidFill>
                <a:srgbClr val="000000"/>
              </a:solidFill>
            </a:endParaRPr>
          </a:p>
          <a:p>
            <a:pPr lvl="1">
              <a:lnSpc>
                <a:spcPct val="90000"/>
              </a:lnSpc>
            </a:pPr>
            <a:r>
              <a:rPr lang="en-US" altLang="zh-CN" dirty="0" smtClean="0">
                <a:solidFill>
                  <a:srgbClr val="000000"/>
                </a:solidFill>
              </a:rPr>
              <a:t>Before allocation, array variable is </a:t>
            </a:r>
            <a:r>
              <a:rPr lang="en-US" altLang="zh-CN" b="1" dirty="0" smtClean="0">
                <a:solidFill>
                  <a:srgbClr val="000000"/>
                </a:solidFill>
              </a:rPr>
              <a:t>null</a:t>
            </a:r>
          </a:p>
          <a:p>
            <a:pPr lvl="1">
              <a:lnSpc>
                <a:spcPct val="90000"/>
              </a:lnSpc>
            </a:pPr>
            <a:r>
              <a:rPr lang="en-US" altLang="zh-CN" dirty="0" smtClean="0">
                <a:solidFill>
                  <a:srgbClr val="000000"/>
                </a:solidFill>
              </a:rPr>
              <a:t>Destroyed automatically by garbage collector. No delete operator</a:t>
            </a:r>
          </a:p>
          <a:p>
            <a:pPr lvl="1">
              <a:lnSpc>
                <a:spcPct val="90000"/>
              </a:lnSpc>
            </a:pPr>
            <a:r>
              <a:rPr lang="en-US" altLang="zh-CN" dirty="0" smtClean="0">
                <a:solidFill>
                  <a:srgbClr val="000000"/>
                </a:solidFill>
              </a:rPr>
              <a:t>Shorthand to declare, allocate, and initialize</a:t>
            </a:r>
          </a:p>
          <a:p>
            <a:pPr lvl="2">
              <a:lnSpc>
                <a:spcPct val="90000"/>
              </a:lnSpc>
              <a:buFont typeface="Monotype Sorts" pitchFamily="2" charset="2"/>
              <a:buNone/>
            </a:pPr>
            <a:r>
              <a:rPr lang="en-US" altLang="zh-CN" b="1" dirty="0" smtClean="0">
                <a:solidFill>
                  <a:srgbClr val="000000"/>
                </a:solidFill>
              </a:rPr>
              <a:t>	  </a:t>
            </a:r>
            <a:r>
              <a:rPr lang="en-US" altLang="zh-CN" b="1" dirty="0" err="1" smtClean="0">
                <a:solidFill>
                  <a:srgbClr val="000000"/>
                </a:solidFill>
              </a:rPr>
              <a:t>int</a:t>
            </a:r>
            <a:r>
              <a:rPr lang="en-US" altLang="zh-CN" b="1" dirty="0" smtClean="0">
                <a:solidFill>
                  <a:srgbClr val="000000"/>
                </a:solidFill>
              </a:rPr>
              <a:t>[] </a:t>
            </a:r>
            <a:r>
              <a:rPr lang="en-US" altLang="zh-CN" b="1" dirty="0" err="1" smtClean="0">
                <a:solidFill>
                  <a:srgbClr val="000000"/>
                </a:solidFill>
              </a:rPr>
              <a:t>arr</a:t>
            </a:r>
            <a:r>
              <a:rPr lang="en-US" altLang="zh-CN" b="1" dirty="0" smtClean="0">
                <a:solidFill>
                  <a:srgbClr val="000000"/>
                </a:solidFill>
              </a:rPr>
              <a:t> = { 5, 10, 15, 20};</a:t>
            </a:r>
            <a:endParaRPr lang="en-US" dirty="0" smtClean="0">
              <a:solidFill>
                <a:srgbClr val="0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pPr>
              <a:lnSpc>
                <a:spcPct val="90000"/>
              </a:lnSpc>
            </a:pPr>
            <a:r>
              <a:rPr lang="en-US" altLang="zh-CN" sz="2600" dirty="0" smtClean="0"/>
              <a:t>Arrays(Contd..)</a:t>
            </a:r>
          </a:p>
          <a:p>
            <a:pPr lvl="1">
              <a:lnSpc>
                <a:spcPct val="90000"/>
              </a:lnSpc>
            </a:pPr>
            <a:r>
              <a:rPr lang="en-US" altLang="zh-CN" sz="2200" dirty="0" smtClean="0">
                <a:latin typeface="+mn-lt"/>
              </a:rPr>
              <a:t>Java array (object) always knows its own length</a:t>
            </a:r>
          </a:p>
          <a:p>
            <a:pPr lvl="3">
              <a:lnSpc>
                <a:spcPct val="90000"/>
              </a:lnSpc>
              <a:buFont typeface="Monotype Sorts" pitchFamily="2" charset="2"/>
              <a:buNone/>
            </a:pPr>
            <a:r>
              <a:rPr lang="en-US" altLang="zh-CN" sz="1800" b="1" dirty="0" err="1" smtClean="0">
                <a:solidFill>
                  <a:srgbClr val="000000"/>
                </a:solidFill>
              </a:rPr>
              <a:t>int</a:t>
            </a:r>
            <a:r>
              <a:rPr lang="en-US" altLang="zh-CN" sz="1800" b="1" dirty="0" smtClean="0">
                <a:solidFill>
                  <a:srgbClr val="000000"/>
                </a:solidFill>
              </a:rPr>
              <a:t>[] </a:t>
            </a:r>
            <a:r>
              <a:rPr lang="en-US" altLang="zh-CN" sz="1800" b="1" dirty="0" err="1" smtClean="0">
                <a:solidFill>
                  <a:srgbClr val="000000"/>
                </a:solidFill>
              </a:rPr>
              <a:t>arr</a:t>
            </a:r>
            <a:r>
              <a:rPr lang="en-US" altLang="zh-CN" sz="1800" b="1" dirty="0" smtClean="0">
                <a:solidFill>
                  <a:srgbClr val="000000"/>
                </a:solidFill>
              </a:rPr>
              <a:t> = {5, 20, 15, 10};</a:t>
            </a:r>
          </a:p>
          <a:p>
            <a:pPr lvl="3">
              <a:lnSpc>
                <a:spcPct val="90000"/>
              </a:lnSpc>
              <a:buFont typeface="Monotype Sorts" pitchFamily="2" charset="2"/>
              <a:buNone/>
            </a:pPr>
            <a:r>
              <a:rPr lang="en-US" altLang="zh-CN" sz="1800" b="1" dirty="0" err="1" smtClean="0">
                <a:solidFill>
                  <a:srgbClr val="000000"/>
                </a:solidFill>
              </a:rPr>
              <a:t>System.out.println</a:t>
            </a:r>
            <a:r>
              <a:rPr lang="en-US" altLang="zh-CN" sz="1800" b="1" dirty="0" smtClean="0">
                <a:solidFill>
                  <a:srgbClr val="000000"/>
                </a:solidFill>
              </a:rPr>
              <a:t>(“Length is ” + </a:t>
            </a:r>
            <a:r>
              <a:rPr lang="en-US" altLang="zh-CN" sz="1800" b="1" dirty="0" err="1" smtClean="0">
                <a:solidFill>
                  <a:srgbClr val="000000"/>
                </a:solidFill>
              </a:rPr>
              <a:t>arr.length</a:t>
            </a:r>
            <a:r>
              <a:rPr lang="en-US" altLang="zh-CN" sz="1800" b="1" dirty="0" smtClean="0">
                <a:solidFill>
                  <a:srgbClr val="000000"/>
                </a:solidFill>
              </a:rPr>
              <a:t>);</a:t>
            </a:r>
          </a:p>
          <a:p>
            <a:pPr lvl="2">
              <a:lnSpc>
                <a:spcPct val="90000"/>
              </a:lnSpc>
              <a:buFont typeface="Monotype Sorts" pitchFamily="2" charset="2"/>
              <a:buNone/>
            </a:pPr>
            <a:endParaRPr lang="en-US" altLang="zh-CN" b="1" dirty="0" smtClean="0"/>
          </a:p>
          <a:p>
            <a:pPr lvl="1">
              <a:lnSpc>
                <a:spcPct val="90000"/>
              </a:lnSpc>
            </a:pPr>
            <a:r>
              <a:rPr lang="en-US" altLang="zh-CN" sz="2200" dirty="0" smtClean="0">
                <a:latin typeface="+mn-lt"/>
              </a:rPr>
              <a:t>Elements indexed from 0 to length-1, like C++</a:t>
            </a:r>
            <a:endParaRPr lang="en-US" altLang="zh-CN" dirty="0" smtClean="0">
              <a:latin typeface="+mn-lt"/>
            </a:endParaRPr>
          </a:p>
          <a:p>
            <a:pPr lvl="1">
              <a:lnSpc>
                <a:spcPct val="90000"/>
              </a:lnSpc>
            </a:pPr>
            <a:endParaRPr lang="en-US" altLang="zh-CN" sz="2200" dirty="0" smtClean="0">
              <a:latin typeface="+mn-lt"/>
            </a:endParaRPr>
          </a:p>
          <a:p>
            <a:pPr lvl="1">
              <a:lnSpc>
                <a:spcPct val="90000"/>
              </a:lnSpc>
            </a:pPr>
            <a:r>
              <a:rPr lang="en-US" altLang="zh-CN" sz="2200" dirty="0" smtClean="0">
                <a:latin typeface="+mn-lt"/>
              </a:rPr>
              <a:t>Raises exception for “</a:t>
            </a:r>
            <a:r>
              <a:rPr lang="en-US" altLang="zh-CN" sz="2200" dirty="0" err="1" smtClean="0">
                <a:latin typeface="+mn-lt"/>
              </a:rPr>
              <a:t>ArrayIndexOutOfBounds</a:t>
            </a:r>
            <a:r>
              <a:rPr lang="en-US" altLang="zh-CN" sz="2200" dirty="0" smtClean="0">
                <a:latin typeface="+mn-lt"/>
              </a:rPr>
              <a:t>”</a:t>
            </a:r>
          </a:p>
          <a:p>
            <a:pPr lvl="1">
              <a:lnSpc>
                <a:spcPct val="90000"/>
              </a:lnSpc>
            </a:pPr>
            <a:endParaRPr lang="en-US" altLang="zh-CN" sz="2200" dirty="0" smtClean="0">
              <a:latin typeface="+mn-lt"/>
            </a:endParaRPr>
          </a:p>
          <a:p>
            <a:pPr lvl="1">
              <a:lnSpc>
                <a:spcPct val="90000"/>
              </a:lnSpc>
            </a:pPr>
            <a:r>
              <a:rPr lang="en-US" altLang="zh-CN" sz="2200" dirty="0" smtClean="0">
                <a:latin typeface="+mn-lt"/>
              </a:rPr>
              <a:t>Length is fixed when allocated; </a:t>
            </a:r>
            <a:r>
              <a:rPr lang="en-US" altLang="zh-CN" dirty="0" smtClean="0">
                <a:latin typeface="+mn-lt"/>
              </a:rPr>
              <a:t>create new array and copy over to change length</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Iconic Representations.......</a:t>
            </a:r>
          </a:p>
        </p:txBody>
      </p:sp>
      <p:sp>
        <p:nvSpPr>
          <p:cNvPr id="4099" name="TextBox 4"/>
          <p:cNvSpPr txBox="1">
            <a:spLocks noChangeArrowheads="1"/>
          </p:cNvSpPr>
          <p:nvPr/>
        </p:nvSpPr>
        <p:spPr bwMode="auto">
          <a:xfrm>
            <a:off x="228600" y="1092200"/>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Test your Memory</a:t>
            </a:r>
          </a:p>
          <a:p>
            <a:endParaRPr lang="en-US" sz="160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4191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7620000" y="3733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Recap</a:t>
            </a:r>
          </a:p>
          <a:p>
            <a:endParaRPr lang="en-US" sz="1600">
              <a:latin typeface="Papyrus" pitchFamily="66" charset="0"/>
            </a:endParaRPr>
          </a:p>
        </p:txBody>
      </p:sp>
      <p:sp>
        <p:nvSpPr>
          <p:cNvPr id="4102" name="TextBox 8"/>
          <p:cNvSpPr txBox="1">
            <a:spLocks noChangeArrowheads="1"/>
          </p:cNvSpPr>
          <p:nvPr/>
        </p:nvSpPr>
        <p:spPr bwMode="auto">
          <a:xfrm>
            <a:off x="7239000" y="10160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Can you Solve?</a:t>
            </a:r>
          </a:p>
          <a:p>
            <a:endParaRPr lang="en-US" sz="1600">
              <a:latin typeface="Papyrus" pitchFamily="66" charset="0"/>
            </a:endParaRPr>
          </a:p>
        </p:txBody>
      </p:sp>
      <p:sp>
        <p:nvSpPr>
          <p:cNvPr id="4103" name="TextBox 10"/>
          <p:cNvSpPr txBox="1">
            <a:spLocks noChangeArrowheads="1"/>
          </p:cNvSpPr>
          <p:nvPr/>
        </p:nvSpPr>
        <p:spPr bwMode="auto">
          <a:xfrm>
            <a:off x="5156200" y="38862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Brainstorm</a:t>
            </a:r>
          </a:p>
          <a:p>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2" descr="http://orlandocomputersolutions.com/wp-content/uploads/2011/10/fusion-confused-ic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44958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5"/>
          <p:cNvSpPr txBox="1">
            <a:spLocks noChangeArrowheads="1"/>
          </p:cNvSpPr>
          <p:nvPr/>
        </p:nvSpPr>
        <p:spPr bwMode="auto">
          <a:xfrm>
            <a:off x="533400" y="3835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Queries</a:t>
            </a:r>
          </a:p>
          <a:p>
            <a:endParaRPr lang="en-US" sz="1600">
              <a:latin typeface="Papyrus" pitchFamily="66" charset="0"/>
            </a:endParaRPr>
          </a:p>
        </p:txBody>
      </p:sp>
      <p:pic>
        <p:nvPicPr>
          <p:cNvPr id="41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400" y="4495800"/>
            <a:ext cx="10858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8" name="Picture 17" descr="http://www.marketingplaninfo.com/wp-content/uploads/2012/04/Direct-Marketing-Strategi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1295400"/>
            <a:ext cx="144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http://www.personal.psu.edu/afr3/blogs/SIOW/coffee-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180340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Box 21"/>
          <p:cNvSpPr txBox="1">
            <a:spLocks noChangeArrowheads="1"/>
          </p:cNvSpPr>
          <p:nvPr/>
        </p:nvSpPr>
        <p:spPr bwMode="auto">
          <a:xfrm>
            <a:off x="5033963" y="1371600"/>
            <a:ext cx="159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Coffee Break</a:t>
            </a:r>
          </a:p>
          <a:p>
            <a:endParaRPr lang="en-US" sz="1600">
              <a:latin typeface="Papyrus" pitchFamily="66" charset="0"/>
            </a:endParaRPr>
          </a:p>
        </p:txBody>
      </p:sp>
      <p:sp>
        <p:nvSpPr>
          <p:cNvPr id="4111" name="TextBox 22"/>
          <p:cNvSpPr txBox="1">
            <a:spLocks noChangeArrowheads="1"/>
          </p:cNvSpPr>
          <p:nvPr/>
        </p:nvSpPr>
        <p:spPr bwMode="auto">
          <a:xfrm>
            <a:off x="2438400" y="3911600"/>
            <a:ext cx="187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Need more Info</a:t>
            </a:r>
          </a:p>
          <a:p>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34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7" descr="http://2.bp.blogspot.com/_y9Y2xh431vE/S8-Td7OVW8I/AAAAAAAAACc/8iTFRetf6Ko/s1600/Targe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9075" y="2009775"/>
            <a:ext cx="1584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27"/>
          <p:cNvSpPr txBox="1">
            <a:spLocks noChangeArrowheads="1"/>
          </p:cNvSpPr>
          <p:nvPr/>
        </p:nvSpPr>
        <p:spPr bwMode="auto">
          <a:xfrm>
            <a:off x="2733675" y="1168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Objective</a:t>
            </a:r>
          </a:p>
          <a:p>
            <a:endParaRPr lang="en-US" sz="1600">
              <a:latin typeface="Papyrus" pitchFamily="66" charset="0"/>
            </a:endParaRPr>
          </a:p>
        </p:txBody>
      </p:sp>
    </p:spTree>
    <p:extLst>
      <p:ext uri="{BB962C8B-B14F-4D97-AF65-F5344CB8AC3E}">
        <p14:creationId xmlns:p14="http://schemas.microsoft.com/office/powerpoint/2010/main" val="17691687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Arrays(Contd..)</a:t>
            </a:r>
          </a:p>
          <a:p>
            <a:pPr lvl="1"/>
            <a:r>
              <a:rPr lang="en-US" dirty="0" smtClean="0"/>
              <a:t>Example:</a:t>
            </a:r>
          </a:p>
          <a:p>
            <a:pPr lvl="1"/>
            <a:endParaRPr lang="en-US" dirty="0" smtClean="0"/>
          </a:p>
          <a:p>
            <a:pPr lvl="2">
              <a:buNone/>
            </a:pPr>
            <a:r>
              <a:rPr lang="en-US" altLang="zh-CN" dirty="0" smtClean="0">
                <a:solidFill>
                  <a:srgbClr val="FF0000"/>
                </a:solidFill>
              </a:rPr>
              <a:t>class </a:t>
            </a:r>
            <a:r>
              <a:rPr lang="en-US" altLang="zh-CN" dirty="0" err="1" smtClean="0">
                <a:solidFill>
                  <a:srgbClr val="FF0000"/>
                </a:solidFill>
              </a:rPr>
              <a:t>ArrayEx</a:t>
            </a:r>
            <a:r>
              <a:rPr lang="en-US" altLang="zh-CN" dirty="0" smtClean="0">
                <a:solidFill>
                  <a:srgbClr val="FF0000"/>
                </a:solidFill>
              </a:rPr>
              <a:t>{</a:t>
            </a:r>
          </a:p>
          <a:p>
            <a:pPr lvl="3">
              <a:lnSpc>
                <a:spcPct val="90000"/>
              </a:lnSpc>
              <a:buFont typeface="Monotype Sorts" pitchFamily="2" charset="2"/>
              <a:buNone/>
            </a:pPr>
            <a:r>
              <a:rPr lang="en-US" altLang="zh-CN" sz="1800" dirty="0" smtClean="0">
                <a:solidFill>
                  <a:srgbClr val="FF0000"/>
                </a:solidFill>
              </a:rPr>
              <a:t>public static void main(String a[]){</a:t>
            </a:r>
          </a:p>
          <a:p>
            <a:pPr lvl="4">
              <a:lnSpc>
                <a:spcPct val="90000"/>
              </a:lnSpc>
              <a:buFontTx/>
              <a:buNone/>
            </a:pPr>
            <a:r>
              <a:rPr lang="en-US" altLang="zh-CN" sz="1800" dirty="0" err="1" smtClean="0">
                <a:solidFill>
                  <a:srgbClr val="FF0000"/>
                </a:solidFill>
              </a:rPr>
              <a:t>int</a:t>
            </a:r>
            <a:r>
              <a:rPr lang="en-US" altLang="zh-CN" sz="1800" dirty="0" smtClean="0">
                <a:solidFill>
                  <a:srgbClr val="FF0000"/>
                </a:solidFill>
              </a:rPr>
              <a:t> </a:t>
            </a:r>
            <a:r>
              <a:rPr lang="en-US" altLang="zh-CN" sz="1800" dirty="0" err="1" smtClean="0">
                <a:solidFill>
                  <a:srgbClr val="FF0000"/>
                </a:solidFill>
              </a:rPr>
              <a:t>i</a:t>
            </a:r>
            <a:r>
              <a:rPr lang="en-US" altLang="zh-CN" sz="1800" dirty="0" smtClean="0">
                <a:solidFill>
                  <a:srgbClr val="FF0000"/>
                </a:solidFill>
              </a:rPr>
              <a:t>, sum = 0;</a:t>
            </a:r>
          </a:p>
          <a:p>
            <a:pPr lvl="4">
              <a:lnSpc>
                <a:spcPct val="90000"/>
              </a:lnSpc>
              <a:buFontTx/>
              <a:buNone/>
            </a:pPr>
            <a:r>
              <a:rPr lang="en-US" altLang="zh-CN" sz="1800" dirty="0" err="1" smtClean="0">
                <a:solidFill>
                  <a:srgbClr val="FF0000"/>
                </a:solidFill>
              </a:rPr>
              <a:t>int</a:t>
            </a:r>
            <a:r>
              <a:rPr lang="en-US" altLang="zh-CN" sz="1800" dirty="0" smtClean="0">
                <a:solidFill>
                  <a:srgbClr val="FF0000"/>
                </a:solidFill>
              </a:rPr>
              <a:t>[] </a:t>
            </a:r>
            <a:r>
              <a:rPr lang="en-US" altLang="zh-CN" sz="1800" dirty="0" err="1" smtClean="0">
                <a:solidFill>
                  <a:srgbClr val="FF0000"/>
                </a:solidFill>
              </a:rPr>
              <a:t>arr</a:t>
            </a:r>
            <a:r>
              <a:rPr lang="en-US" altLang="zh-CN" sz="1800" dirty="0" smtClean="0">
                <a:solidFill>
                  <a:srgbClr val="FF0000"/>
                </a:solidFill>
              </a:rPr>
              <a:t>;</a:t>
            </a:r>
          </a:p>
          <a:p>
            <a:pPr lvl="4">
              <a:lnSpc>
                <a:spcPct val="90000"/>
              </a:lnSpc>
              <a:buFontTx/>
              <a:buNone/>
            </a:pPr>
            <a:r>
              <a:rPr lang="en-US" altLang="zh-CN" sz="1800" dirty="0" smtClean="0">
                <a:solidFill>
                  <a:srgbClr val="FF0000"/>
                </a:solidFill>
              </a:rPr>
              <a:t>for (</a:t>
            </a:r>
            <a:r>
              <a:rPr lang="en-US" altLang="zh-CN" sz="1800" dirty="0" err="1" smtClean="0">
                <a:solidFill>
                  <a:srgbClr val="FF0000"/>
                </a:solidFill>
              </a:rPr>
              <a:t>i</a:t>
            </a:r>
            <a:r>
              <a:rPr lang="en-US" altLang="zh-CN" sz="1800" dirty="0" smtClean="0">
                <a:solidFill>
                  <a:srgbClr val="FF0000"/>
                </a:solidFill>
              </a:rPr>
              <a:t>=0; </a:t>
            </a:r>
            <a:r>
              <a:rPr lang="en-US" altLang="zh-CN" sz="1800" dirty="0" err="1" smtClean="0">
                <a:solidFill>
                  <a:srgbClr val="FF0000"/>
                </a:solidFill>
              </a:rPr>
              <a:t>i</a:t>
            </a:r>
            <a:r>
              <a:rPr lang="en-US" altLang="zh-CN" sz="1800" dirty="0" smtClean="0">
                <a:solidFill>
                  <a:srgbClr val="FF0000"/>
                </a:solidFill>
              </a:rPr>
              <a:t> &lt; </a:t>
            </a:r>
            <a:r>
              <a:rPr lang="en-US" altLang="zh-CN" sz="1800" dirty="0" err="1" smtClean="0">
                <a:solidFill>
                  <a:srgbClr val="FF0000"/>
                </a:solidFill>
              </a:rPr>
              <a:t>arr.length</a:t>
            </a:r>
            <a:r>
              <a:rPr lang="en-US" altLang="zh-CN" sz="1800" dirty="0" smtClean="0">
                <a:solidFill>
                  <a:srgbClr val="FF0000"/>
                </a:solidFill>
              </a:rPr>
              <a:t>; </a:t>
            </a:r>
            <a:r>
              <a:rPr lang="en-US" altLang="zh-CN" sz="1800" dirty="0" err="1" smtClean="0">
                <a:solidFill>
                  <a:srgbClr val="FF0000"/>
                </a:solidFill>
              </a:rPr>
              <a:t>i</a:t>
            </a:r>
            <a:r>
              <a:rPr lang="en-US" altLang="zh-CN" sz="1800" dirty="0" smtClean="0">
                <a:solidFill>
                  <a:srgbClr val="FF0000"/>
                </a:solidFill>
              </a:rPr>
              <a:t>++)</a:t>
            </a:r>
          </a:p>
          <a:p>
            <a:pPr lvl="4">
              <a:lnSpc>
                <a:spcPct val="90000"/>
              </a:lnSpc>
              <a:buFontTx/>
              <a:buNone/>
            </a:pPr>
            <a:r>
              <a:rPr lang="en-US" altLang="zh-CN" sz="1800" dirty="0" smtClean="0">
                <a:solidFill>
                  <a:srgbClr val="FF0000"/>
                </a:solidFill>
              </a:rPr>
              <a:t>	sum += </a:t>
            </a:r>
            <a:r>
              <a:rPr lang="en-US" altLang="zh-CN" sz="1800" dirty="0" err="1" smtClean="0">
                <a:solidFill>
                  <a:srgbClr val="FF0000"/>
                </a:solidFill>
              </a:rPr>
              <a:t>arr</a:t>
            </a:r>
            <a:r>
              <a:rPr lang="en-US" altLang="zh-CN" sz="1800" dirty="0" smtClean="0">
                <a:solidFill>
                  <a:srgbClr val="FF0000"/>
                </a:solidFill>
              </a:rPr>
              <a:t>[</a:t>
            </a:r>
            <a:r>
              <a:rPr lang="en-US" altLang="zh-CN" sz="1800" dirty="0" err="1" smtClean="0">
                <a:solidFill>
                  <a:srgbClr val="FF0000"/>
                </a:solidFill>
              </a:rPr>
              <a:t>i</a:t>
            </a:r>
            <a:r>
              <a:rPr lang="en-US" altLang="zh-CN" sz="1800" dirty="0" smtClean="0">
                <a:solidFill>
                  <a:srgbClr val="FF0000"/>
                </a:solidFill>
              </a:rPr>
              <a:t>];</a:t>
            </a:r>
          </a:p>
          <a:p>
            <a:pPr lvl="4">
              <a:lnSpc>
                <a:spcPct val="90000"/>
              </a:lnSpc>
              <a:buFontTx/>
              <a:buNone/>
            </a:pPr>
            <a:r>
              <a:rPr lang="en-US" altLang="zh-CN" sz="1800" dirty="0" smtClean="0">
                <a:solidFill>
                  <a:srgbClr val="FF0000"/>
                </a:solidFill>
              </a:rPr>
              <a:t>for(</a:t>
            </a:r>
            <a:r>
              <a:rPr lang="en-US" altLang="zh-CN" sz="1800" dirty="0" err="1" smtClean="0">
                <a:solidFill>
                  <a:srgbClr val="FF0000"/>
                </a:solidFill>
              </a:rPr>
              <a:t>int</a:t>
            </a:r>
            <a:r>
              <a:rPr lang="en-US" altLang="zh-CN" sz="1800" dirty="0" smtClean="0">
                <a:solidFill>
                  <a:srgbClr val="FF0000"/>
                </a:solidFill>
              </a:rPr>
              <a:t> i:arr){</a:t>
            </a:r>
          </a:p>
          <a:p>
            <a:pPr lvl="4">
              <a:lnSpc>
                <a:spcPct val="90000"/>
              </a:lnSpc>
              <a:buFontTx/>
              <a:buNone/>
            </a:pPr>
            <a:r>
              <a:rPr lang="en-US" altLang="zh-CN" sz="1800" dirty="0" smtClean="0">
                <a:solidFill>
                  <a:srgbClr val="FF0000"/>
                </a:solidFill>
              </a:rPr>
              <a:t>	</a:t>
            </a:r>
            <a:r>
              <a:rPr lang="en-US" altLang="zh-CN" sz="1800" dirty="0" err="1" smtClean="0">
                <a:solidFill>
                  <a:srgbClr val="FF0000"/>
                </a:solidFill>
              </a:rPr>
              <a:t>System.out.println</a:t>
            </a:r>
            <a:r>
              <a:rPr lang="en-US" altLang="zh-CN" sz="1800" dirty="0" smtClean="0">
                <a:solidFill>
                  <a:srgbClr val="FF0000"/>
                </a:solidFill>
              </a:rPr>
              <a:t>(</a:t>
            </a:r>
            <a:r>
              <a:rPr lang="en-US" altLang="zh-CN" sz="1800" dirty="0" err="1" smtClean="0">
                <a:solidFill>
                  <a:srgbClr val="FF0000"/>
                </a:solidFill>
              </a:rPr>
              <a:t>i</a:t>
            </a:r>
            <a:r>
              <a:rPr lang="en-US" altLang="zh-CN" sz="1800" dirty="0" smtClean="0">
                <a:solidFill>
                  <a:srgbClr val="FF0000"/>
                </a:solidFill>
              </a:rPr>
              <a:t>);</a:t>
            </a:r>
          </a:p>
          <a:p>
            <a:pPr lvl="3">
              <a:lnSpc>
                <a:spcPct val="90000"/>
              </a:lnSpc>
              <a:buFont typeface="Monotype Sorts" pitchFamily="2" charset="2"/>
              <a:buNone/>
            </a:pPr>
            <a:r>
              <a:rPr lang="en-US" altLang="zh-CN" sz="1800" dirty="0" smtClean="0">
                <a:solidFill>
                  <a:srgbClr val="FF0000"/>
                </a:solidFill>
              </a:rPr>
              <a: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pPr>
              <a:lnSpc>
                <a:spcPct val="90000"/>
              </a:lnSpc>
            </a:pPr>
            <a:r>
              <a:rPr lang="en-US" altLang="zh-CN" dirty="0" smtClean="0"/>
              <a:t>Array as References</a:t>
            </a:r>
          </a:p>
          <a:p>
            <a:pPr lvl="1">
              <a:lnSpc>
                <a:spcPct val="90000"/>
              </a:lnSpc>
            </a:pPr>
            <a:r>
              <a:rPr lang="en-US" altLang="zh-CN" dirty="0" smtClean="0">
                <a:solidFill>
                  <a:srgbClr val="000000"/>
                </a:solidFill>
              </a:rPr>
              <a:t>Arrays are objects, hence, are implemented as references (reference is a pointer in disguise)</a:t>
            </a:r>
          </a:p>
          <a:p>
            <a:pPr lvl="2">
              <a:lnSpc>
                <a:spcPct val="90000"/>
              </a:lnSpc>
              <a:buFont typeface="Monotype Sorts" pitchFamily="2" charset="2"/>
              <a:buNone/>
            </a:pPr>
            <a:r>
              <a:rPr lang="en-US" altLang="zh-CN" b="1" dirty="0" err="1" smtClean="0">
                <a:solidFill>
                  <a:srgbClr val="FF0000"/>
                </a:solidFill>
              </a:rPr>
              <a:t>int</a:t>
            </a:r>
            <a:r>
              <a:rPr lang="en-US" altLang="zh-CN" b="1" dirty="0" smtClean="0">
                <a:solidFill>
                  <a:srgbClr val="FF0000"/>
                </a:solidFill>
              </a:rPr>
              <a:t>[] </a:t>
            </a:r>
            <a:r>
              <a:rPr lang="en-US" altLang="zh-CN" b="1" dirty="0" err="1" smtClean="0">
                <a:solidFill>
                  <a:srgbClr val="FF0000"/>
                </a:solidFill>
              </a:rPr>
              <a:t>arr</a:t>
            </a:r>
            <a:r>
              <a:rPr lang="en-US" altLang="zh-CN" b="1" dirty="0" smtClean="0">
                <a:solidFill>
                  <a:srgbClr val="FF0000"/>
                </a:solidFill>
              </a:rPr>
              <a:t> = {5, 20, 15, 10};</a:t>
            </a:r>
          </a:p>
          <a:p>
            <a:pPr lvl="2">
              <a:lnSpc>
                <a:spcPct val="90000"/>
              </a:lnSpc>
              <a:buFont typeface="Monotype Sorts" pitchFamily="2" charset="2"/>
              <a:buNone/>
            </a:pPr>
            <a:r>
              <a:rPr lang="en-US" altLang="zh-CN" b="1" dirty="0" err="1" smtClean="0">
                <a:solidFill>
                  <a:srgbClr val="FF0000"/>
                </a:solidFill>
              </a:rPr>
              <a:t>int</a:t>
            </a:r>
            <a:r>
              <a:rPr lang="en-US" altLang="zh-CN" b="1" dirty="0" smtClean="0">
                <a:solidFill>
                  <a:srgbClr val="FF0000"/>
                </a:solidFill>
              </a:rPr>
              <a:t>[] b = </a:t>
            </a:r>
            <a:r>
              <a:rPr lang="en-US" altLang="zh-CN" b="1" dirty="0" err="1" smtClean="0">
                <a:solidFill>
                  <a:srgbClr val="FF0000"/>
                </a:solidFill>
              </a:rPr>
              <a:t>arr</a:t>
            </a:r>
            <a:r>
              <a:rPr lang="en-US" altLang="zh-CN" b="1" dirty="0" smtClean="0">
                <a:solidFill>
                  <a:srgbClr val="FF0000"/>
                </a:solidFill>
              </a:rPr>
              <a:t>;</a:t>
            </a:r>
          </a:p>
          <a:p>
            <a:pPr lvl="2">
              <a:lnSpc>
                <a:spcPct val="90000"/>
              </a:lnSpc>
              <a:buFont typeface="Monotype Sorts" pitchFamily="2" charset="2"/>
              <a:buNone/>
            </a:pPr>
            <a:r>
              <a:rPr lang="en-US" altLang="zh-CN" b="1" dirty="0" smtClean="0">
                <a:solidFill>
                  <a:srgbClr val="FF0000"/>
                </a:solidFill>
              </a:rPr>
              <a:t>b[0] = 3;  // </a:t>
            </a:r>
            <a:r>
              <a:rPr lang="en-US" altLang="zh-CN" b="1" dirty="0" err="1" smtClean="0">
                <a:solidFill>
                  <a:srgbClr val="FF0000"/>
                </a:solidFill>
              </a:rPr>
              <a:t>arr</a:t>
            </a:r>
            <a:r>
              <a:rPr lang="en-US" altLang="zh-CN" b="1" dirty="0" smtClean="0">
                <a:solidFill>
                  <a:srgbClr val="FF0000"/>
                </a:solidFill>
              </a:rPr>
              <a:t>[0] also becomes 3!</a:t>
            </a:r>
          </a:p>
          <a:p>
            <a:pPr lvl="2">
              <a:lnSpc>
                <a:spcPct val="90000"/>
              </a:lnSpc>
              <a:buFont typeface="Monotype Sorts" pitchFamily="2" charset="2"/>
              <a:buNone/>
            </a:pPr>
            <a:endParaRPr lang="en-US" altLang="zh-CN" sz="1600" b="1" dirty="0" smtClean="0">
              <a:solidFill>
                <a:srgbClr val="000000"/>
              </a:solidFill>
            </a:endParaRPr>
          </a:p>
          <a:p>
            <a:pPr lvl="1">
              <a:lnSpc>
                <a:spcPct val="90000"/>
              </a:lnSpc>
            </a:pPr>
            <a:r>
              <a:rPr lang="en-US" altLang="zh-CN" dirty="0" smtClean="0">
                <a:solidFill>
                  <a:srgbClr val="000000"/>
                </a:solidFill>
              </a:rPr>
              <a:t>Array copying (</a:t>
            </a:r>
            <a:r>
              <a:rPr lang="en-US" altLang="zh-CN" dirty="0" err="1" smtClean="0">
                <a:solidFill>
                  <a:srgbClr val="000000"/>
                </a:solidFill>
              </a:rPr>
              <a:t>java.lang.System</a:t>
            </a:r>
            <a:r>
              <a:rPr lang="en-US" altLang="zh-CN" dirty="0" smtClean="0">
                <a:solidFill>
                  <a:srgbClr val="000000"/>
                </a:solidFill>
              </a:rPr>
              <a:t>)</a:t>
            </a:r>
          </a:p>
          <a:p>
            <a:pPr lvl="2">
              <a:lnSpc>
                <a:spcPct val="90000"/>
              </a:lnSpc>
              <a:buFont typeface="Monotype Sorts" pitchFamily="2" charset="2"/>
              <a:buNone/>
            </a:pPr>
            <a:r>
              <a:rPr lang="en-US" altLang="zh-CN" b="1" dirty="0" err="1" smtClean="0">
                <a:solidFill>
                  <a:srgbClr val="FF0000"/>
                </a:solidFill>
              </a:rPr>
              <a:t>System.arraycopy</a:t>
            </a:r>
            <a:r>
              <a:rPr lang="en-US" altLang="zh-CN" b="1" dirty="0" smtClean="0">
                <a:solidFill>
                  <a:srgbClr val="FF0000"/>
                </a:solidFill>
              </a:rPr>
              <a:t>(from, </a:t>
            </a:r>
            <a:r>
              <a:rPr lang="en-US" altLang="zh-CN" b="1" dirty="0" err="1" smtClean="0">
                <a:solidFill>
                  <a:srgbClr val="FF0000"/>
                </a:solidFill>
              </a:rPr>
              <a:t>fromIndex</a:t>
            </a:r>
            <a:r>
              <a:rPr lang="en-US" altLang="zh-CN" b="1" dirty="0" smtClean="0">
                <a:solidFill>
                  <a:srgbClr val="FF0000"/>
                </a:solidFill>
              </a:rPr>
              <a:t>, to, </a:t>
            </a:r>
            <a:r>
              <a:rPr lang="en-US" altLang="zh-CN" b="1" dirty="0" err="1" smtClean="0">
                <a:solidFill>
                  <a:srgbClr val="FF0000"/>
                </a:solidFill>
              </a:rPr>
              <a:t>toindex</a:t>
            </a:r>
            <a:r>
              <a:rPr lang="en-US" altLang="zh-CN" b="1" dirty="0" smtClean="0">
                <a:solidFill>
                  <a:srgbClr val="FF0000"/>
                </a:solidFill>
              </a:rPr>
              <a:t>, count);</a:t>
            </a:r>
          </a:p>
          <a:p>
            <a:pPr lvl="2">
              <a:lnSpc>
                <a:spcPct val="90000"/>
              </a:lnSpc>
              <a:buFont typeface="Monotype Sorts" pitchFamily="2" charset="2"/>
              <a:buNone/>
            </a:pPr>
            <a:r>
              <a:rPr lang="en-US" altLang="zh-CN" b="1" dirty="0" err="1" smtClean="0">
                <a:solidFill>
                  <a:srgbClr val="FF0000"/>
                </a:solidFill>
              </a:rPr>
              <a:t>int</a:t>
            </a:r>
            <a:r>
              <a:rPr lang="en-US" altLang="zh-CN" b="1" dirty="0" smtClean="0">
                <a:solidFill>
                  <a:srgbClr val="FF0000"/>
                </a:solidFill>
              </a:rPr>
              <a:t>[] c;</a:t>
            </a:r>
          </a:p>
          <a:p>
            <a:pPr lvl="2">
              <a:lnSpc>
                <a:spcPct val="90000"/>
              </a:lnSpc>
              <a:buFont typeface="Monotype Sorts" pitchFamily="2" charset="2"/>
              <a:buNone/>
            </a:pPr>
            <a:r>
              <a:rPr lang="en-US" altLang="zh-CN" b="1" dirty="0" err="1" smtClean="0">
                <a:solidFill>
                  <a:srgbClr val="FF0000"/>
                </a:solidFill>
              </a:rPr>
              <a:t>System.arraycopy</a:t>
            </a:r>
            <a:r>
              <a:rPr lang="en-US" altLang="zh-CN" b="1" dirty="0" smtClean="0">
                <a:solidFill>
                  <a:srgbClr val="FF0000"/>
                </a:solidFill>
              </a:rPr>
              <a:t>(</a:t>
            </a:r>
            <a:r>
              <a:rPr lang="en-US" altLang="zh-CN" b="1" dirty="0" err="1" smtClean="0">
                <a:solidFill>
                  <a:srgbClr val="FF0000"/>
                </a:solidFill>
              </a:rPr>
              <a:t>arr</a:t>
            </a:r>
            <a:r>
              <a:rPr lang="en-US" altLang="zh-CN" b="1" dirty="0" smtClean="0">
                <a:solidFill>
                  <a:srgbClr val="FF0000"/>
                </a:solidFill>
              </a:rPr>
              <a:t>, 0, c, 0, 4);</a:t>
            </a:r>
          </a:p>
          <a:p>
            <a:pPr lvl="2">
              <a:lnSpc>
                <a:spcPct val="90000"/>
              </a:lnSpc>
              <a:buFont typeface="Monotype Sorts" pitchFamily="2" charset="2"/>
              <a:buNone/>
            </a:pPr>
            <a:endParaRPr lang="en-US" altLang="zh-CN" b="1" dirty="0" smtClean="0">
              <a:solidFill>
                <a:srgbClr val="000000"/>
              </a:solidFill>
            </a:endParaRPr>
          </a:p>
          <a:p>
            <a:pPr lvl="1">
              <a:lnSpc>
                <a:spcPct val="90000"/>
              </a:lnSpc>
            </a:pPr>
            <a:r>
              <a:rPr lang="en-US" altLang="zh-CN" dirty="0" smtClean="0">
                <a:solidFill>
                  <a:srgbClr val="000000"/>
                </a:solidFill>
              </a:rPr>
              <a:t>Array sorting (</a:t>
            </a:r>
            <a:r>
              <a:rPr lang="en-US" altLang="zh-CN" dirty="0" err="1" smtClean="0">
                <a:solidFill>
                  <a:srgbClr val="000000"/>
                </a:solidFill>
              </a:rPr>
              <a:t>java.util.Arrays</a:t>
            </a:r>
            <a:r>
              <a:rPr lang="en-US" altLang="zh-CN" dirty="0" smtClean="0">
                <a:solidFill>
                  <a:srgbClr val="000000"/>
                </a:solidFill>
              </a:rPr>
              <a:t>)</a:t>
            </a:r>
          </a:p>
          <a:p>
            <a:pPr lvl="2">
              <a:lnSpc>
                <a:spcPct val="90000"/>
              </a:lnSpc>
              <a:buFont typeface="Monotype Sorts" pitchFamily="2" charset="2"/>
              <a:buNone/>
            </a:pPr>
            <a:r>
              <a:rPr lang="en-US" altLang="zh-CN" b="1" dirty="0" err="1" smtClean="0">
                <a:solidFill>
                  <a:srgbClr val="FF0000"/>
                </a:solidFill>
              </a:rPr>
              <a:t>Arrays.sort</a:t>
            </a:r>
            <a:r>
              <a:rPr lang="en-US" altLang="zh-CN" b="1" dirty="0" smtClean="0">
                <a:solidFill>
                  <a:srgbClr val="FF0000"/>
                </a:solidFill>
              </a:rPr>
              <a:t>(</a:t>
            </a:r>
            <a:r>
              <a:rPr lang="en-US" altLang="zh-CN" b="1" dirty="0" err="1" smtClean="0">
                <a:solidFill>
                  <a:srgbClr val="FF0000"/>
                </a:solidFill>
              </a:rPr>
              <a:t>arr</a:t>
            </a:r>
            <a:r>
              <a:rPr lang="en-US" altLang="zh-CN" b="1" dirty="0" smtClean="0">
                <a:solidFill>
                  <a:srgbClr val="FF0000"/>
                </a:solidFill>
              </a:rPr>
              <a:t>)  //use a tuned </a:t>
            </a:r>
            <a:r>
              <a:rPr lang="en-US" altLang="zh-CN" b="1" dirty="0" err="1" smtClean="0">
                <a:solidFill>
                  <a:srgbClr val="FF0000"/>
                </a:solidFill>
              </a:rPr>
              <a:t>QuickSort</a:t>
            </a:r>
            <a:endParaRPr lang="en-US" dirty="0">
              <a:solidFill>
                <a:srgbClr val="FF0000"/>
              </a:solidFill>
            </a:endParaRPr>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117E8994-DE54-4D51-B14E-B5C9DB536052}" type="slidenum">
              <a:rPr lang="en-US" altLang="en-US" smtClean="0"/>
              <a:pPr>
                <a:defRPr/>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Arrays(Contd..)</a:t>
            </a:r>
          </a:p>
          <a:p>
            <a:pPr lvl="1"/>
            <a:r>
              <a:rPr lang="en-US" dirty="0" smtClean="0"/>
              <a:t>Example:</a:t>
            </a:r>
          </a:p>
          <a:p>
            <a:pPr lvl="1"/>
            <a:endParaRPr lang="en-US" dirty="0" smtClean="0"/>
          </a:p>
          <a:p>
            <a:pPr lvl="1">
              <a:buFont typeface="Monotype Sorts" pitchFamily="2" charset="2"/>
              <a:buNone/>
            </a:pPr>
            <a:r>
              <a:rPr lang="en-US" altLang="zh-CN" sz="1800" dirty="0" smtClean="0">
                <a:solidFill>
                  <a:srgbClr val="FF0000"/>
                </a:solidFill>
                <a:latin typeface="+mn-lt"/>
              </a:rPr>
              <a:t>public class </a:t>
            </a:r>
            <a:r>
              <a:rPr lang="en-US" altLang="zh-CN" sz="1800" dirty="0" err="1" smtClean="0">
                <a:solidFill>
                  <a:srgbClr val="FF0000"/>
                </a:solidFill>
                <a:latin typeface="+mn-lt"/>
              </a:rPr>
              <a:t>ArrayRef</a:t>
            </a:r>
            <a:r>
              <a:rPr lang="en-US" altLang="zh-CN" sz="1800" dirty="0" smtClean="0">
                <a:solidFill>
                  <a:srgbClr val="FF0000"/>
                </a:solidFill>
                <a:latin typeface="+mn-lt"/>
              </a:rPr>
              <a:t> {</a:t>
            </a:r>
          </a:p>
          <a:p>
            <a:pPr lvl="2">
              <a:buFont typeface="Monotype Sorts" pitchFamily="2" charset="2"/>
              <a:buNone/>
            </a:pPr>
            <a:r>
              <a:rPr lang="en-US" altLang="zh-CN" dirty="0" smtClean="0">
                <a:solidFill>
                  <a:srgbClr val="FF0000"/>
                </a:solidFill>
              </a:rPr>
              <a:t>public static void main( String[] </a:t>
            </a:r>
            <a:r>
              <a:rPr lang="en-US" altLang="zh-CN" dirty="0" err="1" smtClean="0">
                <a:solidFill>
                  <a:srgbClr val="FF0000"/>
                </a:solidFill>
              </a:rPr>
              <a:t>args</a:t>
            </a:r>
            <a:r>
              <a:rPr lang="en-US" altLang="zh-CN" dirty="0" smtClean="0">
                <a:solidFill>
                  <a:srgbClr val="FF0000"/>
                </a:solidFill>
              </a:rPr>
              <a:t> ) {</a:t>
            </a:r>
          </a:p>
          <a:p>
            <a:pPr lvl="2">
              <a:buFont typeface="Monotype Sorts" pitchFamily="2" charset="2"/>
              <a:buNone/>
            </a:pPr>
            <a:r>
              <a:rPr lang="en-US" altLang="zh-CN" dirty="0" smtClean="0">
                <a:solidFill>
                  <a:srgbClr val="FF0000"/>
                </a:solidFill>
              </a:rPr>
              <a:t>	</a:t>
            </a:r>
            <a:r>
              <a:rPr lang="en-US" altLang="zh-CN" dirty="0" err="1" smtClean="0">
                <a:solidFill>
                  <a:srgbClr val="FF0000"/>
                </a:solidFill>
              </a:rPr>
              <a:t>int</a:t>
            </a:r>
            <a:r>
              <a:rPr lang="en-US" altLang="zh-CN" dirty="0" smtClean="0">
                <a:solidFill>
                  <a:srgbClr val="FF0000"/>
                </a:solidFill>
              </a:rPr>
              <a:t> [] a = {0, 1, 2, 3, 4};</a:t>
            </a:r>
          </a:p>
          <a:p>
            <a:pPr lvl="2">
              <a:buFont typeface="Monotype Sorts" pitchFamily="2" charset="2"/>
              <a:buNone/>
            </a:pPr>
            <a:r>
              <a:rPr lang="en-US" altLang="zh-CN" dirty="0" smtClean="0">
                <a:solidFill>
                  <a:srgbClr val="FF0000"/>
                </a:solidFill>
              </a:rPr>
              <a:t>	</a:t>
            </a:r>
            <a:r>
              <a:rPr lang="en-US" altLang="zh-CN" dirty="0" err="1" smtClean="0">
                <a:solidFill>
                  <a:srgbClr val="FF0000"/>
                </a:solidFill>
              </a:rPr>
              <a:t>int</a:t>
            </a:r>
            <a:r>
              <a:rPr lang="en-US" altLang="zh-CN" dirty="0" smtClean="0">
                <a:solidFill>
                  <a:srgbClr val="FF0000"/>
                </a:solidFill>
              </a:rPr>
              <a:t> [] b = {10, 11, 12, 13, 14};</a:t>
            </a:r>
          </a:p>
          <a:p>
            <a:pPr lvl="2">
              <a:buFont typeface="Monotype Sorts" pitchFamily="2" charset="2"/>
              <a:buNone/>
            </a:pPr>
            <a:r>
              <a:rPr lang="en-US" altLang="zh-CN" dirty="0" smtClean="0">
                <a:solidFill>
                  <a:srgbClr val="FF0000"/>
                </a:solidFill>
              </a:rPr>
              <a:t>	a = b;</a:t>
            </a:r>
          </a:p>
          <a:p>
            <a:pPr lvl="2">
              <a:buFont typeface="Monotype Sorts" pitchFamily="2" charset="2"/>
              <a:buNone/>
            </a:pPr>
            <a:r>
              <a:rPr lang="en-US" altLang="zh-CN" dirty="0" smtClean="0">
                <a:solidFill>
                  <a:srgbClr val="FF0000"/>
                </a:solidFill>
              </a:rPr>
              <a:t>	b = new </a:t>
            </a:r>
            <a:r>
              <a:rPr lang="en-US" altLang="zh-CN" dirty="0" err="1" smtClean="0">
                <a:solidFill>
                  <a:srgbClr val="FF0000"/>
                </a:solidFill>
              </a:rPr>
              <a:t>int</a:t>
            </a:r>
            <a:r>
              <a:rPr lang="en-US" altLang="zh-CN" dirty="0" smtClean="0">
                <a:solidFill>
                  <a:srgbClr val="FF0000"/>
                </a:solidFill>
              </a:rPr>
              <a:t>[] { 20, 21, 22, 23, 24 };</a:t>
            </a:r>
          </a:p>
          <a:p>
            <a:pPr lvl="2">
              <a:buFont typeface="Monotype Sorts" pitchFamily="2" charset="2"/>
              <a:buNone/>
            </a:pPr>
            <a:r>
              <a:rPr lang="en-US" altLang="zh-CN" dirty="0" smtClean="0">
                <a:solidFill>
                  <a:srgbClr val="FF0000"/>
                </a:solidFill>
              </a:rPr>
              <a:t>	for (</a:t>
            </a:r>
            <a:r>
              <a:rPr lang="en-US" altLang="zh-CN" dirty="0" err="1" smtClean="0">
                <a:solidFill>
                  <a:srgbClr val="FF0000"/>
                </a:solidFill>
              </a:rPr>
              <a:t>int</a:t>
            </a:r>
            <a:r>
              <a:rPr lang="en-US" altLang="zh-CN" dirty="0" smtClean="0">
                <a:solidFill>
                  <a:srgbClr val="FF0000"/>
                </a:solidFill>
              </a:rPr>
              <a:t> </a:t>
            </a:r>
            <a:r>
              <a:rPr lang="en-US" altLang="zh-CN" dirty="0" err="1" smtClean="0">
                <a:solidFill>
                  <a:srgbClr val="FF0000"/>
                </a:solidFill>
              </a:rPr>
              <a:t>i</a:t>
            </a:r>
            <a:r>
              <a:rPr lang="en-US" altLang="zh-CN" dirty="0" smtClean="0">
                <a:solidFill>
                  <a:srgbClr val="FF0000"/>
                </a:solidFill>
              </a:rPr>
              <a:t>=0; </a:t>
            </a:r>
            <a:r>
              <a:rPr lang="en-US" altLang="zh-CN" dirty="0" err="1" smtClean="0">
                <a:solidFill>
                  <a:srgbClr val="FF0000"/>
                </a:solidFill>
              </a:rPr>
              <a:t>i</a:t>
            </a:r>
            <a:r>
              <a:rPr lang="en-US" altLang="zh-CN" dirty="0" smtClean="0">
                <a:solidFill>
                  <a:srgbClr val="FF0000"/>
                </a:solidFill>
              </a:rPr>
              <a:t>&lt;</a:t>
            </a:r>
            <a:r>
              <a:rPr lang="en-US" altLang="zh-CN" dirty="0" err="1" smtClean="0">
                <a:solidFill>
                  <a:srgbClr val="FF0000"/>
                </a:solidFill>
              </a:rPr>
              <a:t>a.length</a:t>
            </a:r>
            <a:r>
              <a:rPr lang="en-US" altLang="zh-CN" dirty="0" smtClean="0">
                <a:solidFill>
                  <a:srgbClr val="FF0000"/>
                </a:solidFill>
              </a:rPr>
              <a:t> &amp;&amp; </a:t>
            </a:r>
            <a:r>
              <a:rPr lang="en-US" altLang="zh-CN" dirty="0" err="1" smtClean="0">
                <a:solidFill>
                  <a:srgbClr val="FF0000"/>
                </a:solidFill>
              </a:rPr>
              <a:t>i</a:t>
            </a:r>
            <a:r>
              <a:rPr lang="en-US" altLang="zh-CN" dirty="0" smtClean="0">
                <a:solidFill>
                  <a:srgbClr val="FF0000"/>
                </a:solidFill>
              </a:rPr>
              <a:t>&lt;</a:t>
            </a:r>
            <a:r>
              <a:rPr lang="en-US" altLang="zh-CN" dirty="0" err="1" smtClean="0">
                <a:solidFill>
                  <a:srgbClr val="FF0000"/>
                </a:solidFill>
              </a:rPr>
              <a:t>b.length</a:t>
            </a:r>
            <a:r>
              <a:rPr lang="en-US" altLang="zh-CN" dirty="0" smtClean="0">
                <a:solidFill>
                  <a:srgbClr val="FF0000"/>
                </a:solidFill>
              </a:rPr>
              <a:t>; </a:t>
            </a:r>
            <a:r>
              <a:rPr lang="en-US" altLang="zh-CN" dirty="0" err="1" smtClean="0">
                <a:solidFill>
                  <a:srgbClr val="FF0000"/>
                </a:solidFill>
              </a:rPr>
              <a:t>i</a:t>
            </a:r>
            <a:r>
              <a:rPr lang="en-US" altLang="zh-CN" dirty="0" smtClean="0">
                <a:solidFill>
                  <a:srgbClr val="FF0000"/>
                </a:solidFill>
              </a:rPr>
              <a:t>++)    { </a:t>
            </a:r>
          </a:p>
          <a:p>
            <a:pPr lvl="2">
              <a:buFont typeface="Monotype Sorts" pitchFamily="2" charset="2"/>
              <a:buNone/>
            </a:pPr>
            <a:r>
              <a:rPr lang="en-US" altLang="zh-CN" dirty="0" smtClean="0">
                <a:solidFill>
                  <a:srgbClr val="FF0000"/>
                </a:solidFill>
              </a:rPr>
              <a:t>		  </a:t>
            </a:r>
            <a:r>
              <a:rPr lang="en-US" altLang="zh-CN" dirty="0" err="1" smtClean="0">
                <a:solidFill>
                  <a:srgbClr val="FF0000"/>
                </a:solidFill>
              </a:rPr>
              <a:t>System.out.println</a:t>
            </a:r>
            <a:r>
              <a:rPr lang="en-US" altLang="zh-CN" dirty="0" smtClean="0">
                <a:solidFill>
                  <a:srgbClr val="FF0000"/>
                </a:solidFill>
              </a:rPr>
              <a:t>( a[</a:t>
            </a:r>
            <a:r>
              <a:rPr lang="en-US" altLang="zh-CN" dirty="0" err="1" smtClean="0">
                <a:solidFill>
                  <a:srgbClr val="FF0000"/>
                </a:solidFill>
              </a:rPr>
              <a:t>i</a:t>
            </a:r>
            <a:r>
              <a:rPr lang="en-US" altLang="zh-CN" dirty="0" smtClean="0">
                <a:solidFill>
                  <a:srgbClr val="FF0000"/>
                </a:solidFill>
              </a:rPr>
              <a:t>]+ ” ”+ b[</a:t>
            </a:r>
            <a:r>
              <a:rPr lang="en-US" altLang="zh-CN" dirty="0" err="1" smtClean="0">
                <a:solidFill>
                  <a:srgbClr val="FF0000"/>
                </a:solidFill>
              </a:rPr>
              <a:t>i</a:t>
            </a:r>
            <a:r>
              <a:rPr lang="en-US" altLang="zh-CN" dirty="0" smtClean="0">
                <a:solidFill>
                  <a:srgbClr val="FF0000"/>
                </a:solidFill>
              </a:rPr>
              <a:t>] ); </a:t>
            </a:r>
          </a:p>
          <a:p>
            <a:pPr lvl="2">
              <a:buFont typeface="Monotype Sorts" pitchFamily="2" charset="2"/>
              <a:buNone/>
            </a:pPr>
            <a:r>
              <a:rPr lang="en-US" altLang="zh-CN" dirty="0" smtClean="0">
                <a:solidFill>
                  <a:srgbClr val="FF0000"/>
                </a:solidFill>
              </a:rPr>
              <a:t>	}</a:t>
            </a:r>
          </a:p>
          <a:p>
            <a:pPr lvl="2">
              <a:buFont typeface="Monotype Sorts" pitchFamily="2" charset="2"/>
              <a:buNone/>
            </a:pPr>
            <a:r>
              <a:rPr lang="en-US" altLang="zh-CN" dirty="0" smtClean="0">
                <a:solidFill>
                  <a:srgbClr val="FF0000"/>
                </a:solidFill>
              </a:rPr>
              <a:t>}</a:t>
            </a:r>
          </a:p>
          <a:p>
            <a:pPr>
              <a:buFont typeface="Monotype Sorts" pitchFamily="2" charset="2"/>
              <a:buNone/>
            </a:pPr>
            <a:r>
              <a:rPr lang="en-US" altLang="zh-CN" sz="1800" dirty="0" smtClean="0">
                <a:solidFill>
                  <a:srgbClr val="FF0000"/>
                </a:solidFill>
                <a:latin typeface="+mn-lt"/>
              </a:rPr>
              <a:t>	}</a:t>
            </a:r>
            <a:endParaRPr lang="en-US" sz="1800" dirty="0">
              <a:solidFill>
                <a:srgbClr val="FF0000"/>
              </a:solidFill>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Multidimensional Arrays:</a:t>
            </a:r>
          </a:p>
          <a:p>
            <a:pPr lvl="1"/>
            <a:r>
              <a:rPr lang="en-US" dirty="0" smtClean="0">
                <a:solidFill>
                  <a:srgbClr val="000000"/>
                </a:solidFill>
              </a:rPr>
              <a:t>Java arrays are asymmetrical arrays</a:t>
            </a:r>
            <a:endParaRPr lang="en-US" dirty="0" smtClean="0"/>
          </a:p>
          <a:p>
            <a:endParaRPr lang="en-US" dirty="0" smtClean="0"/>
          </a:p>
          <a:p>
            <a:pPr lvl="2">
              <a:buFont typeface="Monotype Sorts" pitchFamily="2" charset="2"/>
              <a:buNone/>
            </a:pPr>
            <a:r>
              <a:rPr lang="en-US" altLang="zh-CN" sz="2000" dirty="0" err="1" smtClean="0">
                <a:solidFill>
                  <a:srgbClr val="FF0000"/>
                </a:solidFill>
              </a:rPr>
              <a:t>int</a:t>
            </a:r>
            <a:r>
              <a:rPr lang="en-US" altLang="zh-CN" sz="2000" dirty="0" smtClean="0">
                <a:solidFill>
                  <a:srgbClr val="FF0000"/>
                </a:solidFill>
              </a:rPr>
              <a:t>[][] matrix = new </a:t>
            </a:r>
            <a:r>
              <a:rPr lang="en-US" altLang="zh-CN" sz="2000" dirty="0" err="1" smtClean="0">
                <a:solidFill>
                  <a:srgbClr val="FF0000"/>
                </a:solidFill>
              </a:rPr>
              <a:t>int</a:t>
            </a:r>
            <a:r>
              <a:rPr lang="en-US" altLang="zh-CN" sz="2000" dirty="0" smtClean="0">
                <a:solidFill>
                  <a:srgbClr val="FF0000"/>
                </a:solidFill>
              </a:rPr>
              <a:t>[5][10];</a:t>
            </a:r>
          </a:p>
          <a:p>
            <a:pPr lvl="2">
              <a:buFont typeface="Monotype Sorts" pitchFamily="2" charset="2"/>
              <a:buNone/>
            </a:pPr>
            <a:r>
              <a:rPr lang="en-US" altLang="zh-CN" sz="2000" dirty="0" err="1" smtClean="0">
                <a:solidFill>
                  <a:srgbClr val="FF0000"/>
                </a:solidFill>
              </a:rPr>
              <a:t>int</a:t>
            </a:r>
            <a:r>
              <a:rPr lang="en-US" altLang="zh-CN" sz="2000" dirty="0" smtClean="0">
                <a:solidFill>
                  <a:srgbClr val="FF0000"/>
                </a:solidFill>
              </a:rPr>
              <a:t>[] </a:t>
            </a:r>
            <a:r>
              <a:rPr lang="en-US" altLang="zh-CN" sz="2000" dirty="0" err="1" smtClean="0">
                <a:solidFill>
                  <a:srgbClr val="FF0000"/>
                </a:solidFill>
              </a:rPr>
              <a:t>firstRow</a:t>
            </a:r>
            <a:r>
              <a:rPr lang="en-US" altLang="zh-CN" sz="2000" dirty="0" smtClean="0">
                <a:solidFill>
                  <a:srgbClr val="FF0000"/>
                </a:solidFill>
              </a:rPr>
              <a:t> = matrix[0]; //ref to 1st row</a:t>
            </a:r>
          </a:p>
          <a:p>
            <a:pPr lvl="2">
              <a:buFont typeface="Monotype Sorts" pitchFamily="2" charset="2"/>
              <a:buNone/>
            </a:pPr>
            <a:r>
              <a:rPr lang="en-US" altLang="zh-CN" sz="2000" dirty="0" err="1" smtClean="0">
                <a:solidFill>
                  <a:srgbClr val="FF0000"/>
                </a:solidFill>
              </a:rPr>
              <a:t>int</a:t>
            </a:r>
            <a:r>
              <a:rPr lang="en-US" altLang="zh-CN" sz="2000" dirty="0" smtClean="0">
                <a:solidFill>
                  <a:srgbClr val="FF0000"/>
                </a:solidFill>
              </a:rPr>
              <a:t>[] </a:t>
            </a:r>
            <a:r>
              <a:rPr lang="en-US" altLang="zh-CN" sz="2000" dirty="0" err="1" smtClean="0">
                <a:solidFill>
                  <a:srgbClr val="FF0000"/>
                </a:solidFill>
              </a:rPr>
              <a:t>secondRow</a:t>
            </a:r>
            <a:r>
              <a:rPr lang="en-US" altLang="zh-CN" sz="2000" dirty="0" smtClean="0">
                <a:solidFill>
                  <a:srgbClr val="FF0000"/>
                </a:solidFill>
              </a:rPr>
              <a:t> = matrix[1]; //ref to 2nd row</a:t>
            </a:r>
          </a:p>
          <a:p>
            <a:pPr lvl="2">
              <a:buFont typeface="Monotype Sorts" pitchFamily="2" charset="2"/>
              <a:buNone/>
            </a:pPr>
            <a:endParaRPr lang="en-US" altLang="zh-CN" sz="2000" dirty="0" smtClean="0">
              <a:solidFill>
                <a:srgbClr val="FF0000"/>
              </a:solidFill>
            </a:endParaRPr>
          </a:p>
          <a:p>
            <a:pPr lvl="2">
              <a:buFont typeface="Monotype Sorts" pitchFamily="2" charset="2"/>
              <a:buNone/>
            </a:pPr>
            <a:r>
              <a:rPr lang="en-US" altLang="zh-CN" sz="2000" dirty="0" err="1" smtClean="0">
                <a:solidFill>
                  <a:srgbClr val="FF0000"/>
                </a:solidFill>
              </a:rPr>
              <a:t>int</a:t>
            </a:r>
            <a:r>
              <a:rPr lang="en-US" altLang="zh-CN" sz="2000" dirty="0" smtClean="0">
                <a:solidFill>
                  <a:srgbClr val="FF0000"/>
                </a:solidFill>
              </a:rPr>
              <a:t> </a:t>
            </a:r>
            <a:r>
              <a:rPr lang="en-US" altLang="zh-CN" sz="2000" dirty="0" err="1" smtClean="0">
                <a:solidFill>
                  <a:srgbClr val="FF0000"/>
                </a:solidFill>
              </a:rPr>
              <a:t>firstElem</a:t>
            </a:r>
            <a:r>
              <a:rPr lang="en-US" altLang="zh-CN" sz="2000" dirty="0" smtClean="0">
                <a:solidFill>
                  <a:srgbClr val="FF0000"/>
                </a:solidFill>
              </a:rPr>
              <a:t> = matrix[0][0];</a:t>
            </a:r>
          </a:p>
          <a:p>
            <a:pPr lvl="2">
              <a:buFont typeface="Monotype Sorts" pitchFamily="2" charset="2"/>
              <a:buNone/>
            </a:pPr>
            <a:r>
              <a:rPr lang="en-US" altLang="zh-CN" sz="2000" dirty="0" err="1" smtClean="0">
                <a:solidFill>
                  <a:srgbClr val="FF0000"/>
                </a:solidFill>
              </a:rPr>
              <a:t>firstElem</a:t>
            </a:r>
            <a:r>
              <a:rPr lang="en-US" altLang="zh-CN" sz="2000" dirty="0" smtClean="0">
                <a:solidFill>
                  <a:srgbClr val="FF0000"/>
                </a:solidFill>
              </a:rPr>
              <a:t> = </a:t>
            </a:r>
            <a:r>
              <a:rPr lang="en-US" altLang="zh-CN" sz="2000" dirty="0" err="1" smtClean="0">
                <a:solidFill>
                  <a:srgbClr val="FF0000"/>
                </a:solidFill>
              </a:rPr>
              <a:t>firstRow</a:t>
            </a:r>
            <a:r>
              <a:rPr lang="en-US" altLang="zh-CN" sz="2000" dirty="0" smtClean="0">
                <a:solidFill>
                  <a:srgbClr val="FF0000"/>
                </a:solidFill>
              </a:rPr>
              <a:t>[0];</a:t>
            </a:r>
          </a:p>
          <a:p>
            <a:pPr lvl="1"/>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381000" y="152400"/>
            <a:ext cx="8305800" cy="533400"/>
          </a:xfrm>
        </p:spPr>
        <p:txBody>
          <a:bodyPr/>
          <a:lstStyle/>
          <a:p>
            <a:pPr eaLnBrk="1" hangingPunct="1"/>
            <a:r>
              <a:rPr lang="en-US" dirty="0" smtClean="0"/>
              <a:t>Language Fundamentals</a:t>
            </a:r>
          </a:p>
        </p:txBody>
      </p:sp>
      <p:sp>
        <p:nvSpPr>
          <p:cNvPr id="14340" name="Rectangle 3"/>
          <p:cNvSpPr>
            <a:spLocks noGrp="1" noChangeArrowheads="1"/>
          </p:cNvSpPr>
          <p:nvPr>
            <p:ph idx="1"/>
          </p:nvPr>
        </p:nvSpPr>
        <p:spPr>
          <a:xfrm>
            <a:off x="552450" y="1112838"/>
            <a:ext cx="8208963" cy="4960937"/>
          </a:xfrm>
        </p:spPr>
        <p:txBody>
          <a:bodyPr/>
          <a:lstStyle/>
          <a:p>
            <a:pPr eaLnBrk="1" hangingPunct="1"/>
            <a:r>
              <a:rPr lang="en-US" dirty="0" smtClean="0"/>
              <a:t>Arrays of objects too can be created</a:t>
            </a:r>
          </a:p>
          <a:p>
            <a:pPr lvl="1" eaLnBrk="1" hangingPunct="1"/>
            <a:endParaRPr lang="en-US" dirty="0" smtClean="0"/>
          </a:p>
          <a:p>
            <a:pPr lvl="1" eaLnBrk="1" hangingPunct="1"/>
            <a:r>
              <a:rPr lang="en-US" dirty="0" smtClean="0"/>
              <a:t>Example 1 :</a:t>
            </a:r>
          </a:p>
          <a:p>
            <a:pPr lvl="2" eaLnBrk="1" hangingPunct="1"/>
            <a:r>
              <a:rPr lang="en-US" dirty="0" smtClean="0">
                <a:solidFill>
                  <a:srgbClr val="FF0000"/>
                </a:solidFill>
              </a:rPr>
              <a:t>Box Barr[] = new Box[3];</a:t>
            </a:r>
          </a:p>
          <a:p>
            <a:pPr lvl="2" eaLnBrk="1" hangingPunct="1"/>
            <a:r>
              <a:rPr lang="en-US" dirty="0" smtClean="0">
                <a:solidFill>
                  <a:srgbClr val="FF0000"/>
                </a:solidFill>
              </a:rPr>
              <a:t>Barr[0] = new Box();</a:t>
            </a:r>
          </a:p>
          <a:p>
            <a:pPr lvl="2" eaLnBrk="1" hangingPunct="1"/>
            <a:r>
              <a:rPr lang="en-US" dirty="0" smtClean="0">
                <a:solidFill>
                  <a:srgbClr val="FF0000"/>
                </a:solidFill>
              </a:rPr>
              <a:t>Barr[1] = new Box();</a:t>
            </a:r>
          </a:p>
          <a:p>
            <a:pPr lvl="2" eaLnBrk="1" hangingPunct="1"/>
            <a:r>
              <a:rPr lang="en-US" dirty="0" smtClean="0">
                <a:solidFill>
                  <a:srgbClr val="FF0000"/>
                </a:solidFill>
              </a:rPr>
              <a:t>Barr[2] = new Box();</a:t>
            </a:r>
          </a:p>
          <a:p>
            <a:pPr lvl="2" eaLnBrk="1" hangingPunct="1">
              <a:buFontTx/>
              <a:buNone/>
            </a:pPr>
            <a:endParaRPr lang="en-US" dirty="0" smtClean="0"/>
          </a:p>
          <a:p>
            <a:pPr lvl="1" eaLnBrk="1" hangingPunct="1"/>
            <a:r>
              <a:rPr lang="en-US" dirty="0" smtClean="0"/>
              <a:t>Example 2:</a:t>
            </a:r>
          </a:p>
          <a:p>
            <a:pPr lvl="2" eaLnBrk="1" hangingPunct="1"/>
            <a:r>
              <a:rPr lang="en-US" dirty="0" smtClean="0">
                <a:solidFill>
                  <a:srgbClr val="FF0000"/>
                </a:solidFill>
              </a:rPr>
              <a:t>String[] Words = new String[2];</a:t>
            </a:r>
          </a:p>
          <a:p>
            <a:pPr lvl="2" eaLnBrk="1" hangingPunct="1"/>
            <a:r>
              <a:rPr lang="en-US" dirty="0" smtClean="0">
                <a:solidFill>
                  <a:srgbClr val="FF0000"/>
                </a:solidFill>
              </a:rPr>
              <a:t>Words[0]=new  String(“Mumbai”);</a:t>
            </a:r>
          </a:p>
          <a:p>
            <a:pPr lvl="2" eaLnBrk="1" hangingPunct="1"/>
            <a:r>
              <a:rPr lang="en-US" dirty="0" smtClean="0">
                <a:solidFill>
                  <a:srgbClr val="FF0000"/>
                </a:solidFill>
              </a:rPr>
              <a:t>Words[1]=new  String(“</a:t>
            </a:r>
            <a:r>
              <a:rPr lang="en-US" dirty="0" err="1" smtClean="0">
                <a:solidFill>
                  <a:srgbClr val="FF0000"/>
                </a:solidFill>
              </a:rPr>
              <a:t>Pune</a:t>
            </a:r>
            <a:r>
              <a:rPr lang="en-US" dirty="0" smtClean="0">
                <a:solidFill>
                  <a:srgbClr val="FF0000"/>
                </a:solidFill>
              </a:rPr>
              <a:t>”);</a:t>
            </a:r>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08941B98-9A3B-483D-82DE-0F6703E6FD73}" type="slidenum">
              <a:rPr lang="en-US" altLang="en-US"/>
              <a:pPr>
                <a:defRPr/>
              </a:pPr>
              <a:t>24</a:t>
            </a:fld>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Command-Line Arguments</a:t>
            </a:r>
          </a:p>
          <a:p>
            <a:pPr lvl="1"/>
            <a:r>
              <a:rPr lang="en-US" dirty="0" smtClean="0"/>
              <a:t>Command line arguments allow the user to affect the operation of an application. </a:t>
            </a:r>
          </a:p>
          <a:p>
            <a:pPr lvl="1"/>
            <a:r>
              <a:rPr lang="en-US" dirty="0" smtClean="0"/>
              <a:t>When invoking an application, the user types the command line arguments after the application name. </a:t>
            </a:r>
          </a:p>
          <a:p>
            <a:pPr lvl="2"/>
            <a:r>
              <a:rPr lang="en-US" b="1" dirty="0" smtClean="0">
                <a:solidFill>
                  <a:srgbClr val="FF0000"/>
                </a:solidFill>
              </a:rPr>
              <a:t>E.g.  </a:t>
            </a:r>
            <a:r>
              <a:rPr lang="en-US" sz="1600" dirty="0" smtClean="0">
                <a:solidFill>
                  <a:srgbClr val="FF0000"/>
                </a:solidFill>
              </a:rPr>
              <a:t>C:\&gt; </a:t>
            </a:r>
            <a:r>
              <a:rPr lang="en-US" sz="1600" b="1" dirty="0" smtClean="0">
                <a:solidFill>
                  <a:srgbClr val="FF0000"/>
                </a:solidFill>
              </a:rPr>
              <a:t>java Sort files</a:t>
            </a:r>
            <a:endParaRPr lang="en-US" sz="1600" dirty="0" smtClean="0">
              <a:solidFill>
                <a:srgbClr val="FF0000"/>
              </a:solidFill>
            </a:endParaRPr>
          </a:p>
          <a:p>
            <a:pPr lvl="1"/>
            <a:endParaRPr lang="en-US" dirty="0" smtClean="0"/>
          </a:p>
          <a:p>
            <a:pPr lvl="1"/>
            <a:r>
              <a:rPr lang="en-US" dirty="0" smtClean="0"/>
              <a:t>In the Java language, when you invoke an application, the runtime system passes the command line arguments to the application's main method via an array of Strings. Each String in the array contains one of the command line arguments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Variable Arguments in a Function</a:t>
            </a:r>
          </a:p>
          <a:p>
            <a:pPr lvl="1"/>
            <a:r>
              <a:rPr lang="en-US" dirty="0" smtClean="0"/>
              <a:t>with J2SE 5.0, we have the added convenience of using variable parameters, known less formally as </a:t>
            </a:r>
            <a:r>
              <a:rPr lang="en-US" dirty="0" err="1" smtClean="0"/>
              <a:t>varargs</a:t>
            </a:r>
            <a:r>
              <a:rPr lang="en-US" dirty="0" smtClean="0"/>
              <a:t>.</a:t>
            </a:r>
          </a:p>
          <a:p>
            <a:pPr lvl="1"/>
            <a:r>
              <a:rPr lang="en-US" dirty="0" smtClean="0"/>
              <a:t>In general, a method can have at most one parameter that is a </a:t>
            </a:r>
            <a:r>
              <a:rPr lang="en-US" dirty="0" err="1" smtClean="0"/>
              <a:t>vararg</a:t>
            </a:r>
            <a:r>
              <a:rPr lang="en-US" dirty="0" smtClean="0"/>
              <a:t>, it must be the last parameter taken by the method, and it is denoted by the object type, a set of ellipses ( ... ), and the name of the variable. </a:t>
            </a:r>
          </a:p>
          <a:p>
            <a:pPr lvl="2"/>
            <a:r>
              <a:rPr lang="en-US" b="1" dirty="0" smtClean="0">
                <a:solidFill>
                  <a:srgbClr val="FF0000"/>
                </a:solidFill>
              </a:rPr>
              <a:t>E.g. public static void greetings(String... Names)</a:t>
            </a:r>
          </a:p>
          <a:p>
            <a:pPr lvl="2"/>
            <a:endParaRPr lang="en-US" b="1" dirty="0" smtClean="0">
              <a:solidFill>
                <a:srgbClr val="FF0000"/>
              </a:solidFill>
            </a:endParaRPr>
          </a:p>
          <a:p>
            <a:pPr lvl="2"/>
            <a:endParaRPr lang="en-US" b="1" dirty="0" smtClean="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subTitle" idx="1"/>
          </p:nvPr>
        </p:nvSpPr>
        <p:spPr>
          <a:xfrm>
            <a:off x="228600" y="2971800"/>
            <a:ext cx="5259388" cy="814388"/>
          </a:xfrm>
        </p:spPr>
        <p:txBody>
          <a:bodyPr/>
          <a:lstStyle/>
          <a:p>
            <a:pPr algn="l" eaLnBrk="1" hangingPunct="1"/>
            <a:r>
              <a:rPr lang="en-US" sz="4000" dirty="0" smtClean="0">
                <a:solidFill>
                  <a:schemeClr val="tx2"/>
                </a:solidFill>
              </a:rPr>
              <a:t>Classes and Objects</a:t>
            </a:r>
          </a:p>
        </p:txBody>
      </p:sp>
      <p:sp>
        <p:nvSpPr>
          <p:cNvPr id="3" name="Rectangle 5"/>
          <p:cNvSpPr>
            <a:spLocks noGrp="1" noChangeArrowheads="1"/>
          </p:cNvSpPr>
          <p:nvPr>
            <p:ph type="sldNum" sz="quarter" idx="4294967295"/>
          </p:nvPr>
        </p:nvSpPr>
        <p:spPr>
          <a:xfrm>
            <a:off x="7010400" y="6245225"/>
            <a:ext cx="2133600" cy="476250"/>
          </a:xfrm>
          <a:prstGeom prst="rect">
            <a:avLst/>
          </a:prstGeom>
        </p:spPr>
        <p:txBody>
          <a:bodyPr/>
          <a:lstStyle/>
          <a:p>
            <a:pPr>
              <a:defRPr/>
            </a:pPr>
            <a:fld id="{ED6D5B24-6A0D-421D-989A-BB719D97185E}" type="slidenum">
              <a:rPr lang="en-US" altLang="en-US"/>
              <a:pPr>
                <a:defRPr/>
              </a:pPr>
              <a:t>27</a:t>
            </a:fld>
            <a:endParaRPr lang="en-U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Classes :</a:t>
            </a:r>
          </a:p>
          <a:p>
            <a:pPr lvl="1"/>
            <a:r>
              <a:rPr lang="en-US" dirty="0" smtClean="0"/>
              <a:t>A class is nothing but a blueprint or a template for creating different objects which defines its properties and behaviors.</a:t>
            </a:r>
          </a:p>
          <a:p>
            <a:pPr lvl="1"/>
            <a:r>
              <a:rPr lang="en-US" dirty="0" smtClean="0"/>
              <a:t>Java class objects exhibit the properties and behaviors defined by its class. </a:t>
            </a:r>
          </a:p>
          <a:p>
            <a:pPr lvl="1"/>
            <a:r>
              <a:rPr lang="en-US" dirty="0" smtClean="0"/>
              <a:t>A class can contain fields and methods to describe the behavior of an object.</a:t>
            </a:r>
          </a:p>
          <a:p>
            <a:pPr lvl="2"/>
            <a:r>
              <a:rPr lang="en-US" dirty="0" smtClean="0"/>
              <a:t>Methods are nothing but members of a class that provide a service for an object or perform some business logic. </a:t>
            </a:r>
          </a:p>
          <a:p>
            <a:pPr lvl="2"/>
            <a:r>
              <a:rPr lang="en-US" dirty="0" smtClean="0"/>
              <a:t>Java fields and member functions names are case sensitive. </a:t>
            </a:r>
          </a:p>
          <a:p>
            <a:pPr lvl="2"/>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Objects:</a:t>
            </a:r>
          </a:p>
          <a:p>
            <a:pPr lvl="1"/>
            <a:r>
              <a:rPr lang="en-US" dirty="0" smtClean="0"/>
              <a:t>An </a:t>
            </a:r>
            <a:r>
              <a:rPr lang="en-US" b="1" dirty="0" smtClean="0"/>
              <a:t>object</a:t>
            </a:r>
            <a:r>
              <a:rPr lang="en-US" dirty="0" smtClean="0"/>
              <a:t> is an instance of a class created using a new operator. </a:t>
            </a:r>
          </a:p>
          <a:p>
            <a:pPr lvl="1"/>
            <a:r>
              <a:rPr lang="en-US" dirty="0" smtClean="0"/>
              <a:t>The new operator returns a reference to a new instance of a class. </a:t>
            </a:r>
          </a:p>
          <a:p>
            <a:pPr lvl="1"/>
            <a:r>
              <a:rPr lang="en-US" dirty="0" smtClean="0"/>
              <a:t>This reference can be assigned to a reference variable of the class. </a:t>
            </a:r>
          </a:p>
          <a:p>
            <a:pPr lvl="1"/>
            <a:r>
              <a:rPr lang="en-US" dirty="0" smtClean="0"/>
              <a:t>The process of creating objects from a class is called instantiation. An object encapsulates state and behavior.</a:t>
            </a:r>
          </a:p>
          <a:p>
            <a:pPr lvl="1"/>
            <a:r>
              <a:rPr lang="en-US" dirty="0" smtClean="0"/>
              <a:t>The phases of life of an Object are:</a:t>
            </a:r>
          </a:p>
          <a:p>
            <a:pPr lvl="2"/>
            <a:r>
              <a:rPr lang="en-US" dirty="0" smtClean="0"/>
              <a:t>Creating Object</a:t>
            </a:r>
          </a:p>
          <a:p>
            <a:pPr lvl="2"/>
            <a:r>
              <a:rPr lang="en-US" dirty="0" smtClean="0"/>
              <a:t>Using Object</a:t>
            </a:r>
          </a:p>
          <a:p>
            <a:pPr lvl="2"/>
            <a:r>
              <a:rPr lang="en-US" dirty="0" smtClean="0"/>
              <a:t>Cleaning Up Unused Object</a:t>
            </a:r>
          </a:p>
          <a:p>
            <a:pPr lvl="1"/>
            <a:endParaRPr lang="en-US" dirty="0" smtClean="0"/>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a:xfrm>
            <a:off x="304800" y="76200"/>
            <a:ext cx="7543800" cy="685800"/>
          </a:xfrm>
        </p:spPr>
        <p:txBody>
          <a:bodyPr>
            <a:normAutofit fontScale="90000"/>
          </a:bodyPr>
          <a:lstStyle/>
          <a:p>
            <a:r>
              <a:rPr lang="en-US" sz="3200" dirty="0" smtClean="0"/>
              <a:t/>
            </a:r>
            <a:br>
              <a:rPr lang="en-US" sz="3200" dirty="0" smtClean="0"/>
            </a:br>
            <a:r>
              <a:rPr lang="en-US" sz="3200" dirty="0"/>
              <a:t> </a:t>
            </a:r>
            <a:r>
              <a:rPr lang="en-US" sz="3200" dirty="0" smtClean="0"/>
              <a:t>Objectives</a:t>
            </a:r>
            <a:endParaRPr lang="en-US" sz="3200" b="0" dirty="0" smtClean="0"/>
          </a:p>
        </p:txBody>
      </p:sp>
      <p:sp>
        <p:nvSpPr>
          <p:cNvPr id="4100" name="Rectangle 5"/>
          <p:cNvSpPr>
            <a:spLocks noGrp="1" noChangeArrowheads="1"/>
          </p:cNvSpPr>
          <p:nvPr>
            <p:ph idx="1"/>
          </p:nvPr>
        </p:nvSpPr>
        <p:spPr>
          <a:xfrm>
            <a:off x="152400" y="1066800"/>
            <a:ext cx="8763000" cy="5029200"/>
          </a:xfrm>
        </p:spPr>
        <p:txBody>
          <a:bodyPr/>
          <a:lstStyle/>
          <a:p>
            <a:pPr>
              <a:lnSpc>
                <a:spcPct val="150000"/>
              </a:lnSpc>
              <a:buNone/>
            </a:pPr>
            <a:r>
              <a:rPr lang="en-US" dirty="0"/>
              <a:t>At the end of this module you would be able to understand,</a:t>
            </a:r>
          </a:p>
          <a:p>
            <a:pPr>
              <a:lnSpc>
                <a:spcPct val="150000"/>
              </a:lnSpc>
            </a:pPr>
            <a:r>
              <a:rPr lang="en-US" dirty="0"/>
              <a:t>Language Fundamentals</a:t>
            </a:r>
          </a:p>
          <a:p>
            <a:pPr lvl="1"/>
            <a:r>
              <a:rPr lang="en-US" dirty="0"/>
              <a:t>Constants and Variables</a:t>
            </a:r>
          </a:p>
          <a:p>
            <a:pPr lvl="1"/>
            <a:r>
              <a:rPr lang="en-US" dirty="0"/>
              <a:t>Underscores in Numeric Literals(Java 7)</a:t>
            </a:r>
          </a:p>
          <a:p>
            <a:pPr lvl="1"/>
            <a:r>
              <a:rPr lang="en-US" dirty="0"/>
              <a:t>Data Types</a:t>
            </a:r>
          </a:p>
          <a:p>
            <a:pPr lvl="1"/>
            <a:r>
              <a:rPr lang="en-US" dirty="0"/>
              <a:t>Control Structures</a:t>
            </a:r>
          </a:p>
          <a:p>
            <a:pPr lvl="1"/>
            <a:r>
              <a:rPr lang="en-US" dirty="0"/>
              <a:t>Strings in switch statement (Java 7)</a:t>
            </a:r>
          </a:p>
          <a:p>
            <a:pPr lvl="1"/>
            <a:r>
              <a:rPr lang="en-US" dirty="0"/>
              <a:t>Command Line Arguments</a:t>
            </a:r>
          </a:p>
          <a:p>
            <a:pPr>
              <a:lnSpc>
                <a:spcPct val="150000"/>
              </a:lnSpc>
            </a:pPr>
            <a:r>
              <a:rPr lang="en-US" dirty="0"/>
              <a:t>Arrays</a:t>
            </a:r>
          </a:p>
          <a:p>
            <a:pPr>
              <a:lnSpc>
                <a:spcPct val="150000"/>
              </a:lnSpc>
            </a:pPr>
            <a:r>
              <a:rPr lang="en-US" dirty="0"/>
              <a:t>Classes and Objects</a:t>
            </a:r>
          </a:p>
          <a:p>
            <a:pPr lvl="1">
              <a:lnSpc>
                <a:spcPct val="150000"/>
              </a:lnSpc>
            </a:pPr>
            <a:r>
              <a:rPr lang="en-US" dirty="0"/>
              <a:t>Access Specifiers</a:t>
            </a:r>
          </a:p>
          <a:p>
            <a:pPr>
              <a:lnSpc>
                <a:spcPct val="150000"/>
              </a:lnSpc>
            </a:pPr>
            <a:r>
              <a:rPr lang="en-US" dirty="0" err="1"/>
              <a:t>Enum</a:t>
            </a:r>
            <a:endParaRPr lang="en-US" dirty="0"/>
          </a:p>
          <a:p>
            <a:pPr>
              <a:lnSpc>
                <a:spcPct val="150000"/>
              </a:lnSpc>
            </a:pPr>
            <a:r>
              <a:rPr lang="en-US" dirty="0"/>
              <a:t>String Handling</a:t>
            </a:r>
          </a:p>
          <a:p>
            <a:pPr>
              <a:lnSpc>
                <a:spcPct val="150000"/>
              </a:lnSpc>
            </a:pPr>
            <a:r>
              <a:rPr lang="en-US" dirty="0"/>
              <a:t>Scanner Class</a:t>
            </a:r>
          </a:p>
          <a:p>
            <a:pPr lvl="1" eaLnBrk="1" hangingPunct="1"/>
            <a:endParaRPr lang="en-US" sz="1600" b="0" dirty="0" smtClean="0"/>
          </a:p>
          <a:p>
            <a:pPr lvl="1" eaLnBrk="1" hangingPunct="1"/>
            <a:endParaRPr lang="en-US" sz="2200" b="0" dirty="0" smtClean="0"/>
          </a:p>
          <a:p>
            <a:pPr eaLnBrk="1" hangingPunct="1"/>
            <a:endParaRPr lang="en-US" sz="2400" b="0" dirty="0" smtClean="0"/>
          </a:p>
        </p:txBody>
      </p:sp>
      <p:pic>
        <p:nvPicPr>
          <p:cNvPr id="5" name="Picture 27" descr="http://2.bp.blogspot.com/_y9Y2xh431vE/S8-Td7OVW8I/AAAAAAAAACc/8iTFRetf6Ko/s1600/Target.jpg"/>
          <p:cNvPicPr>
            <a:picLocks noChangeAspect="1" noChangeArrowheads="1"/>
          </p:cNvPicPr>
          <p:nvPr/>
        </p:nvPicPr>
        <p:blipFill>
          <a:blip r:embed="rId3"/>
          <a:srcRect/>
          <a:stretch>
            <a:fillRect/>
          </a:stretch>
        </p:blipFill>
        <p:spPr bwMode="auto">
          <a:xfrm>
            <a:off x="5867400" y="2819400"/>
            <a:ext cx="1752600" cy="2819400"/>
          </a:xfrm>
          <a:prstGeom prst="rect">
            <a:avLst/>
          </a:prstGeom>
          <a:noFill/>
          <a:ln w="9525">
            <a:noFill/>
            <a:miter lim="800000"/>
            <a:headEnd/>
            <a:tailEnd/>
          </a:ln>
        </p:spPr>
      </p:pic>
    </p:spTree>
    <p:extLst>
      <p:ext uri="{BB962C8B-B14F-4D97-AF65-F5344CB8AC3E}">
        <p14:creationId xmlns:p14="http://schemas.microsoft.com/office/powerpoint/2010/main" val="303568776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sz="2000" dirty="0" smtClean="0"/>
              <a:t>Classes and Objects(Contd..)</a:t>
            </a:r>
          </a:p>
          <a:p>
            <a:endParaRPr lang="en-US" dirty="0"/>
          </a:p>
        </p:txBody>
      </p:sp>
      <p:sp>
        <p:nvSpPr>
          <p:cNvPr id="6" name="TextBox 5"/>
          <p:cNvSpPr txBox="1"/>
          <p:nvPr/>
        </p:nvSpPr>
        <p:spPr>
          <a:xfrm>
            <a:off x="1190624" y="4724400"/>
            <a:ext cx="4143376" cy="400110"/>
          </a:xfrm>
          <a:prstGeom prst="rect">
            <a:avLst/>
          </a:prstGeom>
          <a:solidFill>
            <a:schemeClr val="bg1"/>
          </a:solidFill>
        </p:spPr>
        <p:txBody>
          <a:bodyPr wrap="square" rtlCol="0">
            <a:spAutoFit/>
          </a:bodyPr>
          <a:lstStyle/>
          <a:p>
            <a:endParaRPr lang="en-US" sz="2000" dirty="0"/>
          </a:p>
        </p:txBody>
      </p:sp>
      <p:sp>
        <p:nvSpPr>
          <p:cNvPr id="8" name="TextBox 7"/>
          <p:cNvSpPr txBox="1"/>
          <p:nvPr/>
        </p:nvSpPr>
        <p:spPr>
          <a:xfrm>
            <a:off x="2057400" y="5105400"/>
            <a:ext cx="485776" cy="400110"/>
          </a:xfrm>
          <a:prstGeom prst="rect">
            <a:avLst/>
          </a:prstGeom>
          <a:solidFill>
            <a:schemeClr val="bg1"/>
          </a:solidFill>
        </p:spPr>
        <p:txBody>
          <a:bodyPr wrap="square" rtlCol="0">
            <a:spAutoFit/>
          </a:bodyPr>
          <a:lstStyle/>
          <a:p>
            <a:endParaRPr lang="en-US" sz="2000" dirty="0"/>
          </a:p>
        </p:txBody>
      </p:sp>
      <p:sp>
        <p:nvSpPr>
          <p:cNvPr id="9" name="TextBox 8"/>
          <p:cNvSpPr txBox="1"/>
          <p:nvPr/>
        </p:nvSpPr>
        <p:spPr>
          <a:xfrm>
            <a:off x="2971800" y="5029200"/>
            <a:ext cx="485776" cy="400110"/>
          </a:xfrm>
          <a:prstGeom prst="rect">
            <a:avLst/>
          </a:prstGeom>
          <a:solidFill>
            <a:schemeClr val="bg1"/>
          </a:solidFill>
        </p:spPr>
        <p:txBody>
          <a:bodyPr wrap="square" rtlCol="0">
            <a:spAutoFit/>
          </a:bodyPr>
          <a:lstStyle/>
          <a:p>
            <a:endParaRPr lang="en-US" sz="2000" dirty="0"/>
          </a:p>
        </p:txBody>
      </p:sp>
      <p:pic>
        <p:nvPicPr>
          <p:cNvPr id="1026" name="Picture 2" descr="http://4.bp.blogspot.com/-CjvplS4n_6Q/TuY1Tj1F6UI/AAAAAAAAARA/28Kx8inMHB8/s400/object+class+car+example+abstra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714499"/>
            <a:ext cx="3767608" cy="37910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Objects(Contd..):</a:t>
            </a:r>
          </a:p>
          <a:p>
            <a:pPr lvl="2"/>
            <a:r>
              <a:rPr lang="en-US" dirty="0" smtClean="0"/>
              <a:t>Creating Object</a:t>
            </a:r>
          </a:p>
          <a:p>
            <a:pPr lvl="3"/>
            <a:r>
              <a:rPr lang="en-US" sz="1600" dirty="0" smtClean="0"/>
              <a:t>It includes Declaration, Instantiation and Initialization</a:t>
            </a:r>
          </a:p>
          <a:p>
            <a:pPr lvl="3"/>
            <a:r>
              <a:rPr lang="en-US" sz="1600" dirty="0" smtClean="0"/>
              <a:t>Declaring an Object is just like variable declaration</a:t>
            </a:r>
          </a:p>
          <a:p>
            <a:pPr lvl="3"/>
            <a:r>
              <a:rPr lang="en-US" sz="1600" dirty="0" smtClean="0"/>
              <a:t>The new operator instantiates a class by allocating memory for a new object of that type. </a:t>
            </a:r>
          </a:p>
          <a:p>
            <a:pPr lvl="3"/>
            <a:r>
              <a:rPr lang="en-US" sz="1600" dirty="0" smtClean="0"/>
              <a:t>classes can provide one or more constructors to initialize a new object of that type.</a:t>
            </a:r>
          </a:p>
          <a:p>
            <a:pPr lvl="2"/>
            <a:r>
              <a:rPr lang="en-US" dirty="0" smtClean="0"/>
              <a:t>Using Object</a:t>
            </a:r>
          </a:p>
          <a:p>
            <a:pPr lvl="3"/>
            <a:r>
              <a:rPr lang="en-US" sz="1600" dirty="0" smtClean="0"/>
              <a:t>We can use an Object to</a:t>
            </a:r>
          </a:p>
          <a:p>
            <a:pPr lvl="4"/>
            <a:r>
              <a:rPr lang="en-US" sz="1400" dirty="0" smtClean="0"/>
              <a:t>1. Manipulate or inspect its variables</a:t>
            </a:r>
          </a:p>
          <a:p>
            <a:pPr lvl="4"/>
            <a:r>
              <a:rPr lang="en-US" sz="1400" dirty="0" smtClean="0"/>
              <a:t>2. Call Methods of that class.</a:t>
            </a:r>
          </a:p>
          <a:p>
            <a:pPr lvl="3"/>
            <a:r>
              <a:rPr lang="en-US" sz="1600" dirty="0" smtClean="0"/>
              <a:t>Objects can refer to members using dot(.) operator.</a:t>
            </a:r>
          </a:p>
          <a:p>
            <a:pPr lvl="2"/>
            <a:r>
              <a:rPr lang="en-US" dirty="0" smtClean="0"/>
              <a:t>Cleaning Up Unused Object</a:t>
            </a:r>
          </a:p>
          <a:p>
            <a:pPr lvl="3"/>
            <a:r>
              <a:rPr lang="en-US" dirty="0" smtClean="0"/>
              <a:t>The Java runtime environment deletes objects when it determines that they are no longer being used. This process is called </a:t>
            </a:r>
            <a:r>
              <a:rPr lang="en-US" i="1" dirty="0" smtClean="0"/>
              <a:t>garbage collection</a:t>
            </a:r>
            <a:r>
              <a:rPr lang="en-US" dirty="0" smtClean="0"/>
              <a:t>.</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Classes and Objects(Contd..)</a:t>
            </a:r>
          </a:p>
          <a:p>
            <a:pPr lvl="1"/>
            <a:r>
              <a:rPr lang="en-US" dirty="0" smtClean="0"/>
              <a:t>Object Instantiation</a:t>
            </a:r>
          </a:p>
        </p:txBody>
      </p:sp>
      <p:sp>
        <p:nvSpPr>
          <p:cNvPr id="9" name="TextBox 8"/>
          <p:cNvSpPr txBox="1"/>
          <p:nvPr/>
        </p:nvSpPr>
        <p:spPr>
          <a:xfrm>
            <a:off x="1447800" y="2514600"/>
            <a:ext cx="5334000" cy="1908215"/>
          </a:xfrm>
          <a:prstGeom prst="rect">
            <a:avLst/>
          </a:prstGeom>
          <a:noFill/>
        </p:spPr>
        <p:txBody>
          <a:bodyPr wrap="square" rtlCol="0">
            <a:spAutoFit/>
          </a:bodyPr>
          <a:lstStyle/>
          <a:p>
            <a:r>
              <a:rPr lang="en-US" dirty="0" smtClean="0"/>
              <a:t>Rectangle r1=new Rectangle();</a:t>
            </a:r>
          </a:p>
          <a:p>
            <a:endParaRPr lang="en-US" dirty="0"/>
          </a:p>
          <a:p>
            <a:endParaRPr lang="en-US" dirty="0" smtClean="0"/>
          </a:p>
          <a:p>
            <a:r>
              <a:rPr lang="en-US" sz="1800" dirty="0"/>
              <a:t> </a:t>
            </a:r>
            <a:r>
              <a:rPr lang="en-US" sz="1800" dirty="0" smtClean="0"/>
              <a:t>    r1</a:t>
            </a:r>
          </a:p>
          <a:p>
            <a:endParaRPr lang="en-US" dirty="0" smtClean="0"/>
          </a:p>
          <a:p>
            <a:r>
              <a:rPr lang="en-US" dirty="0" smtClean="0"/>
              <a:t>Rectangle r2=r1;</a:t>
            </a:r>
            <a:endParaRPr lang="en-US" dirty="0"/>
          </a:p>
        </p:txBody>
      </p:sp>
      <p:sp>
        <p:nvSpPr>
          <p:cNvPr id="10" name="Rectangle 9"/>
          <p:cNvSpPr/>
          <p:nvPr/>
        </p:nvSpPr>
        <p:spPr bwMode="auto">
          <a:xfrm>
            <a:off x="1835385" y="3124200"/>
            <a:ext cx="1136415" cy="381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 name="Rectangle 10"/>
          <p:cNvSpPr/>
          <p:nvPr/>
        </p:nvSpPr>
        <p:spPr bwMode="auto">
          <a:xfrm>
            <a:off x="1874149" y="4800600"/>
            <a:ext cx="1136415" cy="381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13" name="Straight Arrow Connector 12"/>
          <p:cNvCxnSpPr>
            <a:endCxn id="14" idx="1"/>
          </p:cNvCxnSpPr>
          <p:nvPr/>
        </p:nvCxnSpPr>
        <p:spPr bwMode="auto">
          <a:xfrm>
            <a:off x="2973778" y="3314700"/>
            <a:ext cx="836222" cy="0"/>
          </a:xfrm>
          <a:prstGeom prst="straightConnector1">
            <a:avLst/>
          </a:prstGeom>
          <a:ln>
            <a:solidFill>
              <a:srgbClr val="92D050"/>
            </a:solidFill>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4" name="Rectangle 13"/>
          <p:cNvSpPr/>
          <p:nvPr/>
        </p:nvSpPr>
        <p:spPr bwMode="auto">
          <a:xfrm>
            <a:off x="3810000" y="2971800"/>
            <a:ext cx="1196655" cy="6858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16" name="Straight Connector 15"/>
          <p:cNvCxnSpPr>
            <a:stCxn id="14" idx="1"/>
          </p:cNvCxnSpPr>
          <p:nvPr/>
        </p:nvCxnSpPr>
        <p:spPr bwMode="auto">
          <a:xfrm>
            <a:off x="3810000" y="3314700"/>
            <a:ext cx="1196655" cy="15508"/>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7" name="TextBox 16"/>
          <p:cNvSpPr txBox="1"/>
          <p:nvPr/>
        </p:nvSpPr>
        <p:spPr>
          <a:xfrm>
            <a:off x="3922986" y="3009551"/>
            <a:ext cx="896429" cy="307777"/>
          </a:xfrm>
          <a:prstGeom prst="rect">
            <a:avLst/>
          </a:prstGeom>
          <a:noFill/>
        </p:spPr>
        <p:txBody>
          <a:bodyPr wrap="square" rtlCol="0">
            <a:spAutoFit/>
          </a:bodyPr>
          <a:lstStyle/>
          <a:p>
            <a:r>
              <a:rPr lang="en-US" sz="1400" b="0" dirty="0"/>
              <a:t>l</a:t>
            </a:r>
            <a:r>
              <a:rPr lang="en-US" sz="1400" b="0" dirty="0" smtClean="0"/>
              <a:t>ength</a:t>
            </a:r>
            <a:endParaRPr lang="en-US" sz="1400" b="0" dirty="0"/>
          </a:p>
        </p:txBody>
      </p:sp>
      <p:sp>
        <p:nvSpPr>
          <p:cNvPr id="18" name="TextBox 17"/>
          <p:cNvSpPr txBox="1"/>
          <p:nvPr/>
        </p:nvSpPr>
        <p:spPr>
          <a:xfrm>
            <a:off x="3962400" y="3321012"/>
            <a:ext cx="1044255" cy="307777"/>
          </a:xfrm>
          <a:prstGeom prst="rect">
            <a:avLst/>
          </a:prstGeom>
          <a:noFill/>
        </p:spPr>
        <p:txBody>
          <a:bodyPr wrap="square" rtlCol="0">
            <a:spAutoFit/>
          </a:bodyPr>
          <a:lstStyle/>
          <a:p>
            <a:r>
              <a:rPr lang="en-US" sz="1400" b="0" dirty="0" smtClean="0"/>
              <a:t>breadth</a:t>
            </a:r>
            <a:endParaRPr lang="en-US" sz="1400" b="0" dirty="0"/>
          </a:p>
        </p:txBody>
      </p:sp>
      <p:sp>
        <p:nvSpPr>
          <p:cNvPr id="21" name="Curved Up Arrow 20"/>
          <p:cNvSpPr/>
          <p:nvPr/>
        </p:nvSpPr>
        <p:spPr bwMode="auto">
          <a:xfrm rot="19395358">
            <a:off x="3124674" y="4130720"/>
            <a:ext cx="2216924" cy="1233227"/>
          </a:xfrm>
          <a:prstGeom prst="curvedUpArrow">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3" name="Rectangle 22"/>
          <p:cNvSpPr/>
          <p:nvPr/>
        </p:nvSpPr>
        <p:spPr>
          <a:xfrm>
            <a:off x="2119190" y="5334000"/>
            <a:ext cx="646331" cy="400110"/>
          </a:xfrm>
          <a:prstGeom prst="rect">
            <a:avLst/>
          </a:prstGeom>
        </p:spPr>
        <p:txBody>
          <a:bodyPr wrap="none">
            <a:spAutoFit/>
          </a:bodyPr>
          <a:lstStyle/>
          <a:p>
            <a:r>
              <a:rPr lang="en-US" dirty="0"/>
              <a:t> </a:t>
            </a:r>
            <a:r>
              <a:rPr lang="en-US" dirty="0" smtClean="0"/>
              <a:t>r2</a:t>
            </a:r>
            <a:endParaRPr lang="en-US" dirty="0"/>
          </a:p>
        </p:txBody>
      </p:sp>
      <p:sp>
        <p:nvSpPr>
          <p:cNvPr id="24" name="Rectangle 23"/>
          <p:cNvSpPr/>
          <p:nvPr/>
        </p:nvSpPr>
        <p:spPr>
          <a:xfrm>
            <a:off x="5181600" y="3001668"/>
            <a:ext cx="1579278" cy="646331"/>
          </a:xfrm>
          <a:prstGeom prst="rect">
            <a:avLst/>
          </a:prstGeom>
        </p:spPr>
        <p:txBody>
          <a:bodyPr wrap="none">
            <a:spAutoFit/>
          </a:bodyPr>
          <a:lstStyle/>
          <a:p>
            <a:r>
              <a:rPr lang="en-US" sz="1800" b="0" dirty="0"/>
              <a:t> </a:t>
            </a:r>
            <a:r>
              <a:rPr lang="en-US" sz="1800" b="0" dirty="0" smtClean="0"/>
              <a:t>Rectangle</a:t>
            </a:r>
          </a:p>
          <a:p>
            <a:r>
              <a:rPr lang="en-US" sz="1800" b="0" dirty="0" smtClean="0"/>
              <a:t> Object</a:t>
            </a:r>
            <a:endParaRPr lang="en-US" sz="1800" b="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Classes and Objects</a:t>
            </a:r>
          </a:p>
          <a:p>
            <a:pPr lvl="1"/>
            <a:r>
              <a:rPr lang="en-US" dirty="0" smtClean="0"/>
              <a:t>Example:</a:t>
            </a:r>
          </a:p>
          <a:p>
            <a:pPr lvl="2">
              <a:buNone/>
            </a:pPr>
            <a:r>
              <a:rPr lang="en-US" dirty="0" smtClean="0">
                <a:solidFill>
                  <a:srgbClr val="FF0000"/>
                </a:solidFill>
              </a:rPr>
              <a:t>public class Cube { </a:t>
            </a:r>
          </a:p>
          <a:p>
            <a:pPr lvl="3">
              <a:buNone/>
            </a:pPr>
            <a:r>
              <a:rPr lang="en-US" sz="1800" dirty="0" err="1" smtClean="0">
                <a:solidFill>
                  <a:srgbClr val="FF0000"/>
                </a:solidFill>
              </a:rPr>
              <a:t>int</a:t>
            </a:r>
            <a:r>
              <a:rPr lang="en-US" sz="1800" dirty="0" smtClean="0">
                <a:solidFill>
                  <a:srgbClr val="FF0000"/>
                </a:solidFill>
              </a:rPr>
              <a:t> length = 10; </a:t>
            </a:r>
          </a:p>
          <a:p>
            <a:pPr lvl="3">
              <a:buNone/>
            </a:pPr>
            <a:r>
              <a:rPr lang="en-US" sz="1800" dirty="0" err="1" smtClean="0">
                <a:solidFill>
                  <a:srgbClr val="FF0000"/>
                </a:solidFill>
              </a:rPr>
              <a:t>int</a:t>
            </a:r>
            <a:r>
              <a:rPr lang="en-US" sz="1800" dirty="0" smtClean="0">
                <a:solidFill>
                  <a:srgbClr val="FF0000"/>
                </a:solidFill>
              </a:rPr>
              <a:t> breadth = 10; </a:t>
            </a:r>
          </a:p>
          <a:p>
            <a:pPr lvl="3">
              <a:buNone/>
            </a:pPr>
            <a:r>
              <a:rPr lang="en-US" sz="1800" dirty="0" err="1" smtClean="0">
                <a:solidFill>
                  <a:srgbClr val="FF0000"/>
                </a:solidFill>
              </a:rPr>
              <a:t>int</a:t>
            </a:r>
            <a:r>
              <a:rPr lang="en-US" sz="1800" dirty="0" smtClean="0">
                <a:solidFill>
                  <a:srgbClr val="FF0000"/>
                </a:solidFill>
              </a:rPr>
              <a:t> height = 10; </a:t>
            </a:r>
          </a:p>
          <a:p>
            <a:pPr lvl="3">
              <a:buNone/>
            </a:pPr>
            <a:r>
              <a:rPr lang="en-US" sz="1800" dirty="0" smtClean="0">
                <a:solidFill>
                  <a:srgbClr val="FF0000"/>
                </a:solidFill>
              </a:rPr>
              <a:t>public </a:t>
            </a:r>
            <a:r>
              <a:rPr lang="en-US" sz="1800" dirty="0" err="1" smtClean="0">
                <a:solidFill>
                  <a:srgbClr val="FF0000"/>
                </a:solidFill>
              </a:rPr>
              <a:t>int</a:t>
            </a:r>
            <a:r>
              <a:rPr lang="en-US" sz="1800" dirty="0" smtClean="0">
                <a:solidFill>
                  <a:srgbClr val="FF0000"/>
                </a:solidFill>
              </a:rPr>
              <a:t> </a:t>
            </a:r>
            <a:r>
              <a:rPr lang="en-US" sz="1800" dirty="0" err="1" smtClean="0">
                <a:solidFill>
                  <a:srgbClr val="FF0000"/>
                </a:solidFill>
              </a:rPr>
              <a:t>getVolume</a:t>
            </a:r>
            <a:r>
              <a:rPr lang="en-US" sz="1800" dirty="0" smtClean="0">
                <a:solidFill>
                  <a:srgbClr val="FF0000"/>
                </a:solidFill>
              </a:rPr>
              <a:t>() { </a:t>
            </a:r>
          </a:p>
          <a:p>
            <a:pPr lvl="4">
              <a:buNone/>
            </a:pPr>
            <a:r>
              <a:rPr lang="en-US" sz="1800" dirty="0" smtClean="0">
                <a:solidFill>
                  <a:srgbClr val="FF0000"/>
                </a:solidFill>
              </a:rPr>
              <a:t>return (length * breadth * height); </a:t>
            </a:r>
          </a:p>
          <a:p>
            <a:pPr lvl="3">
              <a:buNone/>
            </a:pPr>
            <a:r>
              <a:rPr lang="en-US" sz="1800" dirty="0" smtClean="0">
                <a:solidFill>
                  <a:srgbClr val="FF0000"/>
                </a:solidFill>
              </a:rPr>
              <a:t>} </a:t>
            </a:r>
          </a:p>
          <a:p>
            <a:pPr lvl="3">
              <a:buNone/>
            </a:pPr>
            <a:r>
              <a:rPr lang="en-US" sz="1800" dirty="0" smtClean="0">
                <a:solidFill>
                  <a:srgbClr val="FF0000"/>
                </a:solidFill>
              </a:rPr>
              <a:t>public static void main(String[] </a:t>
            </a:r>
            <a:r>
              <a:rPr lang="en-US" sz="1800" dirty="0" err="1" smtClean="0">
                <a:solidFill>
                  <a:srgbClr val="FF0000"/>
                </a:solidFill>
              </a:rPr>
              <a:t>args</a:t>
            </a:r>
            <a:r>
              <a:rPr lang="en-US" sz="1800" dirty="0" smtClean="0">
                <a:solidFill>
                  <a:srgbClr val="FF0000"/>
                </a:solidFill>
              </a:rPr>
              <a:t>) { </a:t>
            </a:r>
          </a:p>
          <a:p>
            <a:pPr lvl="4">
              <a:buNone/>
            </a:pPr>
            <a:r>
              <a:rPr lang="en-US" sz="1800" dirty="0" smtClean="0">
                <a:solidFill>
                  <a:srgbClr val="FF0000"/>
                </a:solidFill>
              </a:rPr>
              <a:t>Cube </a:t>
            </a:r>
            <a:r>
              <a:rPr lang="en-US" sz="1800" dirty="0" err="1" smtClean="0">
                <a:solidFill>
                  <a:srgbClr val="FF0000"/>
                </a:solidFill>
              </a:rPr>
              <a:t>cubeObj</a:t>
            </a:r>
            <a:r>
              <a:rPr lang="en-US" sz="1800" dirty="0" smtClean="0">
                <a:solidFill>
                  <a:srgbClr val="FF0000"/>
                </a:solidFill>
              </a:rPr>
              <a:t>; // Creates a Cube Reference </a:t>
            </a:r>
          </a:p>
          <a:p>
            <a:pPr lvl="4">
              <a:buNone/>
            </a:pPr>
            <a:r>
              <a:rPr lang="en-US" sz="1800" dirty="0" err="1" smtClean="0">
                <a:solidFill>
                  <a:srgbClr val="FF0000"/>
                </a:solidFill>
              </a:rPr>
              <a:t>cubeObj</a:t>
            </a:r>
            <a:r>
              <a:rPr lang="en-US" sz="1800" dirty="0" smtClean="0">
                <a:solidFill>
                  <a:srgbClr val="FF0000"/>
                </a:solidFill>
              </a:rPr>
              <a:t> = new Cube(); // Creates an Object of Cube </a:t>
            </a:r>
          </a:p>
          <a:p>
            <a:pPr lvl="4">
              <a:buNone/>
            </a:pPr>
            <a:r>
              <a:rPr lang="en-US" sz="1800" dirty="0" err="1" smtClean="0">
                <a:solidFill>
                  <a:srgbClr val="FF0000"/>
                </a:solidFill>
              </a:rPr>
              <a:t>System.out.println</a:t>
            </a:r>
            <a:r>
              <a:rPr lang="en-US" sz="1800" dirty="0" smtClean="0">
                <a:solidFill>
                  <a:srgbClr val="FF0000"/>
                </a:solidFill>
              </a:rPr>
              <a:t>("Volume of Cube is : " + </a:t>
            </a:r>
            <a:r>
              <a:rPr lang="en-US" sz="1800" dirty="0" err="1" smtClean="0">
                <a:solidFill>
                  <a:srgbClr val="FF0000"/>
                </a:solidFill>
              </a:rPr>
              <a:t>cubeObj.getVolume</a:t>
            </a:r>
            <a:r>
              <a:rPr lang="en-US" sz="1800" dirty="0" smtClean="0">
                <a:solidFill>
                  <a:srgbClr val="FF0000"/>
                </a:solidFill>
              </a:rPr>
              <a:t>()); </a:t>
            </a:r>
          </a:p>
          <a:p>
            <a:pPr lvl="3">
              <a:buNone/>
            </a:pPr>
            <a:r>
              <a:rPr lang="en-US" sz="1800" dirty="0" smtClean="0">
                <a:solidFill>
                  <a:srgbClr val="FF0000"/>
                </a:solidFill>
              </a:rPr>
              <a:t>} </a:t>
            </a:r>
          </a:p>
          <a:p>
            <a:pPr lvl="2">
              <a:buNone/>
            </a:pPr>
            <a:r>
              <a:rPr lang="en-US"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a:xfrm>
            <a:off x="233363" y="914400"/>
            <a:ext cx="8674100" cy="4960937"/>
          </a:xfrm>
        </p:spPr>
        <p:txBody>
          <a:bodyPr/>
          <a:lstStyle/>
          <a:p>
            <a:r>
              <a:rPr lang="en-US" dirty="0" smtClean="0"/>
              <a:t>Objects(Contd..):</a:t>
            </a:r>
          </a:p>
          <a:p>
            <a:pPr lvl="2"/>
            <a:r>
              <a:rPr lang="en-US" dirty="0" smtClean="0"/>
              <a:t>Cleaning Up Unused Object</a:t>
            </a:r>
          </a:p>
          <a:p>
            <a:pPr lvl="3"/>
            <a:r>
              <a:rPr lang="en-US" sz="1600" dirty="0" smtClean="0"/>
              <a:t>An object is eligible for garbage collection when there are no more references to that object. References that are held in a variable are naturally dropped when the variable goes out of scope. Or you can explicitly drop an object reference by setting the variable to null. </a:t>
            </a:r>
          </a:p>
          <a:p>
            <a:pPr lvl="2"/>
            <a:r>
              <a:rPr lang="en-US" b="1" dirty="0" smtClean="0"/>
              <a:t>The Garbage Collector</a:t>
            </a:r>
          </a:p>
          <a:p>
            <a:pPr lvl="3"/>
            <a:r>
              <a:rPr lang="en-US" sz="1600" dirty="0" smtClean="0"/>
              <a:t>The Java platform has a garbage collector that periodically frees the memory used by objects that are no longer needed. </a:t>
            </a:r>
          </a:p>
          <a:p>
            <a:pPr lvl="3"/>
            <a:r>
              <a:rPr lang="en-US" sz="1600" dirty="0" smtClean="0"/>
              <a:t>The Java garbage collector is a mark-sweep garbage collector. A mark-sweep garbage collector scans dynamic memory areas for objects and marks those that are referenced. After all possible paths to objects are investigated, unmarked objects (unreferenced objects) are known to be garbage and are collected.</a:t>
            </a:r>
          </a:p>
          <a:p>
            <a:pPr lvl="3"/>
            <a:r>
              <a:rPr lang="en-US" sz="1600" dirty="0" smtClean="0"/>
              <a:t>The garbage collector runs in a low-priority thread and runs either </a:t>
            </a:r>
            <a:r>
              <a:rPr lang="en-US" sz="1600" i="1" dirty="0" smtClean="0"/>
              <a:t>synchronously</a:t>
            </a:r>
            <a:r>
              <a:rPr lang="en-US" sz="1600" dirty="0" smtClean="0"/>
              <a:t> or </a:t>
            </a:r>
            <a:r>
              <a:rPr lang="en-US" sz="1600" i="1" dirty="0" smtClean="0"/>
              <a:t>asynchronously</a:t>
            </a:r>
            <a:r>
              <a:rPr lang="en-US" sz="1600" dirty="0" smtClean="0"/>
              <a:t> depending on the situation and the system on which Java is running. </a:t>
            </a:r>
          </a:p>
          <a:p>
            <a:pPr lvl="3"/>
            <a:r>
              <a:rPr lang="en-US" sz="1600" dirty="0" smtClean="0"/>
              <a:t>It runs synchronously when the system runs out of memory or in response to a request from a Java program. </a:t>
            </a:r>
          </a:p>
          <a:p>
            <a:pPr lvl="3"/>
            <a:r>
              <a:rPr lang="en-US" sz="1600" dirty="0" smtClean="0"/>
              <a:t>The Java garbage collector runs </a:t>
            </a:r>
            <a:r>
              <a:rPr lang="en-US" sz="1600" i="1" dirty="0" smtClean="0"/>
              <a:t>asynchronously</a:t>
            </a:r>
            <a:r>
              <a:rPr lang="en-US" sz="1600" dirty="0" smtClean="0"/>
              <a:t> when the system is idle</a:t>
            </a:r>
          </a:p>
          <a:p>
            <a:pPr lvl="3"/>
            <a:endParaRPr lang="en-US" dirty="0" smtClean="0"/>
          </a:p>
          <a:p>
            <a:pPr lvl="4"/>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Objects(Contd..)</a:t>
            </a:r>
          </a:p>
          <a:p>
            <a:pPr lvl="1"/>
            <a:r>
              <a:rPr lang="en-US" dirty="0" smtClean="0"/>
              <a:t>Garbage Collector(Contd..)</a:t>
            </a:r>
          </a:p>
          <a:p>
            <a:pPr lvl="1"/>
            <a:endParaRPr lang="en-US" dirty="0"/>
          </a:p>
        </p:txBody>
      </p:sp>
      <p:grpSp>
        <p:nvGrpSpPr>
          <p:cNvPr id="4" name="Group 9"/>
          <p:cNvGrpSpPr/>
          <p:nvPr/>
        </p:nvGrpSpPr>
        <p:grpSpPr>
          <a:xfrm>
            <a:off x="2438400" y="2386734"/>
            <a:ext cx="4295780" cy="3175865"/>
            <a:chOff x="1828800" y="2171642"/>
            <a:chExt cx="5562600" cy="4152958"/>
          </a:xfrm>
        </p:grpSpPr>
        <p:pic>
          <p:nvPicPr>
            <p:cNvPr id="5" name="Picture 4" descr="mark-swwp.jpg"/>
            <p:cNvPicPr>
              <a:picLocks noChangeAspect="1"/>
            </p:cNvPicPr>
            <p:nvPr/>
          </p:nvPicPr>
          <p:blipFill>
            <a:blip r:embed="rId2" cstate="print"/>
            <a:stretch>
              <a:fillRect/>
            </a:stretch>
          </p:blipFill>
          <p:spPr>
            <a:xfrm>
              <a:off x="1833006" y="2286000"/>
              <a:ext cx="5558394" cy="4038600"/>
            </a:xfrm>
            <a:prstGeom prst="rect">
              <a:avLst/>
            </a:prstGeom>
          </p:spPr>
        </p:pic>
        <p:sp>
          <p:nvSpPr>
            <p:cNvPr id="6" name="TextBox 5"/>
            <p:cNvSpPr txBox="1"/>
            <p:nvPr/>
          </p:nvSpPr>
          <p:spPr>
            <a:xfrm>
              <a:off x="1828800" y="2171642"/>
              <a:ext cx="2819400" cy="338554"/>
            </a:xfrm>
            <a:prstGeom prst="rect">
              <a:avLst/>
            </a:prstGeom>
            <a:solidFill>
              <a:schemeClr val="bg1"/>
            </a:solidFill>
          </p:spPr>
          <p:txBody>
            <a:bodyPr wrap="square" rtlCol="0">
              <a:spAutoFit/>
            </a:bodyPr>
            <a:lstStyle/>
            <a:p>
              <a:r>
                <a:rPr lang="en-US" sz="1600" dirty="0" smtClean="0">
                  <a:latin typeface="+mn-lt"/>
                </a:rPr>
                <a:t>Allocation</a:t>
              </a:r>
              <a:endParaRPr lang="en-US" sz="1600" dirty="0">
                <a:latin typeface="+mn-lt"/>
              </a:endParaRPr>
            </a:p>
          </p:txBody>
        </p:sp>
        <p:sp>
          <p:nvSpPr>
            <p:cNvPr id="7" name="TextBox 6"/>
            <p:cNvSpPr txBox="1"/>
            <p:nvPr/>
          </p:nvSpPr>
          <p:spPr>
            <a:xfrm>
              <a:off x="1847840" y="3209928"/>
              <a:ext cx="2495560" cy="338554"/>
            </a:xfrm>
            <a:prstGeom prst="rect">
              <a:avLst/>
            </a:prstGeom>
            <a:solidFill>
              <a:schemeClr val="bg1"/>
            </a:solidFill>
          </p:spPr>
          <p:txBody>
            <a:bodyPr wrap="square" rtlCol="0">
              <a:spAutoFit/>
            </a:bodyPr>
            <a:lstStyle/>
            <a:p>
              <a:r>
                <a:rPr lang="en-US" sz="1600" dirty="0" smtClean="0">
                  <a:latin typeface="+mn-lt"/>
                </a:rPr>
                <a:t>Mark</a:t>
              </a:r>
              <a:endParaRPr lang="en-US" sz="1600" dirty="0">
                <a:latin typeface="+mn-lt"/>
              </a:endParaRPr>
            </a:p>
          </p:txBody>
        </p:sp>
        <p:sp>
          <p:nvSpPr>
            <p:cNvPr id="8" name="TextBox 7"/>
            <p:cNvSpPr txBox="1"/>
            <p:nvPr/>
          </p:nvSpPr>
          <p:spPr>
            <a:xfrm>
              <a:off x="1857360" y="4267200"/>
              <a:ext cx="2409840" cy="338554"/>
            </a:xfrm>
            <a:prstGeom prst="rect">
              <a:avLst/>
            </a:prstGeom>
            <a:solidFill>
              <a:schemeClr val="bg1"/>
            </a:solidFill>
          </p:spPr>
          <p:txBody>
            <a:bodyPr wrap="square" rtlCol="0">
              <a:spAutoFit/>
            </a:bodyPr>
            <a:lstStyle/>
            <a:p>
              <a:r>
                <a:rPr lang="en-US" sz="1600" dirty="0" smtClean="0">
                  <a:latin typeface="+mn-lt"/>
                </a:rPr>
                <a:t>Sweep</a:t>
              </a:r>
              <a:endParaRPr lang="en-US" sz="1600" dirty="0">
                <a:latin typeface="+mn-lt"/>
              </a:endParaRPr>
            </a:p>
          </p:txBody>
        </p:sp>
        <p:sp>
          <p:nvSpPr>
            <p:cNvPr id="9" name="TextBox 8"/>
            <p:cNvSpPr txBox="1"/>
            <p:nvPr/>
          </p:nvSpPr>
          <p:spPr>
            <a:xfrm>
              <a:off x="1828800" y="5291136"/>
              <a:ext cx="2362200" cy="338554"/>
            </a:xfrm>
            <a:prstGeom prst="rect">
              <a:avLst/>
            </a:prstGeom>
            <a:solidFill>
              <a:schemeClr val="bg1"/>
            </a:solidFill>
          </p:spPr>
          <p:txBody>
            <a:bodyPr wrap="square" rtlCol="0">
              <a:spAutoFit/>
            </a:bodyPr>
            <a:lstStyle/>
            <a:p>
              <a:r>
                <a:rPr lang="en-US" sz="1600" dirty="0" smtClean="0">
                  <a:latin typeface="+mn-lt"/>
                </a:rPr>
                <a:t>Compact</a:t>
              </a:r>
              <a:endParaRPr lang="en-US" sz="1600" dirty="0">
                <a:latin typeface="+mn-lt"/>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a:xfrm>
            <a:off x="233363" y="914400"/>
            <a:ext cx="8674100" cy="4960937"/>
          </a:xfrm>
        </p:spPr>
        <p:txBody>
          <a:bodyPr/>
          <a:lstStyle/>
          <a:p>
            <a:r>
              <a:rPr lang="en-US" dirty="0" smtClean="0"/>
              <a:t>Objects(Contd..):</a:t>
            </a:r>
          </a:p>
          <a:p>
            <a:pPr lvl="2"/>
            <a:r>
              <a:rPr lang="en-US" dirty="0" smtClean="0"/>
              <a:t>Cleaning Up Unused Object(Contd..)</a:t>
            </a:r>
          </a:p>
          <a:p>
            <a:pPr lvl="3"/>
            <a:r>
              <a:rPr lang="en-US" sz="1600" dirty="0" smtClean="0"/>
              <a:t>Before an object gets garbage-collected, the garbage collector gives the object an opportunity to clean up after itself through a call to the object's finalize method. This process is known as </a:t>
            </a:r>
            <a:r>
              <a:rPr lang="en-US" sz="1600" i="1" dirty="0" smtClean="0"/>
              <a:t>finalization</a:t>
            </a:r>
            <a:r>
              <a:rPr lang="en-US" sz="1600" dirty="0" smtClean="0"/>
              <a:t>. </a:t>
            </a:r>
          </a:p>
          <a:p>
            <a:pPr lvl="3"/>
            <a:r>
              <a:rPr lang="en-US" sz="1600" dirty="0" smtClean="0"/>
              <a:t>During finalization, an object may wish to free system resources such as files and sockets or to drop references to other objects so that they in turn become eligible for garbage collection. </a:t>
            </a:r>
          </a:p>
          <a:p>
            <a:pPr lvl="3"/>
            <a:r>
              <a:rPr lang="en-US" sz="1600" dirty="0" smtClean="0"/>
              <a:t>The finalize method is a member of the Object class. </a:t>
            </a:r>
          </a:p>
          <a:p>
            <a:pPr lvl="3"/>
            <a:r>
              <a:rPr lang="en-US" sz="1600" dirty="0" smtClean="0"/>
              <a:t>Syntax:</a:t>
            </a:r>
          </a:p>
          <a:p>
            <a:pPr lvl="4">
              <a:buNone/>
            </a:pPr>
            <a:r>
              <a:rPr lang="en-US" sz="1600" b="1" dirty="0" smtClean="0">
                <a:solidFill>
                  <a:srgbClr val="FF0000"/>
                </a:solidFill>
              </a:rPr>
              <a:t>protected void finalize()</a:t>
            </a:r>
          </a:p>
          <a:p>
            <a:pPr lvl="4">
              <a:buNone/>
            </a:pPr>
            <a:r>
              <a:rPr lang="en-US" sz="1600" b="1" dirty="0" smtClean="0">
                <a:solidFill>
                  <a:srgbClr val="FF0000"/>
                </a:solidFill>
              </a:rPr>
              <a:t>	{</a:t>
            </a:r>
          </a:p>
          <a:p>
            <a:pPr lvl="4">
              <a:buNone/>
            </a:pPr>
            <a:r>
              <a:rPr lang="en-US" sz="1600" b="1" dirty="0" smtClean="0">
                <a:solidFill>
                  <a:srgbClr val="FF0000"/>
                </a:solidFill>
              </a:rPr>
              <a:t>	// finalization code here</a:t>
            </a:r>
          </a:p>
          <a:p>
            <a:pPr lvl="4">
              <a:buNone/>
            </a:pPr>
            <a:r>
              <a:rPr lang="en-US" sz="1600" b="1" dirty="0" smtClean="0">
                <a:solidFill>
                  <a:srgbClr val="FF0000"/>
                </a:solidFill>
              </a:rPr>
              <a:t>	}</a:t>
            </a:r>
          </a:p>
          <a:p>
            <a:pPr lvl="3"/>
            <a:endParaRPr lang="en-US" dirty="0" smtClean="0"/>
          </a:p>
          <a:p>
            <a:pPr lvl="3"/>
            <a:endParaRPr lang="en-US" dirty="0" smtClean="0"/>
          </a:p>
          <a:p>
            <a:pPr lvl="3"/>
            <a:endParaRPr lang="en-US" dirty="0" smtClean="0"/>
          </a:p>
          <a:p>
            <a:pPr lvl="4"/>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pic>
        <p:nvPicPr>
          <p:cNvPr id="5" name="Content Placeholder 4" descr="finalizable Object.jpg"/>
          <p:cNvPicPr>
            <a:picLocks noGrp="1" noChangeAspect="1"/>
          </p:cNvPicPr>
          <p:nvPr>
            <p:ph idx="1"/>
          </p:nvPr>
        </p:nvPicPr>
        <p:blipFill>
          <a:blip r:embed="rId2" cstate="print"/>
          <a:stretch>
            <a:fillRect/>
          </a:stretch>
        </p:blipFill>
        <p:spPr>
          <a:xfrm>
            <a:off x="3191669" y="2790031"/>
            <a:ext cx="2705100" cy="1685925"/>
          </a:xfrm>
        </p:spPr>
      </p:pic>
      <p:sp>
        <p:nvSpPr>
          <p:cNvPr id="6" name="Content Placeholder 2"/>
          <p:cNvSpPr txBox="1">
            <a:spLocks/>
          </p:cNvSpPr>
          <p:nvPr/>
        </p:nvSpPr>
        <p:spPr bwMode="auto">
          <a:xfrm>
            <a:off x="228601" y="914399"/>
            <a:ext cx="8678862" cy="57150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3"/>
              </a:buBlip>
              <a:tabLst/>
              <a:defRPr/>
            </a:pPr>
            <a:r>
              <a:rPr kumimoji="0" lang="en-US" sz="2400" b="0" i="0" u="none" strike="noStrike" kern="0" cap="none" spc="0" normalizeH="0" baseline="0" noProof="0" dirty="0" smtClean="0">
                <a:ln>
                  <a:noFill/>
                </a:ln>
                <a:solidFill>
                  <a:schemeClr val="tx1"/>
                </a:solidFill>
                <a:effectLst/>
                <a:uLnTx/>
                <a:uFillTx/>
                <a:latin typeface="Arial" pitchFamily="34" charset="0"/>
                <a:ea typeface="+mn-ea"/>
                <a:cs typeface="+mn-cs"/>
              </a:rPr>
              <a:t>Objects(Contd..):</a:t>
            </a:r>
          </a:p>
          <a:p>
            <a:pPr marL="1147763" marR="0" lvl="2" indent="-228600" algn="l" defTabSz="969963"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rPr>
              <a:t>Cleaning Up Unused Object(Contd..)</a:t>
            </a:r>
          </a:p>
          <a:p>
            <a:pPr marL="1546225" marR="0" lvl="3" indent="-228600" algn="l" defTabSz="969963"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smtClean="0">
              <a:ln>
                <a:noFill/>
              </a:ln>
              <a:solidFill>
                <a:schemeClr val="tx1"/>
              </a:solidFill>
              <a:effectLst/>
              <a:uLnTx/>
              <a:uFillTx/>
              <a:latin typeface="+mn-lt"/>
            </a:endParaRPr>
          </a:p>
          <a:p>
            <a:pPr marL="1546225" marR="0" lvl="3" indent="-228600" algn="l" defTabSz="969963"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smtClean="0">
              <a:ln>
                <a:noFill/>
              </a:ln>
              <a:solidFill>
                <a:schemeClr val="tx1"/>
              </a:solidFill>
              <a:effectLst/>
              <a:uLnTx/>
              <a:uFillTx/>
              <a:latin typeface="+mn-lt"/>
            </a:endParaRPr>
          </a:p>
          <a:p>
            <a:pPr marL="1546225" marR="0" lvl="3" indent="-228600" algn="l" defTabSz="969963"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smtClean="0">
              <a:ln>
                <a:noFill/>
              </a:ln>
              <a:solidFill>
                <a:schemeClr val="tx1"/>
              </a:solidFill>
              <a:effectLst/>
              <a:uLnTx/>
              <a:uFillTx/>
              <a:latin typeface="+mn-lt"/>
            </a:endParaRPr>
          </a:p>
          <a:p>
            <a:pPr marL="1935163" marR="0" lvl="4" indent="-228600" algn="l" defTabSz="969963" rtl="0" eaLnBrk="0" fontAlgn="base" latinLnBrk="0" hangingPunct="0">
              <a:lnSpc>
                <a:spcPct val="100000"/>
              </a:lnSpc>
              <a:spcBef>
                <a:spcPct val="20000"/>
              </a:spcBef>
              <a:spcAft>
                <a:spcPct val="0"/>
              </a:spcAft>
              <a:buClrTx/>
              <a:buSzTx/>
              <a:buFontTx/>
              <a:buChar char="•"/>
              <a:tabLst/>
              <a:defRPr/>
            </a:pPr>
            <a:endParaRPr kumimoji="0" lang="en-US" sz="1200" b="0" i="0" u="none" strike="noStrike" kern="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304800" y="28575"/>
            <a:ext cx="8308975" cy="828675"/>
          </a:xfrm>
        </p:spPr>
        <p:txBody>
          <a:bodyPr/>
          <a:lstStyle/>
          <a:p>
            <a:pPr eaLnBrk="1" hangingPunct="1"/>
            <a:r>
              <a:rPr lang="en-US" dirty="0" smtClean="0"/>
              <a:t>Language Fundamentals</a:t>
            </a:r>
          </a:p>
        </p:txBody>
      </p:sp>
      <p:sp>
        <p:nvSpPr>
          <p:cNvPr id="11268" name="Rectangle 3"/>
          <p:cNvSpPr>
            <a:spLocks noGrp="1" noChangeArrowheads="1"/>
          </p:cNvSpPr>
          <p:nvPr>
            <p:ph idx="1"/>
          </p:nvPr>
        </p:nvSpPr>
        <p:spPr>
          <a:xfrm>
            <a:off x="381000" y="1109663"/>
            <a:ext cx="8458200" cy="4960937"/>
          </a:xfrm>
        </p:spPr>
        <p:txBody>
          <a:bodyPr/>
          <a:lstStyle/>
          <a:p>
            <a:pPr eaLnBrk="1" hangingPunct="1"/>
            <a:r>
              <a:rPr lang="en-US" dirty="0" smtClean="0"/>
              <a:t>Access Specifiers</a:t>
            </a:r>
          </a:p>
          <a:p>
            <a:pPr lvl="1" eaLnBrk="1" hangingPunct="1"/>
            <a:r>
              <a:rPr lang="en-US" dirty="0" smtClean="0"/>
              <a:t>Java allows you to control access to classes, methods, and fields via so-called </a:t>
            </a:r>
            <a:r>
              <a:rPr lang="en-US" i="1" dirty="0" smtClean="0"/>
              <a:t>access </a:t>
            </a:r>
            <a:r>
              <a:rPr lang="en-US" i="1" dirty="0" err="1" smtClean="0"/>
              <a:t>specifiers</a:t>
            </a:r>
            <a:r>
              <a:rPr lang="en-US" dirty="0" smtClean="0"/>
              <a:t>. </a:t>
            </a:r>
          </a:p>
          <a:p>
            <a:pPr lvl="1" eaLnBrk="1" hangingPunct="1"/>
            <a:r>
              <a:rPr lang="en-US" dirty="0" smtClean="0"/>
              <a:t>Java supports four access-</a:t>
            </a:r>
            <a:r>
              <a:rPr lang="en-US" dirty="0" err="1" smtClean="0"/>
              <a:t>specifiers</a:t>
            </a:r>
            <a:endParaRPr lang="en-US" dirty="0" smtClean="0"/>
          </a:p>
          <a:p>
            <a:pPr lvl="2" eaLnBrk="1" hangingPunct="1"/>
            <a:r>
              <a:rPr lang="en-US" dirty="0" smtClean="0"/>
              <a:t>public </a:t>
            </a:r>
          </a:p>
          <a:p>
            <a:pPr lvl="2" eaLnBrk="1" hangingPunct="1"/>
            <a:r>
              <a:rPr lang="en-US" dirty="0" smtClean="0"/>
              <a:t>protected</a:t>
            </a:r>
          </a:p>
          <a:p>
            <a:pPr lvl="2" eaLnBrk="1" hangingPunct="1"/>
            <a:r>
              <a:rPr lang="en-US" dirty="0" smtClean="0"/>
              <a:t>default</a:t>
            </a:r>
          </a:p>
          <a:p>
            <a:pPr lvl="2" eaLnBrk="1" hangingPunct="1"/>
            <a:r>
              <a:rPr lang="en-US" dirty="0" smtClean="0"/>
              <a:t>private</a:t>
            </a:r>
          </a:p>
          <a:p>
            <a:pPr lvl="2" eaLnBrk="1" hangingPunct="1"/>
            <a:endParaRPr lang="en-US" dirty="0" smtClean="0"/>
          </a:p>
          <a:p>
            <a:pPr lvl="1" eaLnBrk="1" hangingPunct="1"/>
            <a:r>
              <a:rPr lang="en-US" u="sng" dirty="0" smtClean="0"/>
              <a:t>public:</a:t>
            </a:r>
          </a:p>
          <a:p>
            <a:pPr lvl="2" eaLnBrk="1" hangingPunct="1"/>
            <a:r>
              <a:rPr lang="en-US" dirty="0" smtClean="0"/>
              <a:t>public classes, methods, and fields can be accessed from everywhere. </a:t>
            </a:r>
          </a:p>
          <a:p>
            <a:pPr lvl="2" eaLnBrk="1" hangingPunct="1"/>
            <a:r>
              <a:rPr lang="en-US" dirty="0" smtClean="0"/>
              <a:t>A file with Java source code can only contain one public class whose name must also match with the filename.</a:t>
            </a:r>
          </a:p>
          <a:p>
            <a:pPr lvl="2" eaLnBrk="1" hangingPunct="1"/>
            <a:r>
              <a:rPr lang="en-US" dirty="0" smtClean="0"/>
              <a:t>use public classes, methods, or fields only if you explicitly want to offer access to the entities.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Access Specifiers</a:t>
            </a:r>
          </a:p>
          <a:p>
            <a:pPr lvl="1"/>
            <a:r>
              <a:rPr lang="en-US" u="sng" dirty="0" smtClean="0"/>
              <a:t>protected:</a:t>
            </a:r>
          </a:p>
          <a:p>
            <a:pPr lvl="2"/>
            <a:r>
              <a:rPr lang="en-US" dirty="0" smtClean="0"/>
              <a:t>protected methods and fields can only be accessed within the same class to which the methods and fields belong, within its subclasses, and within classes of the same package, but not from anywhere else. </a:t>
            </a:r>
          </a:p>
          <a:p>
            <a:pPr lvl="2"/>
            <a:r>
              <a:rPr lang="en-US" dirty="0" smtClean="0"/>
              <a:t>use the protected access level when it is appropriate for a class's subclasses to have access to the method or field, but not for unrelated classes. </a:t>
            </a:r>
          </a:p>
          <a:p>
            <a:pPr lvl="2"/>
            <a:endParaRPr lang="en-US" dirty="0" smtClean="0"/>
          </a:p>
          <a:p>
            <a:pPr lvl="1"/>
            <a:r>
              <a:rPr lang="en-US" dirty="0" smtClean="0"/>
              <a:t>Default</a:t>
            </a:r>
          </a:p>
          <a:p>
            <a:pPr lvl="2"/>
            <a:r>
              <a:rPr lang="en-US" dirty="0" smtClean="0"/>
              <a:t>Default </a:t>
            </a:r>
            <a:r>
              <a:rPr lang="en-US" dirty="0" err="1" smtClean="0"/>
              <a:t>specifier</a:t>
            </a:r>
            <a:r>
              <a:rPr lang="en-US" dirty="0" smtClean="0"/>
              <a:t> If you do not set access to specific level</a:t>
            </a:r>
          </a:p>
          <a:p>
            <a:pPr lvl="2"/>
            <a:r>
              <a:rPr lang="en-US" dirty="0" smtClean="0"/>
              <a:t>A class, method, or field will be accessible from inside the same package to which the class, method, or field belongs, but not from outside this package. </a:t>
            </a:r>
          </a:p>
          <a:p>
            <a:pPr lvl="2"/>
            <a:r>
              <a:rPr lang="en-US" dirty="0" smtClean="0"/>
              <a:t>This access-level is convenient if you are creating packages.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a:xfrm>
            <a:off x="304800" y="76200"/>
            <a:ext cx="7543800" cy="685800"/>
          </a:xfrm>
        </p:spPr>
        <p:txBody>
          <a:bodyPr/>
          <a:lstStyle/>
          <a:p>
            <a:pPr eaLnBrk="1" hangingPunct="1"/>
            <a:r>
              <a:rPr lang="en-US" sz="3200" b="0" dirty="0" smtClean="0"/>
              <a:t>Language Fundamentals </a:t>
            </a:r>
          </a:p>
        </p:txBody>
      </p:sp>
      <p:sp>
        <p:nvSpPr>
          <p:cNvPr id="4100" name="Rectangle 5"/>
          <p:cNvSpPr>
            <a:spLocks noGrp="1" noChangeArrowheads="1"/>
          </p:cNvSpPr>
          <p:nvPr>
            <p:ph idx="1"/>
          </p:nvPr>
        </p:nvSpPr>
        <p:spPr>
          <a:xfrm>
            <a:off x="152400" y="1066800"/>
            <a:ext cx="8763000" cy="5029200"/>
          </a:xfrm>
        </p:spPr>
        <p:txBody>
          <a:bodyPr/>
          <a:lstStyle/>
          <a:p>
            <a:pPr eaLnBrk="1" hangingPunct="1"/>
            <a:r>
              <a:rPr lang="en-US" sz="2400" b="0" dirty="0" smtClean="0"/>
              <a:t>Variables </a:t>
            </a:r>
          </a:p>
          <a:p>
            <a:pPr lvl="1" eaLnBrk="1" hangingPunct="1"/>
            <a:r>
              <a:rPr lang="en-US" dirty="0" smtClean="0"/>
              <a:t>Basic unit of storage in a Java program</a:t>
            </a:r>
          </a:p>
          <a:p>
            <a:pPr lvl="1" eaLnBrk="1" hangingPunct="1"/>
            <a:endParaRPr lang="en-US" dirty="0" smtClean="0"/>
          </a:p>
          <a:p>
            <a:pPr lvl="1" eaLnBrk="1" hangingPunct="1"/>
            <a:r>
              <a:rPr lang="en-US" dirty="0" smtClean="0"/>
              <a:t>Three types of variables:</a:t>
            </a:r>
          </a:p>
          <a:p>
            <a:pPr lvl="2" eaLnBrk="1" hangingPunct="1"/>
            <a:r>
              <a:rPr lang="en-US" dirty="0" smtClean="0"/>
              <a:t>Instance variables</a:t>
            </a:r>
          </a:p>
          <a:p>
            <a:pPr lvl="2" eaLnBrk="1" hangingPunct="1"/>
            <a:r>
              <a:rPr lang="en-US" dirty="0" smtClean="0"/>
              <a:t>Static variables</a:t>
            </a:r>
          </a:p>
          <a:p>
            <a:pPr lvl="2" eaLnBrk="1" hangingPunct="1"/>
            <a:r>
              <a:rPr lang="en-US" dirty="0" smtClean="0"/>
              <a:t>Local variables</a:t>
            </a:r>
          </a:p>
          <a:p>
            <a:pPr lvl="1" eaLnBrk="1" hangingPunct="1"/>
            <a:r>
              <a:rPr lang="en-US" dirty="0" smtClean="0"/>
              <a:t>Each variable type has different scope</a:t>
            </a:r>
          </a:p>
          <a:p>
            <a:pPr lvl="1" eaLnBrk="1" hangingPunct="1"/>
            <a:endParaRPr lang="en-US" sz="1600" b="0" dirty="0" smtClean="0"/>
          </a:p>
          <a:p>
            <a:pPr lvl="1" eaLnBrk="1" hangingPunct="1"/>
            <a:endParaRPr lang="en-US" sz="2200" b="0" dirty="0" smtClean="0"/>
          </a:p>
          <a:p>
            <a:pPr eaLnBrk="1" hangingPunct="1"/>
            <a:endParaRPr lang="en-US" sz="2400" b="0" dirty="0" smtClean="0"/>
          </a:p>
        </p:txBody>
      </p:sp>
      <p:pic>
        <p:nvPicPr>
          <p:cNvPr id="19" name="Picture 18" descr="Variable.jpg"/>
          <p:cNvPicPr>
            <a:picLocks noChangeAspect="1"/>
          </p:cNvPicPr>
          <p:nvPr/>
        </p:nvPicPr>
        <p:blipFill>
          <a:blip r:embed="rId3"/>
          <a:stretch>
            <a:fillRect/>
          </a:stretch>
        </p:blipFill>
        <p:spPr>
          <a:xfrm>
            <a:off x="2590800" y="4267200"/>
            <a:ext cx="2828925" cy="1619250"/>
          </a:xfrm>
          <a:prstGeom prst="rect">
            <a:avLst/>
          </a:prstGeom>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Access </a:t>
            </a:r>
            <a:r>
              <a:rPr lang="en-US" dirty="0" err="1" smtClean="0"/>
              <a:t>Specifiers</a:t>
            </a:r>
            <a:r>
              <a:rPr lang="en-US" dirty="0" smtClean="0"/>
              <a:t>(Contd..)</a:t>
            </a:r>
          </a:p>
          <a:p>
            <a:pPr lvl="1"/>
            <a:r>
              <a:rPr lang="en-US" dirty="0" smtClean="0"/>
              <a:t>private</a:t>
            </a:r>
          </a:p>
          <a:p>
            <a:pPr lvl="2"/>
            <a:r>
              <a:rPr lang="en-US" dirty="0" smtClean="0"/>
              <a:t>private methods and fields can only be accessed within the same class to which the methods and fields belong. </a:t>
            </a:r>
          </a:p>
          <a:p>
            <a:pPr lvl="2"/>
            <a:r>
              <a:rPr lang="en-US" dirty="0" smtClean="0"/>
              <a:t>private methods and fields are not visible within subclasses and are not inherited by subclasses. </a:t>
            </a:r>
          </a:p>
          <a:p>
            <a:pPr lvl="2"/>
            <a:r>
              <a:rPr lang="en-US" dirty="0" smtClean="0"/>
              <a:t>It is mostly used for encapsulation: data are hidden within the class and </a:t>
            </a:r>
            <a:r>
              <a:rPr lang="en-US" dirty="0" err="1" smtClean="0"/>
              <a:t>accessor</a:t>
            </a:r>
            <a:r>
              <a:rPr lang="en-US" dirty="0" smtClean="0"/>
              <a:t> methods are provided.</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Classes and Objects(Contd..)</a:t>
            </a:r>
          </a:p>
          <a:p>
            <a:pPr lvl="1"/>
            <a:r>
              <a:rPr lang="en-US" dirty="0" smtClean="0"/>
              <a:t>Method Overloading</a:t>
            </a:r>
          </a:p>
          <a:p>
            <a:pPr lvl="2"/>
            <a:r>
              <a:rPr lang="en-US" dirty="0" smtClean="0"/>
              <a:t>Method overloading results when two or more methods in the same class have the same name but different parameters. </a:t>
            </a:r>
          </a:p>
          <a:p>
            <a:pPr lvl="2"/>
            <a:r>
              <a:rPr lang="en-US" dirty="0" smtClean="0"/>
              <a:t>Methods with the same name must differ in their types or number of parameters. This allows the compiler to match parameters and choose the correct method when a number of choices exist. </a:t>
            </a:r>
          </a:p>
          <a:p>
            <a:pPr lvl="2"/>
            <a:r>
              <a:rPr lang="en-US" dirty="0" smtClean="0"/>
              <a:t>Changing just the return type is not enough to overload a method, and will be a compile-time error. They must have a different signature. </a:t>
            </a:r>
          </a:p>
          <a:p>
            <a:pPr lvl="2"/>
            <a:r>
              <a:rPr lang="en-US" dirty="0" smtClean="0"/>
              <a:t>When no method matching the input parameters is found, the compiler attempts to convert the input parameters to types of greater precision. A match may then be found without error. </a:t>
            </a:r>
          </a:p>
          <a:p>
            <a:pPr lvl="2"/>
            <a:r>
              <a:rPr lang="en-US" dirty="0" smtClean="0"/>
              <a:t>At compile time, the right implementation is chosen based on the signature of the method call</a:t>
            </a:r>
          </a:p>
          <a:p>
            <a:pPr lvl="1"/>
            <a:r>
              <a:rPr lang="en-US" dirty="0" smtClean="0"/>
              <a:t>Like methods, constructors can also be overloaded.</a:t>
            </a:r>
          </a:p>
          <a:p>
            <a:pPr lvl="2"/>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Classes and Objects</a:t>
            </a:r>
          </a:p>
          <a:p>
            <a:pPr lvl="1"/>
            <a:r>
              <a:rPr lang="en-US" dirty="0" smtClean="0"/>
              <a:t>Types of variables.</a:t>
            </a:r>
          </a:p>
          <a:p>
            <a:pPr lvl="2"/>
            <a:r>
              <a:rPr lang="en-US" b="1" dirty="0" smtClean="0"/>
              <a:t>Local variables .</a:t>
            </a:r>
          </a:p>
          <a:p>
            <a:pPr lvl="3"/>
            <a:r>
              <a:rPr lang="en-US" sz="1600" b="1" dirty="0" smtClean="0"/>
              <a:t> </a:t>
            </a:r>
            <a:r>
              <a:rPr lang="en-US" sz="1600" dirty="0" smtClean="0"/>
              <a:t>variables defined inside methods, constructors or blocks are called local variables. </a:t>
            </a:r>
          </a:p>
          <a:p>
            <a:pPr lvl="3"/>
            <a:r>
              <a:rPr lang="en-US" sz="1600" dirty="0" smtClean="0"/>
              <a:t>The variable will be declared and initialized within the method and the variable will be destroyed when the method has completed.</a:t>
            </a:r>
          </a:p>
          <a:p>
            <a:pPr lvl="2"/>
            <a:r>
              <a:rPr lang="en-US" b="1" dirty="0" smtClean="0"/>
              <a:t>Instance variables . </a:t>
            </a:r>
          </a:p>
          <a:p>
            <a:pPr lvl="3"/>
            <a:r>
              <a:rPr lang="en-US" sz="1600" dirty="0" smtClean="0"/>
              <a:t>Instance variables are variables within a class but outside any method. </a:t>
            </a:r>
          </a:p>
          <a:p>
            <a:pPr lvl="3"/>
            <a:r>
              <a:rPr lang="en-US" sz="1600" dirty="0" smtClean="0"/>
              <a:t>These variables are instantiated when the class is loaded. Instance variables can be accessed from inside any method, constructor or blocks of that particular class.</a:t>
            </a:r>
          </a:p>
          <a:p>
            <a:pPr lvl="2"/>
            <a:r>
              <a:rPr lang="en-US" b="1" dirty="0" smtClean="0"/>
              <a:t>Class variables . </a:t>
            </a:r>
          </a:p>
          <a:p>
            <a:pPr lvl="3"/>
            <a:r>
              <a:rPr lang="en-US" sz="1600" dirty="0" smtClean="0"/>
              <a:t>Class variables are variables declared with in a class, outside any method, with the static keyword.</a:t>
            </a:r>
          </a:p>
          <a:p>
            <a:pPr lvl="3"/>
            <a:r>
              <a:rPr lang="en-US" sz="1600" dirty="0" smtClean="0"/>
              <a:t>There would only be one copy of each class variable per class, regardless of how many objects are created from it.</a:t>
            </a:r>
          </a:p>
          <a:p>
            <a:pPr lvl="3"/>
            <a:endParaRPr lang="en-US" sz="1600" dirty="0" smtClean="0"/>
          </a:p>
          <a:p>
            <a:pPr lvl="2"/>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Classes and Objects(Contd..)</a:t>
            </a:r>
          </a:p>
          <a:p>
            <a:pPr lvl="1"/>
            <a:r>
              <a:rPr lang="en-US" dirty="0" smtClean="0"/>
              <a:t>Types of variables.</a:t>
            </a:r>
          </a:p>
          <a:p>
            <a:pPr lvl="2"/>
            <a:r>
              <a:rPr lang="en-US" b="1" dirty="0" smtClean="0"/>
              <a:t>Class variables .(Contd..)</a:t>
            </a:r>
          </a:p>
          <a:p>
            <a:pPr lvl="3"/>
            <a:r>
              <a:rPr lang="en-US" sz="1600" dirty="0" smtClean="0"/>
              <a:t>Static variables are stored in static memory. It is rare to use static variables other than declared final and used as either public or private constants.</a:t>
            </a:r>
          </a:p>
          <a:p>
            <a:pPr lvl="3"/>
            <a:r>
              <a:rPr lang="en-US" sz="1600" dirty="0" smtClean="0"/>
              <a:t>Static variables are created when the program starts and destroyed when the program stops.</a:t>
            </a:r>
          </a:p>
          <a:p>
            <a:pPr lvl="3"/>
            <a:endParaRPr lang="en-US" sz="1600" dirty="0" smtClean="0"/>
          </a:p>
          <a:p>
            <a:pPr lvl="2"/>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Nested Classes:</a:t>
            </a:r>
          </a:p>
          <a:p>
            <a:pPr lvl="1" eaLnBrk="1" hangingPunct="1"/>
            <a:r>
              <a:rPr lang="en-US" dirty="0" smtClean="0"/>
              <a:t>Class within another class</a:t>
            </a:r>
          </a:p>
          <a:p>
            <a:pPr lvl="1" eaLnBrk="1" hangingPunct="1"/>
            <a:r>
              <a:rPr lang="en-US" dirty="0" smtClean="0"/>
              <a:t>The scope of a nested class is bounded by the scope of its enclosing class</a:t>
            </a:r>
          </a:p>
          <a:p>
            <a:pPr lvl="1" eaLnBrk="1" hangingPunct="1"/>
            <a:r>
              <a:rPr lang="en-US" dirty="0" smtClean="0"/>
              <a:t>Nested classes are of two types:</a:t>
            </a:r>
          </a:p>
          <a:p>
            <a:pPr lvl="2" eaLnBrk="1" hangingPunct="1"/>
            <a:r>
              <a:rPr lang="en-US" dirty="0" smtClean="0"/>
              <a:t>Static </a:t>
            </a:r>
          </a:p>
          <a:p>
            <a:pPr lvl="2" eaLnBrk="1" hangingPunct="1"/>
            <a:r>
              <a:rPr lang="en-US" dirty="0" smtClean="0"/>
              <a:t>Non-static aka Inner Class</a:t>
            </a:r>
          </a:p>
          <a:p>
            <a:pPr lvl="1" eaLnBrk="1" hangingPunct="1"/>
            <a:r>
              <a:rPr lang="en-US" dirty="0" smtClean="0"/>
              <a:t>Nested classes should be used to reflect and enforce the relationship between two classes </a:t>
            </a:r>
          </a:p>
          <a:p>
            <a:pPr lvl="1"/>
            <a:endParaRPr lang="en-US" dirty="0" smtClean="0"/>
          </a:p>
          <a:p>
            <a:pPr lvl="1"/>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Nested Classes:</a:t>
            </a:r>
          </a:p>
          <a:p>
            <a:pPr lvl="1" eaLnBrk="1" hangingPunct="1"/>
            <a:r>
              <a:rPr lang="en-US" dirty="0" smtClean="0"/>
              <a:t>Class within another class</a:t>
            </a:r>
          </a:p>
          <a:p>
            <a:pPr lvl="1" eaLnBrk="1" hangingPunct="1"/>
            <a:r>
              <a:rPr lang="en-US" dirty="0" smtClean="0"/>
              <a:t>The scope of a nested class is bounded by the scope of its enclosing class</a:t>
            </a:r>
          </a:p>
          <a:p>
            <a:pPr lvl="1" eaLnBrk="1" hangingPunct="1"/>
            <a:r>
              <a:rPr lang="en-US" dirty="0" smtClean="0"/>
              <a:t>Nested classes are of two types:</a:t>
            </a:r>
          </a:p>
          <a:p>
            <a:pPr lvl="2" eaLnBrk="1" hangingPunct="1"/>
            <a:r>
              <a:rPr lang="en-US" dirty="0" smtClean="0"/>
              <a:t>Static </a:t>
            </a:r>
          </a:p>
          <a:p>
            <a:pPr lvl="2" eaLnBrk="1" hangingPunct="1"/>
            <a:r>
              <a:rPr lang="en-US" dirty="0" smtClean="0"/>
              <a:t>Non-static aka Inner Class</a:t>
            </a:r>
          </a:p>
          <a:p>
            <a:pPr lvl="1" eaLnBrk="1" hangingPunct="1"/>
            <a:r>
              <a:rPr lang="en-US" dirty="0" smtClean="0"/>
              <a:t>Nested classes should be used to reflect and enforce the relationship between two classes </a:t>
            </a:r>
          </a:p>
          <a:p>
            <a:pPr lvl="1"/>
            <a:endParaRPr lang="en-US" dirty="0" smtClean="0"/>
          </a:p>
          <a:p>
            <a:pPr lvl="1"/>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Nested Classes(Contd..):</a:t>
            </a:r>
          </a:p>
          <a:p>
            <a:pPr lvl="1"/>
            <a:endParaRPr lang="en-US" dirty="0" smtClean="0"/>
          </a:p>
          <a:p>
            <a:pPr lvl="1"/>
            <a:endParaRPr lang="en-US" dirty="0"/>
          </a:p>
        </p:txBody>
      </p:sp>
      <p:sp>
        <p:nvSpPr>
          <p:cNvPr id="11" name="Rounded Rectangle 10"/>
          <p:cNvSpPr/>
          <p:nvPr/>
        </p:nvSpPr>
        <p:spPr bwMode="auto">
          <a:xfrm>
            <a:off x="3200400" y="5029200"/>
            <a:ext cx="2362200" cy="1295400"/>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t>Class doesn’t have a name</a:t>
            </a:r>
            <a:endParaRPr kumimoji="0" lang="en-US" sz="2000" b="1" i="0" u="none" strike="noStrike" cap="none" normalizeH="0" baseline="0" dirty="0" smtClean="0">
              <a:ln>
                <a:noFill/>
              </a:ln>
              <a:solidFill>
                <a:schemeClr val="tx1"/>
              </a:solidFill>
              <a:effectLst/>
              <a:latin typeface="Times New Roman" pitchFamily="18" charset="0"/>
            </a:endParaRPr>
          </a:p>
        </p:txBody>
      </p:sp>
      <p:grpSp>
        <p:nvGrpSpPr>
          <p:cNvPr id="4" name="Group 35"/>
          <p:cNvGrpSpPr/>
          <p:nvPr/>
        </p:nvGrpSpPr>
        <p:grpSpPr>
          <a:xfrm>
            <a:off x="609600" y="1752600"/>
            <a:ext cx="7848600" cy="4419600"/>
            <a:chOff x="609600" y="1752600"/>
            <a:chExt cx="7848600" cy="4419600"/>
          </a:xfrm>
        </p:grpSpPr>
        <p:sp>
          <p:nvSpPr>
            <p:cNvPr id="5" name="Rectangle 4"/>
            <p:cNvSpPr/>
            <p:nvPr/>
          </p:nvSpPr>
          <p:spPr bwMode="auto">
            <a:xfrm>
              <a:off x="2895600" y="1752600"/>
              <a:ext cx="2438400" cy="381000"/>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Nested Classes</a:t>
              </a:r>
            </a:p>
          </p:txBody>
        </p:sp>
        <p:sp>
          <p:nvSpPr>
            <p:cNvPr id="6" name="Rectangle 5"/>
            <p:cNvSpPr/>
            <p:nvPr/>
          </p:nvSpPr>
          <p:spPr bwMode="auto">
            <a:xfrm>
              <a:off x="4495800" y="2771776"/>
              <a:ext cx="2438400" cy="381000"/>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Inner Nested Classes</a:t>
              </a:r>
            </a:p>
          </p:txBody>
        </p:sp>
        <p:sp>
          <p:nvSpPr>
            <p:cNvPr id="7" name="Rectangle 6"/>
            <p:cNvSpPr/>
            <p:nvPr/>
          </p:nvSpPr>
          <p:spPr bwMode="auto">
            <a:xfrm>
              <a:off x="609600" y="2743200"/>
              <a:ext cx="2667000" cy="381000"/>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Static Nested Classes</a:t>
              </a:r>
            </a:p>
          </p:txBody>
        </p:sp>
        <p:sp>
          <p:nvSpPr>
            <p:cNvPr id="8" name="Rectangle 7"/>
            <p:cNvSpPr/>
            <p:nvPr/>
          </p:nvSpPr>
          <p:spPr bwMode="auto">
            <a:xfrm>
              <a:off x="3276600" y="3857624"/>
              <a:ext cx="2514600" cy="657224"/>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Anonymous Inner  Classes</a:t>
              </a:r>
            </a:p>
          </p:txBody>
        </p:sp>
        <p:sp>
          <p:nvSpPr>
            <p:cNvPr id="9" name="Rectangle 8"/>
            <p:cNvSpPr/>
            <p:nvPr/>
          </p:nvSpPr>
          <p:spPr bwMode="auto">
            <a:xfrm>
              <a:off x="6019800" y="3857624"/>
              <a:ext cx="2438400" cy="381000"/>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Local Inner Classes</a:t>
              </a:r>
            </a:p>
          </p:txBody>
        </p:sp>
        <p:sp>
          <p:nvSpPr>
            <p:cNvPr id="10" name="Rounded Rectangle 9"/>
            <p:cNvSpPr/>
            <p:nvPr/>
          </p:nvSpPr>
          <p:spPr bwMode="auto">
            <a:xfrm>
              <a:off x="609600" y="3686176"/>
              <a:ext cx="2362200" cy="1295400"/>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t>Nested Class Declared with keyword “static”</a:t>
              </a:r>
              <a:endParaRPr kumimoji="0" lang="en-US" sz="2000" b="1" i="0" u="none" strike="noStrike" cap="none" normalizeH="0" baseline="0" dirty="0" smtClean="0">
                <a:ln>
                  <a:noFill/>
                </a:ln>
                <a:solidFill>
                  <a:schemeClr val="tx1"/>
                </a:solidFill>
                <a:effectLst/>
                <a:latin typeface="Times New Roman" pitchFamily="18" charset="0"/>
              </a:endParaRPr>
            </a:p>
          </p:txBody>
        </p:sp>
        <p:sp>
          <p:nvSpPr>
            <p:cNvPr id="12" name="Rounded Rectangle 11"/>
            <p:cNvSpPr/>
            <p:nvPr/>
          </p:nvSpPr>
          <p:spPr bwMode="auto">
            <a:xfrm>
              <a:off x="6096000" y="4876800"/>
              <a:ext cx="2362200" cy="1295400"/>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t>Class defined in method is “Local Inner Class”</a:t>
              </a:r>
              <a:endParaRPr kumimoji="0" lang="en-US" sz="2000" b="1" i="0" u="none" strike="noStrike" cap="none" normalizeH="0" baseline="0" dirty="0" smtClean="0">
                <a:ln>
                  <a:noFill/>
                </a:ln>
                <a:solidFill>
                  <a:schemeClr val="tx1"/>
                </a:solidFill>
                <a:effectLst/>
                <a:latin typeface="Times New Roman" pitchFamily="18" charset="0"/>
              </a:endParaRPr>
            </a:p>
          </p:txBody>
        </p:sp>
        <p:cxnSp>
          <p:nvCxnSpPr>
            <p:cNvPr id="14" name="Straight Connector 13"/>
            <p:cNvCxnSpPr/>
            <p:nvPr/>
          </p:nvCxnSpPr>
          <p:spPr bwMode="auto">
            <a:xfrm>
              <a:off x="1828800" y="2514600"/>
              <a:ext cx="38862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3810000" y="3581400"/>
              <a:ext cx="38862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7" name="Straight Arrow Connector 16"/>
            <p:cNvCxnSpPr/>
            <p:nvPr/>
          </p:nvCxnSpPr>
          <p:spPr bwMode="auto">
            <a:xfrm>
              <a:off x="1828800" y="2514600"/>
              <a:ext cx="0" cy="2286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a:off x="5715000" y="2514600"/>
              <a:ext cx="0" cy="2286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a:off x="3810000" y="3600448"/>
              <a:ext cx="0" cy="2286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a:off x="7696200" y="3581400"/>
              <a:ext cx="0" cy="2286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9" name="Straight Connector 28"/>
            <p:cNvCxnSpPr>
              <a:stCxn id="5" idx="2"/>
            </p:cNvCxnSpPr>
            <p:nvPr/>
          </p:nvCxnSpPr>
          <p:spPr bwMode="auto">
            <a:xfrm>
              <a:off x="4114800" y="2133600"/>
              <a:ext cx="0" cy="3810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5791200" y="3181352"/>
              <a:ext cx="0" cy="3810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3" name="Down Arrow 32"/>
            <p:cNvSpPr/>
            <p:nvPr/>
          </p:nvSpPr>
          <p:spPr bwMode="auto">
            <a:xfrm>
              <a:off x="1676400" y="3124200"/>
              <a:ext cx="152400" cy="533400"/>
            </a:xfrm>
            <a:prstGeom prst="downArrow">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4" name="Down Arrow 33"/>
            <p:cNvSpPr/>
            <p:nvPr/>
          </p:nvSpPr>
          <p:spPr bwMode="auto">
            <a:xfrm>
              <a:off x="4191000" y="4495800"/>
              <a:ext cx="152400" cy="533400"/>
            </a:xfrm>
            <a:prstGeom prst="downArrow">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5" name="Down Arrow 34"/>
            <p:cNvSpPr/>
            <p:nvPr/>
          </p:nvSpPr>
          <p:spPr bwMode="auto">
            <a:xfrm>
              <a:off x="7239000" y="4267200"/>
              <a:ext cx="152400" cy="533400"/>
            </a:xfrm>
            <a:prstGeom prst="downArrow">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Nested Classes:</a:t>
            </a:r>
          </a:p>
          <a:p>
            <a:pPr lvl="1" eaLnBrk="1" hangingPunct="1"/>
            <a:r>
              <a:rPr lang="en-US" dirty="0" smtClean="0"/>
              <a:t>Class within another class</a:t>
            </a:r>
          </a:p>
          <a:p>
            <a:pPr lvl="1" eaLnBrk="1" hangingPunct="1"/>
            <a:r>
              <a:rPr lang="en-US" dirty="0" smtClean="0"/>
              <a:t>The scope of a nested class is bounded by the scope of its enclosing class</a:t>
            </a:r>
          </a:p>
          <a:p>
            <a:pPr lvl="1" eaLnBrk="1" hangingPunct="1"/>
            <a:r>
              <a:rPr lang="en-US" dirty="0" smtClean="0"/>
              <a:t>Nested classes are of two types:</a:t>
            </a:r>
          </a:p>
          <a:p>
            <a:pPr lvl="2" eaLnBrk="1" hangingPunct="1"/>
            <a:r>
              <a:rPr lang="en-US" dirty="0" smtClean="0"/>
              <a:t>Static </a:t>
            </a:r>
          </a:p>
          <a:p>
            <a:pPr lvl="2" eaLnBrk="1" hangingPunct="1"/>
            <a:r>
              <a:rPr lang="en-US" dirty="0" smtClean="0"/>
              <a:t>Non-static aka Inner Class</a:t>
            </a:r>
          </a:p>
          <a:p>
            <a:pPr lvl="1" eaLnBrk="1" hangingPunct="1"/>
            <a:r>
              <a:rPr lang="en-US" dirty="0" smtClean="0"/>
              <a:t>Nested classes should be used to reflect and enforce the relationship between two classes </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Nested Classes(Contd..)</a:t>
            </a:r>
          </a:p>
          <a:p>
            <a:pPr lvl="1"/>
            <a:r>
              <a:rPr lang="en-US" dirty="0" smtClean="0"/>
              <a:t>Inner Classes: They are categorized into two.</a:t>
            </a:r>
          </a:p>
          <a:p>
            <a:pPr lvl="2"/>
            <a:r>
              <a:rPr lang="en-US" dirty="0" smtClean="0"/>
              <a:t>Anonymous Inner Classes:</a:t>
            </a:r>
          </a:p>
          <a:p>
            <a:pPr lvl="3" eaLnBrk="1" hangingPunct="1"/>
            <a:r>
              <a:rPr lang="en-US" sz="1600" dirty="0" smtClean="0"/>
              <a:t>These classes do not have a name</a:t>
            </a:r>
          </a:p>
          <a:p>
            <a:pPr lvl="3" eaLnBrk="1" hangingPunct="1"/>
            <a:r>
              <a:rPr lang="en-US" sz="1600" dirty="0" smtClean="0"/>
              <a:t>Are defined at the location they are instantiated using additional syntax with the new operator</a:t>
            </a:r>
          </a:p>
          <a:p>
            <a:pPr lvl="3" eaLnBrk="1" hangingPunct="1"/>
            <a:r>
              <a:rPr lang="en-US" sz="1600" dirty="0" smtClean="0"/>
              <a:t>Typically used to create objects “on the fly” in contexts such as return value of a method, an argument in a method call or in initialization of variables </a:t>
            </a:r>
            <a:endParaRPr lang="en-US" dirty="0" smtClean="0"/>
          </a:p>
          <a:p>
            <a:pPr lvl="2" eaLnBrk="1" hangingPunct="1"/>
            <a:r>
              <a:rPr lang="en-US" dirty="0" smtClean="0"/>
              <a:t>Local Inner Class:</a:t>
            </a:r>
          </a:p>
          <a:p>
            <a:pPr lvl="3" eaLnBrk="1" hangingPunct="1"/>
            <a:r>
              <a:rPr lang="en-US" sz="1600" dirty="0" smtClean="0"/>
              <a:t>If an inner class has been defined within a code block (typically within the body of a method), then such an inner class is called a local inner class. </a:t>
            </a:r>
          </a:p>
          <a:p>
            <a:pPr lvl="3" eaLnBrk="1" hangingPunct="1"/>
            <a:r>
              <a:rPr lang="en-US" sz="1600" dirty="0" smtClean="0"/>
              <a:t>A local inner class is not a member of the enclosing class and hence it can not have any access </a:t>
            </a:r>
            <a:r>
              <a:rPr lang="en-US" sz="1600" dirty="0" err="1" smtClean="0"/>
              <a:t>specifier</a:t>
            </a:r>
            <a:r>
              <a:rPr lang="en-US" sz="1600" dirty="0" smtClean="0"/>
              <a:t>. </a:t>
            </a:r>
          </a:p>
          <a:p>
            <a:pPr lvl="3" eaLnBrk="1" hangingPunct="1"/>
            <a:r>
              <a:rPr lang="en-US" sz="1600" dirty="0" smtClean="0"/>
              <a:t>A local inner class will have access to all the members of the enclosing class and it'll have access to the local final variables in the scope it's defined.</a:t>
            </a:r>
            <a:r>
              <a:rPr lang="en-US" dirty="0" smtClean="0"/>
              <a:t/>
            </a:r>
            <a:br>
              <a:rPr lang="en-US" dirty="0" smtClean="0"/>
            </a:br>
            <a:r>
              <a:rPr lang="en-US" u="sng" dirty="0" smtClean="0"/>
              <a:t/>
            </a:r>
            <a:br>
              <a:rPr lang="en-US" u="sng" dirty="0" smtClean="0"/>
            </a:br>
            <a:endParaRPr lang="en-US" dirty="0" smtClean="0"/>
          </a:p>
          <a:p>
            <a:pPr lvl="1"/>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Superclass – </a:t>
            </a:r>
            <a:r>
              <a:rPr lang="en-US" b="1" dirty="0" smtClean="0"/>
              <a:t>Object</a:t>
            </a:r>
          </a:p>
          <a:p>
            <a:pPr lvl="1" eaLnBrk="1" hangingPunct="1"/>
            <a:r>
              <a:rPr lang="en-US" dirty="0" smtClean="0"/>
              <a:t>Cosmic super class</a:t>
            </a:r>
          </a:p>
          <a:p>
            <a:pPr lvl="1" eaLnBrk="1" hangingPunct="1"/>
            <a:r>
              <a:rPr lang="en-US" dirty="0" smtClean="0"/>
              <a:t>Ultimate ancestor – every class in Java implicitly extends Object </a:t>
            </a:r>
          </a:p>
          <a:p>
            <a:pPr lvl="1" eaLnBrk="1" hangingPunct="1"/>
            <a:r>
              <a:rPr lang="en-US" dirty="0" smtClean="0"/>
              <a:t>A variable of type Object can be used to refer to objects of any type</a:t>
            </a:r>
          </a:p>
          <a:p>
            <a:pPr lvl="2" eaLnBrk="1" hangingPunct="1"/>
            <a:r>
              <a:rPr lang="en-US" dirty="0" smtClean="0"/>
              <a:t>E.g.. Object obj = new Emp();</a:t>
            </a:r>
          </a:p>
          <a:p>
            <a:pPr lvl="1" eaLnBrk="1" hangingPunct="1"/>
            <a:r>
              <a:rPr lang="en-US" dirty="0" smtClean="0"/>
              <a:t>Methods in Object class are :</a:t>
            </a:r>
          </a:p>
          <a:p>
            <a:pPr lvl="2" eaLnBrk="1" hangingPunct="1"/>
            <a:r>
              <a:rPr lang="en-US" dirty="0" smtClean="0"/>
              <a:t>void finalize() </a:t>
            </a:r>
          </a:p>
          <a:p>
            <a:pPr lvl="2" eaLnBrk="1" hangingPunct="1"/>
            <a:r>
              <a:rPr lang="en-US" dirty="0" smtClean="0"/>
              <a:t>Class </a:t>
            </a:r>
            <a:r>
              <a:rPr lang="en-US" dirty="0" err="1" smtClean="0"/>
              <a:t>getClass</a:t>
            </a:r>
            <a:r>
              <a:rPr lang="en-US" dirty="0" smtClean="0"/>
              <a:t>()</a:t>
            </a:r>
          </a:p>
          <a:p>
            <a:pPr lvl="2" eaLnBrk="1" hangingPunct="1"/>
            <a:r>
              <a:rPr lang="en-US" dirty="0" smtClean="0"/>
              <a:t>String </a:t>
            </a:r>
            <a:r>
              <a:rPr lang="en-US" dirty="0" err="1" smtClean="0"/>
              <a:t>toString</a:t>
            </a:r>
            <a:r>
              <a:rPr lang="en-US" dirty="0" smtClean="0"/>
              <a:t>()</a:t>
            </a:r>
          </a:p>
          <a:p>
            <a:pPr lvl="3" eaLnBrk="1" hangingPunct="1"/>
            <a:r>
              <a:rPr lang="en-US" sz="1600" dirty="0" smtClean="0"/>
              <a:t>used when we need a string representation of an object. </a:t>
            </a:r>
          </a:p>
          <a:p>
            <a:pPr lvl="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Picture 88" descr="Data Types.jpg"/>
          <p:cNvPicPr>
            <a:picLocks noChangeAspect="1"/>
          </p:cNvPicPr>
          <p:nvPr/>
        </p:nvPicPr>
        <p:blipFill>
          <a:blip r:embed="rId3"/>
          <a:stretch>
            <a:fillRect/>
          </a:stretch>
        </p:blipFill>
        <p:spPr>
          <a:xfrm>
            <a:off x="1676400" y="1072012"/>
            <a:ext cx="6858000" cy="5260778"/>
          </a:xfrm>
          <a:prstGeom prst="rect">
            <a:avLst/>
          </a:prstGeom>
        </p:spPr>
      </p:pic>
      <p:sp>
        <p:nvSpPr>
          <p:cNvPr id="8195" name="Rectangle 88"/>
          <p:cNvSpPr>
            <a:spLocks noGrp="1" noChangeArrowheads="1"/>
          </p:cNvSpPr>
          <p:nvPr>
            <p:ph type="title"/>
          </p:nvPr>
        </p:nvSpPr>
        <p:spPr>
          <a:xfrm>
            <a:off x="233363" y="96838"/>
            <a:ext cx="8308975" cy="515937"/>
          </a:xfrm>
        </p:spPr>
        <p:txBody>
          <a:bodyPr/>
          <a:lstStyle/>
          <a:p>
            <a:pPr eaLnBrk="1" hangingPunct="1"/>
            <a:r>
              <a:rPr lang="en-US" dirty="0" smtClean="0"/>
              <a:t>Language Fundamentals</a:t>
            </a:r>
          </a:p>
        </p:txBody>
      </p:sp>
      <p:sp>
        <p:nvSpPr>
          <p:cNvPr id="88" name="Rectangle 3"/>
          <p:cNvSpPr txBox="1">
            <a:spLocks noChangeArrowheads="1"/>
          </p:cNvSpPr>
          <p:nvPr/>
        </p:nvSpPr>
        <p:spPr bwMode="auto">
          <a:xfrm>
            <a:off x="228600" y="914400"/>
            <a:ext cx="8305800" cy="4919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1" fontAlgn="base" latinLnBrk="0" hangingPunct="1">
              <a:lnSpc>
                <a:spcPct val="100000"/>
              </a:lnSpc>
              <a:spcBef>
                <a:spcPct val="20000"/>
              </a:spcBef>
              <a:spcAft>
                <a:spcPct val="0"/>
              </a:spcAft>
              <a:buClrTx/>
              <a:buSzPct val="125000"/>
              <a:buFont typeface="Wingdings" pitchFamily="2" charset="2"/>
              <a:buBlip>
                <a:blip r:embed="rId4"/>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Data Types</a:t>
            </a:r>
          </a:p>
          <a:p>
            <a:pPr marL="742950" lvl="1" indent="-285750" defTabSz="969963">
              <a:spcBef>
                <a:spcPct val="20000"/>
              </a:spcBef>
              <a:buSzPct val="125000"/>
              <a:buFont typeface="Wingdings" pitchFamily="2" charset="2"/>
              <a:buChar char="§"/>
              <a:defRPr/>
            </a:pPr>
            <a:r>
              <a:rPr lang="en-US" b="0" dirty="0" smtClean="0">
                <a:latin typeface="+mn-lt"/>
              </a:rPr>
              <a:t>Classified into two</a:t>
            </a:r>
          </a:p>
          <a:p>
            <a:pPr marL="1200150" lvl="2" indent="-285750" defTabSz="969963">
              <a:spcBef>
                <a:spcPct val="20000"/>
              </a:spcBef>
              <a:buSzPct val="125000"/>
              <a:buFont typeface="Wingdings" pitchFamily="2" charset="2"/>
              <a:buChar char="§"/>
              <a:defRPr/>
            </a:pPr>
            <a:r>
              <a:rPr lang="en-US" sz="1600" b="0" dirty="0" smtClean="0">
                <a:latin typeface="+mn-lt"/>
              </a:rPr>
              <a:t>Primitive</a:t>
            </a:r>
          </a:p>
          <a:p>
            <a:pPr marL="1200150" lvl="2" indent="-285750" defTabSz="969963">
              <a:spcBef>
                <a:spcPct val="20000"/>
              </a:spcBef>
              <a:buSzPct val="125000"/>
              <a:buFont typeface="Wingdings" pitchFamily="2" charset="2"/>
              <a:buChar char="§"/>
              <a:defRPr/>
            </a:pPr>
            <a:r>
              <a:rPr lang="en-US" sz="1600" b="0" dirty="0" smtClean="0">
                <a:latin typeface="+mn-lt"/>
              </a:rPr>
              <a:t>Non-Primitive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b="1" dirty="0" smtClean="0"/>
              <a:t>System</a:t>
            </a:r>
            <a:r>
              <a:rPr lang="en-US" dirty="0" smtClean="0"/>
              <a:t> Class</a:t>
            </a:r>
            <a:endParaRPr lang="en-US" b="1" dirty="0" smtClean="0"/>
          </a:p>
          <a:p>
            <a:pPr lvl="1" eaLnBrk="1" hangingPunct="1">
              <a:lnSpc>
                <a:spcPct val="80000"/>
              </a:lnSpc>
            </a:pPr>
            <a:r>
              <a:rPr lang="en-US" dirty="0" smtClean="0"/>
              <a:t>The System class is the class used to interact with any of the system resources</a:t>
            </a:r>
          </a:p>
          <a:p>
            <a:pPr lvl="1" eaLnBrk="1" hangingPunct="1">
              <a:lnSpc>
                <a:spcPct val="80000"/>
              </a:lnSpc>
            </a:pPr>
            <a:r>
              <a:rPr lang="en-US" dirty="0" smtClean="0"/>
              <a:t>It can not be instantiated.</a:t>
            </a:r>
          </a:p>
          <a:p>
            <a:pPr lvl="1" eaLnBrk="1" hangingPunct="1">
              <a:lnSpc>
                <a:spcPct val="80000"/>
              </a:lnSpc>
            </a:pPr>
            <a:r>
              <a:rPr lang="en-US" dirty="0" smtClean="0"/>
              <a:t>Contains a lot of methods and variables to handle system  I/O.</a:t>
            </a:r>
          </a:p>
          <a:p>
            <a:pPr lvl="1" eaLnBrk="1" hangingPunct="1">
              <a:lnSpc>
                <a:spcPct val="80000"/>
              </a:lnSpc>
            </a:pPr>
            <a:r>
              <a:rPr lang="en-US" dirty="0" smtClean="0"/>
              <a:t>Among the facilities provided by the System class are standard input, standard output, and error output streams.</a:t>
            </a:r>
          </a:p>
          <a:p>
            <a:pPr lvl="1" eaLnBrk="1" hangingPunct="1">
              <a:lnSpc>
                <a:spcPct val="80000"/>
              </a:lnSpc>
            </a:pPr>
            <a:r>
              <a:rPr lang="en-US" dirty="0" smtClean="0"/>
              <a:t>Some of the methods in System class:</a:t>
            </a:r>
          </a:p>
          <a:p>
            <a:pPr lvl="2" eaLnBrk="1" hangingPunct="1">
              <a:lnSpc>
                <a:spcPct val="80000"/>
              </a:lnSpc>
            </a:pPr>
            <a:r>
              <a:rPr lang="en-US" dirty="0" err="1" smtClean="0"/>
              <a:t>System.gc</a:t>
            </a:r>
            <a:r>
              <a:rPr lang="en-US" dirty="0" smtClean="0"/>
              <a:t>(): is a suggestion and not a command</a:t>
            </a:r>
          </a:p>
          <a:p>
            <a:pPr lvl="2" eaLnBrk="1" hangingPunct="1">
              <a:lnSpc>
                <a:spcPct val="80000"/>
              </a:lnSpc>
            </a:pPr>
            <a:r>
              <a:rPr lang="en-US" dirty="0" smtClean="0"/>
              <a:t>It is not guaranteed to cause the garbage collector to collect everything</a:t>
            </a:r>
          </a:p>
          <a:p>
            <a:pPr lvl="2" eaLnBrk="1" hangingPunct="1">
              <a:lnSpc>
                <a:spcPct val="80000"/>
              </a:lnSpc>
            </a:pPr>
            <a:r>
              <a:rPr lang="en-US" dirty="0" err="1" smtClean="0"/>
              <a:t>System.exit</a:t>
            </a:r>
            <a:r>
              <a:rPr lang="en-US" dirty="0" smtClean="0"/>
              <a:t>(0);</a:t>
            </a:r>
          </a:p>
          <a:p>
            <a:pPr lvl="2"/>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subTitle" idx="1"/>
          </p:nvPr>
        </p:nvSpPr>
        <p:spPr>
          <a:xfrm>
            <a:off x="228600" y="2971800"/>
            <a:ext cx="5259388" cy="814388"/>
          </a:xfrm>
        </p:spPr>
        <p:txBody>
          <a:bodyPr/>
          <a:lstStyle/>
          <a:p>
            <a:pPr algn="l" eaLnBrk="1" hangingPunct="1"/>
            <a:r>
              <a:rPr lang="en-US" sz="4000" dirty="0" smtClean="0">
                <a:solidFill>
                  <a:schemeClr val="tx2"/>
                </a:solidFill>
              </a:rPr>
              <a:t>Enum</a:t>
            </a:r>
          </a:p>
        </p:txBody>
      </p:sp>
      <p:sp>
        <p:nvSpPr>
          <p:cNvPr id="3" name="Rectangle 5"/>
          <p:cNvSpPr>
            <a:spLocks noGrp="1" noChangeArrowheads="1"/>
          </p:cNvSpPr>
          <p:nvPr>
            <p:ph type="sldNum" sz="quarter" idx="4294967295"/>
          </p:nvPr>
        </p:nvSpPr>
        <p:spPr>
          <a:xfrm>
            <a:off x="7010400" y="6245225"/>
            <a:ext cx="2133600" cy="476250"/>
          </a:xfrm>
          <a:prstGeom prst="rect">
            <a:avLst/>
          </a:prstGeom>
        </p:spPr>
        <p:txBody>
          <a:bodyPr/>
          <a:lstStyle/>
          <a:p>
            <a:pPr>
              <a:defRPr/>
            </a:pPr>
            <a:fld id="{ED6D5B24-6A0D-421D-989A-BB719D97185E}" type="slidenum">
              <a:rPr lang="en-US" altLang="en-US"/>
              <a:pPr>
                <a:defRPr/>
              </a:pPr>
              <a:t>51</a:t>
            </a:fld>
            <a:endParaRPr lang="en-US"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Enum:</a:t>
            </a:r>
          </a:p>
          <a:p>
            <a:pPr lvl="1"/>
            <a:r>
              <a:rPr lang="en-US" dirty="0" err="1" smtClean="0"/>
              <a:t>Enums</a:t>
            </a:r>
            <a:r>
              <a:rPr lang="en-US" dirty="0" smtClean="0"/>
              <a:t> are used primarily to handle a collection of logically grouped constants. </a:t>
            </a:r>
          </a:p>
          <a:p>
            <a:pPr lvl="1"/>
            <a:r>
              <a:rPr lang="en-US" dirty="0" smtClean="0"/>
              <a:t>A field of enumerated types can only assigned the values which are present in the enumerated types.</a:t>
            </a:r>
          </a:p>
          <a:p>
            <a:pPr lvl="1"/>
            <a:r>
              <a:rPr lang="en-US" dirty="0" smtClean="0"/>
              <a:t>They represent a finite and fixed set of values that are canonical but can also have </a:t>
            </a:r>
            <a:r>
              <a:rPr lang="en-US" dirty="0" err="1" smtClean="0"/>
              <a:t>behaviour</a:t>
            </a:r>
            <a:r>
              <a:rPr lang="en-US" dirty="0" smtClean="0"/>
              <a:t>.</a:t>
            </a:r>
          </a:p>
          <a:p>
            <a:pPr lvl="1"/>
            <a:r>
              <a:rPr lang="en-US" dirty="0" smtClean="0"/>
              <a:t>The standard way to represent an enumerated type in earlier version of Java was the </a:t>
            </a:r>
            <a:r>
              <a:rPr lang="en-US" dirty="0" err="1" smtClean="0"/>
              <a:t>int</a:t>
            </a:r>
            <a:r>
              <a:rPr lang="en-US" dirty="0" smtClean="0"/>
              <a:t> Enum pattern.</a:t>
            </a:r>
          </a:p>
          <a:p>
            <a:pPr lvl="2"/>
            <a:r>
              <a:rPr lang="en-US" dirty="0" smtClean="0"/>
              <a:t> For example:- </a:t>
            </a:r>
          </a:p>
          <a:p>
            <a:pPr lvl="3"/>
            <a:r>
              <a:rPr lang="en-US" sz="1600" dirty="0" smtClean="0"/>
              <a:t>public static final </a:t>
            </a:r>
            <a:r>
              <a:rPr lang="en-US" sz="1600" dirty="0" err="1" smtClean="0"/>
              <a:t>int</a:t>
            </a:r>
            <a:r>
              <a:rPr lang="en-US" sz="1600" dirty="0" smtClean="0"/>
              <a:t> DAY_SUNDAY = 0; </a:t>
            </a:r>
          </a:p>
          <a:p>
            <a:pPr lvl="3"/>
            <a:r>
              <a:rPr lang="en-US" sz="1600" dirty="0" smtClean="0"/>
              <a:t>public static final </a:t>
            </a:r>
            <a:r>
              <a:rPr lang="en-US" sz="1600" dirty="0" err="1" smtClean="0"/>
              <a:t>int</a:t>
            </a:r>
            <a:r>
              <a:rPr lang="en-US" sz="1600" dirty="0" smtClean="0"/>
              <a:t> DAY_MONDAY = 1; </a:t>
            </a:r>
          </a:p>
          <a:p>
            <a:pPr lvl="1"/>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a:xfrm>
            <a:off x="1676400" y="1066800"/>
            <a:ext cx="6548437" cy="4960937"/>
          </a:xfrm>
        </p:spPr>
        <p:txBody>
          <a:bodyPr/>
          <a:lstStyle/>
          <a:p>
            <a:pPr>
              <a:buFont typeface="Wingdings" pitchFamily="2" charset="2"/>
              <a:buChar char="Ø"/>
            </a:pPr>
            <a:endParaRPr lang="en-US" dirty="0" smtClean="0"/>
          </a:p>
          <a:p>
            <a:pPr>
              <a:buFont typeface="Wingdings" pitchFamily="2" charset="2"/>
              <a:buChar char="Ø"/>
            </a:pPr>
            <a:endParaRPr lang="en-US" dirty="0" smtClean="0"/>
          </a:p>
          <a:p>
            <a:pPr lvl="1">
              <a:buNone/>
            </a:pPr>
            <a:r>
              <a:rPr lang="en-US" sz="2400" dirty="0" smtClean="0">
                <a:solidFill>
                  <a:srgbClr val="FF0000"/>
                </a:solidFill>
              </a:rPr>
              <a:t>“ Do you see any challenges in that way of defining Enumerations ?“</a:t>
            </a:r>
          </a:p>
          <a:p>
            <a:pPr lvl="1">
              <a:buNone/>
            </a:pPr>
            <a:endParaRPr lang="en-US" sz="2400" dirty="0" smtClean="0">
              <a:solidFill>
                <a:srgbClr val="FF0000"/>
              </a:solidFill>
            </a:endParaRPr>
          </a:p>
          <a:p>
            <a:pPr lvl="1">
              <a:buNone/>
            </a:pPr>
            <a:endParaRPr lang="en-US" sz="2400" dirty="0" smtClean="0">
              <a:solidFill>
                <a:srgbClr val="FF0000"/>
              </a:solidFill>
            </a:endParaRPr>
          </a:p>
          <a:p>
            <a:pPr lvl="1">
              <a:buNone/>
            </a:pPr>
            <a:endParaRPr lang="en-US" sz="2400" dirty="0" smtClean="0">
              <a:solidFill>
                <a:srgbClr val="FF0000"/>
              </a:solidFill>
            </a:endParaRPr>
          </a:p>
          <a:p>
            <a:endParaRPr lang="en-US" dirty="0" smtClean="0"/>
          </a:p>
          <a:p>
            <a:endParaRPr lang="en-US" dirty="0" smtClean="0"/>
          </a:p>
          <a:p>
            <a:endParaRPr lang="en-US" dirty="0" smtClean="0"/>
          </a:p>
          <a:p>
            <a:pPr>
              <a:buNone/>
            </a:pPr>
            <a:r>
              <a:rPr lang="en-US" dirty="0" smtClean="0"/>
              <a:t>		</a:t>
            </a:r>
          </a:p>
          <a:p>
            <a:pPr lvl="1"/>
            <a:endParaRPr lang="en-US" dirty="0"/>
          </a:p>
        </p:txBody>
      </p:sp>
      <p:pic>
        <p:nvPicPr>
          <p:cNvPr id="6" name="Picture 12" descr="http://orlandocomputersolutions.com/wp-content/uploads/2011/10/fusion-confused-ic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21472"/>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Enum (Contd..)</a:t>
            </a:r>
          </a:p>
          <a:p>
            <a:pPr lvl="1"/>
            <a:r>
              <a:rPr lang="en-US" dirty="0" smtClean="0"/>
              <a:t>Problems with the earlier pattern:</a:t>
            </a:r>
          </a:p>
          <a:p>
            <a:pPr lvl="2"/>
            <a:r>
              <a:rPr lang="en-US" dirty="0" smtClean="0"/>
              <a:t>Since a SUNDAY, MONDAY is just an </a:t>
            </a:r>
            <a:r>
              <a:rPr lang="en-US" dirty="0" err="1" smtClean="0"/>
              <a:t>int</a:t>
            </a:r>
            <a:r>
              <a:rPr lang="en-US" dirty="0" smtClean="0"/>
              <a:t> you can pass in any other </a:t>
            </a:r>
            <a:r>
              <a:rPr lang="en-US" dirty="0" err="1" smtClean="0"/>
              <a:t>int</a:t>
            </a:r>
            <a:r>
              <a:rPr lang="en-US" dirty="0" smtClean="0"/>
              <a:t> value where a days is required, or add two days together which makes no sense. This also means that </a:t>
            </a:r>
            <a:r>
              <a:rPr lang="en-US" dirty="0" err="1" smtClean="0"/>
              <a:t>int</a:t>
            </a:r>
            <a:r>
              <a:rPr lang="en-US" dirty="0" smtClean="0"/>
              <a:t> </a:t>
            </a:r>
            <a:r>
              <a:rPr lang="en-US" dirty="0" err="1" smtClean="0"/>
              <a:t>enums</a:t>
            </a:r>
            <a:r>
              <a:rPr lang="en-US" dirty="0" smtClean="0"/>
              <a:t> are not </a:t>
            </a:r>
            <a:r>
              <a:rPr lang="en-US" b="1" dirty="0" smtClean="0"/>
              <a:t>Type Safe</a:t>
            </a:r>
            <a:r>
              <a:rPr lang="en-US" dirty="0" smtClean="0"/>
              <a:t>.</a:t>
            </a:r>
          </a:p>
          <a:p>
            <a:pPr lvl="2"/>
            <a:r>
              <a:rPr lang="en-US" dirty="0" smtClean="0"/>
              <a:t>Because </a:t>
            </a:r>
            <a:r>
              <a:rPr lang="en-US" dirty="0" err="1" smtClean="0"/>
              <a:t>int</a:t>
            </a:r>
            <a:r>
              <a:rPr lang="en-US" dirty="0" smtClean="0"/>
              <a:t> </a:t>
            </a:r>
            <a:r>
              <a:rPr lang="en-US" dirty="0" err="1" smtClean="0"/>
              <a:t>enums</a:t>
            </a:r>
            <a:r>
              <a:rPr lang="en-US" dirty="0" smtClean="0"/>
              <a:t> are </a:t>
            </a:r>
            <a:r>
              <a:rPr lang="en-US" b="1" dirty="0" smtClean="0"/>
              <a:t>compile-time constants, </a:t>
            </a:r>
            <a:r>
              <a:rPr lang="en-US" dirty="0" smtClean="0"/>
              <a:t>they are compiled into clients that use them. If a new constant is added between two existing constants or the order is changed, clients must be recompiled. If they are not, they will still run, but their behavior will be undefined.</a:t>
            </a:r>
          </a:p>
          <a:p>
            <a:pPr lvl="2"/>
            <a:r>
              <a:rPr lang="en-US" dirty="0" smtClean="0"/>
              <a:t>Because they are just </a:t>
            </a:r>
            <a:r>
              <a:rPr lang="en-US" dirty="0" err="1" smtClean="0"/>
              <a:t>ints</a:t>
            </a:r>
            <a:r>
              <a:rPr lang="en-US" dirty="0" smtClean="0"/>
              <a:t>, if you print one out all you get is a number, which tells you nothing about what it represents, or even what type it is. It is </a:t>
            </a:r>
            <a:r>
              <a:rPr lang="en-US" b="1" dirty="0" smtClean="0"/>
              <a:t>uninformative</a:t>
            </a:r>
          </a:p>
          <a:p>
            <a:pPr lvl="2"/>
            <a:r>
              <a:rPr lang="en-US" b="1" dirty="0" smtClean="0"/>
              <a:t>No support for iterating </a:t>
            </a:r>
            <a:r>
              <a:rPr lang="en-US" dirty="0" smtClean="0"/>
              <a:t>over the defined enumerated constants </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err="1" smtClean="0"/>
              <a:t>Enum</a:t>
            </a:r>
            <a:r>
              <a:rPr lang="en-US" dirty="0" smtClean="0"/>
              <a:t>(Contd..)</a:t>
            </a:r>
          </a:p>
          <a:p>
            <a:pPr lvl="1" algn="just"/>
            <a:r>
              <a:rPr lang="en-US" dirty="0" smtClean="0"/>
              <a:t>In Java5 we don’t need to define the constants. Instead use </a:t>
            </a:r>
            <a:r>
              <a:rPr lang="en-US" dirty="0" err="1" smtClean="0"/>
              <a:t>enum</a:t>
            </a:r>
            <a:r>
              <a:rPr lang="en-US" dirty="0" smtClean="0"/>
              <a:t> data type to store them directly.</a:t>
            </a:r>
          </a:p>
          <a:p>
            <a:pPr lvl="1" algn="just"/>
            <a:r>
              <a:rPr lang="en-US" dirty="0" smtClean="0"/>
              <a:t>Syntax:</a:t>
            </a:r>
          </a:p>
          <a:p>
            <a:pPr lvl="2" algn="just"/>
            <a:r>
              <a:rPr lang="en-US" b="1" i="1" dirty="0" smtClean="0"/>
              <a:t>public </a:t>
            </a:r>
            <a:r>
              <a:rPr lang="en-US" b="1" i="1" dirty="0" err="1" smtClean="0"/>
              <a:t>enum</a:t>
            </a:r>
            <a:r>
              <a:rPr lang="en-US" b="1" i="1" dirty="0" smtClean="0"/>
              <a:t> </a:t>
            </a:r>
            <a:r>
              <a:rPr lang="en-US" b="1" i="1" dirty="0" err="1" smtClean="0"/>
              <a:t>enumName</a:t>
            </a:r>
            <a:r>
              <a:rPr lang="en-US" b="1" i="1" dirty="0" smtClean="0"/>
              <a:t> {Value1,..........</a:t>
            </a:r>
            <a:r>
              <a:rPr lang="en-US" b="1" i="1" dirty="0" err="1" smtClean="0"/>
              <a:t>ValueN</a:t>
            </a:r>
            <a:r>
              <a:rPr lang="en-US" b="1" i="1" dirty="0" smtClean="0"/>
              <a:t>;} </a:t>
            </a:r>
          </a:p>
          <a:p>
            <a:pPr lvl="1" algn="just"/>
            <a:endParaRPr lang="en-US" b="1" i="1" dirty="0" smtClean="0"/>
          </a:p>
          <a:p>
            <a:pPr lvl="1" algn="just"/>
            <a:r>
              <a:rPr lang="en-US" dirty="0" smtClean="0"/>
              <a:t>Example:</a:t>
            </a:r>
          </a:p>
          <a:p>
            <a:pPr lvl="2">
              <a:buNone/>
            </a:pPr>
            <a:r>
              <a:rPr lang="en-US" dirty="0" smtClean="0"/>
              <a:t>    import </a:t>
            </a:r>
            <a:r>
              <a:rPr lang="en-US" dirty="0" err="1" smtClean="0"/>
              <a:t>java.util.ArrayList</a:t>
            </a:r>
            <a:r>
              <a:rPr lang="en-US" dirty="0" smtClean="0"/>
              <a:t>;</a:t>
            </a:r>
            <a:br>
              <a:rPr lang="en-US" dirty="0" smtClean="0"/>
            </a:br>
            <a:r>
              <a:rPr lang="en-US" dirty="0" smtClean="0"/>
              <a:t>public class </a:t>
            </a:r>
            <a:r>
              <a:rPr lang="en-US" dirty="0" err="1" smtClean="0"/>
              <a:t>EnumsExamples</a:t>
            </a:r>
            <a:r>
              <a:rPr lang="en-US" dirty="0" smtClean="0"/>
              <a:t> {</a:t>
            </a:r>
            <a:br>
              <a:rPr lang="en-US" dirty="0" smtClean="0"/>
            </a:br>
            <a:r>
              <a:rPr lang="en-US" dirty="0" smtClean="0"/>
              <a:t>public </a:t>
            </a:r>
            <a:r>
              <a:rPr lang="en-US" dirty="0" err="1" smtClean="0"/>
              <a:t>enum</a:t>
            </a:r>
            <a:r>
              <a:rPr lang="en-US" dirty="0" smtClean="0"/>
              <a:t> Color {WHITE, BLACK, RED, YELLOW, BLUE}</a:t>
            </a:r>
            <a:br>
              <a:rPr lang="en-US" dirty="0" smtClean="0"/>
            </a:br>
            <a:r>
              <a:rPr lang="en-US" dirty="0" smtClean="0"/>
              <a:t>public static void main(String[] </a:t>
            </a:r>
            <a:r>
              <a:rPr lang="en-US" dirty="0" err="1" smtClean="0"/>
              <a:t>args</a:t>
            </a:r>
            <a:r>
              <a:rPr lang="en-US" dirty="0" smtClean="0"/>
              <a:t>) {</a:t>
            </a:r>
            <a:br>
              <a:rPr lang="en-US" dirty="0" smtClean="0"/>
            </a:br>
            <a:r>
              <a:rPr lang="en-US" dirty="0" smtClean="0"/>
              <a:t>        </a:t>
            </a:r>
            <a:r>
              <a:rPr lang="en-US" dirty="0" err="1" smtClean="0"/>
              <a:t>System.out.println</a:t>
            </a:r>
            <a:r>
              <a:rPr lang="en-US" dirty="0" smtClean="0"/>
              <a:t>(</a:t>
            </a:r>
            <a:r>
              <a:rPr lang="en-US" dirty="0" err="1" smtClean="0"/>
              <a:t>Color.BLUE</a:t>
            </a:r>
            <a:r>
              <a:rPr lang="en-US" dirty="0" smtClean="0"/>
              <a:t>);</a:t>
            </a:r>
            <a:br>
              <a:rPr lang="en-US" dirty="0" smtClean="0"/>
            </a:br>
            <a:r>
              <a:rPr lang="en-US" dirty="0" smtClean="0"/>
              <a:t>    }</a:t>
            </a:r>
            <a:br>
              <a:rPr lang="en-US" dirty="0" smtClean="0"/>
            </a:br>
            <a:r>
              <a:rPr lang="en-US" dirty="0" smtClean="0"/>
              <a:t>} </a:t>
            </a:r>
          </a:p>
          <a:p>
            <a:pPr lvl="2" algn="just"/>
            <a:endParaRPr lang="en-US" b="1" dirty="0" smtClean="0"/>
          </a:p>
          <a:p>
            <a:pPr lvl="2" algn="just"/>
            <a:endParaRPr lang="en-US" b="1" dirty="0" smtClean="0"/>
          </a:p>
          <a:p>
            <a:pPr lvl="1" algn="just"/>
            <a:endParaRPr lang="en-US" b="1" i="1" dirty="0" smtClean="0"/>
          </a:p>
          <a:p>
            <a:pPr lvl="3" algn="just"/>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a:xfrm>
            <a:off x="233363" y="990600"/>
            <a:ext cx="8674100" cy="4960937"/>
          </a:xfrm>
        </p:spPr>
        <p:txBody>
          <a:bodyPr/>
          <a:lstStyle/>
          <a:p>
            <a:r>
              <a:rPr lang="en-US" dirty="0" err="1" smtClean="0"/>
              <a:t>Enum</a:t>
            </a:r>
            <a:r>
              <a:rPr lang="en-US" dirty="0" smtClean="0"/>
              <a:t>(Contd..):</a:t>
            </a:r>
          </a:p>
          <a:p>
            <a:pPr lvl="1"/>
            <a:r>
              <a:rPr lang="en-US" dirty="0" smtClean="0"/>
              <a:t>Enum embedded inside a class.</a:t>
            </a:r>
          </a:p>
          <a:p>
            <a:pPr lvl="2"/>
            <a:r>
              <a:rPr lang="en-US" dirty="0" smtClean="0"/>
              <a:t>Outside the enclosing class, elements are referenced as </a:t>
            </a:r>
            <a:r>
              <a:rPr lang="en-US" dirty="0" err="1" smtClean="0"/>
              <a:t>Outter.Color.RED</a:t>
            </a:r>
            <a:r>
              <a:rPr lang="en-US" dirty="0" smtClean="0"/>
              <a:t>, </a:t>
            </a:r>
            <a:r>
              <a:rPr lang="en-US" dirty="0" err="1" smtClean="0"/>
              <a:t>Outter.Color.BLUE</a:t>
            </a:r>
            <a:r>
              <a:rPr lang="en-US" dirty="0" smtClean="0"/>
              <a:t>, etc.</a:t>
            </a:r>
          </a:p>
          <a:p>
            <a:pPr lvl="2">
              <a:buNone/>
            </a:pPr>
            <a:r>
              <a:rPr lang="en-US" dirty="0" smtClean="0"/>
              <a:t/>
            </a:r>
            <a:br>
              <a:rPr lang="en-US" dirty="0" smtClean="0"/>
            </a:br>
            <a:r>
              <a:rPr lang="en-US" dirty="0" smtClean="0">
                <a:solidFill>
                  <a:srgbClr val="FF0000"/>
                </a:solidFill>
              </a:rPr>
              <a:t>public class </a:t>
            </a:r>
            <a:r>
              <a:rPr lang="en-US" dirty="0" err="1" smtClean="0">
                <a:solidFill>
                  <a:srgbClr val="FF0000"/>
                </a:solidFill>
              </a:rPr>
              <a:t>Outter</a:t>
            </a:r>
            <a:r>
              <a:rPr lang="en-US" dirty="0" smtClean="0">
                <a:solidFill>
                  <a:srgbClr val="FF0000"/>
                </a:solidFill>
              </a:rPr>
              <a:t> {</a:t>
            </a:r>
            <a:br>
              <a:rPr lang="en-US" dirty="0" smtClean="0">
                <a:solidFill>
                  <a:srgbClr val="FF0000"/>
                </a:solidFill>
              </a:rPr>
            </a:br>
            <a:r>
              <a:rPr lang="en-US" dirty="0" smtClean="0">
                <a:solidFill>
                  <a:srgbClr val="FF0000"/>
                </a:solidFill>
              </a:rPr>
              <a:t>	public </a:t>
            </a:r>
            <a:r>
              <a:rPr lang="en-US" dirty="0" err="1" smtClean="0">
                <a:solidFill>
                  <a:srgbClr val="FF0000"/>
                </a:solidFill>
              </a:rPr>
              <a:t>enum</a:t>
            </a:r>
            <a:r>
              <a:rPr lang="en-US" dirty="0" smtClean="0">
                <a:solidFill>
                  <a:srgbClr val="FF0000"/>
                </a:solidFill>
              </a:rPr>
              <a:t> Color {WHITE, BLACK, RED, YELLOW, BLUE}</a:t>
            </a:r>
            <a:br>
              <a:rPr lang="en-US" dirty="0" smtClean="0">
                <a:solidFill>
                  <a:srgbClr val="FF0000"/>
                </a:solidFill>
              </a:rPr>
            </a:br>
            <a:r>
              <a:rPr lang="en-US" dirty="0" smtClean="0">
                <a:solidFill>
                  <a:srgbClr val="FF0000"/>
                </a:solidFill>
              </a:rPr>
              <a:t>}</a:t>
            </a:r>
          </a:p>
          <a:p>
            <a:endParaRPr lang="en-US" dirty="0" smtClean="0"/>
          </a:p>
          <a:p>
            <a:pPr lvl="1"/>
            <a:r>
              <a:rPr lang="en-US" b="1" dirty="0" smtClean="0"/>
              <a:t>Enum that overrides </a:t>
            </a:r>
            <a:r>
              <a:rPr lang="en-US" b="1" dirty="0" err="1" smtClean="0"/>
              <a:t>toString</a:t>
            </a:r>
            <a:r>
              <a:rPr lang="en-US" b="1" dirty="0" smtClean="0"/>
              <a:t> method</a:t>
            </a:r>
            <a:r>
              <a:rPr lang="en-US" dirty="0" smtClean="0"/>
              <a:t>. </a:t>
            </a:r>
          </a:p>
          <a:p>
            <a:pPr lvl="2"/>
            <a:r>
              <a:rPr lang="en-US" dirty="0" smtClean="0"/>
              <a:t>A semicolon after the last element is required to be able to compile it. </a:t>
            </a:r>
          </a:p>
          <a:p>
            <a:pPr lvl="2">
              <a:buNone/>
            </a:pPr>
            <a:endParaRPr lang="en-US" dirty="0" smtClean="0"/>
          </a:p>
          <a:p>
            <a:pPr lvl="2">
              <a:buNone/>
            </a:pPr>
            <a:r>
              <a:rPr lang="en-US" dirty="0" smtClean="0">
                <a:solidFill>
                  <a:srgbClr val="FF0000"/>
                </a:solidFill>
              </a:rPr>
              <a:t>public </a:t>
            </a:r>
            <a:r>
              <a:rPr lang="en-US" dirty="0" err="1" smtClean="0">
                <a:solidFill>
                  <a:srgbClr val="FF0000"/>
                </a:solidFill>
              </a:rPr>
              <a:t>enum</a:t>
            </a:r>
            <a:r>
              <a:rPr lang="en-US" dirty="0" smtClean="0">
                <a:solidFill>
                  <a:srgbClr val="FF0000"/>
                </a:solidFill>
              </a:rPr>
              <a:t> Color {WHITE, BLACK, RED, YELLOW, BLUE; </a:t>
            </a:r>
            <a:br>
              <a:rPr lang="en-US" dirty="0" smtClean="0">
                <a:solidFill>
                  <a:srgbClr val="FF0000"/>
                </a:solidFill>
              </a:rPr>
            </a:br>
            <a:r>
              <a:rPr lang="en-US" dirty="0" smtClean="0">
                <a:solidFill>
                  <a:srgbClr val="FF0000"/>
                </a:solidFill>
              </a:rPr>
              <a:t>	@Override public String </a:t>
            </a:r>
            <a:r>
              <a:rPr lang="en-US" dirty="0" err="1" smtClean="0">
                <a:solidFill>
                  <a:srgbClr val="FF0000"/>
                </a:solidFill>
              </a:rPr>
              <a:t>toString</a:t>
            </a:r>
            <a:r>
              <a:rPr lang="en-US" dirty="0" smtClean="0">
                <a:solidFill>
                  <a:srgbClr val="FF0000"/>
                </a:solidFill>
              </a:rPr>
              <a:t>() {</a:t>
            </a:r>
            <a:br>
              <a:rPr lang="en-US" dirty="0" smtClean="0">
                <a:solidFill>
                  <a:srgbClr val="FF0000"/>
                </a:solidFill>
              </a:rPr>
            </a:br>
            <a:r>
              <a:rPr lang="en-US" dirty="0" smtClean="0">
                <a:solidFill>
                  <a:srgbClr val="FF0000"/>
                </a:solidFill>
              </a:rPr>
              <a:t>		String s = </a:t>
            </a:r>
            <a:r>
              <a:rPr lang="en-US" dirty="0" err="1" smtClean="0">
                <a:solidFill>
                  <a:srgbClr val="FF0000"/>
                </a:solidFill>
              </a:rPr>
              <a:t>super.toString</a:t>
            </a:r>
            <a:r>
              <a:rPr lang="en-US" dirty="0" smtClean="0">
                <a:solidFill>
                  <a:srgbClr val="FF0000"/>
                </a:solidFill>
              </a:rPr>
              <a:t>();</a:t>
            </a:r>
            <a:br>
              <a:rPr lang="en-US" dirty="0" smtClean="0">
                <a:solidFill>
                  <a:srgbClr val="FF0000"/>
                </a:solidFill>
              </a:rPr>
            </a:br>
            <a:r>
              <a:rPr lang="en-US" dirty="0" smtClean="0">
                <a:solidFill>
                  <a:srgbClr val="FF0000"/>
                </a:solidFill>
              </a:rPr>
              <a:t>		return </a:t>
            </a:r>
            <a:r>
              <a:rPr lang="en-US" dirty="0" err="1" smtClean="0">
                <a:solidFill>
                  <a:srgbClr val="FF0000"/>
                </a:solidFill>
              </a:rPr>
              <a:t>s.substring</a:t>
            </a:r>
            <a:r>
              <a:rPr lang="en-US" dirty="0" smtClean="0">
                <a:solidFill>
                  <a:srgbClr val="FF0000"/>
                </a:solidFill>
              </a:rPr>
              <a:t>(0, 1) + </a:t>
            </a:r>
            <a:r>
              <a:rPr lang="en-US" dirty="0" err="1" smtClean="0">
                <a:solidFill>
                  <a:srgbClr val="FF0000"/>
                </a:solidFill>
              </a:rPr>
              <a:t>s.substring</a:t>
            </a:r>
            <a:r>
              <a:rPr lang="en-US" dirty="0" smtClean="0">
                <a:solidFill>
                  <a:srgbClr val="FF0000"/>
                </a:solidFill>
              </a:rPr>
              <a:t>(1).</a:t>
            </a:r>
            <a:r>
              <a:rPr lang="en-US" dirty="0" err="1" smtClean="0">
                <a:solidFill>
                  <a:srgbClr val="FF0000"/>
                </a:solidFill>
              </a:rPr>
              <a:t>toLowerCase</a:t>
            </a:r>
            <a:r>
              <a:rPr lang="en-US" dirty="0" smtClean="0">
                <a:solidFill>
                  <a:srgbClr val="FF0000"/>
                </a:solidFill>
              </a:rPr>
              <a:t>();</a:t>
            </a:r>
            <a:br>
              <a:rPr lang="en-US" dirty="0" smtClean="0">
                <a:solidFill>
                  <a:srgbClr val="FF0000"/>
                </a:solidFill>
              </a:rPr>
            </a:br>
            <a:r>
              <a:rPr lang="en-US" dirty="0" smtClean="0">
                <a:solidFill>
                  <a:srgbClr val="FF0000"/>
                </a:solidFill>
              </a:rPr>
              <a:t>	}} </a:t>
            </a:r>
            <a:br>
              <a:rPr lang="en-US" dirty="0" smtClean="0">
                <a:solidFill>
                  <a:srgbClr val="FF0000"/>
                </a:solidFill>
              </a:rPr>
            </a:br>
            <a:endParaRPr lang="en-US" dirty="0">
              <a:solidFill>
                <a:srgbClr val="FF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err="1" smtClean="0"/>
              <a:t>Enum</a:t>
            </a:r>
            <a:r>
              <a:rPr lang="en-US" dirty="0" smtClean="0"/>
              <a:t>(Contd..)</a:t>
            </a:r>
          </a:p>
          <a:p>
            <a:pPr lvl="1"/>
            <a:r>
              <a:rPr lang="en-US" b="1" dirty="0" smtClean="0"/>
              <a:t>Enum with additional fields and custom constructor</a:t>
            </a:r>
            <a:r>
              <a:rPr lang="en-US" dirty="0" smtClean="0"/>
              <a:t>. </a:t>
            </a:r>
          </a:p>
          <a:p>
            <a:pPr lvl="2"/>
            <a:r>
              <a:rPr lang="en-US" dirty="0" smtClean="0"/>
              <a:t>Enum constructors must be either private or package default, and protected or public access modifier is not allowed. </a:t>
            </a:r>
          </a:p>
          <a:p>
            <a:pPr lvl="2"/>
            <a:r>
              <a:rPr lang="en-US" dirty="0" smtClean="0"/>
              <a:t>When custom constructor is declared, all elements declaration must match that constructor.</a:t>
            </a:r>
          </a:p>
          <a:p>
            <a:pPr lvl="2">
              <a:buNone/>
            </a:pPr>
            <a:endParaRPr lang="en-US" dirty="0" smtClean="0"/>
          </a:p>
          <a:p>
            <a:pPr lvl="2">
              <a:buNone/>
            </a:pPr>
            <a:r>
              <a:rPr lang="en-US" dirty="0" smtClean="0">
                <a:solidFill>
                  <a:srgbClr val="FF0000"/>
                </a:solidFill>
              </a:rPr>
              <a:t>public </a:t>
            </a:r>
            <a:r>
              <a:rPr lang="en-US" dirty="0" err="1" smtClean="0">
                <a:solidFill>
                  <a:srgbClr val="FF0000"/>
                </a:solidFill>
              </a:rPr>
              <a:t>enum</a:t>
            </a:r>
            <a:r>
              <a:rPr lang="en-US" dirty="0" smtClean="0">
                <a:solidFill>
                  <a:srgbClr val="FF0000"/>
                </a:solidFill>
              </a:rPr>
              <a:t> Color {</a:t>
            </a:r>
            <a:br>
              <a:rPr lang="en-US" dirty="0" smtClean="0">
                <a:solidFill>
                  <a:srgbClr val="FF0000"/>
                </a:solidFill>
              </a:rPr>
            </a:br>
            <a:r>
              <a:rPr lang="en-US" dirty="0" smtClean="0">
                <a:solidFill>
                  <a:srgbClr val="FF0000"/>
                </a:solidFill>
              </a:rPr>
              <a:t>WHITE(21), BLACK(22), RED(23), YELLOW(24), BLUE(25);</a:t>
            </a:r>
            <a:br>
              <a:rPr lang="en-US" dirty="0" smtClean="0">
                <a:solidFill>
                  <a:srgbClr val="FF0000"/>
                </a:solidFill>
              </a:rPr>
            </a:br>
            <a:r>
              <a:rPr lang="en-US" dirty="0" smtClean="0">
                <a:solidFill>
                  <a:srgbClr val="FF0000"/>
                </a:solidFill>
              </a:rPr>
              <a:t>private </a:t>
            </a:r>
            <a:r>
              <a:rPr lang="en-US" dirty="0" err="1" smtClean="0">
                <a:solidFill>
                  <a:srgbClr val="FF0000"/>
                </a:solidFill>
              </a:rPr>
              <a:t>int</a:t>
            </a:r>
            <a:r>
              <a:rPr lang="en-US" dirty="0" smtClean="0">
                <a:solidFill>
                  <a:srgbClr val="FF0000"/>
                </a:solidFill>
              </a:rPr>
              <a:t> code;</a:t>
            </a:r>
            <a:br>
              <a:rPr lang="en-US" dirty="0" smtClean="0">
                <a:solidFill>
                  <a:srgbClr val="FF0000"/>
                </a:solidFill>
              </a:rPr>
            </a:br>
            <a:r>
              <a:rPr lang="en-US" dirty="0" smtClean="0">
                <a:solidFill>
                  <a:srgbClr val="FF0000"/>
                </a:solidFill>
              </a:rPr>
              <a:t>private Color(</a:t>
            </a:r>
            <a:r>
              <a:rPr lang="en-US" dirty="0" err="1" smtClean="0">
                <a:solidFill>
                  <a:srgbClr val="FF0000"/>
                </a:solidFill>
              </a:rPr>
              <a:t>int</a:t>
            </a:r>
            <a:r>
              <a:rPr lang="en-US" dirty="0" smtClean="0">
                <a:solidFill>
                  <a:srgbClr val="FF0000"/>
                </a:solidFill>
              </a:rPr>
              <a:t> c) {</a:t>
            </a:r>
            <a:br>
              <a:rPr lang="en-US" dirty="0" smtClean="0">
                <a:solidFill>
                  <a:srgbClr val="FF0000"/>
                </a:solidFill>
              </a:rPr>
            </a:br>
            <a:r>
              <a:rPr lang="en-US" dirty="0" smtClean="0">
                <a:solidFill>
                  <a:srgbClr val="FF0000"/>
                </a:solidFill>
              </a:rPr>
              <a:t>	code = c;</a:t>
            </a:r>
            <a:br>
              <a:rPr lang="en-US" dirty="0" smtClean="0">
                <a:solidFill>
                  <a:srgbClr val="FF0000"/>
                </a:solidFill>
              </a:rPr>
            </a:br>
            <a:r>
              <a:rPr lang="en-US" dirty="0" smtClean="0">
                <a:solidFill>
                  <a:srgbClr val="FF0000"/>
                </a:solidFill>
              </a:rPr>
              <a:t>}</a:t>
            </a:r>
            <a:br>
              <a:rPr lang="en-US" dirty="0" smtClean="0">
                <a:solidFill>
                  <a:srgbClr val="FF0000"/>
                </a:solidFill>
              </a:rPr>
            </a:br>
            <a:r>
              <a:rPr lang="en-US" dirty="0" smtClean="0">
                <a:solidFill>
                  <a:srgbClr val="FF0000"/>
                </a:solidFill>
              </a:rPr>
              <a:t>public </a:t>
            </a:r>
            <a:r>
              <a:rPr lang="en-US" dirty="0" err="1" smtClean="0">
                <a:solidFill>
                  <a:srgbClr val="FF0000"/>
                </a:solidFill>
              </a:rPr>
              <a:t>int</a:t>
            </a:r>
            <a:r>
              <a:rPr lang="en-US" dirty="0" smtClean="0">
                <a:solidFill>
                  <a:srgbClr val="FF0000"/>
                </a:solidFill>
              </a:rPr>
              <a:t> </a:t>
            </a:r>
            <a:r>
              <a:rPr lang="en-US" dirty="0" err="1" smtClean="0">
                <a:solidFill>
                  <a:srgbClr val="FF0000"/>
                </a:solidFill>
              </a:rPr>
              <a:t>getCode</a:t>
            </a:r>
            <a:r>
              <a:rPr lang="en-US" dirty="0" smtClean="0">
                <a:solidFill>
                  <a:srgbClr val="FF0000"/>
                </a:solidFill>
              </a:rPr>
              <a:t>() {</a:t>
            </a:r>
            <a:br>
              <a:rPr lang="en-US" dirty="0" smtClean="0">
                <a:solidFill>
                  <a:srgbClr val="FF0000"/>
                </a:solidFill>
              </a:rPr>
            </a:br>
            <a:r>
              <a:rPr lang="en-US" dirty="0" smtClean="0">
                <a:solidFill>
                  <a:srgbClr val="FF0000"/>
                </a:solidFill>
              </a:rPr>
              <a:t>	return code;</a:t>
            </a:r>
            <a:br>
              <a:rPr lang="en-US" dirty="0" smtClean="0">
                <a:solidFill>
                  <a:srgbClr val="FF0000"/>
                </a:solidFill>
              </a:rPr>
            </a:br>
            <a:r>
              <a:rPr lang="en-US" dirty="0" smtClean="0">
                <a:solidFill>
                  <a:srgbClr val="FF0000"/>
                </a:solidFill>
              </a:rPr>
              <a:t>}</a:t>
            </a:r>
          </a:p>
          <a:p>
            <a:pPr lvl="2">
              <a:buNone/>
            </a:pPr>
            <a:r>
              <a:rPr lang="en-US" dirty="0" smtClean="0">
                <a:solidFill>
                  <a:srgbClr val="FF0000"/>
                </a:solidFill>
              </a:rPr>
              <a:t>}</a:t>
            </a:r>
            <a:endParaRPr lang="en-US" dirty="0">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err="1" smtClean="0"/>
              <a:t>Enum</a:t>
            </a:r>
            <a:r>
              <a:rPr lang="en-US" dirty="0" smtClean="0"/>
              <a:t>(Contd..)</a:t>
            </a:r>
          </a:p>
          <a:p>
            <a:pPr lvl="1"/>
            <a:r>
              <a:rPr lang="en-US" dirty="0" smtClean="0"/>
              <a:t>Restrictions on Enum</a:t>
            </a:r>
          </a:p>
          <a:p>
            <a:pPr lvl="2"/>
            <a:r>
              <a:rPr lang="en-US" dirty="0" smtClean="0"/>
              <a:t>Though </a:t>
            </a:r>
            <a:r>
              <a:rPr lang="en-US" dirty="0" err="1" smtClean="0"/>
              <a:t>enum</a:t>
            </a:r>
            <a:r>
              <a:rPr lang="en-US" dirty="0" smtClean="0"/>
              <a:t> types are full-fledged classes, the following are not allowed with </a:t>
            </a:r>
            <a:r>
              <a:rPr lang="en-US" dirty="0" err="1" smtClean="0"/>
              <a:t>enums</a:t>
            </a:r>
            <a:r>
              <a:rPr lang="en-US" dirty="0" smtClean="0"/>
              <a:t>: </a:t>
            </a:r>
          </a:p>
          <a:p>
            <a:pPr lvl="3"/>
            <a:r>
              <a:rPr lang="en-US" sz="1600" dirty="0" err="1" smtClean="0"/>
              <a:t>enums</a:t>
            </a:r>
            <a:r>
              <a:rPr lang="en-US" sz="1600" dirty="0" smtClean="0"/>
              <a:t> cannot be </a:t>
            </a:r>
            <a:r>
              <a:rPr lang="en-US" sz="1600" dirty="0" err="1" smtClean="0"/>
              <a:t>subclassed</a:t>
            </a:r>
            <a:r>
              <a:rPr lang="en-US" sz="1600" dirty="0" smtClean="0"/>
              <a:t> </a:t>
            </a:r>
          </a:p>
          <a:p>
            <a:pPr lvl="3"/>
            <a:r>
              <a:rPr lang="en-US" sz="1600" dirty="0" err="1" smtClean="0"/>
              <a:t>enums</a:t>
            </a:r>
            <a:r>
              <a:rPr lang="en-US" sz="1600" dirty="0" smtClean="0"/>
              <a:t> cannot have public constructor </a:t>
            </a:r>
          </a:p>
          <a:p>
            <a:pPr lvl="3"/>
            <a:r>
              <a:rPr lang="en-US" sz="1600" dirty="0" err="1" smtClean="0"/>
              <a:t>enums</a:t>
            </a:r>
            <a:r>
              <a:rPr lang="en-US" sz="1600" dirty="0" smtClean="0"/>
              <a:t> are not allowed to be instantiated (using new) </a:t>
            </a:r>
          </a:p>
          <a:p>
            <a:pPr lvl="3"/>
            <a:r>
              <a:rPr lang="en-US" sz="1600" dirty="0" err="1" smtClean="0"/>
              <a:t>enums</a:t>
            </a:r>
            <a:r>
              <a:rPr lang="en-US" sz="1600" dirty="0" smtClean="0"/>
              <a:t> cannot be cloned </a:t>
            </a:r>
          </a:p>
          <a:p>
            <a:pPr lvl="2"/>
            <a:r>
              <a:rPr lang="en-US" dirty="0" smtClean="0"/>
              <a:t>All of these are enforced during compile-time. </a:t>
            </a:r>
          </a:p>
          <a:p>
            <a:pPr lvl="2"/>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subTitle" idx="1"/>
          </p:nvPr>
        </p:nvSpPr>
        <p:spPr>
          <a:xfrm>
            <a:off x="228600" y="2971800"/>
            <a:ext cx="5259388" cy="814388"/>
          </a:xfrm>
        </p:spPr>
        <p:txBody>
          <a:bodyPr/>
          <a:lstStyle/>
          <a:p>
            <a:pPr algn="l" eaLnBrk="1" hangingPunct="1"/>
            <a:r>
              <a:rPr lang="en-US" sz="4000" dirty="0" smtClean="0">
                <a:solidFill>
                  <a:schemeClr val="tx2"/>
                </a:solidFill>
              </a:rPr>
              <a:t>String Handling</a:t>
            </a:r>
          </a:p>
        </p:txBody>
      </p:sp>
      <p:sp>
        <p:nvSpPr>
          <p:cNvPr id="3" name="Rectangle 5"/>
          <p:cNvSpPr>
            <a:spLocks noGrp="1" noChangeArrowheads="1"/>
          </p:cNvSpPr>
          <p:nvPr>
            <p:ph type="sldNum" sz="quarter" idx="4294967295"/>
          </p:nvPr>
        </p:nvSpPr>
        <p:spPr>
          <a:xfrm>
            <a:off x="7010400" y="6245225"/>
            <a:ext cx="2133600" cy="476250"/>
          </a:xfrm>
          <a:prstGeom prst="rect">
            <a:avLst/>
          </a:prstGeom>
        </p:spPr>
        <p:txBody>
          <a:bodyPr/>
          <a:lstStyle/>
          <a:p>
            <a:pPr>
              <a:defRPr/>
            </a:pPr>
            <a:fld id="{ED6D5B24-6A0D-421D-989A-BB719D97185E}" type="slidenum">
              <a:rPr lang="en-US" altLang="en-US"/>
              <a:pPr>
                <a:defRPr/>
              </a:pPr>
              <a:t>59</a:t>
            </a:fld>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a:xfrm>
            <a:off x="304800" y="76200"/>
            <a:ext cx="7543800" cy="685800"/>
          </a:xfrm>
        </p:spPr>
        <p:txBody>
          <a:bodyPr/>
          <a:lstStyle/>
          <a:p>
            <a:pPr eaLnBrk="1" hangingPunct="1"/>
            <a:r>
              <a:rPr lang="en-US" sz="3200" b="0" dirty="0" smtClean="0"/>
              <a:t>Language Fundamentals </a:t>
            </a:r>
          </a:p>
        </p:txBody>
      </p:sp>
      <p:sp>
        <p:nvSpPr>
          <p:cNvPr id="4100" name="Rectangle 5"/>
          <p:cNvSpPr>
            <a:spLocks noGrp="1" noChangeArrowheads="1"/>
          </p:cNvSpPr>
          <p:nvPr>
            <p:ph idx="1"/>
          </p:nvPr>
        </p:nvSpPr>
        <p:spPr>
          <a:xfrm>
            <a:off x="152400" y="1066800"/>
            <a:ext cx="8763000" cy="5029200"/>
          </a:xfrm>
        </p:spPr>
        <p:txBody>
          <a:bodyPr/>
          <a:lstStyle/>
          <a:p>
            <a:pPr eaLnBrk="1" hangingPunct="1"/>
            <a:r>
              <a:rPr lang="en-US" sz="2400" b="0" dirty="0" smtClean="0"/>
              <a:t>Constants</a:t>
            </a:r>
          </a:p>
          <a:p>
            <a:pPr lvl="1" eaLnBrk="1" hangingPunct="1"/>
            <a:r>
              <a:rPr lang="en-US" dirty="0" smtClean="0"/>
              <a:t>Use the final keyword before the variable declaration and include an initial value for that variable</a:t>
            </a:r>
          </a:p>
          <a:p>
            <a:pPr lvl="1" eaLnBrk="1" hangingPunct="1"/>
            <a:r>
              <a:rPr lang="en-US" dirty="0" err="1" smtClean="0"/>
              <a:t>Eg</a:t>
            </a:r>
            <a:r>
              <a:rPr lang="en-US" dirty="0" smtClean="0"/>
              <a:t>:-</a:t>
            </a:r>
          </a:p>
          <a:p>
            <a:pPr lvl="2" eaLnBrk="1" hangingPunct="1"/>
            <a:r>
              <a:rPr lang="en-US" dirty="0" smtClean="0"/>
              <a:t> final float pi = 3.141592;</a:t>
            </a:r>
          </a:p>
          <a:p>
            <a:pPr lvl="2" eaLnBrk="1" hangingPunct="1"/>
            <a:r>
              <a:rPr lang="en-US" dirty="0" smtClean="0"/>
              <a:t>final </a:t>
            </a:r>
            <a:r>
              <a:rPr lang="en-US" dirty="0" err="1" smtClean="0"/>
              <a:t>boolean</a:t>
            </a:r>
            <a:r>
              <a:rPr lang="en-US" dirty="0" smtClean="0"/>
              <a:t> debug = false;</a:t>
            </a:r>
          </a:p>
          <a:p>
            <a:pPr lvl="2" eaLnBrk="1" hangingPunct="1"/>
            <a:r>
              <a:rPr lang="en-US" dirty="0" smtClean="0"/>
              <a:t>final </a:t>
            </a:r>
            <a:r>
              <a:rPr lang="en-US" dirty="0" err="1" smtClean="0"/>
              <a:t>int</a:t>
            </a:r>
            <a:r>
              <a:rPr lang="en-US" dirty="0" smtClean="0"/>
              <a:t> </a:t>
            </a:r>
            <a:r>
              <a:rPr lang="en-US" dirty="0" err="1" smtClean="0"/>
              <a:t>maxsize</a:t>
            </a:r>
            <a:r>
              <a:rPr lang="en-US" dirty="0" smtClean="0"/>
              <a:t> = 30000;</a:t>
            </a:r>
          </a:p>
          <a:p>
            <a:pPr lvl="1" eaLnBrk="1" hangingPunct="1"/>
            <a:endParaRPr lang="en-US" sz="1600" b="0" dirty="0" smtClean="0"/>
          </a:p>
          <a:p>
            <a:pPr lvl="1" eaLnBrk="1" hangingPunct="1"/>
            <a:endParaRPr lang="en-US" sz="2200" b="0" dirty="0" smtClean="0"/>
          </a:p>
          <a:p>
            <a:pPr eaLnBrk="1" hangingPunct="1"/>
            <a:endParaRPr lang="en-US" sz="2400" b="0" dirty="0" smtClean="0"/>
          </a:p>
        </p:txBody>
      </p:sp>
      <p:pic>
        <p:nvPicPr>
          <p:cNvPr id="19" name="Picture 18" descr="Variable.jpg"/>
          <p:cNvPicPr>
            <a:picLocks noChangeAspect="1"/>
          </p:cNvPicPr>
          <p:nvPr/>
        </p:nvPicPr>
        <p:blipFill>
          <a:blip r:embed="rId3"/>
          <a:stretch>
            <a:fillRect/>
          </a:stretch>
        </p:blipFill>
        <p:spPr>
          <a:xfrm>
            <a:off x="4724400" y="2209800"/>
            <a:ext cx="3885218" cy="4191000"/>
          </a:xfrm>
          <a:prstGeom prst="rect">
            <a:avLst/>
          </a:prstGeom>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String Handling:</a:t>
            </a:r>
          </a:p>
          <a:p>
            <a:pPr lvl="1"/>
            <a:r>
              <a:rPr lang="en-US" dirty="0" smtClean="0"/>
              <a:t>Java implements strings as objects of type String.</a:t>
            </a:r>
          </a:p>
          <a:p>
            <a:pPr lvl="1"/>
            <a:r>
              <a:rPr lang="en-US" dirty="0" smtClean="0"/>
              <a:t> A string is a sequence of characters. Unlike most of the other languages, Java treats a string as a single value rather than as an array of characters. </a:t>
            </a:r>
          </a:p>
          <a:p>
            <a:pPr lvl="1"/>
            <a:r>
              <a:rPr lang="en-US" dirty="0" smtClean="0"/>
              <a:t>Java has two classes </a:t>
            </a:r>
          </a:p>
          <a:p>
            <a:pPr lvl="2"/>
            <a:r>
              <a:rPr lang="en-US" dirty="0" smtClean="0"/>
              <a:t>String(immutable instance)</a:t>
            </a:r>
          </a:p>
          <a:p>
            <a:pPr lvl="2"/>
            <a:r>
              <a:rPr lang="en-US" dirty="0" err="1" smtClean="0"/>
              <a:t>StringBuffer</a:t>
            </a:r>
            <a:r>
              <a:rPr lang="en-US" dirty="0" smtClean="0"/>
              <a:t>(mutable instance)</a:t>
            </a:r>
          </a:p>
          <a:p>
            <a:pPr lvl="2"/>
            <a:r>
              <a:rPr lang="en-US" dirty="0" err="1" smtClean="0"/>
              <a:t>StringBuilder</a:t>
            </a:r>
            <a:r>
              <a:rPr lang="en-US" dirty="0" smtClean="0"/>
              <a:t>(similar to StringBuffer but unsynchronized – introduced in Java 1.5)</a:t>
            </a:r>
          </a:p>
          <a:p>
            <a:pPr lvl="2"/>
            <a:endParaRPr lang="en-US" dirty="0" smtClean="0"/>
          </a:p>
          <a:p>
            <a:pPr lvl="2"/>
            <a:endParaRPr lang="en-US" dirty="0" smtClean="0"/>
          </a:p>
          <a:p>
            <a:pPr lvl="3">
              <a:buNone/>
            </a:pPr>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A4EFA81F-A3C5-46A7-AB3E-E75B3FE42971}" type="slidenum">
              <a:rPr lang="en-US" altLang="en-US" smtClean="0"/>
              <a:pPr>
                <a:defRPr/>
              </a:pPr>
              <a:t>60</a:t>
            </a:fld>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String Handling(Contd..)</a:t>
            </a:r>
          </a:p>
          <a:p>
            <a:pPr lvl="1"/>
            <a:r>
              <a:rPr lang="en-US" dirty="0" smtClean="0"/>
              <a:t>String Class</a:t>
            </a:r>
          </a:p>
          <a:p>
            <a:pPr lvl="2"/>
            <a:r>
              <a:rPr lang="en-US" dirty="0" smtClean="0"/>
              <a:t>defined in the </a:t>
            </a:r>
            <a:r>
              <a:rPr lang="en-US" dirty="0" err="1" smtClean="0"/>
              <a:t>java.lang</a:t>
            </a:r>
            <a:r>
              <a:rPr lang="en-US" dirty="0" smtClean="0"/>
              <a:t> package </a:t>
            </a:r>
          </a:p>
          <a:p>
            <a:pPr lvl="2"/>
            <a:r>
              <a:rPr lang="en-US" dirty="0" smtClean="0"/>
              <a:t>implements immutable character strings, which are read-only once the string object has been created and  initialized.</a:t>
            </a:r>
          </a:p>
          <a:p>
            <a:pPr lvl="2"/>
            <a:r>
              <a:rPr lang="en-US" dirty="0" smtClean="0"/>
              <a:t>When a change is made to a string, a new object is created and the old one is disused. This causes extraneous garbage collection if string modifier methods are used too often. The </a:t>
            </a:r>
            <a:r>
              <a:rPr lang="en-US" dirty="0" smtClean="0">
                <a:hlinkClick r:id="" action="ppaction://hlinkfile"/>
              </a:rPr>
              <a:t>StringBuffer</a:t>
            </a:r>
            <a:r>
              <a:rPr lang="en-US" dirty="0" smtClean="0"/>
              <a:t> or </a:t>
            </a:r>
            <a:r>
              <a:rPr lang="en-US" dirty="0" smtClean="0">
                <a:hlinkClick r:id="" action="ppaction://hlinkfile"/>
              </a:rPr>
              <a:t>StringBuilder</a:t>
            </a:r>
            <a:r>
              <a:rPr lang="en-US" dirty="0" smtClean="0"/>
              <a:t> class should be used instead of String objects in these cases.</a:t>
            </a:r>
          </a:p>
          <a:p>
            <a:pPr lvl="2"/>
            <a:r>
              <a:rPr lang="en-US" dirty="0" smtClean="0"/>
              <a:t>String Constructors:</a:t>
            </a:r>
          </a:p>
          <a:p>
            <a:pPr lvl="3"/>
            <a:r>
              <a:rPr lang="en-US" sz="1600" dirty="0" smtClean="0"/>
              <a:t>public String(String value)</a:t>
            </a:r>
          </a:p>
          <a:p>
            <a:pPr lvl="3"/>
            <a:r>
              <a:rPr lang="en-US" sz="1600" dirty="0" smtClean="0"/>
              <a:t>public String()</a:t>
            </a:r>
          </a:p>
          <a:p>
            <a:pPr lvl="3"/>
            <a:r>
              <a:rPr lang="en-US" sz="1600" dirty="0" smtClean="0"/>
              <a:t>public String(char[] value)</a:t>
            </a:r>
          </a:p>
          <a:p>
            <a:pPr lvl="3"/>
            <a:r>
              <a:rPr lang="en-US" sz="1600" dirty="0" smtClean="0"/>
              <a:t>public String(char[] value, </a:t>
            </a:r>
            <a:r>
              <a:rPr lang="en-US" sz="1600" dirty="0" err="1" smtClean="0"/>
              <a:t>int</a:t>
            </a:r>
            <a:r>
              <a:rPr lang="en-US" sz="1600" dirty="0" smtClean="0"/>
              <a:t> </a:t>
            </a:r>
            <a:r>
              <a:rPr lang="en-US" sz="1600" dirty="0" err="1" smtClean="0"/>
              <a:t>startindex</a:t>
            </a:r>
            <a:r>
              <a:rPr lang="en-US" sz="1600" dirty="0" smtClean="0"/>
              <a:t>, </a:t>
            </a:r>
            <a:r>
              <a:rPr lang="en-US" sz="1600" dirty="0" err="1" smtClean="0"/>
              <a:t>int</a:t>
            </a:r>
            <a:r>
              <a:rPr lang="en-US" sz="1600" dirty="0" smtClean="0"/>
              <a:t> </a:t>
            </a:r>
            <a:r>
              <a:rPr lang="en-US" sz="1600" dirty="0" err="1" smtClean="0"/>
              <a:t>len</a:t>
            </a:r>
            <a:r>
              <a:rPr lang="en-US" sz="1600" dirty="0" smtClean="0"/>
              <a:t>)</a:t>
            </a:r>
          </a:p>
          <a:p>
            <a:pPr lvl="3"/>
            <a:r>
              <a:rPr lang="en-US" sz="1600" dirty="0" smtClean="0"/>
              <a:t>public String(</a:t>
            </a:r>
            <a:r>
              <a:rPr lang="en-US" sz="1600" dirty="0" err="1" smtClean="0"/>
              <a:t>StringBuffer</a:t>
            </a:r>
            <a:r>
              <a:rPr lang="en-US" sz="1600" dirty="0" smtClean="0"/>
              <a:t> </a:t>
            </a:r>
            <a:r>
              <a:rPr lang="en-US" sz="1600" dirty="0" err="1" smtClean="0"/>
              <a:t>sbf</a:t>
            </a:r>
            <a:r>
              <a:rPr lang="en-US" sz="1600" dirty="0" smtClean="0"/>
              <a:t>) </a:t>
            </a:r>
          </a:p>
          <a:p>
            <a:pPr lvl="3"/>
            <a:r>
              <a:rPr lang="en-US" sz="1600" dirty="0" smtClean="0"/>
              <a:t>public String(byte[] </a:t>
            </a:r>
            <a:r>
              <a:rPr lang="en-US" sz="1600" dirty="0" err="1" smtClean="0"/>
              <a:t>asciichars</a:t>
            </a:r>
            <a:r>
              <a:rPr lang="en-US" sz="1600" dirty="0" smtClean="0"/>
              <a:t>) </a:t>
            </a:r>
          </a:p>
          <a:p>
            <a:pPr lvl="3"/>
            <a:r>
              <a:rPr lang="en-US" sz="1600" dirty="0" smtClean="0"/>
              <a:t>public String(byte[] </a:t>
            </a:r>
            <a:r>
              <a:rPr lang="en-US" sz="1600" dirty="0" err="1" smtClean="0"/>
              <a:t>asciiChars</a:t>
            </a:r>
            <a:r>
              <a:rPr lang="en-US" sz="1600" dirty="0" smtClean="0"/>
              <a:t>, </a:t>
            </a:r>
            <a:r>
              <a:rPr lang="en-US" sz="1600" dirty="0" err="1" smtClean="0"/>
              <a:t>int</a:t>
            </a:r>
            <a:r>
              <a:rPr lang="en-US" sz="1600" dirty="0" smtClean="0"/>
              <a:t> </a:t>
            </a:r>
            <a:r>
              <a:rPr lang="en-US" sz="1600" dirty="0" err="1" smtClean="0"/>
              <a:t>startindex</a:t>
            </a:r>
            <a:r>
              <a:rPr lang="en-US" sz="1600" dirty="0" smtClean="0"/>
              <a:t>, </a:t>
            </a:r>
            <a:r>
              <a:rPr lang="en-US" sz="1600" dirty="0" err="1" smtClean="0"/>
              <a:t>int</a:t>
            </a:r>
            <a:r>
              <a:rPr lang="en-US" sz="1600" dirty="0" smtClean="0"/>
              <a:t> </a:t>
            </a:r>
            <a:r>
              <a:rPr lang="en-US" sz="1600" dirty="0" err="1" smtClean="0"/>
              <a:t>len</a:t>
            </a:r>
            <a:r>
              <a:rPr lang="en-US" sz="1600" dirty="0" smtClean="0"/>
              <a:t>) </a:t>
            </a:r>
          </a:p>
          <a:p>
            <a:pPr lvl="2">
              <a:buNone/>
            </a:pPr>
            <a:r>
              <a:rPr lang="en-US" dirty="0" smtClean="0"/>
              <a:t/>
            </a:r>
            <a:br>
              <a:rPr lang="en-US" dirty="0" smtClean="0"/>
            </a:b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normAutofit lnSpcReduction="10000"/>
          </a:bodyPr>
          <a:lstStyle/>
          <a:p>
            <a:pPr lvl="1">
              <a:buNone/>
            </a:pPr>
            <a:r>
              <a:rPr lang="en-US" sz="2400" dirty="0" smtClean="0"/>
              <a:t>String </a:t>
            </a:r>
            <a:r>
              <a:rPr lang="en-US" sz="2400" dirty="0" err="1" smtClean="0"/>
              <a:t>aName</a:t>
            </a:r>
            <a:r>
              <a:rPr lang="en-US" sz="2400" dirty="0" smtClean="0"/>
              <a:t>=“Syntel";</a:t>
            </a:r>
          </a:p>
          <a:p>
            <a:pPr lvl="1">
              <a:buNone/>
            </a:pPr>
            <a:r>
              <a:rPr lang="en-US" sz="2400" dirty="0" smtClean="0"/>
              <a:t>String </a:t>
            </a:r>
            <a:r>
              <a:rPr lang="en-US" sz="2400" dirty="0" err="1" smtClean="0"/>
              <a:t>bName</a:t>
            </a:r>
            <a:r>
              <a:rPr lang="en-US" sz="2400" dirty="0" smtClean="0"/>
              <a:t>="Syntel"; </a:t>
            </a:r>
          </a:p>
          <a:p>
            <a:pPr lvl="1">
              <a:buNone/>
            </a:pPr>
            <a:r>
              <a:rPr lang="en-US" sz="2400" dirty="0" smtClean="0"/>
              <a:t>if (</a:t>
            </a:r>
            <a:r>
              <a:rPr lang="en-US" sz="2400" dirty="0" err="1" smtClean="0"/>
              <a:t>aName</a:t>
            </a:r>
            <a:r>
              <a:rPr lang="en-US" sz="2400" dirty="0" smtClean="0"/>
              <a:t>==</a:t>
            </a:r>
            <a:r>
              <a:rPr lang="en-US" sz="2400" dirty="0" err="1" smtClean="0"/>
              <a:t>bName</a:t>
            </a:r>
            <a:r>
              <a:rPr lang="en-US" sz="2400" dirty="0" smtClean="0"/>
              <a:t>){</a:t>
            </a:r>
          </a:p>
          <a:p>
            <a:pPr lvl="2">
              <a:buNone/>
            </a:pPr>
            <a:r>
              <a:rPr lang="en-US" sz="2400" dirty="0" err="1" smtClean="0"/>
              <a:t>System.out.println</a:t>
            </a:r>
            <a:r>
              <a:rPr lang="en-US" sz="2400" dirty="0" smtClean="0"/>
              <a:t>(‘True'); </a:t>
            </a:r>
          </a:p>
          <a:p>
            <a:pPr lvl="2">
              <a:buNone/>
            </a:pPr>
            <a:r>
              <a:rPr lang="en-US" sz="2400" dirty="0" smtClean="0"/>
              <a:t>else</a:t>
            </a:r>
          </a:p>
          <a:p>
            <a:pPr lvl="2">
              <a:buNone/>
            </a:pPr>
            <a:r>
              <a:rPr lang="en-US" sz="2400" dirty="0" err="1" smtClean="0"/>
              <a:t>System.out.println</a:t>
            </a:r>
            <a:r>
              <a:rPr lang="en-US" sz="2400" dirty="0" smtClean="0"/>
              <a:t>(‘False');</a:t>
            </a:r>
          </a:p>
          <a:p>
            <a:pPr lvl="1">
              <a:buNone/>
            </a:pPr>
            <a:r>
              <a:rPr lang="en-US" sz="2400" dirty="0" smtClean="0"/>
              <a:t>} </a:t>
            </a:r>
          </a:p>
          <a:p>
            <a:pPr lvl="1">
              <a:buFont typeface="Wingdings" pitchFamily="2" charset="2"/>
              <a:buChar char="Ø"/>
            </a:pPr>
            <a:endParaRPr lang="en-US" dirty="0" smtClean="0"/>
          </a:p>
          <a:p>
            <a:pPr lvl="1">
              <a:buNone/>
            </a:pPr>
            <a:r>
              <a:rPr lang="en-US" sz="2400" dirty="0" smtClean="0">
                <a:solidFill>
                  <a:srgbClr val="FF0000"/>
                </a:solidFill>
              </a:rPr>
              <a:t>“ What will be the output of the following? “</a:t>
            </a:r>
          </a:p>
          <a:p>
            <a:pPr lvl="1">
              <a:buNone/>
            </a:pPr>
            <a:endParaRPr lang="en-US" sz="2400" dirty="0" smtClean="0">
              <a:solidFill>
                <a:srgbClr val="FF0000"/>
              </a:solidFill>
            </a:endParaRPr>
          </a:p>
          <a:p>
            <a:endParaRPr lang="en-US" dirty="0" smtClean="0"/>
          </a:p>
          <a:p>
            <a:endParaRPr lang="en-US" dirty="0" smtClean="0"/>
          </a:p>
          <a:p>
            <a:endParaRPr lang="en-US" dirty="0" smtClean="0"/>
          </a:p>
          <a:p>
            <a:pPr>
              <a:buNone/>
            </a:pPr>
            <a:r>
              <a:rPr lang="en-US" dirty="0" smtClean="0"/>
              <a:t>		</a:t>
            </a:r>
          </a:p>
          <a:p>
            <a:pPr lvl="1"/>
            <a:endParaRPr lang="en-US" dirty="0"/>
          </a:p>
        </p:txBody>
      </p:sp>
      <p:pic>
        <p:nvPicPr>
          <p:cNvPr id="5" name="Picture 4" descr="Question1.jpg"/>
          <p:cNvPicPr>
            <a:picLocks noChangeAspect="1"/>
          </p:cNvPicPr>
          <p:nvPr/>
        </p:nvPicPr>
        <p:blipFill>
          <a:blip r:embed="rId2" cstate="print"/>
          <a:stretch>
            <a:fillRect/>
          </a:stretch>
        </p:blipFill>
        <p:spPr>
          <a:xfrm>
            <a:off x="5486400" y="914400"/>
            <a:ext cx="3657600" cy="4253023"/>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String Handling(Contd..):</a:t>
            </a:r>
          </a:p>
          <a:p>
            <a:pPr lvl="1"/>
            <a:r>
              <a:rPr lang="en-US" dirty="0" smtClean="0"/>
              <a:t>String Class(Contd..):</a:t>
            </a:r>
          </a:p>
          <a:p>
            <a:pPr lvl="2"/>
            <a:r>
              <a:rPr lang="en-US" b="1" dirty="0" smtClean="0"/>
              <a:t>Note: </a:t>
            </a:r>
            <a:r>
              <a:rPr lang="en-US" dirty="0" smtClean="0"/>
              <a:t>Since strings are stored as a memory address, the </a:t>
            </a:r>
            <a:r>
              <a:rPr lang="en-US" i="1" dirty="0" smtClean="0"/>
              <a:t>==</a:t>
            </a:r>
            <a:r>
              <a:rPr lang="en-US" dirty="0" smtClean="0"/>
              <a:t> operator </a:t>
            </a:r>
            <a:r>
              <a:rPr lang="en-US" i="1" dirty="0" smtClean="0"/>
              <a:t>can't</a:t>
            </a:r>
            <a:r>
              <a:rPr lang="en-US" dirty="0" smtClean="0"/>
              <a:t> be used for comparisons. Use </a:t>
            </a:r>
            <a:r>
              <a:rPr lang="en-US" i="1" dirty="0" smtClean="0"/>
              <a:t>equals()</a:t>
            </a:r>
            <a:r>
              <a:rPr lang="en-US" dirty="0" smtClean="0"/>
              <a:t> and </a:t>
            </a:r>
            <a:r>
              <a:rPr lang="en-US" i="1" dirty="0" err="1" smtClean="0"/>
              <a:t>equalsIgnoreCase</a:t>
            </a:r>
            <a:r>
              <a:rPr lang="en-US" i="1" dirty="0" smtClean="0"/>
              <a:t>()</a:t>
            </a:r>
            <a:r>
              <a:rPr lang="en-US" dirty="0" smtClean="0"/>
              <a:t> to do comparisons.</a:t>
            </a:r>
          </a:p>
          <a:p>
            <a:pPr lvl="2"/>
            <a:r>
              <a:rPr lang="en-US" dirty="0" err="1" smtClean="0"/>
              <a:t>Accessor</a:t>
            </a:r>
            <a:r>
              <a:rPr lang="en-US" dirty="0" smtClean="0"/>
              <a:t> methods: </a:t>
            </a:r>
          </a:p>
          <a:p>
            <a:pPr lvl="3"/>
            <a:r>
              <a:rPr lang="en-US" sz="1600" dirty="0" smtClean="0"/>
              <a:t>length(),</a:t>
            </a:r>
            <a:r>
              <a:rPr lang="en-US" sz="1600" dirty="0" err="1" smtClean="0"/>
              <a:t>charAt</a:t>
            </a:r>
            <a:r>
              <a:rPr lang="en-US" sz="1600" dirty="0" smtClean="0"/>
              <a:t>(</a:t>
            </a:r>
            <a:r>
              <a:rPr lang="en-US" sz="1600" dirty="0" err="1" smtClean="0"/>
              <a:t>i</a:t>
            </a:r>
            <a:r>
              <a:rPr lang="en-US" sz="1600" dirty="0" smtClean="0"/>
              <a:t>), </a:t>
            </a:r>
            <a:r>
              <a:rPr lang="en-US" sz="1600" dirty="0" err="1" smtClean="0"/>
              <a:t>getBytes</a:t>
            </a:r>
            <a:r>
              <a:rPr lang="en-US" sz="1600" dirty="0" smtClean="0"/>
              <a:t>(), </a:t>
            </a:r>
            <a:r>
              <a:rPr lang="en-US" sz="1600" dirty="0" err="1" smtClean="0"/>
              <a:t>getChars</a:t>
            </a:r>
            <a:r>
              <a:rPr lang="en-US" sz="1600" dirty="0" smtClean="0"/>
              <a:t>(</a:t>
            </a:r>
            <a:r>
              <a:rPr lang="en-US" sz="1600" dirty="0" err="1" smtClean="0"/>
              <a:t>istart,iend,gtarget</a:t>
            </a:r>
            <a:r>
              <a:rPr lang="en-US" sz="1600" dirty="0" smtClean="0"/>
              <a:t>[],</a:t>
            </a:r>
            <a:r>
              <a:rPr lang="en-US" sz="1600" dirty="0" err="1" smtClean="0"/>
              <a:t>itargstart</a:t>
            </a:r>
            <a:r>
              <a:rPr lang="en-US" sz="1600" dirty="0" smtClean="0"/>
              <a:t>), split(</a:t>
            </a:r>
            <a:r>
              <a:rPr lang="en-US" sz="1600" dirty="0" err="1" smtClean="0"/>
              <a:t>string,delim</a:t>
            </a:r>
            <a:r>
              <a:rPr lang="en-US" sz="1600" dirty="0" smtClean="0"/>
              <a:t>), </a:t>
            </a:r>
            <a:r>
              <a:rPr lang="en-US" sz="1600" dirty="0" err="1" smtClean="0"/>
              <a:t>toCharArray</a:t>
            </a:r>
            <a:r>
              <a:rPr lang="en-US" sz="1600" dirty="0" smtClean="0"/>
              <a:t>(), </a:t>
            </a:r>
            <a:r>
              <a:rPr lang="en-US" sz="1600" dirty="0" err="1" smtClean="0"/>
              <a:t>valueOf</a:t>
            </a:r>
            <a:r>
              <a:rPr lang="en-US" sz="1600" dirty="0" smtClean="0"/>
              <a:t>(</a:t>
            </a:r>
            <a:r>
              <a:rPr lang="en-US" sz="1600" dirty="0" err="1" smtClean="0"/>
              <a:t>g,iradix</a:t>
            </a:r>
            <a:r>
              <a:rPr lang="en-US" sz="1600" dirty="0" smtClean="0"/>
              <a:t>), substring(</a:t>
            </a:r>
            <a:r>
              <a:rPr lang="en-US" sz="1600" dirty="0" err="1" smtClean="0"/>
              <a:t>iStart</a:t>
            </a:r>
            <a:r>
              <a:rPr lang="en-US" sz="1600" dirty="0" smtClean="0"/>
              <a:t> [,</a:t>
            </a:r>
            <a:r>
              <a:rPr lang="en-US" sz="1600" dirty="0" err="1" smtClean="0"/>
              <a:t>iEndIndex</a:t>
            </a:r>
            <a:r>
              <a:rPr lang="en-US" sz="1600" dirty="0" smtClean="0"/>
              <a:t>)]) [returns up to </a:t>
            </a:r>
            <a:r>
              <a:rPr lang="en-US" sz="1600" i="1" dirty="0" smtClean="0"/>
              <a:t>but not including</a:t>
            </a:r>
            <a:r>
              <a:rPr lang="en-US" sz="1600" dirty="0" smtClean="0"/>
              <a:t> </a:t>
            </a:r>
            <a:r>
              <a:rPr lang="en-US" sz="1600" dirty="0" err="1" smtClean="0"/>
              <a:t>iEndIndex</a:t>
            </a:r>
            <a:r>
              <a:rPr lang="en-US" sz="1600" dirty="0" smtClean="0"/>
              <a:t>]</a:t>
            </a:r>
          </a:p>
          <a:p>
            <a:pPr lvl="2"/>
            <a:r>
              <a:rPr lang="en-US" dirty="0" smtClean="0"/>
              <a:t>Modifier methods: </a:t>
            </a:r>
          </a:p>
          <a:p>
            <a:pPr lvl="3"/>
            <a:r>
              <a:rPr lang="en-US" sz="1600" dirty="0" smtClean="0"/>
              <a:t>substring()</a:t>
            </a:r>
          </a:p>
          <a:p>
            <a:pPr lvl="3"/>
            <a:r>
              <a:rPr lang="en-US" sz="1600" dirty="0" err="1" smtClean="0"/>
              <a:t>concat</a:t>
            </a:r>
            <a:r>
              <a:rPr lang="en-US" sz="1600" dirty="0" smtClean="0"/>
              <a:t>()</a:t>
            </a:r>
          </a:p>
          <a:p>
            <a:pPr lvl="3"/>
            <a:r>
              <a:rPr lang="en-US" sz="1600" dirty="0" smtClean="0"/>
              <a:t>replace()</a:t>
            </a:r>
          </a:p>
          <a:p>
            <a:pPr lvl="3"/>
            <a:r>
              <a:rPr lang="en-US" sz="1600" dirty="0" smtClean="0"/>
              <a:t>trim()</a:t>
            </a:r>
          </a:p>
          <a:p>
            <a:pPr lvl="3"/>
            <a:r>
              <a:rPr lang="en-US" sz="1600" dirty="0" err="1" smtClean="0"/>
              <a:t>toUpperCase</a:t>
            </a:r>
            <a:r>
              <a:rPr lang="en-US" sz="1600" dirty="0" smtClean="0"/>
              <a:t>()</a:t>
            </a:r>
          </a:p>
          <a:p>
            <a:pPr lvl="3"/>
            <a:r>
              <a:rPr lang="en-US" sz="1600" dirty="0" err="1" smtClean="0"/>
              <a:t>toLowerCase</a:t>
            </a:r>
            <a:r>
              <a:rPr lang="en-US" sz="1600" dirty="0" smtClean="0"/>
              <a:t>()</a:t>
            </a:r>
            <a:br>
              <a:rPr lang="en-US" sz="1600" dirty="0" smtClean="0"/>
            </a:b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String Handling(Contd..):</a:t>
            </a:r>
          </a:p>
          <a:p>
            <a:pPr lvl="1"/>
            <a:r>
              <a:rPr lang="en-US" dirty="0" smtClean="0"/>
              <a:t>String Class(Contd..):</a:t>
            </a:r>
          </a:p>
          <a:p>
            <a:pPr lvl="2"/>
            <a:r>
              <a:rPr lang="en-US" dirty="0" smtClean="0"/>
              <a:t>String Comparison Methods</a:t>
            </a:r>
          </a:p>
          <a:p>
            <a:pPr lvl="3"/>
            <a:r>
              <a:rPr lang="en-US" sz="1600" dirty="0" smtClean="0"/>
              <a:t>public </a:t>
            </a:r>
            <a:r>
              <a:rPr lang="en-US" sz="1600" dirty="0" err="1" smtClean="0"/>
              <a:t>boolean</a:t>
            </a:r>
            <a:r>
              <a:rPr lang="en-US" sz="1600" dirty="0" smtClean="0"/>
              <a:t> equals(Object </a:t>
            </a:r>
            <a:r>
              <a:rPr lang="en-US" sz="1600" dirty="0" err="1" smtClean="0"/>
              <a:t>str</a:t>
            </a:r>
            <a:r>
              <a:rPr lang="en-US" sz="1600" dirty="0" smtClean="0"/>
              <a:t>)</a:t>
            </a:r>
          </a:p>
          <a:p>
            <a:pPr lvl="4"/>
            <a:r>
              <a:rPr lang="en-US" sz="1400" dirty="0" smtClean="0"/>
              <a:t>Returns true if string contents are same </a:t>
            </a:r>
          </a:p>
          <a:p>
            <a:pPr lvl="3"/>
            <a:r>
              <a:rPr lang="en-US" sz="1600" dirty="0" smtClean="0"/>
              <a:t>public </a:t>
            </a:r>
            <a:r>
              <a:rPr lang="en-US" sz="1600" dirty="0" err="1" smtClean="0"/>
              <a:t>boolean</a:t>
            </a:r>
            <a:r>
              <a:rPr lang="en-US" sz="1600" dirty="0" smtClean="0"/>
              <a:t> </a:t>
            </a:r>
            <a:r>
              <a:rPr lang="en-US" sz="1600" dirty="0" err="1" smtClean="0"/>
              <a:t>equalsIgnoreCase</a:t>
            </a:r>
            <a:r>
              <a:rPr lang="en-US" sz="1600" dirty="0" smtClean="0"/>
              <a:t>(Object </a:t>
            </a:r>
            <a:r>
              <a:rPr lang="en-US" sz="1600" dirty="0" err="1" smtClean="0"/>
              <a:t>str</a:t>
            </a:r>
            <a:r>
              <a:rPr lang="en-US" sz="1600" dirty="0" smtClean="0"/>
              <a:t>) </a:t>
            </a:r>
          </a:p>
          <a:p>
            <a:pPr lvl="3"/>
            <a:r>
              <a:rPr lang="en-US" sz="1600" dirty="0" smtClean="0"/>
              <a:t>public </a:t>
            </a:r>
            <a:r>
              <a:rPr lang="en-US" sz="1600" dirty="0" err="1" smtClean="0"/>
              <a:t>int</a:t>
            </a:r>
            <a:r>
              <a:rPr lang="en-US" sz="1600" dirty="0" smtClean="0"/>
              <a:t> </a:t>
            </a:r>
            <a:r>
              <a:rPr lang="en-US" sz="1600" dirty="0" err="1" smtClean="0"/>
              <a:t>compareTo</a:t>
            </a:r>
            <a:r>
              <a:rPr lang="en-US" sz="1600" dirty="0" smtClean="0"/>
              <a:t>(String </a:t>
            </a:r>
            <a:r>
              <a:rPr lang="en-US" sz="1600" dirty="0" err="1" smtClean="0"/>
              <a:t>str</a:t>
            </a:r>
            <a:r>
              <a:rPr lang="en-US" sz="1600" dirty="0" smtClean="0"/>
              <a:t>):</a:t>
            </a:r>
          </a:p>
          <a:p>
            <a:pPr lvl="4"/>
            <a:r>
              <a:rPr lang="en-US" sz="1400" dirty="0" smtClean="0"/>
              <a:t>The </a:t>
            </a:r>
            <a:r>
              <a:rPr lang="en-US" sz="1400" dirty="0" err="1" smtClean="0"/>
              <a:t>compareTo</a:t>
            </a:r>
            <a:r>
              <a:rPr lang="en-US" sz="1400" dirty="0" smtClean="0"/>
              <a:t>() method is used in conditions where a Programmer wants to sort a list of strings in a predetermined order.</a:t>
            </a:r>
          </a:p>
          <a:p>
            <a:pPr lvl="4"/>
            <a:r>
              <a:rPr lang="en-US" sz="1400" dirty="0" smtClean="0"/>
              <a:t>returns an </a:t>
            </a:r>
            <a:r>
              <a:rPr lang="en-US" sz="1400" dirty="0" err="1" smtClean="0"/>
              <a:t>int</a:t>
            </a:r>
            <a:r>
              <a:rPr lang="en-US" sz="1400" dirty="0" smtClean="0"/>
              <a:t> value as the result</a:t>
            </a:r>
          </a:p>
          <a:p>
            <a:pPr lvl="4"/>
            <a:r>
              <a:rPr lang="en-US" sz="1400" dirty="0" smtClean="0"/>
              <a:t>Less than zero The invoking string is less than the argument string. </a:t>
            </a:r>
          </a:p>
          <a:p>
            <a:pPr lvl="4"/>
            <a:r>
              <a:rPr lang="en-US" sz="1400" dirty="0" smtClean="0"/>
              <a:t>Zero The invoking string and the argument string are same. </a:t>
            </a:r>
          </a:p>
          <a:p>
            <a:pPr lvl="4"/>
            <a:r>
              <a:rPr lang="en-US" sz="1400" dirty="0" smtClean="0"/>
              <a:t>Greater than zero The invoking string is greater than the argument string. </a:t>
            </a:r>
          </a:p>
          <a:p>
            <a:pPr lvl="3"/>
            <a:r>
              <a:rPr lang="en-US" sz="1600" dirty="0" smtClean="0"/>
              <a:t>public </a:t>
            </a:r>
            <a:r>
              <a:rPr lang="en-US" sz="1600" dirty="0" err="1" smtClean="0"/>
              <a:t>int</a:t>
            </a:r>
            <a:r>
              <a:rPr lang="en-US" sz="1600" dirty="0" smtClean="0"/>
              <a:t> </a:t>
            </a:r>
            <a:r>
              <a:rPr lang="en-US" sz="1600" dirty="0" err="1" smtClean="0"/>
              <a:t>compareToIgnoreCase</a:t>
            </a:r>
            <a:r>
              <a:rPr lang="en-US" sz="1600" dirty="0" smtClean="0"/>
              <a:t>(String </a:t>
            </a:r>
            <a:r>
              <a:rPr lang="en-US" sz="1600" dirty="0" err="1" smtClean="0"/>
              <a:t>str</a:t>
            </a:r>
            <a:r>
              <a:rPr lang="en-US" sz="1600" dirty="0" smtClean="0"/>
              <a:t>) </a:t>
            </a:r>
          </a:p>
          <a:p>
            <a:pPr lvl="3"/>
            <a:r>
              <a:rPr lang="en-US" sz="1600" dirty="0" smtClean="0"/>
              <a:t>public </a:t>
            </a:r>
            <a:r>
              <a:rPr lang="en-US" sz="1600" dirty="0" err="1" smtClean="0"/>
              <a:t>boolean</a:t>
            </a:r>
            <a:r>
              <a:rPr lang="en-US" sz="1600" dirty="0" smtClean="0"/>
              <a:t> </a:t>
            </a:r>
            <a:r>
              <a:rPr lang="en-US" sz="1600" dirty="0" err="1" smtClean="0"/>
              <a:t>regionMatches</a:t>
            </a:r>
            <a:r>
              <a:rPr lang="en-US" sz="1600" dirty="0" smtClean="0"/>
              <a:t>(</a:t>
            </a:r>
            <a:r>
              <a:rPr lang="en-US" sz="1600" dirty="0" err="1" smtClean="0"/>
              <a:t>int</a:t>
            </a:r>
            <a:r>
              <a:rPr lang="en-US" sz="1600" dirty="0" smtClean="0"/>
              <a:t> </a:t>
            </a:r>
            <a:r>
              <a:rPr lang="en-US" sz="1600" dirty="0" err="1" smtClean="0"/>
              <a:t>startindex</a:t>
            </a:r>
            <a:r>
              <a:rPr lang="en-US" sz="1600" dirty="0" smtClean="0"/>
              <a:t>, String str2, </a:t>
            </a:r>
            <a:r>
              <a:rPr lang="en-US" sz="1600" dirty="0" err="1" smtClean="0"/>
              <a:t>int</a:t>
            </a:r>
            <a:r>
              <a:rPr lang="en-US" sz="1600" dirty="0" smtClean="0"/>
              <a:t> startindex2, </a:t>
            </a:r>
            <a:r>
              <a:rPr lang="en-US" sz="1600" dirty="0" err="1" smtClean="0"/>
              <a:t>int</a:t>
            </a:r>
            <a:r>
              <a:rPr lang="en-US" sz="1600" dirty="0" smtClean="0"/>
              <a:t> </a:t>
            </a:r>
            <a:r>
              <a:rPr lang="en-US" sz="1600" dirty="0" err="1" smtClean="0"/>
              <a:t>len</a:t>
            </a:r>
            <a:r>
              <a:rPr lang="en-US" sz="1600" dirty="0" smtClean="0"/>
              <a:t>)</a:t>
            </a:r>
          </a:p>
          <a:p>
            <a:pPr lvl="4"/>
            <a:r>
              <a:rPr lang="en-US" sz="1400" dirty="0" smtClean="0"/>
              <a:t>The </a:t>
            </a:r>
            <a:r>
              <a:rPr lang="en-US" sz="1400" dirty="0" err="1" smtClean="0"/>
              <a:t>regionMatches</a:t>
            </a:r>
            <a:r>
              <a:rPr lang="en-US" sz="1400" dirty="0" smtClean="0"/>
              <a:t>() method is used to check the equality of two string regions where the two string regions belong to two different strings. </a:t>
            </a:r>
          </a:p>
          <a:p>
            <a:pPr marL="0" indent="0">
              <a:buNone/>
            </a:pPr>
            <a:r>
              <a:rPr lang="en-US" dirty="0" smtClean="0"/>
              <a:t/>
            </a:r>
            <a:br>
              <a:rPr lang="en-US" dirty="0" smtClean="0"/>
            </a:br>
            <a:endParaRPr lang="en-US" dirty="0" smtClean="0"/>
          </a:p>
          <a:p>
            <a:pPr marL="0" indent="0">
              <a:buNone/>
            </a:pPr>
            <a:r>
              <a:rPr lang="en-US" dirty="0" smtClean="0"/>
              <a:t/>
            </a:r>
            <a:br>
              <a:rPr lang="en-US" dirty="0" smtClean="0"/>
            </a:br>
            <a:endParaRPr lang="en-US" dirty="0" smtClean="0"/>
          </a:p>
          <a:p>
            <a:pPr marL="0" indent="0">
              <a:buNone/>
            </a:pP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String Handling(Contd..):</a:t>
            </a:r>
          </a:p>
          <a:p>
            <a:pPr lvl="1"/>
            <a:r>
              <a:rPr lang="en-US" dirty="0" smtClean="0"/>
              <a:t>String Class(Contd..):</a:t>
            </a:r>
          </a:p>
          <a:p>
            <a:pPr lvl="2"/>
            <a:r>
              <a:rPr lang="en-US" dirty="0" smtClean="0"/>
              <a:t>String Comparison</a:t>
            </a:r>
          </a:p>
          <a:p>
            <a:pPr lvl="3"/>
            <a:r>
              <a:rPr lang="en-US" sz="1600" dirty="0" smtClean="0"/>
              <a:t>public </a:t>
            </a:r>
            <a:r>
              <a:rPr lang="en-US" sz="1600" dirty="0" err="1" smtClean="0"/>
              <a:t>boolean</a:t>
            </a:r>
            <a:r>
              <a:rPr lang="en-US" sz="1600" dirty="0" smtClean="0"/>
              <a:t> </a:t>
            </a:r>
            <a:r>
              <a:rPr lang="en-US" sz="1600" dirty="0" err="1" smtClean="0"/>
              <a:t>startsWith</a:t>
            </a:r>
            <a:r>
              <a:rPr lang="en-US" sz="1600" dirty="0" smtClean="0"/>
              <a:t>(String prefix)</a:t>
            </a:r>
          </a:p>
          <a:p>
            <a:pPr lvl="3"/>
            <a:r>
              <a:rPr lang="en-US" sz="1600" dirty="0" smtClean="0"/>
              <a:t>public </a:t>
            </a:r>
            <a:r>
              <a:rPr lang="en-US" sz="1600" dirty="0" err="1" smtClean="0"/>
              <a:t>boolean</a:t>
            </a:r>
            <a:r>
              <a:rPr lang="en-US" sz="1600" dirty="0" smtClean="0"/>
              <a:t> </a:t>
            </a:r>
            <a:r>
              <a:rPr lang="en-US" sz="1600" dirty="0" err="1" smtClean="0"/>
              <a:t>endsWith</a:t>
            </a:r>
            <a:r>
              <a:rPr lang="en-US" sz="1600" dirty="0" smtClean="0"/>
              <a:t>(String prefix) </a:t>
            </a:r>
          </a:p>
          <a:p>
            <a:pPr lvl="2"/>
            <a:r>
              <a:rPr lang="en-US" dirty="0" smtClean="0"/>
              <a:t>String Search:</a:t>
            </a:r>
          </a:p>
          <a:p>
            <a:pPr lvl="3"/>
            <a:r>
              <a:rPr lang="en-US" sz="1600" dirty="0" smtClean="0"/>
              <a:t>public </a:t>
            </a:r>
            <a:r>
              <a:rPr lang="en-US" sz="1600" dirty="0" err="1" smtClean="0"/>
              <a:t>int</a:t>
            </a:r>
            <a:r>
              <a:rPr lang="en-US" sz="1600" dirty="0" smtClean="0"/>
              <a:t> </a:t>
            </a:r>
            <a:r>
              <a:rPr lang="en-US" sz="1600" dirty="0" err="1" smtClean="0"/>
              <a:t>indexOf</a:t>
            </a:r>
            <a:r>
              <a:rPr lang="en-US" sz="1600" dirty="0" smtClean="0"/>
              <a:t>(</a:t>
            </a:r>
            <a:r>
              <a:rPr lang="en-US" sz="1600" dirty="0" err="1" smtClean="0"/>
              <a:t>int</a:t>
            </a:r>
            <a:r>
              <a:rPr lang="en-US" sz="1600" dirty="0" smtClean="0"/>
              <a:t> </a:t>
            </a:r>
            <a:r>
              <a:rPr lang="en-US" sz="1600" dirty="0" err="1" smtClean="0"/>
              <a:t>ch</a:t>
            </a:r>
            <a:r>
              <a:rPr lang="en-US" sz="1600" dirty="0" smtClean="0"/>
              <a:t>) </a:t>
            </a:r>
          </a:p>
          <a:p>
            <a:pPr lvl="3"/>
            <a:r>
              <a:rPr lang="en-US" sz="1600" dirty="0" smtClean="0"/>
              <a:t>public </a:t>
            </a:r>
            <a:r>
              <a:rPr lang="en-US" sz="1600" dirty="0" err="1" smtClean="0"/>
              <a:t>int</a:t>
            </a:r>
            <a:r>
              <a:rPr lang="en-US" sz="1600" dirty="0" smtClean="0"/>
              <a:t> </a:t>
            </a:r>
            <a:r>
              <a:rPr lang="en-US" sz="1600" dirty="0" err="1" smtClean="0"/>
              <a:t>lastIndexOf</a:t>
            </a:r>
            <a:r>
              <a:rPr lang="en-US" sz="1600" dirty="0" smtClean="0"/>
              <a:t>(</a:t>
            </a:r>
            <a:r>
              <a:rPr lang="en-US" sz="1600" dirty="0" err="1" smtClean="0"/>
              <a:t>int</a:t>
            </a:r>
            <a:r>
              <a:rPr lang="en-US" sz="1600" dirty="0" smtClean="0"/>
              <a:t> </a:t>
            </a:r>
            <a:r>
              <a:rPr lang="en-US" sz="1600" dirty="0" err="1" smtClean="0"/>
              <a:t>ch</a:t>
            </a:r>
            <a:r>
              <a:rPr lang="en-US" sz="1600" dirty="0" smtClean="0"/>
              <a:t>) </a:t>
            </a:r>
          </a:p>
          <a:p>
            <a:pPr lvl="3"/>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String Handling(Contd..):</a:t>
            </a:r>
          </a:p>
          <a:p>
            <a:pPr lvl="1"/>
            <a:r>
              <a:rPr lang="en-US" dirty="0" smtClean="0"/>
              <a:t>StringBuffer Class:</a:t>
            </a:r>
          </a:p>
          <a:p>
            <a:pPr lvl="2"/>
            <a:r>
              <a:rPr lang="en-US" dirty="0" smtClean="0"/>
              <a:t>allow manipulation of strings without creating a new object each time a manipulation occurs.</a:t>
            </a:r>
          </a:p>
          <a:p>
            <a:pPr lvl="2"/>
            <a:r>
              <a:rPr lang="en-US" i="1" dirty="0" err="1" smtClean="0"/>
              <a:t>Accessor</a:t>
            </a:r>
            <a:r>
              <a:rPr lang="en-US" i="1" dirty="0" smtClean="0"/>
              <a:t> methods:</a:t>
            </a:r>
            <a:r>
              <a:rPr lang="en-US" dirty="0" smtClean="0"/>
              <a:t> </a:t>
            </a:r>
          </a:p>
          <a:p>
            <a:pPr lvl="3"/>
            <a:r>
              <a:rPr lang="en-US" sz="1600" dirty="0" smtClean="0"/>
              <a:t>capacity(), </a:t>
            </a:r>
            <a:r>
              <a:rPr lang="en-US" sz="1600" dirty="0" err="1" smtClean="0"/>
              <a:t>charAt</a:t>
            </a:r>
            <a:r>
              <a:rPr lang="en-US" sz="1600" dirty="0" smtClean="0"/>
              <a:t>(</a:t>
            </a:r>
            <a:r>
              <a:rPr lang="en-US" sz="1600" dirty="0" err="1" smtClean="0"/>
              <a:t>i</a:t>
            </a:r>
            <a:r>
              <a:rPr lang="en-US" sz="1600" dirty="0" smtClean="0"/>
              <a:t>), length(), substring(</a:t>
            </a:r>
            <a:r>
              <a:rPr lang="en-US" sz="1600" dirty="0" err="1" smtClean="0"/>
              <a:t>iStart</a:t>
            </a:r>
            <a:r>
              <a:rPr lang="en-US" sz="1600" dirty="0" smtClean="0"/>
              <a:t> [,</a:t>
            </a:r>
            <a:r>
              <a:rPr lang="en-US" sz="1600" dirty="0" err="1" smtClean="0"/>
              <a:t>iEndIndex</a:t>
            </a:r>
            <a:r>
              <a:rPr lang="en-US" sz="1600" dirty="0" smtClean="0"/>
              <a:t>)])</a:t>
            </a:r>
          </a:p>
          <a:p>
            <a:pPr lvl="2"/>
            <a:r>
              <a:rPr lang="en-US" i="1" dirty="0" smtClean="0"/>
              <a:t>Modifier methods:</a:t>
            </a:r>
            <a:r>
              <a:rPr lang="en-US" dirty="0" smtClean="0"/>
              <a:t> </a:t>
            </a:r>
          </a:p>
          <a:p>
            <a:pPr lvl="3"/>
            <a:r>
              <a:rPr lang="en-US" sz="1600" dirty="0" smtClean="0"/>
              <a:t>append(),</a:t>
            </a:r>
          </a:p>
          <a:p>
            <a:pPr lvl="3"/>
            <a:r>
              <a:rPr lang="en-US" sz="1600" dirty="0" smtClean="0"/>
              <a:t> delete(), </a:t>
            </a:r>
            <a:r>
              <a:rPr lang="en-US" sz="1600" dirty="0" err="1" smtClean="0"/>
              <a:t>deleteCharAt</a:t>
            </a:r>
            <a:r>
              <a:rPr lang="en-US" sz="1600" dirty="0" smtClean="0"/>
              <a:t>(), </a:t>
            </a:r>
          </a:p>
          <a:p>
            <a:pPr lvl="3"/>
            <a:r>
              <a:rPr lang="en-US" sz="1600" dirty="0" err="1" smtClean="0"/>
              <a:t>ensureCapacity</a:t>
            </a:r>
            <a:r>
              <a:rPr lang="en-US" sz="1600" dirty="0" smtClean="0"/>
              <a:t>(), </a:t>
            </a:r>
          </a:p>
          <a:p>
            <a:pPr lvl="3"/>
            <a:r>
              <a:rPr lang="en-US" sz="1600" dirty="0" err="1" smtClean="0"/>
              <a:t>getChars</a:t>
            </a:r>
            <a:r>
              <a:rPr lang="en-US" sz="1600" dirty="0" smtClean="0"/>
              <a:t>(), </a:t>
            </a:r>
          </a:p>
          <a:p>
            <a:pPr lvl="3"/>
            <a:r>
              <a:rPr lang="en-US" sz="1600" dirty="0" smtClean="0"/>
              <a:t>insert(),</a:t>
            </a:r>
          </a:p>
          <a:p>
            <a:pPr lvl="3"/>
            <a:r>
              <a:rPr lang="en-US" sz="1600" dirty="0" smtClean="0"/>
              <a:t> replace(),</a:t>
            </a:r>
          </a:p>
          <a:p>
            <a:pPr lvl="3"/>
            <a:r>
              <a:rPr lang="en-US" sz="1600" dirty="0" smtClean="0"/>
              <a:t> reverse(),</a:t>
            </a:r>
          </a:p>
          <a:p>
            <a:pPr lvl="3"/>
            <a:r>
              <a:rPr lang="en-US" sz="1600" dirty="0" smtClean="0"/>
              <a:t> </a:t>
            </a:r>
            <a:r>
              <a:rPr lang="en-US" sz="1600" dirty="0" err="1" smtClean="0"/>
              <a:t>setCharAt</a:t>
            </a:r>
            <a:r>
              <a:rPr lang="en-US" sz="1600" dirty="0" smtClean="0"/>
              <a:t>(), </a:t>
            </a:r>
          </a:p>
          <a:p>
            <a:pPr lvl="3"/>
            <a:r>
              <a:rPr lang="en-US" sz="1600" dirty="0" err="1" smtClean="0"/>
              <a:t>setLength</a:t>
            </a:r>
            <a:r>
              <a:rPr lang="en-US" sz="1600" dirty="0" smtClean="0"/>
              <a:t>()</a:t>
            </a:r>
            <a:endParaRPr lang="en-US" dirty="0" smtClean="0"/>
          </a:p>
          <a:p>
            <a:pPr lvl="2"/>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String Handling(Contd..):</a:t>
            </a:r>
          </a:p>
          <a:p>
            <a:pPr lvl="1"/>
            <a:r>
              <a:rPr lang="en-US" dirty="0" smtClean="0"/>
              <a:t>StringBuilder Class:</a:t>
            </a:r>
          </a:p>
          <a:p>
            <a:pPr lvl="2"/>
            <a:r>
              <a:rPr lang="en-US" dirty="0" smtClean="0"/>
              <a:t>similar to StringBuffer ones but they are </a:t>
            </a:r>
            <a:r>
              <a:rPr lang="en-US" i="1" dirty="0" smtClean="0"/>
              <a:t>unsynchronized</a:t>
            </a:r>
            <a:r>
              <a:rPr lang="en-US" dirty="0" smtClean="0"/>
              <a:t> (</a:t>
            </a:r>
            <a:r>
              <a:rPr lang="en-US" dirty="0" err="1" smtClean="0"/>
              <a:t>ie</a:t>
            </a:r>
            <a:r>
              <a:rPr lang="en-US" dirty="0" smtClean="0"/>
              <a:t>. not for multithreaded applications). </a:t>
            </a:r>
          </a:p>
          <a:p>
            <a:pPr lvl="2"/>
            <a:r>
              <a:rPr lang="en-US" dirty="0" smtClean="0"/>
              <a:t>They are also much faster</a:t>
            </a:r>
          </a:p>
          <a:p>
            <a:pPr lvl="2"/>
            <a:r>
              <a:rPr lang="en-US" i="1" dirty="0" err="1" smtClean="0"/>
              <a:t>Accessor</a:t>
            </a:r>
            <a:r>
              <a:rPr lang="en-US" i="1" dirty="0" smtClean="0"/>
              <a:t> methods:</a:t>
            </a:r>
            <a:r>
              <a:rPr lang="en-US" dirty="0" smtClean="0"/>
              <a:t> </a:t>
            </a:r>
          </a:p>
          <a:p>
            <a:pPr lvl="3"/>
            <a:r>
              <a:rPr lang="en-US" sz="1600" dirty="0" smtClean="0"/>
              <a:t>capacity(), length(), </a:t>
            </a:r>
            <a:r>
              <a:rPr lang="en-US" sz="1600" dirty="0" err="1" smtClean="0"/>
              <a:t>charAt</a:t>
            </a:r>
            <a:r>
              <a:rPr lang="en-US" sz="1600" dirty="0" smtClean="0"/>
              <a:t>(</a:t>
            </a:r>
            <a:r>
              <a:rPr lang="en-US" sz="1600" dirty="0" err="1" smtClean="0"/>
              <a:t>i</a:t>
            </a:r>
            <a:r>
              <a:rPr lang="en-US" sz="1600" dirty="0" smtClean="0"/>
              <a:t>), </a:t>
            </a:r>
            <a:r>
              <a:rPr lang="en-US" sz="1600" dirty="0" err="1" smtClean="0"/>
              <a:t>indexOf</a:t>
            </a:r>
            <a:r>
              <a:rPr lang="en-US" sz="1600" dirty="0" smtClean="0"/>
              <a:t>(g), </a:t>
            </a:r>
            <a:r>
              <a:rPr lang="en-US" sz="1600" dirty="0" err="1" smtClean="0"/>
              <a:t>lastIndexOf</a:t>
            </a:r>
            <a:r>
              <a:rPr lang="en-US" sz="1600" dirty="0" smtClean="0"/>
              <a:t>(g)</a:t>
            </a:r>
          </a:p>
          <a:p>
            <a:pPr lvl="2"/>
            <a:r>
              <a:rPr lang="en-US" i="1" dirty="0" smtClean="0"/>
              <a:t>Modifier methods:</a:t>
            </a:r>
            <a:r>
              <a:rPr lang="en-US" dirty="0" smtClean="0"/>
              <a:t> </a:t>
            </a:r>
          </a:p>
          <a:p>
            <a:pPr lvl="3"/>
            <a:r>
              <a:rPr lang="en-US" sz="1600" dirty="0" smtClean="0"/>
              <a:t>append(), </a:t>
            </a:r>
          </a:p>
          <a:p>
            <a:pPr lvl="3"/>
            <a:r>
              <a:rPr lang="en-US" sz="1600" dirty="0" smtClean="0"/>
              <a:t>delete(), </a:t>
            </a:r>
          </a:p>
          <a:p>
            <a:pPr lvl="3"/>
            <a:r>
              <a:rPr lang="en-US" sz="1600" dirty="0" smtClean="0"/>
              <a:t>insert(), </a:t>
            </a:r>
          </a:p>
          <a:p>
            <a:pPr lvl="3"/>
            <a:r>
              <a:rPr lang="en-US" sz="1600" dirty="0" err="1" smtClean="0"/>
              <a:t>getChars</a:t>
            </a:r>
            <a:r>
              <a:rPr lang="en-US" sz="1600" dirty="0" smtClean="0"/>
              <a:t>(), </a:t>
            </a:r>
            <a:r>
              <a:rPr lang="en-US" sz="1600" dirty="0" err="1" smtClean="0"/>
              <a:t>setCharAt</a:t>
            </a:r>
            <a:r>
              <a:rPr lang="en-US" sz="1600" dirty="0" smtClean="0"/>
              <a:t>(), </a:t>
            </a:r>
          </a:p>
          <a:p>
            <a:pPr lvl="3"/>
            <a:r>
              <a:rPr lang="en-US" sz="1600" dirty="0" smtClean="0"/>
              <a:t>substring(), </a:t>
            </a:r>
          </a:p>
          <a:p>
            <a:pPr lvl="3"/>
            <a:r>
              <a:rPr lang="en-US" sz="1600" dirty="0" smtClean="0"/>
              <a:t>replace(), </a:t>
            </a:r>
          </a:p>
          <a:p>
            <a:pPr lvl="3"/>
            <a:r>
              <a:rPr lang="en-US" sz="1600" dirty="0" smtClean="0"/>
              <a:t>reverse(), </a:t>
            </a:r>
          </a:p>
          <a:p>
            <a:pPr lvl="3"/>
            <a:r>
              <a:rPr lang="en-US" sz="1600" dirty="0" err="1" smtClean="0"/>
              <a:t>trimToSize</a:t>
            </a:r>
            <a:r>
              <a:rPr lang="en-US" sz="1600" dirty="0" smtClean="0"/>
              <a:t>(g ), </a:t>
            </a:r>
            <a:endParaRPr lang="en-US" dirty="0" smtClean="0"/>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a:xfrm>
            <a:off x="2285999" y="1112838"/>
            <a:ext cx="6621463" cy="4960937"/>
          </a:xfrm>
        </p:spPr>
        <p:txBody>
          <a:bodyPr/>
          <a:lstStyle/>
          <a:p>
            <a:pPr lvl="1">
              <a:buNone/>
            </a:pPr>
            <a:r>
              <a:rPr lang="en-US" sz="2400" dirty="0" smtClean="0"/>
              <a:t>StringBuilder </a:t>
            </a:r>
            <a:r>
              <a:rPr lang="en-US" sz="2400" dirty="0" err="1" smtClean="0"/>
              <a:t>defString</a:t>
            </a:r>
            <a:r>
              <a:rPr lang="en-US" sz="2400" dirty="0" smtClean="0"/>
              <a:t>=new StringBuilder();</a:t>
            </a:r>
          </a:p>
          <a:p>
            <a:pPr lvl="1">
              <a:buNone/>
            </a:pPr>
            <a:endParaRPr lang="en-US" sz="2400" dirty="0" smtClean="0"/>
          </a:p>
          <a:p>
            <a:pPr lvl="1">
              <a:buNone/>
            </a:pPr>
            <a:endParaRPr lang="en-US" dirty="0" smtClean="0"/>
          </a:p>
          <a:p>
            <a:pPr lvl="1">
              <a:buNone/>
            </a:pPr>
            <a:r>
              <a:rPr lang="en-US" sz="2400" dirty="0" smtClean="0">
                <a:solidFill>
                  <a:srgbClr val="FF0000"/>
                </a:solidFill>
              </a:rPr>
              <a:t>“ What will be the default size? “</a:t>
            </a:r>
          </a:p>
          <a:p>
            <a:pPr lvl="1">
              <a:buNone/>
            </a:pPr>
            <a:endParaRPr lang="en-US" sz="2400" dirty="0" smtClean="0">
              <a:solidFill>
                <a:srgbClr val="FF0000"/>
              </a:solidFill>
            </a:endParaRPr>
          </a:p>
          <a:p>
            <a:endParaRPr lang="en-US" dirty="0" smtClean="0"/>
          </a:p>
          <a:p>
            <a:endParaRPr lang="en-US" dirty="0" smtClean="0"/>
          </a:p>
          <a:p>
            <a:endParaRPr lang="en-US" dirty="0" smtClean="0"/>
          </a:p>
          <a:p>
            <a:pPr>
              <a:buNone/>
            </a:pPr>
            <a:r>
              <a:rPr lang="en-US" dirty="0" smtClean="0"/>
              <a:t>		</a:t>
            </a:r>
          </a:p>
          <a:p>
            <a:pPr lvl="1"/>
            <a:endParaRPr lang="en-US" dirty="0"/>
          </a:p>
        </p:txBody>
      </p:sp>
      <p:sp>
        <p:nvSpPr>
          <p:cNvPr id="6" name="TextBox 5"/>
          <p:cNvSpPr txBox="1"/>
          <p:nvPr/>
        </p:nvSpPr>
        <p:spPr>
          <a:xfrm>
            <a:off x="1221828" y="6858000"/>
            <a:ext cx="7924800" cy="615553"/>
          </a:xfrm>
          <a:prstGeom prst="rect">
            <a:avLst/>
          </a:prstGeom>
          <a:noFill/>
        </p:spPr>
        <p:txBody>
          <a:bodyPr wrap="square" rtlCol="0">
            <a:spAutoFit/>
          </a:bodyPr>
          <a:lstStyle/>
          <a:p>
            <a:pPr marL="0" lvl="4"/>
            <a:r>
              <a:rPr lang="en-US" dirty="0" smtClean="0">
                <a:solidFill>
                  <a:srgbClr val="00B050"/>
                </a:solidFill>
              </a:rPr>
              <a:t>By default it will set the size to 16 chars</a:t>
            </a:r>
          </a:p>
          <a:p>
            <a:endParaRPr lang="en-US" sz="1400" b="1" dirty="0">
              <a:solidFill>
                <a:srgbClr val="00B050"/>
              </a:solidFill>
            </a:endParaRPr>
          </a:p>
        </p:txBody>
      </p:sp>
      <p:pic>
        <p:nvPicPr>
          <p:cNvPr id="8" name="Picture 12" descr="http://orlandocomputersolutions.com/wp-content/uploads/2011/10/fusion-confused-ic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6"/>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String Handling(Contd..)</a:t>
            </a:r>
          </a:p>
          <a:p>
            <a:pPr lvl="1"/>
            <a:r>
              <a:rPr lang="en-US" dirty="0" smtClean="0"/>
              <a:t>String </a:t>
            </a:r>
            <a:r>
              <a:rPr lang="en-US" dirty="0" err="1" smtClean="0"/>
              <a:t>Tokenizer</a:t>
            </a:r>
            <a:r>
              <a:rPr lang="en-US" dirty="0" smtClean="0"/>
              <a:t>:</a:t>
            </a:r>
          </a:p>
          <a:p>
            <a:pPr lvl="2"/>
            <a:r>
              <a:rPr lang="en-US" dirty="0" smtClean="0"/>
              <a:t>Defined in </a:t>
            </a:r>
            <a:r>
              <a:rPr lang="en-US" dirty="0" err="1" smtClean="0"/>
              <a:t>java.util</a:t>
            </a:r>
            <a:r>
              <a:rPr lang="en-US" dirty="0" smtClean="0"/>
              <a:t> package</a:t>
            </a:r>
          </a:p>
          <a:p>
            <a:pPr lvl="2"/>
            <a:r>
              <a:rPr lang="en-US" dirty="0" smtClean="0"/>
              <a:t>a </a:t>
            </a:r>
            <a:r>
              <a:rPr lang="en-US" dirty="0" err="1" smtClean="0"/>
              <a:t>tokenizer</a:t>
            </a:r>
            <a:r>
              <a:rPr lang="en-US" dirty="0" smtClean="0"/>
              <a:t> function </a:t>
            </a:r>
            <a:r>
              <a:rPr lang="en-US" i="1" dirty="0" smtClean="0"/>
              <a:t>parses</a:t>
            </a:r>
            <a:r>
              <a:rPr lang="en-US" dirty="0" smtClean="0"/>
              <a:t> or breaks up the text into subunits called </a:t>
            </a:r>
            <a:r>
              <a:rPr lang="en-US" i="1" dirty="0" smtClean="0"/>
              <a:t>tokens</a:t>
            </a:r>
            <a:r>
              <a:rPr lang="en-US" dirty="0" smtClean="0"/>
              <a:t> based on specific </a:t>
            </a:r>
            <a:r>
              <a:rPr lang="en-US" i="1" dirty="0" smtClean="0"/>
              <a:t>delimiters</a:t>
            </a:r>
            <a:r>
              <a:rPr lang="en-US" dirty="0" smtClean="0"/>
              <a:t> or break characters. </a:t>
            </a:r>
          </a:p>
          <a:p>
            <a:pPr lvl="2"/>
            <a:r>
              <a:rPr lang="en-US" dirty="0" smtClean="0"/>
              <a:t>Java also provides several </a:t>
            </a:r>
            <a:r>
              <a:rPr lang="en-US" dirty="0" err="1" smtClean="0"/>
              <a:t>tokenizer</a:t>
            </a:r>
            <a:r>
              <a:rPr lang="en-US" dirty="0" smtClean="0"/>
              <a:t> classes including </a:t>
            </a:r>
          </a:p>
          <a:p>
            <a:pPr lvl="3"/>
            <a:r>
              <a:rPr lang="en-US" sz="1600" i="1" dirty="0" err="1" smtClean="0"/>
              <a:t>StringTokenizer</a:t>
            </a:r>
            <a:r>
              <a:rPr lang="en-US" sz="1600" dirty="0" smtClean="0"/>
              <a:t> (for strings) and </a:t>
            </a:r>
          </a:p>
          <a:p>
            <a:pPr lvl="3"/>
            <a:r>
              <a:rPr lang="en-US" sz="1600" dirty="0" err="1" smtClean="0">
                <a:hlinkClick r:id="rId2" action="ppaction://hlinkfile"/>
              </a:rPr>
              <a:t>StreamTokenizer</a:t>
            </a:r>
            <a:r>
              <a:rPr lang="en-US" sz="1600" dirty="0" smtClean="0"/>
              <a:t> and </a:t>
            </a:r>
            <a:r>
              <a:rPr lang="en-US" sz="1600" dirty="0" smtClean="0">
                <a:hlinkClick r:id="rId2" action="ppaction://hlinkfile"/>
              </a:rPr>
              <a:t>Scanner</a:t>
            </a:r>
            <a:r>
              <a:rPr lang="en-US" sz="1600" dirty="0" smtClean="0"/>
              <a:t> (for streams and files).</a:t>
            </a:r>
          </a:p>
          <a:p>
            <a:pPr lvl="2"/>
            <a:r>
              <a:rPr lang="en-US" i="1" dirty="0" err="1" smtClean="0"/>
              <a:t>StringTokenizer</a:t>
            </a:r>
            <a:r>
              <a:rPr lang="en-US" dirty="0" smtClean="0"/>
              <a:t> class objects may be created by one of three constructor methods depending on the parameters used.</a:t>
            </a:r>
          </a:p>
          <a:p>
            <a:pPr lvl="2"/>
            <a:r>
              <a:rPr lang="en-US" dirty="0" smtClean="0"/>
              <a:t>The </a:t>
            </a:r>
            <a:r>
              <a:rPr lang="en-US" dirty="0" err="1" smtClean="0"/>
              <a:t>StringTokenizer</a:t>
            </a:r>
            <a:r>
              <a:rPr lang="en-US" dirty="0" smtClean="0"/>
              <a:t> methods are: </a:t>
            </a:r>
            <a:r>
              <a:rPr lang="en-US" dirty="0" err="1" smtClean="0"/>
              <a:t>int</a:t>
            </a:r>
            <a:r>
              <a:rPr lang="en-US" dirty="0" smtClean="0"/>
              <a:t> </a:t>
            </a:r>
            <a:r>
              <a:rPr lang="en-US" i="1" dirty="0" err="1" smtClean="0"/>
              <a:t>countTokens</a:t>
            </a:r>
            <a:r>
              <a:rPr lang="en-US" i="1" dirty="0" smtClean="0"/>
              <a:t>()</a:t>
            </a:r>
            <a:r>
              <a:rPr lang="en-US" dirty="0" smtClean="0"/>
              <a:t>, </a:t>
            </a:r>
            <a:r>
              <a:rPr lang="en-US" dirty="0" err="1" smtClean="0"/>
              <a:t>boolean</a:t>
            </a:r>
            <a:r>
              <a:rPr lang="en-US" dirty="0" smtClean="0"/>
              <a:t> </a:t>
            </a:r>
            <a:r>
              <a:rPr lang="en-US" i="1" dirty="0" err="1" smtClean="0"/>
              <a:t>hasMoreTokens</a:t>
            </a:r>
            <a:r>
              <a:rPr lang="en-US" i="1" dirty="0" smtClean="0"/>
              <a:t>()</a:t>
            </a:r>
            <a:r>
              <a:rPr lang="en-US" dirty="0" smtClean="0"/>
              <a:t> and String </a:t>
            </a:r>
            <a:r>
              <a:rPr lang="en-US" i="1" dirty="0" err="1" smtClean="0"/>
              <a:t>nextToken</a:t>
            </a:r>
            <a:r>
              <a:rPr lang="en-US" i="1" dirty="0" smtClean="0"/>
              <a:t>()</a:t>
            </a:r>
            <a:r>
              <a:rPr lang="en-US" dirty="0" smtClean="0"/>
              <a:t>.</a:t>
            </a:r>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A4EFA81F-A3C5-46A7-AB3E-E75B3FE42971}" type="slidenum">
              <a:rPr lang="en-US" altLang="en-US" smtClean="0"/>
              <a:pPr>
                <a:defRPr/>
              </a:pPr>
              <a:t>69</a:t>
            </a:fld>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Underscores in Numeric Literals(Java 7)</a:t>
            </a:r>
          </a:p>
        </p:txBody>
      </p:sp>
      <p:sp>
        <p:nvSpPr>
          <p:cNvPr id="15363" name="Content Placeholder 2"/>
          <p:cNvSpPr>
            <a:spLocks noGrp="1"/>
          </p:cNvSpPr>
          <p:nvPr>
            <p:ph idx="1"/>
          </p:nvPr>
        </p:nvSpPr>
        <p:spPr/>
        <p:txBody>
          <a:bodyPr/>
          <a:lstStyle/>
          <a:p>
            <a:pPr algn="just"/>
            <a:r>
              <a:rPr lang="en-US" sz="2000" dirty="0" smtClean="0"/>
              <a:t>Declaring numeric literals with underscores would have caused a compile error in any previous release of the language.</a:t>
            </a:r>
          </a:p>
          <a:p>
            <a:pPr algn="just"/>
            <a:r>
              <a:rPr lang="en-US" sz="2000" dirty="0" smtClean="0"/>
              <a:t>But in Java 7 numeric literals with underscore characters are allowed.</a:t>
            </a:r>
          </a:p>
          <a:p>
            <a:pPr algn="just"/>
            <a:r>
              <a:rPr lang="en-US" sz="2000" dirty="0" smtClean="0"/>
              <a:t>You can place any number of underscore(_) between digits of numeric literals.</a:t>
            </a:r>
          </a:p>
          <a:p>
            <a:pPr algn="just"/>
            <a:r>
              <a:rPr lang="en-US" sz="2000" dirty="0" smtClean="0"/>
              <a:t>This added feature improves the readability of the code.</a:t>
            </a:r>
          </a:p>
          <a:p>
            <a:pPr algn="just"/>
            <a:r>
              <a:rPr lang="en-US" sz="2000" dirty="0" smtClean="0"/>
              <a:t>For Example credit card number can be write as follows:</a:t>
            </a:r>
          </a:p>
          <a:p>
            <a:pPr algn="just"/>
            <a:r>
              <a:rPr lang="en-US" sz="2000" dirty="0" smtClean="0"/>
              <a:t>   Long </a:t>
            </a:r>
            <a:r>
              <a:rPr lang="en-US" sz="2000" dirty="0" err="1" smtClean="0"/>
              <a:t>creditCardNumber</a:t>
            </a:r>
            <a:r>
              <a:rPr lang="en-US" sz="2000" dirty="0" smtClean="0"/>
              <a:t>=1234_5678_9012_3456L;</a:t>
            </a:r>
          </a:p>
          <a:p>
            <a:pPr algn="just">
              <a:buFont typeface="Wingdings" pitchFamily="2" charset="2"/>
              <a:buNone/>
            </a:pPr>
            <a:endParaRPr lang="en-US" sz="2000" dirty="0" smtClean="0"/>
          </a:p>
        </p:txBody>
      </p:sp>
    </p:spTree>
    <p:extLst>
      <p:ext uri="{BB962C8B-B14F-4D97-AF65-F5344CB8AC3E}">
        <p14:creationId xmlns:p14="http://schemas.microsoft.com/office/powerpoint/2010/main" val="26214648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subTitle" idx="1"/>
          </p:nvPr>
        </p:nvSpPr>
        <p:spPr>
          <a:xfrm>
            <a:off x="228600" y="2971800"/>
            <a:ext cx="5259388" cy="814388"/>
          </a:xfrm>
        </p:spPr>
        <p:txBody>
          <a:bodyPr/>
          <a:lstStyle/>
          <a:p>
            <a:pPr algn="l" eaLnBrk="1" hangingPunct="1"/>
            <a:r>
              <a:rPr lang="en-US" sz="4000" dirty="0" smtClean="0">
                <a:solidFill>
                  <a:schemeClr val="tx2"/>
                </a:solidFill>
              </a:rPr>
              <a:t>Wrapper Classes</a:t>
            </a:r>
          </a:p>
        </p:txBody>
      </p:sp>
      <p:sp>
        <p:nvSpPr>
          <p:cNvPr id="3" name="Rectangle 5"/>
          <p:cNvSpPr>
            <a:spLocks noGrp="1" noChangeArrowheads="1"/>
          </p:cNvSpPr>
          <p:nvPr>
            <p:ph type="sldNum" sz="quarter" idx="4294967295"/>
          </p:nvPr>
        </p:nvSpPr>
        <p:spPr>
          <a:xfrm>
            <a:off x="7010400" y="6245225"/>
            <a:ext cx="2133600" cy="476250"/>
          </a:xfrm>
          <a:prstGeom prst="rect">
            <a:avLst/>
          </a:prstGeom>
        </p:spPr>
        <p:txBody>
          <a:bodyPr/>
          <a:lstStyle/>
          <a:p>
            <a:pPr>
              <a:defRPr/>
            </a:pPr>
            <a:fld id="{ED6D5B24-6A0D-421D-989A-BB719D97185E}" type="slidenum">
              <a:rPr lang="en-US" altLang="en-US"/>
              <a:pPr>
                <a:defRPr/>
              </a:pPr>
              <a:t>70</a:t>
            </a:fld>
            <a:endParaRPr lang="en-US" altLang="en-US"/>
          </a:p>
        </p:txBody>
      </p:sp>
    </p:spTree>
    <p:extLst>
      <p:ext uri="{BB962C8B-B14F-4D97-AF65-F5344CB8AC3E}">
        <p14:creationId xmlns:p14="http://schemas.microsoft.com/office/powerpoint/2010/main" val="22496422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Wrapper Classes</a:t>
            </a:r>
          </a:p>
          <a:p>
            <a:pPr lvl="1"/>
            <a:r>
              <a:rPr lang="en-US" dirty="0" smtClean="0"/>
              <a:t>Java is an object-oriented language and as said everything in java is an object. But what about the primitives? </a:t>
            </a:r>
          </a:p>
          <a:p>
            <a:pPr lvl="1"/>
            <a:r>
              <a:rPr lang="en-US" dirty="0" smtClean="0"/>
              <a:t>Java allows you to include the primitives in the family of objects by using what are called </a:t>
            </a:r>
            <a:r>
              <a:rPr lang="en-US" b="1" dirty="0" smtClean="0"/>
              <a:t>wrapper classes</a:t>
            </a:r>
            <a:r>
              <a:rPr lang="en-US" dirty="0" smtClean="0"/>
              <a:t>.</a:t>
            </a:r>
          </a:p>
          <a:p>
            <a:pPr lvl="1"/>
            <a:r>
              <a:rPr lang="en-US" dirty="0" smtClean="0"/>
              <a:t>There is a wrapper class for every primitive date type in Java. This class encapsulates a single value for the primitive data type. For instance the wrapper class for </a:t>
            </a:r>
            <a:r>
              <a:rPr lang="en-US" dirty="0" err="1" smtClean="0"/>
              <a:t>int</a:t>
            </a:r>
            <a:r>
              <a:rPr lang="en-US" dirty="0" smtClean="0"/>
              <a:t> is Integer, for float is Float, and so on.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5678830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Wrapper Classes(Contd..):</a:t>
            </a:r>
          </a:p>
          <a:p>
            <a:pPr lvl="1"/>
            <a:r>
              <a:rPr lang="en-US" dirty="0" smtClean="0"/>
              <a:t>It server two purposes:</a:t>
            </a:r>
          </a:p>
          <a:p>
            <a:pPr lvl="2" algn="just"/>
            <a:r>
              <a:rPr lang="en-US" dirty="0" smtClean="0"/>
              <a:t>To provide a mechanism to “wrap” primitive values in an object so that the primitives can be included in activities reserved for objects, like as being added to Collections, or returned from a method with an object return value. </a:t>
            </a:r>
          </a:p>
          <a:p>
            <a:pPr lvl="2" algn="just"/>
            <a:r>
              <a:rPr lang="en-US" dirty="0" smtClean="0"/>
              <a:t>To provide an assortment of utility functions for primitives. Most of these functions are related to various conversions: converting primitives to and from String objects, and converting primitives and String objects to and from different bases (or radix), such as binary, octal, and hexadecimal. </a:t>
            </a:r>
          </a:p>
          <a:p>
            <a:pPr lvl="1" algn="just"/>
            <a:endParaRPr lang="en-US" dirty="0" smtClean="0"/>
          </a:p>
          <a:p>
            <a:pPr lvl="1"/>
            <a:endParaRPr lang="en-US" dirty="0"/>
          </a:p>
        </p:txBody>
      </p:sp>
    </p:spTree>
    <p:extLst>
      <p:ext uri="{BB962C8B-B14F-4D97-AF65-F5344CB8AC3E}">
        <p14:creationId xmlns:p14="http://schemas.microsoft.com/office/powerpoint/2010/main" val="131798349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Wrapper Classes:</a:t>
            </a:r>
          </a:p>
          <a:p>
            <a:endParaRPr lang="en-US" dirty="0"/>
          </a:p>
        </p:txBody>
      </p:sp>
      <p:pic>
        <p:nvPicPr>
          <p:cNvPr id="5" name="Picture 4" descr="Wrapper Class1.jpg"/>
          <p:cNvPicPr>
            <a:picLocks noChangeAspect="1"/>
          </p:cNvPicPr>
          <p:nvPr/>
        </p:nvPicPr>
        <p:blipFill>
          <a:blip r:embed="rId2" cstate="print"/>
          <a:stretch>
            <a:fillRect/>
          </a:stretch>
        </p:blipFill>
        <p:spPr>
          <a:xfrm>
            <a:off x="1219200" y="2209800"/>
            <a:ext cx="6012114" cy="2517864"/>
          </a:xfrm>
          <a:prstGeom prst="rect">
            <a:avLst/>
          </a:prstGeom>
        </p:spPr>
      </p:pic>
    </p:spTree>
    <p:extLst>
      <p:ext uri="{BB962C8B-B14F-4D97-AF65-F5344CB8AC3E}">
        <p14:creationId xmlns:p14="http://schemas.microsoft.com/office/powerpoint/2010/main" val="416753386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a:xfrm>
            <a:off x="233363" y="990600"/>
            <a:ext cx="8674100" cy="4960937"/>
          </a:xfrm>
        </p:spPr>
        <p:txBody>
          <a:bodyPr/>
          <a:lstStyle/>
          <a:p>
            <a:r>
              <a:rPr lang="en-US" dirty="0" smtClean="0"/>
              <a:t>Wrapper Classes(Contd..):</a:t>
            </a:r>
          </a:p>
          <a:p>
            <a:pPr lvl="1"/>
            <a:r>
              <a:rPr lang="en-US" dirty="0" smtClean="0"/>
              <a:t>Creating a Wrapper Class Object:</a:t>
            </a:r>
          </a:p>
          <a:p>
            <a:pPr lvl="2"/>
            <a:r>
              <a:rPr lang="en-US" dirty="0" smtClean="0"/>
              <a:t>can be created in one of two ways: </a:t>
            </a:r>
          </a:p>
          <a:p>
            <a:pPr lvl="3"/>
            <a:r>
              <a:rPr lang="en-US" sz="1600" dirty="0" smtClean="0"/>
              <a:t>by instantiating the wrapper class with the new operator or </a:t>
            </a:r>
          </a:p>
          <a:p>
            <a:pPr lvl="4"/>
            <a:r>
              <a:rPr lang="en-US" sz="1400" b="1" dirty="0" smtClean="0"/>
              <a:t>E.g.</a:t>
            </a:r>
            <a:r>
              <a:rPr lang="en-US" sz="1400" dirty="0" smtClean="0"/>
              <a:t> </a:t>
            </a:r>
            <a:r>
              <a:rPr lang="en-US" sz="1400" dirty="0" err="1" smtClean="0"/>
              <a:t>boolean</a:t>
            </a:r>
            <a:r>
              <a:rPr lang="en-US" sz="1400" dirty="0" smtClean="0"/>
              <a:t> boo = false; Boolean </a:t>
            </a:r>
            <a:r>
              <a:rPr lang="en-US" sz="1400" dirty="0" err="1" smtClean="0"/>
              <a:t>wboo</a:t>
            </a:r>
            <a:r>
              <a:rPr lang="en-US" sz="1400" dirty="0" smtClean="0"/>
              <a:t> = new Boolean(boo); </a:t>
            </a:r>
          </a:p>
          <a:p>
            <a:pPr lvl="4"/>
            <a:r>
              <a:rPr lang="en-US" sz="1400" dirty="0" smtClean="0"/>
              <a:t>float f = 12.34f; Float </a:t>
            </a:r>
            <a:r>
              <a:rPr lang="en-US" sz="1400" dirty="0" err="1" smtClean="0"/>
              <a:t>wfloat</a:t>
            </a:r>
            <a:r>
              <a:rPr lang="en-US" sz="1400" dirty="0" smtClean="0"/>
              <a:t> = new Float(f); </a:t>
            </a:r>
          </a:p>
          <a:p>
            <a:pPr lvl="4"/>
            <a:r>
              <a:rPr lang="en-US" sz="1400" dirty="0" smtClean="0"/>
              <a:t>double d = 12.56d; Double </a:t>
            </a:r>
            <a:r>
              <a:rPr lang="en-US" sz="1400" dirty="0" err="1" smtClean="0"/>
              <a:t>wdouble</a:t>
            </a:r>
            <a:r>
              <a:rPr lang="en-US" sz="1400" dirty="0" smtClean="0"/>
              <a:t> = new Double(d);</a:t>
            </a:r>
            <a:endParaRPr lang="en-US" sz="1600" dirty="0" smtClean="0"/>
          </a:p>
          <a:p>
            <a:pPr lvl="3"/>
            <a:r>
              <a:rPr lang="en-US" sz="1600" dirty="0" smtClean="0"/>
              <a:t>by invoking a static method on the wrapper class. </a:t>
            </a:r>
          </a:p>
          <a:p>
            <a:pPr lvl="4"/>
            <a:r>
              <a:rPr lang="en-US" sz="1400" dirty="0" smtClean="0"/>
              <a:t>using </a:t>
            </a:r>
            <a:r>
              <a:rPr lang="en-US" sz="1400" b="1" dirty="0" smtClean="0"/>
              <a:t>static </a:t>
            </a:r>
            <a:r>
              <a:rPr lang="en-US" sz="1400" b="1" dirty="0" err="1" smtClean="0"/>
              <a:t>valueOf</a:t>
            </a:r>
            <a:r>
              <a:rPr lang="en-US" sz="1400" b="1" dirty="0" smtClean="0"/>
              <a:t>() </a:t>
            </a:r>
            <a:r>
              <a:rPr lang="en-US" sz="1400" dirty="0" smtClean="0"/>
              <a:t>.Because it's a static method, it can be invoked directly on the class (without instantiating it), and will return the corresponding object that is wrapping what you passed in as an argument.</a:t>
            </a:r>
          </a:p>
          <a:p>
            <a:pPr lvl="4"/>
            <a:r>
              <a:rPr lang="en-US" sz="1400" dirty="0" smtClean="0"/>
              <a:t>Integer i2 = </a:t>
            </a:r>
            <a:r>
              <a:rPr lang="en-US" sz="1400" dirty="0" err="1" smtClean="0"/>
              <a:t>Integer.valueOf</a:t>
            </a:r>
            <a:r>
              <a:rPr lang="en-US" sz="1400" dirty="0" smtClean="0"/>
              <a:t>("101011", 2); // converts 101011 to 43 and assigns the  value 43 to the Integer object i2</a:t>
            </a:r>
          </a:p>
          <a:p>
            <a:pPr lvl="4"/>
            <a:r>
              <a:rPr lang="en-US" sz="1400" dirty="0" smtClean="0"/>
              <a:t>Float f2 = </a:t>
            </a:r>
            <a:r>
              <a:rPr lang="en-US" sz="1400" dirty="0" err="1" smtClean="0"/>
              <a:t>Float.valueOf</a:t>
            </a:r>
            <a:r>
              <a:rPr lang="en-US" sz="1400" dirty="0" smtClean="0"/>
              <a:t>("3.14f"); // assigns 3.14 to the Float object f2</a:t>
            </a:r>
            <a:br>
              <a:rPr lang="en-US" sz="1400" dirty="0" smtClean="0"/>
            </a:br>
            <a:endParaRPr lang="en-US" sz="1400"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A4EFA81F-A3C5-46A7-AB3E-E75B3FE42971}" type="slidenum">
              <a:rPr lang="en-US" altLang="en-US" smtClean="0"/>
              <a:pPr>
                <a:defRPr/>
              </a:pPr>
              <a:t>74</a:t>
            </a:fld>
            <a:endParaRPr lang="en-US" altLang="en-US"/>
          </a:p>
        </p:txBody>
      </p:sp>
    </p:spTree>
    <p:extLst>
      <p:ext uri="{BB962C8B-B14F-4D97-AF65-F5344CB8AC3E}">
        <p14:creationId xmlns:p14="http://schemas.microsoft.com/office/powerpoint/2010/main" val="2728897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t>Wrapper Class(Contd..)</a:t>
            </a:r>
          </a:p>
          <a:p>
            <a:pPr lvl="1"/>
            <a:r>
              <a:rPr lang="en-US" dirty="0" smtClean="0"/>
              <a:t>Wrapper Class Utilities:</a:t>
            </a:r>
          </a:p>
          <a:p>
            <a:pPr lvl="2"/>
            <a:r>
              <a:rPr lang="en-US" dirty="0" smtClean="0"/>
              <a:t>Once you store a primitive in a wrapper object, often you will want to retrieve the stored primitive at a later time.</a:t>
            </a:r>
            <a:br>
              <a:rPr lang="en-US" dirty="0" smtClean="0"/>
            </a:br>
            <a:r>
              <a:rPr lang="en-US" dirty="0" smtClean="0"/>
              <a:t>This can be done using one of these methods:</a:t>
            </a:r>
          </a:p>
          <a:p>
            <a:pPr lvl="3"/>
            <a:r>
              <a:rPr lang="en-US" sz="1600" b="1" dirty="0" err="1" smtClean="0"/>
              <a:t>xxxValue</a:t>
            </a:r>
            <a:r>
              <a:rPr lang="en-US" sz="1600" b="1" dirty="0" smtClean="0"/>
              <a:t>() </a:t>
            </a:r>
          </a:p>
          <a:p>
            <a:pPr lvl="3"/>
            <a:r>
              <a:rPr lang="en-US" sz="1600" b="1" dirty="0" smtClean="0"/>
              <a:t>xxx </a:t>
            </a:r>
            <a:r>
              <a:rPr lang="en-US" sz="1600" b="1" dirty="0" err="1" smtClean="0"/>
              <a:t>Parsexxx</a:t>
            </a:r>
            <a:r>
              <a:rPr lang="en-US" sz="1600" b="1" dirty="0" smtClean="0"/>
              <a:t>(String) method:</a:t>
            </a:r>
          </a:p>
          <a:p>
            <a:pPr lvl="4"/>
            <a:r>
              <a:rPr lang="en-US" sz="1400" dirty="0" smtClean="0"/>
              <a:t>These methods throw a </a:t>
            </a:r>
            <a:r>
              <a:rPr lang="en-US" sz="1400" b="1" u="sng" dirty="0" smtClean="0"/>
              <a:t>NumberFormatException </a:t>
            </a:r>
            <a:r>
              <a:rPr lang="en-US" sz="1400" dirty="0" smtClean="0"/>
              <a:t>if the String argument is not properly formed.</a:t>
            </a:r>
          </a:p>
          <a:p>
            <a:pPr lvl="4"/>
            <a:r>
              <a:rPr lang="en-US" sz="1400" dirty="0" smtClean="0"/>
              <a:t>The difference between the two methods is: </a:t>
            </a:r>
          </a:p>
          <a:p>
            <a:pPr lvl="5"/>
            <a:r>
              <a:rPr lang="en-US" sz="1400" dirty="0" err="1" smtClean="0"/>
              <a:t>parseXxx</a:t>
            </a:r>
            <a:r>
              <a:rPr lang="en-US" sz="1400" dirty="0" smtClean="0"/>
              <a:t>() returns the named primitive. </a:t>
            </a:r>
          </a:p>
          <a:p>
            <a:pPr lvl="5"/>
            <a:r>
              <a:rPr lang="en-US" sz="1400" dirty="0" err="1" smtClean="0"/>
              <a:t>valueOf</a:t>
            </a:r>
            <a:r>
              <a:rPr lang="en-US" sz="1400" dirty="0" smtClean="0"/>
              <a:t>() returns a newly created wrapped object of the type that invoked the method. </a:t>
            </a:r>
            <a:endParaRPr lang="en-US" sz="1600" b="1" dirty="0" smtClean="0"/>
          </a:p>
          <a:p>
            <a:pPr lvl="3"/>
            <a:r>
              <a:rPr lang="en-US" sz="1600" b="1" dirty="0" err="1" smtClean="0"/>
              <a:t>toString</a:t>
            </a:r>
            <a:r>
              <a:rPr lang="en-US" sz="1600" b="1" dirty="0" smtClean="0"/>
              <a:t>() </a:t>
            </a:r>
          </a:p>
          <a:p>
            <a:pPr lvl="3"/>
            <a:r>
              <a:rPr lang="en-US" sz="1600" b="1" dirty="0" err="1" smtClean="0"/>
              <a:t>toXxxString</a:t>
            </a:r>
            <a:r>
              <a:rPr lang="en-US" sz="1600" b="1" dirty="0" smtClean="0"/>
              <a:t>() </a:t>
            </a:r>
          </a:p>
          <a:p>
            <a:pPr lvl="4"/>
            <a:r>
              <a:rPr lang="en-US" sz="1400" b="1" dirty="0" smtClean="0"/>
              <a:t>E.g. </a:t>
            </a:r>
            <a:r>
              <a:rPr lang="en-US" sz="1400" dirty="0" smtClean="0"/>
              <a:t>String s3 = </a:t>
            </a:r>
            <a:r>
              <a:rPr lang="en-US" sz="1400" dirty="0" err="1" smtClean="0"/>
              <a:t>Integer.toHexString</a:t>
            </a:r>
            <a:r>
              <a:rPr lang="en-US" sz="1400" dirty="0" smtClean="0"/>
              <a:t>(254); </a:t>
            </a:r>
            <a:endParaRPr lang="en-US" sz="1400" b="1" dirty="0" smtClean="0"/>
          </a:p>
          <a:p>
            <a:pPr lvl="2"/>
            <a:endParaRPr lang="en-US" b="1" dirty="0" smtClean="0"/>
          </a:p>
          <a:p>
            <a:pPr lvl="4"/>
            <a:endParaRPr lang="en-US" dirty="0"/>
          </a:p>
        </p:txBody>
      </p:sp>
    </p:spTree>
    <p:extLst>
      <p:ext uri="{BB962C8B-B14F-4D97-AF65-F5344CB8AC3E}">
        <p14:creationId xmlns:p14="http://schemas.microsoft.com/office/powerpoint/2010/main" val="180008337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pPr lvl="1">
              <a:buNone/>
            </a:pPr>
            <a:endParaRPr lang="en-US" dirty="0" smtClean="0"/>
          </a:p>
          <a:p>
            <a:pPr lvl="1">
              <a:buNone/>
            </a:pPr>
            <a:r>
              <a:rPr lang="en-US" sz="2400" dirty="0" smtClean="0">
                <a:solidFill>
                  <a:srgbClr val="FF0000"/>
                </a:solidFill>
              </a:rPr>
              <a:t>“ Why do we need a Wrapper Class? “</a:t>
            </a:r>
          </a:p>
          <a:p>
            <a:pPr lvl="1">
              <a:buNone/>
            </a:pPr>
            <a:endParaRPr lang="en-US" sz="2400" dirty="0" smtClean="0">
              <a:solidFill>
                <a:srgbClr val="FF0000"/>
              </a:solidFill>
            </a:endParaRPr>
          </a:p>
          <a:p>
            <a:endParaRPr lang="en-US" dirty="0" smtClean="0"/>
          </a:p>
          <a:p>
            <a:endParaRPr lang="en-US" dirty="0" smtClean="0"/>
          </a:p>
          <a:p>
            <a:endParaRPr lang="en-US" dirty="0" smtClean="0"/>
          </a:p>
          <a:p>
            <a:pPr>
              <a:buNone/>
            </a:pPr>
            <a:r>
              <a:rPr lang="en-US" dirty="0" smtClean="0"/>
              <a:t>		</a:t>
            </a:r>
          </a:p>
          <a:p>
            <a:pPr lvl="1"/>
            <a:endParaRPr lang="en-US" dirty="0"/>
          </a:p>
        </p:txBody>
      </p:sp>
      <p:pic>
        <p:nvPicPr>
          <p:cNvPr id="6" name="Picture 12" descr="http://orlandocomputersolutions.com/wp-content/uploads/2011/10/fusion-confused-ic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860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22839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subTitle" idx="1"/>
          </p:nvPr>
        </p:nvSpPr>
        <p:spPr>
          <a:xfrm>
            <a:off x="228600" y="2971800"/>
            <a:ext cx="5259388" cy="814388"/>
          </a:xfrm>
        </p:spPr>
        <p:txBody>
          <a:bodyPr/>
          <a:lstStyle/>
          <a:p>
            <a:pPr algn="l" eaLnBrk="1" hangingPunct="1"/>
            <a:r>
              <a:rPr lang="en-US" sz="4000" dirty="0" smtClean="0">
                <a:solidFill>
                  <a:schemeClr val="tx2"/>
                </a:solidFill>
              </a:rPr>
              <a:t>Scanner Classes</a:t>
            </a:r>
          </a:p>
        </p:txBody>
      </p:sp>
      <p:sp>
        <p:nvSpPr>
          <p:cNvPr id="3" name="Rectangle 5"/>
          <p:cNvSpPr>
            <a:spLocks noGrp="1" noChangeArrowheads="1"/>
          </p:cNvSpPr>
          <p:nvPr>
            <p:ph type="sldNum" sz="quarter" idx="4294967295"/>
          </p:nvPr>
        </p:nvSpPr>
        <p:spPr>
          <a:xfrm>
            <a:off x="7010400" y="6245225"/>
            <a:ext cx="2133600" cy="476250"/>
          </a:xfrm>
          <a:prstGeom prst="rect">
            <a:avLst/>
          </a:prstGeom>
        </p:spPr>
        <p:txBody>
          <a:bodyPr/>
          <a:lstStyle/>
          <a:p>
            <a:pPr>
              <a:defRPr/>
            </a:pPr>
            <a:fld id="{ED6D5B24-6A0D-421D-989A-BB719D97185E}" type="slidenum">
              <a:rPr lang="en-US" altLang="en-US"/>
              <a:pPr>
                <a:defRPr/>
              </a:pPr>
              <a:t>77</a:t>
            </a:fld>
            <a:endParaRPr lang="en-US" alt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a:xfrm>
            <a:off x="152400" y="990600"/>
            <a:ext cx="8674100" cy="4960937"/>
          </a:xfrm>
        </p:spPr>
        <p:txBody>
          <a:bodyPr/>
          <a:lstStyle/>
          <a:p>
            <a:r>
              <a:rPr lang="en-US" dirty="0" smtClean="0"/>
              <a:t>Scanner Class</a:t>
            </a:r>
          </a:p>
          <a:p>
            <a:pPr lvl="1"/>
            <a:r>
              <a:rPr lang="en-US" dirty="0" smtClean="0"/>
              <a:t>Introduced in Java 5.0 to make it easier to read basic data types from a character input source.</a:t>
            </a:r>
          </a:p>
          <a:p>
            <a:pPr lvl="1"/>
            <a:r>
              <a:rPr lang="en-US" dirty="0" smtClean="0"/>
              <a:t>Defined in </a:t>
            </a:r>
            <a:r>
              <a:rPr lang="en-US" dirty="0" err="1" smtClean="0"/>
              <a:t>java.util</a:t>
            </a:r>
            <a:r>
              <a:rPr lang="en-US" dirty="0" smtClean="0"/>
              <a:t> package.</a:t>
            </a:r>
          </a:p>
          <a:p>
            <a:pPr lvl="1"/>
            <a:r>
              <a:rPr lang="en-US" dirty="0" smtClean="0"/>
              <a:t>The scanner acts as a wrapper for the input source. </a:t>
            </a:r>
          </a:p>
          <a:p>
            <a:pPr lvl="1"/>
            <a:r>
              <a:rPr lang="en-US" dirty="0" smtClean="0"/>
              <a:t>The constructor specifies the source of the characters that the Scanner will read.</a:t>
            </a:r>
          </a:p>
          <a:p>
            <a:pPr lvl="1"/>
            <a:endParaRPr lang="en-US" b="1" dirty="0" smtClean="0"/>
          </a:p>
          <a:p>
            <a:pPr lvl="1"/>
            <a:endParaRPr lang="en-US" b="1"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a:xfrm>
            <a:off x="233363" y="990600"/>
            <a:ext cx="8674100" cy="4960937"/>
          </a:xfrm>
        </p:spPr>
        <p:txBody>
          <a:bodyPr/>
          <a:lstStyle/>
          <a:p>
            <a:r>
              <a:rPr lang="en-US" dirty="0" smtClean="0"/>
              <a:t>Scanner Class(Contd..):</a:t>
            </a:r>
          </a:p>
          <a:p>
            <a:pPr lvl="1">
              <a:lnSpc>
                <a:spcPct val="90000"/>
              </a:lnSpc>
            </a:pPr>
            <a:r>
              <a:rPr lang="en-US" dirty="0" smtClean="0"/>
              <a:t>First, you must create a </a:t>
            </a:r>
            <a:r>
              <a:rPr lang="en-US" dirty="0" smtClean="0">
                <a:latin typeface="Trebuchet MS" pitchFamily="34" charset="0"/>
              </a:rPr>
              <a:t>Scanner</a:t>
            </a:r>
            <a:r>
              <a:rPr lang="en-US" dirty="0" smtClean="0"/>
              <a:t> object</a:t>
            </a:r>
          </a:p>
          <a:p>
            <a:pPr lvl="2">
              <a:lnSpc>
                <a:spcPct val="90000"/>
              </a:lnSpc>
            </a:pPr>
            <a:r>
              <a:rPr lang="en-US" dirty="0" smtClean="0"/>
              <a:t>To read from the keyboard (</a:t>
            </a:r>
            <a:r>
              <a:rPr lang="en-US" dirty="0" err="1" smtClean="0">
                <a:latin typeface="Trebuchet MS" pitchFamily="34" charset="0"/>
              </a:rPr>
              <a:t>System.in</a:t>
            </a:r>
            <a:r>
              <a:rPr lang="en-US" dirty="0" smtClean="0"/>
              <a:t>), do:</a:t>
            </a:r>
          </a:p>
          <a:p>
            <a:pPr lvl="3">
              <a:lnSpc>
                <a:spcPct val="90000"/>
              </a:lnSpc>
              <a:buNone/>
            </a:pPr>
            <a:r>
              <a:rPr lang="en-US" sz="1600" b="1" dirty="0" smtClean="0">
                <a:solidFill>
                  <a:srgbClr val="FF0000"/>
                </a:solidFill>
              </a:rPr>
              <a:t>Scanner </a:t>
            </a:r>
            <a:r>
              <a:rPr lang="en-US" sz="1600" b="1" dirty="0" err="1" smtClean="0">
                <a:solidFill>
                  <a:srgbClr val="FF0000"/>
                </a:solidFill>
              </a:rPr>
              <a:t>scanner</a:t>
            </a:r>
            <a:r>
              <a:rPr lang="en-US" sz="1600" b="1" dirty="0" smtClean="0">
                <a:solidFill>
                  <a:srgbClr val="FF0000"/>
                </a:solidFill>
              </a:rPr>
              <a:t> = new Scanner(</a:t>
            </a:r>
            <a:r>
              <a:rPr lang="en-US" sz="1600" b="1" dirty="0" err="1" smtClean="0">
                <a:solidFill>
                  <a:srgbClr val="FF0000"/>
                </a:solidFill>
              </a:rPr>
              <a:t>System.in</a:t>
            </a:r>
            <a:r>
              <a:rPr lang="en-US" sz="1600" b="1" dirty="0" smtClean="0">
                <a:solidFill>
                  <a:srgbClr val="FF0000"/>
                </a:solidFill>
              </a:rPr>
              <a:t>);</a:t>
            </a:r>
          </a:p>
          <a:p>
            <a:pPr lvl="3">
              <a:lnSpc>
                <a:spcPct val="90000"/>
              </a:lnSpc>
              <a:buNone/>
            </a:pPr>
            <a:endParaRPr lang="en-US" sz="1600" b="1" dirty="0" smtClean="0">
              <a:solidFill>
                <a:srgbClr val="FF0000"/>
              </a:solidFill>
            </a:endParaRPr>
          </a:p>
          <a:p>
            <a:pPr lvl="2">
              <a:lnSpc>
                <a:spcPct val="90000"/>
              </a:lnSpc>
            </a:pPr>
            <a:r>
              <a:rPr lang="en-US" dirty="0" smtClean="0"/>
              <a:t>To read from a file, do:</a:t>
            </a:r>
          </a:p>
          <a:p>
            <a:pPr lvl="3">
              <a:lnSpc>
                <a:spcPct val="90000"/>
              </a:lnSpc>
              <a:buNone/>
            </a:pPr>
            <a:r>
              <a:rPr lang="en-US" sz="1600" b="1" dirty="0" smtClean="0">
                <a:solidFill>
                  <a:srgbClr val="FF0000"/>
                </a:solidFill>
              </a:rPr>
              <a:t>File </a:t>
            </a:r>
            <a:r>
              <a:rPr lang="en-US" sz="1600" b="1" dirty="0" err="1" smtClean="0">
                <a:solidFill>
                  <a:srgbClr val="FF0000"/>
                </a:solidFill>
              </a:rPr>
              <a:t>myFile</a:t>
            </a:r>
            <a:r>
              <a:rPr lang="en-US" sz="1600" b="1" dirty="0" smtClean="0">
                <a:solidFill>
                  <a:srgbClr val="FF0000"/>
                </a:solidFill>
              </a:rPr>
              <a:t> = new File("myFileName.txt");</a:t>
            </a:r>
            <a:br>
              <a:rPr lang="en-US" sz="1600" b="1" dirty="0" smtClean="0">
                <a:solidFill>
                  <a:srgbClr val="FF0000"/>
                </a:solidFill>
              </a:rPr>
            </a:br>
            <a:r>
              <a:rPr lang="en-US" sz="1600" b="1" dirty="0" smtClean="0">
                <a:solidFill>
                  <a:srgbClr val="FF0000"/>
                </a:solidFill>
              </a:rPr>
              <a:t>Scanner </a:t>
            </a:r>
            <a:r>
              <a:rPr lang="en-US" sz="1600" b="1" dirty="0" err="1" smtClean="0">
                <a:solidFill>
                  <a:srgbClr val="FF0000"/>
                </a:solidFill>
              </a:rPr>
              <a:t>scanner</a:t>
            </a:r>
            <a:r>
              <a:rPr lang="en-US" sz="1600" b="1" dirty="0" smtClean="0">
                <a:solidFill>
                  <a:srgbClr val="FF0000"/>
                </a:solidFill>
              </a:rPr>
              <a:t> = new Scanner(</a:t>
            </a:r>
            <a:r>
              <a:rPr lang="en-US" sz="1600" b="1" dirty="0" err="1" smtClean="0">
                <a:solidFill>
                  <a:srgbClr val="FF0000"/>
                </a:solidFill>
              </a:rPr>
              <a:t>myFile</a:t>
            </a:r>
            <a:r>
              <a:rPr lang="en-US" sz="1600" b="1" dirty="0" smtClean="0">
                <a:solidFill>
                  <a:srgbClr val="FF0000"/>
                </a:solidFill>
              </a:rPr>
              <a:t>);</a:t>
            </a:r>
          </a:p>
          <a:p>
            <a:pPr lvl="3">
              <a:lnSpc>
                <a:spcPct val="90000"/>
              </a:lnSpc>
            </a:pPr>
            <a:r>
              <a:rPr lang="en-US" sz="1600" dirty="0" smtClean="0"/>
              <a:t>You have to be prepared to handle a </a:t>
            </a:r>
            <a:r>
              <a:rPr lang="en-US" sz="1600" dirty="0" err="1" smtClean="0"/>
              <a:t>FileNotFound</a:t>
            </a:r>
            <a:r>
              <a:rPr lang="en-US" sz="1600" dirty="0" smtClean="0"/>
              <a:t> exception</a:t>
            </a:r>
          </a:p>
          <a:p>
            <a:pPr lvl="3">
              <a:lnSpc>
                <a:spcPct val="90000"/>
              </a:lnSpc>
              <a:buNone/>
            </a:pPr>
            <a:endParaRPr lang="en-US" sz="1600" dirty="0" smtClean="0"/>
          </a:p>
          <a:p>
            <a:pPr lvl="2">
              <a:lnSpc>
                <a:spcPct val="90000"/>
              </a:lnSpc>
            </a:pPr>
            <a:r>
              <a:rPr lang="en-US" dirty="0" smtClean="0"/>
              <a:t>You can even “read” from a String:</a:t>
            </a:r>
          </a:p>
          <a:p>
            <a:pPr lvl="3">
              <a:lnSpc>
                <a:spcPct val="90000"/>
              </a:lnSpc>
              <a:buNone/>
            </a:pPr>
            <a:r>
              <a:rPr lang="en-US" sz="1600" b="1" dirty="0" smtClean="0">
                <a:solidFill>
                  <a:srgbClr val="FF0000"/>
                </a:solidFill>
              </a:rPr>
              <a:t>Scanner </a:t>
            </a:r>
            <a:r>
              <a:rPr lang="en-US" sz="1600" b="1" dirty="0" err="1" smtClean="0">
                <a:solidFill>
                  <a:srgbClr val="FF0000"/>
                </a:solidFill>
              </a:rPr>
              <a:t>scanner</a:t>
            </a:r>
            <a:r>
              <a:rPr lang="en-US" sz="1600" b="1" dirty="0" smtClean="0">
                <a:solidFill>
                  <a:srgbClr val="FF0000"/>
                </a:solidFill>
              </a:rPr>
              <a:t> = new Scanner(</a:t>
            </a:r>
            <a:r>
              <a:rPr lang="en-US" sz="1600" b="1" dirty="0" err="1" smtClean="0">
                <a:solidFill>
                  <a:srgbClr val="FF0000"/>
                </a:solidFill>
              </a:rPr>
              <a:t>myString</a:t>
            </a:r>
            <a:r>
              <a:rPr lang="en-US" sz="1600" b="1" dirty="0" smtClean="0">
                <a:solidFill>
                  <a:srgbClr val="FF0000"/>
                </a:solidFill>
              </a:rPr>
              <a:t>);</a:t>
            </a:r>
          </a:p>
          <a:p>
            <a:pPr lvl="3">
              <a:lnSpc>
                <a:spcPct val="90000"/>
              </a:lnSpc>
            </a:pPr>
            <a:r>
              <a:rPr lang="en-US" sz="1600" dirty="0" smtClean="0"/>
              <a:t>This can be handy for parsing a string</a:t>
            </a:r>
          </a:p>
          <a:p>
            <a:pPr lvl="3">
              <a:lnSpc>
                <a:spcPct val="90000"/>
              </a:lnSpc>
              <a:buNone/>
            </a:pPr>
            <a:endParaRPr lang="en-US" sz="1600" dirty="0" smtClean="0"/>
          </a:p>
          <a:p>
            <a:pPr lvl="1">
              <a:lnSpc>
                <a:spcPct val="90000"/>
              </a:lnSpc>
            </a:pPr>
            <a:r>
              <a:rPr lang="en-US" sz="1800" b="1" dirty="0" smtClean="0"/>
              <a:t>Note:</a:t>
            </a:r>
            <a:r>
              <a:rPr lang="en-US" sz="1800" dirty="0" smtClean="0"/>
              <a:t> When processing input, a scanner usually works with tokens. In the case of a scanner, tokens must be separated by "delimiters." By default, the delimiters are whitespace characters such as spaces and end-of-line markers, but you can change a Scanner's delimiters if you need to.</a:t>
            </a:r>
            <a:endParaRPr lang="en-US" sz="1800" b="1" dirty="0" smtClean="0"/>
          </a:p>
          <a:p>
            <a:pPr lvl="1">
              <a:lnSpc>
                <a:spcPct val="90000"/>
              </a:lnSpc>
            </a:pPr>
            <a:endParaRPr lang="en-US" sz="2600" dirty="0" smtClean="0"/>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Underscores in Numeric Literals (Java 7)</a:t>
            </a:r>
          </a:p>
        </p:txBody>
      </p:sp>
      <p:sp>
        <p:nvSpPr>
          <p:cNvPr id="16387" name="Content Placeholder 2"/>
          <p:cNvSpPr>
            <a:spLocks noGrp="1"/>
          </p:cNvSpPr>
          <p:nvPr>
            <p:ph idx="1"/>
          </p:nvPr>
        </p:nvSpPr>
        <p:spPr/>
        <p:txBody>
          <a:bodyPr/>
          <a:lstStyle/>
          <a:p>
            <a:pPr algn="just"/>
            <a:r>
              <a:rPr lang="en-US" sz="2000" dirty="0" smtClean="0"/>
              <a:t>You can place underscore between digits. But for placing underscore you need to be careful.</a:t>
            </a:r>
          </a:p>
          <a:p>
            <a:pPr algn="just"/>
            <a:r>
              <a:rPr lang="en-US" sz="2000" dirty="0" smtClean="0"/>
              <a:t>You can’t place underscore in the following places:</a:t>
            </a:r>
          </a:p>
          <a:p>
            <a:pPr algn="just"/>
            <a:r>
              <a:rPr lang="en-US" sz="2000" dirty="0" smtClean="0"/>
              <a:t>You can’t place it at the beginning or at the end of a number.</a:t>
            </a:r>
          </a:p>
          <a:p>
            <a:pPr algn="just"/>
            <a:r>
              <a:rPr lang="en-US" sz="2000" dirty="0" smtClean="0"/>
              <a:t>Adjacent to a decimal point in a floating point literal.</a:t>
            </a:r>
          </a:p>
          <a:p>
            <a:pPr algn="just"/>
            <a:r>
              <a:rPr lang="en-US" sz="2000" dirty="0" smtClean="0"/>
              <a:t>Before to an  F or L suffix.</a:t>
            </a:r>
          </a:p>
          <a:p>
            <a:pPr algn="just"/>
            <a:r>
              <a:rPr lang="en-US" sz="2000" dirty="0" smtClean="0"/>
              <a:t>In positions where a string of digits is expected. </a:t>
            </a:r>
          </a:p>
        </p:txBody>
      </p:sp>
    </p:spTree>
    <p:extLst>
      <p:ext uri="{BB962C8B-B14F-4D97-AF65-F5344CB8AC3E}">
        <p14:creationId xmlns:p14="http://schemas.microsoft.com/office/powerpoint/2010/main" val="26868212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r>
              <a:rPr lang="en-US" dirty="0" smtClean="0">
                <a:latin typeface="+mn-lt"/>
              </a:rPr>
              <a:t>Scanner Class(Contd..):</a:t>
            </a:r>
          </a:p>
          <a:p>
            <a:pPr lvl="1"/>
            <a:r>
              <a:rPr lang="en-US" dirty="0" smtClean="0">
                <a:latin typeface="+mn-lt"/>
              </a:rPr>
              <a:t>Using Scanner Class:</a:t>
            </a:r>
          </a:p>
          <a:p>
            <a:pPr lvl="2">
              <a:lnSpc>
                <a:spcPct val="90000"/>
              </a:lnSpc>
            </a:pPr>
            <a:r>
              <a:rPr lang="en-US" dirty="0" smtClean="0"/>
              <a:t>First, you should make sure there is something to scan</a:t>
            </a:r>
          </a:p>
          <a:p>
            <a:pPr lvl="3">
              <a:lnSpc>
                <a:spcPct val="90000"/>
              </a:lnSpc>
              <a:buNone/>
            </a:pPr>
            <a:r>
              <a:rPr lang="en-US" sz="1600" b="1" dirty="0" err="1" smtClean="0">
                <a:solidFill>
                  <a:srgbClr val="FF0000"/>
                </a:solidFill>
              </a:rPr>
              <a:t>scanner.hasNext</a:t>
            </a:r>
            <a:r>
              <a:rPr lang="en-US" sz="1600" b="1" dirty="0" smtClean="0">
                <a:solidFill>
                  <a:srgbClr val="FF0000"/>
                </a:solidFill>
              </a:rPr>
              <a:t>() </a:t>
            </a:r>
            <a:r>
              <a:rPr lang="en-US" sz="1600" b="1" dirty="0" smtClean="0">
                <a:solidFill>
                  <a:srgbClr val="FF0000"/>
                </a:solidFill>
                <a:sym typeface="Wingdings" pitchFamily="2" charset="2"/>
              </a:rPr>
              <a:t> </a:t>
            </a:r>
            <a:r>
              <a:rPr lang="en-US" sz="1600" b="1" dirty="0" err="1" smtClean="0">
                <a:solidFill>
                  <a:srgbClr val="FF0000"/>
                </a:solidFill>
                <a:sym typeface="Wingdings" pitchFamily="2" charset="2"/>
              </a:rPr>
              <a:t>boolean</a:t>
            </a:r>
            <a:endParaRPr lang="en-US" sz="1800" dirty="0" smtClean="0">
              <a:sym typeface="Wingdings" pitchFamily="2" charset="2"/>
            </a:endParaRPr>
          </a:p>
          <a:p>
            <a:pPr lvl="3">
              <a:lnSpc>
                <a:spcPct val="90000"/>
              </a:lnSpc>
            </a:pPr>
            <a:r>
              <a:rPr lang="en-US" sz="1600" dirty="0" smtClean="0">
                <a:sym typeface="Wingdings" pitchFamily="2" charset="2"/>
              </a:rPr>
              <a:t>You wouldn’t use this when reading from the keyboard</a:t>
            </a:r>
          </a:p>
          <a:p>
            <a:pPr lvl="3">
              <a:lnSpc>
                <a:spcPct val="90000"/>
              </a:lnSpc>
              <a:buNone/>
            </a:pPr>
            <a:endParaRPr lang="en-US" sz="1600" dirty="0" smtClean="0">
              <a:sym typeface="Wingdings" pitchFamily="2" charset="2"/>
            </a:endParaRPr>
          </a:p>
          <a:p>
            <a:pPr lvl="2">
              <a:lnSpc>
                <a:spcPct val="90000"/>
              </a:lnSpc>
            </a:pPr>
            <a:r>
              <a:rPr lang="en-US" dirty="0" smtClean="0"/>
              <a:t>You can read a line at a time</a:t>
            </a:r>
          </a:p>
          <a:p>
            <a:pPr lvl="3">
              <a:lnSpc>
                <a:spcPct val="90000"/>
              </a:lnSpc>
              <a:buNone/>
            </a:pPr>
            <a:r>
              <a:rPr lang="en-US" sz="1600" b="1" dirty="0" err="1" smtClean="0">
                <a:solidFill>
                  <a:srgbClr val="FF0000"/>
                </a:solidFill>
              </a:rPr>
              <a:t>scanner.nextLine</a:t>
            </a:r>
            <a:r>
              <a:rPr lang="en-US" sz="1600" b="1" dirty="0" smtClean="0">
                <a:solidFill>
                  <a:srgbClr val="FF0000"/>
                </a:solidFill>
              </a:rPr>
              <a:t>() </a:t>
            </a:r>
            <a:r>
              <a:rPr lang="en-US" sz="1600" b="1" dirty="0" smtClean="0">
                <a:solidFill>
                  <a:srgbClr val="FF0000"/>
                </a:solidFill>
                <a:sym typeface="Wingdings" pitchFamily="2" charset="2"/>
              </a:rPr>
              <a:t> String</a:t>
            </a:r>
          </a:p>
          <a:p>
            <a:pPr lvl="3">
              <a:lnSpc>
                <a:spcPct val="90000"/>
              </a:lnSpc>
              <a:buNone/>
            </a:pPr>
            <a:endParaRPr lang="en-US" sz="1600" b="1" dirty="0" smtClean="0">
              <a:solidFill>
                <a:srgbClr val="FF0000"/>
              </a:solidFill>
              <a:sym typeface="Wingdings" pitchFamily="2" charset="2"/>
            </a:endParaRPr>
          </a:p>
          <a:p>
            <a:pPr lvl="2">
              <a:lnSpc>
                <a:spcPct val="90000"/>
              </a:lnSpc>
            </a:pPr>
            <a:r>
              <a:rPr lang="en-US" dirty="0" smtClean="0"/>
              <a:t>Or, you can read one “token” at a time</a:t>
            </a:r>
          </a:p>
          <a:p>
            <a:pPr lvl="3">
              <a:lnSpc>
                <a:spcPct val="90000"/>
              </a:lnSpc>
            </a:pPr>
            <a:r>
              <a:rPr lang="en-US" sz="1600" dirty="0" smtClean="0"/>
              <a:t>A token is any sequence of </a:t>
            </a:r>
            <a:r>
              <a:rPr lang="en-US" sz="1600" dirty="0" err="1" smtClean="0"/>
              <a:t>nonwhitespace</a:t>
            </a:r>
            <a:r>
              <a:rPr lang="en-US" sz="1600" dirty="0" smtClean="0"/>
              <a:t> characters</a:t>
            </a:r>
          </a:p>
          <a:p>
            <a:pPr lvl="3">
              <a:lnSpc>
                <a:spcPct val="90000"/>
              </a:lnSpc>
              <a:buNone/>
            </a:pPr>
            <a:r>
              <a:rPr lang="en-US" sz="1600" b="1" dirty="0" err="1" smtClean="0">
                <a:solidFill>
                  <a:srgbClr val="FF0000"/>
                </a:solidFill>
              </a:rPr>
              <a:t>scanner.next</a:t>
            </a:r>
            <a:r>
              <a:rPr lang="en-US" sz="1600" b="1" dirty="0" smtClean="0">
                <a:solidFill>
                  <a:srgbClr val="FF0000"/>
                </a:solidFill>
              </a:rPr>
              <a:t> () </a:t>
            </a:r>
            <a:r>
              <a:rPr lang="en-US" sz="1600" b="1" dirty="0" smtClean="0">
                <a:solidFill>
                  <a:srgbClr val="FF0000"/>
                </a:solidFill>
                <a:sym typeface="Wingdings" pitchFamily="2" charset="2"/>
              </a:rPr>
              <a:t> String</a:t>
            </a:r>
          </a:p>
          <a:p>
            <a:pPr lvl="3">
              <a:lnSpc>
                <a:spcPct val="90000"/>
              </a:lnSpc>
              <a:buNone/>
            </a:pPr>
            <a:endParaRPr lang="en-US" sz="1600" b="1" dirty="0" smtClean="0">
              <a:solidFill>
                <a:srgbClr val="FF0000"/>
              </a:solidFill>
              <a:sym typeface="Wingdings" pitchFamily="2" charset="2"/>
            </a:endParaRPr>
          </a:p>
          <a:p>
            <a:pPr lvl="2">
              <a:lnSpc>
                <a:spcPct val="90000"/>
              </a:lnSpc>
            </a:pPr>
            <a:r>
              <a:rPr lang="en-US" u="sng" dirty="0" smtClean="0">
                <a:sym typeface="Wingdings" pitchFamily="2" charset="2"/>
              </a:rPr>
              <a:t>Note: </a:t>
            </a:r>
            <a:r>
              <a:rPr lang="en-US" dirty="0" smtClean="0">
                <a:sym typeface="Wingdings" pitchFamily="2" charset="2"/>
              </a:rPr>
              <a:t>There are also methods to check for and return primitives directly</a:t>
            </a:r>
          </a:p>
          <a:p>
            <a:pPr lvl="3">
              <a:lnSpc>
                <a:spcPct val="90000"/>
              </a:lnSpc>
            </a:pPr>
            <a:endParaRPr lang="en-US" sz="1600" b="1" dirty="0" smtClean="0">
              <a:solidFill>
                <a:srgbClr val="FF0000"/>
              </a:solidFill>
              <a:sym typeface="Wingdings" pitchFamily="2" charset="2"/>
            </a:endParaRPr>
          </a:p>
          <a:p>
            <a:pPr lvl="2"/>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A4EFA81F-A3C5-46A7-AB3E-E75B3FE42971}" type="slidenum">
              <a:rPr lang="en-US" altLang="en-US" smtClean="0"/>
              <a:pPr>
                <a:defRPr/>
              </a:pPr>
              <a:t>80</a:t>
            </a:fld>
            <a:endParaRPr lang="en-US"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a:xfrm>
            <a:off x="233363" y="990600"/>
            <a:ext cx="8674100" cy="4960937"/>
          </a:xfrm>
        </p:spPr>
        <p:txBody>
          <a:bodyPr/>
          <a:lstStyle/>
          <a:p>
            <a:r>
              <a:rPr lang="en-US" dirty="0" smtClean="0"/>
              <a:t>Scanner Class(Contd..);</a:t>
            </a:r>
          </a:p>
          <a:p>
            <a:pPr lvl="1"/>
            <a:r>
              <a:rPr lang="en-US" dirty="0" smtClean="0"/>
              <a:t>Scanning for Primitives:</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If </a:t>
            </a:r>
            <a:r>
              <a:rPr lang="en-US" dirty="0" smtClean="0"/>
              <a:t>an attempt is made to read past the end of input, an exception of type </a:t>
            </a:r>
            <a:r>
              <a:rPr lang="en-US" b="1" i="1" u="sng" dirty="0" err="1" smtClean="0"/>
              <a:t>NoSuchElementException</a:t>
            </a:r>
            <a:r>
              <a:rPr lang="en-US" b="1" i="1" u="sng" dirty="0" smtClean="0"/>
              <a:t> </a:t>
            </a:r>
            <a:r>
              <a:rPr lang="en-US" dirty="0" smtClean="0"/>
              <a:t>is thrown. </a:t>
            </a:r>
          </a:p>
          <a:p>
            <a:pPr lvl="1"/>
            <a:r>
              <a:rPr lang="en-US" dirty="0" smtClean="0"/>
              <a:t>Methods such as </a:t>
            </a:r>
            <a:r>
              <a:rPr lang="en-US" dirty="0" err="1" smtClean="0"/>
              <a:t>scanner.getInt</a:t>
            </a:r>
            <a:r>
              <a:rPr lang="en-US" dirty="0" smtClean="0"/>
              <a:t>() will throw an exception of type </a:t>
            </a:r>
            <a:r>
              <a:rPr lang="en-US" b="1" i="1" u="sng" dirty="0" err="1" smtClean="0"/>
              <a:t>InputMismatchException</a:t>
            </a:r>
            <a:r>
              <a:rPr lang="en-US" dirty="0" smtClean="0"/>
              <a:t> if the next token in the input does not represent a value of the requested type</a:t>
            </a:r>
          </a:p>
          <a:p>
            <a:pPr lvl="2"/>
            <a:endParaRPr lang="en-US" dirty="0"/>
          </a:p>
        </p:txBody>
      </p:sp>
      <p:sp>
        <p:nvSpPr>
          <p:cNvPr id="5" name="Rectangle 3"/>
          <p:cNvSpPr txBox="1">
            <a:spLocks noChangeArrowheads="1"/>
          </p:cNvSpPr>
          <p:nvPr/>
        </p:nvSpPr>
        <p:spPr bwMode="auto">
          <a:xfrm>
            <a:off x="246810" y="1071560"/>
            <a:ext cx="4495800" cy="35417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Arial" pitchFamily="34" charset="0"/>
              <a:ea typeface="+mn-ea"/>
              <a:cs typeface="+mn-cs"/>
            </a:endParaRPr>
          </a:p>
          <a:p>
            <a:pPr marL="800100" lvl="1" indent="-342900" defTabSz="969963">
              <a:spcBef>
                <a:spcPct val="20000"/>
              </a:spcBef>
              <a:buSzPct val="125000"/>
              <a:buFont typeface="Wingdings" pitchFamily="2" charset="2"/>
              <a:buBlip>
                <a:blip r:embed="rId2"/>
              </a:buBlip>
            </a:pPr>
            <a:r>
              <a:rPr kumimoji="0" lang="en-US" sz="1800" b="0" i="0" u="none" strike="noStrike" kern="0" cap="none" spc="0" normalizeH="0" baseline="0" noProof="0" dirty="0" smtClean="0">
                <a:ln>
                  <a:noFill/>
                </a:ln>
                <a:solidFill>
                  <a:schemeClr val="tx1"/>
                </a:solidFill>
                <a:effectLst/>
                <a:uLnTx/>
                <a:uFillTx/>
                <a:latin typeface="Arial" pitchFamily="34" charset="0"/>
                <a:ea typeface="+mn-ea"/>
                <a:cs typeface="+mn-cs"/>
              </a:rPr>
              <a:t>You can read in and convert text to primitives:</a:t>
            </a:r>
          </a:p>
          <a:p>
            <a:pPr marL="1200150" lvl="2" indent="-285750" defTabSz="969963">
              <a:spcBef>
                <a:spcPct val="20000"/>
              </a:spcBef>
              <a:buFont typeface="Wingdings" pitchFamily="2" charset="2"/>
              <a:buChar char="§"/>
            </a:pPr>
            <a:r>
              <a:rPr kumimoji="0" lang="en-US" sz="1800" b="0" i="0" u="none" strike="noStrike" kern="0" cap="none" spc="0" normalizeH="0" baseline="0" noProof="0" dirty="0" err="1" smtClean="0">
                <a:ln>
                  <a:noFill/>
                </a:ln>
                <a:effectLst/>
                <a:uLnTx/>
                <a:uFillTx/>
                <a:latin typeface="Trebuchet MS" pitchFamily="34" charset="0"/>
              </a:rPr>
              <a:t>boolean</a:t>
            </a:r>
            <a:r>
              <a:rPr kumimoji="0" lang="en-US" sz="1800" b="0" i="0" u="none" strike="noStrike" kern="0" cap="none" spc="0" normalizeH="0" baseline="0" noProof="0" dirty="0" smtClean="0">
                <a:ln>
                  <a:noFill/>
                </a:ln>
                <a:effectLst/>
                <a:uLnTx/>
                <a:uFillTx/>
                <a:latin typeface="Trebuchet MS" pitchFamily="34" charset="0"/>
              </a:rPr>
              <a:t> b = </a:t>
            </a:r>
            <a:r>
              <a:rPr kumimoji="0" lang="en-US" sz="1800" b="0" i="0" u="none" strike="noStrike" kern="0" cap="none" spc="0" normalizeH="0" baseline="0" noProof="0" dirty="0" err="1" smtClean="0">
                <a:ln>
                  <a:noFill/>
                </a:ln>
                <a:effectLst/>
                <a:uLnTx/>
                <a:uFillTx/>
                <a:latin typeface="Trebuchet MS" pitchFamily="34" charset="0"/>
              </a:rPr>
              <a:t>sc.nextBoolean</a:t>
            </a:r>
            <a:r>
              <a:rPr kumimoji="0" lang="en-US" sz="1800" b="0" i="0" u="none" strike="noStrike" kern="0" cap="none" spc="0" normalizeH="0" baseline="0" noProof="0" dirty="0" smtClean="0">
                <a:ln>
                  <a:noFill/>
                </a:ln>
                <a:effectLst/>
                <a:uLnTx/>
                <a:uFillTx/>
                <a:latin typeface="Trebuchet MS" pitchFamily="34" charset="0"/>
              </a:rPr>
              <a:t>();</a:t>
            </a:r>
          </a:p>
          <a:p>
            <a:pPr marL="1200150" lvl="2" indent="-285750" defTabSz="969963">
              <a:spcBef>
                <a:spcPct val="20000"/>
              </a:spcBef>
              <a:buFont typeface="Wingdings" pitchFamily="2" charset="2"/>
              <a:buChar char="§"/>
            </a:pPr>
            <a:r>
              <a:rPr kumimoji="0" lang="en-US" sz="1800" b="0" i="0" u="none" strike="noStrike" kern="0" cap="none" spc="0" normalizeH="0" baseline="0" noProof="0" dirty="0" smtClean="0">
                <a:ln>
                  <a:noFill/>
                </a:ln>
                <a:effectLst/>
                <a:uLnTx/>
                <a:uFillTx/>
                <a:latin typeface="Trebuchet MS" pitchFamily="34" charset="0"/>
              </a:rPr>
              <a:t>byte by    = </a:t>
            </a:r>
            <a:r>
              <a:rPr kumimoji="0" lang="en-US" sz="1800" b="0" i="0" u="none" strike="noStrike" kern="0" cap="none" spc="0" normalizeH="0" baseline="0" noProof="0" dirty="0" err="1" smtClean="0">
                <a:ln>
                  <a:noFill/>
                </a:ln>
                <a:effectLst/>
                <a:uLnTx/>
                <a:uFillTx/>
                <a:latin typeface="Trebuchet MS" pitchFamily="34" charset="0"/>
              </a:rPr>
              <a:t>sc.nextByte</a:t>
            </a:r>
            <a:r>
              <a:rPr kumimoji="0" lang="en-US" sz="1800" b="0" i="0" u="none" strike="noStrike" kern="0" cap="none" spc="0" normalizeH="0" baseline="0" noProof="0" dirty="0" smtClean="0">
                <a:ln>
                  <a:noFill/>
                </a:ln>
                <a:effectLst/>
                <a:uLnTx/>
                <a:uFillTx/>
                <a:latin typeface="Trebuchet MS" pitchFamily="34" charset="0"/>
              </a:rPr>
              <a:t>();</a:t>
            </a:r>
          </a:p>
          <a:p>
            <a:pPr marL="1200150" lvl="2" indent="-285750" defTabSz="969963">
              <a:spcBef>
                <a:spcPct val="20000"/>
              </a:spcBef>
              <a:buFont typeface="Wingdings" pitchFamily="2" charset="2"/>
              <a:buChar char="§"/>
            </a:pPr>
            <a:r>
              <a:rPr kumimoji="0" lang="en-US" sz="1800" b="0" i="0" u="none" strike="noStrike" kern="0" cap="none" spc="0" normalizeH="0" baseline="0" noProof="0" dirty="0" smtClean="0">
                <a:ln>
                  <a:noFill/>
                </a:ln>
                <a:effectLst/>
                <a:uLnTx/>
                <a:uFillTx/>
                <a:latin typeface="Trebuchet MS" pitchFamily="34" charset="0"/>
              </a:rPr>
              <a:t>short </a:t>
            </a:r>
            <a:r>
              <a:rPr kumimoji="0" lang="en-US" sz="1800" b="0" i="0" u="none" strike="noStrike" kern="0" cap="none" spc="0" normalizeH="0" baseline="0" noProof="0" dirty="0" err="1" smtClean="0">
                <a:ln>
                  <a:noFill/>
                </a:ln>
                <a:effectLst/>
                <a:uLnTx/>
                <a:uFillTx/>
                <a:latin typeface="Trebuchet MS" pitchFamily="34" charset="0"/>
              </a:rPr>
              <a:t>sh</a:t>
            </a:r>
            <a:r>
              <a:rPr kumimoji="0" lang="en-US" sz="1800" b="0" i="0" u="none" strike="noStrike" kern="0" cap="none" spc="0" normalizeH="0" baseline="0" noProof="0" dirty="0" smtClean="0">
                <a:ln>
                  <a:noFill/>
                </a:ln>
                <a:effectLst/>
                <a:uLnTx/>
                <a:uFillTx/>
                <a:latin typeface="Trebuchet MS" pitchFamily="34" charset="0"/>
              </a:rPr>
              <a:t>   = </a:t>
            </a:r>
            <a:r>
              <a:rPr kumimoji="0" lang="en-US" sz="1800" b="0" i="0" u="none" strike="noStrike" kern="0" cap="none" spc="0" normalizeH="0" baseline="0" noProof="0" dirty="0" err="1" smtClean="0">
                <a:ln>
                  <a:noFill/>
                </a:ln>
                <a:effectLst/>
                <a:uLnTx/>
                <a:uFillTx/>
                <a:latin typeface="Trebuchet MS" pitchFamily="34" charset="0"/>
              </a:rPr>
              <a:t>sc.nextShort</a:t>
            </a:r>
            <a:r>
              <a:rPr kumimoji="0" lang="en-US" sz="1800" b="0" i="0" u="none" strike="noStrike" kern="0" cap="none" spc="0" normalizeH="0" baseline="0" noProof="0" dirty="0" smtClean="0">
                <a:ln>
                  <a:noFill/>
                </a:ln>
                <a:effectLst/>
                <a:uLnTx/>
                <a:uFillTx/>
                <a:latin typeface="Trebuchet MS" pitchFamily="34" charset="0"/>
              </a:rPr>
              <a:t>();</a:t>
            </a:r>
          </a:p>
          <a:p>
            <a:pPr marL="1200150" lvl="2" indent="-285750" defTabSz="969963">
              <a:spcBef>
                <a:spcPct val="20000"/>
              </a:spcBef>
              <a:buFont typeface="Wingdings" pitchFamily="2" charset="2"/>
              <a:buChar char="§"/>
            </a:pPr>
            <a:r>
              <a:rPr kumimoji="0" lang="en-US" sz="1800" b="0" i="0" u="none" strike="noStrike" kern="0" cap="none" spc="0" normalizeH="0" baseline="0" noProof="0" dirty="0" err="1" smtClean="0">
                <a:ln>
                  <a:noFill/>
                </a:ln>
                <a:effectLst/>
                <a:uLnTx/>
                <a:uFillTx/>
                <a:latin typeface="Trebuchet MS" pitchFamily="34" charset="0"/>
              </a:rPr>
              <a:t>int</a:t>
            </a:r>
            <a:r>
              <a:rPr kumimoji="0" lang="en-US" sz="1800" b="0" i="0" u="none" strike="noStrike" kern="0" cap="none" spc="0" normalizeH="0" baseline="0" noProof="0" dirty="0" smtClean="0">
                <a:ln>
                  <a:noFill/>
                </a:ln>
                <a:effectLst/>
                <a:uLnTx/>
                <a:uFillTx/>
                <a:latin typeface="Trebuchet MS" pitchFamily="34" charset="0"/>
              </a:rPr>
              <a:t> </a:t>
            </a:r>
            <a:r>
              <a:rPr kumimoji="0" lang="en-US" sz="1800" b="0" i="0" u="none" strike="noStrike" kern="0" cap="none" spc="0" normalizeH="0" baseline="0" noProof="0" dirty="0" err="1" smtClean="0">
                <a:ln>
                  <a:noFill/>
                </a:ln>
                <a:effectLst/>
                <a:uLnTx/>
                <a:uFillTx/>
                <a:latin typeface="Trebuchet MS" pitchFamily="34" charset="0"/>
              </a:rPr>
              <a:t>i</a:t>
            </a:r>
            <a:r>
              <a:rPr kumimoji="0" lang="en-US" sz="1800" b="0" i="0" u="none" strike="noStrike" kern="0" cap="none" spc="0" normalizeH="0" baseline="0" noProof="0" dirty="0" smtClean="0">
                <a:ln>
                  <a:noFill/>
                </a:ln>
                <a:effectLst/>
                <a:uLnTx/>
                <a:uFillTx/>
                <a:latin typeface="Trebuchet MS" pitchFamily="34" charset="0"/>
              </a:rPr>
              <a:t>         = </a:t>
            </a:r>
            <a:r>
              <a:rPr kumimoji="0" lang="en-US" sz="1800" b="0" i="0" u="none" strike="noStrike" kern="0" cap="none" spc="0" normalizeH="0" baseline="0" noProof="0" dirty="0" err="1" smtClean="0">
                <a:ln>
                  <a:noFill/>
                </a:ln>
                <a:effectLst/>
                <a:uLnTx/>
                <a:uFillTx/>
                <a:latin typeface="Trebuchet MS" pitchFamily="34" charset="0"/>
              </a:rPr>
              <a:t>sc.nextInt</a:t>
            </a:r>
            <a:r>
              <a:rPr kumimoji="0" lang="en-US" sz="1800" b="0" i="0" u="none" strike="noStrike" kern="0" cap="none" spc="0" normalizeH="0" baseline="0" noProof="0" dirty="0" smtClean="0">
                <a:ln>
                  <a:noFill/>
                </a:ln>
                <a:effectLst/>
                <a:uLnTx/>
                <a:uFillTx/>
                <a:latin typeface="Trebuchet MS" pitchFamily="34" charset="0"/>
              </a:rPr>
              <a:t>();</a:t>
            </a:r>
          </a:p>
          <a:p>
            <a:pPr marL="1200150" lvl="2" indent="-285750" defTabSz="969963">
              <a:spcBef>
                <a:spcPct val="20000"/>
              </a:spcBef>
              <a:buFont typeface="Wingdings" pitchFamily="2" charset="2"/>
              <a:buChar char="§"/>
            </a:pPr>
            <a:endParaRPr kumimoji="0" lang="en-US" sz="1800" b="0" i="0" u="none" strike="noStrike" kern="0" cap="none" spc="0" normalizeH="0" baseline="0" noProof="0" dirty="0" smtClean="0">
              <a:ln>
                <a:noFill/>
              </a:ln>
              <a:effectLst/>
              <a:uLnTx/>
              <a:uFillTx/>
              <a:latin typeface="Trebuchet MS" pitchFamily="34" charset="0"/>
            </a:endParaRPr>
          </a:p>
          <a:p>
            <a:pPr marL="1200150" lvl="2" indent="-285750" defTabSz="969963">
              <a:spcBef>
                <a:spcPct val="20000"/>
              </a:spcBef>
              <a:buFont typeface="Wingdings" pitchFamily="2" charset="2"/>
              <a:buChar char="§"/>
            </a:pPr>
            <a:r>
              <a:rPr kumimoji="0" lang="en-US" sz="1800" b="0" i="0" u="none" strike="noStrike" kern="0" cap="none" spc="0" normalizeH="0" baseline="0" noProof="0" dirty="0" smtClean="0">
                <a:ln>
                  <a:noFill/>
                </a:ln>
                <a:effectLst/>
                <a:uLnTx/>
                <a:uFillTx/>
                <a:latin typeface="Trebuchet MS" pitchFamily="34" charset="0"/>
              </a:rPr>
              <a:t>long </a:t>
            </a:r>
            <a:r>
              <a:rPr kumimoji="0" lang="en-US" sz="1800" b="0" i="0" u="none" strike="noStrike" kern="0" cap="none" spc="0" normalizeH="0" baseline="0" noProof="0" dirty="0" smtClean="0">
                <a:ln>
                  <a:noFill/>
                </a:ln>
                <a:effectLst/>
                <a:uLnTx/>
                <a:uFillTx/>
                <a:latin typeface="Trebuchet MS" pitchFamily="34" charset="0"/>
              </a:rPr>
              <a:t>l       = </a:t>
            </a:r>
            <a:r>
              <a:rPr kumimoji="0" lang="en-US" sz="1800" b="0" i="0" u="none" strike="noStrike" kern="0" cap="none" spc="0" normalizeH="0" baseline="0" noProof="0" dirty="0" err="1" smtClean="0">
                <a:ln>
                  <a:noFill/>
                </a:ln>
                <a:effectLst/>
                <a:uLnTx/>
                <a:uFillTx/>
                <a:latin typeface="Trebuchet MS" pitchFamily="34" charset="0"/>
              </a:rPr>
              <a:t>sc.nextLong</a:t>
            </a:r>
            <a:r>
              <a:rPr kumimoji="0" lang="en-US" sz="1800" b="0" i="0" u="none" strike="noStrike" kern="0" cap="none" spc="0" normalizeH="0" baseline="0" noProof="0" dirty="0" smtClean="0">
                <a:ln>
                  <a:noFill/>
                </a:ln>
                <a:effectLst/>
                <a:uLnTx/>
                <a:uFillTx/>
                <a:latin typeface="Trebuchet MS" pitchFamily="34" charset="0"/>
              </a:rPr>
              <a:t>();</a:t>
            </a:r>
          </a:p>
          <a:p>
            <a:pPr marL="1200150" lvl="2" indent="-285750" defTabSz="969963">
              <a:spcBef>
                <a:spcPct val="20000"/>
              </a:spcBef>
              <a:buFont typeface="Wingdings" pitchFamily="2" charset="2"/>
              <a:buChar char="§"/>
            </a:pPr>
            <a:r>
              <a:rPr kumimoji="0" lang="en-US" sz="1800" b="0" i="0" u="none" strike="noStrike" kern="0" cap="none" spc="0" normalizeH="0" baseline="0" noProof="0" dirty="0" smtClean="0">
                <a:ln>
                  <a:noFill/>
                </a:ln>
                <a:effectLst/>
                <a:uLnTx/>
                <a:uFillTx/>
                <a:latin typeface="Trebuchet MS" pitchFamily="34" charset="0"/>
              </a:rPr>
              <a:t>float f      = </a:t>
            </a:r>
            <a:r>
              <a:rPr kumimoji="0" lang="en-US" sz="1800" b="0" i="0" u="none" strike="noStrike" kern="0" cap="none" spc="0" normalizeH="0" baseline="0" noProof="0" dirty="0" err="1" smtClean="0">
                <a:ln>
                  <a:noFill/>
                </a:ln>
                <a:effectLst/>
                <a:uLnTx/>
                <a:uFillTx/>
                <a:latin typeface="Trebuchet MS" pitchFamily="34" charset="0"/>
              </a:rPr>
              <a:t>sc.nextFloat</a:t>
            </a:r>
            <a:r>
              <a:rPr kumimoji="0" lang="en-US" sz="1800" b="0" i="0" u="none" strike="noStrike" kern="0" cap="none" spc="0" normalizeH="0" baseline="0" noProof="0" dirty="0" smtClean="0">
                <a:ln>
                  <a:noFill/>
                </a:ln>
                <a:effectLst/>
                <a:uLnTx/>
                <a:uFillTx/>
                <a:latin typeface="Trebuchet MS" pitchFamily="34" charset="0"/>
              </a:rPr>
              <a:t>();</a:t>
            </a:r>
          </a:p>
          <a:p>
            <a:pPr marL="1200150" lvl="2" indent="-285750" defTabSz="969963">
              <a:spcBef>
                <a:spcPct val="20000"/>
              </a:spcBef>
              <a:buFont typeface="Wingdings" pitchFamily="2" charset="2"/>
              <a:buChar char="§"/>
            </a:pPr>
            <a:r>
              <a:rPr kumimoji="0" lang="en-US" sz="1800" b="0" i="0" u="none" strike="noStrike" kern="0" cap="none" spc="0" normalizeH="0" baseline="0" noProof="0" dirty="0" smtClean="0">
                <a:ln>
                  <a:noFill/>
                </a:ln>
                <a:effectLst/>
                <a:uLnTx/>
                <a:uFillTx/>
                <a:latin typeface="Trebuchet MS" pitchFamily="34" charset="0"/>
              </a:rPr>
              <a:t>double d  = </a:t>
            </a:r>
            <a:r>
              <a:rPr kumimoji="0" lang="en-US" sz="1800" b="0" i="0" u="none" strike="noStrike" kern="0" cap="none" spc="0" normalizeH="0" baseline="0" noProof="0" dirty="0" err="1" smtClean="0">
                <a:ln>
                  <a:noFill/>
                </a:ln>
                <a:effectLst/>
                <a:uLnTx/>
                <a:uFillTx/>
                <a:latin typeface="Trebuchet MS" pitchFamily="34" charset="0"/>
              </a:rPr>
              <a:t>sc.nextDouble</a:t>
            </a:r>
            <a:r>
              <a:rPr kumimoji="0" lang="en-US" sz="1800" b="0" i="0" u="none" strike="noStrike" kern="0" cap="none" spc="0" normalizeH="0" baseline="0" noProof="0" dirty="0" smtClean="0">
                <a:ln>
                  <a:noFill/>
                </a:ln>
                <a:effectLst/>
                <a:uLnTx/>
                <a:uFillTx/>
                <a:latin typeface="Trebuchet MS" pitchFamily="34" charset="0"/>
              </a:rPr>
              <a:t>();</a:t>
            </a:r>
            <a:endParaRPr kumimoji="0" lang="en-US" sz="1800" b="0" i="0" u="none" strike="noStrike" kern="0" cap="none" spc="0" normalizeH="0" baseline="0" noProof="0" dirty="0" smtClean="0">
              <a:ln>
                <a:noFill/>
              </a:ln>
              <a:effectLst/>
              <a:uLnTx/>
              <a:uFillTx/>
              <a:latin typeface="Arial" pitchFamily="34" charset="0"/>
            </a:endParaRPr>
          </a:p>
        </p:txBody>
      </p:sp>
      <p:sp>
        <p:nvSpPr>
          <p:cNvPr id="6" name="Rectangle 4"/>
          <p:cNvSpPr txBox="1">
            <a:spLocks noChangeArrowheads="1"/>
          </p:cNvSpPr>
          <p:nvPr/>
        </p:nvSpPr>
        <p:spPr>
          <a:xfrm>
            <a:off x="4914433" y="1447800"/>
            <a:ext cx="4211638" cy="3008313"/>
          </a:xfrm>
          <a:prstGeom prst="rect">
            <a:avLst/>
          </a:prstGeom>
        </p:spPr>
        <p:txBody>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r>
              <a:rPr kumimoji="0" lang="en-US" sz="1800" b="0" i="0" u="none" strike="noStrike" kern="0" cap="none" spc="0" normalizeH="0" baseline="0" noProof="0" dirty="0" smtClean="0">
                <a:ln>
                  <a:noFill/>
                </a:ln>
                <a:solidFill>
                  <a:schemeClr val="tx1"/>
                </a:solidFill>
                <a:effectLst/>
                <a:uLnTx/>
                <a:uFillTx/>
                <a:latin typeface="Arial" pitchFamily="34" charset="0"/>
                <a:ea typeface="+mn-ea"/>
                <a:cs typeface="+mn-cs"/>
              </a:rPr>
              <a:t>And test if you have something to read:</a:t>
            </a:r>
          </a:p>
          <a:p>
            <a:pPr marL="742950" marR="0" lvl="1" indent="-285750" algn="l" defTabSz="969963" rtl="0" eaLnBrk="0" fontAlgn="base" latinLnBrk="0" hangingPunct="0">
              <a:lnSpc>
                <a:spcPct val="100000"/>
              </a:lnSpc>
              <a:spcBef>
                <a:spcPct val="20000"/>
              </a:spcBef>
              <a:spcAft>
                <a:spcPct val="0"/>
              </a:spcAft>
              <a:buClrTx/>
              <a:buSzTx/>
              <a:buFont typeface="Wingdings" pitchFamily="2" charset="2"/>
              <a:buChar char="§"/>
              <a:tabLst/>
              <a:defRPr/>
            </a:pPr>
            <a:r>
              <a:rPr kumimoji="0" lang="en-US" sz="1800" b="0" i="0" u="none" strike="noStrike" kern="0" cap="none" spc="0" normalizeH="0" baseline="0" noProof="0" dirty="0" err="1" smtClean="0">
                <a:ln>
                  <a:noFill/>
                </a:ln>
                <a:effectLst/>
                <a:uLnTx/>
                <a:uFillTx/>
                <a:latin typeface="Trebuchet MS" pitchFamily="34" charset="0"/>
              </a:rPr>
              <a:t>hasNextBoolean</a:t>
            </a:r>
            <a:r>
              <a:rPr kumimoji="0" lang="en-US" sz="1800" b="0" i="0" u="none" strike="noStrike" kern="0" cap="none" spc="0" normalizeH="0" baseline="0" noProof="0" dirty="0" smtClean="0">
                <a:ln>
                  <a:noFill/>
                </a:ln>
                <a:effectLst/>
                <a:uLnTx/>
                <a:uFillTx/>
                <a:latin typeface="Trebuchet MS" pitchFamily="34" charset="0"/>
              </a:rPr>
              <a:t>()</a:t>
            </a:r>
          </a:p>
          <a:p>
            <a:pPr marL="742950" marR="0" lvl="1" indent="-285750" algn="l" defTabSz="969963" rtl="0" eaLnBrk="0" fontAlgn="base" latinLnBrk="0" hangingPunct="0">
              <a:lnSpc>
                <a:spcPct val="100000"/>
              </a:lnSpc>
              <a:spcBef>
                <a:spcPct val="20000"/>
              </a:spcBef>
              <a:spcAft>
                <a:spcPct val="0"/>
              </a:spcAft>
              <a:buClrTx/>
              <a:buSzTx/>
              <a:buFont typeface="Wingdings" pitchFamily="2" charset="2"/>
              <a:buChar char="§"/>
              <a:tabLst/>
              <a:defRPr/>
            </a:pPr>
            <a:r>
              <a:rPr kumimoji="0" lang="en-US" sz="1800" b="0" i="0" u="none" strike="noStrike" kern="0" cap="none" spc="0" normalizeH="0" baseline="0" noProof="0" dirty="0" err="1" smtClean="0">
                <a:ln>
                  <a:noFill/>
                </a:ln>
                <a:effectLst/>
                <a:uLnTx/>
                <a:uFillTx/>
                <a:latin typeface="Trebuchet MS" pitchFamily="34" charset="0"/>
              </a:rPr>
              <a:t>hasNextByte</a:t>
            </a:r>
            <a:r>
              <a:rPr kumimoji="0" lang="en-US" sz="1800" b="0" i="0" u="none" strike="noStrike" kern="0" cap="none" spc="0" normalizeH="0" baseline="0" noProof="0" dirty="0" smtClean="0">
                <a:ln>
                  <a:noFill/>
                </a:ln>
                <a:effectLst/>
                <a:uLnTx/>
                <a:uFillTx/>
                <a:latin typeface="Trebuchet MS" pitchFamily="34" charset="0"/>
              </a:rPr>
              <a:t>()</a:t>
            </a:r>
          </a:p>
          <a:p>
            <a:pPr marL="742950" marR="0" lvl="1" indent="-285750" algn="l" defTabSz="969963" rtl="0" eaLnBrk="0" fontAlgn="base" latinLnBrk="0" hangingPunct="0">
              <a:lnSpc>
                <a:spcPct val="100000"/>
              </a:lnSpc>
              <a:spcBef>
                <a:spcPct val="20000"/>
              </a:spcBef>
              <a:spcAft>
                <a:spcPct val="0"/>
              </a:spcAft>
              <a:buClrTx/>
              <a:buSzTx/>
              <a:buFont typeface="Wingdings" pitchFamily="2" charset="2"/>
              <a:buChar char="§"/>
              <a:tabLst/>
              <a:defRPr/>
            </a:pPr>
            <a:r>
              <a:rPr kumimoji="0" lang="en-US" sz="1800" b="0" i="0" u="none" strike="noStrike" kern="0" cap="none" spc="0" normalizeH="0" baseline="0" noProof="0" dirty="0" err="1" smtClean="0">
                <a:ln>
                  <a:noFill/>
                </a:ln>
                <a:effectLst/>
                <a:uLnTx/>
                <a:uFillTx/>
                <a:latin typeface="Trebuchet MS" pitchFamily="34" charset="0"/>
              </a:rPr>
              <a:t>hasNextShort</a:t>
            </a:r>
            <a:r>
              <a:rPr kumimoji="0" lang="en-US" sz="1800" b="0" i="0" u="none" strike="noStrike" kern="0" cap="none" spc="0" normalizeH="0" baseline="0" noProof="0" dirty="0" smtClean="0">
                <a:ln>
                  <a:noFill/>
                </a:ln>
                <a:effectLst/>
                <a:uLnTx/>
                <a:uFillTx/>
                <a:latin typeface="Trebuchet MS" pitchFamily="34" charset="0"/>
              </a:rPr>
              <a:t>()</a:t>
            </a:r>
          </a:p>
          <a:p>
            <a:pPr marL="742950" marR="0" lvl="1" indent="-285750" algn="l" defTabSz="969963" rtl="0" eaLnBrk="0" fontAlgn="base" latinLnBrk="0" hangingPunct="0">
              <a:lnSpc>
                <a:spcPct val="100000"/>
              </a:lnSpc>
              <a:spcBef>
                <a:spcPct val="20000"/>
              </a:spcBef>
              <a:spcAft>
                <a:spcPct val="0"/>
              </a:spcAft>
              <a:buClrTx/>
              <a:buSzTx/>
              <a:buFont typeface="Wingdings" pitchFamily="2" charset="2"/>
              <a:buChar char="§"/>
              <a:tabLst/>
              <a:defRPr/>
            </a:pPr>
            <a:r>
              <a:rPr kumimoji="0" lang="en-US" sz="1800" b="0" i="0" u="none" strike="noStrike" kern="0" cap="none" spc="0" normalizeH="0" baseline="0" noProof="0" dirty="0" err="1" smtClean="0">
                <a:ln>
                  <a:noFill/>
                </a:ln>
                <a:effectLst/>
                <a:uLnTx/>
                <a:uFillTx/>
                <a:latin typeface="Trebuchet MS" pitchFamily="34" charset="0"/>
              </a:rPr>
              <a:t>hasNextInt</a:t>
            </a:r>
            <a:r>
              <a:rPr kumimoji="0" lang="en-US" sz="1800" b="0" i="0" u="none" strike="noStrike" kern="0" cap="none" spc="0" normalizeH="0" baseline="0" noProof="0" dirty="0" smtClean="0">
                <a:ln>
                  <a:noFill/>
                </a:ln>
                <a:effectLst/>
                <a:uLnTx/>
                <a:uFillTx/>
                <a:latin typeface="Trebuchet MS" pitchFamily="34" charset="0"/>
              </a:rPr>
              <a:t>()</a:t>
            </a:r>
          </a:p>
          <a:p>
            <a:pPr marL="742950" marR="0" lvl="1" indent="-285750" algn="l" defTabSz="969963" rtl="0" eaLnBrk="0" fontAlgn="base" latinLnBrk="0" hangingPunct="0">
              <a:lnSpc>
                <a:spcPct val="100000"/>
              </a:lnSpc>
              <a:spcBef>
                <a:spcPct val="20000"/>
              </a:spcBef>
              <a:spcAft>
                <a:spcPct val="0"/>
              </a:spcAft>
              <a:buClrTx/>
              <a:buSzTx/>
              <a:buFont typeface="Wingdings" pitchFamily="2" charset="2"/>
              <a:buChar char="§"/>
              <a:tabLst/>
              <a:defRPr/>
            </a:pPr>
            <a:r>
              <a:rPr kumimoji="0" lang="en-US" sz="1800" b="0" i="0" u="none" strike="noStrike" kern="0" cap="none" spc="0" normalizeH="0" baseline="0" noProof="0" dirty="0" err="1" smtClean="0">
                <a:ln>
                  <a:noFill/>
                </a:ln>
                <a:effectLst/>
                <a:uLnTx/>
                <a:uFillTx/>
                <a:latin typeface="Trebuchet MS" pitchFamily="34" charset="0"/>
              </a:rPr>
              <a:t>hasNextLong</a:t>
            </a:r>
            <a:r>
              <a:rPr kumimoji="0" lang="en-US" sz="1800" b="0" i="0" u="none" strike="noStrike" kern="0" cap="none" spc="0" normalizeH="0" baseline="0" noProof="0" dirty="0" smtClean="0">
                <a:ln>
                  <a:noFill/>
                </a:ln>
                <a:effectLst/>
                <a:uLnTx/>
                <a:uFillTx/>
                <a:latin typeface="Trebuchet MS" pitchFamily="34" charset="0"/>
              </a:rPr>
              <a:t>()</a:t>
            </a:r>
          </a:p>
          <a:p>
            <a:pPr marL="742950" marR="0" lvl="1" indent="-285750" algn="l" defTabSz="969963" rtl="0" eaLnBrk="0" fontAlgn="base" latinLnBrk="0" hangingPunct="0">
              <a:lnSpc>
                <a:spcPct val="100000"/>
              </a:lnSpc>
              <a:spcBef>
                <a:spcPct val="20000"/>
              </a:spcBef>
              <a:spcAft>
                <a:spcPct val="0"/>
              </a:spcAft>
              <a:buClrTx/>
              <a:buSzTx/>
              <a:buFont typeface="Wingdings" pitchFamily="2" charset="2"/>
              <a:buChar char="§"/>
              <a:tabLst/>
              <a:defRPr/>
            </a:pPr>
            <a:r>
              <a:rPr kumimoji="0" lang="en-US" sz="1800" b="0" i="0" u="none" strike="noStrike" kern="0" cap="none" spc="0" normalizeH="0" baseline="0" noProof="0" dirty="0" err="1" smtClean="0">
                <a:ln>
                  <a:noFill/>
                </a:ln>
                <a:effectLst/>
                <a:uLnTx/>
                <a:uFillTx/>
                <a:latin typeface="Trebuchet MS" pitchFamily="34" charset="0"/>
              </a:rPr>
              <a:t>hasNextFloat</a:t>
            </a:r>
            <a:r>
              <a:rPr kumimoji="0" lang="en-US" sz="1800" b="0" i="0" u="none" strike="noStrike" kern="0" cap="none" spc="0" normalizeH="0" baseline="0" noProof="0" dirty="0" smtClean="0">
                <a:ln>
                  <a:noFill/>
                </a:ln>
                <a:effectLst/>
                <a:uLnTx/>
                <a:uFillTx/>
                <a:latin typeface="Trebuchet MS" pitchFamily="34" charset="0"/>
              </a:rPr>
              <a:t>()</a:t>
            </a:r>
          </a:p>
          <a:p>
            <a:pPr marL="742950" marR="0" lvl="1" indent="-285750" algn="l" defTabSz="969963" rtl="0" eaLnBrk="0" fontAlgn="base" latinLnBrk="0" hangingPunct="0">
              <a:lnSpc>
                <a:spcPct val="100000"/>
              </a:lnSpc>
              <a:spcBef>
                <a:spcPct val="20000"/>
              </a:spcBef>
              <a:spcAft>
                <a:spcPct val="0"/>
              </a:spcAft>
              <a:buClrTx/>
              <a:buSzTx/>
              <a:buFont typeface="Wingdings" pitchFamily="2" charset="2"/>
              <a:buChar char="§"/>
              <a:tabLst/>
              <a:defRPr/>
            </a:pPr>
            <a:r>
              <a:rPr kumimoji="0" lang="en-US" sz="1800" b="0" i="0" u="none" strike="noStrike" kern="0" cap="none" spc="0" normalizeH="0" baseline="0" noProof="0" dirty="0" err="1" smtClean="0">
                <a:ln>
                  <a:noFill/>
                </a:ln>
                <a:effectLst/>
                <a:uLnTx/>
                <a:uFillTx/>
                <a:latin typeface="Trebuchet MS" pitchFamily="34" charset="0"/>
              </a:rPr>
              <a:t>hasNextDouble</a:t>
            </a:r>
            <a:r>
              <a:rPr kumimoji="0" lang="en-US" sz="1800" b="0" i="0" u="none" strike="noStrike" kern="0" cap="none" spc="0" normalizeH="0" baseline="0" noProof="0" dirty="0" smtClean="0">
                <a:ln>
                  <a:noFill/>
                </a:ln>
                <a:effectLst/>
                <a:uLnTx/>
                <a:uFillTx/>
                <a:latin typeface="Trebuchet MS" pitchFamily="34" charset="0"/>
              </a:rPr>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p:txBody>
          <a:bodyPr/>
          <a:lstStyle/>
          <a:p>
            <a:pPr>
              <a:lnSpc>
                <a:spcPct val="90000"/>
              </a:lnSpc>
            </a:pPr>
            <a:r>
              <a:rPr lang="en-US" dirty="0" smtClean="0"/>
              <a:t>Formatted Output</a:t>
            </a:r>
          </a:p>
          <a:p>
            <a:pPr lvl="1">
              <a:lnSpc>
                <a:spcPct val="90000"/>
              </a:lnSpc>
            </a:pPr>
            <a:r>
              <a:rPr lang="en-US" dirty="0" smtClean="0">
                <a:latin typeface="+mn-lt"/>
              </a:rPr>
              <a:t>Java 5 has a </a:t>
            </a:r>
            <a:r>
              <a:rPr lang="en-US" dirty="0" err="1" smtClean="0">
                <a:latin typeface="+mn-lt"/>
              </a:rPr>
              <a:t>printf</a:t>
            </a:r>
            <a:r>
              <a:rPr lang="en-US" dirty="0" smtClean="0">
                <a:latin typeface="+mn-lt"/>
              </a:rPr>
              <a:t> method, similar to that of C</a:t>
            </a:r>
          </a:p>
          <a:p>
            <a:pPr lvl="1">
              <a:lnSpc>
                <a:spcPct val="90000"/>
              </a:lnSpc>
            </a:pPr>
            <a:r>
              <a:rPr lang="en-US" dirty="0" smtClean="0">
                <a:latin typeface="+mn-lt"/>
              </a:rPr>
              <a:t>Each format code is % width code</a:t>
            </a:r>
          </a:p>
          <a:p>
            <a:pPr lvl="1">
              <a:lnSpc>
                <a:spcPct val="90000"/>
              </a:lnSpc>
            </a:pPr>
            <a:r>
              <a:rPr lang="en-US" dirty="0" smtClean="0">
                <a:latin typeface="+mn-lt"/>
              </a:rPr>
              <a:t>Some format codes are s for strings, d for integers, f for floating point numbers</a:t>
            </a:r>
          </a:p>
          <a:p>
            <a:pPr lvl="1">
              <a:lnSpc>
                <a:spcPct val="90000"/>
              </a:lnSpc>
            </a:pPr>
            <a:r>
              <a:rPr lang="en-US" dirty="0" smtClean="0">
                <a:latin typeface="+mn-lt"/>
              </a:rPr>
              <a:t>Example:</a:t>
            </a:r>
          </a:p>
          <a:p>
            <a:pPr lvl="2">
              <a:lnSpc>
                <a:spcPct val="90000"/>
              </a:lnSpc>
              <a:buNone/>
            </a:pPr>
            <a:r>
              <a:rPr lang="en-US" sz="2400" dirty="0" smtClean="0">
                <a:solidFill>
                  <a:srgbClr val="FF0000"/>
                </a:solidFill>
              </a:rPr>
              <a:t>double pi = </a:t>
            </a:r>
            <a:r>
              <a:rPr lang="en-US" sz="2400" smtClean="0">
                <a:solidFill>
                  <a:srgbClr val="FF0000"/>
                </a:solidFill>
              </a:rPr>
              <a:t>Math.PI;</a:t>
            </a:r>
          </a:p>
          <a:p>
            <a:pPr lvl="2">
              <a:lnSpc>
                <a:spcPct val="90000"/>
              </a:lnSpc>
              <a:buNone/>
            </a:pPr>
            <a:endParaRPr lang="en-US" sz="2400" dirty="0" smtClean="0">
              <a:solidFill>
                <a:srgbClr val="FF0000"/>
              </a:solidFill>
            </a:endParaRPr>
          </a:p>
          <a:p>
            <a:pPr lvl="2">
              <a:lnSpc>
                <a:spcPct val="90000"/>
              </a:lnSpc>
              <a:buNone/>
            </a:pPr>
            <a:r>
              <a:rPr lang="en-US" sz="2400" dirty="0" smtClean="0">
                <a:solidFill>
                  <a:srgbClr val="FF0000"/>
                </a:solidFill>
              </a:rPr>
              <a:t>System.</a:t>
            </a:r>
            <a:r>
              <a:rPr lang="en-US" sz="2400" i="1" dirty="0" smtClean="0">
                <a:solidFill>
                  <a:srgbClr val="FF0000"/>
                </a:solidFill>
              </a:rPr>
              <a:t>out</a:t>
            </a:r>
            <a:r>
              <a:rPr lang="en-US" sz="2400" dirty="0" smtClean="0">
                <a:solidFill>
                  <a:srgbClr val="FF0000"/>
                </a:solidFill>
              </a:rPr>
              <a:t>.printf("%8s %-8s %6d %-6d %8f %-8.2f :) \n“, "</a:t>
            </a:r>
            <a:r>
              <a:rPr lang="en-US" sz="2400" dirty="0" err="1" smtClean="0">
                <a:solidFill>
                  <a:srgbClr val="FF0000"/>
                </a:solidFill>
              </a:rPr>
              <a:t>abc</a:t>
            </a:r>
            <a:r>
              <a:rPr lang="en-US" sz="2400" dirty="0" smtClean="0">
                <a:solidFill>
                  <a:srgbClr val="FF0000"/>
                </a:solidFill>
              </a:rPr>
              <a:t>", "def", 123, 456, pi, pi);</a:t>
            </a:r>
          </a:p>
          <a:p>
            <a:pPr lvl="2">
              <a:lnSpc>
                <a:spcPct val="90000"/>
              </a:lnSpc>
              <a:buNone/>
            </a:pPr>
            <a:endParaRPr lang="en-US" sz="2400" dirty="0" smtClean="0">
              <a:solidFill>
                <a:srgbClr val="FF0000"/>
              </a:solidFill>
            </a:endParaRPr>
          </a:p>
          <a:p>
            <a:pPr lvl="2">
              <a:lnSpc>
                <a:spcPct val="90000"/>
              </a:lnSpc>
              <a:buNone/>
            </a:pPr>
            <a:r>
              <a:rPr lang="en-US" sz="2400" dirty="0" smtClean="0">
                <a:solidFill>
                  <a:srgbClr val="FF0000"/>
                </a:solidFill>
              </a:rPr>
              <a:t>System.</a:t>
            </a:r>
            <a:r>
              <a:rPr lang="en-US" sz="2400" i="1" dirty="0" smtClean="0">
                <a:solidFill>
                  <a:srgbClr val="FF0000"/>
                </a:solidFill>
              </a:rPr>
              <a:t>out</a:t>
            </a:r>
            <a:r>
              <a:rPr lang="en-US" sz="2400" dirty="0" smtClean="0">
                <a:solidFill>
                  <a:srgbClr val="FF0000"/>
                </a:solidFill>
              </a:rPr>
              <a:t>.printf("%8s %-8s %6d %-6d",</a:t>
            </a:r>
            <a:br>
              <a:rPr lang="en-US" sz="2400" dirty="0" smtClean="0">
                <a:solidFill>
                  <a:srgbClr val="FF0000"/>
                </a:solidFill>
              </a:rPr>
            </a:br>
            <a:r>
              <a:rPr lang="en-US" sz="2400" dirty="0" smtClean="0">
                <a:solidFill>
                  <a:srgbClr val="FF0000"/>
                </a:solidFill>
              </a:rPr>
              <a:t>                  "abcdef", "</a:t>
            </a:r>
            <a:r>
              <a:rPr lang="en-US" sz="2400" dirty="0" err="1" smtClean="0">
                <a:solidFill>
                  <a:srgbClr val="FF0000"/>
                </a:solidFill>
              </a:rPr>
              <a:t>ghijkl</a:t>
            </a:r>
            <a:r>
              <a:rPr lang="en-US" sz="2400" dirty="0" smtClean="0">
                <a:solidFill>
                  <a:srgbClr val="FF0000"/>
                </a:solidFill>
              </a:rPr>
              <a:t>", 12345, 6789);</a:t>
            </a:r>
          </a:p>
          <a:p>
            <a:pPr lvl="2">
              <a:lnSpc>
                <a:spcPct val="90000"/>
              </a:lnSpc>
            </a:pPr>
            <a:endParaRPr lang="en-US" dirty="0" smtClean="0"/>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5"/>
          <p:cNvPicPr>
            <a:picLocks noChangeAspect="1" noChangeArrowheads="1"/>
          </p:cNvPicPr>
          <p:nvPr/>
        </p:nvPicPr>
        <p:blipFill>
          <a:blip r:embed="rId2"/>
          <a:srcRect/>
          <a:stretch>
            <a:fillRect/>
          </a:stretch>
        </p:blipFill>
        <p:spPr bwMode="auto">
          <a:xfrm>
            <a:off x="3581400" y="2286000"/>
            <a:ext cx="2187575" cy="2514600"/>
          </a:xfrm>
          <a:prstGeom prst="rect">
            <a:avLst/>
          </a:prstGeom>
          <a:noFill/>
          <a:ln w="12700">
            <a:noFill/>
            <a:miter lim="800000"/>
            <a:headEnd/>
            <a:tailEnd/>
          </a:ln>
        </p:spPr>
      </p:pic>
      <p:sp>
        <p:nvSpPr>
          <p:cNvPr id="21507" name="Rectangle 2"/>
          <p:cNvSpPr>
            <a:spLocks noGrp="1" noChangeArrowheads="1"/>
          </p:cNvSpPr>
          <p:nvPr>
            <p:ph type="title"/>
          </p:nvPr>
        </p:nvSpPr>
        <p:spPr>
          <a:xfrm>
            <a:off x="233363" y="28575"/>
            <a:ext cx="8910637" cy="828675"/>
          </a:xfrm>
        </p:spPr>
        <p:txBody>
          <a:bodyPr/>
          <a:lstStyle/>
          <a:p>
            <a:pPr eaLnBrk="1" hangingPunct="1"/>
            <a:r>
              <a:rPr lang="en-US" altLang="ja-JP" smtClean="0">
                <a:ea typeface="MS PGothic" pitchFamily="34" charset="-128"/>
              </a:rPr>
              <a:t>Brainstorm</a:t>
            </a:r>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2" descr="http://orlandocomputersolutions.com/wp-content/uploads/2011/10/fusion-confused-icon.gif"/>
          <p:cNvPicPr>
            <a:picLocks noChangeAspect="1" noChangeArrowheads="1"/>
          </p:cNvPicPr>
          <p:nvPr/>
        </p:nvPicPr>
        <p:blipFill>
          <a:blip r:embed="rId2"/>
          <a:srcRect/>
          <a:stretch>
            <a:fillRect/>
          </a:stretch>
        </p:blipFill>
        <p:spPr bwMode="auto">
          <a:xfrm>
            <a:off x="3886200" y="1676400"/>
            <a:ext cx="1676400" cy="2614613"/>
          </a:xfrm>
          <a:prstGeom prst="rect">
            <a:avLst/>
          </a:prstGeom>
          <a:noFill/>
          <a:ln w="9525">
            <a:noFill/>
            <a:miter lim="800000"/>
            <a:headEnd/>
            <a:tailEnd/>
          </a:ln>
        </p:spPr>
      </p:pic>
      <p:sp>
        <p:nvSpPr>
          <p:cNvPr id="22531" name="Rectangle 2"/>
          <p:cNvSpPr>
            <a:spLocks noGrp="1" noChangeArrowheads="1"/>
          </p:cNvSpPr>
          <p:nvPr>
            <p:ph type="title"/>
          </p:nvPr>
        </p:nvSpPr>
        <p:spPr/>
        <p:txBody>
          <a:bodyPr/>
          <a:lstStyle/>
          <a:p>
            <a:pPr eaLnBrk="1" hangingPunct="1"/>
            <a:r>
              <a:rPr lang="en-US" smtClean="0">
                <a:cs typeface="Times New Roman" pitchFamily="18" charset="0"/>
              </a:rPr>
              <a:t>Queries</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smtClean="0">
                <a:latin typeface="+mn-lt"/>
              </a:rPr>
              <a:t>Recap</a:t>
            </a:r>
            <a:endParaRPr lang="en-US" sz="4000" dirty="0">
              <a:latin typeface="+mn-lt"/>
            </a:endParaRPr>
          </a:p>
        </p:txBody>
      </p:sp>
      <p:sp>
        <p:nvSpPr>
          <p:cNvPr id="23555" name="Rectangle 3"/>
          <p:cNvSpPr>
            <a:spLocks noGrp="1" noChangeArrowheads="1"/>
          </p:cNvSpPr>
          <p:nvPr>
            <p:ph idx="1"/>
          </p:nvPr>
        </p:nvSpPr>
        <p:spPr>
          <a:xfrm>
            <a:off x="233363" y="1112838"/>
            <a:ext cx="7081837" cy="4960937"/>
          </a:xfrm>
        </p:spPr>
        <p:txBody>
          <a:bodyPr/>
          <a:lstStyle/>
          <a:p>
            <a:r>
              <a:rPr lang="en-US" dirty="0" smtClean="0"/>
              <a:t>In this lesson, you have learnt:</a:t>
            </a:r>
          </a:p>
          <a:p>
            <a:pPr lvl="1"/>
            <a:r>
              <a:rPr lang="en-US" altLang="ja-JP" dirty="0" smtClean="0">
                <a:ea typeface="MS PGothic" pitchFamily="34" charset="-128"/>
              </a:rPr>
              <a:t>Variables and Data Types		</a:t>
            </a:r>
          </a:p>
          <a:p>
            <a:pPr lvl="1"/>
            <a:r>
              <a:rPr lang="en-US" altLang="ja-JP" dirty="0" smtClean="0">
                <a:ea typeface="MS PGothic" pitchFamily="34" charset="-128"/>
              </a:rPr>
              <a:t>Working with Command-line arguments.</a:t>
            </a:r>
          </a:p>
          <a:p>
            <a:pPr lvl="1"/>
            <a:r>
              <a:rPr lang="en-US" altLang="ja-JP" dirty="0" smtClean="0">
                <a:ea typeface="MS PGothic" pitchFamily="34" charset="-128"/>
              </a:rPr>
              <a:t>Fetching User Input using Scanner</a:t>
            </a:r>
          </a:p>
          <a:p>
            <a:pPr lvl="1"/>
            <a:r>
              <a:rPr lang="en-US" altLang="ja-JP" dirty="0" smtClean="0">
                <a:ea typeface="MS PGothic" pitchFamily="34" charset="-128"/>
              </a:rPr>
              <a:t>Dealing with Arrays</a:t>
            </a:r>
          </a:p>
          <a:p>
            <a:pPr lvl="1"/>
            <a:r>
              <a:rPr lang="en-US" altLang="ja-JP" dirty="0" smtClean="0">
                <a:ea typeface="MS PGothic" pitchFamily="34" charset="-128"/>
              </a:rPr>
              <a:t>String, StringBuffer and StringBuilder in Java</a:t>
            </a:r>
          </a:p>
          <a:p>
            <a:pPr lvl="1"/>
            <a:r>
              <a:rPr lang="en-US" sz="1800" dirty="0" smtClean="0">
                <a:ea typeface="MS PGothic" pitchFamily="34" charset="-128"/>
              </a:rPr>
              <a:t>Access Specifier, Packages</a:t>
            </a:r>
          </a:p>
          <a:p>
            <a:pPr lvl="1"/>
            <a:r>
              <a:rPr lang="en-US" sz="1800" dirty="0" smtClean="0">
                <a:ea typeface="MS PGothic" pitchFamily="34" charset="-128"/>
              </a:rPr>
              <a:t>Wrapper Class</a:t>
            </a:r>
          </a:p>
          <a:p>
            <a:pPr lvl="1"/>
            <a:r>
              <a:rPr lang="en-US" sz="1800" dirty="0" smtClean="0">
                <a:ea typeface="MS PGothic" pitchFamily="34" charset="-128"/>
              </a:rPr>
              <a:t>Scanner Class</a:t>
            </a:r>
          </a:p>
          <a:p>
            <a:pPr lvl="1"/>
            <a:endParaRPr lang="en-US" sz="1800" dirty="0" smtClean="0"/>
          </a:p>
        </p:txBody>
      </p:sp>
      <p:pic>
        <p:nvPicPr>
          <p:cNvPr id="23556" name="Picture 11" descr="http://appworkbench.com/Content/products/geeknotes/images/help/GeekNotesIcon.png"/>
          <p:cNvPicPr>
            <a:picLocks noChangeAspect="1" noChangeArrowheads="1"/>
          </p:cNvPicPr>
          <p:nvPr/>
        </p:nvPicPr>
        <p:blipFill>
          <a:blip r:embed="rId2"/>
          <a:srcRect/>
          <a:stretch>
            <a:fillRect/>
          </a:stretch>
        </p:blipFill>
        <p:spPr bwMode="auto">
          <a:xfrm>
            <a:off x="7848600" y="2667000"/>
            <a:ext cx="9144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Quiz…</a:t>
            </a:r>
          </a:p>
        </p:txBody>
      </p:sp>
      <p:sp>
        <p:nvSpPr>
          <p:cNvPr id="7" name="TextBox 6"/>
          <p:cNvSpPr txBox="1">
            <a:spLocks noChangeArrowheads="1"/>
          </p:cNvSpPr>
          <p:nvPr/>
        </p:nvSpPr>
        <p:spPr bwMode="auto">
          <a:xfrm>
            <a:off x="228600" y="1066800"/>
            <a:ext cx="5181600" cy="5509200"/>
          </a:xfrm>
          <a:prstGeom prst="rect">
            <a:avLst/>
          </a:prstGeom>
          <a:noFill/>
          <a:ln w="9525">
            <a:noFill/>
            <a:miter lim="800000"/>
            <a:headEnd/>
            <a:tailEnd/>
          </a:ln>
        </p:spPr>
        <p:txBody>
          <a:bodyPr>
            <a:spAutoFit/>
          </a:bodyPr>
          <a:lstStyle/>
          <a:p>
            <a:r>
              <a:rPr lang="en-US" sz="1600" dirty="0">
                <a:cs typeface="+mn-cs"/>
              </a:rPr>
              <a:t>1) </a:t>
            </a:r>
            <a:r>
              <a:rPr lang="en-US" dirty="0" smtClean="0"/>
              <a:t>State True/False</a:t>
            </a:r>
          </a:p>
          <a:p>
            <a:pPr lvl="1"/>
            <a:r>
              <a:rPr lang="en-US" dirty="0" smtClean="0"/>
              <a:t>A Java program has to be always enclosed in a class definition.</a:t>
            </a:r>
          </a:p>
          <a:p>
            <a:pPr lvl="1" eaLnBrk="0" hangingPunct="0">
              <a:defRPr/>
            </a:pPr>
            <a:endParaRPr lang="en-US" sz="1600" dirty="0">
              <a:cs typeface="+mn-cs"/>
            </a:endParaRPr>
          </a:p>
          <a:p>
            <a:pPr eaLnBrk="0" hangingPunct="0">
              <a:defRPr/>
            </a:pPr>
            <a:endParaRPr lang="en-US" sz="1600" dirty="0">
              <a:cs typeface="+mn-cs"/>
            </a:endParaRPr>
          </a:p>
          <a:p>
            <a:pPr marL="0" lvl="1" eaLnBrk="0" hangingPunct="0">
              <a:defRPr/>
            </a:pPr>
            <a:r>
              <a:rPr lang="en-US" sz="1600" dirty="0">
                <a:cs typeface="+mn-cs"/>
              </a:rPr>
              <a:t>	</a:t>
            </a:r>
            <a:r>
              <a:rPr lang="en-US" sz="1600" dirty="0">
                <a:solidFill>
                  <a:srgbClr val="C00000"/>
                </a:solidFill>
                <a:cs typeface="+mn-cs"/>
              </a:rPr>
              <a:t>Answer </a:t>
            </a:r>
            <a:r>
              <a:rPr lang="en-US" sz="1600" dirty="0" smtClean="0">
                <a:solidFill>
                  <a:srgbClr val="C00000"/>
                </a:solidFill>
                <a:cs typeface="+mn-cs"/>
              </a:rPr>
              <a:t>:True. Java is completely Object-oriented so it has to be always enclosed in a class definition.</a:t>
            </a:r>
          </a:p>
          <a:p>
            <a:pPr marL="0" lvl="1" eaLnBrk="0" hangingPunct="0">
              <a:defRPr/>
            </a:pPr>
            <a:endParaRPr lang="en-US" sz="1600" dirty="0">
              <a:solidFill>
                <a:srgbClr val="C00000"/>
              </a:solidFill>
              <a:cs typeface="+mn-cs"/>
            </a:endParaRPr>
          </a:p>
          <a:p>
            <a:pPr eaLnBrk="0" hangingPunct="0">
              <a:defRPr/>
            </a:pPr>
            <a:endParaRPr lang="en-US" sz="1600" dirty="0">
              <a:cs typeface="+mn-cs"/>
            </a:endParaRPr>
          </a:p>
          <a:p>
            <a:pPr eaLnBrk="0" hangingPunct="0">
              <a:defRPr/>
            </a:pPr>
            <a:endParaRPr lang="en-US" sz="1600" dirty="0">
              <a:cs typeface="+mn-cs"/>
            </a:endParaRPr>
          </a:p>
          <a:p>
            <a:r>
              <a:rPr lang="en-US" sz="1600" dirty="0">
                <a:cs typeface="+mn-cs"/>
              </a:rPr>
              <a:t>2) </a:t>
            </a:r>
            <a:r>
              <a:rPr lang="en-US" dirty="0" smtClean="0"/>
              <a:t>What would be the output of the following code snippet?</a:t>
            </a:r>
          </a:p>
          <a:p>
            <a:pPr lvl="1">
              <a:buNone/>
            </a:pPr>
            <a:r>
              <a:rPr lang="en-US" dirty="0" err="1" smtClean="0"/>
              <a:t>System.out.println</a:t>
            </a:r>
            <a:r>
              <a:rPr lang="en-US" dirty="0" smtClean="0"/>
              <a:t>("// Looks like a comment.");</a:t>
            </a:r>
          </a:p>
          <a:p>
            <a:pPr lvl="1">
              <a:buNone/>
            </a:pPr>
            <a:endParaRPr lang="en-US" sz="1600" dirty="0">
              <a:cs typeface="+mn-cs"/>
            </a:endParaRPr>
          </a:p>
          <a:p>
            <a:pPr eaLnBrk="0" hangingPunct="0">
              <a:defRPr/>
            </a:pPr>
            <a:r>
              <a:rPr lang="en-US" sz="1600" dirty="0">
                <a:solidFill>
                  <a:srgbClr val="C00000"/>
                </a:solidFill>
                <a:cs typeface="+mn-cs"/>
              </a:rPr>
              <a:t>	 Answer : </a:t>
            </a:r>
            <a:r>
              <a:rPr lang="en-US" sz="1600" dirty="0" smtClean="0">
                <a:solidFill>
                  <a:srgbClr val="C00000"/>
                </a:solidFill>
                <a:cs typeface="+mn-cs"/>
              </a:rPr>
              <a:t>//Looks like a comment.</a:t>
            </a:r>
            <a:endParaRPr lang="en-US" sz="1600" dirty="0">
              <a:solidFill>
                <a:srgbClr val="C00000"/>
              </a:solidFill>
              <a:cs typeface="+mn-cs"/>
            </a:endParaRPr>
          </a:p>
          <a:p>
            <a:pPr eaLnBrk="0" hangingPunct="0">
              <a:defRPr/>
            </a:pPr>
            <a:endParaRPr lang="en-US" sz="1600" dirty="0">
              <a:cs typeface="+mn-cs"/>
            </a:endParaRPr>
          </a:p>
          <a:p>
            <a:pPr eaLnBrk="0" hangingPunct="0">
              <a:defRPr/>
            </a:pPr>
            <a:endParaRPr lang="en-US" sz="1600" dirty="0">
              <a:cs typeface="+mn-cs"/>
            </a:endParaRPr>
          </a:p>
        </p:txBody>
      </p:sp>
      <p:pic>
        <p:nvPicPr>
          <p:cNvPr id="24580" name="Picture 10" descr="http://scmiddle.org/files/1813/2578/0516/think.jpg"/>
          <p:cNvPicPr>
            <a:picLocks noChangeAspect="1" noChangeArrowheads="1"/>
          </p:cNvPicPr>
          <p:nvPr/>
        </p:nvPicPr>
        <p:blipFill>
          <a:blip r:embed="rId3"/>
          <a:srcRect/>
          <a:stretch>
            <a:fillRect/>
          </a:stretch>
        </p:blipFill>
        <p:spPr bwMode="auto">
          <a:xfrm>
            <a:off x="7391400" y="1905000"/>
            <a:ext cx="1524000" cy="2362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checkerboard(across)">
                                      <p:cBhvr>
                                        <p:cTn id="7" dur="500"/>
                                        <p:tgtEl>
                                          <p:spTgt spid="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pRg st="11" end="11"/>
                                            </p:txEl>
                                          </p:spTgt>
                                        </p:tgtEl>
                                        <p:attrNameLst>
                                          <p:attrName>style.visibility</p:attrName>
                                        </p:attrNameLst>
                                      </p:cBhvr>
                                      <p:to>
                                        <p:strVal val="visible"/>
                                      </p:to>
                                    </p:set>
                                    <p:animEffect transition="in" filter="checkerboard(across)">
                                      <p:cBhvr>
                                        <p:cTn id="12"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Proceed to Day-2</a:t>
            </a:r>
          </a:p>
        </p:txBody>
      </p:sp>
      <p:sp>
        <p:nvSpPr>
          <p:cNvPr id="25603" name="Content Placeholder 2"/>
          <p:cNvSpPr>
            <a:spLocks noGrp="1"/>
          </p:cNvSpPr>
          <p:nvPr>
            <p:ph idx="1"/>
          </p:nvPr>
        </p:nvSpPr>
        <p:spPr/>
        <p:txBody>
          <a:bodyPr/>
          <a:lstStyle/>
          <a:p>
            <a:endParaRPr lang="en-US" smtClean="0"/>
          </a:p>
          <a:p>
            <a:endParaRPr lang="en-US" smtClean="0"/>
          </a:p>
          <a:p>
            <a:endParaRPr lang="en-US" smtClean="0"/>
          </a:p>
          <a:p>
            <a:endParaRPr lang="en-US" smtClean="0"/>
          </a:p>
          <a:p>
            <a:pPr algn="ctr">
              <a:buFont typeface="Wingdings" pitchFamily="2" charset="2"/>
              <a:buNone/>
            </a:pPr>
            <a:r>
              <a:rPr lang="en-US" sz="4400" smtClean="0">
                <a:latin typeface="Papyrus" pitchFamily="66" charset="0"/>
              </a:rPr>
              <a:t>Thank You</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Underscores in Numeric Literals(Java 7)</a:t>
            </a:r>
          </a:p>
        </p:txBody>
      </p:sp>
      <p:sp>
        <p:nvSpPr>
          <p:cNvPr id="17411" name="Content Placeholder 2"/>
          <p:cNvSpPr>
            <a:spLocks noGrp="1"/>
          </p:cNvSpPr>
          <p:nvPr>
            <p:ph idx="1"/>
          </p:nvPr>
        </p:nvSpPr>
        <p:spPr>
          <a:xfrm>
            <a:off x="233362" y="1112838"/>
            <a:ext cx="8834437" cy="5211762"/>
          </a:xfrm>
        </p:spPr>
        <p:txBody>
          <a:bodyPr/>
          <a:lstStyle/>
          <a:p>
            <a:pPr marL="0" indent="0">
              <a:buNone/>
            </a:pPr>
            <a:r>
              <a:rPr lang="en-US" sz="2000" dirty="0" smtClean="0"/>
              <a:t>Some of the valid example with different type of data type is given below: </a:t>
            </a:r>
          </a:p>
          <a:p>
            <a:r>
              <a:rPr lang="en-US" sz="2000" dirty="0" smtClean="0"/>
              <a:t>long </a:t>
            </a:r>
            <a:r>
              <a:rPr lang="en-US" sz="2000" dirty="0" err="1" smtClean="0"/>
              <a:t>creditCardNumber</a:t>
            </a:r>
            <a:r>
              <a:rPr lang="en-US" sz="2000" dirty="0" smtClean="0"/>
              <a:t> = 1234_5678_9012_3456L;</a:t>
            </a:r>
            <a:br>
              <a:rPr lang="en-US" sz="2000" dirty="0" smtClean="0"/>
            </a:br>
            <a:endParaRPr lang="en-US" sz="2000" dirty="0" smtClean="0"/>
          </a:p>
          <a:p>
            <a:r>
              <a:rPr lang="en-US" sz="2000" dirty="0" smtClean="0"/>
              <a:t>long </a:t>
            </a:r>
            <a:r>
              <a:rPr lang="en-US" sz="2000" dirty="0" err="1" smtClean="0"/>
              <a:t>socialSecurityNumber</a:t>
            </a:r>
            <a:r>
              <a:rPr lang="en-US" sz="2000" dirty="0" smtClean="0"/>
              <a:t> = 999_99_9999L;</a:t>
            </a:r>
            <a:br>
              <a:rPr lang="en-US" sz="2000" dirty="0" smtClean="0"/>
            </a:br>
            <a:endParaRPr lang="en-US" sz="2000" dirty="0" smtClean="0"/>
          </a:p>
          <a:p>
            <a:r>
              <a:rPr lang="en-US" sz="2000" dirty="0" smtClean="0"/>
              <a:t>float pi = 3.14_15F;</a:t>
            </a:r>
            <a:br>
              <a:rPr lang="en-US" sz="2000" dirty="0" smtClean="0"/>
            </a:br>
            <a:endParaRPr lang="en-US" sz="2000" dirty="0" smtClean="0"/>
          </a:p>
          <a:p>
            <a:r>
              <a:rPr lang="en-US" sz="2000" dirty="0" smtClean="0"/>
              <a:t>long </a:t>
            </a:r>
            <a:r>
              <a:rPr lang="en-US" sz="2000" dirty="0" err="1" smtClean="0"/>
              <a:t>hexBytes</a:t>
            </a:r>
            <a:r>
              <a:rPr lang="en-US" sz="2000" dirty="0" smtClean="0"/>
              <a:t> = 0xFF_EC_DE_5E;</a:t>
            </a:r>
            <a:br>
              <a:rPr lang="en-US" sz="2000" dirty="0" smtClean="0"/>
            </a:br>
            <a:endParaRPr lang="en-US" sz="2000" dirty="0" smtClean="0"/>
          </a:p>
          <a:p>
            <a:r>
              <a:rPr lang="en-US" sz="2000" dirty="0" smtClean="0"/>
              <a:t>long </a:t>
            </a:r>
            <a:r>
              <a:rPr lang="en-US" sz="2000" dirty="0" err="1" smtClean="0"/>
              <a:t>hexWords</a:t>
            </a:r>
            <a:r>
              <a:rPr lang="en-US" sz="2000" dirty="0" smtClean="0"/>
              <a:t> = 0xCAFE_BABE;</a:t>
            </a:r>
            <a:br>
              <a:rPr lang="en-US" sz="2000" dirty="0" smtClean="0"/>
            </a:br>
            <a:endParaRPr lang="en-US" sz="2000" dirty="0" smtClean="0"/>
          </a:p>
          <a:p>
            <a:r>
              <a:rPr lang="en-US" sz="2000" dirty="0" smtClean="0"/>
              <a:t>long </a:t>
            </a:r>
            <a:r>
              <a:rPr lang="en-US" sz="2000" dirty="0" err="1" smtClean="0"/>
              <a:t>maxLong</a:t>
            </a:r>
            <a:r>
              <a:rPr lang="en-US" sz="2000" dirty="0" smtClean="0"/>
              <a:t> = 0x7fff_ffff_ffff_ffffL;</a:t>
            </a:r>
            <a:br>
              <a:rPr lang="en-US" sz="2000" dirty="0" smtClean="0"/>
            </a:br>
            <a:endParaRPr lang="en-US" sz="2000" dirty="0" smtClean="0"/>
          </a:p>
          <a:p>
            <a:pPr>
              <a:buFont typeface="Wingdings" pitchFamily="2" charset="2"/>
              <a:buNone/>
            </a:pPr>
            <a:endParaRPr lang="en-US" sz="2000" dirty="0" smtClean="0"/>
          </a:p>
          <a:p>
            <a:endParaRPr lang="en-US" sz="2000" dirty="0" smtClean="0"/>
          </a:p>
        </p:txBody>
      </p:sp>
    </p:spTree>
    <p:extLst>
      <p:ext uri="{BB962C8B-B14F-4D97-AF65-F5344CB8AC3E}">
        <p14:creationId xmlns:p14="http://schemas.microsoft.com/office/powerpoint/2010/main" val="3798800825"/>
      </p:ext>
    </p:extLst>
  </p:cSld>
  <p:clrMapOvr>
    <a:masterClrMapping/>
  </p:clrMapOvr>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12C8019D-EA62-4D92-8563-5F6BCCB45AA2}" vid="{639A7567-84B7-46A4-A2BE-3424ECC171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19249</TotalTime>
  <Words>6375</Words>
  <Application>Microsoft Office PowerPoint</Application>
  <PresentationFormat>On-screen Show (4:3)</PresentationFormat>
  <Paragraphs>980</Paragraphs>
  <Slides>87</Slides>
  <Notes>21</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87</vt:i4>
      </vt:variant>
    </vt:vector>
  </HeadingPairs>
  <TitlesOfParts>
    <vt:vector size="98" baseType="lpstr">
      <vt:lpstr>MS PGothic</vt:lpstr>
      <vt:lpstr>Arial</vt:lpstr>
      <vt:lpstr>Calibri</vt:lpstr>
      <vt:lpstr>Lucida Console</vt:lpstr>
      <vt:lpstr>Monotype Sorts</vt:lpstr>
      <vt:lpstr>Papyrus</vt:lpstr>
      <vt:lpstr>Times</vt:lpstr>
      <vt:lpstr>Times New Roman</vt:lpstr>
      <vt:lpstr>Trebuchet MS</vt:lpstr>
      <vt:lpstr>Wingdings</vt:lpstr>
      <vt:lpstr>Global</vt:lpstr>
      <vt:lpstr>Java Programming – Language Fundamentals</vt:lpstr>
      <vt:lpstr>Iconic Representations.......</vt:lpstr>
      <vt:lpstr>  Objectives</vt:lpstr>
      <vt:lpstr>Language Fundamentals </vt:lpstr>
      <vt:lpstr>Language Fundamentals</vt:lpstr>
      <vt:lpstr>Language Fundamentals </vt:lpstr>
      <vt:lpstr>Underscores in Numeric Literals(Java 7)</vt:lpstr>
      <vt:lpstr>Underscores in Numeric Literals (Java 7)</vt:lpstr>
      <vt:lpstr>Underscores in Numeric Literals(Java 7)</vt:lpstr>
      <vt:lpstr>Language Fundamentals</vt:lpstr>
      <vt:lpstr>Language Fundamentals</vt:lpstr>
      <vt:lpstr>Language Fundamentals</vt:lpstr>
      <vt:lpstr>Language Fundamentals</vt:lpstr>
      <vt:lpstr>Language Fundamentals</vt:lpstr>
      <vt:lpstr>Language Fundamentals</vt:lpstr>
      <vt:lpstr>Strings in switch statement (Java 7)</vt:lpstr>
      <vt:lpstr>PowerPoint Presentation</vt:lpstr>
      <vt:lpstr>Language Fundamentals</vt:lpstr>
      <vt:lpstr>Language Fundamentals</vt:lpstr>
      <vt:lpstr>Language Fundamentals</vt:lpstr>
      <vt:lpstr>Language Fundamentals</vt:lpstr>
      <vt:lpstr>Language Fundamentals</vt:lpstr>
      <vt:lpstr>Language Fundamentals</vt:lpstr>
      <vt:lpstr>Language Fundamentals</vt:lpstr>
      <vt:lpstr>Language Fundamentals</vt:lpstr>
      <vt:lpstr>Language Fundamentals</vt:lpstr>
      <vt:lpstr>PowerPoint Presentation</vt:lpstr>
      <vt:lpstr>Language Fundamentals</vt:lpstr>
      <vt:lpstr>Language Fundamentals</vt:lpstr>
      <vt:lpstr>Language Fundamentals</vt:lpstr>
      <vt:lpstr>Language Fundamentals</vt:lpstr>
      <vt:lpstr>Language Fundamentals</vt:lpstr>
      <vt:lpstr>Language Fundamentals</vt:lpstr>
      <vt:lpstr>Language Fundamentals</vt:lpstr>
      <vt:lpstr>Language Fundamentals</vt:lpstr>
      <vt:lpstr>Language Fundamentals</vt:lpstr>
      <vt:lpstr>Language Fundamentals</vt:lpstr>
      <vt:lpstr>Language Fundamentals</vt:lpstr>
      <vt:lpstr>Language Fundamentals</vt:lpstr>
      <vt:lpstr>Language Fundamentals</vt:lpstr>
      <vt:lpstr>Language Fundamentals</vt:lpstr>
      <vt:lpstr>Language Fundamentals</vt:lpstr>
      <vt:lpstr>Language Fundamentals</vt:lpstr>
      <vt:lpstr>Language Fundamentals</vt:lpstr>
      <vt:lpstr>Language Fundamentals</vt:lpstr>
      <vt:lpstr>Language Fundamentals</vt:lpstr>
      <vt:lpstr>Language Fundamentals</vt:lpstr>
      <vt:lpstr>Language Fundamentals</vt:lpstr>
      <vt:lpstr>Language Fundamentals</vt:lpstr>
      <vt:lpstr>Language Fundamentals</vt:lpstr>
      <vt:lpstr>PowerPoint Presentation</vt:lpstr>
      <vt:lpstr>Language Fundamentals</vt:lpstr>
      <vt:lpstr>Language Fundamentals</vt:lpstr>
      <vt:lpstr>Language Fundamentals</vt:lpstr>
      <vt:lpstr>Language Fundamentals</vt:lpstr>
      <vt:lpstr>Language Fundamentals</vt:lpstr>
      <vt:lpstr>Language Fundamentals</vt:lpstr>
      <vt:lpstr>Language Fundamentals</vt:lpstr>
      <vt:lpstr>PowerPoint Presentation</vt:lpstr>
      <vt:lpstr>Language Fundamentals</vt:lpstr>
      <vt:lpstr>Language Fundamentals</vt:lpstr>
      <vt:lpstr>Question</vt:lpstr>
      <vt:lpstr>Language Fundamentals</vt:lpstr>
      <vt:lpstr>Language Fundamentals</vt:lpstr>
      <vt:lpstr>Language Fundamentals</vt:lpstr>
      <vt:lpstr>Language Fundamentals</vt:lpstr>
      <vt:lpstr>Language Fundamentals</vt:lpstr>
      <vt:lpstr>Language Fundamentals</vt:lpstr>
      <vt:lpstr>Language Fundamentals</vt:lpstr>
      <vt:lpstr>PowerPoint Presentation</vt:lpstr>
      <vt:lpstr>Language Fundamentals</vt:lpstr>
      <vt:lpstr>Language Fundamentals</vt:lpstr>
      <vt:lpstr>Language Fundamentals</vt:lpstr>
      <vt:lpstr>Language Fundamentals</vt:lpstr>
      <vt:lpstr>Language Fundamentals</vt:lpstr>
      <vt:lpstr>Language Fundamentals</vt:lpstr>
      <vt:lpstr>PowerPoint Presentation</vt:lpstr>
      <vt:lpstr>Language Fundamentals</vt:lpstr>
      <vt:lpstr>Language Fundamentals</vt:lpstr>
      <vt:lpstr>Language Fundamentals</vt:lpstr>
      <vt:lpstr>Language Fundamentals</vt:lpstr>
      <vt:lpstr>Language Fundamentals</vt:lpstr>
      <vt:lpstr>Brainstorm</vt:lpstr>
      <vt:lpstr>Queries</vt:lpstr>
      <vt:lpstr>Recap</vt:lpstr>
      <vt:lpstr>Quiz…</vt:lpstr>
      <vt:lpstr>Proceed to Day-2</vt:lpstr>
    </vt:vector>
  </TitlesOfParts>
  <Company>coreservlets.com, Inc. (http://courses.coreservlets.com)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Apache Struts MVC Framework</dc:title>
  <dc:creator>Marty Hall</dc:creator>
  <cp:lastModifiedBy>Santhanam, Paranthaman</cp:lastModifiedBy>
  <cp:revision>1083</cp:revision>
  <cp:lastPrinted>2000-09-07T14:17:00Z</cp:lastPrinted>
  <dcterms:created xsi:type="dcterms:W3CDTF">2000-05-05T21:02:18Z</dcterms:created>
  <dcterms:modified xsi:type="dcterms:W3CDTF">2017-04-19T03:39:52Z</dcterms:modified>
</cp:coreProperties>
</file>