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5" r:id="rId1"/>
  </p:sldMasterIdLst>
  <p:notesMasterIdLst>
    <p:notesMasterId r:id="rId21"/>
  </p:notesMasterIdLst>
  <p:handoutMasterIdLst>
    <p:handoutMasterId r:id="rId22"/>
  </p:handoutMasterIdLst>
  <p:sldIdLst>
    <p:sldId id="703" r:id="rId2"/>
    <p:sldId id="742" r:id="rId3"/>
    <p:sldId id="728" r:id="rId4"/>
    <p:sldId id="729" r:id="rId5"/>
    <p:sldId id="744" r:id="rId6"/>
    <p:sldId id="743" r:id="rId7"/>
    <p:sldId id="745" r:id="rId8"/>
    <p:sldId id="746" r:id="rId9"/>
    <p:sldId id="747" r:id="rId10"/>
    <p:sldId id="748" r:id="rId11"/>
    <p:sldId id="735" r:id="rId12"/>
    <p:sldId id="739" r:id="rId13"/>
    <p:sldId id="737" r:id="rId14"/>
    <p:sldId id="738" r:id="rId15"/>
    <p:sldId id="740" r:id="rId16"/>
    <p:sldId id="726" r:id="rId17"/>
    <p:sldId id="733" r:id="rId18"/>
    <p:sldId id="734" r:id="rId19"/>
    <p:sldId id="741" r:id="rId2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orient="horz" pos="672">
          <p15:clr>
            <a:srgbClr val="A4A3A4"/>
          </p15:clr>
        </p15:guide>
        <p15:guide id="3" pos="3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9133" autoAdjust="0"/>
  </p:normalViewPr>
  <p:slideViewPr>
    <p:cSldViewPr>
      <p:cViewPr varScale="1">
        <p:scale>
          <a:sx n="66" d="100"/>
          <a:sy n="66" d="100"/>
        </p:scale>
        <p:origin x="1206" y="78"/>
      </p:cViewPr>
      <p:guideLst>
        <p:guide orient="horz" pos="912"/>
        <p:guide orient="horz" pos="672"/>
        <p:guide pos="384"/>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52" d="100"/>
          <a:sy n="52" d="100"/>
        </p:scale>
        <p:origin x="-181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2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43213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43213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43213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CB7CF21-EEB8-41B2-859F-6B93D718A465}" type="slidenum">
              <a:rPr lang="en-US"/>
              <a:pPr>
                <a:defRPr/>
              </a:pPr>
              <a:t>‹#›</a:t>
            </a:fld>
            <a:endParaRPr lang="en-US"/>
          </a:p>
        </p:txBody>
      </p:sp>
    </p:spTree>
    <p:extLst>
      <p:ext uri="{BB962C8B-B14F-4D97-AF65-F5344CB8AC3E}">
        <p14:creationId xmlns:p14="http://schemas.microsoft.com/office/powerpoint/2010/main" val="14861615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17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8E04924-26AF-44C1-AFBB-62E285447D28}" type="slidenum">
              <a:rPr lang="en-US"/>
              <a:pPr>
                <a:defRPr/>
              </a:pPr>
              <a:t>‹#›</a:t>
            </a:fld>
            <a:endParaRPr lang="en-US"/>
          </a:p>
        </p:txBody>
      </p:sp>
    </p:spTree>
    <p:extLst>
      <p:ext uri="{BB962C8B-B14F-4D97-AF65-F5344CB8AC3E}">
        <p14:creationId xmlns:p14="http://schemas.microsoft.com/office/powerpoint/2010/main" val="7662918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5752EAE6-4225-4B9E-BB20-298C02447B20}" type="slidenum">
              <a:rPr lang="en-US" smtClean="0"/>
              <a:pPr/>
              <a:t>1</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8665558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18</a:t>
            </a:fld>
            <a:endParaRPr lang="en-US" dirty="0"/>
          </a:p>
        </p:txBody>
      </p:sp>
    </p:spTree>
    <p:extLst>
      <p:ext uri="{BB962C8B-B14F-4D97-AF65-F5344CB8AC3E}">
        <p14:creationId xmlns:p14="http://schemas.microsoft.com/office/powerpoint/2010/main" val="4079766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7D48EC46-47EC-4746-8F08-F91D6F5084E8}" type="slidenum">
              <a:rPr lang="en-US" smtClean="0">
                <a:latin typeface="Arial" pitchFamily="34" charset="0"/>
              </a:rPr>
              <a:pPr/>
              <a:t>19</a:t>
            </a:fld>
            <a:endParaRPr lang="en-US" smtClean="0">
              <a:latin typeface="Arial"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702201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ECF5D3C2-1E5A-43D4-9906-7A41CA2B2077}" type="slidenum">
              <a:rPr lang="en-US" smtClean="0"/>
              <a:pPr/>
              <a:t>3</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algn="just" eaLnBrk="1" hangingPunct="1"/>
            <a:r>
              <a:rPr lang="en-US" smtClean="0"/>
              <a:t>It should be mentioned to the participant that current version of Java is 1.5, although not covered as part of this training.</a:t>
            </a:r>
          </a:p>
        </p:txBody>
      </p:sp>
    </p:spTree>
    <p:extLst>
      <p:ext uri="{BB962C8B-B14F-4D97-AF65-F5344CB8AC3E}">
        <p14:creationId xmlns:p14="http://schemas.microsoft.com/office/powerpoint/2010/main" val="590631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1215F712-C5F1-4C71-B24A-01B59BA21E3B}" type="slidenum">
              <a:rPr lang="en-US" smtClean="0"/>
              <a:pPr/>
              <a:t>4</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algn="just" eaLnBrk="1" hangingPunct="1"/>
            <a:r>
              <a:rPr lang="en-US" smtClean="0"/>
              <a:t>It should be mentioned to the participant that current version of Java is 1.5, although not covered as part of this training.</a:t>
            </a:r>
          </a:p>
        </p:txBody>
      </p:sp>
    </p:spTree>
    <p:extLst>
      <p:ext uri="{BB962C8B-B14F-4D97-AF65-F5344CB8AC3E}">
        <p14:creationId xmlns:p14="http://schemas.microsoft.com/office/powerpoint/2010/main" val="822787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D915A2E-68C4-4759-9E76-5CF8E7C65F85}" type="slidenum">
              <a:rPr lang="en-US" smtClean="0"/>
              <a:pPr/>
              <a:t>5</a:t>
            </a:fld>
            <a:endParaRPr lang="en-US" smtClean="0"/>
          </a:p>
        </p:txBody>
      </p:sp>
      <p:sp>
        <p:nvSpPr>
          <p:cNvPr id="37891" name="Rectangle 2"/>
          <p:cNvSpPr>
            <a:spLocks noGrp="1" noRot="1" noChangeAspect="1" noChangeArrowheads="1" noTextEdit="1"/>
          </p:cNvSpPr>
          <p:nvPr>
            <p:ph type="sldImg"/>
          </p:nvPr>
        </p:nvSpPr>
        <p:spPr>
          <a:xfrm>
            <a:off x="1157288" y="696913"/>
            <a:ext cx="4546600" cy="3409950"/>
          </a:xfrm>
          <a:ln/>
        </p:spPr>
      </p:sp>
      <p:sp>
        <p:nvSpPr>
          <p:cNvPr id="378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63224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63513" indent="-163513" algn="l" rtl="0" eaLnBrk="0" fontAlgn="base" hangingPunct="0">
              <a:spcBef>
                <a:spcPct val="30000"/>
              </a:spcBef>
              <a:spcAft>
                <a:spcPct val="0"/>
              </a:spcAft>
              <a:buChar char="•"/>
              <a:defRPr/>
            </a:pPr>
            <a:r>
              <a:rPr lang="en-US" sz="1200" b="1" kern="1200" dirty="0" smtClean="0">
                <a:solidFill>
                  <a:schemeClr val="tx1"/>
                </a:solidFill>
                <a:latin typeface="Arial" pitchFamily="34" charset="0"/>
                <a:ea typeface="+mn-ea"/>
                <a:cs typeface="+mn-cs"/>
              </a:rPr>
              <a:t>What is Inheritance?</a:t>
            </a:r>
          </a:p>
          <a:p>
            <a:pPr marL="742950" lvl="1" indent="-285750" algn="l" rtl="0" eaLnBrk="0" fontAlgn="base" hangingPunct="0">
              <a:spcBef>
                <a:spcPct val="30000"/>
              </a:spcBef>
              <a:spcAft>
                <a:spcPct val="0"/>
              </a:spcAft>
              <a:buChar char="–"/>
              <a:defRPr/>
            </a:pPr>
            <a:r>
              <a:rPr lang="en-US" sz="1200" kern="1200" dirty="0" smtClean="0">
                <a:solidFill>
                  <a:schemeClr val="tx1"/>
                </a:solidFill>
                <a:latin typeface="Times New Roman" pitchFamily="18" charset="0"/>
                <a:ea typeface="+mn-ea"/>
                <a:cs typeface="+mn-cs"/>
              </a:rPr>
              <a:t>Different kinds of objects often have a certain amount in common with each other. </a:t>
            </a:r>
          </a:p>
          <a:p>
            <a:pPr marL="742950" lvl="1" indent="-285750" algn="l" rtl="0" eaLnBrk="0" fontAlgn="base" hangingPunct="0">
              <a:spcBef>
                <a:spcPct val="30000"/>
              </a:spcBef>
              <a:spcAft>
                <a:spcPct val="0"/>
              </a:spcAft>
              <a:buChar char="–"/>
              <a:defRPr/>
            </a:pPr>
            <a:r>
              <a:rPr lang="en-US" sz="1200" kern="1200" dirty="0" smtClean="0">
                <a:solidFill>
                  <a:schemeClr val="tx1"/>
                </a:solidFill>
                <a:latin typeface="Times New Roman" pitchFamily="18" charset="0"/>
                <a:ea typeface="+mn-ea"/>
                <a:cs typeface="+mn-cs"/>
              </a:rPr>
              <a:t>Mountain bikes, road bikes, and tandem bikes, for example, all share the characteristics of bicycles (current speed, current pedal cadence, current gear). Yet each also defines additional features that make them different: tandem bicycles have two seats and two sets of handlebars; road bikes have drop handlebars; some mountain bikes have an additional chain ring, giving them a lower gear ratio.</a:t>
            </a:r>
          </a:p>
          <a:p>
            <a:pPr marL="742950" lvl="1" indent="-285750" algn="l" rtl="0" eaLnBrk="0" fontAlgn="base" hangingPunct="0">
              <a:spcBef>
                <a:spcPct val="30000"/>
              </a:spcBef>
              <a:spcAft>
                <a:spcPct val="0"/>
              </a:spcAft>
              <a:buChar char="–"/>
              <a:defRPr/>
            </a:pPr>
            <a:r>
              <a:rPr lang="en-US" sz="1200" kern="1200" dirty="0" smtClean="0">
                <a:solidFill>
                  <a:schemeClr val="tx1"/>
                </a:solidFill>
                <a:latin typeface="Times New Roman" pitchFamily="18" charset="0"/>
                <a:ea typeface="+mn-ea"/>
                <a:cs typeface="+mn-cs"/>
              </a:rPr>
              <a:t>Object-oriented programming allows classes to inherit commonly used state and behavior from other classes. </a:t>
            </a:r>
          </a:p>
          <a:p>
            <a:pPr marL="742950" lvl="1" indent="-285750" algn="l" rtl="0" eaLnBrk="0" fontAlgn="base" hangingPunct="0">
              <a:spcBef>
                <a:spcPct val="30000"/>
              </a:spcBef>
              <a:spcAft>
                <a:spcPct val="0"/>
              </a:spcAft>
              <a:buChar char="–"/>
              <a:defRPr/>
            </a:pPr>
            <a:r>
              <a:rPr lang="en-US" sz="1200" kern="1200" dirty="0" smtClean="0">
                <a:solidFill>
                  <a:schemeClr val="tx1"/>
                </a:solidFill>
                <a:latin typeface="Times New Roman" pitchFamily="18" charset="0"/>
                <a:ea typeface="+mn-ea"/>
                <a:cs typeface="+mn-cs"/>
              </a:rPr>
              <a:t>In this example, Bicycle now becomes the </a:t>
            </a:r>
            <a:r>
              <a:rPr lang="en-US" sz="1200" kern="1200" dirty="0" err="1" smtClean="0">
                <a:solidFill>
                  <a:schemeClr val="tx1"/>
                </a:solidFill>
                <a:latin typeface="Times New Roman" pitchFamily="18" charset="0"/>
                <a:ea typeface="+mn-ea"/>
                <a:cs typeface="+mn-cs"/>
              </a:rPr>
              <a:t>superclass</a:t>
            </a:r>
            <a:r>
              <a:rPr lang="en-US" sz="1200" kern="1200" dirty="0" smtClean="0">
                <a:solidFill>
                  <a:schemeClr val="tx1"/>
                </a:solidFill>
                <a:latin typeface="Times New Roman" pitchFamily="18" charset="0"/>
                <a:ea typeface="+mn-ea"/>
                <a:cs typeface="+mn-cs"/>
              </a:rPr>
              <a:t> of </a:t>
            </a:r>
            <a:r>
              <a:rPr lang="en-US" sz="1200" kern="1200" dirty="0" err="1" smtClean="0">
                <a:solidFill>
                  <a:schemeClr val="tx1"/>
                </a:solidFill>
                <a:latin typeface="Times New Roman" pitchFamily="18" charset="0"/>
                <a:ea typeface="+mn-ea"/>
                <a:cs typeface="+mn-cs"/>
              </a:rPr>
              <a:t>MountainBike</a:t>
            </a:r>
            <a:r>
              <a:rPr lang="en-US" sz="1200" kern="1200" dirty="0" smtClean="0">
                <a:solidFill>
                  <a:schemeClr val="tx1"/>
                </a:solidFill>
                <a:latin typeface="Times New Roman" pitchFamily="18" charset="0"/>
                <a:ea typeface="+mn-ea"/>
                <a:cs typeface="+mn-cs"/>
              </a:rPr>
              <a:t>, </a:t>
            </a:r>
            <a:r>
              <a:rPr lang="en-US" sz="1200" kern="1200" dirty="0" err="1" smtClean="0">
                <a:solidFill>
                  <a:schemeClr val="tx1"/>
                </a:solidFill>
                <a:latin typeface="Times New Roman" pitchFamily="18" charset="0"/>
                <a:ea typeface="+mn-ea"/>
                <a:cs typeface="+mn-cs"/>
              </a:rPr>
              <a:t>RoadBike</a:t>
            </a:r>
            <a:r>
              <a:rPr lang="en-US" sz="1200" kern="1200" dirty="0" smtClean="0">
                <a:solidFill>
                  <a:schemeClr val="tx1"/>
                </a:solidFill>
                <a:latin typeface="Times New Roman" pitchFamily="18" charset="0"/>
                <a:ea typeface="+mn-ea"/>
                <a:cs typeface="+mn-cs"/>
              </a:rPr>
              <a:t>, and </a:t>
            </a:r>
            <a:r>
              <a:rPr lang="en-US" sz="1200" kern="1200" dirty="0" err="1" smtClean="0">
                <a:solidFill>
                  <a:schemeClr val="tx1"/>
                </a:solidFill>
                <a:latin typeface="Times New Roman" pitchFamily="18" charset="0"/>
                <a:ea typeface="+mn-ea"/>
                <a:cs typeface="+mn-cs"/>
              </a:rPr>
              <a:t>TandemBike</a:t>
            </a:r>
            <a:r>
              <a:rPr lang="en-US" sz="1200" kern="1200" dirty="0" smtClean="0">
                <a:solidFill>
                  <a:schemeClr val="tx1"/>
                </a:solidFill>
                <a:latin typeface="Times New Roman" pitchFamily="18" charset="0"/>
                <a:ea typeface="+mn-ea"/>
                <a:cs typeface="+mn-cs"/>
              </a:rPr>
              <a:t>. In the Java programming language, each class is allowed to have one direct </a:t>
            </a:r>
            <a:r>
              <a:rPr lang="en-US" sz="1200" kern="1200" dirty="0" err="1" smtClean="0">
                <a:solidFill>
                  <a:schemeClr val="tx1"/>
                </a:solidFill>
                <a:latin typeface="Times New Roman" pitchFamily="18" charset="0"/>
                <a:ea typeface="+mn-ea"/>
                <a:cs typeface="+mn-cs"/>
              </a:rPr>
              <a:t>superclass</a:t>
            </a:r>
            <a:r>
              <a:rPr lang="en-US" sz="1200" kern="1200" dirty="0" smtClean="0">
                <a:solidFill>
                  <a:schemeClr val="tx1"/>
                </a:solidFill>
                <a:latin typeface="Times New Roman" pitchFamily="18" charset="0"/>
                <a:ea typeface="+mn-ea"/>
                <a:cs typeface="+mn-cs"/>
              </a:rPr>
              <a:t>, and each </a:t>
            </a:r>
            <a:r>
              <a:rPr lang="en-US" sz="1200" kern="1200" dirty="0" err="1" smtClean="0">
                <a:solidFill>
                  <a:schemeClr val="tx1"/>
                </a:solidFill>
                <a:latin typeface="Times New Roman" pitchFamily="18" charset="0"/>
                <a:ea typeface="+mn-ea"/>
                <a:cs typeface="+mn-cs"/>
              </a:rPr>
              <a:t>superclass</a:t>
            </a:r>
            <a:r>
              <a:rPr lang="en-US" sz="1200" kern="1200" dirty="0" smtClean="0">
                <a:solidFill>
                  <a:schemeClr val="tx1"/>
                </a:solidFill>
                <a:latin typeface="Times New Roman" pitchFamily="18" charset="0"/>
                <a:ea typeface="+mn-ea"/>
                <a:cs typeface="+mn-cs"/>
              </a:rPr>
              <a:t> has the potential for an unlimited number of subclasses:</a:t>
            </a:r>
          </a:p>
          <a:p>
            <a:endParaRPr lang="en-US" dirty="0"/>
          </a:p>
        </p:txBody>
      </p:sp>
      <p:sp>
        <p:nvSpPr>
          <p:cNvPr id="4" name="Slide Number Placeholder 3"/>
          <p:cNvSpPr>
            <a:spLocks noGrp="1"/>
          </p:cNvSpPr>
          <p:nvPr>
            <p:ph type="sldNum" sz="quarter" idx="10"/>
          </p:nvPr>
        </p:nvSpPr>
        <p:spPr/>
        <p:txBody>
          <a:bodyPr/>
          <a:lstStyle/>
          <a:p>
            <a:pPr>
              <a:defRPr/>
            </a:pPr>
            <a:fld id="{F8E04924-26AF-44C1-AFBB-62E285447D28}" type="slidenum">
              <a:rPr lang="en-US" smtClean="0"/>
              <a:pPr>
                <a:defRPr/>
              </a:pPr>
              <a:t>11</a:t>
            </a:fld>
            <a:endParaRPr lang="en-US"/>
          </a:p>
        </p:txBody>
      </p:sp>
    </p:spTree>
    <p:extLst>
      <p:ext uri="{BB962C8B-B14F-4D97-AF65-F5344CB8AC3E}">
        <p14:creationId xmlns:p14="http://schemas.microsoft.com/office/powerpoint/2010/main" val="500369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13</a:t>
            </a:fld>
            <a:endParaRPr lang="en-US" dirty="0"/>
          </a:p>
        </p:txBody>
      </p:sp>
    </p:spTree>
    <p:extLst>
      <p:ext uri="{BB962C8B-B14F-4D97-AF65-F5344CB8AC3E}">
        <p14:creationId xmlns:p14="http://schemas.microsoft.com/office/powerpoint/2010/main" val="3679678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163513" indent="-163513" algn="l" rtl="0" eaLnBrk="0" fontAlgn="base" hangingPunct="0">
              <a:spcBef>
                <a:spcPct val="30000"/>
              </a:spcBef>
              <a:spcAft>
                <a:spcPct val="0"/>
              </a:spcAft>
              <a:buChar char="•"/>
              <a:defRPr/>
            </a:pPr>
            <a:r>
              <a:rPr lang="en-US" sz="1200" b="1" kern="1200" dirty="0" smtClean="0">
                <a:solidFill>
                  <a:schemeClr val="tx1"/>
                </a:solidFill>
                <a:latin typeface="Arial" pitchFamily="34" charset="0"/>
                <a:ea typeface="+mn-ea"/>
                <a:cs typeface="+mn-cs"/>
              </a:rPr>
              <a:t>Polymorphism</a:t>
            </a:r>
          </a:p>
          <a:p>
            <a:pPr marL="163513" indent="-163513" algn="l" rtl="0" eaLnBrk="0" fontAlgn="base" hangingPunct="0">
              <a:spcBef>
                <a:spcPct val="30000"/>
              </a:spcBef>
              <a:spcAft>
                <a:spcPct val="0"/>
              </a:spcAft>
              <a:buChar char="•"/>
              <a:defRPr/>
            </a:pPr>
            <a:r>
              <a:rPr lang="en-US" sz="1200" b="1" kern="1200" dirty="0" smtClean="0">
                <a:solidFill>
                  <a:schemeClr val="tx1"/>
                </a:solidFill>
                <a:latin typeface="Arial" pitchFamily="34" charset="0"/>
                <a:ea typeface="+mn-ea"/>
                <a:cs typeface="+mn-cs"/>
              </a:rPr>
              <a:t>The two kinds of polymorphism are overloading and overriding.</a:t>
            </a:r>
          </a:p>
          <a:p>
            <a:r>
              <a:rPr lang="en-US" b="1" dirty="0" smtClean="0"/>
              <a:t>Overloading</a:t>
            </a:r>
            <a:r>
              <a:rPr lang="en-US" dirty="0" smtClean="0"/>
              <a:t> occurs when a class declares two or more methods with the same name but different signatures. When a message is sent to an object or class with overloaded methods, the method with the </a:t>
            </a:r>
            <a:r>
              <a:rPr lang="en-US" i="1" dirty="0" smtClean="0"/>
              <a:t>best matching signature</a:t>
            </a:r>
            <a:r>
              <a:rPr lang="en-US" dirty="0" smtClean="0"/>
              <a:t> is the one that is used ("invoked").</a:t>
            </a:r>
          </a:p>
          <a:p>
            <a:r>
              <a:rPr lang="en-US" dirty="0" smtClean="0"/>
              <a:t>If the message and the method have a different number of parameters, no match is possible. </a:t>
            </a:r>
          </a:p>
          <a:p>
            <a:r>
              <a:rPr lang="en-US" dirty="0" smtClean="0"/>
              <a:t>If the message and the method have exactly the same types of parameters, that is the best possible match. </a:t>
            </a:r>
          </a:p>
          <a:p>
            <a:r>
              <a:rPr lang="en-US" dirty="0" smtClean="0"/>
              <a:t>Messages with specific actual parameter types can invoke methods with more general formal parameter types. For example if the formal parameter type is Object, an actual parameter of type String is acceptable (since a String value can be assigned to an Object variable). If the formal parameter is type double, an actual parameter of type </a:t>
            </a:r>
            <a:r>
              <a:rPr lang="en-US" dirty="0" err="1" smtClean="0"/>
              <a:t>int</a:t>
            </a:r>
            <a:r>
              <a:rPr lang="en-US" dirty="0" smtClean="0"/>
              <a:t> can be used (for similar reasons). </a:t>
            </a:r>
          </a:p>
          <a:p>
            <a:r>
              <a:rPr lang="en-US" dirty="0" smtClean="0"/>
              <a:t>If there is no clear best match, Java reports a syntax error. </a:t>
            </a:r>
          </a:p>
          <a:p>
            <a:r>
              <a:rPr lang="en-US" b="1" dirty="0" smtClean="0"/>
              <a:t>Overriding</a:t>
            </a:r>
            <a:r>
              <a:rPr lang="en-US" dirty="0" smtClean="0"/>
              <a:t> occurs when a class declares a method with the same signature as that of an inherited method. When a message is sent to the object (or class, if it's a class method), the locally-defined method is the one that is used.</a:t>
            </a:r>
          </a:p>
          <a:p>
            <a:r>
              <a:rPr lang="en-US" dirty="0" smtClean="0"/>
              <a:t>Overriding is commonly used to make methods more specific. </a:t>
            </a:r>
          </a:p>
          <a:p>
            <a:r>
              <a:rPr lang="en-US" dirty="0" smtClean="0"/>
              <a:t>When a method </a:t>
            </a:r>
            <a:r>
              <a:rPr lang="en-US" b="1" i="1" dirty="0" smtClean="0"/>
              <a:t>name</a:t>
            </a:r>
            <a:r>
              <a:rPr lang="en-US" dirty="0" smtClean="0"/>
              <a:t> is overridden, you can still invoke the </a:t>
            </a:r>
            <a:r>
              <a:rPr lang="en-US" dirty="0" err="1" smtClean="0"/>
              <a:t>superclass</a:t>
            </a:r>
            <a:r>
              <a:rPr lang="en-US" dirty="0" smtClean="0"/>
              <a:t>' method (from inside the class) with the syntax </a:t>
            </a:r>
            <a:r>
              <a:rPr lang="en-US" b="1" dirty="0" smtClean="0"/>
              <a:t>super.</a:t>
            </a:r>
            <a:r>
              <a:rPr lang="en-US" b="1" i="1" dirty="0" smtClean="0"/>
              <a:t>name</a:t>
            </a:r>
            <a:r>
              <a:rPr lang="en-US" b="1" dirty="0" smtClean="0"/>
              <a:t>(</a:t>
            </a:r>
            <a:r>
              <a:rPr lang="en-US" b="1" i="1" dirty="0" smtClean="0"/>
              <a:t>parameters</a:t>
            </a:r>
            <a:r>
              <a:rPr lang="en-US" b="1" dirty="0" smtClean="0"/>
              <a:t>)</a:t>
            </a:r>
            <a:r>
              <a:rPr lang="en-US" dirty="0" smtClean="0"/>
              <a:t>. </a:t>
            </a:r>
          </a:p>
          <a:p>
            <a:r>
              <a:rPr lang="en-US" dirty="0" smtClean="0"/>
              <a:t>From outside the class, you can cast an object to its </a:t>
            </a:r>
            <a:r>
              <a:rPr lang="en-US" dirty="0" err="1" smtClean="0"/>
              <a:t>superclass</a:t>
            </a:r>
            <a:r>
              <a:rPr lang="en-US" dirty="0" smtClean="0"/>
              <a:t> and then invoke the method, with the syntax </a:t>
            </a:r>
            <a:r>
              <a:rPr lang="en-US" b="1" dirty="0" smtClean="0"/>
              <a:t>((</a:t>
            </a:r>
            <a:r>
              <a:rPr lang="en-US" b="1" i="1" dirty="0" err="1" smtClean="0"/>
              <a:t>Superclass</a:t>
            </a:r>
            <a:r>
              <a:rPr lang="en-US" b="1" dirty="0" smtClean="0"/>
              <a:t>)</a:t>
            </a:r>
            <a:r>
              <a:rPr lang="en-US" b="1" i="1" dirty="0" smtClean="0"/>
              <a:t>object</a:t>
            </a:r>
            <a:r>
              <a:rPr lang="en-US" b="1" dirty="0" smtClean="0"/>
              <a:t>).</a:t>
            </a:r>
            <a:r>
              <a:rPr lang="en-US" b="1" i="1" dirty="0" smtClean="0"/>
              <a:t>name</a:t>
            </a:r>
            <a:r>
              <a:rPr lang="en-US" b="1" dirty="0" smtClean="0"/>
              <a:t>(</a:t>
            </a:r>
            <a:r>
              <a:rPr lang="en-US" b="1" i="1" dirty="0" smtClean="0"/>
              <a:t>parameters</a:t>
            </a:r>
            <a:r>
              <a:rPr lang="en-US" b="1" dirty="0" smtClean="0"/>
              <a:t>)</a:t>
            </a:r>
            <a:r>
              <a:rPr lang="en-US" dirty="0" smtClean="0"/>
              <a:t>. </a:t>
            </a:r>
          </a:p>
          <a:p>
            <a:r>
              <a:rPr lang="en-US" dirty="0" smtClean="0"/>
              <a:t>Although the return type is not part of the signature, an overriding must have the same return type as the method it overrides. </a:t>
            </a:r>
          </a:p>
          <a:p>
            <a:r>
              <a:rPr lang="en-US" dirty="0" smtClean="0"/>
              <a:t>The overriding method may not throw any exception types in addition to those thrown by the method it overrides (although it may throw fewer exception types). </a:t>
            </a:r>
          </a:p>
          <a:p>
            <a:r>
              <a:rPr lang="en-US" dirty="0" smtClean="0"/>
              <a:t>A class can declare a variable with the same name as an inherited variable, thus "hiding" or </a:t>
            </a:r>
            <a:r>
              <a:rPr lang="en-US" b="1" dirty="0" smtClean="0"/>
              <a:t>shadowing</a:t>
            </a:r>
            <a:r>
              <a:rPr lang="en-US" dirty="0" smtClean="0"/>
              <a:t> the inherited version. (This is like overriding, but for variables.)</a:t>
            </a:r>
          </a:p>
          <a:p>
            <a:r>
              <a:rPr lang="en-US" dirty="0" smtClean="0"/>
              <a:t>Shadowing should be avoided. </a:t>
            </a:r>
          </a:p>
          <a:p>
            <a:r>
              <a:rPr lang="en-US" dirty="0" smtClean="0"/>
              <a:t>When shadowing does happen, you can access the </a:t>
            </a:r>
            <a:r>
              <a:rPr lang="en-US" dirty="0" err="1" smtClean="0"/>
              <a:t>superclass</a:t>
            </a:r>
            <a:r>
              <a:rPr lang="en-US" dirty="0" smtClean="0"/>
              <a:t> name by either the syntax </a:t>
            </a:r>
            <a:r>
              <a:rPr lang="en-US" b="1" dirty="0" smtClean="0"/>
              <a:t>super.</a:t>
            </a:r>
            <a:r>
              <a:rPr lang="en-US" b="1" i="1" dirty="0" smtClean="0"/>
              <a:t>name</a:t>
            </a:r>
            <a:r>
              <a:rPr lang="en-US" dirty="0" smtClean="0"/>
              <a:t> or by casting the object to its </a:t>
            </a:r>
            <a:r>
              <a:rPr lang="en-US" dirty="0" err="1" smtClean="0"/>
              <a:t>superclass</a:t>
            </a:r>
            <a:r>
              <a:rPr lang="en-US" dirty="0" smtClean="0"/>
              <a:t>, with the syntax </a:t>
            </a:r>
            <a:r>
              <a:rPr lang="en-US" b="1" dirty="0" smtClean="0"/>
              <a:t>((</a:t>
            </a:r>
            <a:r>
              <a:rPr lang="en-US" b="1" i="1" dirty="0" err="1" smtClean="0"/>
              <a:t>Superclass</a:t>
            </a:r>
            <a:r>
              <a:rPr lang="en-US" b="1" dirty="0" smtClean="0"/>
              <a:t>)</a:t>
            </a:r>
            <a:r>
              <a:rPr lang="en-US" b="1" i="1" dirty="0" smtClean="0"/>
              <a:t>object</a:t>
            </a:r>
            <a:r>
              <a:rPr lang="en-US" b="1" dirty="0" smtClean="0"/>
              <a:t>).</a:t>
            </a:r>
            <a:r>
              <a:rPr lang="en-US" b="1" i="1" dirty="0" smtClean="0"/>
              <a:t>name</a:t>
            </a:r>
            <a:r>
              <a:rPr lang="en-US" dirty="0" smtClean="0"/>
              <a:t>. </a:t>
            </a:r>
          </a:p>
          <a:p>
            <a:endParaRPr lang="en-US" dirty="0"/>
          </a:p>
        </p:txBody>
      </p:sp>
      <p:sp>
        <p:nvSpPr>
          <p:cNvPr id="4" name="Slide Number Placeholder 3"/>
          <p:cNvSpPr>
            <a:spLocks noGrp="1"/>
          </p:cNvSpPr>
          <p:nvPr>
            <p:ph type="sldNum" sz="quarter" idx="10"/>
          </p:nvPr>
        </p:nvSpPr>
        <p:spPr/>
        <p:txBody>
          <a:bodyPr/>
          <a:lstStyle/>
          <a:p>
            <a:pPr>
              <a:defRPr/>
            </a:pPr>
            <a:fld id="{F8E04924-26AF-44C1-AFBB-62E285447D28}" type="slidenum">
              <a:rPr lang="en-US" smtClean="0"/>
              <a:pPr>
                <a:defRPr/>
              </a:pPr>
              <a:t>15</a:t>
            </a:fld>
            <a:endParaRPr lang="en-US"/>
          </a:p>
        </p:txBody>
      </p:sp>
    </p:spTree>
    <p:extLst>
      <p:ext uri="{BB962C8B-B14F-4D97-AF65-F5344CB8AC3E}">
        <p14:creationId xmlns:p14="http://schemas.microsoft.com/office/powerpoint/2010/main" val="3011965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B1A27B46-371C-4648-9F17-8150736BF414}" type="slidenum">
              <a:rPr lang="en-US" smtClean="0"/>
              <a:pPr/>
              <a:t>16</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023778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17</a:t>
            </a:fld>
            <a:endParaRPr lang="en-US" dirty="0"/>
          </a:p>
        </p:txBody>
      </p:sp>
    </p:spTree>
    <p:extLst>
      <p:ext uri="{BB962C8B-B14F-4D97-AF65-F5344CB8AC3E}">
        <p14:creationId xmlns:p14="http://schemas.microsoft.com/office/powerpoint/2010/main" val="32801778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2" y="429"/>
            <a:ext cx="9142857" cy="6857143"/>
          </a:xfrm>
          <a:prstGeom prst="rect">
            <a:avLst/>
          </a:prstGeom>
        </p:spPr>
      </p:pic>
      <p:pic>
        <p:nvPicPr>
          <p:cNvPr id="8" name="Picture 7" descr="SYNT_MASTER_3COLOR [Convert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74936" y="288350"/>
            <a:ext cx="2131072" cy="676065"/>
          </a:xfrm>
          <a:prstGeom prst="rect">
            <a:avLst/>
          </a:prstGeom>
        </p:spPr>
      </p:pic>
      <p:sp>
        <p:nvSpPr>
          <p:cNvPr id="2" name="Title 1"/>
          <p:cNvSpPr>
            <a:spLocks noGrp="1"/>
          </p:cNvSpPr>
          <p:nvPr>
            <p:ph type="ctrTitle"/>
          </p:nvPr>
        </p:nvSpPr>
        <p:spPr>
          <a:xfrm>
            <a:off x="3992459" y="2425701"/>
            <a:ext cx="4910580" cy="1684190"/>
          </a:xfrm>
        </p:spPr>
        <p:txBody>
          <a:bodyPr rIns="0" anchor="ctr">
            <a:normAutofit/>
          </a:bodyPr>
          <a:lstStyle>
            <a:lvl1pPr algn="r">
              <a:defRPr sz="2400"/>
            </a:lvl1pPr>
          </a:lstStyle>
          <a:p>
            <a:r>
              <a:rPr lang="en-US" smtClean="0"/>
              <a:t>Click to edit Master title style</a:t>
            </a:r>
            <a:endParaRPr lang="en-US" dirty="0"/>
          </a:p>
        </p:txBody>
      </p:sp>
      <p:sp>
        <p:nvSpPr>
          <p:cNvPr id="3" name="Subtitle 2"/>
          <p:cNvSpPr>
            <a:spLocks noGrp="1"/>
          </p:cNvSpPr>
          <p:nvPr>
            <p:ph type="subTitle" idx="1"/>
          </p:nvPr>
        </p:nvSpPr>
        <p:spPr>
          <a:xfrm>
            <a:off x="3992458" y="5753100"/>
            <a:ext cx="4910580" cy="542924"/>
          </a:xfrm>
        </p:spPr>
        <p:txBody>
          <a:bodyPr rIns="0" anchor="ctr"/>
          <a:lstStyle>
            <a:lvl1pPr marL="0" indent="0" algn="r">
              <a:buNone/>
              <a:defRPr sz="180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Tree>
    <p:extLst>
      <p:ext uri="{BB962C8B-B14F-4D97-AF65-F5344CB8AC3E}">
        <p14:creationId xmlns:p14="http://schemas.microsoft.com/office/powerpoint/2010/main" val="3915097388"/>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1773" y="-1"/>
            <a:ext cx="9165773"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descr="Template1_Out.jpg"/>
          <p:cNvPicPr>
            <a:picLocks noChangeAspect="1"/>
          </p:cNvPicPr>
          <p:nvPr userDrawn="1"/>
        </p:nvPicPr>
        <p:blipFill rotWithShape="1">
          <a:blip r:embed="rId2">
            <a:extLst>
              <a:ext uri="{28A0092B-C50C-407E-A947-70E740481C1C}">
                <a14:useLocalDpi xmlns:a14="http://schemas.microsoft.com/office/drawing/2010/main" val="0"/>
              </a:ext>
            </a:extLst>
          </a:blip>
          <a:srcRect b="7714"/>
          <a:stretch/>
        </p:blipFill>
        <p:spPr>
          <a:xfrm>
            <a:off x="-14286" y="1491338"/>
            <a:ext cx="4198262" cy="3874412"/>
          </a:xfrm>
          <a:prstGeom prst="rect">
            <a:avLst/>
          </a:prstGeom>
        </p:spPr>
      </p:pic>
      <p:sp>
        <p:nvSpPr>
          <p:cNvPr id="9" name="Rectangle 8"/>
          <p:cNvSpPr/>
          <p:nvPr userDrawn="1"/>
        </p:nvSpPr>
        <p:spPr>
          <a:xfrm>
            <a:off x="5206582" y="1"/>
            <a:ext cx="1029230"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0" name="Rectangle 9"/>
          <p:cNvSpPr/>
          <p:nvPr userDrawn="1"/>
        </p:nvSpPr>
        <p:spPr>
          <a:xfrm>
            <a:off x="5206582" y="5512684"/>
            <a:ext cx="1029230"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1" name="Rectangle 10"/>
          <p:cNvSpPr/>
          <p:nvPr userDrawn="1"/>
        </p:nvSpPr>
        <p:spPr>
          <a:xfrm>
            <a:off x="4174831" y="2751362"/>
            <a:ext cx="496917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r>
              <a:rPr lang="en-US" sz="6000" b="1" dirty="0" smtClean="0">
                <a:effectLst>
                  <a:outerShdw blurRad="38100" dist="38100" dir="2700000" algn="tl">
                    <a:srgbClr val="000000">
                      <a:alpha val="43137"/>
                    </a:srgbClr>
                  </a:outerShdw>
                </a:effectLst>
              </a:rPr>
              <a:t>Thank You!</a:t>
            </a:r>
            <a:endParaRPr lang="en-US" sz="6000" b="1" dirty="0">
              <a:effectLst>
                <a:outerShdw blurRad="38100" dist="38100" dir="2700000" algn="tl">
                  <a:srgbClr val="000000">
                    <a:alpha val="43137"/>
                  </a:srgbClr>
                </a:outerShdw>
              </a:effectLst>
            </a:endParaRPr>
          </a:p>
        </p:txBody>
      </p:sp>
      <p:sp>
        <p:nvSpPr>
          <p:cNvPr id="12" name="Rectangle 11"/>
          <p:cNvSpPr/>
          <p:nvPr userDrawn="1"/>
        </p:nvSpPr>
        <p:spPr>
          <a:xfrm>
            <a:off x="-19050" y="1352544"/>
            <a:ext cx="9170474"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3" name="Rectangle 12"/>
          <p:cNvSpPr/>
          <p:nvPr userDrawn="1"/>
        </p:nvSpPr>
        <p:spPr>
          <a:xfrm>
            <a:off x="-19050" y="5367542"/>
            <a:ext cx="9170474"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4" name="Rectangle 13"/>
          <p:cNvSpPr/>
          <p:nvPr userDrawn="1"/>
        </p:nvSpPr>
        <p:spPr>
          <a:xfrm>
            <a:off x="4170067" y="4125737"/>
            <a:ext cx="1029230"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5" name="Rectangle 14"/>
          <p:cNvSpPr/>
          <p:nvPr userDrawn="1"/>
        </p:nvSpPr>
        <p:spPr>
          <a:xfrm>
            <a:off x="4170067" y="1352544"/>
            <a:ext cx="1029230"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35390771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9838550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75290502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6753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0885" y="-3785"/>
            <a:ext cx="9168832"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7381394" y="6429690"/>
            <a:ext cx="1520863" cy="324679"/>
          </a:xfrm>
          <a:prstGeom prst="rect">
            <a:avLst/>
          </a:prstGeom>
        </p:spPr>
      </p:pic>
      <p:pic>
        <p:nvPicPr>
          <p:cNvPr id="12" name="Picture 11" descr="FF_trans.png"/>
          <p:cNvPicPr>
            <a:picLocks noChangeAspect="1"/>
          </p:cNvPicPr>
          <p:nvPr userDrawn="1"/>
        </p:nvPicPr>
        <p:blipFill>
          <a:blip r:embed="rId9"/>
          <a:stretch>
            <a:fillRect/>
          </a:stretch>
        </p:blipFill>
        <p:spPr>
          <a:xfrm>
            <a:off x="242888" y="395289"/>
            <a:ext cx="203221" cy="447675"/>
          </a:xfrm>
          <a:prstGeom prst="rect">
            <a:avLst/>
          </a:prstGeom>
        </p:spPr>
      </p:pic>
      <p:sp>
        <p:nvSpPr>
          <p:cNvPr id="2" name="Title Placeholder 1"/>
          <p:cNvSpPr>
            <a:spLocks noGrp="1"/>
          </p:cNvSpPr>
          <p:nvPr>
            <p:ph type="title"/>
          </p:nvPr>
        </p:nvSpPr>
        <p:spPr>
          <a:xfrm>
            <a:off x="549727" y="266700"/>
            <a:ext cx="8357339" cy="7048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85738" y="1137424"/>
            <a:ext cx="8716518" cy="4992624"/>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endParaRPr lang="en-US" dirty="0"/>
          </a:p>
        </p:txBody>
      </p:sp>
      <p:sp>
        <p:nvSpPr>
          <p:cNvPr id="16" name="TextBox 15"/>
          <p:cNvSpPr txBox="1"/>
          <p:nvPr userDrawn="1"/>
        </p:nvSpPr>
        <p:spPr>
          <a:xfrm>
            <a:off x="185739" y="6572609"/>
            <a:ext cx="620363" cy="92333"/>
          </a:xfrm>
          <a:prstGeom prst="rect">
            <a:avLst/>
          </a:prstGeom>
          <a:noFill/>
        </p:spPr>
        <p:txBody>
          <a:bodyPr wrap="none" lIns="0" tIns="0" rIns="0" bIns="0" rtlCol="0">
            <a:spAutoFit/>
          </a:bodyPr>
          <a:lstStyle/>
          <a:p>
            <a:r>
              <a:rPr lang="en-US" sz="600" dirty="0" smtClean="0">
                <a:solidFill>
                  <a:schemeClr val="bg1"/>
                </a:solidFill>
              </a:rPr>
              <a:t>© 2017, Syntel, Inc.</a:t>
            </a:r>
            <a:endParaRPr lang="en-US" sz="600" dirty="0">
              <a:solidFill>
                <a:schemeClr val="bg1"/>
              </a:solidFill>
            </a:endParaRPr>
          </a:p>
        </p:txBody>
      </p:sp>
      <p:sp>
        <p:nvSpPr>
          <p:cNvPr id="18" name="TextBox 17"/>
          <p:cNvSpPr txBox="1">
            <a:spLocks/>
          </p:cNvSpPr>
          <p:nvPr userDrawn="1"/>
        </p:nvSpPr>
        <p:spPr>
          <a:xfrm>
            <a:off x="4515894" y="6576455"/>
            <a:ext cx="112210" cy="115416"/>
          </a:xfrm>
          <a:prstGeom prst="rect">
            <a:avLst/>
          </a:prstGeom>
          <a:noFill/>
        </p:spPr>
        <p:txBody>
          <a:bodyPr wrap="none" lIns="0" tIns="0" rIns="0" bIns="0" rtlCol="0" anchor="ctr">
            <a:spAutoFit/>
          </a:bodyPr>
          <a:lstStyle/>
          <a:p>
            <a:pPr algn="ctr"/>
            <a:fld id="{D57F77B6-B758-40B3-B8D6-F52E566FE122}" type="slidenum">
              <a:rPr lang="en-US" sz="750" b="1" smtClean="0">
                <a:solidFill>
                  <a:schemeClr val="bg1"/>
                </a:solidFill>
              </a:rPr>
              <a:pPr algn="ctr"/>
              <a:t>‹#›</a:t>
            </a:fld>
            <a:endParaRPr lang="en-US" sz="750" b="1" dirty="0">
              <a:solidFill>
                <a:schemeClr val="bg1"/>
              </a:solidFill>
            </a:endParaRPr>
          </a:p>
        </p:txBody>
      </p:sp>
    </p:spTree>
    <p:extLst>
      <p:ext uri="{BB962C8B-B14F-4D97-AF65-F5344CB8AC3E}">
        <p14:creationId xmlns:p14="http://schemas.microsoft.com/office/powerpoint/2010/main" val="2773476980"/>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Lst>
  <p:timing>
    <p:tnLst>
      <p:par>
        <p:cTn id="1" dur="indefinite" restart="never" nodeType="tmRoot"/>
      </p:par>
    </p:tnLst>
  </p:timing>
  <p:txStyles>
    <p:titleStyle>
      <a:lvl1pPr algn="l" defTabSz="685800" rtl="0" eaLnBrk="1" latinLnBrk="0" hangingPunct="1">
        <a:lnSpc>
          <a:spcPct val="100000"/>
        </a:lnSpc>
        <a:spcBef>
          <a:spcPct val="0"/>
        </a:spcBef>
        <a:buNone/>
        <a:defRPr sz="2100" b="1" kern="1200">
          <a:solidFill>
            <a:schemeClr val="tx1"/>
          </a:solidFill>
          <a:latin typeface="+mj-lt"/>
          <a:ea typeface="+mj-ea"/>
          <a:cs typeface="+mj-cs"/>
        </a:defRPr>
      </a:lvl1pPr>
    </p:titleStyle>
    <p:bodyStyle>
      <a:lvl1pPr marL="178308" indent="-178308" algn="l" defTabSz="685800" rtl="0" eaLnBrk="1" latinLnBrk="0" hangingPunct="1">
        <a:lnSpc>
          <a:spcPct val="100000"/>
        </a:lnSpc>
        <a:spcBef>
          <a:spcPts val="360"/>
        </a:spcBef>
        <a:buFont typeface="Wingdings" panose="05000000000000000000" pitchFamily="2" charset="2"/>
        <a:buChar char="§"/>
        <a:defRPr sz="1500" b="1" kern="1200" baseline="0">
          <a:solidFill>
            <a:schemeClr val="tx1"/>
          </a:solidFill>
          <a:latin typeface="+mn-lt"/>
          <a:ea typeface="+mn-ea"/>
          <a:cs typeface="+mn-cs"/>
        </a:defRPr>
      </a:lvl1pPr>
      <a:lvl2pPr marL="342900" indent="-164592" algn="l" defTabSz="685800" rtl="0" eaLnBrk="1" latinLnBrk="0" hangingPunct="1">
        <a:lnSpc>
          <a:spcPct val="100000"/>
        </a:lnSpc>
        <a:spcBef>
          <a:spcPts val="360"/>
        </a:spcBef>
        <a:buFont typeface="Wingdings" panose="05000000000000000000" pitchFamily="2" charset="2"/>
        <a:buChar char="§"/>
        <a:defRPr sz="1350" kern="1200" baseline="0">
          <a:solidFill>
            <a:schemeClr val="tx1"/>
          </a:solidFill>
          <a:latin typeface="+mn-lt"/>
          <a:ea typeface="+mn-ea"/>
          <a:cs typeface="+mn-cs"/>
        </a:defRPr>
      </a:lvl2pPr>
      <a:lvl3pPr marL="521208" indent="-178308" algn="l" defTabSz="685800" rtl="0" eaLnBrk="1" latinLnBrk="0" hangingPunct="1">
        <a:lnSpc>
          <a:spcPct val="100000"/>
        </a:lnSpc>
        <a:spcBef>
          <a:spcPts val="360"/>
        </a:spcBef>
        <a:buFont typeface="Arial" panose="020B0604020202020204" pitchFamily="34" charset="0"/>
        <a:buChar char="–"/>
        <a:defRPr sz="1200" kern="1200" baseline="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711">
          <p15:clr>
            <a:srgbClr val="F26B43"/>
          </p15:clr>
        </p15:guide>
        <p15:guide id="4294967295" pos="7481">
          <p15:clr>
            <a:srgbClr val="F26B43"/>
          </p15:clr>
        </p15:guide>
        <p15:guide id="4294967295" pos="149">
          <p15:clr>
            <a:srgbClr val="F26B43"/>
          </p15:clr>
        </p15:guide>
        <p15:guide id="4294967295" orient="horz" pos="386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9.wmf"/></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jpeg"/></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subTitle" idx="1"/>
          </p:nvPr>
        </p:nvSpPr>
        <p:spPr>
          <a:xfrm>
            <a:off x="2895600" y="2819400"/>
            <a:ext cx="5562600" cy="814388"/>
          </a:xfrm>
        </p:spPr>
        <p:txBody>
          <a:bodyPr>
            <a:normAutofit fontScale="70000" lnSpcReduction="20000"/>
          </a:bodyPr>
          <a:lstStyle/>
          <a:p>
            <a:pPr algn="l" eaLnBrk="1" hangingPunct="1"/>
            <a:r>
              <a:rPr lang="en-US" sz="4000" b="0" dirty="0" smtClean="0">
                <a:solidFill>
                  <a:schemeClr val="tx2"/>
                </a:solidFill>
              </a:rPr>
              <a:t>Object-Oriented Concepts in Java</a:t>
            </a:r>
          </a:p>
        </p:txBody>
      </p:sp>
      <p:sp>
        <p:nvSpPr>
          <p:cNvPr id="3074" name="Rectangle 5"/>
          <p:cNvSpPr>
            <a:spLocks noGrp="1" noChangeArrowheads="1"/>
          </p:cNvSpPr>
          <p:nvPr>
            <p:ph type="sldNum" sz="quarter" idx="4294967295"/>
          </p:nvPr>
        </p:nvSpPr>
        <p:spPr bwMode="auto">
          <a:xfrm>
            <a:off x="7010400" y="6245225"/>
            <a:ext cx="21336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fld id="{5D17B219-CE84-42FD-A9CA-925052E5A10E}" type="slidenum">
              <a:rPr lang="en-US" altLang="en-US" smtClean="0"/>
              <a:pPr/>
              <a:t>1</a:t>
            </a:fld>
            <a:endParaRPr lang="en-US" alt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dirty="0" err="1" smtClean="0"/>
              <a:t>Enum</a:t>
            </a:r>
            <a:r>
              <a:rPr lang="en-US" dirty="0" smtClean="0"/>
              <a:t>(Contd..)</a:t>
            </a:r>
          </a:p>
          <a:p>
            <a:pPr lvl="1" algn="just"/>
            <a:r>
              <a:rPr lang="en-US" dirty="0" smtClean="0"/>
              <a:t>In Java5 we don’t need to define the constants. Instead use </a:t>
            </a:r>
            <a:r>
              <a:rPr lang="en-US" dirty="0" err="1" smtClean="0"/>
              <a:t>enum</a:t>
            </a:r>
            <a:r>
              <a:rPr lang="en-US" dirty="0" smtClean="0"/>
              <a:t> data type to store them directly.</a:t>
            </a:r>
          </a:p>
          <a:p>
            <a:pPr lvl="1" algn="just"/>
            <a:r>
              <a:rPr lang="en-US" dirty="0" smtClean="0"/>
              <a:t>Syntax:</a:t>
            </a:r>
          </a:p>
          <a:p>
            <a:pPr lvl="2" algn="just"/>
            <a:r>
              <a:rPr lang="en-US" b="1" i="1" dirty="0" smtClean="0"/>
              <a:t>public </a:t>
            </a:r>
            <a:r>
              <a:rPr lang="en-US" b="1" i="1" dirty="0" err="1" smtClean="0"/>
              <a:t>enum</a:t>
            </a:r>
            <a:r>
              <a:rPr lang="en-US" b="1" i="1" dirty="0" smtClean="0"/>
              <a:t> </a:t>
            </a:r>
            <a:r>
              <a:rPr lang="en-US" b="1" i="1" dirty="0" err="1" smtClean="0"/>
              <a:t>enumName</a:t>
            </a:r>
            <a:r>
              <a:rPr lang="en-US" b="1" i="1" dirty="0" smtClean="0"/>
              <a:t> {Value1,..........</a:t>
            </a:r>
            <a:r>
              <a:rPr lang="en-US" b="1" i="1" dirty="0" err="1" smtClean="0"/>
              <a:t>ValueN</a:t>
            </a:r>
            <a:r>
              <a:rPr lang="en-US" b="1" i="1" dirty="0" smtClean="0"/>
              <a:t>;} </a:t>
            </a:r>
          </a:p>
          <a:p>
            <a:pPr lvl="1" algn="just"/>
            <a:endParaRPr lang="en-US" b="1" i="1" dirty="0" smtClean="0"/>
          </a:p>
          <a:p>
            <a:pPr lvl="1" algn="just"/>
            <a:r>
              <a:rPr lang="en-US" dirty="0" smtClean="0"/>
              <a:t>Example:</a:t>
            </a:r>
          </a:p>
          <a:p>
            <a:pPr lvl="2">
              <a:buNone/>
            </a:pPr>
            <a:r>
              <a:rPr lang="en-US" dirty="0" smtClean="0"/>
              <a:t>    import </a:t>
            </a:r>
            <a:r>
              <a:rPr lang="en-US" dirty="0" err="1" smtClean="0"/>
              <a:t>java.util.ArrayList</a:t>
            </a:r>
            <a:r>
              <a:rPr lang="en-US" dirty="0" smtClean="0"/>
              <a:t>;</a:t>
            </a:r>
            <a:br>
              <a:rPr lang="en-US" dirty="0" smtClean="0"/>
            </a:br>
            <a:r>
              <a:rPr lang="en-US" dirty="0" smtClean="0"/>
              <a:t>public class </a:t>
            </a:r>
            <a:r>
              <a:rPr lang="en-US" dirty="0" err="1" smtClean="0"/>
              <a:t>EnumsExamples</a:t>
            </a:r>
            <a:r>
              <a:rPr lang="en-US" dirty="0" smtClean="0"/>
              <a:t> {</a:t>
            </a:r>
            <a:br>
              <a:rPr lang="en-US" dirty="0" smtClean="0"/>
            </a:br>
            <a:r>
              <a:rPr lang="en-US" dirty="0" smtClean="0"/>
              <a:t>public </a:t>
            </a:r>
            <a:r>
              <a:rPr lang="en-US" dirty="0" err="1" smtClean="0"/>
              <a:t>enum</a:t>
            </a:r>
            <a:r>
              <a:rPr lang="en-US" dirty="0" smtClean="0"/>
              <a:t> Color {WHITE, BLACK, RED, YELLOW, BLUE}</a:t>
            </a:r>
            <a:br>
              <a:rPr lang="en-US" dirty="0" smtClean="0"/>
            </a:br>
            <a:r>
              <a:rPr lang="en-US" dirty="0" smtClean="0"/>
              <a:t>public static void main(String[] </a:t>
            </a:r>
            <a:r>
              <a:rPr lang="en-US" dirty="0" err="1" smtClean="0"/>
              <a:t>args</a:t>
            </a:r>
            <a:r>
              <a:rPr lang="en-US" dirty="0" smtClean="0"/>
              <a:t>) {</a:t>
            </a:r>
            <a:br>
              <a:rPr lang="en-US" dirty="0" smtClean="0"/>
            </a:br>
            <a:r>
              <a:rPr lang="en-US" dirty="0" smtClean="0"/>
              <a:t>        </a:t>
            </a:r>
            <a:r>
              <a:rPr lang="en-US" dirty="0" err="1" smtClean="0"/>
              <a:t>System.out.println</a:t>
            </a:r>
            <a:r>
              <a:rPr lang="en-US" dirty="0" smtClean="0"/>
              <a:t>(</a:t>
            </a:r>
            <a:r>
              <a:rPr lang="en-US" dirty="0" err="1" smtClean="0"/>
              <a:t>Color.BLUE</a:t>
            </a:r>
            <a:r>
              <a:rPr lang="en-US" dirty="0" smtClean="0"/>
              <a:t>);</a:t>
            </a:r>
            <a:br>
              <a:rPr lang="en-US" dirty="0" smtClean="0"/>
            </a:br>
            <a:r>
              <a:rPr lang="en-US" dirty="0" smtClean="0"/>
              <a:t>    }</a:t>
            </a:r>
            <a:br>
              <a:rPr lang="en-US" dirty="0" smtClean="0"/>
            </a:br>
            <a:r>
              <a:rPr lang="en-US" dirty="0" smtClean="0"/>
              <a:t>} </a:t>
            </a:r>
          </a:p>
          <a:p>
            <a:pPr lvl="2" algn="just"/>
            <a:endParaRPr lang="en-US" b="1" dirty="0" smtClean="0"/>
          </a:p>
          <a:p>
            <a:pPr lvl="2" algn="just"/>
            <a:endParaRPr lang="en-US" b="1" dirty="0" smtClean="0"/>
          </a:p>
          <a:p>
            <a:pPr lvl="1" algn="just"/>
            <a:endParaRPr lang="en-US" b="1" i="1" dirty="0" smtClean="0"/>
          </a:p>
          <a:p>
            <a:pPr lvl="3" algn="just"/>
            <a:endParaRPr lang="en-US" dirty="0"/>
          </a:p>
        </p:txBody>
      </p:sp>
    </p:spTree>
    <p:extLst>
      <p:ext uri="{BB962C8B-B14F-4D97-AF65-F5344CB8AC3E}">
        <p14:creationId xmlns:p14="http://schemas.microsoft.com/office/powerpoint/2010/main" val="793777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ncepts-bikeHierarchy.gif"/>
          <p:cNvPicPr>
            <a:picLocks noChangeAspect="1"/>
          </p:cNvPicPr>
          <p:nvPr/>
        </p:nvPicPr>
        <p:blipFill>
          <a:blip r:embed="rId3"/>
          <a:stretch>
            <a:fillRect/>
          </a:stretch>
        </p:blipFill>
        <p:spPr>
          <a:xfrm>
            <a:off x="2667000" y="3505200"/>
            <a:ext cx="4648200" cy="2894378"/>
          </a:xfrm>
          <a:prstGeom prst="rect">
            <a:avLst/>
          </a:prstGeom>
        </p:spPr>
      </p:pic>
      <p:sp>
        <p:nvSpPr>
          <p:cNvPr id="2" name="Title 1"/>
          <p:cNvSpPr>
            <a:spLocks noGrp="1"/>
          </p:cNvSpPr>
          <p:nvPr>
            <p:ph type="title"/>
          </p:nvPr>
        </p:nvSpPr>
        <p:spPr/>
        <p:txBody>
          <a:bodyPr/>
          <a:lstStyle/>
          <a:p>
            <a:r>
              <a:rPr lang="en-US" dirty="0" smtClean="0"/>
              <a:t>Object-Oriented Concepts</a:t>
            </a:r>
            <a:endParaRPr lang="en-US" dirty="0"/>
          </a:p>
        </p:txBody>
      </p:sp>
      <p:sp>
        <p:nvSpPr>
          <p:cNvPr id="3" name="Content Placeholder 2"/>
          <p:cNvSpPr>
            <a:spLocks noGrp="1"/>
          </p:cNvSpPr>
          <p:nvPr>
            <p:ph idx="1"/>
          </p:nvPr>
        </p:nvSpPr>
        <p:spPr/>
        <p:txBody>
          <a:bodyPr/>
          <a:lstStyle/>
          <a:p>
            <a:r>
              <a:rPr lang="en-US" dirty="0" smtClean="0"/>
              <a:t>Inheritance:</a:t>
            </a:r>
          </a:p>
          <a:p>
            <a:pPr lvl="1"/>
            <a:r>
              <a:rPr lang="en-US" dirty="0" smtClean="0"/>
              <a:t>It</a:t>
            </a:r>
            <a:r>
              <a:rPr lang="en-US" i="1" dirty="0" smtClean="0"/>
              <a:t> </a:t>
            </a:r>
            <a:r>
              <a:rPr lang="en-US" dirty="0" smtClean="0"/>
              <a:t>the capability of a class to use the properties and methods of another class while adding its own functionality. </a:t>
            </a:r>
          </a:p>
          <a:p>
            <a:pPr lvl="1"/>
            <a:r>
              <a:rPr lang="en-US" dirty="0" smtClean="0"/>
              <a:t>In the Java, each class is allowed to have one direct </a:t>
            </a:r>
            <a:r>
              <a:rPr lang="en-US" dirty="0" err="1" smtClean="0"/>
              <a:t>superclass</a:t>
            </a:r>
            <a:r>
              <a:rPr lang="en-US" dirty="0" smtClean="0"/>
              <a:t>, and each </a:t>
            </a:r>
            <a:r>
              <a:rPr lang="en-US" dirty="0" err="1" smtClean="0"/>
              <a:t>superclass</a:t>
            </a:r>
            <a:r>
              <a:rPr lang="en-US" dirty="0" smtClean="0"/>
              <a:t> has the potential for an unlimited number of </a:t>
            </a:r>
            <a:r>
              <a:rPr lang="en-US" i="1" dirty="0" smtClean="0"/>
              <a:t>subclasses.</a:t>
            </a:r>
          </a:p>
          <a:p>
            <a:pPr lvl="1"/>
            <a:r>
              <a:rPr lang="en-US" dirty="0" smtClean="0"/>
              <a:t>For creating a subclass use the </a:t>
            </a:r>
            <a:r>
              <a:rPr lang="en-US" b="1" i="1" dirty="0" smtClean="0"/>
              <a:t>extends</a:t>
            </a:r>
            <a:r>
              <a:rPr lang="en-US" dirty="0" smtClean="0"/>
              <a:t> keyword, </a:t>
            </a:r>
          </a:p>
          <a:p>
            <a:pPr lvl="1"/>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Object-Oriented Concepts</a:t>
            </a:r>
            <a:endParaRPr lang="en-US" dirty="0"/>
          </a:p>
        </p:txBody>
      </p:sp>
      <p:sp>
        <p:nvSpPr>
          <p:cNvPr id="3" name="Content Placeholder 2"/>
          <p:cNvSpPr>
            <a:spLocks noGrp="1"/>
          </p:cNvSpPr>
          <p:nvPr>
            <p:ph idx="1"/>
          </p:nvPr>
        </p:nvSpPr>
        <p:spPr/>
        <p:txBody>
          <a:bodyPr/>
          <a:lstStyle/>
          <a:p>
            <a:r>
              <a:rPr lang="en-US" dirty="0" smtClean="0"/>
              <a:t>Inheritance(Contd..):</a:t>
            </a:r>
          </a:p>
          <a:p>
            <a:pPr lvl="1"/>
            <a:r>
              <a:rPr lang="en-US" dirty="0" smtClean="0"/>
              <a:t>Constructors in Inheritance:</a:t>
            </a:r>
          </a:p>
          <a:p>
            <a:pPr lvl="2"/>
            <a:r>
              <a:rPr lang="en-US" altLang="zh-CN" dirty="0" smtClean="0"/>
              <a:t>Every constructor of a subclass must, directly or indirectly,  invoke a constructor of its </a:t>
            </a:r>
            <a:r>
              <a:rPr lang="en-US" altLang="zh-CN" dirty="0" err="1" smtClean="0"/>
              <a:t>superclass</a:t>
            </a:r>
            <a:r>
              <a:rPr lang="en-US" altLang="zh-CN" dirty="0" smtClean="0"/>
              <a:t> to initialize fields of the </a:t>
            </a:r>
            <a:r>
              <a:rPr lang="en-US" altLang="zh-CN" dirty="0" err="1" smtClean="0"/>
              <a:t>superclass</a:t>
            </a:r>
            <a:r>
              <a:rPr lang="en-US" altLang="zh-CN" dirty="0" smtClean="0"/>
              <a:t>. (Subclass cannot access them directly)</a:t>
            </a:r>
          </a:p>
          <a:p>
            <a:pPr lvl="2"/>
            <a:r>
              <a:rPr lang="en-US" altLang="zh-CN" dirty="0" smtClean="0"/>
              <a:t>Use keyword </a:t>
            </a:r>
            <a:r>
              <a:rPr lang="en-US" altLang="zh-CN" b="1" dirty="0" smtClean="0"/>
              <a:t>super</a:t>
            </a:r>
            <a:r>
              <a:rPr lang="en-US" altLang="zh-CN" dirty="0" smtClean="0"/>
              <a:t> to invoke constructor of the </a:t>
            </a:r>
            <a:r>
              <a:rPr lang="en-US" altLang="zh-CN" dirty="0" err="1" smtClean="0"/>
              <a:t>superclass</a:t>
            </a:r>
            <a:r>
              <a:rPr lang="en-US" altLang="zh-CN" dirty="0" smtClean="0"/>
              <a:t> .</a:t>
            </a:r>
          </a:p>
          <a:p>
            <a:pPr lvl="2"/>
            <a:endParaRPr lang="en-US" dirty="0" smtClean="0"/>
          </a:p>
          <a:p>
            <a:pPr lvl="2"/>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Object-Oriented Concepts</a:t>
            </a:r>
            <a:endParaRPr lang="en-US" sz="3200" b="0" dirty="0"/>
          </a:p>
        </p:txBody>
      </p:sp>
      <p:sp>
        <p:nvSpPr>
          <p:cNvPr id="3" name="Content Placeholder 2"/>
          <p:cNvSpPr>
            <a:spLocks noGrp="1"/>
          </p:cNvSpPr>
          <p:nvPr>
            <p:ph idx="1"/>
          </p:nvPr>
        </p:nvSpPr>
        <p:spPr>
          <a:xfrm>
            <a:off x="228600" y="990600"/>
            <a:ext cx="7620000" cy="5181600"/>
          </a:xfrm>
        </p:spPr>
        <p:txBody>
          <a:bodyPr/>
          <a:lstStyle/>
          <a:p>
            <a:endParaRPr lang="en-US" dirty="0" smtClean="0"/>
          </a:p>
          <a:p>
            <a:r>
              <a:rPr lang="en-US" sz="2400" dirty="0" smtClean="0"/>
              <a:t>Is there any limitation?</a:t>
            </a:r>
            <a:br>
              <a:rPr lang="en-US" sz="2400" dirty="0" smtClean="0"/>
            </a:br>
            <a:r>
              <a:rPr lang="en-US" sz="2400" dirty="0" smtClean="0"/>
              <a:t/>
            </a:r>
            <a:br>
              <a:rPr lang="en-US" sz="2400" dirty="0" smtClean="0"/>
            </a:br>
            <a:r>
              <a:rPr lang="en-US" sz="2400" dirty="0" smtClean="0"/>
              <a:t/>
            </a:r>
            <a:br>
              <a:rPr lang="en-US" sz="2400" dirty="0" smtClean="0"/>
            </a:br>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
        <p:nvSpPr>
          <p:cNvPr id="5" name="TextBox 4"/>
          <p:cNvSpPr txBox="1"/>
          <p:nvPr/>
        </p:nvSpPr>
        <p:spPr>
          <a:xfrm>
            <a:off x="228600" y="6858000"/>
            <a:ext cx="7924800" cy="1415772"/>
          </a:xfrm>
          <a:prstGeom prst="rect">
            <a:avLst/>
          </a:prstGeom>
          <a:noFill/>
        </p:spPr>
        <p:txBody>
          <a:bodyPr wrap="square" rtlCol="0">
            <a:spAutoFit/>
          </a:bodyPr>
          <a:lstStyle/>
          <a:p>
            <a:pPr marL="0" lvl="4"/>
            <a:r>
              <a:rPr lang="en-US" dirty="0" smtClean="0">
                <a:solidFill>
                  <a:schemeClr val="tx2">
                    <a:lumMod val="90000"/>
                    <a:lumOff val="10000"/>
                  </a:schemeClr>
                </a:solidFill>
              </a:rPr>
              <a:t>Bin contains all tools such as </a:t>
            </a:r>
            <a:r>
              <a:rPr lang="en-US" dirty="0" err="1" smtClean="0">
                <a:solidFill>
                  <a:schemeClr val="tx2">
                    <a:lumMod val="90000"/>
                    <a:lumOff val="10000"/>
                  </a:schemeClr>
                </a:solidFill>
              </a:rPr>
              <a:t>javac</a:t>
            </a:r>
            <a:r>
              <a:rPr lang="en-US" dirty="0" smtClean="0">
                <a:solidFill>
                  <a:schemeClr val="tx2">
                    <a:lumMod val="90000"/>
                    <a:lumOff val="10000"/>
                  </a:schemeClr>
                </a:solidFill>
              </a:rPr>
              <a:t>, applet viewer, </a:t>
            </a:r>
            <a:r>
              <a:rPr lang="en-US" dirty="0" err="1" smtClean="0">
                <a:solidFill>
                  <a:schemeClr val="tx2">
                    <a:lumMod val="90000"/>
                    <a:lumOff val="10000"/>
                  </a:schemeClr>
                </a:solidFill>
              </a:rPr>
              <a:t>awt</a:t>
            </a:r>
            <a:r>
              <a:rPr lang="en-US" dirty="0" smtClean="0">
                <a:solidFill>
                  <a:schemeClr val="tx2">
                    <a:lumMod val="90000"/>
                    <a:lumOff val="10000"/>
                  </a:schemeClr>
                </a:solidFill>
              </a:rPr>
              <a:t> tool etc., whereas </a:t>
            </a:r>
          </a:p>
          <a:p>
            <a:pPr marL="0" lvl="4"/>
            <a:r>
              <a:rPr lang="en-US" dirty="0" smtClean="0">
                <a:solidFill>
                  <a:schemeClr val="tx2">
                    <a:lumMod val="90000"/>
                    <a:lumOff val="10000"/>
                  </a:schemeClr>
                </a:solidFill>
              </a:rPr>
              <a:t>Lib contains all packages and variables..</a:t>
            </a:r>
          </a:p>
          <a:p>
            <a:endParaRPr lang="en-US" sz="1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0.04514 L -3.33333E-6 -0.37847 " pathEditMode="relative" rAng="0" ptsTypes="AA">
                                      <p:cBhvr>
                                        <p:cTn id="6" dur="2000" fill="hold"/>
                                        <p:tgtEl>
                                          <p:spTgt spid="5"/>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Inheritance (Contd..):</a:t>
            </a:r>
          </a:p>
          <a:p>
            <a:pPr lvl="1"/>
            <a:r>
              <a:rPr lang="en-US" dirty="0" smtClean="0"/>
              <a:t>Limitations :</a:t>
            </a:r>
          </a:p>
          <a:p>
            <a:pPr lvl="2"/>
            <a:r>
              <a:rPr lang="en-US" dirty="0" smtClean="0"/>
              <a:t>Private members of the </a:t>
            </a:r>
            <a:r>
              <a:rPr lang="en-US" dirty="0" err="1" smtClean="0"/>
              <a:t>superclass</a:t>
            </a:r>
            <a:r>
              <a:rPr lang="en-US" dirty="0" smtClean="0"/>
              <a:t> are not inherited by the subclass and can only be indirectly accessed.</a:t>
            </a:r>
          </a:p>
          <a:p>
            <a:pPr lvl="2"/>
            <a:r>
              <a:rPr lang="en-US" dirty="0" smtClean="0"/>
              <a:t>Members that have default accessibility in the </a:t>
            </a:r>
            <a:r>
              <a:rPr lang="en-US" dirty="0" err="1" smtClean="0"/>
              <a:t>superclass</a:t>
            </a:r>
            <a:r>
              <a:rPr lang="en-US" dirty="0" smtClean="0"/>
              <a:t> are also not inherited by subclasses in other packages, as these members are only accessible by their simple names in subclasses within the same package as the </a:t>
            </a:r>
            <a:r>
              <a:rPr lang="en-US" dirty="0" err="1" smtClean="0"/>
              <a:t>superclass</a:t>
            </a:r>
            <a:r>
              <a:rPr lang="en-US" dirty="0" smtClean="0"/>
              <a:t>.</a:t>
            </a:r>
          </a:p>
          <a:p>
            <a:pPr lvl="2"/>
            <a:r>
              <a:rPr lang="en-US" dirty="0" smtClean="0"/>
              <a:t>Since constructors and </a:t>
            </a:r>
            <a:r>
              <a:rPr lang="en-US" dirty="0" err="1" smtClean="0"/>
              <a:t>initializer</a:t>
            </a:r>
            <a:r>
              <a:rPr lang="en-US" dirty="0" smtClean="0"/>
              <a:t> blocks are not members of a class, they are not inherited by a subclass.</a:t>
            </a:r>
          </a:p>
          <a:p>
            <a:pPr lvl="2"/>
            <a:r>
              <a:rPr lang="en-US" dirty="0" smtClean="0"/>
              <a:t> A subclass can extend only one </a:t>
            </a:r>
            <a:r>
              <a:rPr lang="en-US" dirty="0" err="1" smtClean="0"/>
              <a:t>superclass</a:t>
            </a:r>
            <a:endParaRPr lang="en-US" dirty="0" smtClean="0"/>
          </a:p>
          <a:p>
            <a:pPr lvl="1"/>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Polymorphism:</a:t>
            </a:r>
          </a:p>
          <a:p>
            <a:pPr lvl="1"/>
            <a:r>
              <a:rPr lang="en-US" i="1" dirty="0" smtClean="0"/>
              <a:t>Polymorphism</a:t>
            </a:r>
            <a:r>
              <a:rPr lang="en-US" dirty="0" smtClean="0"/>
              <a:t> is the ability of an object to take on many forms. </a:t>
            </a:r>
          </a:p>
          <a:p>
            <a:pPr lvl="1"/>
            <a:r>
              <a:rPr lang="en-US" dirty="0" smtClean="0"/>
              <a:t>The three types of polymorphism are: </a:t>
            </a:r>
          </a:p>
          <a:p>
            <a:pPr lvl="2"/>
            <a:r>
              <a:rPr lang="en-US" dirty="0" smtClean="0"/>
              <a:t>ad-hoc (overloading and overriding), </a:t>
            </a:r>
          </a:p>
          <a:p>
            <a:pPr lvl="2"/>
            <a:r>
              <a:rPr lang="en-US" dirty="0" smtClean="0"/>
              <a:t>parametric (generics) and </a:t>
            </a:r>
          </a:p>
          <a:p>
            <a:pPr lvl="2"/>
            <a:r>
              <a:rPr lang="en-US" dirty="0" smtClean="0"/>
              <a:t>dynamic method binding:</a:t>
            </a:r>
          </a:p>
          <a:p>
            <a:pPr lvl="3"/>
            <a:r>
              <a:rPr lang="en-US" dirty="0" smtClean="0"/>
              <a:t>ability of a program to resolve references to subclass methods at </a:t>
            </a:r>
            <a:r>
              <a:rPr lang="en-US" i="1" dirty="0" smtClean="0"/>
              <a:t>runtime</a:t>
            </a:r>
            <a:r>
              <a:rPr lang="en-US" dirty="0" smtClean="0"/>
              <a:t>.</a:t>
            </a:r>
          </a:p>
          <a:p>
            <a:pPr lvl="1"/>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ummary.bmp"/>
          <p:cNvPicPr>
            <a:picLocks noChangeAspect="1"/>
          </p:cNvPicPr>
          <p:nvPr/>
        </p:nvPicPr>
        <p:blipFill>
          <a:blip r:embed="rId3" cstate="print"/>
          <a:stretch>
            <a:fillRect/>
          </a:stretch>
        </p:blipFill>
        <p:spPr>
          <a:xfrm>
            <a:off x="5486400" y="990600"/>
            <a:ext cx="3657600" cy="3080084"/>
          </a:xfrm>
          <a:prstGeom prst="rect">
            <a:avLst/>
          </a:prstGeom>
        </p:spPr>
      </p:pic>
      <p:sp>
        <p:nvSpPr>
          <p:cNvPr id="27650" name="Rectangle 4"/>
          <p:cNvSpPr>
            <a:spLocks noGrp="1" noChangeArrowheads="1"/>
          </p:cNvSpPr>
          <p:nvPr>
            <p:ph type="title"/>
          </p:nvPr>
        </p:nvSpPr>
        <p:spPr>
          <a:xfrm>
            <a:off x="228600" y="152400"/>
            <a:ext cx="7772400" cy="609600"/>
          </a:xfrm>
        </p:spPr>
        <p:txBody>
          <a:bodyPr>
            <a:normAutofit fontScale="90000"/>
          </a:bodyPr>
          <a:lstStyle/>
          <a:p>
            <a:pPr eaLnBrk="1" hangingPunct="1"/>
            <a:r>
              <a:rPr lang="en-US" sz="3200" b="0" dirty="0" smtClean="0"/>
              <a:t/>
            </a:r>
            <a:br>
              <a:rPr lang="en-US" sz="3200" b="0" dirty="0" smtClean="0"/>
            </a:br>
            <a:r>
              <a:rPr lang="en-US" sz="3200" b="0" dirty="0"/>
              <a:t> </a:t>
            </a:r>
            <a:r>
              <a:rPr lang="en-US" sz="3200" b="0" dirty="0" smtClean="0"/>
              <a:t>  </a:t>
            </a:r>
            <a:r>
              <a:rPr lang="en-US" sz="3200" b="0" dirty="0" smtClean="0"/>
              <a:t>Summary</a:t>
            </a:r>
            <a:r>
              <a:rPr lang="en-US" sz="3200" b="0" dirty="0" smtClean="0"/>
              <a:t>….</a:t>
            </a:r>
          </a:p>
        </p:txBody>
      </p:sp>
      <p:sp>
        <p:nvSpPr>
          <p:cNvPr id="27651" name="Slide Number Placeholder 5"/>
          <p:cNvSpPr>
            <a:spLocks noGrp="1"/>
          </p:cNvSpPr>
          <p:nvPr>
            <p:ph type="sldNum" sz="quarter" idx="4294967295"/>
          </p:nvPr>
        </p:nvSpPr>
        <p:spPr bwMode="auto">
          <a:xfrm>
            <a:off x="0" y="6248400"/>
            <a:ext cx="2133600" cy="457200"/>
          </a:xfrm>
          <a:prstGeom prst="rect">
            <a:avLst/>
          </a:prstGeom>
          <a:noFill/>
          <a:ln>
            <a:miter lim="800000"/>
            <a:headEnd/>
            <a:tailEnd/>
          </a:ln>
        </p:spPr>
        <p:txBody>
          <a:bodyPr/>
          <a:lstStyle/>
          <a:p>
            <a:fld id="{55E78F3F-6697-4408-A4D2-2CDDD9530B5F}" type="slidenum">
              <a:rPr lang="en-US" altLang="en-US"/>
              <a:pPr/>
              <a:t>16</a:t>
            </a:fld>
            <a:endParaRPr lang="en-US" altLang="en-US"/>
          </a:p>
        </p:txBody>
      </p:sp>
      <p:sp>
        <p:nvSpPr>
          <p:cNvPr id="26628" name="Rectangle 6"/>
          <p:cNvSpPr>
            <a:spLocks noChangeArrowheads="1"/>
          </p:cNvSpPr>
          <p:nvPr/>
        </p:nvSpPr>
        <p:spPr bwMode="auto">
          <a:xfrm>
            <a:off x="152400" y="1143000"/>
            <a:ext cx="6705600" cy="3347840"/>
          </a:xfrm>
          <a:prstGeom prst="rect">
            <a:avLst/>
          </a:prstGeom>
          <a:noFill/>
          <a:ln w="9525">
            <a:noFill/>
            <a:miter lim="800000"/>
            <a:headEnd/>
            <a:tailEnd/>
          </a:ln>
        </p:spPr>
        <p:txBody>
          <a:bodyPr wrap="square">
            <a:spAutoFit/>
          </a:bodyPr>
          <a:lstStyle/>
          <a:p>
            <a:pPr lvl="2" indent="-457200">
              <a:lnSpc>
                <a:spcPct val="150000"/>
              </a:lnSpc>
              <a:buSzPct val="125000"/>
              <a:buFontTx/>
              <a:buBlip>
                <a:blip r:embed="rId4"/>
              </a:buBlip>
              <a:defRPr/>
            </a:pPr>
            <a:r>
              <a:rPr lang="en-US" dirty="0" smtClean="0">
                <a:latin typeface="+mn-lt"/>
              </a:rPr>
              <a:t>Java </a:t>
            </a:r>
            <a:r>
              <a:rPr lang="en-US" dirty="0">
                <a:latin typeface="+mn-lt"/>
              </a:rPr>
              <a:t>Program Structure</a:t>
            </a:r>
          </a:p>
          <a:p>
            <a:pPr lvl="2" indent="-457200">
              <a:lnSpc>
                <a:spcPct val="150000"/>
              </a:lnSpc>
              <a:buSzPct val="125000"/>
              <a:buFontTx/>
              <a:buBlip>
                <a:blip r:embed="rId4"/>
              </a:buBlip>
              <a:defRPr/>
            </a:pPr>
            <a:r>
              <a:rPr lang="en-US" dirty="0" smtClean="0">
                <a:latin typeface="+mn-lt"/>
              </a:rPr>
              <a:t>Compiling and Executing the java program.</a:t>
            </a:r>
            <a:endParaRPr lang="en-US" dirty="0">
              <a:latin typeface="+mn-lt"/>
            </a:endParaRPr>
          </a:p>
          <a:p>
            <a:pPr lvl="2" indent="-457200">
              <a:lnSpc>
                <a:spcPct val="150000"/>
              </a:lnSpc>
              <a:buSzPct val="125000"/>
              <a:buFontTx/>
              <a:buBlip>
                <a:blip r:embed="rId4"/>
              </a:buBlip>
              <a:defRPr/>
            </a:pPr>
            <a:r>
              <a:rPr lang="en-US" dirty="0">
                <a:latin typeface="+mn-lt"/>
              </a:rPr>
              <a:t>Path and </a:t>
            </a:r>
            <a:r>
              <a:rPr lang="en-US" dirty="0" err="1">
                <a:latin typeface="+mn-lt"/>
              </a:rPr>
              <a:t>Classpath</a:t>
            </a:r>
            <a:r>
              <a:rPr lang="en-US" dirty="0">
                <a:latin typeface="+mn-lt"/>
              </a:rPr>
              <a:t> </a:t>
            </a:r>
            <a:r>
              <a:rPr lang="en-US" dirty="0" smtClean="0">
                <a:latin typeface="+mn-lt"/>
              </a:rPr>
              <a:t>variables</a:t>
            </a:r>
          </a:p>
          <a:p>
            <a:pPr lvl="2" indent="-457200">
              <a:lnSpc>
                <a:spcPct val="150000"/>
              </a:lnSpc>
              <a:buSzPct val="125000"/>
              <a:buFontTx/>
              <a:buBlip>
                <a:blip r:embed="rId4"/>
              </a:buBlip>
              <a:defRPr/>
            </a:pPr>
            <a:r>
              <a:rPr lang="en-US" dirty="0" smtClean="0">
                <a:latin typeface="+mn-lt"/>
              </a:rPr>
              <a:t>Memory Management and Garbage Collection in Java</a:t>
            </a:r>
            <a:endParaRPr lang="en-US" dirty="0">
              <a:latin typeface="+mn-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Questions</a:t>
            </a:r>
            <a:endParaRPr lang="en-US" sz="3200" b="0" dirty="0"/>
          </a:p>
        </p:txBody>
      </p:sp>
      <p:sp>
        <p:nvSpPr>
          <p:cNvPr id="3" name="Content Placeholder 2"/>
          <p:cNvSpPr>
            <a:spLocks noGrp="1"/>
          </p:cNvSpPr>
          <p:nvPr>
            <p:ph idx="1"/>
          </p:nvPr>
        </p:nvSpPr>
        <p:spPr>
          <a:xfrm>
            <a:off x="228600" y="990600"/>
            <a:ext cx="7620000" cy="5181600"/>
          </a:xfrm>
        </p:spPr>
        <p:txBody>
          <a:bodyPr/>
          <a:lstStyle/>
          <a:p>
            <a:endParaRPr lang="en-US" dirty="0" smtClean="0"/>
          </a:p>
          <a:p>
            <a:r>
              <a:rPr lang="en-US" sz="2400" dirty="0" smtClean="0"/>
              <a:t>What is the use of bin and lib in JDK?</a:t>
            </a:r>
            <a:br>
              <a:rPr lang="en-US" sz="2400" dirty="0" smtClean="0"/>
            </a:br>
            <a:r>
              <a:rPr lang="en-US" sz="2400" dirty="0" smtClean="0"/>
              <a:t/>
            </a:r>
            <a:br>
              <a:rPr lang="en-US" sz="2400" dirty="0" smtClean="0"/>
            </a:br>
            <a:r>
              <a:rPr lang="en-US" sz="2400" dirty="0" smtClean="0"/>
              <a:t/>
            </a:r>
            <a:br>
              <a:rPr lang="en-US" sz="2400" dirty="0" smtClean="0"/>
            </a:br>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
        <p:nvSpPr>
          <p:cNvPr id="5" name="TextBox 4"/>
          <p:cNvSpPr txBox="1"/>
          <p:nvPr/>
        </p:nvSpPr>
        <p:spPr>
          <a:xfrm>
            <a:off x="228600" y="6858000"/>
            <a:ext cx="7924800" cy="1415772"/>
          </a:xfrm>
          <a:prstGeom prst="rect">
            <a:avLst/>
          </a:prstGeom>
          <a:noFill/>
        </p:spPr>
        <p:txBody>
          <a:bodyPr wrap="square" rtlCol="0">
            <a:spAutoFit/>
          </a:bodyPr>
          <a:lstStyle/>
          <a:p>
            <a:pPr marL="0" lvl="4"/>
            <a:r>
              <a:rPr lang="en-US" dirty="0" smtClean="0">
                <a:solidFill>
                  <a:schemeClr val="tx2">
                    <a:lumMod val="90000"/>
                    <a:lumOff val="10000"/>
                  </a:schemeClr>
                </a:solidFill>
              </a:rPr>
              <a:t>Bin contains all tools such as </a:t>
            </a:r>
            <a:r>
              <a:rPr lang="en-US" dirty="0" err="1" smtClean="0">
                <a:solidFill>
                  <a:schemeClr val="tx2">
                    <a:lumMod val="90000"/>
                    <a:lumOff val="10000"/>
                  </a:schemeClr>
                </a:solidFill>
              </a:rPr>
              <a:t>javac</a:t>
            </a:r>
            <a:r>
              <a:rPr lang="en-US" dirty="0" smtClean="0">
                <a:solidFill>
                  <a:schemeClr val="tx2">
                    <a:lumMod val="90000"/>
                    <a:lumOff val="10000"/>
                  </a:schemeClr>
                </a:solidFill>
              </a:rPr>
              <a:t>, applet viewer, </a:t>
            </a:r>
            <a:r>
              <a:rPr lang="en-US" dirty="0" err="1" smtClean="0">
                <a:solidFill>
                  <a:schemeClr val="tx2">
                    <a:lumMod val="90000"/>
                    <a:lumOff val="10000"/>
                  </a:schemeClr>
                </a:solidFill>
              </a:rPr>
              <a:t>awt</a:t>
            </a:r>
            <a:r>
              <a:rPr lang="en-US" dirty="0" smtClean="0">
                <a:solidFill>
                  <a:schemeClr val="tx2">
                    <a:lumMod val="90000"/>
                    <a:lumOff val="10000"/>
                  </a:schemeClr>
                </a:solidFill>
              </a:rPr>
              <a:t> tool etc., whereas </a:t>
            </a:r>
          </a:p>
          <a:p>
            <a:pPr marL="0" lvl="4"/>
            <a:r>
              <a:rPr lang="en-US" dirty="0" smtClean="0">
                <a:solidFill>
                  <a:schemeClr val="tx2">
                    <a:lumMod val="90000"/>
                    <a:lumOff val="10000"/>
                  </a:schemeClr>
                </a:solidFill>
              </a:rPr>
              <a:t>Lib contains all packages and variables..</a:t>
            </a:r>
          </a:p>
          <a:p>
            <a:endParaRPr lang="en-US" sz="1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0.04514 L -3.33333E-6 -0.37847 " pathEditMode="relative" rAng="0" ptsTypes="AA">
                                      <p:cBhvr>
                                        <p:cTn id="6" dur="2000" fill="hold"/>
                                        <p:tgtEl>
                                          <p:spTgt spid="5"/>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228600" y="990600"/>
            <a:ext cx="7620000" cy="5181600"/>
          </a:xfrm>
        </p:spPr>
        <p:txBody>
          <a:bodyPr/>
          <a:lstStyle/>
          <a:p>
            <a:endParaRPr lang="en-US" dirty="0" smtClean="0"/>
          </a:p>
          <a:p>
            <a:r>
              <a:rPr lang="en-US" dirty="0" smtClean="0"/>
              <a:t>State True/False</a:t>
            </a:r>
          </a:p>
          <a:p>
            <a:pPr lvl="1"/>
            <a:r>
              <a:rPr lang="en-US" dirty="0" smtClean="0"/>
              <a:t>The garbage collector will run immediately when the system is out of memory.</a:t>
            </a:r>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
        <p:nvSpPr>
          <p:cNvPr id="5" name="TextBox 4"/>
          <p:cNvSpPr txBox="1"/>
          <p:nvPr/>
        </p:nvSpPr>
        <p:spPr>
          <a:xfrm>
            <a:off x="228600" y="6858000"/>
            <a:ext cx="7924800" cy="677108"/>
          </a:xfrm>
          <a:prstGeom prst="rect">
            <a:avLst/>
          </a:prstGeom>
          <a:noFill/>
        </p:spPr>
        <p:txBody>
          <a:bodyPr wrap="square" rtlCol="0">
            <a:spAutoFit/>
          </a:bodyPr>
          <a:lstStyle/>
          <a:p>
            <a:pPr marL="0" lvl="4"/>
            <a:r>
              <a:rPr lang="en-US" dirty="0" smtClean="0">
                <a:solidFill>
                  <a:schemeClr val="tx2">
                    <a:lumMod val="90000"/>
                    <a:lumOff val="10000"/>
                  </a:schemeClr>
                </a:solidFill>
              </a:rPr>
              <a:t>True</a:t>
            </a:r>
            <a:r>
              <a:rPr lang="en-US" smtClean="0">
                <a:solidFill>
                  <a:schemeClr val="tx2">
                    <a:lumMod val="90000"/>
                    <a:lumOff val="10000"/>
                  </a:schemeClr>
                </a:solidFill>
              </a:rPr>
              <a:t>. </a:t>
            </a:r>
            <a:endParaRPr lang="en-US" dirty="0" smtClean="0">
              <a:solidFill>
                <a:schemeClr val="tx2">
                  <a:lumMod val="90000"/>
                  <a:lumOff val="10000"/>
                </a:schemeClr>
              </a:solidFill>
            </a:endParaRPr>
          </a:p>
          <a:p>
            <a:endParaRPr lang="en-US" sz="1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0.04514 L -3.33333E-6 -0.37847 " pathEditMode="relative" rAng="0" ptsTypes="AA">
                                      <p:cBhvr>
                                        <p:cTn id="6" dur="2000" fill="hold"/>
                                        <p:tgtEl>
                                          <p:spTgt spid="5"/>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1447800" y="2895600"/>
            <a:ext cx="4746625" cy="814387"/>
          </a:xfrm>
        </p:spPr>
        <p:txBody>
          <a:bodyPr/>
          <a:lstStyle/>
          <a:p>
            <a:pPr marL="457200" indent="-457200">
              <a:spcBef>
                <a:spcPct val="50000"/>
              </a:spcBef>
            </a:pPr>
            <a:r>
              <a:rPr lang="en-US" sz="4000" dirty="0" smtClean="0">
                <a:solidFill>
                  <a:schemeClr val="tx2">
                    <a:lumMod val="90000"/>
                    <a:lumOff val="10000"/>
                  </a:schemeClr>
                </a:solidFill>
              </a:rPr>
              <a:t>THANK YOU</a:t>
            </a:r>
            <a:endParaRPr lang="en-US" sz="4000" dirty="0">
              <a:solidFill>
                <a:schemeClr val="tx2">
                  <a:lumMod val="90000"/>
                  <a:lumOff val="1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Iconic Representations.......</a:t>
            </a:r>
          </a:p>
        </p:txBody>
      </p:sp>
      <p:sp>
        <p:nvSpPr>
          <p:cNvPr id="4099" name="TextBox 4"/>
          <p:cNvSpPr txBox="1">
            <a:spLocks noChangeArrowheads="1"/>
          </p:cNvSpPr>
          <p:nvPr/>
        </p:nvSpPr>
        <p:spPr bwMode="auto">
          <a:xfrm>
            <a:off x="228600" y="1092200"/>
            <a:ext cx="1905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Test your Memory</a:t>
            </a:r>
          </a:p>
          <a:p>
            <a:endParaRPr lang="en-US" sz="1600">
              <a:latin typeface="Papyrus" pitchFamily="66" charset="0"/>
            </a:endParaRPr>
          </a:p>
        </p:txBody>
      </p:sp>
      <p:pic>
        <p:nvPicPr>
          <p:cNvPr id="4100" name="Picture 2" descr="http://appworkbench.com/Content/products/geeknotes/images/help/GeekNotes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4191000"/>
            <a:ext cx="91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Box 6"/>
          <p:cNvSpPr txBox="1">
            <a:spLocks noChangeArrowheads="1"/>
          </p:cNvSpPr>
          <p:nvPr/>
        </p:nvSpPr>
        <p:spPr bwMode="auto">
          <a:xfrm>
            <a:off x="7620000" y="3733800"/>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Recap</a:t>
            </a:r>
          </a:p>
          <a:p>
            <a:endParaRPr lang="en-US" sz="1600">
              <a:latin typeface="Papyrus" pitchFamily="66" charset="0"/>
            </a:endParaRPr>
          </a:p>
        </p:txBody>
      </p:sp>
      <p:sp>
        <p:nvSpPr>
          <p:cNvPr id="4102" name="TextBox 8"/>
          <p:cNvSpPr txBox="1">
            <a:spLocks noChangeArrowheads="1"/>
          </p:cNvSpPr>
          <p:nvPr/>
        </p:nvSpPr>
        <p:spPr bwMode="auto">
          <a:xfrm>
            <a:off x="7239000" y="1016000"/>
            <a:ext cx="167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Can you Solve?</a:t>
            </a:r>
          </a:p>
          <a:p>
            <a:endParaRPr lang="en-US" sz="1600">
              <a:latin typeface="Papyrus" pitchFamily="66" charset="0"/>
            </a:endParaRPr>
          </a:p>
        </p:txBody>
      </p:sp>
      <p:sp>
        <p:nvSpPr>
          <p:cNvPr id="4103" name="TextBox 10"/>
          <p:cNvSpPr txBox="1">
            <a:spLocks noChangeArrowheads="1"/>
          </p:cNvSpPr>
          <p:nvPr/>
        </p:nvSpPr>
        <p:spPr bwMode="auto">
          <a:xfrm>
            <a:off x="5156200" y="38862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Brainstorm</a:t>
            </a:r>
          </a:p>
          <a:p>
            <a:endParaRPr lang="en-US" sz="1600">
              <a:latin typeface="Papyrus" pitchFamily="66" charset="0"/>
            </a:endParaRPr>
          </a:p>
        </p:txBody>
      </p:sp>
      <p:pic>
        <p:nvPicPr>
          <p:cNvPr id="4104" name="Picture 10" descr="http://scmiddle.org/files/1813/2578/0516/thin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152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12" descr="http://orlandocomputersolutions.com/wp-content/uploads/2011/10/fusion-confused-ico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00" y="4495800"/>
            <a:ext cx="142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 name="TextBox 15"/>
          <p:cNvSpPr txBox="1">
            <a:spLocks noChangeArrowheads="1"/>
          </p:cNvSpPr>
          <p:nvPr/>
        </p:nvSpPr>
        <p:spPr bwMode="auto">
          <a:xfrm>
            <a:off x="533400" y="3835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Queries</a:t>
            </a:r>
          </a:p>
          <a:p>
            <a:endParaRPr lang="en-US" sz="1600">
              <a:latin typeface="Papyrus" pitchFamily="66" charset="0"/>
            </a:endParaRPr>
          </a:p>
        </p:txBody>
      </p:sp>
      <p:pic>
        <p:nvPicPr>
          <p:cNvPr id="4107"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2400" y="4495800"/>
            <a:ext cx="108585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108" name="Picture 17" descr="http://www.marketingplaninfo.com/wp-content/uploads/2012/04/Direct-Marketing-Strategie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0" y="1295400"/>
            <a:ext cx="1447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9" descr="http://www.personal.psu.edu/afr3/blogs/SIOW/coffee-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0163" y="1803400"/>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0" name="TextBox 21"/>
          <p:cNvSpPr txBox="1">
            <a:spLocks noChangeArrowheads="1"/>
          </p:cNvSpPr>
          <p:nvPr/>
        </p:nvSpPr>
        <p:spPr bwMode="auto">
          <a:xfrm>
            <a:off x="5033963" y="1371600"/>
            <a:ext cx="1595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Coffee Break</a:t>
            </a:r>
          </a:p>
          <a:p>
            <a:endParaRPr lang="en-US" sz="1600">
              <a:latin typeface="Papyrus" pitchFamily="66" charset="0"/>
            </a:endParaRPr>
          </a:p>
        </p:txBody>
      </p:sp>
      <p:sp>
        <p:nvSpPr>
          <p:cNvPr id="4111" name="TextBox 22"/>
          <p:cNvSpPr txBox="1">
            <a:spLocks noChangeArrowheads="1"/>
          </p:cNvSpPr>
          <p:nvPr/>
        </p:nvSpPr>
        <p:spPr bwMode="auto">
          <a:xfrm>
            <a:off x="2438400" y="3911600"/>
            <a:ext cx="1871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Need more Info</a:t>
            </a:r>
          </a:p>
          <a:p>
            <a:endParaRPr lang="en-US" sz="1600">
              <a:latin typeface="Papyrus" pitchFamily="66" charset="0"/>
            </a:endParaRPr>
          </a:p>
        </p:txBody>
      </p:sp>
      <p:pic>
        <p:nvPicPr>
          <p:cNvPr id="4112" name="Picture 25" descr="http://piersonrevesz.files.wordpress.com/2012/07/ebook.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43434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27" descr="http://2.bp.blogspot.com/_y9Y2xh431vE/S8-Td7OVW8I/AAAAAAAAACc/8iTFRetf6Ko/s1600/Target.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9075" y="2009775"/>
            <a:ext cx="15843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27"/>
          <p:cNvSpPr txBox="1">
            <a:spLocks noChangeArrowheads="1"/>
          </p:cNvSpPr>
          <p:nvPr/>
        </p:nvSpPr>
        <p:spPr bwMode="auto">
          <a:xfrm>
            <a:off x="2733675" y="1168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Objective</a:t>
            </a:r>
          </a:p>
          <a:p>
            <a:endParaRPr lang="en-US" sz="1600">
              <a:latin typeface="Papyrus" pitchFamily="66" charset="0"/>
            </a:endParaRPr>
          </a:p>
        </p:txBody>
      </p:sp>
    </p:spTree>
    <p:extLst>
      <p:ext uri="{BB962C8B-B14F-4D97-AF65-F5344CB8AC3E}">
        <p14:creationId xmlns:p14="http://schemas.microsoft.com/office/powerpoint/2010/main" val="39008436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11163" y="242888"/>
            <a:ext cx="6732587" cy="341312"/>
          </a:xfrm>
        </p:spPr>
        <p:txBody>
          <a:bodyPr>
            <a:normAutofit fontScale="90000"/>
          </a:bodyPr>
          <a:lstStyle/>
          <a:p>
            <a:pPr eaLnBrk="1" hangingPunct="1"/>
            <a:r>
              <a:rPr lang="en-US" sz="3200" b="0" smtClean="0"/>
              <a:t>Objective</a:t>
            </a:r>
          </a:p>
        </p:txBody>
      </p:sp>
      <p:sp>
        <p:nvSpPr>
          <p:cNvPr id="4099" name="Rectangle 3"/>
          <p:cNvSpPr>
            <a:spLocks noGrp="1" noChangeArrowheads="1"/>
          </p:cNvSpPr>
          <p:nvPr>
            <p:ph idx="1"/>
          </p:nvPr>
        </p:nvSpPr>
        <p:spPr>
          <a:xfrm>
            <a:off x="228600" y="1112838"/>
            <a:ext cx="6324600" cy="5059362"/>
          </a:xfrm>
        </p:spPr>
        <p:txBody>
          <a:bodyPr/>
          <a:lstStyle/>
          <a:p>
            <a:pPr algn="just" eaLnBrk="1" hangingPunct="1"/>
            <a:r>
              <a:rPr lang="en-US" sz="2000" b="0" dirty="0" smtClean="0"/>
              <a:t>To learn and understand the implementation of Object-oriented concepts in Java</a:t>
            </a:r>
          </a:p>
          <a:p>
            <a:pPr algn="just" eaLnBrk="1" hangingPunct="1"/>
            <a:endParaRPr lang="en-US" sz="2000" b="0" dirty="0" smtClean="0"/>
          </a:p>
        </p:txBody>
      </p:sp>
      <p:pic>
        <p:nvPicPr>
          <p:cNvPr id="6" name="Picture 27" descr="http://2.bp.blogspot.com/_y9Y2xh431vE/S8-Td7OVW8I/AAAAAAAAACc/8iTFRetf6Ko/s1600/Targe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676400"/>
            <a:ext cx="15843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11163" y="242888"/>
            <a:ext cx="6732587" cy="341312"/>
          </a:xfrm>
        </p:spPr>
        <p:txBody>
          <a:bodyPr>
            <a:normAutofit fontScale="90000"/>
          </a:bodyPr>
          <a:lstStyle/>
          <a:p>
            <a:pPr eaLnBrk="1" hangingPunct="1"/>
            <a:r>
              <a:rPr lang="en-US" sz="3200" b="0" smtClean="0"/>
              <a:t>Contents</a:t>
            </a:r>
          </a:p>
        </p:txBody>
      </p:sp>
      <p:sp>
        <p:nvSpPr>
          <p:cNvPr id="5123" name="Rectangle 3"/>
          <p:cNvSpPr>
            <a:spLocks noGrp="1" noChangeArrowheads="1"/>
          </p:cNvSpPr>
          <p:nvPr>
            <p:ph idx="1"/>
          </p:nvPr>
        </p:nvSpPr>
        <p:spPr>
          <a:xfrm>
            <a:off x="381000" y="1112838"/>
            <a:ext cx="8380413" cy="4960937"/>
          </a:xfrm>
        </p:spPr>
        <p:txBody>
          <a:bodyPr/>
          <a:lstStyle/>
          <a:p>
            <a:pPr eaLnBrk="1" hangingPunct="1"/>
            <a:r>
              <a:rPr lang="en-US" sz="2400" b="0" dirty="0" smtClean="0"/>
              <a:t>Inheritance</a:t>
            </a:r>
          </a:p>
          <a:p>
            <a:pPr eaLnBrk="1" hangingPunct="1"/>
            <a:r>
              <a:rPr lang="en-US" sz="2400" b="0" dirty="0" smtClean="0"/>
              <a:t>Interfaces and Packages</a:t>
            </a:r>
          </a:p>
          <a:p>
            <a:pPr eaLnBrk="1" hangingPunct="1"/>
            <a:r>
              <a:rPr lang="en-US" sz="2400" b="0" dirty="0" smtClean="0"/>
              <a:t>Abstract Classes</a:t>
            </a:r>
          </a:p>
          <a:p>
            <a:pPr eaLnBrk="1" hangingPunct="1"/>
            <a:r>
              <a:rPr lang="en-US" sz="2400" b="0" dirty="0" smtClean="0"/>
              <a:t>Polymorphism</a:t>
            </a:r>
          </a:p>
          <a:p>
            <a:pPr eaLnBrk="1" hangingPunct="1"/>
            <a:endParaRPr lang="en-US" sz="2400" b="0" dirty="0" smtClean="0"/>
          </a:p>
          <a:p>
            <a:pPr eaLnBrk="1" hangingPunct="1"/>
            <a:endParaRPr lang="en-US" sz="2400" b="0" dirty="0" smtClean="0"/>
          </a:p>
        </p:txBody>
      </p:sp>
      <p:pic>
        <p:nvPicPr>
          <p:cNvPr id="4" name="Picture 3" descr="content.jpg"/>
          <p:cNvPicPr>
            <a:picLocks noChangeAspect="1"/>
          </p:cNvPicPr>
          <p:nvPr/>
        </p:nvPicPr>
        <p:blipFill>
          <a:blip r:embed="rId3" cstate="print"/>
          <a:stretch>
            <a:fillRect/>
          </a:stretch>
        </p:blipFill>
        <p:spPr>
          <a:xfrm>
            <a:off x="4712677" y="914400"/>
            <a:ext cx="4431323" cy="36576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subTitle" idx="1"/>
          </p:nvPr>
        </p:nvSpPr>
        <p:spPr>
          <a:xfrm>
            <a:off x="3276600" y="2971800"/>
            <a:ext cx="5259388" cy="814388"/>
          </a:xfrm>
        </p:spPr>
        <p:txBody>
          <a:bodyPr/>
          <a:lstStyle/>
          <a:p>
            <a:pPr algn="l" eaLnBrk="1" hangingPunct="1"/>
            <a:r>
              <a:rPr lang="en-US" sz="4000" dirty="0" smtClean="0">
                <a:solidFill>
                  <a:schemeClr val="tx2"/>
                </a:solidFill>
              </a:rPr>
              <a:t>Enum</a:t>
            </a:r>
          </a:p>
        </p:txBody>
      </p:sp>
      <p:sp>
        <p:nvSpPr>
          <p:cNvPr id="3" name="Rectangle 5"/>
          <p:cNvSpPr>
            <a:spLocks noGrp="1" noChangeArrowheads="1"/>
          </p:cNvSpPr>
          <p:nvPr>
            <p:ph type="sldNum" sz="quarter" idx="4294967295"/>
          </p:nvPr>
        </p:nvSpPr>
        <p:spPr>
          <a:xfrm>
            <a:off x="7010400" y="6245225"/>
            <a:ext cx="2133600" cy="476250"/>
          </a:xfrm>
          <a:prstGeom prst="rect">
            <a:avLst/>
          </a:prstGeom>
        </p:spPr>
        <p:txBody>
          <a:bodyPr/>
          <a:lstStyle/>
          <a:p>
            <a:pPr>
              <a:defRPr/>
            </a:pPr>
            <a:fld id="{ED6D5B24-6A0D-421D-989A-BB719D97185E}" type="slidenum">
              <a:rPr lang="en-US" altLang="en-US"/>
              <a:pPr>
                <a:defRPr/>
              </a:pPr>
              <a:t>5</a:t>
            </a:fld>
            <a:endParaRPr lang="en-US" altLang="en-US"/>
          </a:p>
        </p:txBody>
      </p:sp>
    </p:spTree>
    <p:extLst>
      <p:ext uri="{BB962C8B-B14F-4D97-AF65-F5344CB8AC3E}">
        <p14:creationId xmlns:p14="http://schemas.microsoft.com/office/powerpoint/2010/main" val="2554768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dirty="0" err="1" smtClean="0"/>
              <a:t>Enum</a:t>
            </a:r>
            <a:r>
              <a:rPr lang="en-US" dirty="0" smtClean="0"/>
              <a:t>(Contd..)</a:t>
            </a:r>
          </a:p>
          <a:p>
            <a:pPr lvl="1"/>
            <a:r>
              <a:rPr lang="en-US" dirty="0" smtClean="0"/>
              <a:t>Restrictions on Enum</a:t>
            </a:r>
          </a:p>
          <a:p>
            <a:pPr lvl="2"/>
            <a:r>
              <a:rPr lang="en-US" dirty="0" smtClean="0"/>
              <a:t>Though </a:t>
            </a:r>
            <a:r>
              <a:rPr lang="en-US" dirty="0" err="1" smtClean="0"/>
              <a:t>enum</a:t>
            </a:r>
            <a:r>
              <a:rPr lang="en-US" dirty="0" smtClean="0"/>
              <a:t> types are full-fledged classes, the following are not allowed with </a:t>
            </a:r>
            <a:r>
              <a:rPr lang="en-US" dirty="0" err="1" smtClean="0"/>
              <a:t>enums</a:t>
            </a:r>
            <a:r>
              <a:rPr lang="en-US" dirty="0" smtClean="0"/>
              <a:t>: </a:t>
            </a:r>
          </a:p>
          <a:p>
            <a:pPr lvl="3"/>
            <a:r>
              <a:rPr lang="en-US" sz="1600" dirty="0" err="1" smtClean="0"/>
              <a:t>enums</a:t>
            </a:r>
            <a:r>
              <a:rPr lang="en-US" sz="1600" dirty="0" smtClean="0"/>
              <a:t> cannot be </a:t>
            </a:r>
            <a:r>
              <a:rPr lang="en-US" sz="1600" dirty="0" err="1" smtClean="0"/>
              <a:t>subclassed</a:t>
            </a:r>
            <a:r>
              <a:rPr lang="en-US" sz="1600" dirty="0" smtClean="0"/>
              <a:t> </a:t>
            </a:r>
          </a:p>
          <a:p>
            <a:pPr lvl="3"/>
            <a:r>
              <a:rPr lang="en-US" sz="1600" dirty="0" err="1" smtClean="0"/>
              <a:t>enums</a:t>
            </a:r>
            <a:r>
              <a:rPr lang="en-US" sz="1600" dirty="0" smtClean="0"/>
              <a:t> cannot have public constructor </a:t>
            </a:r>
          </a:p>
          <a:p>
            <a:pPr lvl="3"/>
            <a:r>
              <a:rPr lang="en-US" sz="1600" dirty="0" err="1" smtClean="0"/>
              <a:t>enums</a:t>
            </a:r>
            <a:r>
              <a:rPr lang="en-US" sz="1600" dirty="0" smtClean="0"/>
              <a:t> are not allowed to be instantiated (using new) </a:t>
            </a:r>
          </a:p>
          <a:p>
            <a:pPr lvl="3"/>
            <a:r>
              <a:rPr lang="en-US" sz="1600" dirty="0" err="1" smtClean="0"/>
              <a:t>enums</a:t>
            </a:r>
            <a:r>
              <a:rPr lang="en-US" sz="1600" dirty="0" smtClean="0"/>
              <a:t> cannot be cloned </a:t>
            </a:r>
          </a:p>
          <a:p>
            <a:pPr lvl="2"/>
            <a:r>
              <a:rPr lang="en-US" dirty="0" smtClean="0"/>
              <a:t>All of these are enforced during compile-time. </a:t>
            </a:r>
          </a:p>
          <a:p>
            <a:pPr lvl="2"/>
            <a:endParaRPr lang="en-US" dirty="0"/>
          </a:p>
        </p:txBody>
      </p:sp>
    </p:spTree>
    <p:extLst>
      <p:ext uri="{BB962C8B-B14F-4D97-AF65-F5344CB8AC3E}">
        <p14:creationId xmlns:p14="http://schemas.microsoft.com/office/powerpoint/2010/main" val="2352955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dirty="0" smtClean="0"/>
              <a:t>Enum:</a:t>
            </a:r>
          </a:p>
          <a:p>
            <a:pPr lvl="1"/>
            <a:r>
              <a:rPr lang="en-US" dirty="0" err="1" smtClean="0"/>
              <a:t>Enums</a:t>
            </a:r>
            <a:r>
              <a:rPr lang="en-US" dirty="0" smtClean="0"/>
              <a:t> are used primarily to handle a collection of logically grouped constants. </a:t>
            </a:r>
          </a:p>
          <a:p>
            <a:pPr lvl="1"/>
            <a:r>
              <a:rPr lang="en-US" dirty="0" smtClean="0"/>
              <a:t>A field of enumerated types can only assigned the values which are present in the enumerated types.</a:t>
            </a:r>
          </a:p>
          <a:p>
            <a:pPr lvl="1"/>
            <a:r>
              <a:rPr lang="en-US" dirty="0" smtClean="0"/>
              <a:t>They represent a finite and fixed set of values that are canonical but can also have </a:t>
            </a:r>
            <a:r>
              <a:rPr lang="en-US" dirty="0" err="1" smtClean="0"/>
              <a:t>behaviour</a:t>
            </a:r>
            <a:r>
              <a:rPr lang="en-US" dirty="0" smtClean="0"/>
              <a:t>.</a:t>
            </a:r>
          </a:p>
          <a:p>
            <a:pPr lvl="1"/>
            <a:r>
              <a:rPr lang="en-US" dirty="0" smtClean="0"/>
              <a:t>The standard way to represent an enumerated type in earlier version of Java was the </a:t>
            </a:r>
            <a:r>
              <a:rPr lang="en-US" dirty="0" err="1" smtClean="0"/>
              <a:t>int</a:t>
            </a:r>
            <a:r>
              <a:rPr lang="en-US" dirty="0" smtClean="0"/>
              <a:t> Enum pattern.</a:t>
            </a:r>
          </a:p>
          <a:p>
            <a:pPr lvl="2"/>
            <a:r>
              <a:rPr lang="en-US" dirty="0" smtClean="0"/>
              <a:t> For example:- </a:t>
            </a:r>
          </a:p>
          <a:p>
            <a:pPr lvl="3"/>
            <a:r>
              <a:rPr lang="en-US" sz="1600" dirty="0" smtClean="0"/>
              <a:t>public static final </a:t>
            </a:r>
            <a:r>
              <a:rPr lang="en-US" sz="1600" dirty="0" err="1" smtClean="0"/>
              <a:t>int</a:t>
            </a:r>
            <a:r>
              <a:rPr lang="en-US" sz="1600" dirty="0" smtClean="0"/>
              <a:t> DAY_SUNDAY = 0; </a:t>
            </a:r>
          </a:p>
          <a:p>
            <a:pPr lvl="3"/>
            <a:r>
              <a:rPr lang="en-US" sz="1600" dirty="0" smtClean="0"/>
              <a:t>public static final </a:t>
            </a:r>
            <a:r>
              <a:rPr lang="en-US" sz="1600" dirty="0" err="1" smtClean="0"/>
              <a:t>int</a:t>
            </a:r>
            <a:r>
              <a:rPr lang="en-US" sz="1600" dirty="0" smtClean="0"/>
              <a:t> DAY_MONDAY = 1; </a:t>
            </a:r>
          </a:p>
          <a:p>
            <a:pPr lvl="1"/>
            <a:endParaRPr lang="en-US" dirty="0"/>
          </a:p>
        </p:txBody>
      </p:sp>
    </p:spTree>
    <p:extLst>
      <p:ext uri="{BB962C8B-B14F-4D97-AF65-F5344CB8AC3E}">
        <p14:creationId xmlns:p14="http://schemas.microsoft.com/office/powerpoint/2010/main" val="2746122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a:xfrm>
            <a:off x="1676400" y="1066800"/>
            <a:ext cx="6548437" cy="4960937"/>
          </a:xfrm>
        </p:spPr>
        <p:txBody>
          <a:bodyPr/>
          <a:lstStyle/>
          <a:p>
            <a:pPr>
              <a:buFont typeface="Wingdings" pitchFamily="2" charset="2"/>
              <a:buChar char="Ø"/>
            </a:pPr>
            <a:endParaRPr lang="en-US" dirty="0" smtClean="0"/>
          </a:p>
          <a:p>
            <a:pPr>
              <a:buFont typeface="Wingdings" pitchFamily="2" charset="2"/>
              <a:buChar char="Ø"/>
            </a:pPr>
            <a:endParaRPr lang="en-US" dirty="0" smtClean="0"/>
          </a:p>
          <a:p>
            <a:pPr lvl="1">
              <a:buNone/>
            </a:pPr>
            <a:r>
              <a:rPr lang="en-US" sz="2400" dirty="0" smtClean="0">
                <a:solidFill>
                  <a:srgbClr val="FF0000"/>
                </a:solidFill>
              </a:rPr>
              <a:t>“ Do you see any challenges in that way of defining Enumerations ?“</a:t>
            </a:r>
          </a:p>
          <a:p>
            <a:pPr lvl="1">
              <a:buNone/>
            </a:pPr>
            <a:endParaRPr lang="en-US" sz="2400" dirty="0" smtClean="0">
              <a:solidFill>
                <a:srgbClr val="FF0000"/>
              </a:solidFill>
            </a:endParaRPr>
          </a:p>
          <a:p>
            <a:pPr lvl="1">
              <a:buNone/>
            </a:pPr>
            <a:endParaRPr lang="en-US" sz="2400" dirty="0" smtClean="0">
              <a:solidFill>
                <a:srgbClr val="FF0000"/>
              </a:solidFill>
            </a:endParaRPr>
          </a:p>
          <a:p>
            <a:pPr lvl="1">
              <a:buNone/>
            </a:pPr>
            <a:endParaRPr lang="en-US" sz="2400" dirty="0" smtClean="0">
              <a:solidFill>
                <a:srgbClr val="FF0000"/>
              </a:solidFill>
            </a:endParaRPr>
          </a:p>
          <a:p>
            <a:endParaRPr lang="en-US" dirty="0" smtClean="0"/>
          </a:p>
          <a:p>
            <a:endParaRPr lang="en-US" dirty="0" smtClean="0"/>
          </a:p>
          <a:p>
            <a:endParaRPr lang="en-US" dirty="0" smtClean="0"/>
          </a:p>
          <a:p>
            <a:pPr>
              <a:buNone/>
            </a:pPr>
            <a:r>
              <a:rPr lang="en-US" dirty="0" smtClean="0"/>
              <a:t>		</a:t>
            </a:r>
          </a:p>
          <a:p>
            <a:pPr lvl="1"/>
            <a:endParaRPr lang="en-US" dirty="0"/>
          </a:p>
        </p:txBody>
      </p:sp>
      <p:pic>
        <p:nvPicPr>
          <p:cNvPr id="6" name="Picture 12" descr="http://orlandocomputersolutions.com/wp-content/uploads/2011/10/fusion-confused-ic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321472"/>
            <a:ext cx="142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6578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dirty="0" smtClean="0"/>
              <a:t>Enum (Contd..)</a:t>
            </a:r>
          </a:p>
          <a:p>
            <a:pPr lvl="1"/>
            <a:r>
              <a:rPr lang="en-US" dirty="0" smtClean="0"/>
              <a:t>Problems with the earlier pattern:</a:t>
            </a:r>
          </a:p>
          <a:p>
            <a:pPr lvl="2"/>
            <a:r>
              <a:rPr lang="en-US" dirty="0" smtClean="0"/>
              <a:t>Since a SUNDAY, MONDAY is just an </a:t>
            </a:r>
            <a:r>
              <a:rPr lang="en-US" dirty="0" err="1" smtClean="0"/>
              <a:t>int</a:t>
            </a:r>
            <a:r>
              <a:rPr lang="en-US" dirty="0" smtClean="0"/>
              <a:t> you can pass in any other </a:t>
            </a:r>
            <a:r>
              <a:rPr lang="en-US" dirty="0" err="1" smtClean="0"/>
              <a:t>int</a:t>
            </a:r>
            <a:r>
              <a:rPr lang="en-US" dirty="0" smtClean="0"/>
              <a:t> value where a days is required, or add two days together which makes no sense. This also means that </a:t>
            </a:r>
            <a:r>
              <a:rPr lang="en-US" dirty="0" err="1" smtClean="0"/>
              <a:t>int</a:t>
            </a:r>
            <a:r>
              <a:rPr lang="en-US" dirty="0" smtClean="0"/>
              <a:t> </a:t>
            </a:r>
            <a:r>
              <a:rPr lang="en-US" dirty="0" err="1" smtClean="0"/>
              <a:t>enums</a:t>
            </a:r>
            <a:r>
              <a:rPr lang="en-US" dirty="0" smtClean="0"/>
              <a:t> are not </a:t>
            </a:r>
            <a:r>
              <a:rPr lang="en-US" b="1" dirty="0" smtClean="0"/>
              <a:t>Type Safe</a:t>
            </a:r>
            <a:r>
              <a:rPr lang="en-US" dirty="0" smtClean="0"/>
              <a:t>.</a:t>
            </a:r>
          </a:p>
          <a:p>
            <a:pPr lvl="2"/>
            <a:r>
              <a:rPr lang="en-US" dirty="0" smtClean="0"/>
              <a:t>Because </a:t>
            </a:r>
            <a:r>
              <a:rPr lang="en-US" dirty="0" err="1" smtClean="0"/>
              <a:t>int</a:t>
            </a:r>
            <a:r>
              <a:rPr lang="en-US" dirty="0" smtClean="0"/>
              <a:t> </a:t>
            </a:r>
            <a:r>
              <a:rPr lang="en-US" dirty="0" err="1" smtClean="0"/>
              <a:t>enums</a:t>
            </a:r>
            <a:r>
              <a:rPr lang="en-US" dirty="0" smtClean="0"/>
              <a:t> are </a:t>
            </a:r>
            <a:r>
              <a:rPr lang="en-US" b="1" dirty="0" smtClean="0"/>
              <a:t>compile-time constants, </a:t>
            </a:r>
            <a:r>
              <a:rPr lang="en-US" dirty="0" smtClean="0"/>
              <a:t>they are compiled into clients that use them. If a new constant is added between two existing constants or the order is changed, clients must be recompiled. If they are not, they will still run, but their behavior will be undefined.</a:t>
            </a:r>
          </a:p>
          <a:p>
            <a:pPr lvl="2"/>
            <a:r>
              <a:rPr lang="en-US" dirty="0" smtClean="0"/>
              <a:t>Because they are just </a:t>
            </a:r>
            <a:r>
              <a:rPr lang="en-US" dirty="0" err="1" smtClean="0"/>
              <a:t>ints</a:t>
            </a:r>
            <a:r>
              <a:rPr lang="en-US" dirty="0" smtClean="0"/>
              <a:t>, if you print one out all you get is a number, which tells you nothing about what it represents, or even what type it is. It is </a:t>
            </a:r>
            <a:r>
              <a:rPr lang="en-US" b="1" dirty="0" smtClean="0"/>
              <a:t>uninformative</a:t>
            </a:r>
          </a:p>
          <a:p>
            <a:pPr lvl="2"/>
            <a:r>
              <a:rPr lang="en-US" b="1" dirty="0" smtClean="0"/>
              <a:t>No support for iterating </a:t>
            </a:r>
            <a:r>
              <a:rPr lang="en-US" dirty="0" smtClean="0"/>
              <a:t>over the defined enumerated constants </a:t>
            </a:r>
            <a:endParaRPr lang="en-US" dirty="0"/>
          </a:p>
        </p:txBody>
      </p:sp>
    </p:spTree>
    <p:extLst>
      <p:ext uri="{BB962C8B-B14F-4D97-AF65-F5344CB8AC3E}">
        <p14:creationId xmlns:p14="http://schemas.microsoft.com/office/powerpoint/2010/main" val="916285131"/>
      </p:ext>
    </p:extLst>
  </p:cSld>
  <p:clrMapOvr>
    <a:masterClrMapping/>
  </p:clrMapOvr>
</p:sld>
</file>

<file path=ppt/theme/theme1.xml><?xml version="1.0" encoding="utf-8"?>
<a:theme xmlns:a="http://schemas.openxmlformats.org/drawingml/2006/main" name="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_Widescreen [Read-Only]" id="{12C8019D-EA62-4D92-8563-5F6BCCB45AA2}" vid="{639A7567-84B7-46A4-A2BE-3424ECC171D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6577</TotalTime>
  <Words>1395</Words>
  <Application>Microsoft Office PowerPoint</Application>
  <PresentationFormat>On-screen Show (4:3)</PresentationFormat>
  <Paragraphs>155</Paragraphs>
  <Slides>19</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Papyrus</vt:lpstr>
      <vt:lpstr>Times New Roman</vt:lpstr>
      <vt:lpstr>Wingdings</vt:lpstr>
      <vt:lpstr>Global</vt:lpstr>
      <vt:lpstr>PowerPoint Presentation</vt:lpstr>
      <vt:lpstr>Iconic Representations.......</vt:lpstr>
      <vt:lpstr>Objective</vt:lpstr>
      <vt:lpstr>Contents</vt:lpstr>
      <vt:lpstr>PowerPoint Presentation</vt:lpstr>
      <vt:lpstr>Language Fundamentals</vt:lpstr>
      <vt:lpstr>Language Fundamentals</vt:lpstr>
      <vt:lpstr>Language Fundamentals</vt:lpstr>
      <vt:lpstr>Language Fundamentals</vt:lpstr>
      <vt:lpstr>Language Fundamentals</vt:lpstr>
      <vt:lpstr>Object-Oriented Concepts</vt:lpstr>
      <vt:lpstr>Object-Oriented Concepts</vt:lpstr>
      <vt:lpstr>Object-Oriented Concepts</vt:lpstr>
      <vt:lpstr>PowerPoint Presentation</vt:lpstr>
      <vt:lpstr>PowerPoint Presentation</vt:lpstr>
      <vt:lpstr>    Summary….</vt:lpstr>
      <vt:lpstr>Questions</vt:lpstr>
      <vt:lpstr>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Shynu, Liji</dc:creator>
  <cp:lastModifiedBy>Santhanam, Paranthaman</cp:lastModifiedBy>
  <cp:revision>1098</cp:revision>
  <dcterms:created xsi:type="dcterms:W3CDTF">2002-09-04T12:32:15Z</dcterms:created>
  <dcterms:modified xsi:type="dcterms:W3CDTF">2017-04-19T03:43:13Z</dcterms:modified>
</cp:coreProperties>
</file>