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3" r:id="rId1"/>
  </p:sldMasterIdLst>
  <p:notesMasterIdLst>
    <p:notesMasterId r:id="rId43"/>
  </p:notesMasterIdLst>
  <p:handoutMasterIdLst>
    <p:handoutMasterId r:id="rId44"/>
  </p:handoutMasterIdLst>
  <p:sldIdLst>
    <p:sldId id="694" r:id="rId2"/>
    <p:sldId id="734" r:id="rId3"/>
    <p:sldId id="737" r:id="rId4"/>
    <p:sldId id="770" r:id="rId5"/>
    <p:sldId id="739" r:id="rId6"/>
    <p:sldId id="741" r:id="rId7"/>
    <p:sldId id="742" r:id="rId8"/>
    <p:sldId id="740" r:id="rId9"/>
    <p:sldId id="743" r:id="rId10"/>
    <p:sldId id="765" r:id="rId11"/>
    <p:sldId id="746" r:id="rId12"/>
    <p:sldId id="779" r:id="rId13"/>
    <p:sldId id="767" r:id="rId14"/>
    <p:sldId id="766" r:id="rId15"/>
    <p:sldId id="763" r:id="rId16"/>
    <p:sldId id="782" r:id="rId17"/>
    <p:sldId id="787" r:id="rId18"/>
    <p:sldId id="750" r:id="rId19"/>
    <p:sldId id="771" r:id="rId20"/>
    <p:sldId id="752" r:id="rId21"/>
    <p:sldId id="760" r:id="rId22"/>
    <p:sldId id="761" r:id="rId23"/>
    <p:sldId id="772" r:id="rId24"/>
    <p:sldId id="699" r:id="rId25"/>
    <p:sldId id="754" r:id="rId26"/>
    <p:sldId id="774" r:id="rId27"/>
    <p:sldId id="700" r:id="rId28"/>
    <p:sldId id="762" r:id="rId29"/>
    <p:sldId id="749" r:id="rId30"/>
    <p:sldId id="755" r:id="rId31"/>
    <p:sldId id="732" r:id="rId32"/>
    <p:sldId id="756" r:id="rId33"/>
    <p:sldId id="757" r:id="rId34"/>
    <p:sldId id="758" r:id="rId35"/>
    <p:sldId id="759" r:id="rId36"/>
    <p:sldId id="768" r:id="rId37"/>
    <p:sldId id="769" r:id="rId38"/>
    <p:sldId id="775" r:id="rId39"/>
    <p:sldId id="776" r:id="rId40"/>
    <p:sldId id="778" r:id="rId41"/>
    <p:sldId id="780"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B2F"/>
    <a:srgbClr val="FF9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2115" autoAdjust="0"/>
  </p:normalViewPr>
  <p:slideViewPr>
    <p:cSldViewPr>
      <p:cViewPr varScale="1">
        <p:scale>
          <a:sx n="100" d="100"/>
          <a:sy n="100" d="100"/>
        </p:scale>
        <p:origin x="294" y="90"/>
      </p:cViewPr>
      <p:guideLst>
        <p:guide orient="horz" pos="912"/>
        <p:guide orient="horz" pos="672"/>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dirty="0"/>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dirty="0"/>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dirty="0"/>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8297E74-727C-4155-AC44-F84391733503}" type="slidenum">
              <a:rPr lang="en-US"/>
              <a:pPr>
                <a:defRPr/>
              </a:pPr>
              <a:t>‹#›</a:t>
            </a:fld>
            <a:endParaRPr lang="en-US" dirty="0"/>
          </a:p>
        </p:txBody>
      </p:sp>
    </p:spTree>
    <p:extLst>
      <p:ext uri="{BB962C8B-B14F-4D97-AF65-F5344CB8AC3E}">
        <p14:creationId xmlns:p14="http://schemas.microsoft.com/office/powerpoint/2010/main" val="1507943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FEE9BCA-5977-45BA-9EF7-FFB546AF2233}" type="slidenum">
              <a:rPr lang="en-US"/>
              <a:pPr>
                <a:defRPr/>
              </a:pPr>
              <a:t>‹#›</a:t>
            </a:fld>
            <a:endParaRPr lang="en-US" dirty="0"/>
          </a:p>
        </p:txBody>
      </p:sp>
    </p:spTree>
    <p:extLst>
      <p:ext uri="{BB962C8B-B14F-4D97-AF65-F5344CB8AC3E}">
        <p14:creationId xmlns:p14="http://schemas.microsoft.com/office/powerpoint/2010/main" val="2705915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5AD53EF-4732-4138-B58D-BFD1A8D76F39}" type="slidenum">
              <a:rPr lang="en-US" smtClean="0"/>
              <a:pPr/>
              <a:t>1</a:t>
            </a:fld>
            <a:endParaRPr lang="en-US" dirty="0"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44110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38</a:t>
            </a:fld>
            <a:endParaRPr lang="en-US" dirty="0"/>
          </a:p>
        </p:txBody>
      </p:sp>
    </p:spTree>
    <p:extLst>
      <p:ext uri="{BB962C8B-B14F-4D97-AF65-F5344CB8AC3E}">
        <p14:creationId xmlns:p14="http://schemas.microsoft.com/office/powerpoint/2010/main" val="2513991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39</a:t>
            </a:fld>
            <a:endParaRPr lang="en-US" dirty="0"/>
          </a:p>
        </p:txBody>
      </p:sp>
    </p:spTree>
    <p:extLst>
      <p:ext uri="{BB962C8B-B14F-4D97-AF65-F5344CB8AC3E}">
        <p14:creationId xmlns:p14="http://schemas.microsoft.com/office/powerpoint/2010/main" val="2014471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40</a:t>
            </a:fld>
            <a:endParaRPr lang="en-US" dirty="0"/>
          </a:p>
        </p:txBody>
      </p:sp>
    </p:spTree>
    <p:extLst>
      <p:ext uri="{BB962C8B-B14F-4D97-AF65-F5344CB8AC3E}">
        <p14:creationId xmlns:p14="http://schemas.microsoft.com/office/powerpoint/2010/main" val="2636185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41</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20941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E5DBF49-5E78-45B8-9CAA-9E6EE387BB93}" type="slidenum">
              <a:rPr lang="en-US" smtClean="0"/>
              <a:pPr/>
              <a:t>2</a:t>
            </a:fld>
            <a:endParaRPr lang="en-US" dirty="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algn="just" eaLnBrk="1" hangingPunct="1"/>
            <a:r>
              <a:rPr lang="en-US" dirty="0"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2359853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4FEEAC-DC90-4EC2-9B1D-5C947E85158F}" type="slidenum">
              <a:rPr lang="en-US"/>
              <a:pPr/>
              <a:t>18</a:t>
            </a:fld>
            <a:endParaRPr lang="en-US" dirty="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52923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0B2A655-66A2-4B38-A76E-F2D7D783C0D1}" type="slidenum">
              <a:rPr lang="en-US" smtClean="0"/>
              <a:pPr/>
              <a:t>20</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618905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17CC3CB-241F-47E4-9A43-D9777F1A589E}" type="slidenum">
              <a:rPr lang="en-US" smtClean="0"/>
              <a:pPr/>
              <a:t>24</a:t>
            </a:fld>
            <a:endParaRPr lang="en-US" dirty="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351214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CBB7D0-D8C6-454B-8B36-AFA8B60BD248}" type="slidenum">
              <a:rPr lang="en-US"/>
              <a:pPr/>
              <a:t>25</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40010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F84F7B36-1164-4882-B333-1C11C6C285C0}" type="slidenum">
              <a:rPr lang="en-US" smtClean="0"/>
              <a:pPr/>
              <a:t>27</a:t>
            </a:fld>
            <a:endParaRPr lang="en-US" dirty="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98326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2869FD6-A01F-44DF-8033-47269926EFBF}" type="slidenum">
              <a:rPr lang="en-US" smtClean="0"/>
              <a:pPr/>
              <a:t>31</a:t>
            </a:fld>
            <a:endParaRPr lang="en-US" dirty="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843301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37</a:t>
            </a:fld>
            <a:endParaRPr lang="en-US" dirty="0"/>
          </a:p>
        </p:txBody>
      </p:sp>
    </p:spTree>
    <p:extLst>
      <p:ext uri="{BB962C8B-B14F-4D97-AF65-F5344CB8AC3E}">
        <p14:creationId xmlns:p14="http://schemas.microsoft.com/office/powerpoint/2010/main" val="2962770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 y="429"/>
            <a:ext cx="9142857"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74936" y="288350"/>
            <a:ext cx="2131072" cy="676065"/>
          </a:xfrm>
          <a:prstGeom prst="rect">
            <a:avLst/>
          </a:prstGeom>
        </p:spPr>
      </p:pic>
      <p:sp>
        <p:nvSpPr>
          <p:cNvPr id="2" name="Title 1"/>
          <p:cNvSpPr>
            <a:spLocks noGrp="1"/>
          </p:cNvSpPr>
          <p:nvPr>
            <p:ph type="ctrTitle"/>
          </p:nvPr>
        </p:nvSpPr>
        <p:spPr>
          <a:xfrm>
            <a:off x="3992459" y="2425701"/>
            <a:ext cx="4910580" cy="1684190"/>
          </a:xfrm>
        </p:spPr>
        <p:txBody>
          <a:bodyPr rIns="0" anchor="ctr">
            <a:normAutofit/>
          </a:bodyPr>
          <a:lstStyle>
            <a:lvl1pPr algn="r">
              <a:defRPr sz="2400"/>
            </a:lvl1pPr>
          </a:lstStyle>
          <a:p>
            <a:r>
              <a:rPr lang="en-US" smtClean="0"/>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18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Tree>
    <p:extLst>
      <p:ext uri="{BB962C8B-B14F-4D97-AF65-F5344CB8AC3E}">
        <p14:creationId xmlns:p14="http://schemas.microsoft.com/office/powerpoint/2010/main" val="331099305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3"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4286" y="1491338"/>
            <a:ext cx="4198262" cy="3874412"/>
          </a:xfrm>
          <a:prstGeom prst="rect">
            <a:avLst/>
          </a:prstGeom>
        </p:spPr>
      </p:pic>
      <p:sp>
        <p:nvSpPr>
          <p:cNvPr id="9" name="Rectangle 8"/>
          <p:cNvSpPr/>
          <p:nvPr userDrawn="1"/>
        </p:nvSpPr>
        <p:spPr>
          <a:xfrm>
            <a:off x="5206582" y="1"/>
            <a:ext cx="1029230"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0" name="Rectangle 9"/>
          <p:cNvSpPr/>
          <p:nvPr userDrawn="1"/>
        </p:nvSpPr>
        <p:spPr>
          <a:xfrm>
            <a:off x="5206582" y="5512684"/>
            <a:ext cx="1029230"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6000" b="1" dirty="0" smtClean="0">
                <a:effectLst>
                  <a:outerShdw blurRad="38100" dist="38100" dir="2700000" algn="tl">
                    <a:srgbClr val="000000">
                      <a:alpha val="43137"/>
                    </a:srgbClr>
                  </a:outerShdw>
                </a:effectLst>
              </a:rPr>
              <a:t>Thank You!</a:t>
            </a:r>
            <a:endParaRPr lang="en-US" sz="6000" b="1" dirty="0">
              <a:effectLst>
                <a:outerShdw blurRad="38100" dist="38100" dir="2700000" algn="tl">
                  <a:srgbClr val="000000">
                    <a:alpha val="43137"/>
                  </a:srgbClr>
                </a:outerShdw>
              </a:effectLst>
            </a:endParaRPr>
          </a:p>
        </p:txBody>
      </p:sp>
      <p:sp>
        <p:nvSpPr>
          <p:cNvPr id="12" name="Rectangle 11"/>
          <p:cNvSpPr/>
          <p:nvPr userDrawn="1"/>
        </p:nvSpPr>
        <p:spPr>
          <a:xfrm>
            <a:off x="-19050" y="1352544"/>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3" name="Rectangle 12"/>
          <p:cNvSpPr/>
          <p:nvPr userDrawn="1"/>
        </p:nvSpPr>
        <p:spPr>
          <a:xfrm>
            <a:off x="-19050" y="5367542"/>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4" name="Rectangle 13"/>
          <p:cNvSpPr/>
          <p:nvPr userDrawn="1"/>
        </p:nvSpPr>
        <p:spPr>
          <a:xfrm>
            <a:off x="4170067" y="4125737"/>
            <a:ext cx="1029230"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5" name="Rectangle 14"/>
          <p:cNvSpPr/>
          <p:nvPr userDrawn="1"/>
        </p:nvSpPr>
        <p:spPr>
          <a:xfrm>
            <a:off x="4170067" y="1352544"/>
            <a:ext cx="1029230"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768300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31859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74930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8870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394" y="6429690"/>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88" y="395289"/>
            <a:ext cx="203221" cy="447675"/>
          </a:xfrm>
          <a:prstGeom prst="rect">
            <a:avLst/>
          </a:prstGeom>
        </p:spPr>
      </p:pic>
      <p:sp>
        <p:nvSpPr>
          <p:cNvPr id="2" name="Title Placeholder 1"/>
          <p:cNvSpPr>
            <a:spLocks noGrp="1"/>
          </p:cNvSpPr>
          <p:nvPr>
            <p:ph type="title"/>
          </p:nvPr>
        </p:nvSpPr>
        <p:spPr>
          <a:xfrm>
            <a:off x="549727" y="266700"/>
            <a:ext cx="835733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185739" y="6572609"/>
            <a:ext cx="620363" cy="92333"/>
          </a:xfrm>
          <a:prstGeom prst="rect">
            <a:avLst/>
          </a:prstGeom>
          <a:noFill/>
        </p:spPr>
        <p:txBody>
          <a:bodyPr wrap="none" lIns="0" tIns="0" rIns="0" bIns="0" rtlCol="0">
            <a:spAutoFit/>
          </a:bodyPr>
          <a:lstStyle/>
          <a:p>
            <a:r>
              <a:rPr lang="en-US" sz="600" dirty="0" smtClean="0">
                <a:solidFill>
                  <a:schemeClr val="bg1"/>
                </a:solidFill>
              </a:rPr>
              <a:t>© 2017, Syntel, Inc.</a:t>
            </a:r>
            <a:endParaRPr lang="en-US" sz="600" dirty="0">
              <a:solidFill>
                <a:schemeClr val="bg1"/>
              </a:solidFill>
            </a:endParaRPr>
          </a:p>
        </p:txBody>
      </p:sp>
      <p:sp>
        <p:nvSpPr>
          <p:cNvPr id="18" name="TextBox 17"/>
          <p:cNvSpPr txBox="1">
            <a:spLocks/>
          </p:cNvSpPr>
          <p:nvPr userDrawn="1"/>
        </p:nvSpPr>
        <p:spPr>
          <a:xfrm>
            <a:off x="4515894" y="6576455"/>
            <a:ext cx="112210" cy="115416"/>
          </a:xfrm>
          <a:prstGeom prst="rect">
            <a:avLst/>
          </a:prstGeom>
          <a:noFill/>
        </p:spPr>
        <p:txBody>
          <a:bodyPr wrap="none" lIns="0" tIns="0" rIns="0" bIns="0" rtlCol="0" anchor="ctr">
            <a:spAutoFit/>
          </a:bodyPr>
          <a:lstStyle/>
          <a:p>
            <a:pPr algn="ctr"/>
            <a:fld id="{D57F77B6-B758-40B3-B8D6-F52E566FE122}" type="slidenum">
              <a:rPr lang="en-US" sz="750" b="1" smtClean="0">
                <a:solidFill>
                  <a:schemeClr val="bg1"/>
                </a:solidFill>
              </a:rPr>
              <a:pPr algn="ctr"/>
              <a:t>‹#›</a:t>
            </a:fld>
            <a:endParaRPr lang="en-US" sz="750" b="1" dirty="0">
              <a:solidFill>
                <a:schemeClr val="bg1"/>
              </a:solidFill>
            </a:endParaRPr>
          </a:p>
        </p:txBody>
      </p:sp>
    </p:spTree>
    <p:extLst>
      <p:ext uri="{BB962C8B-B14F-4D97-AF65-F5344CB8AC3E}">
        <p14:creationId xmlns:p14="http://schemas.microsoft.com/office/powerpoint/2010/main" val="115789235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100" b="1" kern="1200">
          <a:solidFill>
            <a:schemeClr val="tx1"/>
          </a:solidFill>
          <a:latin typeface="+mj-lt"/>
          <a:ea typeface="+mj-ea"/>
          <a:cs typeface="+mj-cs"/>
        </a:defRPr>
      </a:lvl1pPr>
    </p:titleStyle>
    <p:bodyStyle>
      <a:lvl1pPr marL="178308" indent="-178308" algn="l" defTabSz="685800" rtl="0" eaLnBrk="1" latinLnBrk="0" hangingPunct="1">
        <a:lnSpc>
          <a:spcPct val="100000"/>
        </a:lnSpc>
        <a:spcBef>
          <a:spcPts val="360"/>
        </a:spcBef>
        <a:buFont typeface="Wingdings" panose="05000000000000000000" pitchFamily="2" charset="2"/>
        <a:buChar char="§"/>
        <a:defRPr sz="1500" b="1" kern="1200" baseline="0">
          <a:solidFill>
            <a:schemeClr val="tx1"/>
          </a:solidFill>
          <a:latin typeface="+mn-lt"/>
          <a:ea typeface="+mn-ea"/>
          <a:cs typeface="+mn-cs"/>
        </a:defRPr>
      </a:lvl1pPr>
      <a:lvl2pPr marL="342900" indent="-164592" algn="l" defTabSz="685800" rtl="0" eaLnBrk="1" latinLnBrk="0" hangingPunct="1">
        <a:lnSpc>
          <a:spcPct val="100000"/>
        </a:lnSpc>
        <a:spcBef>
          <a:spcPts val="360"/>
        </a:spcBef>
        <a:buFont typeface="Wingdings" panose="05000000000000000000" pitchFamily="2" charset="2"/>
        <a:buChar char="§"/>
        <a:defRPr sz="1350" kern="1200" baseline="0">
          <a:solidFill>
            <a:schemeClr val="tx1"/>
          </a:solidFill>
          <a:latin typeface="+mn-lt"/>
          <a:ea typeface="+mn-ea"/>
          <a:cs typeface="+mn-cs"/>
        </a:defRPr>
      </a:lvl2pPr>
      <a:lvl3pPr marL="521208" indent="-178308" algn="l" defTabSz="685800" rtl="0" eaLnBrk="1" latinLnBrk="0" hangingPunct="1">
        <a:lnSpc>
          <a:spcPct val="100000"/>
        </a:lnSpc>
        <a:spcBef>
          <a:spcPts val="360"/>
        </a:spcBef>
        <a:buFont typeface="Arial" panose="020B0604020202020204" pitchFamily="34" charset="0"/>
        <a:buChar char="–"/>
        <a:defRPr sz="12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w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subTitle" idx="1"/>
          </p:nvPr>
        </p:nvSpPr>
        <p:spPr>
          <a:xfrm>
            <a:off x="2819400" y="3048000"/>
            <a:ext cx="5562600" cy="814387"/>
          </a:xfrm>
        </p:spPr>
        <p:txBody>
          <a:bodyPr/>
          <a:lstStyle/>
          <a:p>
            <a:pPr algn="l" eaLnBrk="1" hangingPunct="1"/>
            <a:r>
              <a:rPr lang="en-US" sz="4000" dirty="0" smtClean="0">
                <a:solidFill>
                  <a:schemeClr val="tx2"/>
                </a:solidFill>
              </a:rPr>
              <a:t>Exception Handling</a:t>
            </a:r>
          </a:p>
        </p:txBody>
      </p:sp>
      <p:sp>
        <p:nvSpPr>
          <p:cNvPr id="3" name="Rectangle 5"/>
          <p:cNvSpPr>
            <a:spLocks noGrp="1" noChangeArrowheads="1"/>
          </p:cNvSpPr>
          <p:nvPr>
            <p:ph type="sldNum" sz="quarter" idx="4294967295"/>
          </p:nvPr>
        </p:nvSpPr>
        <p:spPr>
          <a:xfrm>
            <a:off x="7010400" y="6245225"/>
            <a:ext cx="2133600" cy="476250"/>
          </a:xfrm>
          <a:prstGeom prst="rect">
            <a:avLst/>
          </a:prstGeom>
        </p:spPr>
        <p:txBody>
          <a:bodyPr/>
          <a:lstStyle/>
          <a:p>
            <a:pPr>
              <a:defRPr/>
            </a:pPr>
            <a:fld id="{42C31618-F94C-43D8-B333-E9C7CC70F215}" type="slidenum">
              <a:rPr lang="en-US" altLang="en-US"/>
              <a:pPr>
                <a:defRPr/>
              </a:pPr>
              <a:t>1</a:t>
            </a:fld>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What is the problem with the following </a:t>
            </a:r>
          </a:p>
          <a:p>
            <a:pPr>
              <a:buNone/>
            </a:pPr>
            <a:r>
              <a:rPr lang="en-US" dirty="0" smtClean="0"/>
              <a:t>		code snippet?</a:t>
            </a:r>
          </a:p>
          <a:p>
            <a:pPr>
              <a:buNone/>
            </a:pPr>
            <a:endParaRPr lang="en-US" dirty="0" smtClean="0"/>
          </a:p>
          <a:p>
            <a:pPr lvl="8"/>
            <a:endParaRPr lang="en-US" dirty="0" smtClean="0"/>
          </a:p>
          <a:p>
            <a:pPr lvl="1" eaLnBrk="1" hangingPunct="1">
              <a:buNone/>
            </a:pPr>
            <a:r>
              <a:rPr lang="en-US" dirty="0" smtClean="0"/>
              <a:t>class </a:t>
            </a:r>
            <a:r>
              <a:rPr lang="en-US" dirty="0" err="1" smtClean="0"/>
              <a:t>sampleDemo</a:t>
            </a:r>
            <a:r>
              <a:rPr lang="en-US" dirty="0" smtClean="0"/>
              <a:t> {</a:t>
            </a:r>
          </a:p>
          <a:p>
            <a:pPr lvl="1" eaLnBrk="1" hangingPunct="1">
              <a:buNone/>
            </a:pPr>
            <a:r>
              <a:rPr lang="en-US" dirty="0" smtClean="0"/>
              <a:t> 	public static void main(String a[]) {</a:t>
            </a:r>
          </a:p>
          <a:p>
            <a:pPr lvl="1" eaLnBrk="1" hangingPunct="1">
              <a:buNone/>
            </a:pPr>
            <a:r>
              <a:rPr lang="en-US" dirty="0" smtClean="0"/>
              <a:t>		</a:t>
            </a:r>
            <a:r>
              <a:rPr lang="en-US" dirty="0" err="1" smtClean="0"/>
              <a:t>int</a:t>
            </a:r>
            <a:r>
              <a:rPr lang="en-US" dirty="0" smtClean="0"/>
              <a:t> d = 0;</a:t>
            </a:r>
          </a:p>
          <a:p>
            <a:pPr lvl="1" eaLnBrk="1" hangingPunct="1">
              <a:buNone/>
            </a:pPr>
            <a:r>
              <a:rPr lang="en-US" dirty="0" smtClean="0"/>
              <a:t>   		</a:t>
            </a:r>
            <a:r>
              <a:rPr lang="en-US" dirty="0" err="1" smtClean="0"/>
              <a:t>int</a:t>
            </a:r>
            <a:r>
              <a:rPr lang="en-US" dirty="0" smtClean="0"/>
              <a:t> a = 10 /d;</a:t>
            </a:r>
          </a:p>
          <a:p>
            <a:pPr lvl="1" eaLnBrk="1" hangingPunct="1">
              <a:buNone/>
            </a:pPr>
            <a:r>
              <a:rPr lang="en-US" dirty="0" smtClean="0"/>
              <a:t>		</a:t>
            </a:r>
            <a:r>
              <a:rPr lang="en-US" dirty="0" err="1" smtClean="0"/>
              <a:t>System.out.println</a:t>
            </a:r>
            <a:r>
              <a:rPr lang="en-US" dirty="0" smtClean="0"/>
              <a:t>(“Rest of the code……………….”);</a:t>
            </a:r>
          </a:p>
          <a:p>
            <a:pPr lvl="1" eaLnBrk="1" hangingPunct="1">
              <a:buNone/>
            </a:pPr>
            <a:r>
              <a:rPr lang="en-US" dirty="0" smtClean="0"/>
              <a:t>  	}</a:t>
            </a:r>
          </a:p>
          <a:p>
            <a:pPr lvl="1" eaLnBrk="1" hangingPunct="1">
              <a:buNone/>
            </a:pPr>
            <a:r>
              <a:rPr lang="en-US" dirty="0" smtClean="0"/>
              <a:t>}</a:t>
            </a:r>
          </a:p>
          <a:p>
            <a:pPr lvl="1"/>
            <a:endParaRPr lang="en-US" dirty="0"/>
          </a:p>
        </p:txBody>
      </p:sp>
      <p:pic>
        <p:nvPicPr>
          <p:cNvPr id="5" name="Picture 4" descr="Question1.jpg"/>
          <p:cNvPicPr>
            <a:picLocks noChangeAspect="1"/>
          </p:cNvPicPr>
          <p:nvPr/>
        </p:nvPicPr>
        <p:blipFill>
          <a:blip r:embed="rId2"/>
          <a:stretch>
            <a:fillRect/>
          </a:stretch>
        </p:blipFill>
        <p:spPr>
          <a:xfrm>
            <a:off x="5486400" y="914400"/>
            <a:ext cx="3657600" cy="425302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Example: With Exception Handling</a:t>
            </a:r>
          </a:p>
          <a:p>
            <a:endParaRPr lang="en-US" dirty="0" smtClean="0"/>
          </a:p>
          <a:p>
            <a:pPr lvl="2" eaLnBrk="1" hangingPunct="1">
              <a:buNone/>
            </a:pPr>
            <a:r>
              <a:rPr lang="en-US" dirty="0" smtClean="0"/>
              <a:t>class </a:t>
            </a:r>
            <a:r>
              <a:rPr lang="en-US" dirty="0" err="1" smtClean="0"/>
              <a:t>exceptionDemo</a:t>
            </a:r>
            <a:r>
              <a:rPr lang="en-US" dirty="0" smtClean="0"/>
              <a:t> {</a:t>
            </a:r>
          </a:p>
          <a:p>
            <a:pPr lvl="2" eaLnBrk="1" hangingPunct="1">
              <a:buNone/>
            </a:pPr>
            <a:r>
              <a:rPr lang="en-US" dirty="0" smtClean="0"/>
              <a:t> 	public static void main(String a[]) {</a:t>
            </a:r>
          </a:p>
          <a:p>
            <a:pPr lvl="2" eaLnBrk="1" hangingPunct="1">
              <a:buNone/>
            </a:pPr>
            <a:r>
              <a:rPr lang="en-US" dirty="0" smtClean="0"/>
              <a:t>		try {</a:t>
            </a:r>
          </a:p>
          <a:p>
            <a:pPr lvl="2" eaLnBrk="1" hangingPunct="1">
              <a:buNone/>
            </a:pPr>
            <a:r>
              <a:rPr lang="en-US" dirty="0" smtClean="0"/>
              <a:t>   		        int d = 0;</a:t>
            </a:r>
          </a:p>
          <a:p>
            <a:pPr lvl="2" eaLnBrk="1" hangingPunct="1">
              <a:buNone/>
            </a:pPr>
            <a:r>
              <a:rPr lang="en-US" dirty="0" smtClean="0"/>
              <a:t>   		        int a = 10 /d;</a:t>
            </a:r>
          </a:p>
          <a:p>
            <a:pPr lvl="2" eaLnBrk="1" hangingPunct="1">
              <a:buNone/>
            </a:pPr>
            <a:r>
              <a:rPr lang="en-US" dirty="0" smtClean="0"/>
              <a:t>  		} catch(ArithmeticException ae) {</a:t>
            </a:r>
          </a:p>
          <a:p>
            <a:pPr lvl="2" eaLnBrk="1" hangingPunct="1">
              <a:buNone/>
            </a:pPr>
            <a:r>
              <a:rPr lang="en-US" dirty="0" smtClean="0"/>
              <a:t>   		        System.out.println(ae);</a:t>
            </a:r>
          </a:p>
          <a:p>
            <a:pPr lvl="2" eaLnBrk="1" hangingPunct="1">
              <a:buNone/>
            </a:pPr>
            <a:r>
              <a:rPr lang="en-US" dirty="0" smtClean="0"/>
              <a:t>		}</a:t>
            </a:r>
          </a:p>
          <a:p>
            <a:pPr lvl="2" eaLnBrk="1" hangingPunct="1">
              <a:buNone/>
            </a:pPr>
            <a:r>
              <a:rPr lang="en-US" dirty="0" smtClean="0"/>
              <a:t>          System.out.println(“Rest of the code……………….”);</a:t>
            </a:r>
          </a:p>
          <a:p>
            <a:pPr lvl="2" eaLnBrk="1" hangingPunct="1">
              <a:buNone/>
            </a:pPr>
            <a:r>
              <a:rPr lang="en-US" dirty="0" smtClean="0"/>
              <a:t>	}</a:t>
            </a:r>
          </a:p>
          <a:p>
            <a:pPr lvl="2" eaLnBrk="1" hangingPunct="1">
              <a:buNone/>
            </a:pPr>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t>sampleDemo.java</a:t>
            </a:r>
          </a:p>
          <a:p>
            <a:r>
              <a:rPr lang="en-US" dirty="0" smtClean="0"/>
              <a:t>exceptionDemo.java	</a:t>
            </a:r>
            <a:endParaRPr lang="en-US" dirty="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946684" y="1136650"/>
            <a:ext cx="7195069" cy="4992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Why Exception Handling ?</a:t>
            </a:r>
          </a:p>
          <a:p>
            <a:pPr lvl="1"/>
            <a:r>
              <a:rPr lang="en-US" dirty="0" smtClean="0"/>
              <a:t>Improves readability and maintainability</a:t>
            </a:r>
          </a:p>
          <a:p>
            <a:pPr lvl="1">
              <a:buFontTx/>
              <a:buNone/>
            </a:pPr>
            <a:r>
              <a:rPr lang="en-US" sz="600" dirty="0" smtClean="0"/>
              <a:t> </a:t>
            </a:r>
          </a:p>
          <a:p>
            <a:pPr lvl="2"/>
            <a:r>
              <a:rPr lang="en-US" dirty="0" smtClean="0"/>
              <a:t>Error handling code is separated from the normal program</a:t>
            </a:r>
          </a:p>
          <a:p>
            <a:pPr lvl="2">
              <a:buFontTx/>
              <a:buNone/>
            </a:pPr>
            <a:r>
              <a:rPr lang="en-US" sz="600" dirty="0" smtClean="0"/>
              <a:t> </a:t>
            </a:r>
          </a:p>
          <a:p>
            <a:pPr lvl="2"/>
            <a:r>
              <a:rPr lang="en-US" dirty="0" smtClean="0"/>
              <a:t>Adding more handlers requires more catch clauses without affecting the original program flow</a:t>
            </a:r>
          </a:p>
          <a:p>
            <a:pPr lvl="2"/>
            <a:endParaRPr lang="en-US" dirty="0" smtClean="0"/>
          </a:p>
          <a:p>
            <a:pPr lvl="1">
              <a:lnSpc>
                <a:spcPct val="80000"/>
              </a:lnSpc>
            </a:pPr>
            <a:r>
              <a:rPr lang="en-US" dirty="0" smtClean="0"/>
              <a:t>Easy to say where the exception will be handled  </a:t>
            </a:r>
          </a:p>
          <a:p>
            <a:pPr lvl="1">
              <a:lnSpc>
                <a:spcPct val="80000"/>
              </a:lnSpc>
            </a:pPr>
            <a:endParaRPr lang="en-US" dirty="0" smtClean="0"/>
          </a:p>
          <a:p>
            <a:pPr lvl="1">
              <a:lnSpc>
                <a:spcPct val="80000"/>
              </a:lnSpc>
            </a:pPr>
            <a:r>
              <a:rPr lang="en-US" dirty="0" smtClean="0"/>
              <a:t>Exceptions propagate the call stack at runtime</a:t>
            </a:r>
          </a:p>
          <a:p>
            <a:pPr lvl="1">
              <a:lnSpc>
                <a:spcPct val="80000"/>
              </a:lnSpc>
            </a:pPr>
            <a:endParaRPr lang="en-US" dirty="0" smtClean="0"/>
          </a:p>
          <a:p>
            <a:pPr lvl="1">
              <a:lnSpc>
                <a:spcPct val="80000"/>
              </a:lnSpc>
            </a:pPr>
            <a:r>
              <a:rPr lang="en-US" dirty="0" smtClean="0"/>
              <a:t>Caller can have its own error handling routines for some abnormal condition</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Multiple Catch</a:t>
            </a:r>
          </a:p>
          <a:p>
            <a:pPr lvl="1"/>
            <a:r>
              <a:rPr lang="en-US" dirty="0" smtClean="0"/>
              <a:t>It is possible that a statement might throw more than one kind of exception</a:t>
            </a:r>
          </a:p>
          <a:p>
            <a:pPr lvl="2"/>
            <a:r>
              <a:rPr lang="en-US" dirty="0" smtClean="0"/>
              <a:t>We can list a sequence of catch blocks, one for each possible exception</a:t>
            </a:r>
          </a:p>
          <a:p>
            <a:pPr lvl="2"/>
            <a:r>
              <a:rPr lang="en-US" dirty="0" smtClean="0"/>
              <a:t>There is an object hierarchy for exceptions - since the first one that matches is used and the others skipped, put a derived class first and its base class later or else it will result in a compiler error.</a:t>
            </a:r>
          </a:p>
          <a:p>
            <a:pPr marL="228600" indent="-228600"/>
            <a:endParaRPr lang="en-US" dirty="0" smtClean="0"/>
          </a:p>
          <a:p>
            <a:pPr marL="347663" indent="-290513">
              <a:buNone/>
            </a:pPr>
            <a:endParaRPr lang="en-US" sz="2800" dirty="0" smtClean="0"/>
          </a:p>
          <a:p>
            <a:endParaRPr lang="en-US" sz="2000" dirty="0"/>
          </a:p>
        </p:txBody>
      </p:sp>
      <p:pic>
        <p:nvPicPr>
          <p:cNvPr id="6" name="Picture 5" descr="C:\Schiesl Outside Services\Tucker]\Art jpegs for PPT\06_01.jpg"/>
          <p:cNvPicPr>
            <a:picLocks noChangeAspect="1" noChangeArrowheads="1"/>
          </p:cNvPicPr>
          <p:nvPr/>
        </p:nvPicPr>
        <p:blipFill>
          <a:blip r:embed="rId2"/>
          <a:srcRect/>
          <a:stretch>
            <a:fillRect/>
          </a:stretch>
        </p:blipFill>
        <p:spPr bwMode="auto">
          <a:xfrm>
            <a:off x="1981200" y="3505200"/>
            <a:ext cx="3657600" cy="280910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Try with resource statement (Java 7)</a:t>
            </a:r>
          </a:p>
        </p:txBody>
      </p:sp>
      <p:sp>
        <p:nvSpPr>
          <p:cNvPr id="9219" name="Content Placeholder 2"/>
          <p:cNvSpPr>
            <a:spLocks noGrp="1"/>
          </p:cNvSpPr>
          <p:nvPr>
            <p:ph idx="1"/>
          </p:nvPr>
        </p:nvSpPr>
        <p:spPr/>
        <p:txBody>
          <a:bodyPr/>
          <a:lstStyle/>
          <a:p>
            <a:r>
              <a:rPr lang="en-US" smtClean="0"/>
              <a:t>It is also known as Automatic Resource Management(ARM).</a:t>
            </a:r>
          </a:p>
          <a:p>
            <a:r>
              <a:rPr lang="en-US" smtClean="0"/>
              <a:t>The try with resource statement contains declaration of one or more resources.</a:t>
            </a:r>
          </a:p>
          <a:p>
            <a:r>
              <a:rPr lang="en-US" smtClean="0"/>
              <a:t>Prior to Java SE 7 resource object must be closed explicitly, when the resource use or work is finished.</a:t>
            </a:r>
          </a:p>
          <a:p>
            <a:r>
              <a:rPr lang="en-US" smtClean="0"/>
              <a:t>After the release of Java SE 7 the try with resource statement handles it implicitly means it automatically closed the resource when it has no longer use to the class.</a:t>
            </a:r>
          </a:p>
          <a:p>
            <a:r>
              <a:rPr lang="en-US" smtClean="0"/>
              <a:t>Example code is given the next slide.</a:t>
            </a:r>
          </a:p>
          <a:p>
            <a:endParaRPr lang="en-US" smtClean="0"/>
          </a:p>
        </p:txBody>
      </p:sp>
    </p:spTree>
    <p:extLst>
      <p:ext uri="{BB962C8B-B14F-4D97-AF65-F5344CB8AC3E}">
        <p14:creationId xmlns:p14="http://schemas.microsoft.com/office/powerpoint/2010/main" val="2714040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Multiple Exception Catching (Java 7)</a:t>
            </a:r>
          </a:p>
        </p:txBody>
      </p:sp>
      <p:sp>
        <p:nvSpPr>
          <p:cNvPr id="13315" name="Content Placeholder 2"/>
          <p:cNvSpPr>
            <a:spLocks noGrp="1"/>
          </p:cNvSpPr>
          <p:nvPr>
            <p:ph idx="1"/>
          </p:nvPr>
        </p:nvSpPr>
        <p:spPr/>
        <p:txBody>
          <a:bodyPr/>
          <a:lstStyle/>
          <a:p>
            <a:r>
              <a:rPr lang="en-US" smtClean="0"/>
              <a:t>Java 7 introduced multi-catch functionality to catch multiple exception types using a single catch  block.</a:t>
            </a:r>
          </a:p>
          <a:p>
            <a:r>
              <a:rPr lang="en-US" smtClean="0"/>
              <a:t>In the pre Java 7 world, you would handle exceptions by writing separate catch blocks for different  types of exceptions that occur in the try block.</a:t>
            </a:r>
          </a:p>
          <a:p>
            <a:r>
              <a:rPr lang="en-US" smtClean="0"/>
              <a:t>Java 7 multi catch block provides you the flexibility to combine such catch blocks provided you have similar code to handle these exceptions.</a:t>
            </a:r>
          </a:p>
          <a:p>
            <a:r>
              <a:rPr lang="en-US" smtClean="0"/>
              <a:t>Example code is given the next slide.</a:t>
            </a:r>
          </a:p>
          <a:p>
            <a:endParaRPr lang="en-US" smtClean="0"/>
          </a:p>
        </p:txBody>
      </p:sp>
    </p:spTree>
    <p:extLst>
      <p:ext uri="{BB962C8B-B14F-4D97-AF65-F5344CB8AC3E}">
        <p14:creationId xmlns:p14="http://schemas.microsoft.com/office/powerpoint/2010/main" val="2104770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a:xfrm>
            <a:off x="233363" y="12700"/>
            <a:ext cx="8770937" cy="828675"/>
          </a:xfrm>
        </p:spPr>
        <p:txBody>
          <a:bodyPr/>
          <a:lstStyle/>
          <a:p>
            <a:r>
              <a:rPr lang="en-US" sz="3200" b="0" dirty="0"/>
              <a:t>Exception </a:t>
            </a:r>
            <a:r>
              <a:rPr lang="en-US" sz="3200" b="0" dirty="0" smtClean="0"/>
              <a:t>Handling</a:t>
            </a:r>
            <a:endParaRPr lang="en-US" sz="3200" b="0" dirty="0"/>
          </a:p>
        </p:txBody>
      </p:sp>
      <p:sp>
        <p:nvSpPr>
          <p:cNvPr id="93188" name="Rectangle 4"/>
          <p:cNvSpPr>
            <a:spLocks noChangeArrowheads="1"/>
          </p:cNvSpPr>
          <p:nvPr/>
        </p:nvSpPr>
        <p:spPr bwMode="auto">
          <a:xfrm>
            <a:off x="914400" y="1219200"/>
            <a:ext cx="2362200" cy="4572000"/>
          </a:xfrm>
          <a:prstGeom prst="rect">
            <a:avLst/>
          </a:prstGeom>
          <a:solidFill>
            <a:schemeClr val="accent1">
              <a:lumMod val="60000"/>
              <a:lumOff val="40000"/>
            </a:schemeClr>
          </a:solidFill>
          <a:ln w="9525">
            <a:solidFill>
              <a:schemeClr val="tx1"/>
            </a:solidFill>
            <a:miter lim="800000"/>
            <a:headEnd/>
            <a:tailEnd/>
          </a:ln>
          <a:effectLst>
            <a:outerShdw blurRad="50800" dist="50800" dir="5400000" algn="ctr" rotWithShape="0">
              <a:schemeClr val="accent5">
                <a:lumMod val="75000"/>
              </a:schemeClr>
            </a:outerShdw>
          </a:effectLst>
        </p:spPr>
        <p:txBody>
          <a:bodyPr wrap="none" anchor="ctr"/>
          <a:lstStyle/>
          <a:p>
            <a:endParaRPr lang="en-US" dirty="0">
              <a:latin typeface="+mn-lt"/>
            </a:endParaRPr>
          </a:p>
        </p:txBody>
      </p:sp>
      <p:sp>
        <p:nvSpPr>
          <p:cNvPr id="93189" name="Text Box 5"/>
          <p:cNvSpPr txBox="1">
            <a:spLocks noChangeArrowheads="1"/>
          </p:cNvSpPr>
          <p:nvPr/>
        </p:nvSpPr>
        <p:spPr bwMode="auto">
          <a:xfrm>
            <a:off x="1371600" y="1905000"/>
            <a:ext cx="1447800" cy="830997"/>
          </a:xfrm>
          <a:prstGeom prst="rect">
            <a:avLst/>
          </a:prstGeom>
          <a:solidFill>
            <a:schemeClr val="accent1">
              <a:lumMod val="60000"/>
              <a:lumOff val="40000"/>
            </a:schemeClr>
          </a:solidFill>
          <a:ln w="9525">
            <a:solidFill>
              <a:schemeClr val="bg2"/>
            </a:solidFill>
            <a:miter lim="800000"/>
            <a:headEnd/>
            <a:tailEnd/>
          </a:ln>
          <a:effectLst/>
        </p:spPr>
        <p:txBody>
          <a:bodyPr>
            <a:spAutoFit/>
          </a:bodyPr>
          <a:lstStyle/>
          <a:p>
            <a:pPr algn="ctr">
              <a:spcBef>
                <a:spcPct val="50000"/>
              </a:spcBef>
            </a:pPr>
            <a:r>
              <a:rPr lang="en-US" sz="1600" b="1" dirty="0">
                <a:latin typeface="+mn-lt"/>
              </a:rPr>
              <a:t>Exception "thrown" here</a:t>
            </a:r>
          </a:p>
        </p:txBody>
      </p:sp>
      <p:sp>
        <p:nvSpPr>
          <p:cNvPr id="93190" name="Text Box 6"/>
          <p:cNvSpPr txBox="1">
            <a:spLocks noChangeArrowheads="1"/>
          </p:cNvSpPr>
          <p:nvPr/>
        </p:nvSpPr>
        <p:spPr bwMode="auto">
          <a:xfrm>
            <a:off x="1371600" y="3072825"/>
            <a:ext cx="1447800" cy="584775"/>
          </a:xfrm>
          <a:prstGeom prst="rect">
            <a:avLst/>
          </a:prstGeom>
          <a:solidFill>
            <a:schemeClr val="accent1">
              <a:lumMod val="60000"/>
              <a:lumOff val="40000"/>
            </a:schemeClr>
          </a:solidFill>
          <a:ln w="9525">
            <a:solidFill>
              <a:schemeClr val="bg2"/>
            </a:solidFill>
            <a:miter lim="800000"/>
            <a:headEnd/>
            <a:tailEnd/>
          </a:ln>
          <a:effectLst/>
        </p:spPr>
        <p:txBody>
          <a:bodyPr wrap="square">
            <a:spAutoFit/>
          </a:bodyPr>
          <a:lstStyle/>
          <a:p>
            <a:pPr algn="ctr">
              <a:spcBef>
                <a:spcPct val="50000"/>
              </a:spcBef>
            </a:pPr>
            <a:r>
              <a:rPr lang="en-US" sz="1600" b="1" dirty="0">
                <a:latin typeface="+mn-lt"/>
              </a:rPr>
              <a:t>Exception handler</a:t>
            </a:r>
          </a:p>
        </p:txBody>
      </p:sp>
      <p:sp>
        <p:nvSpPr>
          <p:cNvPr id="93191" name="Text Box 7"/>
          <p:cNvSpPr txBox="1">
            <a:spLocks noChangeArrowheads="1"/>
          </p:cNvSpPr>
          <p:nvPr/>
        </p:nvSpPr>
        <p:spPr bwMode="auto">
          <a:xfrm>
            <a:off x="1371600" y="4114800"/>
            <a:ext cx="1447800" cy="590550"/>
          </a:xfrm>
          <a:prstGeom prst="rect">
            <a:avLst/>
          </a:prstGeom>
          <a:solidFill>
            <a:schemeClr val="accent1">
              <a:lumMod val="60000"/>
              <a:lumOff val="40000"/>
            </a:schemeClr>
          </a:solidFill>
          <a:ln w="9525">
            <a:solidFill>
              <a:schemeClr val="bg2"/>
            </a:solidFill>
            <a:miter lim="800000"/>
            <a:headEnd/>
            <a:tailEnd/>
          </a:ln>
          <a:effectLst/>
        </p:spPr>
        <p:txBody>
          <a:bodyPr>
            <a:spAutoFit/>
          </a:bodyPr>
          <a:lstStyle/>
          <a:p>
            <a:pPr algn="ctr">
              <a:spcBef>
                <a:spcPct val="50000"/>
              </a:spcBef>
            </a:pPr>
            <a:r>
              <a:rPr lang="en-US" sz="1600" b="1" dirty="0">
                <a:latin typeface="+mn-lt"/>
              </a:rPr>
              <a:t>Exception handler</a:t>
            </a:r>
          </a:p>
        </p:txBody>
      </p:sp>
      <p:grpSp>
        <p:nvGrpSpPr>
          <p:cNvPr id="2" name="Group 15"/>
          <p:cNvGrpSpPr>
            <a:grpSpLocks/>
          </p:cNvGrpSpPr>
          <p:nvPr/>
        </p:nvGrpSpPr>
        <p:grpSpPr bwMode="auto">
          <a:xfrm>
            <a:off x="2971800" y="2057400"/>
            <a:ext cx="5943600" cy="1066800"/>
            <a:chOff x="1872" y="1872"/>
            <a:chExt cx="3168" cy="672"/>
          </a:xfrm>
          <a:solidFill>
            <a:schemeClr val="accent1">
              <a:lumMod val="60000"/>
              <a:lumOff val="40000"/>
            </a:schemeClr>
          </a:solidFill>
        </p:grpSpPr>
        <p:sp>
          <p:nvSpPr>
            <p:cNvPr id="93193" name="Freeform 9"/>
            <p:cNvSpPr>
              <a:spLocks/>
            </p:cNvSpPr>
            <p:nvPr/>
          </p:nvSpPr>
          <p:spPr bwMode="auto">
            <a:xfrm>
              <a:off x="1872" y="1872"/>
              <a:ext cx="528" cy="672"/>
            </a:xfrm>
            <a:custGeom>
              <a:avLst/>
              <a:gdLst/>
              <a:ahLst/>
              <a:cxnLst>
                <a:cxn ang="0">
                  <a:pos x="0" y="0"/>
                </a:cxn>
                <a:cxn ang="0">
                  <a:pos x="240" y="144"/>
                </a:cxn>
                <a:cxn ang="0">
                  <a:pos x="288" y="384"/>
                </a:cxn>
                <a:cxn ang="0">
                  <a:pos x="240" y="528"/>
                </a:cxn>
                <a:cxn ang="0">
                  <a:pos x="0" y="672"/>
                </a:cxn>
              </a:cxnLst>
              <a:rect l="0" t="0" r="r" b="b"/>
              <a:pathLst>
                <a:path w="288" h="672">
                  <a:moveTo>
                    <a:pt x="0" y="0"/>
                  </a:moveTo>
                  <a:cubicBezTo>
                    <a:pt x="96" y="40"/>
                    <a:pt x="192" y="80"/>
                    <a:pt x="240" y="144"/>
                  </a:cubicBezTo>
                  <a:cubicBezTo>
                    <a:pt x="288" y="208"/>
                    <a:pt x="288" y="320"/>
                    <a:pt x="288" y="384"/>
                  </a:cubicBezTo>
                  <a:cubicBezTo>
                    <a:pt x="288" y="448"/>
                    <a:pt x="288" y="480"/>
                    <a:pt x="240" y="528"/>
                  </a:cubicBezTo>
                  <a:cubicBezTo>
                    <a:pt x="192" y="576"/>
                    <a:pt x="96" y="624"/>
                    <a:pt x="0" y="672"/>
                  </a:cubicBezTo>
                </a:path>
              </a:pathLst>
            </a:custGeom>
            <a:grpFill/>
            <a:ln w="28575" cmpd="sng">
              <a:solidFill>
                <a:srgbClr val="FF0000"/>
              </a:solidFill>
              <a:round/>
              <a:headEnd type="none" w="med" len="med"/>
              <a:tailEnd type="triangle" w="med" len="med"/>
            </a:ln>
            <a:effectLst/>
          </p:spPr>
          <p:txBody>
            <a:bodyPr/>
            <a:lstStyle/>
            <a:p>
              <a:endParaRPr lang="en-US" dirty="0">
                <a:latin typeface="+mn-lt"/>
              </a:endParaRPr>
            </a:p>
          </p:txBody>
        </p:sp>
        <p:sp>
          <p:nvSpPr>
            <p:cNvPr id="93196" name="Text Box 12"/>
            <p:cNvSpPr txBox="1">
              <a:spLocks noChangeArrowheads="1"/>
            </p:cNvSpPr>
            <p:nvPr/>
          </p:nvSpPr>
          <p:spPr bwMode="auto">
            <a:xfrm>
              <a:off x="2448" y="1968"/>
              <a:ext cx="2592" cy="446"/>
            </a:xfrm>
            <a:prstGeom prst="rect">
              <a:avLst/>
            </a:prstGeom>
            <a:grpFill/>
            <a:ln w="9525">
              <a:solidFill>
                <a:schemeClr val="bg2"/>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sz="2000" dirty="0">
                  <a:latin typeface="+mn-lt"/>
                </a:rPr>
                <a:t>Thrown exception matched against first set of exception handlers</a:t>
              </a:r>
            </a:p>
          </p:txBody>
        </p:sp>
      </p:grpSp>
      <p:grpSp>
        <p:nvGrpSpPr>
          <p:cNvPr id="3" name="Group 16"/>
          <p:cNvGrpSpPr>
            <a:grpSpLocks/>
          </p:cNvGrpSpPr>
          <p:nvPr/>
        </p:nvGrpSpPr>
        <p:grpSpPr bwMode="auto">
          <a:xfrm>
            <a:off x="2971800" y="3505200"/>
            <a:ext cx="5943600" cy="914400"/>
            <a:chOff x="1872" y="2736"/>
            <a:chExt cx="3216" cy="576"/>
          </a:xfrm>
          <a:solidFill>
            <a:schemeClr val="accent1">
              <a:lumMod val="60000"/>
              <a:lumOff val="40000"/>
            </a:schemeClr>
          </a:solidFill>
        </p:grpSpPr>
        <p:sp>
          <p:nvSpPr>
            <p:cNvPr id="93194" name="Freeform 10"/>
            <p:cNvSpPr>
              <a:spLocks/>
            </p:cNvSpPr>
            <p:nvPr/>
          </p:nvSpPr>
          <p:spPr bwMode="auto">
            <a:xfrm>
              <a:off x="1872" y="2736"/>
              <a:ext cx="528" cy="576"/>
            </a:xfrm>
            <a:custGeom>
              <a:avLst/>
              <a:gdLst/>
              <a:ahLst/>
              <a:cxnLst>
                <a:cxn ang="0">
                  <a:pos x="0" y="0"/>
                </a:cxn>
                <a:cxn ang="0">
                  <a:pos x="240" y="144"/>
                </a:cxn>
                <a:cxn ang="0">
                  <a:pos x="288" y="384"/>
                </a:cxn>
                <a:cxn ang="0">
                  <a:pos x="240" y="528"/>
                </a:cxn>
                <a:cxn ang="0">
                  <a:pos x="0" y="672"/>
                </a:cxn>
              </a:cxnLst>
              <a:rect l="0" t="0" r="r" b="b"/>
              <a:pathLst>
                <a:path w="288" h="672">
                  <a:moveTo>
                    <a:pt x="0" y="0"/>
                  </a:moveTo>
                  <a:cubicBezTo>
                    <a:pt x="96" y="40"/>
                    <a:pt x="192" y="80"/>
                    <a:pt x="240" y="144"/>
                  </a:cubicBezTo>
                  <a:cubicBezTo>
                    <a:pt x="288" y="208"/>
                    <a:pt x="288" y="320"/>
                    <a:pt x="288" y="384"/>
                  </a:cubicBezTo>
                  <a:cubicBezTo>
                    <a:pt x="288" y="448"/>
                    <a:pt x="288" y="480"/>
                    <a:pt x="240" y="528"/>
                  </a:cubicBezTo>
                  <a:cubicBezTo>
                    <a:pt x="192" y="576"/>
                    <a:pt x="96" y="624"/>
                    <a:pt x="0" y="672"/>
                  </a:cubicBezTo>
                </a:path>
              </a:pathLst>
            </a:custGeom>
            <a:grpFill/>
            <a:ln w="28575" cmpd="sng">
              <a:solidFill>
                <a:srgbClr val="FF0000"/>
              </a:solidFill>
              <a:round/>
              <a:headEnd type="none" w="med" len="med"/>
              <a:tailEnd type="triangle" w="med" len="med"/>
            </a:ln>
            <a:effectLst/>
          </p:spPr>
          <p:txBody>
            <a:bodyPr/>
            <a:lstStyle/>
            <a:p>
              <a:endParaRPr lang="en-US" dirty="0">
                <a:latin typeface="+mn-lt"/>
              </a:endParaRPr>
            </a:p>
          </p:txBody>
        </p:sp>
        <p:sp>
          <p:nvSpPr>
            <p:cNvPr id="93197" name="Text Box 13"/>
            <p:cNvSpPr txBox="1">
              <a:spLocks noChangeArrowheads="1"/>
            </p:cNvSpPr>
            <p:nvPr/>
          </p:nvSpPr>
          <p:spPr bwMode="auto">
            <a:xfrm>
              <a:off x="2496" y="2784"/>
              <a:ext cx="2592" cy="446"/>
            </a:xfrm>
            <a:prstGeom prst="rect">
              <a:avLst/>
            </a:prstGeom>
            <a:grpFill/>
            <a:ln w="9525">
              <a:solidFill>
                <a:schemeClr val="bg2"/>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sz="2000" dirty="0">
                  <a:latin typeface="+mn-lt"/>
                </a:rPr>
                <a:t>If it fails to match, it is matched against </a:t>
              </a:r>
              <a:r>
                <a:rPr lang="en-US" sz="2000" u="sng" dirty="0">
                  <a:latin typeface="+mn-lt"/>
                </a:rPr>
                <a:t>next</a:t>
              </a:r>
              <a:r>
                <a:rPr lang="en-US" sz="2000" dirty="0">
                  <a:latin typeface="+mn-lt"/>
                </a:rPr>
                <a:t> set of handlers, etc.</a:t>
              </a:r>
            </a:p>
          </p:txBody>
        </p:sp>
      </p:grpSp>
      <p:sp>
        <p:nvSpPr>
          <p:cNvPr id="93198" name="Text Box 14"/>
          <p:cNvSpPr txBox="1">
            <a:spLocks noChangeArrowheads="1"/>
          </p:cNvSpPr>
          <p:nvPr/>
        </p:nvSpPr>
        <p:spPr bwMode="auto">
          <a:xfrm>
            <a:off x="4038600" y="4876800"/>
            <a:ext cx="4876800" cy="708025"/>
          </a:xfrm>
          <a:prstGeom prst="rect">
            <a:avLst/>
          </a:prstGeom>
          <a:solidFill>
            <a:schemeClr val="accent1">
              <a:lumMod val="60000"/>
              <a:lumOff val="40000"/>
            </a:schemeClr>
          </a:solidFill>
          <a:ln w="9525">
            <a:solidFill>
              <a:schemeClr val="bg2"/>
            </a:solidFill>
            <a:miter lim="800000"/>
            <a:headEnd/>
            <a:tailEnd/>
          </a:ln>
          <a:effectLst>
            <a:outerShdw dist="107763" dir="2700000" algn="ctr" rotWithShape="0">
              <a:schemeClr val="bg2">
                <a:alpha val="50000"/>
              </a:schemeClr>
            </a:outerShdw>
          </a:effectLst>
        </p:spPr>
        <p:txBody>
          <a:bodyPr wrap="square">
            <a:spAutoFit/>
          </a:bodyPr>
          <a:lstStyle/>
          <a:p>
            <a:pPr algn="ctr">
              <a:spcBef>
                <a:spcPct val="50000"/>
              </a:spcBef>
            </a:pPr>
            <a:r>
              <a:rPr lang="en-US" sz="2000" dirty="0">
                <a:latin typeface="+mn-lt"/>
              </a:rPr>
              <a:t>If exception matches none of handlers, </a:t>
            </a:r>
            <a:r>
              <a:rPr lang="en-US" sz="2000" dirty="0" smtClean="0">
                <a:latin typeface="+mn-lt"/>
              </a:rPr>
              <a:t>program is abandoned</a:t>
            </a:r>
            <a:endParaRPr lang="en-US" sz="2000" dirty="0">
              <a:latin typeface="+mn-lt"/>
            </a:endParaRPr>
          </a:p>
        </p:txBody>
      </p:sp>
      <p:cxnSp>
        <p:nvCxnSpPr>
          <p:cNvPr id="17" name="Straight Connector 16"/>
          <p:cNvCxnSpPr/>
          <p:nvPr/>
        </p:nvCxnSpPr>
        <p:spPr bwMode="auto">
          <a:xfrm rot="5400000">
            <a:off x="3047206" y="4800600"/>
            <a:ext cx="457994" cy="79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Curved Connector 19"/>
          <p:cNvCxnSpPr/>
          <p:nvPr/>
        </p:nvCxnSpPr>
        <p:spPr bwMode="auto">
          <a:xfrm>
            <a:off x="2895600" y="4572000"/>
            <a:ext cx="685800" cy="609600"/>
          </a:xfrm>
          <a:prstGeom prst="curvedConnector3">
            <a:avLst>
              <a:gd name="adj1" fmla="val 135417"/>
            </a:avLst>
          </a:prstGeom>
          <a:solidFill>
            <a:schemeClr val="accent1"/>
          </a:solidFill>
          <a:ln w="2540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228600" y="1058863"/>
            <a:ext cx="8674100" cy="4960937"/>
          </a:xfrm>
        </p:spPr>
        <p:txBody>
          <a:bodyPr/>
          <a:lstStyle/>
          <a:p>
            <a:pPr marL="228600" indent="-228600">
              <a:lnSpc>
                <a:spcPct val="90000"/>
              </a:lnSpc>
            </a:pPr>
            <a:r>
              <a:rPr lang="en-US" dirty="0" smtClean="0"/>
              <a:t>Although try and catch provide a terrific mechanism for trapping and handling exceptions, the problem is </a:t>
            </a:r>
          </a:p>
          <a:p>
            <a:pPr marL="228600" indent="-228600">
              <a:lnSpc>
                <a:spcPct val="90000"/>
              </a:lnSpc>
            </a:pPr>
            <a:endParaRPr lang="en-US" dirty="0" smtClean="0"/>
          </a:p>
          <a:p>
            <a:pPr marL="228600" indent="-228600">
              <a:lnSpc>
                <a:spcPct val="90000"/>
              </a:lnSpc>
              <a:buNone/>
            </a:pPr>
            <a:r>
              <a:rPr lang="en-US" dirty="0" smtClean="0">
                <a:solidFill>
                  <a:srgbClr val="FF0000"/>
                </a:solidFill>
              </a:rPr>
              <a:t>		</a:t>
            </a:r>
          </a:p>
          <a:p>
            <a:pPr marL="228600" indent="-228600">
              <a:lnSpc>
                <a:spcPct val="90000"/>
              </a:lnSpc>
              <a:buNone/>
            </a:pPr>
            <a:r>
              <a:rPr lang="en-US" dirty="0" smtClean="0">
                <a:solidFill>
                  <a:srgbClr val="FF0000"/>
                </a:solidFill>
              </a:rPr>
              <a:t>   </a:t>
            </a:r>
            <a:r>
              <a:rPr lang="en-US" sz="2800" dirty="0" smtClean="0">
                <a:solidFill>
                  <a:srgbClr val="FF0000"/>
                </a:solidFill>
              </a:rPr>
              <a:t>“how to clean up after an exception occurs”</a:t>
            </a:r>
            <a:endParaRPr lang="en-US" dirty="0" smtClean="0"/>
          </a:p>
          <a:p>
            <a:pPr marL="228600" indent="-228600">
              <a:lnSpc>
                <a:spcPct val="90000"/>
              </a:lnSpc>
            </a:pPr>
            <a:endParaRPr lang="en-US" dirty="0" smtClean="0"/>
          </a:p>
          <a:p>
            <a:pPr marL="228600" indent="-228600">
              <a:lnSpc>
                <a:spcPct val="90000"/>
              </a:lnSpc>
            </a:pPr>
            <a:endParaRPr lang="en-US" dirty="0" smtClean="0"/>
          </a:p>
          <a:p>
            <a:pPr marL="228600" indent="-228600">
              <a:lnSpc>
                <a:spcPct val="90000"/>
              </a:lnSpc>
            </a:pPr>
            <a:endParaRPr lang="en-US" dirty="0" smtClean="0"/>
          </a:p>
          <a:p>
            <a:pPr marL="228600" indent="-228600">
              <a:lnSpc>
                <a:spcPct val="90000"/>
              </a:lnSpc>
            </a:pPr>
            <a:r>
              <a:rPr lang="en-US" dirty="0" smtClean="0"/>
              <a:t>Because execution transfers out of the try block as soon as an exception is thrown, the cleanup code cannot be put at the bottom of the try block and expect it to be executed if an exception occurs.</a:t>
            </a:r>
          </a:p>
          <a:p>
            <a:endParaRPr lang="en-US" dirty="0"/>
          </a:p>
        </p:txBody>
      </p:sp>
      <p:pic>
        <p:nvPicPr>
          <p:cNvPr id="6" name="Picture 5" descr="Question1.jpg"/>
          <p:cNvPicPr>
            <a:picLocks noChangeAspect="1"/>
          </p:cNvPicPr>
          <p:nvPr/>
        </p:nvPicPr>
        <p:blipFill>
          <a:blip r:embed="rId2"/>
          <a:stretch>
            <a:fillRect/>
          </a:stretch>
        </p:blipFill>
        <p:spPr>
          <a:xfrm>
            <a:off x="5486400" y="914400"/>
            <a:ext cx="3657600" cy="457728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09600" y="478632"/>
            <a:ext cx="6732587" cy="341312"/>
          </a:xfrm>
        </p:spPr>
        <p:txBody>
          <a:bodyPr>
            <a:normAutofit fontScale="90000"/>
          </a:bodyPr>
          <a:lstStyle/>
          <a:p>
            <a:pPr eaLnBrk="1" hangingPunct="1"/>
            <a:r>
              <a:rPr lang="en-US" dirty="0" smtClean="0"/>
              <a:t>Objectives</a:t>
            </a:r>
          </a:p>
        </p:txBody>
      </p:sp>
      <p:sp>
        <p:nvSpPr>
          <p:cNvPr id="4100" name="Rectangle 3"/>
          <p:cNvSpPr>
            <a:spLocks noGrp="1" noChangeArrowheads="1"/>
          </p:cNvSpPr>
          <p:nvPr>
            <p:ph idx="1"/>
          </p:nvPr>
        </p:nvSpPr>
        <p:spPr>
          <a:xfrm>
            <a:off x="304800" y="1066800"/>
            <a:ext cx="8382000" cy="4953000"/>
          </a:xfrm>
        </p:spPr>
        <p:txBody>
          <a:bodyPr/>
          <a:lstStyle/>
          <a:p>
            <a:pPr eaLnBrk="1" hangingPunct="1"/>
            <a:r>
              <a:rPr lang="en-US" dirty="0" smtClean="0"/>
              <a:t>To learn and understand </a:t>
            </a:r>
          </a:p>
          <a:p>
            <a:pPr lvl="1" eaLnBrk="1" hangingPunct="1"/>
            <a:r>
              <a:rPr lang="en-US" dirty="0" smtClean="0"/>
              <a:t>Exception and exception class hierarchy </a:t>
            </a:r>
          </a:p>
          <a:p>
            <a:pPr lvl="1" eaLnBrk="1" hangingPunct="1"/>
            <a:r>
              <a:rPr lang="en-US" dirty="0" smtClean="0"/>
              <a:t>Handling Exceptions.</a:t>
            </a:r>
          </a:p>
          <a:p>
            <a:pPr lvl="1" eaLnBrk="1" hangingPunct="1"/>
            <a:r>
              <a:rPr lang="en-US" dirty="0"/>
              <a:t>Try with resource statement (Java 7</a:t>
            </a:r>
            <a:r>
              <a:rPr lang="en-US" dirty="0" smtClean="0"/>
              <a:t>)</a:t>
            </a:r>
          </a:p>
          <a:p>
            <a:pPr lvl="1" eaLnBrk="1" hangingPunct="1"/>
            <a:r>
              <a:rPr lang="en-US" dirty="0"/>
              <a:t>Multiple Exception Catching (Java 7)</a:t>
            </a:r>
          </a:p>
          <a:p>
            <a:pPr lvl="1" eaLnBrk="1" hangingPunct="1"/>
            <a:r>
              <a:rPr lang="en-US" dirty="0" smtClean="0"/>
              <a:t>Creating User-defined Exceptions</a:t>
            </a:r>
          </a:p>
          <a:p>
            <a:pPr lvl="1" eaLnBrk="1" hangingPunct="1"/>
            <a:r>
              <a:rPr lang="en-US" dirty="0" smtClean="0"/>
              <a:t>Using Assertions to detect logical errors</a:t>
            </a:r>
          </a:p>
        </p:txBody>
      </p:sp>
      <p:pic>
        <p:nvPicPr>
          <p:cNvPr id="4" name="Picture 3" descr="Objective.jpg"/>
          <p:cNvPicPr>
            <a:picLocks noChangeAspect="1"/>
          </p:cNvPicPr>
          <p:nvPr/>
        </p:nvPicPr>
        <p:blipFill>
          <a:blip r:embed="rId3"/>
          <a:stretch>
            <a:fillRect/>
          </a:stretch>
        </p:blipFill>
        <p:spPr>
          <a:xfrm>
            <a:off x="4389120" y="914400"/>
            <a:ext cx="4754880" cy="36576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09600" y="182562"/>
            <a:ext cx="8534400" cy="884238"/>
          </a:xfrm>
        </p:spPr>
        <p:txBody>
          <a:bodyPr/>
          <a:lstStyle/>
          <a:p>
            <a:pPr eaLnBrk="1" hangingPunct="1"/>
            <a:r>
              <a:rPr lang="en-US" dirty="0" smtClean="0"/>
              <a:t>Exception Handling</a:t>
            </a:r>
          </a:p>
        </p:txBody>
      </p:sp>
      <p:sp>
        <p:nvSpPr>
          <p:cNvPr id="22532" name="Rectangle 3"/>
          <p:cNvSpPr>
            <a:spLocks noGrp="1" noChangeArrowheads="1"/>
          </p:cNvSpPr>
          <p:nvPr>
            <p:ph idx="1"/>
          </p:nvPr>
        </p:nvSpPr>
        <p:spPr>
          <a:xfrm>
            <a:off x="228600" y="1066800"/>
            <a:ext cx="8534400" cy="5029200"/>
          </a:xfrm>
        </p:spPr>
        <p:txBody>
          <a:bodyPr/>
          <a:lstStyle/>
          <a:p>
            <a:pPr marL="228600" indent="-228600">
              <a:lnSpc>
                <a:spcPct val="90000"/>
              </a:lnSpc>
            </a:pPr>
            <a:r>
              <a:rPr lang="en-US" dirty="0" smtClean="0"/>
              <a:t>Finally Clause</a:t>
            </a:r>
          </a:p>
          <a:p>
            <a:pPr marL="628650" lvl="1" indent="-228600">
              <a:lnSpc>
                <a:spcPct val="90000"/>
              </a:lnSpc>
            </a:pPr>
            <a:r>
              <a:rPr lang="en-US" dirty="0" smtClean="0"/>
              <a:t>A finally block encloses code that is always executed at some point after the try block, whether an exception was thrown or not.</a:t>
            </a:r>
          </a:p>
          <a:p>
            <a:pPr marL="1033463" lvl="2">
              <a:lnSpc>
                <a:spcPct val="90000"/>
              </a:lnSpc>
            </a:pPr>
            <a:r>
              <a:rPr lang="en-US" dirty="0" smtClean="0"/>
              <a:t>Even if there is a return statement in the try block, the finally block executes right after the return statement is encountered, and before the return executes</a:t>
            </a:r>
          </a:p>
          <a:p>
            <a:pPr marL="1033463" lvl="2">
              <a:lnSpc>
                <a:spcPct val="90000"/>
              </a:lnSpc>
            </a:pPr>
            <a:r>
              <a:rPr lang="en-US" dirty="0" smtClean="0"/>
              <a:t>Will not execute if the application exits early from a </a:t>
            </a:r>
            <a:r>
              <a:rPr lang="en-US" dirty="0" smtClean="0">
                <a:latin typeface="Lucida Console" pitchFamily="49" charset="0"/>
              </a:rPr>
              <a:t>try</a:t>
            </a:r>
            <a:r>
              <a:rPr lang="en-US" dirty="0" smtClean="0"/>
              <a:t> block via method </a:t>
            </a:r>
            <a:r>
              <a:rPr lang="en-US" dirty="0" err="1" smtClean="0">
                <a:latin typeface="Lucida Console" pitchFamily="49" charset="0"/>
              </a:rPr>
              <a:t>System.exit</a:t>
            </a:r>
            <a:endParaRPr lang="en-US" dirty="0" smtClean="0">
              <a:latin typeface="Lucida Console"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pPr eaLnBrk="1" hangingPunct="1"/>
            <a:r>
              <a:rPr lang="en-US" dirty="0" smtClean="0"/>
              <a:t>Finally Clause(Contd..)</a:t>
            </a:r>
          </a:p>
          <a:p>
            <a:pPr lvl="1" eaLnBrk="1" hangingPunct="1"/>
            <a:r>
              <a:rPr lang="en-US" dirty="0" smtClean="0"/>
              <a:t>Example:</a:t>
            </a:r>
          </a:p>
          <a:p>
            <a:pPr lvl="3" eaLnBrk="1" hangingPunct="1">
              <a:buNone/>
            </a:pPr>
            <a:r>
              <a:rPr lang="en-US" dirty="0" smtClean="0"/>
              <a:t>	 class demo {</a:t>
            </a:r>
          </a:p>
          <a:p>
            <a:pPr lvl="3" eaLnBrk="1" hangingPunct="1">
              <a:buNone/>
            </a:pPr>
            <a:r>
              <a:rPr lang="en-US" dirty="0" smtClean="0"/>
              <a:t> 	      public static void main(String a[]) {</a:t>
            </a:r>
          </a:p>
          <a:p>
            <a:pPr lvl="3" eaLnBrk="1" hangingPunct="1">
              <a:buNone/>
            </a:pPr>
            <a:r>
              <a:rPr lang="en-US" dirty="0" smtClean="0"/>
              <a:t>		try {</a:t>
            </a:r>
          </a:p>
          <a:p>
            <a:pPr lvl="3" eaLnBrk="1" hangingPunct="1">
              <a:buNone/>
            </a:pPr>
            <a:r>
              <a:rPr lang="en-US" dirty="0" smtClean="0"/>
              <a:t>   			int d = 0;</a:t>
            </a:r>
          </a:p>
          <a:p>
            <a:pPr lvl="3" eaLnBrk="1" hangingPunct="1">
              <a:buNone/>
            </a:pPr>
            <a:r>
              <a:rPr lang="en-US" dirty="0" smtClean="0"/>
              <a:t>   			int a = 42 /d;</a:t>
            </a:r>
          </a:p>
          <a:p>
            <a:pPr lvl="3" eaLnBrk="1" hangingPunct="1">
              <a:buNone/>
            </a:pPr>
            <a:r>
              <a:rPr lang="en-US" dirty="0" smtClean="0"/>
              <a:t>  		} catch(ArithmeticException ae) {</a:t>
            </a:r>
          </a:p>
          <a:p>
            <a:pPr lvl="3" eaLnBrk="1" hangingPunct="1">
              <a:buNone/>
            </a:pPr>
            <a:r>
              <a:rPr lang="en-US" dirty="0" smtClean="0"/>
              <a:t>	   		System.out.println(ae);</a:t>
            </a:r>
          </a:p>
          <a:p>
            <a:pPr lvl="3" eaLnBrk="1" hangingPunct="1">
              <a:buNone/>
            </a:pPr>
            <a:r>
              <a:rPr lang="en-US" dirty="0" smtClean="0"/>
              <a:t>		}finally{</a:t>
            </a:r>
          </a:p>
          <a:p>
            <a:pPr lvl="3" eaLnBrk="1" hangingPunct="1">
              <a:buNone/>
            </a:pPr>
            <a:r>
              <a:rPr lang="en-US" dirty="0" smtClean="0"/>
              <a:t>			System.out.println(“Always Executed”);</a:t>
            </a:r>
          </a:p>
          <a:p>
            <a:pPr lvl="3" eaLnBrk="1" hangingPunct="1">
              <a:buNone/>
            </a:pPr>
            <a:r>
              <a:rPr lang="en-US" dirty="0" smtClean="0"/>
              <a:t>		}</a:t>
            </a:r>
          </a:p>
          <a:p>
            <a:pPr lvl="3" eaLnBrk="1" hangingPunct="1">
              <a:buNone/>
            </a:pPr>
            <a:r>
              <a:rPr lang="en-US" dirty="0" smtClean="0"/>
              <a:t> 	}</a:t>
            </a:r>
          </a:p>
          <a:p>
            <a:pPr lvl="3" eaLnBrk="1" hangingPunct="1">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241300" y="914400"/>
            <a:ext cx="8902700" cy="4960937"/>
          </a:xfrm>
        </p:spPr>
        <p:txBody>
          <a:bodyPr/>
          <a:lstStyle/>
          <a:p>
            <a:pPr>
              <a:spcBef>
                <a:spcPts val="0"/>
              </a:spcBef>
              <a:spcAft>
                <a:spcPts val="600"/>
              </a:spcAft>
            </a:pPr>
            <a:r>
              <a:rPr lang="en-US" dirty="0" smtClean="0"/>
              <a:t>Propagating an Exception</a:t>
            </a:r>
          </a:p>
          <a:p>
            <a:pPr lvl="1">
              <a:spcBef>
                <a:spcPts val="0"/>
              </a:spcBef>
              <a:spcAft>
                <a:spcPts val="600"/>
              </a:spcAft>
            </a:pPr>
            <a:r>
              <a:rPr lang="en-US" dirty="0" smtClean="0"/>
              <a:t>Before you can catch an exception, some code somewhere must throw one. </a:t>
            </a:r>
          </a:p>
          <a:p>
            <a:pPr lvl="1">
              <a:spcBef>
                <a:spcPts val="0"/>
              </a:spcBef>
              <a:spcAft>
                <a:spcPts val="600"/>
              </a:spcAft>
            </a:pPr>
            <a:r>
              <a:rPr lang="en-US" dirty="0" smtClean="0"/>
              <a:t>Any code can throw an exception: our code, code from a package written by someone else such as the packages that come with the Java platform, or the Java runtime environment. Regardless of what throws the exception, it’s always thrown with the </a:t>
            </a:r>
            <a:r>
              <a:rPr lang="en-US" b="1" dirty="0" smtClean="0"/>
              <a:t>throw</a:t>
            </a:r>
            <a:r>
              <a:rPr lang="en-US" dirty="0" smtClean="0"/>
              <a:t> statement.</a:t>
            </a:r>
          </a:p>
        </p:txBody>
      </p:sp>
      <p:grpSp>
        <p:nvGrpSpPr>
          <p:cNvPr id="8" name="Group 7"/>
          <p:cNvGrpSpPr/>
          <p:nvPr/>
        </p:nvGrpSpPr>
        <p:grpSpPr>
          <a:xfrm>
            <a:off x="457200" y="3657600"/>
            <a:ext cx="8077200" cy="2667000"/>
            <a:chOff x="457200" y="3657600"/>
            <a:chExt cx="8077200" cy="2667000"/>
          </a:xfrm>
        </p:grpSpPr>
        <p:pic>
          <p:nvPicPr>
            <p:cNvPr id="5" name="Picture 4" descr="propagating exception.jpg"/>
            <p:cNvPicPr>
              <a:picLocks noChangeAspect="1"/>
            </p:cNvPicPr>
            <p:nvPr/>
          </p:nvPicPr>
          <p:blipFill>
            <a:blip r:embed="rId2"/>
            <a:stretch>
              <a:fillRect/>
            </a:stretch>
          </p:blipFill>
          <p:spPr>
            <a:xfrm>
              <a:off x="457200" y="3657600"/>
              <a:ext cx="8077200" cy="2667000"/>
            </a:xfrm>
            <a:prstGeom prst="rect">
              <a:avLst/>
            </a:prstGeom>
          </p:spPr>
        </p:pic>
        <p:sp>
          <p:nvSpPr>
            <p:cNvPr id="7" name="Rectangle 6"/>
            <p:cNvSpPr/>
            <p:nvPr/>
          </p:nvSpPr>
          <p:spPr bwMode="auto">
            <a:xfrm>
              <a:off x="7086600" y="5029200"/>
              <a:ext cx="1219200" cy="685800"/>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rPr>
                <a:t>Method that generates</a:t>
              </a:r>
              <a:r>
                <a:rPr kumimoji="0" lang="en-US" sz="1400" b="1" i="0" u="none" strike="noStrike" cap="none" normalizeH="0" dirty="0" smtClean="0">
                  <a:ln>
                    <a:noFill/>
                  </a:ln>
                  <a:solidFill>
                    <a:schemeClr val="tx1"/>
                  </a:solidFill>
                  <a:effectLst/>
                  <a:latin typeface="Times New Roman" pitchFamily="18" charset="0"/>
                </a:rPr>
                <a:t> the exception</a:t>
              </a:r>
              <a:endParaRPr kumimoji="0" lang="en-US" sz="1400" b="1" i="0" u="none" strike="noStrike" cap="none" normalizeH="0" baseline="0" dirty="0" smtClean="0">
                <a:ln>
                  <a:noFill/>
                </a:ln>
                <a:solidFill>
                  <a:schemeClr val="tx1"/>
                </a:solidFill>
                <a:effectLst/>
                <a:latin typeface="Times New Roman" pitchFamily="18" charset="0"/>
              </a:endParaRPr>
            </a:p>
          </p:txBody>
        </p:sp>
        <p:sp>
          <p:nvSpPr>
            <p:cNvPr id="6" name="Rectangle 5"/>
            <p:cNvSpPr/>
            <p:nvPr/>
          </p:nvSpPr>
          <p:spPr bwMode="auto">
            <a:xfrm>
              <a:off x="3581400" y="4953000"/>
              <a:ext cx="1219200" cy="685800"/>
            </a:xfrm>
            <a:prstGeom prst="rect">
              <a:avLst/>
            </a:prstGeom>
            <a:solidFill>
              <a:schemeClr val="bg1">
                <a:lumMod val="95000"/>
              </a:schemeClr>
            </a:solidFill>
            <a:ln w="12700" cap="flat" cmpd="sng" algn="ctr">
              <a:solidFill>
                <a:schemeClr val="tx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rPr>
                <a:t>Method that handled</a:t>
              </a:r>
              <a:r>
                <a:rPr kumimoji="0" lang="en-US" sz="1400" b="1" i="0" u="none" strike="noStrike" cap="none" normalizeH="0" dirty="0" smtClean="0">
                  <a:ln>
                    <a:noFill/>
                  </a:ln>
                  <a:solidFill>
                    <a:schemeClr val="tx1"/>
                  </a:solidFill>
                  <a:effectLst/>
                  <a:latin typeface="Times New Roman" pitchFamily="18" charset="0"/>
                </a:rPr>
                <a:t> the exception</a:t>
              </a:r>
              <a:endParaRPr kumimoji="0" lang="en-US" sz="1400" b="1" i="0" u="none" strike="noStrike" cap="none" normalizeH="0" baseline="0" dirty="0" smtClean="0">
                <a:ln>
                  <a:noFill/>
                </a:ln>
                <a:solidFill>
                  <a:schemeClr val="tx1"/>
                </a:solidFill>
                <a:effectLst/>
                <a:latin typeface="Times New Roman" pitchFamily="18" charset="0"/>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pPr>
              <a:spcBef>
                <a:spcPts val="0"/>
              </a:spcBef>
              <a:spcAft>
                <a:spcPts val="600"/>
              </a:spcAft>
            </a:pPr>
            <a:r>
              <a:rPr lang="en-US" dirty="0" smtClean="0"/>
              <a:t>Propagating an Exception</a:t>
            </a:r>
          </a:p>
          <a:p>
            <a:pPr lvl="1">
              <a:spcBef>
                <a:spcPts val="0"/>
              </a:spcBef>
              <a:spcAft>
                <a:spcPts val="600"/>
              </a:spcAft>
            </a:pPr>
            <a:r>
              <a:rPr lang="en-US" dirty="0" smtClean="0"/>
              <a:t>Throw Clause:</a:t>
            </a:r>
          </a:p>
          <a:p>
            <a:pPr lvl="2">
              <a:spcBef>
                <a:spcPts val="0"/>
              </a:spcBef>
              <a:spcAft>
                <a:spcPts val="600"/>
              </a:spcAft>
            </a:pPr>
            <a:r>
              <a:rPr lang="en-US" dirty="0" smtClean="0"/>
              <a:t>You can throw an exception, either a newly instantiated one or an exception that you just caught, by using the </a:t>
            </a:r>
            <a:r>
              <a:rPr lang="en-US" b="1" dirty="0" smtClean="0"/>
              <a:t>throw</a:t>
            </a:r>
            <a:r>
              <a:rPr lang="en-US" dirty="0" smtClean="0"/>
              <a:t> keyword.</a:t>
            </a:r>
          </a:p>
          <a:p>
            <a:pPr lvl="2" eaLnBrk="1" hangingPunct="1">
              <a:spcBef>
                <a:spcPts val="0"/>
              </a:spcBef>
              <a:spcAft>
                <a:spcPts val="600"/>
              </a:spcAft>
            </a:pPr>
            <a:r>
              <a:rPr lang="en-US" dirty="0" smtClean="0"/>
              <a:t>The throw statement requires a single argument: a </a:t>
            </a:r>
            <a:r>
              <a:rPr lang="en-US" dirty="0" err="1" smtClean="0"/>
              <a:t>throwable</a:t>
            </a:r>
            <a:r>
              <a:rPr lang="en-US" dirty="0" smtClean="0"/>
              <a:t> object.</a:t>
            </a:r>
          </a:p>
          <a:p>
            <a:pPr lvl="2" eaLnBrk="1" hangingPunct="1">
              <a:spcBef>
                <a:spcPts val="0"/>
              </a:spcBef>
              <a:spcAft>
                <a:spcPts val="600"/>
              </a:spcAft>
            </a:pPr>
            <a:r>
              <a:rPr lang="en-US" dirty="0" smtClean="0"/>
              <a:t> Throwable objects are instances of any subclass of the Throwable class.</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33400" y="381000"/>
            <a:ext cx="7847012" cy="466725"/>
          </a:xfrm>
        </p:spPr>
        <p:txBody>
          <a:bodyPr/>
          <a:lstStyle/>
          <a:p>
            <a:pPr eaLnBrk="1" hangingPunct="1"/>
            <a:r>
              <a:rPr lang="en-US" dirty="0" smtClean="0"/>
              <a:t>Exception Handling</a:t>
            </a:r>
          </a:p>
        </p:txBody>
      </p:sp>
      <p:sp>
        <p:nvSpPr>
          <p:cNvPr id="20484" name="Rectangle 3"/>
          <p:cNvSpPr>
            <a:spLocks noGrp="1" noChangeArrowheads="1"/>
          </p:cNvSpPr>
          <p:nvPr>
            <p:ph idx="1"/>
          </p:nvPr>
        </p:nvSpPr>
        <p:spPr>
          <a:xfrm>
            <a:off x="152400" y="1066800"/>
            <a:ext cx="8915400" cy="5029200"/>
          </a:xfrm>
        </p:spPr>
        <p:txBody>
          <a:bodyPr/>
          <a:lstStyle/>
          <a:p>
            <a:pPr eaLnBrk="1" hangingPunct="1"/>
            <a:r>
              <a:rPr lang="en-US" dirty="0" smtClean="0"/>
              <a:t>Propagating an Exception(Contd..)</a:t>
            </a:r>
          </a:p>
          <a:p>
            <a:pPr lvl="1" eaLnBrk="1" hangingPunct="1"/>
            <a:r>
              <a:rPr lang="en-US" dirty="0" smtClean="0"/>
              <a:t>Example:</a:t>
            </a:r>
          </a:p>
          <a:p>
            <a:pPr lvl="3">
              <a:buNone/>
            </a:pPr>
            <a:r>
              <a:rPr lang="en-US" dirty="0" smtClean="0"/>
              <a:t>public int divideIntegers(int number, int divisor) {</a:t>
            </a:r>
          </a:p>
          <a:p>
            <a:pPr lvl="3">
              <a:buNone/>
            </a:pPr>
            <a:r>
              <a:rPr lang="en-US" sz="1600" dirty="0" smtClean="0"/>
              <a:t>	try{</a:t>
            </a:r>
            <a:r>
              <a:rPr lang="en-US" dirty="0" smtClean="0"/>
              <a:t> </a:t>
            </a:r>
          </a:p>
          <a:p>
            <a:pPr lvl="3">
              <a:buNone/>
            </a:pPr>
            <a:r>
              <a:rPr lang="en-US" sz="1600" dirty="0" smtClean="0"/>
              <a:t>		if(divisor==0)</a:t>
            </a:r>
          </a:p>
          <a:p>
            <a:pPr lvl="5">
              <a:buNone/>
            </a:pPr>
            <a:r>
              <a:rPr lang="en-US" sz="1600" dirty="0" smtClean="0"/>
              <a:t>			 throw new ArithmeticException(“divisor cannot be zero”); </a:t>
            </a:r>
          </a:p>
          <a:p>
            <a:pPr lvl="4">
              <a:buNone/>
            </a:pPr>
            <a:r>
              <a:rPr lang="en-US" dirty="0" smtClean="0"/>
              <a:t>		else </a:t>
            </a:r>
          </a:p>
          <a:p>
            <a:pPr lvl="5">
              <a:buNone/>
            </a:pPr>
            <a:r>
              <a:rPr lang="en-US" sz="1600" dirty="0" smtClean="0"/>
              <a:t>			return number/divisor; </a:t>
            </a:r>
          </a:p>
          <a:p>
            <a:pPr lvl="4">
              <a:buNone/>
            </a:pPr>
            <a:r>
              <a:rPr lang="en-US" dirty="0" smtClean="0"/>
              <a:t>}catch(ArithmeticException ae){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p:txBody>
          <a:bodyPr/>
          <a:lstStyle/>
          <a:p>
            <a:r>
              <a:rPr lang="en-US" sz="3200" b="0" dirty="0" smtClean="0"/>
              <a:t>Exception Handling</a:t>
            </a:r>
            <a:endParaRPr lang="en-US" sz="3200" b="0" dirty="0"/>
          </a:p>
        </p:txBody>
      </p:sp>
      <p:sp>
        <p:nvSpPr>
          <p:cNvPr id="14" name="Rectangle 3"/>
          <p:cNvSpPr txBox="1">
            <a:spLocks noChangeArrowheads="1"/>
          </p:cNvSpPr>
          <p:nvPr/>
        </p:nvSpPr>
        <p:spPr>
          <a:xfrm>
            <a:off x="152400" y="914400"/>
            <a:ext cx="8915400" cy="5029200"/>
          </a:xfrm>
          <a:prstGeom prst="rect">
            <a:avLst/>
          </a:prstGeom>
        </p:spPr>
        <p:txBody>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3"/>
              </a:buBlip>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Propagating an Exception(Contd..)</a:t>
            </a:r>
          </a:p>
        </p:txBody>
      </p:sp>
      <p:grpSp>
        <p:nvGrpSpPr>
          <p:cNvPr id="18" name="Group 17"/>
          <p:cNvGrpSpPr/>
          <p:nvPr/>
        </p:nvGrpSpPr>
        <p:grpSpPr>
          <a:xfrm>
            <a:off x="3048000" y="1143000"/>
            <a:ext cx="3009900" cy="5181600"/>
            <a:chOff x="3048000" y="1143000"/>
            <a:chExt cx="3009900" cy="5181600"/>
          </a:xfrm>
        </p:grpSpPr>
        <p:sp>
          <p:nvSpPr>
            <p:cNvPr id="99332" name="Text Box 4"/>
            <p:cNvSpPr txBox="1">
              <a:spLocks noChangeArrowheads="1"/>
            </p:cNvSpPr>
            <p:nvPr/>
          </p:nvSpPr>
          <p:spPr bwMode="auto">
            <a:xfrm>
              <a:off x="3048000" y="1535668"/>
              <a:ext cx="1981200" cy="369332"/>
            </a:xfrm>
            <a:prstGeom prst="rect">
              <a:avLst/>
            </a:prstGeom>
            <a:solidFill>
              <a:schemeClr val="accent1">
                <a:lumMod val="60000"/>
                <a:lumOff val="40000"/>
              </a:schemeClr>
            </a:solidFill>
            <a:ln w="9525">
              <a:solidFill>
                <a:schemeClr val="tx1"/>
              </a:solidFill>
              <a:miter lim="800000"/>
              <a:headEnd/>
              <a:tailEnd/>
            </a:ln>
            <a:effectLst/>
          </p:spPr>
          <p:txBody>
            <a:bodyPr>
              <a:spAutoFit/>
            </a:bodyPr>
            <a:lstStyle/>
            <a:p>
              <a:pPr algn="ctr">
                <a:spcBef>
                  <a:spcPct val="50000"/>
                </a:spcBef>
              </a:pPr>
              <a:r>
                <a:rPr lang="en-US" sz="1800" dirty="0">
                  <a:latin typeface="+mn-lt"/>
                </a:rPr>
                <a:t>Preceding step</a:t>
              </a:r>
            </a:p>
          </p:txBody>
        </p:sp>
        <p:sp>
          <p:nvSpPr>
            <p:cNvPr id="99333" name="Text Box 5"/>
            <p:cNvSpPr txBox="1">
              <a:spLocks noChangeArrowheads="1"/>
            </p:cNvSpPr>
            <p:nvPr/>
          </p:nvSpPr>
          <p:spPr bwMode="auto">
            <a:xfrm>
              <a:off x="3048000" y="2069068"/>
              <a:ext cx="1981200" cy="1200329"/>
            </a:xfrm>
            <a:prstGeom prst="rect">
              <a:avLst/>
            </a:prstGeom>
            <a:solidFill>
              <a:schemeClr val="accent1">
                <a:lumMod val="60000"/>
                <a:lumOff val="40000"/>
              </a:schemeClr>
            </a:solidFill>
            <a:ln w="9525">
              <a:solidFill>
                <a:schemeClr val="tx1"/>
              </a:solidFill>
              <a:miter lim="800000"/>
              <a:headEnd/>
              <a:tailEnd/>
            </a:ln>
            <a:effectLst/>
          </p:spPr>
          <p:txBody>
            <a:bodyPr>
              <a:spAutoFit/>
            </a:bodyPr>
            <a:lstStyle/>
            <a:p>
              <a:pPr algn="ctr">
                <a:spcBef>
                  <a:spcPct val="50000"/>
                </a:spcBef>
              </a:pPr>
              <a:r>
                <a:rPr lang="en-US" sz="1800" dirty="0">
                  <a:latin typeface="+mn-lt"/>
                </a:rPr>
                <a:t>try block</a:t>
              </a:r>
              <a:br>
                <a:rPr lang="en-US" sz="1800" dirty="0">
                  <a:latin typeface="+mn-lt"/>
                </a:rPr>
              </a:br>
              <a:r>
                <a:rPr lang="en-US" sz="1800" dirty="0">
                  <a:latin typeface="+mn-lt"/>
                </a:rPr>
                <a:t/>
              </a:r>
              <a:br>
                <a:rPr lang="en-US" sz="1800" dirty="0">
                  <a:latin typeface="+mn-lt"/>
                </a:rPr>
              </a:br>
              <a:r>
                <a:rPr lang="en-US" sz="1800" b="1" dirty="0">
                  <a:latin typeface="+mn-lt"/>
                </a:rPr>
                <a:t>throw </a:t>
              </a:r>
              <a:r>
                <a:rPr lang="en-US" sz="1800" dirty="0">
                  <a:latin typeface="+mn-lt"/>
                </a:rPr>
                <a:t>statement</a:t>
              </a:r>
              <a:br>
                <a:rPr lang="en-US" sz="1800" dirty="0">
                  <a:latin typeface="+mn-lt"/>
                </a:rPr>
              </a:br>
              <a:endParaRPr lang="en-US" sz="1800" dirty="0">
                <a:latin typeface="+mn-lt"/>
              </a:endParaRPr>
            </a:p>
          </p:txBody>
        </p:sp>
        <p:sp>
          <p:nvSpPr>
            <p:cNvPr id="99334" name="Text Box 6"/>
            <p:cNvSpPr txBox="1">
              <a:spLocks noChangeArrowheads="1"/>
            </p:cNvSpPr>
            <p:nvPr/>
          </p:nvSpPr>
          <p:spPr bwMode="auto">
            <a:xfrm>
              <a:off x="3048000" y="3745468"/>
              <a:ext cx="1981200" cy="369332"/>
            </a:xfrm>
            <a:prstGeom prst="rect">
              <a:avLst/>
            </a:prstGeom>
            <a:solidFill>
              <a:schemeClr val="accent1">
                <a:lumMod val="60000"/>
                <a:lumOff val="40000"/>
              </a:schemeClr>
            </a:solidFill>
            <a:ln w="9525">
              <a:solidFill>
                <a:schemeClr val="tx1"/>
              </a:solidFill>
              <a:miter lim="800000"/>
              <a:headEnd/>
              <a:tailEnd/>
            </a:ln>
            <a:effectLst/>
          </p:spPr>
          <p:txBody>
            <a:bodyPr>
              <a:spAutoFit/>
            </a:bodyPr>
            <a:lstStyle/>
            <a:p>
              <a:pPr algn="ctr">
                <a:spcBef>
                  <a:spcPct val="50000"/>
                </a:spcBef>
              </a:pPr>
              <a:r>
                <a:rPr lang="en-US" sz="1800" dirty="0">
                  <a:latin typeface="+mn-lt"/>
                </a:rPr>
                <a:t>unmatched catch</a:t>
              </a:r>
            </a:p>
          </p:txBody>
        </p:sp>
        <p:sp>
          <p:nvSpPr>
            <p:cNvPr id="99335" name="Text Box 7"/>
            <p:cNvSpPr txBox="1">
              <a:spLocks noChangeArrowheads="1"/>
            </p:cNvSpPr>
            <p:nvPr/>
          </p:nvSpPr>
          <p:spPr bwMode="auto">
            <a:xfrm>
              <a:off x="3048000" y="4278868"/>
              <a:ext cx="1981200" cy="369332"/>
            </a:xfrm>
            <a:prstGeom prst="rect">
              <a:avLst/>
            </a:prstGeom>
            <a:solidFill>
              <a:schemeClr val="accent1">
                <a:lumMod val="60000"/>
                <a:lumOff val="40000"/>
              </a:schemeClr>
            </a:solidFill>
            <a:ln w="9525">
              <a:solidFill>
                <a:schemeClr val="tx1"/>
              </a:solidFill>
              <a:miter lim="800000"/>
              <a:headEnd/>
              <a:tailEnd/>
            </a:ln>
            <a:effectLst/>
          </p:spPr>
          <p:txBody>
            <a:bodyPr>
              <a:spAutoFit/>
            </a:bodyPr>
            <a:lstStyle/>
            <a:p>
              <a:pPr algn="ctr">
                <a:spcBef>
                  <a:spcPct val="50000"/>
                </a:spcBef>
              </a:pPr>
              <a:r>
                <a:rPr lang="en-US" sz="1800" dirty="0">
                  <a:latin typeface="+mn-lt"/>
                </a:rPr>
                <a:t>matching catch</a:t>
              </a:r>
            </a:p>
          </p:txBody>
        </p:sp>
        <p:sp>
          <p:nvSpPr>
            <p:cNvPr id="99336" name="Text Box 8"/>
            <p:cNvSpPr txBox="1">
              <a:spLocks noChangeArrowheads="1"/>
            </p:cNvSpPr>
            <p:nvPr/>
          </p:nvSpPr>
          <p:spPr bwMode="auto">
            <a:xfrm>
              <a:off x="3048000" y="4812268"/>
              <a:ext cx="1981200" cy="369332"/>
            </a:xfrm>
            <a:prstGeom prst="rect">
              <a:avLst/>
            </a:prstGeom>
            <a:solidFill>
              <a:schemeClr val="accent1">
                <a:lumMod val="60000"/>
                <a:lumOff val="40000"/>
              </a:schemeClr>
            </a:solidFill>
            <a:ln w="9525">
              <a:solidFill>
                <a:schemeClr val="tx1"/>
              </a:solidFill>
              <a:miter lim="800000"/>
              <a:headEnd/>
              <a:tailEnd/>
            </a:ln>
            <a:effectLst/>
          </p:spPr>
          <p:txBody>
            <a:bodyPr>
              <a:spAutoFit/>
            </a:bodyPr>
            <a:lstStyle/>
            <a:p>
              <a:pPr algn="ctr">
                <a:spcBef>
                  <a:spcPct val="50000"/>
                </a:spcBef>
              </a:pPr>
              <a:r>
                <a:rPr lang="en-US" sz="1800" dirty="0">
                  <a:latin typeface="+mn-lt"/>
                </a:rPr>
                <a:t>unmatched catch</a:t>
              </a:r>
            </a:p>
          </p:txBody>
        </p:sp>
        <p:sp>
          <p:nvSpPr>
            <p:cNvPr id="99337" name="Text Box 9"/>
            <p:cNvSpPr txBox="1">
              <a:spLocks noChangeArrowheads="1"/>
            </p:cNvSpPr>
            <p:nvPr/>
          </p:nvSpPr>
          <p:spPr bwMode="auto">
            <a:xfrm>
              <a:off x="3048000" y="5955268"/>
              <a:ext cx="1981200" cy="369332"/>
            </a:xfrm>
            <a:prstGeom prst="rect">
              <a:avLst/>
            </a:prstGeom>
            <a:solidFill>
              <a:schemeClr val="accent1">
                <a:lumMod val="60000"/>
                <a:lumOff val="40000"/>
              </a:schemeClr>
            </a:solidFill>
            <a:ln w="9525">
              <a:solidFill>
                <a:schemeClr val="tx1"/>
              </a:solidFill>
              <a:miter lim="800000"/>
              <a:headEnd/>
              <a:tailEnd/>
            </a:ln>
            <a:effectLst/>
          </p:spPr>
          <p:txBody>
            <a:bodyPr>
              <a:spAutoFit/>
            </a:bodyPr>
            <a:lstStyle/>
            <a:p>
              <a:pPr algn="ctr">
                <a:spcBef>
                  <a:spcPct val="50000"/>
                </a:spcBef>
              </a:pPr>
              <a:r>
                <a:rPr lang="en-US" sz="1800" dirty="0">
                  <a:latin typeface="+mn-lt"/>
                </a:rPr>
                <a:t>next step</a:t>
              </a:r>
            </a:p>
          </p:txBody>
        </p:sp>
        <p:sp>
          <p:nvSpPr>
            <p:cNvPr id="99340" name="Freeform 12"/>
            <p:cNvSpPr>
              <a:spLocks/>
            </p:cNvSpPr>
            <p:nvPr/>
          </p:nvSpPr>
          <p:spPr bwMode="auto">
            <a:xfrm>
              <a:off x="4724400" y="2907268"/>
              <a:ext cx="1104900" cy="1524000"/>
            </a:xfrm>
            <a:custGeom>
              <a:avLst/>
              <a:gdLst/>
              <a:ahLst/>
              <a:cxnLst>
                <a:cxn ang="0">
                  <a:pos x="0" y="0"/>
                </a:cxn>
                <a:cxn ang="0">
                  <a:pos x="432" y="96"/>
                </a:cxn>
                <a:cxn ang="0">
                  <a:pos x="672" y="384"/>
                </a:cxn>
                <a:cxn ang="0">
                  <a:pos x="576" y="720"/>
                </a:cxn>
                <a:cxn ang="0">
                  <a:pos x="384" y="864"/>
                </a:cxn>
                <a:cxn ang="0">
                  <a:pos x="96" y="960"/>
                </a:cxn>
              </a:cxnLst>
              <a:rect l="0" t="0" r="r" b="b"/>
              <a:pathLst>
                <a:path w="696" h="960">
                  <a:moveTo>
                    <a:pt x="0" y="0"/>
                  </a:moveTo>
                  <a:cubicBezTo>
                    <a:pt x="160" y="16"/>
                    <a:pt x="320" y="32"/>
                    <a:pt x="432" y="96"/>
                  </a:cubicBezTo>
                  <a:cubicBezTo>
                    <a:pt x="544" y="160"/>
                    <a:pt x="648" y="280"/>
                    <a:pt x="672" y="384"/>
                  </a:cubicBezTo>
                  <a:cubicBezTo>
                    <a:pt x="696" y="488"/>
                    <a:pt x="624" y="640"/>
                    <a:pt x="576" y="720"/>
                  </a:cubicBezTo>
                  <a:cubicBezTo>
                    <a:pt x="528" y="800"/>
                    <a:pt x="464" y="824"/>
                    <a:pt x="384" y="864"/>
                  </a:cubicBezTo>
                  <a:cubicBezTo>
                    <a:pt x="304" y="904"/>
                    <a:pt x="200" y="932"/>
                    <a:pt x="96" y="960"/>
                  </a:cubicBezTo>
                </a:path>
              </a:pathLst>
            </a:custGeom>
            <a:noFill/>
            <a:ln w="28575" cmpd="sng">
              <a:solidFill>
                <a:srgbClr val="FF0000"/>
              </a:solidFill>
              <a:round/>
              <a:headEnd type="none" w="med" len="med"/>
              <a:tailEnd type="triangle" w="med" len="med"/>
            </a:ln>
            <a:effectLst/>
          </p:spPr>
          <p:txBody>
            <a:bodyPr/>
            <a:lstStyle/>
            <a:p>
              <a:endParaRPr lang="en-US" sz="1800" dirty="0">
                <a:latin typeface="+mn-lt"/>
              </a:endParaRPr>
            </a:p>
          </p:txBody>
        </p:sp>
        <p:sp>
          <p:nvSpPr>
            <p:cNvPr id="99341" name="Text Box 13"/>
            <p:cNvSpPr txBox="1">
              <a:spLocks noChangeArrowheads="1"/>
            </p:cNvSpPr>
            <p:nvPr/>
          </p:nvSpPr>
          <p:spPr bwMode="auto">
            <a:xfrm>
              <a:off x="3048000" y="5350431"/>
              <a:ext cx="1981200" cy="369332"/>
            </a:xfrm>
            <a:prstGeom prst="rect">
              <a:avLst/>
            </a:prstGeom>
            <a:solidFill>
              <a:schemeClr val="accent1">
                <a:lumMod val="60000"/>
                <a:lumOff val="40000"/>
              </a:schemeClr>
            </a:solidFill>
            <a:ln w="9525">
              <a:solidFill>
                <a:schemeClr val="tx1"/>
              </a:solidFill>
              <a:miter lim="800000"/>
              <a:headEnd/>
              <a:tailEnd/>
            </a:ln>
            <a:effectLst/>
          </p:spPr>
          <p:txBody>
            <a:bodyPr>
              <a:spAutoFit/>
            </a:bodyPr>
            <a:lstStyle/>
            <a:p>
              <a:pPr algn="ctr">
                <a:spcBef>
                  <a:spcPct val="50000"/>
                </a:spcBef>
              </a:pPr>
              <a:r>
                <a:rPr lang="en-US" sz="1800" dirty="0">
                  <a:latin typeface="+mn-lt"/>
                </a:rPr>
                <a:t>finally</a:t>
              </a:r>
            </a:p>
          </p:txBody>
        </p:sp>
        <p:sp>
          <p:nvSpPr>
            <p:cNvPr id="99342" name="Freeform 14"/>
            <p:cNvSpPr>
              <a:spLocks/>
            </p:cNvSpPr>
            <p:nvPr/>
          </p:nvSpPr>
          <p:spPr bwMode="auto">
            <a:xfrm>
              <a:off x="4953000" y="4507468"/>
              <a:ext cx="1104900" cy="1066800"/>
            </a:xfrm>
            <a:custGeom>
              <a:avLst/>
              <a:gdLst/>
              <a:ahLst/>
              <a:cxnLst>
                <a:cxn ang="0">
                  <a:pos x="0" y="0"/>
                </a:cxn>
                <a:cxn ang="0">
                  <a:pos x="432" y="96"/>
                </a:cxn>
                <a:cxn ang="0">
                  <a:pos x="672" y="384"/>
                </a:cxn>
                <a:cxn ang="0">
                  <a:pos x="576" y="720"/>
                </a:cxn>
                <a:cxn ang="0">
                  <a:pos x="384" y="864"/>
                </a:cxn>
                <a:cxn ang="0">
                  <a:pos x="96" y="960"/>
                </a:cxn>
              </a:cxnLst>
              <a:rect l="0" t="0" r="r" b="b"/>
              <a:pathLst>
                <a:path w="696" h="960">
                  <a:moveTo>
                    <a:pt x="0" y="0"/>
                  </a:moveTo>
                  <a:cubicBezTo>
                    <a:pt x="160" y="16"/>
                    <a:pt x="320" y="32"/>
                    <a:pt x="432" y="96"/>
                  </a:cubicBezTo>
                  <a:cubicBezTo>
                    <a:pt x="544" y="160"/>
                    <a:pt x="648" y="280"/>
                    <a:pt x="672" y="384"/>
                  </a:cubicBezTo>
                  <a:cubicBezTo>
                    <a:pt x="696" y="488"/>
                    <a:pt x="624" y="640"/>
                    <a:pt x="576" y="720"/>
                  </a:cubicBezTo>
                  <a:cubicBezTo>
                    <a:pt x="528" y="800"/>
                    <a:pt x="464" y="824"/>
                    <a:pt x="384" y="864"/>
                  </a:cubicBezTo>
                  <a:cubicBezTo>
                    <a:pt x="304" y="904"/>
                    <a:pt x="200" y="932"/>
                    <a:pt x="96" y="960"/>
                  </a:cubicBezTo>
                </a:path>
              </a:pathLst>
            </a:custGeom>
            <a:noFill/>
            <a:ln w="28575" cmpd="sng">
              <a:solidFill>
                <a:srgbClr val="FF0000"/>
              </a:solidFill>
              <a:round/>
              <a:headEnd type="none" w="med" len="med"/>
              <a:tailEnd type="triangle" w="med" len="med"/>
            </a:ln>
            <a:effectLst/>
          </p:spPr>
          <p:txBody>
            <a:bodyPr/>
            <a:lstStyle/>
            <a:p>
              <a:endParaRPr lang="en-US" sz="1800" dirty="0">
                <a:latin typeface="+mn-lt"/>
              </a:endParaRPr>
            </a:p>
          </p:txBody>
        </p:sp>
        <p:sp>
          <p:nvSpPr>
            <p:cNvPr id="99343" name="Line 15"/>
            <p:cNvSpPr>
              <a:spLocks noChangeShapeType="1"/>
            </p:cNvSpPr>
            <p:nvPr/>
          </p:nvSpPr>
          <p:spPr bwMode="auto">
            <a:xfrm>
              <a:off x="3352800" y="5498068"/>
              <a:ext cx="0" cy="609600"/>
            </a:xfrm>
            <a:prstGeom prst="line">
              <a:avLst/>
            </a:prstGeom>
            <a:noFill/>
            <a:ln w="28575">
              <a:solidFill>
                <a:srgbClr val="FF0000"/>
              </a:solidFill>
              <a:round/>
              <a:headEnd/>
              <a:tailEnd type="triangle" w="med" len="med"/>
            </a:ln>
            <a:effectLst/>
          </p:spPr>
          <p:txBody>
            <a:bodyPr/>
            <a:lstStyle/>
            <a:p>
              <a:endParaRPr lang="en-US" sz="1800" dirty="0">
                <a:latin typeface="+mn-lt"/>
              </a:endParaRPr>
            </a:p>
          </p:txBody>
        </p:sp>
        <p:sp>
          <p:nvSpPr>
            <p:cNvPr id="99338" name="Line 10"/>
            <p:cNvSpPr>
              <a:spLocks noChangeShapeType="1"/>
            </p:cNvSpPr>
            <p:nvPr/>
          </p:nvSpPr>
          <p:spPr bwMode="auto">
            <a:xfrm>
              <a:off x="3581400" y="1143000"/>
              <a:ext cx="0" cy="1371600"/>
            </a:xfrm>
            <a:prstGeom prst="line">
              <a:avLst/>
            </a:prstGeom>
            <a:noFill/>
            <a:ln w="28575">
              <a:solidFill>
                <a:srgbClr val="FF0000"/>
              </a:solidFill>
              <a:round/>
              <a:headEnd/>
              <a:tailEnd type="triangle" w="med" len="med"/>
            </a:ln>
            <a:effectLst/>
          </p:spPr>
          <p:txBody>
            <a:bodyPr/>
            <a:lstStyle/>
            <a:p>
              <a:endParaRPr lang="en-US" sz="2000" dirty="0"/>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Consider a scenario where you are making some general purpose class. This class may contain several methods that may be error prone. So in this case it’s better to declare them instead of handling.</a:t>
            </a:r>
          </a:p>
          <a:p>
            <a:endParaRPr lang="en-US" dirty="0" smtClean="0"/>
          </a:p>
          <a:p>
            <a:pPr lvl="8"/>
            <a:endParaRPr lang="en-US" dirty="0" smtClean="0"/>
          </a:p>
          <a:p>
            <a:pPr>
              <a:buNone/>
            </a:pPr>
            <a:r>
              <a:rPr lang="en-US" dirty="0" smtClean="0"/>
              <a:t> </a:t>
            </a:r>
            <a:r>
              <a:rPr lang="en-US" sz="2800" dirty="0" smtClean="0">
                <a:solidFill>
                  <a:srgbClr val="FF0000"/>
                </a:solidFill>
              </a:rPr>
              <a:t>“How will you declare an exception is thrown”</a:t>
            </a:r>
            <a:endParaRPr lang="en-US" dirty="0" smtClean="0">
              <a:solidFill>
                <a:srgbClr val="FF0000"/>
              </a:solidFill>
            </a:endParaRPr>
          </a:p>
          <a:p>
            <a:endParaRPr lang="en-US" dirty="0"/>
          </a:p>
        </p:txBody>
      </p:sp>
      <p:pic>
        <p:nvPicPr>
          <p:cNvPr id="6" name="Picture 5" descr="Question1.jpg"/>
          <p:cNvPicPr>
            <a:picLocks noChangeAspect="1"/>
          </p:cNvPicPr>
          <p:nvPr/>
        </p:nvPicPr>
        <p:blipFill>
          <a:blip r:embed="rId2"/>
          <a:stretch>
            <a:fillRect/>
          </a:stretch>
        </p:blipFill>
        <p:spPr>
          <a:xfrm>
            <a:off x="5486400" y="914400"/>
            <a:ext cx="3657600" cy="4866723"/>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533400" y="381000"/>
            <a:ext cx="7974012" cy="388938"/>
          </a:xfrm>
        </p:spPr>
        <p:txBody>
          <a:bodyPr>
            <a:normAutofit fontScale="90000"/>
          </a:bodyPr>
          <a:lstStyle/>
          <a:p>
            <a:pPr eaLnBrk="1" hangingPunct="1"/>
            <a:r>
              <a:rPr lang="en-US" dirty="0" smtClean="0"/>
              <a:t>Exception Handling</a:t>
            </a:r>
          </a:p>
        </p:txBody>
      </p:sp>
      <p:sp>
        <p:nvSpPr>
          <p:cNvPr id="21508" name="Rectangle 3"/>
          <p:cNvSpPr>
            <a:spLocks noGrp="1" noChangeArrowheads="1"/>
          </p:cNvSpPr>
          <p:nvPr>
            <p:ph idx="1"/>
          </p:nvPr>
        </p:nvSpPr>
        <p:spPr>
          <a:xfrm>
            <a:off x="152400" y="914400"/>
            <a:ext cx="8991600" cy="5181600"/>
          </a:xfrm>
        </p:spPr>
        <p:txBody>
          <a:bodyPr/>
          <a:lstStyle/>
          <a:p>
            <a:r>
              <a:rPr lang="en-US" dirty="0" smtClean="0"/>
              <a:t>If method is capable of throwing an exception or If a method does not handle a checked exception, then calling programs  needs to be informed about it. This is done by </a:t>
            </a:r>
            <a:r>
              <a:rPr lang="en-US" b="1" u="sng" dirty="0" smtClean="0"/>
              <a:t>throws</a:t>
            </a:r>
          </a:p>
          <a:p>
            <a:r>
              <a:rPr lang="en-US" b="1" dirty="0" smtClean="0"/>
              <a:t>Throws Clause:</a:t>
            </a:r>
          </a:p>
          <a:p>
            <a:pPr lvl="1" eaLnBrk="1" hangingPunct="1"/>
            <a:r>
              <a:rPr lang="en-US" dirty="0" smtClean="0"/>
              <a:t>The throws keyword appears at the end of a method's signature followed by a comma separated list of Exceptions.</a:t>
            </a:r>
          </a:p>
          <a:p>
            <a:pPr lvl="1" eaLnBrk="1" hangingPunct="1"/>
            <a:r>
              <a:rPr lang="en-US" dirty="0" smtClean="0"/>
              <a:t>Throws clause is not commonly used for Exceptions of type Error, RuntimeException, or its subclasses</a:t>
            </a:r>
          </a:p>
          <a:p>
            <a:pPr lvl="1"/>
            <a:endParaRPr lang="en-US" dirty="0" smtClean="0"/>
          </a:p>
          <a:p>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pPr eaLnBrk="1" hangingPunct="1"/>
            <a:r>
              <a:rPr lang="en-US" dirty="0" smtClean="0"/>
              <a:t>Throws Clause(Contd..)</a:t>
            </a:r>
          </a:p>
          <a:p>
            <a:pPr lvl="1" eaLnBrk="1" hangingPunct="1"/>
            <a:r>
              <a:rPr lang="en-US" dirty="0" smtClean="0"/>
              <a:t>Example</a:t>
            </a:r>
          </a:p>
          <a:p>
            <a:pPr lvl="3">
              <a:buNone/>
            </a:pPr>
            <a:r>
              <a:rPr lang="en-US" dirty="0" smtClean="0"/>
              <a:t>public int divideIntegers(int number, int divisor) throws ArithmeticException{ </a:t>
            </a:r>
          </a:p>
          <a:p>
            <a:pPr lvl="4">
              <a:buNone/>
            </a:pPr>
            <a:r>
              <a:rPr lang="en-US" dirty="0" smtClean="0"/>
              <a:t>if(divisor==0)</a:t>
            </a:r>
          </a:p>
          <a:p>
            <a:pPr lvl="5">
              <a:buNone/>
            </a:pPr>
            <a:r>
              <a:rPr lang="en-US" sz="1600" dirty="0" smtClean="0"/>
              <a:t> throw new ArithmeticException(“divisor cannot be zero”); </a:t>
            </a:r>
          </a:p>
          <a:p>
            <a:pPr lvl="4">
              <a:buNone/>
            </a:pPr>
            <a:r>
              <a:rPr lang="en-US" dirty="0" smtClean="0"/>
              <a:t>else </a:t>
            </a:r>
          </a:p>
          <a:p>
            <a:pPr lvl="5">
              <a:buNone/>
            </a:pPr>
            <a:r>
              <a:rPr lang="en-US" sz="1600" dirty="0" smtClean="0"/>
              <a:t>return number/divisor; </a:t>
            </a:r>
          </a:p>
          <a:p>
            <a:pPr lvl="4">
              <a:buNone/>
            </a:pPr>
            <a:r>
              <a:rPr lang="en-US" dirty="0" smtClean="0"/>
              <a:t>}</a:t>
            </a:r>
          </a:p>
          <a:p>
            <a:pPr lvl="1" eaLnBrk="1" hangingPunct="1"/>
            <a:endParaRPr lang="en-US" dirty="0" smtClean="0"/>
          </a:p>
          <a:p>
            <a:pPr lvl="1" eaLnBrk="1" hangingPunct="1"/>
            <a:r>
              <a:rPr lang="en-US" dirty="0" smtClean="0"/>
              <a:t>Now, wherever this method is used either handle the thrown exception or re throw them. </a:t>
            </a:r>
          </a:p>
          <a:p>
            <a:pPr lvl="1" eaLnBrk="1" hangingPunct="1"/>
            <a:r>
              <a:rPr lang="en-US" dirty="0" smtClean="0"/>
              <a:t>Re-throwing an exception is known as </a:t>
            </a:r>
            <a:r>
              <a:rPr lang="en-US" b="1" dirty="0" smtClean="0"/>
              <a:t>Chained exception</a:t>
            </a:r>
            <a:r>
              <a:rPr lang="en-US" dirty="0" smtClean="0"/>
              <a:t>. </a:t>
            </a:r>
          </a:p>
          <a:p>
            <a:pPr eaLnBrk="1" hangingPunct="1"/>
            <a:endParaRPr lang="en-US" dirty="0" smtClean="0"/>
          </a:p>
          <a:p>
            <a:pPr lvl="3">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User-Defined Exception</a:t>
            </a:r>
          </a:p>
          <a:p>
            <a:pPr lvl="1"/>
            <a:r>
              <a:rPr lang="en-US" dirty="0" smtClean="0"/>
              <a:t>You can create your own exceptions in Java. For creating user-defined exceptions we must ensure that:</a:t>
            </a:r>
          </a:p>
          <a:p>
            <a:pPr lvl="2"/>
            <a:r>
              <a:rPr lang="en-US" dirty="0" smtClean="0"/>
              <a:t>All exceptions must be a child of Throwable.</a:t>
            </a:r>
          </a:p>
          <a:p>
            <a:pPr lvl="2"/>
            <a:r>
              <a:rPr lang="en-US" dirty="0" smtClean="0"/>
              <a:t>If you want to write a checked exception we need to extend the Exception class.</a:t>
            </a:r>
          </a:p>
          <a:p>
            <a:pPr lvl="2"/>
            <a:r>
              <a:rPr lang="en-US" dirty="0" smtClean="0"/>
              <a:t>If you want to write a runtime exception, you need to extend the RuntimeException class.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a:xfrm>
            <a:off x="152400" y="1066800"/>
            <a:ext cx="8674100" cy="4960937"/>
          </a:xfrm>
        </p:spPr>
        <p:txBody>
          <a:bodyPr/>
          <a:lstStyle/>
          <a:p>
            <a:r>
              <a:rPr lang="en-US" b="1" dirty="0" smtClean="0"/>
              <a:t>What is an Exception?</a:t>
            </a:r>
          </a:p>
          <a:p>
            <a:pPr lvl="1"/>
            <a:r>
              <a:rPr lang="en-US" dirty="0" smtClean="0"/>
              <a:t>An exception is a problem that arises during the execution of a program. An exception can occur for many different reasons, including the following:</a:t>
            </a:r>
          </a:p>
          <a:p>
            <a:pPr lvl="2"/>
            <a:r>
              <a:rPr lang="en-US" dirty="0" smtClean="0"/>
              <a:t>A user has entered invalid data.</a:t>
            </a:r>
          </a:p>
          <a:p>
            <a:pPr lvl="2"/>
            <a:r>
              <a:rPr lang="en-US" dirty="0" smtClean="0"/>
              <a:t>A file that needs to be opened cannot be found.</a:t>
            </a:r>
          </a:p>
          <a:p>
            <a:pPr lvl="2"/>
            <a:r>
              <a:rPr lang="en-US" dirty="0" smtClean="0"/>
              <a:t>A network connection has been lost in the middle of communications, or the JVM has run out of memory.</a:t>
            </a:r>
          </a:p>
          <a:p>
            <a:pPr lvl="1"/>
            <a:r>
              <a:rPr lang="en-US" dirty="0" smtClean="0"/>
              <a:t>Some of these exceptions are caused by user error, others by programmer error, and others by physical resources that have failed in some manner.</a:t>
            </a:r>
          </a:p>
          <a:p>
            <a:pPr lvl="1"/>
            <a:r>
              <a:rPr lang="en-US" dirty="0" smtClean="0"/>
              <a:t>Cause normal program flow to be disrupted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User-Defined Exception</a:t>
            </a:r>
          </a:p>
          <a:p>
            <a:pPr lvl="1"/>
            <a:r>
              <a:rPr lang="en-US" dirty="0" smtClean="0"/>
              <a:t>Example:</a:t>
            </a:r>
          </a:p>
          <a:p>
            <a:pPr lvl="1"/>
            <a:endParaRPr lang="en-US" dirty="0" smtClean="0"/>
          </a:p>
          <a:p>
            <a:pPr lvl="3">
              <a:buNone/>
            </a:pPr>
            <a:r>
              <a:rPr lang="en-US" dirty="0" smtClean="0"/>
              <a:t>class AgeException extends Exception {</a:t>
            </a:r>
          </a:p>
          <a:p>
            <a:pPr lvl="4">
              <a:buNone/>
            </a:pPr>
            <a:r>
              <a:rPr lang="en-US" dirty="0" smtClean="0"/>
              <a:t>AgeException(String message) {</a:t>
            </a:r>
          </a:p>
          <a:p>
            <a:pPr lvl="5">
              <a:buNone/>
            </a:pPr>
            <a:r>
              <a:rPr lang="en-US" sz="1600" dirty="0" smtClean="0"/>
              <a:t>super(message);</a:t>
            </a:r>
          </a:p>
          <a:p>
            <a:pPr lvl="4">
              <a:buNone/>
            </a:pPr>
            <a:r>
              <a:rPr lang="en-US" dirty="0" smtClean="0"/>
              <a:t>} </a:t>
            </a:r>
          </a:p>
          <a:p>
            <a:pPr lvl="3">
              <a:buNone/>
            </a:pPr>
            <a:r>
              <a:rPr lang="en-US" dirty="0" smtClean="0"/>
              <a:t>}</a:t>
            </a:r>
          </a:p>
          <a:p>
            <a:pPr lvl="3">
              <a:buNone/>
            </a:pPr>
            <a:endParaRPr lang="en-US" dirty="0" smtClean="0"/>
          </a:p>
          <a:p>
            <a:pPr lvl="1"/>
            <a:r>
              <a:rPr lang="en-US" dirty="0" smtClean="0"/>
              <a:t> A method that makes use of the above exception class:</a:t>
            </a:r>
          </a:p>
          <a:p>
            <a:pPr lvl="3">
              <a:buNone/>
            </a:pPr>
            <a:r>
              <a:rPr lang="en-US" dirty="0" smtClean="0"/>
              <a:t>public int setAge(int age) throws AgeException{ </a:t>
            </a:r>
          </a:p>
          <a:p>
            <a:pPr lvl="4">
              <a:buNone/>
            </a:pPr>
            <a:r>
              <a:rPr lang="en-US" dirty="0" smtClean="0"/>
              <a:t>if (age&lt;18)</a:t>
            </a:r>
          </a:p>
          <a:p>
            <a:pPr lvl="5">
              <a:buNone/>
            </a:pPr>
            <a:r>
              <a:rPr lang="en-US" sz="1600" dirty="0" smtClean="0"/>
              <a:t>throw new AgeException(“Age should be more than 18"); </a:t>
            </a:r>
          </a:p>
          <a:p>
            <a:pPr lvl="4">
              <a:buNone/>
            </a:pPr>
            <a:r>
              <a:rPr lang="en-US" dirty="0" smtClean="0"/>
              <a:t>else </a:t>
            </a:r>
          </a:p>
          <a:p>
            <a:pPr lvl="5">
              <a:buNone/>
            </a:pPr>
            <a:r>
              <a:rPr lang="en-US" sz="1600" dirty="0" smtClean="0"/>
              <a:t>this.age=age;</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subTitle" idx="1"/>
          </p:nvPr>
        </p:nvSpPr>
        <p:spPr>
          <a:xfrm>
            <a:off x="2852448" y="2971800"/>
            <a:ext cx="5259388" cy="814388"/>
          </a:xfrm>
        </p:spPr>
        <p:txBody>
          <a:bodyPr/>
          <a:lstStyle/>
          <a:p>
            <a:pPr algn="l" eaLnBrk="1" hangingPunct="1"/>
            <a:r>
              <a:rPr lang="en-US" sz="4000" dirty="0" smtClean="0">
                <a:solidFill>
                  <a:schemeClr val="tx1"/>
                </a:solidFill>
              </a:rPr>
              <a:t>Assertion</a:t>
            </a:r>
          </a:p>
        </p:txBody>
      </p:sp>
      <p:sp>
        <p:nvSpPr>
          <p:cNvPr id="3" name="Rectangle 5"/>
          <p:cNvSpPr>
            <a:spLocks noGrp="1" noChangeArrowheads="1"/>
          </p:cNvSpPr>
          <p:nvPr>
            <p:ph type="sldNum" sz="quarter" idx="4294967295"/>
          </p:nvPr>
        </p:nvSpPr>
        <p:spPr>
          <a:xfrm>
            <a:off x="7010400" y="6245225"/>
            <a:ext cx="2133600" cy="476250"/>
          </a:xfrm>
          <a:prstGeom prst="rect">
            <a:avLst/>
          </a:prstGeom>
        </p:spPr>
        <p:txBody>
          <a:bodyPr/>
          <a:lstStyle/>
          <a:p>
            <a:pPr>
              <a:defRPr/>
            </a:pPr>
            <a:fld id="{1BE1F901-FA93-491E-8505-39AB1745D659}" type="slidenum">
              <a:rPr lang="en-US" altLang="en-US"/>
              <a:pPr>
                <a:defRPr/>
              </a:pPr>
              <a:t>31</a:t>
            </a:fld>
            <a:endParaRPr lang="en-US"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a:xfrm>
            <a:off x="157163" y="1066800"/>
            <a:ext cx="8910637" cy="4960937"/>
          </a:xfrm>
        </p:spPr>
        <p:txBody>
          <a:bodyPr/>
          <a:lstStyle/>
          <a:p>
            <a:r>
              <a:rPr lang="en-US" dirty="0" smtClean="0">
                <a:cs typeface="Times New Roman" pitchFamily="18" charset="0"/>
              </a:rPr>
              <a:t>An assertion is a Java statement </a:t>
            </a:r>
            <a:r>
              <a:rPr lang="en-US" dirty="0" smtClean="0"/>
              <a:t>in the program specifying whether the current state of the computation is as expected </a:t>
            </a:r>
          </a:p>
          <a:p>
            <a:r>
              <a:rPr lang="en-US" dirty="0" smtClean="0">
                <a:cs typeface="Times New Roman" pitchFamily="18" charset="0"/>
              </a:rPr>
              <a:t>Assertions can be used to assure program correctness and avoid logic errors.</a:t>
            </a:r>
            <a:r>
              <a:rPr lang="en-US" sz="2000" dirty="0" smtClean="0"/>
              <a:t> </a:t>
            </a:r>
            <a:endParaRPr lang="en-US" sz="1800" dirty="0" smtClean="0"/>
          </a:p>
          <a:p>
            <a:r>
              <a:rPr lang="en-US" dirty="0" smtClean="0"/>
              <a:t>Must form a </a:t>
            </a:r>
            <a:r>
              <a:rPr lang="en-US" b="1" dirty="0" smtClean="0">
                <a:cs typeface="Courier New" pitchFamily="49" charset="0"/>
              </a:rPr>
              <a:t>boolean</a:t>
            </a:r>
            <a:r>
              <a:rPr lang="en-US" dirty="0" smtClean="0"/>
              <a:t> expression that</a:t>
            </a:r>
          </a:p>
          <a:p>
            <a:pPr lvl="1"/>
            <a:r>
              <a:rPr lang="en-US" dirty="0" smtClean="0"/>
              <a:t>When evaluated to </a:t>
            </a:r>
            <a:r>
              <a:rPr lang="en-US" b="1" dirty="0" smtClean="0">
                <a:cs typeface="Courier New" pitchFamily="49" charset="0"/>
              </a:rPr>
              <a:t>true</a:t>
            </a:r>
            <a:r>
              <a:rPr lang="en-US" dirty="0" smtClean="0"/>
              <a:t> nothing happens</a:t>
            </a:r>
          </a:p>
          <a:p>
            <a:pPr lvl="2"/>
            <a:r>
              <a:rPr lang="en-US" dirty="0" smtClean="0"/>
              <a:t>The program state is ok</a:t>
            </a:r>
          </a:p>
          <a:p>
            <a:pPr lvl="1"/>
            <a:r>
              <a:rPr lang="en-US" dirty="0" smtClean="0"/>
              <a:t>When evaluated to </a:t>
            </a:r>
            <a:r>
              <a:rPr lang="en-US" b="1" dirty="0" smtClean="0">
                <a:cs typeface="Courier New" pitchFamily="49" charset="0"/>
              </a:rPr>
              <a:t>false</a:t>
            </a:r>
            <a:r>
              <a:rPr lang="en-US" dirty="0" smtClean="0"/>
              <a:t> throws </a:t>
            </a:r>
            <a:r>
              <a:rPr lang="en-US" b="1" dirty="0" err="1" smtClean="0"/>
              <a:t>AssertionError</a:t>
            </a:r>
            <a:endParaRPr lang="en-US" sz="1800" dirty="0" smtClean="0"/>
          </a:p>
          <a:p>
            <a:r>
              <a:rPr lang="en-US" dirty="0" smtClean="0"/>
              <a:t>Can be disabled during runtime without program modification or recompilation</a:t>
            </a:r>
            <a:endParaRPr lang="en-US" sz="1800" dirty="0" smtClean="0"/>
          </a:p>
          <a:p>
            <a:r>
              <a:rPr lang="en-US" dirty="0" smtClean="0"/>
              <a:t>Two forms</a:t>
            </a:r>
          </a:p>
          <a:p>
            <a:pPr lvl="1"/>
            <a:r>
              <a:rPr lang="en-US" b="1" dirty="0" smtClean="0">
                <a:cs typeface="Courier New" pitchFamily="49" charset="0"/>
              </a:rPr>
              <a:t>assert condition;</a:t>
            </a:r>
          </a:p>
          <a:p>
            <a:pPr lvl="1"/>
            <a:r>
              <a:rPr lang="en-US" b="1" dirty="0" smtClean="0">
                <a:cs typeface="Courier New" pitchFamily="49" charset="0"/>
              </a:rPr>
              <a:t>assert condition: expression;</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Example:</a:t>
            </a:r>
          </a:p>
          <a:p>
            <a:pPr marL="804863" lvl="2" indent="0">
              <a:spcBef>
                <a:spcPct val="0"/>
              </a:spcBef>
              <a:buFont typeface="Monotype Sorts" pitchFamily="2" charset="2"/>
              <a:buNone/>
            </a:pPr>
            <a:r>
              <a:rPr lang="en-US" sz="2000" dirty="0" smtClean="0">
                <a:cs typeface="Times New Roman" pitchFamily="18" charset="0"/>
              </a:rPr>
              <a:t>public class AssertionDemo {</a:t>
            </a:r>
          </a:p>
          <a:p>
            <a:pPr marL="804863" lvl="2" indent="0">
              <a:spcBef>
                <a:spcPct val="0"/>
              </a:spcBef>
              <a:buFont typeface="Monotype Sorts" pitchFamily="2" charset="2"/>
              <a:buNone/>
            </a:pPr>
            <a:r>
              <a:rPr lang="en-US" sz="2000" dirty="0" smtClean="0">
                <a:cs typeface="Times New Roman" pitchFamily="18" charset="0"/>
              </a:rPr>
              <a:t>	public static void main(String[] args) {</a:t>
            </a:r>
          </a:p>
          <a:p>
            <a:pPr marL="804863" lvl="2" indent="0">
              <a:spcBef>
                <a:spcPct val="0"/>
              </a:spcBef>
              <a:buFont typeface="Monotype Sorts" pitchFamily="2" charset="2"/>
              <a:buNone/>
            </a:pPr>
            <a:r>
              <a:rPr lang="en-US" sz="2000" dirty="0" smtClean="0">
                <a:cs typeface="Times New Roman" pitchFamily="18" charset="0"/>
              </a:rPr>
              <a:t>   	int i; int sum = 0;</a:t>
            </a:r>
          </a:p>
          <a:p>
            <a:pPr marL="804863" lvl="2" indent="0">
              <a:spcBef>
                <a:spcPct val="0"/>
              </a:spcBef>
              <a:buFont typeface="Monotype Sorts" pitchFamily="2" charset="2"/>
              <a:buNone/>
            </a:pPr>
            <a:r>
              <a:rPr lang="en-US" sz="2000" dirty="0" smtClean="0">
                <a:cs typeface="Times New Roman" pitchFamily="18" charset="0"/>
              </a:rPr>
              <a:t>    	for (i = 0; i &lt; 10; i++) {</a:t>
            </a:r>
          </a:p>
          <a:p>
            <a:pPr marL="804863" lvl="2" indent="0">
              <a:spcBef>
                <a:spcPct val="0"/>
              </a:spcBef>
              <a:buFont typeface="Monotype Sorts" pitchFamily="2" charset="2"/>
              <a:buNone/>
            </a:pPr>
            <a:r>
              <a:rPr lang="en-US" sz="2000" dirty="0" smtClean="0">
                <a:cs typeface="Times New Roman" pitchFamily="18" charset="0"/>
              </a:rPr>
              <a:t>		      sum += i; </a:t>
            </a:r>
          </a:p>
          <a:p>
            <a:pPr marL="804863" lvl="2" indent="0">
              <a:spcBef>
                <a:spcPct val="0"/>
              </a:spcBef>
              <a:buFont typeface="Monotype Sorts" pitchFamily="2" charset="2"/>
              <a:buNone/>
            </a:pPr>
            <a:r>
              <a:rPr lang="en-US" sz="2000" dirty="0" smtClean="0">
                <a:cs typeface="Times New Roman" pitchFamily="18" charset="0"/>
              </a:rPr>
              <a:t>		}</a:t>
            </a:r>
          </a:p>
          <a:p>
            <a:pPr marL="804863" lvl="2" indent="0">
              <a:spcBef>
                <a:spcPct val="0"/>
              </a:spcBef>
              <a:buFont typeface="Monotype Sorts" pitchFamily="2" charset="2"/>
              <a:buNone/>
            </a:pPr>
            <a:r>
              <a:rPr lang="en-US" sz="2000" b="1" dirty="0" smtClean="0">
                <a:cs typeface="Times New Roman" pitchFamily="18" charset="0"/>
              </a:rPr>
              <a:t>		assert i == 10;</a:t>
            </a:r>
            <a:endParaRPr lang="en-US" sz="2000" dirty="0" smtClean="0">
              <a:cs typeface="Times New Roman" pitchFamily="18" charset="0"/>
            </a:endParaRPr>
          </a:p>
          <a:p>
            <a:pPr marL="804863" lvl="2" indent="0">
              <a:spcBef>
                <a:spcPct val="0"/>
              </a:spcBef>
              <a:buFont typeface="Monotype Sorts" pitchFamily="2" charset="2"/>
              <a:buNone/>
            </a:pPr>
            <a:r>
              <a:rPr lang="en-US" sz="2000" b="1" dirty="0" smtClean="0">
                <a:cs typeface="Times New Roman" pitchFamily="18" charset="0"/>
              </a:rPr>
              <a:t>		assert sum &gt; 10 &amp;&amp; sum &lt; 5 * 10 : "sum is " + sum;</a:t>
            </a:r>
            <a:endParaRPr lang="en-US" sz="2000" dirty="0" smtClean="0">
              <a:cs typeface="Times New Roman" pitchFamily="18" charset="0"/>
            </a:endParaRPr>
          </a:p>
          <a:p>
            <a:pPr marL="804863" lvl="2" indent="0">
              <a:spcBef>
                <a:spcPct val="0"/>
              </a:spcBef>
              <a:buFont typeface="Monotype Sorts" pitchFamily="2" charset="2"/>
              <a:buNone/>
            </a:pPr>
            <a:r>
              <a:rPr lang="en-US" sz="2000" dirty="0" smtClean="0">
                <a:cs typeface="Times New Roman" pitchFamily="18" charset="0"/>
              </a:rPr>
              <a:t>	  }</a:t>
            </a:r>
          </a:p>
          <a:p>
            <a:pPr marL="804863" lvl="2" indent="0">
              <a:spcBef>
                <a:spcPct val="0"/>
              </a:spcBef>
              <a:buFont typeface="Monotype Sorts" pitchFamily="2" charset="2"/>
              <a:buNone/>
            </a:pPr>
            <a:r>
              <a:rPr lang="en-US" sz="2000" dirty="0" smtClean="0">
                <a:cs typeface="Times New Roman" pitchFamily="18" charset="0"/>
              </a:rPr>
              <a:t>}</a:t>
            </a:r>
            <a:endParaRPr 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cs typeface="Times New Roman" pitchFamily="18" charset="0"/>
              </a:rPr>
              <a:t>By default, the assertions are disabled at runtime. To enable it, use the switch –enableassertions, or –ea for short, as follows:</a:t>
            </a:r>
          </a:p>
          <a:p>
            <a:pPr lvl="1"/>
            <a:r>
              <a:rPr lang="en-US" b="1" dirty="0" smtClean="0">
                <a:cs typeface="Times New Roman" pitchFamily="18" charset="0"/>
              </a:rPr>
              <a:t>java –ea AssertionDemo</a:t>
            </a:r>
          </a:p>
          <a:p>
            <a:endParaRPr lang="en-US" dirty="0" smtClean="0">
              <a:cs typeface="Times New Roman" pitchFamily="18" charset="0"/>
            </a:endParaRPr>
          </a:p>
          <a:p>
            <a:r>
              <a:rPr lang="en-US" dirty="0" smtClean="0">
                <a:cs typeface="Times New Roman" pitchFamily="18" charset="0"/>
              </a:rPr>
              <a:t>Assertions can be selectively enabled or disabled at class level or package level. The disable switch is –disableassertions or –da for short. </a:t>
            </a:r>
          </a:p>
          <a:p>
            <a:pPr lvl="1"/>
            <a:r>
              <a:rPr lang="en-US" dirty="0" smtClean="0">
                <a:cs typeface="Times New Roman" pitchFamily="18" charset="0"/>
              </a:rPr>
              <a:t>Example: The following command enables assertions in package </a:t>
            </a:r>
            <a:r>
              <a:rPr lang="en-US" u="sng" dirty="0" smtClean="0">
                <a:cs typeface="Times New Roman" pitchFamily="18" charset="0"/>
              </a:rPr>
              <a:t>package1</a:t>
            </a:r>
            <a:r>
              <a:rPr lang="en-US" dirty="0" smtClean="0">
                <a:cs typeface="Times New Roman" pitchFamily="18" charset="0"/>
              </a:rPr>
              <a:t> and disables assertions in class </a:t>
            </a:r>
            <a:r>
              <a:rPr lang="en-US" u="sng" dirty="0" smtClean="0">
                <a:cs typeface="Times New Roman" pitchFamily="18" charset="0"/>
              </a:rPr>
              <a:t>Class1</a:t>
            </a:r>
            <a:r>
              <a:rPr lang="en-US" dirty="0" smtClean="0">
                <a:cs typeface="Times New Roman" pitchFamily="18" charset="0"/>
              </a:rPr>
              <a:t>.</a:t>
            </a:r>
          </a:p>
          <a:p>
            <a:pPr lvl="1"/>
            <a:endParaRPr lang="en-US" b="1" dirty="0" smtClean="0">
              <a:cs typeface="Times New Roman" pitchFamily="18" charset="0"/>
            </a:endParaRPr>
          </a:p>
          <a:p>
            <a:pPr lvl="2">
              <a:buNone/>
            </a:pPr>
            <a:r>
              <a:rPr lang="en-US" sz="2000" b="1" dirty="0" smtClean="0">
                <a:cs typeface="Times New Roman" pitchFamily="18" charset="0"/>
              </a:rPr>
              <a:t>java –ea:package1 –da:Class1 AssertionDemo</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Exception Handling Vs Assertions</a:t>
            </a:r>
          </a:p>
          <a:p>
            <a:pPr lvl="1"/>
            <a:r>
              <a:rPr lang="en-US" dirty="0" smtClean="0">
                <a:cs typeface="Times New Roman" pitchFamily="18" charset="0"/>
              </a:rPr>
              <a:t>Assertion should not be used to replace exception handling. Exception handling deals with unusual circumstances during program execution. Assertions are to assure the correctness of the program. </a:t>
            </a:r>
          </a:p>
          <a:p>
            <a:pPr lvl="1"/>
            <a:r>
              <a:rPr lang="en-US" dirty="0" smtClean="0">
                <a:cs typeface="Times New Roman" pitchFamily="18" charset="0"/>
              </a:rPr>
              <a:t>Exception handling addresses robustness and assertion addresses correctness. </a:t>
            </a:r>
          </a:p>
          <a:p>
            <a:pPr lvl="1"/>
            <a:r>
              <a:rPr lang="en-US" dirty="0" smtClean="0">
                <a:cs typeface="Times New Roman" pitchFamily="18" charset="0"/>
              </a:rPr>
              <a:t>Like exception handling, assertions are not used for normal tests, but for internal consistency and validity checks. </a:t>
            </a:r>
          </a:p>
          <a:p>
            <a:pPr lvl="1"/>
            <a:r>
              <a:rPr lang="en-US" dirty="0" smtClean="0">
                <a:cs typeface="Times New Roman" pitchFamily="18" charset="0"/>
              </a:rPr>
              <a:t>Assertions are checked at runtime and can be turned on or off at startup time.</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0" y="990600"/>
            <a:ext cx="8907463" cy="5257800"/>
          </a:xfrm>
        </p:spPr>
        <p:txBody>
          <a:bodyPr/>
          <a:lstStyle/>
          <a:p>
            <a:r>
              <a:rPr lang="en-US" dirty="0" smtClean="0"/>
              <a:t>Exception Handling :</a:t>
            </a:r>
          </a:p>
          <a:p>
            <a:pPr lvl="1"/>
            <a:r>
              <a:rPr lang="en-US" dirty="0" smtClean="0"/>
              <a:t>It is done using </a:t>
            </a:r>
            <a:r>
              <a:rPr lang="en-US" dirty="0" err="1" smtClean="0"/>
              <a:t>try,catch</a:t>
            </a:r>
            <a:r>
              <a:rPr lang="en-US" dirty="0" smtClean="0"/>
              <a:t>, throw, throws, finally.</a:t>
            </a:r>
          </a:p>
          <a:p>
            <a:pPr lvl="1">
              <a:lnSpc>
                <a:spcPct val="80000"/>
              </a:lnSpc>
            </a:pPr>
            <a:r>
              <a:rPr lang="en-US" dirty="0" smtClean="0"/>
              <a:t>For normal execution:</a:t>
            </a:r>
          </a:p>
          <a:p>
            <a:pPr lvl="2">
              <a:lnSpc>
                <a:spcPct val="80000"/>
              </a:lnSpc>
            </a:pPr>
            <a:r>
              <a:rPr lang="en-US" dirty="0" smtClean="0"/>
              <a:t>try block executes, then finally block executes, then other statements execute</a:t>
            </a:r>
          </a:p>
          <a:p>
            <a:pPr lvl="2">
              <a:lnSpc>
                <a:spcPct val="80000"/>
              </a:lnSpc>
            </a:pPr>
            <a:endParaRPr lang="en-US" dirty="0" smtClean="0"/>
          </a:p>
          <a:p>
            <a:pPr lvl="1">
              <a:lnSpc>
                <a:spcPct val="80000"/>
              </a:lnSpc>
            </a:pPr>
            <a:r>
              <a:rPr lang="en-US" dirty="0" smtClean="0"/>
              <a:t>When an error is caught and the catch block throws an exception or returns:</a:t>
            </a:r>
          </a:p>
          <a:p>
            <a:pPr lvl="2">
              <a:lnSpc>
                <a:spcPct val="80000"/>
              </a:lnSpc>
            </a:pPr>
            <a:r>
              <a:rPr lang="en-US" dirty="0" smtClean="0"/>
              <a:t>try block is interrupted</a:t>
            </a:r>
          </a:p>
          <a:p>
            <a:pPr lvl="2">
              <a:lnSpc>
                <a:spcPct val="80000"/>
              </a:lnSpc>
            </a:pPr>
            <a:r>
              <a:rPr lang="en-US" dirty="0" smtClean="0"/>
              <a:t>catch block executes (until throw or return statement)</a:t>
            </a:r>
          </a:p>
          <a:p>
            <a:pPr lvl="2">
              <a:lnSpc>
                <a:spcPct val="80000"/>
              </a:lnSpc>
            </a:pPr>
            <a:r>
              <a:rPr lang="en-US" dirty="0" smtClean="0"/>
              <a:t>finally block executes</a:t>
            </a:r>
          </a:p>
          <a:p>
            <a:pPr lvl="2">
              <a:lnSpc>
                <a:spcPct val="80000"/>
              </a:lnSpc>
            </a:pPr>
            <a:endParaRPr lang="en-US" dirty="0" smtClean="0"/>
          </a:p>
          <a:p>
            <a:pPr lvl="1">
              <a:lnSpc>
                <a:spcPct val="80000"/>
              </a:lnSpc>
            </a:pPr>
            <a:r>
              <a:rPr lang="en-US" dirty="0" smtClean="0"/>
              <a:t>When error is caught and catch block doesn’t throw an exception or return:</a:t>
            </a:r>
          </a:p>
          <a:p>
            <a:pPr lvl="2">
              <a:lnSpc>
                <a:spcPct val="80000"/>
              </a:lnSpc>
            </a:pPr>
            <a:r>
              <a:rPr lang="en-US" dirty="0" smtClean="0"/>
              <a:t>try block is interrupted</a:t>
            </a:r>
          </a:p>
          <a:p>
            <a:pPr lvl="2">
              <a:lnSpc>
                <a:spcPct val="80000"/>
              </a:lnSpc>
            </a:pPr>
            <a:r>
              <a:rPr lang="en-US" dirty="0" smtClean="0"/>
              <a:t>catch block executes</a:t>
            </a:r>
          </a:p>
          <a:p>
            <a:pPr lvl="2">
              <a:lnSpc>
                <a:spcPct val="80000"/>
              </a:lnSpc>
            </a:pPr>
            <a:r>
              <a:rPr lang="en-US" dirty="0" smtClean="0"/>
              <a:t>finally block executes</a:t>
            </a:r>
          </a:p>
          <a:p>
            <a:pPr lvl="2">
              <a:lnSpc>
                <a:spcPct val="80000"/>
              </a:lnSpc>
            </a:pPr>
            <a:r>
              <a:rPr lang="en-US" dirty="0" smtClean="0"/>
              <a:t>other statements execute</a:t>
            </a:r>
          </a:p>
          <a:p>
            <a:pPr lvl="1">
              <a:lnSpc>
                <a:spcPct val="80000"/>
              </a:lnSpc>
            </a:pPr>
            <a:endParaRPr lang="en-US" dirty="0" smtClean="0"/>
          </a:p>
          <a:p>
            <a:pPr lvl="1"/>
            <a:endParaRPr lang="en-US" dirty="0" smtClean="0"/>
          </a:p>
          <a:p>
            <a:endParaRPr lang="en-US" dirty="0"/>
          </a:p>
        </p:txBody>
      </p:sp>
      <p:pic>
        <p:nvPicPr>
          <p:cNvPr id="6" name="Picture 5" descr="Summary.bmp"/>
          <p:cNvPicPr>
            <a:picLocks noChangeAspect="1"/>
          </p:cNvPicPr>
          <p:nvPr/>
        </p:nvPicPr>
        <p:blipFill>
          <a:blip r:embed="rId2"/>
          <a:stretch>
            <a:fillRect/>
          </a:stretch>
        </p:blipFill>
        <p:spPr>
          <a:xfrm>
            <a:off x="5373414" y="990600"/>
            <a:ext cx="3657600" cy="2791326"/>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65100" y="1066800"/>
            <a:ext cx="8826500" cy="4960937"/>
          </a:xfrm>
        </p:spPr>
        <p:txBody>
          <a:bodyPr/>
          <a:lstStyle/>
          <a:p>
            <a:pPr>
              <a:lnSpc>
                <a:spcPct val="80000"/>
              </a:lnSpc>
            </a:pPr>
            <a:endParaRPr lang="en-US" dirty="0" smtClean="0"/>
          </a:p>
          <a:p>
            <a:pPr>
              <a:lnSpc>
                <a:spcPct val="80000"/>
              </a:lnSpc>
            </a:pPr>
            <a:r>
              <a:rPr lang="en-US" dirty="0" smtClean="0"/>
              <a:t>Exception 		</a:t>
            </a:r>
          </a:p>
          <a:p>
            <a:pPr lvl="1">
              <a:lnSpc>
                <a:spcPct val="80000"/>
              </a:lnSpc>
            </a:pPr>
            <a:r>
              <a:rPr lang="en-US" dirty="0" smtClean="0"/>
              <a:t>When an error occurs that is not caught:</a:t>
            </a:r>
          </a:p>
          <a:p>
            <a:pPr lvl="2">
              <a:lnSpc>
                <a:spcPct val="80000"/>
              </a:lnSpc>
            </a:pPr>
            <a:r>
              <a:rPr lang="en-US" dirty="0" smtClean="0"/>
              <a:t>try block is interrupted</a:t>
            </a:r>
          </a:p>
          <a:p>
            <a:pPr lvl="2">
              <a:lnSpc>
                <a:spcPct val="80000"/>
              </a:lnSpc>
            </a:pPr>
            <a:r>
              <a:rPr lang="en-US" dirty="0" smtClean="0"/>
              <a:t>finally block executes</a:t>
            </a:r>
          </a:p>
          <a:p>
            <a:pPr>
              <a:lnSpc>
                <a:spcPct val="80000"/>
              </a:lnSpc>
            </a:pPr>
            <a:endParaRPr lang="en-US" sz="3200" dirty="0" smtClean="0"/>
          </a:p>
          <a:p>
            <a:pPr>
              <a:lnSpc>
                <a:spcPct val="80000"/>
              </a:lnSpc>
            </a:pPr>
            <a:r>
              <a:rPr lang="en-US" dirty="0" smtClean="0"/>
              <a:t>Assertions:</a:t>
            </a:r>
          </a:p>
          <a:p>
            <a:pPr lvl="1">
              <a:lnSpc>
                <a:spcPct val="80000"/>
              </a:lnSpc>
            </a:pPr>
            <a:r>
              <a:rPr lang="en-US" dirty="0" smtClean="0"/>
              <a:t>Checks for the correctness of the program</a:t>
            </a:r>
          </a:p>
          <a:p>
            <a:pPr lvl="1">
              <a:lnSpc>
                <a:spcPct val="80000"/>
              </a:lnSpc>
            </a:pPr>
            <a:r>
              <a:rPr lang="en-US" dirty="0" smtClean="0"/>
              <a:t>Can be enabled or disabled as per programmer’s choice.</a:t>
            </a:r>
          </a:p>
          <a:p>
            <a:pPr lvl="1">
              <a:lnSpc>
                <a:spcPct val="80000"/>
              </a:lnSpc>
            </a:pPr>
            <a:endParaRPr lang="en-US" sz="2800" dirty="0"/>
          </a:p>
        </p:txBody>
      </p:sp>
      <p:pic>
        <p:nvPicPr>
          <p:cNvPr id="4" name="Picture 3" descr="Summary.bmp"/>
          <p:cNvPicPr>
            <a:picLocks noChangeAspect="1"/>
          </p:cNvPicPr>
          <p:nvPr/>
        </p:nvPicPr>
        <p:blipFill>
          <a:blip r:embed="rId3"/>
          <a:stretch>
            <a:fillRect/>
          </a:stretch>
        </p:blipFill>
        <p:spPr>
          <a:xfrm>
            <a:off x="5486400" y="990600"/>
            <a:ext cx="3657600" cy="3080084"/>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What can be the possible cause of </a:t>
            </a:r>
            <a:r>
              <a:rPr lang="en-US" dirty="0" err="1" smtClean="0"/>
              <a:t>NoClassDefFoundError</a:t>
            </a:r>
            <a:r>
              <a:rPr lang="en-US" dirty="0" smtClean="0"/>
              <a:t>?</a:t>
            </a:r>
          </a:p>
          <a:p>
            <a:endParaRPr lang="en-US" dirty="0" smtClean="0"/>
          </a:p>
          <a:p>
            <a:pPr marL="0" indent="0">
              <a:buNone/>
            </a:pPr>
            <a:r>
              <a:rPr lang="en-US" b="1" dirty="0" err="1">
                <a:solidFill>
                  <a:schemeClr val="tx2">
                    <a:lumMod val="90000"/>
                    <a:lumOff val="10000"/>
                  </a:schemeClr>
                </a:solidFill>
              </a:rPr>
              <a:t>NoClassDefFoundError</a:t>
            </a:r>
            <a:r>
              <a:rPr lang="en-US" b="1" dirty="0">
                <a:solidFill>
                  <a:schemeClr val="tx2">
                    <a:lumMod val="90000"/>
                    <a:lumOff val="10000"/>
                  </a:schemeClr>
                </a:solidFill>
              </a:rPr>
              <a:t> occurs when a class was found during compilation but could not be located in the </a:t>
            </a:r>
            <a:r>
              <a:rPr lang="en-US" b="1" dirty="0" err="1">
                <a:solidFill>
                  <a:schemeClr val="tx2">
                    <a:lumMod val="90000"/>
                    <a:lumOff val="10000"/>
                  </a:schemeClr>
                </a:solidFill>
              </a:rPr>
              <a:t>classpath</a:t>
            </a:r>
            <a:r>
              <a:rPr lang="en-US" b="1" dirty="0">
                <a:solidFill>
                  <a:schemeClr val="tx2">
                    <a:lumMod val="90000"/>
                    <a:lumOff val="10000"/>
                  </a:schemeClr>
                </a:solidFill>
              </a:rPr>
              <a:t> while executing the program.</a:t>
            </a:r>
          </a:p>
          <a:p>
            <a:pPr marL="0" indent="0">
              <a:buNone/>
            </a:pPr>
            <a:endParaRPr lang="en-US" dirty="0" smtClean="0"/>
          </a:p>
          <a:p>
            <a:pPr marL="0" indent="0">
              <a:buNone/>
            </a:pPr>
            <a:endParaRPr lang="en-US" dirty="0" smtClean="0"/>
          </a:p>
          <a:p>
            <a:endParaRPr lang="en-US" dirty="0" smtClean="0"/>
          </a:p>
          <a:p>
            <a:pPr marL="0" indent="0">
              <a:buNone/>
            </a:pPr>
            <a:endParaRPr lang="en-US" dirty="0" smtClean="0"/>
          </a:p>
          <a:p>
            <a:endParaRPr lang="en-US" dirty="0"/>
          </a:p>
        </p:txBody>
      </p:sp>
      <p:pic>
        <p:nvPicPr>
          <p:cNvPr id="8" name="Picture 7" descr="Question1.jpg"/>
          <p:cNvPicPr>
            <a:picLocks noChangeAspect="1"/>
          </p:cNvPicPr>
          <p:nvPr/>
        </p:nvPicPr>
        <p:blipFill>
          <a:blip r:embed="rId3"/>
          <a:stretch>
            <a:fillRect/>
          </a:stretch>
        </p:blipFill>
        <p:spPr>
          <a:xfrm>
            <a:off x="5029200" y="1066800"/>
            <a:ext cx="3657600" cy="486672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76200" y="1066800"/>
            <a:ext cx="8839200" cy="5181600"/>
          </a:xfrm>
        </p:spPr>
        <p:txBody>
          <a:bodyPr/>
          <a:lstStyle/>
          <a:p>
            <a:endParaRPr lang="en-US" dirty="0" smtClean="0"/>
          </a:p>
          <a:p>
            <a:r>
              <a:rPr lang="en-US" dirty="0" smtClean="0"/>
              <a:t>How will you re-throw an exception which has been caught in a catch block?</a:t>
            </a:r>
          </a:p>
          <a:p>
            <a:endParaRPr lang="en-US" dirty="0" smtClean="0"/>
          </a:p>
          <a:p>
            <a:pPr marL="0" lvl="4" indent="0">
              <a:buSzPct val="125000"/>
              <a:buNone/>
            </a:pPr>
            <a:r>
              <a:rPr lang="en-US" sz="4000" b="1" dirty="0" smtClean="0">
                <a:solidFill>
                  <a:schemeClr val="tx2">
                    <a:lumMod val="90000"/>
                    <a:lumOff val="10000"/>
                  </a:schemeClr>
                </a:solidFill>
              </a:rPr>
              <a:t>                Throw</a:t>
            </a:r>
            <a:endParaRPr lang="en-US" sz="4000" b="1" dirty="0">
              <a:solidFill>
                <a:schemeClr val="tx2">
                  <a:lumMod val="90000"/>
                  <a:lumOff val="10000"/>
                </a:schemeClr>
              </a:solidFill>
            </a:endParaRPr>
          </a:p>
          <a:p>
            <a:endParaRPr lang="en-US" dirty="0" smtClean="0"/>
          </a:p>
          <a:p>
            <a:endParaRPr lang="en-US" dirty="0" smtClean="0"/>
          </a:p>
          <a:p>
            <a:pPr marL="0" indent="0">
              <a:buNone/>
            </a:pPr>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a:stretch>
            <a:fillRect/>
          </a:stretch>
        </p:blipFill>
        <p:spPr>
          <a:xfrm>
            <a:off x="6395121" y="914400"/>
            <a:ext cx="2748879" cy="3657600"/>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pic>
        <p:nvPicPr>
          <p:cNvPr id="5" name="Content Placeholder 4" descr="ExceptionsHierarchy.gif"/>
          <p:cNvPicPr>
            <a:picLocks noGrp="1" noChangeAspect="1"/>
          </p:cNvPicPr>
          <p:nvPr>
            <p:ph idx="1"/>
          </p:nvPr>
        </p:nvPicPr>
        <p:blipFill>
          <a:blip r:embed="rId2"/>
          <a:stretch>
            <a:fillRect/>
          </a:stretch>
        </p:blipFill>
        <p:spPr>
          <a:xfrm>
            <a:off x="2162969" y="2080419"/>
            <a:ext cx="4762500" cy="3105150"/>
          </a:xfrm>
        </p:spPr>
      </p:pic>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117E8994-DE54-4D51-B14E-B5C9DB536052}" type="slidenum">
              <a:rPr lang="en-US" altLang="en-US" smtClean="0"/>
              <a:pPr>
                <a:defRPr/>
              </a:pPr>
              <a:t>4</a:t>
            </a:fld>
            <a:endParaRPr lang="en-US" altLang="en-US" dirty="0"/>
          </a:p>
        </p:txBody>
      </p:sp>
      <p:sp>
        <p:nvSpPr>
          <p:cNvPr id="6" name="Rectangle 3"/>
          <p:cNvSpPr txBox="1">
            <a:spLocks noChangeArrowheads="1"/>
          </p:cNvSpPr>
          <p:nvPr/>
        </p:nvSpPr>
        <p:spPr bwMode="auto">
          <a:xfrm>
            <a:off x="304800" y="1066800"/>
            <a:ext cx="83820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100000"/>
              </a:lnSpc>
              <a:spcBef>
                <a:spcPct val="20000"/>
              </a:spcBef>
              <a:spcAft>
                <a:spcPct val="0"/>
              </a:spcAft>
              <a:buClrTx/>
              <a:buSzPct val="125000"/>
              <a:buFont typeface="Wingdings" pitchFamily="2" charset="2"/>
              <a:buBlip>
                <a:blip r:embed="rId3"/>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Exception Class Hierarchy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28600" y="990600"/>
            <a:ext cx="8674100" cy="5181600"/>
          </a:xfrm>
        </p:spPr>
        <p:txBody>
          <a:bodyPr/>
          <a:lstStyle/>
          <a:p>
            <a:endParaRPr lang="en-US" dirty="0" smtClean="0"/>
          </a:p>
          <a:p>
            <a:r>
              <a:rPr lang="en-US" dirty="0" smtClean="0"/>
              <a:t>Consider a scenario where you are using a third-party function that is specified to return a double value between 0 and 1, but we'd like to guarantee that is the case. How will you do it?</a:t>
            </a:r>
          </a:p>
          <a:p>
            <a:endParaRPr lang="en-US" dirty="0" smtClean="0"/>
          </a:p>
          <a:p>
            <a:endParaRPr lang="en-US" dirty="0" smtClean="0"/>
          </a:p>
          <a:p>
            <a:pPr marL="0" lvl="4" indent="0">
              <a:buSzPct val="125000"/>
              <a:buNone/>
            </a:pPr>
            <a:r>
              <a:rPr lang="en-US" sz="4000" b="1" dirty="0" smtClean="0">
                <a:solidFill>
                  <a:schemeClr val="tx2">
                    <a:lumMod val="90000"/>
                    <a:lumOff val="10000"/>
                  </a:schemeClr>
                </a:solidFill>
              </a:rPr>
              <a:t>         Using </a:t>
            </a:r>
            <a:r>
              <a:rPr lang="en-US" sz="4000" b="1" dirty="0">
                <a:solidFill>
                  <a:schemeClr val="tx2">
                    <a:lumMod val="90000"/>
                    <a:lumOff val="10000"/>
                  </a:schemeClr>
                </a:solidFill>
              </a:rPr>
              <a:t>Assertions</a:t>
            </a:r>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282575" y="3376613"/>
            <a:ext cx="4746625" cy="814387"/>
          </a:xfrm>
        </p:spPr>
        <p:txBody>
          <a:bodyPr/>
          <a:lstStyle/>
          <a:p>
            <a:pPr marL="457200" indent="-457200">
              <a:spcBef>
                <a:spcPct val="50000"/>
              </a:spcBef>
            </a:pPr>
            <a:r>
              <a:rPr lang="en-US" sz="4000" dirty="0" smtClean="0">
                <a:solidFill>
                  <a:schemeClr val="tx2">
                    <a:lumMod val="90000"/>
                    <a:lumOff val="10000"/>
                  </a:schemeClr>
                </a:solidFill>
              </a:rPr>
              <a:t>THANK YOU</a:t>
            </a:r>
            <a:endParaRPr lang="en-US" sz="4000" dirty="0">
              <a:solidFill>
                <a:schemeClr val="tx2">
                  <a:lumMod val="90000"/>
                  <a:lumOff val="1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Exception Class Hierarchy(Contd..)</a:t>
            </a:r>
          </a:p>
          <a:p>
            <a:pPr lvl="1"/>
            <a:r>
              <a:rPr lang="en-US" dirty="0" smtClean="0"/>
              <a:t>Throwable class</a:t>
            </a:r>
          </a:p>
          <a:p>
            <a:pPr lvl="2"/>
            <a:r>
              <a:rPr lang="en-US" dirty="0" smtClean="0"/>
              <a:t>Root class of exception classes</a:t>
            </a:r>
          </a:p>
          <a:p>
            <a:pPr lvl="2"/>
            <a:r>
              <a:rPr lang="en-US" dirty="0" smtClean="0"/>
              <a:t>Immediate subclasses</a:t>
            </a:r>
          </a:p>
          <a:p>
            <a:pPr lvl="3"/>
            <a:r>
              <a:rPr lang="en-US" i="1" dirty="0" smtClean="0"/>
              <a:t>Error</a:t>
            </a:r>
          </a:p>
          <a:p>
            <a:pPr lvl="3"/>
            <a:r>
              <a:rPr lang="en-US" i="1" dirty="0" smtClean="0"/>
              <a:t>Exception</a:t>
            </a:r>
          </a:p>
          <a:p>
            <a:pPr lvl="3">
              <a:buNone/>
            </a:pPr>
            <a:endParaRPr lang="en-US" i="1" dirty="0" smtClean="0"/>
          </a:p>
          <a:p>
            <a:pPr lvl="1"/>
            <a:r>
              <a:rPr lang="en-US" dirty="0" smtClean="0"/>
              <a:t>Exception class</a:t>
            </a:r>
          </a:p>
          <a:p>
            <a:pPr lvl="2"/>
            <a:r>
              <a:rPr lang="en-US" dirty="0" smtClean="0"/>
              <a:t>Exceptions indicate that a problem occurred but that the problem is not a serious systemic problem.</a:t>
            </a:r>
          </a:p>
          <a:p>
            <a:pPr lvl="2"/>
            <a:r>
              <a:rPr lang="en-US" dirty="0" smtClean="0"/>
              <a:t>Conditions that user programs can reasonably deal with</a:t>
            </a:r>
          </a:p>
          <a:p>
            <a:pPr lvl="2"/>
            <a:r>
              <a:rPr lang="en-US" dirty="0" smtClean="0"/>
              <a:t>Usually the result of some flaws in the user program code</a:t>
            </a:r>
          </a:p>
          <a:p>
            <a:pPr lvl="2"/>
            <a:r>
              <a:rPr lang="en-US" dirty="0" smtClean="0"/>
              <a:t>Examples</a:t>
            </a:r>
          </a:p>
          <a:p>
            <a:pPr lvl="3"/>
            <a:r>
              <a:rPr lang="en-US" dirty="0" smtClean="0"/>
              <a:t>Division by zero error</a:t>
            </a:r>
          </a:p>
          <a:p>
            <a:pPr lvl="3"/>
            <a:r>
              <a:rPr lang="en-US" dirty="0" smtClean="0"/>
              <a:t>Array out-of-bounds error</a:t>
            </a:r>
          </a:p>
          <a:p>
            <a:pPr lvl="1"/>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117E8994-DE54-4D51-B14E-B5C9DB536052}" type="slidenum">
              <a:rPr lang="en-US" altLang="en-US" smtClean="0"/>
              <a:pPr>
                <a:defRPr/>
              </a:pPr>
              <a:t>5</a:t>
            </a:fld>
            <a:endParaRPr lang="en-US"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Exception Class Hierarchy(Contd..)</a:t>
            </a:r>
          </a:p>
          <a:p>
            <a:pPr lvl="2"/>
            <a:r>
              <a:rPr lang="en-US" dirty="0" smtClean="0"/>
              <a:t>The subclasses of java.lang.Exception are divided in two categories :</a:t>
            </a:r>
          </a:p>
          <a:p>
            <a:pPr lvl="3"/>
            <a:r>
              <a:rPr lang="en-US" dirty="0" smtClean="0"/>
              <a:t>Checked Exception and </a:t>
            </a:r>
          </a:p>
          <a:p>
            <a:pPr lvl="3"/>
            <a:r>
              <a:rPr lang="en-US" dirty="0" smtClean="0"/>
              <a:t>Unchecked Exception.</a:t>
            </a:r>
          </a:p>
          <a:p>
            <a:pPr lvl="3"/>
            <a:endParaRPr lang="en-US" dirty="0" smtClean="0"/>
          </a:p>
          <a:p>
            <a:pPr lvl="2"/>
            <a:r>
              <a:rPr lang="en-US" u="sng" dirty="0" smtClean="0"/>
              <a:t>Checked Exceptions:</a:t>
            </a:r>
          </a:p>
          <a:p>
            <a:pPr lvl="3"/>
            <a:r>
              <a:rPr lang="en-US" dirty="0" smtClean="0"/>
              <a:t>Classes that extend Throwable class except RuntimeException and Error are Checked Exceptions. They are checked at compile-time by the Java compiler.</a:t>
            </a:r>
          </a:p>
          <a:p>
            <a:pPr lvl="3"/>
            <a:r>
              <a:rPr lang="en-US" dirty="0" smtClean="0"/>
              <a:t>Compiler checks each method call and method declaration determines whether method throws checked exceptions. </a:t>
            </a:r>
          </a:p>
          <a:p>
            <a:pPr lvl="4"/>
            <a:r>
              <a:rPr lang="en-US" dirty="0" smtClean="0"/>
              <a:t>If so, the compiler ensures checked exception caught or declared in throws clause. </a:t>
            </a:r>
          </a:p>
          <a:p>
            <a:pPr lvl="4"/>
            <a:r>
              <a:rPr lang="en-US" dirty="0" smtClean="0"/>
              <a:t>If not caught or declared, compiler error occurs.</a:t>
            </a:r>
          </a:p>
          <a:p>
            <a:pPr lvl="3"/>
            <a:r>
              <a:rPr lang="en-US" dirty="0" smtClean="0"/>
              <a:t>Examples:</a:t>
            </a:r>
          </a:p>
          <a:p>
            <a:pPr lvl="4"/>
            <a:r>
              <a:rPr lang="en-US" dirty="0" smtClean="0"/>
              <a:t>ClassNotFoundException </a:t>
            </a:r>
          </a:p>
          <a:p>
            <a:pPr lvl="4"/>
            <a:r>
              <a:rPr lang="en-US" dirty="0" smtClean="0"/>
              <a:t>IOException </a:t>
            </a:r>
          </a:p>
          <a:p>
            <a:pPr lvl="4"/>
            <a:r>
              <a:rPr lang="en-US" dirty="0" smtClean="0"/>
              <a:t>FileNotFoundException</a:t>
            </a:r>
          </a:p>
          <a:p>
            <a:pPr lvl="2"/>
            <a:endParaRPr lang="en-US" dirty="0" smtClean="0"/>
          </a:p>
          <a:p>
            <a:pPr lvl="1"/>
            <a:endParaRPr lang="en-US" dirty="0"/>
          </a:p>
        </p:txBody>
      </p:sp>
      <p:sp>
        <p:nvSpPr>
          <p:cNvPr id="4" name="Slide Number Placeholder 3"/>
          <p:cNvSpPr>
            <a:spLocks noGrp="1"/>
          </p:cNvSpPr>
          <p:nvPr>
            <p:ph type="sldNum" sz="quarter" idx="4294967295"/>
          </p:nvPr>
        </p:nvSpPr>
        <p:spPr>
          <a:xfrm>
            <a:off x="0" y="6121400"/>
            <a:ext cx="1000125" cy="261938"/>
          </a:xfrm>
          <a:prstGeom prst="rect">
            <a:avLst/>
          </a:prstGeom>
        </p:spPr>
        <p:txBody>
          <a:bodyPr/>
          <a:lstStyle/>
          <a:p>
            <a:pPr>
              <a:defRPr/>
            </a:pPr>
            <a:fld id="{117E8994-DE54-4D51-B14E-B5C9DB536052}" type="slidenum">
              <a:rPr lang="en-US" altLang="en-US" smtClean="0"/>
              <a:pPr>
                <a:defRPr/>
              </a:pPr>
              <a:t>6</a:t>
            </a:fld>
            <a:endParaRPr lang="en-US"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Exception Class Hierarchy(Contd..)</a:t>
            </a:r>
          </a:p>
          <a:p>
            <a:pPr lvl="2"/>
            <a:r>
              <a:rPr lang="en-US" u="sng" dirty="0" smtClean="0"/>
              <a:t>Unchecked Exception:</a:t>
            </a:r>
          </a:p>
          <a:p>
            <a:pPr lvl="3"/>
            <a:r>
              <a:rPr lang="en-US" dirty="0" smtClean="0"/>
              <a:t>The classes that extend RuntimeException are known as Unchecked Exceptions.</a:t>
            </a:r>
          </a:p>
          <a:p>
            <a:pPr lvl="3"/>
            <a:r>
              <a:rPr lang="en-US" dirty="0" smtClean="0"/>
              <a:t>Unchecked exceptions are those exception objects which don't have to be explicitly caught. Whenever an unchecked exception occurs JVM will handle it automatically.</a:t>
            </a:r>
          </a:p>
          <a:p>
            <a:pPr lvl="3"/>
            <a:r>
              <a:rPr lang="en-US" dirty="0" smtClean="0"/>
              <a:t>Compiler does </a:t>
            </a:r>
            <a:r>
              <a:rPr lang="en-US" u="sng" dirty="0" smtClean="0"/>
              <a:t>not</a:t>
            </a:r>
            <a:r>
              <a:rPr lang="en-US" dirty="0" smtClean="0"/>
              <a:t> check code to see if exception caught or declared rather they are checked at run-time.</a:t>
            </a:r>
          </a:p>
          <a:p>
            <a:pPr lvl="3"/>
            <a:r>
              <a:rPr lang="en-US" dirty="0" smtClean="0"/>
              <a:t>Examples:</a:t>
            </a:r>
          </a:p>
          <a:p>
            <a:pPr lvl="4"/>
            <a:r>
              <a:rPr lang="en-US" dirty="0" smtClean="0"/>
              <a:t>NullPointerException </a:t>
            </a:r>
          </a:p>
          <a:p>
            <a:pPr lvl="4"/>
            <a:r>
              <a:rPr lang="en-US" dirty="0" smtClean="0"/>
              <a:t>IndexOutOfBoundsException </a:t>
            </a:r>
          </a:p>
          <a:p>
            <a:pPr lvl="4"/>
            <a:r>
              <a:rPr lang="en-US" dirty="0" smtClean="0"/>
              <a:t>ArrayIndexOutOfBoundsException    </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Exception Class Hierarchy(Contd..)</a:t>
            </a:r>
          </a:p>
          <a:p>
            <a:pPr lvl="1"/>
            <a:r>
              <a:rPr lang="en-US" dirty="0" smtClean="0"/>
              <a:t>Error class</a:t>
            </a:r>
          </a:p>
          <a:p>
            <a:pPr lvl="2"/>
            <a:r>
              <a:rPr lang="en-US" dirty="0" smtClean="0"/>
              <a:t>Used by the Java run-time system to handle errors</a:t>
            </a:r>
          </a:p>
          <a:p>
            <a:pPr lvl="2"/>
            <a:r>
              <a:rPr lang="en-US" dirty="0" smtClean="0"/>
              <a:t>occurring in the run-time environment</a:t>
            </a:r>
          </a:p>
          <a:p>
            <a:pPr lvl="2"/>
            <a:r>
              <a:rPr lang="en-US" dirty="0" smtClean="0"/>
              <a:t>Generally beyond the control of user programs</a:t>
            </a:r>
          </a:p>
          <a:p>
            <a:pPr lvl="2"/>
            <a:r>
              <a:rPr lang="en-US" dirty="0" smtClean="0"/>
              <a:t>This type of abnormal conditions are errors which can comes from external sources or agent.</a:t>
            </a:r>
          </a:p>
          <a:p>
            <a:pPr lvl="2"/>
            <a:r>
              <a:rPr lang="en-US" dirty="0" smtClean="0"/>
              <a:t>The instances which are type of java.lang.Error cannot be recovered in java program. They have to be correct by external source.</a:t>
            </a:r>
          </a:p>
          <a:p>
            <a:pPr lvl="2"/>
            <a:r>
              <a:rPr lang="en-US" dirty="0" smtClean="0"/>
              <a:t>Examples</a:t>
            </a:r>
          </a:p>
          <a:p>
            <a:pPr lvl="3"/>
            <a:r>
              <a:rPr lang="en-US" dirty="0" smtClean="0"/>
              <a:t>out </a:t>
            </a:r>
            <a:r>
              <a:rPr lang="en-US" dirty="0" err="1" smtClean="0"/>
              <a:t>ofMemoryError</a:t>
            </a:r>
            <a:endParaRPr lang="en-US" dirty="0" smtClean="0"/>
          </a:p>
          <a:p>
            <a:pPr lvl="3"/>
            <a:r>
              <a:rPr lang="en-US" dirty="0" err="1" smtClean="0"/>
              <a:t>AssertionError</a:t>
            </a:r>
            <a:endParaRPr lang="en-US" dirty="0" smtClean="0"/>
          </a:p>
          <a:p>
            <a:pPr lvl="3"/>
            <a:r>
              <a:rPr lang="en-US" dirty="0" err="1" smtClean="0"/>
              <a:t>VirtualMachineError</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smtClean="0"/>
              <a:t>Exception Handling in java is done using try, catch, throw, throws, finally clause</a:t>
            </a:r>
          </a:p>
          <a:p>
            <a:pPr lvl="1">
              <a:buNone/>
            </a:pPr>
            <a:endParaRPr lang="en-US" dirty="0" smtClean="0"/>
          </a:p>
          <a:p>
            <a:pPr lvl="2">
              <a:lnSpc>
                <a:spcPct val="80000"/>
              </a:lnSpc>
              <a:buNone/>
            </a:pPr>
            <a:r>
              <a:rPr lang="en-US" dirty="0" smtClean="0"/>
              <a:t>try { </a:t>
            </a:r>
          </a:p>
          <a:p>
            <a:pPr lvl="2">
              <a:lnSpc>
                <a:spcPct val="80000"/>
              </a:lnSpc>
              <a:buNone/>
            </a:pPr>
            <a:r>
              <a:rPr lang="en-US" dirty="0" smtClean="0"/>
              <a:t>	 // statement that could throw an exception</a:t>
            </a:r>
          </a:p>
          <a:p>
            <a:pPr lvl="2">
              <a:lnSpc>
                <a:spcPct val="80000"/>
              </a:lnSpc>
              <a:buNone/>
            </a:pPr>
            <a:r>
              <a:rPr lang="en-US" dirty="0" smtClean="0"/>
              <a:t>}catch (&lt;exception type&gt; e) {</a:t>
            </a:r>
          </a:p>
          <a:p>
            <a:pPr lvl="2">
              <a:lnSpc>
                <a:spcPct val="80000"/>
              </a:lnSpc>
              <a:buNone/>
            </a:pPr>
            <a:r>
              <a:rPr lang="en-US" dirty="0" smtClean="0"/>
              <a:t>	// statements that handle the exception</a:t>
            </a:r>
          </a:p>
          <a:p>
            <a:pPr lvl="2">
              <a:lnSpc>
                <a:spcPct val="80000"/>
              </a:lnSpc>
              <a:buNone/>
            </a:pPr>
            <a:r>
              <a:rPr lang="en-US" dirty="0" smtClean="0"/>
              <a:t>}catch (&lt;exception type&gt; e) { //e higher in hierarchy</a:t>
            </a:r>
          </a:p>
          <a:p>
            <a:pPr lvl="2">
              <a:lnSpc>
                <a:spcPct val="80000"/>
              </a:lnSpc>
              <a:buNone/>
            </a:pPr>
            <a:r>
              <a:rPr lang="en-US" dirty="0" smtClean="0"/>
              <a:t>	// statements that handle the exception</a:t>
            </a:r>
          </a:p>
          <a:p>
            <a:pPr lvl="2">
              <a:lnSpc>
                <a:spcPct val="80000"/>
              </a:lnSpc>
              <a:buNone/>
            </a:pPr>
            <a:r>
              <a:rPr lang="en-US" dirty="0" smtClean="0"/>
              <a:t>}finally {</a:t>
            </a:r>
          </a:p>
          <a:p>
            <a:pPr lvl="2">
              <a:lnSpc>
                <a:spcPct val="80000"/>
              </a:lnSpc>
              <a:buNone/>
            </a:pPr>
            <a:r>
              <a:rPr lang="en-US" dirty="0" smtClean="0"/>
              <a:t>	// release resources</a:t>
            </a:r>
          </a:p>
          <a:p>
            <a:pPr lvl="2">
              <a:lnSpc>
                <a:spcPct val="80000"/>
              </a:lnSpc>
              <a:buNone/>
            </a:pPr>
            <a:r>
              <a:rPr lang="en-US" dirty="0" smtClean="0"/>
              <a:t>}</a:t>
            </a:r>
          </a:p>
          <a:p>
            <a:pPr lvl="2">
              <a:lnSpc>
                <a:spcPct val="80000"/>
              </a:lnSpc>
              <a:buNone/>
            </a:pPr>
            <a:r>
              <a:rPr lang="en-US" dirty="0" smtClean="0"/>
              <a:t>//other statements</a:t>
            </a:r>
          </a:p>
          <a:p>
            <a:pPr lvl="2">
              <a:lnSpc>
                <a:spcPct val="80000"/>
              </a:lnSpc>
              <a:buNone/>
            </a:pPr>
            <a:endParaRPr lang="en-US" dirty="0" smtClean="0"/>
          </a:p>
          <a:p>
            <a:pPr>
              <a:lnSpc>
                <a:spcPct val="80000"/>
              </a:lnSpc>
            </a:pPr>
            <a:r>
              <a:rPr lang="en-US" dirty="0" smtClean="0"/>
              <a:t>At most one catch block executes</a:t>
            </a:r>
          </a:p>
          <a:p>
            <a:pPr>
              <a:lnSpc>
                <a:spcPct val="80000"/>
              </a:lnSpc>
            </a:pPr>
            <a:r>
              <a:rPr lang="en-US" b="1" dirty="0" smtClean="0"/>
              <a:t>finally</a:t>
            </a:r>
            <a:r>
              <a:rPr lang="en-US" dirty="0" smtClean="0">
                <a:latin typeface="Courier New" pitchFamily="49" charset="0"/>
              </a:rPr>
              <a:t> </a:t>
            </a:r>
            <a:r>
              <a:rPr lang="en-US" dirty="0" smtClean="0"/>
              <a:t>block always executes once, whether there’s an error or not</a:t>
            </a:r>
          </a:p>
          <a:p>
            <a:pPr lvl="1">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12C8019D-EA62-4D92-8563-5F6BCCB45AA2}" vid="{639A7567-84B7-46A4-A2BE-3424ECC171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7612</TotalTime>
  <Words>1910</Words>
  <Application>Microsoft Office PowerPoint</Application>
  <PresentationFormat>On-screen Show (4:3)</PresentationFormat>
  <Paragraphs>372</Paragraphs>
  <Slides>41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Courier New</vt:lpstr>
      <vt:lpstr>Lucida Console</vt:lpstr>
      <vt:lpstr>Monotype Sorts</vt:lpstr>
      <vt:lpstr>Times New Roman</vt:lpstr>
      <vt:lpstr>Wingdings</vt:lpstr>
      <vt:lpstr>Global</vt:lpstr>
      <vt:lpstr>PowerPoint Presentation</vt:lpstr>
      <vt:lpstr>Objectives</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Try with resource statement (Java 7)</vt:lpstr>
      <vt:lpstr>Multiple Exception Catching (Java 7)</vt:lpstr>
      <vt:lpstr>Exception Handling</vt:lpstr>
      <vt:lpstr>Exception Handling</vt:lpstr>
      <vt:lpstr>Exception Handling</vt:lpstr>
      <vt:lpstr>Exception Handling</vt:lpstr>
      <vt:lpstr>Exception Handling</vt:lpstr>
      <vt:lpstr>Exception Handling</vt:lpstr>
      <vt:lpstr>Exception Handling</vt:lpstr>
      <vt:lpstr>Exception Handling</vt:lpstr>
      <vt:lpstr>Question</vt:lpstr>
      <vt:lpstr>Exception Handling</vt:lpstr>
      <vt:lpstr>Exception Handling</vt:lpstr>
      <vt:lpstr>Exception Handling</vt:lpstr>
      <vt:lpstr>Exception Handling</vt:lpstr>
      <vt:lpstr>PowerPoint Presentation</vt:lpstr>
      <vt:lpstr>Assertions</vt:lpstr>
      <vt:lpstr>Assertions</vt:lpstr>
      <vt:lpstr>Assertions</vt:lpstr>
      <vt:lpstr>Assertions</vt:lpstr>
      <vt:lpstr>Summary</vt:lpstr>
      <vt:lpstr>Summary</vt:lpstr>
      <vt:lpstr>Questions</vt:lpstr>
      <vt:lpstr>Questions</vt:lpstr>
      <vt:lpstr>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syntel</cp:lastModifiedBy>
  <cp:revision>1373</cp:revision>
  <dcterms:created xsi:type="dcterms:W3CDTF">2002-09-04T12:32:15Z</dcterms:created>
  <dcterms:modified xsi:type="dcterms:W3CDTF">2019-11-19T06:29:24Z</dcterms:modified>
</cp:coreProperties>
</file>