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5" r:id="rId1"/>
  </p:sldMasterIdLst>
  <p:notesMasterIdLst>
    <p:notesMasterId r:id="rId51"/>
  </p:notesMasterIdLst>
  <p:handoutMasterIdLst>
    <p:handoutMasterId r:id="rId52"/>
  </p:handoutMasterIdLst>
  <p:sldIdLst>
    <p:sldId id="324" r:id="rId2"/>
    <p:sldId id="688" r:id="rId3"/>
    <p:sldId id="689" r:id="rId4"/>
    <p:sldId id="325" r:id="rId5"/>
    <p:sldId id="733" r:id="rId6"/>
    <p:sldId id="725" r:id="rId7"/>
    <p:sldId id="736" r:id="rId8"/>
    <p:sldId id="731" r:id="rId9"/>
    <p:sldId id="737" r:id="rId10"/>
    <p:sldId id="745" r:id="rId11"/>
    <p:sldId id="732" r:id="rId12"/>
    <p:sldId id="746" r:id="rId13"/>
    <p:sldId id="738" r:id="rId14"/>
    <p:sldId id="747" r:id="rId15"/>
    <p:sldId id="739" r:id="rId16"/>
    <p:sldId id="740" r:id="rId17"/>
    <p:sldId id="749" r:id="rId18"/>
    <p:sldId id="735" r:id="rId19"/>
    <p:sldId id="741" r:id="rId20"/>
    <p:sldId id="750" r:id="rId21"/>
    <p:sldId id="742" r:id="rId22"/>
    <p:sldId id="751" r:id="rId23"/>
    <p:sldId id="768" r:id="rId24"/>
    <p:sldId id="769" r:id="rId25"/>
    <p:sldId id="766" r:id="rId26"/>
    <p:sldId id="770" r:id="rId27"/>
    <p:sldId id="771" r:id="rId28"/>
    <p:sldId id="777" r:id="rId29"/>
    <p:sldId id="772" r:id="rId30"/>
    <p:sldId id="744" r:id="rId31"/>
    <p:sldId id="752" r:id="rId32"/>
    <p:sldId id="754" r:id="rId33"/>
    <p:sldId id="753" r:id="rId34"/>
    <p:sldId id="755" r:id="rId35"/>
    <p:sldId id="757" r:id="rId36"/>
    <p:sldId id="756" r:id="rId37"/>
    <p:sldId id="758" r:id="rId38"/>
    <p:sldId id="761" r:id="rId39"/>
    <p:sldId id="762" r:id="rId40"/>
    <p:sldId id="763" r:id="rId41"/>
    <p:sldId id="765" r:id="rId42"/>
    <p:sldId id="727" r:id="rId43"/>
    <p:sldId id="759" r:id="rId44"/>
    <p:sldId id="728" r:id="rId45"/>
    <p:sldId id="729" r:id="rId46"/>
    <p:sldId id="730" r:id="rId47"/>
    <p:sldId id="773" r:id="rId48"/>
    <p:sldId id="774" r:id="rId49"/>
    <p:sldId id="775" r:id="rId5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501" autoAdjust="0"/>
  </p:normalViewPr>
  <p:slideViewPr>
    <p:cSldViewPr>
      <p:cViewPr varScale="1">
        <p:scale>
          <a:sx n="67" d="100"/>
          <a:sy n="67" d="100"/>
        </p:scale>
        <p:origin x="1176" y="60"/>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BE65F85-4342-43AB-A0A1-D5E844501644}" type="slidenum">
              <a:rPr lang="en-US"/>
              <a:pPr>
                <a:defRPr/>
              </a:pPr>
              <a:t>‹#›</a:t>
            </a:fld>
            <a:endParaRPr lang="en-US"/>
          </a:p>
        </p:txBody>
      </p:sp>
    </p:spTree>
    <p:extLst>
      <p:ext uri="{BB962C8B-B14F-4D97-AF65-F5344CB8AC3E}">
        <p14:creationId xmlns:p14="http://schemas.microsoft.com/office/powerpoint/2010/main" val="210732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DA03C25-7834-4D43-85F5-A849F95E899B}" type="slidenum">
              <a:rPr lang="en-US"/>
              <a:pPr>
                <a:defRPr/>
              </a:pPr>
              <a:t>‹#›</a:t>
            </a:fld>
            <a:endParaRPr lang="en-US"/>
          </a:p>
        </p:txBody>
      </p:sp>
    </p:spTree>
    <p:extLst>
      <p:ext uri="{BB962C8B-B14F-4D97-AF65-F5344CB8AC3E}">
        <p14:creationId xmlns:p14="http://schemas.microsoft.com/office/powerpoint/2010/main" val="3141834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B59F177-8FBD-4DDD-8DDD-C05046B5F961}" type="slidenum">
              <a:rPr lang="en-US" smtClean="0"/>
              <a:pPr/>
              <a:t>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527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44</a:t>
            </a:fld>
            <a:endParaRPr lang="en-US" dirty="0"/>
          </a:p>
        </p:txBody>
      </p:sp>
    </p:spTree>
    <p:extLst>
      <p:ext uri="{BB962C8B-B14F-4D97-AF65-F5344CB8AC3E}">
        <p14:creationId xmlns:p14="http://schemas.microsoft.com/office/powerpoint/2010/main" val="234630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45</a:t>
            </a:fld>
            <a:endParaRPr lang="en-US" dirty="0"/>
          </a:p>
        </p:txBody>
      </p:sp>
    </p:spTree>
    <p:extLst>
      <p:ext uri="{BB962C8B-B14F-4D97-AF65-F5344CB8AC3E}">
        <p14:creationId xmlns:p14="http://schemas.microsoft.com/office/powerpoint/2010/main" val="123729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46</a:t>
            </a:fld>
            <a:endParaRPr lang="en-US" dirty="0"/>
          </a:p>
        </p:txBody>
      </p:sp>
    </p:spTree>
    <p:extLst>
      <p:ext uri="{BB962C8B-B14F-4D97-AF65-F5344CB8AC3E}">
        <p14:creationId xmlns:p14="http://schemas.microsoft.com/office/powerpoint/2010/main" val="408748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47</a:t>
            </a:fld>
            <a:endParaRPr lang="en-US" dirty="0"/>
          </a:p>
        </p:txBody>
      </p:sp>
    </p:spTree>
    <p:extLst>
      <p:ext uri="{BB962C8B-B14F-4D97-AF65-F5344CB8AC3E}">
        <p14:creationId xmlns:p14="http://schemas.microsoft.com/office/powerpoint/2010/main" val="372542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48</a:t>
            </a:fld>
            <a:endParaRPr lang="en-US" dirty="0"/>
          </a:p>
        </p:txBody>
      </p:sp>
    </p:spTree>
    <p:extLst>
      <p:ext uri="{BB962C8B-B14F-4D97-AF65-F5344CB8AC3E}">
        <p14:creationId xmlns:p14="http://schemas.microsoft.com/office/powerpoint/2010/main" val="310393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49</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6243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9392CC-B9B5-44AB-A43F-580C6E6A8AD4}" type="slidenum">
              <a:rPr lang="en-US" smtClean="0"/>
              <a:pPr/>
              <a:t>2</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67446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C510F7C-0E8B-47B2-B89B-5DD478E115E2}" type="slidenum">
              <a:rPr lang="en-US" smtClean="0"/>
              <a:pPr/>
              <a:t>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246811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4FFBFE1-2EDF-450F-AFF8-01CE223C9892}" type="slidenum">
              <a:rPr lang="en-US" smtClean="0"/>
              <a:pPr/>
              <a:t>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79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BDBFF95-BEC3-45F0-923A-41AECE227248}" type="slidenum">
              <a:rPr lang="en-US" smtClean="0"/>
              <a:pPr/>
              <a:t>10</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664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9350" y="688975"/>
            <a:ext cx="4567238" cy="3424238"/>
          </a:xfrm>
          <a:solidFill>
            <a:srgbClr val="FFFFFF"/>
          </a:solidFill>
          <a:ln/>
        </p:spPr>
      </p:sp>
    </p:spTree>
    <p:extLst>
      <p:ext uri="{BB962C8B-B14F-4D97-AF65-F5344CB8AC3E}">
        <p14:creationId xmlns:p14="http://schemas.microsoft.com/office/powerpoint/2010/main" val="202774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DA03C25-7834-4D43-85F5-A849F95E899B}" type="slidenum">
              <a:rPr lang="en-US" smtClean="0"/>
              <a:pPr>
                <a:defRPr/>
              </a:pPr>
              <a:t>35</a:t>
            </a:fld>
            <a:endParaRPr lang="en-US"/>
          </a:p>
        </p:txBody>
      </p:sp>
    </p:spTree>
    <p:extLst>
      <p:ext uri="{BB962C8B-B14F-4D97-AF65-F5344CB8AC3E}">
        <p14:creationId xmlns:p14="http://schemas.microsoft.com/office/powerpoint/2010/main" val="84173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42</a:t>
            </a:fld>
            <a:endParaRPr lang="en-US" dirty="0"/>
          </a:p>
        </p:txBody>
      </p:sp>
    </p:spTree>
    <p:extLst>
      <p:ext uri="{BB962C8B-B14F-4D97-AF65-F5344CB8AC3E}">
        <p14:creationId xmlns:p14="http://schemas.microsoft.com/office/powerpoint/2010/main" val="21984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43</a:t>
            </a:fld>
            <a:endParaRPr lang="en-US" dirty="0"/>
          </a:p>
        </p:txBody>
      </p:sp>
    </p:spTree>
    <p:extLst>
      <p:ext uri="{BB962C8B-B14F-4D97-AF65-F5344CB8AC3E}">
        <p14:creationId xmlns:p14="http://schemas.microsoft.com/office/powerpoint/2010/main" val="953411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40234414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17265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142498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937552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4455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9" y="6572609"/>
            <a:ext cx="639599"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515894" y="6576455"/>
            <a:ext cx="11221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146103194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Demos/Collections/VectorDemo.java" TargetMode="External"/><Relationship Id="rId2" Type="http://schemas.openxmlformats.org/officeDocument/2006/relationships/hyperlink" Target="Demos/Collections/ArrayListDemo.java" TargetMode="Externa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wmf"/><Relationship Id="rId4" Type="http://schemas.openxmlformats.org/officeDocument/2006/relationships/hyperlink" Target="Demos/Collections/EmployeeArrayListDemo.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hyperlink" Target="Demos/Collections/TreeSetDemo.java" TargetMode="Externa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hyperlink" Target="Demos/Collections/QueueDemo.java" TargetMode="Externa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Demos/Collections/HashMapDemo.java" TargetMode="External"/><Relationship Id="rId2" Type="http://schemas.openxmlformats.org/officeDocument/2006/relationships/hyperlink" Target="Demos/Collections/MapDemo.java" TargetMode="Externa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hyperlink" Target="Demos/Collections/SortedMapDemo.java" TargetMode="Externa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Demos/Collections/SearchDemo.java" TargetMode="External"/><Relationship Id="rId2" Type="http://schemas.openxmlformats.org/officeDocument/2006/relationships/hyperlink" Target="Demos/Collections/SortArrayListDemo.java" TargetMode="Externa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Demos/Collections/Movie.java" TargetMode="External"/><Relationship Id="rId2" Type="http://schemas.openxmlformats.org/officeDocument/2006/relationships/hyperlink" Target="Demos/Collections/HashMapMovie.java" TargetMode="Externa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2971800" y="3276600"/>
            <a:ext cx="4114800" cy="762000"/>
          </a:xfrm>
        </p:spPr>
        <p:txBody>
          <a:bodyPr/>
          <a:lstStyle/>
          <a:p>
            <a:pPr algn="l" eaLnBrk="1" hangingPunct="1"/>
            <a:r>
              <a:rPr lang="en-US" sz="4400" b="0" dirty="0" smtClean="0">
                <a:solidFill>
                  <a:schemeClr val="tx2"/>
                </a:solidFill>
              </a:rPr>
              <a:t>Collections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9CC4F9C1-4EA4-4D30-A8F0-90F1FA34B0A4}" type="slidenum">
              <a:rPr lang="en-US" altLang="en-US"/>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152400"/>
            <a:ext cx="7315200" cy="731838"/>
          </a:xfrm>
        </p:spPr>
        <p:txBody>
          <a:bodyPr/>
          <a:lstStyle/>
          <a:p>
            <a:pPr eaLnBrk="1" hangingPunct="1"/>
            <a:r>
              <a:rPr lang="en-US" sz="3200" b="0" dirty="0" smtClean="0"/>
              <a:t>Collections</a:t>
            </a:r>
            <a:r>
              <a:rPr lang="en-US" sz="3200" dirty="0" smtClean="0"/>
              <a:t> </a:t>
            </a:r>
          </a:p>
        </p:txBody>
      </p:sp>
      <p:sp>
        <p:nvSpPr>
          <p:cNvPr id="15364" name="Rectangle 3"/>
          <p:cNvSpPr>
            <a:spLocks noGrp="1" noChangeArrowheads="1"/>
          </p:cNvSpPr>
          <p:nvPr>
            <p:ph idx="1"/>
          </p:nvPr>
        </p:nvSpPr>
        <p:spPr>
          <a:xfrm>
            <a:off x="552450" y="1109663"/>
            <a:ext cx="8053388" cy="4960937"/>
          </a:xfrm>
        </p:spPr>
        <p:txBody>
          <a:bodyPr/>
          <a:lstStyle/>
          <a:p>
            <a:pPr eaLnBrk="1" hangingPunct="1"/>
            <a:r>
              <a:rPr lang="en-US" sz="2400" b="0" dirty="0" smtClean="0"/>
              <a:t>Traversing a Collection:</a:t>
            </a:r>
          </a:p>
          <a:p>
            <a:pPr lvl="1" eaLnBrk="1" hangingPunct="1"/>
            <a:endParaRPr lang="en-US" sz="2000" b="0" dirty="0" smtClean="0"/>
          </a:p>
          <a:p>
            <a:pPr lvl="1" eaLnBrk="1" hangingPunct="1"/>
            <a:r>
              <a:rPr lang="en-US" sz="2000" b="0" dirty="0" smtClean="0"/>
              <a:t>for-each Construct  </a:t>
            </a:r>
          </a:p>
          <a:p>
            <a:pPr lvl="2" eaLnBrk="1" hangingPunct="1">
              <a:buNone/>
            </a:pPr>
            <a:r>
              <a:rPr lang="en-US" sz="1800" b="0" dirty="0" smtClean="0">
                <a:solidFill>
                  <a:srgbClr val="FF0000"/>
                </a:solidFill>
              </a:rPr>
              <a:t>for (Object o : collection) </a:t>
            </a:r>
          </a:p>
          <a:p>
            <a:pPr lvl="2" eaLnBrk="1" hangingPunct="1">
              <a:buNone/>
            </a:pPr>
            <a:r>
              <a:rPr lang="en-US" sz="1800" b="0" dirty="0" smtClean="0">
                <a:solidFill>
                  <a:srgbClr val="FF0000"/>
                </a:solidFill>
              </a:rPr>
              <a:t>    </a:t>
            </a:r>
            <a:r>
              <a:rPr lang="en-US" sz="1800" b="0" dirty="0" err="1" smtClean="0">
                <a:solidFill>
                  <a:srgbClr val="FF0000"/>
                </a:solidFill>
              </a:rPr>
              <a:t>System.out.println</a:t>
            </a:r>
            <a:r>
              <a:rPr lang="en-US" sz="1800" b="0" dirty="0" smtClean="0">
                <a:solidFill>
                  <a:srgbClr val="FF0000"/>
                </a:solidFill>
              </a:rPr>
              <a:t>(o);</a:t>
            </a:r>
          </a:p>
          <a:p>
            <a:pPr lvl="1" eaLnBrk="1" hangingPunct="1">
              <a:buFont typeface="Wingdings" pitchFamily="2" charset="2"/>
              <a:buNone/>
            </a:pPr>
            <a:endParaRPr lang="en-US" sz="2000" b="0" dirty="0" smtClean="0"/>
          </a:p>
          <a:p>
            <a:pPr lvl="1" eaLnBrk="1" hangingPunct="1"/>
            <a:r>
              <a:rPr lang="en-US" sz="2000" b="0" dirty="0" err="1" smtClean="0"/>
              <a:t>Iterators</a:t>
            </a:r>
            <a:r>
              <a:rPr lang="en-US" sz="2000" b="0" dirty="0" smtClean="0"/>
              <a:t> </a:t>
            </a:r>
          </a:p>
          <a:p>
            <a:pPr lvl="2" eaLnBrk="1" hangingPunct="1">
              <a:buNone/>
            </a:pPr>
            <a:r>
              <a:rPr lang="en-US" sz="1800" b="0" dirty="0" smtClean="0">
                <a:solidFill>
                  <a:srgbClr val="FF0000"/>
                </a:solidFill>
              </a:rPr>
              <a:t>Iterator it = </a:t>
            </a:r>
            <a:r>
              <a:rPr lang="en-US" sz="1800" b="0" dirty="0" err="1" smtClean="0">
                <a:solidFill>
                  <a:srgbClr val="FF0000"/>
                </a:solidFill>
              </a:rPr>
              <a:t>collection.iterator</a:t>
            </a:r>
            <a:r>
              <a:rPr lang="en-US" sz="1800" b="0" dirty="0" smtClean="0">
                <a:solidFill>
                  <a:srgbClr val="FF0000"/>
                </a:solidFill>
              </a:rPr>
              <a:t>()</a:t>
            </a: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82AB7E89-D24B-43E9-8F72-A38FBF7FCE06}" type="slidenum">
              <a:rPr lang="en-US" altLang="en-US"/>
              <a:pPr>
                <a:defRPr/>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List Interface:</a:t>
            </a:r>
          </a:p>
          <a:p>
            <a:pPr lvl="1"/>
            <a:r>
              <a:rPr lang="en-US" dirty="0" smtClean="0"/>
              <a:t>Elements are ordered and may contain duplicates</a:t>
            </a:r>
          </a:p>
          <a:p>
            <a:pPr lvl="1"/>
            <a:r>
              <a:rPr lang="en-US" dirty="0" smtClean="0"/>
              <a:t>Have </a:t>
            </a:r>
            <a:r>
              <a:rPr lang="en-US" dirty="0" err="1" smtClean="0"/>
              <a:t>indexable</a:t>
            </a:r>
            <a:r>
              <a:rPr lang="en-US" dirty="0" smtClean="0"/>
              <a:t> elements (using zero-based indexing).</a:t>
            </a:r>
          </a:p>
          <a:p>
            <a:pPr lvl="1"/>
            <a:r>
              <a:rPr lang="en-US" dirty="0" smtClean="0"/>
              <a:t>Elements are kept ordered sequence (which often depends on the order that we added them). </a:t>
            </a:r>
            <a:endParaRPr lang="en-US" b="1" dirty="0" smtClean="0"/>
          </a:p>
          <a:p>
            <a:pPr lvl="1"/>
            <a:r>
              <a:rPr lang="en-US" dirty="0" smtClean="0"/>
              <a:t>There are 4 main </a:t>
            </a:r>
            <a:r>
              <a:rPr lang="en-US" b="1" dirty="0" smtClean="0"/>
              <a:t>List implementations:</a:t>
            </a:r>
          </a:p>
          <a:p>
            <a:pPr lvl="2"/>
            <a:r>
              <a:rPr lang="en-US" b="1" dirty="0" smtClean="0"/>
              <a:t>Vector</a:t>
            </a:r>
          </a:p>
          <a:p>
            <a:pPr lvl="3"/>
            <a:r>
              <a:rPr lang="en-US" dirty="0" smtClean="0"/>
              <a:t>a general kind of list with many useful accessing/modifying/searching methods</a:t>
            </a:r>
          </a:p>
          <a:p>
            <a:pPr lvl="3"/>
            <a:r>
              <a:rPr lang="en-US" dirty="0" smtClean="0"/>
              <a:t>a synchronized class</a:t>
            </a:r>
          </a:p>
          <a:p>
            <a:pPr lvl="2"/>
            <a:r>
              <a:rPr lang="en-US" b="1" dirty="0" smtClean="0"/>
              <a:t>ArrayList</a:t>
            </a:r>
          </a:p>
          <a:p>
            <a:pPr lvl="3"/>
            <a:r>
              <a:rPr lang="en-US" dirty="0" smtClean="0"/>
              <a:t>also general like Vectors</a:t>
            </a:r>
          </a:p>
          <a:p>
            <a:pPr lvl="3"/>
            <a:r>
              <a:rPr lang="en-US" dirty="0" smtClean="0"/>
              <a:t>an unsynchronized class (faster than Vectors)</a:t>
            </a:r>
          </a:p>
          <a:p>
            <a:pPr lvl="3"/>
            <a:r>
              <a:rPr lang="en-US" dirty="0" smtClean="0"/>
              <a:t>It is re-sizable array implementation</a:t>
            </a:r>
          </a:p>
          <a:p>
            <a:pPr lvl="2"/>
            <a:r>
              <a:rPr lang="en-US" b="1" dirty="0" smtClean="0"/>
              <a:t>LinkedList</a:t>
            </a:r>
          </a:p>
          <a:p>
            <a:pPr lvl="3"/>
            <a:r>
              <a:rPr lang="en-US" dirty="0" smtClean="0"/>
              <a:t>methods for double-ended access, no direct access from the middle</a:t>
            </a:r>
          </a:p>
          <a:p>
            <a:pPr lvl="2"/>
            <a:r>
              <a:rPr lang="en-US" b="1" dirty="0" smtClean="0"/>
              <a:t>Stack</a:t>
            </a:r>
          </a:p>
          <a:p>
            <a:pPr lvl="3"/>
            <a:r>
              <a:rPr lang="en-US" dirty="0" smtClean="0"/>
              <a:t> accessible from one end only (the top).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3733800" y="1066800"/>
            <a:ext cx="4945063" cy="4960937"/>
          </a:xfrm>
        </p:spPr>
        <p:txBody>
          <a:bodyPr/>
          <a:lstStyle/>
          <a:p>
            <a:endParaRPr lang="en-US" dirty="0" smtClean="0"/>
          </a:p>
          <a:p>
            <a:r>
              <a:rPr lang="en-US" dirty="0" smtClean="0">
                <a:hlinkClick r:id="rId2" action="ppaction://hlinkfile"/>
              </a:rPr>
              <a:t>ArrayListDemo.java</a:t>
            </a:r>
            <a:endParaRPr lang="en-US" dirty="0" smtClean="0"/>
          </a:p>
          <a:p>
            <a:r>
              <a:rPr lang="en-US" dirty="0" smtClean="0">
                <a:hlinkClick r:id="rId3" action="ppaction://hlinkfile"/>
              </a:rPr>
              <a:t>VectorDemo.java</a:t>
            </a:r>
            <a:endParaRPr lang="en-US" dirty="0" smtClean="0"/>
          </a:p>
          <a:p>
            <a:r>
              <a:rPr lang="en-US" dirty="0" smtClean="0">
                <a:hlinkClick r:id="rId4" action="ppaction://hlinkfile"/>
              </a:rPr>
              <a:t>EmployeeArrayListDemo.java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5"/>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6"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Set Interface:</a:t>
            </a:r>
          </a:p>
          <a:p>
            <a:pPr lvl="1"/>
            <a:r>
              <a:rPr lang="en-US" dirty="0" smtClean="0"/>
              <a:t>It represents set of objects, meaning each element can only exists once in a Set. </a:t>
            </a:r>
          </a:p>
          <a:p>
            <a:pPr lvl="1"/>
            <a:r>
              <a:rPr lang="en-US" dirty="0" smtClean="0"/>
              <a:t>It contains only methods inherited from Collection</a:t>
            </a:r>
            <a:r>
              <a:rPr lang="en-US" b="1" dirty="0" smtClean="0"/>
              <a:t> </a:t>
            </a:r>
            <a:r>
              <a:rPr lang="en-US" dirty="0" smtClean="0"/>
              <a:t>interface</a:t>
            </a:r>
          </a:p>
          <a:p>
            <a:pPr lvl="1"/>
            <a:r>
              <a:rPr lang="en-US" dirty="0" smtClean="0"/>
              <a:t>The </a:t>
            </a:r>
            <a:r>
              <a:rPr lang="en-US" b="1" dirty="0" smtClean="0"/>
              <a:t>Set Implementations </a:t>
            </a:r>
            <a:r>
              <a:rPr lang="en-US" dirty="0" smtClean="0"/>
              <a:t>are:</a:t>
            </a:r>
          </a:p>
          <a:p>
            <a:pPr lvl="2"/>
            <a:r>
              <a:rPr lang="en-US" b="1" dirty="0" err="1" smtClean="0"/>
              <a:t>HashSet</a:t>
            </a:r>
            <a:r>
              <a:rPr lang="en-US" b="1" dirty="0" smtClean="0"/>
              <a:t>:</a:t>
            </a:r>
          </a:p>
          <a:p>
            <a:pPr lvl="3"/>
            <a:r>
              <a:rPr lang="en-US" dirty="0" smtClean="0"/>
              <a:t>Stores its elements in a hash table.</a:t>
            </a:r>
          </a:p>
          <a:p>
            <a:pPr lvl="3"/>
            <a:r>
              <a:rPr lang="en-US" dirty="0" smtClean="0"/>
              <a:t>This class permits the </a:t>
            </a:r>
            <a:r>
              <a:rPr lang="en-US" b="1" dirty="0" smtClean="0"/>
              <a:t>null</a:t>
            </a:r>
            <a:r>
              <a:rPr lang="en-US" dirty="0" smtClean="0"/>
              <a:t> element </a:t>
            </a:r>
            <a:endParaRPr lang="en-US" b="1" dirty="0" smtClean="0"/>
          </a:p>
          <a:p>
            <a:pPr lvl="2"/>
            <a:r>
              <a:rPr lang="en-US" b="1" dirty="0" err="1" smtClean="0"/>
              <a:t>LinkedHashSet</a:t>
            </a:r>
            <a:endParaRPr lang="en-US" b="1" dirty="0" smtClean="0"/>
          </a:p>
          <a:p>
            <a:pPr lvl="3"/>
            <a:r>
              <a:rPr lang="en-US" dirty="0" smtClean="0"/>
              <a:t>implements both the Hash table and linked list implementation of the </a:t>
            </a:r>
            <a:r>
              <a:rPr lang="en-US" b="1" dirty="0" smtClean="0"/>
              <a:t>Set </a:t>
            </a:r>
            <a:r>
              <a:rPr lang="en-US" dirty="0" smtClean="0"/>
              <a:t>interface.</a:t>
            </a:r>
          </a:p>
          <a:p>
            <a:pPr lvl="3"/>
            <a:r>
              <a:rPr lang="en-US" dirty="0" smtClean="0"/>
              <a:t>This implementation differs from </a:t>
            </a:r>
            <a:r>
              <a:rPr lang="en-US" b="1" dirty="0" err="1" smtClean="0"/>
              <a:t>HashSet</a:t>
            </a:r>
            <a:r>
              <a:rPr lang="en-US" b="1" dirty="0" smtClean="0"/>
              <a:t> </a:t>
            </a:r>
            <a:r>
              <a:rPr lang="en-US" dirty="0" smtClean="0"/>
              <a:t>that it maintains a doubly-linked list.</a:t>
            </a:r>
            <a:r>
              <a:rPr lang="en-US" b="1" dirty="0" smtClean="0"/>
              <a:t> </a:t>
            </a:r>
          </a:p>
          <a:p>
            <a:pPr lvl="3"/>
            <a:r>
              <a:rPr lang="en-US" dirty="0" smtClean="0"/>
              <a:t>The orders of its elements are based on the order in which they were inserted.</a:t>
            </a:r>
            <a:endParaRPr lang="en-US" b="1" dirty="0" smtClean="0"/>
          </a:p>
          <a:p>
            <a:pPr lvl="2"/>
            <a:r>
              <a:rPr lang="en-US" b="1" dirty="0" err="1" smtClean="0"/>
              <a:t>TreeSet</a:t>
            </a:r>
            <a:endParaRPr lang="en-US" b="1" dirty="0" smtClean="0"/>
          </a:p>
          <a:p>
            <a:pPr lvl="3"/>
            <a:r>
              <a:rPr lang="en-US" dirty="0" smtClean="0"/>
              <a:t>useful when you need to extract elements from a collection in a sorted manner.</a:t>
            </a:r>
          </a:p>
          <a:p>
            <a:pPr lvl="3"/>
            <a:r>
              <a:rPr lang="en-US" dirty="0" smtClean="0"/>
              <a:t> The elements added to a </a:t>
            </a:r>
            <a:r>
              <a:rPr lang="en-US" dirty="0" err="1" smtClean="0"/>
              <a:t>TreeSet</a:t>
            </a:r>
            <a:r>
              <a:rPr lang="en-US" dirty="0" smtClean="0"/>
              <a:t> are </a:t>
            </a:r>
            <a:r>
              <a:rPr lang="en-US" dirty="0" err="1" smtClean="0"/>
              <a:t>sortable</a:t>
            </a:r>
            <a:r>
              <a:rPr lang="en-US" dirty="0" smtClean="0"/>
              <a:t> in an order.</a:t>
            </a: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hlinkClick r:id="rId2" action="ppaction://hlinkfile"/>
              </a:rPr>
              <a:t>TreeSetDemo.java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SortedSet Interface:</a:t>
            </a:r>
          </a:p>
          <a:p>
            <a:pPr lvl="1"/>
            <a:r>
              <a:rPr lang="en-US" dirty="0" smtClean="0"/>
              <a:t>Extends the </a:t>
            </a:r>
            <a:r>
              <a:rPr lang="en-US" b="1" dirty="0" smtClean="0"/>
              <a:t>Set</a:t>
            </a:r>
            <a:r>
              <a:rPr lang="en-US" dirty="0" smtClean="0"/>
              <a:t> interface. </a:t>
            </a:r>
          </a:p>
          <a:p>
            <a:pPr lvl="1"/>
            <a:r>
              <a:rPr lang="en-US" dirty="0" smtClean="0"/>
              <a:t>Internally maintains its elements in sorted order.</a:t>
            </a:r>
          </a:p>
          <a:p>
            <a:pPr lvl="1"/>
            <a:r>
              <a:rPr lang="en-US" dirty="0" smtClean="0"/>
              <a:t>The order of the sorting is either the natural sorting order of the elements or the order determined by a Comparator .</a:t>
            </a:r>
          </a:p>
          <a:p>
            <a:pPr lvl="1"/>
            <a:r>
              <a:rPr lang="en-US" dirty="0" smtClean="0"/>
              <a:t>Only one implementation of the SortedSet interface – the </a:t>
            </a:r>
            <a:r>
              <a:rPr lang="en-US" b="1" dirty="0" err="1" smtClean="0"/>
              <a:t>TreeSet</a:t>
            </a:r>
            <a:r>
              <a:rPr lang="en-US" dirty="0" smtClean="0"/>
              <a:t> class.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Queue Interface:</a:t>
            </a:r>
          </a:p>
          <a:p>
            <a:pPr lvl="1"/>
            <a:r>
              <a:rPr lang="en-US" dirty="0" smtClean="0"/>
              <a:t>Represents an ordered list of objects just like a List.</a:t>
            </a:r>
          </a:p>
          <a:p>
            <a:pPr lvl="1"/>
            <a:r>
              <a:rPr lang="en-US" dirty="0" smtClean="0"/>
              <a:t>Ordering of elements  in a FIFO (first-in-first-out) manner.</a:t>
            </a:r>
          </a:p>
          <a:p>
            <a:pPr lvl="1"/>
            <a:r>
              <a:rPr lang="en-US" dirty="0" smtClean="0"/>
              <a:t>Designed to have elements inserted at the end of the queue, and elements removed from the beginning of the queue.</a:t>
            </a:r>
          </a:p>
          <a:p>
            <a:pPr lvl="1"/>
            <a:r>
              <a:rPr lang="en-US" dirty="0" smtClean="0"/>
              <a:t>The Queue implementations are:</a:t>
            </a:r>
          </a:p>
          <a:p>
            <a:pPr lvl="2"/>
            <a:r>
              <a:rPr lang="en-US" dirty="0" err="1" smtClean="0"/>
              <a:t>LinkedList</a:t>
            </a:r>
            <a:endParaRPr lang="en-US" dirty="0" smtClean="0"/>
          </a:p>
          <a:p>
            <a:pPr lvl="2"/>
            <a:r>
              <a:rPr lang="en-US" dirty="0" err="1" smtClean="0"/>
              <a:t>PriorityQueue</a:t>
            </a:r>
            <a:endParaRPr lang="en-US" dirty="0" smtClean="0"/>
          </a:p>
          <a:p>
            <a:pPr lvl="1"/>
            <a:endParaRPr lang="en-US" dirty="0" smtClean="0"/>
          </a:p>
          <a:p>
            <a:pPr lvl="1"/>
            <a:r>
              <a:rPr lang="en-US" dirty="0" smtClean="0"/>
              <a:t>We can peek at the element at the head of the queue without taking the element out of the queue using the element() method. </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hlinkClick r:id="rId2" action="ppaction://hlinkfile"/>
              </a:rPr>
              <a:t>QueueDemo.java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The Map Interface:</a:t>
            </a:r>
          </a:p>
          <a:p>
            <a:pPr lvl="1"/>
            <a:r>
              <a:rPr lang="en-US" dirty="0" smtClean="0"/>
              <a:t>Not a subtype of the Collection interface</a:t>
            </a:r>
          </a:p>
          <a:p>
            <a:pPr lvl="1"/>
            <a:r>
              <a:rPr lang="en-US" dirty="0" smtClean="0"/>
              <a:t>Represents a mapping between a key and a value.</a:t>
            </a:r>
          </a:p>
          <a:p>
            <a:pPr lvl="1"/>
            <a:r>
              <a:rPr lang="en-US" dirty="0" smtClean="0"/>
              <a:t>Also referred to as </a:t>
            </a:r>
            <a:r>
              <a:rPr lang="en-US" i="1" dirty="0" smtClean="0"/>
              <a:t>associative array or a dictionary</a:t>
            </a:r>
          </a:p>
          <a:p>
            <a:pPr lvl="1"/>
            <a:r>
              <a:rPr lang="en-US" dirty="0" smtClean="0"/>
              <a:t>Has its own set of methods</a:t>
            </a:r>
          </a:p>
          <a:p>
            <a:pPr lvl="2"/>
            <a:r>
              <a:rPr lang="en-US" dirty="0" smtClean="0"/>
              <a:t>Methods for adding and deleting</a:t>
            </a:r>
          </a:p>
          <a:p>
            <a:pPr lvl="3"/>
            <a:r>
              <a:rPr lang="en-US" b="1" dirty="0" smtClean="0">
                <a:solidFill>
                  <a:srgbClr val="FF0000"/>
                </a:solidFill>
              </a:rPr>
              <a:t>put(Object key, Object value)</a:t>
            </a:r>
          </a:p>
          <a:p>
            <a:pPr lvl="3"/>
            <a:r>
              <a:rPr lang="en-US" b="1" dirty="0" smtClean="0">
                <a:solidFill>
                  <a:srgbClr val="FF0000"/>
                </a:solidFill>
              </a:rPr>
              <a:t>remove (Object key)</a:t>
            </a:r>
          </a:p>
          <a:p>
            <a:pPr lvl="2"/>
            <a:endParaRPr lang="en-US" dirty="0" smtClean="0"/>
          </a:p>
          <a:p>
            <a:pPr lvl="2"/>
            <a:r>
              <a:rPr lang="en-US" dirty="0" smtClean="0"/>
              <a:t>Methods for extraction objects</a:t>
            </a:r>
          </a:p>
          <a:p>
            <a:pPr lvl="3"/>
            <a:r>
              <a:rPr lang="en-US" b="1" dirty="0" smtClean="0">
                <a:solidFill>
                  <a:srgbClr val="FF0000"/>
                </a:solidFill>
              </a:rPr>
              <a:t>get (Object key)</a:t>
            </a:r>
          </a:p>
          <a:p>
            <a:pPr lvl="2"/>
            <a:endParaRPr lang="en-US" b="1" dirty="0" smtClean="0"/>
          </a:p>
          <a:p>
            <a:pPr lvl="2"/>
            <a:r>
              <a:rPr lang="en-US" dirty="0" smtClean="0"/>
              <a:t>Methods to retrieve the keys, the values, and (key, value) pairs</a:t>
            </a:r>
          </a:p>
          <a:p>
            <a:pPr lvl="3"/>
            <a:r>
              <a:rPr lang="en-US" b="1" dirty="0" err="1" smtClean="0">
                <a:solidFill>
                  <a:srgbClr val="FF0000"/>
                </a:solidFill>
              </a:rPr>
              <a:t>keySet</a:t>
            </a:r>
            <a:r>
              <a:rPr lang="en-US" b="1" dirty="0" smtClean="0">
                <a:solidFill>
                  <a:srgbClr val="FF0000"/>
                </a:solidFill>
              </a:rPr>
              <a:t>() // returns a Set</a:t>
            </a:r>
          </a:p>
          <a:p>
            <a:pPr lvl="3"/>
            <a:r>
              <a:rPr lang="en-US" b="1" dirty="0" smtClean="0">
                <a:solidFill>
                  <a:srgbClr val="FF0000"/>
                </a:solidFill>
              </a:rPr>
              <a:t>values() // returns a Collection,</a:t>
            </a:r>
          </a:p>
          <a:p>
            <a:pPr lvl="3"/>
            <a:r>
              <a:rPr lang="en-US" b="1" dirty="0" err="1" smtClean="0">
                <a:solidFill>
                  <a:srgbClr val="FF0000"/>
                </a:solidFill>
              </a:rPr>
              <a:t>entrySet</a:t>
            </a:r>
            <a:r>
              <a:rPr lang="en-US" b="1" dirty="0" smtClean="0">
                <a:solidFill>
                  <a:srgbClr val="FF0000"/>
                </a:solidFill>
              </a:rPr>
              <a:t>() // returns a set</a:t>
            </a:r>
            <a:endParaRPr lang="en-US"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Map Interface(Contd..)</a:t>
            </a:r>
          </a:p>
          <a:p>
            <a:pPr lvl="1"/>
            <a:r>
              <a:rPr lang="en-US" dirty="0" smtClean="0"/>
              <a:t>Most common </a:t>
            </a:r>
            <a:r>
              <a:rPr lang="en-US" b="1" dirty="0" smtClean="0"/>
              <a:t>Map implementations</a:t>
            </a:r>
            <a:r>
              <a:rPr lang="en-US" dirty="0" smtClean="0"/>
              <a:t>  are:</a:t>
            </a:r>
          </a:p>
          <a:p>
            <a:pPr lvl="2"/>
            <a:r>
              <a:rPr lang="en-US" b="1" dirty="0" err="1" smtClean="0"/>
              <a:t>HashMap</a:t>
            </a:r>
            <a:endParaRPr lang="en-US" b="1" dirty="0" smtClean="0"/>
          </a:p>
          <a:p>
            <a:pPr lvl="3"/>
            <a:r>
              <a:rPr lang="en-US" dirty="0" smtClean="0"/>
              <a:t>The implementation is based on a hash table  except that it is unsynchronized and permits </a:t>
            </a:r>
            <a:r>
              <a:rPr lang="en-US" b="1" dirty="0" smtClean="0"/>
              <a:t>null</a:t>
            </a:r>
            <a:r>
              <a:rPr lang="en-US" dirty="0" smtClean="0"/>
              <a:t>.</a:t>
            </a:r>
          </a:p>
          <a:p>
            <a:pPr lvl="3"/>
            <a:r>
              <a:rPr lang="en-US" dirty="0" smtClean="0"/>
              <a:t>No ordering on (key, value) pairs.</a:t>
            </a:r>
          </a:p>
          <a:p>
            <a:pPr lvl="2"/>
            <a:r>
              <a:rPr lang="en-US" b="1" dirty="0" err="1" smtClean="0"/>
              <a:t>TreeMap</a:t>
            </a:r>
            <a:endParaRPr lang="en-US" b="1" dirty="0" smtClean="0"/>
          </a:p>
          <a:p>
            <a:pPr lvl="3"/>
            <a:r>
              <a:rPr lang="en-US" dirty="0" smtClean="0"/>
              <a:t>useful when you need to traverse the keys from a collection in a sorted manner.</a:t>
            </a:r>
          </a:p>
          <a:p>
            <a:pPr lvl="3"/>
            <a:r>
              <a:rPr lang="en-US" dirty="0" smtClean="0"/>
              <a:t>(key, value) pairs are ordered on the key.</a:t>
            </a:r>
            <a:endParaRPr lang="en-US" b="1" dirty="0" smtClean="0"/>
          </a:p>
          <a:p>
            <a:pPr lvl="2"/>
            <a:r>
              <a:rPr lang="en-US" b="1" dirty="0" err="1" smtClean="0"/>
              <a:t>LinkedHashMap</a:t>
            </a:r>
            <a:endParaRPr lang="en-US" b="1" dirty="0" smtClean="0"/>
          </a:p>
          <a:p>
            <a:pPr lvl="3"/>
            <a:r>
              <a:rPr lang="en-US" dirty="0" smtClean="0"/>
              <a:t>implemented using both Hash table and linked list implementation of the </a:t>
            </a:r>
            <a:r>
              <a:rPr lang="en-US" b="1" dirty="0" smtClean="0"/>
              <a:t>Map </a:t>
            </a:r>
            <a:r>
              <a:rPr lang="en-US" dirty="0" smtClean="0"/>
              <a:t>interface.</a:t>
            </a:r>
          </a:p>
          <a:p>
            <a:pPr lvl="3"/>
            <a:r>
              <a:rPr lang="en-US" dirty="0" smtClean="0"/>
              <a:t>implementation differs from </a:t>
            </a:r>
            <a:r>
              <a:rPr lang="en-US" b="1" dirty="0" err="1" smtClean="0"/>
              <a:t>HashMap</a:t>
            </a:r>
            <a:r>
              <a:rPr lang="en-US" b="1" dirty="0" smtClean="0"/>
              <a:t> </a:t>
            </a:r>
            <a:r>
              <a:rPr lang="en-US" dirty="0" smtClean="0"/>
              <a:t>that maintains a doubly-linked list running through all of its entries in it.</a:t>
            </a:r>
          </a:p>
          <a:p>
            <a:pPr lvl="3"/>
            <a:r>
              <a:rPr lang="en-US" dirty="0" smtClean="0"/>
              <a:t>orders of its elements are based on the insertion-order. </a:t>
            </a:r>
          </a:p>
          <a:p>
            <a:pPr lvl="3"/>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236720" y="25146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763000" cy="5059362"/>
          </a:xfrm>
        </p:spPr>
        <p:txBody>
          <a:bodyPr/>
          <a:lstStyle/>
          <a:p>
            <a:pPr eaLnBrk="1" hangingPunct="1"/>
            <a:r>
              <a:rPr lang="en-US" b="0" dirty="0" smtClean="0"/>
              <a:t>To understand </a:t>
            </a:r>
            <a:r>
              <a:rPr lang="en-US" b="0" dirty="0"/>
              <a:t>the concept  of Java collections framework  Which gives the programmer </a:t>
            </a:r>
          </a:p>
          <a:p>
            <a:pPr eaLnBrk="1" hangingPunct="1">
              <a:buNone/>
            </a:pPr>
            <a:r>
              <a:rPr lang="en-US" b="0" dirty="0"/>
              <a:t>access to prepackaged data structures as well as to  algorithms for manipulating them.</a:t>
            </a:r>
          </a:p>
          <a:p>
            <a:pPr eaLnBrk="1" hangingPunct="1"/>
            <a:r>
              <a:rPr lang="en-US" b="0" dirty="0"/>
              <a:t>Use Generics</a:t>
            </a:r>
          </a:p>
          <a:p>
            <a:pPr marL="0" indent="0" eaLnBrk="1" hangingPunct="1">
              <a:buNone/>
            </a:pPr>
            <a:endParaRPr lang="en-US" sz="2400" b="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hlinkClick r:id="rId2" action="ppaction://hlinkfile"/>
              </a:rPr>
              <a:t>MapDemo.java</a:t>
            </a:r>
            <a:endParaRPr lang="en-US" dirty="0" smtClean="0"/>
          </a:p>
          <a:p>
            <a:r>
              <a:rPr lang="en-US" dirty="0" smtClean="0">
                <a:hlinkClick r:id="rId3" action="ppaction://hlinkfile"/>
              </a:rPr>
              <a:t>HashMapDemo.java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5"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endParaRPr lang="en-US" dirty="0"/>
          </a:p>
        </p:txBody>
      </p:sp>
      <p:sp>
        <p:nvSpPr>
          <p:cNvPr id="3" name="Content Placeholder 2"/>
          <p:cNvSpPr>
            <a:spLocks noGrp="1"/>
          </p:cNvSpPr>
          <p:nvPr>
            <p:ph idx="1"/>
          </p:nvPr>
        </p:nvSpPr>
        <p:spPr/>
        <p:txBody>
          <a:bodyPr/>
          <a:lstStyle/>
          <a:p>
            <a:r>
              <a:rPr lang="en-US" dirty="0" smtClean="0"/>
              <a:t>SortedMap Interface</a:t>
            </a:r>
          </a:p>
          <a:p>
            <a:pPr lvl="1"/>
            <a:r>
              <a:rPr lang="en-US" dirty="0" smtClean="0"/>
              <a:t>SortedMap</a:t>
            </a:r>
            <a:r>
              <a:rPr lang="en-US" b="1" dirty="0" smtClean="0"/>
              <a:t> </a:t>
            </a:r>
            <a:r>
              <a:rPr lang="en-US" dirty="0" smtClean="0"/>
              <a:t>interface extends the </a:t>
            </a:r>
            <a:r>
              <a:rPr lang="en-US" b="1" dirty="0" smtClean="0"/>
              <a:t>Map</a:t>
            </a:r>
            <a:r>
              <a:rPr lang="en-US" dirty="0" smtClean="0"/>
              <a:t> interface.</a:t>
            </a:r>
          </a:p>
          <a:p>
            <a:pPr lvl="1"/>
            <a:r>
              <a:rPr lang="en-US" dirty="0" smtClean="0"/>
              <a:t>Special Map interface for maintaining elements in a sorted order.</a:t>
            </a:r>
          </a:p>
          <a:p>
            <a:pPr lvl="1"/>
            <a:r>
              <a:rPr lang="en-US" dirty="0" smtClean="0"/>
              <a:t>Similar to a </a:t>
            </a:r>
            <a:r>
              <a:rPr lang="en-US" b="1" dirty="0" smtClean="0"/>
              <a:t>SortedSet</a:t>
            </a:r>
            <a:r>
              <a:rPr lang="en-US" dirty="0" smtClean="0"/>
              <a:t> except, the sort is done on the map keys.</a:t>
            </a:r>
          </a:p>
          <a:p>
            <a:pPr lvl="1"/>
            <a:r>
              <a:rPr lang="en-US" dirty="0" smtClean="0"/>
              <a:t>In addition to methods of  the Map interface, it provides two methods shown as:</a:t>
            </a:r>
          </a:p>
          <a:p>
            <a:pPr lvl="2"/>
            <a:r>
              <a:rPr lang="en-US" b="1" dirty="0" err="1" smtClean="0"/>
              <a:t>firstKey</a:t>
            </a:r>
            <a:r>
              <a:rPr lang="en-US" b="1" dirty="0" smtClean="0"/>
              <a:t>( ):</a:t>
            </a:r>
          </a:p>
          <a:p>
            <a:pPr lvl="3"/>
            <a:r>
              <a:rPr lang="en-US" dirty="0" smtClean="0"/>
              <a:t>returns the first (lowest) value currently in the map </a:t>
            </a:r>
          </a:p>
          <a:p>
            <a:pPr lvl="2"/>
            <a:r>
              <a:rPr lang="en-US" b="1" dirty="0" err="1" smtClean="0"/>
              <a:t>lastKey</a:t>
            </a:r>
            <a:r>
              <a:rPr lang="en-US" b="1" dirty="0" smtClean="0"/>
              <a:t>( ) :</a:t>
            </a:r>
          </a:p>
          <a:p>
            <a:pPr lvl="3"/>
            <a:r>
              <a:rPr lang="en-US" dirty="0" smtClean="0"/>
              <a:t>returns the last (highest) value currently in the map</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hlinkClick r:id="rId2" action="ppaction://hlinkfile"/>
              </a:rPr>
              <a:t>SortedMapDemo.java </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pPr eaLnBrk="1" hangingPunct="1"/>
            <a:r>
              <a:rPr lang="en-US" dirty="0" smtClean="0"/>
              <a:t>Benefits</a:t>
            </a:r>
          </a:p>
          <a:p>
            <a:pPr lvl="1" eaLnBrk="1" hangingPunct="1"/>
            <a:r>
              <a:rPr lang="en-US" dirty="0" smtClean="0"/>
              <a:t>Reduces programming effort </a:t>
            </a:r>
          </a:p>
          <a:p>
            <a:pPr lvl="1" eaLnBrk="1" hangingPunct="1"/>
            <a:r>
              <a:rPr lang="en-US" dirty="0" smtClean="0"/>
              <a:t>Increases program speed and quality </a:t>
            </a:r>
          </a:p>
          <a:p>
            <a:pPr lvl="1" eaLnBrk="1" hangingPunct="1"/>
            <a:r>
              <a:rPr lang="en-US" dirty="0" smtClean="0"/>
              <a:t>Allows interoperability among unrelated APIs </a:t>
            </a:r>
          </a:p>
          <a:p>
            <a:pPr lvl="1" eaLnBrk="1" hangingPunct="1"/>
            <a:r>
              <a:rPr lang="en-US" dirty="0" smtClean="0"/>
              <a:t>Reduces effort to learn and to use new APIs </a:t>
            </a:r>
          </a:p>
          <a:p>
            <a:pPr lvl="1" eaLnBrk="1" hangingPunct="1"/>
            <a:r>
              <a:rPr lang="en-US" dirty="0" smtClean="0"/>
              <a:t>Reduces effort to design new APIs </a:t>
            </a:r>
          </a:p>
          <a:p>
            <a:pPr lvl="1" eaLnBrk="1" hangingPunct="1"/>
            <a:r>
              <a:rPr lang="en-US" dirty="0" smtClean="0"/>
              <a:t>Fosters software reuse </a:t>
            </a:r>
          </a:p>
          <a:p>
            <a:pPr lvl="1"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Problem: Collection element types</a:t>
            </a:r>
          </a:p>
          <a:p>
            <a:pPr lvl="1"/>
            <a:r>
              <a:rPr lang="en-US" dirty="0" smtClean="0"/>
              <a:t>Compiler is unable to verify types</a:t>
            </a:r>
          </a:p>
          <a:p>
            <a:pPr lvl="1"/>
            <a:r>
              <a:rPr lang="en-US" dirty="0" smtClean="0"/>
              <a:t>Assignment must have type casting</a:t>
            </a:r>
          </a:p>
          <a:p>
            <a:pPr lvl="1"/>
            <a:r>
              <a:rPr lang="en-US" i="1" dirty="0" err="1" smtClean="0"/>
              <a:t>ClassCastException</a:t>
            </a:r>
            <a:r>
              <a:rPr lang="en-US" i="1" dirty="0" smtClean="0"/>
              <a:t> </a:t>
            </a:r>
            <a:r>
              <a:rPr lang="en-US" dirty="0" smtClean="0"/>
              <a:t>can occur during runtime</a:t>
            </a:r>
          </a:p>
          <a:p>
            <a:pPr lvl="1">
              <a:buFont typeface="Wingdings" pitchFamily="2" charset="2"/>
              <a:buChar char="Ø"/>
            </a:pPr>
            <a:endParaRPr lang="en-US" dirty="0" smtClean="0"/>
          </a:p>
          <a:p>
            <a:pPr lvl="1">
              <a:buFont typeface="Wingdings" pitchFamily="2" charset="2"/>
              <a:buChar char="Ø"/>
            </a:pPr>
            <a:endParaRPr lang="en-US" dirty="0" smtClean="0"/>
          </a:p>
          <a:p>
            <a:pPr lvl="1">
              <a:buFont typeface="Wingdings" pitchFamily="2" charset="2"/>
              <a:buChar char="Ø"/>
            </a:pPr>
            <a:endParaRPr lang="en-US" dirty="0" smtClean="0"/>
          </a:p>
          <a:p>
            <a:pPr lvl="1">
              <a:buNone/>
            </a:pPr>
            <a:r>
              <a:rPr lang="en-US" sz="2400" dirty="0" smtClean="0">
                <a:solidFill>
                  <a:srgbClr val="FF0000"/>
                </a:solidFill>
              </a:rPr>
              <a:t>Is there a solution to this?</a:t>
            </a: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5486400" y="914400"/>
            <a:ext cx="3657600" cy="425302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Solution: Generics(introduced in Java5)</a:t>
            </a:r>
          </a:p>
          <a:p>
            <a:pPr lvl="1">
              <a:buFont typeface="Wingdings" pitchFamily="2" charset="2"/>
              <a:buChar char="Ø"/>
            </a:pPr>
            <a:r>
              <a:rPr lang="en-US" dirty="0" smtClean="0"/>
              <a:t>Tell the compiler type of the collection</a:t>
            </a:r>
          </a:p>
          <a:p>
            <a:pPr lvl="1">
              <a:buFont typeface="Wingdings" pitchFamily="2" charset="2"/>
              <a:buChar char="Ø"/>
            </a:pPr>
            <a:r>
              <a:rPr lang="en-US" dirty="0" smtClean="0"/>
              <a:t>Let the compiler fill in the cast</a:t>
            </a:r>
          </a:p>
          <a:p>
            <a:pPr lvl="1">
              <a:buFont typeface="Wingdings" pitchFamily="2" charset="2"/>
              <a:buChar char="Ø"/>
            </a:pPr>
            <a:r>
              <a:rPr lang="en-US" dirty="0" smtClean="0"/>
              <a:t>Example: Compiler will check if you are adding Integer type entry to a String type collection (compile time detection of type mismatch)</a:t>
            </a:r>
          </a:p>
          <a:p>
            <a:endParaRPr lang="en-US" dirty="0" smtClean="0"/>
          </a:p>
          <a:p>
            <a:r>
              <a:rPr lang="en-US" dirty="0" smtClean="0"/>
              <a:t>Generics abstract over Types</a:t>
            </a:r>
          </a:p>
          <a:p>
            <a:pPr lvl="1">
              <a:buFont typeface="Wingdings" pitchFamily="2" charset="2"/>
              <a:buChar char="Ø"/>
            </a:pPr>
            <a:r>
              <a:rPr lang="en-US" dirty="0" smtClean="0"/>
              <a:t>Classes, Interfaces and Methods can be Parameterized by Types</a:t>
            </a:r>
          </a:p>
          <a:p>
            <a:r>
              <a:rPr lang="en-US" dirty="0" smtClean="0"/>
              <a:t>Generics provide increased readability and type safety</a:t>
            </a:r>
          </a:p>
          <a:p>
            <a:pPr lvl="1">
              <a:buFont typeface="Wingdings" pitchFamily="2" charset="2"/>
              <a:buChar char="Ø"/>
            </a:pPr>
            <a:r>
              <a:rPr lang="en-US" dirty="0" smtClean="0"/>
              <a:t>If it compiles without any errors or warnings, then it must not raise any unexpected </a:t>
            </a:r>
            <a:r>
              <a:rPr lang="en-US" dirty="0" err="1" smtClean="0"/>
              <a:t>ClassCastException</a:t>
            </a:r>
            <a:r>
              <a:rPr lang="en-US" dirty="0" smtClean="0"/>
              <a:t> during runtime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Generics(</a:t>
            </a:r>
            <a:r>
              <a:rPr lang="en-US" dirty="0" err="1" smtClean="0"/>
              <a:t>Contd</a:t>
            </a:r>
            <a:r>
              <a:rPr lang="en-US" dirty="0" smtClean="0"/>
              <a:t>…):</a:t>
            </a:r>
          </a:p>
          <a:p>
            <a:pPr lvl="1">
              <a:lnSpc>
                <a:spcPct val="140000"/>
              </a:lnSpc>
            </a:pPr>
            <a:r>
              <a:rPr lang="en-US" dirty="0" smtClean="0"/>
              <a:t>To Declare a generic class replace type parameter &lt;E&gt; with concrete type argument, like </a:t>
            </a:r>
            <a:r>
              <a:rPr lang="en-US" i="1" dirty="0" smtClean="0"/>
              <a:t>&lt;Integer&gt; or &lt;</a:t>
            </a:r>
            <a:r>
              <a:rPr lang="en-US" i="1" dirty="0" err="1" smtClean="0"/>
              <a:t>MyType</a:t>
            </a:r>
            <a:r>
              <a:rPr lang="en-US" i="1" dirty="0" smtClean="0"/>
              <a:t>&gt;</a:t>
            </a:r>
          </a:p>
          <a:p>
            <a:pPr lvl="1">
              <a:lnSpc>
                <a:spcPct val="140000"/>
              </a:lnSpc>
            </a:pPr>
            <a:r>
              <a:rPr lang="en-US" dirty="0" smtClean="0"/>
              <a:t>E.g.</a:t>
            </a:r>
          </a:p>
          <a:p>
            <a:pPr lvl="2">
              <a:lnSpc>
                <a:spcPct val="140000"/>
              </a:lnSpc>
              <a:buFontTx/>
              <a:buNone/>
            </a:pPr>
            <a:r>
              <a:rPr lang="en-US" i="1" dirty="0" smtClean="0"/>
              <a:t>	</a:t>
            </a:r>
            <a:r>
              <a:rPr lang="en-US" dirty="0" err="1" smtClean="0"/>
              <a:t>LinkedList</a:t>
            </a:r>
            <a:r>
              <a:rPr lang="en-US" dirty="0" smtClean="0"/>
              <a:t>&lt;Integer&gt; </a:t>
            </a:r>
            <a:r>
              <a:rPr lang="en-US" dirty="0" err="1" smtClean="0"/>
              <a:t>li</a:t>
            </a:r>
            <a:r>
              <a:rPr lang="en-US" dirty="0" smtClean="0"/>
              <a:t> =new </a:t>
            </a:r>
            <a:r>
              <a:rPr lang="en-US" dirty="0" err="1" smtClean="0"/>
              <a:t>LinkedList</a:t>
            </a:r>
            <a:r>
              <a:rPr lang="en-US" dirty="0" smtClean="0"/>
              <a:t>&lt;Integer&gt;();</a:t>
            </a:r>
          </a:p>
          <a:p>
            <a:pPr lvl="2">
              <a:lnSpc>
                <a:spcPct val="140000"/>
              </a:lnSpc>
              <a:buFontTx/>
              <a:buNone/>
            </a:pPr>
            <a:r>
              <a:rPr lang="en-US" dirty="0" smtClean="0"/>
              <a:t>	</a:t>
            </a:r>
            <a:r>
              <a:rPr lang="en-US" dirty="0" err="1" smtClean="0"/>
              <a:t>li.add</a:t>
            </a:r>
            <a:r>
              <a:rPr lang="en-US" dirty="0" smtClean="0"/>
              <a:t>(new Integer(0));</a:t>
            </a:r>
          </a:p>
          <a:p>
            <a:pPr lvl="2">
              <a:lnSpc>
                <a:spcPct val="140000"/>
              </a:lnSpc>
              <a:buFontTx/>
              <a:buNone/>
            </a:pPr>
            <a:r>
              <a:rPr lang="en-US" dirty="0" smtClean="0"/>
              <a:t>	Integer </a:t>
            </a:r>
            <a:r>
              <a:rPr lang="en-US" dirty="0" err="1" smtClean="0"/>
              <a:t>i</a:t>
            </a:r>
            <a:r>
              <a:rPr lang="en-US" dirty="0" smtClean="0"/>
              <a:t> = </a:t>
            </a:r>
            <a:r>
              <a:rPr lang="en-US" dirty="0" err="1" smtClean="0"/>
              <a:t>li.iterator</a:t>
            </a:r>
            <a:r>
              <a:rPr lang="en-US" dirty="0" smtClean="0"/>
              <a:t>().next();</a:t>
            </a:r>
          </a:p>
          <a:p>
            <a:pPr lvl="1">
              <a:lnSpc>
                <a:spcPct val="140000"/>
              </a:lnSpc>
            </a:pPr>
            <a:endParaRPr lang="en-US" dirty="0" smtClean="0"/>
          </a:p>
          <a:p>
            <a:pPr lvl="1">
              <a:lnSpc>
                <a:spcPct val="140000"/>
              </a:lnSpc>
            </a:pPr>
            <a:r>
              <a:rPr lang="en-US" dirty="0" smtClean="0"/>
              <a:t>In the above example </a:t>
            </a:r>
            <a:r>
              <a:rPr lang="en-US" dirty="0" err="1" smtClean="0"/>
              <a:t>LinkedList</a:t>
            </a:r>
            <a:r>
              <a:rPr lang="en-US" dirty="0" smtClean="0"/>
              <a:t>&lt;E&gt; has a type parameter E that represents the type of the elements stored in the list.</a:t>
            </a:r>
          </a:p>
          <a:p>
            <a:pPr lvl="1">
              <a:lnSpc>
                <a:spcPct val="140000"/>
              </a:lnSpc>
            </a:pPr>
            <a:r>
              <a:rPr lang="en-US" dirty="0" err="1" smtClean="0"/>
              <a:t>LinkedList</a:t>
            </a:r>
            <a:r>
              <a:rPr lang="en-US" dirty="0" smtClean="0"/>
              <a:t>&lt;Integer&gt; can store only Integer or sub-type of Integer as elements</a:t>
            </a:r>
          </a:p>
          <a:p>
            <a:pPr lvl="2">
              <a:lnSpc>
                <a:spcPct val="140000"/>
              </a:lnSpc>
              <a:buFontTx/>
              <a:buNone/>
            </a:pPr>
            <a:endParaRPr lang="en-US" dirty="0" smtClean="0"/>
          </a:p>
          <a:p>
            <a:pPr lvl="1"/>
            <a:endParaRPr lang="en-US" dirty="0" smtClean="0"/>
          </a:p>
          <a:p>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Generics(Contd..):</a:t>
            </a:r>
          </a:p>
          <a:p>
            <a:pPr lvl="1"/>
            <a:r>
              <a:rPr lang="en-US" dirty="0" smtClean="0"/>
              <a:t>Generic class can have multiple type parameters</a:t>
            </a:r>
          </a:p>
          <a:p>
            <a:pPr lvl="1"/>
            <a:r>
              <a:rPr lang="en-US" dirty="0" smtClean="0"/>
              <a:t>Type argument can be a custom type</a:t>
            </a:r>
          </a:p>
          <a:p>
            <a:pPr lvl="1"/>
            <a:r>
              <a:rPr lang="en-US" dirty="0" smtClean="0"/>
              <a:t>E.g.</a:t>
            </a:r>
          </a:p>
          <a:p>
            <a:pPr lvl="2">
              <a:buFontTx/>
              <a:buNone/>
            </a:pPr>
            <a:r>
              <a:rPr lang="en-US" dirty="0" smtClean="0"/>
              <a:t>    </a:t>
            </a:r>
            <a:r>
              <a:rPr lang="en-US" dirty="0" err="1" smtClean="0"/>
              <a:t>HashMap</a:t>
            </a:r>
            <a:r>
              <a:rPr lang="en-US" dirty="0" smtClean="0"/>
              <a:t>&lt;String, Mammal&gt; map =  new </a:t>
            </a:r>
            <a:r>
              <a:rPr lang="en-US" dirty="0" err="1" smtClean="0"/>
              <a:t>HashMap</a:t>
            </a:r>
            <a:r>
              <a:rPr lang="en-US" dirty="0" smtClean="0"/>
              <a:t>&lt;</a:t>
            </a:r>
            <a:r>
              <a:rPr lang="en-US" dirty="0" err="1" smtClean="0"/>
              <a:t>String,Mammal</a:t>
            </a:r>
            <a:r>
              <a:rPr lang="en-US" dirty="0" smtClean="0"/>
              <a:t>&gt;();</a:t>
            </a:r>
          </a:p>
          <a:p>
            <a:pPr lvl="2">
              <a:buFontTx/>
              <a:buNone/>
            </a:pPr>
            <a:r>
              <a:rPr lang="en-US" dirty="0" smtClean="0"/>
              <a:t>    </a:t>
            </a:r>
            <a:r>
              <a:rPr lang="en-US" dirty="0" err="1" smtClean="0"/>
              <a:t>map.put</a:t>
            </a:r>
            <a:r>
              <a:rPr lang="en-US" dirty="0" smtClean="0"/>
              <a:t>(“wombat”, new Mammal("wombat"));</a:t>
            </a:r>
          </a:p>
          <a:p>
            <a:pPr lvl="2">
              <a:buFontTx/>
              <a:buNone/>
            </a:pPr>
            <a:r>
              <a:rPr lang="en-US" dirty="0" smtClean="0"/>
              <a:t>    Mammal w = </a:t>
            </a:r>
            <a:r>
              <a:rPr lang="en-US" dirty="0" err="1" smtClean="0"/>
              <a:t>map.get</a:t>
            </a:r>
            <a:r>
              <a:rPr lang="en-US" dirty="0" smtClean="0"/>
              <a:t>(“wombat”);</a:t>
            </a:r>
          </a:p>
          <a:p>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Diamond Operator (Java 7)</a:t>
            </a:r>
          </a:p>
        </p:txBody>
      </p:sp>
      <p:sp>
        <p:nvSpPr>
          <p:cNvPr id="18435" name="Content Placeholder 2"/>
          <p:cNvSpPr>
            <a:spLocks noGrp="1"/>
          </p:cNvSpPr>
          <p:nvPr>
            <p:ph idx="1"/>
          </p:nvPr>
        </p:nvSpPr>
        <p:spPr/>
        <p:txBody>
          <a:bodyPr/>
          <a:lstStyle/>
          <a:p>
            <a:r>
              <a:rPr lang="en-US" smtClean="0"/>
              <a:t>JDK versions prior to 7.0 required declaring the types on both sides while declaring a variable using Generics.</a:t>
            </a:r>
          </a:p>
          <a:p>
            <a:r>
              <a:rPr lang="en-US" smtClean="0"/>
              <a:t>Map&lt;String, List&lt;Sale&gt;&gt; sales= new TreeMap&lt;String, List&lt;Sale&gt;&gt; ();</a:t>
            </a:r>
          </a:p>
          <a:p>
            <a:r>
              <a:rPr lang="en-US" smtClean="0"/>
              <a:t>In Java 7.0, you can write the above line of code like this,</a:t>
            </a:r>
          </a:p>
          <a:p>
            <a:r>
              <a:rPr lang="en-US" smtClean="0"/>
              <a:t>Map&lt;String, List&lt;Sale&gt;&gt; sales= new TreeMap&lt;&gt; ();</a:t>
            </a:r>
          </a:p>
          <a:p>
            <a:r>
              <a:rPr lang="en-US" smtClean="0"/>
              <a:t>You don’t have to type the whole list of Types in the right side for instantiation, instead you can use &lt;&gt; symbol, which is called diamond operator.</a:t>
            </a:r>
          </a:p>
          <a:p>
            <a:pPr>
              <a:buFont typeface="Wingdings" pitchFamily="2" charset="2"/>
              <a:buNone/>
            </a:pPr>
            <a:endParaRPr lang="en-US" smtClean="0"/>
          </a:p>
        </p:txBody>
      </p:sp>
    </p:spTree>
    <p:extLst>
      <p:ext uri="{BB962C8B-B14F-4D97-AF65-F5344CB8AC3E}">
        <p14:creationId xmlns:p14="http://schemas.microsoft.com/office/powerpoint/2010/main" val="329699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b="0" dirty="0" smtClean="0"/>
              <a:t>Collections</a:t>
            </a:r>
          </a:p>
        </p:txBody>
      </p:sp>
      <p:sp>
        <p:nvSpPr>
          <p:cNvPr id="46083" name="Rectangle 3"/>
          <p:cNvSpPr>
            <a:spLocks noGrp="1" noChangeArrowheads="1"/>
          </p:cNvSpPr>
          <p:nvPr>
            <p:ph idx="1"/>
          </p:nvPr>
        </p:nvSpPr>
        <p:spPr/>
        <p:txBody>
          <a:bodyPr/>
          <a:lstStyle/>
          <a:p>
            <a:pPr>
              <a:lnSpc>
                <a:spcPct val="140000"/>
              </a:lnSpc>
            </a:pPr>
            <a:r>
              <a:rPr lang="en-US" dirty="0" smtClean="0"/>
              <a:t>Interoperability with Pre-J2SE 5.0 Code</a:t>
            </a:r>
            <a:endParaRPr lang="en-US" sz="2400" b="0" dirty="0" smtClean="0"/>
          </a:p>
          <a:p>
            <a:pPr lvl="1">
              <a:lnSpc>
                <a:spcPct val="140000"/>
              </a:lnSpc>
            </a:pPr>
            <a:r>
              <a:rPr lang="en-US" sz="2000" b="0" dirty="0" smtClean="0"/>
              <a:t>For raw type, compiler does not have enough type information (for type checking) so it just generates “unchecked” or “unsafe” warning</a:t>
            </a:r>
          </a:p>
          <a:p>
            <a:pPr lvl="1">
              <a:lnSpc>
                <a:spcPct val="140000"/>
              </a:lnSpc>
            </a:pPr>
            <a:r>
              <a:rPr lang="en-US" sz="2000" b="0" dirty="0" smtClean="0"/>
              <a:t>If you ignore them, </a:t>
            </a:r>
            <a:r>
              <a:rPr lang="en-US" sz="2000" b="0" dirty="0" err="1" smtClean="0"/>
              <a:t>ClassCastException</a:t>
            </a:r>
            <a:r>
              <a:rPr lang="en-US" sz="2000" b="0" dirty="0" smtClean="0"/>
              <a:t> can still occur during runtime</a:t>
            </a:r>
          </a:p>
          <a:p>
            <a:pPr lvl="1">
              <a:lnSpc>
                <a:spcPct val="140000"/>
              </a:lnSpc>
            </a:pPr>
            <a:r>
              <a:rPr lang="en-US" dirty="0" smtClean="0"/>
              <a:t>E.g.</a:t>
            </a:r>
            <a:endParaRPr lang="en-US" sz="2000" b="0" dirty="0" smtClean="0"/>
          </a:p>
          <a:p>
            <a:pPr lvl="2">
              <a:lnSpc>
                <a:spcPct val="140000"/>
              </a:lnSpc>
              <a:buFontTx/>
              <a:buNone/>
            </a:pPr>
            <a:r>
              <a:rPr lang="en-US" b="0" i="1" dirty="0" smtClean="0"/>
              <a:t>     </a:t>
            </a:r>
            <a:r>
              <a:rPr lang="en-US" b="0" dirty="0" smtClean="0"/>
              <a:t>List&lt;String&gt; </a:t>
            </a:r>
            <a:r>
              <a:rPr lang="en-US" b="0" dirty="0" err="1" smtClean="0"/>
              <a:t>ls</a:t>
            </a:r>
            <a:r>
              <a:rPr lang="en-US" b="0" dirty="0" smtClean="0"/>
              <a:t> = new </a:t>
            </a:r>
            <a:r>
              <a:rPr lang="en-US" b="0" dirty="0" err="1" smtClean="0"/>
              <a:t>LinkedList</a:t>
            </a:r>
            <a:r>
              <a:rPr lang="en-US" b="0" dirty="0" smtClean="0"/>
              <a:t>&lt;String&gt;();</a:t>
            </a:r>
          </a:p>
          <a:p>
            <a:pPr lvl="2">
              <a:lnSpc>
                <a:spcPct val="140000"/>
              </a:lnSpc>
              <a:buFontTx/>
              <a:buNone/>
            </a:pPr>
            <a:r>
              <a:rPr lang="en-US" b="0" dirty="0" smtClean="0"/>
              <a:t>     List </a:t>
            </a:r>
            <a:r>
              <a:rPr lang="en-US" b="0" dirty="0" err="1" smtClean="0"/>
              <a:t>lraw</a:t>
            </a:r>
            <a:r>
              <a:rPr lang="en-US" b="0" dirty="0" smtClean="0"/>
              <a:t> = </a:t>
            </a:r>
            <a:r>
              <a:rPr lang="en-US" b="0" dirty="0" err="1" smtClean="0"/>
              <a:t>ls</a:t>
            </a:r>
            <a:r>
              <a:rPr lang="en-US" b="0" dirty="0" smtClean="0"/>
              <a:t>;</a:t>
            </a:r>
          </a:p>
          <a:p>
            <a:pPr lvl="2">
              <a:lnSpc>
                <a:spcPct val="140000"/>
              </a:lnSpc>
              <a:buFontTx/>
              <a:buNone/>
            </a:pPr>
            <a:r>
              <a:rPr lang="en-US" b="0" dirty="0" smtClean="0"/>
              <a:t>     </a:t>
            </a:r>
            <a:r>
              <a:rPr lang="en-US" b="0" dirty="0" err="1" smtClean="0"/>
              <a:t>lraw.add</a:t>
            </a:r>
            <a:r>
              <a:rPr lang="en-US" b="0" dirty="0" smtClean="0"/>
              <a:t>(new Integer(4)); // Compiler Warning</a:t>
            </a:r>
          </a:p>
          <a:p>
            <a:pPr lvl="2">
              <a:lnSpc>
                <a:spcPct val="140000"/>
              </a:lnSpc>
              <a:buFontTx/>
              <a:buNone/>
            </a:pPr>
            <a:r>
              <a:rPr lang="en-US" b="0" dirty="0" smtClean="0"/>
              <a:t>     String s = </a:t>
            </a:r>
            <a:r>
              <a:rPr lang="en-US" b="0" dirty="0" err="1" smtClean="0"/>
              <a:t>ls.iterator</a:t>
            </a:r>
            <a:r>
              <a:rPr lang="en-US" b="0" dirty="0" smtClean="0"/>
              <a:t>().next(); // Runtime error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b="0" dirty="0"/>
              <a:t>Collections</a:t>
            </a:r>
          </a:p>
          <a:p>
            <a:pPr lvl="1" eaLnBrk="1" hangingPunct="1"/>
            <a:r>
              <a:rPr lang="en-US" sz="1500" dirty="0"/>
              <a:t>What are Collections?</a:t>
            </a:r>
          </a:p>
          <a:p>
            <a:pPr lvl="1" eaLnBrk="1" hangingPunct="1"/>
            <a:r>
              <a:rPr lang="en-US" sz="1500" dirty="0"/>
              <a:t>Collection Framework</a:t>
            </a:r>
          </a:p>
          <a:p>
            <a:pPr lvl="1" eaLnBrk="1" hangingPunct="1"/>
            <a:r>
              <a:rPr lang="en-US" sz="1500" dirty="0"/>
              <a:t>List </a:t>
            </a:r>
          </a:p>
          <a:p>
            <a:pPr lvl="1" eaLnBrk="1" hangingPunct="1"/>
            <a:r>
              <a:rPr lang="en-US" sz="1500" dirty="0"/>
              <a:t>Set</a:t>
            </a:r>
          </a:p>
          <a:p>
            <a:pPr lvl="1" eaLnBrk="1" hangingPunct="1"/>
            <a:r>
              <a:rPr lang="en-US" sz="1500" dirty="0"/>
              <a:t>Queue</a:t>
            </a:r>
          </a:p>
          <a:p>
            <a:pPr lvl="1" eaLnBrk="1" hangingPunct="1"/>
            <a:r>
              <a:rPr lang="en-US" sz="1500" dirty="0"/>
              <a:t>Map</a:t>
            </a:r>
          </a:p>
          <a:p>
            <a:pPr lvl="1" eaLnBrk="1" hangingPunct="1"/>
            <a:r>
              <a:rPr lang="en-US" sz="1500" dirty="0"/>
              <a:t>Generics</a:t>
            </a:r>
          </a:p>
          <a:p>
            <a:pPr lvl="1" eaLnBrk="1" hangingPunct="1"/>
            <a:r>
              <a:rPr lang="en-US" sz="1500" dirty="0"/>
              <a:t>Collection Algorithms</a:t>
            </a:r>
          </a:p>
          <a:p>
            <a:pPr lvl="1" eaLnBrk="1" hangingPunct="1"/>
            <a:r>
              <a:rPr lang="en-US" sz="1500" dirty="0"/>
              <a:t>Comparing Collections</a:t>
            </a:r>
          </a:p>
          <a:p>
            <a:pPr lvl="2" eaLnBrk="1" hangingPunct="1"/>
            <a:r>
              <a:rPr lang="en-US" sz="1500" dirty="0"/>
              <a:t>Comparable</a:t>
            </a:r>
          </a:p>
          <a:p>
            <a:pPr lvl="2" eaLnBrk="1" hangingPunct="1"/>
            <a:r>
              <a:rPr lang="en-US" sz="1500" dirty="0"/>
              <a:t>Comparator</a:t>
            </a:r>
          </a:p>
          <a:p>
            <a:pPr eaLnBrk="1" hangingPunct="1"/>
            <a:endParaRPr lang="en-US" sz="2400" b="0" dirty="0" smtClean="0"/>
          </a:p>
        </p:txBody>
      </p:sp>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Collection Algorithms:</a:t>
            </a:r>
          </a:p>
          <a:p>
            <a:pPr lvl="1"/>
            <a:endParaRPr lang="en-US" dirty="0" smtClean="0"/>
          </a:p>
          <a:p>
            <a:pPr lvl="1"/>
            <a:r>
              <a:rPr lang="en-US" dirty="0" smtClean="0"/>
              <a:t>Sorting Algorithm:</a:t>
            </a:r>
          </a:p>
          <a:p>
            <a:pPr lvl="2"/>
            <a:r>
              <a:rPr lang="en-US" dirty="0" smtClean="0"/>
              <a:t>reorders a </a:t>
            </a:r>
            <a:r>
              <a:rPr lang="en-US" b="1" dirty="0" smtClean="0"/>
              <a:t>List</a:t>
            </a:r>
            <a:r>
              <a:rPr lang="en-US" dirty="0" smtClean="0"/>
              <a:t> such that its elements are in ascending order according to an ordering relationship.</a:t>
            </a:r>
          </a:p>
          <a:p>
            <a:pPr lvl="2"/>
            <a:r>
              <a:rPr lang="en-US" dirty="0" smtClean="0"/>
              <a:t>Implemented using </a:t>
            </a:r>
            <a:r>
              <a:rPr lang="en-US" b="1" dirty="0" smtClean="0"/>
              <a:t>sort( )</a:t>
            </a:r>
            <a:r>
              <a:rPr lang="en-US" dirty="0" smtClean="0"/>
              <a:t> method.</a:t>
            </a:r>
          </a:p>
          <a:p>
            <a:pPr lvl="2">
              <a:buNone/>
            </a:pPr>
            <a:endParaRPr lang="en-US" dirty="0" smtClean="0"/>
          </a:p>
          <a:p>
            <a:pPr lvl="2">
              <a:buNone/>
            </a:pPr>
            <a:endParaRPr lang="en-US" dirty="0" smtClean="0"/>
          </a:p>
          <a:p>
            <a:pPr lvl="1"/>
            <a:r>
              <a:rPr lang="en-US" dirty="0" smtClean="0"/>
              <a:t>Searching Algorithm:</a:t>
            </a:r>
          </a:p>
          <a:p>
            <a:pPr lvl="2"/>
            <a:r>
              <a:rPr lang="en-US" dirty="0" smtClean="0"/>
              <a:t>algorithm  takes a </a:t>
            </a:r>
            <a:r>
              <a:rPr lang="en-US" b="1" dirty="0" smtClean="0"/>
              <a:t>List</a:t>
            </a:r>
            <a:r>
              <a:rPr lang="en-US" dirty="0" smtClean="0"/>
              <a:t> and an </a:t>
            </a:r>
            <a:r>
              <a:rPr lang="en-US" b="1" dirty="0" smtClean="0"/>
              <a:t>element</a:t>
            </a:r>
            <a:r>
              <a:rPr lang="en-US" dirty="0" smtClean="0"/>
              <a:t> to search for the </a:t>
            </a:r>
            <a:r>
              <a:rPr lang="en-US" b="1" dirty="0" smtClean="0"/>
              <a:t>search key</a:t>
            </a:r>
            <a:r>
              <a:rPr lang="en-US" dirty="0" smtClean="0"/>
              <a:t>.</a:t>
            </a:r>
          </a:p>
          <a:p>
            <a:pPr lvl="2"/>
            <a:r>
              <a:rPr lang="en-US" dirty="0" smtClean="0"/>
              <a:t>Before searching an element, the List must be sorted.</a:t>
            </a:r>
          </a:p>
          <a:p>
            <a:pPr lvl="2"/>
            <a:r>
              <a:rPr lang="en-US" dirty="0" smtClean="0"/>
              <a:t>Implemented using </a:t>
            </a:r>
            <a:r>
              <a:rPr lang="en-US" b="1" dirty="0" err="1" smtClean="0"/>
              <a:t>binarySearch</a:t>
            </a:r>
            <a:r>
              <a:rPr lang="en-US" dirty="0" smtClean="0"/>
              <a:t>( ) method.</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hlinkClick r:id="rId2" action="ppaction://hlinkfile"/>
              </a:rPr>
              <a:t>SortArrayListDemo.java</a:t>
            </a:r>
            <a:endParaRPr lang="en-US" dirty="0" smtClean="0"/>
          </a:p>
          <a:p>
            <a:r>
              <a:rPr lang="en-US" dirty="0" smtClean="0">
                <a:hlinkClick r:id="rId3" action="ppaction://hlinkfile"/>
              </a:rPr>
              <a:t>SearchDemo.java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5"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Consider a scenario where we have objects of a class maintained in a collection and we want to sort the objects based on a particular property</a:t>
            </a:r>
          </a:p>
          <a:p>
            <a:pPr lvl="1"/>
            <a:r>
              <a:rPr lang="en-US" dirty="0" smtClean="0"/>
              <a:t>E.g. I want to sort the employee objects based on </a:t>
            </a:r>
          </a:p>
          <a:p>
            <a:pPr lvl="2"/>
            <a:r>
              <a:rPr lang="en-US" dirty="0" err="1" smtClean="0"/>
              <a:t>empId</a:t>
            </a:r>
            <a:r>
              <a:rPr lang="en-US" dirty="0" smtClean="0"/>
              <a:t> and</a:t>
            </a:r>
          </a:p>
          <a:p>
            <a:pPr lvl="2"/>
            <a:r>
              <a:rPr lang="en-US" dirty="0" smtClean="0"/>
              <a:t>descending order of salary.</a:t>
            </a: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5486400" y="914400"/>
            <a:ext cx="3657600" cy="425302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Sorting objects in Java Collections:</a:t>
            </a:r>
          </a:p>
          <a:p>
            <a:pPr lvl="1"/>
            <a:r>
              <a:rPr lang="en-US" dirty="0" smtClean="0"/>
              <a:t>Sorted collections can sort elements in two ways:</a:t>
            </a:r>
          </a:p>
          <a:p>
            <a:pPr lvl="2"/>
            <a:r>
              <a:rPr lang="en-US" dirty="0" smtClean="0"/>
              <a:t>Based on the natural order of the elements </a:t>
            </a:r>
          </a:p>
          <a:p>
            <a:pPr lvl="3"/>
            <a:r>
              <a:rPr lang="en-US" dirty="0" smtClean="0"/>
              <a:t>By Implementing </a:t>
            </a:r>
            <a:r>
              <a:rPr lang="en-US" b="1" dirty="0" smtClean="0"/>
              <a:t>Comparable Interface</a:t>
            </a:r>
          </a:p>
          <a:p>
            <a:pPr lvl="2"/>
            <a:r>
              <a:rPr lang="en-US" dirty="0" smtClean="0"/>
              <a:t>Based on a third-party class </a:t>
            </a:r>
          </a:p>
          <a:p>
            <a:pPr lvl="3"/>
            <a:r>
              <a:rPr lang="en-US" dirty="0" smtClean="0"/>
              <a:t>Implementing </a:t>
            </a:r>
            <a:r>
              <a:rPr lang="en-US" b="1" dirty="0" smtClean="0"/>
              <a:t>Comparator</a:t>
            </a:r>
            <a:r>
              <a:rPr lang="en-US" dirty="0" smtClean="0"/>
              <a:t> </a:t>
            </a:r>
            <a:r>
              <a:rPr lang="en-US" b="1" dirty="0" smtClean="0"/>
              <a:t>Interface</a:t>
            </a:r>
          </a:p>
          <a:p>
            <a:pPr lvl="1"/>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Comparable Interface:</a:t>
            </a:r>
          </a:p>
          <a:p>
            <a:pPr lvl="1"/>
            <a:r>
              <a:rPr lang="en-US" dirty="0" smtClean="0"/>
              <a:t>Used to implement natural ordering of object.</a:t>
            </a:r>
          </a:p>
          <a:p>
            <a:pPr lvl="1"/>
            <a:r>
              <a:rPr lang="en-US" dirty="0" smtClean="0"/>
              <a:t>Defined in </a:t>
            </a:r>
            <a:r>
              <a:rPr lang="en-US" dirty="0" err="1" smtClean="0"/>
              <a:t>java.lang</a:t>
            </a:r>
            <a:r>
              <a:rPr lang="en-US" dirty="0" smtClean="0"/>
              <a:t> package.</a:t>
            </a:r>
          </a:p>
          <a:p>
            <a:pPr lvl="1"/>
            <a:r>
              <a:rPr lang="en-US" dirty="0" smtClean="0"/>
              <a:t>Has a method </a:t>
            </a:r>
            <a:r>
              <a:rPr lang="en-US" dirty="0" err="1" smtClean="0"/>
              <a:t>compareTo</a:t>
            </a:r>
            <a:r>
              <a:rPr lang="en-US" dirty="0" smtClean="0"/>
              <a:t>(Object o) for comparing</a:t>
            </a:r>
          </a:p>
          <a:p>
            <a:pPr lvl="2">
              <a:buNone/>
            </a:pPr>
            <a:r>
              <a:rPr lang="en-US" dirty="0" smtClean="0">
                <a:solidFill>
                  <a:srgbClr val="FF0000"/>
                </a:solidFill>
              </a:rPr>
              <a:t>	</a:t>
            </a:r>
            <a:r>
              <a:rPr lang="en-US" dirty="0" err="1" smtClean="0">
                <a:solidFill>
                  <a:srgbClr val="FF0000"/>
                </a:solidFill>
              </a:rPr>
              <a:t>compareTo</a:t>
            </a:r>
            <a:r>
              <a:rPr lang="en-US" dirty="0" smtClean="0">
                <a:solidFill>
                  <a:srgbClr val="FF0000"/>
                </a:solidFill>
              </a:rPr>
              <a:t>(Object o)  </a:t>
            </a:r>
          </a:p>
          <a:p>
            <a:pPr lvl="3"/>
            <a:r>
              <a:rPr lang="en-US" dirty="0" smtClean="0"/>
              <a:t>returns a negative integer, zero, or a positive integer as this object is less than, equal to, or greater than the specified object.</a:t>
            </a:r>
          </a:p>
          <a:p>
            <a:pPr lvl="1"/>
            <a:r>
              <a:rPr lang="en-US" dirty="0" smtClean="0"/>
              <a:t>Compares "this" reference with the object specified.</a:t>
            </a:r>
          </a:p>
          <a:p>
            <a:pPr lvl="1"/>
            <a:r>
              <a:rPr lang="en-US" dirty="0" smtClean="0"/>
              <a:t>If any class implement Comparable interface in Java then collection of that object either List or Array can be sorted automatically by using  Collections.sort() or Array.sort() method and object will be sorted based on there natural order defined by CompareTo method.</a:t>
            </a:r>
          </a:p>
          <a:p>
            <a:pPr lvl="1"/>
            <a:r>
              <a:rPr lang="en-US" dirty="0" smtClean="0"/>
              <a:t>In Java API String, Date and wrapper classes implement Comparable interface.</a:t>
            </a:r>
            <a:br>
              <a:rPr lang="en-US" dirty="0" smtClean="0"/>
            </a:br>
            <a:r>
              <a:rPr lang="en-US" dirty="0" smtClean="0"/>
              <a:t/>
            </a:r>
            <a:br>
              <a:rPr lang="en-US" dirty="0" smtClean="0"/>
            </a:br>
            <a:endParaRPr lang="en-US" dirty="0" smtClean="0"/>
          </a:p>
          <a:p>
            <a:pPr lvl="3"/>
            <a:endParaRPr lang="en-US" dirty="0" smtClean="0"/>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610100" y="914400"/>
            <a:ext cx="3802063" cy="4960937"/>
          </a:xfrm>
        </p:spPr>
        <p:txBody>
          <a:bodyPr/>
          <a:lstStyle/>
          <a:p>
            <a:pPr marL="342900" lvl="0" indent="-342900" defTabSz="969963">
              <a:spcBef>
                <a:spcPct val="20000"/>
              </a:spcBef>
              <a:buSzPct val="125000"/>
              <a:buBlip>
                <a:blip r:embed="rId3"/>
              </a:buBlip>
              <a:defRPr/>
            </a:pPr>
            <a:r>
              <a:rPr lang="en-US" b="0" kern="0" dirty="0"/>
              <a:t>UseComparable.java</a:t>
            </a:r>
          </a:p>
          <a:p>
            <a:pPr marL="342900" lvl="0" indent="-342900" defTabSz="969963">
              <a:spcBef>
                <a:spcPct val="20000"/>
              </a:spcBef>
              <a:buSzPct val="125000"/>
              <a:buBlip>
                <a:blip r:embed="rId3"/>
              </a:buBlip>
              <a:defRPr/>
            </a:pPr>
            <a:r>
              <a:rPr lang="en-US" b="0" kern="0" dirty="0"/>
              <a:t>TestComparableEmployee.java</a:t>
            </a:r>
          </a:p>
          <a:p>
            <a:pPr marL="342900" lvl="0" indent="-342900" defTabSz="969963">
              <a:spcBef>
                <a:spcPct val="20000"/>
              </a:spcBef>
              <a:buSzPct val="125000"/>
              <a:buBlip>
                <a:blip r:embed="rId3"/>
              </a:buBlip>
              <a:defRPr/>
            </a:pPr>
            <a:r>
              <a:rPr lang="en-US" b="0" kern="0" dirty="0" smtClean="0"/>
              <a:t>ComparableEmployee.java</a:t>
            </a:r>
          </a:p>
          <a:p>
            <a:pPr marL="342900" lvl="0" indent="-342900" defTabSz="969963">
              <a:spcBef>
                <a:spcPct val="20000"/>
              </a:spcBef>
              <a:buSzPct val="125000"/>
              <a:buBlip>
                <a:blip r:embed="rId3"/>
              </a:buBlip>
              <a:defRPr/>
            </a:pPr>
            <a:endParaRPr lang="en-US" b="0" kern="0" dirty="0"/>
          </a:p>
          <a:p>
            <a:pPr marL="342900" lvl="0" indent="-342900" defTabSz="969963">
              <a:spcBef>
                <a:spcPct val="20000"/>
              </a:spcBef>
              <a:buSzPct val="125000"/>
              <a:buBlip>
                <a:blip r:embed="rId3"/>
              </a:buBlip>
              <a:defRPr/>
            </a:pPr>
            <a:r>
              <a:rPr lang="en-US" dirty="0"/>
              <a:t>UseComparator.java</a:t>
            </a:r>
          </a:p>
          <a:p>
            <a:pPr marL="342900" lvl="0" indent="-342900" defTabSz="969963">
              <a:spcBef>
                <a:spcPct val="20000"/>
              </a:spcBef>
              <a:buSzPct val="125000"/>
              <a:buBlip>
                <a:blip r:embed="rId3"/>
              </a:buBlip>
              <a:defRPr/>
            </a:pPr>
            <a:r>
              <a:rPr lang="en-US" dirty="0"/>
              <a:t>TestComparatorEmployee.java</a:t>
            </a:r>
          </a:p>
          <a:p>
            <a:pPr marL="342900" lvl="0" indent="-342900" defTabSz="969963">
              <a:spcBef>
                <a:spcPct val="20000"/>
              </a:spcBef>
              <a:buSzPct val="125000"/>
              <a:buBlip>
                <a:blip r:embed="rId3"/>
              </a:buBlip>
              <a:defRPr/>
            </a:pPr>
            <a:r>
              <a:rPr lang="en-US" dirty="0"/>
              <a:t>Employee.java</a:t>
            </a:r>
          </a:p>
          <a:p>
            <a:pPr marL="342900" lvl="0" indent="-342900" defTabSz="969963">
              <a:spcBef>
                <a:spcPct val="20000"/>
              </a:spcBef>
              <a:buSzPct val="125000"/>
              <a:buBlip>
                <a:blip r:embed="rId3"/>
              </a:buBlip>
              <a:defRPr/>
            </a:pPr>
            <a:r>
              <a:rPr lang="en-US" dirty="0"/>
              <a:t>SortByName.java 	</a:t>
            </a:r>
          </a:p>
          <a:p>
            <a:pPr marL="0" lvl="0" indent="0" defTabSz="969963">
              <a:spcBef>
                <a:spcPct val="20000"/>
              </a:spcBef>
              <a:buSzPct val="125000"/>
              <a:buNone/>
              <a:defRPr/>
            </a:pP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defTabSz="969963">
              <a:spcBef>
                <a:spcPct val="20000"/>
              </a:spcBef>
              <a:buSzPct val="125000"/>
              <a:buBlip>
                <a:blip r:embed="rId3"/>
              </a:buBlip>
              <a:defRPr/>
            </a:pPr>
            <a:endParaRPr lang="en-US" b="0" kern="0" dirty="0">
              <a:latin typeface="+mn-lt"/>
            </a:endParaRPr>
          </a:p>
          <a:p>
            <a:pPr marL="342900" lvl="0" indent="-342900" defTabSz="969963">
              <a:spcBef>
                <a:spcPct val="20000"/>
              </a:spcBef>
              <a:buSzPct val="125000"/>
              <a:buBlip>
                <a:blip r:embed="rId3"/>
              </a:buBlip>
              <a:defRPr/>
            </a:pPr>
            <a:r>
              <a:rPr lang="en-US" b="0" kern="0" dirty="0" smtClean="0">
                <a:latin typeface="+mn-lt"/>
              </a:rPr>
              <a:t>a</a:t>
            </a:r>
            <a:endParaRPr lang="en-US" b="0" kern="0" dirty="0">
              <a:latin typeface="+mn-lt"/>
            </a:endParaRPr>
          </a:p>
          <a:p>
            <a:pPr marL="342900" lvl="0" indent="-342900" defTabSz="969963">
              <a:spcBef>
                <a:spcPct val="20000"/>
              </a:spcBef>
              <a:buSzPct val="125000"/>
              <a:buBlip>
                <a:blip r:embed="rId3"/>
              </a:buBlip>
              <a:defRPr/>
            </a:pPr>
            <a:endParaRPr lang="en-US" b="0" kern="0" dirty="0">
              <a:latin typeface="+mn-lt"/>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76200" y="990600"/>
            <a:ext cx="9067800" cy="4960937"/>
          </a:xfrm>
        </p:spPr>
        <p:txBody>
          <a:bodyPr/>
          <a:lstStyle/>
          <a:p>
            <a:r>
              <a:rPr lang="en-US" dirty="0" smtClean="0"/>
              <a:t>Comparator Interface:</a:t>
            </a:r>
          </a:p>
          <a:p>
            <a:pPr lvl="1"/>
            <a:r>
              <a:rPr lang="en-US" dirty="0" smtClean="0"/>
              <a:t>Defined in </a:t>
            </a:r>
            <a:r>
              <a:rPr lang="en-US" dirty="0" err="1" smtClean="0"/>
              <a:t>java.util</a:t>
            </a:r>
            <a:r>
              <a:rPr lang="en-US" dirty="0" smtClean="0"/>
              <a:t> package.</a:t>
            </a:r>
          </a:p>
          <a:p>
            <a:pPr lvl="1"/>
            <a:r>
              <a:rPr lang="en-US" dirty="0" smtClean="0"/>
              <a:t>Used to compare values of two objects and sort the objects with control.</a:t>
            </a:r>
          </a:p>
          <a:p>
            <a:pPr lvl="1"/>
            <a:r>
              <a:rPr lang="en-US" dirty="0" smtClean="0"/>
              <a:t>specifies two methods:</a:t>
            </a:r>
          </a:p>
          <a:p>
            <a:pPr lvl="2"/>
            <a:r>
              <a:rPr lang="en-US" dirty="0" smtClean="0"/>
              <a:t>compare(Object a, Object b) </a:t>
            </a:r>
          </a:p>
          <a:p>
            <a:pPr lvl="3"/>
            <a:r>
              <a:rPr lang="en-US" dirty="0" smtClean="0"/>
              <a:t>returns a negative integer, zero, or a positive integer as a is less than, equal to, or greater than b </a:t>
            </a:r>
          </a:p>
          <a:p>
            <a:pPr lvl="2"/>
            <a:r>
              <a:rPr lang="en-US" dirty="0" smtClean="0"/>
              <a:t>equals(Object o)</a:t>
            </a:r>
          </a:p>
          <a:p>
            <a:pPr lvl="3"/>
            <a:r>
              <a:rPr lang="en-US" dirty="0" smtClean="0"/>
              <a:t>as in Object, used not to compare the stored values for value, but to determine if two comparator classes can be considered equal </a:t>
            </a:r>
          </a:p>
          <a:p>
            <a:pPr lvl="2"/>
            <a:r>
              <a:rPr lang="en-US" b="1" dirty="0" smtClean="0"/>
              <a:t>Note</a:t>
            </a:r>
            <a:r>
              <a:rPr lang="en-US" dirty="0" smtClean="0"/>
              <a:t> that the behavior of the compare method should be </a:t>
            </a:r>
            <a:r>
              <a:rPr lang="en-US" i="1" dirty="0" smtClean="0"/>
              <a:t>consistent with equals</a:t>
            </a:r>
            <a:r>
              <a:rPr lang="en-US" dirty="0" smtClean="0"/>
              <a:t>, as Sun's documentation advises; that is, compare(a, b) should return 0 when </a:t>
            </a:r>
            <a:r>
              <a:rPr lang="en-US" dirty="0" err="1" smtClean="0"/>
              <a:t>a.equals</a:t>
            </a:r>
            <a:r>
              <a:rPr lang="en-US" dirty="0" smtClean="0"/>
              <a:t>(b) returns true </a:t>
            </a:r>
          </a:p>
          <a:p>
            <a:pPr lvl="1"/>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876800" y="1066800"/>
            <a:ext cx="3802063" cy="4960937"/>
          </a:xfrm>
        </p:spPr>
        <p:txBody>
          <a:bodyPr/>
          <a:lstStyle/>
          <a:p>
            <a:r>
              <a:rPr lang="en-US" dirty="0"/>
              <a:t>UseComparator.java</a:t>
            </a:r>
          </a:p>
          <a:p>
            <a:r>
              <a:rPr lang="en-US" dirty="0"/>
              <a:t>TestComparatorEmployee.java</a:t>
            </a:r>
          </a:p>
          <a:p>
            <a:r>
              <a:rPr lang="en-US" dirty="0"/>
              <a:t>Employee.java</a:t>
            </a:r>
          </a:p>
          <a:p>
            <a:r>
              <a:rPr lang="en-US" dirty="0"/>
              <a:t>SortByName.java 	</a:t>
            </a:r>
          </a:p>
          <a:p>
            <a:pPr marL="0" indent="0">
              <a:buNone/>
            </a:pPr>
            <a:endParaRPr lang="en-US" dirty="0" smtClean="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4267200" cy="370623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Check out the demo</a:t>
            </a:r>
          </a:p>
          <a:p>
            <a:endParaRPr lang="en-US" dirty="0" smtClean="0"/>
          </a:p>
          <a:p>
            <a:r>
              <a:rPr lang="en-US" dirty="0" smtClean="0">
                <a:hlinkClick r:id="rId2" action="ppaction://hlinkfile"/>
              </a:rPr>
              <a:t>HashMapMovie.java</a:t>
            </a:r>
            <a:endParaRPr lang="en-US" dirty="0" smtClean="0"/>
          </a:p>
          <a:p>
            <a:r>
              <a:rPr lang="en-US" dirty="0" smtClean="0">
                <a:hlinkClick r:id="rId3" action="ppaction://hlinkfile"/>
              </a:rPr>
              <a:t>Movie.java</a:t>
            </a:r>
            <a:endParaRPr lang="en-US" dirty="0" smtClean="0"/>
          </a:p>
          <a:p>
            <a:endParaRPr lang="en-US" dirty="0" smtClean="0"/>
          </a:p>
          <a:p>
            <a:endParaRPr lang="en-US" dirty="0" smtClean="0"/>
          </a:p>
          <a:p>
            <a:r>
              <a:rPr lang="en-US" dirty="0" smtClean="0"/>
              <a:t>We were able to add duplicate objects into the hash map.</a:t>
            </a:r>
          </a:p>
          <a:p>
            <a:endParaRPr lang="en-US" dirty="0" smtClean="0"/>
          </a:p>
          <a:p>
            <a:pPr lvl="3">
              <a:buNone/>
            </a:pPr>
            <a:r>
              <a:rPr lang="en-US" sz="2400" dirty="0" smtClean="0">
                <a:solidFill>
                  <a:srgbClr val="FF0000"/>
                </a:solidFill>
              </a:rPr>
              <a:t>Why ?</a:t>
            </a: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4" cstate="print"/>
          <a:stretch>
            <a:fillRect/>
          </a:stretch>
        </p:blipFill>
        <p:spPr>
          <a:xfrm>
            <a:off x="5486400" y="914400"/>
            <a:ext cx="3657600" cy="425302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1.jpg"/>
          <p:cNvPicPr>
            <a:picLocks noChangeAspect="1"/>
          </p:cNvPicPr>
          <p:nvPr/>
        </p:nvPicPr>
        <p:blipFill>
          <a:blip r:embed="rId2" cstate="print"/>
          <a:stretch>
            <a:fillRect/>
          </a:stretch>
        </p:blipFill>
        <p:spPr>
          <a:xfrm>
            <a:off x="5486400" y="914400"/>
            <a:ext cx="3657600" cy="4253023"/>
          </a:xfrm>
          <a:prstGeom prst="rect">
            <a:avLst/>
          </a:prstGeom>
        </p:spPr>
      </p:pic>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1112838"/>
            <a:ext cx="7539037" cy="4960937"/>
          </a:xfrm>
        </p:spPr>
        <p:txBody>
          <a:bodyPr/>
          <a:lstStyle/>
          <a:p>
            <a:r>
              <a:rPr lang="en-US" dirty="0" smtClean="0"/>
              <a:t>It is because when we were comparing the objects of the collection instead of comparing the attributes it had compared the reference and since the references were not same it allowed the insertion of duplicate objects.</a:t>
            </a:r>
          </a:p>
          <a:p>
            <a:endParaRPr lang="en-US" dirty="0" smtClean="0"/>
          </a:p>
          <a:p>
            <a:endParaRPr lang="en-US" dirty="0" smtClean="0"/>
          </a:p>
          <a:p>
            <a:endParaRPr lang="en-US" dirty="0" smtClean="0"/>
          </a:p>
          <a:p>
            <a:pPr lvl="1">
              <a:buNone/>
            </a:pPr>
            <a:r>
              <a:rPr lang="en-US" sz="2400" dirty="0" smtClean="0">
                <a:solidFill>
                  <a:srgbClr val="FF0000"/>
                </a:solidFill>
              </a:rPr>
              <a:t>“So how do we compare the attributes of an object stored within a collection “</a:t>
            </a:r>
            <a:endParaRPr lang="en-US"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381000" y="152400"/>
            <a:ext cx="8382000" cy="609600"/>
          </a:xfrm>
        </p:spPr>
        <p:txBody>
          <a:bodyPr/>
          <a:lstStyle/>
          <a:p>
            <a:pPr eaLnBrk="1" hangingPunct="1"/>
            <a:r>
              <a:rPr lang="en-US" sz="3200" b="0" dirty="0" smtClean="0"/>
              <a:t>Collections</a:t>
            </a:r>
          </a:p>
        </p:txBody>
      </p:sp>
      <p:sp>
        <p:nvSpPr>
          <p:cNvPr id="6148" name="Rectangle 5"/>
          <p:cNvSpPr>
            <a:spLocks noGrp="1" noChangeArrowheads="1"/>
          </p:cNvSpPr>
          <p:nvPr>
            <p:ph idx="1"/>
          </p:nvPr>
        </p:nvSpPr>
        <p:spPr>
          <a:xfrm>
            <a:off x="152400" y="914400"/>
            <a:ext cx="8991600" cy="4876800"/>
          </a:xfrm>
        </p:spPr>
        <p:txBody>
          <a:bodyPr/>
          <a:lstStyle/>
          <a:p>
            <a:pPr eaLnBrk="1" hangingPunct="1"/>
            <a:r>
              <a:rPr lang="en-US" sz="2400" b="0" dirty="0" smtClean="0"/>
              <a:t>What are Collections?</a:t>
            </a:r>
          </a:p>
          <a:p>
            <a:pPr lvl="1" eaLnBrk="1" hangingPunct="1"/>
            <a:r>
              <a:rPr lang="en-US" b="0" dirty="0" smtClean="0"/>
              <a:t>A Collection is a group of objects represented as a single unit.</a:t>
            </a:r>
          </a:p>
          <a:p>
            <a:endParaRPr lang="en-US" dirty="0" smtClean="0"/>
          </a:p>
          <a:p>
            <a:r>
              <a:rPr lang="en-US" dirty="0" smtClean="0"/>
              <a:t>Collections Framework</a:t>
            </a:r>
          </a:p>
          <a:p>
            <a:pPr lvl="1"/>
            <a:r>
              <a:rPr lang="en-US" dirty="0" smtClean="0"/>
              <a:t>Collections framework provide a set of standard utility classes to manage collections.</a:t>
            </a:r>
          </a:p>
          <a:p>
            <a:pPr lvl="1"/>
            <a:r>
              <a:rPr lang="en-US" dirty="0" smtClean="0"/>
              <a:t>Defined within </a:t>
            </a:r>
            <a:r>
              <a:rPr lang="en-US" b="1" dirty="0" err="1" smtClean="0"/>
              <a:t>java.util</a:t>
            </a:r>
            <a:r>
              <a:rPr lang="en-US" dirty="0" smtClean="0"/>
              <a:t> package.</a:t>
            </a:r>
          </a:p>
          <a:p>
            <a:pPr lvl="1" eaLnBrk="1" hangingPunct="1"/>
            <a:r>
              <a:rPr lang="en-US" dirty="0" smtClean="0"/>
              <a:t>Collections Framework consists of three parts</a:t>
            </a:r>
            <a:r>
              <a:rPr lang="en-US" sz="2200" dirty="0" smtClean="0"/>
              <a:t>:</a:t>
            </a:r>
          </a:p>
          <a:p>
            <a:pPr lvl="2" eaLnBrk="1" hangingPunct="1"/>
            <a:r>
              <a:rPr lang="en-US" dirty="0" smtClean="0"/>
              <a:t>Core Interfaces:</a:t>
            </a:r>
          </a:p>
          <a:p>
            <a:pPr lvl="2" eaLnBrk="1" hangingPunct="1"/>
            <a:r>
              <a:rPr lang="en-US" dirty="0" smtClean="0"/>
              <a:t>Concrete Implementation</a:t>
            </a:r>
          </a:p>
          <a:p>
            <a:pPr lvl="3" eaLnBrk="1" hangingPunct="1"/>
            <a:r>
              <a:rPr lang="en-US" dirty="0" smtClean="0"/>
              <a:t>These are the concrete implementations of the collection interfaces.</a:t>
            </a:r>
          </a:p>
          <a:p>
            <a:pPr lvl="3" eaLnBrk="1" hangingPunct="1"/>
            <a:r>
              <a:rPr lang="en-US" dirty="0" smtClean="0"/>
              <a:t> In essence, they are reusable data structures.</a:t>
            </a:r>
          </a:p>
          <a:p>
            <a:pPr lvl="2" eaLnBrk="1" hangingPunct="1"/>
            <a:r>
              <a:rPr lang="en-US" dirty="0" smtClean="0"/>
              <a:t>Algorithms:</a:t>
            </a:r>
          </a:p>
          <a:p>
            <a:pPr lvl="3" eaLnBrk="1" hangingPunct="1"/>
            <a:r>
              <a:rPr lang="en-US" dirty="0" smtClean="0"/>
              <a:t>These are the methods that perform useful computations, such as searching and sorting, on objects that implement collection interfaces. </a:t>
            </a:r>
          </a:p>
          <a:p>
            <a:pPr lvl="2" eaLnBrk="1" hangingPunct="1"/>
            <a:endParaRPr lang="en-US" dirty="0" smtClean="0"/>
          </a:p>
          <a:p>
            <a:pPr eaLnBrk="1" hangingPunct="1"/>
            <a:endParaRPr lang="en-US" sz="2400" b="0" dirty="0" smtClean="0"/>
          </a:p>
          <a:p>
            <a:pPr eaLnBrk="1" hangingPunct="1"/>
            <a:endParaRPr lang="en-US" sz="2400" b="0" dirty="0" smtClean="0"/>
          </a:p>
          <a:p>
            <a:pPr eaLnBrk="1" hangingPunct="1"/>
            <a:endParaRPr lang="en-US" sz="2000" b="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Comparator Interface(Contd..):</a:t>
            </a:r>
          </a:p>
          <a:p>
            <a:pPr lvl="1"/>
            <a:r>
              <a:rPr lang="en-US" dirty="0" smtClean="0"/>
              <a:t>We can compare the attributes by using the </a:t>
            </a:r>
            <a:r>
              <a:rPr lang="en-US" b="1" dirty="0" smtClean="0"/>
              <a:t>equals() </a:t>
            </a:r>
            <a:r>
              <a:rPr lang="en-US" dirty="0" smtClean="0"/>
              <a:t>and the </a:t>
            </a:r>
            <a:r>
              <a:rPr lang="en-US" b="1" dirty="0" err="1" smtClean="0"/>
              <a:t>hashcode</a:t>
            </a:r>
            <a:r>
              <a:rPr lang="en-US" b="1" dirty="0" smtClean="0"/>
              <a:t>().</a:t>
            </a:r>
          </a:p>
          <a:p>
            <a:pPr lvl="1"/>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191000" y="1066800"/>
            <a:ext cx="4800600" cy="4960937"/>
          </a:xfrm>
        </p:spPr>
        <p:txBody>
          <a:bodyPr/>
          <a:lstStyle/>
          <a:p>
            <a:r>
              <a:rPr lang="en-US" dirty="0"/>
              <a:t>HashMapMovieOverridesEquals.java</a:t>
            </a:r>
          </a:p>
          <a:p>
            <a:r>
              <a:rPr lang="en-US" dirty="0"/>
              <a:t>MovieOverridesEquals.java</a:t>
            </a:r>
          </a:p>
          <a:p>
            <a:endParaRPr lang="en-US" dirty="0" smtClean="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4267200" cy="370623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8826500" cy="4960937"/>
          </a:xfrm>
        </p:spPr>
        <p:txBody>
          <a:bodyPr/>
          <a:lstStyle/>
          <a:p>
            <a:pPr>
              <a:lnSpc>
                <a:spcPct val="80000"/>
              </a:lnSpc>
            </a:pPr>
            <a:endParaRPr lang="en-US" dirty="0" smtClean="0"/>
          </a:p>
          <a:p>
            <a:pPr>
              <a:lnSpc>
                <a:spcPct val="80000"/>
              </a:lnSpc>
            </a:pPr>
            <a:r>
              <a:rPr lang="en-US" dirty="0" smtClean="0"/>
              <a:t>Collection Interfaces</a:t>
            </a:r>
          </a:p>
          <a:p>
            <a:pPr>
              <a:lnSpc>
                <a:spcPct val="80000"/>
              </a:lnSpc>
            </a:pPr>
            <a:r>
              <a:rPr lang="en-US" dirty="0" smtClean="0"/>
              <a:t>Iterator </a:t>
            </a:r>
            <a:r>
              <a:rPr lang="en-US" dirty="0" smtClean="0"/>
              <a:t>can be used to traverse through the collections.</a:t>
            </a:r>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77974569"/>
              </p:ext>
            </p:extLst>
          </p:nvPr>
        </p:nvGraphicFramePr>
        <p:xfrm>
          <a:off x="457200" y="2447624"/>
          <a:ext cx="5867399" cy="3246120"/>
        </p:xfrm>
        <a:graphic>
          <a:graphicData uri="http://schemas.openxmlformats.org/drawingml/2006/table">
            <a:tbl>
              <a:tblPr firstRow="1" bandRow="1">
                <a:tableStyleId>{5C22544A-7EE6-4342-B048-85BDC9FD1C3A}</a:tableStyleId>
              </a:tblPr>
              <a:tblGrid>
                <a:gridCol w="1466849"/>
                <a:gridCol w="1100137"/>
                <a:gridCol w="1320164"/>
                <a:gridCol w="1980249"/>
              </a:tblGrid>
              <a:tr h="370840">
                <a:tc>
                  <a:txBody>
                    <a:bodyPr/>
                    <a:lstStyle/>
                    <a:p>
                      <a:r>
                        <a:rPr lang="en-US" dirty="0" smtClean="0"/>
                        <a:t>Interface</a:t>
                      </a:r>
                      <a:endParaRPr lang="en-US" dirty="0"/>
                    </a:p>
                  </a:txBody>
                  <a:tcPr/>
                </a:tc>
                <a:tc>
                  <a:txBody>
                    <a:bodyPr/>
                    <a:lstStyle/>
                    <a:p>
                      <a:r>
                        <a:rPr lang="en-US" dirty="0" smtClean="0"/>
                        <a:t>Ordered</a:t>
                      </a:r>
                      <a:endParaRPr lang="en-US" dirty="0"/>
                    </a:p>
                  </a:txBody>
                  <a:tcPr/>
                </a:tc>
                <a:tc>
                  <a:txBody>
                    <a:bodyPr/>
                    <a:lstStyle/>
                    <a:p>
                      <a:r>
                        <a:rPr lang="en-US" dirty="0" smtClean="0"/>
                        <a:t>Duplicates</a:t>
                      </a:r>
                      <a:r>
                        <a:rPr lang="en-US" baseline="0" dirty="0" smtClean="0"/>
                        <a:t> Allowed</a:t>
                      </a:r>
                      <a:endParaRPr lang="en-US" dirty="0"/>
                    </a:p>
                  </a:txBody>
                  <a:tcPr/>
                </a:tc>
                <a:tc>
                  <a:txBody>
                    <a:bodyPr/>
                    <a:lstStyle/>
                    <a:p>
                      <a:r>
                        <a:rPr lang="en-US" dirty="0" smtClean="0"/>
                        <a:t>Key</a:t>
                      </a:r>
                      <a:r>
                        <a:rPr lang="en-US" baseline="0" dirty="0" smtClean="0"/>
                        <a:t> to Object Mapping</a:t>
                      </a:r>
                      <a:endParaRPr lang="en-US" dirty="0"/>
                    </a:p>
                  </a:txBody>
                  <a:tcPr/>
                </a:tc>
              </a:tr>
              <a:tr h="370840">
                <a:tc>
                  <a:txBody>
                    <a:bodyPr/>
                    <a:lstStyle/>
                    <a:p>
                      <a:r>
                        <a:rPr lang="en-US" dirty="0" smtClean="0"/>
                        <a:t>Collection</a:t>
                      </a:r>
                      <a:endParaRPr lang="en-US" dirty="0"/>
                    </a:p>
                  </a:txBody>
                  <a:tcPr/>
                </a:tc>
                <a:tc>
                  <a:txBody>
                    <a:bodyPr/>
                    <a:lstStyle/>
                    <a:p>
                      <a:r>
                        <a:rPr lang="en-US" sz="2400" b="1" dirty="0" smtClean="0"/>
                        <a:t>×</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r h="370840">
                <a:tc>
                  <a:txBody>
                    <a:bodyPr/>
                    <a:lstStyle/>
                    <a:p>
                      <a:r>
                        <a:rPr lang="en-US" dirty="0" smtClean="0"/>
                        <a:t>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r h="370840">
                <a:tc>
                  <a:txBody>
                    <a:bodyPr/>
                    <a:lstStyle/>
                    <a:p>
                      <a:r>
                        <a:rPr lang="en-US" dirty="0" smtClean="0"/>
                        <a:t>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r h="370840">
                <a:tc>
                  <a:txBody>
                    <a:bodyPr/>
                    <a:lstStyle/>
                    <a:p>
                      <a:r>
                        <a:rPr lang="en-US" dirty="0" smtClean="0"/>
                        <a:t>Map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r h="370840">
                <a:tc>
                  <a:txBody>
                    <a:bodyPr/>
                    <a:lstStyle/>
                    <a:p>
                      <a:r>
                        <a:rPr lang="en-US" dirty="0" smtClean="0"/>
                        <a:t>SortedSet</a:t>
                      </a:r>
                      <a:endParaRPr lang="en-US" dirty="0"/>
                    </a:p>
                  </a:txBody>
                  <a:tcPr/>
                </a:tc>
                <a:tc>
                  <a:txBody>
                    <a:bodyPr/>
                    <a:lstStyle/>
                    <a:p>
                      <a:r>
                        <a:rPr lang="en-US" sz="2400" b="1" smtClean="0"/>
                        <a:t>√</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r h="370840">
                <a:tc>
                  <a:txBody>
                    <a:bodyPr/>
                    <a:lstStyle/>
                    <a:p>
                      <a:r>
                        <a:rPr lang="en-US" dirty="0" smtClean="0"/>
                        <a:t>SortedMap</a:t>
                      </a:r>
                      <a:endParaRPr lang="en-US" dirty="0"/>
                    </a:p>
                  </a:txBody>
                  <a:tcPr/>
                </a:tc>
                <a:tc>
                  <a:txBody>
                    <a:bodyPr/>
                    <a:lstStyle/>
                    <a:p>
                      <a:r>
                        <a:rPr lang="en-US" sz="2400" b="1" dirty="0" smtClean="0"/>
                        <a:t>√</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7683500" cy="4960937"/>
          </a:xfrm>
        </p:spPr>
        <p:txBody>
          <a:bodyPr/>
          <a:lstStyle/>
          <a:p>
            <a:pPr>
              <a:lnSpc>
                <a:spcPct val="80000"/>
              </a:lnSpc>
            </a:pPr>
            <a:endParaRPr lang="en-US" dirty="0" smtClean="0"/>
          </a:p>
          <a:p>
            <a:pPr>
              <a:lnSpc>
                <a:spcPct val="80000"/>
              </a:lnSpc>
            </a:pPr>
            <a:r>
              <a:rPr lang="en-US" dirty="0" smtClean="0"/>
              <a:t>Using Generics to initiate compile time type checking and restricting collections towards storing homogeneous objects</a:t>
            </a:r>
          </a:p>
          <a:p>
            <a:pPr>
              <a:lnSpc>
                <a:spcPct val="80000"/>
              </a:lnSpc>
            </a:pPr>
            <a:endParaRPr lang="en-US" dirty="0" smtClean="0"/>
          </a:p>
          <a:p>
            <a:pPr>
              <a:lnSpc>
                <a:spcPct val="80000"/>
              </a:lnSpc>
            </a:pPr>
            <a:r>
              <a:rPr lang="en-US" dirty="0" smtClean="0"/>
              <a:t>Ordering of elements within a collection can be controlled using Comparator and Comparable</a:t>
            </a:r>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7462837" cy="4960937"/>
          </a:xfrm>
        </p:spPr>
        <p:txBody>
          <a:bodyPr/>
          <a:lstStyle/>
          <a:p>
            <a:endParaRPr lang="en-US" dirty="0" smtClean="0"/>
          </a:p>
          <a:p>
            <a:r>
              <a:rPr lang="en-US" dirty="0" smtClean="0"/>
              <a:t>Consider a scenario. If an </a:t>
            </a:r>
            <a:r>
              <a:rPr lang="en-US" dirty="0" err="1" smtClean="0"/>
              <a:t>ArrayList</a:t>
            </a:r>
            <a:r>
              <a:rPr lang="en-US" dirty="0" smtClean="0"/>
              <a:t> has to be iterate to read data only, what are the possible ways and which is the fastest?</a:t>
            </a:r>
          </a:p>
          <a:p>
            <a:pPr>
              <a:buNone/>
            </a:pPr>
            <a:endParaRPr lang="en-US" dirty="0" smtClean="0"/>
          </a:p>
          <a:p>
            <a:pPr>
              <a:buNone/>
            </a:pPr>
            <a:r>
              <a:rPr lang="en-US" dirty="0" smtClean="0"/>
              <a:t>Which Collection interface will help you?</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228600" y="6858000"/>
            <a:ext cx="6858000" cy="2677656"/>
          </a:xfrm>
          <a:prstGeom prst="rect">
            <a:avLst/>
          </a:prstGeom>
          <a:noFill/>
        </p:spPr>
        <p:txBody>
          <a:bodyPr wrap="square" rtlCol="0">
            <a:spAutoFit/>
          </a:bodyPr>
          <a:lstStyle/>
          <a:p>
            <a:r>
              <a:rPr lang="en-US" b="1" dirty="0" smtClean="0">
                <a:solidFill>
                  <a:schemeClr val="tx2">
                    <a:lumMod val="90000"/>
                    <a:lumOff val="10000"/>
                  </a:schemeClr>
                </a:solidFill>
              </a:rPr>
              <a:t>For-Loop and Iterator.</a:t>
            </a:r>
          </a:p>
          <a:p>
            <a:r>
              <a:rPr lang="en-US" dirty="0" smtClean="0">
                <a:solidFill>
                  <a:schemeClr val="tx2">
                    <a:lumMod val="90000"/>
                    <a:lumOff val="10000"/>
                  </a:schemeClr>
                </a:solidFill>
              </a:rPr>
              <a:t>For-Loop is faster than using </a:t>
            </a:r>
            <a:r>
              <a:rPr lang="en-US" dirty="0" err="1" smtClean="0">
                <a:solidFill>
                  <a:schemeClr val="tx2">
                    <a:lumMod val="90000"/>
                    <a:lumOff val="10000"/>
                  </a:schemeClr>
                </a:solidFill>
              </a:rPr>
              <a:t>iterator</a:t>
            </a:r>
            <a:r>
              <a:rPr lang="en-US" dirty="0" smtClean="0">
                <a:solidFill>
                  <a:schemeClr val="tx2">
                    <a:lumMod val="90000"/>
                    <a:lumOff val="10000"/>
                  </a:schemeClr>
                </a:solidFill>
              </a:rPr>
              <a:t>. Because value stored in </a:t>
            </a:r>
            <a:r>
              <a:rPr lang="en-US" dirty="0" err="1" smtClean="0">
                <a:solidFill>
                  <a:schemeClr val="tx2">
                    <a:lumMod val="90000"/>
                    <a:lumOff val="10000"/>
                  </a:schemeClr>
                </a:solidFill>
              </a:rPr>
              <a:t>arraylist</a:t>
            </a:r>
            <a:r>
              <a:rPr lang="en-US" dirty="0" smtClean="0">
                <a:solidFill>
                  <a:schemeClr val="tx2">
                    <a:lumMod val="90000"/>
                    <a:lumOff val="10000"/>
                  </a:schemeClr>
                </a:solidFill>
              </a:rPr>
              <a:t> is indexed access. So while accessing the value is accessed directly as per the index.</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6200" y="1066800"/>
            <a:ext cx="7467600" cy="5181600"/>
          </a:xfrm>
        </p:spPr>
        <p:txBody>
          <a:bodyPr/>
          <a:lstStyle/>
          <a:p>
            <a:endParaRPr lang="en-US" dirty="0" smtClean="0"/>
          </a:p>
          <a:p>
            <a:r>
              <a:rPr lang="en-US" dirty="0" smtClean="0"/>
              <a:t>Of the Comparable and Comparator Interface which one should be used when we need control over the sorting method of the objects on which we do not have direct control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6395121" y="914400"/>
            <a:ext cx="2748879" cy="3657600"/>
          </a:xfrm>
          <a:prstGeom prst="rect">
            <a:avLst/>
          </a:prstGeom>
        </p:spPr>
      </p:pic>
      <p:sp>
        <p:nvSpPr>
          <p:cNvPr id="5" name="TextBox 4"/>
          <p:cNvSpPr txBox="1"/>
          <p:nvPr/>
        </p:nvSpPr>
        <p:spPr>
          <a:xfrm>
            <a:off x="533400" y="6858000"/>
            <a:ext cx="5029200" cy="1077218"/>
          </a:xfrm>
          <a:prstGeom prst="rect">
            <a:avLst/>
          </a:prstGeom>
          <a:noFill/>
        </p:spPr>
        <p:txBody>
          <a:bodyPr wrap="square" rtlCol="0">
            <a:spAutoFit/>
          </a:bodyPr>
          <a:lstStyle/>
          <a:p>
            <a:pPr marL="0" lvl="4"/>
            <a:r>
              <a:rPr lang="en-US" sz="4000" b="1" dirty="0" smtClean="0">
                <a:solidFill>
                  <a:schemeClr val="tx2">
                    <a:lumMod val="90000"/>
                    <a:lumOff val="10000"/>
                  </a:schemeClr>
                </a:solidFill>
              </a:rPr>
              <a:t>Comparator Interface</a:t>
            </a:r>
          </a:p>
          <a:p>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dirty="0" smtClean="0"/>
              <a:t>If an Employee class is present and its objects are added in an </a:t>
            </a:r>
            <a:r>
              <a:rPr lang="en-US" dirty="0" err="1" smtClean="0"/>
              <a:t>arrayList</a:t>
            </a:r>
            <a:r>
              <a:rPr lang="en-US" dirty="0" smtClean="0"/>
              <a:t>. Now I want the list to be sorted on the basis of the </a:t>
            </a:r>
            <a:r>
              <a:rPr lang="en-US" dirty="0" err="1" smtClean="0"/>
              <a:t>employeeID</a:t>
            </a:r>
            <a:r>
              <a:rPr lang="en-US" dirty="0" smtClean="0"/>
              <a:t> of Employee class. What are the steps?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2954655"/>
          </a:xfrm>
          <a:prstGeom prst="rect">
            <a:avLst/>
          </a:prstGeom>
          <a:noFill/>
        </p:spPr>
        <p:txBody>
          <a:bodyPr wrap="square" rtlCol="0">
            <a:spAutoFit/>
          </a:bodyPr>
          <a:lstStyle/>
          <a:p>
            <a:pPr marL="0" lvl="4"/>
            <a:r>
              <a:rPr lang="en-US" sz="2800" b="1" dirty="0" smtClean="0">
                <a:solidFill>
                  <a:schemeClr val="tx2">
                    <a:lumMod val="90000"/>
                    <a:lumOff val="10000"/>
                  </a:schemeClr>
                </a:solidFill>
              </a:rPr>
              <a:t>Step 1 : </a:t>
            </a:r>
            <a:r>
              <a:rPr lang="en-US" sz="2800" dirty="0" smtClean="0">
                <a:solidFill>
                  <a:schemeClr val="tx2">
                    <a:lumMod val="90000"/>
                    <a:lumOff val="10000"/>
                  </a:schemeClr>
                </a:solidFill>
              </a:rPr>
              <a:t>Implement Comparable Employee class &amp; override the </a:t>
            </a:r>
            <a:r>
              <a:rPr lang="en-US" sz="2800" dirty="0" err="1" smtClean="0">
                <a:solidFill>
                  <a:schemeClr val="tx2">
                    <a:lumMod val="90000"/>
                    <a:lumOff val="10000"/>
                  </a:schemeClr>
                </a:solidFill>
              </a:rPr>
              <a:t>compareTo</a:t>
            </a:r>
            <a:r>
              <a:rPr lang="en-US" sz="2800" dirty="0" smtClean="0">
                <a:solidFill>
                  <a:schemeClr val="tx2">
                    <a:lumMod val="90000"/>
                    <a:lumOff val="10000"/>
                  </a:schemeClr>
                </a:solidFill>
              </a:rPr>
              <a:t>(Object </a:t>
            </a:r>
            <a:r>
              <a:rPr lang="en-US" sz="2800" dirty="0" err="1" smtClean="0">
                <a:solidFill>
                  <a:schemeClr val="tx2">
                    <a:lumMod val="90000"/>
                    <a:lumOff val="10000"/>
                  </a:schemeClr>
                </a:solidFill>
              </a:rPr>
              <a:t>obj</a:t>
            </a:r>
            <a:r>
              <a:rPr lang="en-US" sz="2800" dirty="0" smtClean="0">
                <a:solidFill>
                  <a:schemeClr val="tx2">
                    <a:lumMod val="90000"/>
                    <a:lumOff val="10000"/>
                  </a:schemeClr>
                </a:solidFill>
              </a:rPr>
              <a:t>)</a:t>
            </a:r>
          </a:p>
          <a:p>
            <a:pPr marL="0" lvl="4"/>
            <a:endParaRPr lang="en-US" sz="2800" dirty="0" smtClean="0">
              <a:solidFill>
                <a:schemeClr val="tx2">
                  <a:lumMod val="90000"/>
                  <a:lumOff val="10000"/>
                </a:schemeClr>
              </a:solidFill>
            </a:endParaRPr>
          </a:p>
          <a:p>
            <a:pPr marL="0" lvl="4"/>
            <a:r>
              <a:rPr lang="en-US" sz="2800" dirty="0" smtClean="0">
                <a:solidFill>
                  <a:schemeClr val="tx2">
                    <a:lumMod val="90000"/>
                    <a:lumOff val="10000"/>
                  </a:schemeClr>
                </a:solidFill>
              </a:rPr>
              <a:t>Step2: call Collections.sort() method and pass list as an argument </a:t>
            </a:r>
          </a:p>
          <a:p>
            <a:pPr marL="0" lvl="4"/>
            <a:endParaRPr lang="en-US" sz="2800" dirty="0" smtClean="0">
              <a:solidFill>
                <a:schemeClr val="tx2">
                  <a:lumMod val="90000"/>
                  <a:lumOff val="10000"/>
                </a:schemeClr>
              </a:solidFill>
            </a:endParaRPr>
          </a:p>
          <a:p>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dirty="0" smtClean="0"/>
              <a:t>How to make a List (</a:t>
            </a:r>
            <a:r>
              <a:rPr lang="en-US" dirty="0" err="1" smtClean="0"/>
              <a:t>ArrayList,Vector,LinkedList</a:t>
            </a:r>
            <a:r>
              <a:rPr lang="en-US" dirty="0" smtClean="0"/>
              <a:t>) read only?</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1815882"/>
          </a:xfrm>
          <a:prstGeom prst="rect">
            <a:avLst/>
          </a:prstGeom>
          <a:noFill/>
        </p:spPr>
        <p:txBody>
          <a:bodyPr wrap="square" rtlCol="0">
            <a:spAutoFit/>
          </a:bodyPr>
          <a:lstStyle/>
          <a:p>
            <a:pPr marL="0" lvl="4"/>
            <a:r>
              <a:rPr lang="en-US" dirty="0" smtClean="0">
                <a:solidFill>
                  <a:schemeClr val="tx2">
                    <a:lumMod val="90000"/>
                    <a:lumOff val="10000"/>
                  </a:schemeClr>
                </a:solidFill>
              </a:rPr>
              <a:t>List </a:t>
            </a:r>
            <a:r>
              <a:rPr lang="en-US" dirty="0" err="1" smtClean="0">
                <a:solidFill>
                  <a:schemeClr val="tx2">
                    <a:lumMod val="90000"/>
                    <a:lumOff val="10000"/>
                  </a:schemeClr>
                </a:solidFill>
              </a:rPr>
              <a:t>implemenation</a:t>
            </a:r>
            <a:r>
              <a:rPr lang="en-US" dirty="0" smtClean="0">
                <a:solidFill>
                  <a:schemeClr val="tx2">
                    <a:lumMod val="90000"/>
                    <a:lumOff val="10000"/>
                  </a:schemeClr>
                </a:solidFill>
              </a:rPr>
              <a:t> can be made read only using </a:t>
            </a:r>
            <a:r>
              <a:rPr lang="en-US" u="sng" dirty="0" err="1" smtClean="0">
                <a:solidFill>
                  <a:schemeClr val="tx2">
                    <a:lumMod val="90000"/>
                    <a:lumOff val="10000"/>
                  </a:schemeClr>
                </a:solidFill>
              </a:rPr>
              <a:t>Collections.unmodifiableList</a:t>
            </a:r>
            <a:r>
              <a:rPr lang="en-US" u="sng" dirty="0" smtClean="0">
                <a:solidFill>
                  <a:schemeClr val="tx2">
                    <a:lumMod val="90000"/>
                    <a:lumOff val="10000"/>
                  </a:schemeClr>
                </a:solidFill>
              </a:rPr>
              <a:t>(list). </a:t>
            </a:r>
            <a:r>
              <a:rPr lang="en-US" dirty="0" smtClean="0">
                <a:solidFill>
                  <a:schemeClr val="tx2">
                    <a:lumMod val="90000"/>
                    <a:lumOff val="10000"/>
                  </a:schemeClr>
                </a:solidFill>
              </a:rPr>
              <a:t>This method returns a new list. If a user tries to perform add operation on the new list; </a:t>
            </a:r>
            <a:r>
              <a:rPr lang="en-US" u="sng" dirty="0" err="1" smtClean="0">
                <a:solidFill>
                  <a:schemeClr val="tx2">
                    <a:lumMod val="90000"/>
                    <a:lumOff val="10000"/>
                  </a:schemeClr>
                </a:solidFill>
              </a:rPr>
              <a:t>UnSupportedOperationException</a:t>
            </a:r>
            <a:r>
              <a:rPr lang="en-US" dirty="0" smtClean="0">
                <a:solidFill>
                  <a:schemeClr val="tx2">
                    <a:lumMod val="90000"/>
                    <a:lumOff val="10000"/>
                  </a:schemeClr>
                </a:solidFill>
              </a:rPr>
              <a:t> is thrown.</a:t>
            </a:r>
          </a:p>
          <a:p>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endParaRPr lang="en-US" dirty="0" smtClean="0"/>
          </a:p>
          <a:p>
            <a:r>
              <a:rPr lang="en-US" dirty="0" smtClean="0"/>
              <a:t>Is List&lt;Object&gt; a </a:t>
            </a:r>
            <a:r>
              <a:rPr lang="en-US" dirty="0" err="1" smtClean="0"/>
              <a:t>supertype</a:t>
            </a:r>
            <a:r>
              <a:rPr lang="en-US" dirty="0" smtClean="0"/>
              <a:t> of List&lt;String&gt;?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924800" cy="1384995"/>
          </a:xfrm>
          <a:prstGeom prst="rect">
            <a:avLst/>
          </a:prstGeom>
          <a:noFill/>
        </p:spPr>
        <p:txBody>
          <a:bodyPr wrap="square" rtlCol="0">
            <a:spAutoFit/>
          </a:bodyPr>
          <a:lstStyle/>
          <a:p>
            <a:pPr marL="0" lvl="4"/>
            <a:r>
              <a:rPr lang="en-US" sz="2800" dirty="0" smtClean="0">
                <a:solidFill>
                  <a:schemeClr val="tx2">
                    <a:lumMod val="90000"/>
                    <a:lumOff val="10000"/>
                  </a:schemeClr>
                </a:solidFill>
              </a:rPr>
              <a:t>No, different instantiations of the same generic type for different concrete type arguments have no type relationship. </a:t>
            </a:r>
            <a:endParaRPr lang="en-US" sz="2800" dirty="0">
              <a:solidFill>
                <a:schemeClr val="tx2">
                  <a:lumMod val="90000"/>
                  <a:lumOff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2575" y="3376613"/>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pPr eaLnBrk="1" hangingPunct="1"/>
            <a:r>
              <a:rPr lang="en-US" dirty="0" smtClean="0"/>
              <a:t>Core Interfaces:</a:t>
            </a:r>
          </a:p>
          <a:p>
            <a:pPr lvl="1" eaLnBrk="1" hangingPunct="1"/>
            <a:r>
              <a:rPr lang="en-US" dirty="0" smtClean="0"/>
              <a:t>These are abstract data types that represent collections. Interfaces allow collections to be manipulated independently of the details of their representation.</a:t>
            </a:r>
          </a:p>
          <a:p>
            <a:pPr lvl="1" eaLnBrk="1" hangingPunct="1"/>
            <a:r>
              <a:rPr lang="en-US" dirty="0" smtClean="0"/>
              <a:t>There are two groups of interfaces </a:t>
            </a:r>
            <a:r>
              <a:rPr lang="en-US" u="sng" dirty="0" smtClean="0"/>
              <a:t>Collection and Map</a:t>
            </a:r>
          </a:p>
          <a:p>
            <a:pPr lvl="1" eaLnBrk="1" hangingPunct="1"/>
            <a:endParaRPr lang="en-US" dirty="0" smtClean="0"/>
          </a:p>
          <a:p>
            <a:pPr>
              <a:buNone/>
            </a:pPr>
            <a:endParaRPr lang="en-US" dirty="0" smtClean="0"/>
          </a:p>
          <a:p>
            <a:endParaRPr lang="en-US" dirty="0"/>
          </a:p>
        </p:txBody>
      </p:sp>
      <p:pic>
        <p:nvPicPr>
          <p:cNvPr id="9" name="Picture 8" descr="colls-coreInterfaces.gif"/>
          <p:cNvPicPr>
            <a:picLocks noChangeAspect="1"/>
          </p:cNvPicPr>
          <p:nvPr/>
        </p:nvPicPr>
        <p:blipFill>
          <a:blip r:embed="rId2" cstate="print"/>
          <a:stretch>
            <a:fillRect/>
          </a:stretch>
        </p:blipFill>
        <p:spPr>
          <a:xfrm>
            <a:off x="1143000" y="3048000"/>
            <a:ext cx="7240644" cy="3276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a:stretch>
            <a:fillRect/>
          </a:stretch>
        </p:blipFill>
        <p:spPr bwMode="auto">
          <a:xfrm>
            <a:off x="1066800" y="1140882"/>
            <a:ext cx="8001000" cy="5259917"/>
          </a:xfrm>
          <a:prstGeom prst="rect">
            <a:avLst/>
          </a:prstGeom>
          <a:noFill/>
          <a:ln w="12700" cap="flat" cmpd="sng">
            <a:noFill/>
            <a:prstDash val="solid"/>
            <a:miter lim="800000"/>
            <a:headEnd/>
            <a:tailEnd/>
          </a:ln>
          <a:effectLst/>
        </p:spPr>
      </p:pic>
      <p:sp>
        <p:nvSpPr>
          <p:cNvPr id="2" name="Title 1"/>
          <p:cNvSpPr>
            <a:spLocks noGrp="1"/>
          </p:cNvSpPr>
          <p:nvPr>
            <p:ph type="title"/>
          </p:nvPr>
        </p:nvSpPr>
        <p:spPr/>
        <p:txBody>
          <a:bodyPr/>
          <a:lstStyle/>
          <a:p>
            <a:r>
              <a:rPr lang="en-US" sz="3200" b="0" dirty="0" smtClean="0"/>
              <a:t>Collections</a:t>
            </a:r>
            <a:endParaRPr lang="en-US" sz="3200" b="0" dirty="0"/>
          </a:p>
        </p:txBody>
      </p:sp>
      <p:sp>
        <p:nvSpPr>
          <p:cNvPr id="3" name="Content Placeholder 2"/>
          <p:cNvSpPr>
            <a:spLocks noGrp="1"/>
          </p:cNvSpPr>
          <p:nvPr>
            <p:ph idx="1"/>
          </p:nvPr>
        </p:nvSpPr>
        <p:spPr>
          <a:xfrm>
            <a:off x="88900" y="914400"/>
            <a:ext cx="8674100" cy="4960937"/>
          </a:xfrm>
        </p:spPr>
        <p:txBody>
          <a:bodyPr/>
          <a:lstStyle/>
          <a:p>
            <a:r>
              <a:rPr lang="en-US" sz="2400" b="0" dirty="0" smtClean="0"/>
              <a:t>Concrete Implementations</a:t>
            </a:r>
          </a:p>
          <a:p>
            <a:endParaRPr lang="en-US" sz="2400" b="0" dirty="0" smtClean="0"/>
          </a:p>
          <a:p>
            <a:endParaRPr lang="en-US" sz="24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Iterable Interface:</a:t>
            </a:r>
          </a:p>
          <a:p>
            <a:pPr lvl="1"/>
            <a:r>
              <a:rPr lang="en-US" dirty="0" smtClean="0"/>
              <a:t>The Iterable interface (java.lang.Iterable) is one of the root interfaces of the Java collection classes.</a:t>
            </a:r>
          </a:p>
          <a:p>
            <a:pPr lvl="1"/>
            <a:r>
              <a:rPr lang="en-US" dirty="0" smtClean="0"/>
              <a:t> The Collection interface extends Iterable, so all subtypes of Collection also implement the Iterable interface.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Collection Interface:</a:t>
            </a:r>
          </a:p>
          <a:p>
            <a:pPr lvl="1"/>
            <a:r>
              <a:rPr lang="en-US" dirty="0" smtClean="0"/>
              <a:t>Java does not come with a usable implementation of the Collection interface, so you will have to use one of the listed subtypes. </a:t>
            </a:r>
          </a:p>
          <a:p>
            <a:pPr lvl="1"/>
            <a:r>
              <a:rPr lang="en-US" dirty="0" smtClean="0"/>
              <a:t>The Collection interface just defines a set of methods (</a:t>
            </a:r>
            <a:r>
              <a:rPr lang="en-US" dirty="0" err="1" smtClean="0"/>
              <a:t>behaviour</a:t>
            </a:r>
            <a:r>
              <a:rPr lang="en-US" dirty="0" smtClean="0"/>
              <a:t>) that each of these Collection subtypes share.</a:t>
            </a:r>
          </a:p>
          <a:p>
            <a:pPr lvl="2"/>
            <a:r>
              <a:rPr lang="en-US" dirty="0" smtClean="0"/>
              <a:t>Collection extends the Iterable interface, which only requires one method, which supplies an object used to iterate through the collection </a:t>
            </a:r>
          </a:p>
          <a:p>
            <a:pPr lvl="1"/>
            <a:r>
              <a:rPr lang="en-US" dirty="0" smtClean="0"/>
              <a:t>Regardless of what Collection subtype you are using there are a few standard methods </a:t>
            </a:r>
          </a:p>
          <a:p>
            <a:pPr lvl="1"/>
            <a:endParaRPr lang="en-US" dirty="0" smtClean="0"/>
          </a:p>
          <a:p>
            <a:pPr lvl="2"/>
            <a:r>
              <a:rPr lang="en-US" dirty="0" smtClean="0"/>
              <a:t>To add and remove elements from a Collection. </a:t>
            </a:r>
          </a:p>
          <a:p>
            <a:pPr lvl="3" eaLnBrk="1" hangingPunct="1"/>
            <a:r>
              <a:rPr lang="en-US" dirty="0" err="1" smtClean="0">
                <a:solidFill>
                  <a:srgbClr val="FF0000"/>
                </a:solidFill>
              </a:rPr>
              <a:t>boolean</a:t>
            </a:r>
            <a:r>
              <a:rPr lang="en-US" dirty="0" smtClean="0">
                <a:solidFill>
                  <a:srgbClr val="FF0000"/>
                </a:solidFill>
              </a:rPr>
              <a:t> add(Object element);    </a:t>
            </a:r>
          </a:p>
          <a:p>
            <a:pPr lvl="3" eaLnBrk="1" hangingPunct="1"/>
            <a:r>
              <a:rPr lang="en-US" dirty="0" err="1" smtClean="0">
                <a:solidFill>
                  <a:srgbClr val="FF0000"/>
                </a:solidFill>
              </a:rPr>
              <a:t>boolean</a:t>
            </a:r>
            <a:r>
              <a:rPr lang="en-US" dirty="0" smtClean="0">
                <a:solidFill>
                  <a:srgbClr val="FF0000"/>
                </a:solidFill>
              </a:rPr>
              <a:t> remove(Object element); </a:t>
            </a:r>
          </a:p>
          <a:p>
            <a:pPr lvl="2" eaLnBrk="1" hangingPunct="1"/>
            <a:endParaRPr lang="en-US" dirty="0" smtClean="0"/>
          </a:p>
          <a:p>
            <a:pPr lvl="3" eaLnBrk="1" hangingPunct="1"/>
            <a:endParaRPr lang="en-US" dirty="0" smtClean="0"/>
          </a:p>
          <a:p>
            <a:pPr lvl="2" eaLnBrk="1" hangingPunct="1"/>
            <a:endParaRPr lang="en-US" dirty="0" smtClean="0">
              <a:solidFill>
                <a:srgbClr val="FF0000"/>
              </a:solidFill>
            </a:endParaRP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pPr eaLnBrk="1" hangingPunct="1"/>
            <a:r>
              <a:rPr lang="en-US" dirty="0" smtClean="0"/>
              <a:t>Collection Interface(Contd..)</a:t>
            </a:r>
          </a:p>
          <a:p>
            <a:pPr lvl="2" eaLnBrk="1" hangingPunct="1"/>
            <a:r>
              <a:rPr lang="en-US" dirty="0" smtClean="0"/>
              <a:t>To add and remove collection sub-types from a Collection. </a:t>
            </a:r>
          </a:p>
          <a:p>
            <a:pPr lvl="3" eaLnBrk="1" hangingPunct="1"/>
            <a:r>
              <a:rPr lang="en-US" dirty="0" err="1" smtClean="0">
                <a:solidFill>
                  <a:srgbClr val="FF0000"/>
                </a:solidFill>
              </a:rPr>
              <a:t>boolean</a:t>
            </a:r>
            <a:r>
              <a:rPr lang="en-US" dirty="0" smtClean="0">
                <a:solidFill>
                  <a:srgbClr val="FF0000"/>
                </a:solidFill>
              </a:rPr>
              <a:t> </a:t>
            </a:r>
            <a:r>
              <a:rPr lang="en-US" dirty="0" err="1" smtClean="0">
                <a:solidFill>
                  <a:srgbClr val="FF0000"/>
                </a:solidFill>
              </a:rPr>
              <a:t>addAll</a:t>
            </a:r>
            <a:r>
              <a:rPr lang="en-US" dirty="0" smtClean="0">
                <a:solidFill>
                  <a:srgbClr val="FF0000"/>
                </a:solidFill>
              </a:rPr>
              <a:t>(Collection c);    </a:t>
            </a:r>
          </a:p>
          <a:p>
            <a:pPr lvl="3" eaLnBrk="1" hangingPunct="1"/>
            <a:r>
              <a:rPr lang="en-US" dirty="0" smtClean="0">
                <a:solidFill>
                  <a:srgbClr val="FF0000"/>
                </a:solidFill>
              </a:rPr>
              <a:t> </a:t>
            </a:r>
            <a:r>
              <a:rPr lang="en-US" dirty="0" err="1" smtClean="0">
                <a:solidFill>
                  <a:srgbClr val="FF0000"/>
                </a:solidFill>
              </a:rPr>
              <a:t>boolean</a:t>
            </a:r>
            <a:r>
              <a:rPr lang="en-US" dirty="0" smtClean="0">
                <a:solidFill>
                  <a:srgbClr val="FF0000"/>
                </a:solidFill>
              </a:rPr>
              <a:t> </a:t>
            </a:r>
            <a:r>
              <a:rPr lang="en-US" dirty="0" err="1" smtClean="0">
                <a:solidFill>
                  <a:srgbClr val="FF0000"/>
                </a:solidFill>
              </a:rPr>
              <a:t>removeAll</a:t>
            </a:r>
            <a:r>
              <a:rPr lang="en-US" dirty="0" smtClean="0">
                <a:solidFill>
                  <a:srgbClr val="FF0000"/>
                </a:solidFill>
              </a:rPr>
              <a:t>(Collection c); </a:t>
            </a:r>
          </a:p>
          <a:p>
            <a:pPr lvl="3" eaLnBrk="1" hangingPunct="1"/>
            <a:r>
              <a:rPr lang="en-US" dirty="0" smtClean="0">
                <a:solidFill>
                  <a:srgbClr val="FF0000"/>
                </a:solidFill>
              </a:rPr>
              <a:t> </a:t>
            </a:r>
            <a:r>
              <a:rPr lang="en-US" dirty="0" err="1" smtClean="0">
                <a:solidFill>
                  <a:srgbClr val="FF0000"/>
                </a:solidFill>
              </a:rPr>
              <a:t>boolean</a:t>
            </a:r>
            <a:r>
              <a:rPr lang="en-US" dirty="0" smtClean="0">
                <a:solidFill>
                  <a:srgbClr val="FF0000"/>
                </a:solidFill>
              </a:rPr>
              <a:t> </a:t>
            </a:r>
            <a:r>
              <a:rPr lang="en-US" dirty="0" err="1" smtClean="0">
                <a:solidFill>
                  <a:srgbClr val="FF0000"/>
                </a:solidFill>
              </a:rPr>
              <a:t>retainAll</a:t>
            </a:r>
            <a:r>
              <a:rPr lang="en-US" dirty="0" smtClean="0">
                <a:solidFill>
                  <a:srgbClr val="FF0000"/>
                </a:solidFill>
              </a:rPr>
              <a:t>(Collection c); - </a:t>
            </a:r>
            <a:r>
              <a:rPr lang="en-US" dirty="0" smtClean="0"/>
              <a:t>Instead of removing all the elements found in the parameter Collection, it keeps all these elements, and removes all other elements. </a:t>
            </a:r>
          </a:p>
          <a:p>
            <a:pPr lvl="3" eaLnBrk="1" hangingPunct="1"/>
            <a:endParaRPr lang="en-US" dirty="0" smtClean="0">
              <a:solidFill>
                <a:srgbClr val="FF0000"/>
              </a:solidFill>
            </a:endParaRPr>
          </a:p>
          <a:p>
            <a:pPr lvl="2" eaLnBrk="1" hangingPunct="1"/>
            <a:r>
              <a:rPr lang="en-US" dirty="0" smtClean="0"/>
              <a:t>To check if a Collection contains one or more certain elements. </a:t>
            </a:r>
          </a:p>
          <a:p>
            <a:pPr lvl="3" eaLnBrk="1" hangingPunct="1"/>
            <a:r>
              <a:rPr lang="en-US" dirty="0" smtClean="0">
                <a:solidFill>
                  <a:srgbClr val="FF0000"/>
                </a:solidFill>
              </a:rPr>
              <a:t>Boolean contains(Object element) and </a:t>
            </a:r>
          </a:p>
          <a:p>
            <a:pPr lvl="3" eaLnBrk="1" hangingPunct="1"/>
            <a:r>
              <a:rPr lang="en-US" dirty="0" err="1" smtClean="0">
                <a:solidFill>
                  <a:srgbClr val="FF0000"/>
                </a:solidFill>
              </a:rPr>
              <a:t>boolean</a:t>
            </a:r>
            <a:r>
              <a:rPr lang="en-US" dirty="0" smtClean="0">
                <a:solidFill>
                  <a:srgbClr val="FF0000"/>
                </a:solidFill>
              </a:rPr>
              <a:t> </a:t>
            </a:r>
            <a:r>
              <a:rPr lang="en-US" dirty="0" err="1" smtClean="0">
                <a:solidFill>
                  <a:srgbClr val="FF0000"/>
                </a:solidFill>
              </a:rPr>
              <a:t>containsAll</a:t>
            </a:r>
            <a:r>
              <a:rPr lang="en-US" dirty="0" smtClean="0">
                <a:solidFill>
                  <a:srgbClr val="FF0000"/>
                </a:solidFill>
              </a:rPr>
              <a:t>(Collection c);</a:t>
            </a:r>
          </a:p>
          <a:p>
            <a:pPr lvl="3" eaLnBrk="1" hangingPunct="1"/>
            <a:endParaRPr lang="en-US" dirty="0" smtClean="0">
              <a:solidFill>
                <a:srgbClr val="FF0000"/>
              </a:solidFill>
            </a:endParaRPr>
          </a:p>
          <a:p>
            <a:pPr lvl="2" eaLnBrk="1" hangingPunct="1"/>
            <a:r>
              <a:rPr lang="en-US" dirty="0" smtClean="0"/>
              <a:t>To check the size of a collection</a:t>
            </a:r>
          </a:p>
          <a:p>
            <a:pPr lvl="3" eaLnBrk="1" hangingPunct="1"/>
            <a:r>
              <a:rPr lang="en-US" dirty="0" err="1" smtClean="0">
                <a:solidFill>
                  <a:srgbClr val="FF0000"/>
                </a:solidFill>
              </a:rPr>
              <a:t>int</a:t>
            </a:r>
            <a:r>
              <a:rPr lang="en-US" dirty="0" smtClean="0">
                <a:solidFill>
                  <a:srgbClr val="FF0000"/>
                </a:solidFill>
              </a:rPr>
              <a:t> size();</a:t>
            </a:r>
          </a:p>
          <a:p>
            <a:pPr lvl="3" eaLnBrk="1" hangingPunct="1"/>
            <a:endParaRPr lang="en-US" dirty="0" smtClean="0"/>
          </a:p>
          <a:p>
            <a:pPr lvl="2" eaLnBrk="1" hangingPunct="1"/>
            <a:r>
              <a:rPr lang="en-US" dirty="0" smtClean="0"/>
              <a:t>To iterate all elements of a collection</a:t>
            </a:r>
          </a:p>
          <a:p>
            <a:pPr lvl="3" eaLnBrk="1" hangingPunct="1"/>
            <a:r>
              <a:rPr lang="en-US" dirty="0" smtClean="0">
                <a:solidFill>
                  <a:srgbClr val="FF0000"/>
                </a:solidFill>
              </a:rPr>
              <a:t>Iterator </a:t>
            </a:r>
            <a:r>
              <a:rPr lang="en-US" dirty="0" err="1" smtClean="0">
                <a:solidFill>
                  <a:srgbClr val="FF0000"/>
                </a:solidFill>
              </a:rPr>
              <a:t>iterator</a:t>
            </a:r>
            <a:r>
              <a:rPr lang="en-US" dirty="0" smtClean="0">
                <a:solidFill>
                  <a:srgbClr val="FF0000"/>
                </a:solidFill>
              </a:rPr>
              <a:t>();</a:t>
            </a:r>
          </a:p>
          <a:p>
            <a:pPr lvl="3" eaLnBrk="1" hangingPunct="1"/>
            <a:endParaRPr lang="en-US" dirty="0" smtClean="0"/>
          </a:p>
          <a:p>
            <a:pPr lvl="2" eaLnBrk="1" hangingPunct="1"/>
            <a:endParaRPr lang="en-US" dirty="0" smtClean="0">
              <a:solidFill>
                <a:srgbClr val="FF0000"/>
              </a:solidFill>
            </a:endParaRPr>
          </a:p>
          <a:p>
            <a:endParaRPr lang="en-US" dirty="0"/>
          </a:p>
        </p:txBody>
      </p:sp>
    </p:spTree>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7308</TotalTime>
  <Words>2142</Words>
  <Application>Microsoft Office PowerPoint</Application>
  <PresentationFormat>On-screen Show (4:3)</PresentationFormat>
  <Paragraphs>475</Paragraphs>
  <Slides>49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Times New Roman</vt:lpstr>
      <vt:lpstr>Wingdings</vt:lpstr>
      <vt:lpstr>Global</vt:lpstr>
      <vt:lpstr>PowerPoint Presentation</vt:lpstr>
      <vt:lpstr>Objective</vt:lpstr>
      <vt:lpstr>Contents</vt:lpstr>
      <vt:lpstr>Collections</vt:lpstr>
      <vt:lpstr>Collections</vt:lpstr>
      <vt:lpstr>Collections</vt:lpstr>
      <vt:lpstr>Collections</vt:lpstr>
      <vt:lpstr>Collections</vt:lpstr>
      <vt:lpstr>Collections</vt:lpstr>
      <vt:lpstr>Collections </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 </vt:lpstr>
      <vt:lpstr>Collections</vt:lpstr>
      <vt:lpstr>Collections</vt:lpstr>
      <vt:lpstr>Collections</vt:lpstr>
      <vt:lpstr>Collections</vt:lpstr>
      <vt:lpstr>Collections</vt:lpstr>
      <vt:lpstr>Collections</vt:lpstr>
      <vt:lpstr>Diamond Operator (Java 7)</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Summary</vt:lpstr>
      <vt:lpstr>Summary</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1234</cp:revision>
  <dcterms:created xsi:type="dcterms:W3CDTF">2002-09-04T12:32:15Z</dcterms:created>
  <dcterms:modified xsi:type="dcterms:W3CDTF">2017-04-19T03:19:58Z</dcterms:modified>
</cp:coreProperties>
</file>