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23" r:id="rId1"/>
  </p:sldMasterIdLst>
  <p:notesMasterIdLst>
    <p:notesMasterId r:id="rId53"/>
  </p:notesMasterIdLst>
  <p:handoutMasterIdLst>
    <p:handoutMasterId r:id="rId54"/>
  </p:handoutMasterIdLst>
  <p:sldIdLst>
    <p:sldId id="355" r:id="rId2"/>
    <p:sldId id="693" r:id="rId3"/>
    <p:sldId id="694" r:id="rId4"/>
    <p:sldId id="356" r:id="rId5"/>
    <p:sldId id="698" r:id="rId6"/>
    <p:sldId id="713" r:id="rId7"/>
    <p:sldId id="702" r:id="rId8"/>
    <p:sldId id="699" r:id="rId9"/>
    <p:sldId id="357" r:id="rId10"/>
    <p:sldId id="700" r:id="rId11"/>
    <p:sldId id="358" r:id="rId12"/>
    <p:sldId id="705" r:id="rId13"/>
    <p:sldId id="359" r:id="rId14"/>
    <p:sldId id="704" r:id="rId15"/>
    <p:sldId id="703" r:id="rId16"/>
    <p:sldId id="734" r:id="rId17"/>
    <p:sldId id="735" r:id="rId18"/>
    <p:sldId id="736" r:id="rId19"/>
    <p:sldId id="737" r:id="rId20"/>
    <p:sldId id="706" r:id="rId21"/>
    <p:sldId id="708" r:id="rId22"/>
    <p:sldId id="709" r:id="rId23"/>
    <p:sldId id="710" r:id="rId24"/>
    <p:sldId id="711" r:id="rId25"/>
    <p:sldId id="712" r:id="rId26"/>
    <p:sldId id="707" r:id="rId27"/>
    <p:sldId id="690" r:id="rId28"/>
    <p:sldId id="714" r:id="rId29"/>
    <p:sldId id="723" r:id="rId30"/>
    <p:sldId id="724" r:id="rId31"/>
    <p:sldId id="725" r:id="rId32"/>
    <p:sldId id="746" r:id="rId33"/>
    <p:sldId id="726" r:id="rId34"/>
    <p:sldId id="727" r:id="rId35"/>
    <p:sldId id="717" r:id="rId36"/>
    <p:sldId id="716" r:id="rId37"/>
    <p:sldId id="729" r:id="rId38"/>
    <p:sldId id="721" r:id="rId39"/>
    <p:sldId id="720" r:id="rId40"/>
    <p:sldId id="732" r:id="rId41"/>
    <p:sldId id="722" r:id="rId42"/>
    <p:sldId id="730" r:id="rId43"/>
    <p:sldId id="739" r:id="rId44"/>
    <p:sldId id="740" r:id="rId45"/>
    <p:sldId id="695" r:id="rId46"/>
    <p:sldId id="696" r:id="rId47"/>
    <p:sldId id="745" r:id="rId48"/>
    <p:sldId id="743" r:id="rId49"/>
    <p:sldId id="744" r:id="rId50"/>
    <p:sldId id="741" r:id="rId51"/>
    <p:sldId id="747" r:id="rId52"/>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912">
          <p15:clr>
            <a:srgbClr val="A4A3A4"/>
          </p15:clr>
        </p15:guide>
        <p15:guide id="2" orient="horz" pos="672">
          <p15:clr>
            <a:srgbClr val="A4A3A4"/>
          </p15:clr>
        </p15:guide>
        <p15:guide id="3" pos="3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2616" autoAdjust="0"/>
  </p:normalViewPr>
  <p:slideViewPr>
    <p:cSldViewPr>
      <p:cViewPr varScale="1">
        <p:scale>
          <a:sx n="90" d="100"/>
          <a:sy n="90" d="100"/>
        </p:scale>
        <p:origin x="594" y="84"/>
      </p:cViewPr>
      <p:guideLst>
        <p:guide orient="horz" pos="912"/>
        <p:guide orient="horz" pos="672"/>
        <p:guide pos="384"/>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80" d="100"/>
        <a:sy n="80" d="100"/>
      </p:scale>
      <p:origin x="0" y="0"/>
    </p:cViewPr>
  </p:sorterViewPr>
  <p:notesViewPr>
    <p:cSldViewPr>
      <p:cViewPr varScale="1">
        <p:scale>
          <a:sx n="52" d="100"/>
          <a:sy n="52" d="100"/>
        </p:scale>
        <p:origin x="-181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2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p>
        </p:txBody>
      </p:sp>
      <p:sp>
        <p:nvSpPr>
          <p:cNvPr id="43213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p>
        </p:txBody>
      </p:sp>
      <p:sp>
        <p:nvSpPr>
          <p:cNvPr id="43213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US"/>
          </a:p>
        </p:txBody>
      </p:sp>
      <p:sp>
        <p:nvSpPr>
          <p:cNvPr id="43213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DA874A63-484B-4C70-8B6E-C27B4A330263}" type="slidenum">
              <a:rPr lang="en-US"/>
              <a:pPr>
                <a:defRPr/>
              </a:pPr>
              <a:t>‹#›</a:t>
            </a:fld>
            <a:endParaRPr lang="en-US"/>
          </a:p>
        </p:txBody>
      </p:sp>
    </p:spTree>
    <p:extLst>
      <p:ext uri="{BB962C8B-B14F-4D97-AF65-F5344CB8AC3E}">
        <p14:creationId xmlns:p14="http://schemas.microsoft.com/office/powerpoint/2010/main" val="19077980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US"/>
          </a:p>
        </p:txBody>
      </p:sp>
      <p:sp>
        <p:nvSpPr>
          <p:cNvPr id="317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17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US"/>
          </a:p>
        </p:txBody>
      </p:sp>
      <p:sp>
        <p:nvSpPr>
          <p:cNvPr id="317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8FD96F19-C7A4-4E9D-A64F-4463B73ABDFF}" type="slidenum">
              <a:rPr lang="en-US"/>
              <a:pPr>
                <a:defRPr/>
              </a:pPr>
              <a:t>‹#›</a:t>
            </a:fld>
            <a:endParaRPr lang="en-US"/>
          </a:p>
        </p:txBody>
      </p:sp>
    </p:spTree>
    <p:extLst>
      <p:ext uri="{BB962C8B-B14F-4D97-AF65-F5344CB8AC3E}">
        <p14:creationId xmlns:p14="http://schemas.microsoft.com/office/powerpoint/2010/main" val="6891349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D35C495-67D0-44B0-AEDD-9071E8C41666}" type="slidenum">
              <a:rPr lang="en-US" smtClean="0"/>
              <a:pPr/>
              <a:t>1</a:t>
            </a:fld>
            <a:endParaRPr lang="en-U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0260771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7734C736-78D8-46C4-B144-6250D02A1D31}" type="slidenum">
              <a:rPr lang="en-US" smtClean="0"/>
              <a:pPr/>
              <a:t>13</a:t>
            </a:fld>
            <a:endParaRPr 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959903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16</a:t>
            </a:fld>
            <a:endParaRPr lang="en-US" dirty="0"/>
          </a:p>
        </p:txBody>
      </p:sp>
    </p:spTree>
    <p:extLst>
      <p:ext uri="{BB962C8B-B14F-4D97-AF65-F5344CB8AC3E}">
        <p14:creationId xmlns:p14="http://schemas.microsoft.com/office/powerpoint/2010/main" val="2235552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25</a:t>
            </a:fld>
            <a:endParaRPr lang="en-US" dirty="0"/>
          </a:p>
        </p:txBody>
      </p:sp>
    </p:spTree>
    <p:extLst>
      <p:ext uri="{BB962C8B-B14F-4D97-AF65-F5344CB8AC3E}">
        <p14:creationId xmlns:p14="http://schemas.microsoft.com/office/powerpoint/2010/main" val="1768363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DF02A035-BF2F-454B-BDA4-7287FE450070}" type="slidenum">
              <a:rPr lang="en-US" smtClean="0"/>
              <a:pPr/>
              <a:t>27</a:t>
            </a:fld>
            <a:endParaRPr 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5361353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29</a:t>
            </a:fld>
            <a:endParaRPr lang="en-US" dirty="0"/>
          </a:p>
        </p:txBody>
      </p:sp>
    </p:spTree>
    <p:extLst>
      <p:ext uri="{BB962C8B-B14F-4D97-AF65-F5344CB8AC3E}">
        <p14:creationId xmlns:p14="http://schemas.microsoft.com/office/powerpoint/2010/main" val="7150639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86B2F80B-B0EF-4DE3-AE3D-3043DF951B1F}" type="slidenum">
              <a:rPr lang="en-US" smtClean="0"/>
              <a:pPr/>
              <a:t>30</a:t>
            </a:fld>
            <a:endParaRPr 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5877634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35</a:t>
            </a:fld>
            <a:endParaRPr lang="en-US" dirty="0"/>
          </a:p>
        </p:txBody>
      </p:sp>
    </p:spTree>
    <p:extLst>
      <p:ext uri="{BB962C8B-B14F-4D97-AF65-F5344CB8AC3E}">
        <p14:creationId xmlns:p14="http://schemas.microsoft.com/office/powerpoint/2010/main" val="3498217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43</a:t>
            </a:fld>
            <a:endParaRPr lang="en-US" dirty="0"/>
          </a:p>
        </p:txBody>
      </p:sp>
    </p:spTree>
    <p:extLst>
      <p:ext uri="{BB962C8B-B14F-4D97-AF65-F5344CB8AC3E}">
        <p14:creationId xmlns:p14="http://schemas.microsoft.com/office/powerpoint/2010/main" val="16376347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45</a:t>
            </a:fld>
            <a:endParaRPr lang="en-US" dirty="0"/>
          </a:p>
        </p:txBody>
      </p:sp>
    </p:spTree>
    <p:extLst>
      <p:ext uri="{BB962C8B-B14F-4D97-AF65-F5344CB8AC3E}">
        <p14:creationId xmlns:p14="http://schemas.microsoft.com/office/powerpoint/2010/main" val="2882143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46</a:t>
            </a:fld>
            <a:endParaRPr lang="en-US" dirty="0"/>
          </a:p>
        </p:txBody>
      </p:sp>
    </p:spTree>
    <p:extLst>
      <p:ext uri="{BB962C8B-B14F-4D97-AF65-F5344CB8AC3E}">
        <p14:creationId xmlns:p14="http://schemas.microsoft.com/office/powerpoint/2010/main" val="4110658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75854A7A-0055-474C-9F51-F78E90A89EC5}" type="slidenum">
              <a:rPr lang="en-US" smtClean="0"/>
              <a:pPr/>
              <a:t>2</a:t>
            </a:fld>
            <a:endParaRPr lang="en-U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algn="just" eaLnBrk="1" hangingPunct="1"/>
            <a:r>
              <a:rPr lang="en-US" smtClean="0"/>
              <a:t>It should be mentioned to the participant that current version of Java is 1.5, although not covered as part of this training.</a:t>
            </a:r>
          </a:p>
        </p:txBody>
      </p:sp>
    </p:spTree>
    <p:extLst>
      <p:ext uri="{BB962C8B-B14F-4D97-AF65-F5344CB8AC3E}">
        <p14:creationId xmlns:p14="http://schemas.microsoft.com/office/powerpoint/2010/main" val="3400405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47</a:t>
            </a:fld>
            <a:endParaRPr lang="en-US" dirty="0"/>
          </a:p>
        </p:txBody>
      </p:sp>
    </p:spTree>
    <p:extLst>
      <p:ext uri="{BB962C8B-B14F-4D97-AF65-F5344CB8AC3E}">
        <p14:creationId xmlns:p14="http://schemas.microsoft.com/office/powerpoint/2010/main" val="25336689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48</a:t>
            </a:fld>
            <a:endParaRPr lang="en-US" dirty="0"/>
          </a:p>
        </p:txBody>
      </p:sp>
    </p:spTree>
    <p:extLst>
      <p:ext uri="{BB962C8B-B14F-4D97-AF65-F5344CB8AC3E}">
        <p14:creationId xmlns:p14="http://schemas.microsoft.com/office/powerpoint/2010/main" val="41982601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49</a:t>
            </a:fld>
            <a:endParaRPr lang="en-US" dirty="0"/>
          </a:p>
        </p:txBody>
      </p:sp>
    </p:spTree>
    <p:extLst>
      <p:ext uri="{BB962C8B-B14F-4D97-AF65-F5344CB8AC3E}">
        <p14:creationId xmlns:p14="http://schemas.microsoft.com/office/powerpoint/2010/main" val="21069021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50</a:t>
            </a:fld>
            <a:endParaRPr lang="en-US" dirty="0"/>
          </a:p>
        </p:txBody>
      </p:sp>
    </p:spTree>
    <p:extLst>
      <p:ext uri="{BB962C8B-B14F-4D97-AF65-F5344CB8AC3E}">
        <p14:creationId xmlns:p14="http://schemas.microsoft.com/office/powerpoint/2010/main" val="17849498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7D48EC46-47EC-4746-8F08-F91D6F5084E8}" type="slidenum">
              <a:rPr lang="en-US" smtClean="0">
                <a:latin typeface="Arial" pitchFamily="34" charset="0"/>
              </a:rPr>
              <a:pPr/>
              <a:t>51</a:t>
            </a:fld>
            <a:endParaRPr lang="en-US" smtClean="0">
              <a:latin typeface="Arial"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2193309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17FF3AFB-6484-4139-85FA-3C0C7FD3914B}" type="slidenum">
              <a:rPr lang="en-US" smtClean="0"/>
              <a:pPr/>
              <a:t>3</a:t>
            </a:fld>
            <a:endParaRPr lang="en-U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algn="just" eaLnBrk="1" hangingPunct="1"/>
            <a:r>
              <a:rPr lang="en-US" smtClean="0"/>
              <a:t>It should be mentioned to the participant that current version of Java is 1.5, although not covered as part of this training.</a:t>
            </a:r>
          </a:p>
        </p:txBody>
      </p:sp>
    </p:spTree>
    <p:extLst>
      <p:ext uri="{BB962C8B-B14F-4D97-AF65-F5344CB8AC3E}">
        <p14:creationId xmlns:p14="http://schemas.microsoft.com/office/powerpoint/2010/main" val="4175853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F23B7CD8-2203-42BB-9166-C0D1A0314DCE}" type="slidenum">
              <a:rPr lang="en-US" smtClean="0"/>
              <a:pPr/>
              <a:t>4</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18278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7</a:t>
            </a:fld>
            <a:endParaRPr lang="en-US" dirty="0"/>
          </a:p>
        </p:txBody>
      </p:sp>
    </p:spTree>
    <p:extLst>
      <p:ext uri="{BB962C8B-B14F-4D97-AF65-F5344CB8AC3E}">
        <p14:creationId xmlns:p14="http://schemas.microsoft.com/office/powerpoint/2010/main" val="3276451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8</a:t>
            </a:fld>
            <a:endParaRPr lang="en-US" dirty="0"/>
          </a:p>
        </p:txBody>
      </p:sp>
    </p:spTree>
    <p:extLst>
      <p:ext uri="{BB962C8B-B14F-4D97-AF65-F5344CB8AC3E}">
        <p14:creationId xmlns:p14="http://schemas.microsoft.com/office/powerpoint/2010/main" val="3044754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FAD55AE3-0A0F-49E9-8C75-0C4332F995BA}" type="slidenum">
              <a:rPr lang="en-US" smtClean="0"/>
              <a:pPr/>
              <a:t>9</a:t>
            </a:fld>
            <a:endParaRPr 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971846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10</a:t>
            </a:fld>
            <a:endParaRPr lang="en-US" dirty="0"/>
          </a:p>
        </p:txBody>
      </p:sp>
    </p:spTree>
    <p:extLst>
      <p:ext uri="{BB962C8B-B14F-4D97-AF65-F5344CB8AC3E}">
        <p14:creationId xmlns:p14="http://schemas.microsoft.com/office/powerpoint/2010/main" val="170697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34A0BF8E-B58F-4D2E-8BC6-2022076F28D7}" type="slidenum">
              <a:rPr lang="en-US" smtClean="0"/>
              <a:pPr/>
              <a:t>11</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4297294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and Sec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2" y="429"/>
            <a:ext cx="9142857" cy="6857143"/>
          </a:xfrm>
          <a:prstGeom prst="rect">
            <a:avLst/>
          </a:prstGeom>
        </p:spPr>
      </p:pic>
      <p:pic>
        <p:nvPicPr>
          <p:cNvPr id="8" name="Picture 7" descr="SYNT_MASTER_3COLOR [Converte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774936" y="288350"/>
            <a:ext cx="2131072" cy="676065"/>
          </a:xfrm>
          <a:prstGeom prst="rect">
            <a:avLst/>
          </a:prstGeom>
        </p:spPr>
      </p:pic>
      <p:sp>
        <p:nvSpPr>
          <p:cNvPr id="2" name="Title 1"/>
          <p:cNvSpPr>
            <a:spLocks noGrp="1"/>
          </p:cNvSpPr>
          <p:nvPr>
            <p:ph type="ctrTitle"/>
          </p:nvPr>
        </p:nvSpPr>
        <p:spPr>
          <a:xfrm>
            <a:off x="3992459" y="2425701"/>
            <a:ext cx="4910580" cy="1684190"/>
          </a:xfrm>
        </p:spPr>
        <p:txBody>
          <a:bodyPr rIns="0" anchor="ctr">
            <a:normAutofit/>
          </a:bodyPr>
          <a:lstStyle>
            <a:lvl1pPr algn="r">
              <a:defRPr sz="2400"/>
            </a:lvl1pPr>
          </a:lstStyle>
          <a:p>
            <a:r>
              <a:rPr lang="en-US" smtClean="0"/>
              <a:t>Click to edit Master title style</a:t>
            </a:r>
            <a:endParaRPr lang="en-US" dirty="0"/>
          </a:p>
        </p:txBody>
      </p:sp>
      <p:sp>
        <p:nvSpPr>
          <p:cNvPr id="3" name="Subtitle 2"/>
          <p:cNvSpPr>
            <a:spLocks noGrp="1"/>
          </p:cNvSpPr>
          <p:nvPr>
            <p:ph type="subTitle" idx="1"/>
          </p:nvPr>
        </p:nvSpPr>
        <p:spPr>
          <a:xfrm>
            <a:off x="3992458" y="5753100"/>
            <a:ext cx="4910580" cy="542924"/>
          </a:xfrm>
        </p:spPr>
        <p:txBody>
          <a:bodyPr rIns="0" anchor="ctr"/>
          <a:lstStyle>
            <a:lvl1pPr marL="0" indent="0" algn="r">
              <a:buNone/>
              <a:defRPr sz="180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Tree>
    <p:extLst>
      <p:ext uri="{BB962C8B-B14F-4D97-AF65-F5344CB8AC3E}">
        <p14:creationId xmlns:p14="http://schemas.microsoft.com/office/powerpoint/2010/main" val="1657504404"/>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7" name="Rectangle 6"/>
          <p:cNvSpPr/>
          <p:nvPr userDrawn="1"/>
        </p:nvSpPr>
        <p:spPr>
          <a:xfrm>
            <a:off x="-21773" y="-1"/>
            <a:ext cx="9165773"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descr="Template1_Out.jpg"/>
          <p:cNvPicPr>
            <a:picLocks noChangeAspect="1"/>
          </p:cNvPicPr>
          <p:nvPr userDrawn="1"/>
        </p:nvPicPr>
        <p:blipFill rotWithShape="1">
          <a:blip r:embed="rId2">
            <a:extLst>
              <a:ext uri="{28A0092B-C50C-407E-A947-70E740481C1C}">
                <a14:useLocalDpi xmlns:a14="http://schemas.microsoft.com/office/drawing/2010/main" val="0"/>
              </a:ext>
            </a:extLst>
          </a:blip>
          <a:srcRect b="7714"/>
          <a:stretch/>
        </p:blipFill>
        <p:spPr>
          <a:xfrm>
            <a:off x="-14286" y="1491338"/>
            <a:ext cx="4198262" cy="3874412"/>
          </a:xfrm>
          <a:prstGeom prst="rect">
            <a:avLst/>
          </a:prstGeom>
        </p:spPr>
      </p:pic>
      <p:sp>
        <p:nvSpPr>
          <p:cNvPr id="9" name="Rectangle 8"/>
          <p:cNvSpPr/>
          <p:nvPr userDrawn="1"/>
        </p:nvSpPr>
        <p:spPr>
          <a:xfrm>
            <a:off x="5206582" y="1"/>
            <a:ext cx="1029230" cy="13525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10" name="Rectangle 9"/>
          <p:cNvSpPr/>
          <p:nvPr userDrawn="1"/>
        </p:nvSpPr>
        <p:spPr>
          <a:xfrm>
            <a:off x="5206582" y="5512684"/>
            <a:ext cx="1029230" cy="13670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11" name="Rectangle 10"/>
          <p:cNvSpPr/>
          <p:nvPr userDrawn="1"/>
        </p:nvSpPr>
        <p:spPr>
          <a:xfrm>
            <a:off x="4174831" y="2751362"/>
            <a:ext cx="496917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r>
              <a:rPr lang="en-US" sz="6000" b="1" dirty="0" smtClean="0">
                <a:effectLst>
                  <a:outerShdw blurRad="38100" dist="38100" dir="2700000" algn="tl">
                    <a:srgbClr val="000000">
                      <a:alpha val="43137"/>
                    </a:srgbClr>
                  </a:outerShdw>
                </a:effectLst>
              </a:rPr>
              <a:t>Thank You!</a:t>
            </a:r>
            <a:endParaRPr lang="en-US" sz="6000" b="1" dirty="0">
              <a:effectLst>
                <a:outerShdw blurRad="38100" dist="38100" dir="2700000" algn="tl">
                  <a:srgbClr val="000000">
                    <a:alpha val="43137"/>
                  </a:srgbClr>
                </a:outerShdw>
              </a:effectLst>
            </a:endParaRPr>
          </a:p>
        </p:txBody>
      </p:sp>
      <p:sp>
        <p:nvSpPr>
          <p:cNvPr id="12" name="Rectangle 11"/>
          <p:cNvSpPr/>
          <p:nvPr userDrawn="1"/>
        </p:nvSpPr>
        <p:spPr>
          <a:xfrm>
            <a:off x="-19050" y="1352544"/>
            <a:ext cx="9170474"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13" name="Rectangle 12"/>
          <p:cNvSpPr/>
          <p:nvPr userDrawn="1"/>
        </p:nvSpPr>
        <p:spPr>
          <a:xfrm>
            <a:off x="-19050" y="5367542"/>
            <a:ext cx="9170474"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14" name="Rectangle 13"/>
          <p:cNvSpPr/>
          <p:nvPr userDrawn="1"/>
        </p:nvSpPr>
        <p:spPr>
          <a:xfrm>
            <a:off x="4170067" y="4125737"/>
            <a:ext cx="1029230" cy="1386947"/>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15" name="Rectangle 14"/>
          <p:cNvSpPr/>
          <p:nvPr userDrawn="1"/>
        </p:nvSpPr>
        <p:spPr>
          <a:xfrm>
            <a:off x="4170067" y="1352544"/>
            <a:ext cx="1029230" cy="1401433"/>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258120365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3767315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3564355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264540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oup 7"/>
          <p:cNvGrpSpPr/>
          <p:nvPr userDrawn="1"/>
        </p:nvGrpSpPr>
        <p:grpSpPr>
          <a:xfrm>
            <a:off x="-10885" y="-3785"/>
            <a:ext cx="9168832" cy="6858000"/>
            <a:chOff x="-14514" y="-3785"/>
            <a:chExt cx="12225109" cy="6858000"/>
          </a:xfrm>
        </p:grpSpPr>
        <p:pic>
          <p:nvPicPr>
            <p:cNvPr id="9" name="Picture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1" name="Picture 10"/>
          <p:cNvPicPr>
            <a:picLocks noChangeAspect="1"/>
          </p:cNvPicPr>
          <p:nvPr userDrawn="1"/>
        </p:nvPicPr>
        <p:blipFill rotWithShape="1">
          <a:blip r:embed="rId8">
            <a:extLst>
              <a:ext uri="{28A0092B-C50C-407E-A947-70E740481C1C}">
                <a14:useLocalDpi xmlns:a14="http://schemas.microsoft.com/office/drawing/2010/main" val="0"/>
              </a:ext>
            </a:extLst>
          </a:blip>
          <a:srcRect b="41183"/>
          <a:stretch/>
        </p:blipFill>
        <p:spPr>
          <a:xfrm>
            <a:off x="7381394" y="6429690"/>
            <a:ext cx="1520863" cy="324679"/>
          </a:xfrm>
          <a:prstGeom prst="rect">
            <a:avLst/>
          </a:prstGeom>
        </p:spPr>
      </p:pic>
      <p:pic>
        <p:nvPicPr>
          <p:cNvPr id="12" name="Picture 11" descr="FF_trans.png"/>
          <p:cNvPicPr>
            <a:picLocks noChangeAspect="1"/>
          </p:cNvPicPr>
          <p:nvPr userDrawn="1"/>
        </p:nvPicPr>
        <p:blipFill>
          <a:blip r:embed="rId9"/>
          <a:stretch>
            <a:fillRect/>
          </a:stretch>
        </p:blipFill>
        <p:spPr>
          <a:xfrm>
            <a:off x="242888" y="395289"/>
            <a:ext cx="203221" cy="447675"/>
          </a:xfrm>
          <a:prstGeom prst="rect">
            <a:avLst/>
          </a:prstGeom>
        </p:spPr>
      </p:pic>
      <p:sp>
        <p:nvSpPr>
          <p:cNvPr id="2" name="Title Placeholder 1"/>
          <p:cNvSpPr>
            <a:spLocks noGrp="1"/>
          </p:cNvSpPr>
          <p:nvPr>
            <p:ph type="title"/>
          </p:nvPr>
        </p:nvSpPr>
        <p:spPr>
          <a:xfrm>
            <a:off x="549727" y="266700"/>
            <a:ext cx="8357339" cy="7048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85738" y="1137424"/>
            <a:ext cx="8716518" cy="4992624"/>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endParaRPr lang="en-US" dirty="0"/>
          </a:p>
        </p:txBody>
      </p:sp>
      <p:sp>
        <p:nvSpPr>
          <p:cNvPr id="16" name="TextBox 15"/>
          <p:cNvSpPr txBox="1"/>
          <p:nvPr userDrawn="1"/>
        </p:nvSpPr>
        <p:spPr>
          <a:xfrm>
            <a:off x="185739" y="6572609"/>
            <a:ext cx="639599" cy="92333"/>
          </a:xfrm>
          <a:prstGeom prst="rect">
            <a:avLst/>
          </a:prstGeom>
          <a:noFill/>
        </p:spPr>
        <p:txBody>
          <a:bodyPr wrap="none" lIns="0" tIns="0" rIns="0" bIns="0" rtlCol="0">
            <a:spAutoFit/>
          </a:bodyPr>
          <a:lstStyle/>
          <a:p>
            <a:r>
              <a:rPr lang="en-US" sz="600" dirty="0" smtClean="0">
                <a:solidFill>
                  <a:schemeClr val="bg1"/>
                </a:solidFill>
              </a:rPr>
              <a:t>© 2017, Syntel, Inc.</a:t>
            </a:r>
            <a:endParaRPr lang="en-US" sz="600" dirty="0">
              <a:solidFill>
                <a:schemeClr val="bg1"/>
              </a:solidFill>
            </a:endParaRPr>
          </a:p>
        </p:txBody>
      </p:sp>
      <p:sp>
        <p:nvSpPr>
          <p:cNvPr id="18" name="TextBox 17"/>
          <p:cNvSpPr txBox="1">
            <a:spLocks/>
          </p:cNvSpPr>
          <p:nvPr userDrawn="1"/>
        </p:nvSpPr>
        <p:spPr>
          <a:xfrm>
            <a:off x="4515894" y="6576455"/>
            <a:ext cx="112210" cy="115416"/>
          </a:xfrm>
          <a:prstGeom prst="rect">
            <a:avLst/>
          </a:prstGeom>
          <a:noFill/>
        </p:spPr>
        <p:txBody>
          <a:bodyPr wrap="none" lIns="0" tIns="0" rIns="0" bIns="0" rtlCol="0" anchor="ctr">
            <a:spAutoFit/>
          </a:bodyPr>
          <a:lstStyle/>
          <a:p>
            <a:pPr algn="ctr"/>
            <a:fld id="{D57F77B6-B758-40B3-B8D6-F52E566FE122}" type="slidenum">
              <a:rPr lang="en-US" sz="750" b="1" smtClean="0">
                <a:solidFill>
                  <a:schemeClr val="bg1"/>
                </a:solidFill>
              </a:rPr>
              <a:pPr algn="ctr"/>
              <a:t>‹#›</a:t>
            </a:fld>
            <a:endParaRPr lang="en-US" sz="750" b="1" dirty="0">
              <a:solidFill>
                <a:schemeClr val="bg1"/>
              </a:solidFill>
            </a:endParaRPr>
          </a:p>
        </p:txBody>
      </p:sp>
    </p:spTree>
    <p:extLst>
      <p:ext uri="{BB962C8B-B14F-4D97-AF65-F5344CB8AC3E}">
        <p14:creationId xmlns:p14="http://schemas.microsoft.com/office/powerpoint/2010/main" val="347404023"/>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Lst>
  <p:timing>
    <p:tnLst>
      <p:par>
        <p:cTn id="1" dur="indefinite" restart="never" nodeType="tmRoot"/>
      </p:par>
    </p:tnLst>
  </p:timing>
  <p:txStyles>
    <p:titleStyle>
      <a:lvl1pPr algn="l" defTabSz="685800" rtl="0" eaLnBrk="1" latinLnBrk="0" hangingPunct="1">
        <a:lnSpc>
          <a:spcPct val="100000"/>
        </a:lnSpc>
        <a:spcBef>
          <a:spcPct val="0"/>
        </a:spcBef>
        <a:buNone/>
        <a:defRPr sz="2100" b="1" kern="1200">
          <a:solidFill>
            <a:schemeClr val="tx1"/>
          </a:solidFill>
          <a:latin typeface="+mj-lt"/>
          <a:ea typeface="+mj-ea"/>
          <a:cs typeface="+mj-cs"/>
        </a:defRPr>
      </a:lvl1pPr>
    </p:titleStyle>
    <p:bodyStyle>
      <a:lvl1pPr marL="178308" indent="-178308" algn="l" defTabSz="685800" rtl="0" eaLnBrk="1" latinLnBrk="0" hangingPunct="1">
        <a:lnSpc>
          <a:spcPct val="100000"/>
        </a:lnSpc>
        <a:spcBef>
          <a:spcPts val="360"/>
        </a:spcBef>
        <a:buFont typeface="Wingdings" panose="05000000000000000000" pitchFamily="2" charset="2"/>
        <a:buChar char="§"/>
        <a:defRPr sz="1500" b="1" kern="1200" baseline="0">
          <a:solidFill>
            <a:schemeClr val="tx1"/>
          </a:solidFill>
          <a:latin typeface="+mn-lt"/>
          <a:ea typeface="+mn-ea"/>
          <a:cs typeface="+mn-cs"/>
        </a:defRPr>
      </a:lvl1pPr>
      <a:lvl2pPr marL="342900" indent="-164592" algn="l" defTabSz="685800" rtl="0" eaLnBrk="1" latinLnBrk="0" hangingPunct="1">
        <a:lnSpc>
          <a:spcPct val="100000"/>
        </a:lnSpc>
        <a:spcBef>
          <a:spcPts val="360"/>
        </a:spcBef>
        <a:buFont typeface="Wingdings" panose="05000000000000000000" pitchFamily="2" charset="2"/>
        <a:buChar char="§"/>
        <a:defRPr sz="1350" kern="1200" baseline="0">
          <a:solidFill>
            <a:schemeClr val="tx1"/>
          </a:solidFill>
          <a:latin typeface="+mn-lt"/>
          <a:ea typeface="+mn-ea"/>
          <a:cs typeface="+mn-cs"/>
        </a:defRPr>
      </a:lvl2pPr>
      <a:lvl3pPr marL="521208" indent="-178308" algn="l" defTabSz="685800" rtl="0" eaLnBrk="1" latinLnBrk="0" hangingPunct="1">
        <a:lnSpc>
          <a:spcPct val="100000"/>
        </a:lnSpc>
        <a:spcBef>
          <a:spcPts val="360"/>
        </a:spcBef>
        <a:buFont typeface="Arial" panose="020B0604020202020204" pitchFamily="34" charset="0"/>
        <a:buChar char="–"/>
        <a:defRPr sz="1200" kern="1200" baseline="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11">
          <p15:clr>
            <a:srgbClr val="F26B43"/>
          </p15:clr>
        </p15:guide>
        <p15:guide id="2" pos="7481">
          <p15:clr>
            <a:srgbClr val="F26B43"/>
          </p15:clr>
        </p15:guide>
        <p15:guide id="3" pos="149">
          <p15:clr>
            <a:srgbClr val="F26B43"/>
          </p15:clr>
        </p15:guide>
        <p15:guide id="4" orient="horz" pos="386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w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w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wmf"/><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wmf"/><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14.wmf"/><Relationship Id="rId5" Type="http://schemas.openxmlformats.org/officeDocument/2006/relationships/oleObject" Target="../embeddings/oleObject2.bin"/><Relationship Id="rId4" Type="http://schemas.openxmlformats.org/officeDocument/2006/relationships/image" Target="../media/image13.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w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0.wmf"/></Relationships>
</file>

<file path=ppt/slides/_rels/slide4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4"/>
          <p:cNvSpPr>
            <a:spLocks noGrp="1" noChangeArrowheads="1"/>
          </p:cNvSpPr>
          <p:nvPr>
            <p:ph type="subTitle" idx="1"/>
          </p:nvPr>
        </p:nvSpPr>
        <p:spPr>
          <a:xfrm>
            <a:off x="3048000" y="3048000"/>
            <a:ext cx="5337175" cy="762000"/>
          </a:xfrm>
        </p:spPr>
        <p:txBody>
          <a:bodyPr/>
          <a:lstStyle/>
          <a:p>
            <a:pPr algn="l" eaLnBrk="1" hangingPunct="1"/>
            <a:r>
              <a:rPr lang="en-US" sz="4000" b="0" dirty="0" smtClean="0">
                <a:solidFill>
                  <a:schemeClr val="tx1"/>
                </a:solidFill>
              </a:rPr>
              <a:t>Multithreading</a:t>
            </a:r>
          </a:p>
        </p:txBody>
      </p:sp>
      <p:sp>
        <p:nvSpPr>
          <p:cNvPr id="3" name="Rectangle 5"/>
          <p:cNvSpPr>
            <a:spLocks noGrp="1" noChangeArrowheads="1"/>
          </p:cNvSpPr>
          <p:nvPr>
            <p:ph type="sldNum" sz="quarter" idx="4294967295"/>
          </p:nvPr>
        </p:nvSpPr>
        <p:spPr>
          <a:xfrm>
            <a:off x="7010400" y="6381750"/>
            <a:ext cx="2133600" cy="476250"/>
          </a:xfrm>
          <a:prstGeom prst="rect">
            <a:avLst/>
          </a:prstGeom>
        </p:spPr>
        <p:txBody>
          <a:bodyPr/>
          <a:lstStyle/>
          <a:p>
            <a:pPr>
              <a:defRPr/>
            </a:pPr>
            <a:fld id="{7F99DA68-708D-4CF1-BDCC-9195E9A570C8}" type="slidenum">
              <a:rPr lang="en-US" altLang="en-US"/>
              <a:pPr>
                <a:defRPr/>
              </a:pPr>
              <a:t>1</a:t>
            </a:fld>
            <a:endParaRPr lang="en-US"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0" dirty="0" smtClean="0"/>
              <a:t>Multithreading</a:t>
            </a:r>
            <a:endParaRPr lang="en-US" dirty="0"/>
          </a:p>
        </p:txBody>
      </p:sp>
      <p:sp>
        <p:nvSpPr>
          <p:cNvPr id="3" name="Content Placeholder 2"/>
          <p:cNvSpPr>
            <a:spLocks noGrp="1"/>
          </p:cNvSpPr>
          <p:nvPr>
            <p:ph idx="1"/>
          </p:nvPr>
        </p:nvSpPr>
        <p:spPr>
          <a:xfrm>
            <a:off x="-147637" y="1897063"/>
            <a:ext cx="8148637" cy="4960937"/>
          </a:xfrm>
        </p:spPr>
        <p:txBody>
          <a:bodyPr/>
          <a:lstStyle/>
          <a:p>
            <a:endParaRPr lang="en-US" dirty="0" smtClean="0"/>
          </a:p>
          <a:p>
            <a:endParaRPr lang="en-US" dirty="0" smtClean="0"/>
          </a:p>
          <a:p>
            <a:pPr lvl="2">
              <a:buNone/>
            </a:pPr>
            <a:r>
              <a:rPr lang="en-US" sz="2800" b="0" dirty="0" smtClean="0">
                <a:solidFill>
                  <a:srgbClr val="FF0000"/>
                </a:solidFill>
              </a:rPr>
              <a:t>“ Can the main Thread be controlled “</a:t>
            </a:r>
            <a:endParaRPr lang="en-US" sz="2800" b="0"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8" name="Picture 7" descr="Question1.jpg"/>
          <p:cNvPicPr>
            <a:picLocks noChangeAspect="1"/>
          </p:cNvPicPr>
          <p:nvPr/>
        </p:nvPicPr>
        <p:blipFill>
          <a:blip r:embed="rId3" cstate="print"/>
          <a:stretch>
            <a:fillRect/>
          </a:stretch>
        </p:blipFill>
        <p:spPr>
          <a:xfrm>
            <a:off x="5486400" y="914400"/>
            <a:ext cx="3657600" cy="486672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28600" y="152400"/>
            <a:ext cx="3352800" cy="585788"/>
          </a:xfrm>
        </p:spPr>
        <p:txBody>
          <a:bodyPr/>
          <a:lstStyle/>
          <a:p>
            <a:pPr eaLnBrk="1" hangingPunct="1"/>
            <a:r>
              <a:rPr lang="en-US" sz="3200" b="0" dirty="0" smtClean="0"/>
              <a:t>Multithreading</a:t>
            </a:r>
          </a:p>
        </p:txBody>
      </p:sp>
      <p:sp>
        <p:nvSpPr>
          <p:cNvPr id="8196" name="Rectangle 5"/>
          <p:cNvSpPr>
            <a:spLocks noGrp="1" noChangeArrowheads="1"/>
          </p:cNvSpPr>
          <p:nvPr>
            <p:ph idx="1"/>
          </p:nvPr>
        </p:nvSpPr>
        <p:spPr>
          <a:xfrm>
            <a:off x="228600" y="1066800"/>
            <a:ext cx="8686800" cy="4800600"/>
          </a:xfrm>
        </p:spPr>
        <p:txBody>
          <a:bodyPr/>
          <a:lstStyle/>
          <a:p>
            <a:pPr eaLnBrk="1" hangingPunct="1"/>
            <a:r>
              <a:rPr lang="en-US" sz="2400" b="0" dirty="0" smtClean="0"/>
              <a:t>Main Thread(Contd..)</a:t>
            </a:r>
          </a:p>
          <a:p>
            <a:pPr lvl="1" eaLnBrk="1" hangingPunct="1"/>
            <a:r>
              <a:rPr lang="en-US" sz="2200" b="0" dirty="0" smtClean="0"/>
              <a:t>Main Thread can be controlled by obtaining a reference to it.</a:t>
            </a:r>
          </a:p>
          <a:p>
            <a:pPr lvl="2" eaLnBrk="1" hangingPunct="1"/>
            <a:r>
              <a:rPr lang="en-US" b="0" dirty="0" smtClean="0"/>
              <a:t>Using </a:t>
            </a:r>
            <a:r>
              <a:rPr lang="en-US" b="1" dirty="0" smtClean="0"/>
              <a:t>static Thread currentThread()</a:t>
            </a:r>
          </a:p>
          <a:p>
            <a:pPr lvl="3" eaLnBrk="1" hangingPunct="1"/>
            <a:r>
              <a:rPr lang="en-US" b="0" dirty="0" smtClean="0"/>
              <a:t>a public static member of  Thread class</a:t>
            </a:r>
          </a:p>
          <a:p>
            <a:pPr lvl="3" eaLnBrk="1" hangingPunct="1"/>
            <a:r>
              <a:rPr lang="en-US" b="0" dirty="0" smtClean="0"/>
              <a:t>Returns a reference to the thread in which it is called. </a:t>
            </a:r>
          </a:p>
          <a:p>
            <a:pPr lvl="3" eaLnBrk="1" hangingPunct="1"/>
            <a:r>
              <a:rPr lang="en-US" b="0" dirty="0" smtClean="0"/>
              <a:t>Once a reference to the main thread is obtained, it can be controlled just like any other thread</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a:xfrm>
            <a:off x="4876800" y="1066800"/>
            <a:ext cx="3802063" cy="4960937"/>
          </a:xfrm>
        </p:spPr>
        <p:txBody>
          <a:bodyPr/>
          <a:lstStyle/>
          <a:p>
            <a:endParaRPr lang="en-US" dirty="0" smtClean="0"/>
          </a:p>
          <a:p>
            <a:r>
              <a:rPr lang="en-US" sz="2400" b="0" dirty="0" smtClean="0"/>
              <a:t>MainThreadDemo.java</a:t>
            </a:r>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2"/>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3"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4"/>
          <p:cNvSpPr>
            <a:spLocks noGrp="1" noChangeArrowheads="1"/>
          </p:cNvSpPr>
          <p:nvPr>
            <p:ph type="title"/>
          </p:nvPr>
        </p:nvSpPr>
        <p:spPr>
          <a:xfrm>
            <a:off x="304800" y="76200"/>
            <a:ext cx="7010400" cy="762000"/>
          </a:xfrm>
        </p:spPr>
        <p:txBody>
          <a:bodyPr/>
          <a:lstStyle/>
          <a:p>
            <a:pPr eaLnBrk="1" hangingPunct="1"/>
            <a:r>
              <a:rPr lang="en-US" sz="3200" b="0" smtClean="0"/>
              <a:t>Multithreading</a:t>
            </a:r>
          </a:p>
        </p:txBody>
      </p:sp>
      <p:sp>
        <p:nvSpPr>
          <p:cNvPr id="9220" name="Rectangle 5"/>
          <p:cNvSpPr>
            <a:spLocks noGrp="1" noChangeArrowheads="1"/>
          </p:cNvSpPr>
          <p:nvPr>
            <p:ph idx="1"/>
          </p:nvPr>
        </p:nvSpPr>
        <p:spPr>
          <a:xfrm>
            <a:off x="228600" y="1143000"/>
            <a:ext cx="8534400" cy="4724400"/>
          </a:xfrm>
        </p:spPr>
        <p:txBody>
          <a:bodyPr>
            <a:normAutofit lnSpcReduction="10000"/>
          </a:bodyPr>
          <a:lstStyle/>
          <a:p>
            <a:pPr eaLnBrk="1" hangingPunct="1"/>
            <a:r>
              <a:rPr lang="en-US" sz="2400" b="0" dirty="0" smtClean="0"/>
              <a:t>Creating new Threads</a:t>
            </a:r>
          </a:p>
          <a:p>
            <a:pPr lvl="1"/>
            <a:r>
              <a:rPr lang="en-US" sz="2000" b="0" dirty="0" smtClean="0"/>
              <a:t>Write a class for thread</a:t>
            </a:r>
          </a:p>
          <a:p>
            <a:pPr lvl="2"/>
            <a:r>
              <a:rPr lang="en-US" sz="1800" dirty="0" smtClean="0"/>
              <a:t>Either a class that extends the class java.lang.Thread</a:t>
            </a:r>
          </a:p>
          <a:p>
            <a:pPr lvl="2">
              <a:buFontTx/>
              <a:buNone/>
            </a:pPr>
            <a:r>
              <a:rPr lang="en-US" sz="1800" dirty="0" smtClean="0"/>
              <a:t>    	</a:t>
            </a:r>
            <a:r>
              <a:rPr lang="en-US" sz="1800" dirty="0" smtClean="0">
                <a:solidFill>
                  <a:srgbClr val="FF0000"/>
                </a:solidFill>
              </a:rPr>
              <a:t>class MyThreadClass extends Thread {…}  </a:t>
            </a:r>
          </a:p>
          <a:p>
            <a:pPr lvl="2"/>
            <a:r>
              <a:rPr lang="en-US" sz="1800" dirty="0" smtClean="0"/>
              <a:t>Or a class that implements the interface java.lang.Runnable</a:t>
            </a:r>
          </a:p>
          <a:p>
            <a:pPr lvl="2">
              <a:buFontTx/>
              <a:buNone/>
            </a:pPr>
            <a:r>
              <a:rPr lang="en-US" sz="1800" dirty="0" smtClean="0">
                <a:solidFill>
                  <a:schemeClr val="tx2"/>
                </a:solidFill>
              </a:rPr>
              <a:t>		</a:t>
            </a:r>
            <a:r>
              <a:rPr lang="en-US" sz="1800" dirty="0" smtClean="0">
                <a:solidFill>
                  <a:srgbClr val="FF0000"/>
                </a:solidFill>
              </a:rPr>
              <a:t>class MyRunnableClass implements Runnable { ….}</a:t>
            </a:r>
          </a:p>
          <a:p>
            <a:pPr lvl="2"/>
            <a:endParaRPr lang="en-US" sz="1800" dirty="0" smtClean="0"/>
          </a:p>
          <a:p>
            <a:pPr lvl="1"/>
            <a:r>
              <a:rPr lang="en-US" sz="2000" b="0" dirty="0" smtClean="0"/>
              <a:t>Specify what the new thread should do in the method void run() – entry point for the thread</a:t>
            </a:r>
          </a:p>
          <a:p>
            <a:pPr lvl="4">
              <a:buFont typeface="Monotype Sorts" pitchFamily="2" charset="2"/>
              <a:buNone/>
            </a:pPr>
            <a:r>
              <a:rPr lang="en-US" sz="1800" dirty="0" smtClean="0">
                <a:solidFill>
                  <a:srgbClr val="FF0000"/>
                </a:solidFill>
              </a:rPr>
              <a:t>class MyThreadClass extends Thread </a:t>
            </a:r>
          </a:p>
          <a:p>
            <a:pPr lvl="4">
              <a:buFont typeface="Monotype Sorts" pitchFamily="2" charset="2"/>
              <a:buNone/>
            </a:pPr>
            <a:r>
              <a:rPr lang="en-US" sz="1800" dirty="0" smtClean="0">
                <a:solidFill>
                  <a:srgbClr val="FF0000"/>
                </a:solidFill>
              </a:rPr>
              <a:t>{</a:t>
            </a:r>
          </a:p>
          <a:p>
            <a:pPr lvl="4">
              <a:buFont typeface="Monotype Sorts" pitchFamily="2" charset="2"/>
              <a:buNone/>
            </a:pPr>
            <a:r>
              <a:rPr lang="en-US" sz="1800" dirty="0" smtClean="0">
                <a:solidFill>
                  <a:srgbClr val="FF0000"/>
                </a:solidFill>
              </a:rPr>
              <a:t>  	public void run(){</a:t>
            </a:r>
          </a:p>
          <a:p>
            <a:pPr lvl="4">
              <a:buFont typeface="Monotype Sorts" pitchFamily="2" charset="2"/>
              <a:buNone/>
            </a:pPr>
            <a:r>
              <a:rPr lang="en-US" sz="1800" dirty="0" smtClean="0">
                <a:solidFill>
                  <a:srgbClr val="FF0000"/>
                </a:solidFill>
              </a:rPr>
              <a:t>		  // codes for new thread to run</a:t>
            </a:r>
          </a:p>
          <a:p>
            <a:pPr lvl="4">
              <a:buFont typeface="Monotype Sorts" pitchFamily="2" charset="2"/>
              <a:buNone/>
            </a:pPr>
            <a:r>
              <a:rPr lang="en-US" sz="1800" dirty="0" smtClean="0">
                <a:solidFill>
                  <a:srgbClr val="FF0000"/>
                </a:solidFill>
              </a:rPr>
              <a:t>	  }</a:t>
            </a:r>
          </a:p>
          <a:p>
            <a:pPr lvl="4">
              <a:buFont typeface="Monotype Sorts" pitchFamily="2" charset="2"/>
              <a:buNone/>
            </a:pPr>
            <a:r>
              <a:rPr lang="en-US" sz="1800" dirty="0" smtClean="0">
                <a:solidFill>
                  <a:srgbClr val="FF0000"/>
                </a:solidFill>
              </a:rPr>
              <a:t>}</a:t>
            </a:r>
            <a:endParaRPr lang="en-US" sz="2000" dirty="0" smtClean="0">
              <a:solidFill>
                <a:srgbClr val="FF0000"/>
              </a:solidFill>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p:txBody>
          <a:bodyPr/>
          <a:lstStyle/>
          <a:p>
            <a:r>
              <a:rPr lang="en-US" sz="2400" b="0" dirty="0" smtClean="0"/>
              <a:t>Creating  new Threads(Contd..):</a:t>
            </a:r>
          </a:p>
          <a:p>
            <a:pPr lvl="1"/>
            <a:r>
              <a:rPr lang="en-US" sz="2000" b="0" dirty="0" smtClean="0"/>
              <a:t>Create an object of the thread class</a:t>
            </a:r>
          </a:p>
          <a:p>
            <a:pPr lvl="3">
              <a:buFontTx/>
              <a:buNone/>
            </a:pPr>
            <a:r>
              <a:rPr lang="en-US" sz="1800" dirty="0" smtClean="0">
                <a:solidFill>
                  <a:srgbClr val="FF0000"/>
                </a:solidFill>
              </a:rPr>
              <a:t>MyThreadClass t = new MyThreadClass();</a:t>
            </a:r>
          </a:p>
          <a:p>
            <a:pPr lvl="3">
              <a:buFontTx/>
              <a:buNone/>
            </a:pPr>
            <a:r>
              <a:rPr lang="en-US" sz="1800" dirty="0" smtClean="0">
                <a:solidFill>
                  <a:srgbClr val="FF0000"/>
                </a:solidFill>
              </a:rPr>
              <a:t>Thread t = new Thread( new MyRunnableClass() );</a:t>
            </a:r>
          </a:p>
          <a:p>
            <a:pPr lvl="2">
              <a:buFontTx/>
              <a:buNone/>
            </a:pPr>
            <a:endParaRPr lang="en-US" sz="1800" dirty="0" smtClean="0">
              <a:solidFill>
                <a:schemeClr val="tx2"/>
              </a:solidFill>
            </a:endParaRPr>
          </a:p>
          <a:p>
            <a:pPr lvl="1"/>
            <a:r>
              <a:rPr lang="en-US" sz="2000" b="0" dirty="0" smtClean="0"/>
              <a:t>Start a new thread by calling the start method</a:t>
            </a:r>
          </a:p>
          <a:p>
            <a:pPr lvl="3">
              <a:buFontTx/>
              <a:buNone/>
            </a:pPr>
            <a:r>
              <a:rPr lang="en-US" sz="1800" dirty="0" smtClean="0">
                <a:solidFill>
                  <a:srgbClr val="FF0000"/>
                </a:solidFill>
              </a:rPr>
              <a:t>t.start()</a:t>
            </a:r>
          </a:p>
          <a:p>
            <a:pPr lvl="2">
              <a:buFontTx/>
              <a:buNone/>
            </a:pPr>
            <a:endParaRPr lang="en-US" sz="1800" dirty="0" smtClean="0">
              <a:solidFill>
                <a:schemeClr val="tx2"/>
              </a:solidFill>
            </a:endParaRPr>
          </a:p>
          <a:p>
            <a:pPr lvl="1"/>
            <a:r>
              <a:rPr lang="en-US" sz="2000" b="0" dirty="0" smtClean="0">
                <a:ea typeface="Arial Unicode MS" pitchFamily="34" charset="-128"/>
                <a:cs typeface="Arial Unicode MS" pitchFamily="34" charset="-128"/>
              </a:rPr>
              <a:t>Notes:</a:t>
            </a:r>
          </a:p>
          <a:p>
            <a:pPr lvl="2"/>
            <a:r>
              <a:rPr lang="en-US" sz="1800" dirty="0" smtClean="0">
                <a:ea typeface="Arial Unicode MS" pitchFamily="34" charset="-128"/>
                <a:cs typeface="Arial Unicode MS" pitchFamily="34" charset="-128"/>
              </a:rPr>
              <a:t>Don’t call run directly.  “run” does not create new thread</a:t>
            </a:r>
          </a:p>
          <a:p>
            <a:pPr lvl="2"/>
            <a:r>
              <a:rPr lang="en-US" sz="1800" dirty="0" smtClean="0">
                <a:ea typeface="Arial Unicode MS" pitchFamily="34" charset="-128"/>
                <a:cs typeface="Arial Unicode MS" pitchFamily="34" charset="-128"/>
              </a:rPr>
              <a:t>“start” does thread setup and calls “run”</a:t>
            </a:r>
          </a:p>
          <a:p>
            <a:endParaRPr lang="en-US" sz="2400" b="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a:xfrm>
            <a:off x="3657600" y="1066800"/>
            <a:ext cx="5021263" cy="4960937"/>
          </a:xfrm>
        </p:spPr>
        <p:txBody>
          <a:bodyPr/>
          <a:lstStyle/>
          <a:p>
            <a:endParaRPr lang="en-US" dirty="0" smtClean="0"/>
          </a:p>
          <a:p>
            <a:r>
              <a:rPr lang="en-US" b="0" dirty="0" smtClean="0"/>
              <a:t>SimpleThread_ThreadDemo.java</a:t>
            </a:r>
          </a:p>
          <a:p>
            <a:r>
              <a:rPr lang="en-US" b="0" dirty="0" smtClean="0"/>
              <a:t>SimpleThread_RunnableDemo.java</a:t>
            </a:r>
          </a:p>
          <a:p>
            <a:r>
              <a:rPr lang="en-US" b="0" dirty="0" smtClean="0"/>
              <a:t>CalculatePrime_ThreadDemo.java</a:t>
            </a:r>
          </a:p>
          <a:p>
            <a:r>
              <a:rPr lang="en-US" b="0" dirty="0" smtClean="0"/>
              <a:t>CalculatePrime_RunnableDemo.java</a:t>
            </a:r>
          </a:p>
          <a:p>
            <a:r>
              <a:rPr lang="en-US" b="0" dirty="0" smtClean="0"/>
              <a:t>MultipleThreadsDemo.java</a:t>
            </a:r>
            <a:r>
              <a:rPr lang="en-US" dirty="0" smtClean="0"/>
              <a:t>	</a:t>
            </a:r>
            <a:endParaRPr lang="en-US" dirty="0"/>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2"/>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3"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a:xfrm>
            <a:off x="80963" y="1066800"/>
            <a:ext cx="7081837" cy="5562600"/>
          </a:xfrm>
        </p:spPr>
        <p:txBody>
          <a:bodyPr/>
          <a:lstStyle/>
          <a:p>
            <a:endParaRPr lang="en-US" dirty="0" smtClean="0"/>
          </a:p>
          <a:p>
            <a:r>
              <a:rPr lang="en-US" sz="2400" b="0" dirty="0" smtClean="0"/>
              <a:t>Now that we have seen both the approaches of creating threads</a:t>
            </a:r>
          </a:p>
          <a:p>
            <a:endParaRPr lang="en-US" dirty="0" smtClean="0"/>
          </a:p>
          <a:p>
            <a:endParaRPr lang="en-US" dirty="0" smtClean="0"/>
          </a:p>
          <a:p>
            <a:endParaRPr lang="en-US" dirty="0" smtClean="0"/>
          </a:p>
          <a:p>
            <a:pPr lvl="2">
              <a:buNone/>
            </a:pPr>
            <a:r>
              <a:rPr lang="en-US" sz="2800" b="0" dirty="0" smtClean="0">
                <a:solidFill>
                  <a:srgbClr val="FF0000"/>
                </a:solidFill>
              </a:rPr>
              <a:t>“Which one is the best ?“</a:t>
            </a:r>
            <a:endParaRPr lang="en-US" sz="2800" b="0"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8" name="Picture 7" descr="Question1.jpg"/>
          <p:cNvPicPr>
            <a:picLocks noChangeAspect="1"/>
          </p:cNvPicPr>
          <p:nvPr/>
        </p:nvPicPr>
        <p:blipFill>
          <a:blip r:embed="rId3" cstate="print"/>
          <a:stretch>
            <a:fillRect/>
          </a:stretch>
        </p:blipFill>
        <p:spPr>
          <a:xfrm>
            <a:off x="5486400" y="914400"/>
            <a:ext cx="3657600" cy="486672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p:txBody>
          <a:bodyPr/>
          <a:lstStyle/>
          <a:p>
            <a:r>
              <a:rPr lang="en-US" sz="2400" b="0" dirty="0" smtClean="0"/>
              <a:t>Creating  new Threads(Contd..):</a:t>
            </a:r>
          </a:p>
          <a:p>
            <a:pPr lvl="1"/>
            <a:r>
              <a:rPr lang="en-US" sz="2000" b="0" dirty="0" smtClean="0"/>
              <a:t>Thread Vs Runnable:</a:t>
            </a:r>
          </a:p>
          <a:p>
            <a:pPr lvl="2"/>
            <a:r>
              <a:rPr lang="en-US" sz="1800" dirty="0" smtClean="0"/>
              <a:t>common difference</a:t>
            </a:r>
          </a:p>
          <a:p>
            <a:pPr lvl="3"/>
            <a:r>
              <a:rPr lang="en-US" sz="1600" dirty="0" smtClean="0"/>
              <a:t>When you extends Thread class, after that you can’t extend any other class which you required. (As you know, Java does not allow inheriting more than one class).</a:t>
            </a:r>
          </a:p>
          <a:p>
            <a:pPr lvl="3"/>
            <a:r>
              <a:rPr lang="en-US" sz="1600" dirty="0" smtClean="0"/>
              <a:t>When you implements Runnable, you can save a space for your class to extend any other class in future or now.</a:t>
            </a:r>
          </a:p>
          <a:p>
            <a:pPr lvl="2"/>
            <a:r>
              <a:rPr lang="en-US" sz="1800" dirty="0" smtClean="0"/>
              <a:t>significant difference </a:t>
            </a:r>
          </a:p>
          <a:p>
            <a:pPr lvl="3"/>
            <a:r>
              <a:rPr lang="en-US" sz="1600" dirty="0" smtClean="0"/>
              <a:t>When you extends Thread class, each of your thread creates unique object and associate with it.</a:t>
            </a:r>
          </a:p>
          <a:p>
            <a:pPr lvl="3"/>
            <a:r>
              <a:rPr lang="en-US" sz="1600" dirty="0" smtClean="0"/>
              <a:t>When you implements Runnable, it shares the same object to multiple threads.</a:t>
            </a:r>
          </a:p>
          <a:p>
            <a:endParaRPr lang="en-US" sz="2400" b="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a:xfrm>
            <a:off x="233363" y="990600"/>
            <a:ext cx="8674100" cy="4960937"/>
          </a:xfrm>
        </p:spPr>
        <p:txBody>
          <a:bodyPr/>
          <a:lstStyle/>
          <a:p>
            <a:r>
              <a:rPr lang="en-US" sz="2400" b="0" dirty="0" smtClean="0"/>
              <a:t>Creating  new Threads(Contd..):</a:t>
            </a:r>
          </a:p>
          <a:p>
            <a:pPr lvl="1"/>
            <a:r>
              <a:rPr lang="en-US" sz="2000" b="0" dirty="0" smtClean="0"/>
              <a:t>Thread Vs Runnable:</a:t>
            </a:r>
          </a:p>
          <a:p>
            <a:pPr lvl="2"/>
            <a:endParaRPr lang="en-US" b="0" dirty="0" smtClean="0"/>
          </a:p>
          <a:p>
            <a:pPr lvl="1"/>
            <a:endParaRPr lang="en-US" sz="2000" b="0" dirty="0" smtClean="0"/>
          </a:p>
        </p:txBody>
      </p:sp>
      <p:graphicFrame>
        <p:nvGraphicFramePr>
          <p:cNvPr id="4" name="Table 3"/>
          <p:cNvGraphicFramePr>
            <a:graphicFrameLocks noGrp="1"/>
          </p:cNvGraphicFramePr>
          <p:nvPr/>
        </p:nvGraphicFramePr>
        <p:xfrm>
          <a:off x="609600" y="2057400"/>
          <a:ext cx="8305800" cy="4211320"/>
        </p:xfrm>
        <a:graphic>
          <a:graphicData uri="http://schemas.openxmlformats.org/drawingml/2006/table">
            <a:tbl>
              <a:tblPr firstRow="1" bandRow="1">
                <a:tableStyleId>{5C22544A-7EE6-4342-B048-85BDC9FD1C3A}</a:tableStyleId>
              </a:tblPr>
              <a:tblGrid>
                <a:gridCol w="3943158"/>
                <a:gridCol w="4362642"/>
              </a:tblGrid>
              <a:tr h="370840">
                <a:tc>
                  <a:txBody>
                    <a:bodyPr/>
                    <a:lstStyle/>
                    <a:p>
                      <a:r>
                        <a:rPr lang="en-US" dirty="0" smtClean="0"/>
                        <a:t>Thread</a:t>
                      </a:r>
                      <a:endParaRPr lang="en-US" dirty="0"/>
                    </a:p>
                  </a:txBody>
                  <a:tcPr/>
                </a:tc>
                <a:tc>
                  <a:txBody>
                    <a:bodyPr/>
                    <a:lstStyle/>
                    <a:p>
                      <a:r>
                        <a:rPr lang="en-US" dirty="0" smtClean="0"/>
                        <a:t>Runnable</a:t>
                      </a:r>
                      <a:endParaRPr lang="en-US" dirty="0"/>
                    </a:p>
                  </a:txBody>
                  <a:tcPr/>
                </a:tc>
              </a:tr>
              <a:tr h="370840">
                <a:tc>
                  <a:txBody>
                    <a:bodyPr/>
                    <a:lstStyle/>
                    <a:p>
                      <a:r>
                        <a:rPr lang="en-US" sz="1800" dirty="0" smtClean="0"/>
                        <a:t>When you extends Thread class, after that you can’t extend any other class which you required. </a:t>
                      </a:r>
                      <a:r>
                        <a:rPr lang="en-US" sz="1800" i="0" kern="1200" dirty="0" smtClean="0">
                          <a:solidFill>
                            <a:schemeClr val="dk1"/>
                          </a:solidFill>
                          <a:latin typeface="+mn-lt"/>
                          <a:ea typeface="+mn-ea"/>
                          <a:cs typeface="+mn-cs"/>
                        </a:rPr>
                        <a:t>This limits how you can reuse your application logic.</a:t>
                      </a:r>
                      <a:endParaRPr lang="en-US" sz="1800" dirty="0"/>
                    </a:p>
                  </a:txBody>
                  <a:tcPr/>
                </a:tc>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sz="1800" dirty="0" smtClean="0"/>
                        <a:t>Whereas when you implements Runnable, you can save a space for your class to extend any other class in future or now.</a:t>
                      </a:r>
                      <a:endParaRPr lang="en-US" sz="1800" dirty="0"/>
                    </a:p>
                  </a:txBody>
                  <a:tcPr/>
                </a:tc>
              </a:tr>
              <a:tr h="370840">
                <a:tc>
                  <a:txBody>
                    <a:bodyPr/>
                    <a:lstStyle/>
                    <a:p>
                      <a:r>
                        <a:rPr lang="en-US" sz="1800" dirty="0" smtClean="0"/>
                        <a:t>When you extends Thread class, each of your thread creates unique object and associate with it</a:t>
                      </a:r>
                      <a:endParaRPr lang="en-US" sz="1800" dirty="0"/>
                    </a:p>
                  </a:txBody>
                  <a:tcPr/>
                </a:tc>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sz="1800" dirty="0" smtClean="0"/>
                        <a:t>when you implements </a:t>
                      </a:r>
                      <a:r>
                        <a:rPr lang="en-US" sz="1800" smtClean="0"/>
                        <a:t>Runnable</a:t>
                      </a:r>
                      <a:r>
                        <a:rPr lang="en-US" sz="1800" dirty="0" smtClean="0"/>
                        <a:t>, it shares the same object to multiple </a:t>
                      </a:r>
                      <a:r>
                        <a:rPr lang="en-US" sz="1800" smtClean="0"/>
                        <a:t>threads.</a:t>
                      </a:r>
                      <a:endParaRPr lang="en-US" sz="1800" dirty="0"/>
                    </a:p>
                  </a:txBody>
                  <a:tcPr/>
                </a:tc>
              </a:tr>
              <a:tr h="370840">
                <a:tc>
                  <a:txBody>
                    <a:bodyPr/>
                    <a:lstStyle/>
                    <a:p>
                      <a:r>
                        <a:rPr lang="en-US" sz="1800" i="0" kern="1200" dirty="0" smtClean="0">
                          <a:solidFill>
                            <a:schemeClr val="dk1"/>
                          </a:solidFill>
                          <a:latin typeface="+mn-lt"/>
                          <a:ea typeface="+mn-ea"/>
                          <a:cs typeface="+mn-cs"/>
                        </a:rPr>
                        <a:t>Once a thread is started and completed its work, it's subject to garbage collection.</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0" kern="1200" dirty="0" smtClean="0">
                          <a:solidFill>
                            <a:schemeClr val="dk1"/>
                          </a:solidFill>
                          <a:latin typeface="+mn-lt"/>
                          <a:ea typeface="+mn-ea"/>
                          <a:cs typeface="+mn-cs"/>
                        </a:rPr>
                        <a:t>An instance of Runnable task can be resubmitted or retried multiple times, though usually new tasks are instantiated for each submission to ease state management.</a:t>
                      </a:r>
                      <a:endParaRPr lang="en-US" sz="1800" dirty="0"/>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p:txBody>
          <a:bodyPr/>
          <a:lstStyle/>
          <a:p>
            <a:r>
              <a:rPr lang="en-US" sz="2400" b="0" dirty="0" smtClean="0"/>
              <a:t>Creating  new Threads(Contd..):</a:t>
            </a:r>
          </a:p>
          <a:p>
            <a:pPr lvl="1"/>
            <a:r>
              <a:rPr lang="en-US" sz="2000" b="0" dirty="0" smtClean="0"/>
              <a:t>Thread Vs Runnable:</a:t>
            </a:r>
          </a:p>
          <a:p>
            <a:pPr lvl="2"/>
            <a:endParaRPr lang="en-US" b="0" dirty="0" smtClean="0"/>
          </a:p>
          <a:p>
            <a:pPr lvl="1"/>
            <a:endParaRPr lang="en-US" sz="2000" b="0" dirty="0" smtClean="0"/>
          </a:p>
        </p:txBody>
      </p:sp>
      <p:graphicFrame>
        <p:nvGraphicFramePr>
          <p:cNvPr id="4" name="Table 3"/>
          <p:cNvGraphicFramePr>
            <a:graphicFrameLocks noGrp="1"/>
          </p:cNvGraphicFramePr>
          <p:nvPr/>
        </p:nvGraphicFramePr>
        <p:xfrm>
          <a:off x="609600" y="2057401"/>
          <a:ext cx="8153400" cy="2686737"/>
        </p:xfrm>
        <a:graphic>
          <a:graphicData uri="http://schemas.openxmlformats.org/drawingml/2006/table">
            <a:tbl>
              <a:tblPr firstRow="1" bandRow="1">
                <a:tableStyleId>{5C22544A-7EE6-4342-B048-85BDC9FD1C3A}</a:tableStyleId>
              </a:tblPr>
              <a:tblGrid>
                <a:gridCol w="3870806"/>
                <a:gridCol w="4282594"/>
              </a:tblGrid>
              <a:tr h="375013">
                <a:tc>
                  <a:txBody>
                    <a:bodyPr/>
                    <a:lstStyle/>
                    <a:p>
                      <a:r>
                        <a:rPr lang="en-US" dirty="0" smtClean="0"/>
                        <a:t>Thread</a:t>
                      </a:r>
                      <a:endParaRPr lang="en-US" dirty="0"/>
                    </a:p>
                  </a:txBody>
                  <a:tcPr/>
                </a:tc>
                <a:tc>
                  <a:txBody>
                    <a:bodyPr/>
                    <a:lstStyle/>
                    <a:p>
                      <a:r>
                        <a:rPr lang="en-US" dirty="0" smtClean="0"/>
                        <a:t>Runnable</a:t>
                      </a:r>
                      <a:endParaRPr lang="en-US" dirty="0"/>
                    </a:p>
                  </a:txBody>
                  <a:tcPr/>
                </a:tc>
              </a:tr>
              <a:tr h="2311724">
                <a:tc>
                  <a:txBody>
                    <a:bodyPr/>
                    <a:lstStyle/>
                    <a:p>
                      <a:r>
                        <a:rPr lang="en-US" sz="1800" dirty="0" smtClean="0"/>
                        <a:t> Extending</a:t>
                      </a:r>
                      <a:r>
                        <a:rPr lang="en-US" sz="1800" baseline="0" dirty="0" smtClean="0"/>
                        <a:t> Threads do not give the program much flexibility</a:t>
                      </a:r>
                    </a:p>
                    <a:p>
                      <a:endParaRPr lang="en-US" sz="1800" dirty="0"/>
                    </a:p>
                  </a:txBody>
                  <a:tcPr/>
                </a:tc>
                <a:tc>
                  <a:txBody>
                    <a:bodyPr/>
                    <a:lstStyle/>
                    <a:p>
                      <a:r>
                        <a:rPr lang="en-US" sz="1800" dirty="0" smtClean="0"/>
                        <a:t>Implementing Runnable makes your class more flexible. You can run it in a thread, or pass it to some kind of executor service, or just pass it around as a task within a single threaded application (maybe to be run at a later time, but within the same thread).</a:t>
                      </a:r>
                      <a:endParaRPr lang="en-US" sz="1800" dirty="0"/>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Objective.jpg"/>
          <p:cNvPicPr>
            <a:picLocks noChangeAspect="1"/>
          </p:cNvPicPr>
          <p:nvPr/>
        </p:nvPicPr>
        <p:blipFill>
          <a:blip r:embed="rId3" cstate="print"/>
          <a:stretch>
            <a:fillRect/>
          </a:stretch>
        </p:blipFill>
        <p:spPr>
          <a:xfrm>
            <a:off x="4389120" y="914400"/>
            <a:ext cx="4754880" cy="3657600"/>
          </a:xfrm>
          <a:prstGeom prst="rect">
            <a:avLst/>
          </a:prstGeom>
        </p:spPr>
      </p:pic>
      <p:sp>
        <p:nvSpPr>
          <p:cNvPr id="4099" name="Rectangle 2"/>
          <p:cNvSpPr>
            <a:spLocks noGrp="1" noChangeArrowheads="1"/>
          </p:cNvSpPr>
          <p:nvPr>
            <p:ph type="title"/>
          </p:nvPr>
        </p:nvSpPr>
        <p:spPr>
          <a:xfrm>
            <a:off x="411163" y="242888"/>
            <a:ext cx="6732587" cy="341312"/>
          </a:xfrm>
        </p:spPr>
        <p:txBody>
          <a:bodyPr>
            <a:normAutofit fontScale="90000"/>
          </a:bodyPr>
          <a:lstStyle/>
          <a:p>
            <a:pPr eaLnBrk="1" hangingPunct="1"/>
            <a:r>
              <a:rPr lang="en-US" sz="3200" b="0" smtClean="0"/>
              <a:t>Objective</a:t>
            </a:r>
          </a:p>
        </p:txBody>
      </p:sp>
      <p:sp>
        <p:nvSpPr>
          <p:cNvPr id="4100" name="Rectangle 3"/>
          <p:cNvSpPr>
            <a:spLocks noGrp="1" noChangeArrowheads="1"/>
          </p:cNvSpPr>
          <p:nvPr>
            <p:ph idx="1"/>
          </p:nvPr>
        </p:nvSpPr>
        <p:spPr>
          <a:xfrm>
            <a:off x="228600" y="1112838"/>
            <a:ext cx="8305800" cy="5059362"/>
          </a:xfrm>
        </p:spPr>
        <p:txBody>
          <a:bodyPr/>
          <a:lstStyle/>
          <a:p>
            <a:pPr eaLnBrk="1" hangingPunct="1"/>
            <a:r>
              <a:rPr lang="en-US" sz="2400" b="0" dirty="0" smtClean="0"/>
              <a:t>To understand the concept of threads which helps in running tasks concurrently in Java</a:t>
            </a:r>
          </a:p>
          <a:p>
            <a:pPr eaLnBrk="1" hangingPunct="1"/>
            <a:r>
              <a:rPr lang="en-US" sz="2400" b="0" dirty="0" smtClean="0"/>
              <a:t> To learn how to implement threads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p:txBody>
          <a:bodyPr/>
          <a:lstStyle/>
          <a:p>
            <a:r>
              <a:rPr lang="en-US" sz="2400" b="0" dirty="0" smtClean="0"/>
              <a:t>Thread States:</a:t>
            </a:r>
          </a:p>
          <a:p>
            <a:pPr lvl="1"/>
            <a:r>
              <a:rPr lang="en-US" sz="2200" b="0" dirty="0" smtClean="0"/>
              <a:t>Thread can be in 4 states new, runnable, blocked, dead</a:t>
            </a:r>
          </a:p>
          <a:p>
            <a:pPr lvl="1"/>
            <a:endParaRPr lang="en-US" sz="2200" b="0" dirty="0"/>
          </a:p>
        </p:txBody>
      </p:sp>
      <p:grpSp>
        <p:nvGrpSpPr>
          <p:cNvPr id="60" name="Group 59"/>
          <p:cNvGrpSpPr/>
          <p:nvPr/>
        </p:nvGrpSpPr>
        <p:grpSpPr>
          <a:xfrm>
            <a:off x="1066800" y="2255838"/>
            <a:ext cx="6781800" cy="3763962"/>
            <a:chOff x="1066800" y="2255838"/>
            <a:chExt cx="6781800" cy="3763962"/>
          </a:xfrm>
        </p:grpSpPr>
        <p:sp>
          <p:nvSpPr>
            <p:cNvPr id="32" name="Oval 5"/>
            <p:cNvSpPr>
              <a:spLocks noChangeArrowheads="1"/>
            </p:cNvSpPr>
            <p:nvPr/>
          </p:nvSpPr>
          <p:spPr bwMode="auto">
            <a:xfrm>
              <a:off x="1066800" y="2779713"/>
              <a:ext cx="1371600" cy="1127125"/>
            </a:xfrm>
            <a:prstGeom prst="ellipse">
              <a:avLst/>
            </a:prstGeom>
            <a:noFill/>
            <a:ln w="9525">
              <a:solidFill>
                <a:schemeClr val="tx1"/>
              </a:solidFill>
              <a:round/>
              <a:headEnd/>
              <a:tailEnd/>
            </a:ln>
            <a:effectLst/>
          </p:spPr>
          <p:txBody>
            <a:bodyPr wrap="none" anchor="ctr"/>
            <a:lstStyle/>
            <a:p>
              <a:pPr algn="ctr">
                <a:spcBef>
                  <a:spcPct val="0"/>
                </a:spcBef>
                <a:buClrTx/>
                <a:buSzTx/>
                <a:buFontTx/>
                <a:buNone/>
              </a:pPr>
              <a:r>
                <a:rPr lang="en-US">
                  <a:solidFill>
                    <a:schemeClr val="tx2"/>
                  </a:solidFill>
                  <a:latin typeface="+mn-lt"/>
                </a:rPr>
                <a:t>new</a:t>
              </a:r>
              <a:endParaRPr lang="en-US" b="0">
                <a:solidFill>
                  <a:schemeClr val="tx2"/>
                </a:solidFill>
                <a:latin typeface="+mn-lt"/>
              </a:endParaRPr>
            </a:p>
          </p:txBody>
        </p:sp>
        <p:sp>
          <p:nvSpPr>
            <p:cNvPr id="33" name="Text Box 27"/>
            <p:cNvSpPr txBox="1">
              <a:spLocks noChangeArrowheads="1"/>
            </p:cNvSpPr>
            <p:nvPr/>
          </p:nvSpPr>
          <p:spPr bwMode="auto">
            <a:xfrm>
              <a:off x="2514600" y="3365500"/>
              <a:ext cx="684803" cy="369332"/>
            </a:xfrm>
            <a:prstGeom prst="rect">
              <a:avLst/>
            </a:prstGeom>
            <a:noFill/>
            <a:ln w="9525">
              <a:noFill/>
              <a:miter lim="800000"/>
              <a:headEnd/>
              <a:tailEnd/>
            </a:ln>
            <a:effectLst/>
          </p:spPr>
          <p:txBody>
            <a:bodyPr wrap="none">
              <a:spAutoFit/>
            </a:bodyPr>
            <a:lstStyle/>
            <a:p>
              <a:pPr>
                <a:spcBef>
                  <a:spcPct val="0"/>
                </a:spcBef>
                <a:buClrTx/>
                <a:buSzTx/>
                <a:buFontTx/>
                <a:buNone/>
              </a:pPr>
              <a:r>
                <a:rPr lang="en-US" sz="1800">
                  <a:latin typeface="+mn-lt"/>
                </a:rPr>
                <a:t>start</a:t>
              </a:r>
              <a:endParaRPr lang="en-US">
                <a:latin typeface="+mn-lt"/>
              </a:endParaRPr>
            </a:p>
          </p:txBody>
        </p:sp>
        <p:sp>
          <p:nvSpPr>
            <p:cNvPr id="34" name="Oval 7"/>
            <p:cNvSpPr>
              <a:spLocks noChangeArrowheads="1"/>
            </p:cNvSpPr>
            <p:nvPr/>
          </p:nvSpPr>
          <p:spPr bwMode="auto">
            <a:xfrm>
              <a:off x="2057400" y="4892675"/>
              <a:ext cx="1371600" cy="1127125"/>
            </a:xfrm>
            <a:prstGeom prst="ellipse">
              <a:avLst/>
            </a:prstGeom>
            <a:noFill/>
            <a:ln w="9525">
              <a:solidFill>
                <a:schemeClr val="tx1"/>
              </a:solidFill>
              <a:round/>
              <a:headEnd/>
              <a:tailEnd/>
            </a:ln>
            <a:effectLst/>
          </p:spPr>
          <p:txBody>
            <a:bodyPr wrap="none" anchor="ctr"/>
            <a:lstStyle/>
            <a:p>
              <a:pPr algn="ctr">
                <a:spcBef>
                  <a:spcPct val="0"/>
                </a:spcBef>
                <a:buClrTx/>
                <a:buSzTx/>
                <a:buFontTx/>
                <a:buNone/>
              </a:pPr>
              <a:r>
                <a:rPr lang="en-US" dirty="0">
                  <a:solidFill>
                    <a:schemeClr val="tx2"/>
                  </a:solidFill>
                  <a:latin typeface="+mn-lt"/>
                </a:rPr>
                <a:t>dead</a:t>
              </a:r>
              <a:endParaRPr lang="en-US" b="0" dirty="0">
                <a:solidFill>
                  <a:schemeClr val="tx2"/>
                </a:solidFill>
                <a:latin typeface="+mn-lt"/>
              </a:endParaRPr>
            </a:p>
          </p:txBody>
        </p:sp>
        <p:sp>
          <p:nvSpPr>
            <p:cNvPr id="35" name="Line 9"/>
            <p:cNvSpPr>
              <a:spLocks noChangeShapeType="1"/>
            </p:cNvSpPr>
            <p:nvPr/>
          </p:nvSpPr>
          <p:spPr bwMode="auto">
            <a:xfrm>
              <a:off x="2362200" y="3554413"/>
              <a:ext cx="990600" cy="422275"/>
            </a:xfrm>
            <a:prstGeom prst="line">
              <a:avLst/>
            </a:prstGeom>
            <a:noFill/>
            <a:ln w="9525">
              <a:solidFill>
                <a:schemeClr val="tx1"/>
              </a:solidFill>
              <a:round/>
              <a:headEnd/>
              <a:tailEnd type="triangle" w="med" len="med"/>
            </a:ln>
            <a:effectLst/>
          </p:spPr>
          <p:txBody>
            <a:bodyPr wrap="none" anchor="ctr"/>
            <a:lstStyle/>
            <a:p>
              <a:endParaRPr lang="en-US">
                <a:latin typeface="+mn-lt"/>
              </a:endParaRPr>
            </a:p>
          </p:txBody>
        </p:sp>
        <p:sp>
          <p:nvSpPr>
            <p:cNvPr id="36" name="Line 18"/>
            <p:cNvSpPr>
              <a:spLocks noChangeShapeType="1"/>
            </p:cNvSpPr>
            <p:nvPr/>
          </p:nvSpPr>
          <p:spPr bwMode="auto">
            <a:xfrm flipH="1">
              <a:off x="3200400" y="4610100"/>
              <a:ext cx="381000" cy="423863"/>
            </a:xfrm>
            <a:prstGeom prst="line">
              <a:avLst/>
            </a:prstGeom>
            <a:noFill/>
            <a:ln w="9525">
              <a:solidFill>
                <a:schemeClr val="tx1"/>
              </a:solidFill>
              <a:round/>
              <a:headEnd/>
              <a:tailEnd type="triangle" w="med" len="med"/>
            </a:ln>
            <a:effectLst/>
          </p:spPr>
          <p:txBody>
            <a:bodyPr wrap="none" anchor="ctr"/>
            <a:lstStyle/>
            <a:p>
              <a:endParaRPr lang="en-US">
                <a:latin typeface="+mn-lt"/>
              </a:endParaRPr>
            </a:p>
          </p:txBody>
        </p:sp>
        <p:sp>
          <p:nvSpPr>
            <p:cNvPr id="37" name="Oval 6"/>
            <p:cNvSpPr>
              <a:spLocks noChangeArrowheads="1"/>
            </p:cNvSpPr>
            <p:nvPr/>
          </p:nvSpPr>
          <p:spPr bwMode="auto">
            <a:xfrm>
              <a:off x="3276600" y="3554413"/>
              <a:ext cx="1371600" cy="1127125"/>
            </a:xfrm>
            <a:prstGeom prst="ellipse">
              <a:avLst/>
            </a:prstGeom>
            <a:noFill/>
            <a:ln w="9525">
              <a:solidFill>
                <a:schemeClr val="tx1"/>
              </a:solidFill>
              <a:round/>
              <a:headEnd/>
              <a:tailEnd/>
            </a:ln>
            <a:effectLst/>
          </p:spPr>
          <p:txBody>
            <a:bodyPr wrap="none" anchor="ctr"/>
            <a:lstStyle/>
            <a:p>
              <a:pPr algn="ctr">
                <a:spcBef>
                  <a:spcPct val="0"/>
                </a:spcBef>
                <a:buClrTx/>
                <a:buSzTx/>
                <a:buFontTx/>
                <a:buNone/>
              </a:pPr>
              <a:r>
                <a:rPr lang="en-US" dirty="0">
                  <a:solidFill>
                    <a:schemeClr val="tx2"/>
                  </a:solidFill>
                  <a:latin typeface="+mn-lt"/>
                </a:rPr>
                <a:t>runnable</a:t>
              </a:r>
              <a:endParaRPr lang="en-US" b="0" dirty="0">
                <a:solidFill>
                  <a:schemeClr val="tx2"/>
                </a:solidFill>
                <a:latin typeface="+mn-lt"/>
              </a:endParaRPr>
            </a:p>
          </p:txBody>
        </p:sp>
        <p:sp>
          <p:nvSpPr>
            <p:cNvPr id="38" name="Text Box 28"/>
            <p:cNvSpPr txBox="1">
              <a:spLocks noChangeArrowheads="1"/>
            </p:cNvSpPr>
            <p:nvPr/>
          </p:nvSpPr>
          <p:spPr bwMode="auto">
            <a:xfrm>
              <a:off x="3346450" y="4791075"/>
              <a:ext cx="994183" cy="584775"/>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mn-lt"/>
                </a:rPr>
                <a:t>run</a:t>
              </a:r>
              <a:r>
                <a:rPr lang="en-US" sz="1600" b="0">
                  <a:latin typeface="+mn-lt"/>
                </a:rPr>
                <a:t> exits</a:t>
              </a:r>
            </a:p>
            <a:p>
              <a:pPr>
                <a:spcBef>
                  <a:spcPct val="0"/>
                </a:spcBef>
                <a:buClrTx/>
                <a:buSzTx/>
                <a:buFontTx/>
                <a:buNone/>
              </a:pPr>
              <a:r>
                <a:rPr lang="en-US" sz="1600">
                  <a:latin typeface="+mn-lt"/>
                </a:rPr>
                <a:t>stop</a:t>
              </a:r>
              <a:endParaRPr lang="en-US" sz="1800">
                <a:latin typeface="+mn-lt"/>
              </a:endParaRPr>
            </a:p>
          </p:txBody>
        </p:sp>
        <p:sp>
          <p:nvSpPr>
            <p:cNvPr id="39" name="Oval 8"/>
            <p:cNvSpPr>
              <a:spLocks noChangeArrowheads="1"/>
            </p:cNvSpPr>
            <p:nvPr/>
          </p:nvSpPr>
          <p:spPr bwMode="auto">
            <a:xfrm>
              <a:off x="6477000" y="2427288"/>
              <a:ext cx="1371600" cy="1127125"/>
            </a:xfrm>
            <a:prstGeom prst="ellipse">
              <a:avLst/>
            </a:prstGeom>
            <a:noFill/>
            <a:ln w="9525">
              <a:solidFill>
                <a:schemeClr val="tx1"/>
              </a:solidFill>
              <a:round/>
              <a:headEnd/>
              <a:tailEnd/>
            </a:ln>
            <a:effectLst/>
          </p:spPr>
          <p:txBody>
            <a:bodyPr wrap="none" anchor="ctr"/>
            <a:lstStyle/>
            <a:p>
              <a:pPr algn="ctr">
                <a:spcBef>
                  <a:spcPct val="0"/>
                </a:spcBef>
                <a:buClrTx/>
                <a:buSzTx/>
                <a:buFontTx/>
                <a:buNone/>
              </a:pPr>
              <a:r>
                <a:rPr lang="en-US">
                  <a:solidFill>
                    <a:schemeClr val="tx2"/>
                  </a:solidFill>
                  <a:latin typeface="+mn-lt"/>
                </a:rPr>
                <a:t>blocked</a:t>
              </a:r>
            </a:p>
          </p:txBody>
        </p:sp>
        <p:sp>
          <p:nvSpPr>
            <p:cNvPr id="40" name="Freeform 10"/>
            <p:cNvSpPr>
              <a:spLocks/>
            </p:cNvSpPr>
            <p:nvPr/>
          </p:nvSpPr>
          <p:spPr bwMode="auto">
            <a:xfrm>
              <a:off x="4038600" y="2414588"/>
              <a:ext cx="2590800" cy="1139825"/>
            </a:xfrm>
            <a:custGeom>
              <a:avLst/>
              <a:gdLst/>
              <a:ahLst/>
              <a:cxnLst>
                <a:cxn ang="0">
                  <a:pos x="0" y="776"/>
                </a:cxn>
                <a:cxn ang="0">
                  <a:pos x="384" y="104"/>
                </a:cxn>
                <a:cxn ang="0">
                  <a:pos x="1632" y="152"/>
                </a:cxn>
              </a:cxnLst>
              <a:rect l="0" t="0" r="r" b="b"/>
              <a:pathLst>
                <a:path w="1632" h="776">
                  <a:moveTo>
                    <a:pt x="0" y="776"/>
                  </a:moveTo>
                  <a:cubicBezTo>
                    <a:pt x="56" y="492"/>
                    <a:pt x="112" y="208"/>
                    <a:pt x="384" y="104"/>
                  </a:cubicBezTo>
                  <a:cubicBezTo>
                    <a:pt x="656" y="0"/>
                    <a:pt x="1432" y="144"/>
                    <a:pt x="1632" y="152"/>
                  </a:cubicBezTo>
                </a:path>
              </a:pathLst>
            </a:custGeom>
            <a:noFill/>
            <a:ln w="9525">
              <a:solidFill>
                <a:schemeClr val="tx1"/>
              </a:solidFill>
              <a:round/>
              <a:headEnd/>
              <a:tailEnd type="triangle" w="med" len="med"/>
            </a:ln>
            <a:effectLst/>
          </p:spPr>
          <p:txBody>
            <a:bodyPr wrap="none" anchor="ctr"/>
            <a:lstStyle/>
            <a:p>
              <a:endParaRPr lang="en-US">
                <a:latin typeface="+mn-lt"/>
              </a:endParaRPr>
            </a:p>
          </p:txBody>
        </p:sp>
        <p:sp>
          <p:nvSpPr>
            <p:cNvPr id="41" name="Freeform 11"/>
            <p:cNvSpPr>
              <a:spLocks/>
            </p:cNvSpPr>
            <p:nvPr/>
          </p:nvSpPr>
          <p:spPr bwMode="auto">
            <a:xfrm>
              <a:off x="4191000" y="2568575"/>
              <a:ext cx="2362200" cy="985838"/>
            </a:xfrm>
            <a:custGeom>
              <a:avLst/>
              <a:gdLst/>
              <a:ahLst/>
              <a:cxnLst>
                <a:cxn ang="0">
                  <a:pos x="0" y="776"/>
                </a:cxn>
                <a:cxn ang="0">
                  <a:pos x="384" y="104"/>
                </a:cxn>
                <a:cxn ang="0">
                  <a:pos x="1632" y="152"/>
                </a:cxn>
              </a:cxnLst>
              <a:rect l="0" t="0" r="r" b="b"/>
              <a:pathLst>
                <a:path w="1632" h="776">
                  <a:moveTo>
                    <a:pt x="0" y="776"/>
                  </a:moveTo>
                  <a:cubicBezTo>
                    <a:pt x="56" y="492"/>
                    <a:pt x="112" y="208"/>
                    <a:pt x="384" y="104"/>
                  </a:cubicBezTo>
                  <a:cubicBezTo>
                    <a:pt x="656" y="0"/>
                    <a:pt x="1432" y="144"/>
                    <a:pt x="1632" y="152"/>
                  </a:cubicBezTo>
                </a:path>
              </a:pathLst>
            </a:custGeom>
            <a:noFill/>
            <a:ln w="9525">
              <a:solidFill>
                <a:schemeClr val="tx1"/>
              </a:solidFill>
              <a:round/>
              <a:headEnd type="triangle" w="med" len="med"/>
              <a:tailEnd type="none" w="med" len="med"/>
            </a:ln>
            <a:effectLst/>
          </p:spPr>
          <p:txBody>
            <a:bodyPr wrap="none" anchor="ctr"/>
            <a:lstStyle/>
            <a:p>
              <a:endParaRPr lang="en-US">
                <a:latin typeface="+mn-lt"/>
              </a:endParaRPr>
            </a:p>
          </p:txBody>
        </p:sp>
        <p:sp>
          <p:nvSpPr>
            <p:cNvPr id="42" name="Freeform 12"/>
            <p:cNvSpPr>
              <a:spLocks/>
            </p:cNvSpPr>
            <p:nvPr/>
          </p:nvSpPr>
          <p:spPr bwMode="auto">
            <a:xfrm>
              <a:off x="4343400" y="3124200"/>
              <a:ext cx="2133600" cy="500063"/>
            </a:xfrm>
            <a:custGeom>
              <a:avLst/>
              <a:gdLst/>
              <a:ahLst/>
              <a:cxnLst>
                <a:cxn ang="0">
                  <a:pos x="0" y="448"/>
                </a:cxn>
                <a:cxn ang="0">
                  <a:pos x="528" y="64"/>
                </a:cxn>
                <a:cxn ang="0">
                  <a:pos x="1344" y="64"/>
                </a:cxn>
              </a:cxnLst>
              <a:rect l="0" t="0" r="r" b="b"/>
              <a:pathLst>
                <a:path w="1344" h="448">
                  <a:moveTo>
                    <a:pt x="0" y="448"/>
                  </a:moveTo>
                  <a:cubicBezTo>
                    <a:pt x="152" y="288"/>
                    <a:pt x="304" y="128"/>
                    <a:pt x="528" y="64"/>
                  </a:cubicBezTo>
                  <a:cubicBezTo>
                    <a:pt x="752" y="0"/>
                    <a:pt x="1208" y="64"/>
                    <a:pt x="1344" y="64"/>
                  </a:cubicBezTo>
                </a:path>
              </a:pathLst>
            </a:custGeom>
            <a:noFill/>
            <a:ln w="9525" cap="flat">
              <a:solidFill>
                <a:schemeClr val="tx1"/>
              </a:solidFill>
              <a:prstDash val="sysDot"/>
              <a:round/>
              <a:headEnd/>
              <a:tailEnd type="triangle" w="med" len="med"/>
            </a:ln>
            <a:effectLst/>
          </p:spPr>
          <p:txBody>
            <a:bodyPr wrap="none" anchor="ctr"/>
            <a:lstStyle/>
            <a:p>
              <a:endParaRPr lang="en-US">
                <a:latin typeface="+mn-lt"/>
              </a:endParaRPr>
            </a:p>
          </p:txBody>
        </p:sp>
        <p:sp>
          <p:nvSpPr>
            <p:cNvPr id="43" name="Freeform 13"/>
            <p:cNvSpPr>
              <a:spLocks/>
            </p:cNvSpPr>
            <p:nvPr/>
          </p:nvSpPr>
          <p:spPr bwMode="auto">
            <a:xfrm>
              <a:off x="4495800" y="3200400"/>
              <a:ext cx="2057400" cy="565150"/>
            </a:xfrm>
            <a:custGeom>
              <a:avLst/>
              <a:gdLst/>
              <a:ahLst/>
              <a:cxnLst>
                <a:cxn ang="0">
                  <a:pos x="0" y="448"/>
                </a:cxn>
                <a:cxn ang="0">
                  <a:pos x="528" y="64"/>
                </a:cxn>
                <a:cxn ang="0">
                  <a:pos x="1344" y="64"/>
                </a:cxn>
              </a:cxnLst>
              <a:rect l="0" t="0" r="r" b="b"/>
              <a:pathLst>
                <a:path w="1344" h="448">
                  <a:moveTo>
                    <a:pt x="0" y="448"/>
                  </a:moveTo>
                  <a:cubicBezTo>
                    <a:pt x="152" y="288"/>
                    <a:pt x="304" y="128"/>
                    <a:pt x="528" y="64"/>
                  </a:cubicBezTo>
                  <a:cubicBezTo>
                    <a:pt x="752" y="0"/>
                    <a:pt x="1208" y="64"/>
                    <a:pt x="1344" y="64"/>
                  </a:cubicBezTo>
                </a:path>
              </a:pathLst>
            </a:custGeom>
            <a:noFill/>
            <a:ln w="9525" cap="flat">
              <a:solidFill>
                <a:schemeClr val="tx1"/>
              </a:solidFill>
              <a:prstDash val="sysDot"/>
              <a:round/>
              <a:headEnd type="triangle" w="med" len="med"/>
              <a:tailEnd type="none" w="med" len="med"/>
            </a:ln>
            <a:effectLst/>
          </p:spPr>
          <p:txBody>
            <a:bodyPr wrap="none" anchor="ctr"/>
            <a:lstStyle/>
            <a:p>
              <a:endParaRPr lang="en-US">
                <a:latin typeface="+mn-lt"/>
              </a:endParaRPr>
            </a:p>
          </p:txBody>
        </p:sp>
        <p:sp>
          <p:nvSpPr>
            <p:cNvPr id="44" name="Freeform 14"/>
            <p:cNvSpPr>
              <a:spLocks/>
            </p:cNvSpPr>
            <p:nvPr/>
          </p:nvSpPr>
          <p:spPr bwMode="auto">
            <a:xfrm>
              <a:off x="4572000" y="3343275"/>
              <a:ext cx="2057400" cy="542925"/>
            </a:xfrm>
            <a:custGeom>
              <a:avLst/>
              <a:gdLst/>
              <a:ahLst/>
              <a:cxnLst>
                <a:cxn ang="0">
                  <a:pos x="1248" y="0"/>
                </a:cxn>
                <a:cxn ang="0">
                  <a:pos x="672" y="432"/>
                </a:cxn>
                <a:cxn ang="0">
                  <a:pos x="0" y="480"/>
                </a:cxn>
              </a:cxnLst>
              <a:rect l="0" t="0" r="r" b="b"/>
              <a:pathLst>
                <a:path w="1248" h="512">
                  <a:moveTo>
                    <a:pt x="1248" y="0"/>
                  </a:moveTo>
                  <a:cubicBezTo>
                    <a:pt x="1064" y="176"/>
                    <a:pt x="880" y="352"/>
                    <a:pt x="672" y="432"/>
                  </a:cubicBezTo>
                  <a:cubicBezTo>
                    <a:pt x="464" y="512"/>
                    <a:pt x="232" y="496"/>
                    <a:pt x="0" y="480"/>
                  </a:cubicBezTo>
                </a:path>
              </a:pathLst>
            </a:custGeom>
            <a:noFill/>
            <a:ln w="9525">
              <a:solidFill>
                <a:schemeClr val="tx1"/>
              </a:solidFill>
              <a:round/>
              <a:headEnd type="triangle" w="lg" len="med"/>
              <a:tailEnd type="none" w="med" len="med"/>
            </a:ln>
            <a:effectLst/>
          </p:spPr>
          <p:txBody>
            <a:bodyPr wrap="none" anchor="ctr"/>
            <a:lstStyle/>
            <a:p>
              <a:endParaRPr lang="en-US">
                <a:latin typeface="+mn-lt"/>
              </a:endParaRPr>
            </a:p>
          </p:txBody>
        </p:sp>
        <p:sp>
          <p:nvSpPr>
            <p:cNvPr id="45" name="Freeform 15"/>
            <p:cNvSpPr>
              <a:spLocks/>
            </p:cNvSpPr>
            <p:nvPr/>
          </p:nvSpPr>
          <p:spPr bwMode="auto">
            <a:xfrm>
              <a:off x="4648200" y="3429000"/>
              <a:ext cx="2057400" cy="555625"/>
            </a:xfrm>
            <a:custGeom>
              <a:avLst/>
              <a:gdLst/>
              <a:ahLst/>
              <a:cxnLst>
                <a:cxn ang="0">
                  <a:pos x="1248" y="0"/>
                </a:cxn>
                <a:cxn ang="0">
                  <a:pos x="672" y="432"/>
                </a:cxn>
                <a:cxn ang="0">
                  <a:pos x="0" y="480"/>
                </a:cxn>
              </a:cxnLst>
              <a:rect l="0" t="0" r="r" b="b"/>
              <a:pathLst>
                <a:path w="1248" h="512">
                  <a:moveTo>
                    <a:pt x="1248" y="0"/>
                  </a:moveTo>
                  <a:cubicBezTo>
                    <a:pt x="1064" y="176"/>
                    <a:pt x="880" y="352"/>
                    <a:pt x="672" y="432"/>
                  </a:cubicBezTo>
                  <a:cubicBezTo>
                    <a:pt x="464" y="512"/>
                    <a:pt x="232" y="496"/>
                    <a:pt x="0" y="480"/>
                  </a:cubicBezTo>
                </a:path>
              </a:pathLst>
            </a:custGeom>
            <a:noFill/>
            <a:ln w="9525">
              <a:solidFill>
                <a:schemeClr val="tx1"/>
              </a:solidFill>
              <a:round/>
              <a:headEnd type="none" w="med" len="med"/>
              <a:tailEnd type="triangle" w="lg" len="med"/>
            </a:ln>
            <a:effectLst/>
          </p:spPr>
          <p:txBody>
            <a:bodyPr wrap="none" anchor="ctr"/>
            <a:lstStyle/>
            <a:p>
              <a:endParaRPr lang="en-US">
                <a:latin typeface="+mn-lt"/>
              </a:endParaRPr>
            </a:p>
          </p:txBody>
        </p:sp>
        <p:sp>
          <p:nvSpPr>
            <p:cNvPr id="46" name="Freeform 16"/>
            <p:cNvSpPr>
              <a:spLocks/>
            </p:cNvSpPr>
            <p:nvPr/>
          </p:nvSpPr>
          <p:spPr bwMode="auto">
            <a:xfrm>
              <a:off x="4419600" y="3505200"/>
              <a:ext cx="2895600" cy="1552575"/>
            </a:xfrm>
            <a:custGeom>
              <a:avLst/>
              <a:gdLst/>
              <a:ahLst/>
              <a:cxnLst>
                <a:cxn ang="0">
                  <a:pos x="0" y="672"/>
                </a:cxn>
                <a:cxn ang="0">
                  <a:pos x="1152" y="912"/>
                </a:cxn>
                <a:cxn ang="0">
                  <a:pos x="1680" y="0"/>
                </a:cxn>
              </a:cxnLst>
              <a:rect l="0" t="0" r="r" b="b"/>
              <a:pathLst>
                <a:path w="1680" h="1024">
                  <a:moveTo>
                    <a:pt x="0" y="672"/>
                  </a:moveTo>
                  <a:cubicBezTo>
                    <a:pt x="436" y="848"/>
                    <a:pt x="872" y="1024"/>
                    <a:pt x="1152" y="912"/>
                  </a:cubicBezTo>
                  <a:cubicBezTo>
                    <a:pt x="1432" y="800"/>
                    <a:pt x="1556" y="400"/>
                    <a:pt x="1680" y="0"/>
                  </a:cubicBezTo>
                </a:path>
              </a:pathLst>
            </a:custGeom>
            <a:noFill/>
            <a:ln w="9525">
              <a:solidFill>
                <a:schemeClr val="tx1"/>
              </a:solidFill>
              <a:round/>
              <a:headEnd/>
              <a:tailEnd type="triangle" w="med" len="med"/>
            </a:ln>
            <a:effectLst/>
          </p:spPr>
          <p:txBody>
            <a:bodyPr wrap="none" anchor="ctr"/>
            <a:lstStyle/>
            <a:p>
              <a:endParaRPr lang="en-US">
                <a:latin typeface="+mn-lt"/>
              </a:endParaRPr>
            </a:p>
          </p:txBody>
        </p:sp>
        <p:sp>
          <p:nvSpPr>
            <p:cNvPr id="47" name="Text Box 19"/>
            <p:cNvSpPr txBox="1">
              <a:spLocks noChangeArrowheads="1"/>
            </p:cNvSpPr>
            <p:nvPr/>
          </p:nvSpPr>
          <p:spPr bwMode="auto">
            <a:xfrm>
              <a:off x="5057775" y="2255838"/>
              <a:ext cx="708848" cy="338554"/>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mn-lt"/>
                </a:rPr>
                <a:t>sleep</a:t>
              </a:r>
              <a:endParaRPr lang="en-US" sz="1800">
                <a:latin typeface="+mn-lt"/>
              </a:endParaRPr>
            </a:p>
          </p:txBody>
        </p:sp>
        <p:sp>
          <p:nvSpPr>
            <p:cNvPr id="48" name="Text Box 20"/>
            <p:cNvSpPr txBox="1">
              <a:spLocks noChangeArrowheads="1"/>
            </p:cNvSpPr>
            <p:nvPr/>
          </p:nvSpPr>
          <p:spPr bwMode="auto">
            <a:xfrm>
              <a:off x="4800600" y="2614613"/>
              <a:ext cx="1563248" cy="338554"/>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mn-lt"/>
                </a:rPr>
                <a:t>done sleeping</a:t>
              </a:r>
              <a:endParaRPr lang="en-US" sz="1800" b="0">
                <a:latin typeface="+mn-lt"/>
              </a:endParaRPr>
            </a:p>
          </p:txBody>
        </p:sp>
        <p:sp>
          <p:nvSpPr>
            <p:cNvPr id="49" name="Text Box 21"/>
            <p:cNvSpPr txBox="1">
              <a:spLocks noChangeArrowheads="1"/>
            </p:cNvSpPr>
            <p:nvPr/>
          </p:nvSpPr>
          <p:spPr bwMode="auto">
            <a:xfrm>
              <a:off x="4419600" y="2895600"/>
              <a:ext cx="1371600" cy="336550"/>
            </a:xfrm>
            <a:prstGeom prst="rect">
              <a:avLst/>
            </a:prstGeom>
            <a:noFill/>
            <a:ln w="9525">
              <a:noFill/>
              <a:miter lim="800000"/>
              <a:headEnd/>
              <a:tailEnd/>
            </a:ln>
            <a:effectLst/>
          </p:spPr>
          <p:txBody>
            <a:bodyPr>
              <a:spAutoFit/>
            </a:bodyPr>
            <a:lstStyle/>
            <a:p>
              <a:pPr>
                <a:spcBef>
                  <a:spcPct val="0"/>
                </a:spcBef>
                <a:buClrTx/>
                <a:buSzTx/>
                <a:buFontTx/>
                <a:buNone/>
              </a:pPr>
              <a:r>
                <a:rPr lang="en-US" sz="1600">
                  <a:latin typeface="+mn-lt"/>
                </a:rPr>
                <a:t>suspend</a:t>
              </a:r>
              <a:endParaRPr lang="en-US" sz="1800">
                <a:latin typeface="+mn-lt"/>
              </a:endParaRPr>
            </a:p>
          </p:txBody>
        </p:sp>
        <p:sp>
          <p:nvSpPr>
            <p:cNvPr id="50" name="Text Box 22"/>
            <p:cNvSpPr txBox="1">
              <a:spLocks noChangeArrowheads="1"/>
            </p:cNvSpPr>
            <p:nvPr/>
          </p:nvSpPr>
          <p:spPr bwMode="auto">
            <a:xfrm>
              <a:off x="5334000" y="3176588"/>
              <a:ext cx="917575" cy="336550"/>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mn-lt"/>
                </a:rPr>
                <a:t>resume</a:t>
              </a:r>
            </a:p>
          </p:txBody>
        </p:sp>
        <p:sp>
          <p:nvSpPr>
            <p:cNvPr id="51" name="Text Box 23"/>
            <p:cNvSpPr txBox="1">
              <a:spLocks noChangeArrowheads="1"/>
            </p:cNvSpPr>
            <p:nvPr/>
          </p:nvSpPr>
          <p:spPr bwMode="auto">
            <a:xfrm>
              <a:off x="4953000" y="3505200"/>
              <a:ext cx="585417" cy="338554"/>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mn-lt"/>
                </a:rPr>
                <a:t>wait</a:t>
              </a:r>
              <a:endParaRPr lang="en-US" sz="1800">
                <a:latin typeface="+mn-lt"/>
              </a:endParaRPr>
            </a:p>
          </p:txBody>
        </p:sp>
        <p:sp>
          <p:nvSpPr>
            <p:cNvPr id="52" name="Text Box 24"/>
            <p:cNvSpPr txBox="1">
              <a:spLocks noChangeArrowheads="1"/>
            </p:cNvSpPr>
            <p:nvPr/>
          </p:nvSpPr>
          <p:spPr bwMode="auto">
            <a:xfrm>
              <a:off x="6019800" y="3581400"/>
              <a:ext cx="744114" cy="338554"/>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mn-lt"/>
                </a:rPr>
                <a:t>notify</a:t>
              </a:r>
              <a:endParaRPr lang="en-US" sz="1800">
                <a:latin typeface="+mn-lt"/>
              </a:endParaRPr>
            </a:p>
          </p:txBody>
        </p:sp>
        <p:sp>
          <p:nvSpPr>
            <p:cNvPr id="53" name="Text Box 25"/>
            <p:cNvSpPr txBox="1">
              <a:spLocks noChangeArrowheads="1"/>
            </p:cNvSpPr>
            <p:nvPr/>
          </p:nvSpPr>
          <p:spPr bwMode="auto">
            <a:xfrm>
              <a:off x="5410200" y="4572000"/>
              <a:ext cx="1361270" cy="338554"/>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mn-lt"/>
                </a:rPr>
                <a:t>block on I/O</a:t>
              </a:r>
              <a:endParaRPr lang="en-US" sz="1800" b="0">
                <a:latin typeface="+mn-lt"/>
              </a:endParaRPr>
            </a:p>
          </p:txBody>
        </p:sp>
        <p:sp>
          <p:nvSpPr>
            <p:cNvPr id="54" name="Text Box 26"/>
            <p:cNvSpPr txBox="1">
              <a:spLocks noChangeArrowheads="1"/>
            </p:cNvSpPr>
            <p:nvPr/>
          </p:nvSpPr>
          <p:spPr bwMode="auto">
            <a:xfrm>
              <a:off x="5105400" y="5126038"/>
              <a:ext cx="1418978" cy="338554"/>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mn-lt"/>
                </a:rPr>
                <a:t>I/O complete</a:t>
              </a:r>
              <a:endParaRPr lang="en-US" sz="1800" b="0">
                <a:latin typeface="+mn-lt"/>
              </a:endParaRPr>
            </a:p>
          </p:txBody>
        </p:sp>
        <p:sp>
          <p:nvSpPr>
            <p:cNvPr id="55" name="Freeform 34"/>
            <p:cNvSpPr>
              <a:spLocks/>
            </p:cNvSpPr>
            <p:nvPr/>
          </p:nvSpPr>
          <p:spPr bwMode="auto">
            <a:xfrm>
              <a:off x="4572000" y="3657600"/>
              <a:ext cx="2895600" cy="1524000"/>
            </a:xfrm>
            <a:custGeom>
              <a:avLst/>
              <a:gdLst/>
              <a:ahLst/>
              <a:cxnLst>
                <a:cxn ang="0">
                  <a:pos x="0" y="672"/>
                </a:cxn>
                <a:cxn ang="0">
                  <a:pos x="1152" y="912"/>
                </a:cxn>
                <a:cxn ang="0">
                  <a:pos x="1680" y="0"/>
                </a:cxn>
              </a:cxnLst>
              <a:rect l="0" t="0" r="r" b="b"/>
              <a:pathLst>
                <a:path w="1680" h="1024">
                  <a:moveTo>
                    <a:pt x="0" y="672"/>
                  </a:moveTo>
                  <a:cubicBezTo>
                    <a:pt x="436" y="848"/>
                    <a:pt x="872" y="1024"/>
                    <a:pt x="1152" y="912"/>
                  </a:cubicBezTo>
                  <a:cubicBezTo>
                    <a:pt x="1432" y="800"/>
                    <a:pt x="1556" y="400"/>
                    <a:pt x="1680" y="0"/>
                  </a:cubicBezTo>
                </a:path>
              </a:pathLst>
            </a:custGeom>
            <a:noFill/>
            <a:ln w="9525">
              <a:solidFill>
                <a:schemeClr val="tx1"/>
              </a:solidFill>
              <a:round/>
              <a:headEnd type="triangle" w="med" len="med"/>
              <a:tailEnd type="none" w="med" len="med"/>
            </a:ln>
            <a:effectLst/>
          </p:spPr>
          <p:txBody>
            <a:bodyPr wrap="none" anchor="ctr"/>
            <a:lstStyle/>
            <a:p>
              <a:endParaRPr lang="en-US">
                <a:latin typeface="+mn-lt"/>
              </a:endParaRPr>
            </a:p>
          </p:txBody>
        </p:sp>
        <p:sp>
          <p:nvSpPr>
            <p:cNvPr id="56" name="Freeform 37"/>
            <p:cNvSpPr>
              <a:spLocks/>
            </p:cNvSpPr>
            <p:nvPr/>
          </p:nvSpPr>
          <p:spPr bwMode="auto">
            <a:xfrm>
              <a:off x="4495800" y="3581400"/>
              <a:ext cx="2743200" cy="860425"/>
            </a:xfrm>
            <a:custGeom>
              <a:avLst/>
              <a:gdLst/>
              <a:ahLst/>
              <a:cxnLst>
                <a:cxn ang="0">
                  <a:pos x="1248" y="0"/>
                </a:cxn>
                <a:cxn ang="0">
                  <a:pos x="672" y="432"/>
                </a:cxn>
                <a:cxn ang="0">
                  <a:pos x="0" y="480"/>
                </a:cxn>
              </a:cxnLst>
              <a:rect l="0" t="0" r="r" b="b"/>
              <a:pathLst>
                <a:path w="1248" h="512">
                  <a:moveTo>
                    <a:pt x="1248" y="0"/>
                  </a:moveTo>
                  <a:cubicBezTo>
                    <a:pt x="1064" y="176"/>
                    <a:pt x="880" y="352"/>
                    <a:pt x="672" y="432"/>
                  </a:cubicBezTo>
                  <a:cubicBezTo>
                    <a:pt x="464" y="512"/>
                    <a:pt x="232" y="496"/>
                    <a:pt x="0" y="480"/>
                  </a:cubicBezTo>
                </a:path>
              </a:pathLst>
            </a:custGeom>
            <a:noFill/>
            <a:ln w="9525">
              <a:solidFill>
                <a:schemeClr val="tx1"/>
              </a:solidFill>
              <a:round/>
              <a:headEnd type="none" w="med" len="med"/>
              <a:tailEnd type="triangle" w="lg" len="med"/>
            </a:ln>
            <a:effectLst/>
          </p:spPr>
          <p:txBody>
            <a:bodyPr wrap="none" anchor="ctr"/>
            <a:lstStyle/>
            <a:p>
              <a:endParaRPr lang="en-US">
                <a:latin typeface="+mn-lt"/>
              </a:endParaRPr>
            </a:p>
          </p:txBody>
        </p:sp>
        <p:sp>
          <p:nvSpPr>
            <p:cNvPr id="57" name="Freeform 38"/>
            <p:cNvSpPr>
              <a:spLocks/>
            </p:cNvSpPr>
            <p:nvPr/>
          </p:nvSpPr>
          <p:spPr bwMode="auto">
            <a:xfrm>
              <a:off x="4648200" y="3581400"/>
              <a:ext cx="2438400" cy="771525"/>
            </a:xfrm>
            <a:custGeom>
              <a:avLst/>
              <a:gdLst/>
              <a:ahLst/>
              <a:cxnLst>
                <a:cxn ang="0">
                  <a:pos x="1248" y="0"/>
                </a:cxn>
                <a:cxn ang="0">
                  <a:pos x="672" y="432"/>
                </a:cxn>
                <a:cxn ang="0">
                  <a:pos x="0" y="480"/>
                </a:cxn>
              </a:cxnLst>
              <a:rect l="0" t="0" r="r" b="b"/>
              <a:pathLst>
                <a:path w="1248" h="512">
                  <a:moveTo>
                    <a:pt x="1248" y="0"/>
                  </a:moveTo>
                  <a:cubicBezTo>
                    <a:pt x="1064" y="176"/>
                    <a:pt x="880" y="352"/>
                    <a:pt x="672" y="432"/>
                  </a:cubicBezTo>
                  <a:cubicBezTo>
                    <a:pt x="464" y="512"/>
                    <a:pt x="232" y="496"/>
                    <a:pt x="0" y="480"/>
                  </a:cubicBezTo>
                </a:path>
              </a:pathLst>
            </a:custGeom>
            <a:noFill/>
            <a:ln w="9525">
              <a:solidFill>
                <a:schemeClr val="tx1"/>
              </a:solidFill>
              <a:round/>
              <a:headEnd type="triangle" w="lg" len="med"/>
              <a:tailEnd type="none" w="med" len="med"/>
            </a:ln>
            <a:effectLst/>
          </p:spPr>
          <p:txBody>
            <a:bodyPr wrap="none" anchor="ctr"/>
            <a:lstStyle/>
            <a:p>
              <a:endParaRPr lang="en-US">
                <a:latin typeface="+mn-lt"/>
              </a:endParaRPr>
            </a:p>
          </p:txBody>
        </p:sp>
        <p:sp>
          <p:nvSpPr>
            <p:cNvPr id="58" name="Text Box 39"/>
            <p:cNvSpPr txBox="1">
              <a:spLocks noChangeArrowheads="1"/>
            </p:cNvSpPr>
            <p:nvPr/>
          </p:nvSpPr>
          <p:spPr bwMode="auto">
            <a:xfrm>
              <a:off x="4800600" y="3962400"/>
              <a:ext cx="1411348" cy="338554"/>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dirty="0">
                  <a:latin typeface="+mn-lt"/>
                </a:rPr>
                <a:t>Wait for lock</a:t>
              </a:r>
              <a:endParaRPr lang="en-US" sz="1800" dirty="0">
                <a:latin typeface="+mn-lt"/>
              </a:endParaRPr>
            </a:p>
          </p:txBody>
        </p:sp>
        <p:sp>
          <p:nvSpPr>
            <p:cNvPr id="59" name="Text Box 40"/>
            <p:cNvSpPr txBox="1">
              <a:spLocks noChangeArrowheads="1"/>
            </p:cNvSpPr>
            <p:nvPr/>
          </p:nvSpPr>
          <p:spPr bwMode="auto">
            <a:xfrm>
              <a:off x="5029200" y="4267200"/>
              <a:ext cx="1587294" cy="338554"/>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mn-lt"/>
                </a:rPr>
                <a:t>Lock available</a:t>
              </a:r>
              <a:endParaRPr lang="en-US" sz="1800">
                <a:latin typeface="+mn-lt"/>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p:txBody>
          <a:bodyPr/>
          <a:lstStyle/>
          <a:p>
            <a:r>
              <a:rPr lang="en-US" sz="2400" b="0" dirty="0" smtClean="0"/>
              <a:t>Thread States(Contd..):</a:t>
            </a:r>
          </a:p>
          <a:p>
            <a:pPr lvl="1"/>
            <a:r>
              <a:rPr lang="en-US" sz="2000" b="0" dirty="0" smtClean="0"/>
              <a:t>New </a:t>
            </a:r>
            <a:r>
              <a:rPr lang="en-US" sz="2000" b="0" dirty="0" smtClean="0">
                <a:sym typeface="Wingdings" pitchFamily="2" charset="2"/>
              </a:rPr>
              <a:t> Runnable State</a:t>
            </a:r>
            <a:r>
              <a:rPr lang="en-US" sz="2000" b="0" dirty="0" smtClean="0"/>
              <a:t>:</a:t>
            </a:r>
          </a:p>
          <a:p>
            <a:pPr lvl="2">
              <a:lnSpc>
                <a:spcPct val="90000"/>
              </a:lnSpc>
            </a:pPr>
            <a:r>
              <a:rPr lang="en-US" altLang="zh-CN" sz="1800" b="0" dirty="0" smtClean="0"/>
              <a:t>When a thread has just been created using the </a:t>
            </a:r>
            <a:r>
              <a:rPr lang="en-US" altLang="zh-CN" sz="1800" dirty="0" smtClean="0"/>
              <a:t>new</a:t>
            </a:r>
            <a:r>
              <a:rPr lang="en-US" altLang="zh-CN" sz="1800" b="0" dirty="0" smtClean="0"/>
              <a:t> operator, it is in the new state.</a:t>
            </a:r>
          </a:p>
          <a:p>
            <a:pPr lvl="2">
              <a:lnSpc>
                <a:spcPct val="90000"/>
              </a:lnSpc>
            </a:pPr>
            <a:r>
              <a:rPr lang="en-US" altLang="zh-CN" sz="1800" b="0" dirty="0" smtClean="0"/>
              <a:t>Once </a:t>
            </a:r>
            <a:r>
              <a:rPr lang="en-US" altLang="zh-CN" sz="1800" dirty="0" smtClean="0"/>
              <a:t>start</a:t>
            </a:r>
            <a:r>
              <a:rPr lang="en-US" altLang="zh-CN" sz="1800" b="0" dirty="0" smtClean="0"/>
              <a:t> method is invoked (which calls the run method), the thread becomes runnable.</a:t>
            </a:r>
          </a:p>
          <a:p>
            <a:pPr lvl="3">
              <a:lnSpc>
                <a:spcPct val="90000"/>
              </a:lnSpc>
            </a:pPr>
            <a:r>
              <a:rPr lang="en-US" altLang="zh-CN" sz="1600" b="0" dirty="0" smtClean="0"/>
              <a:t>A runnable thread might not be running.</a:t>
            </a:r>
          </a:p>
          <a:p>
            <a:pPr lvl="3">
              <a:lnSpc>
                <a:spcPct val="90000"/>
              </a:lnSpc>
            </a:pPr>
            <a:r>
              <a:rPr lang="en-US" altLang="zh-CN" sz="1600" b="0" dirty="0" smtClean="0"/>
              <a:t>There can be many runnable threads. But only one of them can be running at any time point.</a:t>
            </a:r>
          </a:p>
          <a:p>
            <a:pPr lvl="3">
              <a:lnSpc>
                <a:spcPct val="90000"/>
              </a:lnSpc>
            </a:pPr>
            <a:r>
              <a:rPr lang="en-US" altLang="zh-CN" sz="1600" b="0" dirty="0" smtClean="0"/>
              <a:t>OS decides which thread to run.</a:t>
            </a:r>
            <a:endParaRPr lang="en-US" sz="1600" b="0" dirty="0"/>
          </a:p>
        </p:txBody>
      </p:sp>
      <p:grpSp>
        <p:nvGrpSpPr>
          <p:cNvPr id="60" name="Group 32"/>
          <p:cNvGrpSpPr>
            <a:grpSpLocks/>
          </p:cNvGrpSpPr>
          <p:nvPr/>
        </p:nvGrpSpPr>
        <p:grpSpPr bwMode="auto">
          <a:xfrm>
            <a:off x="3200400" y="4267200"/>
            <a:ext cx="3581400" cy="1901825"/>
            <a:chOff x="672" y="1751"/>
            <a:chExt cx="2256" cy="1198"/>
          </a:xfrm>
        </p:grpSpPr>
        <p:sp>
          <p:nvSpPr>
            <p:cNvPr id="61" name="Oval 33"/>
            <p:cNvSpPr>
              <a:spLocks noChangeArrowheads="1"/>
            </p:cNvSpPr>
            <p:nvPr/>
          </p:nvSpPr>
          <p:spPr bwMode="auto">
            <a:xfrm>
              <a:off x="672" y="1751"/>
              <a:ext cx="864" cy="710"/>
            </a:xfrm>
            <a:prstGeom prst="ellipse">
              <a:avLst/>
            </a:prstGeom>
            <a:noFill/>
            <a:ln w="9525">
              <a:solidFill>
                <a:schemeClr val="tx1"/>
              </a:solidFill>
              <a:round/>
              <a:headEnd/>
              <a:tailEnd/>
            </a:ln>
            <a:effectLst/>
          </p:spPr>
          <p:txBody>
            <a:bodyPr wrap="none" anchor="ctr"/>
            <a:lstStyle/>
            <a:p>
              <a:pPr algn="ctr">
                <a:spcBef>
                  <a:spcPct val="0"/>
                </a:spcBef>
                <a:buClrTx/>
                <a:buSzTx/>
                <a:buFontTx/>
                <a:buNone/>
              </a:pPr>
              <a:r>
                <a:rPr lang="en-US" sz="2400">
                  <a:solidFill>
                    <a:schemeClr val="tx2"/>
                  </a:solidFill>
                  <a:latin typeface="+mn-lt"/>
                </a:rPr>
                <a:t>new</a:t>
              </a:r>
              <a:endParaRPr lang="en-US" sz="2400" b="0">
                <a:solidFill>
                  <a:schemeClr val="tx2"/>
                </a:solidFill>
                <a:latin typeface="+mn-lt"/>
              </a:endParaRPr>
            </a:p>
          </p:txBody>
        </p:sp>
        <p:sp>
          <p:nvSpPr>
            <p:cNvPr id="62" name="Oval 34"/>
            <p:cNvSpPr>
              <a:spLocks noChangeArrowheads="1"/>
            </p:cNvSpPr>
            <p:nvPr/>
          </p:nvSpPr>
          <p:spPr bwMode="auto">
            <a:xfrm>
              <a:off x="2064" y="2239"/>
              <a:ext cx="864" cy="710"/>
            </a:xfrm>
            <a:prstGeom prst="ellipse">
              <a:avLst/>
            </a:prstGeom>
            <a:noFill/>
            <a:ln w="9525">
              <a:solidFill>
                <a:schemeClr val="tx1"/>
              </a:solidFill>
              <a:round/>
              <a:headEnd/>
              <a:tailEnd/>
            </a:ln>
            <a:effectLst/>
          </p:spPr>
          <p:txBody>
            <a:bodyPr wrap="none" anchor="ctr"/>
            <a:lstStyle/>
            <a:p>
              <a:pPr algn="ctr">
                <a:spcBef>
                  <a:spcPct val="0"/>
                </a:spcBef>
                <a:buClrTx/>
                <a:buSzTx/>
                <a:buFontTx/>
                <a:buNone/>
              </a:pPr>
              <a:r>
                <a:rPr lang="en-US" sz="2400" dirty="0" err="1">
                  <a:solidFill>
                    <a:schemeClr val="tx2"/>
                  </a:solidFill>
                  <a:latin typeface="+mn-lt"/>
                </a:rPr>
                <a:t>runnable</a:t>
              </a:r>
              <a:endParaRPr lang="en-US" sz="2400" b="0" dirty="0">
                <a:solidFill>
                  <a:schemeClr val="tx2"/>
                </a:solidFill>
                <a:latin typeface="+mn-lt"/>
              </a:endParaRPr>
            </a:p>
          </p:txBody>
        </p:sp>
        <p:sp>
          <p:nvSpPr>
            <p:cNvPr id="63" name="Line 35"/>
            <p:cNvSpPr>
              <a:spLocks noChangeShapeType="1"/>
            </p:cNvSpPr>
            <p:nvPr/>
          </p:nvSpPr>
          <p:spPr bwMode="auto">
            <a:xfrm>
              <a:off x="1488" y="2239"/>
              <a:ext cx="624" cy="266"/>
            </a:xfrm>
            <a:prstGeom prst="line">
              <a:avLst/>
            </a:prstGeom>
            <a:noFill/>
            <a:ln w="9525">
              <a:solidFill>
                <a:schemeClr val="tx1"/>
              </a:solidFill>
              <a:round/>
              <a:headEnd/>
              <a:tailEnd type="triangle" w="med" len="med"/>
            </a:ln>
            <a:effectLst/>
          </p:spPr>
          <p:txBody>
            <a:bodyPr wrap="none" anchor="ctr"/>
            <a:lstStyle/>
            <a:p>
              <a:endParaRPr lang="en-US">
                <a:latin typeface="+mn-lt"/>
              </a:endParaRPr>
            </a:p>
          </p:txBody>
        </p:sp>
        <p:sp>
          <p:nvSpPr>
            <p:cNvPr id="64" name="Text Box 36"/>
            <p:cNvSpPr txBox="1">
              <a:spLocks noChangeArrowheads="1"/>
            </p:cNvSpPr>
            <p:nvPr/>
          </p:nvSpPr>
          <p:spPr bwMode="auto">
            <a:xfrm>
              <a:off x="1584" y="2106"/>
              <a:ext cx="537" cy="291"/>
            </a:xfrm>
            <a:prstGeom prst="rect">
              <a:avLst/>
            </a:prstGeom>
            <a:noFill/>
            <a:ln w="9525">
              <a:noFill/>
              <a:miter lim="800000"/>
              <a:headEnd/>
              <a:tailEnd/>
            </a:ln>
            <a:effectLst/>
          </p:spPr>
          <p:txBody>
            <a:bodyPr wrap="none">
              <a:spAutoFit/>
            </a:bodyPr>
            <a:lstStyle/>
            <a:p>
              <a:pPr>
                <a:spcBef>
                  <a:spcPct val="0"/>
                </a:spcBef>
                <a:buClrTx/>
                <a:buSzTx/>
                <a:buFontTx/>
                <a:buNone/>
              </a:pPr>
              <a:r>
                <a:rPr lang="en-US">
                  <a:latin typeface="+mn-lt"/>
                </a:rPr>
                <a:t>start</a:t>
              </a:r>
              <a:endParaRPr lang="en-US" sz="2400">
                <a:latin typeface="+mn-lt"/>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a:xfrm>
            <a:off x="233362" y="1112838"/>
            <a:ext cx="8910637" cy="5211762"/>
          </a:xfrm>
        </p:spPr>
        <p:txBody>
          <a:bodyPr/>
          <a:lstStyle/>
          <a:p>
            <a:r>
              <a:rPr lang="en-US" sz="2400" b="0" dirty="0" smtClean="0"/>
              <a:t>Thread States(Contd..):</a:t>
            </a:r>
          </a:p>
          <a:p>
            <a:pPr lvl="1"/>
            <a:r>
              <a:rPr lang="en-US" sz="2000" b="0" dirty="0" smtClean="0"/>
              <a:t>Runnable </a:t>
            </a:r>
            <a:r>
              <a:rPr lang="en-US" sz="2000" b="0" dirty="0" smtClean="0">
                <a:sym typeface="Wingdings" pitchFamily="2" charset="2"/>
              </a:rPr>
              <a:t> </a:t>
            </a:r>
            <a:r>
              <a:rPr lang="en-US" sz="2000" b="0" dirty="0" smtClean="0"/>
              <a:t>Blocked State:</a:t>
            </a:r>
          </a:p>
          <a:p>
            <a:pPr lvl="2"/>
            <a:r>
              <a:rPr lang="en-US" altLang="zh-CN" sz="1800" b="0" dirty="0" smtClean="0"/>
              <a:t>A </a:t>
            </a:r>
            <a:r>
              <a:rPr lang="en-US" altLang="zh-CN" sz="1800" b="0" dirty="0" err="1" smtClean="0"/>
              <a:t>runnable</a:t>
            </a:r>
            <a:r>
              <a:rPr lang="en-US" altLang="zh-CN" sz="1800" b="0" dirty="0" smtClean="0"/>
              <a:t> thread enters the blocked state when</a:t>
            </a:r>
          </a:p>
          <a:p>
            <a:pPr marL="1717675" lvl="3" indent="-457200">
              <a:lnSpc>
                <a:spcPct val="90000"/>
              </a:lnSpc>
              <a:buFont typeface="Monotype Sorts" pitchFamily="2" charset="2"/>
              <a:buAutoNum type="arabicPeriod"/>
            </a:pPr>
            <a:r>
              <a:rPr lang="en-US" altLang="zh-CN" sz="1600" b="0" dirty="0" smtClean="0"/>
              <a:t>The thread is currently running and method </a:t>
            </a:r>
            <a:r>
              <a:rPr lang="en-US" altLang="zh-CN" sz="1600" dirty="0" err="1" smtClean="0"/>
              <a:t>Thread.sleep</a:t>
            </a:r>
            <a:r>
              <a:rPr lang="en-US" altLang="zh-CN" sz="1600" b="0" dirty="0" smtClean="0"/>
              <a:t> is called </a:t>
            </a:r>
          </a:p>
          <a:p>
            <a:pPr marL="1717675" lvl="3" indent="-457200">
              <a:lnSpc>
                <a:spcPct val="90000"/>
              </a:lnSpc>
              <a:buFont typeface="Monotype Sorts" pitchFamily="2" charset="2"/>
              <a:buAutoNum type="arabicPeriod"/>
            </a:pPr>
            <a:r>
              <a:rPr lang="en-US" altLang="zh-CN" sz="1600" dirty="0" smtClean="0"/>
              <a:t>suspend</a:t>
            </a:r>
            <a:r>
              <a:rPr lang="en-US" altLang="zh-CN" sz="1600" b="0" dirty="0" smtClean="0"/>
              <a:t> method of the thread is called. (deprecated)</a:t>
            </a:r>
          </a:p>
          <a:p>
            <a:pPr marL="1717675" lvl="3" indent="-457200">
              <a:lnSpc>
                <a:spcPct val="90000"/>
              </a:lnSpc>
              <a:buFont typeface="Monotype Sorts" pitchFamily="2" charset="2"/>
              <a:buAutoNum type="arabicPeriod"/>
            </a:pPr>
            <a:r>
              <a:rPr lang="en-US" altLang="zh-CN" sz="1600" b="0" dirty="0" smtClean="0"/>
              <a:t>The thread calls the </a:t>
            </a:r>
            <a:r>
              <a:rPr lang="en-US" altLang="zh-CN" sz="1600" dirty="0" smtClean="0"/>
              <a:t>wait</a:t>
            </a:r>
            <a:r>
              <a:rPr lang="en-US" altLang="zh-CN" sz="1600" b="0" dirty="0" smtClean="0"/>
              <a:t> method.</a:t>
            </a:r>
          </a:p>
          <a:p>
            <a:pPr marL="1717675" lvl="3" indent="-457200">
              <a:lnSpc>
                <a:spcPct val="90000"/>
              </a:lnSpc>
              <a:buFont typeface="Monotype Sorts" pitchFamily="2" charset="2"/>
              <a:buAutoNum type="arabicPeriod"/>
            </a:pPr>
            <a:r>
              <a:rPr lang="en-US" altLang="zh-CN" sz="1600" b="0" dirty="0" smtClean="0"/>
              <a:t>The thread tries to lock an object locked by another thread.</a:t>
            </a:r>
          </a:p>
          <a:p>
            <a:pPr marL="1717675" lvl="3" indent="-457200">
              <a:lnSpc>
                <a:spcPct val="90000"/>
              </a:lnSpc>
              <a:buFont typeface="Monotype Sorts" pitchFamily="2" charset="2"/>
              <a:buAutoNum type="arabicPeriod"/>
            </a:pPr>
            <a:r>
              <a:rPr lang="en-US" altLang="zh-CN" sz="1600" b="0" dirty="0" smtClean="0"/>
              <a:t>The thread calls an operation that is blocked on i/o.</a:t>
            </a:r>
          </a:p>
          <a:p>
            <a:pPr lvl="2"/>
            <a:endParaRPr lang="en-US" sz="2000" b="0" dirty="0" smtClean="0"/>
          </a:p>
          <a:p>
            <a:pPr lvl="2">
              <a:lnSpc>
                <a:spcPct val="90000"/>
              </a:lnSpc>
            </a:pPr>
            <a:endParaRPr lang="en-US" sz="1600" b="0" dirty="0"/>
          </a:p>
        </p:txBody>
      </p:sp>
      <p:grpSp>
        <p:nvGrpSpPr>
          <p:cNvPr id="21" name="Group 20"/>
          <p:cNvGrpSpPr/>
          <p:nvPr/>
        </p:nvGrpSpPr>
        <p:grpSpPr>
          <a:xfrm>
            <a:off x="2438400" y="3651250"/>
            <a:ext cx="4572000" cy="2654717"/>
            <a:chOff x="2438400" y="3651250"/>
            <a:chExt cx="4572000" cy="2654717"/>
          </a:xfrm>
        </p:grpSpPr>
        <p:sp>
          <p:nvSpPr>
            <p:cNvPr id="14" name="Text Box 64"/>
            <p:cNvSpPr txBox="1">
              <a:spLocks noChangeArrowheads="1"/>
            </p:cNvSpPr>
            <p:nvPr/>
          </p:nvSpPr>
          <p:spPr bwMode="auto">
            <a:xfrm>
              <a:off x="4219575" y="3651250"/>
              <a:ext cx="708848" cy="338554"/>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dirty="0">
                  <a:latin typeface="+mn-lt"/>
                </a:rPr>
                <a:t>sleep</a:t>
              </a:r>
              <a:endParaRPr lang="en-US" sz="1800" dirty="0">
                <a:latin typeface="+mn-lt"/>
              </a:endParaRPr>
            </a:p>
          </p:txBody>
        </p:sp>
        <p:grpSp>
          <p:nvGrpSpPr>
            <p:cNvPr id="20" name="Group 19"/>
            <p:cNvGrpSpPr/>
            <p:nvPr/>
          </p:nvGrpSpPr>
          <p:grpSpPr>
            <a:xfrm>
              <a:off x="2438400" y="3810000"/>
              <a:ext cx="4572000" cy="2495967"/>
              <a:chOff x="2438400" y="3810000"/>
              <a:chExt cx="4572000" cy="2495967"/>
            </a:xfrm>
          </p:grpSpPr>
          <p:sp>
            <p:nvSpPr>
              <p:cNvPr id="9" name="Oval 53"/>
              <p:cNvSpPr>
                <a:spLocks noChangeArrowheads="1"/>
              </p:cNvSpPr>
              <p:nvPr/>
            </p:nvSpPr>
            <p:spPr bwMode="auto">
              <a:xfrm>
                <a:off x="2438400" y="4949825"/>
                <a:ext cx="1371600" cy="1127125"/>
              </a:xfrm>
              <a:prstGeom prst="ellipse">
                <a:avLst/>
              </a:prstGeom>
              <a:noFill/>
              <a:ln w="9525">
                <a:solidFill>
                  <a:schemeClr val="tx1"/>
                </a:solidFill>
                <a:round/>
                <a:headEnd/>
                <a:tailEnd/>
              </a:ln>
              <a:effectLst/>
            </p:spPr>
            <p:txBody>
              <a:bodyPr wrap="none" anchor="ctr"/>
              <a:lstStyle/>
              <a:p>
                <a:pPr algn="ctr">
                  <a:spcBef>
                    <a:spcPct val="0"/>
                  </a:spcBef>
                  <a:buClrTx/>
                  <a:buSzTx/>
                  <a:buFontTx/>
                  <a:buNone/>
                </a:pPr>
                <a:r>
                  <a:rPr lang="en-US" dirty="0" err="1">
                    <a:solidFill>
                      <a:schemeClr val="tx2"/>
                    </a:solidFill>
                    <a:latin typeface="+mn-lt"/>
                  </a:rPr>
                  <a:t>runnable</a:t>
                </a:r>
                <a:endParaRPr lang="en-US" b="0" dirty="0">
                  <a:solidFill>
                    <a:schemeClr val="tx2"/>
                  </a:solidFill>
                  <a:latin typeface="+mn-lt"/>
                </a:endParaRPr>
              </a:p>
            </p:txBody>
          </p:sp>
          <p:sp>
            <p:nvSpPr>
              <p:cNvPr id="10" name="Oval 56"/>
              <p:cNvSpPr>
                <a:spLocks noChangeArrowheads="1"/>
              </p:cNvSpPr>
              <p:nvPr/>
            </p:nvSpPr>
            <p:spPr bwMode="auto">
              <a:xfrm>
                <a:off x="5638800" y="3822700"/>
                <a:ext cx="1371600" cy="1127125"/>
              </a:xfrm>
              <a:prstGeom prst="ellipse">
                <a:avLst/>
              </a:prstGeom>
              <a:noFill/>
              <a:ln w="9525">
                <a:solidFill>
                  <a:schemeClr val="tx1"/>
                </a:solidFill>
                <a:round/>
                <a:headEnd/>
                <a:tailEnd/>
              </a:ln>
              <a:effectLst/>
            </p:spPr>
            <p:txBody>
              <a:bodyPr wrap="none" anchor="ctr"/>
              <a:lstStyle/>
              <a:p>
                <a:pPr algn="ctr">
                  <a:spcBef>
                    <a:spcPct val="0"/>
                  </a:spcBef>
                  <a:buClrTx/>
                  <a:buSzTx/>
                  <a:buFontTx/>
                  <a:buNone/>
                </a:pPr>
                <a:r>
                  <a:rPr lang="en-US">
                    <a:solidFill>
                      <a:schemeClr val="tx2"/>
                    </a:solidFill>
                    <a:latin typeface="+mn-lt"/>
                  </a:rPr>
                  <a:t>blocked</a:t>
                </a:r>
              </a:p>
            </p:txBody>
          </p:sp>
          <p:sp>
            <p:nvSpPr>
              <p:cNvPr id="11" name="Freeform 57"/>
              <p:cNvSpPr>
                <a:spLocks/>
              </p:cNvSpPr>
              <p:nvPr/>
            </p:nvSpPr>
            <p:spPr bwMode="auto">
              <a:xfrm>
                <a:off x="3200400" y="3810000"/>
                <a:ext cx="2590800" cy="1139825"/>
              </a:xfrm>
              <a:custGeom>
                <a:avLst/>
                <a:gdLst/>
                <a:ahLst/>
                <a:cxnLst>
                  <a:cxn ang="0">
                    <a:pos x="0" y="776"/>
                  </a:cxn>
                  <a:cxn ang="0">
                    <a:pos x="384" y="104"/>
                  </a:cxn>
                  <a:cxn ang="0">
                    <a:pos x="1632" y="152"/>
                  </a:cxn>
                </a:cxnLst>
                <a:rect l="0" t="0" r="r" b="b"/>
                <a:pathLst>
                  <a:path w="1632" h="776">
                    <a:moveTo>
                      <a:pt x="0" y="776"/>
                    </a:moveTo>
                    <a:cubicBezTo>
                      <a:pt x="56" y="492"/>
                      <a:pt x="112" y="208"/>
                      <a:pt x="384" y="104"/>
                    </a:cubicBezTo>
                    <a:cubicBezTo>
                      <a:pt x="656" y="0"/>
                      <a:pt x="1432" y="144"/>
                      <a:pt x="1632" y="152"/>
                    </a:cubicBezTo>
                  </a:path>
                </a:pathLst>
              </a:custGeom>
              <a:noFill/>
              <a:ln w="9525">
                <a:solidFill>
                  <a:schemeClr val="tx1"/>
                </a:solidFill>
                <a:round/>
                <a:headEnd/>
                <a:tailEnd type="triangle" w="med" len="med"/>
              </a:ln>
              <a:effectLst/>
            </p:spPr>
            <p:txBody>
              <a:bodyPr wrap="none" anchor="ctr"/>
              <a:lstStyle/>
              <a:p>
                <a:endParaRPr lang="en-US">
                  <a:latin typeface="+mn-lt"/>
                </a:endParaRPr>
              </a:p>
            </p:txBody>
          </p:sp>
          <p:sp>
            <p:nvSpPr>
              <p:cNvPr id="12" name="Freeform 59"/>
              <p:cNvSpPr>
                <a:spLocks/>
              </p:cNvSpPr>
              <p:nvPr/>
            </p:nvSpPr>
            <p:spPr bwMode="auto">
              <a:xfrm>
                <a:off x="3505200" y="4519613"/>
                <a:ext cx="2133600" cy="500062"/>
              </a:xfrm>
              <a:custGeom>
                <a:avLst/>
                <a:gdLst/>
                <a:ahLst/>
                <a:cxnLst>
                  <a:cxn ang="0">
                    <a:pos x="0" y="448"/>
                  </a:cxn>
                  <a:cxn ang="0">
                    <a:pos x="528" y="64"/>
                  </a:cxn>
                  <a:cxn ang="0">
                    <a:pos x="1344" y="64"/>
                  </a:cxn>
                </a:cxnLst>
                <a:rect l="0" t="0" r="r" b="b"/>
                <a:pathLst>
                  <a:path w="1344" h="448">
                    <a:moveTo>
                      <a:pt x="0" y="448"/>
                    </a:moveTo>
                    <a:cubicBezTo>
                      <a:pt x="152" y="288"/>
                      <a:pt x="304" y="128"/>
                      <a:pt x="528" y="64"/>
                    </a:cubicBezTo>
                    <a:cubicBezTo>
                      <a:pt x="752" y="0"/>
                      <a:pt x="1208" y="64"/>
                      <a:pt x="1344" y="64"/>
                    </a:cubicBezTo>
                  </a:path>
                </a:pathLst>
              </a:custGeom>
              <a:noFill/>
              <a:ln w="9525" cap="flat">
                <a:solidFill>
                  <a:schemeClr val="tx1"/>
                </a:solidFill>
                <a:prstDash val="sysDot"/>
                <a:round/>
                <a:headEnd/>
                <a:tailEnd type="triangle" w="med" len="med"/>
              </a:ln>
              <a:effectLst/>
            </p:spPr>
            <p:txBody>
              <a:bodyPr wrap="none" anchor="ctr"/>
              <a:lstStyle/>
              <a:p>
                <a:endParaRPr lang="en-US">
                  <a:latin typeface="+mn-lt"/>
                </a:endParaRPr>
              </a:p>
            </p:txBody>
          </p:sp>
          <p:sp>
            <p:nvSpPr>
              <p:cNvPr id="13" name="Freeform 61"/>
              <p:cNvSpPr>
                <a:spLocks/>
              </p:cNvSpPr>
              <p:nvPr/>
            </p:nvSpPr>
            <p:spPr bwMode="auto">
              <a:xfrm>
                <a:off x="3733800" y="4738688"/>
                <a:ext cx="2057400" cy="542925"/>
              </a:xfrm>
              <a:custGeom>
                <a:avLst/>
                <a:gdLst/>
                <a:ahLst/>
                <a:cxnLst>
                  <a:cxn ang="0">
                    <a:pos x="1248" y="0"/>
                  </a:cxn>
                  <a:cxn ang="0">
                    <a:pos x="672" y="432"/>
                  </a:cxn>
                  <a:cxn ang="0">
                    <a:pos x="0" y="480"/>
                  </a:cxn>
                </a:cxnLst>
                <a:rect l="0" t="0" r="r" b="b"/>
                <a:pathLst>
                  <a:path w="1248" h="512">
                    <a:moveTo>
                      <a:pt x="1248" y="0"/>
                    </a:moveTo>
                    <a:cubicBezTo>
                      <a:pt x="1064" y="176"/>
                      <a:pt x="880" y="352"/>
                      <a:pt x="672" y="432"/>
                    </a:cubicBezTo>
                    <a:cubicBezTo>
                      <a:pt x="464" y="512"/>
                      <a:pt x="232" y="496"/>
                      <a:pt x="0" y="480"/>
                    </a:cubicBezTo>
                  </a:path>
                </a:pathLst>
              </a:custGeom>
              <a:noFill/>
              <a:ln w="9525">
                <a:solidFill>
                  <a:schemeClr val="tx1"/>
                </a:solidFill>
                <a:round/>
                <a:headEnd type="triangle" w="lg" len="med"/>
                <a:tailEnd type="none" w="med" len="med"/>
              </a:ln>
              <a:effectLst/>
            </p:spPr>
            <p:txBody>
              <a:bodyPr wrap="none" anchor="ctr"/>
              <a:lstStyle/>
              <a:p>
                <a:endParaRPr lang="en-US">
                  <a:latin typeface="+mn-lt"/>
                </a:endParaRPr>
              </a:p>
            </p:txBody>
          </p:sp>
          <p:sp>
            <p:nvSpPr>
              <p:cNvPr id="15" name="Text Box 66"/>
              <p:cNvSpPr txBox="1">
                <a:spLocks noChangeArrowheads="1"/>
              </p:cNvSpPr>
              <p:nvPr/>
            </p:nvSpPr>
            <p:spPr bwMode="auto">
              <a:xfrm>
                <a:off x="3581400" y="4291013"/>
                <a:ext cx="1371600" cy="336550"/>
              </a:xfrm>
              <a:prstGeom prst="rect">
                <a:avLst/>
              </a:prstGeom>
              <a:noFill/>
              <a:ln w="9525">
                <a:noFill/>
                <a:miter lim="800000"/>
                <a:headEnd/>
                <a:tailEnd/>
              </a:ln>
              <a:effectLst/>
            </p:spPr>
            <p:txBody>
              <a:bodyPr>
                <a:spAutoFit/>
              </a:bodyPr>
              <a:lstStyle/>
              <a:p>
                <a:pPr>
                  <a:spcBef>
                    <a:spcPct val="0"/>
                  </a:spcBef>
                  <a:buClrTx/>
                  <a:buSzTx/>
                  <a:buFontTx/>
                  <a:buNone/>
                </a:pPr>
                <a:r>
                  <a:rPr lang="en-US" sz="1600" dirty="0">
                    <a:latin typeface="+mn-lt"/>
                  </a:rPr>
                  <a:t>suspend</a:t>
                </a:r>
                <a:endParaRPr lang="en-US" sz="1800" dirty="0">
                  <a:latin typeface="+mn-lt"/>
                </a:endParaRPr>
              </a:p>
            </p:txBody>
          </p:sp>
          <p:sp>
            <p:nvSpPr>
              <p:cNvPr id="16" name="Text Box 68"/>
              <p:cNvSpPr txBox="1">
                <a:spLocks noChangeArrowheads="1"/>
              </p:cNvSpPr>
              <p:nvPr/>
            </p:nvSpPr>
            <p:spPr bwMode="auto">
              <a:xfrm>
                <a:off x="4114800" y="4900613"/>
                <a:ext cx="585417" cy="338554"/>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mn-lt"/>
                  </a:rPr>
                  <a:t>wait</a:t>
                </a:r>
                <a:endParaRPr lang="en-US" sz="1800">
                  <a:latin typeface="+mn-lt"/>
                </a:endParaRPr>
              </a:p>
            </p:txBody>
          </p:sp>
          <p:sp>
            <p:nvSpPr>
              <p:cNvPr id="17" name="Text Box 70"/>
              <p:cNvSpPr txBox="1">
                <a:spLocks noChangeArrowheads="1"/>
              </p:cNvSpPr>
              <p:nvPr/>
            </p:nvSpPr>
            <p:spPr bwMode="auto">
              <a:xfrm>
                <a:off x="4572000" y="5967413"/>
                <a:ext cx="1361270" cy="338554"/>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mn-lt"/>
                  </a:rPr>
                  <a:t>block on I/O</a:t>
                </a:r>
                <a:endParaRPr lang="en-US" sz="1800" b="0">
                  <a:latin typeface="+mn-lt"/>
                </a:endParaRPr>
              </a:p>
            </p:txBody>
          </p:sp>
          <p:sp>
            <p:nvSpPr>
              <p:cNvPr id="18" name="Freeform 74"/>
              <p:cNvSpPr>
                <a:spLocks/>
              </p:cNvSpPr>
              <p:nvPr/>
            </p:nvSpPr>
            <p:spPr bwMode="auto">
              <a:xfrm>
                <a:off x="3810000" y="4976813"/>
                <a:ext cx="2438400" cy="771525"/>
              </a:xfrm>
              <a:custGeom>
                <a:avLst/>
                <a:gdLst/>
                <a:ahLst/>
                <a:cxnLst>
                  <a:cxn ang="0">
                    <a:pos x="1248" y="0"/>
                  </a:cxn>
                  <a:cxn ang="0">
                    <a:pos x="672" y="432"/>
                  </a:cxn>
                  <a:cxn ang="0">
                    <a:pos x="0" y="480"/>
                  </a:cxn>
                </a:cxnLst>
                <a:rect l="0" t="0" r="r" b="b"/>
                <a:pathLst>
                  <a:path w="1248" h="512">
                    <a:moveTo>
                      <a:pt x="1248" y="0"/>
                    </a:moveTo>
                    <a:cubicBezTo>
                      <a:pt x="1064" y="176"/>
                      <a:pt x="880" y="352"/>
                      <a:pt x="672" y="432"/>
                    </a:cubicBezTo>
                    <a:cubicBezTo>
                      <a:pt x="464" y="512"/>
                      <a:pt x="232" y="496"/>
                      <a:pt x="0" y="480"/>
                    </a:cubicBezTo>
                  </a:path>
                </a:pathLst>
              </a:custGeom>
              <a:noFill/>
              <a:ln w="9525">
                <a:solidFill>
                  <a:schemeClr val="tx1"/>
                </a:solidFill>
                <a:round/>
                <a:headEnd type="triangle" w="lg" len="med"/>
                <a:tailEnd type="none" w="med" len="med"/>
              </a:ln>
              <a:effectLst/>
            </p:spPr>
            <p:txBody>
              <a:bodyPr wrap="none" anchor="ctr"/>
              <a:lstStyle/>
              <a:p>
                <a:endParaRPr lang="en-US">
                  <a:latin typeface="+mn-lt"/>
                </a:endParaRPr>
              </a:p>
            </p:txBody>
          </p:sp>
          <p:sp>
            <p:nvSpPr>
              <p:cNvPr id="19" name="Text Box 75"/>
              <p:cNvSpPr txBox="1">
                <a:spLocks noChangeArrowheads="1"/>
              </p:cNvSpPr>
              <p:nvPr/>
            </p:nvSpPr>
            <p:spPr bwMode="auto">
              <a:xfrm>
                <a:off x="3962400" y="5357813"/>
                <a:ext cx="1411348" cy="338554"/>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dirty="0">
                    <a:latin typeface="+mn-lt"/>
                  </a:rPr>
                  <a:t>Wait for lock</a:t>
                </a:r>
                <a:endParaRPr lang="en-US" sz="1800" dirty="0">
                  <a:latin typeface="+mn-lt"/>
                </a:endParaRPr>
              </a:p>
            </p:txBody>
          </p:sp>
        </p:gr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a:xfrm>
            <a:off x="233362" y="1112838"/>
            <a:ext cx="8910637" cy="5211762"/>
          </a:xfrm>
        </p:spPr>
        <p:txBody>
          <a:bodyPr/>
          <a:lstStyle/>
          <a:p>
            <a:r>
              <a:rPr lang="en-US" sz="2400" b="0" dirty="0" smtClean="0"/>
              <a:t>Thread States(Contd..):</a:t>
            </a:r>
          </a:p>
          <a:p>
            <a:pPr lvl="1"/>
            <a:r>
              <a:rPr lang="en-US" sz="2000" b="0" dirty="0" smtClean="0"/>
              <a:t>Blocked </a:t>
            </a:r>
            <a:r>
              <a:rPr lang="en-US" sz="2000" b="0" dirty="0" smtClean="0">
                <a:sym typeface="Wingdings" pitchFamily="2" charset="2"/>
              </a:rPr>
              <a:t> Runnable</a:t>
            </a:r>
            <a:r>
              <a:rPr lang="en-US" sz="2000" b="0" dirty="0" smtClean="0"/>
              <a:t> State:</a:t>
            </a:r>
          </a:p>
          <a:p>
            <a:pPr lvl="2"/>
            <a:r>
              <a:rPr lang="en-US" altLang="zh-CN" sz="1800" b="0" dirty="0" smtClean="0"/>
              <a:t>A blocked reenters </a:t>
            </a:r>
            <a:r>
              <a:rPr lang="en-US" altLang="zh-CN" sz="1800" b="0" dirty="0" err="1" smtClean="0"/>
              <a:t>runnable</a:t>
            </a:r>
            <a:r>
              <a:rPr lang="en-US" altLang="zh-CN" sz="1800" b="0" dirty="0" smtClean="0"/>
              <a:t> state when</a:t>
            </a:r>
          </a:p>
          <a:p>
            <a:pPr marL="1717675" lvl="3" indent="-457200">
              <a:lnSpc>
                <a:spcPct val="90000"/>
              </a:lnSpc>
              <a:buFont typeface="Monotype Sorts" pitchFamily="2" charset="2"/>
              <a:buAutoNum type="arabicPeriod"/>
            </a:pPr>
            <a:r>
              <a:rPr lang="en-US" altLang="zh-CN" sz="1600" b="0" dirty="0" smtClean="0"/>
              <a:t>It has slept the specified amount of time.</a:t>
            </a:r>
          </a:p>
          <a:p>
            <a:pPr marL="1717675" lvl="3" indent="-457200">
              <a:lnSpc>
                <a:spcPct val="90000"/>
              </a:lnSpc>
              <a:buFont typeface="Monotype Sorts" pitchFamily="2" charset="2"/>
              <a:buAutoNum type="arabicPeriod"/>
            </a:pPr>
            <a:r>
              <a:rPr lang="en-US" altLang="zh-CN" sz="1600" dirty="0" smtClean="0"/>
              <a:t>resume</a:t>
            </a:r>
            <a:r>
              <a:rPr lang="en-US" altLang="zh-CN" sz="1600" b="0" dirty="0" smtClean="0"/>
              <a:t> method of the thread is called. (deprecated)</a:t>
            </a:r>
          </a:p>
          <a:p>
            <a:pPr marL="1717675" lvl="3" indent="-457200">
              <a:lnSpc>
                <a:spcPct val="90000"/>
              </a:lnSpc>
              <a:buFont typeface="Monotype Sorts" pitchFamily="2" charset="2"/>
              <a:buAutoNum type="arabicPeriod"/>
            </a:pPr>
            <a:r>
              <a:rPr lang="en-US" altLang="zh-CN" sz="1600" b="0" dirty="0" smtClean="0">
                <a:ea typeface="Arial Unicode MS" pitchFamily="34" charset="-128"/>
                <a:cs typeface="Arial Unicode MS" pitchFamily="34" charset="-128"/>
              </a:rPr>
              <a:t>Another method calls</a:t>
            </a:r>
            <a:r>
              <a:rPr lang="en-US" altLang="zh-CN" sz="1600" dirty="0" smtClean="0"/>
              <a:t> notify</a:t>
            </a:r>
            <a:r>
              <a:rPr lang="en-US" altLang="zh-CN" sz="1600" b="0" dirty="0" smtClean="0"/>
              <a:t> or </a:t>
            </a:r>
            <a:r>
              <a:rPr lang="en-US" altLang="zh-CN" sz="1600" dirty="0" err="1" smtClean="0"/>
              <a:t>notifyAll</a:t>
            </a:r>
            <a:r>
              <a:rPr lang="en-US" altLang="zh-CN" sz="1600" b="0" dirty="0" smtClean="0"/>
              <a:t>   </a:t>
            </a:r>
          </a:p>
          <a:p>
            <a:pPr marL="1717675" lvl="3" indent="-457200">
              <a:lnSpc>
                <a:spcPct val="90000"/>
              </a:lnSpc>
              <a:buFont typeface="Monotype Sorts" pitchFamily="2" charset="2"/>
              <a:buAutoNum type="arabicPeriod"/>
            </a:pPr>
            <a:r>
              <a:rPr lang="en-US" altLang="zh-CN" sz="1600" b="0" dirty="0" smtClean="0"/>
              <a:t>Object lock released by other thread</a:t>
            </a:r>
          </a:p>
          <a:p>
            <a:pPr marL="1717675" lvl="3" indent="-457200">
              <a:lnSpc>
                <a:spcPct val="90000"/>
              </a:lnSpc>
              <a:buFont typeface="Monotype Sorts" pitchFamily="2" charset="2"/>
              <a:buAutoNum type="arabicPeriod"/>
            </a:pPr>
            <a:r>
              <a:rPr lang="en-US" altLang="zh-CN" sz="1600" b="0" dirty="0" smtClean="0"/>
              <a:t>I/O completed</a:t>
            </a:r>
            <a:r>
              <a:rPr lang="en-US" altLang="zh-CN" sz="1800" b="0" dirty="0" smtClean="0"/>
              <a:t>.</a:t>
            </a:r>
          </a:p>
          <a:p>
            <a:pPr lvl="2"/>
            <a:endParaRPr lang="en-US" sz="2000" b="0" dirty="0" smtClean="0"/>
          </a:p>
          <a:p>
            <a:pPr lvl="2">
              <a:lnSpc>
                <a:spcPct val="90000"/>
              </a:lnSpc>
            </a:pPr>
            <a:endParaRPr lang="en-US" sz="1600" b="0" dirty="0"/>
          </a:p>
        </p:txBody>
      </p:sp>
      <p:grpSp>
        <p:nvGrpSpPr>
          <p:cNvPr id="44" name="Group 43"/>
          <p:cNvGrpSpPr/>
          <p:nvPr/>
        </p:nvGrpSpPr>
        <p:grpSpPr>
          <a:xfrm>
            <a:off x="2438400" y="3581400"/>
            <a:ext cx="5228978" cy="2782888"/>
            <a:chOff x="2438400" y="3822700"/>
            <a:chExt cx="5228978" cy="2782888"/>
          </a:xfrm>
        </p:grpSpPr>
        <p:sp>
          <p:nvSpPr>
            <p:cNvPr id="32" name="Oval 48"/>
            <p:cNvSpPr>
              <a:spLocks noChangeArrowheads="1"/>
            </p:cNvSpPr>
            <p:nvPr/>
          </p:nvSpPr>
          <p:spPr bwMode="auto">
            <a:xfrm>
              <a:off x="2438400" y="4949825"/>
              <a:ext cx="1371600" cy="1127125"/>
            </a:xfrm>
            <a:prstGeom prst="ellipse">
              <a:avLst/>
            </a:prstGeom>
            <a:noFill/>
            <a:ln w="9525">
              <a:solidFill>
                <a:schemeClr val="tx1"/>
              </a:solidFill>
              <a:round/>
              <a:headEnd/>
              <a:tailEnd/>
            </a:ln>
            <a:effectLst/>
          </p:spPr>
          <p:txBody>
            <a:bodyPr wrap="none" anchor="ctr"/>
            <a:lstStyle/>
            <a:p>
              <a:pPr algn="ctr">
                <a:spcBef>
                  <a:spcPct val="0"/>
                </a:spcBef>
                <a:buClrTx/>
                <a:buSzTx/>
                <a:buFontTx/>
                <a:buNone/>
              </a:pPr>
              <a:r>
                <a:rPr lang="en-US" dirty="0" err="1">
                  <a:solidFill>
                    <a:schemeClr val="tx2"/>
                  </a:solidFill>
                  <a:latin typeface="+mn-lt"/>
                </a:rPr>
                <a:t>runnable</a:t>
              </a:r>
              <a:endParaRPr lang="en-US" b="0" dirty="0">
                <a:solidFill>
                  <a:schemeClr val="tx2"/>
                </a:solidFill>
                <a:latin typeface="+mn-lt"/>
              </a:endParaRPr>
            </a:p>
          </p:txBody>
        </p:sp>
        <p:sp>
          <p:nvSpPr>
            <p:cNvPr id="33" name="Oval 49"/>
            <p:cNvSpPr>
              <a:spLocks noChangeArrowheads="1"/>
            </p:cNvSpPr>
            <p:nvPr/>
          </p:nvSpPr>
          <p:spPr bwMode="auto">
            <a:xfrm>
              <a:off x="5638800" y="3822700"/>
              <a:ext cx="1371600" cy="1127125"/>
            </a:xfrm>
            <a:prstGeom prst="ellipse">
              <a:avLst/>
            </a:prstGeom>
            <a:noFill/>
            <a:ln w="9525">
              <a:solidFill>
                <a:schemeClr val="tx1"/>
              </a:solidFill>
              <a:round/>
              <a:headEnd/>
              <a:tailEnd/>
            </a:ln>
            <a:effectLst/>
          </p:spPr>
          <p:txBody>
            <a:bodyPr wrap="none" anchor="ctr"/>
            <a:lstStyle/>
            <a:p>
              <a:pPr algn="ctr">
                <a:spcBef>
                  <a:spcPct val="0"/>
                </a:spcBef>
                <a:buClrTx/>
                <a:buSzTx/>
                <a:buFontTx/>
                <a:buNone/>
              </a:pPr>
              <a:r>
                <a:rPr lang="en-US">
                  <a:solidFill>
                    <a:schemeClr val="tx2"/>
                  </a:solidFill>
                  <a:latin typeface="+mn-lt"/>
                </a:rPr>
                <a:t>blocked</a:t>
              </a:r>
            </a:p>
          </p:txBody>
        </p:sp>
        <p:sp>
          <p:nvSpPr>
            <p:cNvPr id="34" name="Freeform 51"/>
            <p:cNvSpPr>
              <a:spLocks/>
            </p:cNvSpPr>
            <p:nvPr/>
          </p:nvSpPr>
          <p:spPr bwMode="auto">
            <a:xfrm>
              <a:off x="3352800" y="3963988"/>
              <a:ext cx="2362200" cy="985837"/>
            </a:xfrm>
            <a:custGeom>
              <a:avLst/>
              <a:gdLst/>
              <a:ahLst/>
              <a:cxnLst>
                <a:cxn ang="0">
                  <a:pos x="0" y="776"/>
                </a:cxn>
                <a:cxn ang="0">
                  <a:pos x="384" y="104"/>
                </a:cxn>
                <a:cxn ang="0">
                  <a:pos x="1632" y="152"/>
                </a:cxn>
              </a:cxnLst>
              <a:rect l="0" t="0" r="r" b="b"/>
              <a:pathLst>
                <a:path w="1632" h="776">
                  <a:moveTo>
                    <a:pt x="0" y="776"/>
                  </a:moveTo>
                  <a:cubicBezTo>
                    <a:pt x="56" y="492"/>
                    <a:pt x="112" y="208"/>
                    <a:pt x="384" y="104"/>
                  </a:cubicBezTo>
                  <a:cubicBezTo>
                    <a:pt x="656" y="0"/>
                    <a:pt x="1432" y="144"/>
                    <a:pt x="1632" y="152"/>
                  </a:cubicBezTo>
                </a:path>
              </a:pathLst>
            </a:custGeom>
            <a:noFill/>
            <a:ln w="9525">
              <a:solidFill>
                <a:schemeClr val="tx1"/>
              </a:solidFill>
              <a:round/>
              <a:headEnd type="triangle" w="med" len="med"/>
              <a:tailEnd type="none" w="med" len="med"/>
            </a:ln>
            <a:effectLst/>
          </p:spPr>
          <p:txBody>
            <a:bodyPr wrap="none" anchor="ctr"/>
            <a:lstStyle/>
            <a:p>
              <a:endParaRPr lang="en-US">
                <a:latin typeface="+mn-lt"/>
              </a:endParaRPr>
            </a:p>
          </p:txBody>
        </p:sp>
        <p:sp>
          <p:nvSpPr>
            <p:cNvPr id="35" name="Freeform 53"/>
            <p:cNvSpPr>
              <a:spLocks/>
            </p:cNvSpPr>
            <p:nvPr/>
          </p:nvSpPr>
          <p:spPr bwMode="auto">
            <a:xfrm>
              <a:off x="3657600" y="4595813"/>
              <a:ext cx="2057400" cy="565150"/>
            </a:xfrm>
            <a:custGeom>
              <a:avLst/>
              <a:gdLst/>
              <a:ahLst/>
              <a:cxnLst>
                <a:cxn ang="0">
                  <a:pos x="0" y="448"/>
                </a:cxn>
                <a:cxn ang="0">
                  <a:pos x="528" y="64"/>
                </a:cxn>
                <a:cxn ang="0">
                  <a:pos x="1344" y="64"/>
                </a:cxn>
              </a:cxnLst>
              <a:rect l="0" t="0" r="r" b="b"/>
              <a:pathLst>
                <a:path w="1344" h="448">
                  <a:moveTo>
                    <a:pt x="0" y="448"/>
                  </a:moveTo>
                  <a:cubicBezTo>
                    <a:pt x="152" y="288"/>
                    <a:pt x="304" y="128"/>
                    <a:pt x="528" y="64"/>
                  </a:cubicBezTo>
                  <a:cubicBezTo>
                    <a:pt x="752" y="0"/>
                    <a:pt x="1208" y="64"/>
                    <a:pt x="1344" y="64"/>
                  </a:cubicBezTo>
                </a:path>
              </a:pathLst>
            </a:custGeom>
            <a:noFill/>
            <a:ln w="9525" cap="flat">
              <a:solidFill>
                <a:schemeClr val="tx1"/>
              </a:solidFill>
              <a:prstDash val="sysDot"/>
              <a:round/>
              <a:headEnd type="triangle" w="med" len="med"/>
              <a:tailEnd type="none" w="med" len="med"/>
            </a:ln>
            <a:effectLst/>
          </p:spPr>
          <p:txBody>
            <a:bodyPr wrap="none" anchor="ctr"/>
            <a:lstStyle/>
            <a:p>
              <a:endParaRPr lang="en-US">
                <a:latin typeface="+mn-lt"/>
              </a:endParaRPr>
            </a:p>
          </p:txBody>
        </p:sp>
        <p:sp>
          <p:nvSpPr>
            <p:cNvPr id="36" name="Freeform 55"/>
            <p:cNvSpPr>
              <a:spLocks/>
            </p:cNvSpPr>
            <p:nvPr/>
          </p:nvSpPr>
          <p:spPr bwMode="auto">
            <a:xfrm>
              <a:off x="3810000" y="4824413"/>
              <a:ext cx="2057400" cy="555625"/>
            </a:xfrm>
            <a:custGeom>
              <a:avLst/>
              <a:gdLst/>
              <a:ahLst/>
              <a:cxnLst>
                <a:cxn ang="0">
                  <a:pos x="1248" y="0"/>
                </a:cxn>
                <a:cxn ang="0">
                  <a:pos x="672" y="432"/>
                </a:cxn>
                <a:cxn ang="0">
                  <a:pos x="0" y="480"/>
                </a:cxn>
              </a:cxnLst>
              <a:rect l="0" t="0" r="r" b="b"/>
              <a:pathLst>
                <a:path w="1248" h="512">
                  <a:moveTo>
                    <a:pt x="1248" y="0"/>
                  </a:moveTo>
                  <a:cubicBezTo>
                    <a:pt x="1064" y="176"/>
                    <a:pt x="880" y="352"/>
                    <a:pt x="672" y="432"/>
                  </a:cubicBezTo>
                  <a:cubicBezTo>
                    <a:pt x="464" y="512"/>
                    <a:pt x="232" y="496"/>
                    <a:pt x="0" y="480"/>
                  </a:cubicBezTo>
                </a:path>
              </a:pathLst>
            </a:custGeom>
            <a:noFill/>
            <a:ln w="9525">
              <a:solidFill>
                <a:schemeClr val="tx1"/>
              </a:solidFill>
              <a:round/>
              <a:headEnd type="none" w="med" len="med"/>
              <a:tailEnd type="triangle" w="lg" len="med"/>
            </a:ln>
            <a:effectLst/>
          </p:spPr>
          <p:txBody>
            <a:bodyPr wrap="none" anchor="ctr"/>
            <a:lstStyle/>
            <a:p>
              <a:endParaRPr lang="en-US">
                <a:latin typeface="+mn-lt"/>
              </a:endParaRPr>
            </a:p>
          </p:txBody>
        </p:sp>
        <p:sp>
          <p:nvSpPr>
            <p:cNvPr id="37" name="Text Box 58"/>
            <p:cNvSpPr txBox="1">
              <a:spLocks noChangeArrowheads="1"/>
            </p:cNvSpPr>
            <p:nvPr/>
          </p:nvSpPr>
          <p:spPr bwMode="auto">
            <a:xfrm>
              <a:off x="3962400" y="4010025"/>
              <a:ext cx="1563248" cy="338554"/>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mn-lt"/>
                </a:rPr>
                <a:t>done sleeping</a:t>
              </a:r>
              <a:endParaRPr lang="en-US" sz="1800" b="0">
                <a:latin typeface="+mn-lt"/>
              </a:endParaRPr>
            </a:p>
          </p:txBody>
        </p:sp>
        <p:sp>
          <p:nvSpPr>
            <p:cNvPr id="38" name="Text Box 60"/>
            <p:cNvSpPr txBox="1">
              <a:spLocks noChangeArrowheads="1"/>
            </p:cNvSpPr>
            <p:nvPr/>
          </p:nvSpPr>
          <p:spPr bwMode="auto">
            <a:xfrm>
              <a:off x="4495800" y="4572000"/>
              <a:ext cx="917575" cy="336550"/>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mn-lt"/>
                </a:rPr>
                <a:t>resume</a:t>
              </a:r>
            </a:p>
          </p:txBody>
        </p:sp>
        <p:sp>
          <p:nvSpPr>
            <p:cNvPr id="39" name="Text Box 62"/>
            <p:cNvSpPr txBox="1">
              <a:spLocks noChangeArrowheads="1"/>
            </p:cNvSpPr>
            <p:nvPr/>
          </p:nvSpPr>
          <p:spPr bwMode="auto">
            <a:xfrm>
              <a:off x="5181600" y="4976813"/>
              <a:ext cx="744114" cy="338554"/>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mn-lt"/>
                </a:rPr>
                <a:t>notify</a:t>
              </a:r>
              <a:endParaRPr lang="en-US" sz="1800">
                <a:latin typeface="+mn-lt"/>
              </a:endParaRPr>
            </a:p>
          </p:txBody>
        </p:sp>
        <p:sp>
          <p:nvSpPr>
            <p:cNvPr id="40" name="Text Box 64"/>
            <p:cNvSpPr txBox="1">
              <a:spLocks noChangeArrowheads="1"/>
            </p:cNvSpPr>
            <p:nvPr/>
          </p:nvSpPr>
          <p:spPr bwMode="auto">
            <a:xfrm>
              <a:off x="6248400" y="5867400"/>
              <a:ext cx="1418978" cy="338554"/>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mn-lt"/>
                </a:rPr>
                <a:t>I/O complete</a:t>
              </a:r>
              <a:endParaRPr lang="en-US" sz="1800" b="0">
                <a:latin typeface="+mn-lt"/>
              </a:endParaRPr>
            </a:p>
          </p:txBody>
        </p:sp>
        <p:sp>
          <p:nvSpPr>
            <p:cNvPr id="41" name="Freeform 65"/>
            <p:cNvSpPr>
              <a:spLocks/>
            </p:cNvSpPr>
            <p:nvPr/>
          </p:nvSpPr>
          <p:spPr bwMode="auto">
            <a:xfrm>
              <a:off x="3657600" y="4976813"/>
              <a:ext cx="2743200" cy="860425"/>
            </a:xfrm>
            <a:custGeom>
              <a:avLst/>
              <a:gdLst/>
              <a:ahLst/>
              <a:cxnLst>
                <a:cxn ang="0">
                  <a:pos x="1248" y="0"/>
                </a:cxn>
                <a:cxn ang="0">
                  <a:pos x="672" y="432"/>
                </a:cxn>
                <a:cxn ang="0">
                  <a:pos x="0" y="480"/>
                </a:cxn>
              </a:cxnLst>
              <a:rect l="0" t="0" r="r" b="b"/>
              <a:pathLst>
                <a:path w="1248" h="512">
                  <a:moveTo>
                    <a:pt x="1248" y="0"/>
                  </a:moveTo>
                  <a:cubicBezTo>
                    <a:pt x="1064" y="176"/>
                    <a:pt x="880" y="352"/>
                    <a:pt x="672" y="432"/>
                  </a:cubicBezTo>
                  <a:cubicBezTo>
                    <a:pt x="464" y="512"/>
                    <a:pt x="232" y="496"/>
                    <a:pt x="0" y="480"/>
                  </a:cubicBezTo>
                </a:path>
              </a:pathLst>
            </a:custGeom>
            <a:noFill/>
            <a:ln w="9525">
              <a:solidFill>
                <a:schemeClr val="tx1"/>
              </a:solidFill>
              <a:round/>
              <a:headEnd type="none" w="med" len="med"/>
              <a:tailEnd type="triangle" w="lg" len="med"/>
            </a:ln>
            <a:effectLst/>
          </p:spPr>
          <p:txBody>
            <a:bodyPr wrap="none" anchor="ctr"/>
            <a:lstStyle/>
            <a:p>
              <a:endParaRPr lang="en-US">
                <a:latin typeface="+mn-lt"/>
              </a:endParaRPr>
            </a:p>
          </p:txBody>
        </p:sp>
        <p:sp>
          <p:nvSpPr>
            <p:cNvPr id="42" name="Text Box 68"/>
            <p:cNvSpPr txBox="1">
              <a:spLocks noChangeArrowheads="1"/>
            </p:cNvSpPr>
            <p:nvPr/>
          </p:nvSpPr>
          <p:spPr bwMode="auto">
            <a:xfrm>
              <a:off x="4191000" y="5662613"/>
              <a:ext cx="1587294" cy="338554"/>
            </a:xfrm>
            <a:prstGeom prst="rect">
              <a:avLst/>
            </a:prstGeom>
            <a:noFill/>
            <a:ln w="9525">
              <a:noFill/>
              <a:miter lim="800000"/>
              <a:headEnd/>
              <a:tailEnd/>
            </a:ln>
            <a:effectLst/>
          </p:spPr>
          <p:txBody>
            <a:bodyPr wrap="none">
              <a:spAutoFit/>
            </a:bodyPr>
            <a:lstStyle/>
            <a:p>
              <a:pPr>
                <a:spcBef>
                  <a:spcPct val="0"/>
                </a:spcBef>
                <a:buClrTx/>
                <a:buSzTx/>
                <a:buFontTx/>
                <a:buNone/>
              </a:pPr>
              <a:r>
                <a:rPr lang="en-US" sz="1600">
                  <a:latin typeface="+mn-lt"/>
                </a:rPr>
                <a:t>Lock available</a:t>
              </a:r>
              <a:endParaRPr lang="en-US" sz="1800">
                <a:latin typeface="+mn-lt"/>
              </a:endParaRPr>
            </a:p>
          </p:txBody>
        </p:sp>
        <p:sp>
          <p:nvSpPr>
            <p:cNvPr id="43" name="Freeform 69"/>
            <p:cNvSpPr>
              <a:spLocks/>
            </p:cNvSpPr>
            <p:nvPr/>
          </p:nvSpPr>
          <p:spPr bwMode="auto">
            <a:xfrm>
              <a:off x="3581400" y="4953000"/>
              <a:ext cx="3048000" cy="1652588"/>
            </a:xfrm>
            <a:custGeom>
              <a:avLst/>
              <a:gdLst/>
              <a:ahLst/>
              <a:cxnLst>
                <a:cxn ang="0">
                  <a:pos x="0" y="672"/>
                </a:cxn>
                <a:cxn ang="0">
                  <a:pos x="1152" y="912"/>
                </a:cxn>
                <a:cxn ang="0">
                  <a:pos x="1680" y="0"/>
                </a:cxn>
              </a:cxnLst>
              <a:rect l="0" t="0" r="r" b="b"/>
              <a:pathLst>
                <a:path w="1680" h="1024">
                  <a:moveTo>
                    <a:pt x="0" y="672"/>
                  </a:moveTo>
                  <a:cubicBezTo>
                    <a:pt x="436" y="848"/>
                    <a:pt x="872" y="1024"/>
                    <a:pt x="1152" y="912"/>
                  </a:cubicBezTo>
                  <a:cubicBezTo>
                    <a:pt x="1432" y="800"/>
                    <a:pt x="1556" y="400"/>
                    <a:pt x="1680" y="0"/>
                  </a:cubicBezTo>
                </a:path>
              </a:pathLst>
            </a:custGeom>
            <a:noFill/>
            <a:ln w="9525">
              <a:solidFill>
                <a:schemeClr val="tx1"/>
              </a:solidFill>
              <a:round/>
              <a:headEnd type="triangle" w="med" len="med"/>
              <a:tailEnd type="none" w="med" len="med"/>
            </a:ln>
            <a:effectLst/>
          </p:spPr>
          <p:txBody>
            <a:bodyPr wrap="none" anchor="ctr"/>
            <a:lstStyle/>
            <a:p>
              <a:endParaRPr lang="en-US">
                <a:latin typeface="+mn-lt"/>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a:xfrm>
            <a:off x="233362" y="1112838"/>
            <a:ext cx="8910637" cy="5211762"/>
          </a:xfrm>
        </p:spPr>
        <p:txBody>
          <a:bodyPr/>
          <a:lstStyle/>
          <a:p>
            <a:r>
              <a:rPr lang="en-US" sz="2400" b="0" dirty="0" smtClean="0"/>
              <a:t>Thread States(Contd..):</a:t>
            </a:r>
          </a:p>
          <a:p>
            <a:pPr lvl="1"/>
            <a:r>
              <a:rPr lang="en-US" sz="2000" b="0" dirty="0" smtClean="0"/>
              <a:t>Runnable </a:t>
            </a:r>
            <a:r>
              <a:rPr lang="en-US" sz="2000" b="0" dirty="0" smtClean="0">
                <a:sym typeface="Wingdings" pitchFamily="2" charset="2"/>
              </a:rPr>
              <a:t> Dead</a:t>
            </a:r>
            <a:r>
              <a:rPr lang="en-US" sz="2000" b="0" dirty="0" smtClean="0"/>
              <a:t> State:</a:t>
            </a:r>
          </a:p>
          <a:p>
            <a:pPr lvl="2">
              <a:lnSpc>
                <a:spcPct val="90000"/>
              </a:lnSpc>
            </a:pPr>
            <a:r>
              <a:rPr lang="en-US" altLang="zh-CN" sz="1800" b="0" dirty="0" smtClean="0"/>
              <a:t>A </a:t>
            </a:r>
            <a:r>
              <a:rPr lang="en-US" altLang="zh-CN" sz="1800" b="0" dirty="0" err="1" smtClean="0"/>
              <a:t>runnable</a:t>
            </a:r>
            <a:r>
              <a:rPr lang="en-US" altLang="zh-CN" sz="1800" b="0" dirty="0" smtClean="0"/>
              <a:t> thread enters the dead state when</a:t>
            </a:r>
          </a:p>
          <a:p>
            <a:pPr marL="1660525" lvl="3" indent="-342900">
              <a:lnSpc>
                <a:spcPct val="90000"/>
              </a:lnSpc>
              <a:buFont typeface="+mj-lt"/>
              <a:buAutoNum type="arabicPeriod"/>
            </a:pPr>
            <a:r>
              <a:rPr lang="en-US" altLang="zh-CN" sz="1600" b="0" dirty="0" smtClean="0"/>
              <a:t>Its </a:t>
            </a:r>
            <a:r>
              <a:rPr lang="en-US" altLang="zh-CN" sz="1600" dirty="0" smtClean="0"/>
              <a:t>run</a:t>
            </a:r>
            <a:r>
              <a:rPr lang="en-US" altLang="zh-CN" sz="1600" b="0" dirty="0" smtClean="0"/>
              <a:t> method exits. Natural death.</a:t>
            </a:r>
          </a:p>
          <a:p>
            <a:pPr marL="1660525" lvl="3" indent="-342900">
              <a:lnSpc>
                <a:spcPct val="90000"/>
              </a:lnSpc>
              <a:buFont typeface="+mj-lt"/>
              <a:buAutoNum type="arabicPeriod"/>
            </a:pPr>
            <a:r>
              <a:rPr lang="en-US" altLang="zh-CN" sz="1600" b="0" dirty="0" smtClean="0"/>
              <a:t>stop method of the thread is called. (deprecated)</a:t>
            </a:r>
          </a:p>
          <a:p>
            <a:pPr marL="1660525" lvl="3" indent="-342900">
              <a:lnSpc>
                <a:spcPct val="90000"/>
              </a:lnSpc>
              <a:buFont typeface="+mj-lt"/>
              <a:buAutoNum type="arabicPeriod"/>
            </a:pPr>
            <a:r>
              <a:rPr lang="en-US" altLang="zh-CN" sz="1600" b="0" dirty="0" smtClean="0"/>
              <a:t>An exception  is thrown but not caught.</a:t>
            </a:r>
          </a:p>
          <a:p>
            <a:pPr lvl="2"/>
            <a:endParaRPr lang="en-US" sz="2000" b="0" dirty="0" smtClean="0"/>
          </a:p>
          <a:p>
            <a:pPr lvl="2">
              <a:lnSpc>
                <a:spcPct val="90000"/>
              </a:lnSpc>
            </a:pPr>
            <a:endParaRPr lang="en-US" sz="1600" b="0" dirty="0"/>
          </a:p>
        </p:txBody>
      </p:sp>
      <p:grpSp>
        <p:nvGrpSpPr>
          <p:cNvPr id="21" name="Group 20"/>
          <p:cNvGrpSpPr/>
          <p:nvPr/>
        </p:nvGrpSpPr>
        <p:grpSpPr>
          <a:xfrm>
            <a:off x="2057400" y="3554413"/>
            <a:ext cx="2590800" cy="2465387"/>
            <a:chOff x="2057400" y="3554413"/>
            <a:chExt cx="2590800" cy="2465387"/>
          </a:xfrm>
        </p:grpSpPr>
        <p:sp>
          <p:nvSpPr>
            <p:cNvPr id="17" name="Oval 6"/>
            <p:cNvSpPr>
              <a:spLocks noChangeArrowheads="1"/>
            </p:cNvSpPr>
            <p:nvPr/>
          </p:nvSpPr>
          <p:spPr bwMode="auto">
            <a:xfrm>
              <a:off x="2057400" y="4892675"/>
              <a:ext cx="1371600" cy="1127125"/>
            </a:xfrm>
            <a:prstGeom prst="ellipse">
              <a:avLst/>
            </a:prstGeom>
            <a:noFill/>
            <a:ln w="9525">
              <a:solidFill>
                <a:schemeClr val="tx1"/>
              </a:solidFill>
              <a:round/>
              <a:headEnd/>
              <a:tailEnd/>
            </a:ln>
            <a:effectLst/>
          </p:spPr>
          <p:txBody>
            <a:bodyPr wrap="none" anchor="ctr"/>
            <a:lstStyle/>
            <a:p>
              <a:pPr algn="ctr">
                <a:spcBef>
                  <a:spcPct val="0"/>
                </a:spcBef>
                <a:buClrTx/>
                <a:buSzTx/>
                <a:buFontTx/>
                <a:buNone/>
              </a:pPr>
              <a:r>
                <a:rPr lang="en-US" sz="2400">
                  <a:solidFill>
                    <a:schemeClr val="tx2"/>
                  </a:solidFill>
                  <a:latin typeface="+mn-lt"/>
                </a:rPr>
                <a:t>dead</a:t>
              </a:r>
              <a:endParaRPr lang="en-US" sz="2400" b="0">
                <a:solidFill>
                  <a:schemeClr val="tx2"/>
                </a:solidFill>
                <a:latin typeface="+mn-lt"/>
              </a:endParaRPr>
            </a:p>
          </p:txBody>
        </p:sp>
        <p:sp>
          <p:nvSpPr>
            <p:cNvPr id="18" name="Line 7"/>
            <p:cNvSpPr>
              <a:spLocks noChangeShapeType="1"/>
            </p:cNvSpPr>
            <p:nvPr/>
          </p:nvSpPr>
          <p:spPr bwMode="auto">
            <a:xfrm flipH="1">
              <a:off x="3200400" y="4610100"/>
              <a:ext cx="381000" cy="423863"/>
            </a:xfrm>
            <a:prstGeom prst="line">
              <a:avLst/>
            </a:prstGeom>
            <a:noFill/>
            <a:ln w="9525">
              <a:solidFill>
                <a:schemeClr val="tx1"/>
              </a:solidFill>
              <a:round/>
              <a:headEnd/>
              <a:tailEnd type="triangle" w="med" len="med"/>
            </a:ln>
            <a:effectLst/>
          </p:spPr>
          <p:txBody>
            <a:bodyPr wrap="none" anchor="ctr"/>
            <a:lstStyle/>
            <a:p>
              <a:endParaRPr lang="en-US">
                <a:latin typeface="+mn-lt"/>
              </a:endParaRPr>
            </a:p>
          </p:txBody>
        </p:sp>
        <p:sp>
          <p:nvSpPr>
            <p:cNvPr id="19" name="Oval 8"/>
            <p:cNvSpPr>
              <a:spLocks noChangeArrowheads="1"/>
            </p:cNvSpPr>
            <p:nvPr/>
          </p:nvSpPr>
          <p:spPr bwMode="auto">
            <a:xfrm>
              <a:off x="3276600" y="3554413"/>
              <a:ext cx="1371600" cy="1127125"/>
            </a:xfrm>
            <a:prstGeom prst="ellipse">
              <a:avLst/>
            </a:prstGeom>
            <a:noFill/>
            <a:ln w="9525">
              <a:solidFill>
                <a:schemeClr val="tx1"/>
              </a:solidFill>
              <a:round/>
              <a:headEnd/>
              <a:tailEnd/>
            </a:ln>
            <a:effectLst/>
          </p:spPr>
          <p:txBody>
            <a:bodyPr wrap="none" anchor="ctr"/>
            <a:lstStyle/>
            <a:p>
              <a:pPr algn="ctr">
                <a:spcBef>
                  <a:spcPct val="0"/>
                </a:spcBef>
                <a:buClrTx/>
                <a:buSzTx/>
                <a:buFontTx/>
                <a:buNone/>
              </a:pPr>
              <a:r>
                <a:rPr lang="en-US" sz="2400" dirty="0" err="1">
                  <a:solidFill>
                    <a:schemeClr val="tx2"/>
                  </a:solidFill>
                  <a:latin typeface="+mn-lt"/>
                </a:rPr>
                <a:t>runnable</a:t>
              </a:r>
              <a:endParaRPr lang="en-US" sz="2400" b="0" dirty="0">
                <a:solidFill>
                  <a:schemeClr val="tx2"/>
                </a:solidFill>
                <a:latin typeface="+mn-lt"/>
              </a:endParaRPr>
            </a:p>
          </p:txBody>
        </p:sp>
        <p:sp>
          <p:nvSpPr>
            <p:cNvPr id="20" name="Text Box 9"/>
            <p:cNvSpPr txBox="1">
              <a:spLocks noChangeArrowheads="1"/>
            </p:cNvSpPr>
            <p:nvPr/>
          </p:nvSpPr>
          <p:spPr bwMode="auto">
            <a:xfrm>
              <a:off x="3346450" y="4768850"/>
              <a:ext cx="1095172" cy="646331"/>
            </a:xfrm>
            <a:prstGeom prst="rect">
              <a:avLst/>
            </a:prstGeom>
            <a:noFill/>
            <a:ln w="9525">
              <a:noFill/>
              <a:miter lim="800000"/>
              <a:headEnd/>
              <a:tailEnd/>
            </a:ln>
            <a:effectLst/>
          </p:spPr>
          <p:txBody>
            <a:bodyPr wrap="none">
              <a:spAutoFit/>
            </a:bodyPr>
            <a:lstStyle/>
            <a:p>
              <a:pPr>
                <a:spcBef>
                  <a:spcPct val="0"/>
                </a:spcBef>
                <a:buClrTx/>
                <a:buSzTx/>
                <a:buFontTx/>
                <a:buNone/>
              </a:pPr>
              <a:r>
                <a:rPr lang="en-US" sz="1800" dirty="0">
                  <a:latin typeface="+mn-lt"/>
                </a:rPr>
                <a:t>run</a:t>
              </a:r>
              <a:r>
                <a:rPr lang="en-US" sz="1800" b="0" dirty="0">
                  <a:latin typeface="+mn-lt"/>
                </a:rPr>
                <a:t> exits</a:t>
              </a:r>
            </a:p>
            <a:p>
              <a:pPr>
                <a:spcBef>
                  <a:spcPct val="0"/>
                </a:spcBef>
                <a:buClrTx/>
                <a:buSzTx/>
                <a:buFontTx/>
                <a:buNone/>
              </a:pPr>
              <a:r>
                <a:rPr lang="en-US" sz="1800" dirty="0">
                  <a:latin typeface="+mn-lt"/>
                </a:rPr>
                <a:t>stop</a:t>
              </a:r>
              <a:endParaRPr lang="en-US" dirty="0">
                <a:latin typeface="+mn-lt"/>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0" dirty="0" smtClean="0"/>
              <a:t>Multithreading</a:t>
            </a:r>
            <a:endParaRPr lang="en-US" dirty="0"/>
          </a:p>
        </p:txBody>
      </p:sp>
      <p:sp>
        <p:nvSpPr>
          <p:cNvPr id="3" name="Content Placeholder 2"/>
          <p:cNvSpPr>
            <a:spLocks noGrp="1"/>
          </p:cNvSpPr>
          <p:nvPr>
            <p:ph idx="1"/>
          </p:nvPr>
        </p:nvSpPr>
        <p:spPr>
          <a:xfrm>
            <a:off x="-147637" y="1897063"/>
            <a:ext cx="8148637" cy="4960937"/>
          </a:xfrm>
        </p:spPr>
        <p:txBody>
          <a:bodyPr/>
          <a:lstStyle/>
          <a:p>
            <a:endParaRPr lang="en-US" dirty="0" smtClean="0"/>
          </a:p>
          <a:p>
            <a:endParaRPr lang="en-US" dirty="0" smtClean="0"/>
          </a:p>
          <a:p>
            <a:pPr lvl="2">
              <a:buNone/>
            </a:pPr>
            <a:r>
              <a:rPr lang="en-US" sz="2800" b="0" dirty="0" smtClean="0">
                <a:solidFill>
                  <a:srgbClr val="FF0000"/>
                </a:solidFill>
              </a:rPr>
              <a:t>“ How can we know if a Thread is dead or Alive?“</a:t>
            </a:r>
            <a:endParaRPr lang="en-US" sz="2800" b="0"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8" name="Picture 7" descr="Question1.jpg"/>
          <p:cNvPicPr>
            <a:picLocks noChangeAspect="1"/>
          </p:cNvPicPr>
          <p:nvPr/>
        </p:nvPicPr>
        <p:blipFill>
          <a:blip r:embed="rId3" cstate="print"/>
          <a:stretch>
            <a:fillRect/>
          </a:stretch>
        </p:blipFill>
        <p:spPr>
          <a:xfrm>
            <a:off x="5486400" y="914400"/>
            <a:ext cx="3657600" cy="486672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p:txBody>
          <a:bodyPr/>
          <a:lstStyle/>
          <a:p>
            <a:r>
              <a:rPr lang="en-US" altLang="zh-CN" sz="2400" b="0" dirty="0" smtClean="0"/>
              <a:t>Thread States(Contd..)</a:t>
            </a:r>
          </a:p>
          <a:p>
            <a:pPr lvl="1"/>
            <a:r>
              <a:rPr lang="en-US" altLang="zh-CN" sz="2000" b="0" dirty="0" smtClean="0"/>
              <a:t>Method </a:t>
            </a:r>
            <a:r>
              <a:rPr lang="en-US" altLang="zh-CN" sz="2000" b="0" dirty="0" err="1" smtClean="0"/>
              <a:t>isAlive</a:t>
            </a:r>
            <a:r>
              <a:rPr lang="en-US" altLang="zh-CN" sz="2000" b="0" dirty="0" smtClean="0"/>
              <a:t> allows you to find out whether a thread is alive of dead. </a:t>
            </a:r>
          </a:p>
          <a:p>
            <a:pPr lvl="2"/>
            <a:r>
              <a:rPr lang="en-US" altLang="zh-CN" sz="1800" dirty="0" smtClean="0"/>
              <a:t>This method returns true if the thread is </a:t>
            </a:r>
            <a:r>
              <a:rPr lang="en-US" altLang="zh-CN" sz="1800" dirty="0" err="1" smtClean="0"/>
              <a:t>runnable</a:t>
            </a:r>
            <a:r>
              <a:rPr lang="en-US" altLang="zh-CN" sz="1800" dirty="0" smtClean="0"/>
              <a:t> or blocked, </a:t>
            </a:r>
          </a:p>
          <a:p>
            <a:pPr lvl="2"/>
            <a:r>
              <a:rPr lang="en-US" altLang="zh-CN" sz="1800" dirty="0" smtClean="0"/>
              <a:t>false if the thread is still new and not yet </a:t>
            </a:r>
            <a:r>
              <a:rPr lang="en-US" altLang="zh-CN" sz="1800" dirty="0" err="1" smtClean="0"/>
              <a:t>runnable</a:t>
            </a:r>
            <a:r>
              <a:rPr lang="en-US" altLang="zh-CN" sz="1800" dirty="0" smtClean="0"/>
              <a:t> or if the thread is dead</a:t>
            </a:r>
          </a:p>
          <a:p>
            <a:endParaRPr lang="en-US" altLang="zh-CN" sz="2400" b="0" dirty="0" smtClean="0"/>
          </a:p>
          <a:p>
            <a:pPr lvl="1"/>
            <a:r>
              <a:rPr lang="en-US" altLang="zh-CN" sz="2000" b="0" dirty="0" smtClean="0"/>
              <a:t>No way to find out whether an alive thread is running, </a:t>
            </a:r>
            <a:r>
              <a:rPr lang="en-US" altLang="zh-CN" sz="2000" b="0" dirty="0" err="1" smtClean="0"/>
              <a:t>runnable</a:t>
            </a:r>
            <a:r>
              <a:rPr lang="en-US" altLang="zh-CN" sz="2000" b="0" dirty="0" smtClean="0"/>
              <a:t>, or blocked.</a:t>
            </a:r>
            <a:endParaRPr lang="en-US" sz="2000" b="0" dirty="0" smtClean="0"/>
          </a:p>
          <a:p>
            <a:endParaRPr lang="en-US" sz="2400" b="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381000" y="149225"/>
            <a:ext cx="5334000" cy="536575"/>
          </a:xfrm>
        </p:spPr>
        <p:txBody>
          <a:bodyPr>
            <a:normAutofit fontScale="90000"/>
          </a:bodyPr>
          <a:lstStyle/>
          <a:p>
            <a:pPr eaLnBrk="1" hangingPunct="1"/>
            <a:r>
              <a:rPr lang="en-US" sz="3200" b="0" dirty="0" smtClean="0"/>
              <a:t>Multithreading</a:t>
            </a:r>
          </a:p>
        </p:txBody>
      </p:sp>
      <p:sp>
        <p:nvSpPr>
          <p:cNvPr id="14340" name="Rectangle 3"/>
          <p:cNvSpPr>
            <a:spLocks noGrp="1" noChangeArrowheads="1"/>
          </p:cNvSpPr>
          <p:nvPr>
            <p:ph idx="1"/>
          </p:nvPr>
        </p:nvSpPr>
        <p:spPr>
          <a:xfrm>
            <a:off x="76200" y="914400"/>
            <a:ext cx="8991600" cy="5334000"/>
          </a:xfrm>
        </p:spPr>
        <p:txBody>
          <a:bodyPr/>
          <a:lstStyle/>
          <a:p>
            <a:pPr eaLnBrk="1" hangingPunct="1"/>
            <a:r>
              <a:rPr lang="en-US" sz="2400" b="0" dirty="0" smtClean="0"/>
              <a:t>Other Thread Class Methods:</a:t>
            </a:r>
            <a:endParaRPr lang="en-US" sz="2400" b="0" u="sng" dirty="0" smtClean="0"/>
          </a:p>
          <a:p>
            <a:pPr lvl="1" eaLnBrk="1" hangingPunct="1"/>
            <a:r>
              <a:rPr lang="en-US" sz="2000" b="0" dirty="0" err="1" smtClean="0"/>
              <a:t>getPriority</a:t>
            </a:r>
            <a:r>
              <a:rPr lang="en-US" sz="2000" b="0" dirty="0" smtClean="0"/>
              <a:t>(): Obtains thread priority</a:t>
            </a:r>
          </a:p>
          <a:p>
            <a:pPr lvl="1" eaLnBrk="1" hangingPunct="1"/>
            <a:r>
              <a:rPr lang="en-US" sz="2000" b="0" dirty="0" smtClean="0"/>
              <a:t>sleep(): suspends the thread for some time</a:t>
            </a:r>
          </a:p>
          <a:p>
            <a:pPr lvl="1" eaLnBrk="1" hangingPunct="1"/>
            <a:r>
              <a:rPr lang="en-US" sz="2000" b="0" dirty="0" smtClean="0"/>
              <a:t>suspend()/resume(): suspends a thread &amp; resumes</a:t>
            </a:r>
          </a:p>
          <a:p>
            <a:pPr lvl="1" eaLnBrk="1" hangingPunct="1"/>
            <a:r>
              <a:rPr lang="en-US" sz="2000" b="0" dirty="0" smtClean="0"/>
              <a:t>interrupt() : interrupts a thread</a:t>
            </a:r>
          </a:p>
          <a:p>
            <a:pPr lvl="1" eaLnBrk="1" hangingPunct="1"/>
            <a:r>
              <a:rPr lang="en-US" sz="2000" b="0" dirty="0" smtClean="0"/>
              <a:t>interrupted() : true if current thread has been interrupted and false otherwise</a:t>
            </a:r>
          </a:p>
          <a:p>
            <a:pPr lvl="1" eaLnBrk="1" hangingPunct="1"/>
            <a:r>
              <a:rPr lang="en-US" sz="2000" b="0" dirty="0" err="1" smtClean="0"/>
              <a:t>isInterrupted</a:t>
            </a:r>
            <a:r>
              <a:rPr lang="en-US" sz="2000" b="0" dirty="0" smtClean="0"/>
              <a:t>() : determines if a particular thread is interrupted</a:t>
            </a:r>
          </a:p>
          <a:p>
            <a:pPr lvl="1" eaLnBrk="1" hangingPunct="1"/>
            <a:r>
              <a:rPr lang="en-US" sz="2000" b="0" dirty="0" smtClean="0"/>
              <a:t>stop() : stops a thread by throwing a </a:t>
            </a:r>
            <a:r>
              <a:rPr lang="en-US" sz="2000" b="0" dirty="0" err="1" smtClean="0"/>
              <a:t>ThreadDeath</a:t>
            </a:r>
            <a:r>
              <a:rPr lang="en-US" sz="2000" b="0" dirty="0" smtClean="0"/>
              <a:t> object which is a subclass of error.</a:t>
            </a:r>
          </a:p>
          <a:p>
            <a:pPr lvl="1" eaLnBrk="1" hangingPunct="1"/>
            <a:r>
              <a:rPr lang="en-US" sz="2000" b="0" dirty="0" smtClean="0"/>
              <a:t>join(): waits for the thread to which the message is sent to die before the current thread can proceed</a:t>
            </a:r>
          </a:p>
          <a:p>
            <a:pPr lvl="1" eaLnBrk="1" hangingPunct="1"/>
            <a:r>
              <a:rPr lang="en-US" sz="2000" b="0" dirty="0" smtClean="0"/>
              <a:t>Yield(): Causes the currently executing thread object to temporarily pause and allow other threads to execute</a:t>
            </a:r>
          </a:p>
          <a:p>
            <a:pPr lvl="1" eaLnBrk="1" hangingPunct="1"/>
            <a:endParaRPr lang="en-US" sz="2000" b="0" dirty="0" smtClean="0"/>
          </a:p>
          <a:p>
            <a:pPr lvl="1" eaLnBrk="1" hangingPunct="1"/>
            <a:endParaRPr lang="en-US" sz="2000" b="0" dirty="0" smtClean="0"/>
          </a:p>
          <a:p>
            <a:pPr lvl="1" eaLnBrk="1" hangingPunct="1"/>
            <a:endParaRPr lang="en-US" sz="2200" b="0"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a:xfrm>
            <a:off x="3657600" y="1066800"/>
            <a:ext cx="5021263" cy="4960937"/>
          </a:xfrm>
        </p:spPr>
        <p:txBody>
          <a:bodyPr/>
          <a:lstStyle/>
          <a:p>
            <a:endParaRPr lang="en-US" dirty="0" smtClean="0"/>
          </a:p>
          <a:p>
            <a:r>
              <a:rPr lang="en-US" sz="2400" b="0" dirty="0" smtClean="0"/>
              <a:t>GetStateDemo.java</a:t>
            </a:r>
          </a:p>
          <a:p>
            <a:r>
              <a:rPr lang="en-US" sz="2400" b="0" dirty="0" smtClean="0"/>
              <a:t>IsAliveDemo.java</a:t>
            </a:r>
          </a:p>
          <a:p>
            <a:r>
              <a:rPr lang="en-US" sz="2400" b="0" dirty="0" smtClean="0"/>
              <a:t>JoinDemo.java</a:t>
            </a:r>
          </a:p>
          <a:p>
            <a:r>
              <a:rPr lang="en-US" sz="2400" b="0" dirty="0" smtClean="0"/>
              <a:t>SuspendDemo.java	</a:t>
            </a:r>
          </a:p>
          <a:p>
            <a:r>
              <a:rPr lang="en-US" sz="2400" b="0" dirty="0" smtClean="0"/>
              <a:t>YeildDemo.java</a:t>
            </a:r>
          </a:p>
          <a:p>
            <a:r>
              <a:rPr lang="en-US" sz="2400" b="0" dirty="0" smtClean="0"/>
              <a:t>ActiveCountDemo.java</a:t>
            </a:r>
            <a:endParaRPr lang="en-US" sz="2400" b="0" dirty="0"/>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2"/>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3"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0" dirty="0" smtClean="0"/>
              <a:t>Multithreading</a:t>
            </a:r>
            <a:endParaRPr lang="en-US" dirty="0"/>
          </a:p>
        </p:txBody>
      </p:sp>
      <p:sp>
        <p:nvSpPr>
          <p:cNvPr id="3" name="Content Placeholder 2"/>
          <p:cNvSpPr>
            <a:spLocks noGrp="1"/>
          </p:cNvSpPr>
          <p:nvPr>
            <p:ph idx="1"/>
          </p:nvPr>
        </p:nvSpPr>
        <p:spPr>
          <a:xfrm>
            <a:off x="157163" y="990600"/>
            <a:ext cx="7310437" cy="4960937"/>
          </a:xfrm>
        </p:spPr>
        <p:txBody>
          <a:bodyPr/>
          <a:lstStyle/>
          <a:p>
            <a:endParaRPr lang="en-US" dirty="0" smtClean="0"/>
          </a:p>
          <a:p>
            <a:r>
              <a:rPr lang="en-US" sz="2400" b="0" dirty="0" smtClean="0"/>
              <a:t>Execute the Demo </a:t>
            </a:r>
            <a:r>
              <a:rPr lang="en-US" sz="2400" b="0" u="sng" dirty="0" smtClean="0"/>
              <a:t>UnSynchronizedThreadDemo.java </a:t>
            </a:r>
            <a:r>
              <a:rPr lang="en-US" sz="2400" b="0" dirty="0" smtClean="0"/>
              <a:t>and examine the result</a:t>
            </a:r>
          </a:p>
          <a:p>
            <a:endParaRPr lang="en-US" sz="2400" b="0" dirty="0" smtClean="0">
              <a:solidFill>
                <a:srgbClr val="FF0000"/>
              </a:solidFill>
            </a:endParaRPr>
          </a:p>
          <a:p>
            <a:endParaRPr lang="en-US" sz="2400" b="0" dirty="0" smtClean="0">
              <a:solidFill>
                <a:srgbClr val="FF0000"/>
              </a:solidFill>
            </a:endParaRPr>
          </a:p>
          <a:p>
            <a:pPr>
              <a:buNone/>
            </a:pPr>
            <a:r>
              <a:rPr lang="en-US" sz="2400" b="0" dirty="0" smtClean="0">
                <a:solidFill>
                  <a:srgbClr val="FF0000"/>
                </a:solidFill>
              </a:rPr>
              <a:t> </a:t>
            </a:r>
            <a:r>
              <a:rPr lang="en-US" sz="2800" b="0" dirty="0" smtClean="0">
                <a:solidFill>
                  <a:srgbClr val="FF0000"/>
                </a:solidFill>
              </a:rPr>
              <a:t>“ How can we control access to the shared resource?“</a:t>
            </a:r>
            <a:endParaRPr lang="en-US" sz="2800" b="0"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8" name="Picture 7" descr="Question1.jpg"/>
          <p:cNvPicPr>
            <a:picLocks noChangeAspect="1"/>
          </p:cNvPicPr>
          <p:nvPr/>
        </p:nvPicPr>
        <p:blipFill>
          <a:blip r:embed="rId3" cstate="print"/>
          <a:stretch>
            <a:fillRect/>
          </a:stretch>
        </p:blipFill>
        <p:spPr>
          <a:xfrm>
            <a:off x="7086600" y="762000"/>
            <a:ext cx="1905000" cy="486672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411163" y="242888"/>
            <a:ext cx="6732587" cy="341312"/>
          </a:xfrm>
        </p:spPr>
        <p:txBody>
          <a:bodyPr>
            <a:normAutofit fontScale="90000"/>
          </a:bodyPr>
          <a:lstStyle/>
          <a:p>
            <a:pPr eaLnBrk="1" hangingPunct="1"/>
            <a:r>
              <a:rPr lang="en-US" sz="3200" b="0" smtClean="0"/>
              <a:t>Contents</a:t>
            </a:r>
          </a:p>
        </p:txBody>
      </p:sp>
      <p:sp>
        <p:nvSpPr>
          <p:cNvPr id="5124" name="Rectangle 3"/>
          <p:cNvSpPr>
            <a:spLocks noGrp="1" noChangeArrowheads="1"/>
          </p:cNvSpPr>
          <p:nvPr>
            <p:ph idx="1"/>
          </p:nvPr>
        </p:nvSpPr>
        <p:spPr>
          <a:xfrm>
            <a:off x="381000" y="1112838"/>
            <a:ext cx="8380413" cy="4960937"/>
          </a:xfrm>
        </p:spPr>
        <p:txBody>
          <a:bodyPr/>
          <a:lstStyle/>
          <a:p>
            <a:pPr eaLnBrk="1" hangingPunct="1"/>
            <a:r>
              <a:rPr lang="en-US" sz="2400" b="0" dirty="0" smtClean="0"/>
              <a:t>Thread Basics</a:t>
            </a:r>
          </a:p>
          <a:p>
            <a:pPr eaLnBrk="1" hangingPunct="1"/>
            <a:r>
              <a:rPr lang="en-US" sz="2400" b="0" dirty="0" smtClean="0"/>
              <a:t>Creating a Thread</a:t>
            </a:r>
          </a:p>
          <a:p>
            <a:pPr eaLnBrk="1" hangingPunct="1"/>
            <a:r>
              <a:rPr lang="en-US" sz="2400" b="0" dirty="0" smtClean="0"/>
              <a:t>Thread States</a:t>
            </a:r>
          </a:p>
          <a:p>
            <a:pPr eaLnBrk="1" hangingPunct="1"/>
            <a:r>
              <a:rPr lang="en-US" sz="2400" b="0" dirty="0" smtClean="0"/>
              <a:t>Pre-emptive Vs Non Pre-emptive Thread</a:t>
            </a:r>
          </a:p>
          <a:p>
            <a:pPr eaLnBrk="1" hangingPunct="1"/>
            <a:r>
              <a:rPr lang="en-US" sz="2400" b="0" dirty="0" smtClean="0"/>
              <a:t>Scheduling</a:t>
            </a:r>
          </a:p>
          <a:p>
            <a:pPr eaLnBrk="1" hangingPunct="1"/>
            <a:r>
              <a:rPr lang="en-US" sz="2400" b="0" dirty="0" smtClean="0"/>
              <a:t>Synchronization</a:t>
            </a:r>
          </a:p>
          <a:p>
            <a:pPr eaLnBrk="1" hangingPunct="1"/>
            <a:endParaRPr lang="en-US" sz="2400" b="0" dirty="0" smtClean="0"/>
          </a:p>
        </p:txBody>
      </p:sp>
      <p:pic>
        <p:nvPicPr>
          <p:cNvPr id="5" name="Picture 4" descr="content.jpg"/>
          <p:cNvPicPr>
            <a:picLocks noChangeAspect="1"/>
          </p:cNvPicPr>
          <p:nvPr/>
        </p:nvPicPr>
        <p:blipFill>
          <a:blip r:embed="rId3" cstate="print"/>
          <a:stretch>
            <a:fillRect/>
          </a:stretch>
        </p:blipFill>
        <p:spPr>
          <a:xfrm>
            <a:off x="4712677" y="914400"/>
            <a:ext cx="4431323" cy="365760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4"/>
          <p:cNvSpPr>
            <a:spLocks noGrp="1" noChangeArrowheads="1"/>
          </p:cNvSpPr>
          <p:nvPr>
            <p:ph type="title"/>
          </p:nvPr>
        </p:nvSpPr>
        <p:spPr>
          <a:xfrm>
            <a:off x="381000" y="-76200"/>
            <a:ext cx="7772400" cy="1143000"/>
          </a:xfrm>
        </p:spPr>
        <p:txBody>
          <a:bodyPr/>
          <a:lstStyle/>
          <a:p>
            <a:pPr eaLnBrk="1" hangingPunct="1"/>
            <a:r>
              <a:rPr lang="en-US" sz="3200" b="0" dirty="0" smtClean="0"/>
              <a:t>Multithreading</a:t>
            </a:r>
          </a:p>
        </p:txBody>
      </p:sp>
      <p:sp>
        <p:nvSpPr>
          <p:cNvPr id="25604" name="Rectangle 5"/>
          <p:cNvSpPr>
            <a:spLocks noGrp="1" noChangeArrowheads="1"/>
          </p:cNvSpPr>
          <p:nvPr>
            <p:ph idx="1"/>
          </p:nvPr>
        </p:nvSpPr>
        <p:spPr>
          <a:xfrm>
            <a:off x="152400" y="1066800"/>
            <a:ext cx="8839200" cy="5334000"/>
          </a:xfrm>
        </p:spPr>
        <p:txBody>
          <a:bodyPr/>
          <a:lstStyle/>
          <a:p>
            <a:pPr eaLnBrk="1" hangingPunct="1"/>
            <a:r>
              <a:rPr lang="en-US" sz="2400" b="0" dirty="0" smtClean="0"/>
              <a:t>Thread Synchronization:</a:t>
            </a:r>
          </a:p>
          <a:p>
            <a:pPr lvl="1"/>
            <a:r>
              <a:rPr lang="en-US" sz="2000" b="0" dirty="0" smtClean="0"/>
              <a:t>When two or more threads need access to a shared resource, they need some way to ensure that the resource will be used by only one thread at a time.</a:t>
            </a:r>
          </a:p>
          <a:p>
            <a:pPr lvl="1"/>
            <a:r>
              <a:rPr lang="en-US" sz="2000" b="0" dirty="0" smtClean="0"/>
              <a:t>The process by which this is achieved is called </a:t>
            </a:r>
            <a:r>
              <a:rPr lang="en-US" sz="2000" b="0" i="1" dirty="0" smtClean="0"/>
              <a:t>thread synchronization</a:t>
            </a:r>
            <a:r>
              <a:rPr lang="en-US" sz="2000" b="0" dirty="0" smtClean="0"/>
              <a:t>.</a:t>
            </a:r>
            <a:endParaRPr lang="en-US" sz="2200" b="0" dirty="0" smtClean="0"/>
          </a:p>
          <a:p>
            <a:pPr lvl="1" eaLnBrk="1" hangingPunct="1"/>
            <a:r>
              <a:rPr lang="en-US" sz="2000" b="0" dirty="0" smtClean="0"/>
              <a:t>Implemented using </a:t>
            </a:r>
            <a:r>
              <a:rPr lang="en-US" sz="2000" i="1" dirty="0" smtClean="0"/>
              <a:t>synchronized</a:t>
            </a:r>
            <a:r>
              <a:rPr lang="en-US" sz="2000" b="0" dirty="0" smtClean="0"/>
              <a:t> keyword</a:t>
            </a:r>
          </a:p>
          <a:p>
            <a:pPr lvl="1" eaLnBrk="1" hangingPunct="1"/>
            <a:endParaRPr lang="en-US" sz="2200" b="0" dirty="0" smtClean="0"/>
          </a:p>
          <a:p>
            <a:pPr eaLnBrk="1" hangingPunct="1"/>
            <a:r>
              <a:rPr lang="en-US" sz="2400" b="0" dirty="0" smtClean="0"/>
              <a:t>The </a:t>
            </a:r>
            <a:r>
              <a:rPr lang="en-US" sz="2400" i="1" dirty="0" smtClean="0"/>
              <a:t>synchronized</a:t>
            </a:r>
            <a:r>
              <a:rPr lang="en-US" sz="2400" b="0" dirty="0" smtClean="0"/>
              <a:t> keyword can be applied as</a:t>
            </a:r>
          </a:p>
          <a:p>
            <a:pPr lvl="1" eaLnBrk="1" hangingPunct="1"/>
            <a:r>
              <a:rPr lang="en-US" sz="2000" b="0" dirty="0" smtClean="0"/>
              <a:t>synchronized block</a:t>
            </a:r>
          </a:p>
          <a:p>
            <a:pPr lvl="2" eaLnBrk="1" hangingPunct="1">
              <a:buNone/>
            </a:pPr>
            <a:r>
              <a:rPr lang="en-US" sz="1800" dirty="0" smtClean="0">
                <a:solidFill>
                  <a:srgbClr val="FF0000"/>
                </a:solidFill>
              </a:rPr>
              <a:t>    public void method() {  </a:t>
            </a:r>
            <a:br>
              <a:rPr lang="en-US" sz="1800" dirty="0" smtClean="0">
                <a:solidFill>
                  <a:srgbClr val="FF0000"/>
                </a:solidFill>
              </a:rPr>
            </a:br>
            <a:r>
              <a:rPr lang="en-US" sz="1800" dirty="0" smtClean="0">
                <a:solidFill>
                  <a:srgbClr val="FF0000"/>
                </a:solidFill>
              </a:rPr>
              <a:t>    synchronized( this ) {   .... }  </a:t>
            </a:r>
            <a:br>
              <a:rPr lang="en-US" sz="1800" dirty="0" smtClean="0">
                <a:solidFill>
                  <a:srgbClr val="FF0000"/>
                </a:solidFill>
              </a:rPr>
            </a:br>
            <a:r>
              <a:rPr lang="en-US" sz="1800" dirty="0" smtClean="0">
                <a:solidFill>
                  <a:srgbClr val="FF0000"/>
                </a:solidFill>
              </a:rPr>
              <a:t>}</a:t>
            </a:r>
            <a:endParaRPr lang="en-US" sz="1800" b="0" dirty="0" smtClean="0">
              <a:solidFill>
                <a:srgbClr val="FF0000"/>
              </a:solidFill>
            </a:endParaRPr>
          </a:p>
          <a:p>
            <a:pPr lvl="1" eaLnBrk="1" hangingPunct="1"/>
            <a:r>
              <a:rPr lang="en-US" sz="2000" b="0" dirty="0" smtClean="0"/>
              <a:t>synchronized method</a:t>
            </a:r>
          </a:p>
          <a:p>
            <a:pPr lvl="2" eaLnBrk="1" hangingPunct="1">
              <a:buNone/>
            </a:pPr>
            <a:r>
              <a:rPr lang="en-US" sz="1800" dirty="0" smtClean="0">
                <a:solidFill>
                  <a:srgbClr val="FF0000"/>
                </a:solidFill>
              </a:rPr>
              <a:t>   public synchronized void method() {....  } </a:t>
            </a:r>
            <a:r>
              <a:rPr lang="en-US" sz="2000" dirty="0" smtClean="0"/>
              <a:t/>
            </a:r>
            <a:br>
              <a:rPr lang="en-US" sz="2000" dirty="0" smtClean="0"/>
            </a:br>
            <a:endParaRPr lang="en-US" sz="2000" b="0" dirty="0" smtClean="0"/>
          </a:p>
          <a:p>
            <a:pPr lvl="1" eaLnBrk="1" hangingPunct="1"/>
            <a:endParaRPr lang="en-US" sz="2200" b="0" dirty="0" smtClean="0"/>
          </a:p>
          <a:p>
            <a:pPr lvl="1" eaLnBrk="1" hangingPunct="1"/>
            <a:endParaRPr lang="en-US" sz="2200" b="0" dirty="0" smtClean="0"/>
          </a:p>
          <a:p>
            <a:pPr eaLnBrk="1" hangingPunct="1"/>
            <a:endParaRPr lang="en-US" sz="2400" b="0" dirty="0" smtClean="0"/>
          </a:p>
          <a:p>
            <a:pPr eaLnBrk="1" hangingPunct="1"/>
            <a:endParaRPr lang="en-US" sz="2400" b="0"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smtClean="0"/>
              <a:t>Multithreading</a:t>
            </a:r>
            <a:endParaRPr lang="en-US" dirty="0"/>
          </a:p>
        </p:txBody>
      </p:sp>
      <p:sp>
        <p:nvSpPr>
          <p:cNvPr id="3" name="Content Placeholder 2"/>
          <p:cNvSpPr>
            <a:spLocks noGrp="1"/>
          </p:cNvSpPr>
          <p:nvPr>
            <p:ph idx="1"/>
          </p:nvPr>
        </p:nvSpPr>
        <p:spPr>
          <a:xfrm>
            <a:off x="4876800" y="1066800"/>
            <a:ext cx="3802063" cy="4960937"/>
          </a:xfrm>
        </p:spPr>
        <p:txBody>
          <a:bodyPr/>
          <a:lstStyle/>
          <a:p>
            <a:endParaRPr lang="en-US" dirty="0" smtClean="0"/>
          </a:p>
          <a:p>
            <a:r>
              <a:rPr lang="en-US" dirty="0" smtClean="0"/>
              <a:t>Synchronized_BlockDemo.java</a:t>
            </a:r>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2"/>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3"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smtClean="0"/>
              <a:t>Multithreading</a:t>
            </a:r>
            <a:endParaRPr lang="en-US" dirty="0"/>
          </a:p>
        </p:txBody>
      </p:sp>
      <p:sp>
        <p:nvSpPr>
          <p:cNvPr id="1272" name="Rectangle 5"/>
          <p:cNvSpPr>
            <a:spLocks noGrp="1" noChangeArrowheads="1"/>
          </p:cNvSpPr>
          <p:nvPr>
            <p:ph idx="1"/>
          </p:nvPr>
        </p:nvSpPr>
        <p:spPr/>
        <p:txBody>
          <a:bodyPr/>
          <a:lstStyle/>
          <a:p>
            <a:pPr eaLnBrk="1" hangingPunct="1"/>
            <a:r>
              <a:rPr lang="en-US" sz="2400" b="0" dirty="0" smtClean="0"/>
              <a:t>Thread Synchronization(Contd..):</a:t>
            </a:r>
          </a:p>
          <a:p>
            <a:pPr lvl="1" eaLnBrk="1" hangingPunct="1"/>
            <a:endParaRPr lang="en-US" sz="2200" b="0" dirty="0" smtClean="0"/>
          </a:p>
          <a:p>
            <a:pPr lvl="1" eaLnBrk="1" hangingPunct="1"/>
            <a:endParaRPr lang="en-US" sz="2200" b="0" dirty="0" smtClean="0"/>
          </a:p>
          <a:p>
            <a:pPr eaLnBrk="1" hangingPunct="1"/>
            <a:endParaRPr lang="en-US" sz="2400" b="0" dirty="0" smtClean="0"/>
          </a:p>
          <a:p>
            <a:pPr eaLnBrk="1" hangingPunct="1"/>
            <a:endParaRPr lang="en-US" sz="2400" b="0" dirty="0" smtClean="0"/>
          </a:p>
        </p:txBody>
      </p:sp>
      <p:grpSp>
        <p:nvGrpSpPr>
          <p:cNvPr id="843" name="Group 842"/>
          <p:cNvGrpSpPr/>
          <p:nvPr/>
        </p:nvGrpSpPr>
        <p:grpSpPr>
          <a:xfrm>
            <a:off x="1117600" y="1905000"/>
            <a:ext cx="7237413" cy="3822700"/>
            <a:chOff x="1117600" y="1905000"/>
            <a:chExt cx="7237413" cy="3822700"/>
          </a:xfrm>
        </p:grpSpPr>
        <p:grpSp>
          <p:nvGrpSpPr>
            <p:cNvPr id="844" name="Group 6"/>
            <p:cNvGrpSpPr>
              <a:grpSpLocks/>
            </p:cNvGrpSpPr>
            <p:nvPr/>
          </p:nvGrpSpPr>
          <p:grpSpPr bwMode="auto">
            <a:xfrm>
              <a:off x="4654551" y="1200"/>
              <a:ext cx="3282951" cy="812"/>
              <a:chOff x="2932" y="1200"/>
              <a:chExt cx="2068" cy="812"/>
            </a:xfrm>
          </p:grpSpPr>
          <p:sp>
            <p:nvSpPr>
              <p:cNvPr id="1259" name="Line 3"/>
              <p:cNvSpPr>
                <a:spLocks noChangeShapeType="1"/>
              </p:cNvSpPr>
              <p:nvPr/>
            </p:nvSpPr>
            <p:spPr bwMode="auto">
              <a:xfrm flipH="1">
                <a:off x="2969" y="1200"/>
                <a:ext cx="2031" cy="0"/>
              </a:xfrm>
              <a:prstGeom prst="line">
                <a:avLst/>
              </a:prstGeom>
              <a:noFill/>
              <a:ln w="12700">
                <a:solidFill>
                  <a:schemeClr val="tx1"/>
                </a:solidFill>
                <a:round/>
                <a:headEnd/>
                <a:tailEnd/>
              </a:ln>
              <a:effectLst/>
            </p:spPr>
            <p:txBody>
              <a:bodyPr wrap="none" anchor="ctr"/>
              <a:lstStyle/>
              <a:p>
                <a:endParaRPr lang="en-US"/>
              </a:p>
            </p:txBody>
          </p:sp>
          <p:sp>
            <p:nvSpPr>
              <p:cNvPr id="1260" name="Line 4"/>
              <p:cNvSpPr>
                <a:spLocks noChangeShapeType="1"/>
              </p:cNvSpPr>
              <p:nvPr/>
            </p:nvSpPr>
            <p:spPr bwMode="auto">
              <a:xfrm>
                <a:off x="2976" y="1209"/>
                <a:ext cx="0" cy="703"/>
              </a:xfrm>
              <a:prstGeom prst="line">
                <a:avLst/>
              </a:prstGeom>
              <a:noFill/>
              <a:ln w="12700">
                <a:solidFill>
                  <a:schemeClr val="tx1"/>
                </a:solidFill>
                <a:round/>
                <a:headEnd/>
                <a:tailEnd/>
              </a:ln>
              <a:effectLst/>
            </p:spPr>
            <p:txBody>
              <a:bodyPr wrap="none" anchor="ctr"/>
              <a:lstStyle/>
              <a:p>
                <a:endParaRPr lang="en-US"/>
              </a:p>
            </p:txBody>
          </p:sp>
          <p:sp>
            <p:nvSpPr>
              <p:cNvPr id="1261" name="Rectangle 5"/>
              <p:cNvSpPr>
                <a:spLocks noChangeArrowheads="1"/>
              </p:cNvSpPr>
              <p:nvPr/>
            </p:nvSpPr>
            <p:spPr bwMode="auto">
              <a:xfrm>
                <a:off x="2932" y="1924"/>
                <a:ext cx="88" cy="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pSp>
        <p:grpSp>
          <p:nvGrpSpPr>
            <p:cNvPr id="845" name="Group 10"/>
            <p:cNvGrpSpPr>
              <a:grpSpLocks/>
            </p:cNvGrpSpPr>
            <p:nvPr/>
          </p:nvGrpSpPr>
          <p:grpSpPr bwMode="auto">
            <a:xfrm>
              <a:off x="4654551" y="2788"/>
              <a:ext cx="3282951" cy="820"/>
              <a:chOff x="2932" y="2788"/>
              <a:chExt cx="2068" cy="820"/>
            </a:xfrm>
          </p:grpSpPr>
          <p:sp>
            <p:nvSpPr>
              <p:cNvPr id="1256" name="Line 7"/>
              <p:cNvSpPr>
                <a:spLocks noChangeShapeType="1"/>
              </p:cNvSpPr>
              <p:nvPr/>
            </p:nvSpPr>
            <p:spPr bwMode="auto">
              <a:xfrm flipH="1">
                <a:off x="2969" y="3600"/>
                <a:ext cx="2031" cy="0"/>
              </a:xfrm>
              <a:prstGeom prst="line">
                <a:avLst/>
              </a:prstGeom>
              <a:noFill/>
              <a:ln w="12700">
                <a:solidFill>
                  <a:schemeClr val="tx1"/>
                </a:solidFill>
                <a:round/>
                <a:headEnd/>
                <a:tailEnd/>
              </a:ln>
              <a:effectLst/>
            </p:spPr>
            <p:txBody>
              <a:bodyPr wrap="none" anchor="ctr"/>
              <a:lstStyle/>
              <a:p>
                <a:endParaRPr lang="en-US"/>
              </a:p>
            </p:txBody>
          </p:sp>
          <p:sp>
            <p:nvSpPr>
              <p:cNvPr id="1257" name="Line 8"/>
              <p:cNvSpPr>
                <a:spLocks noChangeShapeType="1"/>
              </p:cNvSpPr>
              <p:nvPr/>
            </p:nvSpPr>
            <p:spPr bwMode="auto">
              <a:xfrm flipV="1">
                <a:off x="2976" y="2873"/>
                <a:ext cx="0" cy="735"/>
              </a:xfrm>
              <a:prstGeom prst="line">
                <a:avLst/>
              </a:prstGeom>
              <a:noFill/>
              <a:ln w="12700">
                <a:solidFill>
                  <a:schemeClr val="tx1"/>
                </a:solidFill>
                <a:round/>
                <a:headEnd/>
                <a:tailEnd/>
              </a:ln>
              <a:effectLst/>
            </p:spPr>
            <p:txBody>
              <a:bodyPr wrap="none" anchor="ctr"/>
              <a:lstStyle/>
              <a:p>
                <a:endParaRPr lang="en-US"/>
              </a:p>
            </p:txBody>
          </p:sp>
          <p:sp>
            <p:nvSpPr>
              <p:cNvPr id="1258" name="Rectangle 9"/>
              <p:cNvSpPr>
                <a:spLocks noChangeArrowheads="1"/>
              </p:cNvSpPr>
              <p:nvPr/>
            </p:nvSpPr>
            <p:spPr bwMode="auto">
              <a:xfrm>
                <a:off x="2932" y="2788"/>
                <a:ext cx="88" cy="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pSp>
        <p:graphicFrame>
          <p:nvGraphicFramePr>
            <p:cNvPr id="846" name="Object 11">
              <a:hlinkClick r:id="" action="ppaction://ole?verb=0"/>
            </p:cNvPr>
            <p:cNvGraphicFramePr>
              <a:graphicFrameLocks/>
            </p:cNvGraphicFramePr>
            <p:nvPr/>
          </p:nvGraphicFramePr>
          <p:xfrm>
            <a:off x="5334000" y="2300288"/>
            <a:ext cx="2009775" cy="531812"/>
          </p:xfrm>
          <a:graphic>
            <a:graphicData uri="http://schemas.openxmlformats.org/presentationml/2006/ole">
              <mc:AlternateContent xmlns:mc="http://schemas.openxmlformats.org/markup-compatibility/2006">
                <mc:Choice xmlns:v="urn:schemas-microsoft-com:vml" Requires="v">
                  <p:oleObj spid="_x0000_s1044" name="Clip" r:id="rId3" imgW="2008080" imgH="529920" progId="">
                    <p:embed/>
                  </p:oleObj>
                </mc:Choice>
                <mc:Fallback>
                  <p:oleObj name="Clip" r:id="rId3" imgW="2008080" imgH="529920" progId="">
                    <p:embed/>
                    <p:pic>
                      <p:nvPicPr>
                        <p:cNvPr id="0" name="Picture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2300288"/>
                          <a:ext cx="2009775" cy="53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47" name="Group 136"/>
            <p:cNvGrpSpPr>
              <a:grpSpLocks/>
            </p:cNvGrpSpPr>
            <p:nvPr/>
          </p:nvGrpSpPr>
          <p:grpSpPr bwMode="auto">
            <a:xfrm>
              <a:off x="6386518" y="3352800"/>
              <a:ext cx="1968502" cy="776288"/>
              <a:chOff x="4023" y="2112"/>
              <a:chExt cx="1240" cy="489"/>
            </a:xfrm>
          </p:grpSpPr>
          <p:grpSp>
            <p:nvGrpSpPr>
              <p:cNvPr id="1132" name="Group 14"/>
              <p:cNvGrpSpPr>
                <a:grpSpLocks/>
              </p:cNvGrpSpPr>
              <p:nvPr/>
            </p:nvGrpSpPr>
            <p:grpSpPr bwMode="auto">
              <a:xfrm>
                <a:off x="4474" y="2127"/>
                <a:ext cx="170" cy="98"/>
                <a:chOff x="4474" y="2127"/>
                <a:chExt cx="170" cy="98"/>
              </a:xfrm>
            </p:grpSpPr>
            <p:sp>
              <p:nvSpPr>
                <p:cNvPr id="1254" name="Freeform 12"/>
                <p:cNvSpPr>
                  <a:spLocks/>
                </p:cNvSpPr>
                <p:nvPr/>
              </p:nvSpPr>
              <p:spPr bwMode="auto">
                <a:xfrm>
                  <a:off x="4474" y="2127"/>
                  <a:ext cx="28" cy="92"/>
                </a:xfrm>
                <a:custGeom>
                  <a:avLst/>
                  <a:gdLst/>
                  <a:ahLst/>
                  <a:cxnLst>
                    <a:cxn ang="0">
                      <a:pos x="0" y="0"/>
                    </a:cxn>
                    <a:cxn ang="0">
                      <a:pos x="5" y="5"/>
                    </a:cxn>
                    <a:cxn ang="0">
                      <a:pos x="17" y="55"/>
                    </a:cxn>
                    <a:cxn ang="0">
                      <a:pos x="27" y="91"/>
                    </a:cxn>
                    <a:cxn ang="0">
                      <a:pos x="20" y="89"/>
                    </a:cxn>
                    <a:cxn ang="0">
                      <a:pos x="0" y="0"/>
                    </a:cxn>
                  </a:cxnLst>
                  <a:rect l="0" t="0" r="r" b="b"/>
                  <a:pathLst>
                    <a:path w="28" h="92">
                      <a:moveTo>
                        <a:pt x="0" y="0"/>
                      </a:moveTo>
                      <a:lnTo>
                        <a:pt x="5" y="5"/>
                      </a:lnTo>
                      <a:lnTo>
                        <a:pt x="17" y="55"/>
                      </a:lnTo>
                      <a:lnTo>
                        <a:pt x="27" y="91"/>
                      </a:lnTo>
                      <a:lnTo>
                        <a:pt x="20" y="89"/>
                      </a:lnTo>
                      <a:lnTo>
                        <a:pt x="0" y="0"/>
                      </a:lnTo>
                    </a:path>
                  </a:pathLst>
                </a:custGeom>
                <a:solidFill>
                  <a:srgbClr val="202020"/>
                </a:solidFill>
                <a:ln w="12700" cap="rnd" cmpd="sng">
                  <a:noFill/>
                  <a:prstDash val="solid"/>
                  <a:round/>
                  <a:headEnd type="none" w="med" len="med"/>
                  <a:tailEnd type="none" w="med" len="med"/>
                </a:ln>
                <a:effectLst/>
              </p:spPr>
              <p:txBody>
                <a:bodyPr/>
                <a:lstStyle/>
                <a:p>
                  <a:endParaRPr lang="en-US"/>
                </a:p>
              </p:txBody>
            </p:sp>
            <p:sp>
              <p:nvSpPr>
                <p:cNvPr id="1255" name="Freeform 13"/>
                <p:cNvSpPr>
                  <a:spLocks/>
                </p:cNvSpPr>
                <p:nvPr/>
              </p:nvSpPr>
              <p:spPr bwMode="auto">
                <a:xfrm>
                  <a:off x="4575" y="2129"/>
                  <a:ext cx="69" cy="96"/>
                </a:xfrm>
                <a:custGeom>
                  <a:avLst/>
                  <a:gdLst/>
                  <a:ahLst/>
                  <a:cxnLst>
                    <a:cxn ang="0">
                      <a:pos x="15" y="0"/>
                    </a:cxn>
                    <a:cxn ang="0">
                      <a:pos x="68" y="95"/>
                    </a:cxn>
                    <a:cxn ang="0">
                      <a:pos x="46" y="94"/>
                    </a:cxn>
                    <a:cxn ang="0">
                      <a:pos x="0" y="2"/>
                    </a:cxn>
                    <a:cxn ang="0">
                      <a:pos x="15" y="0"/>
                    </a:cxn>
                  </a:cxnLst>
                  <a:rect l="0" t="0" r="r" b="b"/>
                  <a:pathLst>
                    <a:path w="69" h="96">
                      <a:moveTo>
                        <a:pt x="15" y="0"/>
                      </a:moveTo>
                      <a:lnTo>
                        <a:pt x="68" y="95"/>
                      </a:lnTo>
                      <a:lnTo>
                        <a:pt x="46" y="94"/>
                      </a:lnTo>
                      <a:lnTo>
                        <a:pt x="0" y="2"/>
                      </a:lnTo>
                      <a:lnTo>
                        <a:pt x="15" y="0"/>
                      </a:lnTo>
                    </a:path>
                  </a:pathLst>
                </a:custGeom>
                <a:solidFill>
                  <a:srgbClr val="202020"/>
                </a:solidFill>
                <a:ln w="12700" cap="rnd" cmpd="sng">
                  <a:noFill/>
                  <a:prstDash val="solid"/>
                  <a:round/>
                  <a:headEnd type="none" w="med" len="med"/>
                  <a:tailEnd type="none" w="med" len="med"/>
                </a:ln>
                <a:effectLst/>
              </p:spPr>
              <p:txBody>
                <a:bodyPr/>
                <a:lstStyle/>
                <a:p>
                  <a:endParaRPr lang="en-US"/>
                </a:p>
              </p:txBody>
            </p:sp>
          </p:grpSp>
          <p:grpSp>
            <p:nvGrpSpPr>
              <p:cNvPr id="1133" name="Group 31"/>
              <p:cNvGrpSpPr>
                <a:grpSpLocks/>
              </p:cNvGrpSpPr>
              <p:nvPr/>
            </p:nvGrpSpPr>
            <p:grpSpPr bwMode="auto">
              <a:xfrm>
                <a:off x="4232" y="2149"/>
                <a:ext cx="653" cy="162"/>
                <a:chOff x="4232" y="2149"/>
                <a:chExt cx="653" cy="162"/>
              </a:xfrm>
            </p:grpSpPr>
            <p:sp>
              <p:nvSpPr>
                <p:cNvPr id="1238" name="Freeform 15"/>
                <p:cNvSpPr>
                  <a:spLocks/>
                </p:cNvSpPr>
                <p:nvPr/>
              </p:nvSpPr>
              <p:spPr bwMode="auto">
                <a:xfrm>
                  <a:off x="4232" y="2198"/>
                  <a:ext cx="632" cy="83"/>
                </a:xfrm>
                <a:custGeom>
                  <a:avLst/>
                  <a:gdLst/>
                  <a:ahLst/>
                  <a:cxnLst>
                    <a:cxn ang="0">
                      <a:pos x="278" y="22"/>
                    </a:cxn>
                    <a:cxn ang="0">
                      <a:pos x="267" y="13"/>
                    </a:cxn>
                    <a:cxn ang="0">
                      <a:pos x="259" y="7"/>
                    </a:cxn>
                    <a:cxn ang="0">
                      <a:pos x="250" y="4"/>
                    </a:cxn>
                    <a:cxn ang="0">
                      <a:pos x="238" y="0"/>
                    </a:cxn>
                    <a:cxn ang="0">
                      <a:pos x="221" y="0"/>
                    </a:cxn>
                    <a:cxn ang="0">
                      <a:pos x="58" y="8"/>
                    </a:cxn>
                    <a:cxn ang="0">
                      <a:pos x="43" y="9"/>
                    </a:cxn>
                    <a:cxn ang="0">
                      <a:pos x="35" y="11"/>
                    </a:cxn>
                    <a:cxn ang="0">
                      <a:pos x="28" y="12"/>
                    </a:cxn>
                    <a:cxn ang="0">
                      <a:pos x="21" y="14"/>
                    </a:cxn>
                    <a:cxn ang="0">
                      <a:pos x="16" y="17"/>
                    </a:cxn>
                    <a:cxn ang="0">
                      <a:pos x="12" y="21"/>
                    </a:cxn>
                    <a:cxn ang="0">
                      <a:pos x="8" y="25"/>
                    </a:cxn>
                    <a:cxn ang="0">
                      <a:pos x="5" y="30"/>
                    </a:cxn>
                    <a:cxn ang="0">
                      <a:pos x="0" y="40"/>
                    </a:cxn>
                    <a:cxn ang="0">
                      <a:pos x="5" y="62"/>
                    </a:cxn>
                    <a:cxn ang="0">
                      <a:pos x="250" y="82"/>
                    </a:cxn>
                    <a:cxn ang="0">
                      <a:pos x="423" y="62"/>
                    </a:cxn>
                    <a:cxn ang="0">
                      <a:pos x="631" y="39"/>
                    </a:cxn>
                    <a:cxn ang="0">
                      <a:pos x="439" y="25"/>
                    </a:cxn>
                    <a:cxn ang="0">
                      <a:pos x="315" y="24"/>
                    </a:cxn>
                    <a:cxn ang="0">
                      <a:pos x="278" y="22"/>
                    </a:cxn>
                  </a:cxnLst>
                  <a:rect l="0" t="0" r="r" b="b"/>
                  <a:pathLst>
                    <a:path w="632" h="83">
                      <a:moveTo>
                        <a:pt x="278" y="22"/>
                      </a:moveTo>
                      <a:lnTo>
                        <a:pt x="267" y="13"/>
                      </a:lnTo>
                      <a:lnTo>
                        <a:pt x="259" y="7"/>
                      </a:lnTo>
                      <a:lnTo>
                        <a:pt x="250" y="4"/>
                      </a:lnTo>
                      <a:lnTo>
                        <a:pt x="238" y="0"/>
                      </a:lnTo>
                      <a:lnTo>
                        <a:pt x="221" y="0"/>
                      </a:lnTo>
                      <a:lnTo>
                        <a:pt x="58" y="8"/>
                      </a:lnTo>
                      <a:lnTo>
                        <a:pt x="43" y="9"/>
                      </a:lnTo>
                      <a:lnTo>
                        <a:pt x="35" y="11"/>
                      </a:lnTo>
                      <a:lnTo>
                        <a:pt x="28" y="12"/>
                      </a:lnTo>
                      <a:lnTo>
                        <a:pt x="21" y="14"/>
                      </a:lnTo>
                      <a:lnTo>
                        <a:pt x="16" y="17"/>
                      </a:lnTo>
                      <a:lnTo>
                        <a:pt x="12" y="21"/>
                      </a:lnTo>
                      <a:lnTo>
                        <a:pt x="8" y="25"/>
                      </a:lnTo>
                      <a:lnTo>
                        <a:pt x="5" y="30"/>
                      </a:lnTo>
                      <a:lnTo>
                        <a:pt x="0" y="40"/>
                      </a:lnTo>
                      <a:lnTo>
                        <a:pt x="5" y="62"/>
                      </a:lnTo>
                      <a:lnTo>
                        <a:pt x="250" y="82"/>
                      </a:lnTo>
                      <a:lnTo>
                        <a:pt x="423" y="62"/>
                      </a:lnTo>
                      <a:lnTo>
                        <a:pt x="631" y="39"/>
                      </a:lnTo>
                      <a:lnTo>
                        <a:pt x="439" y="25"/>
                      </a:lnTo>
                      <a:lnTo>
                        <a:pt x="315" y="24"/>
                      </a:lnTo>
                      <a:lnTo>
                        <a:pt x="278" y="22"/>
                      </a:lnTo>
                    </a:path>
                  </a:pathLst>
                </a:custGeom>
                <a:solidFill>
                  <a:srgbClr val="201000"/>
                </a:solidFill>
                <a:ln w="12700" cap="rnd" cmpd="sng">
                  <a:noFill/>
                  <a:prstDash val="solid"/>
                  <a:round/>
                  <a:headEnd type="none" w="med" len="med"/>
                  <a:tailEnd type="none" w="med" len="med"/>
                </a:ln>
                <a:effectLst/>
              </p:spPr>
              <p:txBody>
                <a:bodyPr/>
                <a:lstStyle/>
                <a:p>
                  <a:endParaRPr lang="en-US"/>
                </a:p>
              </p:txBody>
            </p:sp>
            <p:grpSp>
              <p:nvGrpSpPr>
                <p:cNvPr id="1239" name="Group 30"/>
                <p:cNvGrpSpPr>
                  <a:grpSpLocks/>
                </p:cNvGrpSpPr>
                <p:nvPr/>
              </p:nvGrpSpPr>
              <p:grpSpPr bwMode="auto">
                <a:xfrm>
                  <a:off x="4372" y="2149"/>
                  <a:ext cx="513" cy="162"/>
                  <a:chOff x="4372" y="2149"/>
                  <a:chExt cx="513" cy="162"/>
                </a:xfrm>
              </p:grpSpPr>
              <p:grpSp>
                <p:nvGrpSpPr>
                  <p:cNvPr id="1240" name="Group 28"/>
                  <p:cNvGrpSpPr>
                    <a:grpSpLocks/>
                  </p:cNvGrpSpPr>
                  <p:nvPr/>
                </p:nvGrpSpPr>
                <p:grpSpPr bwMode="auto">
                  <a:xfrm>
                    <a:off x="4372" y="2149"/>
                    <a:ext cx="362" cy="162"/>
                    <a:chOff x="4372" y="2149"/>
                    <a:chExt cx="362" cy="162"/>
                  </a:xfrm>
                </p:grpSpPr>
                <p:grpSp>
                  <p:nvGrpSpPr>
                    <p:cNvPr id="1242" name="Group 21"/>
                    <p:cNvGrpSpPr>
                      <a:grpSpLocks/>
                    </p:cNvGrpSpPr>
                    <p:nvPr/>
                  </p:nvGrpSpPr>
                  <p:grpSpPr bwMode="auto">
                    <a:xfrm>
                      <a:off x="4372" y="2157"/>
                      <a:ext cx="208" cy="154"/>
                      <a:chOff x="4372" y="2157"/>
                      <a:chExt cx="208" cy="154"/>
                    </a:xfrm>
                  </p:grpSpPr>
                  <p:grpSp>
                    <p:nvGrpSpPr>
                      <p:cNvPr id="1249" name="Group 18"/>
                      <p:cNvGrpSpPr>
                        <a:grpSpLocks/>
                      </p:cNvGrpSpPr>
                      <p:nvPr/>
                    </p:nvGrpSpPr>
                    <p:grpSpPr bwMode="auto">
                      <a:xfrm>
                        <a:off x="4408" y="2191"/>
                        <a:ext cx="36" cy="3"/>
                        <a:chOff x="4408" y="2191"/>
                        <a:chExt cx="36" cy="3"/>
                      </a:xfrm>
                    </p:grpSpPr>
                    <p:sp>
                      <p:nvSpPr>
                        <p:cNvPr id="1252" name="Line 16"/>
                        <p:cNvSpPr>
                          <a:spLocks noChangeShapeType="1"/>
                        </p:cNvSpPr>
                        <p:nvPr/>
                      </p:nvSpPr>
                      <p:spPr bwMode="auto">
                        <a:xfrm>
                          <a:off x="4441" y="2191"/>
                          <a:ext cx="3" cy="2"/>
                        </a:xfrm>
                        <a:prstGeom prst="line">
                          <a:avLst/>
                        </a:prstGeom>
                        <a:noFill/>
                        <a:ln w="12700">
                          <a:solidFill>
                            <a:srgbClr val="201000"/>
                          </a:solidFill>
                          <a:round/>
                          <a:headEnd/>
                          <a:tailEnd/>
                        </a:ln>
                        <a:effectLst/>
                      </p:spPr>
                      <p:txBody>
                        <a:bodyPr wrap="none" anchor="ctr"/>
                        <a:lstStyle/>
                        <a:p>
                          <a:endParaRPr lang="en-US"/>
                        </a:p>
                      </p:txBody>
                    </p:sp>
                    <p:sp>
                      <p:nvSpPr>
                        <p:cNvPr id="1253" name="Line 17"/>
                        <p:cNvSpPr>
                          <a:spLocks noChangeShapeType="1"/>
                        </p:cNvSpPr>
                        <p:nvPr/>
                      </p:nvSpPr>
                      <p:spPr bwMode="auto">
                        <a:xfrm>
                          <a:off x="4408" y="2193"/>
                          <a:ext cx="2" cy="1"/>
                        </a:xfrm>
                        <a:prstGeom prst="line">
                          <a:avLst/>
                        </a:prstGeom>
                        <a:noFill/>
                        <a:ln w="12700">
                          <a:solidFill>
                            <a:srgbClr val="201000"/>
                          </a:solidFill>
                          <a:round/>
                          <a:headEnd/>
                          <a:tailEnd/>
                        </a:ln>
                        <a:effectLst/>
                      </p:spPr>
                      <p:txBody>
                        <a:bodyPr wrap="none" anchor="ctr"/>
                        <a:lstStyle/>
                        <a:p>
                          <a:endParaRPr lang="en-US"/>
                        </a:p>
                      </p:txBody>
                    </p:sp>
                  </p:grpSp>
                  <p:sp>
                    <p:nvSpPr>
                      <p:cNvPr id="1250" name="Freeform 19"/>
                      <p:cNvSpPr>
                        <a:spLocks/>
                      </p:cNvSpPr>
                      <p:nvPr/>
                    </p:nvSpPr>
                    <p:spPr bwMode="auto">
                      <a:xfrm>
                        <a:off x="4372" y="2191"/>
                        <a:ext cx="208" cy="120"/>
                      </a:xfrm>
                      <a:custGeom>
                        <a:avLst/>
                        <a:gdLst/>
                        <a:ahLst/>
                        <a:cxnLst>
                          <a:cxn ang="0">
                            <a:pos x="147" y="45"/>
                          </a:cxn>
                          <a:cxn ang="0">
                            <a:pos x="141" y="38"/>
                          </a:cxn>
                          <a:cxn ang="0">
                            <a:pos x="135" y="31"/>
                          </a:cxn>
                          <a:cxn ang="0">
                            <a:pos x="112" y="5"/>
                          </a:cxn>
                          <a:cxn ang="0">
                            <a:pos x="108" y="3"/>
                          </a:cxn>
                          <a:cxn ang="0">
                            <a:pos x="106" y="2"/>
                          </a:cxn>
                          <a:cxn ang="0">
                            <a:pos x="103" y="1"/>
                          </a:cxn>
                          <a:cxn ang="0">
                            <a:pos x="98" y="0"/>
                          </a:cxn>
                          <a:cxn ang="0">
                            <a:pos x="94" y="1"/>
                          </a:cxn>
                          <a:cxn ang="0">
                            <a:pos x="26" y="4"/>
                          </a:cxn>
                          <a:cxn ang="0">
                            <a:pos x="23" y="4"/>
                          </a:cxn>
                          <a:cxn ang="0">
                            <a:pos x="17" y="5"/>
                          </a:cxn>
                          <a:cxn ang="0">
                            <a:pos x="13" y="5"/>
                          </a:cxn>
                          <a:cxn ang="0">
                            <a:pos x="8" y="6"/>
                          </a:cxn>
                          <a:cxn ang="0">
                            <a:pos x="5" y="8"/>
                          </a:cxn>
                          <a:cxn ang="0">
                            <a:pos x="2" y="10"/>
                          </a:cxn>
                          <a:cxn ang="0">
                            <a:pos x="2" y="13"/>
                          </a:cxn>
                          <a:cxn ang="0">
                            <a:pos x="0" y="18"/>
                          </a:cxn>
                          <a:cxn ang="0">
                            <a:pos x="1" y="21"/>
                          </a:cxn>
                          <a:cxn ang="0">
                            <a:pos x="2" y="25"/>
                          </a:cxn>
                          <a:cxn ang="0">
                            <a:pos x="20" y="51"/>
                          </a:cxn>
                          <a:cxn ang="0">
                            <a:pos x="27" y="60"/>
                          </a:cxn>
                          <a:cxn ang="0">
                            <a:pos x="32" y="67"/>
                          </a:cxn>
                          <a:cxn ang="0">
                            <a:pos x="37" y="75"/>
                          </a:cxn>
                          <a:cxn ang="0">
                            <a:pos x="44" y="83"/>
                          </a:cxn>
                          <a:cxn ang="0">
                            <a:pos x="51" y="90"/>
                          </a:cxn>
                          <a:cxn ang="0">
                            <a:pos x="84" y="119"/>
                          </a:cxn>
                          <a:cxn ang="0">
                            <a:pos x="207" y="103"/>
                          </a:cxn>
                          <a:cxn ang="0">
                            <a:pos x="163" y="59"/>
                          </a:cxn>
                          <a:cxn ang="0">
                            <a:pos x="155" y="52"/>
                          </a:cxn>
                          <a:cxn ang="0">
                            <a:pos x="147" y="45"/>
                          </a:cxn>
                        </a:cxnLst>
                        <a:rect l="0" t="0" r="r" b="b"/>
                        <a:pathLst>
                          <a:path w="208" h="120">
                            <a:moveTo>
                              <a:pt x="147" y="45"/>
                            </a:moveTo>
                            <a:lnTo>
                              <a:pt x="141" y="38"/>
                            </a:lnTo>
                            <a:lnTo>
                              <a:pt x="135" y="31"/>
                            </a:lnTo>
                            <a:lnTo>
                              <a:pt x="112" y="5"/>
                            </a:lnTo>
                            <a:lnTo>
                              <a:pt x="108" y="3"/>
                            </a:lnTo>
                            <a:lnTo>
                              <a:pt x="106" y="2"/>
                            </a:lnTo>
                            <a:lnTo>
                              <a:pt x="103" y="1"/>
                            </a:lnTo>
                            <a:lnTo>
                              <a:pt x="98" y="0"/>
                            </a:lnTo>
                            <a:lnTo>
                              <a:pt x="94" y="1"/>
                            </a:lnTo>
                            <a:lnTo>
                              <a:pt x="26" y="4"/>
                            </a:lnTo>
                            <a:lnTo>
                              <a:pt x="23" y="4"/>
                            </a:lnTo>
                            <a:lnTo>
                              <a:pt x="17" y="5"/>
                            </a:lnTo>
                            <a:lnTo>
                              <a:pt x="13" y="5"/>
                            </a:lnTo>
                            <a:lnTo>
                              <a:pt x="8" y="6"/>
                            </a:lnTo>
                            <a:lnTo>
                              <a:pt x="5" y="8"/>
                            </a:lnTo>
                            <a:lnTo>
                              <a:pt x="2" y="10"/>
                            </a:lnTo>
                            <a:lnTo>
                              <a:pt x="2" y="13"/>
                            </a:lnTo>
                            <a:lnTo>
                              <a:pt x="0" y="18"/>
                            </a:lnTo>
                            <a:lnTo>
                              <a:pt x="1" y="21"/>
                            </a:lnTo>
                            <a:lnTo>
                              <a:pt x="2" y="25"/>
                            </a:lnTo>
                            <a:lnTo>
                              <a:pt x="20" y="51"/>
                            </a:lnTo>
                            <a:lnTo>
                              <a:pt x="27" y="60"/>
                            </a:lnTo>
                            <a:lnTo>
                              <a:pt x="32" y="67"/>
                            </a:lnTo>
                            <a:lnTo>
                              <a:pt x="37" y="75"/>
                            </a:lnTo>
                            <a:lnTo>
                              <a:pt x="44" y="83"/>
                            </a:lnTo>
                            <a:lnTo>
                              <a:pt x="51" y="90"/>
                            </a:lnTo>
                            <a:lnTo>
                              <a:pt x="84" y="119"/>
                            </a:lnTo>
                            <a:lnTo>
                              <a:pt x="207" y="103"/>
                            </a:lnTo>
                            <a:lnTo>
                              <a:pt x="163" y="59"/>
                            </a:lnTo>
                            <a:lnTo>
                              <a:pt x="155" y="52"/>
                            </a:lnTo>
                            <a:lnTo>
                              <a:pt x="147" y="45"/>
                            </a:lnTo>
                          </a:path>
                        </a:pathLst>
                      </a:custGeom>
                      <a:solidFill>
                        <a:srgbClr val="402000"/>
                      </a:solidFill>
                      <a:ln w="12700" cap="rnd" cmpd="sng">
                        <a:noFill/>
                        <a:prstDash val="solid"/>
                        <a:round/>
                        <a:headEnd type="none" w="med" len="med"/>
                        <a:tailEnd type="none" w="med" len="med"/>
                      </a:ln>
                      <a:effectLst/>
                    </p:spPr>
                    <p:txBody>
                      <a:bodyPr/>
                      <a:lstStyle/>
                      <a:p>
                        <a:endParaRPr lang="en-US"/>
                      </a:p>
                    </p:txBody>
                  </p:sp>
                  <p:sp>
                    <p:nvSpPr>
                      <p:cNvPr id="1251" name="Freeform 20"/>
                      <p:cNvSpPr>
                        <a:spLocks/>
                      </p:cNvSpPr>
                      <p:nvPr/>
                    </p:nvSpPr>
                    <p:spPr bwMode="auto">
                      <a:xfrm>
                        <a:off x="4389" y="2157"/>
                        <a:ext cx="70" cy="28"/>
                      </a:xfrm>
                      <a:custGeom>
                        <a:avLst/>
                        <a:gdLst/>
                        <a:ahLst/>
                        <a:cxnLst>
                          <a:cxn ang="0">
                            <a:pos x="61" y="2"/>
                          </a:cxn>
                          <a:cxn ang="0">
                            <a:pos x="69" y="17"/>
                          </a:cxn>
                          <a:cxn ang="0">
                            <a:pos x="69" y="19"/>
                          </a:cxn>
                          <a:cxn ang="0">
                            <a:pos x="68" y="21"/>
                          </a:cxn>
                          <a:cxn ang="0">
                            <a:pos x="67" y="23"/>
                          </a:cxn>
                          <a:cxn ang="0">
                            <a:pos x="65" y="24"/>
                          </a:cxn>
                          <a:cxn ang="0">
                            <a:pos x="11" y="27"/>
                          </a:cxn>
                          <a:cxn ang="0">
                            <a:pos x="8" y="26"/>
                          </a:cxn>
                          <a:cxn ang="0">
                            <a:pos x="5" y="26"/>
                          </a:cxn>
                          <a:cxn ang="0">
                            <a:pos x="2" y="24"/>
                          </a:cxn>
                          <a:cxn ang="0">
                            <a:pos x="1" y="23"/>
                          </a:cxn>
                          <a:cxn ang="0">
                            <a:pos x="0" y="20"/>
                          </a:cxn>
                          <a:cxn ang="0">
                            <a:pos x="2" y="4"/>
                          </a:cxn>
                          <a:cxn ang="0">
                            <a:pos x="7" y="1"/>
                          </a:cxn>
                          <a:cxn ang="0">
                            <a:pos x="10" y="0"/>
                          </a:cxn>
                          <a:cxn ang="0">
                            <a:pos x="14" y="0"/>
                          </a:cxn>
                          <a:cxn ang="0">
                            <a:pos x="56" y="1"/>
                          </a:cxn>
                          <a:cxn ang="0">
                            <a:pos x="59" y="1"/>
                          </a:cxn>
                          <a:cxn ang="0">
                            <a:pos x="61" y="2"/>
                          </a:cxn>
                        </a:cxnLst>
                        <a:rect l="0" t="0" r="r" b="b"/>
                        <a:pathLst>
                          <a:path w="70" h="28">
                            <a:moveTo>
                              <a:pt x="61" y="2"/>
                            </a:moveTo>
                            <a:lnTo>
                              <a:pt x="69" y="17"/>
                            </a:lnTo>
                            <a:lnTo>
                              <a:pt x="69" y="19"/>
                            </a:lnTo>
                            <a:lnTo>
                              <a:pt x="68" y="21"/>
                            </a:lnTo>
                            <a:lnTo>
                              <a:pt x="67" y="23"/>
                            </a:lnTo>
                            <a:lnTo>
                              <a:pt x="65" y="24"/>
                            </a:lnTo>
                            <a:lnTo>
                              <a:pt x="11" y="27"/>
                            </a:lnTo>
                            <a:lnTo>
                              <a:pt x="8" y="26"/>
                            </a:lnTo>
                            <a:lnTo>
                              <a:pt x="5" y="26"/>
                            </a:lnTo>
                            <a:lnTo>
                              <a:pt x="2" y="24"/>
                            </a:lnTo>
                            <a:lnTo>
                              <a:pt x="1" y="23"/>
                            </a:lnTo>
                            <a:lnTo>
                              <a:pt x="0" y="20"/>
                            </a:lnTo>
                            <a:lnTo>
                              <a:pt x="2" y="4"/>
                            </a:lnTo>
                            <a:lnTo>
                              <a:pt x="7" y="1"/>
                            </a:lnTo>
                            <a:lnTo>
                              <a:pt x="10" y="0"/>
                            </a:lnTo>
                            <a:lnTo>
                              <a:pt x="14" y="0"/>
                            </a:lnTo>
                            <a:lnTo>
                              <a:pt x="56" y="1"/>
                            </a:lnTo>
                            <a:lnTo>
                              <a:pt x="59" y="1"/>
                            </a:lnTo>
                            <a:lnTo>
                              <a:pt x="61" y="2"/>
                            </a:lnTo>
                          </a:path>
                        </a:pathLst>
                      </a:custGeom>
                      <a:solidFill>
                        <a:srgbClr val="402000"/>
                      </a:solidFill>
                      <a:ln w="12700" cap="rnd" cmpd="sng">
                        <a:noFill/>
                        <a:prstDash val="solid"/>
                        <a:round/>
                        <a:headEnd type="none" w="med" len="med"/>
                        <a:tailEnd type="none" w="med" len="med"/>
                      </a:ln>
                      <a:effectLst/>
                    </p:spPr>
                    <p:txBody>
                      <a:bodyPr/>
                      <a:lstStyle/>
                      <a:p>
                        <a:endParaRPr lang="en-US"/>
                      </a:p>
                    </p:txBody>
                  </p:sp>
                </p:grpSp>
                <p:grpSp>
                  <p:nvGrpSpPr>
                    <p:cNvPr id="1243" name="Group 27"/>
                    <p:cNvGrpSpPr>
                      <a:grpSpLocks/>
                    </p:cNvGrpSpPr>
                    <p:nvPr/>
                  </p:nvGrpSpPr>
                  <p:grpSpPr bwMode="auto">
                    <a:xfrm>
                      <a:off x="4527" y="2149"/>
                      <a:ext cx="207" cy="154"/>
                      <a:chOff x="4527" y="2149"/>
                      <a:chExt cx="207" cy="154"/>
                    </a:xfrm>
                  </p:grpSpPr>
                  <p:grpSp>
                    <p:nvGrpSpPr>
                      <p:cNvPr id="1244" name="Group 24"/>
                      <p:cNvGrpSpPr>
                        <a:grpSpLocks/>
                      </p:cNvGrpSpPr>
                      <p:nvPr/>
                    </p:nvGrpSpPr>
                    <p:grpSpPr bwMode="auto">
                      <a:xfrm>
                        <a:off x="4561" y="2181"/>
                        <a:ext cx="33" cy="3"/>
                        <a:chOff x="4561" y="2181"/>
                        <a:chExt cx="33" cy="3"/>
                      </a:xfrm>
                    </p:grpSpPr>
                    <p:sp>
                      <p:nvSpPr>
                        <p:cNvPr id="1247" name="Line 22"/>
                        <p:cNvSpPr>
                          <a:spLocks noChangeShapeType="1"/>
                        </p:cNvSpPr>
                        <p:nvPr/>
                      </p:nvSpPr>
                      <p:spPr bwMode="auto">
                        <a:xfrm>
                          <a:off x="4593" y="2181"/>
                          <a:ext cx="1" cy="1"/>
                        </a:xfrm>
                        <a:prstGeom prst="line">
                          <a:avLst/>
                        </a:prstGeom>
                        <a:noFill/>
                        <a:ln w="12700">
                          <a:solidFill>
                            <a:srgbClr val="201000"/>
                          </a:solidFill>
                          <a:round/>
                          <a:headEnd/>
                          <a:tailEnd/>
                        </a:ln>
                        <a:effectLst/>
                      </p:spPr>
                      <p:txBody>
                        <a:bodyPr wrap="none" anchor="ctr"/>
                        <a:lstStyle/>
                        <a:p>
                          <a:endParaRPr lang="en-US"/>
                        </a:p>
                      </p:txBody>
                    </p:sp>
                    <p:sp>
                      <p:nvSpPr>
                        <p:cNvPr id="1248" name="Line 23"/>
                        <p:cNvSpPr>
                          <a:spLocks noChangeShapeType="1"/>
                        </p:cNvSpPr>
                        <p:nvPr/>
                      </p:nvSpPr>
                      <p:spPr bwMode="auto">
                        <a:xfrm>
                          <a:off x="4561" y="2183"/>
                          <a:ext cx="1" cy="1"/>
                        </a:xfrm>
                        <a:prstGeom prst="line">
                          <a:avLst/>
                        </a:prstGeom>
                        <a:noFill/>
                        <a:ln w="12700">
                          <a:solidFill>
                            <a:srgbClr val="201000"/>
                          </a:solidFill>
                          <a:round/>
                          <a:headEnd/>
                          <a:tailEnd/>
                        </a:ln>
                        <a:effectLst/>
                      </p:spPr>
                      <p:txBody>
                        <a:bodyPr wrap="none" anchor="ctr"/>
                        <a:lstStyle/>
                        <a:p>
                          <a:endParaRPr lang="en-US"/>
                        </a:p>
                      </p:txBody>
                    </p:sp>
                  </p:grpSp>
                  <p:sp>
                    <p:nvSpPr>
                      <p:cNvPr id="1245" name="Freeform 25"/>
                      <p:cNvSpPr>
                        <a:spLocks/>
                      </p:cNvSpPr>
                      <p:nvPr/>
                    </p:nvSpPr>
                    <p:spPr bwMode="auto">
                      <a:xfrm>
                        <a:off x="4527" y="2184"/>
                        <a:ext cx="207" cy="119"/>
                      </a:xfrm>
                      <a:custGeom>
                        <a:avLst/>
                        <a:gdLst/>
                        <a:ahLst/>
                        <a:cxnLst>
                          <a:cxn ang="0">
                            <a:pos x="147" y="45"/>
                          </a:cxn>
                          <a:cxn ang="0">
                            <a:pos x="141" y="38"/>
                          </a:cxn>
                          <a:cxn ang="0">
                            <a:pos x="135" y="31"/>
                          </a:cxn>
                          <a:cxn ang="0">
                            <a:pos x="111" y="5"/>
                          </a:cxn>
                          <a:cxn ang="0">
                            <a:pos x="109" y="2"/>
                          </a:cxn>
                          <a:cxn ang="0">
                            <a:pos x="106" y="1"/>
                          </a:cxn>
                          <a:cxn ang="0">
                            <a:pos x="103" y="1"/>
                          </a:cxn>
                          <a:cxn ang="0">
                            <a:pos x="98" y="0"/>
                          </a:cxn>
                          <a:cxn ang="0">
                            <a:pos x="95" y="0"/>
                          </a:cxn>
                          <a:cxn ang="0">
                            <a:pos x="26" y="3"/>
                          </a:cxn>
                          <a:cxn ang="0">
                            <a:pos x="23" y="4"/>
                          </a:cxn>
                          <a:cxn ang="0">
                            <a:pos x="17" y="5"/>
                          </a:cxn>
                          <a:cxn ang="0">
                            <a:pos x="13" y="5"/>
                          </a:cxn>
                          <a:cxn ang="0">
                            <a:pos x="8" y="6"/>
                          </a:cxn>
                          <a:cxn ang="0">
                            <a:pos x="5" y="8"/>
                          </a:cxn>
                          <a:cxn ang="0">
                            <a:pos x="2" y="10"/>
                          </a:cxn>
                          <a:cxn ang="0">
                            <a:pos x="1" y="13"/>
                          </a:cxn>
                          <a:cxn ang="0">
                            <a:pos x="0" y="18"/>
                          </a:cxn>
                          <a:cxn ang="0">
                            <a:pos x="1" y="21"/>
                          </a:cxn>
                          <a:cxn ang="0">
                            <a:pos x="2" y="24"/>
                          </a:cxn>
                          <a:cxn ang="0">
                            <a:pos x="20" y="50"/>
                          </a:cxn>
                          <a:cxn ang="0">
                            <a:pos x="27" y="59"/>
                          </a:cxn>
                          <a:cxn ang="0">
                            <a:pos x="32" y="65"/>
                          </a:cxn>
                          <a:cxn ang="0">
                            <a:pos x="36" y="74"/>
                          </a:cxn>
                          <a:cxn ang="0">
                            <a:pos x="44" y="82"/>
                          </a:cxn>
                          <a:cxn ang="0">
                            <a:pos x="51" y="88"/>
                          </a:cxn>
                          <a:cxn ang="0">
                            <a:pos x="84" y="118"/>
                          </a:cxn>
                          <a:cxn ang="0">
                            <a:pos x="206" y="101"/>
                          </a:cxn>
                          <a:cxn ang="0">
                            <a:pos x="162" y="58"/>
                          </a:cxn>
                          <a:cxn ang="0">
                            <a:pos x="156" y="52"/>
                          </a:cxn>
                          <a:cxn ang="0">
                            <a:pos x="147" y="45"/>
                          </a:cxn>
                        </a:cxnLst>
                        <a:rect l="0" t="0" r="r" b="b"/>
                        <a:pathLst>
                          <a:path w="207" h="119">
                            <a:moveTo>
                              <a:pt x="147" y="45"/>
                            </a:moveTo>
                            <a:lnTo>
                              <a:pt x="141" y="38"/>
                            </a:lnTo>
                            <a:lnTo>
                              <a:pt x="135" y="31"/>
                            </a:lnTo>
                            <a:lnTo>
                              <a:pt x="111" y="5"/>
                            </a:lnTo>
                            <a:lnTo>
                              <a:pt x="109" y="2"/>
                            </a:lnTo>
                            <a:lnTo>
                              <a:pt x="106" y="1"/>
                            </a:lnTo>
                            <a:lnTo>
                              <a:pt x="103" y="1"/>
                            </a:lnTo>
                            <a:lnTo>
                              <a:pt x="98" y="0"/>
                            </a:lnTo>
                            <a:lnTo>
                              <a:pt x="95" y="0"/>
                            </a:lnTo>
                            <a:lnTo>
                              <a:pt x="26" y="3"/>
                            </a:lnTo>
                            <a:lnTo>
                              <a:pt x="23" y="4"/>
                            </a:lnTo>
                            <a:lnTo>
                              <a:pt x="17" y="5"/>
                            </a:lnTo>
                            <a:lnTo>
                              <a:pt x="13" y="5"/>
                            </a:lnTo>
                            <a:lnTo>
                              <a:pt x="8" y="6"/>
                            </a:lnTo>
                            <a:lnTo>
                              <a:pt x="5" y="8"/>
                            </a:lnTo>
                            <a:lnTo>
                              <a:pt x="2" y="10"/>
                            </a:lnTo>
                            <a:lnTo>
                              <a:pt x="1" y="13"/>
                            </a:lnTo>
                            <a:lnTo>
                              <a:pt x="0" y="18"/>
                            </a:lnTo>
                            <a:lnTo>
                              <a:pt x="1" y="21"/>
                            </a:lnTo>
                            <a:lnTo>
                              <a:pt x="2" y="24"/>
                            </a:lnTo>
                            <a:lnTo>
                              <a:pt x="20" y="50"/>
                            </a:lnTo>
                            <a:lnTo>
                              <a:pt x="27" y="59"/>
                            </a:lnTo>
                            <a:lnTo>
                              <a:pt x="32" y="65"/>
                            </a:lnTo>
                            <a:lnTo>
                              <a:pt x="36" y="74"/>
                            </a:lnTo>
                            <a:lnTo>
                              <a:pt x="44" y="82"/>
                            </a:lnTo>
                            <a:lnTo>
                              <a:pt x="51" y="88"/>
                            </a:lnTo>
                            <a:lnTo>
                              <a:pt x="84" y="118"/>
                            </a:lnTo>
                            <a:lnTo>
                              <a:pt x="206" y="101"/>
                            </a:lnTo>
                            <a:lnTo>
                              <a:pt x="162" y="58"/>
                            </a:lnTo>
                            <a:lnTo>
                              <a:pt x="156" y="52"/>
                            </a:lnTo>
                            <a:lnTo>
                              <a:pt x="147" y="45"/>
                            </a:lnTo>
                          </a:path>
                        </a:pathLst>
                      </a:custGeom>
                      <a:solidFill>
                        <a:srgbClr val="402000"/>
                      </a:solidFill>
                      <a:ln w="12700" cap="rnd" cmpd="sng">
                        <a:noFill/>
                        <a:prstDash val="solid"/>
                        <a:round/>
                        <a:headEnd type="none" w="med" len="med"/>
                        <a:tailEnd type="none" w="med" len="med"/>
                      </a:ln>
                      <a:effectLst/>
                    </p:spPr>
                    <p:txBody>
                      <a:bodyPr/>
                      <a:lstStyle/>
                      <a:p>
                        <a:endParaRPr lang="en-US"/>
                      </a:p>
                    </p:txBody>
                  </p:sp>
                  <p:sp>
                    <p:nvSpPr>
                      <p:cNvPr id="1246" name="Freeform 26"/>
                      <p:cNvSpPr>
                        <a:spLocks/>
                      </p:cNvSpPr>
                      <p:nvPr/>
                    </p:nvSpPr>
                    <p:spPr bwMode="auto">
                      <a:xfrm>
                        <a:off x="4544" y="2149"/>
                        <a:ext cx="70" cy="30"/>
                      </a:xfrm>
                      <a:custGeom>
                        <a:avLst/>
                        <a:gdLst/>
                        <a:ahLst/>
                        <a:cxnLst>
                          <a:cxn ang="0">
                            <a:pos x="61" y="3"/>
                          </a:cxn>
                          <a:cxn ang="0">
                            <a:pos x="69" y="19"/>
                          </a:cxn>
                          <a:cxn ang="0">
                            <a:pos x="69" y="21"/>
                          </a:cxn>
                          <a:cxn ang="0">
                            <a:pos x="68" y="22"/>
                          </a:cxn>
                          <a:cxn ang="0">
                            <a:pos x="67" y="24"/>
                          </a:cxn>
                          <a:cxn ang="0">
                            <a:pos x="65" y="25"/>
                          </a:cxn>
                          <a:cxn ang="0">
                            <a:pos x="11" y="29"/>
                          </a:cxn>
                          <a:cxn ang="0">
                            <a:pos x="8" y="28"/>
                          </a:cxn>
                          <a:cxn ang="0">
                            <a:pos x="5" y="28"/>
                          </a:cxn>
                          <a:cxn ang="0">
                            <a:pos x="2" y="26"/>
                          </a:cxn>
                          <a:cxn ang="0">
                            <a:pos x="1" y="24"/>
                          </a:cxn>
                          <a:cxn ang="0">
                            <a:pos x="0" y="22"/>
                          </a:cxn>
                          <a:cxn ang="0">
                            <a:pos x="2" y="5"/>
                          </a:cxn>
                          <a:cxn ang="0">
                            <a:pos x="7" y="1"/>
                          </a:cxn>
                          <a:cxn ang="0">
                            <a:pos x="10" y="1"/>
                          </a:cxn>
                          <a:cxn ang="0">
                            <a:pos x="14" y="0"/>
                          </a:cxn>
                          <a:cxn ang="0">
                            <a:pos x="56" y="1"/>
                          </a:cxn>
                          <a:cxn ang="0">
                            <a:pos x="59" y="1"/>
                          </a:cxn>
                          <a:cxn ang="0">
                            <a:pos x="61" y="3"/>
                          </a:cxn>
                        </a:cxnLst>
                        <a:rect l="0" t="0" r="r" b="b"/>
                        <a:pathLst>
                          <a:path w="70" h="30">
                            <a:moveTo>
                              <a:pt x="61" y="3"/>
                            </a:moveTo>
                            <a:lnTo>
                              <a:pt x="69" y="19"/>
                            </a:lnTo>
                            <a:lnTo>
                              <a:pt x="69" y="21"/>
                            </a:lnTo>
                            <a:lnTo>
                              <a:pt x="68" y="22"/>
                            </a:lnTo>
                            <a:lnTo>
                              <a:pt x="67" y="24"/>
                            </a:lnTo>
                            <a:lnTo>
                              <a:pt x="65" y="25"/>
                            </a:lnTo>
                            <a:lnTo>
                              <a:pt x="11" y="29"/>
                            </a:lnTo>
                            <a:lnTo>
                              <a:pt x="8" y="28"/>
                            </a:lnTo>
                            <a:lnTo>
                              <a:pt x="5" y="28"/>
                            </a:lnTo>
                            <a:lnTo>
                              <a:pt x="2" y="26"/>
                            </a:lnTo>
                            <a:lnTo>
                              <a:pt x="1" y="24"/>
                            </a:lnTo>
                            <a:lnTo>
                              <a:pt x="0" y="22"/>
                            </a:lnTo>
                            <a:lnTo>
                              <a:pt x="2" y="5"/>
                            </a:lnTo>
                            <a:lnTo>
                              <a:pt x="7" y="1"/>
                            </a:lnTo>
                            <a:lnTo>
                              <a:pt x="10" y="1"/>
                            </a:lnTo>
                            <a:lnTo>
                              <a:pt x="14" y="0"/>
                            </a:lnTo>
                            <a:lnTo>
                              <a:pt x="56" y="1"/>
                            </a:lnTo>
                            <a:lnTo>
                              <a:pt x="59" y="1"/>
                            </a:lnTo>
                            <a:lnTo>
                              <a:pt x="61" y="3"/>
                            </a:lnTo>
                          </a:path>
                        </a:pathLst>
                      </a:custGeom>
                      <a:solidFill>
                        <a:srgbClr val="402000"/>
                      </a:solidFill>
                      <a:ln w="12700" cap="rnd" cmpd="sng">
                        <a:noFill/>
                        <a:prstDash val="solid"/>
                        <a:round/>
                        <a:headEnd type="none" w="med" len="med"/>
                        <a:tailEnd type="none" w="med" len="med"/>
                      </a:ln>
                      <a:effectLst/>
                    </p:spPr>
                    <p:txBody>
                      <a:bodyPr/>
                      <a:lstStyle/>
                      <a:p>
                        <a:endParaRPr lang="en-US"/>
                      </a:p>
                    </p:txBody>
                  </p:sp>
                </p:grpSp>
              </p:grpSp>
              <p:sp>
                <p:nvSpPr>
                  <p:cNvPr id="1241" name="Freeform 29"/>
                  <p:cNvSpPr>
                    <a:spLocks/>
                  </p:cNvSpPr>
                  <p:nvPr/>
                </p:nvSpPr>
                <p:spPr bwMode="auto">
                  <a:xfrm>
                    <a:off x="4513" y="2238"/>
                    <a:ext cx="372" cy="36"/>
                  </a:xfrm>
                  <a:custGeom>
                    <a:avLst/>
                    <a:gdLst/>
                    <a:ahLst/>
                    <a:cxnLst>
                      <a:cxn ang="0">
                        <a:pos x="353" y="3"/>
                      </a:cxn>
                      <a:cxn ang="0">
                        <a:pos x="324" y="1"/>
                      </a:cxn>
                      <a:cxn ang="0">
                        <a:pos x="305" y="0"/>
                      </a:cxn>
                      <a:cxn ang="0">
                        <a:pos x="292" y="0"/>
                      </a:cxn>
                      <a:cxn ang="0">
                        <a:pos x="224" y="2"/>
                      </a:cxn>
                      <a:cxn ang="0">
                        <a:pos x="214" y="2"/>
                      </a:cxn>
                      <a:cxn ang="0">
                        <a:pos x="205" y="1"/>
                      </a:cxn>
                      <a:cxn ang="0">
                        <a:pos x="198" y="0"/>
                      </a:cxn>
                      <a:cxn ang="0">
                        <a:pos x="191" y="0"/>
                      </a:cxn>
                      <a:cxn ang="0">
                        <a:pos x="152" y="0"/>
                      </a:cxn>
                      <a:cxn ang="0">
                        <a:pos x="111" y="3"/>
                      </a:cxn>
                      <a:cxn ang="0">
                        <a:pos x="97" y="5"/>
                      </a:cxn>
                      <a:cxn ang="0">
                        <a:pos x="84" y="6"/>
                      </a:cxn>
                      <a:cxn ang="0">
                        <a:pos x="70" y="9"/>
                      </a:cxn>
                      <a:cxn ang="0">
                        <a:pos x="55" y="12"/>
                      </a:cxn>
                      <a:cxn ang="0">
                        <a:pos x="40" y="16"/>
                      </a:cxn>
                      <a:cxn ang="0">
                        <a:pos x="28" y="21"/>
                      </a:cxn>
                      <a:cxn ang="0">
                        <a:pos x="0" y="33"/>
                      </a:cxn>
                      <a:cxn ang="0">
                        <a:pos x="76" y="35"/>
                      </a:cxn>
                      <a:cxn ang="0">
                        <a:pos x="371" y="6"/>
                      </a:cxn>
                      <a:cxn ang="0">
                        <a:pos x="353" y="3"/>
                      </a:cxn>
                    </a:cxnLst>
                    <a:rect l="0" t="0" r="r" b="b"/>
                    <a:pathLst>
                      <a:path w="372" h="36">
                        <a:moveTo>
                          <a:pt x="353" y="3"/>
                        </a:moveTo>
                        <a:lnTo>
                          <a:pt x="324" y="1"/>
                        </a:lnTo>
                        <a:lnTo>
                          <a:pt x="305" y="0"/>
                        </a:lnTo>
                        <a:lnTo>
                          <a:pt x="292" y="0"/>
                        </a:lnTo>
                        <a:lnTo>
                          <a:pt x="224" y="2"/>
                        </a:lnTo>
                        <a:lnTo>
                          <a:pt x="214" y="2"/>
                        </a:lnTo>
                        <a:lnTo>
                          <a:pt x="205" y="1"/>
                        </a:lnTo>
                        <a:lnTo>
                          <a:pt x="198" y="0"/>
                        </a:lnTo>
                        <a:lnTo>
                          <a:pt x="191" y="0"/>
                        </a:lnTo>
                        <a:lnTo>
                          <a:pt x="152" y="0"/>
                        </a:lnTo>
                        <a:lnTo>
                          <a:pt x="111" y="3"/>
                        </a:lnTo>
                        <a:lnTo>
                          <a:pt x="97" y="5"/>
                        </a:lnTo>
                        <a:lnTo>
                          <a:pt x="84" y="6"/>
                        </a:lnTo>
                        <a:lnTo>
                          <a:pt x="70" y="9"/>
                        </a:lnTo>
                        <a:lnTo>
                          <a:pt x="55" y="12"/>
                        </a:lnTo>
                        <a:lnTo>
                          <a:pt x="40" y="16"/>
                        </a:lnTo>
                        <a:lnTo>
                          <a:pt x="28" y="21"/>
                        </a:lnTo>
                        <a:lnTo>
                          <a:pt x="0" y="33"/>
                        </a:lnTo>
                        <a:lnTo>
                          <a:pt x="76" y="35"/>
                        </a:lnTo>
                        <a:lnTo>
                          <a:pt x="371" y="6"/>
                        </a:lnTo>
                        <a:lnTo>
                          <a:pt x="353" y="3"/>
                        </a:lnTo>
                      </a:path>
                    </a:pathLst>
                  </a:custGeom>
                  <a:solidFill>
                    <a:srgbClr val="603000"/>
                  </a:solidFill>
                  <a:ln w="12700" cap="rnd" cmpd="sng">
                    <a:noFill/>
                    <a:prstDash val="solid"/>
                    <a:round/>
                    <a:headEnd type="none" w="med" len="med"/>
                    <a:tailEnd type="none" w="med" len="med"/>
                  </a:ln>
                  <a:effectLst/>
                </p:spPr>
                <p:txBody>
                  <a:bodyPr/>
                  <a:lstStyle/>
                  <a:p>
                    <a:endParaRPr lang="en-US"/>
                  </a:p>
                </p:txBody>
              </p:sp>
            </p:grpSp>
          </p:grpSp>
          <p:grpSp>
            <p:nvGrpSpPr>
              <p:cNvPr id="1134" name="Group 34"/>
              <p:cNvGrpSpPr>
                <a:grpSpLocks/>
              </p:cNvGrpSpPr>
              <p:nvPr/>
            </p:nvGrpSpPr>
            <p:grpSpPr bwMode="auto">
              <a:xfrm>
                <a:off x="4276" y="2141"/>
                <a:ext cx="25" cy="99"/>
                <a:chOff x="4276" y="2141"/>
                <a:chExt cx="25" cy="99"/>
              </a:xfrm>
            </p:grpSpPr>
            <p:sp>
              <p:nvSpPr>
                <p:cNvPr id="1236" name="Freeform 32"/>
                <p:cNvSpPr>
                  <a:spLocks/>
                </p:cNvSpPr>
                <p:nvPr/>
              </p:nvSpPr>
              <p:spPr bwMode="auto">
                <a:xfrm>
                  <a:off x="4278" y="2141"/>
                  <a:ext cx="23" cy="99"/>
                </a:xfrm>
                <a:custGeom>
                  <a:avLst/>
                  <a:gdLst/>
                  <a:ahLst/>
                  <a:cxnLst>
                    <a:cxn ang="0">
                      <a:pos x="18" y="2"/>
                    </a:cxn>
                    <a:cxn ang="0">
                      <a:pos x="17" y="6"/>
                    </a:cxn>
                    <a:cxn ang="0">
                      <a:pos x="14" y="18"/>
                    </a:cxn>
                    <a:cxn ang="0">
                      <a:pos x="12" y="29"/>
                    </a:cxn>
                    <a:cxn ang="0">
                      <a:pos x="10" y="36"/>
                    </a:cxn>
                    <a:cxn ang="0">
                      <a:pos x="8" y="47"/>
                    </a:cxn>
                    <a:cxn ang="0">
                      <a:pos x="6" y="56"/>
                    </a:cxn>
                    <a:cxn ang="0">
                      <a:pos x="4" y="72"/>
                    </a:cxn>
                    <a:cxn ang="0">
                      <a:pos x="0" y="98"/>
                    </a:cxn>
                    <a:cxn ang="0">
                      <a:pos x="5" y="98"/>
                    </a:cxn>
                    <a:cxn ang="0">
                      <a:pos x="7" y="82"/>
                    </a:cxn>
                    <a:cxn ang="0">
                      <a:pos x="10" y="56"/>
                    </a:cxn>
                    <a:cxn ang="0">
                      <a:pos x="12" y="46"/>
                    </a:cxn>
                    <a:cxn ang="0">
                      <a:pos x="14" y="37"/>
                    </a:cxn>
                    <a:cxn ang="0">
                      <a:pos x="16" y="27"/>
                    </a:cxn>
                    <a:cxn ang="0">
                      <a:pos x="17" y="17"/>
                    </a:cxn>
                    <a:cxn ang="0">
                      <a:pos x="22" y="0"/>
                    </a:cxn>
                    <a:cxn ang="0">
                      <a:pos x="18" y="2"/>
                    </a:cxn>
                  </a:cxnLst>
                  <a:rect l="0" t="0" r="r" b="b"/>
                  <a:pathLst>
                    <a:path w="23" h="99">
                      <a:moveTo>
                        <a:pt x="18" y="2"/>
                      </a:moveTo>
                      <a:lnTo>
                        <a:pt x="17" y="6"/>
                      </a:lnTo>
                      <a:lnTo>
                        <a:pt x="14" y="18"/>
                      </a:lnTo>
                      <a:lnTo>
                        <a:pt x="12" y="29"/>
                      </a:lnTo>
                      <a:lnTo>
                        <a:pt x="10" y="36"/>
                      </a:lnTo>
                      <a:lnTo>
                        <a:pt x="8" y="47"/>
                      </a:lnTo>
                      <a:lnTo>
                        <a:pt x="6" y="56"/>
                      </a:lnTo>
                      <a:lnTo>
                        <a:pt x="4" y="72"/>
                      </a:lnTo>
                      <a:lnTo>
                        <a:pt x="0" y="98"/>
                      </a:lnTo>
                      <a:lnTo>
                        <a:pt x="5" y="98"/>
                      </a:lnTo>
                      <a:lnTo>
                        <a:pt x="7" y="82"/>
                      </a:lnTo>
                      <a:lnTo>
                        <a:pt x="10" y="56"/>
                      </a:lnTo>
                      <a:lnTo>
                        <a:pt x="12" y="46"/>
                      </a:lnTo>
                      <a:lnTo>
                        <a:pt x="14" y="37"/>
                      </a:lnTo>
                      <a:lnTo>
                        <a:pt x="16" y="27"/>
                      </a:lnTo>
                      <a:lnTo>
                        <a:pt x="17" y="17"/>
                      </a:lnTo>
                      <a:lnTo>
                        <a:pt x="22" y="0"/>
                      </a:lnTo>
                      <a:lnTo>
                        <a:pt x="18" y="2"/>
                      </a:lnTo>
                    </a:path>
                  </a:pathLst>
                </a:custGeom>
                <a:solidFill>
                  <a:srgbClr val="202020"/>
                </a:solidFill>
                <a:ln w="12700" cap="rnd" cmpd="sng">
                  <a:noFill/>
                  <a:prstDash val="solid"/>
                  <a:round/>
                  <a:headEnd type="none" w="med" len="med"/>
                  <a:tailEnd type="none" w="med" len="med"/>
                </a:ln>
                <a:effectLst/>
              </p:spPr>
              <p:txBody>
                <a:bodyPr/>
                <a:lstStyle/>
                <a:p>
                  <a:endParaRPr lang="en-US"/>
                </a:p>
              </p:txBody>
            </p:sp>
            <p:sp>
              <p:nvSpPr>
                <p:cNvPr id="1237" name="Freeform 33"/>
                <p:cNvSpPr>
                  <a:spLocks/>
                </p:cNvSpPr>
                <p:nvPr/>
              </p:nvSpPr>
              <p:spPr bwMode="auto">
                <a:xfrm>
                  <a:off x="4276" y="2141"/>
                  <a:ext cx="23" cy="99"/>
                </a:xfrm>
                <a:custGeom>
                  <a:avLst/>
                  <a:gdLst/>
                  <a:ahLst/>
                  <a:cxnLst>
                    <a:cxn ang="0">
                      <a:pos x="18" y="2"/>
                    </a:cxn>
                    <a:cxn ang="0">
                      <a:pos x="17" y="6"/>
                    </a:cxn>
                    <a:cxn ang="0">
                      <a:pos x="14" y="18"/>
                    </a:cxn>
                    <a:cxn ang="0">
                      <a:pos x="12" y="29"/>
                    </a:cxn>
                    <a:cxn ang="0">
                      <a:pos x="10" y="36"/>
                    </a:cxn>
                    <a:cxn ang="0">
                      <a:pos x="8" y="47"/>
                    </a:cxn>
                    <a:cxn ang="0">
                      <a:pos x="6" y="56"/>
                    </a:cxn>
                    <a:cxn ang="0">
                      <a:pos x="5" y="72"/>
                    </a:cxn>
                    <a:cxn ang="0">
                      <a:pos x="0" y="98"/>
                    </a:cxn>
                    <a:cxn ang="0">
                      <a:pos x="5" y="98"/>
                    </a:cxn>
                    <a:cxn ang="0">
                      <a:pos x="7" y="82"/>
                    </a:cxn>
                    <a:cxn ang="0">
                      <a:pos x="10" y="56"/>
                    </a:cxn>
                    <a:cxn ang="0">
                      <a:pos x="12" y="46"/>
                    </a:cxn>
                    <a:cxn ang="0">
                      <a:pos x="14" y="37"/>
                    </a:cxn>
                    <a:cxn ang="0">
                      <a:pos x="16" y="27"/>
                    </a:cxn>
                    <a:cxn ang="0">
                      <a:pos x="17" y="17"/>
                    </a:cxn>
                    <a:cxn ang="0">
                      <a:pos x="22" y="0"/>
                    </a:cxn>
                    <a:cxn ang="0">
                      <a:pos x="18" y="2"/>
                    </a:cxn>
                  </a:cxnLst>
                  <a:rect l="0" t="0" r="r" b="b"/>
                  <a:pathLst>
                    <a:path w="23" h="99">
                      <a:moveTo>
                        <a:pt x="18" y="2"/>
                      </a:moveTo>
                      <a:lnTo>
                        <a:pt x="17" y="6"/>
                      </a:lnTo>
                      <a:lnTo>
                        <a:pt x="14" y="18"/>
                      </a:lnTo>
                      <a:lnTo>
                        <a:pt x="12" y="29"/>
                      </a:lnTo>
                      <a:lnTo>
                        <a:pt x="10" y="36"/>
                      </a:lnTo>
                      <a:lnTo>
                        <a:pt x="8" y="47"/>
                      </a:lnTo>
                      <a:lnTo>
                        <a:pt x="6" y="56"/>
                      </a:lnTo>
                      <a:lnTo>
                        <a:pt x="5" y="72"/>
                      </a:lnTo>
                      <a:lnTo>
                        <a:pt x="0" y="98"/>
                      </a:lnTo>
                      <a:lnTo>
                        <a:pt x="5" y="98"/>
                      </a:lnTo>
                      <a:lnTo>
                        <a:pt x="7" y="82"/>
                      </a:lnTo>
                      <a:lnTo>
                        <a:pt x="10" y="56"/>
                      </a:lnTo>
                      <a:lnTo>
                        <a:pt x="12" y="46"/>
                      </a:lnTo>
                      <a:lnTo>
                        <a:pt x="14" y="37"/>
                      </a:lnTo>
                      <a:lnTo>
                        <a:pt x="16" y="27"/>
                      </a:lnTo>
                      <a:lnTo>
                        <a:pt x="17" y="17"/>
                      </a:lnTo>
                      <a:lnTo>
                        <a:pt x="22" y="0"/>
                      </a:lnTo>
                      <a:lnTo>
                        <a:pt x="18" y="2"/>
                      </a:lnTo>
                    </a:path>
                  </a:pathLst>
                </a:custGeom>
                <a:solidFill>
                  <a:srgbClr val="606060"/>
                </a:solidFill>
                <a:ln w="12700" cap="rnd" cmpd="sng">
                  <a:noFill/>
                  <a:prstDash val="solid"/>
                  <a:round/>
                  <a:headEnd type="none" w="med" len="med"/>
                  <a:tailEnd type="none" w="med" len="med"/>
                </a:ln>
                <a:effectLst/>
              </p:spPr>
              <p:txBody>
                <a:bodyPr/>
                <a:lstStyle/>
                <a:p>
                  <a:endParaRPr lang="en-US"/>
                </a:p>
              </p:txBody>
            </p:sp>
          </p:grpSp>
          <p:grpSp>
            <p:nvGrpSpPr>
              <p:cNvPr id="1135" name="Group 37"/>
              <p:cNvGrpSpPr>
                <a:grpSpLocks/>
              </p:cNvGrpSpPr>
              <p:nvPr/>
            </p:nvGrpSpPr>
            <p:grpSpPr bwMode="auto">
              <a:xfrm>
                <a:off x="4389" y="2139"/>
                <a:ext cx="31" cy="110"/>
                <a:chOff x="4389" y="2139"/>
                <a:chExt cx="31" cy="110"/>
              </a:xfrm>
            </p:grpSpPr>
            <p:sp>
              <p:nvSpPr>
                <p:cNvPr id="1234" name="Freeform 35"/>
                <p:cNvSpPr>
                  <a:spLocks/>
                </p:cNvSpPr>
                <p:nvPr/>
              </p:nvSpPr>
              <p:spPr bwMode="auto">
                <a:xfrm>
                  <a:off x="4392" y="2140"/>
                  <a:ext cx="28" cy="109"/>
                </a:xfrm>
                <a:custGeom>
                  <a:avLst/>
                  <a:gdLst/>
                  <a:ahLst/>
                  <a:cxnLst>
                    <a:cxn ang="0">
                      <a:pos x="19" y="0"/>
                    </a:cxn>
                    <a:cxn ang="0">
                      <a:pos x="15" y="17"/>
                    </a:cxn>
                    <a:cxn ang="0">
                      <a:pos x="11" y="31"/>
                    </a:cxn>
                    <a:cxn ang="0">
                      <a:pos x="7" y="55"/>
                    </a:cxn>
                    <a:cxn ang="0">
                      <a:pos x="3" y="77"/>
                    </a:cxn>
                    <a:cxn ang="0">
                      <a:pos x="1" y="89"/>
                    </a:cxn>
                    <a:cxn ang="0">
                      <a:pos x="0" y="108"/>
                    </a:cxn>
                    <a:cxn ang="0">
                      <a:pos x="13" y="108"/>
                    </a:cxn>
                    <a:cxn ang="0">
                      <a:pos x="15" y="85"/>
                    </a:cxn>
                    <a:cxn ang="0">
                      <a:pos x="16" y="69"/>
                    </a:cxn>
                    <a:cxn ang="0">
                      <a:pos x="20" y="45"/>
                    </a:cxn>
                    <a:cxn ang="0">
                      <a:pos x="23" y="23"/>
                    </a:cxn>
                    <a:cxn ang="0">
                      <a:pos x="27" y="0"/>
                    </a:cxn>
                    <a:cxn ang="0">
                      <a:pos x="19" y="0"/>
                    </a:cxn>
                  </a:cxnLst>
                  <a:rect l="0" t="0" r="r" b="b"/>
                  <a:pathLst>
                    <a:path w="28" h="109">
                      <a:moveTo>
                        <a:pt x="19" y="0"/>
                      </a:moveTo>
                      <a:lnTo>
                        <a:pt x="15" y="17"/>
                      </a:lnTo>
                      <a:lnTo>
                        <a:pt x="11" y="31"/>
                      </a:lnTo>
                      <a:lnTo>
                        <a:pt x="7" y="55"/>
                      </a:lnTo>
                      <a:lnTo>
                        <a:pt x="3" y="77"/>
                      </a:lnTo>
                      <a:lnTo>
                        <a:pt x="1" y="89"/>
                      </a:lnTo>
                      <a:lnTo>
                        <a:pt x="0" y="108"/>
                      </a:lnTo>
                      <a:lnTo>
                        <a:pt x="13" y="108"/>
                      </a:lnTo>
                      <a:lnTo>
                        <a:pt x="15" y="85"/>
                      </a:lnTo>
                      <a:lnTo>
                        <a:pt x="16" y="69"/>
                      </a:lnTo>
                      <a:lnTo>
                        <a:pt x="20" y="45"/>
                      </a:lnTo>
                      <a:lnTo>
                        <a:pt x="23" y="23"/>
                      </a:lnTo>
                      <a:lnTo>
                        <a:pt x="27" y="0"/>
                      </a:lnTo>
                      <a:lnTo>
                        <a:pt x="19" y="0"/>
                      </a:lnTo>
                    </a:path>
                  </a:pathLst>
                </a:custGeom>
                <a:solidFill>
                  <a:srgbClr val="202020"/>
                </a:solidFill>
                <a:ln w="12700" cap="rnd" cmpd="sng">
                  <a:noFill/>
                  <a:prstDash val="solid"/>
                  <a:round/>
                  <a:headEnd type="none" w="med" len="med"/>
                  <a:tailEnd type="none" w="med" len="med"/>
                </a:ln>
                <a:effectLst/>
              </p:spPr>
              <p:txBody>
                <a:bodyPr/>
                <a:lstStyle/>
                <a:p>
                  <a:endParaRPr lang="en-US"/>
                </a:p>
              </p:txBody>
            </p:sp>
            <p:sp>
              <p:nvSpPr>
                <p:cNvPr id="1235" name="Freeform 36"/>
                <p:cNvSpPr>
                  <a:spLocks/>
                </p:cNvSpPr>
                <p:nvPr/>
              </p:nvSpPr>
              <p:spPr bwMode="auto">
                <a:xfrm>
                  <a:off x="4389" y="2139"/>
                  <a:ext cx="29" cy="110"/>
                </a:xfrm>
                <a:custGeom>
                  <a:avLst/>
                  <a:gdLst/>
                  <a:ahLst/>
                  <a:cxnLst>
                    <a:cxn ang="0">
                      <a:pos x="19" y="0"/>
                    </a:cxn>
                    <a:cxn ang="0">
                      <a:pos x="15" y="17"/>
                    </a:cxn>
                    <a:cxn ang="0">
                      <a:pos x="12" y="31"/>
                    </a:cxn>
                    <a:cxn ang="0">
                      <a:pos x="7" y="56"/>
                    </a:cxn>
                    <a:cxn ang="0">
                      <a:pos x="3" y="77"/>
                    </a:cxn>
                    <a:cxn ang="0">
                      <a:pos x="2" y="90"/>
                    </a:cxn>
                    <a:cxn ang="0">
                      <a:pos x="0" y="108"/>
                    </a:cxn>
                    <a:cxn ang="0">
                      <a:pos x="13" y="109"/>
                    </a:cxn>
                    <a:cxn ang="0">
                      <a:pos x="15" y="85"/>
                    </a:cxn>
                    <a:cxn ang="0">
                      <a:pos x="16" y="70"/>
                    </a:cxn>
                    <a:cxn ang="0">
                      <a:pos x="20" y="45"/>
                    </a:cxn>
                    <a:cxn ang="0">
                      <a:pos x="23" y="23"/>
                    </a:cxn>
                    <a:cxn ang="0">
                      <a:pos x="28" y="0"/>
                    </a:cxn>
                    <a:cxn ang="0">
                      <a:pos x="19" y="0"/>
                    </a:cxn>
                  </a:cxnLst>
                  <a:rect l="0" t="0" r="r" b="b"/>
                  <a:pathLst>
                    <a:path w="29" h="110">
                      <a:moveTo>
                        <a:pt x="19" y="0"/>
                      </a:moveTo>
                      <a:lnTo>
                        <a:pt x="15" y="17"/>
                      </a:lnTo>
                      <a:lnTo>
                        <a:pt x="12" y="31"/>
                      </a:lnTo>
                      <a:lnTo>
                        <a:pt x="7" y="56"/>
                      </a:lnTo>
                      <a:lnTo>
                        <a:pt x="3" y="77"/>
                      </a:lnTo>
                      <a:lnTo>
                        <a:pt x="2" y="90"/>
                      </a:lnTo>
                      <a:lnTo>
                        <a:pt x="0" y="108"/>
                      </a:lnTo>
                      <a:lnTo>
                        <a:pt x="13" y="109"/>
                      </a:lnTo>
                      <a:lnTo>
                        <a:pt x="15" y="85"/>
                      </a:lnTo>
                      <a:lnTo>
                        <a:pt x="16" y="70"/>
                      </a:lnTo>
                      <a:lnTo>
                        <a:pt x="20" y="45"/>
                      </a:lnTo>
                      <a:lnTo>
                        <a:pt x="23" y="23"/>
                      </a:lnTo>
                      <a:lnTo>
                        <a:pt x="28" y="0"/>
                      </a:lnTo>
                      <a:lnTo>
                        <a:pt x="19" y="0"/>
                      </a:lnTo>
                    </a:path>
                  </a:pathLst>
                </a:custGeom>
                <a:solidFill>
                  <a:srgbClr val="606060"/>
                </a:solidFill>
                <a:ln w="12700" cap="rnd" cmpd="sng">
                  <a:noFill/>
                  <a:prstDash val="solid"/>
                  <a:round/>
                  <a:headEnd type="none" w="med" len="med"/>
                  <a:tailEnd type="none" w="med" len="med"/>
                </a:ln>
                <a:effectLst/>
              </p:spPr>
              <p:txBody>
                <a:bodyPr/>
                <a:lstStyle/>
                <a:p>
                  <a:endParaRPr lang="en-US"/>
                </a:p>
              </p:txBody>
            </p:sp>
          </p:grpSp>
          <p:grpSp>
            <p:nvGrpSpPr>
              <p:cNvPr id="1136" name="Group 65"/>
              <p:cNvGrpSpPr>
                <a:grpSpLocks/>
              </p:cNvGrpSpPr>
              <p:nvPr/>
            </p:nvGrpSpPr>
            <p:grpSpPr bwMode="auto">
              <a:xfrm>
                <a:off x="4105" y="2311"/>
                <a:ext cx="1062" cy="290"/>
                <a:chOff x="4105" y="2311"/>
                <a:chExt cx="1062" cy="290"/>
              </a:xfrm>
            </p:grpSpPr>
            <p:grpSp>
              <p:nvGrpSpPr>
                <p:cNvPr id="1207" name="Group 40"/>
                <p:cNvGrpSpPr>
                  <a:grpSpLocks/>
                </p:cNvGrpSpPr>
                <p:nvPr/>
              </p:nvGrpSpPr>
              <p:grpSpPr bwMode="auto">
                <a:xfrm>
                  <a:off x="5008" y="2372"/>
                  <a:ext cx="159" cy="159"/>
                  <a:chOff x="5008" y="2372"/>
                  <a:chExt cx="159" cy="159"/>
                </a:xfrm>
              </p:grpSpPr>
              <p:sp>
                <p:nvSpPr>
                  <p:cNvPr id="1232" name="Oval 38"/>
                  <p:cNvSpPr>
                    <a:spLocks noChangeArrowheads="1"/>
                  </p:cNvSpPr>
                  <p:nvPr/>
                </p:nvSpPr>
                <p:spPr bwMode="auto">
                  <a:xfrm>
                    <a:off x="5031" y="2372"/>
                    <a:ext cx="136" cy="156"/>
                  </a:xfrm>
                  <a:prstGeom prst="ellipse">
                    <a:avLst/>
                  </a:prstGeom>
                  <a:solidFill>
                    <a:srgbClr val="202020"/>
                  </a:solidFill>
                  <a:ln w="12700">
                    <a:noFill/>
                    <a:round/>
                    <a:headEnd/>
                    <a:tailEnd/>
                  </a:ln>
                  <a:effectLst/>
                </p:spPr>
                <p:txBody>
                  <a:bodyPr wrap="none" anchor="ctr"/>
                  <a:lstStyle/>
                  <a:p>
                    <a:endParaRPr lang="en-US"/>
                  </a:p>
                </p:txBody>
              </p:sp>
              <p:sp>
                <p:nvSpPr>
                  <p:cNvPr id="1233" name="Oval 39"/>
                  <p:cNvSpPr>
                    <a:spLocks noChangeArrowheads="1"/>
                  </p:cNvSpPr>
                  <p:nvPr/>
                </p:nvSpPr>
                <p:spPr bwMode="auto">
                  <a:xfrm>
                    <a:off x="5008" y="2375"/>
                    <a:ext cx="135" cy="156"/>
                  </a:xfrm>
                  <a:prstGeom prst="ellipse">
                    <a:avLst/>
                  </a:prstGeom>
                  <a:solidFill>
                    <a:srgbClr val="000000"/>
                  </a:solidFill>
                  <a:ln w="12700">
                    <a:noFill/>
                    <a:round/>
                    <a:headEnd/>
                    <a:tailEnd/>
                  </a:ln>
                  <a:effectLst/>
                </p:spPr>
                <p:txBody>
                  <a:bodyPr wrap="none" anchor="ctr"/>
                  <a:lstStyle/>
                  <a:p>
                    <a:endParaRPr lang="en-US"/>
                  </a:p>
                </p:txBody>
              </p:sp>
            </p:grpSp>
            <p:grpSp>
              <p:nvGrpSpPr>
                <p:cNvPr id="1208" name="Group 52"/>
                <p:cNvGrpSpPr>
                  <a:grpSpLocks/>
                </p:cNvGrpSpPr>
                <p:nvPr/>
              </p:nvGrpSpPr>
              <p:grpSpPr bwMode="auto">
                <a:xfrm>
                  <a:off x="4647" y="2349"/>
                  <a:ext cx="210" cy="252"/>
                  <a:chOff x="4647" y="2349"/>
                  <a:chExt cx="210" cy="252"/>
                </a:xfrm>
              </p:grpSpPr>
              <p:sp>
                <p:nvSpPr>
                  <p:cNvPr id="1221" name="Freeform 41"/>
                  <p:cNvSpPr>
                    <a:spLocks/>
                  </p:cNvSpPr>
                  <p:nvPr/>
                </p:nvSpPr>
                <p:spPr bwMode="auto">
                  <a:xfrm>
                    <a:off x="4647" y="2349"/>
                    <a:ext cx="154" cy="134"/>
                  </a:xfrm>
                  <a:custGeom>
                    <a:avLst/>
                    <a:gdLst/>
                    <a:ahLst/>
                    <a:cxnLst>
                      <a:cxn ang="0">
                        <a:pos x="153" y="27"/>
                      </a:cxn>
                      <a:cxn ang="0">
                        <a:pos x="135" y="13"/>
                      </a:cxn>
                      <a:cxn ang="0">
                        <a:pos x="117" y="7"/>
                      </a:cxn>
                      <a:cxn ang="0">
                        <a:pos x="94" y="2"/>
                      </a:cxn>
                      <a:cxn ang="0">
                        <a:pos x="77" y="0"/>
                      </a:cxn>
                      <a:cxn ang="0">
                        <a:pos x="57" y="2"/>
                      </a:cxn>
                      <a:cxn ang="0">
                        <a:pos x="41" y="8"/>
                      </a:cxn>
                      <a:cxn ang="0">
                        <a:pos x="24" y="20"/>
                      </a:cxn>
                      <a:cxn ang="0">
                        <a:pos x="14" y="32"/>
                      </a:cxn>
                      <a:cxn ang="0">
                        <a:pos x="8" y="47"/>
                      </a:cxn>
                      <a:cxn ang="0">
                        <a:pos x="1" y="74"/>
                      </a:cxn>
                      <a:cxn ang="0">
                        <a:pos x="0" y="93"/>
                      </a:cxn>
                      <a:cxn ang="0">
                        <a:pos x="1" y="125"/>
                      </a:cxn>
                      <a:cxn ang="0">
                        <a:pos x="3" y="133"/>
                      </a:cxn>
                      <a:cxn ang="0">
                        <a:pos x="151" y="76"/>
                      </a:cxn>
                      <a:cxn ang="0">
                        <a:pos x="153" y="27"/>
                      </a:cxn>
                    </a:cxnLst>
                    <a:rect l="0" t="0" r="r" b="b"/>
                    <a:pathLst>
                      <a:path w="154" h="134">
                        <a:moveTo>
                          <a:pt x="153" y="27"/>
                        </a:moveTo>
                        <a:lnTo>
                          <a:pt x="135" y="13"/>
                        </a:lnTo>
                        <a:lnTo>
                          <a:pt x="117" y="7"/>
                        </a:lnTo>
                        <a:lnTo>
                          <a:pt x="94" y="2"/>
                        </a:lnTo>
                        <a:lnTo>
                          <a:pt x="77" y="0"/>
                        </a:lnTo>
                        <a:lnTo>
                          <a:pt x="57" y="2"/>
                        </a:lnTo>
                        <a:lnTo>
                          <a:pt x="41" y="8"/>
                        </a:lnTo>
                        <a:lnTo>
                          <a:pt x="24" y="20"/>
                        </a:lnTo>
                        <a:lnTo>
                          <a:pt x="14" y="32"/>
                        </a:lnTo>
                        <a:lnTo>
                          <a:pt x="8" y="47"/>
                        </a:lnTo>
                        <a:lnTo>
                          <a:pt x="1" y="74"/>
                        </a:lnTo>
                        <a:lnTo>
                          <a:pt x="0" y="93"/>
                        </a:lnTo>
                        <a:lnTo>
                          <a:pt x="1" y="125"/>
                        </a:lnTo>
                        <a:lnTo>
                          <a:pt x="3" y="133"/>
                        </a:lnTo>
                        <a:lnTo>
                          <a:pt x="151" y="76"/>
                        </a:lnTo>
                        <a:lnTo>
                          <a:pt x="153" y="27"/>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grpSp>
                <p:nvGrpSpPr>
                  <p:cNvPr id="1222" name="Group 51"/>
                  <p:cNvGrpSpPr>
                    <a:grpSpLocks/>
                  </p:cNvGrpSpPr>
                  <p:nvPr/>
                </p:nvGrpSpPr>
                <p:grpSpPr bwMode="auto">
                  <a:xfrm>
                    <a:off x="4668" y="2378"/>
                    <a:ext cx="189" cy="223"/>
                    <a:chOff x="4668" y="2378"/>
                    <a:chExt cx="189" cy="223"/>
                  </a:xfrm>
                </p:grpSpPr>
                <p:sp>
                  <p:nvSpPr>
                    <p:cNvPr id="1223" name="Arc 42"/>
                    <p:cNvSpPr>
                      <a:spLocks/>
                    </p:cNvSpPr>
                    <p:nvPr/>
                  </p:nvSpPr>
                  <p:spPr bwMode="auto">
                    <a:xfrm>
                      <a:off x="4732" y="2378"/>
                      <a:ext cx="125" cy="223"/>
                    </a:xfrm>
                    <a:custGeom>
                      <a:avLst/>
                      <a:gdLst>
                        <a:gd name="G0" fmla="+- 6486 0 0"/>
                        <a:gd name="G1" fmla="+- 21600 0 0"/>
                        <a:gd name="G2" fmla="+- 21600 0 0"/>
                        <a:gd name="T0" fmla="*/ 0 w 28086"/>
                        <a:gd name="T1" fmla="*/ 997 h 43200"/>
                        <a:gd name="T2" fmla="*/ 5575 w 28086"/>
                        <a:gd name="T3" fmla="*/ 43181 h 43200"/>
                        <a:gd name="T4" fmla="*/ 6486 w 28086"/>
                        <a:gd name="T5" fmla="*/ 21600 h 43200"/>
                      </a:gdLst>
                      <a:ahLst/>
                      <a:cxnLst>
                        <a:cxn ang="0">
                          <a:pos x="T0" y="T1"/>
                        </a:cxn>
                        <a:cxn ang="0">
                          <a:pos x="T2" y="T3"/>
                        </a:cxn>
                        <a:cxn ang="0">
                          <a:pos x="T4" y="T5"/>
                        </a:cxn>
                      </a:cxnLst>
                      <a:rect l="0" t="0" r="r" b="b"/>
                      <a:pathLst>
                        <a:path w="28086" h="43200" fill="none" extrusionOk="0">
                          <a:moveTo>
                            <a:pt x="-1" y="996"/>
                          </a:moveTo>
                          <a:cubicBezTo>
                            <a:pt x="2098" y="336"/>
                            <a:pt x="4285" y="-1"/>
                            <a:pt x="6486" y="0"/>
                          </a:cubicBezTo>
                          <a:cubicBezTo>
                            <a:pt x="18415" y="0"/>
                            <a:pt x="28086" y="9670"/>
                            <a:pt x="28086" y="21600"/>
                          </a:cubicBezTo>
                          <a:cubicBezTo>
                            <a:pt x="28086" y="33529"/>
                            <a:pt x="18415" y="43200"/>
                            <a:pt x="6486" y="43200"/>
                          </a:cubicBezTo>
                          <a:cubicBezTo>
                            <a:pt x="6182" y="43200"/>
                            <a:pt x="5878" y="43193"/>
                            <a:pt x="5575" y="43180"/>
                          </a:cubicBezTo>
                        </a:path>
                        <a:path w="28086" h="43200" stroke="0" extrusionOk="0">
                          <a:moveTo>
                            <a:pt x="-1" y="996"/>
                          </a:moveTo>
                          <a:cubicBezTo>
                            <a:pt x="2098" y="336"/>
                            <a:pt x="4285" y="-1"/>
                            <a:pt x="6486" y="0"/>
                          </a:cubicBezTo>
                          <a:cubicBezTo>
                            <a:pt x="18415" y="0"/>
                            <a:pt x="28086" y="9670"/>
                            <a:pt x="28086" y="21600"/>
                          </a:cubicBezTo>
                          <a:cubicBezTo>
                            <a:pt x="28086" y="33529"/>
                            <a:pt x="18415" y="43200"/>
                            <a:pt x="6486" y="43200"/>
                          </a:cubicBezTo>
                          <a:cubicBezTo>
                            <a:pt x="6182" y="43200"/>
                            <a:pt x="5878" y="43193"/>
                            <a:pt x="5575" y="43180"/>
                          </a:cubicBezTo>
                          <a:lnTo>
                            <a:pt x="6486" y="21600"/>
                          </a:lnTo>
                          <a:close/>
                        </a:path>
                      </a:pathLst>
                    </a:custGeom>
                    <a:solidFill>
                      <a:srgbClr val="202020"/>
                    </a:solidFill>
                    <a:ln w="12700" cap="rnd">
                      <a:noFill/>
                      <a:round/>
                      <a:headEnd/>
                      <a:tailEnd/>
                    </a:ln>
                    <a:effectLst/>
                  </p:spPr>
                  <p:txBody>
                    <a:bodyPr wrap="none" anchor="ctr"/>
                    <a:lstStyle/>
                    <a:p>
                      <a:endParaRPr lang="en-US"/>
                    </a:p>
                  </p:txBody>
                </p:sp>
                <p:grpSp>
                  <p:nvGrpSpPr>
                    <p:cNvPr id="1224" name="Group 50"/>
                    <p:cNvGrpSpPr>
                      <a:grpSpLocks/>
                    </p:cNvGrpSpPr>
                    <p:nvPr/>
                  </p:nvGrpSpPr>
                  <p:grpSpPr bwMode="auto">
                    <a:xfrm>
                      <a:off x="4668" y="2381"/>
                      <a:ext cx="152" cy="219"/>
                      <a:chOff x="4668" y="2381"/>
                      <a:chExt cx="152" cy="219"/>
                    </a:xfrm>
                  </p:grpSpPr>
                  <p:sp>
                    <p:nvSpPr>
                      <p:cNvPr id="1225" name="Oval 43"/>
                      <p:cNvSpPr>
                        <a:spLocks noChangeArrowheads="1"/>
                      </p:cNvSpPr>
                      <p:nvPr/>
                    </p:nvSpPr>
                    <p:spPr bwMode="auto">
                      <a:xfrm>
                        <a:off x="4668" y="2381"/>
                        <a:ext cx="152" cy="219"/>
                      </a:xfrm>
                      <a:prstGeom prst="ellipse">
                        <a:avLst/>
                      </a:prstGeom>
                      <a:solidFill>
                        <a:srgbClr val="606060"/>
                      </a:solidFill>
                      <a:ln w="12700">
                        <a:noFill/>
                        <a:round/>
                        <a:headEnd/>
                        <a:tailEnd/>
                      </a:ln>
                      <a:effectLst/>
                    </p:spPr>
                    <p:txBody>
                      <a:bodyPr wrap="none" anchor="ctr"/>
                      <a:lstStyle/>
                      <a:p>
                        <a:endParaRPr lang="en-US"/>
                      </a:p>
                    </p:txBody>
                  </p:sp>
                  <p:sp>
                    <p:nvSpPr>
                      <p:cNvPr id="1226" name="Oval 44"/>
                      <p:cNvSpPr>
                        <a:spLocks noChangeArrowheads="1"/>
                      </p:cNvSpPr>
                      <p:nvPr/>
                    </p:nvSpPr>
                    <p:spPr bwMode="auto">
                      <a:xfrm>
                        <a:off x="4677" y="2391"/>
                        <a:ext cx="132" cy="200"/>
                      </a:xfrm>
                      <a:prstGeom prst="ellipse">
                        <a:avLst/>
                      </a:prstGeom>
                      <a:solidFill>
                        <a:srgbClr val="808080"/>
                      </a:solidFill>
                      <a:ln w="12700">
                        <a:noFill/>
                        <a:round/>
                        <a:headEnd/>
                        <a:tailEnd/>
                      </a:ln>
                      <a:effectLst/>
                    </p:spPr>
                    <p:txBody>
                      <a:bodyPr wrap="none" anchor="ctr"/>
                      <a:lstStyle/>
                      <a:p>
                        <a:endParaRPr lang="en-US"/>
                      </a:p>
                    </p:txBody>
                  </p:sp>
                  <p:sp>
                    <p:nvSpPr>
                      <p:cNvPr id="1227" name="Oval 45"/>
                      <p:cNvSpPr>
                        <a:spLocks noChangeArrowheads="1"/>
                      </p:cNvSpPr>
                      <p:nvPr/>
                    </p:nvSpPr>
                    <p:spPr bwMode="auto">
                      <a:xfrm>
                        <a:off x="4702" y="2428"/>
                        <a:ext cx="74" cy="130"/>
                      </a:xfrm>
                      <a:prstGeom prst="ellipse">
                        <a:avLst/>
                      </a:prstGeom>
                      <a:solidFill>
                        <a:srgbClr val="404040"/>
                      </a:solidFill>
                      <a:ln w="12700">
                        <a:solidFill>
                          <a:srgbClr val="A0A0A0"/>
                        </a:solidFill>
                        <a:round/>
                        <a:headEnd/>
                        <a:tailEnd/>
                      </a:ln>
                      <a:effectLst/>
                    </p:spPr>
                    <p:txBody>
                      <a:bodyPr wrap="none" anchor="ctr"/>
                      <a:lstStyle/>
                      <a:p>
                        <a:endParaRPr lang="en-US"/>
                      </a:p>
                    </p:txBody>
                  </p:sp>
                  <p:sp>
                    <p:nvSpPr>
                      <p:cNvPr id="1228" name="Oval 46"/>
                      <p:cNvSpPr>
                        <a:spLocks noChangeArrowheads="1"/>
                      </p:cNvSpPr>
                      <p:nvPr/>
                    </p:nvSpPr>
                    <p:spPr bwMode="auto">
                      <a:xfrm>
                        <a:off x="4723" y="2442"/>
                        <a:ext cx="46" cy="92"/>
                      </a:xfrm>
                      <a:prstGeom prst="ellipse">
                        <a:avLst/>
                      </a:prstGeom>
                      <a:solidFill>
                        <a:srgbClr val="000000"/>
                      </a:solidFill>
                      <a:ln w="12700">
                        <a:solidFill>
                          <a:srgbClr val="808080"/>
                        </a:solidFill>
                        <a:round/>
                        <a:headEnd/>
                        <a:tailEnd/>
                      </a:ln>
                      <a:effectLst/>
                    </p:spPr>
                    <p:txBody>
                      <a:bodyPr wrap="none" anchor="ctr"/>
                      <a:lstStyle/>
                      <a:p>
                        <a:endParaRPr lang="en-US"/>
                      </a:p>
                    </p:txBody>
                  </p:sp>
                  <p:grpSp>
                    <p:nvGrpSpPr>
                      <p:cNvPr id="1229" name="Group 49"/>
                      <p:cNvGrpSpPr>
                        <a:grpSpLocks/>
                      </p:cNvGrpSpPr>
                      <p:nvPr/>
                    </p:nvGrpSpPr>
                    <p:grpSpPr bwMode="auto">
                      <a:xfrm>
                        <a:off x="4739" y="2478"/>
                        <a:ext cx="14" cy="26"/>
                        <a:chOff x="4739" y="2478"/>
                        <a:chExt cx="14" cy="26"/>
                      </a:xfrm>
                    </p:grpSpPr>
                    <p:sp>
                      <p:nvSpPr>
                        <p:cNvPr id="1230" name="Oval 47"/>
                        <p:cNvSpPr>
                          <a:spLocks noChangeArrowheads="1"/>
                        </p:cNvSpPr>
                        <p:nvPr/>
                      </p:nvSpPr>
                      <p:spPr bwMode="auto">
                        <a:xfrm>
                          <a:off x="4742" y="2479"/>
                          <a:ext cx="11" cy="25"/>
                        </a:xfrm>
                        <a:prstGeom prst="ellipse">
                          <a:avLst/>
                        </a:prstGeom>
                        <a:solidFill>
                          <a:srgbClr val="808080"/>
                        </a:solidFill>
                        <a:ln w="12700">
                          <a:noFill/>
                          <a:round/>
                          <a:headEnd/>
                          <a:tailEnd/>
                        </a:ln>
                        <a:effectLst/>
                      </p:spPr>
                      <p:txBody>
                        <a:bodyPr wrap="none" anchor="ctr"/>
                        <a:lstStyle/>
                        <a:p>
                          <a:endParaRPr lang="en-US"/>
                        </a:p>
                      </p:txBody>
                    </p:sp>
                    <p:sp>
                      <p:nvSpPr>
                        <p:cNvPr id="1231" name="Oval 48"/>
                        <p:cNvSpPr>
                          <a:spLocks noChangeArrowheads="1"/>
                        </p:cNvSpPr>
                        <p:nvPr/>
                      </p:nvSpPr>
                      <p:spPr bwMode="auto">
                        <a:xfrm>
                          <a:off x="4739" y="2478"/>
                          <a:ext cx="10" cy="25"/>
                        </a:xfrm>
                        <a:prstGeom prst="ellipse">
                          <a:avLst/>
                        </a:prstGeom>
                        <a:solidFill>
                          <a:srgbClr val="E0E0E0"/>
                        </a:solidFill>
                        <a:ln w="12700">
                          <a:noFill/>
                          <a:round/>
                          <a:headEnd/>
                          <a:tailEnd/>
                        </a:ln>
                        <a:effectLst/>
                      </p:spPr>
                      <p:txBody>
                        <a:bodyPr wrap="none" anchor="ctr"/>
                        <a:lstStyle/>
                        <a:p>
                          <a:endParaRPr lang="en-US"/>
                        </a:p>
                      </p:txBody>
                    </p:sp>
                  </p:grpSp>
                </p:grpSp>
              </p:grpSp>
            </p:grpSp>
            <p:grpSp>
              <p:nvGrpSpPr>
                <p:cNvPr id="1209" name="Group 64"/>
                <p:cNvGrpSpPr>
                  <a:grpSpLocks/>
                </p:cNvGrpSpPr>
                <p:nvPr/>
              </p:nvGrpSpPr>
              <p:grpSpPr bwMode="auto">
                <a:xfrm>
                  <a:off x="4105" y="2311"/>
                  <a:ext cx="148" cy="171"/>
                  <a:chOff x="4105" y="2311"/>
                  <a:chExt cx="148" cy="171"/>
                </a:xfrm>
              </p:grpSpPr>
              <p:sp>
                <p:nvSpPr>
                  <p:cNvPr id="1210" name="Freeform 53"/>
                  <p:cNvSpPr>
                    <a:spLocks/>
                  </p:cNvSpPr>
                  <p:nvPr/>
                </p:nvSpPr>
                <p:spPr bwMode="auto">
                  <a:xfrm>
                    <a:off x="4105" y="2311"/>
                    <a:ext cx="85" cy="81"/>
                  </a:xfrm>
                  <a:custGeom>
                    <a:avLst/>
                    <a:gdLst/>
                    <a:ahLst/>
                    <a:cxnLst>
                      <a:cxn ang="0">
                        <a:pos x="84" y="10"/>
                      </a:cxn>
                      <a:cxn ang="0">
                        <a:pos x="75" y="4"/>
                      </a:cxn>
                      <a:cxn ang="0">
                        <a:pos x="59" y="0"/>
                      </a:cxn>
                      <a:cxn ang="0">
                        <a:pos x="42" y="0"/>
                      </a:cxn>
                      <a:cxn ang="0">
                        <a:pos x="25" y="3"/>
                      </a:cxn>
                      <a:cxn ang="0">
                        <a:pos x="14" y="12"/>
                      </a:cxn>
                      <a:cxn ang="0">
                        <a:pos x="5" y="26"/>
                      </a:cxn>
                      <a:cxn ang="0">
                        <a:pos x="2" y="42"/>
                      </a:cxn>
                      <a:cxn ang="0">
                        <a:pos x="0" y="53"/>
                      </a:cxn>
                      <a:cxn ang="0">
                        <a:pos x="1" y="71"/>
                      </a:cxn>
                      <a:cxn ang="0">
                        <a:pos x="2" y="80"/>
                      </a:cxn>
                      <a:cxn ang="0">
                        <a:pos x="66" y="66"/>
                      </a:cxn>
                      <a:cxn ang="0">
                        <a:pos x="84" y="10"/>
                      </a:cxn>
                    </a:cxnLst>
                    <a:rect l="0" t="0" r="r" b="b"/>
                    <a:pathLst>
                      <a:path w="85" h="81">
                        <a:moveTo>
                          <a:pt x="84" y="10"/>
                        </a:moveTo>
                        <a:lnTo>
                          <a:pt x="75" y="4"/>
                        </a:lnTo>
                        <a:lnTo>
                          <a:pt x="59" y="0"/>
                        </a:lnTo>
                        <a:lnTo>
                          <a:pt x="42" y="0"/>
                        </a:lnTo>
                        <a:lnTo>
                          <a:pt x="25" y="3"/>
                        </a:lnTo>
                        <a:lnTo>
                          <a:pt x="14" y="12"/>
                        </a:lnTo>
                        <a:lnTo>
                          <a:pt x="5" y="26"/>
                        </a:lnTo>
                        <a:lnTo>
                          <a:pt x="2" y="42"/>
                        </a:lnTo>
                        <a:lnTo>
                          <a:pt x="0" y="53"/>
                        </a:lnTo>
                        <a:lnTo>
                          <a:pt x="1" y="71"/>
                        </a:lnTo>
                        <a:lnTo>
                          <a:pt x="2" y="80"/>
                        </a:lnTo>
                        <a:lnTo>
                          <a:pt x="66" y="66"/>
                        </a:lnTo>
                        <a:lnTo>
                          <a:pt x="84" y="10"/>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grpSp>
                <p:nvGrpSpPr>
                  <p:cNvPr id="1211" name="Group 63"/>
                  <p:cNvGrpSpPr>
                    <a:grpSpLocks/>
                  </p:cNvGrpSpPr>
                  <p:nvPr/>
                </p:nvGrpSpPr>
                <p:grpSpPr bwMode="auto">
                  <a:xfrm>
                    <a:off x="4114" y="2317"/>
                    <a:ext cx="139" cy="165"/>
                    <a:chOff x="4114" y="2317"/>
                    <a:chExt cx="139" cy="165"/>
                  </a:xfrm>
                </p:grpSpPr>
                <p:sp>
                  <p:nvSpPr>
                    <p:cNvPr id="1212" name="Arc 54"/>
                    <p:cNvSpPr>
                      <a:spLocks/>
                    </p:cNvSpPr>
                    <p:nvPr/>
                  </p:nvSpPr>
                  <p:spPr bwMode="auto">
                    <a:xfrm>
                      <a:off x="4160" y="2317"/>
                      <a:ext cx="93" cy="165"/>
                    </a:xfrm>
                    <a:custGeom>
                      <a:avLst/>
                      <a:gdLst>
                        <a:gd name="G0" fmla="+- 6533 0 0"/>
                        <a:gd name="G1" fmla="+- 21600 0 0"/>
                        <a:gd name="G2" fmla="+- 21600 0 0"/>
                        <a:gd name="T0" fmla="*/ 0 w 28133"/>
                        <a:gd name="T1" fmla="*/ 1012 h 43200"/>
                        <a:gd name="T2" fmla="*/ 5611 w 28133"/>
                        <a:gd name="T3" fmla="*/ 43180 h 43200"/>
                        <a:gd name="T4" fmla="*/ 6533 w 28133"/>
                        <a:gd name="T5" fmla="*/ 21600 h 43200"/>
                      </a:gdLst>
                      <a:ahLst/>
                      <a:cxnLst>
                        <a:cxn ang="0">
                          <a:pos x="T0" y="T1"/>
                        </a:cxn>
                        <a:cxn ang="0">
                          <a:pos x="T2" y="T3"/>
                        </a:cxn>
                        <a:cxn ang="0">
                          <a:pos x="T4" y="T5"/>
                        </a:cxn>
                      </a:cxnLst>
                      <a:rect l="0" t="0" r="r" b="b"/>
                      <a:pathLst>
                        <a:path w="28133" h="43200" fill="none" extrusionOk="0">
                          <a:moveTo>
                            <a:pt x="-1" y="1011"/>
                          </a:moveTo>
                          <a:cubicBezTo>
                            <a:pt x="2112" y="341"/>
                            <a:pt x="4316" y="-1"/>
                            <a:pt x="6533" y="0"/>
                          </a:cubicBezTo>
                          <a:cubicBezTo>
                            <a:pt x="18462" y="0"/>
                            <a:pt x="28133" y="9670"/>
                            <a:pt x="28133" y="21600"/>
                          </a:cubicBezTo>
                          <a:cubicBezTo>
                            <a:pt x="28133" y="33529"/>
                            <a:pt x="18462" y="43200"/>
                            <a:pt x="6533" y="43200"/>
                          </a:cubicBezTo>
                          <a:cubicBezTo>
                            <a:pt x="6225" y="43200"/>
                            <a:pt x="5918" y="43193"/>
                            <a:pt x="5610" y="43180"/>
                          </a:cubicBezTo>
                        </a:path>
                        <a:path w="28133" h="43200" stroke="0" extrusionOk="0">
                          <a:moveTo>
                            <a:pt x="-1" y="1011"/>
                          </a:moveTo>
                          <a:cubicBezTo>
                            <a:pt x="2112" y="341"/>
                            <a:pt x="4316" y="-1"/>
                            <a:pt x="6533" y="0"/>
                          </a:cubicBezTo>
                          <a:cubicBezTo>
                            <a:pt x="18462" y="0"/>
                            <a:pt x="28133" y="9670"/>
                            <a:pt x="28133" y="21600"/>
                          </a:cubicBezTo>
                          <a:cubicBezTo>
                            <a:pt x="28133" y="33529"/>
                            <a:pt x="18462" y="43200"/>
                            <a:pt x="6533" y="43200"/>
                          </a:cubicBezTo>
                          <a:cubicBezTo>
                            <a:pt x="6225" y="43200"/>
                            <a:pt x="5918" y="43193"/>
                            <a:pt x="5610" y="43180"/>
                          </a:cubicBezTo>
                          <a:lnTo>
                            <a:pt x="6533" y="21600"/>
                          </a:lnTo>
                          <a:close/>
                        </a:path>
                      </a:pathLst>
                    </a:custGeom>
                    <a:solidFill>
                      <a:srgbClr val="202020"/>
                    </a:solidFill>
                    <a:ln w="12700" cap="rnd">
                      <a:noFill/>
                      <a:round/>
                      <a:headEnd/>
                      <a:tailEnd/>
                    </a:ln>
                    <a:effectLst/>
                  </p:spPr>
                  <p:txBody>
                    <a:bodyPr wrap="none" anchor="ctr"/>
                    <a:lstStyle/>
                    <a:p>
                      <a:endParaRPr lang="en-US"/>
                    </a:p>
                  </p:txBody>
                </p:sp>
                <p:grpSp>
                  <p:nvGrpSpPr>
                    <p:cNvPr id="1213" name="Group 62"/>
                    <p:cNvGrpSpPr>
                      <a:grpSpLocks/>
                    </p:cNvGrpSpPr>
                    <p:nvPr/>
                  </p:nvGrpSpPr>
                  <p:grpSpPr bwMode="auto">
                    <a:xfrm>
                      <a:off x="4114" y="2317"/>
                      <a:ext cx="111" cy="163"/>
                      <a:chOff x="4114" y="2317"/>
                      <a:chExt cx="111" cy="163"/>
                    </a:xfrm>
                  </p:grpSpPr>
                  <p:sp>
                    <p:nvSpPr>
                      <p:cNvPr id="1214" name="Oval 55"/>
                      <p:cNvSpPr>
                        <a:spLocks noChangeArrowheads="1"/>
                      </p:cNvSpPr>
                      <p:nvPr/>
                    </p:nvSpPr>
                    <p:spPr bwMode="auto">
                      <a:xfrm>
                        <a:off x="4114" y="2317"/>
                        <a:ext cx="111" cy="163"/>
                      </a:xfrm>
                      <a:prstGeom prst="ellipse">
                        <a:avLst/>
                      </a:prstGeom>
                      <a:solidFill>
                        <a:srgbClr val="606060"/>
                      </a:solidFill>
                      <a:ln w="12700">
                        <a:noFill/>
                        <a:round/>
                        <a:headEnd/>
                        <a:tailEnd/>
                      </a:ln>
                      <a:effectLst/>
                    </p:spPr>
                    <p:txBody>
                      <a:bodyPr wrap="none" anchor="ctr"/>
                      <a:lstStyle/>
                      <a:p>
                        <a:endParaRPr lang="en-US"/>
                      </a:p>
                    </p:txBody>
                  </p:sp>
                  <p:sp>
                    <p:nvSpPr>
                      <p:cNvPr id="1215" name="Oval 56"/>
                      <p:cNvSpPr>
                        <a:spLocks noChangeArrowheads="1"/>
                      </p:cNvSpPr>
                      <p:nvPr/>
                    </p:nvSpPr>
                    <p:spPr bwMode="auto">
                      <a:xfrm>
                        <a:off x="4121" y="2325"/>
                        <a:ext cx="96" cy="148"/>
                      </a:xfrm>
                      <a:prstGeom prst="ellipse">
                        <a:avLst/>
                      </a:prstGeom>
                      <a:solidFill>
                        <a:srgbClr val="808080"/>
                      </a:solidFill>
                      <a:ln w="12700">
                        <a:noFill/>
                        <a:round/>
                        <a:headEnd/>
                        <a:tailEnd/>
                      </a:ln>
                      <a:effectLst/>
                    </p:spPr>
                    <p:txBody>
                      <a:bodyPr wrap="none" anchor="ctr"/>
                      <a:lstStyle/>
                      <a:p>
                        <a:endParaRPr lang="en-US"/>
                      </a:p>
                    </p:txBody>
                  </p:sp>
                  <p:sp>
                    <p:nvSpPr>
                      <p:cNvPr id="1216" name="Oval 57"/>
                      <p:cNvSpPr>
                        <a:spLocks noChangeArrowheads="1"/>
                      </p:cNvSpPr>
                      <p:nvPr/>
                    </p:nvSpPr>
                    <p:spPr bwMode="auto">
                      <a:xfrm>
                        <a:off x="4140" y="2353"/>
                        <a:ext cx="53" cy="95"/>
                      </a:xfrm>
                      <a:prstGeom prst="ellipse">
                        <a:avLst/>
                      </a:prstGeom>
                      <a:solidFill>
                        <a:srgbClr val="404040"/>
                      </a:solidFill>
                      <a:ln w="12700">
                        <a:solidFill>
                          <a:srgbClr val="A0A0A0"/>
                        </a:solidFill>
                        <a:round/>
                        <a:headEnd/>
                        <a:tailEnd/>
                      </a:ln>
                      <a:effectLst/>
                    </p:spPr>
                    <p:txBody>
                      <a:bodyPr wrap="none" anchor="ctr"/>
                      <a:lstStyle/>
                      <a:p>
                        <a:endParaRPr lang="en-US"/>
                      </a:p>
                    </p:txBody>
                  </p:sp>
                  <p:sp>
                    <p:nvSpPr>
                      <p:cNvPr id="1217" name="Oval 58"/>
                      <p:cNvSpPr>
                        <a:spLocks noChangeArrowheads="1"/>
                      </p:cNvSpPr>
                      <p:nvPr/>
                    </p:nvSpPr>
                    <p:spPr bwMode="auto">
                      <a:xfrm>
                        <a:off x="4155" y="2363"/>
                        <a:ext cx="32" cy="67"/>
                      </a:xfrm>
                      <a:prstGeom prst="ellipse">
                        <a:avLst/>
                      </a:prstGeom>
                      <a:solidFill>
                        <a:srgbClr val="000000"/>
                      </a:solidFill>
                      <a:ln w="12700">
                        <a:solidFill>
                          <a:srgbClr val="808080"/>
                        </a:solidFill>
                        <a:round/>
                        <a:headEnd/>
                        <a:tailEnd/>
                      </a:ln>
                      <a:effectLst/>
                    </p:spPr>
                    <p:txBody>
                      <a:bodyPr wrap="none" anchor="ctr"/>
                      <a:lstStyle/>
                      <a:p>
                        <a:endParaRPr lang="en-US"/>
                      </a:p>
                    </p:txBody>
                  </p:sp>
                  <p:grpSp>
                    <p:nvGrpSpPr>
                      <p:cNvPr id="1218" name="Group 61"/>
                      <p:cNvGrpSpPr>
                        <a:grpSpLocks/>
                      </p:cNvGrpSpPr>
                      <p:nvPr/>
                    </p:nvGrpSpPr>
                    <p:grpSpPr bwMode="auto">
                      <a:xfrm>
                        <a:off x="4166" y="2391"/>
                        <a:ext cx="9" cy="17"/>
                        <a:chOff x="4166" y="2391"/>
                        <a:chExt cx="9" cy="17"/>
                      </a:xfrm>
                    </p:grpSpPr>
                    <p:sp>
                      <p:nvSpPr>
                        <p:cNvPr id="1219" name="Oval 59"/>
                        <p:cNvSpPr>
                          <a:spLocks noChangeArrowheads="1"/>
                        </p:cNvSpPr>
                        <p:nvPr/>
                      </p:nvSpPr>
                      <p:spPr bwMode="auto">
                        <a:xfrm>
                          <a:off x="4169" y="2391"/>
                          <a:ext cx="6" cy="17"/>
                        </a:xfrm>
                        <a:prstGeom prst="ellipse">
                          <a:avLst/>
                        </a:prstGeom>
                        <a:solidFill>
                          <a:srgbClr val="808080"/>
                        </a:solidFill>
                        <a:ln w="12700">
                          <a:noFill/>
                          <a:round/>
                          <a:headEnd/>
                          <a:tailEnd/>
                        </a:ln>
                        <a:effectLst/>
                      </p:spPr>
                      <p:txBody>
                        <a:bodyPr wrap="none" anchor="ctr"/>
                        <a:lstStyle/>
                        <a:p>
                          <a:endParaRPr lang="en-US"/>
                        </a:p>
                      </p:txBody>
                    </p:sp>
                    <p:sp>
                      <p:nvSpPr>
                        <p:cNvPr id="1220" name="Oval 60"/>
                        <p:cNvSpPr>
                          <a:spLocks noChangeArrowheads="1"/>
                        </p:cNvSpPr>
                        <p:nvPr/>
                      </p:nvSpPr>
                      <p:spPr bwMode="auto">
                        <a:xfrm>
                          <a:off x="4166" y="2391"/>
                          <a:ext cx="6" cy="17"/>
                        </a:xfrm>
                        <a:prstGeom prst="ellipse">
                          <a:avLst/>
                        </a:prstGeom>
                        <a:solidFill>
                          <a:srgbClr val="E0E0E0"/>
                        </a:solidFill>
                        <a:ln w="12700">
                          <a:noFill/>
                          <a:round/>
                          <a:headEnd/>
                          <a:tailEnd/>
                        </a:ln>
                        <a:effectLst/>
                      </p:spPr>
                      <p:txBody>
                        <a:bodyPr wrap="none" anchor="ctr"/>
                        <a:lstStyle/>
                        <a:p>
                          <a:endParaRPr lang="en-US"/>
                        </a:p>
                      </p:txBody>
                    </p:sp>
                  </p:grpSp>
                </p:grpSp>
              </p:grpSp>
            </p:grpSp>
          </p:grpSp>
          <p:grpSp>
            <p:nvGrpSpPr>
              <p:cNvPr id="1137" name="Group 117"/>
              <p:cNvGrpSpPr>
                <a:grpSpLocks/>
              </p:cNvGrpSpPr>
              <p:nvPr/>
            </p:nvGrpSpPr>
            <p:grpSpPr bwMode="auto">
              <a:xfrm>
                <a:off x="4051" y="2112"/>
                <a:ext cx="1199" cy="397"/>
                <a:chOff x="4051" y="2112"/>
                <a:chExt cx="1199" cy="397"/>
              </a:xfrm>
            </p:grpSpPr>
            <p:grpSp>
              <p:nvGrpSpPr>
                <p:cNvPr id="1156" name="Group 95"/>
                <p:cNvGrpSpPr>
                  <a:grpSpLocks/>
                </p:cNvGrpSpPr>
                <p:nvPr/>
              </p:nvGrpSpPr>
              <p:grpSpPr bwMode="auto">
                <a:xfrm>
                  <a:off x="4051" y="2112"/>
                  <a:ext cx="1199" cy="397"/>
                  <a:chOff x="4051" y="2112"/>
                  <a:chExt cx="1199" cy="397"/>
                </a:xfrm>
              </p:grpSpPr>
              <p:grpSp>
                <p:nvGrpSpPr>
                  <p:cNvPr id="1178" name="Group 71"/>
                  <p:cNvGrpSpPr>
                    <a:grpSpLocks/>
                  </p:cNvGrpSpPr>
                  <p:nvPr/>
                </p:nvGrpSpPr>
                <p:grpSpPr bwMode="auto">
                  <a:xfrm>
                    <a:off x="4051" y="2112"/>
                    <a:ext cx="1199" cy="397"/>
                    <a:chOff x="4051" y="2112"/>
                    <a:chExt cx="1199" cy="397"/>
                  </a:xfrm>
                </p:grpSpPr>
                <p:sp>
                  <p:nvSpPr>
                    <p:cNvPr id="1202" name="Freeform 66"/>
                    <p:cNvSpPr>
                      <a:spLocks/>
                    </p:cNvSpPr>
                    <p:nvPr/>
                  </p:nvSpPr>
                  <p:spPr bwMode="auto">
                    <a:xfrm>
                      <a:off x="4739" y="2132"/>
                      <a:ext cx="135" cy="108"/>
                    </a:xfrm>
                    <a:custGeom>
                      <a:avLst/>
                      <a:gdLst/>
                      <a:ahLst/>
                      <a:cxnLst>
                        <a:cxn ang="0">
                          <a:pos x="10" y="3"/>
                        </a:cxn>
                        <a:cxn ang="0">
                          <a:pos x="134" y="105"/>
                        </a:cxn>
                        <a:cxn ang="0">
                          <a:pos x="128" y="107"/>
                        </a:cxn>
                        <a:cxn ang="0">
                          <a:pos x="119" y="107"/>
                        </a:cxn>
                        <a:cxn ang="0">
                          <a:pos x="0" y="0"/>
                        </a:cxn>
                        <a:cxn ang="0">
                          <a:pos x="10" y="3"/>
                        </a:cxn>
                      </a:cxnLst>
                      <a:rect l="0" t="0" r="r" b="b"/>
                      <a:pathLst>
                        <a:path w="135" h="108">
                          <a:moveTo>
                            <a:pt x="10" y="3"/>
                          </a:moveTo>
                          <a:lnTo>
                            <a:pt x="134" y="105"/>
                          </a:lnTo>
                          <a:lnTo>
                            <a:pt x="128" y="107"/>
                          </a:lnTo>
                          <a:lnTo>
                            <a:pt x="119" y="107"/>
                          </a:lnTo>
                          <a:lnTo>
                            <a:pt x="0" y="0"/>
                          </a:lnTo>
                          <a:lnTo>
                            <a:pt x="10" y="3"/>
                          </a:lnTo>
                        </a:path>
                      </a:pathLst>
                    </a:custGeom>
                    <a:solidFill>
                      <a:srgbClr val="000060"/>
                    </a:solidFill>
                    <a:ln w="12700" cap="rnd" cmpd="sng">
                      <a:noFill/>
                      <a:prstDash val="solid"/>
                      <a:round/>
                      <a:headEnd type="none" w="med" len="med"/>
                      <a:tailEnd type="none" w="med" len="med"/>
                    </a:ln>
                    <a:effectLst/>
                  </p:spPr>
                  <p:txBody>
                    <a:bodyPr/>
                    <a:lstStyle/>
                    <a:p>
                      <a:endParaRPr lang="en-US"/>
                    </a:p>
                  </p:txBody>
                </p:sp>
                <p:grpSp>
                  <p:nvGrpSpPr>
                    <p:cNvPr id="1203" name="Group 70"/>
                    <p:cNvGrpSpPr>
                      <a:grpSpLocks/>
                    </p:cNvGrpSpPr>
                    <p:nvPr/>
                  </p:nvGrpSpPr>
                  <p:grpSpPr bwMode="auto">
                    <a:xfrm>
                      <a:off x="4051" y="2112"/>
                      <a:ext cx="1199" cy="397"/>
                      <a:chOff x="4051" y="2112"/>
                      <a:chExt cx="1199" cy="397"/>
                    </a:xfrm>
                  </p:grpSpPr>
                  <p:sp>
                    <p:nvSpPr>
                      <p:cNvPr id="1204" name="Freeform 67"/>
                      <p:cNvSpPr>
                        <a:spLocks/>
                      </p:cNvSpPr>
                      <p:nvPr/>
                    </p:nvSpPr>
                    <p:spPr bwMode="auto">
                      <a:xfrm>
                        <a:off x="4051" y="2112"/>
                        <a:ext cx="1198" cy="395"/>
                      </a:xfrm>
                      <a:custGeom>
                        <a:avLst/>
                        <a:gdLst/>
                        <a:ahLst/>
                        <a:cxnLst>
                          <a:cxn ang="0">
                            <a:pos x="1194" y="220"/>
                          </a:cxn>
                          <a:cxn ang="0">
                            <a:pos x="1141" y="198"/>
                          </a:cxn>
                          <a:cxn ang="0">
                            <a:pos x="1047" y="168"/>
                          </a:cxn>
                          <a:cxn ang="0">
                            <a:pos x="963" y="150"/>
                          </a:cxn>
                          <a:cxn ang="0">
                            <a:pos x="871" y="133"/>
                          </a:cxn>
                          <a:cxn ang="0">
                            <a:pos x="830" y="127"/>
                          </a:cxn>
                          <a:cxn ang="0">
                            <a:pos x="648" y="138"/>
                          </a:cxn>
                          <a:cxn ang="0">
                            <a:pos x="572" y="146"/>
                          </a:cxn>
                          <a:cxn ang="0">
                            <a:pos x="530" y="145"/>
                          </a:cxn>
                          <a:cxn ang="0">
                            <a:pos x="485" y="56"/>
                          </a:cxn>
                          <a:cxn ang="0">
                            <a:pos x="484" y="32"/>
                          </a:cxn>
                          <a:cxn ang="0">
                            <a:pos x="549" y="18"/>
                          </a:cxn>
                          <a:cxn ang="0">
                            <a:pos x="661" y="19"/>
                          </a:cxn>
                          <a:cxn ang="0">
                            <a:pos x="681" y="17"/>
                          </a:cxn>
                          <a:cxn ang="0">
                            <a:pos x="603" y="7"/>
                          </a:cxn>
                          <a:cxn ang="0">
                            <a:pos x="520" y="0"/>
                          </a:cxn>
                          <a:cxn ang="0">
                            <a:pos x="446" y="35"/>
                          </a:cxn>
                          <a:cxn ang="0">
                            <a:pos x="467" y="53"/>
                          </a:cxn>
                          <a:cxn ang="0">
                            <a:pos x="505" y="141"/>
                          </a:cxn>
                          <a:cxn ang="0">
                            <a:pos x="497" y="152"/>
                          </a:cxn>
                          <a:cxn ang="0">
                            <a:pos x="187" y="122"/>
                          </a:cxn>
                          <a:cxn ang="0">
                            <a:pos x="180" y="100"/>
                          </a:cxn>
                          <a:cxn ang="0">
                            <a:pos x="213" y="58"/>
                          </a:cxn>
                          <a:cxn ang="0">
                            <a:pos x="251" y="30"/>
                          </a:cxn>
                          <a:cxn ang="0">
                            <a:pos x="372" y="28"/>
                          </a:cxn>
                          <a:cxn ang="0">
                            <a:pos x="469" y="0"/>
                          </a:cxn>
                          <a:cxn ang="0">
                            <a:pos x="390" y="2"/>
                          </a:cxn>
                          <a:cxn ang="0">
                            <a:pos x="312" y="5"/>
                          </a:cxn>
                          <a:cxn ang="0">
                            <a:pos x="257" y="12"/>
                          </a:cxn>
                          <a:cxn ang="0">
                            <a:pos x="233" y="20"/>
                          </a:cxn>
                          <a:cxn ang="0">
                            <a:pos x="162" y="93"/>
                          </a:cxn>
                          <a:cxn ang="0">
                            <a:pos x="139" y="114"/>
                          </a:cxn>
                          <a:cxn ang="0">
                            <a:pos x="107" y="119"/>
                          </a:cxn>
                          <a:cxn ang="0">
                            <a:pos x="73" y="123"/>
                          </a:cxn>
                          <a:cxn ang="0">
                            <a:pos x="26" y="133"/>
                          </a:cxn>
                          <a:cxn ang="0">
                            <a:pos x="7" y="145"/>
                          </a:cxn>
                          <a:cxn ang="0">
                            <a:pos x="7" y="198"/>
                          </a:cxn>
                          <a:cxn ang="0">
                            <a:pos x="41" y="271"/>
                          </a:cxn>
                          <a:cxn ang="0">
                            <a:pos x="58" y="262"/>
                          </a:cxn>
                          <a:cxn ang="0">
                            <a:pos x="66" y="225"/>
                          </a:cxn>
                          <a:cxn ang="0">
                            <a:pos x="95" y="202"/>
                          </a:cxn>
                          <a:cxn ang="0">
                            <a:pos x="128" y="209"/>
                          </a:cxn>
                          <a:cxn ang="0">
                            <a:pos x="148" y="227"/>
                          </a:cxn>
                          <a:cxn ang="0">
                            <a:pos x="164" y="255"/>
                          </a:cxn>
                          <a:cxn ang="0">
                            <a:pos x="181" y="293"/>
                          </a:cxn>
                          <a:cxn ang="0">
                            <a:pos x="597" y="368"/>
                          </a:cxn>
                          <a:cxn ang="0">
                            <a:pos x="598" y="323"/>
                          </a:cxn>
                          <a:cxn ang="0">
                            <a:pos x="608" y="285"/>
                          </a:cxn>
                          <a:cxn ang="0">
                            <a:pos x="628" y="258"/>
                          </a:cxn>
                          <a:cxn ang="0">
                            <a:pos x="661" y="244"/>
                          </a:cxn>
                          <a:cxn ang="0">
                            <a:pos x="698" y="247"/>
                          </a:cxn>
                          <a:cxn ang="0">
                            <a:pos x="738" y="264"/>
                          </a:cxn>
                          <a:cxn ang="0">
                            <a:pos x="768" y="293"/>
                          </a:cxn>
                          <a:cxn ang="0">
                            <a:pos x="792" y="335"/>
                          </a:cxn>
                          <a:cxn ang="0">
                            <a:pos x="808" y="379"/>
                          </a:cxn>
                          <a:cxn ang="0">
                            <a:pos x="833" y="392"/>
                          </a:cxn>
                          <a:cxn ang="0">
                            <a:pos x="914" y="333"/>
                          </a:cxn>
                          <a:cxn ang="0">
                            <a:pos x="993" y="281"/>
                          </a:cxn>
                          <a:cxn ang="0">
                            <a:pos x="1045" y="276"/>
                          </a:cxn>
                          <a:cxn ang="0">
                            <a:pos x="1116" y="263"/>
                          </a:cxn>
                          <a:cxn ang="0">
                            <a:pos x="1166" y="248"/>
                          </a:cxn>
                          <a:cxn ang="0">
                            <a:pos x="1193" y="234"/>
                          </a:cxn>
                        </a:cxnLst>
                        <a:rect l="0" t="0" r="r" b="b"/>
                        <a:pathLst>
                          <a:path w="1198" h="395">
                            <a:moveTo>
                              <a:pt x="1197" y="231"/>
                            </a:moveTo>
                            <a:lnTo>
                              <a:pt x="1197" y="228"/>
                            </a:lnTo>
                            <a:lnTo>
                              <a:pt x="1197" y="225"/>
                            </a:lnTo>
                            <a:lnTo>
                              <a:pt x="1195" y="222"/>
                            </a:lnTo>
                            <a:lnTo>
                              <a:pt x="1194" y="220"/>
                            </a:lnTo>
                            <a:lnTo>
                              <a:pt x="1190" y="218"/>
                            </a:lnTo>
                            <a:lnTo>
                              <a:pt x="1185" y="216"/>
                            </a:lnTo>
                            <a:lnTo>
                              <a:pt x="1166" y="206"/>
                            </a:lnTo>
                            <a:lnTo>
                              <a:pt x="1151" y="202"/>
                            </a:lnTo>
                            <a:lnTo>
                              <a:pt x="1141" y="198"/>
                            </a:lnTo>
                            <a:lnTo>
                              <a:pt x="1130" y="194"/>
                            </a:lnTo>
                            <a:lnTo>
                              <a:pt x="1118" y="190"/>
                            </a:lnTo>
                            <a:lnTo>
                              <a:pt x="1105" y="186"/>
                            </a:lnTo>
                            <a:lnTo>
                              <a:pt x="1062" y="172"/>
                            </a:lnTo>
                            <a:lnTo>
                              <a:pt x="1047" y="168"/>
                            </a:lnTo>
                            <a:lnTo>
                              <a:pt x="1031" y="164"/>
                            </a:lnTo>
                            <a:lnTo>
                              <a:pt x="1019" y="160"/>
                            </a:lnTo>
                            <a:lnTo>
                              <a:pt x="1006" y="158"/>
                            </a:lnTo>
                            <a:lnTo>
                              <a:pt x="981" y="153"/>
                            </a:lnTo>
                            <a:lnTo>
                              <a:pt x="963" y="150"/>
                            </a:lnTo>
                            <a:lnTo>
                              <a:pt x="943" y="146"/>
                            </a:lnTo>
                            <a:lnTo>
                              <a:pt x="908" y="140"/>
                            </a:lnTo>
                            <a:lnTo>
                              <a:pt x="893" y="137"/>
                            </a:lnTo>
                            <a:lnTo>
                              <a:pt x="880" y="135"/>
                            </a:lnTo>
                            <a:lnTo>
                              <a:pt x="871" y="133"/>
                            </a:lnTo>
                            <a:lnTo>
                              <a:pt x="862" y="132"/>
                            </a:lnTo>
                            <a:lnTo>
                              <a:pt x="855" y="132"/>
                            </a:lnTo>
                            <a:lnTo>
                              <a:pt x="842" y="130"/>
                            </a:lnTo>
                            <a:lnTo>
                              <a:pt x="836" y="129"/>
                            </a:lnTo>
                            <a:lnTo>
                              <a:pt x="830" y="127"/>
                            </a:lnTo>
                            <a:lnTo>
                              <a:pt x="826" y="126"/>
                            </a:lnTo>
                            <a:lnTo>
                              <a:pt x="695" y="24"/>
                            </a:lnTo>
                            <a:lnTo>
                              <a:pt x="820" y="129"/>
                            </a:lnTo>
                            <a:lnTo>
                              <a:pt x="667" y="136"/>
                            </a:lnTo>
                            <a:lnTo>
                              <a:pt x="648" y="138"/>
                            </a:lnTo>
                            <a:lnTo>
                              <a:pt x="628" y="140"/>
                            </a:lnTo>
                            <a:lnTo>
                              <a:pt x="611" y="141"/>
                            </a:lnTo>
                            <a:lnTo>
                              <a:pt x="597" y="142"/>
                            </a:lnTo>
                            <a:lnTo>
                              <a:pt x="583" y="145"/>
                            </a:lnTo>
                            <a:lnTo>
                              <a:pt x="572" y="146"/>
                            </a:lnTo>
                            <a:lnTo>
                              <a:pt x="559" y="148"/>
                            </a:lnTo>
                            <a:lnTo>
                              <a:pt x="548" y="148"/>
                            </a:lnTo>
                            <a:lnTo>
                              <a:pt x="538" y="148"/>
                            </a:lnTo>
                            <a:lnTo>
                              <a:pt x="534" y="147"/>
                            </a:lnTo>
                            <a:lnTo>
                              <a:pt x="530" y="145"/>
                            </a:lnTo>
                            <a:lnTo>
                              <a:pt x="526" y="141"/>
                            </a:lnTo>
                            <a:lnTo>
                              <a:pt x="519" y="130"/>
                            </a:lnTo>
                            <a:lnTo>
                              <a:pt x="494" y="79"/>
                            </a:lnTo>
                            <a:lnTo>
                              <a:pt x="487" y="61"/>
                            </a:lnTo>
                            <a:lnTo>
                              <a:pt x="485" y="56"/>
                            </a:lnTo>
                            <a:lnTo>
                              <a:pt x="482" y="49"/>
                            </a:lnTo>
                            <a:lnTo>
                              <a:pt x="481" y="44"/>
                            </a:lnTo>
                            <a:lnTo>
                              <a:pt x="481" y="39"/>
                            </a:lnTo>
                            <a:lnTo>
                              <a:pt x="482" y="35"/>
                            </a:lnTo>
                            <a:lnTo>
                              <a:pt x="484" y="32"/>
                            </a:lnTo>
                            <a:lnTo>
                              <a:pt x="487" y="30"/>
                            </a:lnTo>
                            <a:lnTo>
                              <a:pt x="495" y="26"/>
                            </a:lnTo>
                            <a:lnTo>
                              <a:pt x="512" y="23"/>
                            </a:lnTo>
                            <a:lnTo>
                              <a:pt x="530" y="20"/>
                            </a:lnTo>
                            <a:lnTo>
                              <a:pt x="549" y="18"/>
                            </a:lnTo>
                            <a:lnTo>
                              <a:pt x="572" y="17"/>
                            </a:lnTo>
                            <a:lnTo>
                              <a:pt x="595" y="16"/>
                            </a:lnTo>
                            <a:lnTo>
                              <a:pt x="626" y="16"/>
                            </a:lnTo>
                            <a:lnTo>
                              <a:pt x="644" y="17"/>
                            </a:lnTo>
                            <a:lnTo>
                              <a:pt x="661" y="19"/>
                            </a:lnTo>
                            <a:lnTo>
                              <a:pt x="675" y="20"/>
                            </a:lnTo>
                            <a:lnTo>
                              <a:pt x="685" y="21"/>
                            </a:lnTo>
                            <a:lnTo>
                              <a:pt x="695" y="23"/>
                            </a:lnTo>
                            <a:lnTo>
                              <a:pt x="688" y="20"/>
                            </a:lnTo>
                            <a:lnTo>
                              <a:pt x="681" y="17"/>
                            </a:lnTo>
                            <a:lnTo>
                              <a:pt x="673" y="16"/>
                            </a:lnTo>
                            <a:lnTo>
                              <a:pt x="663" y="14"/>
                            </a:lnTo>
                            <a:lnTo>
                              <a:pt x="646" y="12"/>
                            </a:lnTo>
                            <a:lnTo>
                              <a:pt x="628" y="9"/>
                            </a:lnTo>
                            <a:lnTo>
                              <a:pt x="603" y="7"/>
                            </a:lnTo>
                            <a:lnTo>
                              <a:pt x="589" y="5"/>
                            </a:lnTo>
                            <a:lnTo>
                              <a:pt x="571" y="4"/>
                            </a:lnTo>
                            <a:lnTo>
                              <a:pt x="555" y="2"/>
                            </a:lnTo>
                            <a:lnTo>
                              <a:pt x="537" y="2"/>
                            </a:lnTo>
                            <a:lnTo>
                              <a:pt x="520" y="0"/>
                            </a:lnTo>
                            <a:lnTo>
                              <a:pt x="501" y="0"/>
                            </a:lnTo>
                            <a:lnTo>
                              <a:pt x="488" y="0"/>
                            </a:lnTo>
                            <a:lnTo>
                              <a:pt x="426" y="31"/>
                            </a:lnTo>
                            <a:lnTo>
                              <a:pt x="436" y="33"/>
                            </a:lnTo>
                            <a:lnTo>
                              <a:pt x="446" y="35"/>
                            </a:lnTo>
                            <a:lnTo>
                              <a:pt x="453" y="38"/>
                            </a:lnTo>
                            <a:lnTo>
                              <a:pt x="458" y="40"/>
                            </a:lnTo>
                            <a:lnTo>
                              <a:pt x="460" y="44"/>
                            </a:lnTo>
                            <a:lnTo>
                              <a:pt x="463" y="46"/>
                            </a:lnTo>
                            <a:lnTo>
                              <a:pt x="467" y="53"/>
                            </a:lnTo>
                            <a:lnTo>
                              <a:pt x="483" y="88"/>
                            </a:lnTo>
                            <a:lnTo>
                              <a:pt x="501" y="123"/>
                            </a:lnTo>
                            <a:lnTo>
                              <a:pt x="502" y="130"/>
                            </a:lnTo>
                            <a:lnTo>
                              <a:pt x="504" y="136"/>
                            </a:lnTo>
                            <a:lnTo>
                              <a:pt x="505" y="141"/>
                            </a:lnTo>
                            <a:lnTo>
                              <a:pt x="505" y="144"/>
                            </a:lnTo>
                            <a:lnTo>
                              <a:pt x="504" y="148"/>
                            </a:lnTo>
                            <a:lnTo>
                              <a:pt x="502" y="150"/>
                            </a:lnTo>
                            <a:lnTo>
                              <a:pt x="501" y="151"/>
                            </a:lnTo>
                            <a:lnTo>
                              <a:pt x="497" y="152"/>
                            </a:lnTo>
                            <a:lnTo>
                              <a:pt x="491" y="153"/>
                            </a:lnTo>
                            <a:lnTo>
                              <a:pt x="204" y="128"/>
                            </a:lnTo>
                            <a:lnTo>
                              <a:pt x="196" y="127"/>
                            </a:lnTo>
                            <a:lnTo>
                              <a:pt x="191" y="126"/>
                            </a:lnTo>
                            <a:lnTo>
                              <a:pt x="187" y="122"/>
                            </a:lnTo>
                            <a:lnTo>
                              <a:pt x="184" y="119"/>
                            </a:lnTo>
                            <a:lnTo>
                              <a:pt x="180" y="114"/>
                            </a:lnTo>
                            <a:lnTo>
                              <a:pt x="179" y="109"/>
                            </a:lnTo>
                            <a:lnTo>
                              <a:pt x="179" y="104"/>
                            </a:lnTo>
                            <a:lnTo>
                              <a:pt x="180" y="100"/>
                            </a:lnTo>
                            <a:lnTo>
                              <a:pt x="182" y="96"/>
                            </a:lnTo>
                            <a:lnTo>
                              <a:pt x="185" y="93"/>
                            </a:lnTo>
                            <a:lnTo>
                              <a:pt x="189" y="88"/>
                            </a:lnTo>
                            <a:lnTo>
                              <a:pt x="197" y="78"/>
                            </a:lnTo>
                            <a:lnTo>
                              <a:pt x="213" y="58"/>
                            </a:lnTo>
                            <a:lnTo>
                              <a:pt x="235" y="39"/>
                            </a:lnTo>
                            <a:lnTo>
                              <a:pt x="238" y="35"/>
                            </a:lnTo>
                            <a:lnTo>
                              <a:pt x="241" y="33"/>
                            </a:lnTo>
                            <a:lnTo>
                              <a:pt x="247" y="30"/>
                            </a:lnTo>
                            <a:lnTo>
                              <a:pt x="251" y="30"/>
                            </a:lnTo>
                            <a:lnTo>
                              <a:pt x="256" y="28"/>
                            </a:lnTo>
                            <a:lnTo>
                              <a:pt x="264" y="27"/>
                            </a:lnTo>
                            <a:lnTo>
                              <a:pt x="272" y="26"/>
                            </a:lnTo>
                            <a:lnTo>
                              <a:pt x="351" y="26"/>
                            </a:lnTo>
                            <a:lnTo>
                              <a:pt x="372" y="28"/>
                            </a:lnTo>
                            <a:lnTo>
                              <a:pt x="391" y="28"/>
                            </a:lnTo>
                            <a:lnTo>
                              <a:pt x="413" y="30"/>
                            </a:lnTo>
                            <a:lnTo>
                              <a:pt x="426" y="31"/>
                            </a:lnTo>
                            <a:lnTo>
                              <a:pt x="488" y="0"/>
                            </a:lnTo>
                            <a:lnTo>
                              <a:pt x="469" y="0"/>
                            </a:lnTo>
                            <a:lnTo>
                              <a:pt x="452" y="0"/>
                            </a:lnTo>
                            <a:lnTo>
                              <a:pt x="434" y="0"/>
                            </a:lnTo>
                            <a:lnTo>
                              <a:pt x="417" y="1"/>
                            </a:lnTo>
                            <a:lnTo>
                              <a:pt x="405" y="1"/>
                            </a:lnTo>
                            <a:lnTo>
                              <a:pt x="390" y="2"/>
                            </a:lnTo>
                            <a:lnTo>
                              <a:pt x="372" y="2"/>
                            </a:lnTo>
                            <a:lnTo>
                              <a:pt x="350" y="2"/>
                            </a:lnTo>
                            <a:lnTo>
                              <a:pt x="335" y="3"/>
                            </a:lnTo>
                            <a:lnTo>
                              <a:pt x="322" y="4"/>
                            </a:lnTo>
                            <a:lnTo>
                              <a:pt x="312" y="5"/>
                            </a:lnTo>
                            <a:lnTo>
                              <a:pt x="302" y="6"/>
                            </a:lnTo>
                            <a:lnTo>
                              <a:pt x="290" y="7"/>
                            </a:lnTo>
                            <a:lnTo>
                              <a:pt x="276" y="9"/>
                            </a:lnTo>
                            <a:lnTo>
                              <a:pt x="266" y="11"/>
                            </a:lnTo>
                            <a:lnTo>
                              <a:pt x="257" y="12"/>
                            </a:lnTo>
                            <a:lnTo>
                              <a:pt x="248" y="14"/>
                            </a:lnTo>
                            <a:lnTo>
                              <a:pt x="244" y="15"/>
                            </a:lnTo>
                            <a:lnTo>
                              <a:pt x="240" y="16"/>
                            </a:lnTo>
                            <a:lnTo>
                              <a:pt x="235" y="18"/>
                            </a:lnTo>
                            <a:lnTo>
                              <a:pt x="233" y="20"/>
                            </a:lnTo>
                            <a:lnTo>
                              <a:pt x="230" y="21"/>
                            </a:lnTo>
                            <a:lnTo>
                              <a:pt x="227" y="25"/>
                            </a:lnTo>
                            <a:lnTo>
                              <a:pt x="225" y="26"/>
                            </a:lnTo>
                            <a:lnTo>
                              <a:pt x="205" y="45"/>
                            </a:lnTo>
                            <a:lnTo>
                              <a:pt x="162" y="93"/>
                            </a:lnTo>
                            <a:lnTo>
                              <a:pt x="158" y="100"/>
                            </a:lnTo>
                            <a:lnTo>
                              <a:pt x="152" y="105"/>
                            </a:lnTo>
                            <a:lnTo>
                              <a:pt x="148" y="109"/>
                            </a:lnTo>
                            <a:lnTo>
                              <a:pt x="143" y="112"/>
                            </a:lnTo>
                            <a:lnTo>
                              <a:pt x="139" y="114"/>
                            </a:lnTo>
                            <a:lnTo>
                              <a:pt x="135" y="116"/>
                            </a:lnTo>
                            <a:lnTo>
                              <a:pt x="130" y="118"/>
                            </a:lnTo>
                            <a:lnTo>
                              <a:pt x="123" y="118"/>
                            </a:lnTo>
                            <a:lnTo>
                              <a:pt x="113" y="119"/>
                            </a:lnTo>
                            <a:lnTo>
                              <a:pt x="107" y="119"/>
                            </a:lnTo>
                            <a:lnTo>
                              <a:pt x="100" y="120"/>
                            </a:lnTo>
                            <a:lnTo>
                              <a:pt x="91" y="121"/>
                            </a:lnTo>
                            <a:lnTo>
                              <a:pt x="86" y="121"/>
                            </a:lnTo>
                            <a:lnTo>
                              <a:pt x="80" y="122"/>
                            </a:lnTo>
                            <a:lnTo>
                              <a:pt x="73" y="123"/>
                            </a:lnTo>
                            <a:lnTo>
                              <a:pt x="64" y="124"/>
                            </a:lnTo>
                            <a:lnTo>
                              <a:pt x="56" y="127"/>
                            </a:lnTo>
                            <a:lnTo>
                              <a:pt x="44" y="128"/>
                            </a:lnTo>
                            <a:lnTo>
                              <a:pt x="32" y="132"/>
                            </a:lnTo>
                            <a:lnTo>
                              <a:pt x="26" y="133"/>
                            </a:lnTo>
                            <a:lnTo>
                              <a:pt x="22" y="136"/>
                            </a:lnTo>
                            <a:lnTo>
                              <a:pt x="17" y="137"/>
                            </a:lnTo>
                            <a:lnTo>
                              <a:pt x="13" y="141"/>
                            </a:lnTo>
                            <a:lnTo>
                              <a:pt x="10" y="143"/>
                            </a:lnTo>
                            <a:lnTo>
                              <a:pt x="7" y="145"/>
                            </a:lnTo>
                            <a:lnTo>
                              <a:pt x="0" y="170"/>
                            </a:lnTo>
                            <a:lnTo>
                              <a:pt x="3" y="179"/>
                            </a:lnTo>
                            <a:lnTo>
                              <a:pt x="6" y="185"/>
                            </a:lnTo>
                            <a:lnTo>
                              <a:pt x="7" y="191"/>
                            </a:lnTo>
                            <a:lnTo>
                              <a:pt x="7" y="198"/>
                            </a:lnTo>
                            <a:lnTo>
                              <a:pt x="6" y="206"/>
                            </a:lnTo>
                            <a:lnTo>
                              <a:pt x="29" y="252"/>
                            </a:lnTo>
                            <a:lnTo>
                              <a:pt x="34" y="262"/>
                            </a:lnTo>
                            <a:lnTo>
                              <a:pt x="37" y="267"/>
                            </a:lnTo>
                            <a:lnTo>
                              <a:pt x="41" y="271"/>
                            </a:lnTo>
                            <a:lnTo>
                              <a:pt x="44" y="273"/>
                            </a:lnTo>
                            <a:lnTo>
                              <a:pt x="51" y="277"/>
                            </a:lnTo>
                            <a:lnTo>
                              <a:pt x="56" y="280"/>
                            </a:lnTo>
                            <a:lnTo>
                              <a:pt x="57" y="269"/>
                            </a:lnTo>
                            <a:lnTo>
                              <a:pt x="58" y="262"/>
                            </a:lnTo>
                            <a:lnTo>
                              <a:pt x="59" y="254"/>
                            </a:lnTo>
                            <a:lnTo>
                              <a:pt x="61" y="247"/>
                            </a:lnTo>
                            <a:lnTo>
                              <a:pt x="62" y="240"/>
                            </a:lnTo>
                            <a:lnTo>
                              <a:pt x="64" y="232"/>
                            </a:lnTo>
                            <a:lnTo>
                              <a:pt x="66" y="225"/>
                            </a:lnTo>
                            <a:lnTo>
                              <a:pt x="70" y="218"/>
                            </a:lnTo>
                            <a:lnTo>
                              <a:pt x="76" y="211"/>
                            </a:lnTo>
                            <a:lnTo>
                              <a:pt x="82" y="206"/>
                            </a:lnTo>
                            <a:lnTo>
                              <a:pt x="89" y="203"/>
                            </a:lnTo>
                            <a:lnTo>
                              <a:pt x="95" y="202"/>
                            </a:lnTo>
                            <a:lnTo>
                              <a:pt x="101" y="202"/>
                            </a:lnTo>
                            <a:lnTo>
                              <a:pt x="109" y="203"/>
                            </a:lnTo>
                            <a:lnTo>
                              <a:pt x="116" y="205"/>
                            </a:lnTo>
                            <a:lnTo>
                              <a:pt x="123" y="206"/>
                            </a:lnTo>
                            <a:lnTo>
                              <a:pt x="128" y="209"/>
                            </a:lnTo>
                            <a:lnTo>
                              <a:pt x="132" y="212"/>
                            </a:lnTo>
                            <a:lnTo>
                              <a:pt x="137" y="216"/>
                            </a:lnTo>
                            <a:lnTo>
                              <a:pt x="141" y="219"/>
                            </a:lnTo>
                            <a:lnTo>
                              <a:pt x="144" y="223"/>
                            </a:lnTo>
                            <a:lnTo>
                              <a:pt x="148" y="227"/>
                            </a:lnTo>
                            <a:lnTo>
                              <a:pt x="152" y="231"/>
                            </a:lnTo>
                            <a:lnTo>
                              <a:pt x="156" y="237"/>
                            </a:lnTo>
                            <a:lnTo>
                              <a:pt x="159" y="243"/>
                            </a:lnTo>
                            <a:lnTo>
                              <a:pt x="162" y="248"/>
                            </a:lnTo>
                            <a:lnTo>
                              <a:pt x="164" y="255"/>
                            </a:lnTo>
                            <a:lnTo>
                              <a:pt x="167" y="264"/>
                            </a:lnTo>
                            <a:lnTo>
                              <a:pt x="170" y="272"/>
                            </a:lnTo>
                            <a:lnTo>
                              <a:pt x="174" y="281"/>
                            </a:lnTo>
                            <a:lnTo>
                              <a:pt x="177" y="287"/>
                            </a:lnTo>
                            <a:lnTo>
                              <a:pt x="181" y="293"/>
                            </a:lnTo>
                            <a:lnTo>
                              <a:pt x="186" y="299"/>
                            </a:lnTo>
                            <a:lnTo>
                              <a:pt x="191" y="304"/>
                            </a:lnTo>
                            <a:lnTo>
                              <a:pt x="206" y="305"/>
                            </a:lnTo>
                            <a:lnTo>
                              <a:pt x="598" y="372"/>
                            </a:lnTo>
                            <a:lnTo>
                              <a:pt x="597" y="368"/>
                            </a:lnTo>
                            <a:lnTo>
                              <a:pt x="596" y="361"/>
                            </a:lnTo>
                            <a:lnTo>
                              <a:pt x="596" y="350"/>
                            </a:lnTo>
                            <a:lnTo>
                              <a:pt x="596" y="341"/>
                            </a:lnTo>
                            <a:lnTo>
                              <a:pt x="597" y="331"/>
                            </a:lnTo>
                            <a:lnTo>
                              <a:pt x="598" y="323"/>
                            </a:lnTo>
                            <a:lnTo>
                              <a:pt x="599" y="317"/>
                            </a:lnTo>
                            <a:lnTo>
                              <a:pt x="601" y="308"/>
                            </a:lnTo>
                            <a:lnTo>
                              <a:pt x="603" y="301"/>
                            </a:lnTo>
                            <a:lnTo>
                              <a:pt x="605" y="294"/>
                            </a:lnTo>
                            <a:lnTo>
                              <a:pt x="608" y="285"/>
                            </a:lnTo>
                            <a:lnTo>
                              <a:pt x="612" y="280"/>
                            </a:lnTo>
                            <a:lnTo>
                              <a:pt x="615" y="273"/>
                            </a:lnTo>
                            <a:lnTo>
                              <a:pt x="619" y="267"/>
                            </a:lnTo>
                            <a:lnTo>
                              <a:pt x="624" y="262"/>
                            </a:lnTo>
                            <a:lnTo>
                              <a:pt x="628" y="258"/>
                            </a:lnTo>
                            <a:lnTo>
                              <a:pt x="634" y="253"/>
                            </a:lnTo>
                            <a:lnTo>
                              <a:pt x="641" y="251"/>
                            </a:lnTo>
                            <a:lnTo>
                              <a:pt x="647" y="248"/>
                            </a:lnTo>
                            <a:lnTo>
                              <a:pt x="654" y="246"/>
                            </a:lnTo>
                            <a:lnTo>
                              <a:pt x="661" y="244"/>
                            </a:lnTo>
                            <a:lnTo>
                              <a:pt x="668" y="243"/>
                            </a:lnTo>
                            <a:lnTo>
                              <a:pt x="675" y="243"/>
                            </a:lnTo>
                            <a:lnTo>
                              <a:pt x="683" y="243"/>
                            </a:lnTo>
                            <a:lnTo>
                              <a:pt x="691" y="244"/>
                            </a:lnTo>
                            <a:lnTo>
                              <a:pt x="698" y="247"/>
                            </a:lnTo>
                            <a:lnTo>
                              <a:pt x="705" y="248"/>
                            </a:lnTo>
                            <a:lnTo>
                              <a:pt x="716" y="252"/>
                            </a:lnTo>
                            <a:lnTo>
                              <a:pt x="724" y="255"/>
                            </a:lnTo>
                            <a:lnTo>
                              <a:pt x="731" y="259"/>
                            </a:lnTo>
                            <a:lnTo>
                              <a:pt x="738" y="264"/>
                            </a:lnTo>
                            <a:lnTo>
                              <a:pt x="743" y="268"/>
                            </a:lnTo>
                            <a:lnTo>
                              <a:pt x="749" y="273"/>
                            </a:lnTo>
                            <a:lnTo>
                              <a:pt x="755" y="279"/>
                            </a:lnTo>
                            <a:lnTo>
                              <a:pt x="760" y="285"/>
                            </a:lnTo>
                            <a:lnTo>
                              <a:pt x="768" y="293"/>
                            </a:lnTo>
                            <a:lnTo>
                              <a:pt x="773" y="302"/>
                            </a:lnTo>
                            <a:lnTo>
                              <a:pt x="778" y="310"/>
                            </a:lnTo>
                            <a:lnTo>
                              <a:pt x="783" y="319"/>
                            </a:lnTo>
                            <a:lnTo>
                              <a:pt x="787" y="327"/>
                            </a:lnTo>
                            <a:lnTo>
                              <a:pt x="792" y="335"/>
                            </a:lnTo>
                            <a:lnTo>
                              <a:pt x="795" y="343"/>
                            </a:lnTo>
                            <a:lnTo>
                              <a:pt x="800" y="355"/>
                            </a:lnTo>
                            <a:lnTo>
                              <a:pt x="803" y="364"/>
                            </a:lnTo>
                            <a:lnTo>
                              <a:pt x="806" y="373"/>
                            </a:lnTo>
                            <a:lnTo>
                              <a:pt x="808" y="379"/>
                            </a:lnTo>
                            <a:lnTo>
                              <a:pt x="811" y="383"/>
                            </a:lnTo>
                            <a:lnTo>
                              <a:pt x="814" y="386"/>
                            </a:lnTo>
                            <a:lnTo>
                              <a:pt x="820" y="388"/>
                            </a:lnTo>
                            <a:lnTo>
                              <a:pt x="826" y="391"/>
                            </a:lnTo>
                            <a:lnTo>
                              <a:pt x="833" y="392"/>
                            </a:lnTo>
                            <a:lnTo>
                              <a:pt x="841" y="393"/>
                            </a:lnTo>
                            <a:lnTo>
                              <a:pt x="880" y="394"/>
                            </a:lnTo>
                            <a:lnTo>
                              <a:pt x="884" y="394"/>
                            </a:lnTo>
                            <a:lnTo>
                              <a:pt x="890" y="392"/>
                            </a:lnTo>
                            <a:lnTo>
                              <a:pt x="914" y="333"/>
                            </a:lnTo>
                            <a:lnTo>
                              <a:pt x="910" y="332"/>
                            </a:lnTo>
                            <a:lnTo>
                              <a:pt x="908" y="331"/>
                            </a:lnTo>
                            <a:lnTo>
                              <a:pt x="896" y="283"/>
                            </a:lnTo>
                            <a:lnTo>
                              <a:pt x="983" y="281"/>
                            </a:lnTo>
                            <a:lnTo>
                              <a:pt x="993" y="281"/>
                            </a:lnTo>
                            <a:lnTo>
                              <a:pt x="1001" y="280"/>
                            </a:lnTo>
                            <a:lnTo>
                              <a:pt x="1012" y="280"/>
                            </a:lnTo>
                            <a:lnTo>
                              <a:pt x="1025" y="279"/>
                            </a:lnTo>
                            <a:lnTo>
                              <a:pt x="1035" y="277"/>
                            </a:lnTo>
                            <a:lnTo>
                              <a:pt x="1045" y="276"/>
                            </a:lnTo>
                            <a:lnTo>
                              <a:pt x="1060" y="274"/>
                            </a:lnTo>
                            <a:lnTo>
                              <a:pt x="1074" y="271"/>
                            </a:lnTo>
                            <a:lnTo>
                              <a:pt x="1088" y="269"/>
                            </a:lnTo>
                            <a:lnTo>
                              <a:pt x="1103" y="266"/>
                            </a:lnTo>
                            <a:lnTo>
                              <a:pt x="1116" y="263"/>
                            </a:lnTo>
                            <a:lnTo>
                              <a:pt x="1136" y="257"/>
                            </a:lnTo>
                            <a:lnTo>
                              <a:pt x="1142" y="255"/>
                            </a:lnTo>
                            <a:lnTo>
                              <a:pt x="1151" y="253"/>
                            </a:lnTo>
                            <a:lnTo>
                              <a:pt x="1159" y="249"/>
                            </a:lnTo>
                            <a:lnTo>
                              <a:pt x="1166" y="248"/>
                            </a:lnTo>
                            <a:lnTo>
                              <a:pt x="1172" y="245"/>
                            </a:lnTo>
                            <a:lnTo>
                              <a:pt x="1178" y="243"/>
                            </a:lnTo>
                            <a:lnTo>
                              <a:pt x="1184" y="240"/>
                            </a:lnTo>
                            <a:lnTo>
                              <a:pt x="1189" y="237"/>
                            </a:lnTo>
                            <a:lnTo>
                              <a:pt x="1193" y="234"/>
                            </a:lnTo>
                            <a:lnTo>
                              <a:pt x="1197" y="231"/>
                            </a:lnTo>
                          </a:path>
                        </a:pathLst>
                      </a:custGeom>
                      <a:solidFill>
                        <a:srgbClr val="0000E0"/>
                      </a:solidFill>
                      <a:ln w="12700" cap="rnd" cmpd="sng">
                        <a:noFill/>
                        <a:prstDash val="solid"/>
                        <a:round/>
                        <a:headEnd type="none" w="med" len="med"/>
                        <a:tailEnd type="none" w="med" len="med"/>
                      </a:ln>
                      <a:effectLst/>
                    </p:spPr>
                    <p:txBody>
                      <a:bodyPr/>
                      <a:lstStyle/>
                      <a:p>
                        <a:endParaRPr lang="en-US"/>
                      </a:p>
                    </p:txBody>
                  </p:sp>
                  <p:sp>
                    <p:nvSpPr>
                      <p:cNvPr id="1205" name="Freeform 68"/>
                      <p:cNvSpPr>
                        <a:spLocks/>
                      </p:cNvSpPr>
                      <p:nvPr/>
                    </p:nvSpPr>
                    <p:spPr bwMode="auto">
                      <a:xfrm>
                        <a:off x="4051" y="2282"/>
                        <a:ext cx="933" cy="227"/>
                      </a:xfrm>
                      <a:custGeom>
                        <a:avLst/>
                        <a:gdLst/>
                        <a:ahLst/>
                        <a:cxnLst>
                          <a:cxn ang="0">
                            <a:pos x="804" y="83"/>
                          </a:cxn>
                          <a:cxn ang="0">
                            <a:pos x="733" y="63"/>
                          </a:cxn>
                          <a:cxn ang="0">
                            <a:pos x="712" y="59"/>
                          </a:cxn>
                          <a:cxn ang="0">
                            <a:pos x="679" y="56"/>
                          </a:cxn>
                          <a:cxn ang="0">
                            <a:pos x="645" y="59"/>
                          </a:cxn>
                          <a:cxn ang="0">
                            <a:pos x="391" y="33"/>
                          </a:cxn>
                          <a:cxn ang="0">
                            <a:pos x="137" y="7"/>
                          </a:cxn>
                          <a:cxn ang="0">
                            <a:pos x="62" y="1"/>
                          </a:cxn>
                          <a:cxn ang="0">
                            <a:pos x="13" y="0"/>
                          </a:cxn>
                          <a:cxn ang="0">
                            <a:pos x="22" y="7"/>
                          </a:cxn>
                          <a:cxn ang="0">
                            <a:pos x="42" y="14"/>
                          </a:cxn>
                          <a:cxn ang="0">
                            <a:pos x="60" y="20"/>
                          </a:cxn>
                          <a:cxn ang="0">
                            <a:pos x="72" y="28"/>
                          </a:cxn>
                          <a:cxn ang="0">
                            <a:pos x="61" y="46"/>
                          </a:cxn>
                          <a:cxn ang="0">
                            <a:pos x="53" y="68"/>
                          </a:cxn>
                          <a:cxn ang="0">
                            <a:pos x="31" y="89"/>
                          </a:cxn>
                          <a:cxn ang="0">
                            <a:pos x="47" y="106"/>
                          </a:cxn>
                          <a:cxn ang="0">
                            <a:pos x="58" y="84"/>
                          </a:cxn>
                          <a:cxn ang="0">
                            <a:pos x="68" y="52"/>
                          </a:cxn>
                          <a:cxn ang="0">
                            <a:pos x="82" y="32"/>
                          </a:cxn>
                          <a:cxn ang="0">
                            <a:pos x="108" y="24"/>
                          </a:cxn>
                          <a:cxn ang="0">
                            <a:pos x="134" y="32"/>
                          </a:cxn>
                          <a:cxn ang="0">
                            <a:pos x="154" y="52"/>
                          </a:cxn>
                          <a:cxn ang="0">
                            <a:pos x="164" y="79"/>
                          </a:cxn>
                          <a:cxn ang="0">
                            <a:pos x="171" y="109"/>
                          </a:cxn>
                          <a:cxn ang="0">
                            <a:pos x="184" y="129"/>
                          </a:cxn>
                          <a:cxn ang="0">
                            <a:pos x="596" y="201"/>
                          </a:cxn>
                          <a:cxn ang="0">
                            <a:pos x="592" y="143"/>
                          </a:cxn>
                          <a:cxn ang="0">
                            <a:pos x="600" y="111"/>
                          </a:cxn>
                          <a:cxn ang="0">
                            <a:pos x="621" y="82"/>
                          </a:cxn>
                          <a:cxn ang="0">
                            <a:pos x="646" y="67"/>
                          </a:cxn>
                          <a:cxn ang="0">
                            <a:pos x="671" y="62"/>
                          </a:cxn>
                          <a:cxn ang="0">
                            <a:pos x="700" y="62"/>
                          </a:cxn>
                          <a:cxn ang="0">
                            <a:pos x="731" y="70"/>
                          </a:cxn>
                          <a:cxn ang="0">
                            <a:pos x="755" y="85"/>
                          </a:cxn>
                          <a:cxn ang="0">
                            <a:pos x="780" y="111"/>
                          </a:cxn>
                          <a:cxn ang="0">
                            <a:pos x="796" y="146"/>
                          </a:cxn>
                          <a:cxn ang="0">
                            <a:pos x="800" y="176"/>
                          </a:cxn>
                          <a:cxn ang="0">
                            <a:pos x="801" y="196"/>
                          </a:cxn>
                          <a:cxn ang="0">
                            <a:pos x="810" y="215"/>
                          </a:cxn>
                          <a:cxn ang="0">
                            <a:pos x="822" y="223"/>
                          </a:cxn>
                          <a:cxn ang="0">
                            <a:pos x="842" y="226"/>
                          </a:cxn>
                          <a:cxn ang="0">
                            <a:pos x="872" y="226"/>
                          </a:cxn>
                          <a:cxn ang="0">
                            <a:pos x="898" y="115"/>
                          </a:cxn>
                        </a:cxnLst>
                        <a:rect l="0" t="0" r="r" b="b"/>
                        <a:pathLst>
                          <a:path w="933" h="227">
                            <a:moveTo>
                              <a:pt x="898" y="115"/>
                            </a:moveTo>
                            <a:lnTo>
                              <a:pt x="820" y="89"/>
                            </a:lnTo>
                            <a:lnTo>
                              <a:pt x="804" y="83"/>
                            </a:lnTo>
                            <a:lnTo>
                              <a:pt x="775" y="75"/>
                            </a:lnTo>
                            <a:lnTo>
                              <a:pt x="754" y="69"/>
                            </a:lnTo>
                            <a:lnTo>
                              <a:pt x="733" y="63"/>
                            </a:lnTo>
                            <a:lnTo>
                              <a:pt x="725" y="62"/>
                            </a:lnTo>
                            <a:lnTo>
                              <a:pt x="718" y="60"/>
                            </a:lnTo>
                            <a:lnTo>
                              <a:pt x="712" y="59"/>
                            </a:lnTo>
                            <a:lnTo>
                              <a:pt x="700" y="57"/>
                            </a:lnTo>
                            <a:lnTo>
                              <a:pt x="689" y="56"/>
                            </a:lnTo>
                            <a:lnTo>
                              <a:pt x="679" y="56"/>
                            </a:lnTo>
                            <a:lnTo>
                              <a:pt x="668" y="56"/>
                            </a:lnTo>
                            <a:lnTo>
                              <a:pt x="654" y="58"/>
                            </a:lnTo>
                            <a:lnTo>
                              <a:pt x="645" y="59"/>
                            </a:lnTo>
                            <a:lnTo>
                              <a:pt x="635" y="59"/>
                            </a:lnTo>
                            <a:lnTo>
                              <a:pt x="477" y="41"/>
                            </a:lnTo>
                            <a:lnTo>
                              <a:pt x="391" y="33"/>
                            </a:lnTo>
                            <a:lnTo>
                              <a:pt x="297" y="23"/>
                            </a:lnTo>
                            <a:lnTo>
                              <a:pt x="181" y="11"/>
                            </a:lnTo>
                            <a:lnTo>
                              <a:pt x="137" y="7"/>
                            </a:lnTo>
                            <a:lnTo>
                              <a:pt x="106" y="5"/>
                            </a:lnTo>
                            <a:lnTo>
                              <a:pt x="87" y="3"/>
                            </a:lnTo>
                            <a:lnTo>
                              <a:pt x="62" y="1"/>
                            </a:lnTo>
                            <a:lnTo>
                              <a:pt x="46" y="0"/>
                            </a:lnTo>
                            <a:lnTo>
                              <a:pt x="24" y="0"/>
                            </a:lnTo>
                            <a:lnTo>
                              <a:pt x="13" y="0"/>
                            </a:lnTo>
                            <a:lnTo>
                              <a:pt x="0" y="4"/>
                            </a:lnTo>
                            <a:lnTo>
                              <a:pt x="10" y="5"/>
                            </a:lnTo>
                            <a:lnTo>
                              <a:pt x="22" y="7"/>
                            </a:lnTo>
                            <a:lnTo>
                              <a:pt x="32" y="10"/>
                            </a:lnTo>
                            <a:lnTo>
                              <a:pt x="38" y="12"/>
                            </a:lnTo>
                            <a:lnTo>
                              <a:pt x="42" y="14"/>
                            </a:lnTo>
                            <a:lnTo>
                              <a:pt x="47" y="16"/>
                            </a:lnTo>
                            <a:lnTo>
                              <a:pt x="53" y="20"/>
                            </a:lnTo>
                            <a:lnTo>
                              <a:pt x="60" y="20"/>
                            </a:lnTo>
                            <a:lnTo>
                              <a:pt x="66" y="21"/>
                            </a:lnTo>
                            <a:lnTo>
                              <a:pt x="78" y="21"/>
                            </a:lnTo>
                            <a:lnTo>
                              <a:pt x="72" y="28"/>
                            </a:lnTo>
                            <a:lnTo>
                              <a:pt x="69" y="32"/>
                            </a:lnTo>
                            <a:lnTo>
                              <a:pt x="65" y="37"/>
                            </a:lnTo>
                            <a:lnTo>
                              <a:pt x="61" y="46"/>
                            </a:lnTo>
                            <a:lnTo>
                              <a:pt x="60" y="56"/>
                            </a:lnTo>
                            <a:lnTo>
                              <a:pt x="58" y="64"/>
                            </a:lnTo>
                            <a:lnTo>
                              <a:pt x="53" y="68"/>
                            </a:lnTo>
                            <a:lnTo>
                              <a:pt x="46" y="72"/>
                            </a:lnTo>
                            <a:lnTo>
                              <a:pt x="27" y="80"/>
                            </a:lnTo>
                            <a:lnTo>
                              <a:pt x="31" y="89"/>
                            </a:lnTo>
                            <a:lnTo>
                              <a:pt x="35" y="95"/>
                            </a:lnTo>
                            <a:lnTo>
                              <a:pt x="40" y="102"/>
                            </a:lnTo>
                            <a:lnTo>
                              <a:pt x="47" y="106"/>
                            </a:lnTo>
                            <a:lnTo>
                              <a:pt x="56" y="111"/>
                            </a:lnTo>
                            <a:lnTo>
                              <a:pt x="56" y="98"/>
                            </a:lnTo>
                            <a:lnTo>
                              <a:pt x="58" y="84"/>
                            </a:lnTo>
                            <a:lnTo>
                              <a:pt x="60" y="72"/>
                            </a:lnTo>
                            <a:lnTo>
                              <a:pt x="64" y="61"/>
                            </a:lnTo>
                            <a:lnTo>
                              <a:pt x="68" y="52"/>
                            </a:lnTo>
                            <a:lnTo>
                              <a:pt x="73" y="45"/>
                            </a:lnTo>
                            <a:lnTo>
                              <a:pt x="76" y="37"/>
                            </a:lnTo>
                            <a:lnTo>
                              <a:pt x="82" y="32"/>
                            </a:lnTo>
                            <a:lnTo>
                              <a:pt x="89" y="28"/>
                            </a:lnTo>
                            <a:lnTo>
                              <a:pt x="99" y="25"/>
                            </a:lnTo>
                            <a:lnTo>
                              <a:pt x="108" y="24"/>
                            </a:lnTo>
                            <a:lnTo>
                              <a:pt x="116" y="25"/>
                            </a:lnTo>
                            <a:lnTo>
                              <a:pt x="125" y="28"/>
                            </a:lnTo>
                            <a:lnTo>
                              <a:pt x="134" y="32"/>
                            </a:lnTo>
                            <a:lnTo>
                              <a:pt x="142" y="37"/>
                            </a:lnTo>
                            <a:lnTo>
                              <a:pt x="149" y="45"/>
                            </a:lnTo>
                            <a:lnTo>
                              <a:pt x="154" y="52"/>
                            </a:lnTo>
                            <a:lnTo>
                              <a:pt x="159" y="61"/>
                            </a:lnTo>
                            <a:lnTo>
                              <a:pt x="161" y="68"/>
                            </a:lnTo>
                            <a:lnTo>
                              <a:pt x="164" y="79"/>
                            </a:lnTo>
                            <a:lnTo>
                              <a:pt x="165" y="88"/>
                            </a:lnTo>
                            <a:lnTo>
                              <a:pt x="167" y="99"/>
                            </a:lnTo>
                            <a:lnTo>
                              <a:pt x="171" y="109"/>
                            </a:lnTo>
                            <a:lnTo>
                              <a:pt x="176" y="116"/>
                            </a:lnTo>
                            <a:lnTo>
                              <a:pt x="181" y="123"/>
                            </a:lnTo>
                            <a:lnTo>
                              <a:pt x="184" y="129"/>
                            </a:lnTo>
                            <a:lnTo>
                              <a:pt x="189" y="136"/>
                            </a:lnTo>
                            <a:lnTo>
                              <a:pt x="207" y="138"/>
                            </a:lnTo>
                            <a:lnTo>
                              <a:pt x="596" y="201"/>
                            </a:lnTo>
                            <a:lnTo>
                              <a:pt x="594" y="174"/>
                            </a:lnTo>
                            <a:lnTo>
                              <a:pt x="593" y="156"/>
                            </a:lnTo>
                            <a:lnTo>
                              <a:pt x="592" y="143"/>
                            </a:lnTo>
                            <a:lnTo>
                              <a:pt x="593" y="133"/>
                            </a:lnTo>
                            <a:lnTo>
                              <a:pt x="596" y="122"/>
                            </a:lnTo>
                            <a:lnTo>
                              <a:pt x="600" y="111"/>
                            </a:lnTo>
                            <a:lnTo>
                              <a:pt x="606" y="101"/>
                            </a:lnTo>
                            <a:lnTo>
                              <a:pt x="612" y="90"/>
                            </a:lnTo>
                            <a:lnTo>
                              <a:pt x="621" y="82"/>
                            </a:lnTo>
                            <a:lnTo>
                              <a:pt x="629" y="75"/>
                            </a:lnTo>
                            <a:lnTo>
                              <a:pt x="640" y="69"/>
                            </a:lnTo>
                            <a:lnTo>
                              <a:pt x="646" y="67"/>
                            </a:lnTo>
                            <a:lnTo>
                              <a:pt x="654" y="64"/>
                            </a:lnTo>
                            <a:lnTo>
                              <a:pt x="662" y="63"/>
                            </a:lnTo>
                            <a:lnTo>
                              <a:pt x="671" y="62"/>
                            </a:lnTo>
                            <a:lnTo>
                              <a:pt x="682" y="61"/>
                            </a:lnTo>
                            <a:lnTo>
                              <a:pt x="689" y="61"/>
                            </a:lnTo>
                            <a:lnTo>
                              <a:pt x="700" y="62"/>
                            </a:lnTo>
                            <a:lnTo>
                              <a:pt x="711" y="64"/>
                            </a:lnTo>
                            <a:lnTo>
                              <a:pt x="721" y="67"/>
                            </a:lnTo>
                            <a:lnTo>
                              <a:pt x="731" y="70"/>
                            </a:lnTo>
                            <a:lnTo>
                              <a:pt x="740" y="74"/>
                            </a:lnTo>
                            <a:lnTo>
                              <a:pt x="747" y="79"/>
                            </a:lnTo>
                            <a:lnTo>
                              <a:pt x="755" y="85"/>
                            </a:lnTo>
                            <a:lnTo>
                              <a:pt x="763" y="92"/>
                            </a:lnTo>
                            <a:lnTo>
                              <a:pt x="771" y="101"/>
                            </a:lnTo>
                            <a:lnTo>
                              <a:pt x="780" y="111"/>
                            </a:lnTo>
                            <a:lnTo>
                              <a:pt x="786" y="122"/>
                            </a:lnTo>
                            <a:lnTo>
                              <a:pt x="791" y="132"/>
                            </a:lnTo>
                            <a:lnTo>
                              <a:pt x="796" y="146"/>
                            </a:lnTo>
                            <a:lnTo>
                              <a:pt x="799" y="159"/>
                            </a:lnTo>
                            <a:lnTo>
                              <a:pt x="801" y="170"/>
                            </a:lnTo>
                            <a:lnTo>
                              <a:pt x="800" y="176"/>
                            </a:lnTo>
                            <a:lnTo>
                              <a:pt x="799" y="185"/>
                            </a:lnTo>
                            <a:lnTo>
                              <a:pt x="799" y="190"/>
                            </a:lnTo>
                            <a:lnTo>
                              <a:pt x="801" y="196"/>
                            </a:lnTo>
                            <a:lnTo>
                              <a:pt x="804" y="204"/>
                            </a:lnTo>
                            <a:lnTo>
                              <a:pt x="808" y="211"/>
                            </a:lnTo>
                            <a:lnTo>
                              <a:pt x="810" y="215"/>
                            </a:lnTo>
                            <a:lnTo>
                              <a:pt x="814" y="218"/>
                            </a:lnTo>
                            <a:lnTo>
                              <a:pt x="817" y="221"/>
                            </a:lnTo>
                            <a:lnTo>
                              <a:pt x="822" y="223"/>
                            </a:lnTo>
                            <a:lnTo>
                              <a:pt x="828" y="224"/>
                            </a:lnTo>
                            <a:lnTo>
                              <a:pt x="835" y="225"/>
                            </a:lnTo>
                            <a:lnTo>
                              <a:pt x="842" y="226"/>
                            </a:lnTo>
                            <a:lnTo>
                              <a:pt x="847" y="226"/>
                            </a:lnTo>
                            <a:lnTo>
                              <a:pt x="857" y="226"/>
                            </a:lnTo>
                            <a:lnTo>
                              <a:pt x="872" y="226"/>
                            </a:lnTo>
                            <a:lnTo>
                              <a:pt x="888" y="225"/>
                            </a:lnTo>
                            <a:lnTo>
                              <a:pt x="932" y="198"/>
                            </a:lnTo>
                            <a:lnTo>
                              <a:pt x="898" y="115"/>
                            </a:lnTo>
                          </a:path>
                        </a:pathLst>
                      </a:custGeom>
                      <a:solidFill>
                        <a:srgbClr val="0000A0"/>
                      </a:solidFill>
                      <a:ln w="12700" cap="rnd" cmpd="sng">
                        <a:noFill/>
                        <a:prstDash val="solid"/>
                        <a:round/>
                        <a:headEnd type="none" w="med" len="med"/>
                        <a:tailEnd type="none" w="med" len="med"/>
                      </a:ln>
                      <a:effectLst/>
                    </p:spPr>
                    <p:txBody>
                      <a:bodyPr/>
                      <a:lstStyle/>
                      <a:p>
                        <a:endParaRPr lang="en-US"/>
                      </a:p>
                    </p:txBody>
                  </p:sp>
                  <p:sp>
                    <p:nvSpPr>
                      <p:cNvPr id="1206" name="Freeform 69"/>
                      <p:cNvSpPr>
                        <a:spLocks/>
                      </p:cNvSpPr>
                      <p:nvPr/>
                    </p:nvSpPr>
                    <p:spPr bwMode="auto">
                      <a:xfrm>
                        <a:off x="4588" y="2241"/>
                        <a:ext cx="662" cy="151"/>
                      </a:xfrm>
                      <a:custGeom>
                        <a:avLst/>
                        <a:gdLst/>
                        <a:ahLst/>
                        <a:cxnLst>
                          <a:cxn ang="0">
                            <a:pos x="661" y="98"/>
                          </a:cxn>
                          <a:cxn ang="0">
                            <a:pos x="659" y="92"/>
                          </a:cxn>
                          <a:cxn ang="0">
                            <a:pos x="654" y="88"/>
                          </a:cxn>
                          <a:cxn ang="0">
                            <a:pos x="629" y="77"/>
                          </a:cxn>
                          <a:cxn ang="0">
                            <a:pos x="605" y="69"/>
                          </a:cxn>
                          <a:cxn ang="0">
                            <a:pos x="583" y="61"/>
                          </a:cxn>
                          <a:cxn ang="0">
                            <a:pos x="526" y="43"/>
                          </a:cxn>
                          <a:cxn ang="0">
                            <a:pos x="496" y="35"/>
                          </a:cxn>
                          <a:cxn ang="0">
                            <a:pos x="471" y="30"/>
                          </a:cxn>
                          <a:cxn ang="0">
                            <a:pos x="428" y="22"/>
                          </a:cxn>
                          <a:cxn ang="0">
                            <a:pos x="374" y="12"/>
                          </a:cxn>
                          <a:cxn ang="0">
                            <a:pos x="345" y="7"/>
                          </a:cxn>
                          <a:cxn ang="0">
                            <a:pos x="328" y="6"/>
                          </a:cxn>
                          <a:cxn ang="0">
                            <a:pos x="307" y="3"/>
                          </a:cxn>
                          <a:cxn ang="0">
                            <a:pos x="295" y="0"/>
                          </a:cxn>
                          <a:cxn ang="0">
                            <a:pos x="286" y="2"/>
                          </a:cxn>
                          <a:cxn ang="0">
                            <a:pos x="115" y="10"/>
                          </a:cxn>
                          <a:cxn ang="0">
                            <a:pos x="78" y="14"/>
                          </a:cxn>
                          <a:cxn ang="0">
                            <a:pos x="50" y="17"/>
                          </a:cxn>
                          <a:cxn ang="0">
                            <a:pos x="26" y="20"/>
                          </a:cxn>
                          <a:cxn ang="0">
                            <a:pos x="5" y="20"/>
                          </a:cxn>
                          <a:cxn ang="0">
                            <a:pos x="8" y="26"/>
                          </a:cxn>
                          <a:cxn ang="0">
                            <a:pos x="51" y="34"/>
                          </a:cxn>
                          <a:cxn ang="0">
                            <a:pos x="130" y="47"/>
                          </a:cxn>
                          <a:cxn ang="0">
                            <a:pos x="176" y="54"/>
                          </a:cxn>
                          <a:cxn ang="0">
                            <a:pos x="229" y="66"/>
                          </a:cxn>
                          <a:cxn ang="0">
                            <a:pos x="271" y="77"/>
                          </a:cxn>
                          <a:cxn ang="0">
                            <a:pos x="334" y="97"/>
                          </a:cxn>
                          <a:cxn ang="0">
                            <a:pos x="404" y="123"/>
                          </a:cxn>
                          <a:cxn ang="0">
                            <a:pos x="448" y="150"/>
                          </a:cxn>
                          <a:cxn ang="0">
                            <a:pos x="465" y="149"/>
                          </a:cxn>
                          <a:cxn ang="0">
                            <a:pos x="489" y="148"/>
                          </a:cxn>
                          <a:cxn ang="0">
                            <a:pos x="510" y="144"/>
                          </a:cxn>
                          <a:cxn ang="0">
                            <a:pos x="539" y="140"/>
                          </a:cxn>
                          <a:cxn ang="0">
                            <a:pos x="567" y="135"/>
                          </a:cxn>
                          <a:cxn ang="0">
                            <a:pos x="601" y="126"/>
                          </a:cxn>
                          <a:cxn ang="0">
                            <a:pos x="615" y="121"/>
                          </a:cxn>
                          <a:cxn ang="0">
                            <a:pos x="630" y="116"/>
                          </a:cxn>
                          <a:cxn ang="0">
                            <a:pos x="641" y="112"/>
                          </a:cxn>
                          <a:cxn ang="0">
                            <a:pos x="653" y="107"/>
                          </a:cxn>
                          <a:cxn ang="0">
                            <a:pos x="661" y="101"/>
                          </a:cxn>
                        </a:cxnLst>
                        <a:rect l="0" t="0" r="r" b="b"/>
                        <a:pathLst>
                          <a:path w="662" h="151">
                            <a:moveTo>
                              <a:pt x="661" y="101"/>
                            </a:moveTo>
                            <a:lnTo>
                              <a:pt x="661" y="98"/>
                            </a:lnTo>
                            <a:lnTo>
                              <a:pt x="660" y="95"/>
                            </a:lnTo>
                            <a:lnTo>
                              <a:pt x="659" y="92"/>
                            </a:lnTo>
                            <a:lnTo>
                              <a:pt x="657" y="91"/>
                            </a:lnTo>
                            <a:lnTo>
                              <a:pt x="654" y="88"/>
                            </a:lnTo>
                            <a:lnTo>
                              <a:pt x="649" y="86"/>
                            </a:lnTo>
                            <a:lnTo>
                              <a:pt x="629" y="77"/>
                            </a:lnTo>
                            <a:lnTo>
                              <a:pt x="616" y="72"/>
                            </a:lnTo>
                            <a:lnTo>
                              <a:pt x="605" y="69"/>
                            </a:lnTo>
                            <a:lnTo>
                              <a:pt x="593" y="65"/>
                            </a:lnTo>
                            <a:lnTo>
                              <a:pt x="583" y="61"/>
                            </a:lnTo>
                            <a:lnTo>
                              <a:pt x="569" y="57"/>
                            </a:lnTo>
                            <a:lnTo>
                              <a:pt x="526" y="43"/>
                            </a:lnTo>
                            <a:lnTo>
                              <a:pt x="512" y="39"/>
                            </a:lnTo>
                            <a:lnTo>
                              <a:pt x="496" y="35"/>
                            </a:lnTo>
                            <a:lnTo>
                              <a:pt x="484" y="33"/>
                            </a:lnTo>
                            <a:lnTo>
                              <a:pt x="471" y="30"/>
                            </a:lnTo>
                            <a:lnTo>
                              <a:pt x="446" y="25"/>
                            </a:lnTo>
                            <a:lnTo>
                              <a:pt x="428" y="22"/>
                            </a:lnTo>
                            <a:lnTo>
                              <a:pt x="408" y="18"/>
                            </a:lnTo>
                            <a:lnTo>
                              <a:pt x="374" y="12"/>
                            </a:lnTo>
                            <a:lnTo>
                              <a:pt x="358" y="10"/>
                            </a:lnTo>
                            <a:lnTo>
                              <a:pt x="345" y="7"/>
                            </a:lnTo>
                            <a:lnTo>
                              <a:pt x="337" y="6"/>
                            </a:lnTo>
                            <a:lnTo>
                              <a:pt x="328" y="6"/>
                            </a:lnTo>
                            <a:lnTo>
                              <a:pt x="320" y="4"/>
                            </a:lnTo>
                            <a:lnTo>
                              <a:pt x="307" y="3"/>
                            </a:lnTo>
                            <a:lnTo>
                              <a:pt x="300" y="2"/>
                            </a:lnTo>
                            <a:lnTo>
                              <a:pt x="295" y="0"/>
                            </a:lnTo>
                            <a:lnTo>
                              <a:pt x="290" y="2"/>
                            </a:lnTo>
                            <a:lnTo>
                              <a:pt x="286" y="2"/>
                            </a:lnTo>
                            <a:lnTo>
                              <a:pt x="134" y="9"/>
                            </a:lnTo>
                            <a:lnTo>
                              <a:pt x="115" y="10"/>
                            </a:lnTo>
                            <a:lnTo>
                              <a:pt x="94" y="13"/>
                            </a:lnTo>
                            <a:lnTo>
                              <a:pt x="78" y="14"/>
                            </a:lnTo>
                            <a:lnTo>
                              <a:pt x="64" y="15"/>
                            </a:lnTo>
                            <a:lnTo>
                              <a:pt x="50" y="17"/>
                            </a:lnTo>
                            <a:lnTo>
                              <a:pt x="39" y="18"/>
                            </a:lnTo>
                            <a:lnTo>
                              <a:pt x="26" y="20"/>
                            </a:lnTo>
                            <a:lnTo>
                              <a:pt x="15" y="20"/>
                            </a:lnTo>
                            <a:lnTo>
                              <a:pt x="5" y="20"/>
                            </a:lnTo>
                            <a:lnTo>
                              <a:pt x="0" y="19"/>
                            </a:lnTo>
                            <a:lnTo>
                              <a:pt x="8" y="26"/>
                            </a:lnTo>
                            <a:lnTo>
                              <a:pt x="13" y="28"/>
                            </a:lnTo>
                            <a:lnTo>
                              <a:pt x="51" y="34"/>
                            </a:lnTo>
                            <a:lnTo>
                              <a:pt x="92" y="40"/>
                            </a:lnTo>
                            <a:lnTo>
                              <a:pt x="130" y="47"/>
                            </a:lnTo>
                            <a:lnTo>
                              <a:pt x="153" y="50"/>
                            </a:lnTo>
                            <a:lnTo>
                              <a:pt x="176" y="54"/>
                            </a:lnTo>
                            <a:lnTo>
                              <a:pt x="207" y="60"/>
                            </a:lnTo>
                            <a:lnTo>
                              <a:pt x="229" y="66"/>
                            </a:lnTo>
                            <a:lnTo>
                              <a:pt x="246" y="70"/>
                            </a:lnTo>
                            <a:lnTo>
                              <a:pt x="271" y="77"/>
                            </a:lnTo>
                            <a:lnTo>
                              <a:pt x="308" y="88"/>
                            </a:lnTo>
                            <a:lnTo>
                              <a:pt x="334" y="97"/>
                            </a:lnTo>
                            <a:lnTo>
                              <a:pt x="385" y="115"/>
                            </a:lnTo>
                            <a:lnTo>
                              <a:pt x="404" y="123"/>
                            </a:lnTo>
                            <a:lnTo>
                              <a:pt x="418" y="129"/>
                            </a:lnTo>
                            <a:lnTo>
                              <a:pt x="448" y="150"/>
                            </a:lnTo>
                            <a:lnTo>
                              <a:pt x="458" y="150"/>
                            </a:lnTo>
                            <a:lnTo>
                              <a:pt x="465" y="149"/>
                            </a:lnTo>
                            <a:lnTo>
                              <a:pt x="477" y="148"/>
                            </a:lnTo>
                            <a:lnTo>
                              <a:pt x="489" y="148"/>
                            </a:lnTo>
                            <a:lnTo>
                              <a:pt x="499" y="146"/>
                            </a:lnTo>
                            <a:lnTo>
                              <a:pt x="510" y="144"/>
                            </a:lnTo>
                            <a:lnTo>
                              <a:pt x="524" y="143"/>
                            </a:lnTo>
                            <a:lnTo>
                              <a:pt x="539" y="140"/>
                            </a:lnTo>
                            <a:lnTo>
                              <a:pt x="553" y="137"/>
                            </a:lnTo>
                            <a:lnTo>
                              <a:pt x="567" y="135"/>
                            </a:lnTo>
                            <a:lnTo>
                              <a:pt x="580" y="132"/>
                            </a:lnTo>
                            <a:lnTo>
                              <a:pt x="601" y="126"/>
                            </a:lnTo>
                            <a:lnTo>
                              <a:pt x="607" y="124"/>
                            </a:lnTo>
                            <a:lnTo>
                              <a:pt x="615" y="121"/>
                            </a:lnTo>
                            <a:lnTo>
                              <a:pt x="622" y="119"/>
                            </a:lnTo>
                            <a:lnTo>
                              <a:pt x="630" y="116"/>
                            </a:lnTo>
                            <a:lnTo>
                              <a:pt x="636" y="115"/>
                            </a:lnTo>
                            <a:lnTo>
                              <a:pt x="641" y="112"/>
                            </a:lnTo>
                            <a:lnTo>
                              <a:pt x="648" y="110"/>
                            </a:lnTo>
                            <a:lnTo>
                              <a:pt x="653" y="107"/>
                            </a:lnTo>
                            <a:lnTo>
                              <a:pt x="656" y="104"/>
                            </a:lnTo>
                            <a:lnTo>
                              <a:pt x="661" y="101"/>
                            </a:lnTo>
                          </a:path>
                        </a:pathLst>
                      </a:custGeom>
                      <a:solidFill>
                        <a:srgbClr val="0000FF"/>
                      </a:solidFill>
                      <a:ln w="12700" cap="rnd" cmpd="sng">
                        <a:noFill/>
                        <a:prstDash val="solid"/>
                        <a:round/>
                        <a:headEnd type="none" w="med" len="med"/>
                        <a:tailEnd type="none" w="med" len="med"/>
                      </a:ln>
                      <a:effectLst/>
                    </p:spPr>
                    <p:txBody>
                      <a:bodyPr/>
                      <a:lstStyle/>
                      <a:p>
                        <a:endParaRPr lang="en-US"/>
                      </a:p>
                    </p:txBody>
                  </p:sp>
                </p:grpSp>
              </p:grpSp>
              <p:grpSp>
                <p:nvGrpSpPr>
                  <p:cNvPr id="1179" name="Group 94"/>
                  <p:cNvGrpSpPr>
                    <a:grpSpLocks/>
                  </p:cNvGrpSpPr>
                  <p:nvPr/>
                </p:nvGrpSpPr>
                <p:grpSpPr bwMode="auto">
                  <a:xfrm>
                    <a:off x="4186" y="2225"/>
                    <a:ext cx="702" cy="231"/>
                    <a:chOff x="4186" y="2225"/>
                    <a:chExt cx="702" cy="231"/>
                  </a:xfrm>
                </p:grpSpPr>
                <p:grpSp>
                  <p:nvGrpSpPr>
                    <p:cNvPr id="1180" name="Group 74"/>
                    <p:cNvGrpSpPr>
                      <a:grpSpLocks/>
                    </p:cNvGrpSpPr>
                    <p:nvPr/>
                  </p:nvGrpSpPr>
                  <p:grpSpPr bwMode="auto">
                    <a:xfrm>
                      <a:off x="4862" y="2397"/>
                      <a:ext cx="26" cy="15"/>
                      <a:chOff x="4862" y="2397"/>
                      <a:chExt cx="26" cy="15"/>
                    </a:xfrm>
                  </p:grpSpPr>
                  <p:sp>
                    <p:nvSpPr>
                      <p:cNvPr id="1200" name="Freeform 72"/>
                      <p:cNvSpPr>
                        <a:spLocks/>
                      </p:cNvSpPr>
                      <p:nvPr/>
                    </p:nvSpPr>
                    <p:spPr bwMode="auto">
                      <a:xfrm>
                        <a:off x="4862" y="2397"/>
                        <a:ext cx="26" cy="15"/>
                      </a:xfrm>
                      <a:custGeom>
                        <a:avLst/>
                        <a:gdLst/>
                        <a:ahLst/>
                        <a:cxnLst>
                          <a:cxn ang="0">
                            <a:pos x="25" y="4"/>
                          </a:cxn>
                          <a:cxn ang="0">
                            <a:pos x="3" y="0"/>
                          </a:cxn>
                          <a:cxn ang="0">
                            <a:pos x="0" y="0"/>
                          </a:cxn>
                          <a:cxn ang="0">
                            <a:pos x="24" y="5"/>
                          </a:cxn>
                          <a:cxn ang="0">
                            <a:pos x="24" y="14"/>
                          </a:cxn>
                          <a:cxn ang="0">
                            <a:pos x="25" y="13"/>
                          </a:cxn>
                          <a:cxn ang="0">
                            <a:pos x="25" y="4"/>
                          </a:cxn>
                        </a:cxnLst>
                        <a:rect l="0" t="0" r="r" b="b"/>
                        <a:pathLst>
                          <a:path w="26" h="15">
                            <a:moveTo>
                              <a:pt x="25" y="4"/>
                            </a:moveTo>
                            <a:lnTo>
                              <a:pt x="3" y="0"/>
                            </a:lnTo>
                            <a:lnTo>
                              <a:pt x="0" y="0"/>
                            </a:lnTo>
                            <a:lnTo>
                              <a:pt x="24" y="5"/>
                            </a:lnTo>
                            <a:lnTo>
                              <a:pt x="24" y="14"/>
                            </a:lnTo>
                            <a:lnTo>
                              <a:pt x="25" y="13"/>
                            </a:lnTo>
                            <a:lnTo>
                              <a:pt x="25" y="4"/>
                            </a:lnTo>
                          </a:path>
                        </a:pathLst>
                      </a:custGeom>
                      <a:solidFill>
                        <a:srgbClr val="FF8000"/>
                      </a:solidFill>
                      <a:ln w="12700" cap="rnd" cmpd="sng">
                        <a:noFill/>
                        <a:prstDash val="solid"/>
                        <a:round/>
                        <a:headEnd type="none" w="med" len="med"/>
                        <a:tailEnd type="none" w="med" len="med"/>
                      </a:ln>
                      <a:effectLst/>
                    </p:spPr>
                    <p:txBody>
                      <a:bodyPr/>
                      <a:lstStyle/>
                      <a:p>
                        <a:endParaRPr lang="en-US"/>
                      </a:p>
                    </p:txBody>
                  </p:sp>
                  <p:sp>
                    <p:nvSpPr>
                      <p:cNvPr id="1201" name="Freeform 73"/>
                      <p:cNvSpPr>
                        <a:spLocks/>
                      </p:cNvSpPr>
                      <p:nvPr/>
                    </p:nvSpPr>
                    <p:spPr bwMode="auto">
                      <a:xfrm>
                        <a:off x="4862" y="2397"/>
                        <a:ext cx="24" cy="15"/>
                      </a:xfrm>
                      <a:custGeom>
                        <a:avLst/>
                        <a:gdLst/>
                        <a:ahLst/>
                        <a:cxnLst>
                          <a:cxn ang="0">
                            <a:pos x="23" y="5"/>
                          </a:cxn>
                          <a:cxn ang="0">
                            <a:pos x="0" y="0"/>
                          </a:cxn>
                          <a:cxn ang="0">
                            <a:pos x="0" y="9"/>
                          </a:cxn>
                          <a:cxn ang="0">
                            <a:pos x="23" y="14"/>
                          </a:cxn>
                          <a:cxn ang="0">
                            <a:pos x="23" y="5"/>
                          </a:cxn>
                        </a:cxnLst>
                        <a:rect l="0" t="0" r="r" b="b"/>
                        <a:pathLst>
                          <a:path w="24" h="15">
                            <a:moveTo>
                              <a:pt x="23" y="5"/>
                            </a:moveTo>
                            <a:lnTo>
                              <a:pt x="0" y="0"/>
                            </a:lnTo>
                            <a:lnTo>
                              <a:pt x="0" y="9"/>
                            </a:lnTo>
                            <a:lnTo>
                              <a:pt x="23" y="14"/>
                            </a:lnTo>
                            <a:lnTo>
                              <a:pt x="23" y="5"/>
                            </a:lnTo>
                          </a:path>
                        </a:pathLst>
                      </a:custGeom>
                      <a:solidFill>
                        <a:srgbClr val="FFE0C0"/>
                      </a:solidFill>
                      <a:ln w="12700" cap="rnd" cmpd="sng">
                        <a:noFill/>
                        <a:prstDash val="solid"/>
                        <a:round/>
                        <a:headEnd type="none" w="med" len="med"/>
                        <a:tailEnd type="none" w="med" len="med"/>
                      </a:ln>
                      <a:effectLst/>
                    </p:spPr>
                    <p:txBody>
                      <a:bodyPr/>
                      <a:lstStyle/>
                      <a:p>
                        <a:endParaRPr lang="en-US"/>
                      </a:p>
                    </p:txBody>
                  </p:sp>
                </p:grpSp>
                <p:grpSp>
                  <p:nvGrpSpPr>
                    <p:cNvPr id="1181" name="Group 93"/>
                    <p:cNvGrpSpPr>
                      <a:grpSpLocks/>
                    </p:cNvGrpSpPr>
                    <p:nvPr/>
                  </p:nvGrpSpPr>
                  <p:grpSpPr bwMode="auto">
                    <a:xfrm>
                      <a:off x="4186" y="2225"/>
                      <a:ext cx="399" cy="231"/>
                      <a:chOff x="4186" y="2225"/>
                      <a:chExt cx="399" cy="231"/>
                    </a:xfrm>
                  </p:grpSpPr>
                  <p:grpSp>
                    <p:nvGrpSpPr>
                      <p:cNvPr id="1182" name="Group 82"/>
                      <p:cNvGrpSpPr>
                        <a:grpSpLocks/>
                      </p:cNvGrpSpPr>
                      <p:nvPr/>
                    </p:nvGrpSpPr>
                    <p:grpSpPr bwMode="auto">
                      <a:xfrm>
                        <a:off x="4465" y="2225"/>
                        <a:ext cx="75" cy="63"/>
                        <a:chOff x="4465" y="2225"/>
                        <a:chExt cx="75" cy="63"/>
                      </a:xfrm>
                    </p:grpSpPr>
                    <p:sp>
                      <p:nvSpPr>
                        <p:cNvPr id="1193" name="Freeform 75"/>
                        <p:cNvSpPr>
                          <a:spLocks/>
                        </p:cNvSpPr>
                        <p:nvPr/>
                      </p:nvSpPr>
                      <p:spPr bwMode="auto">
                        <a:xfrm>
                          <a:off x="4465" y="2261"/>
                          <a:ext cx="66" cy="26"/>
                        </a:xfrm>
                        <a:custGeom>
                          <a:avLst/>
                          <a:gdLst/>
                          <a:ahLst/>
                          <a:cxnLst>
                            <a:cxn ang="0">
                              <a:pos x="65" y="25"/>
                            </a:cxn>
                            <a:cxn ang="0">
                              <a:pos x="54" y="24"/>
                            </a:cxn>
                            <a:cxn ang="0">
                              <a:pos x="46" y="20"/>
                            </a:cxn>
                            <a:cxn ang="0">
                              <a:pos x="36" y="17"/>
                            </a:cxn>
                            <a:cxn ang="0">
                              <a:pos x="28" y="16"/>
                            </a:cxn>
                            <a:cxn ang="0">
                              <a:pos x="25" y="16"/>
                            </a:cxn>
                            <a:cxn ang="0">
                              <a:pos x="17" y="18"/>
                            </a:cxn>
                            <a:cxn ang="0">
                              <a:pos x="8" y="21"/>
                            </a:cxn>
                            <a:cxn ang="0">
                              <a:pos x="3" y="22"/>
                            </a:cxn>
                            <a:cxn ang="0">
                              <a:pos x="1" y="21"/>
                            </a:cxn>
                            <a:cxn ang="0">
                              <a:pos x="0" y="19"/>
                            </a:cxn>
                            <a:cxn ang="0">
                              <a:pos x="0" y="15"/>
                            </a:cxn>
                            <a:cxn ang="0">
                              <a:pos x="1" y="12"/>
                            </a:cxn>
                            <a:cxn ang="0">
                              <a:pos x="5" y="7"/>
                            </a:cxn>
                            <a:cxn ang="0">
                              <a:pos x="9" y="3"/>
                            </a:cxn>
                            <a:cxn ang="0">
                              <a:pos x="10" y="0"/>
                            </a:cxn>
                            <a:cxn ang="0">
                              <a:pos x="50" y="3"/>
                            </a:cxn>
                            <a:cxn ang="0">
                              <a:pos x="46" y="7"/>
                            </a:cxn>
                            <a:cxn ang="0">
                              <a:pos x="46" y="9"/>
                            </a:cxn>
                            <a:cxn ang="0">
                              <a:pos x="47" y="12"/>
                            </a:cxn>
                            <a:cxn ang="0">
                              <a:pos x="50" y="16"/>
                            </a:cxn>
                            <a:cxn ang="0">
                              <a:pos x="55" y="18"/>
                            </a:cxn>
                            <a:cxn ang="0">
                              <a:pos x="65" y="25"/>
                            </a:cxn>
                          </a:cxnLst>
                          <a:rect l="0" t="0" r="r" b="b"/>
                          <a:pathLst>
                            <a:path w="66" h="26">
                              <a:moveTo>
                                <a:pt x="65" y="25"/>
                              </a:moveTo>
                              <a:lnTo>
                                <a:pt x="54" y="24"/>
                              </a:lnTo>
                              <a:lnTo>
                                <a:pt x="46" y="20"/>
                              </a:lnTo>
                              <a:lnTo>
                                <a:pt x="36" y="17"/>
                              </a:lnTo>
                              <a:lnTo>
                                <a:pt x="28" y="16"/>
                              </a:lnTo>
                              <a:lnTo>
                                <a:pt x="25" y="16"/>
                              </a:lnTo>
                              <a:lnTo>
                                <a:pt x="17" y="18"/>
                              </a:lnTo>
                              <a:lnTo>
                                <a:pt x="8" y="21"/>
                              </a:lnTo>
                              <a:lnTo>
                                <a:pt x="3" y="22"/>
                              </a:lnTo>
                              <a:lnTo>
                                <a:pt x="1" y="21"/>
                              </a:lnTo>
                              <a:lnTo>
                                <a:pt x="0" y="19"/>
                              </a:lnTo>
                              <a:lnTo>
                                <a:pt x="0" y="15"/>
                              </a:lnTo>
                              <a:lnTo>
                                <a:pt x="1" y="12"/>
                              </a:lnTo>
                              <a:lnTo>
                                <a:pt x="5" y="7"/>
                              </a:lnTo>
                              <a:lnTo>
                                <a:pt x="9" y="3"/>
                              </a:lnTo>
                              <a:lnTo>
                                <a:pt x="10" y="0"/>
                              </a:lnTo>
                              <a:lnTo>
                                <a:pt x="50" y="3"/>
                              </a:lnTo>
                              <a:lnTo>
                                <a:pt x="46" y="7"/>
                              </a:lnTo>
                              <a:lnTo>
                                <a:pt x="46" y="9"/>
                              </a:lnTo>
                              <a:lnTo>
                                <a:pt x="47" y="12"/>
                              </a:lnTo>
                              <a:lnTo>
                                <a:pt x="50" y="16"/>
                              </a:lnTo>
                              <a:lnTo>
                                <a:pt x="55" y="18"/>
                              </a:lnTo>
                              <a:lnTo>
                                <a:pt x="65" y="25"/>
                              </a:lnTo>
                            </a:path>
                          </a:pathLst>
                        </a:custGeom>
                        <a:solidFill>
                          <a:srgbClr val="000080"/>
                        </a:solidFill>
                        <a:ln w="12700" cap="rnd" cmpd="sng">
                          <a:noFill/>
                          <a:prstDash val="solid"/>
                          <a:round/>
                          <a:headEnd type="none" w="med" len="med"/>
                          <a:tailEnd type="none" w="med" len="med"/>
                        </a:ln>
                        <a:effectLst/>
                      </p:spPr>
                      <p:txBody>
                        <a:bodyPr/>
                        <a:lstStyle/>
                        <a:p>
                          <a:endParaRPr lang="en-US"/>
                        </a:p>
                      </p:txBody>
                    </p:sp>
                    <p:grpSp>
                      <p:nvGrpSpPr>
                        <p:cNvPr id="1194" name="Group 81"/>
                        <p:cNvGrpSpPr>
                          <a:grpSpLocks/>
                        </p:cNvGrpSpPr>
                        <p:nvPr/>
                      </p:nvGrpSpPr>
                      <p:grpSpPr bwMode="auto">
                        <a:xfrm>
                          <a:off x="4474" y="2225"/>
                          <a:ext cx="66" cy="63"/>
                          <a:chOff x="4474" y="2225"/>
                          <a:chExt cx="66" cy="63"/>
                        </a:xfrm>
                      </p:grpSpPr>
                      <p:sp>
                        <p:nvSpPr>
                          <p:cNvPr id="1195" name="Freeform 76"/>
                          <p:cNvSpPr>
                            <a:spLocks/>
                          </p:cNvSpPr>
                          <p:nvPr/>
                        </p:nvSpPr>
                        <p:spPr bwMode="auto">
                          <a:xfrm>
                            <a:off x="4474" y="2225"/>
                            <a:ext cx="66" cy="63"/>
                          </a:xfrm>
                          <a:custGeom>
                            <a:avLst/>
                            <a:gdLst/>
                            <a:ahLst/>
                            <a:cxnLst>
                              <a:cxn ang="0">
                                <a:pos x="65" y="48"/>
                              </a:cxn>
                              <a:cxn ang="0">
                                <a:pos x="64" y="56"/>
                              </a:cxn>
                              <a:cxn ang="0">
                                <a:pos x="63" y="59"/>
                              </a:cxn>
                              <a:cxn ang="0">
                                <a:pos x="62" y="60"/>
                              </a:cxn>
                              <a:cxn ang="0">
                                <a:pos x="60" y="61"/>
                              </a:cxn>
                              <a:cxn ang="0">
                                <a:pos x="57" y="62"/>
                              </a:cxn>
                              <a:cxn ang="0">
                                <a:pos x="52" y="61"/>
                              </a:cxn>
                              <a:cxn ang="0">
                                <a:pos x="49" y="60"/>
                              </a:cxn>
                              <a:cxn ang="0">
                                <a:pos x="48" y="58"/>
                              </a:cxn>
                              <a:cxn ang="0">
                                <a:pos x="48" y="51"/>
                              </a:cxn>
                              <a:cxn ang="0">
                                <a:pos x="48" y="44"/>
                              </a:cxn>
                              <a:cxn ang="0">
                                <a:pos x="48" y="41"/>
                              </a:cxn>
                              <a:cxn ang="0">
                                <a:pos x="47" y="38"/>
                              </a:cxn>
                              <a:cxn ang="0">
                                <a:pos x="46" y="34"/>
                              </a:cxn>
                              <a:cxn ang="0">
                                <a:pos x="44" y="33"/>
                              </a:cxn>
                              <a:cxn ang="0">
                                <a:pos x="42" y="33"/>
                              </a:cxn>
                              <a:cxn ang="0">
                                <a:pos x="37" y="34"/>
                              </a:cxn>
                              <a:cxn ang="0">
                                <a:pos x="29" y="35"/>
                              </a:cxn>
                              <a:cxn ang="0">
                                <a:pos x="23" y="37"/>
                              </a:cxn>
                              <a:cxn ang="0">
                                <a:pos x="17" y="37"/>
                              </a:cxn>
                              <a:cxn ang="0">
                                <a:pos x="11" y="37"/>
                              </a:cxn>
                              <a:cxn ang="0">
                                <a:pos x="8" y="35"/>
                              </a:cxn>
                              <a:cxn ang="0">
                                <a:pos x="5" y="34"/>
                              </a:cxn>
                              <a:cxn ang="0">
                                <a:pos x="2" y="31"/>
                              </a:cxn>
                              <a:cxn ang="0">
                                <a:pos x="2" y="28"/>
                              </a:cxn>
                              <a:cxn ang="0">
                                <a:pos x="0" y="11"/>
                              </a:cxn>
                              <a:cxn ang="0">
                                <a:pos x="1" y="7"/>
                              </a:cxn>
                              <a:cxn ang="0">
                                <a:pos x="2" y="5"/>
                              </a:cxn>
                              <a:cxn ang="0">
                                <a:pos x="5" y="3"/>
                              </a:cxn>
                              <a:cxn ang="0">
                                <a:pos x="10" y="2"/>
                              </a:cxn>
                              <a:cxn ang="0">
                                <a:pos x="26" y="0"/>
                              </a:cxn>
                              <a:cxn ang="0">
                                <a:pos x="41" y="0"/>
                              </a:cxn>
                              <a:cxn ang="0">
                                <a:pos x="49" y="0"/>
                              </a:cxn>
                              <a:cxn ang="0">
                                <a:pos x="51" y="2"/>
                              </a:cxn>
                              <a:cxn ang="0">
                                <a:pos x="53" y="4"/>
                              </a:cxn>
                              <a:cxn ang="0">
                                <a:pos x="54" y="8"/>
                              </a:cxn>
                              <a:cxn ang="0">
                                <a:pos x="54" y="21"/>
                              </a:cxn>
                              <a:cxn ang="0">
                                <a:pos x="54" y="27"/>
                              </a:cxn>
                              <a:cxn ang="0">
                                <a:pos x="52" y="29"/>
                              </a:cxn>
                              <a:cxn ang="0">
                                <a:pos x="52" y="30"/>
                              </a:cxn>
                              <a:cxn ang="0">
                                <a:pos x="57" y="38"/>
                              </a:cxn>
                              <a:cxn ang="0">
                                <a:pos x="62" y="43"/>
                              </a:cxn>
                              <a:cxn ang="0">
                                <a:pos x="65" y="45"/>
                              </a:cxn>
                              <a:cxn ang="0">
                                <a:pos x="65" y="48"/>
                              </a:cxn>
                            </a:cxnLst>
                            <a:rect l="0" t="0" r="r" b="b"/>
                            <a:pathLst>
                              <a:path w="66" h="63">
                                <a:moveTo>
                                  <a:pt x="65" y="48"/>
                                </a:moveTo>
                                <a:lnTo>
                                  <a:pt x="64" y="56"/>
                                </a:lnTo>
                                <a:lnTo>
                                  <a:pt x="63" y="59"/>
                                </a:lnTo>
                                <a:lnTo>
                                  <a:pt x="62" y="60"/>
                                </a:lnTo>
                                <a:lnTo>
                                  <a:pt x="60" y="61"/>
                                </a:lnTo>
                                <a:lnTo>
                                  <a:pt x="57" y="62"/>
                                </a:lnTo>
                                <a:lnTo>
                                  <a:pt x="52" y="61"/>
                                </a:lnTo>
                                <a:lnTo>
                                  <a:pt x="49" y="60"/>
                                </a:lnTo>
                                <a:lnTo>
                                  <a:pt x="48" y="58"/>
                                </a:lnTo>
                                <a:lnTo>
                                  <a:pt x="48" y="51"/>
                                </a:lnTo>
                                <a:lnTo>
                                  <a:pt x="48" y="44"/>
                                </a:lnTo>
                                <a:lnTo>
                                  <a:pt x="48" y="41"/>
                                </a:lnTo>
                                <a:lnTo>
                                  <a:pt x="47" y="38"/>
                                </a:lnTo>
                                <a:lnTo>
                                  <a:pt x="46" y="34"/>
                                </a:lnTo>
                                <a:lnTo>
                                  <a:pt x="44" y="33"/>
                                </a:lnTo>
                                <a:lnTo>
                                  <a:pt x="42" y="33"/>
                                </a:lnTo>
                                <a:lnTo>
                                  <a:pt x="37" y="34"/>
                                </a:lnTo>
                                <a:lnTo>
                                  <a:pt x="29" y="35"/>
                                </a:lnTo>
                                <a:lnTo>
                                  <a:pt x="23" y="37"/>
                                </a:lnTo>
                                <a:lnTo>
                                  <a:pt x="17" y="37"/>
                                </a:lnTo>
                                <a:lnTo>
                                  <a:pt x="11" y="37"/>
                                </a:lnTo>
                                <a:lnTo>
                                  <a:pt x="8" y="35"/>
                                </a:lnTo>
                                <a:lnTo>
                                  <a:pt x="5" y="34"/>
                                </a:lnTo>
                                <a:lnTo>
                                  <a:pt x="2" y="31"/>
                                </a:lnTo>
                                <a:lnTo>
                                  <a:pt x="2" y="28"/>
                                </a:lnTo>
                                <a:lnTo>
                                  <a:pt x="0" y="11"/>
                                </a:lnTo>
                                <a:lnTo>
                                  <a:pt x="1" y="7"/>
                                </a:lnTo>
                                <a:lnTo>
                                  <a:pt x="2" y="5"/>
                                </a:lnTo>
                                <a:lnTo>
                                  <a:pt x="5" y="3"/>
                                </a:lnTo>
                                <a:lnTo>
                                  <a:pt x="10" y="2"/>
                                </a:lnTo>
                                <a:lnTo>
                                  <a:pt x="26" y="0"/>
                                </a:lnTo>
                                <a:lnTo>
                                  <a:pt x="41" y="0"/>
                                </a:lnTo>
                                <a:lnTo>
                                  <a:pt x="49" y="0"/>
                                </a:lnTo>
                                <a:lnTo>
                                  <a:pt x="51" y="2"/>
                                </a:lnTo>
                                <a:lnTo>
                                  <a:pt x="53" y="4"/>
                                </a:lnTo>
                                <a:lnTo>
                                  <a:pt x="54" y="8"/>
                                </a:lnTo>
                                <a:lnTo>
                                  <a:pt x="54" y="21"/>
                                </a:lnTo>
                                <a:lnTo>
                                  <a:pt x="54" y="27"/>
                                </a:lnTo>
                                <a:lnTo>
                                  <a:pt x="52" y="29"/>
                                </a:lnTo>
                                <a:lnTo>
                                  <a:pt x="52" y="30"/>
                                </a:lnTo>
                                <a:lnTo>
                                  <a:pt x="57" y="38"/>
                                </a:lnTo>
                                <a:lnTo>
                                  <a:pt x="62" y="43"/>
                                </a:lnTo>
                                <a:lnTo>
                                  <a:pt x="65" y="45"/>
                                </a:lnTo>
                                <a:lnTo>
                                  <a:pt x="65" y="48"/>
                                </a:lnTo>
                              </a:path>
                            </a:pathLst>
                          </a:custGeom>
                          <a:solidFill>
                            <a:srgbClr val="A0A0A0"/>
                          </a:solidFill>
                          <a:ln w="12700" cap="rnd" cmpd="sng">
                            <a:noFill/>
                            <a:prstDash val="solid"/>
                            <a:round/>
                            <a:headEnd type="none" w="med" len="med"/>
                            <a:tailEnd type="none" w="med" len="med"/>
                          </a:ln>
                          <a:effectLst/>
                        </p:spPr>
                        <p:txBody>
                          <a:bodyPr/>
                          <a:lstStyle/>
                          <a:p>
                            <a:endParaRPr lang="en-US"/>
                          </a:p>
                        </p:txBody>
                      </p:sp>
                      <p:grpSp>
                        <p:nvGrpSpPr>
                          <p:cNvPr id="1196" name="Group 80"/>
                          <p:cNvGrpSpPr>
                            <a:grpSpLocks/>
                          </p:cNvGrpSpPr>
                          <p:nvPr/>
                        </p:nvGrpSpPr>
                        <p:grpSpPr bwMode="auto">
                          <a:xfrm>
                            <a:off x="4474" y="2229"/>
                            <a:ext cx="66" cy="59"/>
                            <a:chOff x="4474" y="2229"/>
                            <a:chExt cx="66" cy="59"/>
                          </a:xfrm>
                        </p:grpSpPr>
                        <p:sp>
                          <p:nvSpPr>
                            <p:cNvPr id="1197" name="Freeform 77"/>
                            <p:cNvSpPr>
                              <a:spLocks/>
                            </p:cNvSpPr>
                            <p:nvPr/>
                          </p:nvSpPr>
                          <p:spPr bwMode="auto">
                            <a:xfrm>
                              <a:off x="4527" y="2244"/>
                              <a:ext cx="5" cy="9"/>
                            </a:xfrm>
                            <a:custGeom>
                              <a:avLst/>
                              <a:gdLst/>
                              <a:ahLst/>
                              <a:cxnLst>
                                <a:cxn ang="0">
                                  <a:pos x="4" y="0"/>
                                </a:cxn>
                                <a:cxn ang="0">
                                  <a:pos x="1" y="0"/>
                                </a:cxn>
                                <a:cxn ang="0">
                                  <a:pos x="0" y="1"/>
                                </a:cxn>
                                <a:cxn ang="0">
                                  <a:pos x="0" y="3"/>
                                </a:cxn>
                                <a:cxn ang="0">
                                  <a:pos x="0" y="6"/>
                                </a:cxn>
                                <a:cxn ang="0">
                                  <a:pos x="1" y="8"/>
                                </a:cxn>
                                <a:cxn ang="0">
                                  <a:pos x="4" y="7"/>
                                </a:cxn>
                                <a:cxn ang="0">
                                  <a:pos x="4" y="5"/>
                                </a:cxn>
                                <a:cxn ang="0">
                                  <a:pos x="4" y="0"/>
                                </a:cxn>
                              </a:cxnLst>
                              <a:rect l="0" t="0" r="r" b="b"/>
                              <a:pathLst>
                                <a:path w="5" h="9">
                                  <a:moveTo>
                                    <a:pt x="4" y="0"/>
                                  </a:moveTo>
                                  <a:lnTo>
                                    <a:pt x="1" y="0"/>
                                  </a:lnTo>
                                  <a:lnTo>
                                    <a:pt x="0" y="1"/>
                                  </a:lnTo>
                                  <a:lnTo>
                                    <a:pt x="0" y="3"/>
                                  </a:lnTo>
                                  <a:lnTo>
                                    <a:pt x="0" y="6"/>
                                  </a:lnTo>
                                  <a:lnTo>
                                    <a:pt x="1" y="8"/>
                                  </a:lnTo>
                                  <a:lnTo>
                                    <a:pt x="4" y="7"/>
                                  </a:lnTo>
                                  <a:lnTo>
                                    <a:pt x="4" y="5"/>
                                  </a:lnTo>
                                  <a:lnTo>
                                    <a:pt x="4" y="0"/>
                                  </a:lnTo>
                                </a:path>
                              </a:pathLst>
                            </a:custGeom>
                            <a:solidFill>
                              <a:srgbClr val="606060"/>
                            </a:solidFill>
                            <a:ln w="12700" cap="rnd" cmpd="sng">
                              <a:noFill/>
                              <a:prstDash val="solid"/>
                              <a:round/>
                              <a:headEnd type="none" w="med" len="med"/>
                              <a:tailEnd type="none" w="med" len="med"/>
                            </a:ln>
                            <a:effectLst/>
                          </p:spPr>
                          <p:txBody>
                            <a:bodyPr/>
                            <a:lstStyle/>
                            <a:p>
                              <a:endParaRPr lang="en-US"/>
                            </a:p>
                          </p:txBody>
                        </p:sp>
                        <p:sp>
                          <p:nvSpPr>
                            <p:cNvPr id="1198" name="Freeform 78"/>
                            <p:cNvSpPr>
                              <a:spLocks/>
                            </p:cNvSpPr>
                            <p:nvPr/>
                          </p:nvSpPr>
                          <p:spPr bwMode="auto">
                            <a:xfrm>
                              <a:off x="4477" y="2246"/>
                              <a:ext cx="33" cy="8"/>
                            </a:xfrm>
                            <a:custGeom>
                              <a:avLst/>
                              <a:gdLst/>
                              <a:ahLst/>
                              <a:cxnLst>
                                <a:cxn ang="0">
                                  <a:pos x="32" y="3"/>
                                </a:cxn>
                                <a:cxn ang="0">
                                  <a:pos x="22" y="2"/>
                                </a:cxn>
                                <a:cxn ang="0">
                                  <a:pos x="15" y="0"/>
                                </a:cxn>
                                <a:cxn ang="0">
                                  <a:pos x="10" y="0"/>
                                </a:cxn>
                                <a:cxn ang="0">
                                  <a:pos x="5" y="0"/>
                                </a:cxn>
                                <a:cxn ang="0">
                                  <a:pos x="0" y="0"/>
                                </a:cxn>
                                <a:cxn ang="0">
                                  <a:pos x="1" y="4"/>
                                </a:cxn>
                                <a:cxn ang="0">
                                  <a:pos x="5" y="7"/>
                                </a:cxn>
                                <a:cxn ang="0">
                                  <a:pos x="12" y="7"/>
                                </a:cxn>
                                <a:cxn ang="0">
                                  <a:pos x="25" y="5"/>
                                </a:cxn>
                                <a:cxn ang="0">
                                  <a:pos x="32" y="3"/>
                                </a:cxn>
                              </a:cxnLst>
                              <a:rect l="0" t="0" r="r" b="b"/>
                              <a:pathLst>
                                <a:path w="33" h="8">
                                  <a:moveTo>
                                    <a:pt x="32" y="3"/>
                                  </a:moveTo>
                                  <a:lnTo>
                                    <a:pt x="22" y="2"/>
                                  </a:lnTo>
                                  <a:lnTo>
                                    <a:pt x="15" y="0"/>
                                  </a:lnTo>
                                  <a:lnTo>
                                    <a:pt x="10" y="0"/>
                                  </a:lnTo>
                                  <a:lnTo>
                                    <a:pt x="5" y="0"/>
                                  </a:lnTo>
                                  <a:lnTo>
                                    <a:pt x="0" y="0"/>
                                  </a:lnTo>
                                  <a:lnTo>
                                    <a:pt x="1" y="4"/>
                                  </a:lnTo>
                                  <a:lnTo>
                                    <a:pt x="5" y="7"/>
                                  </a:lnTo>
                                  <a:lnTo>
                                    <a:pt x="12" y="7"/>
                                  </a:lnTo>
                                  <a:lnTo>
                                    <a:pt x="25" y="5"/>
                                  </a:lnTo>
                                  <a:lnTo>
                                    <a:pt x="32" y="3"/>
                                  </a:lnTo>
                                </a:path>
                              </a:pathLst>
                            </a:custGeom>
                            <a:solidFill>
                              <a:srgbClr val="404040"/>
                            </a:solidFill>
                            <a:ln w="12700" cap="rnd" cmpd="sng">
                              <a:noFill/>
                              <a:prstDash val="solid"/>
                              <a:round/>
                              <a:headEnd type="none" w="med" len="med"/>
                              <a:tailEnd type="none" w="med" len="med"/>
                            </a:ln>
                            <a:effectLst/>
                          </p:spPr>
                          <p:txBody>
                            <a:bodyPr/>
                            <a:lstStyle/>
                            <a:p>
                              <a:endParaRPr lang="en-US"/>
                            </a:p>
                          </p:txBody>
                        </p:sp>
                        <p:sp>
                          <p:nvSpPr>
                            <p:cNvPr id="1199" name="Freeform 79"/>
                            <p:cNvSpPr>
                              <a:spLocks/>
                            </p:cNvSpPr>
                            <p:nvPr/>
                          </p:nvSpPr>
                          <p:spPr bwMode="auto">
                            <a:xfrm>
                              <a:off x="4474" y="2229"/>
                              <a:ext cx="66" cy="59"/>
                            </a:xfrm>
                            <a:custGeom>
                              <a:avLst/>
                              <a:gdLst/>
                              <a:ahLst/>
                              <a:cxnLst>
                                <a:cxn ang="0">
                                  <a:pos x="65" y="44"/>
                                </a:cxn>
                                <a:cxn ang="0">
                                  <a:pos x="64" y="52"/>
                                </a:cxn>
                                <a:cxn ang="0">
                                  <a:pos x="63" y="55"/>
                                </a:cxn>
                                <a:cxn ang="0">
                                  <a:pos x="62" y="56"/>
                                </a:cxn>
                                <a:cxn ang="0">
                                  <a:pos x="60" y="57"/>
                                </a:cxn>
                                <a:cxn ang="0">
                                  <a:pos x="57" y="58"/>
                                </a:cxn>
                                <a:cxn ang="0">
                                  <a:pos x="52" y="57"/>
                                </a:cxn>
                                <a:cxn ang="0">
                                  <a:pos x="49" y="56"/>
                                </a:cxn>
                                <a:cxn ang="0">
                                  <a:pos x="48" y="54"/>
                                </a:cxn>
                                <a:cxn ang="0">
                                  <a:pos x="48" y="47"/>
                                </a:cxn>
                                <a:cxn ang="0">
                                  <a:pos x="48" y="41"/>
                                </a:cxn>
                                <a:cxn ang="0">
                                  <a:pos x="48" y="37"/>
                                </a:cxn>
                                <a:cxn ang="0">
                                  <a:pos x="47" y="35"/>
                                </a:cxn>
                                <a:cxn ang="0">
                                  <a:pos x="46" y="31"/>
                                </a:cxn>
                                <a:cxn ang="0">
                                  <a:pos x="44" y="29"/>
                                </a:cxn>
                                <a:cxn ang="0">
                                  <a:pos x="42" y="29"/>
                                </a:cxn>
                                <a:cxn ang="0">
                                  <a:pos x="37" y="30"/>
                                </a:cxn>
                                <a:cxn ang="0">
                                  <a:pos x="29" y="32"/>
                                </a:cxn>
                                <a:cxn ang="0">
                                  <a:pos x="23" y="33"/>
                                </a:cxn>
                                <a:cxn ang="0">
                                  <a:pos x="17" y="33"/>
                                </a:cxn>
                                <a:cxn ang="0">
                                  <a:pos x="11" y="33"/>
                                </a:cxn>
                                <a:cxn ang="0">
                                  <a:pos x="8" y="32"/>
                                </a:cxn>
                                <a:cxn ang="0">
                                  <a:pos x="5" y="30"/>
                                </a:cxn>
                                <a:cxn ang="0">
                                  <a:pos x="2" y="28"/>
                                </a:cxn>
                                <a:cxn ang="0">
                                  <a:pos x="2" y="25"/>
                                </a:cxn>
                                <a:cxn ang="0">
                                  <a:pos x="0" y="8"/>
                                </a:cxn>
                                <a:cxn ang="0">
                                  <a:pos x="1" y="4"/>
                                </a:cxn>
                                <a:cxn ang="0">
                                  <a:pos x="2" y="2"/>
                                </a:cxn>
                                <a:cxn ang="0">
                                  <a:pos x="5" y="0"/>
                                </a:cxn>
                                <a:cxn ang="0">
                                  <a:pos x="2" y="6"/>
                                </a:cxn>
                                <a:cxn ang="0">
                                  <a:pos x="2" y="9"/>
                                </a:cxn>
                                <a:cxn ang="0">
                                  <a:pos x="2" y="11"/>
                                </a:cxn>
                                <a:cxn ang="0">
                                  <a:pos x="3" y="15"/>
                                </a:cxn>
                                <a:cxn ang="0">
                                  <a:pos x="4" y="21"/>
                                </a:cxn>
                                <a:cxn ang="0">
                                  <a:pos x="6" y="23"/>
                                </a:cxn>
                                <a:cxn ang="0">
                                  <a:pos x="9" y="25"/>
                                </a:cxn>
                                <a:cxn ang="0">
                                  <a:pos x="13" y="26"/>
                                </a:cxn>
                                <a:cxn ang="0">
                                  <a:pos x="16" y="25"/>
                                </a:cxn>
                                <a:cxn ang="0">
                                  <a:pos x="20" y="24"/>
                                </a:cxn>
                                <a:cxn ang="0">
                                  <a:pos x="25" y="23"/>
                                </a:cxn>
                                <a:cxn ang="0">
                                  <a:pos x="30" y="22"/>
                                </a:cxn>
                                <a:cxn ang="0">
                                  <a:pos x="35" y="20"/>
                                </a:cxn>
                                <a:cxn ang="0">
                                  <a:pos x="39" y="20"/>
                                </a:cxn>
                                <a:cxn ang="0">
                                  <a:pos x="44" y="20"/>
                                </a:cxn>
                                <a:cxn ang="0">
                                  <a:pos x="46" y="23"/>
                                </a:cxn>
                                <a:cxn ang="0">
                                  <a:pos x="48" y="28"/>
                                </a:cxn>
                                <a:cxn ang="0">
                                  <a:pos x="49" y="32"/>
                                </a:cxn>
                                <a:cxn ang="0">
                                  <a:pos x="52" y="38"/>
                                </a:cxn>
                                <a:cxn ang="0">
                                  <a:pos x="54" y="41"/>
                                </a:cxn>
                                <a:cxn ang="0">
                                  <a:pos x="57" y="44"/>
                                </a:cxn>
                                <a:cxn ang="0">
                                  <a:pos x="60" y="44"/>
                                </a:cxn>
                                <a:cxn ang="0">
                                  <a:pos x="63" y="45"/>
                                </a:cxn>
                                <a:cxn ang="0">
                                  <a:pos x="65" y="44"/>
                                </a:cxn>
                              </a:cxnLst>
                              <a:rect l="0" t="0" r="r" b="b"/>
                              <a:pathLst>
                                <a:path w="66" h="59">
                                  <a:moveTo>
                                    <a:pt x="65" y="44"/>
                                  </a:moveTo>
                                  <a:lnTo>
                                    <a:pt x="64" y="52"/>
                                  </a:lnTo>
                                  <a:lnTo>
                                    <a:pt x="63" y="55"/>
                                  </a:lnTo>
                                  <a:lnTo>
                                    <a:pt x="62" y="56"/>
                                  </a:lnTo>
                                  <a:lnTo>
                                    <a:pt x="60" y="57"/>
                                  </a:lnTo>
                                  <a:lnTo>
                                    <a:pt x="57" y="58"/>
                                  </a:lnTo>
                                  <a:lnTo>
                                    <a:pt x="52" y="57"/>
                                  </a:lnTo>
                                  <a:lnTo>
                                    <a:pt x="49" y="56"/>
                                  </a:lnTo>
                                  <a:lnTo>
                                    <a:pt x="48" y="54"/>
                                  </a:lnTo>
                                  <a:lnTo>
                                    <a:pt x="48" y="47"/>
                                  </a:lnTo>
                                  <a:lnTo>
                                    <a:pt x="48" y="41"/>
                                  </a:lnTo>
                                  <a:lnTo>
                                    <a:pt x="48" y="37"/>
                                  </a:lnTo>
                                  <a:lnTo>
                                    <a:pt x="47" y="35"/>
                                  </a:lnTo>
                                  <a:lnTo>
                                    <a:pt x="46" y="31"/>
                                  </a:lnTo>
                                  <a:lnTo>
                                    <a:pt x="44" y="29"/>
                                  </a:lnTo>
                                  <a:lnTo>
                                    <a:pt x="42" y="29"/>
                                  </a:lnTo>
                                  <a:lnTo>
                                    <a:pt x="37" y="30"/>
                                  </a:lnTo>
                                  <a:lnTo>
                                    <a:pt x="29" y="32"/>
                                  </a:lnTo>
                                  <a:lnTo>
                                    <a:pt x="23" y="33"/>
                                  </a:lnTo>
                                  <a:lnTo>
                                    <a:pt x="17" y="33"/>
                                  </a:lnTo>
                                  <a:lnTo>
                                    <a:pt x="11" y="33"/>
                                  </a:lnTo>
                                  <a:lnTo>
                                    <a:pt x="8" y="32"/>
                                  </a:lnTo>
                                  <a:lnTo>
                                    <a:pt x="5" y="30"/>
                                  </a:lnTo>
                                  <a:lnTo>
                                    <a:pt x="2" y="28"/>
                                  </a:lnTo>
                                  <a:lnTo>
                                    <a:pt x="2" y="25"/>
                                  </a:lnTo>
                                  <a:lnTo>
                                    <a:pt x="0" y="8"/>
                                  </a:lnTo>
                                  <a:lnTo>
                                    <a:pt x="1" y="4"/>
                                  </a:lnTo>
                                  <a:lnTo>
                                    <a:pt x="2" y="2"/>
                                  </a:lnTo>
                                  <a:lnTo>
                                    <a:pt x="5" y="0"/>
                                  </a:lnTo>
                                  <a:lnTo>
                                    <a:pt x="2" y="6"/>
                                  </a:lnTo>
                                  <a:lnTo>
                                    <a:pt x="2" y="9"/>
                                  </a:lnTo>
                                  <a:lnTo>
                                    <a:pt x="2" y="11"/>
                                  </a:lnTo>
                                  <a:lnTo>
                                    <a:pt x="3" y="15"/>
                                  </a:lnTo>
                                  <a:lnTo>
                                    <a:pt x="4" y="21"/>
                                  </a:lnTo>
                                  <a:lnTo>
                                    <a:pt x="6" y="23"/>
                                  </a:lnTo>
                                  <a:lnTo>
                                    <a:pt x="9" y="25"/>
                                  </a:lnTo>
                                  <a:lnTo>
                                    <a:pt x="13" y="26"/>
                                  </a:lnTo>
                                  <a:lnTo>
                                    <a:pt x="16" y="25"/>
                                  </a:lnTo>
                                  <a:lnTo>
                                    <a:pt x="20" y="24"/>
                                  </a:lnTo>
                                  <a:lnTo>
                                    <a:pt x="25" y="23"/>
                                  </a:lnTo>
                                  <a:lnTo>
                                    <a:pt x="30" y="22"/>
                                  </a:lnTo>
                                  <a:lnTo>
                                    <a:pt x="35" y="20"/>
                                  </a:lnTo>
                                  <a:lnTo>
                                    <a:pt x="39" y="20"/>
                                  </a:lnTo>
                                  <a:lnTo>
                                    <a:pt x="44" y="20"/>
                                  </a:lnTo>
                                  <a:lnTo>
                                    <a:pt x="46" y="23"/>
                                  </a:lnTo>
                                  <a:lnTo>
                                    <a:pt x="48" y="28"/>
                                  </a:lnTo>
                                  <a:lnTo>
                                    <a:pt x="49" y="32"/>
                                  </a:lnTo>
                                  <a:lnTo>
                                    <a:pt x="52" y="38"/>
                                  </a:lnTo>
                                  <a:lnTo>
                                    <a:pt x="54" y="41"/>
                                  </a:lnTo>
                                  <a:lnTo>
                                    <a:pt x="57" y="44"/>
                                  </a:lnTo>
                                  <a:lnTo>
                                    <a:pt x="60" y="44"/>
                                  </a:lnTo>
                                  <a:lnTo>
                                    <a:pt x="63" y="45"/>
                                  </a:lnTo>
                                  <a:lnTo>
                                    <a:pt x="65" y="44"/>
                                  </a:lnTo>
                                </a:path>
                              </a:pathLst>
                            </a:custGeom>
                            <a:solidFill>
                              <a:srgbClr val="606060"/>
                            </a:solidFill>
                            <a:ln w="12700" cap="rnd" cmpd="sng">
                              <a:noFill/>
                              <a:prstDash val="solid"/>
                              <a:round/>
                              <a:headEnd type="none" w="med" len="med"/>
                              <a:tailEnd type="none" w="med" len="med"/>
                            </a:ln>
                            <a:effectLst/>
                          </p:spPr>
                          <p:txBody>
                            <a:bodyPr/>
                            <a:lstStyle/>
                            <a:p>
                              <a:endParaRPr lang="en-US"/>
                            </a:p>
                          </p:txBody>
                        </p:sp>
                      </p:grpSp>
                    </p:grpSp>
                  </p:grpSp>
                  <p:grpSp>
                    <p:nvGrpSpPr>
                      <p:cNvPr id="1183" name="Group 89"/>
                      <p:cNvGrpSpPr>
                        <a:grpSpLocks/>
                      </p:cNvGrpSpPr>
                      <p:nvPr/>
                    </p:nvGrpSpPr>
                    <p:grpSpPr bwMode="auto">
                      <a:xfrm>
                        <a:off x="4218" y="2255"/>
                        <a:ext cx="193" cy="26"/>
                        <a:chOff x="4218" y="2255"/>
                        <a:chExt cx="193" cy="26"/>
                      </a:xfrm>
                    </p:grpSpPr>
                    <p:grpSp>
                      <p:nvGrpSpPr>
                        <p:cNvPr id="1187" name="Group 85"/>
                        <p:cNvGrpSpPr>
                          <a:grpSpLocks/>
                        </p:cNvGrpSpPr>
                        <p:nvPr/>
                      </p:nvGrpSpPr>
                      <p:grpSpPr bwMode="auto">
                        <a:xfrm>
                          <a:off x="4383" y="2271"/>
                          <a:ext cx="28" cy="10"/>
                          <a:chOff x="4383" y="2271"/>
                          <a:chExt cx="28" cy="10"/>
                        </a:xfrm>
                      </p:grpSpPr>
                      <p:sp>
                        <p:nvSpPr>
                          <p:cNvPr id="1191" name="Freeform 83"/>
                          <p:cNvSpPr>
                            <a:spLocks/>
                          </p:cNvSpPr>
                          <p:nvPr/>
                        </p:nvSpPr>
                        <p:spPr bwMode="auto">
                          <a:xfrm>
                            <a:off x="4383" y="2278"/>
                            <a:ext cx="24" cy="3"/>
                          </a:xfrm>
                          <a:custGeom>
                            <a:avLst/>
                            <a:gdLst/>
                            <a:ahLst/>
                            <a:cxnLst>
                              <a:cxn ang="0">
                                <a:pos x="23" y="1"/>
                              </a:cxn>
                              <a:cxn ang="0">
                                <a:pos x="21" y="2"/>
                              </a:cxn>
                              <a:cxn ang="0">
                                <a:pos x="0" y="2"/>
                              </a:cxn>
                              <a:cxn ang="0">
                                <a:pos x="2" y="0"/>
                              </a:cxn>
                              <a:cxn ang="0">
                                <a:pos x="23" y="1"/>
                              </a:cxn>
                            </a:cxnLst>
                            <a:rect l="0" t="0" r="r" b="b"/>
                            <a:pathLst>
                              <a:path w="24" h="3">
                                <a:moveTo>
                                  <a:pt x="23" y="1"/>
                                </a:moveTo>
                                <a:lnTo>
                                  <a:pt x="21" y="2"/>
                                </a:lnTo>
                                <a:lnTo>
                                  <a:pt x="0" y="2"/>
                                </a:lnTo>
                                <a:lnTo>
                                  <a:pt x="2" y="0"/>
                                </a:lnTo>
                                <a:lnTo>
                                  <a:pt x="23" y="1"/>
                                </a:lnTo>
                              </a:path>
                            </a:pathLst>
                          </a:custGeom>
                          <a:solidFill>
                            <a:srgbClr val="000080"/>
                          </a:solidFill>
                          <a:ln w="12700" cap="rnd" cmpd="sng">
                            <a:noFill/>
                            <a:prstDash val="solid"/>
                            <a:round/>
                            <a:headEnd type="none" w="med" len="med"/>
                            <a:tailEnd type="none" w="med" len="med"/>
                          </a:ln>
                          <a:effectLst/>
                        </p:spPr>
                        <p:txBody>
                          <a:bodyPr/>
                          <a:lstStyle/>
                          <a:p>
                            <a:endParaRPr lang="en-US"/>
                          </a:p>
                        </p:txBody>
                      </p:sp>
                      <p:sp>
                        <p:nvSpPr>
                          <p:cNvPr id="1192" name="Freeform 84"/>
                          <p:cNvSpPr>
                            <a:spLocks/>
                          </p:cNvSpPr>
                          <p:nvPr/>
                        </p:nvSpPr>
                        <p:spPr bwMode="auto">
                          <a:xfrm>
                            <a:off x="4383" y="2271"/>
                            <a:ext cx="28" cy="4"/>
                          </a:xfrm>
                          <a:custGeom>
                            <a:avLst/>
                            <a:gdLst/>
                            <a:ahLst/>
                            <a:cxnLst>
                              <a:cxn ang="0">
                                <a:pos x="27" y="1"/>
                              </a:cxn>
                              <a:cxn ang="0">
                                <a:pos x="5" y="0"/>
                              </a:cxn>
                              <a:cxn ang="0">
                                <a:pos x="2" y="1"/>
                              </a:cxn>
                              <a:cxn ang="0">
                                <a:pos x="0" y="2"/>
                              </a:cxn>
                              <a:cxn ang="0">
                                <a:pos x="24" y="3"/>
                              </a:cxn>
                              <a:cxn ang="0">
                                <a:pos x="25" y="2"/>
                              </a:cxn>
                              <a:cxn ang="0">
                                <a:pos x="27" y="1"/>
                              </a:cxn>
                            </a:cxnLst>
                            <a:rect l="0" t="0" r="r" b="b"/>
                            <a:pathLst>
                              <a:path w="28" h="4">
                                <a:moveTo>
                                  <a:pt x="27" y="1"/>
                                </a:moveTo>
                                <a:lnTo>
                                  <a:pt x="5" y="0"/>
                                </a:lnTo>
                                <a:lnTo>
                                  <a:pt x="2" y="1"/>
                                </a:lnTo>
                                <a:lnTo>
                                  <a:pt x="0" y="2"/>
                                </a:lnTo>
                                <a:lnTo>
                                  <a:pt x="24" y="3"/>
                                </a:lnTo>
                                <a:lnTo>
                                  <a:pt x="25" y="2"/>
                                </a:lnTo>
                                <a:lnTo>
                                  <a:pt x="27" y="1"/>
                                </a:lnTo>
                              </a:path>
                            </a:pathLst>
                          </a:custGeom>
                          <a:solidFill>
                            <a:srgbClr val="C0C0C0"/>
                          </a:solidFill>
                          <a:ln w="12700" cap="rnd" cmpd="sng">
                            <a:noFill/>
                            <a:prstDash val="solid"/>
                            <a:round/>
                            <a:headEnd type="none" w="med" len="med"/>
                            <a:tailEnd type="none" w="med" len="med"/>
                          </a:ln>
                          <a:effectLst/>
                        </p:spPr>
                        <p:txBody>
                          <a:bodyPr/>
                          <a:lstStyle/>
                          <a:p>
                            <a:endParaRPr lang="en-US"/>
                          </a:p>
                        </p:txBody>
                      </p:sp>
                    </p:grpSp>
                    <p:grpSp>
                      <p:nvGrpSpPr>
                        <p:cNvPr id="1188" name="Group 88"/>
                        <p:cNvGrpSpPr>
                          <a:grpSpLocks/>
                        </p:cNvGrpSpPr>
                        <p:nvPr/>
                      </p:nvGrpSpPr>
                      <p:grpSpPr bwMode="auto">
                        <a:xfrm>
                          <a:off x="4218" y="2255"/>
                          <a:ext cx="28" cy="10"/>
                          <a:chOff x="4218" y="2255"/>
                          <a:chExt cx="28" cy="10"/>
                        </a:xfrm>
                      </p:grpSpPr>
                      <p:sp>
                        <p:nvSpPr>
                          <p:cNvPr id="1189" name="Freeform 86"/>
                          <p:cNvSpPr>
                            <a:spLocks/>
                          </p:cNvSpPr>
                          <p:nvPr/>
                        </p:nvSpPr>
                        <p:spPr bwMode="auto">
                          <a:xfrm>
                            <a:off x="4218" y="2261"/>
                            <a:ext cx="24" cy="4"/>
                          </a:xfrm>
                          <a:custGeom>
                            <a:avLst/>
                            <a:gdLst/>
                            <a:ahLst/>
                            <a:cxnLst>
                              <a:cxn ang="0">
                                <a:pos x="23" y="1"/>
                              </a:cxn>
                              <a:cxn ang="0">
                                <a:pos x="21" y="3"/>
                              </a:cxn>
                              <a:cxn ang="0">
                                <a:pos x="0" y="2"/>
                              </a:cxn>
                              <a:cxn ang="0">
                                <a:pos x="2" y="0"/>
                              </a:cxn>
                              <a:cxn ang="0">
                                <a:pos x="23" y="1"/>
                              </a:cxn>
                            </a:cxnLst>
                            <a:rect l="0" t="0" r="r" b="b"/>
                            <a:pathLst>
                              <a:path w="24" h="4">
                                <a:moveTo>
                                  <a:pt x="23" y="1"/>
                                </a:moveTo>
                                <a:lnTo>
                                  <a:pt x="21" y="3"/>
                                </a:lnTo>
                                <a:lnTo>
                                  <a:pt x="0" y="2"/>
                                </a:lnTo>
                                <a:lnTo>
                                  <a:pt x="2" y="0"/>
                                </a:lnTo>
                                <a:lnTo>
                                  <a:pt x="23" y="1"/>
                                </a:lnTo>
                              </a:path>
                            </a:pathLst>
                          </a:custGeom>
                          <a:solidFill>
                            <a:srgbClr val="000080"/>
                          </a:solidFill>
                          <a:ln w="12700" cap="rnd" cmpd="sng">
                            <a:noFill/>
                            <a:prstDash val="solid"/>
                            <a:round/>
                            <a:headEnd type="none" w="med" len="med"/>
                            <a:tailEnd type="none" w="med" len="med"/>
                          </a:ln>
                          <a:effectLst/>
                        </p:spPr>
                        <p:txBody>
                          <a:bodyPr/>
                          <a:lstStyle/>
                          <a:p>
                            <a:endParaRPr lang="en-US"/>
                          </a:p>
                        </p:txBody>
                      </p:sp>
                      <p:sp>
                        <p:nvSpPr>
                          <p:cNvPr id="1190" name="Freeform 87"/>
                          <p:cNvSpPr>
                            <a:spLocks/>
                          </p:cNvSpPr>
                          <p:nvPr/>
                        </p:nvSpPr>
                        <p:spPr bwMode="auto">
                          <a:xfrm>
                            <a:off x="4218" y="2255"/>
                            <a:ext cx="28" cy="4"/>
                          </a:xfrm>
                          <a:custGeom>
                            <a:avLst/>
                            <a:gdLst/>
                            <a:ahLst/>
                            <a:cxnLst>
                              <a:cxn ang="0">
                                <a:pos x="27" y="0"/>
                              </a:cxn>
                              <a:cxn ang="0">
                                <a:pos x="5" y="0"/>
                              </a:cxn>
                              <a:cxn ang="0">
                                <a:pos x="2" y="1"/>
                              </a:cxn>
                              <a:cxn ang="0">
                                <a:pos x="0" y="2"/>
                              </a:cxn>
                              <a:cxn ang="0">
                                <a:pos x="23" y="3"/>
                              </a:cxn>
                              <a:cxn ang="0">
                                <a:pos x="26" y="2"/>
                              </a:cxn>
                              <a:cxn ang="0">
                                <a:pos x="27" y="0"/>
                              </a:cxn>
                            </a:cxnLst>
                            <a:rect l="0" t="0" r="r" b="b"/>
                            <a:pathLst>
                              <a:path w="28" h="4">
                                <a:moveTo>
                                  <a:pt x="27" y="0"/>
                                </a:moveTo>
                                <a:lnTo>
                                  <a:pt x="5" y="0"/>
                                </a:lnTo>
                                <a:lnTo>
                                  <a:pt x="2" y="1"/>
                                </a:lnTo>
                                <a:lnTo>
                                  <a:pt x="0" y="2"/>
                                </a:lnTo>
                                <a:lnTo>
                                  <a:pt x="23" y="3"/>
                                </a:lnTo>
                                <a:lnTo>
                                  <a:pt x="26" y="2"/>
                                </a:lnTo>
                                <a:lnTo>
                                  <a:pt x="27" y="0"/>
                                </a:lnTo>
                              </a:path>
                            </a:pathLst>
                          </a:custGeom>
                          <a:solidFill>
                            <a:srgbClr val="C0C0C0"/>
                          </a:solidFill>
                          <a:ln w="12700" cap="rnd" cmpd="sng">
                            <a:noFill/>
                            <a:prstDash val="solid"/>
                            <a:round/>
                            <a:headEnd type="none" w="med" len="med"/>
                            <a:tailEnd type="none" w="med" len="med"/>
                          </a:ln>
                          <a:effectLst/>
                        </p:spPr>
                        <p:txBody>
                          <a:bodyPr/>
                          <a:lstStyle/>
                          <a:p>
                            <a:endParaRPr lang="en-US"/>
                          </a:p>
                        </p:txBody>
                      </p:sp>
                    </p:grpSp>
                  </p:grpSp>
                  <p:grpSp>
                    <p:nvGrpSpPr>
                      <p:cNvPr id="1184" name="Group 92"/>
                      <p:cNvGrpSpPr>
                        <a:grpSpLocks/>
                      </p:cNvGrpSpPr>
                      <p:nvPr/>
                    </p:nvGrpSpPr>
                    <p:grpSpPr bwMode="auto">
                      <a:xfrm>
                        <a:off x="4186" y="2239"/>
                        <a:ext cx="399" cy="217"/>
                        <a:chOff x="4186" y="2239"/>
                        <a:chExt cx="399" cy="217"/>
                      </a:xfrm>
                    </p:grpSpPr>
                    <p:sp>
                      <p:nvSpPr>
                        <p:cNvPr id="1185" name="Freeform 90"/>
                        <p:cNvSpPr>
                          <a:spLocks/>
                        </p:cNvSpPr>
                        <p:nvPr/>
                      </p:nvSpPr>
                      <p:spPr bwMode="auto">
                        <a:xfrm>
                          <a:off x="4360" y="2255"/>
                          <a:ext cx="21" cy="169"/>
                        </a:xfrm>
                        <a:custGeom>
                          <a:avLst/>
                          <a:gdLst/>
                          <a:ahLst/>
                          <a:cxnLst>
                            <a:cxn ang="0">
                              <a:pos x="20" y="0"/>
                            </a:cxn>
                            <a:cxn ang="0">
                              <a:pos x="16" y="8"/>
                            </a:cxn>
                            <a:cxn ang="0">
                              <a:pos x="13" y="14"/>
                            </a:cxn>
                            <a:cxn ang="0">
                              <a:pos x="12" y="20"/>
                            </a:cxn>
                            <a:cxn ang="0">
                              <a:pos x="10" y="25"/>
                            </a:cxn>
                            <a:cxn ang="0">
                              <a:pos x="8" y="31"/>
                            </a:cxn>
                            <a:cxn ang="0">
                              <a:pos x="8" y="38"/>
                            </a:cxn>
                            <a:cxn ang="0">
                              <a:pos x="6" y="43"/>
                            </a:cxn>
                            <a:cxn ang="0">
                              <a:pos x="5" y="49"/>
                            </a:cxn>
                            <a:cxn ang="0">
                              <a:pos x="3" y="53"/>
                            </a:cxn>
                            <a:cxn ang="0">
                              <a:pos x="3" y="59"/>
                            </a:cxn>
                            <a:cxn ang="0">
                              <a:pos x="3" y="65"/>
                            </a:cxn>
                            <a:cxn ang="0">
                              <a:pos x="3" y="74"/>
                            </a:cxn>
                            <a:cxn ang="0">
                              <a:pos x="3" y="84"/>
                            </a:cxn>
                            <a:cxn ang="0">
                              <a:pos x="1" y="103"/>
                            </a:cxn>
                            <a:cxn ang="0">
                              <a:pos x="0" y="120"/>
                            </a:cxn>
                            <a:cxn ang="0">
                              <a:pos x="0" y="132"/>
                            </a:cxn>
                            <a:cxn ang="0">
                              <a:pos x="2" y="145"/>
                            </a:cxn>
                            <a:cxn ang="0">
                              <a:pos x="3" y="155"/>
                            </a:cxn>
                            <a:cxn ang="0">
                              <a:pos x="5" y="168"/>
                            </a:cxn>
                          </a:cxnLst>
                          <a:rect l="0" t="0" r="r" b="b"/>
                          <a:pathLst>
                            <a:path w="21" h="169">
                              <a:moveTo>
                                <a:pt x="20" y="0"/>
                              </a:moveTo>
                              <a:lnTo>
                                <a:pt x="16" y="8"/>
                              </a:lnTo>
                              <a:lnTo>
                                <a:pt x="13" y="14"/>
                              </a:lnTo>
                              <a:lnTo>
                                <a:pt x="12" y="20"/>
                              </a:lnTo>
                              <a:lnTo>
                                <a:pt x="10" y="25"/>
                              </a:lnTo>
                              <a:lnTo>
                                <a:pt x="8" y="31"/>
                              </a:lnTo>
                              <a:lnTo>
                                <a:pt x="8" y="38"/>
                              </a:lnTo>
                              <a:lnTo>
                                <a:pt x="6" y="43"/>
                              </a:lnTo>
                              <a:lnTo>
                                <a:pt x="5" y="49"/>
                              </a:lnTo>
                              <a:lnTo>
                                <a:pt x="3" y="53"/>
                              </a:lnTo>
                              <a:lnTo>
                                <a:pt x="3" y="59"/>
                              </a:lnTo>
                              <a:lnTo>
                                <a:pt x="3" y="65"/>
                              </a:lnTo>
                              <a:lnTo>
                                <a:pt x="3" y="74"/>
                              </a:lnTo>
                              <a:lnTo>
                                <a:pt x="3" y="84"/>
                              </a:lnTo>
                              <a:lnTo>
                                <a:pt x="1" y="103"/>
                              </a:lnTo>
                              <a:lnTo>
                                <a:pt x="0" y="120"/>
                              </a:lnTo>
                              <a:lnTo>
                                <a:pt x="0" y="132"/>
                              </a:lnTo>
                              <a:lnTo>
                                <a:pt x="2" y="145"/>
                              </a:lnTo>
                              <a:lnTo>
                                <a:pt x="3" y="155"/>
                              </a:lnTo>
                              <a:lnTo>
                                <a:pt x="5" y="168"/>
                              </a:lnTo>
                            </a:path>
                          </a:pathLst>
                        </a:custGeom>
                        <a:noFill/>
                        <a:ln w="12700" cap="rnd" cmpd="sng">
                          <a:solidFill>
                            <a:srgbClr val="000040"/>
                          </a:solidFill>
                          <a:prstDash val="solid"/>
                          <a:round/>
                          <a:headEnd type="none" w="med" len="med"/>
                          <a:tailEnd type="none" w="med" len="med"/>
                        </a:ln>
                        <a:effectLst/>
                      </p:spPr>
                      <p:txBody>
                        <a:bodyPr/>
                        <a:lstStyle/>
                        <a:p>
                          <a:endParaRPr lang="en-US"/>
                        </a:p>
                      </p:txBody>
                    </p:sp>
                    <p:sp>
                      <p:nvSpPr>
                        <p:cNvPr id="1186" name="Freeform 91"/>
                        <p:cNvSpPr>
                          <a:spLocks/>
                        </p:cNvSpPr>
                        <p:nvPr/>
                      </p:nvSpPr>
                      <p:spPr bwMode="auto">
                        <a:xfrm>
                          <a:off x="4186" y="2239"/>
                          <a:ext cx="399" cy="217"/>
                        </a:xfrm>
                        <a:custGeom>
                          <a:avLst/>
                          <a:gdLst/>
                          <a:ahLst/>
                          <a:cxnLst>
                            <a:cxn ang="0">
                              <a:pos x="362" y="26"/>
                            </a:cxn>
                            <a:cxn ang="0">
                              <a:pos x="376" y="28"/>
                            </a:cxn>
                            <a:cxn ang="0">
                              <a:pos x="386" y="30"/>
                            </a:cxn>
                            <a:cxn ang="0">
                              <a:pos x="398" y="30"/>
                            </a:cxn>
                            <a:cxn ang="0">
                              <a:pos x="395" y="42"/>
                            </a:cxn>
                            <a:cxn ang="0">
                              <a:pos x="392" y="50"/>
                            </a:cxn>
                            <a:cxn ang="0">
                              <a:pos x="390" y="61"/>
                            </a:cxn>
                            <a:cxn ang="0">
                              <a:pos x="388" y="71"/>
                            </a:cxn>
                            <a:cxn ang="0">
                              <a:pos x="385" y="84"/>
                            </a:cxn>
                            <a:cxn ang="0">
                              <a:pos x="380" y="90"/>
                            </a:cxn>
                            <a:cxn ang="0">
                              <a:pos x="385" y="94"/>
                            </a:cxn>
                            <a:cxn ang="0">
                              <a:pos x="385" y="105"/>
                            </a:cxn>
                            <a:cxn ang="0">
                              <a:pos x="384" y="116"/>
                            </a:cxn>
                            <a:cxn ang="0">
                              <a:pos x="383" y="131"/>
                            </a:cxn>
                            <a:cxn ang="0">
                              <a:pos x="381" y="158"/>
                            </a:cxn>
                            <a:cxn ang="0">
                              <a:pos x="381" y="183"/>
                            </a:cxn>
                            <a:cxn ang="0">
                              <a:pos x="382" y="197"/>
                            </a:cxn>
                            <a:cxn ang="0">
                              <a:pos x="383" y="208"/>
                            </a:cxn>
                            <a:cxn ang="0">
                              <a:pos x="384" y="216"/>
                            </a:cxn>
                            <a:cxn ang="0">
                              <a:pos x="66" y="165"/>
                            </a:cxn>
                            <a:cxn ang="0">
                              <a:pos x="51" y="161"/>
                            </a:cxn>
                            <a:cxn ang="0">
                              <a:pos x="52" y="152"/>
                            </a:cxn>
                            <a:cxn ang="0">
                              <a:pos x="50" y="142"/>
                            </a:cxn>
                            <a:cxn ang="0">
                              <a:pos x="49" y="135"/>
                            </a:cxn>
                            <a:cxn ang="0">
                              <a:pos x="45" y="123"/>
                            </a:cxn>
                            <a:cxn ang="0">
                              <a:pos x="41" y="115"/>
                            </a:cxn>
                            <a:cxn ang="0">
                              <a:pos x="35" y="103"/>
                            </a:cxn>
                            <a:cxn ang="0">
                              <a:pos x="28" y="94"/>
                            </a:cxn>
                            <a:cxn ang="0">
                              <a:pos x="23" y="85"/>
                            </a:cxn>
                            <a:cxn ang="0">
                              <a:pos x="16" y="75"/>
                            </a:cxn>
                            <a:cxn ang="0">
                              <a:pos x="9" y="67"/>
                            </a:cxn>
                            <a:cxn ang="0">
                              <a:pos x="3" y="59"/>
                            </a:cxn>
                            <a:cxn ang="0">
                              <a:pos x="0" y="53"/>
                            </a:cxn>
                            <a:cxn ang="0">
                              <a:pos x="3" y="49"/>
                            </a:cxn>
                            <a:cxn ang="0">
                              <a:pos x="4" y="42"/>
                            </a:cxn>
                            <a:cxn ang="0">
                              <a:pos x="7" y="31"/>
                            </a:cxn>
                            <a:cxn ang="0">
                              <a:pos x="10" y="21"/>
                            </a:cxn>
                            <a:cxn ang="0">
                              <a:pos x="14" y="12"/>
                            </a:cxn>
                            <a:cxn ang="0">
                              <a:pos x="20" y="5"/>
                            </a:cxn>
                            <a:cxn ang="0">
                              <a:pos x="23" y="0"/>
                            </a:cxn>
                            <a:cxn ang="0">
                              <a:pos x="45" y="0"/>
                            </a:cxn>
                          </a:cxnLst>
                          <a:rect l="0" t="0" r="r" b="b"/>
                          <a:pathLst>
                            <a:path w="399" h="217">
                              <a:moveTo>
                                <a:pt x="362" y="26"/>
                              </a:moveTo>
                              <a:lnTo>
                                <a:pt x="376" y="28"/>
                              </a:lnTo>
                              <a:lnTo>
                                <a:pt x="386" y="30"/>
                              </a:lnTo>
                              <a:lnTo>
                                <a:pt x="398" y="30"/>
                              </a:lnTo>
                              <a:lnTo>
                                <a:pt x="395" y="42"/>
                              </a:lnTo>
                              <a:lnTo>
                                <a:pt x="392" y="50"/>
                              </a:lnTo>
                              <a:lnTo>
                                <a:pt x="390" y="61"/>
                              </a:lnTo>
                              <a:lnTo>
                                <a:pt x="388" y="71"/>
                              </a:lnTo>
                              <a:lnTo>
                                <a:pt x="385" y="84"/>
                              </a:lnTo>
                              <a:lnTo>
                                <a:pt x="380" y="90"/>
                              </a:lnTo>
                              <a:lnTo>
                                <a:pt x="385" y="94"/>
                              </a:lnTo>
                              <a:lnTo>
                                <a:pt x="385" y="105"/>
                              </a:lnTo>
                              <a:lnTo>
                                <a:pt x="384" y="116"/>
                              </a:lnTo>
                              <a:lnTo>
                                <a:pt x="383" y="131"/>
                              </a:lnTo>
                              <a:lnTo>
                                <a:pt x="381" y="158"/>
                              </a:lnTo>
                              <a:lnTo>
                                <a:pt x="381" y="183"/>
                              </a:lnTo>
                              <a:lnTo>
                                <a:pt x="382" y="197"/>
                              </a:lnTo>
                              <a:lnTo>
                                <a:pt x="383" y="208"/>
                              </a:lnTo>
                              <a:lnTo>
                                <a:pt x="384" y="216"/>
                              </a:lnTo>
                              <a:lnTo>
                                <a:pt x="66" y="165"/>
                              </a:lnTo>
                              <a:lnTo>
                                <a:pt x="51" y="161"/>
                              </a:lnTo>
                              <a:lnTo>
                                <a:pt x="52" y="152"/>
                              </a:lnTo>
                              <a:lnTo>
                                <a:pt x="50" y="142"/>
                              </a:lnTo>
                              <a:lnTo>
                                <a:pt x="49" y="135"/>
                              </a:lnTo>
                              <a:lnTo>
                                <a:pt x="45" y="123"/>
                              </a:lnTo>
                              <a:lnTo>
                                <a:pt x="41" y="115"/>
                              </a:lnTo>
                              <a:lnTo>
                                <a:pt x="35" y="103"/>
                              </a:lnTo>
                              <a:lnTo>
                                <a:pt x="28" y="94"/>
                              </a:lnTo>
                              <a:lnTo>
                                <a:pt x="23" y="85"/>
                              </a:lnTo>
                              <a:lnTo>
                                <a:pt x="16" y="75"/>
                              </a:lnTo>
                              <a:lnTo>
                                <a:pt x="9" y="67"/>
                              </a:lnTo>
                              <a:lnTo>
                                <a:pt x="3" y="59"/>
                              </a:lnTo>
                              <a:lnTo>
                                <a:pt x="0" y="53"/>
                              </a:lnTo>
                              <a:lnTo>
                                <a:pt x="3" y="49"/>
                              </a:lnTo>
                              <a:lnTo>
                                <a:pt x="4" y="42"/>
                              </a:lnTo>
                              <a:lnTo>
                                <a:pt x="7" y="31"/>
                              </a:lnTo>
                              <a:lnTo>
                                <a:pt x="10" y="21"/>
                              </a:lnTo>
                              <a:lnTo>
                                <a:pt x="14" y="12"/>
                              </a:lnTo>
                              <a:lnTo>
                                <a:pt x="20" y="5"/>
                              </a:lnTo>
                              <a:lnTo>
                                <a:pt x="23" y="0"/>
                              </a:lnTo>
                              <a:lnTo>
                                <a:pt x="45" y="0"/>
                              </a:lnTo>
                            </a:path>
                          </a:pathLst>
                        </a:custGeom>
                        <a:noFill/>
                        <a:ln w="12700" cap="rnd" cmpd="sng">
                          <a:solidFill>
                            <a:srgbClr val="000040"/>
                          </a:solidFill>
                          <a:prstDash val="solid"/>
                          <a:round/>
                          <a:headEnd type="none" w="med" len="med"/>
                          <a:tailEnd type="none" w="med" len="med"/>
                        </a:ln>
                        <a:effectLst/>
                      </p:spPr>
                      <p:txBody>
                        <a:bodyPr/>
                        <a:lstStyle/>
                        <a:p>
                          <a:endParaRPr lang="en-US"/>
                        </a:p>
                      </p:txBody>
                    </p:sp>
                  </p:grpSp>
                </p:grpSp>
              </p:grpSp>
            </p:grpSp>
            <p:grpSp>
              <p:nvGrpSpPr>
                <p:cNvPr id="1157" name="Group 116"/>
                <p:cNvGrpSpPr>
                  <a:grpSpLocks/>
                </p:cNvGrpSpPr>
                <p:nvPr/>
              </p:nvGrpSpPr>
              <p:grpSpPr bwMode="auto">
                <a:xfrm>
                  <a:off x="4951" y="2329"/>
                  <a:ext cx="299" cy="133"/>
                  <a:chOff x="4951" y="2329"/>
                  <a:chExt cx="299" cy="133"/>
                </a:xfrm>
              </p:grpSpPr>
              <p:grpSp>
                <p:nvGrpSpPr>
                  <p:cNvPr id="1158" name="Group 114"/>
                  <p:cNvGrpSpPr>
                    <a:grpSpLocks/>
                  </p:cNvGrpSpPr>
                  <p:nvPr/>
                </p:nvGrpSpPr>
                <p:grpSpPr bwMode="auto">
                  <a:xfrm>
                    <a:off x="4954" y="2348"/>
                    <a:ext cx="294" cy="114"/>
                    <a:chOff x="4954" y="2348"/>
                    <a:chExt cx="294" cy="114"/>
                  </a:xfrm>
                </p:grpSpPr>
                <p:grpSp>
                  <p:nvGrpSpPr>
                    <p:cNvPr id="1160" name="Group 104"/>
                    <p:cNvGrpSpPr>
                      <a:grpSpLocks/>
                    </p:cNvGrpSpPr>
                    <p:nvPr/>
                  </p:nvGrpSpPr>
                  <p:grpSpPr bwMode="auto">
                    <a:xfrm>
                      <a:off x="5037" y="2355"/>
                      <a:ext cx="178" cy="107"/>
                      <a:chOff x="5037" y="2355"/>
                      <a:chExt cx="178" cy="107"/>
                    </a:xfrm>
                  </p:grpSpPr>
                  <p:sp>
                    <p:nvSpPr>
                      <p:cNvPr id="1170" name="Freeform 96"/>
                      <p:cNvSpPr>
                        <a:spLocks/>
                      </p:cNvSpPr>
                      <p:nvPr/>
                    </p:nvSpPr>
                    <p:spPr bwMode="auto">
                      <a:xfrm>
                        <a:off x="5037" y="2355"/>
                        <a:ext cx="178" cy="107"/>
                      </a:xfrm>
                      <a:custGeom>
                        <a:avLst/>
                        <a:gdLst/>
                        <a:ahLst/>
                        <a:cxnLst>
                          <a:cxn ang="0">
                            <a:pos x="177" y="0"/>
                          </a:cxn>
                          <a:cxn ang="0">
                            <a:pos x="177" y="65"/>
                          </a:cxn>
                          <a:cxn ang="0">
                            <a:pos x="0" y="106"/>
                          </a:cxn>
                          <a:cxn ang="0">
                            <a:pos x="0" y="34"/>
                          </a:cxn>
                          <a:cxn ang="0">
                            <a:pos x="177" y="0"/>
                          </a:cxn>
                        </a:cxnLst>
                        <a:rect l="0" t="0" r="r" b="b"/>
                        <a:pathLst>
                          <a:path w="178" h="107">
                            <a:moveTo>
                              <a:pt x="177" y="0"/>
                            </a:moveTo>
                            <a:lnTo>
                              <a:pt x="177" y="65"/>
                            </a:lnTo>
                            <a:lnTo>
                              <a:pt x="0" y="106"/>
                            </a:lnTo>
                            <a:lnTo>
                              <a:pt x="0" y="34"/>
                            </a:lnTo>
                            <a:lnTo>
                              <a:pt x="177" y="0"/>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grpSp>
                    <p:nvGrpSpPr>
                      <p:cNvPr id="1171" name="Group 103"/>
                      <p:cNvGrpSpPr>
                        <a:grpSpLocks/>
                      </p:cNvGrpSpPr>
                      <p:nvPr/>
                    </p:nvGrpSpPr>
                    <p:grpSpPr bwMode="auto">
                      <a:xfrm>
                        <a:off x="5053" y="2357"/>
                        <a:ext cx="146" cy="67"/>
                        <a:chOff x="5053" y="2357"/>
                        <a:chExt cx="146" cy="67"/>
                      </a:xfrm>
                    </p:grpSpPr>
                    <p:sp>
                      <p:nvSpPr>
                        <p:cNvPr id="1172" name="Arc 97"/>
                        <p:cNvSpPr>
                          <a:spLocks/>
                        </p:cNvSpPr>
                        <p:nvPr/>
                      </p:nvSpPr>
                      <p:spPr bwMode="auto">
                        <a:xfrm>
                          <a:off x="5057" y="2364"/>
                          <a:ext cx="142" cy="26"/>
                        </a:xfrm>
                        <a:custGeom>
                          <a:avLst/>
                          <a:gdLst>
                            <a:gd name="G0" fmla="+- 6519 0 0"/>
                            <a:gd name="G1" fmla="+- 0 0 0"/>
                            <a:gd name="G2" fmla="+- 21600 0 0"/>
                            <a:gd name="T0" fmla="*/ 28103 w 28103"/>
                            <a:gd name="T1" fmla="*/ 842 h 21600"/>
                            <a:gd name="T2" fmla="*/ 0 w 28103"/>
                            <a:gd name="T3" fmla="*/ 20593 h 21600"/>
                            <a:gd name="T4" fmla="*/ 6519 w 28103"/>
                            <a:gd name="T5" fmla="*/ 0 h 21600"/>
                          </a:gdLst>
                          <a:ahLst/>
                          <a:cxnLst>
                            <a:cxn ang="0">
                              <a:pos x="T0" y="T1"/>
                            </a:cxn>
                            <a:cxn ang="0">
                              <a:pos x="T2" y="T3"/>
                            </a:cxn>
                            <a:cxn ang="0">
                              <a:pos x="T4" y="T5"/>
                            </a:cxn>
                          </a:cxnLst>
                          <a:rect l="0" t="0" r="r" b="b"/>
                          <a:pathLst>
                            <a:path w="28103" h="21600" fill="none" extrusionOk="0">
                              <a:moveTo>
                                <a:pt x="28102" y="841"/>
                              </a:moveTo>
                              <a:cubicBezTo>
                                <a:pt x="27650" y="12434"/>
                                <a:pt x="18120" y="21599"/>
                                <a:pt x="6519" y="21600"/>
                              </a:cubicBezTo>
                              <a:cubicBezTo>
                                <a:pt x="4307" y="21600"/>
                                <a:pt x="2108" y="21260"/>
                                <a:pt x="0" y="20592"/>
                              </a:cubicBezTo>
                            </a:path>
                            <a:path w="28103" h="21600" stroke="0" extrusionOk="0">
                              <a:moveTo>
                                <a:pt x="28102" y="841"/>
                              </a:moveTo>
                              <a:cubicBezTo>
                                <a:pt x="27650" y="12434"/>
                                <a:pt x="18120" y="21599"/>
                                <a:pt x="6519" y="21600"/>
                              </a:cubicBezTo>
                              <a:cubicBezTo>
                                <a:pt x="4307" y="21600"/>
                                <a:pt x="2108" y="21260"/>
                                <a:pt x="0" y="20592"/>
                              </a:cubicBezTo>
                              <a:lnTo>
                                <a:pt x="6519" y="0"/>
                              </a:lnTo>
                              <a:close/>
                            </a:path>
                          </a:pathLst>
                        </a:custGeom>
                        <a:noFill/>
                        <a:ln w="12700" cap="rnd">
                          <a:solidFill>
                            <a:srgbClr val="A0A0A0"/>
                          </a:solidFill>
                          <a:round/>
                          <a:headEnd/>
                          <a:tailEnd/>
                        </a:ln>
                        <a:effectLst/>
                      </p:spPr>
                      <p:txBody>
                        <a:bodyPr wrap="none" anchor="ctr"/>
                        <a:lstStyle/>
                        <a:p>
                          <a:endParaRPr lang="en-US"/>
                        </a:p>
                      </p:txBody>
                    </p:sp>
                    <p:sp>
                      <p:nvSpPr>
                        <p:cNvPr id="1173" name="Arc 98"/>
                        <p:cNvSpPr>
                          <a:spLocks/>
                        </p:cNvSpPr>
                        <p:nvPr/>
                      </p:nvSpPr>
                      <p:spPr bwMode="auto">
                        <a:xfrm>
                          <a:off x="5055" y="2373"/>
                          <a:ext cx="142" cy="26"/>
                        </a:xfrm>
                        <a:custGeom>
                          <a:avLst/>
                          <a:gdLst>
                            <a:gd name="G0" fmla="+- 6519 0 0"/>
                            <a:gd name="G1" fmla="+- 0 0 0"/>
                            <a:gd name="G2" fmla="+- 21600 0 0"/>
                            <a:gd name="T0" fmla="*/ 28103 w 28103"/>
                            <a:gd name="T1" fmla="*/ 842 h 21600"/>
                            <a:gd name="T2" fmla="*/ 0 w 28103"/>
                            <a:gd name="T3" fmla="*/ 20593 h 21600"/>
                            <a:gd name="T4" fmla="*/ 6519 w 28103"/>
                            <a:gd name="T5" fmla="*/ 0 h 21600"/>
                          </a:gdLst>
                          <a:ahLst/>
                          <a:cxnLst>
                            <a:cxn ang="0">
                              <a:pos x="T0" y="T1"/>
                            </a:cxn>
                            <a:cxn ang="0">
                              <a:pos x="T2" y="T3"/>
                            </a:cxn>
                            <a:cxn ang="0">
                              <a:pos x="T4" y="T5"/>
                            </a:cxn>
                          </a:cxnLst>
                          <a:rect l="0" t="0" r="r" b="b"/>
                          <a:pathLst>
                            <a:path w="28103" h="21600" fill="none" extrusionOk="0">
                              <a:moveTo>
                                <a:pt x="28102" y="841"/>
                              </a:moveTo>
                              <a:cubicBezTo>
                                <a:pt x="27650" y="12434"/>
                                <a:pt x="18120" y="21599"/>
                                <a:pt x="6519" y="21600"/>
                              </a:cubicBezTo>
                              <a:cubicBezTo>
                                <a:pt x="4307" y="21600"/>
                                <a:pt x="2108" y="21260"/>
                                <a:pt x="0" y="20592"/>
                              </a:cubicBezTo>
                            </a:path>
                            <a:path w="28103" h="21600" stroke="0" extrusionOk="0">
                              <a:moveTo>
                                <a:pt x="28102" y="841"/>
                              </a:moveTo>
                              <a:cubicBezTo>
                                <a:pt x="27650" y="12434"/>
                                <a:pt x="18120" y="21599"/>
                                <a:pt x="6519" y="21600"/>
                              </a:cubicBezTo>
                              <a:cubicBezTo>
                                <a:pt x="4307" y="21600"/>
                                <a:pt x="2108" y="21260"/>
                                <a:pt x="0" y="20592"/>
                              </a:cubicBezTo>
                              <a:lnTo>
                                <a:pt x="6519" y="0"/>
                              </a:lnTo>
                              <a:close/>
                            </a:path>
                          </a:pathLst>
                        </a:custGeom>
                        <a:noFill/>
                        <a:ln w="12700" cap="rnd">
                          <a:solidFill>
                            <a:srgbClr val="A0A0A0"/>
                          </a:solidFill>
                          <a:round/>
                          <a:headEnd/>
                          <a:tailEnd/>
                        </a:ln>
                        <a:effectLst/>
                      </p:spPr>
                      <p:txBody>
                        <a:bodyPr wrap="none" anchor="ctr"/>
                        <a:lstStyle/>
                        <a:p>
                          <a:endParaRPr lang="en-US"/>
                        </a:p>
                      </p:txBody>
                    </p:sp>
                    <p:sp>
                      <p:nvSpPr>
                        <p:cNvPr id="1174" name="Arc 99"/>
                        <p:cNvSpPr>
                          <a:spLocks/>
                        </p:cNvSpPr>
                        <p:nvPr/>
                      </p:nvSpPr>
                      <p:spPr bwMode="auto">
                        <a:xfrm>
                          <a:off x="5053" y="2382"/>
                          <a:ext cx="143" cy="26"/>
                        </a:xfrm>
                        <a:custGeom>
                          <a:avLst/>
                          <a:gdLst>
                            <a:gd name="G0" fmla="+- 6519 0 0"/>
                            <a:gd name="G1" fmla="+- 0 0 0"/>
                            <a:gd name="G2" fmla="+- 21600 0 0"/>
                            <a:gd name="T0" fmla="*/ 28119 w 28119"/>
                            <a:gd name="T1" fmla="*/ 0 h 21600"/>
                            <a:gd name="T2" fmla="*/ 0 w 28119"/>
                            <a:gd name="T3" fmla="*/ 20593 h 21600"/>
                            <a:gd name="T4" fmla="*/ 6519 w 28119"/>
                            <a:gd name="T5" fmla="*/ 0 h 21600"/>
                          </a:gdLst>
                          <a:ahLst/>
                          <a:cxnLst>
                            <a:cxn ang="0">
                              <a:pos x="T0" y="T1"/>
                            </a:cxn>
                            <a:cxn ang="0">
                              <a:pos x="T2" y="T3"/>
                            </a:cxn>
                            <a:cxn ang="0">
                              <a:pos x="T4" y="T5"/>
                            </a:cxn>
                          </a:cxnLst>
                          <a:rect l="0" t="0" r="r" b="b"/>
                          <a:pathLst>
                            <a:path w="28119" h="21600" fill="none" extrusionOk="0">
                              <a:moveTo>
                                <a:pt x="28119" y="0"/>
                              </a:moveTo>
                              <a:cubicBezTo>
                                <a:pt x="28119" y="11929"/>
                                <a:pt x="18448" y="21600"/>
                                <a:pt x="6519" y="21600"/>
                              </a:cubicBezTo>
                              <a:cubicBezTo>
                                <a:pt x="4307" y="21600"/>
                                <a:pt x="2108" y="21260"/>
                                <a:pt x="0" y="20592"/>
                              </a:cubicBezTo>
                            </a:path>
                            <a:path w="28119" h="21600" stroke="0" extrusionOk="0">
                              <a:moveTo>
                                <a:pt x="28119" y="0"/>
                              </a:moveTo>
                              <a:cubicBezTo>
                                <a:pt x="28119" y="11929"/>
                                <a:pt x="18448" y="21600"/>
                                <a:pt x="6519" y="21600"/>
                              </a:cubicBezTo>
                              <a:cubicBezTo>
                                <a:pt x="4307" y="21600"/>
                                <a:pt x="2108" y="21260"/>
                                <a:pt x="0" y="20592"/>
                              </a:cubicBezTo>
                              <a:lnTo>
                                <a:pt x="6519" y="0"/>
                              </a:lnTo>
                              <a:close/>
                            </a:path>
                          </a:pathLst>
                        </a:custGeom>
                        <a:noFill/>
                        <a:ln w="12700" cap="rnd">
                          <a:solidFill>
                            <a:srgbClr val="A0A0A0"/>
                          </a:solidFill>
                          <a:round/>
                          <a:headEnd/>
                          <a:tailEnd/>
                        </a:ln>
                        <a:effectLst/>
                      </p:spPr>
                      <p:txBody>
                        <a:bodyPr wrap="none" anchor="ctr"/>
                        <a:lstStyle/>
                        <a:p>
                          <a:endParaRPr lang="en-US"/>
                        </a:p>
                      </p:txBody>
                    </p:sp>
                    <p:sp>
                      <p:nvSpPr>
                        <p:cNvPr id="1175" name="Arc 100"/>
                        <p:cNvSpPr>
                          <a:spLocks/>
                        </p:cNvSpPr>
                        <p:nvPr/>
                      </p:nvSpPr>
                      <p:spPr bwMode="auto">
                        <a:xfrm>
                          <a:off x="5053" y="2390"/>
                          <a:ext cx="141" cy="26"/>
                        </a:xfrm>
                        <a:custGeom>
                          <a:avLst/>
                          <a:gdLst>
                            <a:gd name="G0" fmla="+- 6360 0 0"/>
                            <a:gd name="G1" fmla="+- 0 0 0"/>
                            <a:gd name="G2" fmla="+- 21600 0 0"/>
                            <a:gd name="T0" fmla="*/ 27944 w 27944"/>
                            <a:gd name="T1" fmla="*/ 838 h 21600"/>
                            <a:gd name="T2" fmla="*/ 0 w 27944"/>
                            <a:gd name="T3" fmla="*/ 20642 h 21600"/>
                            <a:gd name="T4" fmla="*/ 6360 w 27944"/>
                            <a:gd name="T5" fmla="*/ 0 h 21600"/>
                          </a:gdLst>
                          <a:ahLst/>
                          <a:cxnLst>
                            <a:cxn ang="0">
                              <a:pos x="T0" y="T1"/>
                            </a:cxn>
                            <a:cxn ang="0">
                              <a:pos x="T2" y="T3"/>
                            </a:cxn>
                            <a:cxn ang="0">
                              <a:pos x="T4" y="T5"/>
                            </a:cxn>
                          </a:cxnLst>
                          <a:rect l="0" t="0" r="r" b="b"/>
                          <a:pathLst>
                            <a:path w="27944" h="21600" fill="none" extrusionOk="0">
                              <a:moveTo>
                                <a:pt x="27943" y="837"/>
                              </a:moveTo>
                              <a:cubicBezTo>
                                <a:pt x="27493" y="12432"/>
                                <a:pt x="17963" y="21599"/>
                                <a:pt x="6360" y="21600"/>
                              </a:cubicBezTo>
                              <a:cubicBezTo>
                                <a:pt x="4204" y="21600"/>
                                <a:pt x="2060" y="21277"/>
                                <a:pt x="-1" y="20642"/>
                              </a:cubicBezTo>
                            </a:path>
                            <a:path w="27944" h="21600" stroke="0" extrusionOk="0">
                              <a:moveTo>
                                <a:pt x="27943" y="837"/>
                              </a:moveTo>
                              <a:cubicBezTo>
                                <a:pt x="27493" y="12432"/>
                                <a:pt x="17963" y="21599"/>
                                <a:pt x="6360" y="21600"/>
                              </a:cubicBezTo>
                              <a:cubicBezTo>
                                <a:pt x="4204" y="21600"/>
                                <a:pt x="2060" y="21277"/>
                                <a:pt x="-1" y="20642"/>
                              </a:cubicBezTo>
                              <a:lnTo>
                                <a:pt x="6360" y="0"/>
                              </a:lnTo>
                              <a:close/>
                            </a:path>
                          </a:pathLst>
                        </a:custGeom>
                        <a:noFill/>
                        <a:ln w="12700" cap="rnd">
                          <a:solidFill>
                            <a:srgbClr val="A0A0A0"/>
                          </a:solidFill>
                          <a:round/>
                          <a:headEnd/>
                          <a:tailEnd/>
                        </a:ln>
                        <a:effectLst/>
                      </p:spPr>
                      <p:txBody>
                        <a:bodyPr wrap="none" anchor="ctr"/>
                        <a:lstStyle/>
                        <a:p>
                          <a:endParaRPr lang="en-US"/>
                        </a:p>
                      </p:txBody>
                    </p:sp>
                    <p:sp>
                      <p:nvSpPr>
                        <p:cNvPr id="1176" name="Arc 101"/>
                        <p:cNvSpPr>
                          <a:spLocks/>
                        </p:cNvSpPr>
                        <p:nvPr/>
                      </p:nvSpPr>
                      <p:spPr bwMode="auto">
                        <a:xfrm>
                          <a:off x="5054" y="2398"/>
                          <a:ext cx="141" cy="26"/>
                        </a:xfrm>
                        <a:custGeom>
                          <a:avLst/>
                          <a:gdLst>
                            <a:gd name="G0" fmla="+- 6360 0 0"/>
                            <a:gd name="G1" fmla="+- 0 0 0"/>
                            <a:gd name="G2" fmla="+- 21600 0 0"/>
                            <a:gd name="T0" fmla="*/ 27944 w 27944"/>
                            <a:gd name="T1" fmla="*/ 838 h 21600"/>
                            <a:gd name="T2" fmla="*/ 0 w 27944"/>
                            <a:gd name="T3" fmla="*/ 20642 h 21600"/>
                            <a:gd name="T4" fmla="*/ 6360 w 27944"/>
                            <a:gd name="T5" fmla="*/ 0 h 21600"/>
                          </a:gdLst>
                          <a:ahLst/>
                          <a:cxnLst>
                            <a:cxn ang="0">
                              <a:pos x="T0" y="T1"/>
                            </a:cxn>
                            <a:cxn ang="0">
                              <a:pos x="T2" y="T3"/>
                            </a:cxn>
                            <a:cxn ang="0">
                              <a:pos x="T4" y="T5"/>
                            </a:cxn>
                          </a:cxnLst>
                          <a:rect l="0" t="0" r="r" b="b"/>
                          <a:pathLst>
                            <a:path w="27944" h="21600" fill="none" extrusionOk="0">
                              <a:moveTo>
                                <a:pt x="27943" y="837"/>
                              </a:moveTo>
                              <a:cubicBezTo>
                                <a:pt x="27493" y="12432"/>
                                <a:pt x="17963" y="21599"/>
                                <a:pt x="6360" y="21600"/>
                              </a:cubicBezTo>
                              <a:cubicBezTo>
                                <a:pt x="4204" y="21600"/>
                                <a:pt x="2060" y="21277"/>
                                <a:pt x="-1" y="20642"/>
                              </a:cubicBezTo>
                            </a:path>
                            <a:path w="27944" h="21600" stroke="0" extrusionOk="0">
                              <a:moveTo>
                                <a:pt x="27943" y="837"/>
                              </a:moveTo>
                              <a:cubicBezTo>
                                <a:pt x="27493" y="12432"/>
                                <a:pt x="17963" y="21599"/>
                                <a:pt x="6360" y="21600"/>
                              </a:cubicBezTo>
                              <a:cubicBezTo>
                                <a:pt x="4204" y="21600"/>
                                <a:pt x="2060" y="21277"/>
                                <a:pt x="-1" y="20642"/>
                              </a:cubicBezTo>
                              <a:lnTo>
                                <a:pt x="6360" y="0"/>
                              </a:lnTo>
                              <a:close/>
                            </a:path>
                          </a:pathLst>
                        </a:custGeom>
                        <a:noFill/>
                        <a:ln w="12700" cap="rnd">
                          <a:solidFill>
                            <a:srgbClr val="A0A0A0"/>
                          </a:solidFill>
                          <a:round/>
                          <a:headEnd/>
                          <a:tailEnd/>
                        </a:ln>
                        <a:effectLst/>
                      </p:spPr>
                      <p:txBody>
                        <a:bodyPr wrap="none" anchor="ctr"/>
                        <a:lstStyle/>
                        <a:p>
                          <a:endParaRPr lang="en-US"/>
                        </a:p>
                      </p:txBody>
                    </p:sp>
                    <p:sp>
                      <p:nvSpPr>
                        <p:cNvPr id="1177" name="Arc 102"/>
                        <p:cNvSpPr>
                          <a:spLocks/>
                        </p:cNvSpPr>
                        <p:nvPr/>
                      </p:nvSpPr>
                      <p:spPr bwMode="auto">
                        <a:xfrm>
                          <a:off x="5056" y="2357"/>
                          <a:ext cx="142" cy="27"/>
                        </a:xfrm>
                        <a:custGeom>
                          <a:avLst/>
                          <a:gdLst>
                            <a:gd name="G0" fmla="+- 6501 0 0"/>
                            <a:gd name="G1" fmla="+- 0 0 0"/>
                            <a:gd name="G2" fmla="+- 21600 0 0"/>
                            <a:gd name="T0" fmla="*/ 28086 w 28086"/>
                            <a:gd name="T1" fmla="*/ 811 h 21600"/>
                            <a:gd name="T2" fmla="*/ 0 w 28086"/>
                            <a:gd name="T3" fmla="*/ 20598 h 21600"/>
                            <a:gd name="T4" fmla="*/ 6501 w 28086"/>
                            <a:gd name="T5" fmla="*/ 0 h 21600"/>
                          </a:gdLst>
                          <a:ahLst/>
                          <a:cxnLst>
                            <a:cxn ang="0">
                              <a:pos x="T0" y="T1"/>
                            </a:cxn>
                            <a:cxn ang="0">
                              <a:pos x="T2" y="T3"/>
                            </a:cxn>
                            <a:cxn ang="0">
                              <a:pos x="T4" y="T5"/>
                            </a:cxn>
                          </a:cxnLst>
                          <a:rect l="0" t="0" r="r" b="b"/>
                          <a:pathLst>
                            <a:path w="28086" h="21600" fill="none" extrusionOk="0">
                              <a:moveTo>
                                <a:pt x="28085" y="810"/>
                              </a:moveTo>
                              <a:cubicBezTo>
                                <a:pt x="27649" y="12416"/>
                                <a:pt x="18114" y="21599"/>
                                <a:pt x="6501" y="21600"/>
                              </a:cubicBezTo>
                              <a:cubicBezTo>
                                <a:pt x="4295" y="21600"/>
                                <a:pt x="2103" y="21262"/>
                                <a:pt x="-1" y="20598"/>
                              </a:cubicBezTo>
                            </a:path>
                            <a:path w="28086" h="21600" stroke="0" extrusionOk="0">
                              <a:moveTo>
                                <a:pt x="28085" y="810"/>
                              </a:moveTo>
                              <a:cubicBezTo>
                                <a:pt x="27649" y="12416"/>
                                <a:pt x="18114" y="21599"/>
                                <a:pt x="6501" y="21600"/>
                              </a:cubicBezTo>
                              <a:cubicBezTo>
                                <a:pt x="4295" y="21600"/>
                                <a:pt x="2103" y="21262"/>
                                <a:pt x="-1" y="20598"/>
                              </a:cubicBezTo>
                              <a:lnTo>
                                <a:pt x="6501" y="0"/>
                              </a:lnTo>
                              <a:close/>
                            </a:path>
                          </a:pathLst>
                        </a:custGeom>
                        <a:noFill/>
                        <a:ln w="12700" cap="rnd">
                          <a:solidFill>
                            <a:srgbClr val="A0A0A0"/>
                          </a:solidFill>
                          <a:round/>
                          <a:headEnd/>
                          <a:tailEnd/>
                        </a:ln>
                        <a:effectLst/>
                      </p:spPr>
                      <p:txBody>
                        <a:bodyPr wrap="none" anchor="ctr"/>
                        <a:lstStyle/>
                        <a:p>
                          <a:endParaRPr lang="en-US"/>
                        </a:p>
                      </p:txBody>
                    </p:sp>
                  </p:grpSp>
                </p:grpSp>
                <p:grpSp>
                  <p:nvGrpSpPr>
                    <p:cNvPr id="1161" name="Group 113"/>
                    <p:cNvGrpSpPr>
                      <a:grpSpLocks/>
                    </p:cNvGrpSpPr>
                    <p:nvPr/>
                  </p:nvGrpSpPr>
                  <p:grpSpPr bwMode="auto">
                    <a:xfrm>
                      <a:off x="4954" y="2348"/>
                      <a:ext cx="294" cy="102"/>
                      <a:chOff x="4954" y="2348"/>
                      <a:chExt cx="294" cy="102"/>
                    </a:xfrm>
                  </p:grpSpPr>
                  <p:grpSp>
                    <p:nvGrpSpPr>
                      <p:cNvPr id="1162" name="Group 108"/>
                      <p:cNvGrpSpPr>
                        <a:grpSpLocks/>
                      </p:cNvGrpSpPr>
                      <p:nvPr/>
                    </p:nvGrpSpPr>
                    <p:grpSpPr bwMode="auto">
                      <a:xfrm>
                        <a:off x="5204" y="2348"/>
                        <a:ext cx="44" cy="73"/>
                        <a:chOff x="5204" y="2348"/>
                        <a:chExt cx="44" cy="73"/>
                      </a:xfrm>
                    </p:grpSpPr>
                    <p:sp>
                      <p:nvSpPr>
                        <p:cNvPr id="1167" name="Freeform 105"/>
                        <p:cNvSpPr>
                          <a:spLocks/>
                        </p:cNvSpPr>
                        <p:nvPr/>
                      </p:nvSpPr>
                      <p:spPr bwMode="auto">
                        <a:xfrm>
                          <a:off x="5206" y="2349"/>
                          <a:ext cx="38" cy="67"/>
                        </a:xfrm>
                        <a:custGeom>
                          <a:avLst/>
                          <a:gdLst/>
                          <a:ahLst/>
                          <a:cxnLst>
                            <a:cxn ang="0">
                              <a:pos x="37" y="0"/>
                            </a:cxn>
                            <a:cxn ang="0">
                              <a:pos x="32" y="50"/>
                            </a:cxn>
                            <a:cxn ang="0">
                              <a:pos x="0" y="66"/>
                            </a:cxn>
                            <a:cxn ang="0">
                              <a:pos x="3" y="8"/>
                            </a:cxn>
                            <a:cxn ang="0">
                              <a:pos x="37" y="0"/>
                            </a:cxn>
                          </a:cxnLst>
                          <a:rect l="0" t="0" r="r" b="b"/>
                          <a:pathLst>
                            <a:path w="38" h="67">
                              <a:moveTo>
                                <a:pt x="37" y="0"/>
                              </a:moveTo>
                              <a:lnTo>
                                <a:pt x="32" y="50"/>
                              </a:lnTo>
                              <a:lnTo>
                                <a:pt x="0" y="66"/>
                              </a:lnTo>
                              <a:lnTo>
                                <a:pt x="3" y="8"/>
                              </a:lnTo>
                              <a:lnTo>
                                <a:pt x="37" y="0"/>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1168" name="Freeform 106"/>
                        <p:cNvSpPr>
                          <a:spLocks/>
                        </p:cNvSpPr>
                        <p:nvPr/>
                      </p:nvSpPr>
                      <p:spPr bwMode="auto">
                        <a:xfrm>
                          <a:off x="5245" y="2348"/>
                          <a:ext cx="3" cy="53"/>
                        </a:xfrm>
                        <a:custGeom>
                          <a:avLst/>
                          <a:gdLst/>
                          <a:ahLst/>
                          <a:cxnLst>
                            <a:cxn ang="0">
                              <a:pos x="2" y="0"/>
                            </a:cxn>
                            <a:cxn ang="0">
                              <a:pos x="0" y="52"/>
                            </a:cxn>
                            <a:cxn ang="0">
                              <a:pos x="1" y="3"/>
                            </a:cxn>
                            <a:cxn ang="0">
                              <a:pos x="2" y="0"/>
                            </a:cxn>
                          </a:cxnLst>
                          <a:rect l="0" t="0" r="r" b="b"/>
                          <a:pathLst>
                            <a:path w="3" h="53">
                              <a:moveTo>
                                <a:pt x="2" y="0"/>
                              </a:moveTo>
                              <a:lnTo>
                                <a:pt x="0" y="52"/>
                              </a:lnTo>
                              <a:lnTo>
                                <a:pt x="1" y="3"/>
                              </a:lnTo>
                              <a:lnTo>
                                <a:pt x="2" y="0"/>
                              </a:lnTo>
                            </a:path>
                          </a:pathLst>
                        </a:custGeom>
                        <a:solidFill>
                          <a:srgbClr val="E07000"/>
                        </a:solidFill>
                        <a:ln w="12700" cap="rnd" cmpd="sng">
                          <a:noFill/>
                          <a:prstDash val="solid"/>
                          <a:round/>
                          <a:headEnd type="none" w="med" len="med"/>
                          <a:tailEnd type="none" w="med" len="med"/>
                        </a:ln>
                        <a:effectLst/>
                      </p:spPr>
                      <p:txBody>
                        <a:bodyPr/>
                        <a:lstStyle/>
                        <a:p>
                          <a:endParaRPr lang="en-US"/>
                        </a:p>
                      </p:txBody>
                    </p:sp>
                    <p:sp>
                      <p:nvSpPr>
                        <p:cNvPr id="1169" name="Freeform 107"/>
                        <p:cNvSpPr>
                          <a:spLocks/>
                        </p:cNvSpPr>
                        <p:nvPr/>
                      </p:nvSpPr>
                      <p:spPr bwMode="auto">
                        <a:xfrm>
                          <a:off x="5204" y="2356"/>
                          <a:ext cx="9" cy="65"/>
                        </a:xfrm>
                        <a:custGeom>
                          <a:avLst/>
                          <a:gdLst/>
                          <a:ahLst/>
                          <a:cxnLst>
                            <a:cxn ang="0">
                              <a:pos x="8" y="0"/>
                            </a:cxn>
                            <a:cxn ang="0">
                              <a:pos x="5" y="60"/>
                            </a:cxn>
                            <a:cxn ang="0">
                              <a:pos x="0" y="64"/>
                            </a:cxn>
                            <a:cxn ang="0">
                              <a:pos x="2" y="1"/>
                            </a:cxn>
                            <a:cxn ang="0">
                              <a:pos x="8" y="0"/>
                            </a:cxn>
                          </a:cxnLst>
                          <a:rect l="0" t="0" r="r" b="b"/>
                          <a:pathLst>
                            <a:path w="9" h="65">
                              <a:moveTo>
                                <a:pt x="8" y="0"/>
                              </a:moveTo>
                              <a:lnTo>
                                <a:pt x="5" y="60"/>
                              </a:lnTo>
                              <a:lnTo>
                                <a:pt x="0" y="64"/>
                              </a:lnTo>
                              <a:lnTo>
                                <a:pt x="2" y="1"/>
                              </a:lnTo>
                              <a:lnTo>
                                <a:pt x="8" y="0"/>
                              </a:lnTo>
                            </a:path>
                          </a:pathLst>
                        </a:custGeom>
                        <a:solidFill>
                          <a:srgbClr val="E0E0E0"/>
                        </a:solidFill>
                        <a:ln w="12700" cap="rnd" cmpd="sng">
                          <a:noFill/>
                          <a:prstDash val="solid"/>
                          <a:round/>
                          <a:headEnd type="none" w="med" len="med"/>
                          <a:tailEnd type="none" w="med" len="med"/>
                        </a:ln>
                        <a:effectLst/>
                      </p:spPr>
                      <p:txBody>
                        <a:bodyPr/>
                        <a:lstStyle/>
                        <a:p>
                          <a:endParaRPr lang="en-US"/>
                        </a:p>
                      </p:txBody>
                    </p:sp>
                  </p:grpSp>
                  <p:grpSp>
                    <p:nvGrpSpPr>
                      <p:cNvPr id="1163" name="Group 112"/>
                      <p:cNvGrpSpPr>
                        <a:grpSpLocks/>
                      </p:cNvGrpSpPr>
                      <p:nvPr/>
                    </p:nvGrpSpPr>
                    <p:grpSpPr bwMode="auto">
                      <a:xfrm>
                        <a:off x="4954" y="2391"/>
                        <a:ext cx="101" cy="59"/>
                        <a:chOff x="4954" y="2391"/>
                        <a:chExt cx="101" cy="59"/>
                      </a:xfrm>
                    </p:grpSpPr>
                    <p:sp>
                      <p:nvSpPr>
                        <p:cNvPr id="1164" name="Freeform 109"/>
                        <p:cNvSpPr>
                          <a:spLocks/>
                        </p:cNvSpPr>
                        <p:nvPr/>
                      </p:nvSpPr>
                      <p:spPr bwMode="auto">
                        <a:xfrm>
                          <a:off x="5037" y="2391"/>
                          <a:ext cx="18" cy="59"/>
                        </a:xfrm>
                        <a:custGeom>
                          <a:avLst/>
                          <a:gdLst/>
                          <a:ahLst/>
                          <a:cxnLst>
                            <a:cxn ang="0">
                              <a:pos x="17" y="1"/>
                            </a:cxn>
                            <a:cxn ang="0">
                              <a:pos x="13" y="57"/>
                            </a:cxn>
                            <a:cxn ang="0">
                              <a:pos x="0" y="58"/>
                            </a:cxn>
                            <a:cxn ang="0">
                              <a:pos x="5" y="0"/>
                            </a:cxn>
                            <a:cxn ang="0">
                              <a:pos x="17" y="1"/>
                            </a:cxn>
                          </a:cxnLst>
                          <a:rect l="0" t="0" r="r" b="b"/>
                          <a:pathLst>
                            <a:path w="18" h="59">
                              <a:moveTo>
                                <a:pt x="17" y="1"/>
                              </a:moveTo>
                              <a:lnTo>
                                <a:pt x="13" y="57"/>
                              </a:lnTo>
                              <a:lnTo>
                                <a:pt x="0" y="58"/>
                              </a:lnTo>
                              <a:lnTo>
                                <a:pt x="5" y="0"/>
                              </a:lnTo>
                              <a:lnTo>
                                <a:pt x="17" y="1"/>
                              </a:lnTo>
                            </a:path>
                          </a:pathLst>
                        </a:custGeom>
                        <a:solidFill>
                          <a:srgbClr val="E0E0E0"/>
                        </a:solidFill>
                        <a:ln w="12700" cap="rnd" cmpd="sng">
                          <a:noFill/>
                          <a:prstDash val="solid"/>
                          <a:round/>
                          <a:headEnd type="none" w="med" len="med"/>
                          <a:tailEnd type="none" w="med" len="med"/>
                        </a:ln>
                        <a:effectLst/>
                      </p:spPr>
                      <p:txBody>
                        <a:bodyPr/>
                        <a:lstStyle/>
                        <a:p>
                          <a:endParaRPr lang="en-US"/>
                        </a:p>
                      </p:txBody>
                    </p:sp>
                    <p:sp>
                      <p:nvSpPr>
                        <p:cNvPr id="1165" name="Freeform 110"/>
                        <p:cNvSpPr>
                          <a:spLocks/>
                        </p:cNvSpPr>
                        <p:nvPr/>
                      </p:nvSpPr>
                      <p:spPr bwMode="auto">
                        <a:xfrm>
                          <a:off x="4988" y="2391"/>
                          <a:ext cx="54" cy="59"/>
                        </a:xfrm>
                        <a:custGeom>
                          <a:avLst/>
                          <a:gdLst/>
                          <a:ahLst/>
                          <a:cxnLst>
                            <a:cxn ang="0">
                              <a:pos x="53" y="0"/>
                            </a:cxn>
                            <a:cxn ang="0">
                              <a:pos x="47" y="57"/>
                            </a:cxn>
                            <a:cxn ang="0">
                              <a:pos x="0" y="58"/>
                            </a:cxn>
                            <a:cxn ang="0">
                              <a:pos x="5" y="1"/>
                            </a:cxn>
                            <a:cxn ang="0">
                              <a:pos x="53" y="0"/>
                            </a:cxn>
                          </a:cxnLst>
                          <a:rect l="0" t="0" r="r" b="b"/>
                          <a:pathLst>
                            <a:path w="54" h="59">
                              <a:moveTo>
                                <a:pt x="53" y="0"/>
                              </a:moveTo>
                              <a:lnTo>
                                <a:pt x="47" y="57"/>
                              </a:lnTo>
                              <a:lnTo>
                                <a:pt x="0" y="58"/>
                              </a:lnTo>
                              <a:lnTo>
                                <a:pt x="5" y="1"/>
                              </a:lnTo>
                              <a:lnTo>
                                <a:pt x="53" y="0"/>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1166" name="Freeform 111"/>
                        <p:cNvSpPr>
                          <a:spLocks/>
                        </p:cNvSpPr>
                        <p:nvPr/>
                      </p:nvSpPr>
                      <p:spPr bwMode="auto">
                        <a:xfrm>
                          <a:off x="4954" y="2397"/>
                          <a:ext cx="34" cy="49"/>
                        </a:xfrm>
                        <a:custGeom>
                          <a:avLst/>
                          <a:gdLst/>
                          <a:ahLst/>
                          <a:cxnLst>
                            <a:cxn ang="0">
                              <a:pos x="33" y="0"/>
                            </a:cxn>
                            <a:cxn ang="0">
                              <a:pos x="30" y="48"/>
                            </a:cxn>
                            <a:cxn ang="0">
                              <a:pos x="10" y="48"/>
                            </a:cxn>
                            <a:cxn ang="0">
                              <a:pos x="0" y="1"/>
                            </a:cxn>
                            <a:cxn ang="0">
                              <a:pos x="33" y="0"/>
                            </a:cxn>
                          </a:cxnLst>
                          <a:rect l="0" t="0" r="r" b="b"/>
                          <a:pathLst>
                            <a:path w="34" h="49">
                              <a:moveTo>
                                <a:pt x="33" y="0"/>
                              </a:moveTo>
                              <a:lnTo>
                                <a:pt x="30" y="48"/>
                              </a:lnTo>
                              <a:lnTo>
                                <a:pt x="10" y="48"/>
                              </a:lnTo>
                              <a:lnTo>
                                <a:pt x="0" y="1"/>
                              </a:lnTo>
                              <a:lnTo>
                                <a:pt x="33" y="0"/>
                              </a:lnTo>
                            </a:path>
                          </a:pathLst>
                        </a:custGeom>
                        <a:solidFill>
                          <a:srgbClr val="E07000"/>
                        </a:solidFill>
                        <a:ln w="12700" cap="rnd" cmpd="sng">
                          <a:noFill/>
                          <a:prstDash val="solid"/>
                          <a:round/>
                          <a:headEnd type="none" w="med" len="med"/>
                          <a:tailEnd type="none" w="med" len="med"/>
                        </a:ln>
                        <a:effectLst/>
                      </p:spPr>
                      <p:txBody>
                        <a:bodyPr/>
                        <a:lstStyle/>
                        <a:p>
                          <a:endParaRPr lang="en-US"/>
                        </a:p>
                      </p:txBody>
                    </p:sp>
                  </p:grpSp>
                </p:grpSp>
              </p:grpSp>
              <p:sp>
                <p:nvSpPr>
                  <p:cNvPr id="1159" name="Freeform 115"/>
                  <p:cNvSpPr>
                    <a:spLocks/>
                  </p:cNvSpPr>
                  <p:nvPr/>
                </p:nvSpPr>
                <p:spPr bwMode="auto">
                  <a:xfrm>
                    <a:off x="4951" y="2329"/>
                    <a:ext cx="299" cy="66"/>
                  </a:xfrm>
                  <a:custGeom>
                    <a:avLst/>
                    <a:gdLst/>
                    <a:ahLst/>
                    <a:cxnLst>
                      <a:cxn ang="0">
                        <a:pos x="281" y="0"/>
                      </a:cxn>
                      <a:cxn ang="0">
                        <a:pos x="284" y="1"/>
                      </a:cxn>
                      <a:cxn ang="0">
                        <a:pos x="287" y="2"/>
                      </a:cxn>
                      <a:cxn ang="0">
                        <a:pos x="290" y="4"/>
                      </a:cxn>
                      <a:cxn ang="0">
                        <a:pos x="293" y="6"/>
                      </a:cxn>
                      <a:cxn ang="0">
                        <a:pos x="296" y="8"/>
                      </a:cxn>
                      <a:cxn ang="0">
                        <a:pos x="297" y="10"/>
                      </a:cxn>
                      <a:cxn ang="0">
                        <a:pos x="298" y="13"/>
                      </a:cxn>
                      <a:cxn ang="0">
                        <a:pos x="298" y="16"/>
                      </a:cxn>
                      <a:cxn ang="0">
                        <a:pos x="296" y="18"/>
                      </a:cxn>
                      <a:cxn ang="0">
                        <a:pos x="293" y="20"/>
                      </a:cxn>
                      <a:cxn ang="0">
                        <a:pos x="289" y="22"/>
                      </a:cxn>
                      <a:cxn ang="0">
                        <a:pos x="283" y="25"/>
                      </a:cxn>
                      <a:cxn ang="0">
                        <a:pos x="277" y="28"/>
                      </a:cxn>
                      <a:cxn ang="0">
                        <a:pos x="270" y="30"/>
                      </a:cxn>
                      <a:cxn ang="0">
                        <a:pos x="261" y="33"/>
                      </a:cxn>
                      <a:cxn ang="0">
                        <a:pos x="253" y="35"/>
                      </a:cxn>
                      <a:cxn ang="0">
                        <a:pos x="243" y="38"/>
                      </a:cxn>
                      <a:cxn ang="0">
                        <a:pos x="234" y="41"/>
                      </a:cxn>
                      <a:cxn ang="0">
                        <a:pos x="223" y="44"/>
                      </a:cxn>
                      <a:cxn ang="0">
                        <a:pos x="214" y="46"/>
                      </a:cxn>
                      <a:cxn ang="0">
                        <a:pos x="205" y="48"/>
                      </a:cxn>
                      <a:cxn ang="0">
                        <a:pos x="195" y="50"/>
                      </a:cxn>
                      <a:cxn ang="0">
                        <a:pos x="185" y="52"/>
                      </a:cxn>
                      <a:cxn ang="0">
                        <a:pos x="176" y="54"/>
                      </a:cxn>
                      <a:cxn ang="0">
                        <a:pos x="162" y="56"/>
                      </a:cxn>
                      <a:cxn ang="0">
                        <a:pos x="150" y="57"/>
                      </a:cxn>
                      <a:cxn ang="0">
                        <a:pos x="136" y="60"/>
                      </a:cxn>
                      <a:cxn ang="0">
                        <a:pos x="122" y="61"/>
                      </a:cxn>
                      <a:cxn ang="0">
                        <a:pos x="111" y="62"/>
                      </a:cxn>
                      <a:cxn ang="0">
                        <a:pos x="100" y="63"/>
                      </a:cxn>
                      <a:cxn ang="0">
                        <a:pos x="78" y="63"/>
                      </a:cxn>
                      <a:cxn ang="0">
                        <a:pos x="16" y="65"/>
                      </a:cxn>
                      <a:cxn ang="0">
                        <a:pos x="0" y="63"/>
                      </a:cxn>
                      <a:cxn ang="0">
                        <a:pos x="54" y="43"/>
                      </a:cxn>
                      <a:cxn ang="0">
                        <a:pos x="60" y="41"/>
                      </a:cxn>
                      <a:cxn ang="0">
                        <a:pos x="67" y="41"/>
                      </a:cxn>
                      <a:cxn ang="0">
                        <a:pos x="73" y="41"/>
                      </a:cxn>
                      <a:cxn ang="0">
                        <a:pos x="79" y="41"/>
                      </a:cxn>
                      <a:cxn ang="0">
                        <a:pos x="87" y="41"/>
                      </a:cxn>
                      <a:cxn ang="0">
                        <a:pos x="95" y="41"/>
                      </a:cxn>
                      <a:cxn ang="0">
                        <a:pos x="103" y="41"/>
                      </a:cxn>
                      <a:cxn ang="0">
                        <a:pos x="126" y="37"/>
                      </a:cxn>
                      <a:cxn ang="0">
                        <a:pos x="140" y="37"/>
                      </a:cxn>
                      <a:cxn ang="0">
                        <a:pos x="155" y="34"/>
                      </a:cxn>
                      <a:cxn ang="0">
                        <a:pos x="171" y="32"/>
                      </a:cxn>
                      <a:cxn ang="0">
                        <a:pos x="186" y="30"/>
                      </a:cxn>
                      <a:cxn ang="0">
                        <a:pos x="205" y="27"/>
                      </a:cxn>
                      <a:cxn ang="0">
                        <a:pos x="220" y="22"/>
                      </a:cxn>
                      <a:cxn ang="0">
                        <a:pos x="233" y="19"/>
                      </a:cxn>
                      <a:cxn ang="0">
                        <a:pos x="244" y="16"/>
                      </a:cxn>
                      <a:cxn ang="0">
                        <a:pos x="255" y="13"/>
                      </a:cxn>
                      <a:cxn ang="0">
                        <a:pos x="263" y="10"/>
                      </a:cxn>
                      <a:cxn ang="0">
                        <a:pos x="270" y="7"/>
                      </a:cxn>
                      <a:cxn ang="0">
                        <a:pos x="274" y="5"/>
                      </a:cxn>
                      <a:cxn ang="0">
                        <a:pos x="277" y="3"/>
                      </a:cxn>
                      <a:cxn ang="0">
                        <a:pos x="281" y="0"/>
                      </a:cxn>
                    </a:cxnLst>
                    <a:rect l="0" t="0" r="r" b="b"/>
                    <a:pathLst>
                      <a:path w="299" h="66">
                        <a:moveTo>
                          <a:pt x="281" y="0"/>
                        </a:moveTo>
                        <a:lnTo>
                          <a:pt x="284" y="1"/>
                        </a:lnTo>
                        <a:lnTo>
                          <a:pt x="287" y="2"/>
                        </a:lnTo>
                        <a:lnTo>
                          <a:pt x="290" y="4"/>
                        </a:lnTo>
                        <a:lnTo>
                          <a:pt x="293" y="6"/>
                        </a:lnTo>
                        <a:lnTo>
                          <a:pt x="296" y="8"/>
                        </a:lnTo>
                        <a:lnTo>
                          <a:pt x="297" y="10"/>
                        </a:lnTo>
                        <a:lnTo>
                          <a:pt x="298" y="13"/>
                        </a:lnTo>
                        <a:lnTo>
                          <a:pt x="298" y="16"/>
                        </a:lnTo>
                        <a:lnTo>
                          <a:pt x="296" y="18"/>
                        </a:lnTo>
                        <a:lnTo>
                          <a:pt x="293" y="20"/>
                        </a:lnTo>
                        <a:lnTo>
                          <a:pt x="289" y="22"/>
                        </a:lnTo>
                        <a:lnTo>
                          <a:pt x="283" y="25"/>
                        </a:lnTo>
                        <a:lnTo>
                          <a:pt x="277" y="28"/>
                        </a:lnTo>
                        <a:lnTo>
                          <a:pt x="270" y="30"/>
                        </a:lnTo>
                        <a:lnTo>
                          <a:pt x="261" y="33"/>
                        </a:lnTo>
                        <a:lnTo>
                          <a:pt x="253" y="35"/>
                        </a:lnTo>
                        <a:lnTo>
                          <a:pt x="243" y="38"/>
                        </a:lnTo>
                        <a:lnTo>
                          <a:pt x="234" y="41"/>
                        </a:lnTo>
                        <a:lnTo>
                          <a:pt x="223" y="44"/>
                        </a:lnTo>
                        <a:lnTo>
                          <a:pt x="214" y="46"/>
                        </a:lnTo>
                        <a:lnTo>
                          <a:pt x="205" y="48"/>
                        </a:lnTo>
                        <a:lnTo>
                          <a:pt x="195" y="50"/>
                        </a:lnTo>
                        <a:lnTo>
                          <a:pt x="185" y="52"/>
                        </a:lnTo>
                        <a:lnTo>
                          <a:pt x="176" y="54"/>
                        </a:lnTo>
                        <a:lnTo>
                          <a:pt x="162" y="56"/>
                        </a:lnTo>
                        <a:lnTo>
                          <a:pt x="150" y="57"/>
                        </a:lnTo>
                        <a:lnTo>
                          <a:pt x="136" y="60"/>
                        </a:lnTo>
                        <a:lnTo>
                          <a:pt x="122" y="61"/>
                        </a:lnTo>
                        <a:lnTo>
                          <a:pt x="111" y="62"/>
                        </a:lnTo>
                        <a:lnTo>
                          <a:pt x="100" y="63"/>
                        </a:lnTo>
                        <a:lnTo>
                          <a:pt x="78" y="63"/>
                        </a:lnTo>
                        <a:lnTo>
                          <a:pt x="16" y="65"/>
                        </a:lnTo>
                        <a:lnTo>
                          <a:pt x="0" y="63"/>
                        </a:lnTo>
                        <a:lnTo>
                          <a:pt x="54" y="43"/>
                        </a:lnTo>
                        <a:lnTo>
                          <a:pt x="60" y="41"/>
                        </a:lnTo>
                        <a:lnTo>
                          <a:pt x="67" y="41"/>
                        </a:lnTo>
                        <a:lnTo>
                          <a:pt x="73" y="41"/>
                        </a:lnTo>
                        <a:lnTo>
                          <a:pt x="79" y="41"/>
                        </a:lnTo>
                        <a:lnTo>
                          <a:pt x="87" y="41"/>
                        </a:lnTo>
                        <a:lnTo>
                          <a:pt x="95" y="41"/>
                        </a:lnTo>
                        <a:lnTo>
                          <a:pt x="103" y="41"/>
                        </a:lnTo>
                        <a:lnTo>
                          <a:pt x="126" y="37"/>
                        </a:lnTo>
                        <a:lnTo>
                          <a:pt x="140" y="37"/>
                        </a:lnTo>
                        <a:lnTo>
                          <a:pt x="155" y="34"/>
                        </a:lnTo>
                        <a:lnTo>
                          <a:pt x="171" y="32"/>
                        </a:lnTo>
                        <a:lnTo>
                          <a:pt x="186" y="30"/>
                        </a:lnTo>
                        <a:lnTo>
                          <a:pt x="205" y="27"/>
                        </a:lnTo>
                        <a:lnTo>
                          <a:pt x="220" y="22"/>
                        </a:lnTo>
                        <a:lnTo>
                          <a:pt x="233" y="19"/>
                        </a:lnTo>
                        <a:lnTo>
                          <a:pt x="244" y="16"/>
                        </a:lnTo>
                        <a:lnTo>
                          <a:pt x="255" y="13"/>
                        </a:lnTo>
                        <a:lnTo>
                          <a:pt x="263" y="10"/>
                        </a:lnTo>
                        <a:lnTo>
                          <a:pt x="270" y="7"/>
                        </a:lnTo>
                        <a:lnTo>
                          <a:pt x="274" y="5"/>
                        </a:lnTo>
                        <a:lnTo>
                          <a:pt x="277" y="3"/>
                        </a:lnTo>
                        <a:lnTo>
                          <a:pt x="281" y="0"/>
                        </a:lnTo>
                      </a:path>
                    </a:pathLst>
                  </a:custGeom>
                  <a:solidFill>
                    <a:srgbClr val="4040FF"/>
                  </a:solidFill>
                  <a:ln w="12700" cap="rnd" cmpd="sng">
                    <a:noFill/>
                    <a:prstDash val="solid"/>
                    <a:round/>
                    <a:headEnd type="none" w="med" len="med"/>
                    <a:tailEnd type="none" w="med" len="med"/>
                  </a:ln>
                  <a:effectLst/>
                </p:spPr>
                <p:txBody>
                  <a:bodyPr/>
                  <a:lstStyle/>
                  <a:p>
                    <a:endParaRPr lang="en-US"/>
                  </a:p>
                </p:txBody>
              </p:sp>
            </p:grpSp>
          </p:grpSp>
          <p:grpSp>
            <p:nvGrpSpPr>
              <p:cNvPr id="1138" name="Group 135"/>
              <p:cNvGrpSpPr>
                <a:grpSpLocks/>
              </p:cNvGrpSpPr>
              <p:nvPr/>
            </p:nvGrpSpPr>
            <p:grpSpPr bwMode="auto">
              <a:xfrm>
                <a:off x="4023" y="2314"/>
                <a:ext cx="1240" cy="195"/>
                <a:chOff x="4023" y="2314"/>
                <a:chExt cx="1240" cy="195"/>
              </a:xfrm>
            </p:grpSpPr>
            <p:grpSp>
              <p:nvGrpSpPr>
                <p:cNvPr id="1139" name="Group 122"/>
                <p:cNvGrpSpPr>
                  <a:grpSpLocks/>
                </p:cNvGrpSpPr>
                <p:nvPr/>
              </p:nvGrpSpPr>
              <p:grpSpPr bwMode="auto">
                <a:xfrm>
                  <a:off x="4023" y="2314"/>
                  <a:ext cx="84" cy="52"/>
                  <a:chOff x="4023" y="2314"/>
                  <a:chExt cx="84" cy="52"/>
                </a:xfrm>
              </p:grpSpPr>
              <p:grpSp>
                <p:nvGrpSpPr>
                  <p:cNvPr id="1152" name="Group 120"/>
                  <p:cNvGrpSpPr>
                    <a:grpSpLocks/>
                  </p:cNvGrpSpPr>
                  <p:nvPr/>
                </p:nvGrpSpPr>
                <p:grpSpPr bwMode="auto">
                  <a:xfrm>
                    <a:off x="4023" y="2314"/>
                    <a:ext cx="84" cy="52"/>
                    <a:chOff x="4023" y="2314"/>
                    <a:chExt cx="84" cy="52"/>
                  </a:xfrm>
                </p:grpSpPr>
                <p:sp>
                  <p:nvSpPr>
                    <p:cNvPr id="1154" name="Freeform 118"/>
                    <p:cNvSpPr>
                      <a:spLocks/>
                    </p:cNvSpPr>
                    <p:nvPr/>
                  </p:nvSpPr>
                  <p:spPr bwMode="auto">
                    <a:xfrm>
                      <a:off x="4023" y="2314"/>
                      <a:ext cx="84" cy="52"/>
                    </a:xfrm>
                    <a:custGeom>
                      <a:avLst/>
                      <a:gdLst/>
                      <a:ahLst/>
                      <a:cxnLst>
                        <a:cxn ang="0">
                          <a:pos x="33" y="0"/>
                        </a:cxn>
                        <a:cxn ang="0">
                          <a:pos x="31" y="4"/>
                        </a:cxn>
                        <a:cxn ang="0">
                          <a:pos x="28" y="6"/>
                        </a:cxn>
                        <a:cxn ang="0">
                          <a:pos x="22" y="8"/>
                        </a:cxn>
                        <a:cxn ang="0">
                          <a:pos x="16" y="10"/>
                        </a:cxn>
                        <a:cxn ang="0">
                          <a:pos x="5" y="14"/>
                        </a:cxn>
                        <a:cxn ang="0">
                          <a:pos x="2" y="15"/>
                        </a:cxn>
                        <a:cxn ang="0">
                          <a:pos x="1" y="16"/>
                        </a:cxn>
                        <a:cxn ang="0">
                          <a:pos x="0" y="28"/>
                        </a:cxn>
                        <a:cxn ang="0">
                          <a:pos x="1" y="31"/>
                        </a:cxn>
                        <a:cxn ang="0">
                          <a:pos x="2" y="34"/>
                        </a:cxn>
                        <a:cxn ang="0">
                          <a:pos x="4" y="35"/>
                        </a:cxn>
                        <a:cxn ang="0">
                          <a:pos x="6" y="37"/>
                        </a:cxn>
                        <a:cxn ang="0">
                          <a:pos x="10" y="39"/>
                        </a:cxn>
                        <a:cxn ang="0">
                          <a:pos x="16" y="42"/>
                        </a:cxn>
                        <a:cxn ang="0">
                          <a:pos x="24" y="44"/>
                        </a:cxn>
                        <a:cxn ang="0">
                          <a:pos x="36" y="47"/>
                        </a:cxn>
                        <a:cxn ang="0">
                          <a:pos x="47" y="50"/>
                        </a:cxn>
                        <a:cxn ang="0">
                          <a:pos x="53" y="50"/>
                        </a:cxn>
                        <a:cxn ang="0">
                          <a:pos x="58" y="51"/>
                        </a:cxn>
                        <a:cxn ang="0">
                          <a:pos x="66" y="51"/>
                        </a:cxn>
                        <a:cxn ang="0">
                          <a:pos x="71" y="51"/>
                        </a:cxn>
                        <a:cxn ang="0">
                          <a:pos x="74" y="50"/>
                        </a:cxn>
                        <a:cxn ang="0">
                          <a:pos x="76" y="49"/>
                        </a:cxn>
                        <a:cxn ang="0">
                          <a:pos x="78" y="46"/>
                        </a:cxn>
                        <a:cxn ang="0">
                          <a:pos x="83" y="20"/>
                        </a:cxn>
                        <a:cxn ang="0">
                          <a:pos x="80" y="18"/>
                        </a:cxn>
                        <a:cxn ang="0">
                          <a:pos x="74" y="17"/>
                        </a:cxn>
                        <a:cxn ang="0">
                          <a:pos x="64" y="16"/>
                        </a:cxn>
                        <a:cxn ang="0">
                          <a:pos x="59" y="15"/>
                        </a:cxn>
                        <a:cxn ang="0">
                          <a:pos x="53" y="13"/>
                        </a:cxn>
                        <a:cxn ang="0">
                          <a:pos x="49" y="12"/>
                        </a:cxn>
                        <a:cxn ang="0">
                          <a:pos x="43" y="10"/>
                        </a:cxn>
                        <a:cxn ang="0">
                          <a:pos x="41" y="9"/>
                        </a:cxn>
                        <a:cxn ang="0">
                          <a:pos x="37" y="7"/>
                        </a:cxn>
                        <a:cxn ang="0">
                          <a:pos x="35" y="5"/>
                        </a:cxn>
                        <a:cxn ang="0">
                          <a:pos x="33" y="3"/>
                        </a:cxn>
                        <a:cxn ang="0">
                          <a:pos x="33" y="0"/>
                        </a:cxn>
                      </a:cxnLst>
                      <a:rect l="0" t="0" r="r" b="b"/>
                      <a:pathLst>
                        <a:path w="84" h="52">
                          <a:moveTo>
                            <a:pt x="33" y="0"/>
                          </a:moveTo>
                          <a:lnTo>
                            <a:pt x="31" y="4"/>
                          </a:lnTo>
                          <a:lnTo>
                            <a:pt x="28" y="6"/>
                          </a:lnTo>
                          <a:lnTo>
                            <a:pt x="22" y="8"/>
                          </a:lnTo>
                          <a:lnTo>
                            <a:pt x="16" y="10"/>
                          </a:lnTo>
                          <a:lnTo>
                            <a:pt x="5" y="14"/>
                          </a:lnTo>
                          <a:lnTo>
                            <a:pt x="2" y="15"/>
                          </a:lnTo>
                          <a:lnTo>
                            <a:pt x="1" y="16"/>
                          </a:lnTo>
                          <a:lnTo>
                            <a:pt x="0" y="28"/>
                          </a:lnTo>
                          <a:lnTo>
                            <a:pt x="1" y="31"/>
                          </a:lnTo>
                          <a:lnTo>
                            <a:pt x="2" y="34"/>
                          </a:lnTo>
                          <a:lnTo>
                            <a:pt x="4" y="35"/>
                          </a:lnTo>
                          <a:lnTo>
                            <a:pt x="6" y="37"/>
                          </a:lnTo>
                          <a:lnTo>
                            <a:pt x="10" y="39"/>
                          </a:lnTo>
                          <a:lnTo>
                            <a:pt x="16" y="42"/>
                          </a:lnTo>
                          <a:lnTo>
                            <a:pt x="24" y="44"/>
                          </a:lnTo>
                          <a:lnTo>
                            <a:pt x="36" y="47"/>
                          </a:lnTo>
                          <a:lnTo>
                            <a:pt x="47" y="50"/>
                          </a:lnTo>
                          <a:lnTo>
                            <a:pt x="53" y="50"/>
                          </a:lnTo>
                          <a:lnTo>
                            <a:pt x="58" y="51"/>
                          </a:lnTo>
                          <a:lnTo>
                            <a:pt x="66" y="51"/>
                          </a:lnTo>
                          <a:lnTo>
                            <a:pt x="71" y="51"/>
                          </a:lnTo>
                          <a:lnTo>
                            <a:pt x="74" y="50"/>
                          </a:lnTo>
                          <a:lnTo>
                            <a:pt x="76" y="49"/>
                          </a:lnTo>
                          <a:lnTo>
                            <a:pt x="78" y="46"/>
                          </a:lnTo>
                          <a:lnTo>
                            <a:pt x="83" y="20"/>
                          </a:lnTo>
                          <a:lnTo>
                            <a:pt x="80" y="18"/>
                          </a:lnTo>
                          <a:lnTo>
                            <a:pt x="74" y="17"/>
                          </a:lnTo>
                          <a:lnTo>
                            <a:pt x="64" y="16"/>
                          </a:lnTo>
                          <a:lnTo>
                            <a:pt x="59" y="15"/>
                          </a:lnTo>
                          <a:lnTo>
                            <a:pt x="53" y="13"/>
                          </a:lnTo>
                          <a:lnTo>
                            <a:pt x="49" y="12"/>
                          </a:lnTo>
                          <a:lnTo>
                            <a:pt x="43" y="10"/>
                          </a:lnTo>
                          <a:lnTo>
                            <a:pt x="41" y="9"/>
                          </a:lnTo>
                          <a:lnTo>
                            <a:pt x="37" y="7"/>
                          </a:lnTo>
                          <a:lnTo>
                            <a:pt x="35" y="5"/>
                          </a:lnTo>
                          <a:lnTo>
                            <a:pt x="33" y="3"/>
                          </a:lnTo>
                          <a:lnTo>
                            <a:pt x="33" y="0"/>
                          </a:lnTo>
                        </a:path>
                      </a:pathLst>
                    </a:custGeom>
                    <a:solidFill>
                      <a:srgbClr val="404040"/>
                    </a:solidFill>
                    <a:ln w="12700" cap="rnd" cmpd="sng">
                      <a:noFill/>
                      <a:prstDash val="solid"/>
                      <a:round/>
                      <a:headEnd type="none" w="med" len="med"/>
                      <a:tailEnd type="none" w="med" len="med"/>
                    </a:ln>
                    <a:effectLst/>
                  </p:spPr>
                  <p:txBody>
                    <a:bodyPr/>
                    <a:lstStyle/>
                    <a:p>
                      <a:endParaRPr lang="en-US"/>
                    </a:p>
                  </p:txBody>
                </p:sp>
                <p:sp>
                  <p:nvSpPr>
                    <p:cNvPr id="1155" name="Freeform 119"/>
                    <p:cNvSpPr>
                      <a:spLocks/>
                    </p:cNvSpPr>
                    <p:nvPr/>
                  </p:nvSpPr>
                  <p:spPr bwMode="auto">
                    <a:xfrm>
                      <a:off x="4028" y="2322"/>
                      <a:ext cx="74" cy="21"/>
                    </a:xfrm>
                    <a:custGeom>
                      <a:avLst/>
                      <a:gdLst/>
                      <a:ahLst/>
                      <a:cxnLst>
                        <a:cxn ang="0">
                          <a:pos x="25" y="5"/>
                        </a:cxn>
                        <a:cxn ang="0">
                          <a:pos x="22" y="3"/>
                        </a:cxn>
                        <a:cxn ang="0">
                          <a:pos x="18" y="0"/>
                        </a:cxn>
                        <a:cxn ang="0">
                          <a:pos x="12" y="2"/>
                        </a:cxn>
                        <a:cxn ang="0">
                          <a:pos x="0" y="5"/>
                        </a:cxn>
                        <a:cxn ang="0">
                          <a:pos x="1" y="6"/>
                        </a:cxn>
                        <a:cxn ang="0">
                          <a:pos x="3" y="8"/>
                        </a:cxn>
                        <a:cxn ang="0">
                          <a:pos x="7" y="10"/>
                        </a:cxn>
                        <a:cxn ang="0">
                          <a:pos x="13" y="12"/>
                        </a:cxn>
                        <a:cxn ang="0">
                          <a:pos x="20" y="15"/>
                        </a:cxn>
                        <a:cxn ang="0">
                          <a:pos x="28" y="16"/>
                        </a:cxn>
                        <a:cxn ang="0">
                          <a:pos x="35" y="17"/>
                        </a:cxn>
                        <a:cxn ang="0">
                          <a:pos x="41" y="18"/>
                        </a:cxn>
                        <a:cxn ang="0">
                          <a:pos x="48" y="19"/>
                        </a:cxn>
                        <a:cxn ang="0">
                          <a:pos x="57" y="20"/>
                        </a:cxn>
                        <a:cxn ang="0">
                          <a:pos x="63" y="20"/>
                        </a:cxn>
                        <a:cxn ang="0">
                          <a:pos x="68" y="20"/>
                        </a:cxn>
                        <a:cxn ang="0">
                          <a:pos x="72" y="18"/>
                        </a:cxn>
                        <a:cxn ang="0">
                          <a:pos x="73" y="16"/>
                        </a:cxn>
                        <a:cxn ang="0">
                          <a:pos x="73" y="14"/>
                        </a:cxn>
                        <a:cxn ang="0">
                          <a:pos x="71" y="13"/>
                        </a:cxn>
                        <a:cxn ang="0">
                          <a:pos x="68" y="12"/>
                        </a:cxn>
                        <a:cxn ang="0">
                          <a:pos x="63" y="12"/>
                        </a:cxn>
                        <a:cxn ang="0">
                          <a:pos x="59" y="12"/>
                        </a:cxn>
                        <a:cxn ang="0">
                          <a:pos x="52" y="11"/>
                        </a:cxn>
                        <a:cxn ang="0">
                          <a:pos x="47" y="10"/>
                        </a:cxn>
                        <a:cxn ang="0">
                          <a:pos x="41" y="10"/>
                        </a:cxn>
                        <a:cxn ang="0">
                          <a:pos x="37" y="9"/>
                        </a:cxn>
                        <a:cxn ang="0">
                          <a:pos x="32" y="7"/>
                        </a:cxn>
                        <a:cxn ang="0">
                          <a:pos x="28" y="6"/>
                        </a:cxn>
                        <a:cxn ang="0">
                          <a:pos x="25" y="5"/>
                        </a:cxn>
                      </a:cxnLst>
                      <a:rect l="0" t="0" r="r" b="b"/>
                      <a:pathLst>
                        <a:path w="74" h="21">
                          <a:moveTo>
                            <a:pt x="25" y="5"/>
                          </a:moveTo>
                          <a:lnTo>
                            <a:pt x="22" y="3"/>
                          </a:lnTo>
                          <a:lnTo>
                            <a:pt x="18" y="0"/>
                          </a:lnTo>
                          <a:lnTo>
                            <a:pt x="12" y="2"/>
                          </a:lnTo>
                          <a:lnTo>
                            <a:pt x="0" y="5"/>
                          </a:lnTo>
                          <a:lnTo>
                            <a:pt x="1" y="6"/>
                          </a:lnTo>
                          <a:lnTo>
                            <a:pt x="3" y="8"/>
                          </a:lnTo>
                          <a:lnTo>
                            <a:pt x="7" y="10"/>
                          </a:lnTo>
                          <a:lnTo>
                            <a:pt x="13" y="12"/>
                          </a:lnTo>
                          <a:lnTo>
                            <a:pt x="20" y="15"/>
                          </a:lnTo>
                          <a:lnTo>
                            <a:pt x="28" y="16"/>
                          </a:lnTo>
                          <a:lnTo>
                            <a:pt x="35" y="17"/>
                          </a:lnTo>
                          <a:lnTo>
                            <a:pt x="41" y="18"/>
                          </a:lnTo>
                          <a:lnTo>
                            <a:pt x="48" y="19"/>
                          </a:lnTo>
                          <a:lnTo>
                            <a:pt x="57" y="20"/>
                          </a:lnTo>
                          <a:lnTo>
                            <a:pt x="63" y="20"/>
                          </a:lnTo>
                          <a:lnTo>
                            <a:pt x="68" y="20"/>
                          </a:lnTo>
                          <a:lnTo>
                            <a:pt x="72" y="18"/>
                          </a:lnTo>
                          <a:lnTo>
                            <a:pt x="73" y="16"/>
                          </a:lnTo>
                          <a:lnTo>
                            <a:pt x="73" y="14"/>
                          </a:lnTo>
                          <a:lnTo>
                            <a:pt x="71" y="13"/>
                          </a:lnTo>
                          <a:lnTo>
                            <a:pt x="68" y="12"/>
                          </a:lnTo>
                          <a:lnTo>
                            <a:pt x="63" y="12"/>
                          </a:lnTo>
                          <a:lnTo>
                            <a:pt x="59" y="12"/>
                          </a:lnTo>
                          <a:lnTo>
                            <a:pt x="52" y="11"/>
                          </a:lnTo>
                          <a:lnTo>
                            <a:pt x="47" y="10"/>
                          </a:lnTo>
                          <a:lnTo>
                            <a:pt x="41" y="10"/>
                          </a:lnTo>
                          <a:lnTo>
                            <a:pt x="37" y="9"/>
                          </a:lnTo>
                          <a:lnTo>
                            <a:pt x="32" y="7"/>
                          </a:lnTo>
                          <a:lnTo>
                            <a:pt x="28" y="6"/>
                          </a:lnTo>
                          <a:lnTo>
                            <a:pt x="25" y="5"/>
                          </a:lnTo>
                        </a:path>
                      </a:pathLst>
                    </a:custGeom>
                    <a:solidFill>
                      <a:srgbClr val="A0A0A0"/>
                    </a:solidFill>
                    <a:ln w="12700" cap="rnd" cmpd="sng">
                      <a:noFill/>
                      <a:prstDash val="solid"/>
                      <a:round/>
                      <a:headEnd type="none" w="med" len="med"/>
                      <a:tailEnd type="none" w="med" len="med"/>
                    </a:ln>
                    <a:effectLst/>
                  </p:spPr>
                  <p:txBody>
                    <a:bodyPr/>
                    <a:lstStyle/>
                    <a:p>
                      <a:endParaRPr lang="en-US"/>
                    </a:p>
                  </p:txBody>
                </p:sp>
              </p:grpSp>
              <p:sp>
                <p:nvSpPr>
                  <p:cNvPr id="1153" name="Freeform 121"/>
                  <p:cNvSpPr>
                    <a:spLocks/>
                  </p:cNvSpPr>
                  <p:nvPr/>
                </p:nvSpPr>
                <p:spPr bwMode="auto">
                  <a:xfrm>
                    <a:off x="4027" y="2336"/>
                    <a:ext cx="64" cy="14"/>
                  </a:xfrm>
                  <a:custGeom>
                    <a:avLst/>
                    <a:gdLst/>
                    <a:ahLst/>
                    <a:cxnLst>
                      <a:cxn ang="0">
                        <a:pos x="63" y="13"/>
                      </a:cxn>
                      <a:cxn ang="0">
                        <a:pos x="52" y="13"/>
                      </a:cxn>
                      <a:cxn ang="0">
                        <a:pos x="38" y="12"/>
                      </a:cxn>
                      <a:cxn ang="0">
                        <a:pos x="26" y="10"/>
                      </a:cxn>
                      <a:cxn ang="0">
                        <a:pos x="17" y="8"/>
                      </a:cxn>
                      <a:cxn ang="0">
                        <a:pos x="7" y="3"/>
                      </a:cxn>
                      <a:cxn ang="0">
                        <a:pos x="0" y="0"/>
                      </a:cxn>
                    </a:cxnLst>
                    <a:rect l="0" t="0" r="r" b="b"/>
                    <a:pathLst>
                      <a:path w="64" h="14">
                        <a:moveTo>
                          <a:pt x="63" y="13"/>
                        </a:moveTo>
                        <a:lnTo>
                          <a:pt x="52" y="13"/>
                        </a:lnTo>
                        <a:lnTo>
                          <a:pt x="38" y="12"/>
                        </a:lnTo>
                        <a:lnTo>
                          <a:pt x="26" y="10"/>
                        </a:lnTo>
                        <a:lnTo>
                          <a:pt x="17" y="8"/>
                        </a:lnTo>
                        <a:lnTo>
                          <a:pt x="7" y="3"/>
                        </a:lnTo>
                        <a:lnTo>
                          <a:pt x="0" y="0"/>
                        </a:lnTo>
                      </a:path>
                    </a:pathLst>
                  </a:custGeom>
                  <a:noFill/>
                  <a:ln w="12700" cap="rnd" cmpd="sng">
                    <a:solidFill>
                      <a:srgbClr val="E0E0E0"/>
                    </a:solidFill>
                    <a:prstDash val="solid"/>
                    <a:round/>
                    <a:headEnd type="none" w="med" len="med"/>
                    <a:tailEnd type="none" w="med" len="med"/>
                  </a:ln>
                  <a:effectLst/>
                </p:spPr>
                <p:txBody>
                  <a:bodyPr/>
                  <a:lstStyle/>
                  <a:p>
                    <a:endParaRPr lang="en-US"/>
                  </a:p>
                </p:txBody>
              </p:sp>
            </p:grpSp>
            <p:grpSp>
              <p:nvGrpSpPr>
                <p:cNvPr id="1140" name="Group 134"/>
                <p:cNvGrpSpPr>
                  <a:grpSpLocks/>
                </p:cNvGrpSpPr>
                <p:nvPr/>
              </p:nvGrpSpPr>
              <p:grpSpPr bwMode="auto">
                <a:xfrm>
                  <a:off x="4862" y="2376"/>
                  <a:ext cx="401" cy="133"/>
                  <a:chOff x="4862" y="2376"/>
                  <a:chExt cx="401" cy="133"/>
                </a:xfrm>
              </p:grpSpPr>
              <p:grpSp>
                <p:nvGrpSpPr>
                  <p:cNvPr id="1141" name="Group 126"/>
                  <p:cNvGrpSpPr>
                    <a:grpSpLocks/>
                  </p:cNvGrpSpPr>
                  <p:nvPr/>
                </p:nvGrpSpPr>
                <p:grpSpPr bwMode="auto">
                  <a:xfrm>
                    <a:off x="4862" y="2376"/>
                    <a:ext cx="401" cy="133"/>
                    <a:chOff x="4862" y="2376"/>
                    <a:chExt cx="401" cy="133"/>
                  </a:xfrm>
                </p:grpSpPr>
                <p:sp>
                  <p:nvSpPr>
                    <p:cNvPr id="1149" name="Freeform 123"/>
                    <p:cNvSpPr>
                      <a:spLocks/>
                    </p:cNvSpPr>
                    <p:nvPr/>
                  </p:nvSpPr>
                  <p:spPr bwMode="auto">
                    <a:xfrm>
                      <a:off x="4862" y="2398"/>
                      <a:ext cx="401" cy="111"/>
                    </a:xfrm>
                    <a:custGeom>
                      <a:avLst/>
                      <a:gdLst/>
                      <a:ahLst/>
                      <a:cxnLst>
                        <a:cxn ang="0">
                          <a:pos x="383" y="1"/>
                        </a:cxn>
                        <a:cxn ang="0">
                          <a:pos x="392" y="6"/>
                        </a:cxn>
                        <a:cxn ang="0">
                          <a:pos x="398" y="12"/>
                        </a:cxn>
                        <a:cxn ang="0">
                          <a:pos x="400" y="18"/>
                        </a:cxn>
                        <a:cxn ang="0">
                          <a:pos x="399" y="43"/>
                        </a:cxn>
                        <a:cxn ang="0">
                          <a:pos x="393" y="50"/>
                        </a:cxn>
                        <a:cxn ang="0">
                          <a:pos x="382" y="57"/>
                        </a:cxn>
                        <a:cxn ang="0">
                          <a:pos x="347" y="70"/>
                        </a:cxn>
                        <a:cxn ang="0">
                          <a:pos x="302" y="83"/>
                        </a:cxn>
                        <a:cxn ang="0">
                          <a:pos x="262" y="93"/>
                        </a:cxn>
                        <a:cxn ang="0">
                          <a:pos x="223" y="100"/>
                        </a:cxn>
                        <a:cxn ang="0">
                          <a:pos x="201" y="103"/>
                        </a:cxn>
                        <a:cxn ang="0">
                          <a:pos x="184" y="105"/>
                        </a:cxn>
                        <a:cxn ang="0">
                          <a:pos x="155" y="107"/>
                        </a:cxn>
                        <a:cxn ang="0">
                          <a:pos x="121" y="109"/>
                        </a:cxn>
                        <a:cxn ang="0">
                          <a:pos x="81" y="110"/>
                        </a:cxn>
                        <a:cxn ang="0">
                          <a:pos x="52" y="109"/>
                        </a:cxn>
                        <a:cxn ang="0">
                          <a:pos x="29" y="105"/>
                        </a:cxn>
                        <a:cxn ang="0">
                          <a:pos x="18" y="99"/>
                        </a:cxn>
                        <a:cxn ang="0">
                          <a:pos x="8" y="89"/>
                        </a:cxn>
                        <a:cxn ang="0">
                          <a:pos x="2" y="77"/>
                        </a:cxn>
                        <a:cxn ang="0">
                          <a:pos x="0" y="62"/>
                        </a:cxn>
                        <a:cxn ang="0">
                          <a:pos x="2" y="49"/>
                        </a:cxn>
                        <a:cxn ang="0">
                          <a:pos x="34" y="55"/>
                        </a:cxn>
                        <a:cxn ang="0">
                          <a:pos x="58" y="57"/>
                        </a:cxn>
                        <a:cxn ang="0">
                          <a:pos x="78" y="56"/>
                        </a:cxn>
                        <a:cxn ang="0">
                          <a:pos x="92" y="54"/>
                        </a:cxn>
                        <a:cxn ang="0">
                          <a:pos x="102" y="51"/>
                        </a:cxn>
                        <a:cxn ang="0">
                          <a:pos x="145" y="48"/>
                        </a:cxn>
                        <a:cxn ang="0">
                          <a:pos x="172" y="47"/>
                        </a:cxn>
                        <a:cxn ang="0">
                          <a:pos x="200" y="44"/>
                        </a:cxn>
                        <a:cxn ang="0">
                          <a:pos x="231" y="40"/>
                        </a:cxn>
                        <a:cxn ang="0">
                          <a:pos x="256" y="37"/>
                        </a:cxn>
                        <a:cxn ang="0">
                          <a:pos x="294" y="30"/>
                        </a:cxn>
                        <a:cxn ang="0">
                          <a:pos x="326" y="22"/>
                        </a:cxn>
                        <a:cxn ang="0">
                          <a:pos x="356" y="13"/>
                        </a:cxn>
                        <a:cxn ang="0">
                          <a:pos x="370" y="7"/>
                        </a:cxn>
                        <a:cxn ang="0">
                          <a:pos x="375" y="3"/>
                        </a:cxn>
                        <a:cxn ang="0">
                          <a:pos x="379" y="0"/>
                        </a:cxn>
                      </a:cxnLst>
                      <a:rect l="0" t="0" r="r" b="b"/>
                      <a:pathLst>
                        <a:path w="401" h="111">
                          <a:moveTo>
                            <a:pt x="379" y="0"/>
                          </a:moveTo>
                          <a:lnTo>
                            <a:pt x="383" y="1"/>
                          </a:lnTo>
                          <a:lnTo>
                            <a:pt x="388" y="3"/>
                          </a:lnTo>
                          <a:lnTo>
                            <a:pt x="392" y="6"/>
                          </a:lnTo>
                          <a:lnTo>
                            <a:pt x="396" y="9"/>
                          </a:lnTo>
                          <a:lnTo>
                            <a:pt x="398" y="12"/>
                          </a:lnTo>
                          <a:lnTo>
                            <a:pt x="399" y="14"/>
                          </a:lnTo>
                          <a:lnTo>
                            <a:pt x="400" y="18"/>
                          </a:lnTo>
                          <a:lnTo>
                            <a:pt x="400" y="40"/>
                          </a:lnTo>
                          <a:lnTo>
                            <a:pt x="399" y="43"/>
                          </a:lnTo>
                          <a:lnTo>
                            <a:pt x="397" y="47"/>
                          </a:lnTo>
                          <a:lnTo>
                            <a:pt x="393" y="50"/>
                          </a:lnTo>
                          <a:lnTo>
                            <a:pt x="389" y="54"/>
                          </a:lnTo>
                          <a:lnTo>
                            <a:pt x="382" y="57"/>
                          </a:lnTo>
                          <a:lnTo>
                            <a:pt x="362" y="64"/>
                          </a:lnTo>
                          <a:lnTo>
                            <a:pt x="347" y="70"/>
                          </a:lnTo>
                          <a:lnTo>
                            <a:pt x="326" y="77"/>
                          </a:lnTo>
                          <a:lnTo>
                            <a:pt x="302" y="83"/>
                          </a:lnTo>
                          <a:lnTo>
                            <a:pt x="284" y="89"/>
                          </a:lnTo>
                          <a:lnTo>
                            <a:pt x="262" y="93"/>
                          </a:lnTo>
                          <a:lnTo>
                            <a:pt x="236" y="97"/>
                          </a:lnTo>
                          <a:lnTo>
                            <a:pt x="223" y="100"/>
                          </a:lnTo>
                          <a:lnTo>
                            <a:pt x="212" y="101"/>
                          </a:lnTo>
                          <a:lnTo>
                            <a:pt x="201" y="103"/>
                          </a:lnTo>
                          <a:lnTo>
                            <a:pt x="193" y="104"/>
                          </a:lnTo>
                          <a:lnTo>
                            <a:pt x="184" y="105"/>
                          </a:lnTo>
                          <a:lnTo>
                            <a:pt x="176" y="105"/>
                          </a:lnTo>
                          <a:lnTo>
                            <a:pt x="155" y="107"/>
                          </a:lnTo>
                          <a:lnTo>
                            <a:pt x="137" y="108"/>
                          </a:lnTo>
                          <a:lnTo>
                            <a:pt x="121" y="109"/>
                          </a:lnTo>
                          <a:lnTo>
                            <a:pt x="103" y="110"/>
                          </a:lnTo>
                          <a:lnTo>
                            <a:pt x="81" y="110"/>
                          </a:lnTo>
                          <a:lnTo>
                            <a:pt x="63" y="109"/>
                          </a:lnTo>
                          <a:lnTo>
                            <a:pt x="52" y="109"/>
                          </a:lnTo>
                          <a:lnTo>
                            <a:pt x="40" y="107"/>
                          </a:lnTo>
                          <a:lnTo>
                            <a:pt x="29" y="105"/>
                          </a:lnTo>
                          <a:lnTo>
                            <a:pt x="22" y="102"/>
                          </a:lnTo>
                          <a:lnTo>
                            <a:pt x="18" y="99"/>
                          </a:lnTo>
                          <a:lnTo>
                            <a:pt x="12" y="95"/>
                          </a:lnTo>
                          <a:lnTo>
                            <a:pt x="8" y="89"/>
                          </a:lnTo>
                          <a:lnTo>
                            <a:pt x="5" y="85"/>
                          </a:lnTo>
                          <a:lnTo>
                            <a:pt x="2" y="77"/>
                          </a:lnTo>
                          <a:lnTo>
                            <a:pt x="1" y="69"/>
                          </a:lnTo>
                          <a:lnTo>
                            <a:pt x="0" y="62"/>
                          </a:lnTo>
                          <a:lnTo>
                            <a:pt x="1" y="55"/>
                          </a:lnTo>
                          <a:lnTo>
                            <a:pt x="2" y="49"/>
                          </a:lnTo>
                          <a:lnTo>
                            <a:pt x="26" y="54"/>
                          </a:lnTo>
                          <a:lnTo>
                            <a:pt x="34" y="55"/>
                          </a:lnTo>
                          <a:lnTo>
                            <a:pt x="48" y="56"/>
                          </a:lnTo>
                          <a:lnTo>
                            <a:pt x="58" y="57"/>
                          </a:lnTo>
                          <a:lnTo>
                            <a:pt x="67" y="57"/>
                          </a:lnTo>
                          <a:lnTo>
                            <a:pt x="78" y="56"/>
                          </a:lnTo>
                          <a:lnTo>
                            <a:pt x="85" y="56"/>
                          </a:lnTo>
                          <a:lnTo>
                            <a:pt x="92" y="54"/>
                          </a:lnTo>
                          <a:lnTo>
                            <a:pt x="97" y="54"/>
                          </a:lnTo>
                          <a:lnTo>
                            <a:pt x="102" y="51"/>
                          </a:lnTo>
                          <a:lnTo>
                            <a:pt x="105" y="48"/>
                          </a:lnTo>
                          <a:lnTo>
                            <a:pt x="145" y="48"/>
                          </a:lnTo>
                          <a:lnTo>
                            <a:pt x="163" y="47"/>
                          </a:lnTo>
                          <a:lnTo>
                            <a:pt x="172" y="47"/>
                          </a:lnTo>
                          <a:lnTo>
                            <a:pt x="184" y="46"/>
                          </a:lnTo>
                          <a:lnTo>
                            <a:pt x="200" y="44"/>
                          </a:lnTo>
                          <a:lnTo>
                            <a:pt x="218" y="43"/>
                          </a:lnTo>
                          <a:lnTo>
                            <a:pt x="231" y="40"/>
                          </a:lnTo>
                          <a:lnTo>
                            <a:pt x="244" y="39"/>
                          </a:lnTo>
                          <a:lnTo>
                            <a:pt x="256" y="37"/>
                          </a:lnTo>
                          <a:lnTo>
                            <a:pt x="275" y="34"/>
                          </a:lnTo>
                          <a:lnTo>
                            <a:pt x="294" y="30"/>
                          </a:lnTo>
                          <a:lnTo>
                            <a:pt x="312" y="26"/>
                          </a:lnTo>
                          <a:lnTo>
                            <a:pt x="326" y="22"/>
                          </a:lnTo>
                          <a:lnTo>
                            <a:pt x="342" y="18"/>
                          </a:lnTo>
                          <a:lnTo>
                            <a:pt x="356" y="13"/>
                          </a:lnTo>
                          <a:lnTo>
                            <a:pt x="365" y="10"/>
                          </a:lnTo>
                          <a:lnTo>
                            <a:pt x="370" y="7"/>
                          </a:lnTo>
                          <a:lnTo>
                            <a:pt x="373" y="6"/>
                          </a:lnTo>
                          <a:lnTo>
                            <a:pt x="375" y="3"/>
                          </a:lnTo>
                          <a:lnTo>
                            <a:pt x="376" y="0"/>
                          </a:lnTo>
                          <a:lnTo>
                            <a:pt x="379" y="0"/>
                          </a:lnTo>
                        </a:path>
                      </a:pathLst>
                    </a:custGeom>
                    <a:solidFill>
                      <a:srgbClr val="404040"/>
                    </a:solidFill>
                    <a:ln w="12700" cap="rnd" cmpd="sng">
                      <a:noFill/>
                      <a:prstDash val="solid"/>
                      <a:round/>
                      <a:headEnd type="none" w="med" len="med"/>
                      <a:tailEnd type="none" w="med" len="med"/>
                    </a:ln>
                    <a:effectLst/>
                  </p:spPr>
                  <p:txBody>
                    <a:bodyPr/>
                    <a:lstStyle/>
                    <a:p>
                      <a:endParaRPr lang="en-US"/>
                    </a:p>
                  </p:txBody>
                </p:sp>
                <p:sp>
                  <p:nvSpPr>
                    <p:cNvPr id="1150" name="Freeform 124"/>
                    <p:cNvSpPr>
                      <a:spLocks/>
                    </p:cNvSpPr>
                    <p:nvPr/>
                  </p:nvSpPr>
                  <p:spPr bwMode="auto">
                    <a:xfrm>
                      <a:off x="4862" y="2414"/>
                      <a:ext cx="401" cy="95"/>
                    </a:xfrm>
                    <a:custGeom>
                      <a:avLst/>
                      <a:gdLst/>
                      <a:ahLst/>
                      <a:cxnLst>
                        <a:cxn ang="0">
                          <a:pos x="372" y="14"/>
                        </a:cxn>
                        <a:cxn ang="0">
                          <a:pos x="386" y="9"/>
                        </a:cxn>
                        <a:cxn ang="0">
                          <a:pos x="397" y="2"/>
                        </a:cxn>
                        <a:cxn ang="0">
                          <a:pos x="400" y="4"/>
                        </a:cxn>
                        <a:cxn ang="0">
                          <a:pos x="399" y="28"/>
                        </a:cxn>
                        <a:cxn ang="0">
                          <a:pos x="393" y="35"/>
                        </a:cxn>
                        <a:cxn ang="0">
                          <a:pos x="382" y="42"/>
                        </a:cxn>
                        <a:cxn ang="0">
                          <a:pos x="347" y="54"/>
                        </a:cxn>
                        <a:cxn ang="0">
                          <a:pos x="302" y="68"/>
                        </a:cxn>
                        <a:cxn ang="0">
                          <a:pos x="262" y="78"/>
                        </a:cxn>
                        <a:cxn ang="0">
                          <a:pos x="223" y="84"/>
                        </a:cxn>
                        <a:cxn ang="0">
                          <a:pos x="201" y="87"/>
                        </a:cxn>
                        <a:cxn ang="0">
                          <a:pos x="184" y="89"/>
                        </a:cxn>
                        <a:cxn ang="0">
                          <a:pos x="155" y="91"/>
                        </a:cxn>
                        <a:cxn ang="0">
                          <a:pos x="121" y="93"/>
                        </a:cxn>
                        <a:cxn ang="0">
                          <a:pos x="81" y="94"/>
                        </a:cxn>
                        <a:cxn ang="0">
                          <a:pos x="52" y="93"/>
                        </a:cxn>
                        <a:cxn ang="0">
                          <a:pos x="38" y="91"/>
                        </a:cxn>
                        <a:cxn ang="0">
                          <a:pos x="22" y="86"/>
                        </a:cxn>
                        <a:cxn ang="0">
                          <a:pos x="12" y="79"/>
                        </a:cxn>
                        <a:cxn ang="0">
                          <a:pos x="5" y="69"/>
                        </a:cxn>
                        <a:cxn ang="0">
                          <a:pos x="1" y="54"/>
                        </a:cxn>
                        <a:cxn ang="0">
                          <a:pos x="1" y="40"/>
                        </a:cxn>
                        <a:cxn ang="0">
                          <a:pos x="3" y="39"/>
                        </a:cxn>
                        <a:cxn ang="0">
                          <a:pos x="11" y="47"/>
                        </a:cxn>
                        <a:cxn ang="0">
                          <a:pos x="24" y="50"/>
                        </a:cxn>
                        <a:cxn ang="0">
                          <a:pos x="44" y="53"/>
                        </a:cxn>
                        <a:cxn ang="0">
                          <a:pos x="70" y="54"/>
                        </a:cxn>
                        <a:cxn ang="0">
                          <a:pos x="92" y="54"/>
                        </a:cxn>
                        <a:cxn ang="0">
                          <a:pos x="121" y="54"/>
                        </a:cxn>
                        <a:cxn ang="0">
                          <a:pos x="144" y="54"/>
                        </a:cxn>
                        <a:cxn ang="0">
                          <a:pos x="168" y="53"/>
                        </a:cxn>
                        <a:cxn ang="0">
                          <a:pos x="196" y="51"/>
                        </a:cxn>
                        <a:cxn ang="0">
                          <a:pos x="226" y="48"/>
                        </a:cxn>
                        <a:cxn ang="0">
                          <a:pos x="253" y="44"/>
                        </a:cxn>
                        <a:cxn ang="0">
                          <a:pos x="279" y="39"/>
                        </a:cxn>
                        <a:cxn ang="0">
                          <a:pos x="301" y="34"/>
                        </a:cxn>
                        <a:cxn ang="0">
                          <a:pos x="326" y="27"/>
                        </a:cxn>
                        <a:cxn ang="0">
                          <a:pos x="344" y="23"/>
                        </a:cxn>
                        <a:cxn ang="0">
                          <a:pos x="359" y="18"/>
                        </a:cxn>
                      </a:cxnLst>
                      <a:rect l="0" t="0" r="r" b="b"/>
                      <a:pathLst>
                        <a:path w="401" h="95">
                          <a:moveTo>
                            <a:pt x="365" y="16"/>
                          </a:moveTo>
                          <a:lnTo>
                            <a:pt x="372" y="14"/>
                          </a:lnTo>
                          <a:lnTo>
                            <a:pt x="379" y="12"/>
                          </a:lnTo>
                          <a:lnTo>
                            <a:pt x="386" y="9"/>
                          </a:lnTo>
                          <a:lnTo>
                            <a:pt x="392" y="5"/>
                          </a:lnTo>
                          <a:lnTo>
                            <a:pt x="397" y="2"/>
                          </a:lnTo>
                          <a:lnTo>
                            <a:pt x="399" y="0"/>
                          </a:lnTo>
                          <a:lnTo>
                            <a:pt x="400" y="4"/>
                          </a:lnTo>
                          <a:lnTo>
                            <a:pt x="400" y="25"/>
                          </a:lnTo>
                          <a:lnTo>
                            <a:pt x="399" y="28"/>
                          </a:lnTo>
                          <a:lnTo>
                            <a:pt x="397" y="32"/>
                          </a:lnTo>
                          <a:lnTo>
                            <a:pt x="393" y="35"/>
                          </a:lnTo>
                          <a:lnTo>
                            <a:pt x="389" y="39"/>
                          </a:lnTo>
                          <a:lnTo>
                            <a:pt x="382" y="42"/>
                          </a:lnTo>
                          <a:lnTo>
                            <a:pt x="362" y="49"/>
                          </a:lnTo>
                          <a:lnTo>
                            <a:pt x="347" y="54"/>
                          </a:lnTo>
                          <a:lnTo>
                            <a:pt x="326" y="61"/>
                          </a:lnTo>
                          <a:lnTo>
                            <a:pt x="302" y="68"/>
                          </a:lnTo>
                          <a:lnTo>
                            <a:pt x="284" y="73"/>
                          </a:lnTo>
                          <a:lnTo>
                            <a:pt x="262" y="78"/>
                          </a:lnTo>
                          <a:lnTo>
                            <a:pt x="241" y="82"/>
                          </a:lnTo>
                          <a:lnTo>
                            <a:pt x="223" y="84"/>
                          </a:lnTo>
                          <a:lnTo>
                            <a:pt x="212" y="86"/>
                          </a:lnTo>
                          <a:lnTo>
                            <a:pt x="201" y="87"/>
                          </a:lnTo>
                          <a:lnTo>
                            <a:pt x="193" y="89"/>
                          </a:lnTo>
                          <a:lnTo>
                            <a:pt x="184" y="89"/>
                          </a:lnTo>
                          <a:lnTo>
                            <a:pt x="175" y="89"/>
                          </a:lnTo>
                          <a:lnTo>
                            <a:pt x="155" y="91"/>
                          </a:lnTo>
                          <a:lnTo>
                            <a:pt x="137" y="92"/>
                          </a:lnTo>
                          <a:lnTo>
                            <a:pt x="121" y="93"/>
                          </a:lnTo>
                          <a:lnTo>
                            <a:pt x="103" y="94"/>
                          </a:lnTo>
                          <a:lnTo>
                            <a:pt x="81" y="94"/>
                          </a:lnTo>
                          <a:lnTo>
                            <a:pt x="63" y="93"/>
                          </a:lnTo>
                          <a:lnTo>
                            <a:pt x="52" y="93"/>
                          </a:lnTo>
                          <a:lnTo>
                            <a:pt x="44" y="92"/>
                          </a:lnTo>
                          <a:lnTo>
                            <a:pt x="38" y="91"/>
                          </a:lnTo>
                          <a:lnTo>
                            <a:pt x="29" y="89"/>
                          </a:lnTo>
                          <a:lnTo>
                            <a:pt x="22" y="86"/>
                          </a:lnTo>
                          <a:lnTo>
                            <a:pt x="17" y="83"/>
                          </a:lnTo>
                          <a:lnTo>
                            <a:pt x="12" y="79"/>
                          </a:lnTo>
                          <a:lnTo>
                            <a:pt x="8" y="74"/>
                          </a:lnTo>
                          <a:lnTo>
                            <a:pt x="5" y="69"/>
                          </a:lnTo>
                          <a:lnTo>
                            <a:pt x="2" y="61"/>
                          </a:lnTo>
                          <a:lnTo>
                            <a:pt x="1" y="54"/>
                          </a:lnTo>
                          <a:lnTo>
                            <a:pt x="0" y="47"/>
                          </a:lnTo>
                          <a:lnTo>
                            <a:pt x="1" y="40"/>
                          </a:lnTo>
                          <a:lnTo>
                            <a:pt x="2" y="34"/>
                          </a:lnTo>
                          <a:lnTo>
                            <a:pt x="3" y="39"/>
                          </a:lnTo>
                          <a:lnTo>
                            <a:pt x="6" y="44"/>
                          </a:lnTo>
                          <a:lnTo>
                            <a:pt x="11" y="47"/>
                          </a:lnTo>
                          <a:lnTo>
                            <a:pt x="17" y="48"/>
                          </a:lnTo>
                          <a:lnTo>
                            <a:pt x="24" y="50"/>
                          </a:lnTo>
                          <a:lnTo>
                            <a:pt x="33" y="51"/>
                          </a:lnTo>
                          <a:lnTo>
                            <a:pt x="44" y="53"/>
                          </a:lnTo>
                          <a:lnTo>
                            <a:pt x="55" y="54"/>
                          </a:lnTo>
                          <a:lnTo>
                            <a:pt x="70" y="54"/>
                          </a:lnTo>
                          <a:lnTo>
                            <a:pt x="82" y="54"/>
                          </a:lnTo>
                          <a:lnTo>
                            <a:pt x="92" y="54"/>
                          </a:lnTo>
                          <a:lnTo>
                            <a:pt x="105" y="54"/>
                          </a:lnTo>
                          <a:lnTo>
                            <a:pt x="121" y="54"/>
                          </a:lnTo>
                          <a:lnTo>
                            <a:pt x="133" y="54"/>
                          </a:lnTo>
                          <a:lnTo>
                            <a:pt x="144" y="54"/>
                          </a:lnTo>
                          <a:lnTo>
                            <a:pt x="154" y="53"/>
                          </a:lnTo>
                          <a:lnTo>
                            <a:pt x="168" y="53"/>
                          </a:lnTo>
                          <a:lnTo>
                            <a:pt x="181" y="52"/>
                          </a:lnTo>
                          <a:lnTo>
                            <a:pt x="196" y="51"/>
                          </a:lnTo>
                          <a:lnTo>
                            <a:pt x="212" y="49"/>
                          </a:lnTo>
                          <a:lnTo>
                            <a:pt x="226" y="48"/>
                          </a:lnTo>
                          <a:lnTo>
                            <a:pt x="239" y="46"/>
                          </a:lnTo>
                          <a:lnTo>
                            <a:pt x="253" y="44"/>
                          </a:lnTo>
                          <a:lnTo>
                            <a:pt x="267" y="41"/>
                          </a:lnTo>
                          <a:lnTo>
                            <a:pt x="279" y="39"/>
                          </a:lnTo>
                          <a:lnTo>
                            <a:pt x="291" y="37"/>
                          </a:lnTo>
                          <a:lnTo>
                            <a:pt x="301" y="34"/>
                          </a:lnTo>
                          <a:lnTo>
                            <a:pt x="315" y="30"/>
                          </a:lnTo>
                          <a:lnTo>
                            <a:pt x="326" y="27"/>
                          </a:lnTo>
                          <a:lnTo>
                            <a:pt x="334" y="25"/>
                          </a:lnTo>
                          <a:lnTo>
                            <a:pt x="344" y="23"/>
                          </a:lnTo>
                          <a:lnTo>
                            <a:pt x="351" y="20"/>
                          </a:lnTo>
                          <a:lnTo>
                            <a:pt x="359" y="18"/>
                          </a:lnTo>
                          <a:lnTo>
                            <a:pt x="365" y="16"/>
                          </a:lnTo>
                        </a:path>
                      </a:pathLst>
                    </a:custGeom>
                    <a:solidFill>
                      <a:srgbClr val="606060"/>
                    </a:solidFill>
                    <a:ln w="12700" cap="rnd" cmpd="sng">
                      <a:noFill/>
                      <a:prstDash val="solid"/>
                      <a:round/>
                      <a:headEnd type="none" w="med" len="med"/>
                      <a:tailEnd type="none" w="med" len="med"/>
                    </a:ln>
                    <a:effectLst/>
                  </p:spPr>
                  <p:txBody>
                    <a:bodyPr/>
                    <a:lstStyle/>
                    <a:p>
                      <a:endParaRPr lang="en-US"/>
                    </a:p>
                  </p:txBody>
                </p:sp>
                <p:sp>
                  <p:nvSpPr>
                    <p:cNvPr id="1151" name="Arc 125"/>
                    <p:cNvSpPr>
                      <a:spLocks/>
                    </p:cNvSpPr>
                    <p:nvPr/>
                  </p:nvSpPr>
                  <p:spPr bwMode="auto">
                    <a:xfrm>
                      <a:off x="4960" y="2376"/>
                      <a:ext cx="268" cy="84"/>
                    </a:xfrm>
                    <a:custGeom>
                      <a:avLst/>
                      <a:gdLst>
                        <a:gd name="G0" fmla="+- 4183 0 0"/>
                        <a:gd name="G1" fmla="+- 0 0 0"/>
                        <a:gd name="G2" fmla="+- 21600 0 0"/>
                        <a:gd name="T0" fmla="*/ 22346 w 22346"/>
                        <a:gd name="T1" fmla="*/ 11690 h 21600"/>
                        <a:gd name="T2" fmla="*/ 0 w 22346"/>
                        <a:gd name="T3" fmla="*/ 21191 h 21600"/>
                        <a:gd name="T4" fmla="*/ 4183 w 22346"/>
                        <a:gd name="T5" fmla="*/ 0 h 21600"/>
                      </a:gdLst>
                      <a:ahLst/>
                      <a:cxnLst>
                        <a:cxn ang="0">
                          <a:pos x="T0" y="T1"/>
                        </a:cxn>
                        <a:cxn ang="0">
                          <a:pos x="T2" y="T3"/>
                        </a:cxn>
                        <a:cxn ang="0">
                          <a:pos x="T4" y="T5"/>
                        </a:cxn>
                      </a:cxnLst>
                      <a:rect l="0" t="0" r="r" b="b"/>
                      <a:pathLst>
                        <a:path w="22346" h="21600" fill="none" extrusionOk="0">
                          <a:moveTo>
                            <a:pt x="22346" y="11690"/>
                          </a:moveTo>
                          <a:cubicBezTo>
                            <a:pt x="18370" y="17866"/>
                            <a:pt x="11528" y="21599"/>
                            <a:pt x="4183" y="21600"/>
                          </a:cubicBezTo>
                          <a:cubicBezTo>
                            <a:pt x="2778" y="21600"/>
                            <a:pt x="1377" y="21463"/>
                            <a:pt x="-1" y="21191"/>
                          </a:cubicBezTo>
                        </a:path>
                        <a:path w="22346" h="21600" stroke="0" extrusionOk="0">
                          <a:moveTo>
                            <a:pt x="22346" y="11690"/>
                          </a:moveTo>
                          <a:cubicBezTo>
                            <a:pt x="18370" y="17866"/>
                            <a:pt x="11528" y="21599"/>
                            <a:pt x="4183" y="21600"/>
                          </a:cubicBezTo>
                          <a:cubicBezTo>
                            <a:pt x="2778" y="21600"/>
                            <a:pt x="1377" y="21463"/>
                            <a:pt x="-1" y="21191"/>
                          </a:cubicBezTo>
                          <a:lnTo>
                            <a:pt x="4183" y="0"/>
                          </a:lnTo>
                          <a:close/>
                        </a:path>
                      </a:pathLst>
                    </a:custGeom>
                    <a:noFill/>
                    <a:ln w="12700" cap="rnd">
                      <a:solidFill>
                        <a:srgbClr val="A0A0A0"/>
                      </a:solidFill>
                      <a:round/>
                      <a:headEnd/>
                      <a:tailEnd/>
                    </a:ln>
                    <a:effectLst/>
                  </p:spPr>
                  <p:txBody>
                    <a:bodyPr wrap="none" anchor="ctr"/>
                    <a:lstStyle/>
                    <a:p>
                      <a:endParaRPr lang="en-US"/>
                    </a:p>
                  </p:txBody>
                </p:sp>
              </p:grpSp>
              <p:grpSp>
                <p:nvGrpSpPr>
                  <p:cNvPr id="1142" name="Group 133"/>
                  <p:cNvGrpSpPr>
                    <a:grpSpLocks/>
                  </p:cNvGrpSpPr>
                  <p:nvPr/>
                </p:nvGrpSpPr>
                <p:grpSpPr bwMode="auto">
                  <a:xfrm>
                    <a:off x="4992" y="2433"/>
                    <a:ext cx="255" cy="62"/>
                    <a:chOff x="4992" y="2433"/>
                    <a:chExt cx="255" cy="62"/>
                  </a:xfrm>
                </p:grpSpPr>
                <p:grpSp>
                  <p:nvGrpSpPr>
                    <p:cNvPr id="1143" name="Group 129"/>
                    <p:cNvGrpSpPr>
                      <a:grpSpLocks/>
                    </p:cNvGrpSpPr>
                    <p:nvPr/>
                  </p:nvGrpSpPr>
                  <p:grpSpPr bwMode="auto">
                    <a:xfrm>
                      <a:off x="4992" y="2483"/>
                      <a:ext cx="44" cy="12"/>
                      <a:chOff x="4992" y="2483"/>
                      <a:chExt cx="44" cy="12"/>
                    </a:xfrm>
                  </p:grpSpPr>
                  <p:sp>
                    <p:nvSpPr>
                      <p:cNvPr id="1147" name="Freeform 127"/>
                      <p:cNvSpPr>
                        <a:spLocks/>
                      </p:cNvSpPr>
                      <p:nvPr/>
                    </p:nvSpPr>
                    <p:spPr bwMode="auto">
                      <a:xfrm>
                        <a:off x="4992" y="2483"/>
                        <a:ext cx="44" cy="12"/>
                      </a:xfrm>
                      <a:custGeom>
                        <a:avLst/>
                        <a:gdLst/>
                        <a:ahLst/>
                        <a:cxnLst>
                          <a:cxn ang="0">
                            <a:pos x="43" y="0"/>
                          </a:cxn>
                          <a:cxn ang="0">
                            <a:pos x="43" y="11"/>
                          </a:cxn>
                          <a:cxn ang="0">
                            <a:pos x="0" y="11"/>
                          </a:cxn>
                          <a:cxn ang="0">
                            <a:pos x="0" y="9"/>
                          </a:cxn>
                          <a:cxn ang="0">
                            <a:pos x="37" y="8"/>
                          </a:cxn>
                          <a:cxn ang="0">
                            <a:pos x="37" y="0"/>
                          </a:cxn>
                          <a:cxn ang="0">
                            <a:pos x="43" y="0"/>
                          </a:cxn>
                        </a:cxnLst>
                        <a:rect l="0" t="0" r="r" b="b"/>
                        <a:pathLst>
                          <a:path w="44" h="12">
                            <a:moveTo>
                              <a:pt x="43" y="0"/>
                            </a:moveTo>
                            <a:lnTo>
                              <a:pt x="43" y="11"/>
                            </a:lnTo>
                            <a:lnTo>
                              <a:pt x="0" y="11"/>
                            </a:lnTo>
                            <a:lnTo>
                              <a:pt x="0" y="9"/>
                            </a:lnTo>
                            <a:lnTo>
                              <a:pt x="37" y="8"/>
                            </a:lnTo>
                            <a:lnTo>
                              <a:pt x="37" y="0"/>
                            </a:lnTo>
                            <a:lnTo>
                              <a:pt x="43" y="0"/>
                            </a:lnTo>
                          </a:path>
                        </a:pathLst>
                      </a:custGeom>
                      <a:solidFill>
                        <a:srgbClr val="404040"/>
                      </a:solidFill>
                      <a:ln w="12700" cap="rnd" cmpd="sng">
                        <a:noFill/>
                        <a:prstDash val="solid"/>
                        <a:round/>
                        <a:headEnd type="none" w="med" len="med"/>
                        <a:tailEnd type="none" w="med" len="med"/>
                      </a:ln>
                      <a:effectLst/>
                    </p:spPr>
                    <p:txBody>
                      <a:bodyPr/>
                      <a:lstStyle/>
                      <a:p>
                        <a:endParaRPr lang="en-US"/>
                      </a:p>
                    </p:txBody>
                  </p:sp>
                  <p:sp>
                    <p:nvSpPr>
                      <p:cNvPr id="1148" name="Freeform 128"/>
                      <p:cNvSpPr>
                        <a:spLocks/>
                      </p:cNvSpPr>
                      <p:nvPr/>
                    </p:nvSpPr>
                    <p:spPr bwMode="auto">
                      <a:xfrm>
                        <a:off x="4992" y="2483"/>
                        <a:ext cx="38" cy="11"/>
                      </a:xfrm>
                      <a:custGeom>
                        <a:avLst/>
                        <a:gdLst/>
                        <a:ahLst/>
                        <a:cxnLst>
                          <a:cxn ang="0">
                            <a:pos x="37" y="0"/>
                          </a:cxn>
                          <a:cxn ang="0">
                            <a:pos x="1" y="0"/>
                          </a:cxn>
                          <a:cxn ang="0">
                            <a:pos x="0" y="10"/>
                          </a:cxn>
                          <a:cxn ang="0">
                            <a:pos x="37" y="9"/>
                          </a:cxn>
                          <a:cxn ang="0">
                            <a:pos x="37" y="0"/>
                          </a:cxn>
                        </a:cxnLst>
                        <a:rect l="0" t="0" r="r" b="b"/>
                        <a:pathLst>
                          <a:path w="38" h="11">
                            <a:moveTo>
                              <a:pt x="37" y="0"/>
                            </a:moveTo>
                            <a:lnTo>
                              <a:pt x="1" y="0"/>
                            </a:lnTo>
                            <a:lnTo>
                              <a:pt x="0" y="10"/>
                            </a:lnTo>
                            <a:lnTo>
                              <a:pt x="37" y="9"/>
                            </a:lnTo>
                            <a:lnTo>
                              <a:pt x="37" y="0"/>
                            </a:lnTo>
                          </a:path>
                        </a:pathLst>
                      </a:custGeom>
                      <a:solidFill>
                        <a:srgbClr val="202020"/>
                      </a:solidFill>
                      <a:ln w="12700" cap="rnd" cmpd="sng">
                        <a:noFill/>
                        <a:prstDash val="solid"/>
                        <a:round/>
                        <a:headEnd type="none" w="med" len="med"/>
                        <a:tailEnd type="none" w="med" len="med"/>
                      </a:ln>
                      <a:effectLst/>
                    </p:spPr>
                    <p:txBody>
                      <a:bodyPr/>
                      <a:lstStyle/>
                      <a:p>
                        <a:endParaRPr lang="en-US"/>
                      </a:p>
                    </p:txBody>
                  </p:sp>
                </p:grpSp>
                <p:grpSp>
                  <p:nvGrpSpPr>
                    <p:cNvPr id="1144" name="Group 132"/>
                    <p:cNvGrpSpPr>
                      <a:grpSpLocks/>
                    </p:cNvGrpSpPr>
                    <p:nvPr/>
                  </p:nvGrpSpPr>
                  <p:grpSpPr bwMode="auto">
                    <a:xfrm>
                      <a:off x="5232" y="2433"/>
                      <a:ext cx="15" cy="15"/>
                      <a:chOff x="5232" y="2433"/>
                      <a:chExt cx="15" cy="15"/>
                    </a:xfrm>
                  </p:grpSpPr>
                  <p:sp>
                    <p:nvSpPr>
                      <p:cNvPr id="1145" name="Freeform 130"/>
                      <p:cNvSpPr>
                        <a:spLocks/>
                      </p:cNvSpPr>
                      <p:nvPr/>
                    </p:nvSpPr>
                    <p:spPr bwMode="auto">
                      <a:xfrm>
                        <a:off x="5232" y="2433"/>
                        <a:ext cx="15" cy="15"/>
                      </a:xfrm>
                      <a:custGeom>
                        <a:avLst/>
                        <a:gdLst/>
                        <a:ahLst/>
                        <a:cxnLst>
                          <a:cxn ang="0">
                            <a:pos x="14" y="0"/>
                          </a:cxn>
                          <a:cxn ang="0">
                            <a:pos x="14" y="8"/>
                          </a:cxn>
                          <a:cxn ang="0">
                            <a:pos x="0" y="14"/>
                          </a:cxn>
                          <a:cxn ang="0">
                            <a:pos x="0" y="12"/>
                          </a:cxn>
                          <a:cxn ang="0">
                            <a:pos x="13" y="7"/>
                          </a:cxn>
                          <a:cxn ang="0">
                            <a:pos x="13" y="1"/>
                          </a:cxn>
                          <a:cxn ang="0">
                            <a:pos x="14" y="0"/>
                          </a:cxn>
                        </a:cxnLst>
                        <a:rect l="0" t="0" r="r" b="b"/>
                        <a:pathLst>
                          <a:path w="15" h="15">
                            <a:moveTo>
                              <a:pt x="14" y="0"/>
                            </a:moveTo>
                            <a:lnTo>
                              <a:pt x="14" y="8"/>
                            </a:lnTo>
                            <a:lnTo>
                              <a:pt x="0" y="14"/>
                            </a:lnTo>
                            <a:lnTo>
                              <a:pt x="0" y="12"/>
                            </a:lnTo>
                            <a:lnTo>
                              <a:pt x="13" y="7"/>
                            </a:lnTo>
                            <a:lnTo>
                              <a:pt x="13" y="1"/>
                            </a:lnTo>
                            <a:lnTo>
                              <a:pt x="14" y="0"/>
                            </a:lnTo>
                          </a:path>
                        </a:pathLst>
                      </a:custGeom>
                      <a:solidFill>
                        <a:srgbClr val="404040"/>
                      </a:solidFill>
                      <a:ln w="12700" cap="rnd" cmpd="sng">
                        <a:noFill/>
                        <a:prstDash val="solid"/>
                        <a:round/>
                        <a:headEnd type="none" w="med" len="med"/>
                        <a:tailEnd type="none" w="med" len="med"/>
                      </a:ln>
                      <a:effectLst/>
                    </p:spPr>
                    <p:txBody>
                      <a:bodyPr/>
                      <a:lstStyle/>
                      <a:p>
                        <a:endParaRPr lang="en-US"/>
                      </a:p>
                    </p:txBody>
                  </p:sp>
                  <p:sp>
                    <p:nvSpPr>
                      <p:cNvPr id="1146" name="Freeform 131"/>
                      <p:cNvSpPr>
                        <a:spLocks/>
                      </p:cNvSpPr>
                      <p:nvPr/>
                    </p:nvSpPr>
                    <p:spPr bwMode="auto">
                      <a:xfrm>
                        <a:off x="5232" y="2434"/>
                        <a:ext cx="14" cy="12"/>
                      </a:xfrm>
                      <a:custGeom>
                        <a:avLst/>
                        <a:gdLst/>
                        <a:ahLst/>
                        <a:cxnLst>
                          <a:cxn ang="0">
                            <a:pos x="13" y="0"/>
                          </a:cxn>
                          <a:cxn ang="0">
                            <a:pos x="0" y="4"/>
                          </a:cxn>
                          <a:cxn ang="0">
                            <a:pos x="0" y="11"/>
                          </a:cxn>
                          <a:cxn ang="0">
                            <a:pos x="13" y="7"/>
                          </a:cxn>
                          <a:cxn ang="0">
                            <a:pos x="13" y="0"/>
                          </a:cxn>
                        </a:cxnLst>
                        <a:rect l="0" t="0" r="r" b="b"/>
                        <a:pathLst>
                          <a:path w="14" h="12">
                            <a:moveTo>
                              <a:pt x="13" y="0"/>
                            </a:moveTo>
                            <a:lnTo>
                              <a:pt x="0" y="4"/>
                            </a:lnTo>
                            <a:lnTo>
                              <a:pt x="0" y="11"/>
                            </a:lnTo>
                            <a:lnTo>
                              <a:pt x="13" y="7"/>
                            </a:lnTo>
                            <a:lnTo>
                              <a:pt x="13" y="0"/>
                            </a:lnTo>
                          </a:path>
                        </a:pathLst>
                      </a:custGeom>
                      <a:solidFill>
                        <a:srgbClr val="202020"/>
                      </a:solidFill>
                      <a:ln w="12700" cap="rnd" cmpd="sng">
                        <a:noFill/>
                        <a:prstDash val="solid"/>
                        <a:round/>
                        <a:headEnd type="none" w="med" len="med"/>
                        <a:tailEnd type="none" w="med" len="med"/>
                      </a:ln>
                      <a:effectLst/>
                    </p:spPr>
                    <p:txBody>
                      <a:bodyPr/>
                      <a:lstStyle/>
                      <a:p>
                        <a:endParaRPr lang="en-US"/>
                      </a:p>
                    </p:txBody>
                  </p:sp>
                </p:grpSp>
              </p:grpSp>
            </p:grpSp>
          </p:grpSp>
        </p:grpSp>
        <p:grpSp>
          <p:nvGrpSpPr>
            <p:cNvPr id="848" name="Group 261"/>
            <p:cNvGrpSpPr>
              <a:grpSpLocks/>
            </p:cNvGrpSpPr>
            <p:nvPr/>
          </p:nvGrpSpPr>
          <p:grpSpPr bwMode="auto">
            <a:xfrm>
              <a:off x="5703888" y="4676775"/>
              <a:ext cx="1992312" cy="636588"/>
              <a:chOff x="3593" y="2946"/>
              <a:chExt cx="1255" cy="401"/>
            </a:xfrm>
          </p:grpSpPr>
          <p:grpSp>
            <p:nvGrpSpPr>
              <p:cNvPr id="1008" name="Group 211"/>
              <p:cNvGrpSpPr>
                <a:grpSpLocks/>
              </p:cNvGrpSpPr>
              <p:nvPr/>
            </p:nvGrpSpPr>
            <p:grpSpPr bwMode="auto">
              <a:xfrm>
                <a:off x="3751" y="3110"/>
                <a:ext cx="1035" cy="237"/>
                <a:chOff x="3751" y="3110"/>
                <a:chExt cx="1035" cy="237"/>
              </a:xfrm>
            </p:grpSpPr>
            <p:grpSp>
              <p:nvGrpSpPr>
                <p:cNvPr id="1058" name="Group 139"/>
                <p:cNvGrpSpPr>
                  <a:grpSpLocks/>
                </p:cNvGrpSpPr>
                <p:nvPr/>
              </p:nvGrpSpPr>
              <p:grpSpPr bwMode="auto">
                <a:xfrm>
                  <a:off x="4025" y="3110"/>
                  <a:ext cx="761" cy="149"/>
                  <a:chOff x="4025" y="3110"/>
                  <a:chExt cx="761" cy="149"/>
                </a:xfrm>
              </p:grpSpPr>
              <p:sp>
                <p:nvSpPr>
                  <p:cNvPr id="1130" name="Oval 137"/>
                  <p:cNvSpPr>
                    <a:spLocks noChangeArrowheads="1"/>
                  </p:cNvSpPr>
                  <p:nvPr/>
                </p:nvSpPr>
                <p:spPr bwMode="auto">
                  <a:xfrm>
                    <a:off x="4651" y="3110"/>
                    <a:ext cx="135" cy="132"/>
                  </a:xfrm>
                  <a:prstGeom prst="ellipse">
                    <a:avLst/>
                  </a:prstGeom>
                  <a:solidFill>
                    <a:srgbClr val="000000"/>
                  </a:solidFill>
                  <a:ln w="12700">
                    <a:noFill/>
                    <a:round/>
                    <a:headEnd/>
                    <a:tailEnd/>
                  </a:ln>
                  <a:effectLst/>
                </p:spPr>
                <p:txBody>
                  <a:bodyPr wrap="none" anchor="ctr"/>
                  <a:lstStyle/>
                  <a:p>
                    <a:endParaRPr lang="en-US"/>
                  </a:p>
                </p:txBody>
              </p:sp>
              <p:sp>
                <p:nvSpPr>
                  <p:cNvPr id="1131" name="Rectangle 138"/>
                  <p:cNvSpPr>
                    <a:spLocks noChangeArrowheads="1"/>
                  </p:cNvSpPr>
                  <p:nvPr/>
                </p:nvSpPr>
                <p:spPr bwMode="auto">
                  <a:xfrm>
                    <a:off x="4025" y="3127"/>
                    <a:ext cx="231" cy="132"/>
                  </a:xfrm>
                  <a:prstGeom prst="rect">
                    <a:avLst/>
                  </a:prstGeom>
                  <a:solidFill>
                    <a:srgbClr val="000000"/>
                  </a:solidFill>
                  <a:ln w="12700">
                    <a:noFill/>
                    <a:miter lim="800000"/>
                    <a:headEnd/>
                    <a:tailEnd/>
                  </a:ln>
                  <a:effectLst/>
                </p:spPr>
                <p:txBody>
                  <a:bodyPr wrap="none" anchor="ctr"/>
                  <a:lstStyle/>
                  <a:p>
                    <a:endParaRPr lang="en-US"/>
                  </a:p>
                </p:txBody>
              </p:sp>
            </p:grpSp>
            <p:grpSp>
              <p:nvGrpSpPr>
                <p:cNvPr id="1059" name="Group 210"/>
                <p:cNvGrpSpPr>
                  <a:grpSpLocks/>
                </p:cNvGrpSpPr>
                <p:nvPr/>
              </p:nvGrpSpPr>
              <p:grpSpPr bwMode="auto">
                <a:xfrm>
                  <a:off x="3751" y="3119"/>
                  <a:ext cx="1019" cy="228"/>
                  <a:chOff x="3751" y="3119"/>
                  <a:chExt cx="1019" cy="228"/>
                </a:xfrm>
              </p:grpSpPr>
              <p:grpSp>
                <p:nvGrpSpPr>
                  <p:cNvPr id="1060" name="Group 202"/>
                  <p:cNvGrpSpPr>
                    <a:grpSpLocks/>
                  </p:cNvGrpSpPr>
                  <p:nvPr/>
                </p:nvGrpSpPr>
                <p:grpSpPr bwMode="auto">
                  <a:xfrm>
                    <a:off x="4037" y="3138"/>
                    <a:ext cx="733" cy="209"/>
                    <a:chOff x="4037" y="3138"/>
                    <a:chExt cx="733" cy="209"/>
                  </a:xfrm>
                </p:grpSpPr>
                <p:grpSp>
                  <p:nvGrpSpPr>
                    <p:cNvPr id="1068" name="Group 170"/>
                    <p:cNvGrpSpPr>
                      <a:grpSpLocks/>
                    </p:cNvGrpSpPr>
                    <p:nvPr/>
                  </p:nvGrpSpPr>
                  <p:grpSpPr bwMode="auto">
                    <a:xfrm>
                      <a:off x="4037" y="3151"/>
                      <a:ext cx="184" cy="196"/>
                      <a:chOff x="4037" y="3151"/>
                      <a:chExt cx="184" cy="196"/>
                    </a:xfrm>
                  </p:grpSpPr>
                  <p:grpSp>
                    <p:nvGrpSpPr>
                      <p:cNvPr id="1100" name="Group 143"/>
                      <p:cNvGrpSpPr>
                        <a:grpSpLocks/>
                      </p:cNvGrpSpPr>
                      <p:nvPr/>
                    </p:nvGrpSpPr>
                    <p:grpSpPr bwMode="auto">
                      <a:xfrm>
                        <a:off x="4037" y="3151"/>
                        <a:ext cx="184" cy="196"/>
                        <a:chOff x="4037" y="3151"/>
                        <a:chExt cx="184" cy="196"/>
                      </a:xfrm>
                    </p:grpSpPr>
                    <p:sp>
                      <p:nvSpPr>
                        <p:cNvPr id="1127" name="Oval 140"/>
                        <p:cNvSpPr>
                          <a:spLocks noChangeArrowheads="1"/>
                        </p:cNvSpPr>
                        <p:nvPr/>
                      </p:nvSpPr>
                      <p:spPr bwMode="auto">
                        <a:xfrm>
                          <a:off x="4059" y="3151"/>
                          <a:ext cx="162" cy="193"/>
                        </a:xfrm>
                        <a:prstGeom prst="ellipse">
                          <a:avLst/>
                        </a:prstGeom>
                        <a:solidFill>
                          <a:srgbClr val="000000"/>
                        </a:solidFill>
                        <a:ln w="12700">
                          <a:noFill/>
                          <a:round/>
                          <a:headEnd/>
                          <a:tailEnd/>
                        </a:ln>
                        <a:effectLst/>
                      </p:spPr>
                      <p:txBody>
                        <a:bodyPr wrap="none" anchor="ctr"/>
                        <a:lstStyle/>
                        <a:p>
                          <a:endParaRPr lang="en-US"/>
                        </a:p>
                      </p:txBody>
                    </p:sp>
                    <p:sp>
                      <p:nvSpPr>
                        <p:cNvPr id="1128" name="Arc 141"/>
                        <p:cNvSpPr>
                          <a:spLocks/>
                        </p:cNvSpPr>
                        <p:nvPr/>
                      </p:nvSpPr>
                      <p:spPr bwMode="auto">
                        <a:xfrm>
                          <a:off x="4038" y="3228"/>
                          <a:ext cx="104" cy="119"/>
                        </a:xfrm>
                        <a:custGeom>
                          <a:avLst/>
                          <a:gdLst>
                            <a:gd name="G0" fmla="+- 21600 0 0"/>
                            <a:gd name="G1" fmla="+- 558 0 0"/>
                            <a:gd name="G2" fmla="+- 21600 0 0"/>
                            <a:gd name="T0" fmla="*/ 24977 w 24977"/>
                            <a:gd name="T1" fmla="*/ 21892 h 22158"/>
                            <a:gd name="T2" fmla="*/ 7 w 24977"/>
                            <a:gd name="T3" fmla="*/ 0 h 22158"/>
                            <a:gd name="T4" fmla="*/ 21600 w 24977"/>
                            <a:gd name="T5" fmla="*/ 558 h 22158"/>
                          </a:gdLst>
                          <a:ahLst/>
                          <a:cxnLst>
                            <a:cxn ang="0">
                              <a:pos x="T0" y="T1"/>
                            </a:cxn>
                            <a:cxn ang="0">
                              <a:pos x="T2" y="T3"/>
                            </a:cxn>
                            <a:cxn ang="0">
                              <a:pos x="T4" y="T5"/>
                            </a:cxn>
                          </a:cxnLst>
                          <a:rect l="0" t="0" r="r" b="b"/>
                          <a:pathLst>
                            <a:path w="24977" h="22158" fill="none" extrusionOk="0">
                              <a:moveTo>
                                <a:pt x="24977" y="21892"/>
                              </a:moveTo>
                              <a:cubicBezTo>
                                <a:pt x="23860" y="22069"/>
                                <a:pt x="22730" y="22157"/>
                                <a:pt x="21600" y="22158"/>
                              </a:cubicBezTo>
                              <a:cubicBezTo>
                                <a:pt x="9670" y="22158"/>
                                <a:pt x="0" y="12487"/>
                                <a:pt x="0" y="558"/>
                              </a:cubicBezTo>
                              <a:cubicBezTo>
                                <a:pt x="-1" y="371"/>
                                <a:pt x="2" y="185"/>
                                <a:pt x="7" y="0"/>
                              </a:cubicBezTo>
                            </a:path>
                            <a:path w="24977" h="22158" stroke="0" extrusionOk="0">
                              <a:moveTo>
                                <a:pt x="24977" y="21892"/>
                              </a:moveTo>
                              <a:cubicBezTo>
                                <a:pt x="23860" y="22069"/>
                                <a:pt x="22730" y="22157"/>
                                <a:pt x="21600" y="22158"/>
                              </a:cubicBezTo>
                              <a:cubicBezTo>
                                <a:pt x="9670" y="22158"/>
                                <a:pt x="0" y="12487"/>
                                <a:pt x="0" y="558"/>
                              </a:cubicBezTo>
                              <a:cubicBezTo>
                                <a:pt x="-1" y="371"/>
                                <a:pt x="2" y="185"/>
                                <a:pt x="7" y="0"/>
                              </a:cubicBezTo>
                              <a:lnTo>
                                <a:pt x="21600" y="558"/>
                              </a:lnTo>
                              <a:close/>
                            </a:path>
                          </a:pathLst>
                        </a:custGeom>
                        <a:solidFill>
                          <a:srgbClr val="000000"/>
                        </a:solidFill>
                        <a:ln w="12700" cap="rnd">
                          <a:noFill/>
                          <a:round/>
                          <a:headEnd/>
                          <a:tailEnd/>
                        </a:ln>
                        <a:effectLst/>
                      </p:spPr>
                      <p:txBody>
                        <a:bodyPr wrap="none" anchor="ctr"/>
                        <a:lstStyle/>
                        <a:p>
                          <a:endParaRPr lang="en-US"/>
                        </a:p>
                      </p:txBody>
                    </p:sp>
                    <p:sp>
                      <p:nvSpPr>
                        <p:cNvPr id="1129" name="Arc 142"/>
                        <p:cNvSpPr>
                          <a:spLocks/>
                        </p:cNvSpPr>
                        <p:nvPr/>
                      </p:nvSpPr>
                      <p:spPr bwMode="auto">
                        <a:xfrm>
                          <a:off x="4037" y="3153"/>
                          <a:ext cx="106" cy="82"/>
                        </a:xfrm>
                        <a:custGeom>
                          <a:avLst/>
                          <a:gdLst>
                            <a:gd name="G0" fmla="+- 21594 0 0"/>
                            <a:gd name="G1" fmla="+- 21599 0 0"/>
                            <a:gd name="G2" fmla="+- 21600 0 0"/>
                            <a:gd name="T0" fmla="*/ 0 w 21594"/>
                            <a:gd name="T1" fmla="*/ 21072 h 21599"/>
                            <a:gd name="T2" fmla="*/ 21390 w 21594"/>
                            <a:gd name="T3" fmla="*/ 0 h 21599"/>
                            <a:gd name="T4" fmla="*/ 21594 w 21594"/>
                            <a:gd name="T5" fmla="*/ 21599 h 21599"/>
                          </a:gdLst>
                          <a:ahLst/>
                          <a:cxnLst>
                            <a:cxn ang="0">
                              <a:pos x="T0" y="T1"/>
                            </a:cxn>
                            <a:cxn ang="0">
                              <a:pos x="T2" y="T3"/>
                            </a:cxn>
                            <a:cxn ang="0">
                              <a:pos x="T4" y="T5"/>
                            </a:cxn>
                          </a:cxnLst>
                          <a:rect l="0" t="0" r="r" b="b"/>
                          <a:pathLst>
                            <a:path w="21594" h="21599" fill="none" extrusionOk="0">
                              <a:moveTo>
                                <a:pt x="0" y="21072"/>
                              </a:moveTo>
                              <a:cubicBezTo>
                                <a:pt x="284" y="9430"/>
                                <a:pt x="9745" y="109"/>
                                <a:pt x="21389" y="-1"/>
                              </a:cubicBezTo>
                            </a:path>
                            <a:path w="21594" h="21599" stroke="0" extrusionOk="0">
                              <a:moveTo>
                                <a:pt x="0" y="21072"/>
                              </a:moveTo>
                              <a:cubicBezTo>
                                <a:pt x="284" y="9430"/>
                                <a:pt x="9745" y="109"/>
                                <a:pt x="21389" y="-1"/>
                              </a:cubicBezTo>
                              <a:lnTo>
                                <a:pt x="21594" y="21599"/>
                              </a:lnTo>
                              <a:close/>
                            </a:path>
                          </a:pathLst>
                        </a:custGeom>
                        <a:solidFill>
                          <a:srgbClr val="000000"/>
                        </a:solidFill>
                        <a:ln w="12700" cap="rnd">
                          <a:noFill/>
                          <a:round/>
                          <a:headEnd/>
                          <a:tailEnd/>
                        </a:ln>
                        <a:effectLst/>
                      </p:spPr>
                      <p:txBody>
                        <a:bodyPr wrap="none" anchor="ctr"/>
                        <a:lstStyle/>
                        <a:p>
                          <a:endParaRPr lang="en-US"/>
                        </a:p>
                      </p:txBody>
                    </p:sp>
                  </p:grpSp>
                  <p:grpSp>
                    <p:nvGrpSpPr>
                      <p:cNvPr id="1101" name="Group 169"/>
                      <p:cNvGrpSpPr>
                        <a:grpSpLocks/>
                      </p:cNvGrpSpPr>
                      <p:nvPr/>
                    </p:nvGrpSpPr>
                    <p:grpSpPr bwMode="auto">
                      <a:xfrm>
                        <a:off x="4094" y="3190"/>
                        <a:ext cx="93" cy="115"/>
                        <a:chOff x="4094" y="3190"/>
                        <a:chExt cx="93" cy="115"/>
                      </a:xfrm>
                    </p:grpSpPr>
                    <p:sp>
                      <p:nvSpPr>
                        <p:cNvPr id="1102" name="Oval 144"/>
                        <p:cNvSpPr>
                          <a:spLocks noChangeArrowheads="1"/>
                        </p:cNvSpPr>
                        <p:nvPr/>
                      </p:nvSpPr>
                      <p:spPr bwMode="auto">
                        <a:xfrm>
                          <a:off x="4098" y="3190"/>
                          <a:ext cx="89" cy="113"/>
                        </a:xfrm>
                        <a:prstGeom prst="ellipse">
                          <a:avLst/>
                        </a:prstGeom>
                        <a:solidFill>
                          <a:srgbClr val="000000"/>
                        </a:solidFill>
                        <a:ln w="12700">
                          <a:solidFill>
                            <a:srgbClr val="C0C0C0"/>
                          </a:solidFill>
                          <a:round/>
                          <a:headEnd/>
                          <a:tailEnd/>
                        </a:ln>
                        <a:effectLst/>
                      </p:spPr>
                      <p:txBody>
                        <a:bodyPr wrap="none" anchor="ctr"/>
                        <a:lstStyle/>
                        <a:p>
                          <a:endParaRPr lang="en-US"/>
                        </a:p>
                      </p:txBody>
                    </p:sp>
                    <p:grpSp>
                      <p:nvGrpSpPr>
                        <p:cNvPr id="1103" name="Group 168"/>
                        <p:cNvGrpSpPr>
                          <a:grpSpLocks/>
                        </p:cNvGrpSpPr>
                        <p:nvPr/>
                      </p:nvGrpSpPr>
                      <p:grpSpPr bwMode="auto">
                        <a:xfrm>
                          <a:off x="4094" y="3191"/>
                          <a:ext cx="92" cy="114"/>
                          <a:chOff x="4094" y="3191"/>
                          <a:chExt cx="92" cy="114"/>
                        </a:xfrm>
                      </p:grpSpPr>
                      <p:sp>
                        <p:nvSpPr>
                          <p:cNvPr id="1104" name="Freeform 145"/>
                          <p:cNvSpPr>
                            <a:spLocks/>
                          </p:cNvSpPr>
                          <p:nvPr/>
                        </p:nvSpPr>
                        <p:spPr bwMode="auto">
                          <a:xfrm>
                            <a:off x="4094" y="3191"/>
                            <a:ext cx="92" cy="114"/>
                          </a:xfrm>
                          <a:custGeom>
                            <a:avLst/>
                            <a:gdLst/>
                            <a:ahLst/>
                            <a:cxnLst>
                              <a:cxn ang="0">
                                <a:pos x="57" y="1"/>
                              </a:cxn>
                              <a:cxn ang="0">
                                <a:pos x="60" y="46"/>
                              </a:cxn>
                              <a:cxn ang="0">
                                <a:pos x="89" y="41"/>
                              </a:cxn>
                              <a:cxn ang="0">
                                <a:pos x="91" y="47"/>
                              </a:cxn>
                              <a:cxn ang="0">
                                <a:pos x="91" y="53"/>
                              </a:cxn>
                              <a:cxn ang="0">
                                <a:pos x="67" y="68"/>
                              </a:cxn>
                              <a:cxn ang="0">
                                <a:pos x="76" y="104"/>
                              </a:cxn>
                              <a:cxn ang="0">
                                <a:pos x="71" y="109"/>
                              </a:cxn>
                              <a:cxn ang="0">
                                <a:pos x="67" y="113"/>
                              </a:cxn>
                              <a:cxn ang="0">
                                <a:pos x="50" y="75"/>
                              </a:cxn>
                              <a:cxn ang="0">
                                <a:pos x="22" y="112"/>
                              </a:cxn>
                              <a:cxn ang="0">
                                <a:pos x="17" y="108"/>
                              </a:cxn>
                              <a:cxn ang="0">
                                <a:pos x="12" y="101"/>
                              </a:cxn>
                              <a:cxn ang="0">
                                <a:pos x="34" y="66"/>
                              </a:cxn>
                              <a:cxn ang="0">
                                <a:pos x="0" y="44"/>
                              </a:cxn>
                              <a:cxn ang="0">
                                <a:pos x="3" y="34"/>
                              </a:cxn>
                              <a:cxn ang="0">
                                <a:pos x="7" y="31"/>
                              </a:cxn>
                              <a:cxn ang="0">
                                <a:pos x="39" y="45"/>
                              </a:cxn>
                              <a:cxn ang="0">
                                <a:pos x="44" y="0"/>
                              </a:cxn>
                              <a:cxn ang="0">
                                <a:pos x="57" y="1"/>
                              </a:cxn>
                            </a:cxnLst>
                            <a:rect l="0" t="0" r="r" b="b"/>
                            <a:pathLst>
                              <a:path w="92" h="114">
                                <a:moveTo>
                                  <a:pt x="57" y="1"/>
                                </a:moveTo>
                                <a:lnTo>
                                  <a:pt x="60" y="46"/>
                                </a:lnTo>
                                <a:lnTo>
                                  <a:pt x="89" y="41"/>
                                </a:lnTo>
                                <a:lnTo>
                                  <a:pt x="91" y="47"/>
                                </a:lnTo>
                                <a:lnTo>
                                  <a:pt x="91" y="53"/>
                                </a:lnTo>
                                <a:lnTo>
                                  <a:pt x="67" y="68"/>
                                </a:lnTo>
                                <a:lnTo>
                                  <a:pt x="76" y="104"/>
                                </a:lnTo>
                                <a:lnTo>
                                  <a:pt x="71" y="109"/>
                                </a:lnTo>
                                <a:lnTo>
                                  <a:pt x="67" y="113"/>
                                </a:lnTo>
                                <a:lnTo>
                                  <a:pt x="50" y="75"/>
                                </a:lnTo>
                                <a:lnTo>
                                  <a:pt x="22" y="112"/>
                                </a:lnTo>
                                <a:lnTo>
                                  <a:pt x="17" y="108"/>
                                </a:lnTo>
                                <a:lnTo>
                                  <a:pt x="12" y="101"/>
                                </a:lnTo>
                                <a:lnTo>
                                  <a:pt x="34" y="66"/>
                                </a:lnTo>
                                <a:lnTo>
                                  <a:pt x="0" y="44"/>
                                </a:lnTo>
                                <a:lnTo>
                                  <a:pt x="3" y="34"/>
                                </a:lnTo>
                                <a:lnTo>
                                  <a:pt x="7" y="31"/>
                                </a:lnTo>
                                <a:lnTo>
                                  <a:pt x="39" y="45"/>
                                </a:lnTo>
                                <a:lnTo>
                                  <a:pt x="44" y="0"/>
                                </a:lnTo>
                                <a:lnTo>
                                  <a:pt x="57" y="1"/>
                                </a:lnTo>
                              </a:path>
                            </a:pathLst>
                          </a:custGeom>
                          <a:solidFill>
                            <a:srgbClr val="000000"/>
                          </a:solidFill>
                          <a:ln w="12700" cap="rnd" cmpd="sng">
                            <a:solidFill>
                              <a:srgbClr val="C0C0C0"/>
                            </a:solidFill>
                            <a:prstDash val="solid"/>
                            <a:round/>
                            <a:headEnd type="none" w="med" len="med"/>
                            <a:tailEnd type="none" w="med" len="med"/>
                          </a:ln>
                          <a:effectLst/>
                        </p:spPr>
                        <p:txBody>
                          <a:bodyPr/>
                          <a:lstStyle/>
                          <a:p>
                            <a:endParaRPr lang="en-US"/>
                          </a:p>
                        </p:txBody>
                      </p:sp>
                      <p:grpSp>
                        <p:nvGrpSpPr>
                          <p:cNvPr id="1105" name="Group 148"/>
                          <p:cNvGrpSpPr>
                            <a:grpSpLocks/>
                          </p:cNvGrpSpPr>
                          <p:nvPr/>
                        </p:nvGrpSpPr>
                        <p:grpSpPr bwMode="auto">
                          <a:xfrm>
                            <a:off x="4158" y="3242"/>
                            <a:ext cx="3" cy="2"/>
                            <a:chOff x="4158" y="3242"/>
                            <a:chExt cx="3" cy="2"/>
                          </a:xfrm>
                        </p:grpSpPr>
                        <p:sp>
                          <p:nvSpPr>
                            <p:cNvPr id="1125" name="Oval 146"/>
                            <p:cNvSpPr>
                              <a:spLocks noChangeArrowheads="1"/>
                            </p:cNvSpPr>
                            <p:nvPr/>
                          </p:nvSpPr>
                          <p:spPr bwMode="auto">
                            <a:xfrm>
                              <a:off x="4158" y="3242"/>
                              <a:ext cx="3" cy="2"/>
                            </a:xfrm>
                            <a:prstGeom prst="ellipse">
                              <a:avLst/>
                            </a:prstGeom>
                            <a:solidFill>
                              <a:srgbClr val="000000"/>
                            </a:solidFill>
                            <a:ln w="12700">
                              <a:noFill/>
                              <a:round/>
                              <a:headEnd/>
                              <a:tailEnd/>
                            </a:ln>
                            <a:effectLst/>
                          </p:spPr>
                          <p:txBody>
                            <a:bodyPr wrap="none" anchor="ctr"/>
                            <a:lstStyle/>
                            <a:p>
                              <a:endParaRPr lang="en-US"/>
                            </a:p>
                          </p:txBody>
                        </p:sp>
                        <p:sp>
                          <p:nvSpPr>
                            <p:cNvPr id="1126" name="Oval 147"/>
                            <p:cNvSpPr>
                              <a:spLocks noChangeArrowheads="1"/>
                            </p:cNvSpPr>
                            <p:nvPr/>
                          </p:nvSpPr>
                          <p:spPr bwMode="auto">
                            <a:xfrm>
                              <a:off x="4159" y="3242"/>
                              <a:ext cx="2" cy="2"/>
                            </a:xfrm>
                            <a:prstGeom prst="ellipse">
                              <a:avLst/>
                            </a:prstGeom>
                            <a:solidFill>
                              <a:srgbClr val="FFFFFF"/>
                            </a:solidFill>
                            <a:ln w="12700">
                              <a:noFill/>
                              <a:round/>
                              <a:headEnd/>
                              <a:tailEnd/>
                            </a:ln>
                            <a:effectLst/>
                          </p:spPr>
                          <p:txBody>
                            <a:bodyPr wrap="none" anchor="ctr"/>
                            <a:lstStyle/>
                            <a:p>
                              <a:endParaRPr lang="en-US"/>
                            </a:p>
                          </p:txBody>
                        </p:sp>
                      </p:grpSp>
                      <p:grpSp>
                        <p:nvGrpSpPr>
                          <p:cNvPr id="1106" name="Group 151"/>
                          <p:cNvGrpSpPr>
                            <a:grpSpLocks/>
                          </p:cNvGrpSpPr>
                          <p:nvPr/>
                        </p:nvGrpSpPr>
                        <p:grpSpPr bwMode="auto">
                          <a:xfrm>
                            <a:off x="4131" y="3240"/>
                            <a:ext cx="3" cy="3"/>
                            <a:chOff x="4131" y="3240"/>
                            <a:chExt cx="3" cy="3"/>
                          </a:xfrm>
                        </p:grpSpPr>
                        <p:sp>
                          <p:nvSpPr>
                            <p:cNvPr id="1123" name="Oval 149"/>
                            <p:cNvSpPr>
                              <a:spLocks noChangeArrowheads="1"/>
                            </p:cNvSpPr>
                            <p:nvPr/>
                          </p:nvSpPr>
                          <p:spPr bwMode="auto">
                            <a:xfrm>
                              <a:off x="4131" y="3240"/>
                              <a:ext cx="3" cy="3"/>
                            </a:xfrm>
                            <a:prstGeom prst="ellipse">
                              <a:avLst/>
                            </a:prstGeom>
                            <a:solidFill>
                              <a:srgbClr val="000000"/>
                            </a:solidFill>
                            <a:ln w="12700">
                              <a:noFill/>
                              <a:round/>
                              <a:headEnd/>
                              <a:tailEnd/>
                            </a:ln>
                            <a:effectLst/>
                          </p:spPr>
                          <p:txBody>
                            <a:bodyPr wrap="none" anchor="ctr"/>
                            <a:lstStyle/>
                            <a:p>
                              <a:endParaRPr lang="en-US"/>
                            </a:p>
                          </p:txBody>
                        </p:sp>
                        <p:sp>
                          <p:nvSpPr>
                            <p:cNvPr id="1124" name="Oval 150"/>
                            <p:cNvSpPr>
                              <a:spLocks noChangeArrowheads="1"/>
                            </p:cNvSpPr>
                            <p:nvPr/>
                          </p:nvSpPr>
                          <p:spPr bwMode="auto">
                            <a:xfrm>
                              <a:off x="4131" y="3241"/>
                              <a:ext cx="2" cy="2"/>
                            </a:xfrm>
                            <a:prstGeom prst="ellipse">
                              <a:avLst/>
                            </a:prstGeom>
                            <a:solidFill>
                              <a:srgbClr val="FFFFFF"/>
                            </a:solidFill>
                            <a:ln w="12700">
                              <a:noFill/>
                              <a:round/>
                              <a:headEnd/>
                              <a:tailEnd/>
                            </a:ln>
                            <a:effectLst/>
                          </p:spPr>
                          <p:txBody>
                            <a:bodyPr wrap="none" anchor="ctr"/>
                            <a:lstStyle/>
                            <a:p>
                              <a:endParaRPr lang="en-US"/>
                            </a:p>
                          </p:txBody>
                        </p:sp>
                      </p:grpSp>
                      <p:grpSp>
                        <p:nvGrpSpPr>
                          <p:cNvPr id="1107" name="Group 154"/>
                          <p:cNvGrpSpPr>
                            <a:grpSpLocks/>
                          </p:cNvGrpSpPr>
                          <p:nvPr/>
                        </p:nvGrpSpPr>
                        <p:grpSpPr bwMode="auto">
                          <a:xfrm>
                            <a:off x="4146" y="3230"/>
                            <a:ext cx="3" cy="3"/>
                            <a:chOff x="4146" y="3230"/>
                            <a:chExt cx="3" cy="3"/>
                          </a:xfrm>
                        </p:grpSpPr>
                        <p:sp>
                          <p:nvSpPr>
                            <p:cNvPr id="1121" name="Oval 152"/>
                            <p:cNvSpPr>
                              <a:spLocks noChangeArrowheads="1"/>
                            </p:cNvSpPr>
                            <p:nvPr/>
                          </p:nvSpPr>
                          <p:spPr bwMode="auto">
                            <a:xfrm>
                              <a:off x="4146" y="3230"/>
                              <a:ext cx="3" cy="3"/>
                            </a:xfrm>
                            <a:prstGeom prst="ellipse">
                              <a:avLst/>
                            </a:prstGeom>
                            <a:solidFill>
                              <a:srgbClr val="000000"/>
                            </a:solidFill>
                            <a:ln w="12700">
                              <a:noFill/>
                              <a:round/>
                              <a:headEnd/>
                              <a:tailEnd/>
                            </a:ln>
                            <a:effectLst/>
                          </p:spPr>
                          <p:txBody>
                            <a:bodyPr wrap="none" anchor="ctr"/>
                            <a:lstStyle/>
                            <a:p>
                              <a:endParaRPr lang="en-US"/>
                            </a:p>
                          </p:txBody>
                        </p:sp>
                        <p:sp>
                          <p:nvSpPr>
                            <p:cNvPr id="1122" name="Oval 153"/>
                            <p:cNvSpPr>
                              <a:spLocks noChangeArrowheads="1"/>
                            </p:cNvSpPr>
                            <p:nvPr/>
                          </p:nvSpPr>
                          <p:spPr bwMode="auto">
                            <a:xfrm>
                              <a:off x="4146" y="3231"/>
                              <a:ext cx="2" cy="2"/>
                            </a:xfrm>
                            <a:prstGeom prst="ellipse">
                              <a:avLst/>
                            </a:prstGeom>
                            <a:solidFill>
                              <a:srgbClr val="FFFFFF"/>
                            </a:solidFill>
                            <a:ln w="12700">
                              <a:noFill/>
                              <a:round/>
                              <a:headEnd/>
                              <a:tailEnd/>
                            </a:ln>
                            <a:effectLst/>
                          </p:spPr>
                          <p:txBody>
                            <a:bodyPr wrap="none" anchor="ctr"/>
                            <a:lstStyle/>
                            <a:p>
                              <a:endParaRPr lang="en-US"/>
                            </a:p>
                          </p:txBody>
                        </p:sp>
                      </p:grpSp>
                      <p:grpSp>
                        <p:nvGrpSpPr>
                          <p:cNvPr id="1108" name="Group 157"/>
                          <p:cNvGrpSpPr>
                            <a:grpSpLocks/>
                          </p:cNvGrpSpPr>
                          <p:nvPr/>
                        </p:nvGrpSpPr>
                        <p:grpSpPr bwMode="auto">
                          <a:xfrm>
                            <a:off x="4135" y="3259"/>
                            <a:ext cx="3" cy="3"/>
                            <a:chOff x="4135" y="3259"/>
                            <a:chExt cx="3" cy="3"/>
                          </a:xfrm>
                        </p:grpSpPr>
                        <p:sp>
                          <p:nvSpPr>
                            <p:cNvPr id="1119" name="Oval 155"/>
                            <p:cNvSpPr>
                              <a:spLocks noChangeArrowheads="1"/>
                            </p:cNvSpPr>
                            <p:nvPr/>
                          </p:nvSpPr>
                          <p:spPr bwMode="auto">
                            <a:xfrm>
                              <a:off x="4135" y="3259"/>
                              <a:ext cx="3" cy="3"/>
                            </a:xfrm>
                            <a:prstGeom prst="ellipse">
                              <a:avLst/>
                            </a:prstGeom>
                            <a:solidFill>
                              <a:srgbClr val="000000"/>
                            </a:solidFill>
                            <a:ln w="12700">
                              <a:noFill/>
                              <a:round/>
                              <a:headEnd/>
                              <a:tailEnd/>
                            </a:ln>
                            <a:effectLst/>
                          </p:spPr>
                          <p:txBody>
                            <a:bodyPr wrap="none" anchor="ctr"/>
                            <a:lstStyle/>
                            <a:p>
                              <a:endParaRPr lang="en-US"/>
                            </a:p>
                          </p:txBody>
                        </p:sp>
                        <p:sp>
                          <p:nvSpPr>
                            <p:cNvPr id="1120" name="Oval 156"/>
                            <p:cNvSpPr>
                              <a:spLocks noChangeArrowheads="1"/>
                            </p:cNvSpPr>
                            <p:nvPr/>
                          </p:nvSpPr>
                          <p:spPr bwMode="auto">
                            <a:xfrm>
                              <a:off x="4135" y="3259"/>
                              <a:ext cx="2" cy="2"/>
                            </a:xfrm>
                            <a:prstGeom prst="ellipse">
                              <a:avLst/>
                            </a:prstGeom>
                            <a:solidFill>
                              <a:srgbClr val="FFFFFF"/>
                            </a:solidFill>
                            <a:ln w="12700">
                              <a:noFill/>
                              <a:round/>
                              <a:headEnd/>
                              <a:tailEnd/>
                            </a:ln>
                            <a:effectLst/>
                          </p:spPr>
                          <p:txBody>
                            <a:bodyPr wrap="none" anchor="ctr"/>
                            <a:lstStyle/>
                            <a:p>
                              <a:endParaRPr lang="en-US"/>
                            </a:p>
                          </p:txBody>
                        </p:sp>
                      </p:grpSp>
                      <p:sp>
                        <p:nvSpPr>
                          <p:cNvPr id="1109" name="Oval 158"/>
                          <p:cNvSpPr>
                            <a:spLocks noChangeArrowheads="1"/>
                          </p:cNvSpPr>
                          <p:nvPr/>
                        </p:nvSpPr>
                        <p:spPr bwMode="auto">
                          <a:xfrm>
                            <a:off x="4140" y="3242"/>
                            <a:ext cx="12" cy="11"/>
                          </a:xfrm>
                          <a:prstGeom prst="ellipse">
                            <a:avLst/>
                          </a:prstGeom>
                          <a:solidFill>
                            <a:srgbClr val="FFFFFF"/>
                          </a:solidFill>
                          <a:ln w="12700">
                            <a:noFill/>
                            <a:round/>
                            <a:headEnd/>
                            <a:tailEnd/>
                          </a:ln>
                          <a:effectLst/>
                        </p:spPr>
                        <p:txBody>
                          <a:bodyPr wrap="none" anchor="ctr"/>
                          <a:lstStyle/>
                          <a:p>
                            <a:endParaRPr lang="en-US"/>
                          </a:p>
                        </p:txBody>
                      </p:sp>
                      <p:grpSp>
                        <p:nvGrpSpPr>
                          <p:cNvPr id="1110" name="Group 161"/>
                          <p:cNvGrpSpPr>
                            <a:grpSpLocks/>
                          </p:cNvGrpSpPr>
                          <p:nvPr/>
                        </p:nvGrpSpPr>
                        <p:grpSpPr bwMode="auto">
                          <a:xfrm>
                            <a:off x="4155" y="3259"/>
                            <a:ext cx="3" cy="3"/>
                            <a:chOff x="4155" y="3259"/>
                            <a:chExt cx="3" cy="3"/>
                          </a:xfrm>
                        </p:grpSpPr>
                        <p:sp>
                          <p:nvSpPr>
                            <p:cNvPr id="1117" name="Oval 159"/>
                            <p:cNvSpPr>
                              <a:spLocks noChangeArrowheads="1"/>
                            </p:cNvSpPr>
                            <p:nvPr/>
                          </p:nvSpPr>
                          <p:spPr bwMode="auto">
                            <a:xfrm>
                              <a:off x="4155" y="3259"/>
                              <a:ext cx="3" cy="3"/>
                            </a:xfrm>
                            <a:prstGeom prst="ellipse">
                              <a:avLst/>
                            </a:prstGeom>
                            <a:solidFill>
                              <a:srgbClr val="000000"/>
                            </a:solidFill>
                            <a:ln w="12700">
                              <a:noFill/>
                              <a:round/>
                              <a:headEnd/>
                              <a:tailEnd/>
                            </a:ln>
                            <a:effectLst/>
                          </p:spPr>
                          <p:txBody>
                            <a:bodyPr wrap="none" anchor="ctr"/>
                            <a:lstStyle/>
                            <a:p>
                              <a:endParaRPr lang="en-US"/>
                            </a:p>
                          </p:txBody>
                        </p:sp>
                        <p:sp>
                          <p:nvSpPr>
                            <p:cNvPr id="1118" name="Oval 160"/>
                            <p:cNvSpPr>
                              <a:spLocks noChangeArrowheads="1"/>
                            </p:cNvSpPr>
                            <p:nvPr/>
                          </p:nvSpPr>
                          <p:spPr bwMode="auto">
                            <a:xfrm>
                              <a:off x="4156" y="3259"/>
                              <a:ext cx="2" cy="2"/>
                            </a:xfrm>
                            <a:prstGeom prst="ellipse">
                              <a:avLst/>
                            </a:prstGeom>
                            <a:solidFill>
                              <a:srgbClr val="FFFFFF"/>
                            </a:solidFill>
                            <a:ln w="12700">
                              <a:noFill/>
                              <a:round/>
                              <a:headEnd/>
                              <a:tailEnd/>
                            </a:ln>
                            <a:effectLst/>
                          </p:spPr>
                          <p:txBody>
                            <a:bodyPr wrap="none" anchor="ctr"/>
                            <a:lstStyle/>
                            <a:p>
                              <a:endParaRPr lang="en-US"/>
                            </a:p>
                          </p:txBody>
                        </p:sp>
                      </p:grpSp>
                      <p:grpSp>
                        <p:nvGrpSpPr>
                          <p:cNvPr id="1111" name="Group 167"/>
                          <p:cNvGrpSpPr>
                            <a:grpSpLocks/>
                          </p:cNvGrpSpPr>
                          <p:nvPr/>
                        </p:nvGrpSpPr>
                        <p:grpSpPr bwMode="auto">
                          <a:xfrm>
                            <a:off x="4130" y="3242"/>
                            <a:ext cx="37" cy="24"/>
                            <a:chOff x="4130" y="3242"/>
                            <a:chExt cx="37" cy="24"/>
                          </a:xfrm>
                        </p:grpSpPr>
                        <p:sp>
                          <p:nvSpPr>
                            <p:cNvPr id="1112" name="Line 162"/>
                            <p:cNvSpPr>
                              <a:spLocks noChangeShapeType="1"/>
                            </p:cNvSpPr>
                            <p:nvPr/>
                          </p:nvSpPr>
                          <p:spPr bwMode="auto">
                            <a:xfrm flipH="1">
                              <a:off x="4136" y="3244"/>
                              <a:ext cx="24" cy="0"/>
                            </a:xfrm>
                            <a:prstGeom prst="line">
                              <a:avLst/>
                            </a:prstGeom>
                            <a:noFill/>
                            <a:ln w="12700">
                              <a:solidFill>
                                <a:srgbClr val="C0C0C0"/>
                              </a:solidFill>
                              <a:round/>
                              <a:headEnd/>
                              <a:tailEnd/>
                            </a:ln>
                            <a:effectLst/>
                          </p:spPr>
                          <p:txBody>
                            <a:bodyPr wrap="none" anchor="ctr"/>
                            <a:lstStyle/>
                            <a:p>
                              <a:endParaRPr lang="en-US"/>
                            </a:p>
                          </p:txBody>
                        </p:sp>
                        <p:sp>
                          <p:nvSpPr>
                            <p:cNvPr id="1113" name="Line 163"/>
                            <p:cNvSpPr>
                              <a:spLocks noChangeShapeType="1"/>
                            </p:cNvSpPr>
                            <p:nvPr/>
                          </p:nvSpPr>
                          <p:spPr bwMode="auto">
                            <a:xfrm>
                              <a:off x="4135" y="3242"/>
                              <a:ext cx="6" cy="1"/>
                            </a:xfrm>
                            <a:prstGeom prst="line">
                              <a:avLst/>
                            </a:prstGeom>
                            <a:noFill/>
                            <a:ln w="12700">
                              <a:solidFill>
                                <a:srgbClr val="C0C0C0"/>
                              </a:solidFill>
                              <a:round/>
                              <a:headEnd/>
                              <a:tailEnd/>
                            </a:ln>
                            <a:effectLst/>
                          </p:spPr>
                          <p:txBody>
                            <a:bodyPr wrap="none" anchor="ctr"/>
                            <a:lstStyle/>
                            <a:p>
                              <a:endParaRPr lang="en-US"/>
                            </a:p>
                          </p:txBody>
                        </p:sp>
                        <p:sp>
                          <p:nvSpPr>
                            <p:cNvPr id="1114" name="Line 164"/>
                            <p:cNvSpPr>
                              <a:spLocks noChangeShapeType="1"/>
                            </p:cNvSpPr>
                            <p:nvPr/>
                          </p:nvSpPr>
                          <p:spPr bwMode="auto">
                            <a:xfrm flipH="1" flipV="1">
                              <a:off x="4136" y="3245"/>
                              <a:ext cx="31" cy="21"/>
                            </a:xfrm>
                            <a:prstGeom prst="line">
                              <a:avLst/>
                            </a:prstGeom>
                            <a:noFill/>
                            <a:ln w="12700">
                              <a:solidFill>
                                <a:srgbClr val="C0C0C0"/>
                              </a:solidFill>
                              <a:round/>
                              <a:headEnd/>
                              <a:tailEnd/>
                            </a:ln>
                            <a:effectLst/>
                          </p:spPr>
                          <p:txBody>
                            <a:bodyPr wrap="none" anchor="ctr"/>
                            <a:lstStyle/>
                            <a:p>
                              <a:endParaRPr lang="en-US"/>
                            </a:p>
                          </p:txBody>
                        </p:sp>
                        <p:sp>
                          <p:nvSpPr>
                            <p:cNvPr id="1115" name="Line 165"/>
                            <p:cNvSpPr>
                              <a:spLocks noChangeShapeType="1"/>
                            </p:cNvSpPr>
                            <p:nvPr/>
                          </p:nvSpPr>
                          <p:spPr bwMode="auto">
                            <a:xfrm flipV="1">
                              <a:off x="4130" y="3245"/>
                              <a:ext cx="5" cy="18"/>
                            </a:xfrm>
                            <a:prstGeom prst="line">
                              <a:avLst/>
                            </a:prstGeom>
                            <a:noFill/>
                            <a:ln w="12700">
                              <a:solidFill>
                                <a:srgbClr val="C0C0C0"/>
                              </a:solidFill>
                              <a:round/>
                              <a:headEnd/>
                              <a:tailEnd/>
                            </a:ln>
                            <a:effectLst/>
                          </p:spPr>
                          <p:txBody>
                            <a:bodyPr wrap="none" anchor="ctr"/>
                            <a:lstStyle/>
                            <a:p>
                              <a:endParaRPr lang="en-US"/>
                            </a:p>
                          </p:txBody>
                        </p:sp>
                        <p:sp>
                          <p:nvSpPr>
                            <p:cNvPr id="1116" name="Line 166"/>
                            <p:cNvSpPr>
                              <a:spLocks noChangeShapeType="1"/>
                            </p:cNvSpPr>
                            <p:nvPr/>
                          </p:nvSpPr>
                          <p:spPr bwMode="auto">
                            <a:xfrm flipH="1">
                              <a:off x="4136" y="3263"/>
                              <a:ext cx="16" cy="3"/>
                            </a:xfrm>
                            <a:prstGeom prst="line">
                              <a:avLst/>
                            </a:prstGeom>
                            <a:noFill/>
                            <a:ln w="12700">
                              <a:solidFill>
                                <a:srgbClr val="C0C0C0"/>
                              </a:solidFill>
                              <a:round/>
                              <a:headEnd/>
                              <a:tailEnd/>
                            </a:ln>
                            <a:effectLst/>
                          </p:spPr>
                          <p:txBody>
                            <a:bodyPr wrap="none" anchor="ctr"/>
                            <a:lstStyle/>
                            <a:p>
                              <a:endParaRPr lang="en-US"/>
                            </a:p>
                          </p:txBody>
                        </p:sp>
                      </p:grpSp>
                    </p:grpSp>
                  </p:grpSp>
                </p:grpSp>
                <p:grpSp>
                  <p:nvGrpSpPr>
                    <p:cNvPr id="1069" name="Group 201"/>
                    <p:cNvGrpSpPr>
                      <a:grpSpLocks/>
                    </p:cNvGrpSpPr>
                    <p:nvPr/>
                  </p:nvGrpSpPr>
                  <p:grpSpPr bwMode="auto">
                    <a:xfrm>
                      <a:off x="4612" y="3138"/>
                      <a:ext cx="158" cy="167"/>
                      <a:chOff x="4612" y="3138"/>
                      <a:chExt cx="158" cy="167"/>
                    </a:xfrm>
                  </p:grpSpPr>
                  <p:grpSp>
                    <p:nvGrpSpPr>
                      <p:cNvPr id="1070" name="Group 173"/>
                      <p:cNvGrpSpPr>
                        <a:grpSpLocks/>
                      </p:cNvGrpSpPr>
                      <p:nvPr/>
                    </p:nvGrpSpPr>
                    <p:grpSpPr bwMode="auto">
                      <a:xfrm>
                        <a:off x="4612" y="3138"/>
                        <a:ext cx="158" cy="167"/>
                        <a:chOff x="4612" y="3138"/>
                        <a:chExt cx="158" cy="167"/>
                      </a:xfrm>
                    </p:grpSpPr>
                    <p:sp>
                      <p:nvSpPr>
                        <p:cNvPr id="1098" name="Oval 171"/>
                        <p:cNvSpPr>
                          <a:spLocks noChangeArrowheads="1"/>
                        </p:cNvSpPr>
                        <p:nvPr/>
                      </p:nvSpPr>
                      <p:spPr bwMode="auto">
                        <a:xfrm>
                          <a:off x="4630" y="3138"/>
                          <a:ext cx="140" cy="165"/>
                        </a:xfrm>
                        <a:prstGeom prst="ellipse">
                          <a:avLst/>
                        </a:prstGeom>
                        <a:solidFill>
                          <a:srgbClr val="000000"/>
                        </a:solidFill>
                        <a:ln w="12700">
                          <a:noFill/>
                          <a:round/>
                          <a:headEnd/>
                          <a:tailEnd/>
                        </a:ln>
                        <a:effectLst/>
                      </p:spPr>
                      <p:txBody>
                        <a:bodyPr wrap="none" anchor="ctr"/>
                        <a:lstStyle/>
                        <a:p>
                          <a:endParaRPr lang="en-US"/>
                        </a:p>
                      </p:txBody>
                    </p:sp>
                    <p:sp>
                      <p:nvSpPr>
                        <p:cNvPr id="1099" name="Arc 172"/>
                        <p:cNvSpPr>
                          <a:spLocks/>
                        </p:cNvSpPr>
                        <p:nvPr/>
                      </p:nvSpPr>
                      <p:spPr bwMode="auto">
                        <a:xfrm>
                          <a:off x="4612" y="3236"/>
                          <a:ext cx="85" cy="69"/>
                        </a:xfrm>
                        <a:custGeom>
                          <a:avLst/>
                          <a:gdLst>
                            <a:gd name="G0" fmla="+- 21600 0 0"/>
                            <a:gd name="G1" fmla="+- 644 0 0"/>
                            <a:gd name="G2" fmla="+- 21600 0 0"/>
                            <a:gd name="T0" fmla="*/ 21342 w 21600"/>
                            <a:gd name="T1" fmla="*/ 22242 h 22242"/>
                            <a:gd name="T2" fmla="*/ 10 w 21600"/>
                            <a:gd name="T3" fmla="*/ 0 h 22242"/>
                            <a:gd name="T4" fmla="*/ 21600 w 21600"/>
                            <a:gd name="T5" fmla="*/ 644 h 22242"/>
                          </a:gdLst>
                          <a:ahLst/>
                          <a:cxnLst>
                            <a:cxn ang="0">
                              <a:pos x="T0" y="T1"/>
                            </a:cxn>
                            <a:cxn ang="0">
                              <a:pos x="T2" y="T3"/>
                            </a:cxn>
                            <a:cxn ang="0">
                              <a:pos x="T4" y="T5"/>
                            </a:cxn>
                          </a:cxnLst>
                          <a:rect l="0" t="0" r="r" b="b"/>
                          <a:pathLst>
                            <a:path w="21600" h="22242" fill="none" extrusionOk="0">
                              <a:moveTo>
                                <a:pt x="21341" y="22242"/>
                              </a:moveTo>
                              <a:cubicBezTo>
                                <a:pt x="9514" y="22101"/>
                                <a:pt x="0" y="12472"/>
                                <a:pt x="0" y="644"/>
                              </a:cubicBezTo>
                              <a:cubicBezTo>
                                <a:pt x="-1" y="429"/>
                                <a:pt x="3" y="214"/>
                                <a:pt x="9" y="-1"/>
                              </a:cubicBezTo>
                            </a:path>
                            <a:path w="21600" h="22242" stroke="0" extrusionOk="0">
                              <a:moveTo>
                                <a:pt x="21341" y="22242"/>
                              </a:moveTo>
                              <a:cubicBezTo>
                                <a:pt x="9514" y="22101"/>
                                <a:pt x="0" y="12472"/>
                                <a:pt x="0" y="644"/>
                              </a:cubicBezTo>
                              <a:cubicBezTo>
                                <a:pt x="-1" y="429"/>
                                <a:pt x="3" y="214"/>
                                <a:pt x="9" y="-1"/>
                              </a:cubicBezTo>
                              <a:lnTo>
                                <a:pt x="21600" y="644"/>
                              </a:lnTo>
                              <a:close/>
                            </a:path>
                          </a:pathLst>
                        </a:custGeom>
                        <a:solidFill>
                          <a:srgbClr val="000000"/>
                        </a:solidFill>
                        <a:ln w="12700" cap="rnd">
                          <a:noFill/>
                          <a:round/>
                          <a:headEnd/>
                          <a:tailEnd/>
                        </a:ln>
                        <a:effectLst/>
                      </p:spPr>
                      <p:txBody>
                        <a:bodyPr wrap="none" anchor="ctr"/>
                        <a:lstStyle/>
                        <a:p>
                          <a:endParaRPr lang="en-US"/>
                        </a:p>
                      </p:txBody>
                    </p:sp>
                  </p:grpSp>
                  <p:grpSp>
                    <p:nvGrpSpPr>
                      <p:cNvPr id="1071" name="Group 200"/>
                      <p:cNvGrpSpPr>
                        <a:grpSpLocks/>
                      </p:cNvGrpSpPr>
                      <p:nvPr/>
                    </p:nvGrpSpPr>
                    <p:grpSpPr bwMode="auto">
                      <a:xfrm>
                        <a:off x="4641" y="3173"/>
                        <a:ext cx="103" cy="101"/>
                        <a:chOff x="4641" y="3173"/>
                        <a:chExt cx="103" cy="101"/>
                      </a:xfrm>
                    </p:grpSpPr>
                    <p:sp>
                      <p:nvSpPr>
                        <p:cNvPr id="1072" name="Oval 174"/>
                        <p:cNvSpPr>
                          <a:spLocks noChangeArrowheads="1"/>
                        </p:cNvSpPr>
                        <p:nvPr/>
                      </p:nvSpPr>
                      <p:spPr bwMode="auto">
                        <a:xfrm>
                          <a:off x="4649" y="3174"/>
                          <a:ext cx="94" cy="95"/>
                        </a:xfrm>
                        <a:prstGeom prst="ellipse">
                          <a:avLst/>
                        </a:prstGeom>
                        <a:solidFill>
                          <a:srgbClr val="000000"/>
                        </a:solidFill>
                        <a:ln w="12700">
                          <a:solidFill>
                            <a:srgbClr val="C0C0C0"/>
                          </a:solidFill>
                          <a:round/>
                          <a:headEnd/>
                          <a:tailEnd/>
                        </a:ln>
                        <a:effectLst/>
                      </p:spPr>
                      <p:txBody>
                        <a:bodyPr wrap="none" anchor="ctr"/>
                        <a:lstStyle/>
                        <a:p>
                          <a:endParaRPr lang="en-US"/>
                        </a:p>
                      </p:txBody>
                    </p:sp>
                    <p:sp>
                      <p:nvSpPr>
                        <p:cNvPr id="1073" name="Freeform 175"/>
                        <p:cNvSpPr>
                          <a:spLocks/>
                        </p:cNvSpPr>
                        <p:nvPr/>
                      </p:nvSpPr>
                      <p:spPr bwMode="auto">
                        <a:xfrm>
                          <a:off x="4641" y="3173"/>
                          <a:ext cx="103" cy="101"/>
                        </a:xfrm>
                        <a:custGeom>
                          <a:avLst/>
                          <a:gdLst/>
                          <a:ahLst/>
                          <a:cxnLst>
                            <a:cxn ang="0">
                              <a:pos x="63" y="0"/>
                            </a:cxn>
                            <a:cxn ang="0">
                              <a:pos x="63" y="43"/>
                            </a:cxn>
                            <a:cxn ang="0">
                              <a:pos x="99" y="36"/>
                            </a:cxn>
                            <a:cxn ang="0">
                              <a:pos x="102" y="41"/>
                            </a:cxn>
                            <a:cxn ang="0">
                              <a:pos x="102" y="48"/>
                            </a:cxn>
                            <a:cxn ang="0">
                              <a:pos x="67" y="60"/>
                            </a:cxn>
                            <a:cxn ang="0">
                              <a:pos x="84" y="92"/>
                            </a:cxn>
                            <a:cxn ang="0">
                              <a:pos x="78" y="97"/>
                            </a:cxn>
                            <a:cxn ang="0">
                              <a:pos x="71" y="100"/>
                            </a:cxn>
                            <a:cxn ang="0">
                              <a:pos x="52" y="74"/>
                            </a:cxn>
                            <a:cxn ang="0">
                              <a:pos x="27" y="97"/>
                            </a:cxn>
                            <a:cxn ang="0">
                              <a:pos x="21" y="94"/>
                            </a:cxn>
                            <a:cxn ang="0">
                              <a:pos x="16" y="88"/>
                            </a:cxn>
                            <a:cxn ang="0">
                              <a:pos x="39" y="59"/>
                            </a:cxn>
                            <a:cxn ang="0">
                              <a:pos x="6" y="43"/>
                            </a:cxn>
                            <a:cxn ang="0">
                              <a:pos x="0" y="41"/>
                            </a:cxn>
                            <a:cxn ang="0">
                              <a:pos x="3" y="32"/>
                            </a:cxn>
                            <a:cxn ang="0">
                              <a:pos x="5" y="29"/>
                            </a:cxn>
                            <a:cxn ang="0">
                              <a:pos x="47" y="42"/>
                            </a:cxn>
                            <a:cxn ang="0">
                              <a:pos x="49" y="0"/>
                            </a:cxn>
                            <a:cxn ang="0">
                              <a:pos x="56" y="0"/>
                            </a:cxn>
                            <a:cxn ang="0">
                              <a:pos x="63" y="0"/>
                            </a:cxn>
                          </a:cxnLst>
                          <a:rect l="0" t="0" r="r" b="b"/>
                          <a:pathLst>
                            <a:path w="103" h="101">
                              <a:moveTo>
                                <a:pt x="63" y="0"/>
                              </a:moveTo>
                              <a:lnTo>
                                <a:pt x="63" y="43"/>
                              </a:lnTo>
                              <a:lnTo>
                                <a:pt x="99" y="36"/>
                              </a:lnTo>
                              <a:lnTo>
                                <a:pt x="102" y="41"/>
                              </a:lnTo>
                              <a:lnTo>
                                <a:pt x="102" y="48"/>
                              </a:lnTo>
                              <a:lnTo>
                                <a:pt x="67" y="60"/>
                              </a:lnTo>
                              <a:lnTo>
                                <a:pt x="84" y="92"/>
                              </a:lnTo>
                              <a:lnTo>
                                <a:pt x="78" y="97"/>
                              </a:lnTo>
                              <a:lnTo>
                                <a:pt x="71" y="100"/>
                              </a:lnTo>
                              <a:lnTo>
                                <a:pt x="52" y="74"/>
                              </a:lnTo>
                              <a:lnTo>
                                <a:pt x="27" y="97"/>
                              </a:lnTo>
                              <a:lnTo>
                                <a:pt x="21" y="94"/>
                              </a:lnTo>
                              <a:lnTo>
                                <a:pt x="16" y="88"/>
                              </a:lnTo>
                              <a:lnTo>
                                <a:pt x="39" y="59"/>
                              </a:lnTo>
                              <a:lnTo>
                                <a:pt x="6" y="43"/>
                              </a:lnTo>
                              <a:lnTo>
                                <a:pt x="0" y="41"/>
                              </a:lnTo>
                              <a:lnTo>
                                <a:pt x="3" y="32"/>
                              </a:lnTo>
                              <a:lnTo>
                                <a:pt x="5" y="29"/>
                              </a:lnTo>
                              <a:lnTo>
                                <a:pt x="47" y="42"/>
                              </a:lnTo>
                              <a:lnTo>
                                <a:pt x="49" y="0"/>
                              </a:lnTo>
                              <a:lnTo>
                                <a:pt x="56" y="0"/>
                              </a:lnTo>
                              <a:lnTo>
                                <a:pt x="63" y="0"/>
                              </a:lnTo>
                            </a:path>
                          </a:pathLst>
                        </a:custGeom>
                        <a:solidFill>
                          <a:srgbClr val="000000"/>
                        </a:solidFill>
                        <a:ln w="12700" cap="rnd" cmpd="sng">
                          <a:solidFill>
                            <a:srgbClr val="C0C0C0"/>
                          </a:solidFill>
                          <a:prstDash val="solid"/>
                          <a:round/>
                          <a:headEnd type="none" w="med" len="med"/>
                          <a:tailEnd type="none" w="med" len="med"/>
                        </a:ln>
                        <a:effectLst/>
                      </p:spPr>
                      <p:txBody>
                        <a:bodyPr/>
                        <a:lstStyle/>
                        <a:p>
                          <a:endParaRPr lang="en-US"/>
                        </a:p>
                      </p:txBody>
                    </p:sp>
                    <p:grpSp>
                      <p:nvGrpSpPr>
                        <p:cNvPr id="1074" name="Group 191"/>
                        <p:cNvGrpSpPr>
                          <a:grpSpLocks/>
                        </p:cNvGrpSpPr>
                        <p:nvPr/>
                      </p:nvGrpSpPr>
                      <p:grpSpPr bwMode="auto">
                        <a:xfrm>
                          <a:off x="4683" y="3207"/>
                          <a:ext cx="31" cy="33"/>
                          <a:chOff x="4683" y="3207"/>
                          <a:chExt cx="31" cy="33"/>
                        </a:xfrm>
                      </p:grpSpPr>
                      <p:grpSp>
                        <p:nvGrpSpPr>
                          <p:cNvPr id="1083" name="Group 178"/>
                          <p:cNvGrpSpPr>
                            <a:grpSpLocks/>
                          </p:cNvGrpSpPr>
                          <p:nvPr/>
                        </p:nvGrpSpPr>
                        <p:grpSpPr bwMode="auto">
                          <a:xfrm>
                            <a:off x="4711" y="3219"/>
                            <a:ext cx="3" cy="3"/>
                            <a:chOff x="4711" y="3219"/>
                            <a:chExt cx="3" cy="3"/>
                          </a:xfrm>
                        </p:grpSpPr>
                        <p:sp>
                          <p:nvSpPr>
                            <p:cNvPr id="1096" name="Oval 176"/>
                            <p:cNvSpPr>
                              <a:spLocks noChangeArrowheads="1"/>
                            </p:cNvSpPr>
                            <p:nvPr/>
                          </p:nvSpPr>
                          <p:spPr bwMode="auto">
                            <a:xfrm>
                              <a:off x="4711" y="3219"/>
                              <a:ext cx="3" cy="3"/>
                            </a:xfrm>
                            <a:prstGeom prst="ellipse">
                              <a:avLst/>
                            </a:prstGeom>
                            <a:solidFill>
                              <a:srgbClr val="000000"/>
                            </a:solidFill>
                            <a:ln w="12700">
                              <a:noFill/>
                              <a:round/>
                              <a:headEnd/>
                              <a:tailEnd/>
                            </a:ln>
                            <a:effectLst/>
                          </p:spPr>
                          <p:txBody>
                            <a:bodyPr wrap="none" anchor="ctr"/>
                            <a:lstStyle/>
                            <a:p>
                              <a:endParaRPr lang="en-US"/>
                            </a:p>
                          </p:txBody>
                        </p:sp>
                        <p:sp>
                          <p:nvSpPr>
                            <p:cNvPr id="1097" name="Oval 177"/>
                            <p:cNvSpPr>
                              <a:spLocks noChangeArrowheads="1"/>
                            </p:cNvSpPr>
                            <p:nvPr/>
                          </p:nvSpPr>
                          <p:spPr bwMode="auto">
                            <a:xfrm>
                              <a:off x="4711" y="3219"/>
                              <a:ext cx="2" cy="2"/>
                            </a:xfrm>
                            <a:prstGeom prst="ellipse">
                              <a:avLst/>
                            </a:prstGeom>
                            <a:solidFill>
                              <a:srgbClr val="FFFFFF"/>
                            </a:solidFill>
                            <a:ln w="12700">
                              <a:noFill/>
                              <a:round/>
                              <a:headEnd/>
                              <a:tailEnd/>
                            </a:ln>
                            <a:effectLst/>
                          </p:spPr>
                          <p:txBody>
                            <a:bodyPr wrap="none" anchor="ctr"/>
                            <a:lstStyle/>
                            <a:p>
                              <a:endParaRPr lang="en-US"/>
                            </a:p>
                          </p:txBody>
                        </p:sp>
                      </p:grpSp>
                      <p:grpSp>
                        <p:nvGrpSpPr>
                          <p:cNvPr id="1084" name="Group 181"/>
                          <p:cNvGrpSpPr>
                            <a:grpSpLocks/>
                          </p:cNvGrpSpPr>
                          <p:nvPr/>
                        </p:nvGrpSpPr>
                        <p:grpSpPr bwMode="auto">
                          <a:xfrm>
                            <a:off x="4683" y="3217"/>
                            <a:ext cx="3" cy="3"/>
                            <a:chOff x="4683" y="3217"/>
                            <a:chExt cx="3" cy="3"/>
                          </a:xfrm>
                        </p:grpSpPr>
                        <p:sp>
                          <p:nvSpPr>
                            <p:cNvPr id="1094" name="Oval 179"/>
                            <p:cNvSpPr>
                              <a:spLocks noChangeArrowheads="1"/>
                            </p:cNvSpPr>
                            <p:nvPr/>
                          </p:nvSpPr>
                          <p:spPr bwMode="auto">
                            <a:xfrm>
                              <a:off x="4683" y="3217"/>
                              <a:ext cx="3" cy="3"/>
                            </a:xfrm>
                            <a:prstGeom prst="ellipse">
                              <a:avLst/>
                            </a:prstGeom>
                            <a:solidFill>
                              <a:srgbClr val="000000"/>
                            </a:solidFill>
                            <a:ln w="12700">
                              <a:noFill/>
                              <a:round/>
                              <a:headEnd/>
                              <a:tailEnd/>
                            </a:ln>
                            <a:effectLst/>
                          </p:spPr>
                          <p:txBody>
                            <a:bodyPr wrap="none" anchor="ctr"/>
                            <a:lstStyle/>
                            <a:p>
                              <a:endParaRPr lang="en-US"/>
                            </a:p>
                          </p:txBody>
                        </p:sp>
                        <p:sp>
                          <p:nvSpPr>
                            <p:cNvPr id="1095" name="Oval 180"/>
                            <p:cNvSpPr>
                              <a:spLocks noChangeArrowheads="1"/>
                            </p:cNvSpPr>
                            <p:nvPr/>
                          </p:nvSpPr>
                          <p:spPr bwMode="auto">
                            <a:xfrm>
                              <a:off x="4684" y="3218"/>
                              <a:ext cx="2" cy="2"/>
                            </a:xfrm>
                            <a:prstGeom prst="ellipse">
                              <a:avLst/>
                            </a:prstGeom>
                            <a:solidFill>
                              <a:srgbClr val="FFFFFF"/>
                            </a:solidFill>
                            <a:ln w="12700">
                              <a:noFill/>
                              <a:round/>
                              <a:headEnd/>
                              <a:tailEnd/>
                            </a:ln>
                            <a:effectLst/>
                          </p:spPr>
                          <p:txBody>
                            <a:bodyPr wrap="none" anchor="ctr"/>
                            <a:lstStyle/>
                            <a:p>
                              <a:endParaRPr lang="en-US"/>
                            </a:p>
                          </p:txBody>
                        </p:sp>
                      </p:grpSp>
                      <p:grpSp>
                        <p:nvGrpSpPr>
                          <p:cNvPr id="1085" name="Group 184"/>
                          <p:cNvGrpSpPr>
                            <a:grpSpLocks/>
                          </p:cNvGrpSpPr>
                          <p:nvPr/>
                        </p:nvGrpSpPr>
                        <p:grpSpPr bwMode="auto">
                          <a:xfrm>
                            <a:off x="4698" y="3207"/>
                            <a:ext cx="3" cy="3"/>
                            <a:chOff x="4698" y="3207"/>
                            <a:chExt cx="3" cy="3"/>
                          </a:xfrm>
                        </p:grpSpPr>
                        <p:sp>
                          <p:nvSpPr>
                            <p:cNvPr id="1092" name="Oval 182"/>
                            <p:cNvSpPr>
                              <a:spLocks noChangeArrowheads="1"/>
                            </p:cNvSpPr>
                            <p:nvPr/>
                          </p:nvSpPr>
                          <p:spPr bwMode="auto">
                            <a:xfrm>
                              <a:off x="4698" y="3207"/>
                              <a:ext cx="3" cy="3"/>
                            </a:xfrm>
                            <a:prstGeom prst="ellipse">
                              <a:avLst/>
                            </a:prstGeom>
                            <a:solidFill>
                              <a:srgbClr val="000000"/>
                            </a:solidFill>
                            <a:ln w="12700">
                              <a:noFill/>
                              <a:round/>
                              <a:headEnd/>
                              <a:tailEnd/>
                            </a:ln>
                            <a:effectLst/>
                          </p:spPr>
                          <p:txBody>
                            <a:bodyPr wrap="none" anchor="ctr"/>
                            <a:lstStyle/>
                            <a:p>
                              <a:endParaRPr lang="en-US"/>
                            </a:p>
                          </p:txBody>
                        </p:sp>
                        <p:sp>
                          <p:nvSpPr>
                            <p:cNvPr id="1093" name="Oval 183"/>
                            <p:cNvSpPr>
                              <a:spLocks noChangeArrowheads="1"/>
                            </p:cNvSpPr>
                            <p:nvPr/>
                          </p:nvSpPr>
                          <p:spPr bwMode="auto">
                            <a:xfrm>
                              <a:off x="4699" y="3208"/>
                              <a:ext cx="2" cy="2"/>
                            </a:xfrm>
                            <a:prstGeom prst="ellipse">
                              <a:avLst/>
                            </a:prstGeom>
                            <a:solidFill>
                              <a:srgbClr val="FFFFFF"/>
                            </a:solidFill>
                            <a:ln w="12700">
                              <a:noFill/>
                              <a:round/>
                              <a:headEnd/>
                              <a:tailEnd/>
                            </a:ln>
                            <a:effectLst/>
                          </p:spPr>
                          <p:txBody>
                            <a:bodyPr wrap="none" anchor="ctr"/>
                            <a:lstStyle/>
                            <a:p>
                              <a:endParaRPr lang="en-US"/>
                            </a:p>
                          </p:txBody>
                        </p:sp>
                      </p:grpSp>
                      <p:grpSp>
                        <p:nvGrpSpPr>
                          <p:cNvPr id="1086" name="Group 187"/>
                          <p:cNvGrpSpPr>
                            <a:grpSpLocks/>
                          </p:cNvGrpSpPr>
                          <p:nvPr/>
                        </p:nvGrpSpPr>
                        <p:grpSpPr bwMode="auto">
                          <a:xfrm>
                            <a:off x="4687" y="3236"/>
                            <a:ext cx="3" cy="3"/>
                            <a:chOff x="4687" y="3236"/>
                            <a:chExt cx="3" cy="3"/>
                          </a:xfrm>
                        </p:grpSpPr>
                        <p:sp>
                          <p:nvSpPr>
                            <p:cNvPr id="1090" name="Oval 185"/>
                            <p:cNvSpPr>
                              <a:spLocks noChangeArrowheads="1"/>
                            </p:cNvSpPr>
                            <p:nvPr/>
                          </p:nvSpPr>
                          <p:spPr bwMode="auto">
                            <a:xfrm>
                              <a:off x="4687" y="3236"/>
                              <a:ext cx="3" cy="3"/>
                            </a:xfrm>
                            <a:prstGeom prst="ellipse">
                              <a:avLst/>
                            </a:prstGeom>
                            <a:solidFill>
                              <a:srgbClr val="000000"/>
                            </a:solidFill>
                            <a:ln w="12700">
                              <a:noFill/>
                              <a:round/>
                              <a:headEnd/>
                              <a:tailEnd/>
                            </a:ln>
                            <a:effectLst/>
                          </p:spPr>
                          <p:txBody>
                            <a:bodyPr wrap="none" anchor="ctr"/>
                            <a:lstStyle/>
                            <a:p>
                              <a:endParaRPr lang="en-US"/>
                            </a:p>
                          </p:txBody>
                        </p:sp>
                        <p:sp>
                          <p:nvSpPr>
                            <p:cNvPr id="1091" name="Oval 186"/>
                            <p:cNvSpPr>
                              <a:spLocks noChangeArrowheads="1"/>
                            </p:cNvSpPr>
                            <p:nvPr/>
                          </p:nvSpPr>
                          <p:spPr bwMode="auto">
                            <a:xfrm>
                              <a:off x="4688" y="3236"/>
                              <a:ext cx="2" cy="2"/>
                            </a:xfrm>
                            <a:prstGeom prst="ellipse">
                              <a:avLst/>
                            </a:prstGeom>
                            <a:solidFill>
                              <a:srgbClr val="FFFFFF"/>
                            </a:solidFill>
                            <a:ln w="12700">
                              <a:noFill/>
                              <a:round/>
                              <a:headEnd/>
                              <a:tailEnd/>
                            </a:ln>
                            <a:effectLst/>
                          </p:spPr>
                          <p:txBody>
                            <a:bodyPr wrap="none" anchor="ctr"/>
                            <a:lstStyle/>
                            <a:p>
                              <a:endParaRPr lang="en-US"/>
                            </a:p>
                          </p:txBody>
                        </p:sp>
                      </p:grpSp>
                      <p:grpSp>
                        <p:nvGrpSpPr>
                          <p:cNvPr id="1087" name="Group 190"/>
                          <p:cNvGrpSpPr>
                            <a:grpSpLocks/>
                          </p:cNvGrpSpPr>
                          <p:nvPr/>
                        </p:nvGrpSpPr>
                        <p:grpSpPr bwMode="auto">
                          <a:xfrm>
                            <a:off x="4704" y="3237"/>
                            <a:ext cx="3" cy="3"/>
                            <a:chOff x="4704" y="3237"/>
                            <a:chExt cx="3" cy="3"/>
                          </a:xfrm>
                        </p:grpSpPr>
                        <p:sp>
                          <p:nvSpPr>
                            <p:cNvPr id="1088" name="Oval 188"/>
                            <p:cNvSpPr>
                              <a:spLocks noChangeArrowheads="1"/>
                            </p:cNvSpPr>
                            <p:nvPr/>
                          </p:nvSpPr>
                          <p:spPr bwMode="auto">
                            <a:xfrm>
                              <a:off x="4704" y="3237"/>
                              <a:ext cx="3" cy="3"/>
                            </a:xfrm>
                            <a:prstGeom prst="ellipse">
                              <a:avLst/>
                            </a:prstGeom>
                            <a:solidFill>
                              <a:srgbClr val="000000"/>
                            </a:solidFill>
                            <a:ln w="12700">
                              <a:noFill/>
                              <a:round/>
                              <a:headEnd/>
                              <a:tailEnd/>
                            </a:ln>
                            <a:effectLst/>
                          </p:spPr>
                          <p:txBody>
                            <a:bodyPr wrap="none" anchor="ctr"/>
                            <a:lstStyle/>
                            <a:p>
                              <a:endParaRPr lang="en-US"/>
                            </a:p>
                          </p:txBody>
                        </p:sp>
                        <p:sp>
                          <p:nvSpPr>
                            <p:cNvPr id="1089" name="Oval 189"/>
                            <p:cNvSpPr>
                              <a:spLocks noChangeArrowheads="1"/>
                            </p:cNvSpPr>
                            <p:nvPr/>
                          </p:nvSpPr>
                          <p:spPr bwMode="auto">
                            <a:xfrm>
                              <a:off x="4705" y="3238"/>
                              <a:ext cx="2" cy="2"/>
                            </a:xfrm>
                            <a:prstGeom prst="ellipse">
                              <a:avLst/>
                            </a:prstGeom>
                            <a:solidFill>
                              <a:srgbClr val="FFFFFF"/>
                            </a:solidFill>
                            <a:ln w="12700">
                              <a:noFill/>
                              <a:round/>
                              <a:headEnd/>
                              <a:tailEnd/>
                            </a:ln>
                            <a:effectLst/>
                          </p:spPr>
                          <p:txBody>
                            <a:bodyPr wrap="none" anchor="ctr"/>
                            <a:lstStyle/>
                            <a:p>
                              <a:endParaRPr lang="en-US"/>
                            </a:p>
                          </p:txBody>
                        </p:sp>
                      </p:grpSp>
                    </p:grpSp>
                    <p:grpSp>
                      <p:nvGrpSpPr>
                        <p:cNvPr id="1075" name="Group 199"/>
                        <p:cNvGrpSpPr>
                          <a:grpSpLocks/>
                        </p:cNvGrpSpPr>
                        <p:nvPr/>
                      </p:nvGrpSpPr>
                      <p:grpSpPr bwMode="auto">
                        <a:xfrm>
                          <a:off x="4682" y="3219"/>
                          <a:ext cx="31" cy="27"/>
                          <a:chOff x="4682" y="3219"/>
                          <a:chExt cx="31" cy="27"/>
                        </a:xfrm>
                      </p:grpSpPr>
                      <p:grpSp>
                        <p:nvGrpSpPr>
                          <p:cNvPr id="1076" name="Group 197"/>
                          <p:cNvGrpSpPr>
                            <a:grpSpLocks/>
                          </p:cNvGrpSpPr>
                          <p:nvPr/>
                        </p:nvGrpSpPr>
                        <p:grpSpPr bwMode="auto">
                          <a:xfrm>
                            <a:off x="4682" y="3219"/>
                            <a:ext cx="31" cy="23"/>
                            <a:chOff x="4682" y="3219"/>
                            <a:chExt cx="31" cy="23"/>
                          </a:xfrm>
                        </p:grpSpPr>
                        <p:sp>
                          <p:nvSpPr>
                            <p:cNvPr id="1078" name="Oval 192"/>
                            <p:cNvSpPr>
                              <a:spLocks noChangeArrowheads="1"/>
                            </p:cNvSpPr>
                            <p:nvPr/>
                          </p:nvSpPr>
                          <p:spPr bwMode="auto">
                            <a:xfrm>
                              <a:off x="4693" y="3219"/>
                              <a:ext cx="11" cy="11"/>
                            </a:xfrm>
                            <a:prstGeom prst="ellipse">
                              <a:avLst/>
                            </a:prstGeom>
                            <a:solidFill>
                              <a:srgbClr val="FFFFFF"/>
                            </a:solidFill>
                            <a:ln w="12700">
                              <a:noFill/>
                              <a:round/>
                              <a:headEnd/>
                              <a:tailEnd/>
                            </a:ln>
                            <a:effectLst/>
                          </p:spPr>
                          <p:txBody>
                            <a:bodyPr wrap="none" anchor="ctr"/>
                            <a:lstStyle/>
                            <a:p>
                              <a:endParaRPr lang="en-US"/>
                            </a:p>
                          </p:txBody>
                        </p:sp>
                        <p:sp>
                          <p:nvSpPr>
                            <p:cNvPr id="1079" name="Line 193"/>
                            <p:cNvSpPr>
                              <a:spLocks noChangeShapeType="1"/>
                            </p:cNvSpPr>
                            <p:nvPr/>
                          </p:nvSpPr>
                          <p:spPr bwMode="auto">
                            <a:xfrm flipH="1">
                              <a:off x="4689" y="3221"/>
                              <a:ext cx="24" cy="1"/>
                            </a:xfrm>
                            <a:prstGeom prst="line">
                              <a:avLst/>
                            </a:prstGeom>
                            <a:noFill/>
                            <a:ln w="12700">
                              <a:solidFill>
                                <a:srgbClr val="C0C0C0"/>
                              </a:solidFill>
                              <a:round/>
                              <a:headEnd/>
                              <a:tailEnd/>
                            </a:ln>
                            <a:effectLst/>
                          </p:spPr>
                          <p:txBody>
                            <a:bodyPr wrap="none" anchor="ctr"/>
                            <a:lstStyle/>
                            <a:p>
                              <a:endParaRPr lang="en-US"/>
                            </a:p>
                          </p:txBody>
                        </p:sp>
                        <p:sp>
                          <p:nvSpPr>
                            <p:cNvPr id="1080" name="Line 194"/>
                            <p:cNvSpPr>
                              <a:spLocks noChangeShapeType="1"/>
                            </p:cNvSpPr>
                            <p:nvPr/>
                          </p:nvSpPr>
                          <p:spPr bwMode="auto">
                            <a:xfrm>
                              <a:off x="4687" y="3219"/>
                              <a:ext cx="6" cy="1"/>
                            </a:xfrm>
                            <a:prstGeom prst="line">
                              <a:avLst/>
                            </a:prstGeom>
                            <a:noFill/>
                            <a:ln w="12700">
                              <a:solidFill>
                                <a:srgbClr val="C0C0C0"/>
                              </a:solidFill>
                              <a:round/>
                              <a:headEnd/>
                              <a:tailEnd/>
                            </a:ln>
                            <a:effectLst/>
                          </p:spPr>
                          <p:txBody>
                            <a:bodyPr wrap="none" anchor="ctr"/>
                            <a:lstStyle/>
                            <a:p>
                              <a:endParaRPr lang="en-US"/>
                            </a:p>
                          </p:txBody>
                        </p:sp>
                        <p:sp>
                          <p:nvSpPr>
                            <p:cNvPr id="1081" name="Line 195"/>
                            <p:cNvSpPr>
                              <a:spLocks noChangeShapeType="1"/>
                            </p:cNvSpPr>
                            <p:nvPr/>
                          </p:nvSpPr>
                          <p:spPr bwMode="auto">
                            <a:xfrm flipH="1" flipV="1">
                              <a:off x="4691" y="3223"/>
                              <a:ext cx="22" cy="19"/>
                            </a:xfrm>
                            <a:prstGeom prst="line">
                              <a:avLst/>
                            </a:prstGeom>
                            <a:noFill/>
                            <a:ln w="12700">
                              <a:solidFill>
                                <a:srgbClr val="C0C0C0"/>
                              </a:solidFill>
                              <a:round/>
                              <a:headEnd/>
                              <a:tailEnd/>
                            </a:ln>
                            <a:effectLst/>
                          </p:spPr>
                          <p:txBody>
                            <a:bodyPr wrap="none" anchor="ctr"/>
                            <a:lstStyle/>
                            <a:p>
                              <a:endParaRPr lang="en-US"/>
                            </a:p>
                          </p:txBody>
                        </p:sp>
                        <p:sp>
                          <p:nvSpPr>
                            <p:cNvPr id="1082" name="Line 196"/>
                            <p:cNvSpPr>
                              <a:spLocks noChangeShapeType="1"/>
                            </p:cNvSpPr>
                            <p:nvPr/>
                          </p:nvSpPr>
                          <p:spPr bwMode="auto">
                            <a:xfrm flipV="1">
                              <a:off x="4682" y="3224"/>
                              <a:ext cx="5" cy="17"/>
                            </a:xfrm>
                            <a:prstGeom prst="line">
                              <a:avLst/>
                            </a:prstGeom>
                            <a:noFill/>
                            <a:ln w="12700">
                              <a:solidFill>
                                <a:srgbClr val="C0C0C0"/>
                              </a:solidFill>
                              <a:round/>
                              <a:headEnd/>
                              <a:tailEnd/>
                            </a:ln>
                            <a:effectLst/>
                          </p:spPr>
                          <p:txBody>
                            <a:bodyPr wrap="none" anchor="ctr"/>
                            <a:lstStyle/>
                            <a:p>
                              <a:endParaRPr lang="en-US"/>
                            </a:p>
                          </p:txBody>
                        </p:sp>
                      </p:grpSp>
                      <p:sp>
                        <p:nvSpPr>
                          <p:cNvPr id="1077" name="Line 198"/>
                          <p:cNvSpPr>
                            <a:spLocks noChangeShapeType="1"/>
                          </p:cNvSpPr>
                          <p:nvPr/>
                        </p:nvSpPr>
                        <p:spPr bwMode="auto">
                          <a:xfrm flipH="1">
                            <a:off x="4687" y="3241"/>
                            <a:ext cx="16" cy="5"/>
                          </a:xfrm>
                          <a:prstGeom prst="line">
                            <a:avLst/>
                          </a:prstGeom>
                          <a:noFill/>
                          <a:ln w="12700">
                            <a:solidFill>
                              <a:srgbClr val="C0C0C0"/>
                            </a:solidFill>
                            <a:round/>
                            <a:headEnd/>
                            <a:tailEnd/>
                          </a:ln>
                          <a:effectLst/>
                        </p:spPr>
                        <p:txBody>
                          <a:bodyPr wrap="none" anchor="ctr"/>
                          <a:lstStyle/>
                          <a:p>
                            <a:endParaRPr lang="en-US"/>
                          </a:p>
                        </p:txBody>
                      </p:sp>
                    </p:grpSp>
                  </p:grpSp>
                </p:grpSp>
              </p:grpSp>
              <p:grpSp>
                <p:nvGrpSpPr>
                  <p:cNvPr id="1061" name="Group 209"/>
                  <p:cNvGrpSpPr>
                    <a:grpSpLocks/>
                  </p:cNvGrpSpPr>
                  <p:nvPr/>
                </p:nvGrpSpPr>
                <p:grpSpPr bwMode="auto">
                  <a:xfrm>
                    <a:off x="3751" y="3119"/>
                    <a:ext cx="878" cy="193"/>
                    <a:chOff x="3751" y="3119"/>
                    <a:chExt cx="878" cy="193"/>
                  </a:xfrm>
                </p:grpSpPr>
                <p:grpSp>
                  <p:nvGrpSpPr>
                    <p:cNvPr id="1062" name="Group 207"/>
                    <p:cNvGrpSpPr>
                      <a:grpSpLocks/>
                    </p:cNvGrpSpPr>
                    <p:nvPr/>
                  </p:nvGrpSpPr>
                  <p:grpSpPr bwMode="auto">
                    <a:xfrm>
                      <a:off x="3751" y="3119"/>
                      <a:ext cx="878" cy="193"/>
                      <a:chOff x="3751" y="3119"/>
                      <a:chExt cx="878" cy="193"/>
                    </a:xfrm>
                  </p:grpSpPr>
                  <p:grpSp>
                    <p:nvGrpSpPr>
                      <p:cNvPr id="1064" name="Group 205"/>
                      <p:cNvGrpSpPr>
                        <a:grpSpLocks/>
                      </p:cNvGrpSpPr>
                      <p:nvPr/>
                    </p:nvGrpSpPr>
                    <p:grpSpPr bwMode="auto">
                      <a:xfrm>
                        <a:off x="3751" y="3119"/>
                        <a:ext cx="746" cy="193"/>
                        <a:chOff x="3751" y="3119"/>
                        <a:chExt cx="746" cy="193"/>
                      </a:xfrm>
                    </p:grpSpPr>
                    <p:sp>
                      <p:nvSpPr>
                        <p:cNvPr id="1066" name="Oval 203"/>
                        <p:cNvSpPr>
                          <a:spLocks noChangeArrowheads="1"/>
                        </p:cNvSpPr>
                        <p:nvPr/>
                      </p:nvSpPr>
                      <p:spPr bwMode="auto">
                        <a:xfrm>
                          <a:off x="3751" y="3119"/>
                          <a:ext cx="163" cy="193"/>
                        </a:xfrm>
                        <a:prstGeom prst="ellipse">
                          <a:avLst/>
                        </a:prstGeom>
                        <a:solidFill>
                          <a:srgbClr val="000000"/>
                        </a:solidFill>
                        <a:ln w="12700">
                          <a:noFill/>
                          <a:round/>
                          <a:headEnd/>
                          <a:tailEnd/>
                        </a:ln>
                        <a:effectLst/>
                      </p:spPr>
                      <p:txBody>
                        <a:bodyPr wrap="none" anchor="ctr"/>
                        <a:lstStyle/>
                        <a:p>
                          <a:endParaRPr lang="en-US"/>
                        </a:p>
                      </p:txBody>
                    </p:sp>
                    <p:sp>
                      <p:nvSpPr>
                        <p:cNvPr id="1067" name="Oval 204"/>
                        <p:cNvSpPr>
                          <a:spLocks noChangeArrowheads="1"/>
                        </p:cNvSpPr>
                        <p:nvPr/>
                      </p:nvSpPr>
                      <p:spPr bwMode="auto">
                        <a:xfrm>
                          <a:off x="4346" y="3173"/>
                          <a:ext cx="151" cy="114"/>
                        </a:xfrm>
                        <a:prstGeom prst="ellipse">
                          <a:avLst/>
                        </a:prstGeom>
                        <a:solidFill>
                          <a:srgbClr val="000000"/>
                        </a:solidFill>
                        <a:ln w="12700">
                          <a:noFill/>
                          <a:round/>
                          <a:headEnd/>
                          <a:tailEnd/>
                        </a:ln>
                        <a:effectLst/>
                      </p:spPr>
                      <p:txBody>
                        <a:bodyPr wrap="none" anchor="ctr"/>
                        <a:lstStyle/>
                        <a:p>
                          <a:endParaRPr lang="en-US"/>
                        </a:p>
                      </p:txBody>
                    </p:sp>
                  </p:grpSp>
                  <p:sp>
                    <p:nvSpPr>
                      <p:cNvPr id="1065" name="Freeform 206"/>
                      <p:cNvSpPr>
                        <a:spLocks/>
                      </p:cNvSpPr>
                      <p:nvPr/>
                    </p:nvSpPr>
                    <p:spPr bwMode="auto">
                      <a:xfrm>
                        <a:off x="4461" y="3230"/>
                        <a:ext cx="168" cy="27"/>
                      </a:xfrm>
                      <a:custGeom>
                        <a:avLst/>
                        <a:gdLst/>
                        <a:ahLst/>
                        <a:cxnLst>
                          <a:cxn ang="0">
                            <a:pos x="161" y="24"/>
                          </a:cxn>
                          <a:cxn ang="0">
                            <a:pos x="0" y="26"/>
                          </a:cxn>
                          <a:cxn ang="0">
                            <a:pos x="0" y="0"/>
                          </a:cxn>
                          <a:cxn ang="0">
                            <a:pos x="167" y="6"/>
                          </a:cxn>
                          <a:cxn ang="0">
                            <a:pos x="161" y="24"/>
                          </a:cxn>
                        </a:cxnLst>
                        <a:rect l="0" t="0" r="r" b="b"/>
                        <a:pathLst>
                          <a:path w="168" h="27">
                            <a:moveTo>
                              <a:pt x="161" y="24"/>
                            </a:moveTo>
                            <a:lnTo>
                              <a:pt x="0" y="26"/>
                            </a:lnTo>
                            <a:lnTo>
                              <a:pt x="0" y="0"/>
                            </a:lnTo>
                            <a:lnTo>
                              <a:pt x="167" y="6"/>
                            </a:lnTo>
                            <a:lnTo>
                              <a:pt x="161" y="24"/>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grpSp>
                <p:sp>
                  <p:nvSpPr>
                    <p:cNvPr id="1063" name="Freeform 208"/>
                    <p:cNvSpPr>
                      <a:spLocks/>
                    </p:cNvSpPr>
                    <p:nvPr/>
                  </p:nvSpPr>
                  <p:spPr bwMode="auto">
                    <a:xfrm>
                      <a:off x="3770" y="3235"/>
                      <a:ext cx="285" cy="42"/>
                    </a:xfrm>
                    <a:custGeom>
                      <a:avLst/>
                      <a:gdLst/>
                      <a:ahLst/>
                      <a:cxnLst>
                        <a:cxn ang="0">
                          <a:pos x="272" y="41"/>
                        </a:cxn>
                        <a:cxn ang="0">
                          <a:pos x="18" y="27"/>
                        </a:cxn>
                        <a:cxn ang="0">
                          <a:pos x="0" y="0"/>
                        </a:cxn>
                        <a:cxn ang="0">
                          <a:pos x="284" y="14"/>
                        </a:cxn>
                        <a:cxn ang="0">
                          <a:pos x="272" y="41"/>
                        </a:cxn>
                      </a:cxnLst>
                      <a:rect l="0" t="0" r="r" b="b"/>
                      <a:pathLst>
                        <a:path w="285" h="42">
                          <a:moveTo>
                            <a:pt x="272" y="41"/>
                          </a:moveTo>
                          <a:lnTo>
                            <a:pt x="18" y="27"/>
                          </a:lnTo>
                          <a:lnTo>
                            <a:pt x="0" y="0"/>
                          </a:lnTo>
                          <a:lnTo>
                            <a:pt x="284" y="14"/>
                          </a:lnTo>
                          <a:lnTo>
                            <a:pt x="272" y="41"/>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grpSp>
            </p:grpSp>
          </p:grpSp>
          <p:grpSp>
            <p:nvGrpSpPr>
              <p:cNvPr id="1009" name="Group 260"/>
              <p:cNvGrpSpPr>
                <a:grpSpLocks/>
              </p:cNvGrpSpPr>
              <p:nvPr/>
            </p:nvGrpSpPr>
            <p:grpSpPr bwMode="auto">
              <a:xfrm>
                <a:off x="3593" y="2946"/>
                <a:ext cx="1255" cy="338"/>
                <a:chOff x="3593" y="2946"/>
                <a:chExt cx="1255" cy="338"/>
              </a:xfrm>
            </p:grpSpPr>
            <p:grpSp>
              <p:nvGrpSpPr>
                <p:cNvPr id="1010" name="Group 214"/>
                <p:cNvGrpSpPr>
                  <a:grpSpLocks/>
                </p:cNvGrpSpPr>
                <p:nvPr/>
              </p:nvGrpSpPr>
              <p:grpSpPr bwMode="auto">
                <a:xfrm>
                  <a:off x="3808" y="2954"/>
                  <a:ext cx="758" cy="116"/>
                  <a:chOff x="3808" y="2954"/>
                  <a:chExt cx="758" cy="116"/>
                </a:xfrm>
              </p:grpSpPr>
              <p:sp>
                <p:nvSpPr>
                  <p:cNvPr id="1056" name="Freeform 212"/>
                  <p:cNvSpPr>
                    <a:spLocks/>
                  </p:cNvSpPr>
                  <p:nvPr/>
                </p:nvSpPr>
                <p:spPr bwMode="auto">
                  <a:xfrm>
                    <a:off x="4205" y="2962"/>
                    <a:ext cx="361" cy="108"/>
                  </a:xfrm>
                  <a:custGeom>
                    <a:avLst/>
                    <a:gdLst/>
                    <a:ahLst/>
                    <a:cxnLst>
                      <a:cxn ang="0">
                        <a:pos x="323" y="80"/>
                      </a:cxn>
                      <a:cxn ang="0">
                        <a:pos x="276" y="52"/>
                      </a:cxn>
                      <a:cxn ang="0">
                        <a:pos x="235" y="27"/>
                      </a:cxn>
                      <a:cxn ang="0">
                        <a:pos x="214" y="16"/>
                      </a:cxn>
                      <a:cxn ang="0">
                        <a:pos x="200" y="11"/>
                      </a:cxn>
                      <a:cxn ang="0">
                        <a:pos x="179" y="7"/>
                      </a:cxn>
                      <a:cxn ang="0">
                        <a:pos x="100" y="2"/>
                      </a:cxn>
                      <a:cxn ang="0">
                        <a:pos x="45" y="0"/>
                      </a:cxn>
                      <a:cxn ang="0">
                        <a:pos x="30" y="1"/>
                      </a:cxn>
                      <a:cxn ang="0">
                        <a:pos x="21" y="6"/>
                      </a:cxn>
                      <a:cxn ang="0">
                        <a:pos x="16" y="16"/>
                      </a:cxn>
                      <a:cxn ang="0">
                        <a:pos x="11" y="31"/>
                      </a:cxn>
                      <a:cxn ang="0">
                        <a:pos x="2" y="83"/>
                      </a:cxn>
                      <a:cxn ang="0">
                        <a:pos x="0" y="91"/>
                      </a:cxn>
                      <a:cxn ang="0">
                        <a:pos x="1" y="97"/>
                      </a:cxn>
                      <a:cxn ang="0">
                        <a:pos x="12" y="100"/>
                      </a:cxn>
                      <a:cxn ang="0">
                        <a:pos x="181" y="104"/>
                      </a:cxn>
                      <a:cxn ang="0">
                        <a:pos x="309" y="96"/>
                      </a:cxn>
                      <a:cxn ang="0">
                        <a:pos x="110" y="81"/>
                      </a:cxn>
                      <a:cxn ang="0">
                        <a:pos x="104" y="64"/>
                      </a:cxn>
                      <a:cxn ang="0">
                        <a:pos x="70" y="61"/>
                      </a:cxn>
                      <a:cxn ang="0">
                        <a:pos x="20" y="30"/>
                      </a:cxn>
                      <a:cxn ang="0">
                        <a:pos x="57" y="30"/>
                      </a:cxn>
                      <a:cxn ang="0">
                        <a:pos x="66" y="47"/>
                      </a:cxn>
                      <a:cxn ang="0">
                        <a:pos x="71" y="61"/>
                      </a:cxn>
                      <a:cxn ang="0">
                        <a:pos x="97" y="47"/>
                      </a:cxn>
                      <a:cxn ang="0">
                        <a:pos x="86" y="28"/>
                      </a:cxn>
                      <a:cxn ang="0">
                        <a:pos x="204" y="33"/>
                      </a:cxn>
                      <a:cxn ang="0">
                        <a:pos x="225" y="40"/>
                      </a:cxn>
                      <a:cxn ang="0">
                        <a:pos x="261" y="62"/>
                      </a:cxn>
                      <a:cxn ang="0">
                        <a:pos x="296" y="86"/>
                      </a:cxn>
                      <a:cxn ang="0">
                        <a:pos x="338" y="106"/>
                      </a:cxn>
                      <a:cxn ang="0">
                        <a:pos x="345" y="94"/>
                      </a:cxn>
                    </a:cxnLst>
                    <a:rect l="0" t="0" r="r" b="b"/>
                    <a:pathLst>
                      <a:path w="361" h="108">
                        <a:moveTo>
                          <a:pt x="345" y="94"/>
                        </a:moveTo>
                        <a:lnTo>
                          <a:pt x="323" y="80"/>
                        </a:lnTo>
                        <a:lnTo>
                          <a:pt x="299" y="66"/>
                        </a:lnTo>
                        <a:lnTo>
                          <a:pt x="276" y="52"/>
                        </a:lnTo>
                        <a:lnTo>
                          <a:pt x="257" y="40"/>
                        </a:lnTo>
                        <a:lnTo>
                          <a:pt x="235" y="27"/>
                        </a:lnTo>
                        <a:lnTo>
                          <a:pt x="222" y="20"/>
                        </a:lnTo>
                        <a:lnTo>
                          <a:pt x="214" y="16"/>
                        </a:lnTo>
                        <a:lnTo>
                          <a:pt x="205" y="13"/>
                        </a:lnTo>
                        <a:lnTo>
                          <a:pt x="200" y="11"/>
                        </a:lnTo>
                        <a:lnTo>
                          <a:pt x="194" y="10"/>
                        </a:lnTo>
                        <a:lnTo>
                          <a:pt x="179" y="7"/>
                        </a:lnTo>
                        <a:lnTo>
                          <a:pt x="130" y="3"/>
                        </a:lnTo>
                        <a:lnTo>
                          <a:pt x="100" y="2"/>
                        </a:lnTo>
                        <a:lnTo>
                          <a:pt x="66" y="0"/>
                        </a:lnTo>
                        <a:lnTo>
                          <a:pt x="45" y="0"/>
                        </a:lnTo>
                        <a:lnTo>
                          <a:pt x="36" y="0"/>
                        </a:lnTo>
                        <a:lnTo>
                          <a:pt x="30" y="1"/>
                        </a:lnTo>
                        <a:lnTo>
                          <a:pt x="25" y="3"/>
                        </a:lnTo>
                        <a:lnTo>
                          <a:pt x="21" y="6"/>
                        </a:lnTo>
                        <a:lnTo>
                          <a:pt x="19" y="8"/>
                        </a:lnTo>
                        <a:lnTo>
                          <a:pt x="16" y="16"/>
                        </a:lnTo>
                        <a:lnTo>
                          <a:pt x="14" y="22"/>
                        </a:lnTo>
                        <a:lnTo>
                          <a:pt x="11" y="31"/>
                        </a:lnTo>
                        <a:lnTo>
                          <a:pt x="3" y="77"/>
                        </a:lnTo>
                        <a:lnTo>
                          <a:pt x="2" y="83"/>
                        </a:lnTo>
                        <a:lnTo>
                          <a:pt x="1" y="87"/>
                        </a:lnTo>
                        <a:lnTo>
                          <a:pt x="0" y="91"/>
                        </a:lnTo>
                        <a:lnTo>
                          <a:pt x="0" y="94"/>
                        </a:lnTo>
                        <a:lnTo>
                          <a:pt x="1" y="97"/>
                        </a:lnTo>
                        <a:lnTo>
                          <a:pt x="5" y="100"/>
                        </a:lnTo>
                        <a:lnTo>
                          <a:pt x="12" y="100"/>
                        </a:lnTo>
                        <a:lnTo>
                          <a:pt x="82" y="101"/>
                        </a:lnTo>
                        <a:lnTo>
                          <a:pt x="181" y="104"/>
                        </a:lnTo>
                        <a:lnTo>
                          <a:pt x="338" y="106"/>
                        </a:lnTo>
                        <a:lnTo>
                          <a:pt x="309" y="96"/>
                        </a:lnTo>
                        <a:lnTo>
                          <a:pt x="113" y="91"/>
                        </a:lnTo>
                        <a:lnTo>
                          <a:pt x="110" y="81"/>
                        </a:lnTo>
                        <a:lnTo>
                          <a:pt x="108" y="74"/>
                        </a:lnTo>
                        <a:lnTo>
                          <a:pt x="104" y="64"/>
                        </a:lnTo>
                        <a:lnTo>
                          <a:pt x="101" y="57"/>
                        </a:lnTo>
                        <a:lnTo>
                          <a:pt x="70" y="61"/>
                        </a:lnTo>
                        <a:lnTo>
                          <a:pt x="51" y="61"/>
                        </a:lnTo>
                        <a:lnTo>
                          <a:pt x="20" y="30"/>
                        </a:lnTo>
                        <a:lnTo>
                          <a:pt x="28" y="29"/>
                        </a:lnTo>
                        <a:lnTo>
                          <a:pt x="57" y="30"/>
                        </a:lnTo>
                        <a:lnTo>
                          <a:pt x="61" y="37"/>
                        </a:lnTo>
                        <a:lnTo>
                          <a:pt x="66" y="47"/>
                        </a:lnTo>
                        <a:lnTo>
                          <a:pt x="68" y="54"/>
                        </a:lnTo>
                        <a:lnTo>
                          <a:pt x="71" y="61"/>
                        </a:lnTo>
                        <a:lnTo>
                          <a:pt x="101" y="57"/>
                        </a:lnTo>
                        <a:lnTo>
                          <a:pt x="97" y="47"/>
                        </a:lnTo>
                        <a:lnTo>
                          <a:pt x="91" y="36"/>
                        </a:lnTo>
                        <a:lnTo>
                          <a:pt x="86" y="28"/>
                        </a:lnTo>
                        <a:lnTo>
                          <a:pt x="179" y="31"/>
                        </a:lnTo>
                        <a:lnTo>
                          <a:pt x="204" y="33"/>
                        </a:lnTo>
                        <a:lnTo>
                          <a:pt x="212" y="33"/>
                        </a:lnTo>
                        <a:lnTo>
                          <a:pt x="225" y="40"/>
                        </a:lnTo>
                        <a:lnTo>
                          <a:pt x="243" y="50"/>
                        </a:lnTo>
                        <a:lnTo>
                          <a:pt x="261" y="62"/>
                        </a:lnTo>
                        <a:lnTo>
                          <a:pt x="278" y="74"/>
                        </a:lnTo>
                        <a:lnTo>
                          <a:pt x="296" y="86"/>
                        </a:lnTo>
                        <a:lnTo>
                          <a:pt x="309" y="96"/>
                        </a:lnTo>
                        <a:lnTo>
                          <a:pt x="338" y="106"/>
                        </a:lnTo>
                        <a:lnTo>
                          <a:pt x="360" y="107"/>
                        </a:lnTo>
                        <a:lnTo>
                          <a:pt x="345" y="94"/>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1057" name="Freeform 213"/>
                  <p:cNvSpPr>
                    <a:spLocks/>
                  </p:cNvSpPr>
                  <p:nvPr/>
                </p:nvSpPr>
                <p:spPr bwMode="auto">
                  <a:xfrm>
                    <a:off x="3808" y="2954"/>
                    <a:ext cx="312" cy="86"/>
                  </a:xfrm>
                  <a:custGeom>
                    <a:avLst/>
                    <a:gdLst/>
                    <a:ahLst/>
                    <a:cxnLst>
                      <a:cxn ang="0">
                        <a:pos x="295" y="1"/>
                      </a:cxn>
                      <a:cxn ang="0">
                        <a:pos x="300" y="1"/>
                      </a:cxn>
                      <a:cxn ang="0">
                        <a:pos x="305" y="3"/>
                      </a:cxn>
                      <a:cxn ang="0">
                        <a:pos x="308" y="5"/>
                      </a:cxn>
                      <a:cxn ang="0">
                        <a:pos x="310" y="8"/>
                      </a:cxn>
                      <a:cxn ang="0">
                        <a:pos x="311" y="13"/>
                      </a:cxn>
                      <a:cxn ang="0">
                        <a:pos x="310" y="17"/>
                      </a:cxn>
                      <a:cxn ang="0">
                        <a:pos x="307" y="26"/>
                      </a:cxn>
                      <a:cxn ang="0">
                        <a:pos x="304" y="34"/>
                      </a:cxn>
                      <a:cxn ang="0">
                        <a:pos x="298" y="31"/>
                      </a:cxn>
                      <a:cxn ang="0">
                        <a:pos x="290" y="31"/>
                      </a:cxn>
                      <a:cxn ang="0">
                        <a:pos x="278" y="31"/>
                      </a:cxn>
                      <a:cxn ang="0">
                        <a:pos x="259" y="31"/>
                      </a:cxn>
                      <a:cxn ang="0">
                        <a:pos x="255" y="34"/>
                      </a:cxn>
                      <a:cxn ang="0">
                        <a:pos x="253" y="39"/>
                      </a:cxn>
                      <a:cxn ang="0">
                        <a:pos x="250" y="45"/>
                      </a:cxn>
                      <a:cxn ang="0">
                        <a:pos x="248" y="49"/>
                      </a:cxn>
                      <a:cxn ang="0">
                        <a:pos x="245" y="56"/>
                      </a:cxn>
                      <a:cxn ang="0">
                        <a:pos x="242" y="62"/>
                      </a:cxn>
                      <a:cxn ang="0">
                        <a:pos x="240" y="68"/>
                      </a:cxn>
                      <a:cxn ang="0">
                        <a:pos x="240" y="72"/>
                      </a:cxn>
                      <a:cxn ang="0">
                        <a:pos x="238" y="83"/>
                      </a:cxn>
                      <a:cxn ang="0">
                        <a:pos x="212" y="85"/>
                      </a:cxn>
                      <a:cxn ang="0">
                        <a:pos x="198" y="85"/>
                      </a:cxn>
                      <a:cxn ang="0">
                        <a:pos x="202" y="69"/>
                      </a:cxn>
                      <a:cxn ang="0">
                        <a:pos x="204" y="61"/>
                      </a:cxn>
                      <a:cxn ang="0">
                        <a:pos x="207" y="53"/>
                      </a:cxn>
                      <a:cxn ang="0">
                        <a:pos x="210" y="46"/>
                      </a:cxn>
                      <a:cxn ang="0">
                        <a:pos x="215" y="34"/>
                      </a:cxn>
                      <a:cxn ang="0">
                        <a:pos x="207" y="35"/>
                      </a:cxn>
                      <a:cxn ang="0">
                        <a:pos x="198" y="37"/>
                      </a:cxn>
                      <a:cxn ang="0">
                        <a:pos x="189" y="41"/>
                      </a:cxn>
                      <a:cxn ang="0">
                        <a:pos x="180" y="47"/>
                      </a:cxn>
                      <a:cxn ang="0">
                        <a:pos x="171" y="53"/>
                      </a:cxn>
                      <a:cxn ang="0">
                        <a:pos x="163" y="59"/>
                      </a:cxn>
                      <a:cxn ang="0">
                        <a:pos x="156" y="67"/>
                      </a:cxn>
                      <a:cxn ang="0">
                        <a:pos x="142" y="85"/>
                      </a:cxn>
                      <a:cxn ang="0">
                        <a:pos x="71" y="85"/>
                      </a:cxn>
                      <a:cxn ang="0">
                        <a:pos x="0" y="85"/>
                      </a:cxn>
                      <a:cxn ang="0">
                        <a:pos x="64" y="47"/>
                      </a:cxn>
                      <a:cxn ang="0">
                        <a:pos x="99" y="27"/>
                      </a:cxn>
                      <a:cxn ang="0">
                        <a:pos x="120" y="16"/>
                      </a:cxn>
                      <a:cxn ang="0">
                        <a:pos x="136" y="9"/>
                      </a:cxn>
                      <a:cxn ang="0">
                        <a:pos x="145" y="7"/>
                      </a:cxn>
                      <a:cxn ang="0">
                        <a:pos x="157" y="5"/>
                      </a:cxn>
                      <a:cxn ang="0">
                        <a:pos x="199" y="4"/>
                      </a:cxn>
                      <a:cxn ang="0">
                        <a:pos x="262" y="0"/>
                      </a:cxn>
                      <a:cxn ang="0">
                        <a:pos x="290" y="0"/>
                      </a:cxn>
                      <a:cxn ang="0">
                        <a:pos x="295" y="1"/>
                      </a:cxn>
                    </a:cxnLst>
                    <a:rect l="0" t="0" r="r" b="b"/>
                    <a:pathLst>
                      <a:path w="312" h="86">
                        <a:moveTo>
                          <a:pt x="295" y="1"/>
                        </a:moveTo>
                        <a:lnTo>
                          <a:pt x="300" y="1"/>
                        </a:lnTo>
                        <a:lnTo>
                          <a:pt x="305" y="3"/>
                        </a:lnTo>
                        <a:lnTo>
                          <a:pt x="308" y="5"/>
                        </a:lnTo>
                        <a:lnTo>
                          <a:pt x="310" y="8"/>
                        </a:lnTo>
                        <a:lnTo>
                          <a:pt x="311" y="13"/>
                        </a:lnTo>
                        <a:lnTo>
                          <a:pt x="310" y="17"/>
                        </a:lnTo>
                        <a:lnTo>
                          <a:pt x="307" y="26"/>
                        </a:lnTo>
                        <a:lnTo>
                          <a:pt x="304" y="34"/>
                        </a:lnTo>
                        <a:lnTo>
                          <a:pt x="298" y="31"/>
                        </a:lnTo>
                        <a:lnTo>
                          <a:pt x="290" y="31"/>
                        </a:lnTo>
                        <a:lnTo>
                          <a:pt x="278" y="31"/>
                        </a:lnTo>
                        <a:lnTo>
                          <a:pt x="259" y="31"/>
                        </a:lnTo>
                        <a:lnTo>
                          <a:pt x="255" y="34"/>
                        </a:lnTo>
                        <a:lnTo>
                          <a:pt x="253" y="39"/>
                        </a:lnTo>
                        <a:lnTo>
                          <a:pt x="250" y="45"/>
                        </a:lnTo>
                        <a:lnTo>
                          <a:pt x="248" y="49"/>
                        </a:lnTo>
                        <a:lnTo>
                          <a:pt x="245" y="56"/>
                        </a:lnTo>
                        <a:lnTo>
                          <a:pt x="242" y="62"/>
                        </a:lnTo>
                        <a:lnTo>
                          <a:pt x="240" y="68"/>
                        </a:lnTo>
                        <a:lnTo>
                          <a:pt x="240" y="72"/>
                        </a:lnTo>
                        <a:lnTo>
                          <a:pt x="238" y="83"/>
                        </a:lnTo>
                        <a:lnTo>
                          <a:pt x="212" y="85"/>
                        </a:lnTo>
                        <a:lnTo>
                          <a:pt x="198" y="85"/>
                        </a:lnTo>
                        <a:lnTo>
                          <a:pt x="202" y="69"/>
                        </a:lnTo>
                        <a:lnTo>
                          <a:pt x="204" y="61"/>
                        </a:lnTo>
                        <a:lnTo>
                          <a:pt x="207" y="53"/>
                        </a:lnTo>
                        <a:lnTo>
                          <a:pt x="210" y="46"/>
                        </a:lnTo>
                        <a:lnTo>
                          <a:pt x="215" y="34"/>
                        </a:lnTo>
                        <a:lnTo>
                          <a:pt x="207" y="35"/>
                        </a:lnTo>
                        <a:lnTo>
                          <a:pt x="198" y="37"/>
                        </a:lnTo>
                        <a:lnTo>
                          <a:pt x="189" y="41"/>
                        </a:lnTo>
                        <a:lnTo>
                          <a:pt x="180" y="47"/>
                        </a:lnTo>
                        <a:lnTo>
                          <a:pt x="171" y="53"/>
                        </a:lnTo>
                        <a:lnTo>
                          <a:pt x="163" y="59"/>
                        </a:lnTo>
                        <a:lnTo>
                          <a:pt x="156" y="67"/>
                        </a:lnTo>
                        <a:lnTo>
                          <a:pt x="142" y="85"/>
                        </a:lnTo>
                        <a:lnTo>
                          <a:pt x="71" y="85"/>
                        </a:lnTo>
                        <a:lnTo>
                          <a:pt x="0" y="85"/>
                        </a:lnTo>
                        <a:lnTo>
                          <a:pt x="64" y="47"/>
                        </a:lnTo>
                        <a:lnTo>
                          <a:pt x="99" y="27"/>
                        </a:lnTo>
                        <a:lnTo>
                          <a:pt x="120" y="16"/>
                        </a:lnTo>
                        <a:lnTo>
                          <a:pt x="136" y="9"/>
                        </a:lnTo>
                        <a:lnTo>
                          <a:pt x="145" y="7"/>
                        </a:lnTo>
                        <a:lnTo>
                          <a:pt x="157" y="5"/>
                        </a:lnTo>
                        <a:lnTo>
                          <a:pt x="199" y="4"/>
                        </a:lnTo>
                        <a:lnTo>
                          <a:pt x="262" y="0"/>
                        </a:lnTo>
                        <a:lnTo>
                          <a:pt x="290" y="0"/>
                        </a:lnTo>
                        <a:lnTo>
                          <a:pt x="295" y="1"/>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grpSp>
            <p:sp>
              <p:nvSpPr>
                <p:cNvPr id="1011" name="Freeform 215"/>
                <p:cNvSpPr>
                  <a:spLocks/>
                </p:cNvSpPr>
                <p:nvPr/>
              </p:nvSpPr>
              <p:spPr bwMode="auto">
                <a:xfrm>
                  <a:off x="3593" y="2946"/>
                  <a:ext cx="1255" cy="338"/>
                </a:xfrm>
                <a:custGeom>
                  <a:avLst/>
                  <a:gdLst/>
                  <a:ahLst/>
                  <a:cxnLst>
                    <a:cxn ang="0">
                      <a:pos x="1218" y="175"/>
                    </a:cxn>
                    <a:cxn ang="0">
                      <a:pos x="1171" y="155"/>
                    </a:cxn>
                    <a:cxn ang="0">
                      <a:pos x="1022" y="123"/>
                    </a:cxn>
                    <a:cxn ang="0">
                      <a:pos x="951" y="131"/>
                    </a:cxn>
                    <a:cxn ang="0">
                      <a:pos x="773" y="128"/>
                    </a:cxn>
                    <a:cxn ang="0">
                      <a:pos x="608" y="124"/>
                    </a:cxn>
                    <a:cxn ang="0">
                      <a:pos x="603" y="113"/>
                    </a:cxn>
                    <a:cxn ang="0">
                      <a:pos x="606" y="102"/>
                    </a:cxn>
                    <a:cxn ang="0">
                      <a:pos x="623" y="24"/>
                    </a:cxn>
                    <a:cxn ang="0">
                      <a:pos x="641" y="16"/>
                    </a:cxn>
                    <a:cxn ang="0">
                      <a:pos x="738" y="19"/>
                    </a:cxn>
                    <a:cxn ang="0">
                      <a:pos x="805" y="27"/>
                    </a:cxn>
                    <a:cxn ang="0">
                      <a:pos x="834" y="39"/>
                    </a:cxn>
                    <a:cxn ang="0">
                      <a:pos x="972" y="116"/>
                    </a:cxn>
                    <a:cxn ang="0">
                      <a:pos x="834" y="29"/>
                    </a:cxn>
                    <a:cxn ang="0">
                      <a:pos x="805" y="18"/>
                    </a:cxn>
                    <a:cxn ang="0">
                      <a:pos x="763" y="11"/>
                    </a:cxn>
                    <a:cxn ang="0">
                      <a:pos x="573" y="0"/>
                    </a:cxn>
                    <a:cxn ang="0">
                      <a:pos x="432" y="4"/>
                    </a:cxn>
                    <a:cxn ang="0">
                      <a:pos x="373" y="10"/>
                    </a:cxn>
                    <a:cxn ang="0">
                      <a:pos x="365" y="14"/>
                    </a:cxn>
                    <a:cxn ang="0">
                      <a:pos x="412" y="11"/>
                    </a:cxn>
                    <a:cxn ang="0">
                      <a:pos x="505" y="8"/>
                    </a:cxn>
                    <a:cxn ang="0">
                      <a:pos x="522" y="13"/>
                    </a:cxn>
                    <a:cxn ang="0">
                      <a:pos x="526" y="23"/>
                    </a:cxn>
                    <a:cxn ang="0">
                      <a:pos x="501" y="88"/>
                    </a:cxn>
                    <a:cxn ang="0">
                      <a:pos x="492" y="97"/>
                    </a:cxn>
                    <a:cxn ang="0">
                      <a:pos x="474" y="100"/>
                    </a:cxn>
                    <a:cxn ang="0">
                      <a:pos x="399" y="102"/>
                    </a:cxn>
                    <a:cxn ang="0">
                      <a:pos x="288" y="102"/>
                    </a:cxn>
                    <a:cxn ang="0">
                      <a:pos x="206" y="101"/>
                    </a:cxn>
                    <a:cxn ang="0">
                      <a:pos x="132" y="107"/>
                    </a:cxn>
                    <a:cxn ang="0">
                      <a:pos x="59" y="118"/>
                    </a:cxn>
                    <a:cxn ang="0">
                      <a:pos x="44" y="130"/>
                    </a:cxn>
                    <a:cxn ang="0">
                      <a:pos x="36" y="151"/>
                    </a:cxn>
                    <a:cxn ang="0">
                      <a:pos x="38" y="185"/>
                    </a:cxn>
                    <a:cxn ang="0">
                      <a:pos x="33" y="209"/>
                    </a:cxn>
                    <a:cxn ang="0">
                      <a:pos x="39" y="222"/>
                    </a:cxn>
                    <a:cxn ang="0">
                      <a:pos x="17" y="230"/>
                    </a:cxn>
                    <a:cxn ang="0">
                      <a:pos x="0" y="252"/>
                    </a:cxn>
                    <a:cxn ang="0">
                      <a:pos x="19" y="299"/>
                    </a:cxn>
                    <a:cxn ang="0">
                      <a:pos x="69" y="306"/>
                    </a:cxn>
                    <a:cxn ang="0">
                      <a:pos x="161" y="315"/>
                    </a:cxn>
                    <a:cxn ang="0">
                      <a:pos x="242" y="324"/>
                    </a:cxn>
                    <a:cxn ang="0">
                      <a:pos x="431" y="331"/>
                    </a:cxn>
                    <a:cxn ang="0">
                      <a:pos x="466" y="235"/>
                    </a:cxn>
                    <a:cxn ang="0">
                      <a:pos x="515" y="205"/>
                    </a:cxn>
                    <a:cxn ang="0">
                      <a:pos x="582" y="207"/>
                    </a:cxn>
                    <a:cxn ang="0">
                      <a:pos x="613" y="229"/>
                    </a:cxn>
                    <a:cxn ang="0">
                      <a:pos x="633" y="284"/>
                    </a:cxn>
                    <a:cxn ang="0">
                      <a:pos x="1023" y="313"/>
                    </a:cxn>
                    <a:cxn ang="0">
                      <a:pos x="1038" y="272"/>
                    </a:cxn>
                    <a:cxn ang="0">
                      <a:pos x="1048" y="234"/>
                    </a:cxn>
                    <a:cxn ang="0">
                      <a:pos x="1064" y="209"/>
                    </a:cxn>
                    <a:cxn ang="0">
                      <a:pos x="1086" y="193"/>
                    </a:cxn>
                    <a:cxn ang="0">
                      <a:pos x="1128" y="193"/>
                    </a:cxn>
                    <a:cxn ang="0">
                      <a:pos x="1152" y="211"/>
                    </a:cxn>
                    <a:cxn ang="0">
                      <a:pos x="1164" y="241"/>
                    </a:cxn>
                    <a:cxn ang="0">
                      <a:pos x="1165" y="283"/>
                    </a:cxn>
                    <a:cxn ang="0">
                      <a:pos x="1223" y="296"/>
                    </a:cxn>
                    <a:cxn ang="0">
                      <a:pos x="1235" y="277"/>
                    </a:cxn>
                    <a:cxn ang="0">
                      <a:pos x="1249" y="246"/>
                    </a:cxn>
                    <a:cxn ang="0">
                      <a:pos x="1238" y="219"/>
                    </a:cxn>
                  </a:cxnLst>
                  <a:rect l="0" t="0" r="r" b="b"/>
                  <a:pathLst>
                    <a:path w="1255" h="338">
                      <a:moveTo>
                        <a:pt x="1238" y="219"/>
                      </a:moveTo>
                      <a:lnTo>
                        <a:pt x="1222" y="182"/>
                      </a:lnTo>
                      <a:lnTo>
                        <a:pt x="1218" y="175"/>
                      </a:lnTo>
                      <a:lnTo>
                        <a:pt x="1211" y="169"/>
                      </a:lnTo>
                      <a:lnTo>
                        <a:pt x="1202" y="165"/>
                      </a:lnTo>
                      <a:lnTo>
                        <a:pt x="1171" y="155"/>
                      </a:lnTo>
                      <a:lnTo>
                        <a:pt x="1123" y="144"/>
                      </a:lnTo>
                      <a:lnTo>
                        <a:pt x="1070" y="133"/>
                      </a:lnTo>
                      <a:lnTo>
                        <a:pt x="1022" y="123"/>
                      </a:lnTo>
                      <a:lnTo>
                        <a:pt x="975" y="115"/>
                      </a:lnTo>
                      <a:lnTo>
                        <a:pt x="966" y="128"/>
                      </a:lnTo>
                      <a:lnTo>
                        <a:pt x="951" y="131"/>
                      </a:lnTo>
                      <a:lnTo>
                        <a:pt x="932" y="131"/>
                      </a:lnTo>
                      <a:lnTo>
                        <a:pt x="869" y="129"/>
                      </a:lnTo>
                      <a:lnTo>
                        <a:pt x="773" y="128"/>
                      </a:lnTo>
                      <a:lnTo>
                        <a:pt x="647" y="125"/>
                      </a:lnTo>
                      <a:lnTo>
                        <a:pt x="614" y="125"/>
                      </a:lnTo>
                      <a:lnTo>
                        <a:pt x="608" y="124"/>
                      </a:lnTo>
                      <a:lnTo>
                        <a:pt x="605" y="121"/>
                      </a:lnTo>
                      <a:lnTo>
                        <a:pt x="603" y="117"/>
                      </a:lnTo>
                      <a:lnTo>
                        <a:pt x="603" y="113"/>
                      </a:lnTo>
                      <a:lnTo>
                        <a:pt x="604" y="110"/>
                      </a:lnTo>
                      <a:lnTo>
                        <a:pt x="605" y="107"/>
                      </a:lnTo>
                      <a:lnTo>
                        <a:pt x="606" y="102"/>
                      </a:lnTo>
                      <a:lnTo>
                        <a:pt x="615" y="48"/>
                      </a:lnTo>
                      <a:lnTo>
                        <a:pt x="620" y="32"/>
                      </a:lnTo>
                      <a:lnTo>
                        <a:pt x="623" y="24"/>
                      </a:lnTo>
                      <a:lnTo>
                        <a:pt x="628" y="19"/>
                      </a:lnTo>
                      <a:lnTo>
                        <a:pt x="633" y="17"/>
                      </a:lnTo>
                      <a:lnTo>
                        <a:pt x="641" y="16"/>
                      </a:lnTo>
                      <a:lnTo>
                        <a:pt x="658" y="16"/>
                      </a:lnTo>
                      <a:lnTo>
                        <a:pt x="701" y="17"/>
                      </a:lnTo>
                      <a:lnTo>
                        <a:pt x="738" y="19"/>
                      </a:lnTo>
                      <a:lnTo>
                        <a:pt x="782" y="24"/>
                      </a:lnTo>
                      <a:lnTo>
                        <a:pt x="794" y="25"/>
                      </a:lnTo>
                      <a:lnTo>
                        <a:pt x="805" y="27"/>
                      </a:lnTo>
                      <a:lnTo>
                        <a:pt x="814" y="30"/>
                      </a:lnTo>
                      <a:lnTo>
                        <a:pt x="824" y="33"/>
                      </a:lnTo>
                      <a:lnTo>
                        <a:pt x="834" y="39"/>
                      </a:lnTo>
                      <a:lnTo>
                        <a:pt x="876" y="65"/>
                      </a:lnTo>
                      <a:lnTo>
                        <a:pt x="967" y="123"/>
                      </a:lnTo>
                      <a:lnTo>
                        <a:pt x="972" y="116"/>
                      </a:lnTo>
                      <a:lnTo>
                        <a:pt x="918" y="81"/>
                      </a:lnTo>
                      <a:lnTo>
                        <a:pt x="884" y="59"/>
                      </a:lnTo>
                      <a:lnTo>
                        <a:pt x="834" y="29"/>
                      </a:lnTo>
                      <a:lnTo>
                        <a:pt x="823" y="24"/>
                      </a:lnTo>
                      <a:lnTo>
                        <a:pt x="814" y="20"/>
                      </a:lnTo>
                      <a:lnTo>
                        <a:pt x="805" y="18"/>
                      </a:lnTo>
                      <a:lnTo>
                        <a:pt x="798" y="16"/>
                      </a:lnTo>
                      <a:lnTo>
                        <a:pt x="785" y="14"/>
                      </a:lnTo>
                      <a:lnTo>
                        <a:pt x="763" y="11"/>
                      </a:lnTo>
                      <a:lnTo>
                        <a:pt x="696" y="4"/>
                      </a:lnTo>
                      <a:lnTo>
                        <a:pt x="633" y="0"/>
                      </a:lnTo>
                      <a:lnTo>
                        <a:pt x="573" y="0"/>
                      </a:lnTo>
                      <a:lnTo>
                        <a:pt x="518" y="0"/>
                      </a:lnTo>
                      <a:lnTo>
                        <a:pt x="484" y="1"/>
                      </a:lnTo>
                      <a:lnTo>
                        <a:pt x="432" y="4"/>
                      </a:lnTo>
                      <a:lnTo>
                        <a:pt x="399" y="6"/>
                      </a:lnTo>
                      <a:lnTo>
                        <a:pt x="385" y="8"/>
                      </a:lnTo>
                      <a:lnTo>
                        <a:pt x="373" y="10"/>
                      </a:lnTo>
                      <a:lnTo>
                        <a:pt x="362" y="13"/>
                      </a:lnTo>
                      <a:lnTo>
                        <a:pt x="354" y="16"/>
                      </a:lnTo>
                      <a:lnTo>
                        <a:pt x="365" y="14"/>
                      </a:lnTo>
                      <a:lnTo>
                        <a:pt x="375" y="14"/>
                      </a:lnTo>
                      <a:lnTo>
                        <a:pt x="389" y="13"/>
                      </a:lnTo>
                      <a:lnTo>
                        <a:pt x="412" y="11"/>
                      </a:lnTo>
                      <a:lnTo>
                        <a:pt x="443" y="9"/>
                      </a:lnTo>
                      <a:lnTo>
                        <a:pt x="491" y="7"/>
                      </a:lnTo>
                      <a:lnTo>
                        <a:pt x="505" y="8"/>
                      </a:lnTo>
                      <a:lnTo>
                        <a:pt x="514" y="9"/>
                      </a:lnTo>
                      <a:lnTo>
                        <a:pt x="519" y="11"/>
                      </a:lnTo>
                      <a:lnTo>
                        <a:pt x="522" y="13"/>
                      </a:lnTo>
                      <a:lnTo>
                        <a:pt x="525" y="16"/>
                      </a:lnTo>
                      <a:lnTo>
                        <a:pt x="526" y="19"/>
                      </a:lnTo>
                      <a:lnTo>
                        <a:pt x="526" y="23"/>
                      </a:lnTo>
                      <a:lnTo>
                        <a:pt x="525" y="28"/>
                      </a:lnTo>
                      <a:lnTo>
                        <a:pt x="506" y="79"/>
                      </a:lnTo>
                      <a:lnTo>
                        <a:pt x="501" y="88"/>
                      </a:lnTo>
                      <a:lnTo>
                        <a:pt x="498" y="91"/>
                      </a:lnTo>
                      <a:lnTo>
                        <a:pt x="495" y="94"/>
                      </a:lnTo>
                      <a:lnTo>
                        <a:pt x="492" y="97"/>
                      </a:lnTo>
                      <a:lnTo>
                        <a:pt x="487" y="99"/>
                      </a:lnTo>
                      <a:lnTo>
                        <a:pt x="482" y="100"/>
                      </a:lnTo>
                      <a:lnTo>
                        <a:pt x="474" y="100"/>
                      </a:lnTo>
                      <a:lnTo>
                        <a:pt x="462" y="101"/>
                      </a:lnTo>
                      <a:lnTo>
                        <a:pt x="437" y="101"/>
                      </a:lnTo>
                      <a:lnTo>
                        <a:pt x="399" y="102"/>
                      </a:lnTo>
                      <a:lnTo>
                        <a:pt x="368" y="102"/>
                      </a:lnTo>
                      <a:lnTo>
                        <a:pt x="330" y="102"/>
                      </a:lnTo>
                      <a:lnTo>
                        <a:pt x="288" y="102"/>
                      </a:lnTo>
                      <a:lnTo>
                        <a:pt x="242" y="102"/>
                      </a:lnTo>
                      <a:lnTo>
                        <a:pt x="218" y="102"/>
                      </a:lnTo>
                      <a:lnTo>
                        <a:pt x="206" y="101"/>
                      </a:lnTo>
                      <a:lnTo>
                        <a:pt x="184" y="103"/>
                      </a:lnTo>
                      <a:lnTo>
                        <a:pt x="156" y="105"/>
                      </a:lnTo>
                      <a:lnTo>
                        <a:pt x="132" y="107"/>
                      </a:lnTo>
                      <a:lnTo>
                        <a:pt x="110" y="110"/>
                      </a:lnTo>
                      <a:lnTo>
                        <a:pt x="70" y="116"/>
                      </a:lnTo>
                      <a:lnTo>
                        <a:pt x="59" y="118"/>
                      </a:lnTo>
                      <a:lnTo>
                        <a:pt x="55" y="120"/>
                      </a:lnTo>
                      <a:lnTo>
                        <a:pt x="49" y="124"/>
                      </a:lnTo>
                      <a:lnTo>
                        <a:pt x="44" y="130"/>
                      </a:lnTo>
                      <a:lnTo>
                        <a:pt x="41" y="135"/>
                      </a:lnTo>
                      <a:lnTo>
                        <a:pt x="38" y="142"/>
                      </a:lnTo>
                      <a:lnTo>
                        <a:pt x="36" y="151"/>
                      </a:lnTo>
                      <a:lnTo>
                        <a:pt x="34" y="160"/>
                      </a:lnTo>
                      <a:lnTo>
                        <a:pt x="38" y="160"/>
                      </a:lnTo>
                      <a:lnTo>
                        <a:pt x="38" y="185"/>
                      </a:lnTo>
                      <a:lnTo>
                        <a:pt x="39" y="199"/>
                      </a:lnTo>
                      <a:lnTo>
                        <a:pt x="40" y="203"/>
                      </a:lnTo>
                      <a:lnTo>
                        <a:pt x="33" y="209"/>
                      </a:lnTo>
                      <a:lnTo>
                        <a:pt x="33" y="216"/>
                      </a:lnTo>
                      <a:lnTo>
                        <a:pt x="36" y="219"/>
                      </a:lnTo>
                      <a:lnTo>
                        <a:pt x="39" y="222"/>
                      </a:lnTo>
                      <a:lnTo>
                        <a:pt x="40" y="224"/>
                      </a:lnTo>
                      <a:lnTo>
                        <a:pt x="25" y="227"/>
                      </a:lnTo>
                      <a:lnTo>
                        <a:pt x="17" y="230"/>
                      </a:lnTo>
                      <a:lnTo>
                        <a:pt x="9" y="234"/>
                      </a:lnTo>
                      <a:lnTo>
                        <a:pt x="2" y="238"/>
                      </a:lnTo>
                      <a:lnTo>
                        <a:pt x="0" y="252"/>
                      </a:lnTo>
                      <a:lnTo>
                        <a:pt x="12" y="287"/>
                      </a:lnTo>
                      <a:lnTo>
                        <a:pt x="15" y="294"/>
                      </a:lnTo>
                      <a:lnTo>
                        <a:pt x="19" y="299"/>
                      </a:lnTo>
                      <a:lnTo>
                        <a:pt x="24" y="302"/>
                      </a:lnTo>
                      <a:lnTo>
                        <a:pt x="32" y="304"/>
                      </a:lnTo>
                      <a:lnTo>
                        <a:pt x="69" y="306"/>
                      </a:lnTo>
                      <a:lnTo>
                        <a:pt x="95" y="307"/>
                      </a:lnTo>
                      <a:lnTo>
                        <a:pt x="130" y="311"/>
                      </a:lnTo>
                      <a:lnTo>
                        <a:pt x="161" y="315"/>
                      </a:lnTo>
                      <a:lnTo>
                        <a:pt x="182" y="320"/>
                      </a:lnTo>
                      <a:lnTo>
                        <a:pt x="211" y="322"/>
                      </a:lnTo>
                      <a:lnTo>
                        <a:pt x="242" y="324"/>
                      </a:lnTo>
                      <a:lnTo>
                        <a:pt x="280" y="326"/>
                      </a:lnTo>
                      <a:lnTo>
                        <a:pt x="342" y="327"/>
                      </a:lnTo>
                      <a:lnTo>
                        <a:pt x="431" y="331"/>
                      </a:lnTo>
                      <a:lnTo>
                        <a:pt x="445" y="274"/>
                      </a:lnTo>
                      <a:lnTo>
                        <a:pt x="455" y="255"/>
                      </a:lnTo>
                      <a:lnTo>
                        <a:pt x="466" y="235"/>
                      </a:lnTo>
                      <a:lnTo>
                        <a:pt x="478" y="223"/>
                      </a:lnTo>
                      <a:lnTo>
                        <a:pt x="493" y="213"/>
                      </a:lnTo>
                      <a:lnTo>
                        <a:pt x="515" y="205"/>
                      </a:lnTo>
                      <a:lnTo>
                        <a:pt x="540" y="201"/>
                      </a:lnTo>
                      <a:lnTo>
                        <a:pt x="563" y="202"/>
                      </a:lnTo>
                      <a:lnTo>
                        <a:pt x="582" y="207"/>
                      </a:lnTo>
                      <a:lnTo>
                        <a:pt x="598" y="214"/>
                      </a:lnTo>
                      <a:lnTo>
                        <a:pt x="606" y="221"/>
                      </a:lnTo>
                      <a:lnTo>
                        <a:pt x="613" y="229"/>
                      </a:lnTo>
                      <a:lnTo>
                        <a:pt x="621" y="245"/>
                      </a:lnTo>
                      <a:lnTo>
                        <a:pt x="629" y="264"/>
                      </a:lnTo>
                      <a:lnTo>
                        <a:pt x="633" y="284"/>
                      </a:lnTo>
                      <a:lnTo>
                        <a:pt x="633" y="306"/>
                      </a:lnTo>
                      <a:lnTo>
                        <a:pt x="629" y="337"/>
                      </a:lnTo>
                      <a:lnTo>
                        <a:pt x="1023" y="313"/>
                      </a:lnTo>
                      <a:lnTo>
                        <a:pt x="1030" y="299"/>
                      </a:lnTo>
                      <a:lnTo>
                        <a:pt x="1035" y="284"/>
                      </a:lnTo>
                      <a:lnTo>
                        <a:pt x="1038" y="272"/>
                      </a:lnTo>
                      <a:lnTo>
                        <a:pt x="1041" y="260"/>
                      </a:lnTo>
                      <a:lnTo>
                        <a:pt x="1043" y="246"/>
                      </a:lnTo>
                      <a:lnTo>
                        <a:pt x="1048" y="234"/>
                      </a:lnTo>
                      <a:lnTo>
                        <a:pt x="1052" y="224"/>
                      </a:lnTo>
                      <a:lnTo>
                        <a:pt x="1057" y="216"/>
                      </a:lnTo>
                      <a:lnTo>
                        <a:pt x="1064" y="209"/>
                      </a:lnTo>
                      <a:lnTo>
                        <a:pt x="1070" y="201"/>
                      </a:lnTo>
                      <a:lnTo>
                        <a:pt x="1076" y="196"/>
                      </a:lnTo>
                      <a:lnTo>
                        <a:pt x="1086" y="193"/>
                      </a:lnTo>
                      <a:lnTo>
                        <a:pt x="1100" y="191"/>
                      </a:lnTo>
                      <a:lnTo>
                        <a:pt x="1114" y="191"/>
                      </a:lnTo>
                      <a:lnTo>
                        <a:pt x="1128" y="193"/>
                      </a:lnTo>
                      <a:lnTo>
                        <a:pt x="1137" y="196"/>
                      </a:lnTo>
                      <a:lnTo>
                        <a:pt x="1145" y="204"/>
                      </a:lnTo>
                      <a:lnTo>
                        <a:pt x="1152" y="211"/>
                      </a:lnTo>
                      <a:lnTo>
                        <a:pt x="1158" y="221"/>
                      </a:lnTo>
                      <a:lnTo>
                        <a:pt x="1162" y="232"/>
                      </a:lnTo>
                      <a:lnTo>
                        <a:pt x="1164" y="241"/>
                      </a:lnTo>
                      <a:lnTo>
                        <a:pt x="1165" y="257"/>
                      </a:lnTo>
                      <a:lnTo>
                        <a:pt x="1166" y="268"/>
                      </a:lnTo>
                      <a:lnTo>
                        <a:pt x="1165" y="283"/>
                      </a:lnTo>
                      <a:lnTo>
                        <a:pt x="1166" y="300"/>
                      </a:lnTo>
                      <a:lnTo>
                        <a:pt x="1219" y="298"/>
                      </a:lnTo>
                      <a:lnTo>
                        <a:pt x="1223" y="296"/>
                      </a:lnTo>
                      <a:lnTo>
                        <a:pt x="1226" y="292"/>
                      </a:lnTo>
                      <a:lnTo>
                        <a:pt x="1229" y="281"/>
                      </a:lnTo>
                      <a:lnTo>
                        <a:pt x="1235" y="277"/>
                      </a:lnTo>
                      <a:lnTo>
                        <a:pt x="1241" y="272"/>
                      </a:lnTo>
                      <a:lnTo>
                        <a:pt x="1248" y="263"/>
                      </a:lnTo>
                      <a:lnTo>
                        <a:pt x="1249" y="246"/>
                      </a:lnTo>
                      <a:lnTo>
                        <a:pt x="1254" y="243"/>
                      </a:lnTo>
                      <a:lnTo>
                        <a:pt x="1253" y="229"/>
                      </a:lnTo>
                      <a:lnTo>
                        <a:pt x="1238" y="219"/>
                      </a:lnTo>
                    </a:path>
                  </a:pathLst>
                </a:custGeom>
                <a:solidFill>
                  <a:srgbClr val="0000FF"/>
                </a:solidFill>
                <a:ln w="12700" cap="rnd" cmpd="sng">
                  <a:solidFill>
                    <a:srgbClr val="000000"/>
                  </a:solidFill>
                  <a:prstDash val="solid"/>
                  <a:round/>
                  <a:headEnd type="none" w="med" len="med"/>
                  <a:tailEnd type="none" w="med" len="med"/>
                </a:ln>
                <a:effectLst/>
              </p:spPr>
              <p:txBody>
                <a:bodyPr/>
                <a:lstStyle/>
                <a:p>
                  <a:endParaRPr lang="en-US"/>
                </a:p>
              </p:txBody>
            </p:sp>
            <p:sp>
              <p:nvSpPr>
                <p:cNvPr id="1012" name="Freeform 216"/>
                <p:cNvSpPr>
                  <a:spLocks/>
                </p:cNvSpPr>
                <p:nvPr/>
              </p:nvSpPr>
              <p:spPr bwMode="auto">
                <a:xfrm>
                  <a:off x="4763" y="3175"/>
                  <a:ext cx="85" cy="10"/>
                </a:xfrm>
                <a:custGeom>
                  <a:avLst/>
                  <a:gdLst/>
                  <a:ahLst/>
                  <a:cxnLst>
                    <a:cxn ang="0">
                      <a:pos x="82" y="0"/>
                    </a:cxn>
                    <a:cxn ang="0">
                      <a:pos x="84" y="3"/>
                    </a:cxn>
                    <a:cxn ang="0">
                      <a:pos x="84" y="7"/>
                    </a:cxn>
                    <a:cxn ang="0">
                      <a:pos x="79" y="9"/>
                    </a:cxn>
                    <a:cxn ang="0">
                      <a:pos x="3" y="9"/>
                    </a:cxn>
                    <a:cxn ang="0">
                      <a:pos x="2" y="5"/>
                    </a:cxn>
                    <a:cxn ang="0">
                      <a:pos x="0" y="0"/>
                    </a:cxn>
                    <a:cxn ang="0">
                      <a:pos x="31" y="1"/>
                    </a:cxn>
                    <a:cxn ang="0">
                      <a:pos x="70" y="1"/>
                    </a:cxn>
                    <a:cxn ang="0">
                      <a:pos x="82" y="0"/>
                    </a:cxn>
                  </a:cxnLst>
                  <a:rect l="0" t="0" r="r" b="b"/>
                  <a:pathLst>
                    <a:path w="85" h="10">
                      <a:moveTo>
                        <a:pt x="82" y="0"/>
                      </a:moveTo>
                      <a:lnTo>
                        <a:pt x="84" y="3"/>
                      </a:lnTo>
                      <a:lnTo>
                        <a:pt x="84" y="7"/>
                      </a:lnTo>
                      <a:lnTo>
                        <a:pt x="79" y="9"/>
                      </a:lnTo>
                      <a:lnTo>
                        <a:pt x="3" y="9"/>
                      </a:lnTo>
                      <a:lnTo>
                        <a:pt x="2" y="5"/>
                      </a:lnTo>
                      <a:lnTo>
                        <a:pt x="0" y="0"/>
                      </a:lnTo>
                      <a:lnTo>
                        <a:pt x="31" y="1"/>
                      </a:lnTo>
                      <a:lnTo>
                        <a:pt x="70" y="1"/>
                      </a:lnTo>
                      <a:lnTo>
                        <a:pt x="82" y="0"/>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grpSp>
              <p:nvGrpSpPr>
                <p:cNvPr id="1013" name="Group 231"/>
                <p:cNvGrpSpPr>
                  <a:grpSpLocks/>
                </p:cNvGrpSpPr>
                <p:nvPr/>
              </p:nvGrpSpPr>
              <p:grpSpPr bwMode="auto">
                <a:xfrm>
                  <a:off x="3633" y="2949"/>
                  <a:ext cx="1215" cy="324"/>
                  <a:chOff x="3633" y="2949"/>
                  <a:chExt cx="1215" cy="324"/>
                </a:xfrm>
              </p:grpSpPr>
              <p:sp>
                <p:nvSpPr>
                  <p:cNvPr id="1042" name="Freeform 217"/>
                  <p:cNvSpPr>
                    <a:spLocks/>
                  </p:cNvSpPr>
                  <p:nvPr/>
                </p:nvSpPr>
                <p:spPr bwMode="auto">
                  <a:xfrm>
                    <a:off x="3903" y="3097"/>
                    <a:ext cx="911" cy="29"/>
                  </a:xfrm>
                  <a:custGeom>
                    <a:avLst/>
                    <a:gdLst/>
                    <a:ahLst/>
                    <a:cxnLst>
                      <a:cxn ang="0">
                        <a:pos x="910" y="28"/>
                      </a:cxn>
                      <a:cxn ang="0">
                        <a:pos x="883" y="24"/>
                      </a:cxn>
                      <a:cxn ang="0">
                        <a:pos x="856" y="19"/>
                      </a:cxn>
                      <a:cxn ang="0">
                        <a:pos x="829" y="16"/>
                      </a:cxn>
                      <a:cxn ang="0">
                        <a:pos x="754" y="11"/>
                      </a:cxn>
                      <a:cxn ang="0">
                        <a:pos x="642" y="6"/>
                      </a:cxn>
                      <a:cxn ang="0">
                        <a:pos x="315" y="0"/>
                      </a:cxn>
                      <a:cxn ang="0">
                        <a:pos x="198" y="0"/>
                      </a:cxn>
                      <a:cxn ang="0">
                        <a:pos x="26" y="3"/>
                      </a:cxn>
                      <a:cxn ang="0">
                        <a:pos x="0" y="9"/>
                      </a:cxn>
                    </a:cxnLst>
                    <a:rect l="0" t="0" r="r" b="b"/>
                    <a:pathLst>
                      <a:path w="911" h="29">
                        <a:moveTo>
                          <a:pt x="910" y="28"/>
                        </a:moveTo>
                        <a:lnTo>
                          <a:pt x="883" y="24"/>
                        </a:lnTo>
                        <a:lnTo>
                          <a:pt x="856" y="19"/>
                        </a:lnTo>
                        <a:lnTo>
                          <a:pt x="829" y="16"/>
                        </a:lnTo>
                        <a:lnTo>
                          <a:pt x="754" y="11"/>
                        </a:lnTo>
                        <a:lnTo>
                          <a:pt x="642" y="6"/>
                        </a:lnTo>
                        <a:lnTo>
                          <a:pt x="315" y="0"/>
                        </a:lnTo>
                        <a:lnTo>
                          <a:pt x="198" y="0"/>
                        </a:lnTo>
                        <a:lnTo>
                          <a:pt x="26" y="3"/>
                        </a:lnTo>
                        <a:lnTo>
                          <a:pt x="0" y="9"/>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043" name="Line 218"/>
                  <p:cNvSpPr>
                    <a:spLocks noChangeShapeType="1"/>
                  </p:cNvSpPr>
                  <p:nvPr/>
                </p:nvSpPr>
                <p:spPr bwMode="auto">
                  <a:xfrm flipH="1">
                    <a:off x="4748" y="3197"/>
                    <a:ext cx="100" cy="0"/>
                  </a:xfrm>
                  <a:prstGeom prst="line">
                    <a:avLst/>
                  </a:prstGeom>
                  <a:noFill/>
                  <a:ln w="12700">
                    <a:solidFill>
                      <a:srgbClr val="000000"/>
                    </a:solidFill>
                    <a:round/>
                    <a:headEnd/>
                    <a:tailEnd/>
                  </a:ln>
                  <a:effectLst/>
                </p:spPr>
                <p:txBody>
                  <a:bodyPr wrap="none" anchor="ctr"/>
                  <a:lstStyle/>
                  <a:p>
                    <a:endParaRPr lang="en-US"/>
                  </a:p>
                </p:txBody>
              </p:sp>
              <p:grpSp>
                <p:nvGrpSpPr>
                  <p:cNvPr id="1044" name="Group 230"/>
                  <p:cNvGrpSpPr>
                    <a:grpSpLocks/>
                  </p:cNvGrpSpPr>
                  <p:nvPr/>
                </p:nvGrpSpPr>
                <p:grpSpPr bwMode="auto">
                  <a:xfrm>
                    <a:off x="3633" y="2949"/>
                    <a:ext cx="1009" cy="324"/>
                    <a:chOff x="3633" y="2949"/>
                    <a:chExt cx="1009" cy="324"/>
                  </a:xfrm>
                </p:grpSpPr>
                <p:sp>
                  <p:nvSpPr>
                    <p:cNvPr id="1045" name="Freeform 219"/>
                    <p:cNvSpPr>
                      <a:spLocks/>
                    </p:cNvSpPr>
                    <p:nvPr/>
                  </p:nvSpPr>
                  <p:spPr bwMode="auto">
                    <a:xfrm>
                      <a:off x="3781" y="2949"/>
                      <a:ext cx="345" cy="105"/>
                    </a:xfrm>
                    <a:custGeom>
                      <a:avLst/>
                      <a:gdLst/>
                      <a:ahLst/>
                      <a:cxnLst>
                        <a:cxn ang="0">
                          <a:pos x="192" y="7"/>
                        </a:cxn>
                        <a:cxn ang="0">
                          <a:pos x="224" y="5"/>
                        </a:cxn>
                        <a:cxn ang="0">
                          <a:pos x="261" y="2"/>
                        </a:cxn>
                        <a:cxn ang="0">
                          <a:pos x="300" y="1"/>
                        </a:cxn>
                        <a:cxn ang="0">
                          <a:pos x="316" y="0"/>
                        </a:cxn>
                        <a:cxn ang="0">
                          <a:pos x="326" y="1"/>
                        </a:cxn>
                        <a:cxn ang="0">
                          <a:pos x="334" y="3"/>
                        </a:cxn>
                        <a:cxn ang="0">
                          <a:pos x="339" y="6"/>
                        </a:cxn>
                        <a:cxn ang="0">
                          <a:pos x="342" y="10"/>
                        </a:cxn>
                        <a:cxn ang="0">
                          <a:pos x="344" y="16"/>
                        </a:cxn>
                        <a:cxn ang="0">
                          <a:pos x="344" y="22"/>
                        </a:cxn>
                        <a:cxn ang="0">
                          <a:pos x="325" y="76"/>
                        </a:cxn>
                        <a:cxn ang="0">
                          <a:pos x="322" y="81"/>
                        </a:cxn>
                        <a:cxn ang="0">
                          <a:pos x="319" y="87"/>
                        </a:cxn>
                        <a:cxn ang="0">
                          <a:pos x="315" y="92"/>
                        </a:cxn>
                        <a:cxn ang="0">
                          <a:pos x="310" y="97"/>
                        </a:cxn>
                        <a:cxn ang="0">
                          <a:pos x="304" y="100"/>
                        </a:cxn>
                        <a:cxn ang="0">
                          <a:pos x="297" y="103"/>
                        </a:cxn>
                        <a:cxn ang="0">
                          <a:pos x="286" y="104"/>
                        </a:cxn>
                        <a:cxn ang="0">
                          <a:pos x="185" y="103"/>
                        </a:cxn>
                        <a:cxn ang="0">
                          <a:pos x="132" y="102"/>
                        </a:cxn>
                        <a:cxn ang="0">
                          <a:pos x="82" y="102"/>
                        </a:cxn>
                        <a:cxn ang="0">
                          <a:pos x="0" y="100"/>
                        </a:cxn>
                      </a:cxnLst>
                      <a:rect l="0" t="0" r="r" b="b"/>
                      <a:pathLst>
                        <a:path w="345" h="105">
                          <a:moveTo>
                            <a:pt x="192" y="7"/>
                          </a:moveTo>
                          <a:lnTo>
                            <a:pt x="224" y="5"/>
                          </a:lnTo>
                          <a:lnTo>
                            <a:pt x="261" y="2"/>
                          </a:lnTo>
                          <a:lnTo>
                            <a:pt x="300" y="1"/>
                          </a:lnTo>
                          <a:lnTo>
                            <a:pt x="316" y="0"/>
                          </a:lnTo>
                          <a:lnTo>
                            <a:pt x="326" y="1"/>
                          </a:lnTo>
                          <a:lnTo>
                            <a:pt x="334" y="3"/>
                          </a:lnTo>
                          <a:lnTo>
                            <a:pt x="339" y="6"/>
                          </a:lnTo>
                          <a:lnTo>
                            <a:pt x="342" y="10"/>
                          </a:lnTo>
                          <a:lnTo>
                            <a:pt x="344" y="16"/>
                          </a:lnTo>
                          <a:lnTo>
                            <a:pt x="344" y="22"/>
                          </a:lnTo>
                          <a:lnTo>
                            <a:pt x="325" y="76"/>
                          </a:lnTo>
                          <a:lnTo>
                            <a:pt x="322" y="81"/>
                          </a:lnTo>
                          <a:lnTo>
                            <a:pt x="319" y="87"/>
                          </a:lnTo>
                          <a:lnTo>
                            <a:pt x="315" y="92"/>
                          </a:lnTo>
                          <a:lnTo>
                            <a:pt x="310" y="97"/>
                          </a:lnTo>
                          <a:lnTo>
                            <a:pt x="304" y="100"/>
                          </a:lnTo>
                          <a:lnTo>
                            <a:pt x="297" y="103"/>
                          </a:lnTo>
                          <a:lnTo>
                            <a:pt x="286" y="104"/>
                          </a:lnTo>
                          <a:lnTo>
                            <a:pt x="185" y="103"/>
                          </a:lnTo>
                          <a:lnTo>
                            <a:pt x="132" y="102"/>
                          </a:lnTo>
                          <a:lnTo>
                            <a:pt x="82" y="102"/>
                          </a:lnTo>
                          <a:lnTo>
                            <a:pt x="0" y="10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046" name="Freeform 220"/>
                    <p:cNvSpPr>
                      <a:spLocks/>
                    </p:cNvSpPr>
                    <p:nvPr/>
                  </p:nvSpPr>
                  <p:spPr bwMode="auto">
                    <a:xfrm>
                      <a:off x="4286" y="3062"/>
                      <a:ext cx="324" cy="208"/>
                    </a:xfrm>
                    <a:custGeom>
                      <a:avLst/>
                      <a:gdLst/>
                      <a:ahLst/>
                      <a:cxnLst>
                        <a:cxn ang="0">
                          <a:pos x="279" y="0"/>
                        </a:cxn>
                        <a:cxn ang="0">
                          <a:pos x="291" y="11"/>
                        </a:cxn>
                        <a:cxn ang="0">
                          <a:pos x="298" y="19"/>
                        </a:cxn>
                        <a:cxn ang="0">
                          <a:pos x="303" y="25"/>
                        </a:cxn>
                        <a:cxn ang="0">
                          <a:pos x="308" y="31"/>
                        </a:cxn>
                        <a:cxn ang="0">
                          <a:pos x="312" y="38"/>
                        </a:cxn>
                        <a:cxn ang="0">
                          <a:pos x="315" y="44"/>
                        </a:cxn>
                        <a:cxn ang="0">
                          <a:pos x="319" y="65"/>
                        </a:cxn>
                        <a:cxn ang="0">
                          <a:pos x="321" y="87"/>
                        </a:cxn>
                        <a:cxn ang="0">
                          <a:pos x="323" y="104"/>
                        </a:cxn>
                        <a:cxn ang="0">
                          <a:pos x="323" y="114"/>
                        </a:cxn>
                        <a:cxn ang="0">
                          <a:pos x="323" y="132"/>
                        </a:cxn>
                        <a:cxn ang="0">
                          <a:pos x="321" y="147"/>
                        </a:cxn>
                        <a:cxn ang="0">
                          <a:pos x="318" y="160"/>
                        </a:cxn>
                        <a:cxn ang="0">
                          <a:pos x="316" y="171"/>
                        </a:cxn>
                        <a:cxn ang="0">
                          <a:pos x="312" y="181"/>
                        </a:cxn>
                        <a:cxn ang="0">
                          <a:pos x="308" y="190"/>
                        </a:cxn>
                        <a:cxn ang="0">
                          <a:pos x="256" y="193"/>
                        </a:cxn>
                        <a:cxn ang="0">
                          <a:pos x="0" y="207"/>
                        </a:cxn>
                        <a:cxn ang="0">
                          <a:pos x="7" y="165"/>
                        </a:cxn>
                        <a:cxn ang="0">
                          <a:pos x="11" y="122"/>
                        </a:cxn>
                        <a:cxn ang="0">
                          <a:pos x="13" y="39"/>
                        </a:cxn>
                        <a:cxn ang="0">
                          <a:pos x="12" y="32"/>
                        </a:cxn>
                        <a:cxn ang="0">
                          <a:pos x="10" y="23"/>
                        </a:cxn>
                        <a:cxn ang="0">
                          <a:pos x="7" y="15"/>
                        </a:cxn>
                        <a:cxn ang="0">
                          <a:pos x="2" y="11"/>
                        </a:cxn>
                      </a:cxnLst>
                      <a:rect l="0" t="0" r="r" b="b"/>
                      <a:pathLst>
                        <a:path w="324" h="208">
                          <a:moveTo>
                            <a:pt x="279" y="0"/>
                          </a:moveTo>
                          <a:lnTo>
                            <a:pt x="291" y="11"/>
                          </a:lnTo>
                          <a:lnTo>
                            <a:pt x="298" y="19"/>
                          </a:lnTo>
                          <a:lnTo>
                            <a:pt x="303" y="25"/>
                          </a:lnTo>
                          <a:lnTo>
                            <a:pt x="308" y="31"/>
                          </a:lnTo>
                          <a:lnTo>
                            <a:pt x="312" y="38"/>
                          </a:lnTo>
                          <a:lnTo>
                            <a:pt x="315" y="44"/>
                          </a:lnTo>
                          <a:lnTo>
                            <a:pt x="319" y="65"/>
                          </a:lnTo>
                          <a:lnTo>
                            <a:pt x="321" y="87"/>
                          </a:lnTo>
                          <a:lnTo>
                            <a:pt x="323" y="104"/>
                          </a:lnTo>
                          <a:lnTo>
                            <a:pt x="323" y="114"/>
                          </a:lnTo>
                          <a:lnTo>
                            <a:pt x="323" y="132"/>
                          </a:lnTo>
                          <a:lnTo>
                            <a:pt x="321" y="147"/>
                          </a:lnTo>
                          <a:lnTo>
                            <a:pt x="318" y="160"/>
                          </a:lnTo>
                          <a:lnTo>
                            <a:pt x="316" y="171"/>
                          </a:lnTo>
                          <a:lnTo>
                            <a:pt x="312" y="181"/>
                          </a:lnTo>
                          <a:lnTo>
                            <a:pt x="308" y="190"/>
                          </a:lnTo>
                          <a:lnTo>
                            <a:pt x="256" y="193"/>
                          </a:lnTo>
                          <a:lnTo>
                            <a:pt x="0" y="207"/>
                          </a:lnTo>
                          <a:lnTo>
                            <a:pt x="7" y="165"/>
                          </a:lnTo>
                          <a:lnTo>
                            <a:pt x="11" y="122"/>
                          </a:lnTo>
                          <a:lnTo>
                            <a:pt x="13" y="39"/>
                          </a:lnTo>
                          <a:lnTo>
                            <a:pt x="12" y="32"/>
                          </a:lnTo>
                          <a:lnTo>
                            <a:pt x="10" y="23"/>
                          </a:lnTo>
                          <a:lnTo>
                            <a:pt x="7" y="15"/>
                          </a:lnTo>
                          <a:lnTo>
                            <a:pt x="2" y="11"/>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047" name="Freeform 221"/>
                    <p:cNvSpPr>
                      <a:spLocks/>
                    </p:cNvSpPr>
                    <p:nvPr/>
                  </p:nvSpPr>
                  <p:spPr bwMode="auto">
                    <a:xfrm>
                      <a:off x="4188" y="2958"/>
                      <a:ext cx="389" cy="128"/>
                    </a:xfrm>
                    <a:custGeom>
                      <a:avLst/>
                      <a:gdLst/>
                      <a:ahLst/>
                      <a:cxnLst>
                        <a:cxn ang="0">
                          <a:pos x="220" y="15"/>
                        </a:cxn>
                        <a:cxn ang="0">
                          <a:pos x="239" y="24"/>
                        </a:cxn>
                        <a:cxn ang="0">
                          <a:pos x="257" y="34"/>
                        </a:cxn>
                        <a:cxn ang="0">
                          <a:pos x="275" y="46"/>
                        </a:cxn>
                        <a:cxn ang="0">
                          <a:pos x="293" y="57"/>
                        </a:cxn>
                        <a:cxn ang="0">
                          <a:pos x="310" y="69"/>
                        </a:cxn>
                        <a:cxn ang="0">
                          <a:pos x="329" y="80"/>
                        </a:cxn>
                        <a:cxn ang="0">
                          <a:pos x="348" y="92"/>
                        </a:cxn>
                        <a:cxn ang="0">
                          <a:pos x="365" y="104"/>
                        </a:cxn>
                        <a:cxn ang="0">
                          <a:pos x="377" y="114"/>
                        </a:cxn>
                        <a:cxn ang="0">
                          <a:pos x="388" y="126"/>
                        </a:cxn>
                        <a:cxn ang="0">
                          <a:pos x="327" y="127"/>
                        </a:cxn>
                        <a:cxn ang="0">
                          <a:pos x="107" y="124"/>
                        </a:cxn>
                        <a:cxn ang="0">
                          <a:pos x="20" y="123"/>
                        </a:cxn>
                        <a:cxn ang="0">
                          <a:pos x="13" y="122"/>
                        </a:cxn>
                        <a:cxn ang="0">
                          <a:pos x="7" y="120"/>
                        </a:cxn>
                        <a:cxn ang="0">
                          <a:pos x="2" y="116"/>
                        </a:cxn>
                        <a:cxn ang="0">
                          <a:pos x="0" y="110"/>
                        </a:cxn>
                        <a:cxn ang="0">
                          <a:pos x="0" y="104"/>
                        </a:cxn>
                        <a:cxn ang="0">
                          <a:pos x="0" y="100"/>
                        </a:cxn>
                        <a:cxn ang="0">
                          <a:pos x="2" y="94"/>
                        </a:cxn>
                        <a:cxn ang="0">
                          <a:pos x="17" y="24"/>
                        </a:cxn>
                        <a:cxn ang="0">
                          <a:pos x="19" y="18"/>
                        </a:cxn>
                        <a:cxn ang="0">
                          <a:pos x="20" y="14"/>
                        </a:cxn>
                        <a:cxn ang="0">
                          <a:pos x="23" y="9"/>
                        </a:cxn>
                        <a:cxn ang="0">
                          <a:pos x="26" y="6"/>
                        </a:cxn>
                        <a:cxn ang="0">
                          <a:pos x="30" y="2"/>
                        </a:cxn>
                        <a:cxn ang="0">
                          <a:pos x="34" y="1"/>
                        </a:cxn>
                        <a:cxn ang="0">
                          <a:pos x="41" y="0"/>
                        </a:cxn>
                        <a:cxn ang="0">
                          <a:pos x="51" y="0"/>
                        </a:cxn>
                        <a:cxn ang="0">
                          <a:pos x="69" y="0"/>
                        </a:cxn>
                      </a:cxnLst>
                      <a:rect l="0" t="0" r="r" b="b"/>
                      <a:pathLst>
                        <a:path w="389" h="128">
                          <a:moveTo>
                            <a:pt x="220" y="15"/>
                          </a:moveTo>
                          <a:lnTo>
                            <a:pt x="239" y="24"/>
                          </a:lnTo>
                          <a:lnTo>
                            <a:pt x="257" y="34"/>
                          </a:lnTo>
                          <a:lnTo>
                            <a:pt x="275" y="46"/>
                          </a:lnTo>
                          <a:lnTo>
                            <a:pt x="293" y="57"/>
                          </a:lnTo>
                          <a:lnTo>
                            <a:pt x="310" y="69"/>
                          </a:lnTo>
                          <a:lnTo>
                            <a:pt x="329" y="80"/>
                          </a:lnTo>
                          <a:lnTo>
                            <a:pt x="348" y="92"/>
                          </a:lnTo>
                          <a:lnTo>
                            <a:pt x="365" y="104"/>
                          </a:lnTo>
                          <a:lnTo>
                            <a:pt x="377" y="114"/>
                          </a:lnTo>
                          <a:lnTo>
                            <a:pt x="388" y="126"/>
                          </a:lnTo>
                          <a:lnTo>
                            <a:pt x="327" y="127"/>
                          </a:lnTo>
                          <a:lnTo>
                            <a:pt x="107" y="124"/>
                          </a:lnTo>
                          <a:lnTo>
                            <a:pt x="20" y="123"/>
                          </a:lnTo>
                          <a:lnTo>
                            <a:pt x="13" y="122"/>
                          </a:lnTo>
                          <a:lnTo>
                            <a:pt x="7" y="120"/>
                          </a:lnTo>
                          <a:lnTo>
                            <a:pt x="2" y="116"/>
                          </a:lnTo>
                          <a:lnTo>
                            <a:pt x="0" y="110"/>
                          </a:lnTo>
                          <a:lnTo>
                            <a:pt x="0" y="104"/>
                          </a:lnTo>
                          <a:lnTo>
                            <a:pt x="0" y="100"/>
                          </a:lnTo>
                          <a:lnTo>
                            <a:pt x="2" y="94"/>
                          </a:lnTo>
                          <a:lnTo>
                            <a:pt x="17" y="24"/>
                          </a:lnTo>
                          <a:lnTo>
                            <a:pt x="19" y="18"/>
                          </a:lnTo>
                          <a:lnTo>
                            <a:pt x="20" y="14"/>
                          </a:lnTo>
                          <a:lnTo>
                            <a:pt x="23" y="9"/>
                          </a:lnTo>
                          <a:lnTo>
                            <a:pt x="26" y="6"/>
                          </a:lnTo>
                          <a:lnTo>
                            <a:pt x="30" y="2"/>
                          </a:lnTo>
                          <a:lnTo>
                            <a:pt x="34" y="1"/>
                          </a:lnTo>
                          <a:lnTo>
                            <a:pt x="41" y="0"/>
                          </a:lnTo>
                          <a:lnTo>
                            <a:pt x="51" y="0"/>
                          </a:lnTo>
                          <a:lnTo>
                            <a:pt x="69"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048" name="Line 222"/>
                    <p:cNvSpPr>
                      <a:spLocks noChangeShapeType="1"/>
                    </p:cNvSpPr>
                    <p:nvPr/>
                  </p:nvSpPr>
                  <p:spPr bwMode="auto">
                    <a:xfrm flipH="1">
                      <a:off x="4211" y="3200"/>
                      <a:ext cx="431" cy="6"/>
                    </a:xfrm>
                    <a:prstGeom prst="line">
                      <a:avLst/>
                    </a:prstGeom>
                    <a:noFill/>
                    <a:ln w="12700">
                      <a:solidFill>
                        <a:srgbClr val="000000"/>
                      </a:solidFill>
                      <a:round/>
                      <a:headEnd/>
                      <a:tailEnd/>
                    </a:ln>
                    <a:effectLst/>
                  </p:spPr>
                  <p:txBody>
                    <a:bodyPr wrap="none" anchor="ctr"/>
                    <a:lstStyle/>
                    <a:p>
                      <a:endParaRPr lang="en-US"/>
                    </a:p>
                  </p:txBody>
                </p:sp>
                <p:grpSp>
                  <p:nvGrpSpPr>
                    <p:cNvPr id="1049" name="Group 229"/>
                    <p:cNvGrpSpPr>
                      <a:grpSpLocks/>
                    </p:cNvGrpSpPr>
                    <p:nvPr/>
                  </p:nvGrpSpPr>
                  <p:grpSpPr bwMode="auto">
                    <a:xfrm>
                      <a:off x="3633" y="3053"/>
                      <a:ext cx="432" cy="220"/>
                      <a:chOff x="3633" y="3053"/>
                      <a:chExt cx="432" cy="220"/>
                    </a:xfrm>
                  </p:grpSpPr>
                  <p:sp>
                    <p:nvSpPr>
                      <p:cNvPr id="1050" name="Freeform 223"/>
                      <p:cNvSpPr>
                        <a:spLocks/>
                      </p:cNvSpPr>
                      <p:nvPr/>
                    </p:nvSpPr>
                    <p:spPr bwMode="auto">
                      <a:xfrm>
                        <a:off x="3845" y="3053"/>
                        <a:ext cx="220" cy="57"/>
                      </a:xfrm>
                      <a:custGeom>
                        <a:avLst/>
                        <a:gdLst/>
                        <a:ahLst/>
                        <a:cxnLst>
                          <a:cxn ang="0">
                            <a:pos x="219" y="0"/>
                          </a:cxn>
                          <a:cxn ang="0">
                            <a:pos x="136" y="3"/>
                          </a:cxn>
                          <a:cxn ang="0">
                            <a:pos x="102" y="5"/>
                          </a:cxn>
                          <a:cxn ang="0">
                            <a:pos x="77" y="6"/>
                          </a:cxn>
                          <a:cxn ang="0">
                            <a:pos x="56" y="8"/>
                          </a:cxn>
                          <a:cxn ang="0">
                            <a:pos x="34" y="9"/>
                          </a:cxn>
                          <a:cxn ang="0">
                            <a:pos x="25" y="11"/>
                          </a:cxn>
                          <a:cxn ang="0">
                            <a:pos x="18" y="16"/>
                          </a:cxn>
                          <a:cxn ang="0">
                            <a:pos x="13" y="21"/>
                          </a:cxn>
                          <a:cxn ang="0">
                            <a:pos x="9" y="26"/>
                          </a:cxn>
                          <a:cxn ang="0">
                            <a:pos x="6" y="32"/>
                          </a:cxn>
                          <a:cxn ang="0">
                            <a:pos x="3" y="37"/>
                          </a:cxn>
                          <a:cxn ang="0">
                            <a:pos x="1" y="45"/>
                          </a:cxn>
                          <a:cxn ang="0">
                            <a:pos x="0" y="56"/>
                          </a:cxn>
                        </a:cxnLst>
                        <a:rect l="0" t="0" r="r" b="b"/>
                        <a:pathLst>
                          <a:path w="220" h="57">
                            <a:moveTo>
                              <a:pt x="219" y="0"/>
                            </a:moveTo>
                            <a:lnTo>
                              <a:pt x="136" y="3"/>
                            </a:lnTo>
                            <a:lnTo>
                              <a:pt x="102" y="5"/>
                            </a:lnTo>
                            <a:lnTo>
                              <a:pt x="77" y="6"/>
                            </a:lnTo>
                            <a:lnTo>
                              <a:pt x="56" y="8"/>
                            </a:lnTo>
                            <a:lnTo>
                              <a:pt x="34" y="9"/>
                            </a:lnTo>
                            <a:lnTo>
                              <a:pt x="25" y="11"/>
                            </a:lnTo>
                            <a:lnTo>
                              <a:pt x="18" y="16"/>
                            </a:lnTo>
                            <a:lnTo>
                              <a:pt x="13" y="21"/>
                            </a:lnTo>
                            <a:lnTo>
                              <a:pt x="9" y="26"/>
                            </a:lnTo>
                            <a:lnTo>
                              <a:pt x="6" y="32"/>
                            </a:lnTo>
                            <a:lnTo>
                              <a:pt x="3" y="37"/>
                            </a:lnTo>
                            <a:lnTo>
                              <a:pt x="1" y="45"/>
                            </a:lnTo>
                            <a:lnTo>
                              <a:pt x="0" y="56"/>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051" name="Freeform 224"/>
                      <p:cNvSpPr>
                        <a:spLocks/>
                      </p:cNvSpPr>
                      <p:nvPr/>
                    </p:nvSpPr>
                    <p:spPr bwMode="auto">
                      <a:xfrm>
                        <a:off x="3913" y="3209"/>
                        <a:ext cx="22" cy="64"/>
                      </a:xfrm>
                      <a:custGeom>
                        <a:avLst/>
                        <a:gdLst/>
                        <a:ahLst/>
                        <a:cxnLst>
                          <a:cxn ang="0">
                            <a:pos x="21" y="0"/>
                          </a:cxn>
                          <a:cxn ang="0">
                            <a:pos x="21" y="15"/>
                          </a:cxn>
                          <a:cxn ang="0">
                            <a:pos x="20" y="24"/>
                          </a:cxn>
                          <a:cxn ang="0">
                            <a:pos x="19" y="34"/>
                          </a:cxn>
                          <a:cxn ang="0">
                            <a:pos x="17" y="43"/>
                          </a:cxn>
                          <a:cxn ang="0">
                            <a:pos x="13" y="50"/>
                          </a:cxn>
                          <a:cxn ang="0">
                            <a:pos x="8" y="57"/>
                          </a:cxn>
                          <a:cxn ang="0">
                            <a:pos x="0" y="63"/>
                          </a:cxn>
                        </a:cxnLst>
                        <a:rect l="0" t="0" r="r" b="b"/>
                        <a:pathLst>
                          <a:path w="22" h="64">
                            <a:moveTo>
                              <a:pt x="21" y="0"/>
                            </a:moveTo>
                            <a:lnTo>
                              <a:pt x="21" y="15"/>
                            </a:lnTo>
                            <a:lnTo>
                              <a:pt x="20" y="24"/>
                            </a:lnTo>
                            <a:lnTo>
                              <a:pt x="19" y="34"/>
                            </a:lnTo>
                            <a:lnTo>
                              <a:pt x="17" y="43"/>
                            </a:lnTo>
                            <a:lnTo>
                              <a:pt x="13" y="50"/>
                            </a:lnTo>
                            <a:lnTo>
                              <a:pt x="8" y="57"/>
                            </a:lnTo>
                            <a:lnTo>
                              <a:pt x="0" y="63"/>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052" name="Freeform 225"/>
                      <p:cNvSpPr>
                        <a:spLocks/>
                      </p:cNvSpPr>
                      <p:nvPr/>
                    </p:nvSpPr>
                    <p:spPr bwMode="auto">
                      <a:xfrm>
                        <a:off x="3747" y="3208"/>
                        <a:ext cx="29" cy="59"/>
                      </a:xfrm>
                      <a:custGeom>
                        <a:avLst/>
                        <a:gdLst/>
                        <a:ahLst/>
                        <a:cxnLst>
                          <a:cxn ang="0">
                            <a:pos x="0" y="0"/>
                          </a:cxn>
                          <a:cxn ang="0">
                            <a:pos x="1" y="7"/>
                          </a:cxn>
                          <a:cxn ang="0">
                            <a:pos x="1" y="17"/>
                          </a:cxn>
                          <a:cxn ang="0">
                            <a:pos x="3" y="25"/>
                          </a:cxn>
                          <a:cxn ang="0">
                            <a:pos x="5" y="35"/>
                          </a:cxn>
                          <a:cxn ang="0">
                            <a:pos x="11" y="43"/>
                          </a:cxn>
                          <a:cxn ang="0">
                            <a:pos x="16" y="50"/>
                          </a:cxn>
                          <a:cxn ang="0">
                            <a:pos x="21" y="54"/>
                          </a:cxn>
                          <a:cxn ang="0">
                            <a:pos x="28" y="58"/>
                          </a:cxn>
                        </a:cxnLst>
                        <a:rect l="0" t="0" r="r" b="b"/>
                        <a:pathLst>
                          <a:path w="29" h="59">
                            <a:moveTo>
                              <a:pt x="0" y="0"/>
                            </a:moveTo>
                            <a:lnTo>
                              <a:pt x="1" y="7"/>
                            </a:lnTo>
                            <a:lnTo>
                              <a:pt x="1" y="17"/>
                            </a:lnTo>
                            <a:lnTo>
                              <a:pt x="3" y="25"/>
                            </a:lnTo>
                            <a:lnTo>
                              <a:pt x="5" y="35"/>
                            </a:lnTo>
                            <a:lnTo>
                              <a:pt x="11" y="43"/>
                            </a:lnTo>
                            <a:lnTo>
                              <a:pt x="16" y="50"/>
                            </a:lnTo>
                            <a:lnTo>
                              <a:pt x="21" y="54"/>
                            </a:lnTo>
                            <a:lnTo>
                              <a:pt x="28" y="58"/>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053" name="Freeform 226"/>
                      <p:cNvSpPr>
                        <a:spLocks/>
                      </p:cNvSpPr>
                      <p:nvPr/>
                    </p:nvSpPr>
                    <p:spPr bwMode="auto">
                      <a:xfrm>
                        <a:off x="3652" y="3064"/>
                        <a:ext cx="220" cy="2"/>
                      </a:xfrm>
                      <a:custGeom>
                        <a:avLst/>
                        <a:gdLst/>
                        <a:ahLst/>
                        <a:cxnLst>
                          <a:cxn ang="0">
                            <a:pos x="219" y="0"/>
                          </a:cxn>
                          <a:cxn ang="0">
                            <a:pos x="124" y="1"/>
                          </a:cxn>
                          <a:cxn ang="0">
                            <a:pos x="27" y="1"/>
                          </a:cxn>
                          <a:cxn ang="0">
                            <a:pos x="18" y="1"/>
                          </a:cxn>
                          <a:cxn ang="0">
                            <a:pos x="8" y="1"/>
                          </a:cxn>
                          <a:cxn ang="0">
                            <a:pos x="0" y="1"/>
                          </a:cxn>
                        </a:cxnLst>
                        <a:rect l="0" t="0" r="r" b="b"/>
                        <a:pathLst>
                          <a:path w="220" h="2">
                            <a:moveTo>
                              <a:pt x="219" y="0"/>
                            </a:moveTo>
                            <a:lnTo>
                              <a:pt x="124" y="1"/>
                            </a:lnTo>
                            <a:lnTo>
                              <a:pt x="27" y="1"/>
                            </a:lnTo>
                            <a:lnTo>
                              <a:pt x="18" y="1"/>
                            </a:lnTo>
                            <a:lnTo>
                              <a:pt x="8" y="1"/>
                            </a:lnTo>
                            <a:lnTo>
                              <a:pt x="0" y="1"/>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054" name="Freeform 227"/>
                      <p:cNvSpPr>
                        <a:spLocks/>
                      </p:cNvSpPr>
                      <p:nvPr/>
                    </p:nvSpPr>
                    <p:spPr bwMode="auto">
                      <a:xfrm>
                        <a:off x="3746" y="3211"/>
                        <a:ext cx="298" cy="7"/>
                      </a:xfrm>
                      <a:custGeom>
                        <a:avLst/>
                        <a:gdLst/>
                        <a:ahLst/>
                        <a:cxnLst>
                          <a:cxn ang="0">
                            <a:pos x="297" y="2"/>
                          </a:cxn>
                          <a:cxn ang="0">
                            <a:pos x="237" y="3"/>
                          </a:cxn>
                          <a:cxn ang="0">
                            <a:pos x="215" y="4"/>
                          </a:cxn>
                          <a:cxn ang="0">
                            <a:pos x="192" y="4"/>
                          </a:cxn>
                          <a:cxn ang="0">
                            <a:pos x="167" y="5"/>
                          </a:cxn>
                          <a:cxn ang="0">
                            <a:pos x="144" y="5"/>
                          </a:cxn>
                          <a:cxn ang="0">
                            <a:pos x="124" y="6"/>
                          </a:cxn>
                          <a:cxn ang="0">
                            <a:pos x="107" y="6"/>
                          </a:cxn>
                          <a:cxn ang="0">
                            <a:pos x="0" y="0"/>
                          </a:cxn>
                        </a:cxnLst>
                        <a:rect l="0" t="0" r="r" b="b"/>
                        <a:pathLst>
                          <a:path w="298" h="7">
                            <a:moveTo>
                              <a:pt x="297" y="2"/>
                            </a:moveTo>
                            <a:lnTo>
                              <a:pt x="237" y="3"/>
                            </a:lnTo>
                            <a:lnTo>
                              <a:pt x="215" y="4"/>
                            </a:lnTo>
                            <a:lnTo>
                              <a:pt x="192" y="4"/>
                            </a:lnTo>
                            <a:lnTo>
                              <a:pt x="167" y="5"/>
                            </a:lnTo>
                            <a:lnTo>
                              <a:pt x="144" y="5"/>
                            </a:lnTo>
                            <a:lnTo>
                              <a:pt x="124" y="6"/>
                            </a:lnTo>
                            <a:lnTo>
                              <a:pt x="107" y="6"/>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055" name="Freeform 228"/>
                      <p:cNvSpPr>
                        <a:spLocks/>
                      </p:cNvSpPr>
                      <p:nvPr/>
                    </p:nvSpPr>
                    <p:spPr bwMode="auto">
                      <a:xfrm>
                        <a:off x="3633" y="3172"/>
                        <a:ext cx="305" cy="8"/>
                      </a:xfrm>
                      <a:custGeom>
                        <a:avLst/>
                        <a:gdLst/>
                        <a:ahLst/>
                        <a:cxnLst>
                          <a:cxn ang="0">
                            <a:pos x="304" y="7"/>
                          </a:cxn>
                          <a:cxn ang="0">
                            <a:pos x="196" y="7"/>
                          </a:cxn>
                          <a:cxn ang="0">
                            <a:pos x="0" y="0"/>
                          </a:cxn>
                        </a:cxnLst>
                        <a:rect l="0" t="0" r="r" b="b"/>
                        <a:pathLst>
                          <a:path w="305" h="8">
                            <a:moveTo>
                              <a:pt x="304" y="7"/>
                            </a:moveTo>
                            <a:lnTo>
                              <a:pt x="196" y="7"/>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grpSp>
            </p:grpSp>
            <p:sp>
              <p:nvSpPr>
                <p:cNvPr id="1014" name="Freeform 232"/>
                <p:cNvSpPr>
                  <a:spLocks/>
                </p:cNvSpPr>
                <p:nvPr/>
              </p:nvSpPr>
              <p:spPr bwMode="auto">
                <a:xfrm>
                  <a:off x="4220" y="3177"/>
                  <a:ext cx="422" cy="18"/>
                </a:xfrm>
                <a:custGeom>
                  <a:avLst/>
                  <a:gdLst/>
                  <a:ahLst/>
                  <a:cxnLst>
                    <a:cxn ang="0">
                      <a:pos x="421" y="0"/>
                    </a:cxn>
                    <a:cxn ang="0">
                      <a:pos x="214" y="2"/>
                    </a:cxn>
                    <a:cxn ang="0">
                      <a:pos x="0" y="5"/>
                    </a:cxn>
                    <a:cxn ang="0">
                      <a:pos x="5" y="11"/>
                    </a:cxn>
                    <a:cxn ang="0">
                      <a:pos x="8" y="17"/>
                    </a:cxn>
                    <a:cxn ang="0">
                      <a:pos x="196" y="15"/>
                    </a:cxn>
                    <a:cxn ang="0">
                      <a:pos x="414" y="12"/>
                    </a:cxn>
                    <a:cxn ang="0">
                      <a:pos x="421" y="0"/>
                    </a:cxn>
                  </a:cxnLst>
                  <a:rect l="0" t="0" r="r" b="b"/>
                  <a:pathLst>
                    <a:path w="422" h="18">
                      <a:moveTo>
                        <a:pt x="421" y="0"/>
                      </a:moveTo>
                      <a:lnTo>
                        <a:pt x="214" y="2"/>
                      </a:lnTo>
                      <a:lnTo>
                        <a:pt x="0" y="5"/>
                      </a:lnTo>
                      <a:lnTo>
                        <a:pt x="5" y="11"/>
                      </a:lnTo>
                      <a:lnTo>
                        <a:pt x="8" y="17"/>
                      </a:lnTo>
                      <a:lnTo>
                        <a:pt x="196" y="15"/>
                      </a:lnTo>
                      <a:lnTo>
                        <a:pt x="414" y="12"/>
                      </a:lnTo>
                      <a:lnTo>
                        <a:pt x="421" y="0"/>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1015" name="Freeform 233"/>
                <p:cNvSpPr>
                  <a:spLocks/>
                </p:cNvSpPr>
                <p:nvPr/>
              </p:nvSpPr>
              <p:spPr bwMode="auto">
                <a:xfrm>
                  <a:off x="3603" y="3173"/>
                  <a:ext cx="455" cy="33"/>
                </a:xfrm>
                <a:custGeom>
                  <a:avLst/>
                  <a:gdLst/>
                  <a:ahLst/>
                  <a:cxnLst>
                    <a:cxn ang="0">
                      <a:pos x="454" y="9"/>
                    </a:cxn>
                    <a:cxn ang="0">
                      <a:pos x="345" y="13"/>
                    </a:cxn>
                    <a:cxn ang="0">
                      <a:pos x="285" y="14"/>
                    </a:cxn>
                    <a:cxn ang="0">
                      <a:pos x="170" y="14"/>
                    </a:cxn>
                    <a:cxn ang="0">
                      <a:pos x="28" y="8"/>
                    </a:cxn>
                    <a:cxn ang="0">
                      <a:pos x="25" y="7"/>
                    </a:cxn>
                    <a:cxn ang="0">
                      <a:pos x="22" y="7"/>
                    </a:cxn>
                    <a:cxn ang="0">
                      <a:pos x="19" y="6"/>
                    </a:cxn>
                    <a:cxn ang="0">
                      <a:pos x="21" y="3"/>
                    </a:cxn>
                    <a:cxn ang="0">
                      <a:pos x="28" y="0"/>
                    </a:cxn>
                    <a:cxn ang="0">
                      <a:pos x="24" y="0"/>
                    </a:cxn>
                    <a:cxn ang="0">
                      <a:pos x="7" y="6"/>
                    </a:cxn>
                    <a:cxn ang="0">
                      <a:pos x="1" y="8"/>
                    </a:cxn>
                    <a:cxn ang="0">
                      <a:pos x="0" y="13"/>
                    </a:cxn>
                    <a:cxn ang="0">
                      <a:pos x="4" y="17"/>
                    </a:cxn>
                    <a:cxn ang="0">
                      <a:pos x="8" y="19"/>
                    </a:cxn>
                    <a:cxn ang="0">
                      <a:pos x="14" y="21"/>
                    </a:cxn>
                    <a:cxn ang="0">
                      <a:pos x="21" y="22"/>
                    </a:cxn>
                    <a:cxn ang="0">
                      <a:pos x="251" y="32"/>
                    </a:cxn>
                    <a:cxn ang="0">
                      <a:pos x="440" y="28"/>
                    </a:cxn>
                    <a:cxn ang="0">
                      <a:pos x="454" y="9"/>
                    </a:cxn>
                  </a:cxnLst>
                  <a:rect l="0" t="0" r="r" b="b"/>
                  <a:pathLst>
                    <a:path w="455" h="33">
                      <a:moveTo>
                        <a:pt x="454" y="9"/>
                      </a:moveTo>
                      <a:lnTo>
                        <a:pt x="345" y="13"/>
                      </a:lnTo>
                      <a:lnTo>
                        <a:pt x="285" y="14"/>
                      </a:lnTo>
                      <a:lnTo>
                        <a:pt x="170" y="14"/>
                      </a:lnTo>
                      <a:lnTo>
                        <a:pt x="28" y="8"/>
                      </a:lnTo>
                      <a:lnTo>
                        <a:pt x="25" y="7"/>
                      </a:lnTo>
                      <a:lnTo>
                        <a:pt x="22" y="7"/>
                      </a:lnTo>
                      <a:lnTo>
                        <a:pt x="19" y="6"/>
                      </a:lnTo>
                      <a:lnTo>
                        <a:pt x="21" y="3"/>
                      </a:lnTo>
                      <a:lnTo>
                        <a:pt x="28" y="0"/>
                      </a:lnTo>
                      <a:lnTo>
                        <a:pt x="24" y="0"/>
                      </a:lnTo>
                      <a:lnTo>
                        <a:pt x="7" y="6"/>
                      </a:lnTo>
                      <a:lnTo>
                        <a:pt x="1" y="8"/>
                      </a:lnTo>
                      <a:lnTo>
                        <a:pt x="0" y="13"/>
                      </a:lnTo>
                      <a:lnTo>
                        <a:pt x="4" y="17"/>
                      </a:lnTo>
                      <a:lnTo>
                        <a:pt x="8" y="19"/>
                      </a:lnTo>
                      <a:lnTo>
                        <a:pt x="14" y="21"/>
                      </a:lnTo>
                      <a:lnTo>
                        <a:pt x="21" y="22"/>
                      </a:lnTo>
                      <a:lnTo>
                        <a:pt x="251" y="32"/>
                      </a:lnTo>
                      <a:lnTo>
                        <a:pt x="440" y="28"/>
                      </a:lnTo>
                      <a:lnTo>
                        <a:pt x="454" y="9"/>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grpSp>
              <p:nvGrpSpPr>
                <p:cNvPr id="1016" name="Group 243"/>
                <p:cNvGrpSpPr>
                  <a:grpSpLocks/>
                </p:cNvGrpSpPr>
                <p:nvPr/>
              </p:nvGrpSpPr>
              <p:grpSpPr bwMode="auto">
                <a:xfrm>
                  <a:off x="3620" y="3106"/>
                  <a:ext cx="313" cy="68"/>
                  <a:chOff x="3620" y="3106"/>
                  <a:chExt cx="313" cy="68"/>
                </a:xfrm>
              </p:grpSpPr>
              <p:sp>
                <p:nvSpPr>
                  <p:cNvPr id="1033" name="Freeform 234"/>
                  <p:cNvSpPr>
                    <a:spLocks/>
                  </p:cNvSpPr>
                  <p:nvPr/>
                </p:nvSpPr>
                <p:spPr bwMode="auto">
                  <a:xfrm>
                    <a:off x="3626" y="3106"/>
                    <a:ext cx="307" cy="68"/>
                  </a:xfrm>
                  <a:custGeom>
                    <a:avLst/>
                    <a:gdLst/>
                    <a:ahLst/>
                    <a:cxnLst>
                      <a:cxn ang="0">
                        <a:pos x="306" y="64"/>
                      </a:cxn>
                      <a:cxn ang="0">
                        <a:pos x="291" y="26"/>
                      </a:cxn>
                      <a:cxn ang="0">
                        <a:pos x="285" y="0"/>
                      </a:cxn>
                      <a:cxn ang="0">
                        <a:pos x="5" y="0"/>
                      </a:cxn>
                      <a:cxn ang="0">
                        <a:pos x="6" y="34"/>
                      </a:cxn>
                      <a:cxn ang="0">
                        <a:pos x="6" y="39"/>
                      </a:cxn>
                      <a:cxn ang="0">
                        <a:pos x="6" y="44"/>
                      </a:cxn>
                      <a:cxn ang="0">
                        <a:pos x="0" y="49"/>
                      </a:cxn>
                      <a:cxn ang="0">
                        <a:pos x="0" y="58"/>
                      </a:cxn>
                      <a:cxn ang="0">
                        <a:pos x="130" y="64"/>
                      </a:cxn>
                      <a:cxn ang="0">
                        <a:pos x="220" y="67"/>
                      </a:cxn>
                      <a:cxn ang="0">
                        <a:pos x="306" y="64"/>
                      </a:cxn>
                    </a:cxnLst>
                    <a:rect l="0" t="0" r="r" b="b"/>
                    <a:pathLst>
                      <a:path w="307" h="68">
                        <a:moveTo>
                          <a:pt x="306" y="64"/>
                        </a:moveTo>
                        <a:lnTo>
                          <a:pt x="291" y="26"/>
                        </a:lnTo>
                        <a:lnTo>
                          <a:pt x="285" y="0"/>
                        </a:lnTo>
                        <a:lnTo>
                          <a:pt x="5" y="0"/>
                        </a:lnTo>
                        <a:lnTo>
                          <a:pt x="6" y="34"/>
                        </a:lnTo>
                        <a:lnTo>
                          <a:pt x="6" y="39"/>
                        </a:lnTo>
                        <a:lnTo>
                          <a:pt x="6" y="44"/>
                        </a:lnTo>
                        <a:lnTo>
                          <a:pt x="0" y="49"/>
                        </a:lnTo>
                        <a:lnTo>
                          <a:pt x="0" y="58"/>
                        </a:lnTo>
                        <a:lnTo>
                          <a:pt x="130" y="64"/>
                        </a:lnTo>
                        <a:lnTo>
                          <a:pt x="220" y="67"/>
                        </a:lnTo>
                        <a:lnTo>
                          <a:pt x="306" y="64"/>
                        </a:lnTo>
                      </a:path>
                    </a:pathLst>
                  </a:custGeom>
                  <a:solidFill>
                    <a:srgbClr val="800000"/>
                  </a:solidFill>
                  <a:ln w="12700" cap="rnd" cmpd="sng">
                    <a:solidFill>
                      <a:srgbClr val="000000"/>
                    </a:solidFill>
                    <a:prstDash val="solid"/>
                    <a:round/>
                    <a:headEnd type="none" w="med" len="med"/>
                    <a:tailEnd type="none" w="med" len="med"/>
                  </a:ln>
                  <a:effectLst/>
                </p:spPr>
                <p:txBody>
                  <a:bodyPr/>
                  <a:lstStyle/>
                  <a:p>
                    <a:endParaRPr lang="en-US"/>
                  </a:p>
                </p:txBody>
              </p:sp>
              <p:grpSp>
                <p:nvGrpSpPr>
                  <p:cNvPr id="1034" name="Group 242"/>
                  <p:cNvGrpSpPr>
                    <a:grpSpLocks/>
                  </p:cNvGrpSpPr>
                  <p:nvPr/>
                </p:nvGrpSpPr>
                <p:grpSpPr bwMode="auto">
                  <a:xfrm>
                    <a:off x="3620" y="3111"/>
                    <a:ext cx="304" cy="35"/>
                    <a:chOff x="3620" y="3111"/>
                    <a:chExt cx="304" cy="35"/>
                  </a:xfrm>
                </p:grpSpPr>
                <p:sp>
                  <p:nvSpPr>
                    <p:cNvPr id="1035" name="Line 235"/>
                    <p:cNvSpPr>
                      <a:spLocks noChangeShapeType="1"/>
                    </p:cNvSpPr>
                    <p:nvPr/>
                  </p:nvSpPr>
                  <p:spPr bwMode="auto">
                    <a:xfrm flipH="1">
                      <a:off x="3620" y="3111"/>
                      <a:ext cx="300" cy="0"/>
                    </a:xfrm>
                    <a:prstGeom prst="line">
                      <a:avLst/>
                    </a:prstGeom>
                    <a:noFill/>
                    <a:ln w="12700">
                      <a:solidFill>
                        <a:srgbClr val="000000"/>
                      </a:solidFill>
                      <a:round/>
                      <a:headEnd/>
                      <a:tailEnd/>
                    </a:ln>
                    <a:effectLst/>
                  </p:spPr>
                  <p:txBody>
                    <a:bodyPr wrap="none" anchor="ctr"/>
                    <a:lstStyle/>
                    <a:p>
                      <a:endParaRPr lang="en-US"/>
                    </a:p>
                  </p:txBody>
                </p:sp>
                <p:sp>
                  <p:nvSpPr>
                    <p:cNvPr id="1036" name="Line 236"/>
                    <p:cNvSpPr>
                      <a:spLocks noChangeShapeType="1"/>
                    </p:cNvSpPr>
                    <p:nvPr/>
                  </p:nvSpPr>
                  <p:spPr bwMode="auto">
                    <a:xfrm flipH="1">
                      <a:off x="3622" y="3115"/>
                      <a:ext cx="299" cy="0"/>
                    </a:xfrm>
                    <a:prstGeom prst="line">
                      <a:avLst/>
                    </a:prstGeom>
                    <a:noFill/>
                    <a:ln w="12700">
                      <a:solidFill>
                        <a:srgbClr val="000000"/>
                      </a:solidFill>
                      <a:round/>
                      <a:headEnd/>
                      <a:tailEnd/>
                    </a:ln>
                    <a:effectLst/>
                  </p:spPr>
                  <p:txBody>
                    <a:bodyPr wrap="none" anchor="ctr"/>
                    <a:lstStyle/>
                    <a:p>
                      <a:endParaRPr lang="en-US"/>
                    </a:p>
                  </p:txBody>
                </p:sp>
                <p:sp>
                  <p:nvSpPr>
                    <p:cNvPr id="1037" name="Line 237"/>
                    <p:cNvSpPr>
                      <a:spLocks noChangeShapeType="1"/>
                    </p:cNvSpPr>
                    <p:nvPr/>
                  </p:nvSpPr>
                  <p:spPr bwMode="auto">
                    <a:xfrm flipH="1">
                      <a:off x="3621" y="3120"/>
                      <a:ext cx="300" cy="0"/>
                    </a:xfrm>
                    <a:prstGeom prst="line">
                      <a:avLst/>
                    </a:prstGeom>
                    <a:noFill/>
                    <a:ln w="12700">
                      <a:solidFill>
                        <a:srgbClr val="000000"/>
                      </a:solidFill>
                      <a:round/>
                      <a:headEnd/>
                      <a:tailEnd/>
                    </a:ln>
                    <a:effectLst/>
                  </p:spPr>
                  <p:txBody>
                    <a:bodyPr wrap="none" anchor="ctr"/>
                    <a:lstStyle/>
                    <a:p>
                      <a:endParaRPr lang="en-US"/>
                    </a:p>
                  </p:txBody>
                </p:sp>
                <p:sp>
                  <p:nvSpPr>
                    <p:cNvPr id="1038" name="Line 238"/>
                    <p:cNvSpPr>
                      <a:spLocks noChangeShapeType="1"/>
                    </p:cNvSpPr>
                    <p:nvPr/>
                  </p:nvSpPr>
                  <p:spPr bwMode="auto">
                    <a:xfrm flipH="1" flipV="1">
                      <a:off x="3621" y="3117"/>
                      <a:ext cx="300" cy="16"/>
                    </a:xfrm>
                    <a:prstGeom prst="line">
                      <a:avLst/>
                    </a:prstGeom>
                    <a:noFill/>
                    <a:ln w="12700">
                      <a:solidFill>
                        <a:srgbClr val="000000"/>
                      </a:solidFill>
                      <a:round/>
                      <a:headEnd/>
                      <a:tailEnd/>
                    </a:ln>
                    <a:effectLst/>
                  </p:spPr>
                  <p:txBody>
                    <a:bodyPr wrap="none" anchor="ctr"/>
                    <a:lstStyle/>
                    <a:p>
                      <a:endParaRPr lang="en-US"/>
                    </a:p>
                  </p:txBody>
                </p:sp>
                <p:sp>
                  <p:nvSpPr>
                    <p:cNvPr id="1039" name="Line 239"/>
                    <p:cNvSpPr>
                      <a:spLocks noChangeShapeType="1"/>
                    </p:cNvSpPr>
                    <p:nvPr/>
                  </p:nvSpPr>
                  <p:spPr bwMode="auto">
                    <a:xfrm flipH="1">
                      <a:off x="3621" y="3131"/>
                      <a:ext cx="303" cy="0"/>
                    </a:xfrm>
                    <a:prstGeom prst="line">
                      <a:avLst/>
                    </a:prstGeom>
                    <a:noFill/>
                    <a:ln w="12700">
                      <a:solidFill>
                        <a:srgbClr val="000000"/>
                      </a:solidFill>
                      <a:round/>
                      <a:headEnd/>
                      <a:tailEnd/>
                    </a:ln>
                    <a:effectLst/>
                  </p:spPr>
                  <p:txBody>
                    <a:bodyPr wrap="none" anchor="ctr"/>
                    <a:lstStyle/>
                    <a:p>
                      <a:endParaRPr lang="en-US"/>
                    </a:p>
                  </p:txBody>
                </p:sp>
                <p:sp>
                  <p:nvSpPr>
                    <p:cNvPr id="1040" name="Freeform 240"/>
                    <p:cNvSpPr>
                      <a:spLocks/>
                    </p:cNvSpPr>
                    <p:nvPr/>
                  </p:nvSpPr>
                  <p:spPr bwMode="auto">
                    <a:xfrm>
                      <a:off x="3632" y="3135"/>
                      <a:ext cx="287" cy="4"/>
                    </a:xfrm>
                    <a:custGeom>
                      <a:avLst/>
                      <a:gdLst/>
                      <a:ahLst/>
                      <a:cxnLst>
                        <a:cxn ang="0">
                          <a:pos x="286" y="0"/>
                        </a:cxn>
                        <a:cxn ang="0">
                          <a:pos x="233" y="3"/>
                        </a:cxn>
                        <a:cxn ang="0">
                          <a:pos x="215" y="3"/>
                        </a:cxn>
                        <a:cxn ang="0">
                          <a:pos x="0" y="0"/>
                        </a:cxn>
                      </a:cxnLst>
                      <a:rect l="0" t="0" r="r" b="b"/>
                      <a:pathLst>
                        <a:path w="287" h="4">
                          <a:moveTo>
                            <a:pt x="286" y="0"/>
                          </a:moveTo>
                          <a:lnTo>
                            <a:pt x="233" y="3"/>
                          </a:lnTo>
                          <a:lnTo>
                            <a:pt x="215" y="3"/>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041" name="Freeform 241"/>
                    <p:cNvSpPr>
                      <a:spLocks/>
                    </p:cNvSpPr>
                    <p:nvPr/>
                  </p:nvSpPr>
                  <p:spPr bwMode="auto">
                    <a:xfrm>
                      <a:off x="3631" y="3141"/>
                      <a:ext cx="291" cy="5"/>
                    </a:xfrm>
                    <a:custGeom>
                      <a:avLst/>
                      <a:gdLst/>
                      <a:ahLst/>
                      <a:cxnLst>
                        <a:cxn ang="0">
                          <a:pos x="290" y="1"/>
                        </a:cxn>
                        <a:cxn ang="0">
                          <a:pos x="241" y="4"/>
                        </a:cxn>
                        <a:cxn ang="0">
                          <a:pos x="214" y="4"/>
                        </a:cxn>
                        <a:cxn ang="0">
                          <a:pos x="0" y="0"/>
                        </a:cxn>
                      </a:cxnLst>
                      <a:rect l="0" t="0" r="r" b="b"/>
                      <a:pathLst>
                        <a:path w="291" h="5">
                          <a:moveTo>
                            <a:pt x="290" y="1"/>
                          </a:moveTo>
                          <a:lnTo>
                            <a:pt x="241" y="4"/>
                          </a:lnTo>
                          <a:lnTo>
                            <a:pt x="214" y="4"/>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grpSp>
            <p:grpSp>
              <p:nvGrpSpPr>
                <p:cNvPr id="1017" name="Group 249"/>
                <p:cNvGrpSpPr>
                  <a:grpSpLocks/>
                </p:cNvGrpSpPr>
                <p:nvPr/>
              </p:nvGrpSpPr>
              <p:grpSpPr bwMode="auto">
                <a:xfrm>
                  <a:off x="3635" y="3078"/>
                  <a:ext cx="165" cy="167"/>
                  <a:chOff x="3635" y="3078"/>
                  <a:chExt cx="165" cy="167"/>
                </a:xfrm>
              </p:grpSpPr>
              <p:sp>
                <p:nvSpPr>
                  <p:cNvPr id="1028" name="Freeform 244"/>
                  <p:cNvSpPr>
                    <a:spLocks/>
                  </p:cNvSpPr>
                  <p:nvPr/>
                </p:nvSpPr>
                <p:spPr bwMode="auto">
                  <a:xfrm>
                    <a:off x="3667" y="3202"/>
                    <a:ext cx="15" cy="43"/>
                  </a:xfrm>
                  <a:custGeom>
                    <a:avLst/>
                    <a:gdLst/>
                    <a:ahLst/>
                    <a:cxnLst>
                      <a:cxn ang="0">
                        <a:pos x="0" y="0"/>
                      </a:cxn>
                      <a:cxn ang="0">
                        <a:pos x="0" y="8"/>
                      </a:cxn>
                      <a:cxn ang="0">
                        <a:pos x="1" y="18"/>
                      </a:cxn>
                      <a:cxn ang="0">
                        <a:pos x="3" y="26"/>
                      </a:cxn>
                      <a:cxn ang="0">
                        <a:pos x="5" y="32"/>
                      </a:cxn>
                      <a:cxn ang="0">
                        <a:pos x="9" y="38"/>
                      </a:cxn>
                      <a:cxn ang="0">
                        <a:pos x="14" y="42"/>
                      </a:cxn>
                      <a:cxn ang="0">
                        <a:pos x="14" y="2"/>
                      </a:cxn>
                      <a:cxn ang="0">
                        <a:pos x="0" y="0"/>
                      </a:cxn>
                    </a:cxnLst>
                    <a:rect l="0" t="0" r="r" b="b"/>
                    <a:pathLst>
                      <a:path w="15" h="43">
                        <a:moveTo>
                          <a:pt x="0" y="0"/>
                        </a:moveTo>
                        <a:lnTo>
                          <a:pt x="0" y="8"/>
                        </a:lnTo>
                        <a:lnTo>
                          <a:pt x="1" y="18"/>
                        </a:lnTo>
                        <a:lnTo>
                          <a:pt x="3" y="26"/>
                        </a:lnTo>
                        <a:lnTo>
                          <a:pt x="5" y="32"/>
                        </a:lnTo>
                        <a:lnTo>
                          <a:pt x="9" y="38"/>
                        </a:lnTo>
                        <a:lnTo>
                          <a:pt x="14" y="42"/>
                        </a:lnTo>
                        <a:lnTo>
                          <a:pt x="14" y="2"/>
                        </a:lnTo>
                        <a:lnTo>
                          <a:pt x="0" y="0"/>
                        </a:lnTo>
                      </a:path>
                    </a:pathLst>
                  </a:custGeom>
                  <a:solidFill>
                    <a:srgbClr val="3F3F3F"/>
                  </a:solidFill>
                  <a:ln w="12700" cap="rnd" cmpd="sng">
                    <a:noFill/>
                    <a:prstDash val="solid"/>
                    <a:round/>
                    <a:headEnd type="none" w="med" len="med"/>
                    <a:tailEnd type="none" w="med" len="med"/>
                  </a:ln>
                  <a:effectLst/>
                </p:spPr>
                <p:txBody>
                  <a:bodyPr/>
                  <a:lstStyle/>
                  <a:p>
                    <a:endParaRPr lang="en-US"/>
                  </a:p>
                </p:txBody>
              </p:sp>
              <p:grpSp>
                <p:nvGrpSpPr>
                  <p:cNvPr id="1029" name="Group 248"/>
                  <p:cNvGrpSpPr>
                    <a:grpSpLocks/>
                  </p:cNvGrpSpPr>
                  <p:nvPr/>
                </p:nvGrpSpPr>
                <p:grpSpPr bwMode="auto">
                  <a:xfrm>
                    <a:off x="3635" y="3078"/>
                    <a:ext cx="165" cy="162"/>
                    <a:chOff x="3635" y="3078"/>
                    <a:chExt cx="165" cy="162"/>
                  </a:xfrm>
                </p:grpSpPr>
                <p:sp>
                  <p:nvSpPr>
                    <p:cNvPr id="1030" name="Freeform 245"/>
                    <p:cNvSpPr>
                      <a:spLocks/>
                    </p:cNvSpPr>
                    <p:nvPr/>
                  </p:nvSpPr>
                  <p:spPr bwMode="auto">
                    <a:xfrm>
                      <a:off x="3766" y="3216"/>
                      <a:ext cx="34" cy="24"/>
                    </a:xfrm>
                    <a:custGeom>
                      <a:avLst/>
                      <a:gdLst/>
                      <a:ahLst/>
                      <a:cxnLst>
                        <a:cxn ang="0">
                          <a:pos x="26" y="1"/>
                        </a:cxn>
                        <a:cxn ang="0">
                          <a:pos x="26" y="7"/>
                        </a:cxn>
                        <a:cxn ang="0">
                          <a:pos x="27" y="13"/>
                        </a:cxn>
                        <a:cxn ang="0">
                          <a:pos x="30" y="17"/>
                        </a:cxn>
                        <a:cxn ang="0">
                          <a:pos x="33" y="23"/>
                        </a:cxn>
                        <a:cxn ang="0">
                          <a:pos x="6" y="21"/>
                        </a:cxn>
                        <a:cxn ang="0">
                          <a:pos x="2" y="18"/>
                        </a:cxn>
                        <a:cxn ang="0">
                          <a:pos x="1" y="13"/>
                        </a:cxn>
                        <a:cxn ang="0">
                          <a:pos x="0" y="8"/>
                        </a:cxn>
                        <a:cxn ang="0">
                          <a:pos x="0" y="4"/>
                        </a:cxn>
                        <a:cxn ang="0">
                          <a:pos x="0" y="0"/>
                        </a:cxn>
                        <a:cxn ang="0">
                          <a:pos x="26" y="1"/>
                        </a:cxn>
                      </a:cxnLst>
                      <a:rect l="0" t="0" r="r" b="b"/>
                      <a:pathLst>
                        <a:path w="34" h="24">
                          <a:moveTo>
                            <a:pt x="26" y="1"/>
                          </a:moveTo>
                          <a:lnTo>
                            <a:pt x="26" y="7"/>
                          </a:lnTo>
                          <a:lnTo>
                            <a:pt x="27" y="13"/>
                          </a:lnTo>
                          <a:lnTo>
                            <a:pt x="30" y="17"/>
                          </a:lnTo>
                          <a:lnTo>
                            <a:pt x="33" y="23"/>
                          </a:lnTo>
                          <a:lnTo>
                            <a:pt x="6" y="21"/>
                          </a:lnTo>
                          <a:lnTo>
                            <a:pt x="2" y="18"/>
                          </a:lnTo>
                          <a:lnTo>
                            <a:pt x="1" y="13"/>
                          </a:lnTo>
                          <a:lnTo>
                            <a:pt x="0" y="8"/>
                          </a:lnTo>
                          <a:lnTo>
                            <a:pt x="0" y="4"/>
                          </a:lnTo>
                          <a:lnTo>
                            <a:pt x="0" y="0"/>
                          </a:lnTo>
                          <a:lnTo>
                            <a:pt x="26" y="1"/>
                          </a:lnTo>
                        </a:path>
                      </a:pathLst>
                    </a:custGeom>
                    <a:solidFill>
                      <a:srgbClr val="FF9F1F"/>
                    </a:solidFill>
                    <a:ln w="12700" cap="rnd" cmpd="sng">
                      <a:noFill/>
                      <a:prstDash val="solid"/>
                      <a:round/>
                      <a:headEnd type="none" w="med" len="med"/>
                      <a:tailEnd type="none" w="med" len="med"/>
                    </a:ln>
                    <a:effectLst/>
                  </p:spPr>
                  <p:txBody>
                    <a:bodyPr/>
                    <a:lstStyle/>
                    <a:p>
                      <a:endParaRPr lang="en-US"/>
                    </a:p>
                  </p:txBody>
                </p:sp>
                <p:sp>
                  <p:nvSpPr>
                    <p:cNvPr id="1031" name="Freeform 246"/>
                    <p:cNvSpPr>
                      <a:spLocks/>
                    </p:cNvSpPr>
                    <p:nvPr/>
                  </p:nvSpPr>
                  <p:spPr bwMode="auto">
                    <a:xfrm>
                      <a:off x="3635" y="3207"/>
                      <a:ext cx="23" cy="18"/>
                    </a:xfrm>
                    <a:custGeom>
                      <a:avLst/>
                      <a:gdLst/>
                      <a:ahLst/>
                      <a:cxnLst>
                        <a:cxn ang="0">
                          <a:pos x="18" y="1"/>
                        </a:cxn>
                        <a:cxn ang="0">
                          <a:pos x="18" y="4"/>
                        </a:cxn>
                        <a:cxn ang="0">
                          <a:pos x="18" y="8"/>
                        </a:cxn>
                        <a:cxn ang="0">
                          <a:pos x="19" y="13"/>
                        </a:cxn>
                        <a:cxn ang="0">
                          <a:pos x="22" y="17"/>
                        </a:cxn>
                        <a:cxn ang="0">
                          <a:pos x="4" y="16"/>
                        </a:cxn>
                        <a:cxn ang="0">
                          <a:pos x="2" y="13"/>
                        </a:cxn>
                        <a:cxn ang="0">
                          <a:pos x="1" y="10"/>
                        </a:cxn>
                        <a:cxn ang="0">
                          <a:pos x="0" y="5"/>
                        </a:cxn>
                        <a:cxn ang="0">
                          <a:pos x="0" y="0"/>
                        </a:cxn>
                        <a:cxn ang="0">
                          <a:pos x="18" y="1"/>
                        </a:cxn>
                      </a:cxnLst>
                      <a:rect l="0" t="0" r="r" b="b"/>
                      <a:pathLst>
                        <a:path w="23" h="18">
                          <a:moveTo>
                            <a:pt x="18" y="1"/>
                          </a:moveTo>
                          <a:lnTo>
                            <a:pt x="18" y="4"/>
                          </a:lnTo>
                          <a:lnTo>
                            <a:pt x="18" y="8"/>
                          </a:lnTo>
                          <a:lnTo>
                            <a:pt x="19" y="13"/>
                          </a:lnTo>
                          <a:lnTo>
                            <a:pt x="22" y="17"/>
                          </a:lnTo>
                          <a:lnTo>
                            <a:pt x="4" y="16"/>
                          </a:lnTo>
                          <a:lnTo>
                            <a:pt x="2" y="13"/>
                          </a:lnTo>
                          <a:lnTo>
                            <a:pt x="1" y="10"/>
                          </a:lnTo>
                          <a:lnTo>
                            <a:pt x="0" y="5"/>
                          </a:lnTo>
                          <a:lnTo>
                            <a:pt x="0" y="0"/>
                          </a:lnTo>
                          <a:lnTo>
                            <a:pt x="18" y="1"/>
                          </a:lnTo>
                        </a:path>
                      </a:pathLst>
                    </a:custGeom>
                    <a:solidFill>
                      <a:srgbClr val="FF9F1F"/>
                    </a:solidFill>
                    <a:ln w="12700" cap="rnd" cmpd="sng">
                      <a:noFill/>
                      <a:prstDash val="solid"/>
                      <a:round/>
                      <a:headEnd type="none" w="med" len="med"/>
                      <a:tailEnd type="none" w="med" len="med"/>
                    </a:ln>
                    <a:effectLst/>
                  </p:spPr>
                  <p:txBody>
                    <a:bodyPr/>
                    <a:lstStyle/>
                    <a:p>
                      <a:endParaRPr lang="en-US"/>
                    </a:p>
                  </p:txBody>
                </p:sp>
                <p:sp>
                  <p:nvSpPr>
                    <p:cNvPr id="1032" name="Oval 247"/>
                    <p:cNvSpPr>
                      <a:spLocks noChangeArrowheads="1"/>
                    </p:cNvSpPr>
                    <p:nvPr/>
                  </p:nvSpPr>
                  <p:spPr bwMode="auto">
                    <a:xfrm>
                      <a:off x="3724" y="3078"/>
                      <a:ext cx="14" cy="12"/>
                    </a:xfrm>
                    <a:prstGeom prst="ellipse">
                      <a:avLst/>
                    </a:prstGeom>
                    <a:solidFill>
                      <a:srgbClr val="9F9F9F"/>
                    </a:solidFill>
                    <a:ln w="12700">
                      <a:noFill/>
                      <a:round/>
                      <a:headEnd/>
                      <a:tailEnd/>
                    </a:ln>
                    <a:effectLst/>
                  </p:spPr>
                  <p:txBody>
                    <a:bodyPr wrap="none" anchor="ctr"/>
                    <a:lstStyle/>
                    <a:p>
                      <a:endParaRPr lang="en-US"/>
                    </a:p>
                  </p:txBody>
                </p:sp>
              </p:grpSp>
            </p:grpSp>
            <p:grpSp>
              <p:nvGrpSpPr>
                <p:cNvPr id="1018" name="Group 252"/>
                <p:cNvGrpSpPr>
                  <a:grpSpLocks/>
                </p:cNvGrpSpPr>
                <p:nvPr/>
              </p:nvGrpSpPr>
              <p:grpSpPr bwMode="auto">
                <a:xfrm>
                  <a:off x="4239" y="2962"/>
                  <a:ext cx="78" cy="112"/>
                  <a:chOff x="4239" y="2962"/>
                  <a:chExt cx="78" cy="112"/>
                </a:xfrm>
              </p:grpSpPr>
              <p:sp>
                <p:nvSpPr>
                  <p:cNvPr id="1026" name="Freeform 250"/>
                  <p:cNvSpPr>
                    <a:spLocks/>
                  </p:cNvSpPr>
                  <p:nvPr/>
                </p:nvSpPr>
                <p:spPr bwMode="auto">
                  <a:xfrm>
                    <a:off x="4239" y="2962"/>
                    <a:ext cx="78" cy="112"/>
                  </a:xfrm>
                  <a:custGeom>
                    <a:avLst/>
                    <a:gdLst/>
                    <a:ahLst/>
                    <a:cxnLst>
                      <a:cxn ang="0">
                        <a:pos x="28" y="0"/>
                      </a:cxn>
                      <a:cxn ang="0">
                        <a:pos x="36" y="13"/>
                      </a:cxn>
                      <a:cxn ang="0">
                        <a:pos x="43" y="27"/>
                      </a:cxn>
                      <a:cxn ang="0">
                        <a:pos x="50" y="40"/>
                      </a:cxn>
                      <a:cxn ang="0">
                        <a:pos x="58" y="54"/>
                      </a:cxn>
                      <a:cxn ang="0">
                        <a:pos x="64" y="68"/>
                      </a:cxn>
                      <a:cxn ang="0">
                        <a:pos x="67" y="75"/>
                      </a:cxn>
                      <a:cxn ang="0">
                        <a:pos x="70" y="83"/>
                      </a:cxn>
                      <a:cxn ang="0">
                        <a:pos x="74" y="98"/>
                      </a:cxn>
                      <a:cxn ang="0">
                        <a:pos x="77" y="111"/>
                      </a:cxn>
                      <a:cxn ang="0">
                        <a:pos x="58" y="110"/>
                      </a:cxn>
                      <a:cxn ang="0">
                        <a:pos x="43" y="109"/>
                      </a:cxn>
                      <a:cxn ang="0">
                        <a:pos x="40" y="95"/>
                      </a:cxn>
                      <a:cxn ang="0">
                        <a:pos x="36" y="78"/>
                      </a:cxn>
                      <a:cxn ang="0">
                        <a:pos x="31" y="66"/>
                      </a:cxn>
                      <a:cxn ang="0">
                        <a:pos x="24" y="50"/>
                      </a:cxn>
                      <a:cxn ang="0">
                        <a:pos x="16" y="31"/>
                      </a:cxn>
                      <a:cxn ang="0">
                        <a:pos x="0" y="0"/>
                      </a:cxn>
                      <a:cxn ang="0">
                        <a:pos x="28" y="0"/>
                      </a:cxn>
                    </a:cxnLst>
                    <a:rect l="0" t="0" r="r" b="b"/>
                    <a:pathLst>
                      <a:path w="78" h="112">
                        <a:moveTo>
                          <a:pt x="28" y="0"/>
                        </a:moveTo>
                        <a:lnTo>
                          <a:pt x="36" y="13"/>
                        </a:lnTo>
                        <a:lnTo>
                          <a:pt x="43" y="27"/>
                        </a:lnTo>
                        <a:lnTo>
                          <a:pt x="50" y="40"/>
                        </a:lnTo>
                        <a:lnTo>
                          <a:pt x="58" y="54"/>
                        </a:lnTo>
                        <a:lnTo>
                          <a:pt x="64" y="68"/>
                        </a:lnTo>
                        <a:lnTo>
                          <a:pt x="67" y="75"/>
                        </a:lnTo>
                        <a:lnTo>
                          <a:pt x="70" y="83"/>
                        </a:lnTo>
                        <a:lnTo>
                          <a:pt x="74" y="98"/>
                        </a:lnTo>
                        <a:lnTo>
                          <a:pt x="77" y="111"/>
                        </a:lnTo>
                        <a:lnTo>
                          <a:pt x="58" y="110"/>
                        </a:lnTo>
                        <a:lnTo>
                          <a:pt x="43" y="109"/>
                        </a:lnTo>
                        <a:lnTo>
                          <a:pt x="40" y="95"/>
                        </a:lnTo>
                        <a:lnTo>
                          <a:pt x="36" y="78"/>
                        </a:lnTo>
                        <a:lnTo>
                          <a:pt x="31" y="66"/>
                        </a:lnTo>
                        <a:lnTo>
                          <a:pt x="24" y="50"/>
                        </a:lnTo>
                        <a:lnTo>
                          <a:pt x="16" y="31"/>
                        </a:lnTo>
                        <a:lnTo>
                          <a:pt x="0" y="0"/>
                        </a:lnTo>
                        <a:lnTo>
                          <a:pt x="28" y="0"/>
                        </a:lnTo>
                      </a:path>
                    </a:pathLst>
                  </a:custGeom>
                  <a:solidFill>
                    <a:srgbClr val="5F5F5F"/>
                  </a:solidFill>
                  <a:ln w="12700" cap="rnd" cmpd="sng">
                    <a:solidFill>
                      <a:srgbClr val="000000"/>
                    </a:solidFill>
                    <a:prstDash val="solid"/>
                    <a:round/>
                    <a:headEnd type="none" w="med" len="med"/>
                    <a:tailEnd type="none" w="med" len="med"/>
                  </a:ln>
                  <a:effectLst/>
                </p:spPr>
                <p:txBody>
                  <a:bodyPr/>
                  <a:lstStyle/>
                  <a:p>
                    <a:endParaRPr lang="en-US"/>
                  </a:p>
                </p:txBody>
              </p:sp>
              <p:sp>
                <p:nvSpPr>
                  <p:cNvPr id="1027" name="Freeform 251"/>
                  <p:cNvSpPr>
                    <a:spLocks/>
                  </p:cNvSpPr>
                  <p:nvPr/>
                </p:nvSpPr>
                <p:spPr bwMode="auto">
                  <a:xfrm>
                    <a:off x="4275" y="2968"/>
                    <a:ext cx="29" cy="96"/>
                  </a:xfrm>
                  <a:custGeom>
                    <a:avLst/>
                    <a:gdLst/>
                    <a:ahLst/>
                    <a:cxnLst>
                      <a:cxn ang="0">
                        <a:pos x="0" y="0"/>
                      </a:cxn>
                      <a:cxn ang="0">
                        <a:pos x="7" y="17"/>
                      </a:cxn>
                      <a:cxn ang="0">
                        <a:pos x="12" y="28"/>
                      </a:cxn>
                      <a:cxn ang="0">
                        <a:pos x="16" y="42"/>
                      </a:cxn>
                      <a:cxn ang="0">
                        <a:pos x="20" y="50"/>
                      </a:cxn>
                      <a:cxn ang="0">
                        <a:pos x="23" y="58"/>
                      </a:cxn>
                      <a:cxn ang="0">
                        <a:pos x="25" y="66"/>
                      </a:cxn>
                      <a:cxn ang="0">
                        <a:pos x="27" y="73"/>
                      </a:cxn>
                      <a:cxn ang="0">
                        <a:pos x="27" y="80"/>
                      </a:cxn>
                      <a:cxn ang="0">
                        <a:pos x="28" y="89"/>
                      </a:cxn>
                      <a:cxn ang="0">
                        <a:pos x="27" y="95"/>
                      </a:cxn>
                      <a:cxn ang="0">
                        <a:pos x="23" y="95"/>
                      </a:cxn>
                      <a:cxn ang="0">
                        <a:pos x="25" y="86"/>
                      </a:cxn>
                      <a:cxn ang="0">
                        <a:pos x="25" y="80"/>
                      </a:cxn>
                      <a:cxn ang="0">
                        <a:pos x="25" y="71"/>
                      </a:cxn>
                      <a:cxn ang="0">
                        <a:pos x="23" y="63"/>
                      </a:cxn>
                      <a:cxn ang="0">
                        <a:pos x="20" y="53"/>
                      </a:cxn>
                      <a:cxn ang="0">
                        <a:pos x="10" y="27"/>
                      </a:cxn>
                      <a:cxn ang="0">
                        <a:pos x="2" y="6"/>
                      </a:cxn>
                      <a:cxn ang="0">
                        <a:pos x="0" y="0"/>
                      </a:cxn>
                    </a:cxnLst>
                    <a:rect l="0" t="0" r="r" b="b"/>
                    <a:pathLst>
                      <a:path w="29" h="96">
                        <a:moveTo>
                          <a:pt x="0" y="0"/>
                        </a:moveTo>
                        <a:lnTo>
                          <a:pt x="7" y="17"/>
                        </a:lnTo>
                        <a:lnTo>
                          <a:pt x="12" y="28"/>
                        </a:lnTo>
                        <a:lnTo>
                          <a:pt x="16" y="42"/>
                        </a:lnTo>
                        <a:lnTo>
                          <a:pt x="20" y="50"/>
                        </a:lnTo>
                        <a:lnTo>
                          <a:pt x="23" y="58"/>
                        </a:lnTo>
                        <a:lnTo>
                          <a:pt x="25" y="66"/>
                        </a:lnTo>
                        <a:lnTo>
                          <a:pt x="27" y="73"/>
                        </a:lnTo>
                        <a:lnTo>
                          <a:pt x="27" y="80"/>
                        </a:lnTo>
                        <a:lnTo>
                          <a:pt x="28" y="89"/>
                        </a:lnTo>
                        <a:lnTo>
                          <a:pt x="27" y="95"/>
                        </a:lnTo>
                        <a:lnTo>
                          <a:pt x="23" y="95"/>
                        </a:lnTo>
                        <a:lnTo>
                          <a:pt x="25" y="86"/>
                        </a:lnTo>
                        <a:lnTo>
                          <a:pt x="25" y="80"/>
                        </a:lnTo>
                        <a:lnTo>
                          <a:pt x="25" y="71"/>
                        </a:lnTo>
                        <a:lnTo>
                          <a:pt x="23" y="63"/>
                        </a:lnTo>
                        <a:lnTo>
                          <a:pt x="20" y="53"/>
                        </a:lnTo>
                        <a:lnTo>
                          <a:pt x="10" y="27"/>
                        </a:lnTo>
                        <a:lnTo>
                          <a:pt x="2" y="6"/>
                        </a:lnTo>
                        <a:lnTo>
                          <a:pt x="0" y="0"/>
                        </a:lnTo>
                      </a:path>
                    </a:pathLst>
                  </a:custGeom>
                  <a:solidFill>
                    <a:srgbClr val="C0C0C0"/>
                  </a:solidFill>
                  <a:ln w="12700" cap="rnd" cmpd="sng">
                    <a:noFill/>
                    <a:prstDash val="solid"/>
                    <a:round/>
                    <a:headEnd type="none" w="med" len="med"/>
                    <a:tailEnd type="none" w="med" len="med"/>
                  </a:ln>
                  <a:effectLst/>
                </p:spPr>
                <p:txBody>
                  <a:bodyPr/>
                  <a:lstStyle/>
                  <a:p>
                    <a:endParaRPr lang="en-US"/>
                  </a:p>
                </p:txBody>
              </p:sp>
            </p:grpSp>
            <p:grpSp>
              <p:nvGrpSpPr>
                <p:cNvPr id="1019" name="Group 259"/>
                <p:cNvGrpSpPr>
                  <a:grpSpLocks/>
                </p:cNvGrpSpPr>
                <p:nvPr/>
              </p:nvGrpSpPr>
              <p:grpSpPr bwMode="auto">
                <a:xfrm>
                  <a:off x="4319" y="3045"/>
                  <a:ext cx="257" cy="67"/>
                  <a:chOff x="4319" y="3045"/>
                  <a:chExt cx="257" cy="67"/>
                </a:xfrm>
              </p:grpSpPr>
              <p:grpSp>
                <p:nvGrpSpPr>
                  <p:cNvPr id="1020" name="Group 255"/>
                  <p:cNvGrpSpPr>
                    <a:grpSpLocks/>
                  </p:cNvGrpSpPr>
                  <p:nvPr/>
                </p:nvGrpSpPr>
                <p:grpSpPr bwMode="auto">
                  <a:xfrm>
                    <a:off x="4319" y="3107"/>
                    <a:ext cx="21" cy="5"/>
                    <a:chOff x="4319" y="3107"/>
                    <a:chExt cx="21" cy="5"/>
                  </a:xfrm>
                </p:grpSpPr>
                <p:sp>
                  <p:nvSpPr>
                    <p:cNvPr id="1024" name="Freeform 253"/>
                    <p:cNvSpPr>
                      <a:spLocks/>
                    </p:cNvSpPr>
                    <p:nvPr/>
                  </p:nvSpPr>
                  <p:spPr bwMode="auto">
                    <a:xfrm>
                      <a:off x="4319" y="3110"/>
                      <a:ext cx="21" cy="2"/>
                    </a:xfrm>
                    <a:custGeom>
                      <a:avLst/>
                      <a:gdLst/>
                      <a:ahLst/>
                      <a:cxnLst>
                        <a:cxn ang="0">
                          <a:pos x="19" y="0"/>
                        </a:cxn>
                        <a:cxn ang="0">
                          <a:pos x="20" y="1"/>
                        </a:cxn>
                        <a:cxn ang="0">
                          <a:pos x="0" y="1"/>
                        </a:cxn>
                        <a:cxn ang="0">
                          <a:pos x="0" y="0"/>
                        </a:cxn>
                        <a:cxn ang="0">
                          <a:pos x="19" y="0"/>
                        </a:cxn>
                      </a:cxnLst>
                      <a:rect l="0" t="0" r="r" b="b"/>
                      <a:pathLst>
                        <a:path w="21" h="2">
                          <a:moveTo>
                            <a:pt x="19" y="0"/>
                          </a:moveTo>
                          <a:lnTo>
                            <a:pt x="20" y="1"/>
                          </a:lnTo>
                          <a:lnTo>
                            <a:pt x="0" y="1"/>
                          </a:lnTo>
                          <a:lnTo>
                            <a:pt x="0" y="0"/>
                          </a:lnTo>
                          <a:lnTo>
                            <a:pt x="19" y="0"/>
                          </a:lnTo>
                        </a:path>
                      </a:pathLst>
                    </a:custGeom>
                    <a:solidFill>
                      <a:srgbClr val="808080"/>
                    </a:solidFill>
                    <a:ln w="12700" cap="rnd" cmpd="sng">
                      <a:noFill/>
                      <a:prstDash val="solid"/>
                      <a:round/>
                      <a:headEnd type="none" w="med" len="med"/>
                      <a:tailEnd type="none" w="med" len="med"/>
                    </a:ln>
                    <a:effectLst/>
                  </p:spPr>
                  <p:txBody>
                    <a:bodyPr/>
                    <a:lstStyle/>
                    <a:p>
                      <a:endParaRPr lang="en-US"/>
                    </a:p>
                  </p:txBody>
                </p:sp>
                <p:sp>
                  <p:nvSpPr>
                    <p:cNvPr id="1025" name="Freeform 254"/>
                    <p:cNvSpPr>
                      <a:spLocks/>
                    </p:cNvSpPr>
                    <p:nvPr/>
                  </p:nvSpPr>
                  <p:spPr bwMode="auto">
                    <a:xfrm>
                      <a:off x="4319" y="3107"/>
                      <a:ext cx="21" cy="5"/>
                    </a:xfrm>
                    <a:custGeom>
                      <a:avLst/>
                      <a:gdLst/>
                      <a:ahLst/>
                      <a:cxnLst>
                        <a:cxn ang="0">
                          <a:pos x="20" y="0"/>
                        </a:cxn>
                        <a:cxn ang="0">
                          <a:pos x="20" y="2"/>
                        </a:cxn>
                        <a:cxn ang="0">
                          <a:pos x="20" y="4"/>
                        </a:cxn>
                        <a:cxn ang="0">
                          <a:pos x="0" y="4"/>
                        </a:cxn>
                        <a:cxn ang="0">
                          <a:pos x="0" y="2"/>
                        </a:cxn>
                        <a:cxn ang="0">
                          <a:pos x="0" y="0"/>
                        </a:cxn>
                        <a:cxn ang="0">
                          <a:pos x="20" y="0"/>
                        </a:cxn>
                      </a:cxnLst>
                      <a:rect l="0" t="0" r="r" b="b"/>
                      <a:pathLst>
                        <a:path w="21" h="5">
                          <a:moveTo>
                            <a:pt x="20" y="0"/>
                          </a:moveTo>
                          <a:lnTo>
                            <a:pt x="20" y="2"/>
                          </a:lnTo>
                          <a:lnTo>
                            <a:pt x="20" y="4"/>
                          </a:lnTo>
                          <a:lnTo>
                            <a:pt x="0" y="4"/>
                          </a:lnTo>
                          <a:lnTo>
                            <a:pt x="0" y="2"/>
                          </a:lnTo>
                          <a:lnTo>
                            <a:pt x="0" y="0"/>
                          </a:lnTo>
                          <a:lnTo>
                            <a:pt x="20" y="0"/>
                          </a:lnTo>
                        </a:path>
                      </a:pathLst>
                    </a:custGeom>
                    <a:solidFill>
                      <a:srgbClr val="9F9F9F"/>
                    </a:solidFill>
                    <a:ln w="12700" cap="rnd" cmpd="sng">
                      <a:noFill/>
                      <a:prstDash val="solid"/>
                      <a:round/>
                      <a:headEnd type="none" w="med" len="med"/>
                      <a:tailEnd type="none" w="med" len="med"/>
                    </a:ln>
                    <a:effectLst/>
                  </p:spPr>
                  <p:txBody>
                    <a:bodyPr/>
                    <a:lstStyle/>
                    <a:p>
                      <a:endParaRPr lang="en-US"/>
                    </a:p>
                  </p:txBody>
                </p:sp>
              </p:grpSp>
              <p:grpSp>
                <p:nvGrpSpPr>
                  <p:cNvPr id="1021" name="Group 258"/>
                  <p:cNvGrpSpPr>
                    <a:grpSpLocks/>
                  </p:cNvGrpSpPr>
                  <p:nvPr/>
                </p:nvGrpSpPr>
                <p:grpSpPr bwMode="auto">
                  <a:xfrm>
                    <a:off x="4526" y="3045"/>
                    <a:ext cx="50" cy="46"/>
                    <a:chOff x="4526" y="3045"/>
                    <a:chExt cx="50" cy="46"/>
                  </a:xfrm>
                </p:grpSpPr>
                <p:sp>
                  <p:nvSpPr>
                    <p:cNvPr id="1022" name="Freeform 256"/>
                    <p:cNvSpPr>
                      <a:spLocks/>
                    </p:cNvSpPr>
                    <p:nvPr/>
                  </p:nvSpPr>
                  <p:spPr bwMode="auto">
                    <a:xfrm>
                      <a:off x="4526" y="3045"/>
                      <a:ext cx="50" cy="46"/>
                    </a:xfrm>
                    <a:custGeom>
                      <a:avLst/>
                      <a:gdLst/>
                      <a:ahLst/>
                      <a:cxnLst>
                        <a:cxn ang="0">
                          <a:pos x="45" y="20"/>
                        </a:cxn>
                        <a:cxn ang="0">
                          <a:pos x="31" y="7"/>
                        </a:cxn>
                        <a:cxn ang="0">
                          <a:pos x="28" y="4"/>
                        </a:cxn>
                        <a:cxn ang="0">
                          <a:pos x="22" y="2"/>
                        </a:cxn>
                        <a:cxn ang="0">
                          <a:pos x="7" y="0"/>
                        </a:cxn>
                        <a:cxn ang="0">
                          <a:pos x="2" y="1"/>
                        </a:cxn>
                        <a:cxn ang="0">
                          <a:pos x="0" y="37"/>
                        </a:cxn>
                        <a:cxn ang="0">
                          <a:pos x="4" y="42"/>
                        </a:cxn>
                        <a:cxn ang="0">
                          <a:pos x="11" y="45"/>
                        </a:cxn>
                        <a:cxn ang="0">
                          <a:pos x="24" y="45"/>
                        </a:cxn>
                        <a:cxn ang="0">
                          <a:pos x="33" y="42"/>
                        </a:cxn>
                        <a:cxn ang="0">
                          <a:pos x="47" y="29"/>
                        </a:cxn>
                        <a:cxn ang="0">
                          <a:pos x="49" y="25"/>
                        </a:cxn>
                        <a:cxn ang="0">
                          <a:pos x="45" y="20"/>
                        </a:cxn>
                      </a:cxnLst>
                      <a:rect l="0" t="0" r="r" b="b"/>
                      <a:pathLst>
                        <a:path w="50" h="46">
                          <a:moveTo>
                            <a:pt x="45" y="20"/>
                          </a:moveTo>
                          <a:lnTo>
                            <a:pt x="31" y="7"/>
                          </a:lnTo>
                          <a:lnTo>
                            <a:pt x="28" y="4"/>
                          </a:lnTo>
                          <a:lnTo>
                            <a:pt x="22" y="2"/>
                          </a:lnTo>
                          <a:lnTo>
                            <a:pt x="7" y="0"/>
                          </a:lnTo>
                          <a:lnTo>
                            <a:pt x="2" y="1"/>
                          </a:lnTo>
                          <a:lnTo>
                            <a:pt x="0" y="37"/>
                          </a:lnTo>
                          <a:lnTo>
                            <a:pt x="4" y="42"/>
                          </a:lnTo>
                          <a:lnTo>
                            <a:pt x="11" y="45"/>
                          </a:lnTo>
                          <a:lnTo>
                            <a:pt x="24" y="45"/>
                          </a:lnTo>
                          <a:lnTo>
                            <a:pt x="33" y="42"/>
                          </a:lnTo>
                          <a:lnTo>
                            <a:pt x="47" y="29"/>
                          </a:lnTo>
                          <a:lnTo>
                            <a:pt x="49" y="25"/>
                          </a:lnTo>
                          <a:lnTo>
                            <a:pt x="45" y="20"/>
                          </a:lnTo>
                        </a:path>
                      </a:pathLst>
                    </a:custGeom>
                    <a:solidFill>
                      <a:srgbClr val="C0C0C0"/>
                    </a:solidFill>
                    <a:ln w="12700" cap="rnd" cmpd="sng">
                      <a:solidFill>
                        <a:srgbClr val="000000"/>
                      </a:solidFill>
                      <a:prstDash val="solid"/>
                      <a:round/>
                      <a:headEnd type="none" w="med" len="med"/>
                      <a:tailEnd type="none" w="med" len="med"/>
                    </a:ln>
                    <a:effectLst/>
                  </p:spPr>
                  <p:txBody>
                    <a:bodyPr/>
                    <a:lstStyle/>
                    <a:p>
                      <a:endParaRPr lang="en-US"/>
                    </a:p>
                  </p:txBody>
                </p:sp>
                <p:sp>
                  <p:nvSpPr>
                    <p:cNvPr id="1023" name="Freeform 257"/>
                    <p:cNvSpPr>
                      <a:spLocks/>
                    </p:cNvSpPr>
                    <p:nvPr/>
                  </p:nvSpPr>
                  <p:spPr bwMode="auto">
                    <a:xfrm>
                      <a:off x="4526" y="3070"/>
                      <a:ext cx="50" cy="21"/>
                    </a:xfrm>
                    <a:custGeom>
                      <a:avLst/>
                      <a:gdLst/>
                      <a:ahLst/>
                      <a:cxnLst>
                        <a:cxn ang="0">
                          <a:pos x="49" y="0"/>
                        </a:cxn>
                        <a:cxn ang="0">
                          <a:pos x="38" y="3"/>
                        </a:cxn>
                        <a:cxn ang="0">
                          <a:pos x="28" y="7"/>
                        </a:cxn>
                        <a:cxn ang="0">
                          <a:pos x="21" y="7"/>
                        </a:cxn>
                        <a:cxn ang="0">
                          <a:pos x="11" y="8"/>
                        </a:cxn>
                        <a:cxn ang="0">
                          <a:pos x="4" y="6"/>
                        </a:cxn>
                        <a:cxn ang="0">
                          <a:pos x="1" y="1"/>
                        </a:cxn>
                        <a:cxn ang="0">
                          <a:pos x="0" y="12"/>
                        </a:cxn>
                        <a:cxn ang="0">
                          <a:pos x="4" y="17"/>
                        </a:cxn>
                        <a:cxn ang="0">
                          <a:pos x="11" y="20"/>
                        </a:cxn>
                        <a:cxn ang="0">
                          <a:pos x="24" y="20"/>
                        </a:cxn>
                        <a:cxn ang="0">
                          <a:pos x="34" y="17"/>
                        </a:cxn>
                        <a:cxn ang="0">
                          <a:pos x="46" y="6"/>
                        </a:cxn>
                        <a:cxn ang="0">
                          <a:pos x="48" y="4"/>
                        </a:cxn>
                        <a:cxn ang="0">
                          <a:pos x="49" y="0"/>
                        </a:cxn>
                      </a:cxnLst>
                      <a:rect l="0" t="0" r="r" b="b"/>
                      <a:pathLst>
                        <a:path w="50" h="21">
                          <a:moveTo>
                            <a:pt x="49" y="0"/>
                          </a:moveTo>
                          <a:lnTo>
                            <a:pt x="38" y="3"/>
                          </a:lnTo>
                          <a:lnTo>
                            <a:pt x="28" y="7"/>
                          </a:lnTo>
                          <a:lnTo>
                            <a:pt x="21" y="7"/>
                          </a:lnTo>
                          <a:lnTo>
                            <a:pt x="11" y="8"/>
                          </a:lnTo>
                          <a:lnTo>
                            <a:pt x="4" y="6"/>
                          </a:lnTo>
                          <a:lnTo>
                            <a:pt x="1" y="1"/>
                          </a:lnTo>
                          <a:lnTo>
                            <a:pt x="0" y="12"/>
                          </a:lnTo>
                          <a:lnTo>
                            <a:pt x="4" y="17"/>
                          </a:lnTo>
                          <a:lnTo>
                            <a:pt x="11" y="20"/>
                          </a:lnTo>
                          <a:lnTo>
                            <a:pt x="24" y="20"/>
                          </a:lnTo>
                          <a:lnTo>
                            <a:pt x="34" y="17"/>
                          </a:lnTo>
                          <a:lnTo>
                            <a:pt x="46" y="6"/>
                          </a:lnTo>
                          <a:lnTo>
                            <a:pt x="48" y="4"/>
                          </a:lnTo>
                          <a:lnTo>
                            <a:pt x="49" y="0"/>
                          </a:lnTo>
                        </a:path>
                      </a:pathLst>
                    </a:custGeom>
                    <a:solidFill>
                      <a:srgbClr val="9F9F9F"/>
                    </a:solidFill>
                    <a:ln w="12700" cap="rnd" cmpd="sng">
                      <a:solidFill>
                        <a:srgbClr val="000000"/>
                      </a:solidFill>
                      <a:prstDash val="solid"/>
                      <a:round/>
                      <a:headEnd type="none" w="med" len="med"/>
                      <a:tailEnd type="none" w="med" len="med"/>
                    </a:ln>
                    <a:effectLst/>
                  </p:spPr>
                  <p:txBody>
                    <a:bodyPr/>
                    <a:lstStyle/>
                    <a:p>
                      <a:endParaRPr lang="en-US"/>
                    </a:p>
                  </p:txBody>
                </p:sp>
              </p:grpSp>
            </p:grpSp>
          </p:grpSp>
        </p:grpSp>
        <p:sp>
          <p:nvSpPr>
            <p:cNvPr id="849" name="Rectangle 262"/>
            <p:cNvSpPr>
              <a:spLocks noChangeArrowheads="1"/>
            </p:cNvSpPr>
            <p:nvPr/>
          </p:nvSpPr>
          <p:spPr bwMode="auto">
            <a:xfrm>
              <a:off x="5472113" y="1966913"/>
              <a:ext cx="1357312" cy="454025"/>
            </a:xfrm>
            <a:prstGeom prst="rect">
              <a:avLst/>
            </a:prstGeom>
            <a:noFill/>
            <a:ln w="12700">
              <a:noFill/>
              <a:miter lim="800000"/>
              <a:headEnd/>
              <a:tailEnd/>
            </a:ln>
            <a:effectLst/>
          </p:spPr>
          <p:txBody>
            <a:bodyPr wrap="none" lIns="90488" tIns="44450" rIns="90488" bIns="44450">
              <a:spAutoFit/>
            </a:bodyPr>
            <a:lstStyle/>
            <a:p>
              <a:r>
                <a:rPr lang="en-US"/>
                <a:t>Method 1</a:t>
              </a:r>
            </a:p>
          </p:txBody>
        </p:sp>
        <p:sp>
          <p:nvSpPr>
            <p:cNvPr id="850" name="Rectangle 263"/>
            <p:cNvSpPr>
              <a:spLocks noChangeArrowheads="1"/>
            </p:cNvSpPr>
            <p:nvPr/>
          </p:nvSpPr>
          <p:spPr bwMode="auto">
            <a:xfrm>
              <a:off x="6538913" y="2957513"/>
              <a:ext cx="1357312" cy="454025"/>
            </a:xfrm>
            <a:prstGeom prst="rect">
              <a:avLst/>
            </a:prstGeom>
            <a:noFill/>
            <a:ln w="12700">
              <a:noFill/>
              <a:miter lim="800000"/>
              <a:headEnd/>
              <a:tailEnd/>
            </a:ln>
            <a:effectLst/>
          </p:spPr>
          <p:txBody>
            <a:bodyPr wrap="none" lIns="90488" tIns="44450" rIns="90488" bIns="44450">
              <a:spAutoFit/>
            </a:bodyPr>
            <a:lstStyle/>
            <a:p>
              <a:r>
                <a:rPr lang="en-US"/>
                <a:t>Method 2</a:t>
              </a:r>
            </a:p>
          </p:txBody>
        </p:sp>
        <p:sp>
          <p:nvSpPr>
            <p:cNvPr id="851" name="Rectangle 264"/>
            <p:cNvSpPr>
              <a:spLocks noChangeArrowheads="1"/>
            </p:cNvSpPr>
            <p:nvPr/>
          </p:nvSpPr>
          <p:spPr bwMode="auto">
            <a:xfrm>
              <a:off x="6157913" y="4329113"/>
              <a:ext cx="1136650" cy="454025"/>
            </a:xfrm>
            <a:prstGeom prst="rect">
              <a:avLst/>
            </a:prstGeom>
            <a:noFill/>
            <a:ln w="12700">
              <a:noFill/>
              <a:miter lim="800000"/>
              <a:headEnd/>
              <a:tailEnd/>
            </a:ln>
            <a:effectLst/>
          </p:spPr>
          <p:txBody>
            <a:bodyPr wrap="none" lIns="90488" tIns="44450" rIns="90488" bIns="44450">
              <a:spAutoFit/>
            </a:bodyPr>
            <a:lstStyle/>
            <a:p>
              <a:r>
                <a:rPr lang="en-US"/>
                <a:t>Block 1</a:t>
              </a:r>
            </a:p>
          </p:txBody>
        </p:sp>
        <p:graphicFrame>
          <p:nvGraphicFramePr>
            <p:cNvPr id="852" name="Object 265">
              <a:hlinkClick r:id="" action="ppaction://ole?verb=0"/>
            </p:cNvPr>
            <p:cNvGraphicFramePr>
              <a:graphicFrameLocks/>
            </p:cNvGraphicFramePr>
            <p:nvPr/>
          </p:nvGraphicFramePr>
          <p:xfrm>
            <a:off x="1117600" y="3276600"/>
            <a:ext cx="546100" cy="1384300"/>
          </p:xfrm>
          <a:graphic>
            <a:graphicData uri="http://schemas.openxmlformats.org/presentationml/2006/ole">
              <mc:AlternateContent xmlns:mc="http://schemas.openxmlformats.org/markup-compatibility/2006">
                <mc:Choice xmlns:v="urn:schemas-microsoft-com:vml" Requires="v">
                  <p:oleObj spid="_x0000_s1045" name="Clip" r:id="rId5" imgW="544320" imgH="1382400" progId="">
                    <p:embed/>
                  </p:oleObj>
                </mc:Choice>
                <mc:Fallback>
                  <p:oleObj name="Clip" r:id="rId5" imgW="544320" imgH="1382400" progId="">
                    <p:embed/>
                    <p:pic>
                      <p:nvPicPr>
                        <p:cNvPr id="0" name="Picture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7600" y="3276600"/>
                          <a:ext cx="546100"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53" name="Object 266">
              <a:hlinkClick r:id="" action="ppaction://ole?verb=0"/>
            </p:cNvPr>
            <p:cNvGraphicFramePr>
              <a:graphicFrameLocks/>
            </p:cNvGraphicFramePr>
            <p:nvPr/>
          </p:nvGraphicFramePr>
          <p:xfrm>
            <a:off x="2349500" y="3435350"/>
            <a:ext cx="579438" cy="1377950"/>
          </p:xfrm>
          <a:graphic>
            <a:graphicData uri="http://schemas.openxmlformats.org/presentationml/2006/ole">
              <mc:AlternateContent xmlns:mc="http://schemas.openxmlformats.org/markup-compatibility/2006">
                <mc:Choice xmlns:v="urn:schemas-microsoft-com:vml" Requires="v">
                  <p:oleObj spid="_x0000_s1046" name="Clip" r:id="rId7" imgW="577800" imgH="1376280" progId="">
                    <p:embed/>
                  </p:oleObj>
                </mc:Choice>
                <mc:Fallback>
                  <p:oleObj name="Clip" r:id="rId7" imgW="577800" imgH="1376280" progId="">
                    <p:embed/>
                    <p:pic>
                      <p:nvPicPr>
                        <p:cNvPr id="0" name="Picture 1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49500" y="3435350"/>
                          <a:ext cx="579438" cy="137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54" name="Group 356"/>
            <p:cNvGrpSpPr>
              <a:grpSpLocks/>
            </p:cNvGrpSpPr>
            <p:nvPr/>
          </p:nvGrpSpPr>
          <p:grpSpPr bwMode="auto">
            <a:xfrm>
              <a:off x="3090905" y="3200402"/>
              <a:ext cx="374655" cy="1220788"/>
              <a:chOff x="1947" y="2016"/>
              <a:chExt cx="236" cy="769"/>
            </a:xfrm>
          </p:grpSpPr>
          <p:sp>
            <p:nvSpPr>
              <p:cNvPr id="919" name="Freeform 267"/>
              <p:cNvSpPr>
                <a:spLocks/>
              </p:cNvSpPr>
              <p:nvPr/>
            </p:nvSpPr>
            <p:spPr bwMode="auto">
              <a:xfrm>
                <a:off x="2093" y="2100"/>
                <a:ext cx="23" cy="30"/>
              </a:xfrm>
              <a:custGeom>
                <a:avLst/>
                <a:gdLst/>
                <a:ahLst/>
                <a:cxnLst>
                  <a:cxn ang="0">
                    <a:pos x="12" y="0"/>
                  </a:cxn>
                  <a:cxn ang="0">
                    <a:pos x="14" y="9"/>
                  </a:cxn>
                  <a:cxn ang="0">
                    <a:pos x="16" y="14"/>
                  </a:cxn>
                  <a:cxn ang="0">
                    <a:pos x="18" y="19"/>
                  </a:cxn>
                  <a:cxn ang="0">
                    <a:pos x="20" y="24"/>
                  </a:cxn>
                  <a:cxn ang="0">
                    <a:pos x="22" y="29"/>
                  </a:cxn>
                  <a:cxn ang="0">
                    <a:pos x="10" y="24"/>
                  </a:cxn>
                  <a:cxn ang="0">
                    <a:pos x="2" y="23"/>
                  </a:cxn>
                  <a:cxn ang="0">
                    <a:pos x="0" y="18"/>
                  </a:cxn>
                  <a:cxn ang="0">
                    <a:pos x="9" y="13"/>
                  </a:cxn>
                  <a:cxn ang="0">
                    <a:pos x="12" y="0"/>
                  </a:cxn>
                </a:cxnLst>
                <a:rect l="0" t="0" r="r" b="b"/>
                <a:pathLst>
                  <a:path w="23" h="30">
                    <a:moveTo>
                      <a:pt x="12" y="0"/>
                    </a:moveTo>
                    <a:lnTo>
                      <a:pt x="14" y="9"/>
                    </a:lnTo>
                    <a:lnTo>
                      <a:pt x="16" y="14"/>
                    </a:lnTo>
                    <a:lnTo>
                      <a:pt x="18" y="19"/>
                    </a:lnTo>
                    <a:lnTo>
                      <a:pt x="20" y="24"/>
                    </a:lnTo>
                    <a:lnTo>
                      <a:pt x="22" y="29"/>
                    </a:lnTo>
                    <a:lnTo>
                      <a:pt x="10" y="24"/>
                    </a:lnTo>
                    <a:lnTo>
                      <a:pt x="2" y="23"/>
                    </a:lnTo>
                    <a:lnTo>
                      <a:pt x="0" y="18"/>
                    </a:lnTo>
                    <a:lnTo>
                      <a:pt x="9" y="13"/>
                    </a:lnTo>
                    <a:lnTo>
                      <a:pt x="12" y="0"/>
                    </a:lnTo>
                  </a:path>
                </a:pathLst>
              </a:custGeom>
              <a:solidFill>
                <a:srgbClr val="3F1F00"/>
              </a:solidFill>
              <a:ln w="12700" cap="rnd" cmpd="sng">
                <a:solidFill>
                  <a:srgbClr val="3F1F00"/>
                </a:solidFill>
                <a:prstDash val="solid"/>
                <a:round/>
                <a:headEnd type="none" w="med" len="med"/>
                <a:tailEnd type="none" w="med" len="med"/>
              </a:ln>
              <a:effectLst/>
            </p:spPr>
            <p:txBody>
              <a:bodyPr/>
              <a:lstStyle/>
              <a:p>
                <a:endParaRPr lang="en-US"/>
              </a:p>
            </p:txBody>
          </p:sp>
          <p:grpSp>
            <p:nvGrpSpPr>
              <p:cNvPr id="920" name="Group 277"/>
              <p:cNvGrpSpPr>
                <a:grpSpLocks/>
              </p:cNvGrpSpPr>
              <p:nvPr/>
            </p:nvGrpSpPr>
            <p:grpSpPr bwMode="auto">
              <a:xfrm>
                <a:off x="1947" y="2457"/>
                <a:ext cx="90" cy="187"/>
                <a:chOff x="1947" y="2457"/>
                <a:chExt cx="90" cy="187"/>
              </a:xfrm>
            </p:grpSpPr>
            <p:grpSp>
              <p:nvGrpSpPr>
                <p:cNvPr id="999" name="Group 275"/>
                <p:cNvGrpSpPr>
                  <a:grpSpLocks/>
                </p:cNvGrpSpPr>
                <p:nvPr/>
              </p:nvGrpSpPr>
              <p:grpSpPr bwMode="auto">
                <a:xfrm>
                  <a:off x="1947" y="2457"/>
                  <a:ext cx="90" cy="187"/>
                  <a:chOff x="1947" y="2457"/>
                  <a:chExt cx="90" cy="187"/>
                </a:xfrm>
              </p:grpSpPr>
              <p:grpSp>
                <p:nvGrpSpPr>
                  <p:cNvPr id="1001" name="Group 271"/>
                  <p:cNvGrpSpPr>
                    <a:grpSpLocks/>
                  </p:cNvGrpSpPr>
                  <p:nvPr/>
                </p:nvGrpSpPr>
                <p:grpSpPr bwMode="auto">
                  <a:xfrm>
                    <a:off x="1947" y="2462"/>
                    <a:ext cx="90" cy="182"/>
                    <a:chOff x="1947" y="2462"/>
                    <a:chExt cx="90" cy="182"/>
                  </a:xfrm>
                </p:grpSpPr>
                <p:sp>
                  <p:nvSpPr>
                    <p:cNvPr id="1005" name="Freeform 268"/>
                    <p:cNvSpPr>
                      <a:spLocks/>
                    </p:cNvSpPr>
                    <p:nvPr/>
                  </p:nvSpPr>
                  <p:spPr bwMode="auto">
                    <a:xfrm>
                      <a:off x="1949" y="2462"/>
                      <a:ext cx="78" cy="34"/>
                    </a:xfrm>
                    <a:custGeom>
                      <a:avLst/>
                      <a:gdLst/>
                      <a:ahLst/>
                      <a:cxnLst>
                        <a:cxn ang="0">
                          <a:pos x="0" y="33"/>
                        </a:cxn>
                        <a:cxn ang="0">
                          <a:pos x="47" y="2"/>
                        </a:cxn>
                        <a:cxn ang="0">
                          <a:pos x="51" y="2"/>
                        </a:cxn>
                        <a:cxn ang="0">
                          <a:pos x="76" y="0"/>
                        </a:cxn>
                        <a:cxn ang="0">
                          <a:pos x="77" y="2"/>
                        </a:cxn>
                        <a:cxn ang="0">
                          <a:pos x="40" y="33"/>
                        </a:cxn>
                        <a:cxn ang="0">
                          <a:pos x="0" y="33"/>
                        </a:cxn>
                      </a:cxnLst>
                      <a:rect l="0" t="0" r="r" b="b"/>
                      <a:pathLst>
                        <a:path w="78" h="34">
                          <a:moveTo>
                            <a:pt x="0" y="33"/>
                          </a:moveTo>
                          <a:lnTo>
                            <a:pt x="47" y="2"/>
                          </a:lnTo>
                          <a:lnTo>
                            <a:pt x="51" y="2"/>
                          </a:lnTo>
                          <a:lnTo>
                            <a:pt x="76" y="0"/>
                          </a:lnTo>
                          <a:lnTo>
                            <a:pt x="77" y="2"/>
                          </a:lnTo>
                          <a:lnTo>
                            <a:pt x="40" y="33"/>
                          </a:lnTo>
                          <a:lnTo>
                            <a:pt x="0" y="33"/>
                          </a:lnTo>
                        </a:path>
                      </a:pathLst>
                    </a:custGeom>
                    <a:solidFill>
                      <a:srgbClr val="7F5F3F"/>
                    </a:solidFill>
                    <a:ln w="12700" cap="rnd" cmpd="sng">
                      <a:solidFill>
                        <a:srgbClr val="000000"/>
                      </a:solidFill>
                      <a:prstDash val="solid"/>
                      <a:round/>
                      <a:headEnd type="none" w="med" len="med"/>
                      <a:tailEnd type="none" w="med" len="med"/>
                    </a:ln>
                    <a:effectLst/>
                  </p:spPr>
                  <p:txBody>
                    <a:bodyPr/>
                    <a:lstStyle/>
                    <a:p>
                      <a:endParaRPr lang="en-US"/>
                    </a:p>
                  </p:txBody>
                </p:sp>
                <p:sp>
                  <p:nvSpPr>
                    <p:cNvPr id="1006" name="Freeform 269"/>
                    <p:cNvSpPr>
                      <a:spLocks/>
                    </p:cNvSpPr>
                    <p:nvPr/>
                  </p:nvSpPr>
                  <p:spPr bwMode="auto">
                    <a:xfrm>
                      <a:off x="1988" y="2464"/>
                      <a:ext cx="49" cy="179"/>
                    </a:xfrm>
                    <a:custGeom>
                      <a:avLst/>
                      <a:gdLst/>
                      <a:ahLst/>
                      <a:cxnLst>
                        <a:cxn ang="0">
                          <a:pos x="37" y="0"/>
                        </a:cxn>
                        <a:cxn ang="0">
                          <a:pos x="41" y="0"/>
                        </a:cxn>
                        <a:cxn ang="0">
                          <a:pos x="48" y="125"/>
                        </a:cxn>
                        <a:cxn ang="0">
                          <a:pos x="48" y="129"/>
                        </a:cxn>
                        <a:cxn ang="0">
                          <a:pos x="48" y="130"/>
                        </a:cxn>
                        <a:cxn ang="0">
                          <a:pos x="46" y="134"/>
                        </a:cxn>
                        <a:cxn ang="0">
                          <a:pos x="7" y="178"/>
                        </a:cxn>
                        <a:cxn ang="0">
                          <a:pos x="0" y="30"/>
                        </a:cxn>
                        <a:cxn ang="0">
                          <a:pos x="37" y="0"/>
                        </a:cxn>
                      </a:cxnLst>
                      <a:rect l="0" t="0" r="r" b="b"/>
                      <a:pathLst>
                        <a:path w="49" h="179">
                          <a:moveTo>
                            <a:pt x="37" y="0"/>
                          </a:moveTo>
                          <a:lnTo>
                            <a:pt x="41" y="0"/>
                          </a:lnTo>
                          <a:lnTo>
                            <a:pt x="48" y="125"/>
                          </a:lnTo>
                          <a:lnTo>
                            <a:pt x="48" y="129"/>
                          </a:lnTo>
                          <a:lnTo>
                            <a:pt x="48" y="130"/>
                          </a:lnTo>
                          <a:lnTo>
                            <a:pt x="46" y="134"/>
                          </a:lnTo>
                          <a:lnTo>
                            <a:pt x="7" y="178"/>
                          </a:lnTo>
                          <a:lnTo>
                            <a:pt x="0" y="30"/>
                          </a:lnTo>
                          <a:lnTo>
                            <a:pt x="37" y="0"/>
                          </a:lnTo>
                        </a:path>
                      </a:pathLst>
                    </a:custGeom>
                    <a:solidFill>
                      <a:srgbClr val="5F3F1F"/>
                    </a:solidFill>
                    <a:ln w="12700" cap="rnd" cmpd="sng">
                      <a:solidFill>
                        <a:srgbClr val="000000"/>
                      </a:solidFill>
                      <a:prstDash val="solid"/>
                      <a:round/>
                      <a:headEnd type="none" w="med" len="med"/>
                      <a:tailEnd type="none" w="med" len="med"/>
                    </a:ln>
                    <a:effectLst/>
                  </p:spPr>
                  <p:txBody>
                    <a:bodyPr/>
                    <a:lstStyle/>
                    <a:p>
                      <a:endParaRPr lang="en-US"/>
                    </a:p>
                  </p:txBody>
                </p:sp>
                <p:sp>
                  <p:nvSpPr>
                    <p:cNvPr id="1007" name="Freeform 270"/>
                    <p:cNvSpPr>
                      <a:spLocks/>
                    </p:cNvSpPr>
                    <p:nvPr/>
                  </p:nvSpPr>
                  <p:spPr bwMode="auto">
                    <a:xfrm>
                      <a:off x="1947" y="2493"/>
                      <a:ext cx="53" cy="151"/>
                    </a:xfrm>
                    <a:custGeom>
                      <a:avLst/>
                      <a:gdLst/>
                      <a:ahLst/>
                      <a:cxnLst>
                        <a:cxn ang="0">
                          <a:pos x="3" y="2"/>
                        </a:cxn>
                        <a:cxn ang="0">
                          <a:pos x="8" y="1"/>
                        </a:cxn>
                        <a:cxn ang="0">
                          <a:pos x="37" y="0"/>
                        </a:cxn>
                        <a:cxn ang="0">
                          <a:pos x="42" y="0"/>
                        </a:cxn>
                        <a:cxn ang="0">
                          <a:pos x="43" y="3"/>
                        </a:cxn>
                        <a:cxn ang="0">
                          <a:pos x="44" y="8"/>
                        </a:cxn>
                        <a:cxn ang="0">
                          <a:pos x="52" y="143"/>
                        </a:cxn>
                        <a:cxn ang="0">
                          <a:pos x="51" y="147"/>
                        </a:cxn>
                        <a:cxn ang="0">
                          <a:pos x="49" y="149"/>
                        </a:cxn>
                        <a:cxn ang="0">
                          <a:pos x="14" y="150"/>
                        </a:cxn>
                        <a:cxn ang="0">
                          <a:pos x="10" y="147"/>
                        </a:cxn>
                        <a:cxn ang="0">
                          <a:pos x="8" y="145"/>
                        </a:cxn>
                        <a:cxn ang="0">
                          <a:pos x="8" y="141"/>
                        </a:cxn>
                        <a:cxn ang="0">
                          <a:pos x="8" y="137"/>
                        </a:cxn>
                        <a:cxn ang="0">
                          <a:pos x="0" y="11"/>
                        </a:cxn>
                        <a:cxn ang="0">
                          <a:pos x="0" y="5"/>
                        </a:cxn>
                        <a:cxn ang="0">
                          <a:pos x="3" y="2"/>
                        </a:cxn>
                      </a:cxnLst>
                      <a:rect l="0" t="0" r="r" b="b"/>
                      <a:pathLst>
                        <a:path w="53" h="151">
                          <a:moveTo>
                            <a:pt x="3" y="2"/>
                          </a:moveTo>
                          <a:lnTo>
                            <a:pt x="8" y="1"/>
                          </a:lnTo>
                          <a:lnTo>
                            <a:pt x="37" y="0"/>
                          </a:lnTo>
                          <a:lnTo>
                            <a:pt x="42" y="0"/>
                          </a:lnTo>
                          <a:lnTo>
                            <a:pt x="43" y="3"/>
                          </a:lnTo>
                          <a:lnTo>
                            <a:pt x="44" y="8"/>
                          </a:lnTo>
                          <a:lnTo>
                            <a:pt x="52" y="143"/>
                          </a:lnTo>
                          <a:lnTo>
                            <a:pt x="51" y="147"/>
                          </a:lnTo>
                          <a:lnTo>
                            <a:pt x="49" y="149"/>
                          </a:lnTo>
                          <a:lnTo>
                            <a:pt x="14" y="150"/>
                          </a:lnTo>
                          <a:lnTo>
                            <a:pt x="10" y="147"/>
                          </a:lnTo>
                          <a:lnTo>
                            <a:pt x="8" y="145"/>
                          </a:lnTo>
                          <a:lnTo>
                            <a:pt x="8" y="141"/>
                          </a:lnTo>
                          <a:lnTo>
                            <a:pt x="8" y="137"/>
                          </a:lnTo>
                          <a:lnTo>
                            <a:pt x="0" y="11"/>
                          </a:lnTo>
                          <a:lnTo>
                            <a:pt x="0" y="5"/>
                          </a:lnTo>
                          <a:lnTo>
                            <a:pt x="3" y="2"/>
                          </a:lnTo>
                        </a:path>
                      </a:pathLst>
                    </a:custGeom>
                    <a:solidFill>
                      <a:srgbClr val="BF7F1F"/>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1002" name="Group 274"/>
                  <p:cNvGrpSpPr>
                    <a:grpSpLocks/>
                  </p:cNvGrpSpPr>
                  <p:nvPr/>
                </p:nvGrpSpPr>
                <p:grpSpPr bwMode="auto">
                  <a:xfrm>
                    <a:off x="1972" y="2457"/>
                    <a:ext cx="29" cy="177"/>
                    <a:chOff x="1972" y="2457"/>
                    <a:chExt cx="29" cy="177"/>
                  </a:xfrm>
                </p:grpSpPr>
                <p:sp>
                  <p:nvSpPr>
                    <p:cNvPr id="1003" name="Line 272"/>
                    <p:cNvSpPr>
                      <a:spLocks noChangeShapeType="1"/>
                    </p:cNvSpPr>
                    <p:nvPr/>
                  </p:nvSpPr>
                  <p:spPr bwMode="auto">
                    <a:xfrm flipV="1">
                      <a:off x="1980" y="2457"/>
                      <a:ext cx="21" cy="43"/>
                    </a:xfrm>
                    <a:prstGeom prst="line">
                      <a:avLst/>
                    </a:prstGeom>
                    <a:noFill/>
                    <a:ln w="12700">
                      <a:solidFill>
                        <a:srgbClr val="000000"/>
                      </a:solidFill>
                      <a:round/>
                      <a:headEnd/>
                      <a:tailEnd/>
                    </a:ln>
                    <a:effectLst/>
                  </p:spPr>
                  <p:txBody>
                    <a:bodyPr wrap="none" anchor="ctr"/>
                    <a:lstStyle/>
                    <a:p>
                      <a:endParaRPr lang="en-US"/>
                    </a:p>
                  </p:txBody>
                </p:sp>
                <p:sp>
                  <p:nvSpPr>
                    <p:cNvPr id="1004" name="Line 273"/>
                    <p:cNvSpPr>
                      <a:spLocks noChangeShapeType="1"/>
                    </p:cNvSpPr>
                    <p:nvPr/>
                  </p:nvSpPr>
                  <p:spPr bwMode="auto">
                    <a:xfrm>
                      <a:off x="1972" y="2504"/>
                      <a:ext cx="1" cy="130"/>
                    </a:xfrm>
                    <a:prstGeom prst="line">
                      <a:avLst/>
                    </a:prstGeom>
                    <a:noFill/>
                    <a:ln w="12700">
                      <a:solidFill>
                        <a:srgbClr val="000000"/>
                      </a:solidFill>
                      <a:round/>
                      <a:headEnd/>
                      <a:tailEnd/>
                    </a:ln>
                    <a:effectLst/>
                  </p:spPr>
                  <p:txBody>
                    <a:bodyPr wrap="none" anchor="ctr"/>
                    <a:lstStyle/>
                    <a:p>
                      <a:endParaRPr lang="en-US"/>
                    </a:p>
                  </p:txBody>
                </p:sp>
              </p:grpSp>
            </p:grpSp>
            <p:sp>
              <p:nvSpPr>
                <p:cNvPr id="1000" name="Freeform 276"/>
                <p:cNvSpPr>
                  <a:spLocks/>
                </p:cNvSpPr>
                <p:nvPr/>
              </p:nvSpPr>
              <p:spPr bwMode="auto">
                <a:xfrm>
                  <a:off x="1968" y="2483"/>
                  <a:ext cx="27" cy="6"/>
                </a:xfrm>
                <a:custGeom>
                  <a:avLst/>
                  <a:gdLst/>
                  <a:ahLst/>
                  <a:cxnLst>
                    <a:cxn ang="0">
                      <a:pos x="0" y="4"/>
                    </a:cxn>
                    <a:cxn ang="0">
                      <a:pos x="7" y="0"/>
                    </a:cxn>
                    <a:cxn ang="0">
                      <a:pos x="26" y="1"/>
                    </a:cxn>
                    <a:cxn ang="0">
                      <a:pos x="19" y="5"/>
                    </a:cxn>
                    <a:cxn ang="0">
                      <a:pos x="0" y="4"/>
                    </a:cxn>
                  </a:cxnLst>
                  <a:rect l="0" t="0" r="r" b="b"/>
                  <a:pathLst>
                    <a:path w="27" h="6">
                      <a:moveTo>
                        <a:pt x="0" y="4"/>
                      </a:moveTo>
                      <a:lnTo>
                        <a:pt x="7" y="0"/>
                      </a:lnTo>
                      <a:lnTo>
                        <a:pt x="26" y="1"/>
                      </a:lnTo>
                      <a:lnTo>
                        <a:pt x="19" y="5"/>
                      </a:lnTo>
                      <a:lnTo>
                        <a:pt x="0" y="4"/>
                      </a:lnTo>
                    </a:path>
                  </a:pathLst>
                </a:custGeom>
                <a:solidFill>
                  <a:srgbClr val="FFBF7F"/>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921" name="Group 284"/>
              <p:cNvGrpSpPr>
                <a:grpSpLocks/>
              </p:cNvGrpSpPr>
              <p:nvPr/>
            </p:nvGrpSpPr>
            <p:grpSpPr bwMode="auto">
              <a:xfrm>
                <a:off x="1971" y="2403"/>
                <a:ext cx="38" cy="78"/>
                <a:chOff x="1971" y="2403"/>
                <a:chExt cx="38" cy="78"/>
              </a:xfrm>
            </p:grpSpPr>
            <p:sp>
              <p:nvSpPr>
                <p:cNvPr id="993" name="Freeform 278"/>
                <p:cNvSpPr>
                  <a:spLocks/>
                </p:cNvSpPr>
                <p:nvPr/>
              </p:nvSpPr>
              <p:spPr bwMode="auto">
                <a:xfrm>
                  <a:off x="1971" y="2403"/>
                  <a:ext cx="38" cy="64"/>
                </a:xfrm>
                <a:custGeom>
                  <a:avLst/>
                  <a:gdLst/>
                  <a:ahLst/>
                  <a:cxnLst>
                    <a:cxn ang="0">
                      <a:pos x="28" y="43"/>
                    </a:cxn>
                    <a:cxn ang="0">
                      <a:pos x="24" y="43"/>
                    </a:cxn>
                    <a:cxn ang="0">
                      <a:pos x="24" y="38"/>
                    </a:cxn>
                    <a:cxn ang="0">
                      <a:pos x="26" y="30"/>
                    </a:cxn>
                    <a:cxn ang="0">
                      <a:pos x="25" y="22"/>
                    </a:cxn>
                    <a:cxn ang="0">
                      <a:pos x="24" y="19"/>
                    </a:cxn>
                    <a:cxn ang="0">
                      <a:pos x="23" y="13"/>
                    </a:cxn>
                    <a:cxn ang="0">
                      <a:pos x="23" y="6"/>
                    </a:cxn>
                    <a:cxn ang="0">
                      <a:pos x="23" y="0"/>
                    </a:cxn>
                    <a:cxn ang="0">
                      <a:pos x="9" y="0"/>
                    </a:cxn>
                    <a:cxn ang="0">
                      <a:pos x="8" y="9"/>
                    </a:cxn>
                    <a:cxn ang="0">
                      <a:pos x="7" y="17"/>
                    </a:cxn>
                    <a:cxn ang="0">
                      <a:pos x="6" y="21"/>
                    </a:cxn>
                    <a:cxn ang="0">
                      <a:pos x="6" y="26"/>
                    </a:cxn>
                    <a:cxn ang="0">
                      <a:pos x="6" y="31"/>
                    </a:cxn>
                    <a:cxn ang="0">
                      <a:pos x="4" y="37"/>
                    </a:cxn>
                    <a:cxn ang="0">
                      <a:pos x="2" y="41"/>
                    </a:cxn>
                    <a:cxn ang="0">
                      <a:pos x="1" y="43"/>
                    </a:cxn>
                    <a:cxn ang="0">
                      <a:pos x="0" y="48"/>
                    </a:cxn>
                    <a:cxn ang="0">
                      <a:pos x="1" y="49"/>
                    </a:cxn>
                    <a:cxn ang="0">
                      <a:pos x="4" y="51"/>
                    </a:cxn>
                    <a:cxn ang="0">
                      <a:pos x="6" y="56"/>
                    </a:cxn>
                    <a:cxn ang="0">
                      <a:pos x="9" y="58"/>
                    </a:cxn>
                    <a:cxn ang="0">
                      <a:pos x="11" y="61"/>
                    </a:cxn>
                    <a:cxn ang="0">
                      <a:pos x="13" y="62"/>
                    </a:cxn>
                    <a:cxn ang="0">
                      <a:pos x="17" y="63"/>
                    </a:cxn>
                    <a:cxn ang="0">
                      <a:pos x="20" y="61"/>
                    </a:cxn>
                    <a:cxn ang="0">
                      <a:pos x="25" y="57"/>
                    </a:cxn>
                    <a:cxn ang="0">
                      <a:pos x="28" y="55"/>
                    </a:cxn>
                    <a:cxn ang="0">
                      <a:pos x="31" y="53"/>
                    </a:cxn>
                    <a:cxn ang="0">
                      <a:pos x="35" y="51"/>
                    </a:cxn>
                    <a:cxn ang="0">
                      <a:pos x="35" y="49"/>
                    </a:cxn>
                    <a:cxn ang="0">
                      <a:pos x="37" y="48"/>
                    </a:cxn>
                    <a:cxn ang="0">
                      <a:pos x="36" y="45"/>
                    </a:cxn>
                    <a:cxn ang="0">
                      <a:pos x="35" y="45"/>
                    </a:cxn>
                    <a:cxn ang="0">
                      <a:pos x="32" y="44"/>
                    </a:cxn>
                    <a:cxn ang="0">
                      <a:pos x="30" y="44"/>
                    </a:cxn>
                    <a:cxn ang="0">
                      <a:pos x="28" y="43"/>
                    </a:cxn>
                  </a:cxnLst>
                  <a:rect l="0" t="0" r="r" b="b"/>
                  <a:pathLst>
                    <a:path w="38" h="64">
                      <a:moveTo>
                        <a:pt x="28" y="43"/>
                      </a:moveTo>
                      <a:lnTo>
                        <a:pt x="24" y="43"/>
                      </a:lnTo>
                      <a:lnTo>
                        <a:pt x="24" y="38"/>
                      </a:lnTo>
                      <a:lnTo>
                        <a:pt x="26" y="30"/>
                      </a:lnTo>
                      <a:lnTo>
                        <a:pt x="25" y="22"/>
                      </a:lnTo>
                      <a:lnTo>
                        <a:pt x="24" y="19"/>
                      </a:lnTo>
                      <a:lnTo>
                        <a:pt x="23" y="13"/>
                      </a:lnTo>
                      <a:lnTo>
                        <a:pt x="23" y="6"/>
                      </a:lnTo>
                      <a:lnTo>
                        <a:pt x="23" y="0"/>
                      </a:lnTo>
                      <a:lnTo>
                        <a:pt x="9" y="0"/>
                      </a:lnTo>
                      <a:lnTo>
                        <a:pt x="8" y="9"/>
                      </a:lnTo>
                      <a:lnTo>
                        <a:pt x="7" y="17"/>
                      </a:lnTo>
                      <a:lnTo>
                        <a:pt x="6" y="21"/>
                      </a:lnTo>
                      <a:lnTo>
                        <a:pt x="6" y="26"/>
                      </a:lnTo>
                      <a:lnTo>
                        <a:pt x="6" y="31"/>
                      </a:lnTo>
                      <a:lnTo>
                        <a:pt x="4" y="37"/>
                      </a:lnTo>
                      <a:lnTo>
                        <a:pt x="2" y="41"/>
                      </a:lnTo>
                      <a:lnTo>
                        <a:pt x="1" y="43"/>
                      </a:lnTo>
                      <a:lnTo>
                        <a:pt x="0" y="48"/>
                      </a:lnTo>
                      <a:lnTo>
                        <a:pt x="1" y="49"/>
                      </a:lnTo>
                      <a:lnTo>
                        <a:pt x="4" y="51"/>
                      </a:lnTo>
                      <a:lnTo>
                        <a:pt x="6" y="56"/>
                      </a:lnTo>
                      <a:lnTo>
                        <a:pt x="9" y="58"/>
                      </a:lnTo>
                      <a:lnTo>
                        <a:pt x="11" y="61"/>
                      </a:lnTo>
                      <a:lnTo>
                        <a:pt x="13" y="62"/>
                      </a:lnTo>
                      <a:lnTo>
                        <a:pt x="17" y="63"/>
                      </a:lnTo>
                      <a:lnTo>
                        <a:pt x="20" y="61"/>
                      </a:lnTo>
                      <a:lnTo>
                        <a:pt x="25" y="57"/>
                      </a:lnTo>
                      <a:lnTo>
                        <a:pt x="28" y="55"/>
                      </a:lnTo>
                      <a:lnTo>
                        <a:pt x="31" y="53"/>
                      </a:lnTo>
                      <a:lnTo>
                        <a:pt x="35" y="51"/>
                      </a:lnTo>
                      <a:lnTo>
                        <a:pt x="35" y="49"/>
                      </a:lnTo>
                      <a:lnTo>
                        <a:pt x="37" y="48"/>
                      </a:lnTo>
                      <a:lnTo>
                        <a:pt x="36" y="45"/>
                      </a:lnTo>
                      <a:lnTo>
                        <a:pt x="35" y="45"/>
                      </a:lnTo>
                      <a:lnTo>
                        <a:pt x="32" y="44"/>
                      </a:lnTo>
                      <a:lnTo>
                        <a:pt x="30" y="44"/>
                      </a:lnTo>
                      <a:lnTo>
                        <a:pt x="28" y="43"/>
                      </a:lnTo>
                    </a:path>
                  </a:pathLst>
                </a:custGeom>
                <a:solidFill>
                  <a:srgbClr val="FF9F9F"/>
                </a:solidFill>
                <a:ln w="12700" cap="rnd" cmpd="sng">
                  <a:solidFill>
                    <a:srgbClr val="000000"/>
                  </a:solidFill>
                  <a:prstDash val="solid"/>
                  <a:round/>
                  <a:headEnd type="none" w="med" len="med"/>
                  <a:tailEnd type="none" w="med" len="med"/>
                </a:ln>
                <a:effectLst/>
              </p:spPr>
              <p:txBody>
                <a:bodyPr/>
                <a:lstStyle/>
                <a:p>
                  <a:endParaRPr lang="en-US"/>
                </a:p>
              </p:txBody>
            </p:sp>
            <p:sp>
              <p:nvSpPr>
                <p:cNvPr id="994" name="Freeform 279"/>
                <p:cNvSpPr>
                  <a:spLocks/>
                </p:cNvSpPr>
                <p:nvPr/>
              </p:nvSpPr>
              <p:spPr bwMode="auto">
                <a:xfrm>
                  <a:off x="1979" y="2444"/>
                  <a:ext cx="23" cy="37"/>
                </a:xfrm>
                <a:custGeom>
                  <a:avLst/>
                  <a:gdLst/>
                  <a:ahLst/>
                  <a:cxnLst>
                    <a:cxn ang="0">
                      <a:pos x="0" y="33"/>
                    </a:cxn>
                    <a:cxn ang="0">
                      <a:pos x="3" y="36"/>
                    </a:cxn>
                    <a:cxn ang="0">
                      <a:pos x="6" y="36"/>
                    </a:cxn>
                    <a:cxn ang="0">
                      <a:pos x="9" y="35"/>
                    </a:cxn>
                    <a:cxn ang="0">
                      <a:pos x="9" y="34"/>
                    </a:cxn>
                    <a:cxn ang="0">
                      <a:pos x="9" y="27"/>
                    </a:cxn>
                    <a:cxn ang="0">
                      <a:pos x="9" y="17"/>
                    </a:cxn>
                    <a:cxn ang="0">
                      <a:pos x="10" y="12"/>
                    </a:cxn>
                    <a:cxn ang="0">
                      <a:pos x="10" y="10"/>
                    </a:cxn>
                    <a:cxn ang="0">
                      <a:pos x="13" y="7"/>
                    </a:cxn>
                    <a:cxn ang="0">
                      <a:pos x="20" y="3"/>
                    </a:cxn>
                    <a:cxn ang="0">
                      <a:pos x="22" y="2"/>
                    </a:cxn>
                    <a:cxn ang="0">
                      <a:pos x="21" y="1"/>
                    </a:cxn>
                    <a:cxn ang="0">
                      <a:pos x="18" y="0"/>
                    </a:cxn>
                    <a:cxn ang="0">
                      <a:pos x="15" y="0"/>
                    </a:cxn>
                    <a:cxn ang="0">
                      <a:pos x="14" y="0"/>
                    </a:cxn>
                    <a:cxn ang="0">
                      <a:pos x="12" y="1"/>
                    </a:cxn>
                    <a:cxn ang="0">
                      <a:pos x="6" y="4"/>
                    </a:cxn>
                    <a:cxn ang="0">
                      <a:pos x="3" y="5"/>
                    </a:cxn>
                    <a:cxn ang="0">
                      <a:pos x="2" y="7"/>
                    </a:cxn>
                    <a:cxn ang="0">
                      <a:pos x="2" y="10"/>
                    </a:cxn>
                    <a:cxn ang="0">
                      <a:pos x="1" y="13"/>
                    </a:cxn>
                    <a:cxn ang="0">
                      <a:pos x="0" y="33"/>
                    </a:cxn>
                  </a:cxnLst>
                  <a:rect l="0" t="0" r="r" b="b"/>
                  <a:pathLst>
                    <a:path w="23" h="37">
                      <a:moveTo>
                        <a:pt x="0" y="33"/>
                      </a:moveTo>
                      <a:lnTo>
                        <a:pt x="3" y="36"/>
                      </a:lnTo>
                      <a:lnTo>
                        <a:pt x="6" y="36"/>
                      </a:lnTo>
                      <a:lnTo>
                        <a:pt x="9" y="35"/>
                      </a:lnTo>
                      <a:lnTo>
                        <a:pt x="9" y="34"/>
                      </a:lnTo>
                      <a:lnTo>
                        <a:pt x="9" y="27"/>
                      </a:lnTo>
                      <a:lnTo>
                        <a:pt x="9" y="17"/>
                      </a:lnTo>
                      <a:lnTo>
                        <a:pt x="10" y="12"/>
                      </a:lnTo>
                      <a:lnTo>
                        <a:pt x="10" y="10"/>
                      </a:lnTo>
                      <a:lnTo>
                        <a:pt x="13" y="7"/>
                      </a:lnTo>
                      <a:lnTo>
                        <a:pt x="20" y="3"/>
                      </a:lnTo>
                      <a:lnTo>
                        <a:pt x="22" y="2"/>
                      </a:lnTo>
                      <a:lnTo>
                        <a:pt x="21" y="1"/>
                      </a:lnTo>
                      <a:lnTo>
                        <a:pt x="18" y="0"/>
                      </a:lnTo>
                      <a:lnTo>
                        <a:pt x="15" y="0"/>
                      </a:lnTo>
                      <a:lnTo>
                        <a:pt x="14" y="0"/>
                      </a:lnTo>
                      <a:lnTo>
                        <a:pt x="12" y="1"/>
                      </a:lnTo>
                      <a:lnTo>
                        <a:pt x="6" y="4"/>
                      </a:lnTo>
                      <a:lnTo>
                        <a:pt x="3" y="5"/>
                      </a:lnTo>
                      <a:lnTo>
                        <a:pt x="2" y="7"/>
                      </a:lnTo>
                      <a:lnTo>
                        <a:pt x="2" y="10"/>
                      </a:lnTo>
                      <a:lnTo>
                        <a:pt x="1" y="13"/>
                      </a:lnTo>
                      <a:lnTo>
                        <a:pt x="0" y="33"/>
                      </a:lnTo>
                    </a:path>
                  </a:pathLst>
                </a:custGeom>
                <a:solidFill>
                  <a:srgbClr val="7F3F00"/>
                </a:solidFill>
                <a:ln w="12700" cap="rnd" cmpd="sng">
                  <a:solidFill>
                    <a:srgbClr val="000000"/>
                  </a:solidFill>
                  <a:prstDash val="solid"/>
                  <a:round/>
                  <a:headEnd type="none" w="med" len="med"/>
                  <a:tailEnd type="none" w="med" len="med"/>
                </a:ln>
                <a:effectLst/>
              </p:spPr>
              <p:txBody>
                <a:bodyPr/>
                <a:lstStyle/>
                <a:p>
                  <a:endParaRPr lang="en-US"/>
                </a:p>
              </p:txBody>
            </p:sp>
            <p:grpSp>
              <p:nvGrpSpPr>
                <p:cNvPr id="995" name="Group 282"/>
                <p:cNvGrpSpPr>
                  <a:grpSpLocks/>
                </p:cNvGrpSpPr>
                <p:nvPr/>
              </p:nvGrpSpPr>
              <p:grpSpPr bwMode="auto">
                <a:xfrm>
                  <a:off x="1984" y="2428"/>
                  <a:ext cx="11" cy="22"/>
                  <a:chOff x="1984" y="2428"/>
                  <a:chExt cx="11" cy="22"/>
                </a:xfrm>
              </p:grpSpPr>
              <p:sp>
                <p:nvSpPr>
                  <p:cNvPr id="997" name="Freeform 280"/>
                  <p:cNvSpPr>
                    <a:spLocks/>
                  </p:cNvSpPr>
                  <p:nvPr/>
                </p:nvSpPr>
                <p:spPr bwMode="auto">
                  <a:xfrm>
                    <a:off x="1984" y="2430"/>
                    <a:ext cx="5" cy="12"/>
                  </a:xfrm>
                  <a:custGeom>
                    <a:avLst/>
                    <a:gdLst/>
                    <a:ahLst/>
                    <a:cxnLst>
                      <a:cxn ang="0">
                        <a:pos x="1" y="0"/>
                      </a:cxn>
                      <a:cxn ang="0">
                        <a:pos x="1" y="4"/>
                      </a:cxn>
                      <a:cxn ang="0">
                        <a:pos x="0" y="8"/>
                      </a:cxn>
                      <a:cxn ang="0">
                        <a:pos x="0" y="10"/>
                      </a:cxn>
                      <a:cxn ang="0">
                        <a:pos x="0" y="11"/>
                      </a:cxn>
                      <a:cxn ang="0">
                        <a:pos x="1" y="11"/>
                      </a:cxn>
                      <a:cxn ang="0">
                        <a:pos x="2" y="11"/>
                      </a:cxn>
                      <a:cxn ang="0">
                        <a:pos x="3" y="11"/>
                      </a:cxn>
                      <a:cxn ang="0">
                        <a:pos x="4" y="11"/>
                      </a:cxn>
                      <a:cxn ang="0">
                        <a:pos x="4" y="10"/>
                      </a:cxn>
                      <a:cxn ang="0">
                        <a:pos x="4" y="9"/>
                      </a:cxn>
                      <a:cxn ang="0">
                        <a:pos x="4" y="6"/>
                      </a:cxn>
                      <a:cxn ang="0">
                        <a:pos x="4" y="3"/>
                      </a:cxn>
                      <a:cxn ang="0">
                        <a:pos x="4" y="1"/>
                      </a:cxn>
                      <a:cxn ang="0">
                        <a:pos x="1" y="0"/>
                      </a:cxn>
                    </a:cxnLst>
                    <a:rect l="0" t="0" r="r" b="b"/>
                    <a:pathLst>
                      <a:path w="5" h="12">
                        <a:moveTo>
                          <a:pt x="1" y="0"/>
                        </a:moveTo>
                        <a:lnTo>
                          <a:pt x="1" y="4"/>
                        </a:lnTo>
                        <a:lnTo>
                          <a:pt x="0" y="8"/>
                        </a:lnTo>
                        <a:lnTo>
                          <a:pt x="0" y="10"/>
                        </a:lnTo>
                        <a:lnTo>
                          <a:pt x="0" y="11"/>
                        </a:lnTo>
                        <a:lnTo>
                          <a:pt x="1" y="11"/>
                        </a:lnTo>
                        <a:lnTo>
                          <a:pt x="2" y="11"/>
                        </a:lnTo>
                        <a:lnTo>
                          <a:pt x="3" y="11"/>
                        </a:lnTo>
                        <a:lnTo>
                          <a:pt x="4" y="11"/>
                        </a:lnTo>
                        <a:lnTo>
                          <a:pt x="4" y="10"/>
                        </a:lnTo>
                        <a:lnTo>
                          <a:pt x="4" y="9"/>
                        </a:lnTo>
                        <a:lnTo>
                          <a:pt x="4" y="6"/>
                        </a:lnTo>
                        <a:lnTo>
                          <a:pt x="4" y="3"/>
                        </a:lnTo>
                        <a:lnTo>
                          <a:pt x="4" y="1"/>
                        </a:lnTo>
                        <a:lnTo>
                          <a:pt x="1" y="0"/>
                        </a:lnTo>
                      </a:path>
                    </a:pathLst>
                  </a:custGeom>
                  <a:solidFill>
                    <a:srgbClr val="FF9F9F"/>
                  </a:solidFill>
                  <a:ln w="12700" cap="rnd" cmpd="sng">
                    <a:noFill/>
                    <a:prstDash val="solid"/>
                    <a:round/>
                    <a:headEnd type="none" w="med" len="med"/>
                    <a:tailEnd type="none" w="med" len="med"/>
                  </a:ln>
                  <a:effectLst/>
                </p:spPr>
                <p:txBody>
                  <a:bodyPr/>
                  <a:lstStyle/>
                  <a:p>
                    <a:endParaRPr lang="en-US"/>
                  </a:p>
                </p:txBody>
              </p:sp>
              <p:sp>
                <p:nvSpPr>
                  <p:cNvPr id="998" name="Freeform 281"/>
                  <p:cNvSpPr>
                    <a:spLocks/>
                  </p:cNvSpPr>
                  <p:nvPr/>
                </p:nvSpPr>
                <p:spPr bwMode="auto">
                  <a:xfrm>
                    <a:off x="1984" y="2428"/>
                    <a:ext cx="11" cy="22"/>
                  </a:xfrm>
                  <a:custGeom>
                    <a:avLst/>
                    <a:gdLst/>
                    <a:ahLst/>
                    <a:cxnLst>
                      <a:cxn ang="0">
                        <a:pos x="3" y="0"/>
                      </a:cxn>
                      <a:cxn ang="0">
                        <a:pos x="3" y="6"/>
                      </a:cxn>
                      <a:cxn ang="0">
                        <a:pos x="2" y="10"/>
                      </a:cxn>
                      <a:cxn ang="0">
                        <a:pos x="1" y="13"/>
                      </a:cxn>
                      <a:cxn ang="0">
                        <a:pos x="0" y="18"/>
                      </a:cxn>
                      <a:cxn ang="0">
                        <a:pos x="1" y="19"/>
                      </a:cxn>
                      <a:cxn ang="0">
                        <a:pos x="3" y="21"/>
                      </a:cxn>
                      <a:cxn ang="0">
                        <a:pos x="6" y="21"/>
                      </a:cxn>
                      <a:cxn ang="0">
                        <a:pos x="9" y="20"/>
                      </a:cxn>
                      <a:cxn ang="0">
                        <a:pos x="10" y="18"/>
                      </a:cxn>
                      <a:cxn ang="0">
                        <a:pos x="10" y="14"/>
                      </a:cxn>
                      <a:cxn ang="0">
                        <a:pos x="9" y="9"/>
                      </a:cxn>
                      <a:cxn ang="0">
                        <a:pos x="9" y="6"/>
                      </a:cxn>
                      <a:cxn ang="0">
                        <a:pos x="10" y="1"/>
                      </a:cxn>
                    </a:cxnLst>
                    <a:rect l="0" t="0" r="r" b="b"/>
                    <a:pathLst>
                      <a:path w="11" h="22">
                        <a:moveTo>
                          <a:pt x="3" y="0"/>
                        </a:moveTo>
                        <a:lnTo>
                          <a:pt x="3" y="6"/>
                        </a:lnTo>
                        <a:lnTo>
                          <a:pt x="2" y="10"/>
                        </a:lnTo>
                        <a:lnTo>
                          <a:pt x="1" y="13"/>
                        </a:lnTo>
                        <a:lnTo>
                          <a:pt x="0" y="18"/>
                        </a:lnTo>
                        <a:lnTo>
                          <a:pt x="1" y="19"/>
                        </a:lnTo>
                        <a:lnTo>
                          <a:pt x="3" y="21"/>
                        </a:lnTo>
                        <a:lnTo>
                          <a:pt x="6" y="21"/>
                        </a:lnTo>
                        <a:lnTo>
                          <a:pt x="9" y="20"/>
                        </a:lnTo>
                        <a:lnTo>
                          <a:pt x="10" y="18"/>
                        </a:lnTo>
                        <a:lnTo>
                          <a:pt x="10" y="14"/>
                        </a:lnTo>
                        <a:lnTo>
                          <a:pt x="9" y="9"/>
                        </a:lnTo>
                        <a:lnTo>
                          <a:pt x="9" y="6"/>
                        </a:lnTo>
                        <a:lnTo>
                          <a:pt x="10" y="1"/>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sp>
              <p:nvSpPr>
                <p:cNvPr id="996" name="Freeform 283"/>
                <p:cNvSpPr>
                  <a:spLocks/>
                </p:cNvSpPr>
                <p:nvPr/>
              </p:nvSpPr>
              <p:spPr bwMode="auto">
                <a:xfrm>
                  <a:off x="1987" y="2443"/>
                  <a:ext cx="6" cy="10"/>
                </a:xfrm>
                <a:custGeom>
                  <a:avLst/>
                  <a:gdLst/>
                  <a:ahLst/>
                  <a:cxnLst>
                    <a:cxn ang="0">
                      <a:pos x="4" y="0"/>
                    </a:cxn>
                    <a:cxn ang="0">
                      <a:pos x="0" y="1"/>
                    </a:cxn>
                    <a:cxn ang="0">
                      <a:pos x="0" y="7"/>
                    </a:cxn>
                    <a:cxn ang="0">
                      <a:pos x="2" y="9"/>
                    </a:cxn>
                    <a:cxn ang="0">
                      <a:pos x="5" y="6"/>
                    </a:cxn>
                    <a:cxn ang="0">
                      <a:pos x="5" y="2"/>
                    </a:cxn>
                    <a:cxn ang="0">
                      <a:pos x="4" y="0"/>
                    </a:cxn>
                  </a:cxnLst>
                  <a:rect l="0" t="0" r="r" b="b"/>
                  <a:pathLst>
                    <a:path w="6" h="10">
                      <a:moveTo>
                        <a:pt x="4" y="0"/>
                      </a:moveTo>
                      <a:lnTo>
                        <a:pt x="0" y="1"/>
                      </a:lnTo>
                      <a:lnTo>
                        <a:pt x="0" y="7"/>
                      </a:lnTo>
                      <a:lnTo>
                        <a:pt x="2" y="9"/>
                      </a:lnTo>
                      <a:lnTo>
                        <a:pt x="5" y="6"/>
                      </a:lnTo>
                      <a:lnTo>
                        <a:pt x="5" y="2"/>
                      </a:lnTo>
                      <a:lnTo>
                        <a:pt x="4" y="0"/>
                      </a:lnTo>
                    </a:path>
                  </a:pathLst>
                </a:custGeom>
                <a:solidFill>
                  <a:srgbClr val="FF001F"/>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922" name="Group 287"/>
              <p:cNvGrpSpPr>
                <a:grpSpLocks/>
              </p:cNvGrpSpPr>
              <p:nvPr/>
            </p:nvGrpSpPr>
            <p:grpSpPr bwMode="auto">
              <a:xfrm>
                <a:off x="2072" y="2587"/>
                <a:ext cx="54" cy="154"/>
                <a:chOff x="2072" y="2587"/>
                <a:chExt cx="54" cy="154"/>
              </a:xfrm>
            </p:grpSpPr>
            <p:sp>
              <p:nvSpPr>
                <p:cNvPr id="991" name="Freeform 285"/>
                <p:cNvSpPr>
                  <a:spLocks/>
                </p:cNvSpPr>
                <p:nvPr/>
              </p:nvSpPr>
              <p:spPr bwMode="auto">
                <a:xfrm>
                  <a:off x="2072" y="2680"/>
                  <a:ext cx="54" cy="61"/>
                </a:xfrm>
                <a:custGeom>
                  <a:avLst/>
                  <a:gdLst/>
                  <a:ahLst/>
                  <a:cxnLst>
                    <a:cxn ang="0">
                      <a:pos x="32" y="12"/>
                    </a:cxn>
                    <a:cxn ang="0">
                      <a:pos x="36" y="22"/>
                    </a:cxn>
                    <a:cxn ang="0">
                      <a:pos x="42" y="30"/>
                    </a:cxn>
                    <a:cxn ang="0">
                      <a:pos x="44" y="40"/>
                    </a:cxn>
                    <a:cxn ang="0">
                      <a:pos x="48" y="46"/>
                    </a:cxn>
                    <a:cxn ang="0">
                      <a:pos x="51" y="50"/>
                    </a:cxn>
                    <a:cxn ang="0">
                      <a:pos x="53" y="53"/>
                    </a:cxn>
                    <a:cxn ang="0">
                      <a:pos x="53" y="55"/>
                    </a:cxn>
                    <a:cxn ang="0">
                      <a:pos x="51" y="58"/>
                    </a:cxn>
                    <a:cxn ang="0">
                      <a:pos x="47" y="59"/>
                    </a:cxn>
                    <a:cxn ang="0">
                      <a:pos x="40" y="60"/>
                    </a:cxn>
                    <a:cxn ang="0">
                      <a:pos x="32" y="58"/>
                    </a:cxn>
                    <a:cxn ang="0">
                      <a:pos x="25" y="54"/>
                    </a:cxn>
                    <a:cxn ang="0">
                      <a:pos x="20" y="50"/>
                    </a:cxn>
                    <a:cxn ang="0">
                      <a:pos x="13" y="43"/>
                    </a:cxn>
                    <a:cxn ang="0">
                      <a:pos x="7" y="34"/>
                    </a:cxn>
                    <a:cxn ang="0">
                      <a:pos x="4" y="26"/>
                    </a:cxn>
                    <a:cxn ang="0">
                      <a:pos x="2" y="21"/>
                    </a:cxn>
                    <a:cxn ang="0">
                      <a:pos x="0" y="14"/>
                    </a:cxn>
                    <a:cxn ang="0">
                      <a:pos x="5" y="5"/>
                    </a:cxn>
                    <a:cxn ang="0">
                      <a:pos x="9" y="2"/>
                    </a:cxn>
                    <a:cxn ang="0">
                      <a:pos x="17" y="0"/>
                    </a:cxn>
                    <a:cxn ang="0">
                      <a:pos x="26" y="1"/>
                    </a:cxn>
                    <a:cxn ang="0">
                      <a:pos x="28" y="5"/>
                    </a:cxn>
                    <a:cxn ang="0">
                      <a:pos x="32" y="12"/>
                    </a:cxn>
                  </a:cxnLst>
                  <a:rect l="0" t="0" r="r" b="b"/>
                  <a:pathLst>
                    <a:path w="54" h="61">
                      <a:moveTo>
                        <a:pt x="32" y="12"/>
                      </a:moveTo>
                      <a:lnTo>
                        <a:pt x="36" y="22"/>
                      </a:lnTo>
                      <a:lnTo>
                        <a:pt x="42" y="30"/>
                      </a:lnTo>
                      <a:lnTo>
                        <a:pt x="44" y="40"/>
                      </a:lnTo>
                      <a:lnTo>
                        <a:pt x="48" y="46"/>
                      </a:lnTo>
                      <a:lnTo>
                        <a:pt x="51" y="50"/>
                      </a:lnTo>
                      <a:lnTo>
                        <a:pt x="53" y="53"/>
                      </a:lnTo>
                      <a:lnTo>
                        <a:pt x="53" y="55"/>
                      </a:lnTo>
                      <a:lnTo>
                        <a:pt x="51" y="58"/>
                      </a:lnTo>
                      <a:lnTo>
                        <a:pt x="47" y="59"/>
                      </a:lnTo>
                      <a:lnTo>
                        <a:pt x="40" y="60"/>
                      </a:lnTo>
                      <a:lnTo>
                        <a:pt x="32" y="58"/>
                      </a:lnTo>
                      <a:lnTo>
                        <a:pt x="25" y="54"/>
                      </a:lnTo>
                      <a:lnTo>
                        <a:pt x="20" y="50"/>
                      </a:lnTo>
                      <a:lnTo>
                        <a:pt x="13" y="43"/>
                      </a:lnTo>
                      <a:lnTo>
                        <a:pt x="7" y="34"/>
                      </a:lnTo>
                      <a:lnTo>
                        <a:pt x="4" y="26"/>
                      </a:lnTo>
                      <a:lnTo>
                        <a:pt x="2" y="21"/>
                      </a:lnTo>
                      <a:lnTo>
                        <a:pt x="0" y="14"/>
                      </a:lnTo>
                      <a:lnTo>
                        <a:pt x="5" y="5"/>
                      </a:lnTo>
                      <a:lnTo>
                        <a:pt x="9" y="2"/>
                      </a:lnTo>
                      <a:lnTo>
                        <a:pt x="17" y="0"/>
                      </a:lnTo>
                      <a:lnTo>
                        <a:pt x="26" y="1"/>
                      </a:lnTo>
                      <a:lnTo>
                        <a:pt x="28" y="5"/>
                      </a:lnTo>
                      <a:lnTo>
                        <a:pt x="32" y="1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992" name="Freeform 286"/>
                <p:cNvSpPr>
                  <a:spLocks/>
                </p:cNvSpPr>
                <p:nvPr/>
              </p:nvSpPr>
              <p:spPr bwMode="auto">
                <a:xfrm>
                  <a:off x="2077" y="2587"/>
                  <a:ext cx="41" cy="135"/>
                </a:xfrm>
                <a:custGeom>
                  <a:avLst/>
                  <a:gdLst/>
                  <a:ahLst/>
                  <a:cxnLst>
                    <a:cxn ang="0">
                      <a:pos x="40" y="0"/>
                    </a:cxn>
                    <a:cxn ang="0">
                      <a:pos x="38" y="16"/>
                    </a:cxn>
                    <a:cxn ang="0">
                      <a:pos x="32" y="35"/>
                    </a:cxn>
                    <a:cxn ang="0">
                      <a:pos x="28" y="58"/>
                    </a:cxn>
                    <a:cxn ang="0">
                      <a:pos x="24" y="71"/>
                    </a:cxn>
                    <a:cxn ang="0">
                      <a:pos x="22" y="86"/>
                    </a:cxn>
                    <a:cxn ang="0">
                      <a:pos x="24" y="94"/>
                    </a:cxn>
                    <a:cxn ang="0">
                      <a:pos x="26" y="99"/>
                    </a:cxn>
                    <a:cxn ang="0">
                      <a:pos x="26" y="103"/>
                    </a:cxn>
                    <a:cxn ang="0">
                      <a:pos x="27" y="109"/>
                    </a:cxn>
                    <a:cxn ang="0">
                      <a:pos x="31" y="117"/>
                    </a:cxn>
                    <a:cxn ang="0">
                      <a:pos x="34" y="125"/>
                    </a:cxn>
                    <a:cxn ang="0">
                      <a:pos x="34" y="131"/>
                    </a:cxn>
                    <a:cxn ang="0">
                      <a:pos x="32" y="133"/>
                    </a:cxn>
                    <a:cxn ang="0">
                      <a:pos x="27" y="134"/>
                    </a:cxn>
                    <a:cxn ang="0">
                      <a:pos x="22" y="132"/>
                    </a:cxn>
                    <a:cxn ang="0">
                      <a:pos x="18" y="130"/>
                    </a:cxn>
                    <a:cxn ang="0">
                      <a:pos x="11" y="123"/>
                    </a:cxn>
                    <a:cxn ang="0">
                      <a:pos x="8" y="116"/>
                    </a:cxn>
                    <a:cxn ang="0">
                      <a:pos x="4" y="108"/>
                    </a:cxn>
                    <a:cxn ang="0">
                      <a:pos x="2" y="101"/>
                    </a:cxn>
                    <a:cxn ang="0">
                      <a:pos x="0" y="91"/>
                    </a:cxn>
                    <a:cxn ang="0">
                      <a:pos x="2" y="77"/>
                    </a:cxn>
                    <a:cxn ang="0">
                      <a:pos x="3" y="47"/>
                    </a:cxn>
                    <a:cxn ang="0">
                      <a:pos x="4" y="26"/>
                    </a:cxn>
                    <a:cxn ang="0">
                      <a:pos x="3" y="16"/>
                    </a:cxn>
                    <a:cxn ang="0">
                      <a:pos x="2" y="6"/>
                    </a:cxn>
                    <a:cxn ang="0">
                      <a:pos x="40" y="0"/>
                    </a:cxn>
                  </a:cxnLst>
                  <a:rect l="0" t="0" r="r" b="b"/>
                  <a:pathLst>
                    <a:path w="41" h="135">
                      <a:moveTo>
                        <a:pt x="40" y="0"/>
                      </a:moveTo>
                      <a:lnTo>
                        <a:pt x="38" y="16"/>
                      </a:lnTo>
                      <a:lnTo>
                        <a:pt x="32" y="35"/>
                      </a:lnTo>
                      <a:lnTo>
                        <a:pt x="28" y="58"/>
                      </a:lnTo>
                      <a:lnTo>
                        <a:pt x="24" y="71"/>
                      </a:lnTo>
                      <a:lnTo>
                        <a:pt x="22" y="86"/>
                      </a:lnTo>
                      <a:lnTo>
                        <a:pt x="24" y="94"/>
                      </a:lnTo>
                      <a:lnTo>
                        <a:pt x="26" y="99"/>
                      </a:lnTo>
                      <a:lnTo>
                        <a:pt x="26" y="103"/>
                      </a:lnTo>
                      <a:lnTo>
                        <a:pt x="27" y="109"/>
                      </a:lnTo>
                      <a:lnTo>
                        <a:pt x="31" y="117"/>
                      </a:lnTo>
                      <a:lnTo>
                        <a:pt x="34" y="125"/>
                      </a:lnTo>
                      <a:lnTo>
                        <a:pt x="34" y="131"/>
                      </a:lnTo>
                      <a:lnTo>
                        <a:pt x="32" y="133"/>
                      </a:lnTo>
                      <a:lnTo>
                        <a:pt x="27" y="134"/>
                      </a:lnTo>
                      <a:lnTo>
                        <a:pt x="22" y="132"/>
                      </a:lnTo>
                      <a:lnTo>
                        <a:pt x="18" y="130"/>
                      </a:lnTo>
                      <a:lnTo>
                        <a:pt x="11" y="123"/>
                      </a:lnTo>
                      <a:lnTo>
                        <a:pt x="8" y="116"/>
                      </a:lnTo>
                      <a:lnTo>
                        <a:pt x="4" y="108"/>
                      </a:lnTo>
                      <a:lnTo>
                        <a:pt x="2" y="101"/>
                      </a:lnTo>
                      <a:lnTo>
                        <a:pt x="0" y="91"/>
                      </a:lnTo>
                      <a:lnTo>
                        <a:pt x="2" y="77"/>
                      </a:lnTo>
                      <a:lnTo>
                        <a:pt x="3" y="47"/>
                      </a:lnTo>
                      <a:lnTo>
                        <a:pt x="4" y="26"/>
                      </a:lnTo>
                      <a:lnTo>
                        <a:pt x="3" y="16"/>
                      </a:lnTo>
                      <a:lnTo>
                        <a:pt x="2" y="6"/>
                      </a:lnTo>
                      <a:lnTo>
                        <a:pt x="40" y="0"/>
                      </a:lnTo>
                    </a:path>
                  </a:pathLst>
                </a:custGeom>
                <a:solidFill>
                  <a:srgbClr val="FF9F9F"/>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923" name="Group 290"/>
              <p:cNvGrpSpPr>
                <a:grpSpLocks/>
              </p:cNvGrpSpPr>
              <p:nvPr/>
            </p:nvGrpSpPr>
            <p:grpSpPr bwMode="auto">
              <a:xfrm>
                <a:off x="2036" y="2609"/>
                <a:ext cx="61" cy="176"/>
                <a:chOff x="2036" y="2609"/>
                <a:chExt cx="61" cy="176"/>
              </a:xfrm>
            </p:grpSpPr>
            <p:sp>
              <p:nvSpPr>
                <p:cNvPr id="989" name="Freeform 288"/>
                <p:cNvSpPr>
                  <a:spLocks/>
                </p:cNvSpPr>
                <p:nvPr/>
              </p:nvSpPr>
              <p:spPr bwMode="auto">
                <a:xfrm>
                  <a:off x="2058" y="2709"/>
                  <a:ext cx="39" cy="76"/>
                </a:xfrm>
                <a:custGeom>
                  <a:avLst/>
                  <a:gdLst/>
                  <a:ahLst/>
                  <a:cxnLst>
                    <a:cxn ang="0">
                      <a:pos x="6" y="19"/>
                    </a:cxn>
                    <a:cxn ang="0">
                      <a:pos x="3" y="31"/>
                    </a:cxn>
                    <a:cxn ang="0">
                      <a:pos x="2" y="40"/>
                    </a:cxn>
                    <a:cxn ang="0">
                      <a:pos x="0" y="52"/>
                    </a:cxn>
                    <a:cxn ang="0">
                      <a:pos x="2" y="58"/>
                    </a:cxn>
                    <a:cxn ang="0">
                      <a:pos x="3" y="65"/>
                    </a:cxn>
                    <a:cxn ang="0">
                      <a:pos x="8" y="70"/>
                    </a:cxn>
                    <a:cxn ang="0">
                      <a:pos x="13" y="75"/>
                    </a:cxn>
                    <a:cxn ang="0">
                      <a:pos x="21" y="75"/>
                    </a:cxn>
                    <a:cxn ang="0">
                      <a:pos x="27" y="75"/>
                    </a:cxn>
                    <a:cxn ang="0">
                      <a:pos x="33" y="71"/>
                    </a:cxn>
                    <a:cxn ang="0">
                      <a:pos x="37" y="65"/>
                    </a:cxn>
                    <a:cxn ang="0">
                      <a:pos x="38" y="58"/>
                    </a:cxn>
                    <a:cxn ang="0">
                      <a:pos x="38" y="48"/>
                    </a:cxn>
                    <a:cxn ang="0">
                      <a:pos x="38" y="35"/>
                    </a:cxn>
                    <a:cxn ang="0">
                      <a:pos x="37" y="24"/>
                    </a:cxn>
                    <a:cxn ang="0">
                      <a:pos x="37" y="16"/>
                    </a:cxn>
                    <a:cxn ang="0">
                      <a:pos x="36" y="8"/>
                    </a:cxn>
                    <a:cxn ang="0">
                      <a:pos x="32" y="4"/>
                    </a:cxn>
                    <a:cxn ang="0">
                      <a:pos x="21" y="0"/>
                    </a:cxn>
                    <a:cxn ang="0">
                      <a:pos x="16" y="2"/>
                    </a:cxn>
                    <a:cxn ang="0">
                      <a:pos x="10" y="4"/>
                    </a:cxn>
                    <a:cxn ang="0">
                      <a:pos x="6" y="19"/>
                    </a:cxn>
                  </a:cxnLst>
                  <a:rect l="0" t="0" r="r" b="b"/>
                  <a:pathLst>
                    <a:path w="39" h="76">
                      <a:moveTo>
                        <a:pt x="6" y="19"/>
                      </a:moveTo>
                      <a:lnTo>
                        <a:pt x="3" y="31"/>
                      </a:lnTo>
                      <a:lnTo>
                        <a:pt x="2" y="40"/>
                      </a:lnTo>
                      <a:lnTo>
                        <a:pt x="0" y="52"/>
                      </a:lnTo>
                      <a:lnTo>
                        <a:pt x="2" y="58"/>
                      </a:lnTo>
                      <a:lnTo>
                        <a:pt x="3" y="65"/>
                      </a:lnTo>
                      <a:lnTo>
                        <a:pt x="8" y="70"/>
                      </a:lnTo>
                      <a:lnTo>
                        <a:pt x="13" y="75"/>
                      </a:lnTo>
                      <a:lnTo>
                        <a:pt x="21" y="75"/>
                      </a:lnTo>
                      <a:lnTo>
                        <a:pt x="27" y="75"/>
                      </a:lnTo>
                      <a:lnTo>
                        <a:pt x="33" y="71"/>
                      </a:lnTo>
                      <a:lnTo>
                        <a:pt x="37" y="65"/>
                      </a:lnTo>
                      <a:lnTo>
                        <a:pt x="38" y="58"/>
                      </a:lnTo>
                      <a:lnTo>
                        <a:pt x="38" y="48"/>
                      </a:lnTo>
                      <a:lnTo>
                        <a:pt x="38" y="35"/>
                      </a:lnTo>
                      <a:lnTo>
                        <a:pt x="37" y="24"/>
                      </a:lnTo>
                      <a:lnTo>
                        <a:pt x="37" y="16"/>
                      </a:lnTo>
                      <a:lnTo>
                        <a:pt x="36" y="8"/>
                      </a:lnTo>
                      <a:lnTo>
                        <a:pt x="32" y="4"/>
                      </a:lnTo>
                      <a:lnTo>
                        <a:pt x="21" y="0"/>
                      </a:lnTo>
                      <a:lnTo>
                        <a:pt x="16" y="2"/>
                      </a:lnTo>
                      <a:lnTo>
                        <a:pt x="10" y="4"/>
                      </a:lnTo>
                      <a:lnTo>
                        <a:pt x="6" y="1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990" name="Freeform 289"/>
                <p:cNvSpPr>
                  <a:spLocks/>
                </p:cNvSpPr>
                <p:nvPr/>
              </p:nvSpPr>
              <p:spPr bwMode="auto">
                <a:xfrm>
                  <a:off x="2036" y="2609"/>
                  <a:ext cx="59" cy="157"/>
                </a:xfrm>
                <a:custGeom>
                  <a:avLst/>
                  <a:gdLst/>
                  <a:ahLst/>
                  <a:cxnLst>
                    <a:cxn ang="0">
                      <a:pos x="0" y="10"/>
                    </a:cxn>
                    <a:cxn ang="0">
                      <a:pos x="6" y="29"/>
                    </a:cxn>
                    <a:cxn ang="0">
                      <a:pos x="13" y="51"/>
                    </a:cxn>
                    <a:cxn ang="0">
                      <a:pos x="18" y="67"/>
                    </a:cxn>
                    <a:cxn ang="0">
                      <a:pos x="24" y="78"/>
                    </a:cxn>
                    <a:cxn ang="0">
                      <a:pos x="27" y="88"/>
                    </a:cxn>
                    <a:cxn ang="0">
                      <a:pos x="27" y="98"/>
                    </a:cxn>
                    <a:cxn ang="0">
                      <a:pos x="27" y="113"/>
                    </a:cxn>
                    <a:cxn ang="0">
                      <a:pos x="28" y="120"/>
                    </a:cxn>
                    <a:cxn ang="0">
                      <a:pos x="27" y="131"/>
                    </a:cxn>
                    <a:cxn ang="0">
                      <a:pos x="27" y="141"/>
                    </a:cxn>
                    <a:cxn ang="0">
                      <a:pos x="27" y="150"/>
                    </a:cxn>
                    <a:cxn ang="0">
                      <a:pos x="31" y="154"/>
                    </a:cxn>
                    <a:cxn ang="0">
                      <a:pos x="38" y="156"/>
                    </a:cxn>
                    <a:cxn ang="0">
                      <a:pos x="48" y="156"/>
                    </a:cxn>
                    <a:cxn ang="0">
                      <a:pos x="54" y="154"/>
                    </a:cxn>
                    <a:cxn ang="0">
                      <a:pos x="57" y="149"/>
                    </a:cxn>
                    <a:cxn ang="0">
                      <a:pos x="56" y="141"/>
                    </a:cxn>
                    <a:cxn ang="0">
                      <a:pos x="57" y="134"/>
                    </a:cxn>
                    <a:cxn ang="0">
                      <a:pos x="58" y="128"/>
                    </a:cxn>
                    <a:cxn ang="0">
                      <a:pos x="58" y="121"/>
                    </a:cxn>
                    <a:cxn ang="0">
                      <a:pos x="56" y="111"/>
                    </a:cxn>
                    <a:cxn ang="0">
                      <a:pos x="56" y="103"/>
                    </a:cxn>
                    <a:cxn ang="0">
                      <a:pos x="53" y="98"/>
                    </a:cxn>
                    <a:cxn ang="0">
                      <a:pos x="51" y="92"/>
                    </a:cxn>
                    <a:cxn ang="0">
                      <a:pos x="48" y="82"/>
                    </a:cxn>
                    <a:cxn ang="0">
                      <a:pos x="48" y="70"/>
                    </a:cxn>
                    <a:cxn ang="0">
                      <a:pos x="46" y="53"/>
                    </a:cxn>
                    <a:cxn ang="0">
                      <a:pos x="46" y="30"/>
                    </a:cxn>
                    <a:cxn ang="0">
                      <a:pos x="47" y="14"/>
                    </a:cxn>
                    <a:cxn ang="0">
                      <a:pos x="47" y="0"/>
                    </a:cxn>
                    <a:cxn ang="0">
                      <a:pos x="0" y="10"/>
                    </a:cxn>
                  </a:cxnLst>
                  <a:rect l="0" t="0" r="r" b="b"/>
                  <a:pathLst>
                    <a:path w="59" h="157">
                      <a:moveTo>
                        <a:pt x="0" y="10"/>
                      </a:moveTo>
                      <a:lnTo>
                        <a:pt x="6" y="29"/>
                      </a:lnTo>
                      <a:lnTo>
                        <a:pt x="13" y="51"/>
                      </a:lnTo>
                      <a:lnTo>
                        <a:pt x="18" y="67"/>
                      </a:lnTo>
                      <a:lnTo>
                        <a:pt x="24" y="78"/>
                      </a:lnTo>
                      <a:lnTo>
                        <a:pt x="27" y="88"/>
                      </a:lnTo>
                      <a:lnTo>
                        <a:pt x="27" y="98"/>
                      </a:lnTo>
                      <a:lnTo>
                        <a:pt x="27" y="113"/>
                      </a:lnTo>
                      <a:lnTo>
                        <a:pt x="28" y="120"/>
                      </a:lnTo>
                      <a:lnTo>
                        <a:pt x="27" y="131"/>
                      </a:lnTo>
                      <a:lnTo>
                        <a:pt x="27" y="141"/>
                      </a:lnTo>
                      <a:lnTo>
                        <a:pt x="27" y="150"/>
                      </a:lnTo>
                      <a:lnTo>
                        <a:pt x="31" y="154"/>
                      </a:lnTo>
                      <a:lnTo>
                        <a:pt x="38" y="156"/>
                      </a:lnTo>
                      <a:lnTo>
                        <a:pt x="48" y="156"/>
                      </a:lnTo>
                      <a:lnTo>
                        <a:pt x="54" y="154"/>
                      </a:lnTo>
                      <a:lnTo>
                        <a:pt x="57" y="149"/>
                      </a:lnTo>
                      <a:lnTo>
                        <a:pt x="56" y="141"/>
                      </a:lnTo>
                      <a:lnTo>
                        <a:pt x="57" y="134"/>
                      </a:lnTo>
                      <a:lnTo>
                        <a:pt x="58" y="128"/>
                      </a:lnTo>
                      <a:lnTo>
                        <a:pt x="58" y="121"/>
                      </a:lnTo>
                      <a:lnTo>
                        <a:pt x="56" y="111"/>
                      </a:lnTo>
                      <a:lnTo>
                        <a:pt x="56" y="103"/>
                      </a:lnTo>
                      <a:lnTo>
                        <a:pt x="53" y="98"/>
                      </a:lnTo>
                      <a:lnTo>
                        <a:pt x="51" y="92"/>
                      </a:lnTo>
                      <a:lnTo>
                        <a:pt x="48" y="82"/>
                      </a:lnTo>
                      <a:lnTo>
                        <a:pt x="48" y="70"/>
                      </a:lnTo>
                      <a:lnTo>
                        <a:pt x="46" y="53"/>
                      </a:lnTo>
                      <a:lnTo>
                        <a:pt x="46" y="30"/>
                      </a:lnTo>
                      <a:lnTo>
                        <a:pt x="47" y="14"/>
                      </a:lnTo>
                      <a:lnTo>
                        <a:pt x="47" y="0"/>
                      </a:lnTo>
                      <a:lnTo>
                        <a:pt x="0" y="10"/>
                      </a:lnTo>
                    </a:path>
                  </a:pathLst>
                </a:custGeom>
                <a:solidFill>
                  <a:srgbClr val="FF9F9F"/>
                </a:solidFill>
                <a:ln w="12700" cap="rnd" cmpd="sng">
                  <a:solidFill>
                    <a:srgbClr val="000000"/>
                  </a:solidFill>
                  <a:prstDash val="solid"/>
                  <a:round/>
                  <a:headEnd type="none" w="med" len="med"/>
                  <a:tailEnd type="none" w="med" len="med"/>
                </a:ln>
                <a:effectLst/>
              </p:spPr>
              <p:txBody>
                <a:bodyPr/>
                <a:lstStyle/>
                <a:p>
                  <a:endParaRPr lang="en-US"/>
                </a:p>
              </p:txBody>
            </p:sp>
          </p:grpSp>
          <p:sp>
            <p:nvSpPr>
              <p:cNvPr id="924" name="Freeform 291"/>
              <p:cNvSpPr>
                <a:spLocks/>
              </p:cNvSpPr>
              <p:nvPr/>
            </p:nvSpPr>
            <p:spPr bwMode="auto">
              <a:xfrm>
                <a:off x="1996" y="2416"/>
                <a:ext cx="151" cy="209"/>
              </a:xfrm>
              <a:custGeom>
                <a:avLst/>
                <a:gdLst/>
                <a:ahLst/>
                <a:cxnLst>
                  <a:cxn ang="0">
                    <a:pos x="3" y="35"/>
                  </a:cxn>
                  <a:cxn ang="0">
                    <a:pos x="7" y="68"/>
                  </a:cxn>
                  <a:cxn ang="0">
                    <a:pos x="10" y="98"/>
                  </a:cxn>
                  <a:cxn ang="0">
                    <a:pos x="10" y="131"/>
                  </a:cxn>
                  <a:cxn ang="0">
                    <a:pos x="12" y="150"/>
                  </a:cxn>
                  <a:cxn ang="0">
                    <a:pos x="12" y="179"/>
                  </a:cxn>
                  <a:cxn ang="0">
                    <a:pos x="12" y="190"/>
                  </a:cxn>
                  <a:cxn ang="0">
                    <a:pos x="23" y="201"/>
                  </a:cxn>
                  <a:cxn ang="0">
                    <a:pos x="37" y="206"/>
                  </a:cxn>
                  <a:cxn ang="0">
                    <a:pos x="58" y="208"/>
                  </a:cxn>
                  <a:cxn ang="0">
                    <a:pos x="85" y="203"/>
                  </a:cxn>
                  <a:cxn ang="0">
                    <a:pos x="105" y="192"/>
                  </a:cxn>
                  <a:cxn ang="0">
                    <a:pos x="114" y="183"/>
                  </a:cxn>
                  <a:cxn ang="0">
                    <a:pos x="122" y="174"/>
                  </a:cxn>
                  <a:cxn ang="0">
                    <a:pos x="127" y="162"/>
                  </a:cxn>
                  <a:cxn ang="0">
                    <a:pos x="130" y="138"/>
                  </a:cxn>
                  <a:cxn ang="0">
                    <a:pos x="135" y="98"/>
                  </a:cxn>
                  <a:cxn ang="0">
                    <a:pos x="140" y="74"/>
                  </a:cxn>
                  <a:cxn ang="0">
                    <a:pos x="144" y="35"/>
                  </a:cxn>
                  <a:cxn ang="0">
                    <a:pos x="150" y="0"/>
                  </a:cxn>
                  <a:cxn ang="0">
                    <a:pos x="127" y="2"/>
                  </a:cxn>
                  <a:cxn ang="0">
                    <a:pos x="109" y="6"/>
                  </a:cxn>
                  <a:cxn ang="0">
                    <a:pos x="83" y="8"/>
                  </a:cxn>
                  <a:cxn ang="0">
                    <a:pos x="57" y="11"/>
                  </a:cxn>
                  <a:cxn ang="0">
                    <a:pos x="26" y="11"/>
                  </a:cxn>
                  <a:cxn ang="0">
                    <a:pos x="10" y="7"/>
                  </a:cxn>
                  <a:cxn ang="0">
                    <a:pos x="0" y="4"/>
                  </a:cxn>
                  <a:cxn ang="0">
                    <a:pos x="3" y="35"/>
                  </a:cxn>
                </a:cxnLst>
                <a:rect l="0" t="0" r="r" b="b"/>
                <a:pathLst>
                  <a:path w="151" h="209">
                    <a:moveTo>
                      <a:pt x="3" y="35"/>
                    </a:moveTo>
                    <a:lnTo>
                      <a:pt x="7" y="68"/>
                    </a:lnTo>
                    <a:lnTo>
                      <a:pt x="10" y="98"/>
                    </a:lnTo>
                    <a:lnTo>
                      <a:pt x="10" y="131"/>
                    </a:lnTo>
                    <a:lnTo>
                      <a:pt x="12" y="150"/>
                    </a:lnTo>
                    <a:lnTo>
                      <a:pt x="12" y="179"/>
                    </a:lnTo>
                    <a:lnTo>
                      <a:pt x="12" y="190"/>
                    </a:lnTo>
                    <a:lnTo>
                      <a:pt x="23" y="201"/>
                    </a:lnTo>
                    <a:lnTo>
                      <a:pt x="37" y="206"/>
                    </a:lnTo>
                    <a:lnTo>
                      <a:pt x="58" y="208"/>
                    </a:lnTo>
                    <a:lnTo>
                      <a:pt x="85" y="203"/>
                    </a:lnTo>
                    <a:lnTo>
                      <a:pt x="105" y="192"/>
                    </a:lnTo>
                    <a:lnTo>
                      <a:pt x="114" y="183"/>
                    </a:lnTo>
                    <a:lnTo>
                      <a:pt x="122" y="174"/>
                    </a:lnTo>
                    <a:lnTo>
                      <a:pt x="127" y="162"/>
                    </a:lnTo>
                    <a:lnTo>
                      <a:pt x="130" y="138"/>
                    </a:lnTo>
                    <a:lnTo>
                      <a:pt x="135" y="98"/>
                    </a:lnTo>
                    <a:lnTo>
                      <a:pt x="140" y="74"/>
                    </a:lnTo>
                    <a:lnTo>
                      <a:pt x="144" y="35"/>
                    </a:lnTo>
                    <a:lnTo>
                      <a:pt x="150" y="0"/>
                    </a:lnTo>
                    <a:lnTo>
                      <a:pt x="127" y="2"/>
                    </a:lnTo>
                    <a:lnTo>
                      <a:pt x="109" y="6"/>
                    </a:lnTo>
                    <a:lnTo>
                      <a:pt x="83" y="8"/>
                    </a:lnTo>
                    <a:lnTo>
                      <a:pt x="57" y="11"/>
                    </a:lnTo>
                    <a:lnTo>
                      <a:pt x="26" y="11"/>
                    </a:lnTo>
                    <a:lnTo>
                      <a:pt x="10" y="7"/>
                    </a:lnTo>
                    <a:lnTo>
                      <a:pt x="0" y="4"/>
                    </a:lnTo>
                    <a:lnTo>
                      <a:pt x="3" y="35"/>
                    </a:lnTo>
                  </a:path>
                </a:pathLst>
              </a:custGeom>
              <a:solidFill>
                <a:srgbClr val="001F9F"/>
              </a:solidFill>
              <a:ln w="12700" cap="rnd" cmpd="sng">
                <a:solidFill>
                  <a:srgbClr val="000000"/>
                </a:solidFill>
                <a:prstDash val="solid"/>
                <a:round/>
                <a:headEnd type="none" w="med" len="med"/>
                <a:tailEnd type="none" w="med" len="med"/>
              </a:ln>
              <a:effectLst/>
            </p:spPr>
            <p:txBody>
              <a:bodyPr/>
              <a:lstStyle/>
              <a:p>
                <a:endParaRPr lang="en-US"/>
              </a:p>
            </p:txBody>
          </p:sp>
          <p:sp>
            <p:nvSpPr>
              <p:cNvPr id="925" name="Freeform 292"/>
              <p:cNvSpPr>
                <a:spLocks/>
              </p:cNvSpPr>
              <p:nvPr/>
            </p:nvSpPr>
            <p:spPr bwMode="auto">
              <a:xfrm>
                <a:off x="2150" y="2371"/>
                <a:ext cx="32" cy="98"/>
              </a:xfrm>
              <a:custGeom>
                <a:avLst/>
                <a:gdLst/>
                <a:ahLst/>
                <a:cxnLst>
                  <a:cxn ang="0">
                    <a:pos x="2" y="31"/>
                  </a:cxn>
                  <a:cxn ang="0">
                    <a:pos x="2" y="42"/>
                  </a:cxn>
                  <a:cxn ang="0">
                    <a:pos x="2" y="48"/>
                  </a:cxn>
                  <a:cxn ang="0">
                    <a:pos x="2" y="54"/>
                  </a:cxn>
                  <a:cxn ang="0">
                    <a:pos x="2" y="58"/>
                  </a:cxn>
                  <a:cxn ang="0">
                    <a:pos x="1" y="64"/>
                  </a:cxn>
                  <a:cxn ang="0">
                    <a:pos x="0" y="70"/>
                  </a:cxn>
                  <a:cxn ang="0">
                    <a:pos x="1" y="71"/>
                  </a:cxn>
                  <a:cxn ang="0">
                    <a:pos x="2" y="73"/>
                  </a:cxn>
                  <a:cxn ang="0">
                    <a:pos x="6" y="72"/>
                  </a:cxn>
                  <a:cxn ang="0">
                    <a:pos x="9" y="66"/>
                  </a:cxn>
                  <a:cxn ang="0">
                    <a:pos x="9" y="60"/>
                  </a:cxn>
                  <a:cxn ang="0">
                    <a:pos x="9" y="56"/>
                  </a:cxn>
                  <a:cxn ang="0">
                    <a:pos x="10" y="52"/>
                  </a:cxn>
                  <a:cxn ang="0">
                    <a:pos x="14" y="59"/>
                  </a:cxn>
                  <a:cxn ang="0">
                    <a:pos x="15" y="67"/>
                  </a:cxn>
                  <a:cxn ang="0">
                    <a:pos x="15" y="74"/>
                  </a:cxn>
                  <a:cxn ang="0">
                    <a:pos x="16" y="78"/>
                  </a:cxn>
                  <a:cxn ang="0">
                    <a:pos x="12" y="85"/>
                  </a:cxn>
                  <a:cxn ang="0">
                    <a:pos x="11" y="88"/>
                  </a:cxn>
                  <a:cxn ang="0">
                    <a:pos x="10" y="92"/>
                  </a:cxn>
                  <a:cxn ang="0">
                    <a:pos x="10" y="93"/>
                  </a:cxn>
                  <a:cxn ang="0">
                    <a:pos x="14" y="96"/>
                  </a:cxn>
                  <a:cxn ang="0">
                    <a:pos x="17" y="93"/>
                  </a:cxn>
                  <a:cxn ang="0">
                    <a:pos x="17" y="96"/>
                  </a:cxn>
                  <a:cxn ang="0">
                    <a:pos x="20" y="97"/>
                  </a:cxn>
                  <a:cxn ang="0">
                    <a:pos x="24" y="91"/>
                  </a:cxn>
                  <a:cxn ang="0">
                    <a:pos x="28" y="87"/>
                  </a:cxn>
                  <a:cxn ang="0">
                    <a:pos x="31" y="77"/>
                  </a:cxn>
                  <a:cxn ang="0">
                    <a:pos x="31" y="71"/>
                  </a:cxn>
                  <a:cxn ang="0">
                    <a:pos x="30" y="57"/>
                  </a:cxn>
                  <a:cxn ang="0">
                    <a:pos x="26" y="42"/>
                  </a:cxn>
                  <a:cxn ang="0">
                    <a:pos x="25" y="32"/>
                  </a:cxn>
                  <a:cxn ang="0">
                    <a:pos x="22" y="24"/>
                  </a:cxn>
                  <a:cxn ang="0">
                    <a:pos x="21" y="14"/>
                  </a:cxn>
                  <a:cxn ang="0">
                    <a:pos x="20" y="0"/>
                  </a:cxn>
                  <a:cxn ang="0">
                    <a:pos x="4" y="0"/>
                  </a:cxn>
                  <a:cxn ang="0">
                    <a:pos x="6" y="19"/>
                  </a:cxn>
                  <a:cxn ang="0">
                    <a:pos x="2" y="31"/>
                  </a:cxn>
                </a:cxnLst>
                <a:rect l="0" t="0" r="r" b="b"/>
                <a:pathLst>
                  <a:path w="32" h="98">
                    <a:moveTo>
                      <a:pt x="2" y="31"/>
                    </a:moveTo>
                    <a:lnTo>
                      <a:pt x="2" y="42"/>
                    </a:lnTo>
                    <a:lnTo>
                      <a:pt x="2" y="48"/>
                    </a:lnTo>
                    <a:lnTo>
                      <a:pt x="2" y="54"/>
                    </a:lnTo>
                    <a:lnTo>
                      <a:pt x="2" y="58"/>
                    </a:lnTo>
                    <a:lnTo>
                      <a:pt x="1" y="64"/>
                    </a:lnTo>
                    <a:lnTo>
                      <a:pt x="0" y="70"/>
                    </a:lnTo>
                    <a:lnTo>
                      <a:pt x="1" y="71"/>
                    </a:lnTo>
                    <a:lnTo>
                      <a:pt x="2" y="73"/>
                    </a:lnTo>
                    <a:lnTo>
                      <a:pt x="6" y="72"/>
                    </a:lnTo>
                    <a:lnTo>
                      <a:pt x="9" y="66"/>
                    </a:lnTo>
                    <a:lnTo>
                      <a:pt x="9" y="60"/>
                    </a:lnTo>
                    <a:lnTo>
                      <a:pt x="9" y="56"/>
                    </a:lnTo>
                    <a:lnTo>
                      <a:pt x="10" y="52"/>
                    </a:lnTo>
                    <a:lnTo>
                      <a:pt x="14" y="59"/>
                    </a:lnTo>
                    <a:lnTo>
                      <a:pt x="15" y="67"/>
                    </a:lnTo>
                    <a:lnTo>
                      <a:pt x="15" y="74"/>
                    </a:lnTo>
                    <a:lnTo>
                      <a:pt x="16" y="78"/>
                    </a:lnTo>
                    <a:lnTo>
                      <a:pt x="12" y="85"/>
                    </a:lnTo>
                    <a:lnTo>
                      <a:pt x="11" y="88"/>
                    </a:lnTo>
                    <a:lnTo>
                      <a:pt x="10" y="92"/>
                    </a:lnTo>
                    <a:lnTo>
                      <a:pt x="10" y="93"/>
                    </a:lnTo>
                    <a:lnTo>
                      <a:pt x="14" y="96"/>
                    </a:lnTo>
                    <a:lnTo>
                      <a:pt x="17" y="93"/>
                    </a:lnTo>
                    <a:lnTo>
                      <a:pt x="17" y="96"/>
                    </a:lnTo>
                    <a:lnTo>
                      <a:pt x="20" y="97"/>
                    </a:lnTo>
                    <a:lnTo>
                      <a:pt x="24" y="91"/>
                    </a:lnTo>
                    <a:lnTo>
                      <a:pt x="28" y="87"/>
                    </a:lnTo>
                    <a:lnTo>
                      <a:pt x="31" y="77"/>
                    </a:lnTo>
                    <a:lnTo>
                      <a:pt x="31" y="71"/>
                    </a:lnTo>
                    <a:lnTo>
                      <a:pt x="30" y="57"/>
                    </a:lnTo>
                    <a:lnTo>
                      <a:pt x="26" y="42"/>
                    </a:lnTo>
                    <a:lnTo>
                      <a:pt x="25" y="32"/>
                    </a:lnTo>
                    <a:lnTo>
                      <a:pt x="22" y="24"/>
                    </a:lnTo>
                    <a:lnTo>
                      <a:pt x="21" y="14"/>
                    </a:lnTo>
                    <a:lnTo>
                      <a:pt x="20" y="0"/>
                    </a:lnTo>
                    <a:lnTo>
                      <a:pt x="4" y="0"/>
                    </a:lnTo>
                    <a:lnTo>
                      <a:pt x="6" y="19"/>
                    </a:lnTo>
                    <a:lnTo>
                      <a:pt x="2" y="31"/>
                    </a:lnTo>
                  </a:path>
                </a:pathLst>
              </a:custGeom>
              <a:solidFill>
                <a:srgbClr val="FF9F9F"/>
              </a:solidFill>
              <a:ln w="12700" cap="rnd" cmpd="sng">
                <a:solidFill>
                  <a:srgbClr val="000000"/>
                </a:solidFill>
                <a:prstDash val="solid"/>
                <a:round/>
                <a:headEnd type="none" w="med" len="med"/>
                <a:tailEnd type="none" w="med" len="med"/>
              </a:ln>
              <a:effectLst/>
            </p:spPr>
            <p:txBody>
              <a:bodyPr/>
              <a:lstStyle/>
              <a:p>
                <a:endParaRPr lang="en-US"/>
              </a:p>
            </p:txBody>
          </p:sp>
          <p:grpSp>
            <p:nvGrpSpPr>
              <p:cNvPr id="926" name="Group 304"/>
              <p:cNvGrpSpPr>
                <a:grpSpLocks/>
              </p:cNvGrpSpPr>
              <p:nvPr/>
            </p:nvGrpSpPr>
            <p:grpSpPr bwMode="auto">
              <a:xfrm>
                <a:off x="1969" y="2123"/>
                <a:ext cx="214" cy="324"/>
                <a:chOff x="1969" y="2123"/>
                <a:chExt cx="214" cy="324"/>
              </a:xfrm>
            </p:grpSpPr>
            <p:grpSp>
              <p:nvGrpSpPr>
                <p:cNvPr id="978" name="Group 296"/>
                <p:cNvGrpSpPr>
                  <a:grpSpLocks/>
                </p:cNvGrpSpPr>
                <p:nvPr/>
              </p:nvGrpSpPr>
              <p:grpSpPr bwMode="auto">
                <a:xfrm>
                  <a:off x="1969" y="2123"/>
                  <a:ext cx="214" cy="324"/>
                  <a:chOff x="1969" y="2123"/>
                  <a:chExt cx="214" cy="324"/>
                </a:xfrm>
              </p:grpSpPr>
              <p:sp>
                <p:nvSpPr>
                  <p:cNvPr id="986" name="Freeform 293"/>
                  <p:cNvSpPr>
                    <a:spLocks/>
                  </p:cNvSpPr>
                  <p:nvPr/>
                </p:nvSpPr>
                <p:spPr bwMode="auto">
                  <a:xfrm>
                    <a:off x="1969" y="2123"/>
                    <a:ext cx="214" cy="324"/>
                  </a:xfrm>
                  <a:custGeom>
                    <a:avLst/>
                    <a:gdLst/>
                    <a:ahLst/>
                    <a:cxnLst>
                      <a:cxn ang="0">
                        <a:pos x="63" y="20"/>
                      </a:cxn>
                      <a:cxn ang="0">
                        <a:pos x="35" y="31"/>
                      </a:cxn>
                      <a:cxn ang="0">
                        <a:pos x="22" y="38"/>
                      </a:cxn>
                      <a:cxn ang="0">
                        <a:pos x="16" y="45"/>
                      </a:cxn>
                      <a:cxn ang="0">
                        <a:pos x="14" y="80"/>
                      </a:cxn>
                      <a:cxn ang="0">
                        <a:pos x="11" y="110"/>
                      </a:cxn>
                      <a:cxn ang="0">
                        <a:pos x="9" y="152"/>
                      </a:cxn>
                      <a:cxn ang="0">
                        <a:pos x="11" y="175"/>
                      </a:cxn>
                      <a:cxn ang="0">
                        <a:pos x="8" y="211"/>
                      </a:cxn>
                      <a:cxn ang="0">
                        <a:pos x="6" y="249"/>
                      </a:cxn>
                      <a:cxn ang="0">
                        <a:pos x="2" y="272"/>
                      </a:cxn>
                      <a:cxn ang="0">
                        <a:pos x="0" y="286"/>
                      </a:cxn>
                      <a:cxn ang="0">
                        <a:pos x="18" y="294"/>
                      </a:cxn>
                      <a:cxn ang="0">
                        <a:pos x="26" y="318"/>
                      </a:cxn>
                      <a:cxn ang="0">
                        <a:pos x="49" y="321"/>
                      </a:cxn>
                      <a:cxn ang="0">
                        <a:pos x="66" y="305"/>
                      </a:cxn>
                      <a:cxn ang="0">
                        <a:pos x="101" y="323"/>
                      </a:cxn>
                      <a:cxn ang="0">
                        <a:pos x="135" y="320"/>
                      </a:cxn>
                      <a:cxn ang="0">
                        <a:pos x="165" y="313"/>
                      </a:cxn>
                      <a:cxn ang="0">
                        <a:pos x="179" y="286"/>
                      </a:cxn>
                      <a:cxn ang="0">
                        <a:pos x="183" y="279"/>
                      </a:cxn>
                      <a:cxn ang="0">
                        <a:pos x="205" y="283"/>
                      </a:cxn>
                      <a:cxn ang="0">
                        <a:pos x="209" y="290"/>
                      </a:cxn>
                      <a:cxn ang="0">
                        <a:pos x="213" y="280"/>
                      </a:cxn>
                      <a:cxn ang="0">
                        <a:pos x="213" y="219"/>
                      </a:cxn>
                      <a:cxn ang="0">
                        <a:pos x="213" y="175"/>
                      </a:cxn>
                      <a:cxn ang="0">
                        <a:pos x="206" y="130"/>
                      </a:cxn>
                      <a:cxn ang="0">
                        <a:pos x="206" y="81"/>
                      </a:cxn>
                      <a:cxn ang="0">
                        <a:pos x="196" y="30"/>
                      </a:cxn>
                      <a:cxn ang="0">
                        <a:pos x="183" y="18"/>
                      </a:cxn>
                      <a:cxn ang="0">
                        <a:pos x="159" y="14"/>
                      </a:cxn>
                      <a:cxn ang="0">
                        <a:pos x="136" y="2"/>
                      </a:cxn>
                      <a:cxn ang="0">
                        <a:pos x="77" y="5"/>
                      </a:cxn>
                    </a:cxnLst>
                    <a:rect l="0" t="0" r="r" b="b"/>
                    <a:pathLst>
                      <a:path w="214" h="324">
                        <a:moveTo>
                          <a:pt x="72" y="12"/>
                        </a:moveTo>
                        <a:lnTo>
                          <a:pt x="63" y="20"/>
                        </a:lnTo>
                        <a:lnTo>
                          <a:pt x="50" y="26"/>
                        </a:lnTo>
                        <a:lnTo>
                          <a:pt x="35" y="31"/>
                        </a:lnTo>
                        <a:lnTo>
                          <a:pt x="26" y="34"/>
                        </a:lnTo>
                        <a:lnTo>
                          <a:pt x="22" y="38"/>
                        </a:lnTo>
                        <a:lnTo>
                          <a:pt x="19" y="40"/>
                        </a:lnTo>
                        <a:lnTo>
                          <a:pt x="16" y="45"/>
                        </a:lnTo>
                        <a:lnTo>
                          <a:pt x="15" y="57"/>
                        </a:lnTo>
                        <a:lnTo>
                          <a:pt x="14" y="80"/>
                        </a:lnTo>
                        <a:lnTo>
                          <a:pt x="15" y="94"/>
                        </a:lnTo>
                        <a:lnTo>
                          <a:pt x="11" y="110"/>
                        </a:lnTo>
                        <a:lnTo>
                          <a:pt x="9" y="133"/>
                        </a:lnTo>
                        <a:lnTo>
                          <a:pt x="9" y="152"/>
                        </a:lnTo>
                        <a:lnTo>
                          <a:pt x="11" y="167"/>
                        </a:lnTo>
                        <a:lnTo>
                          <a:pt x="11" y="175"/>
                        </a:lnTo>
                        <a:lnTo>
                          <a:pt x="9" y="186"/>
                        </a:lnTo>
                        <a:lnTo>
                          <a:pt x="8" y="211"/>
                        </a:lnTo>
                        <a:lnTo>
                          <a:pt x="6" y="238"/>
                        </a:lnTo>
                        <a:lnTo>
                          <a:pt x="6" y="249"/>
                        </a:lnTo>
                        <a:lnTo>
                          <a:pt x="2" y="260"/>
                        </a:lnTo>
                        <a:lnTo>
                          <a:pt x="2" y="272"/>
                        </a:lnTo>
                        <a:lnTo>
                          <a:pt x="2" y="282"/>
                        </a:lnTo>
                        <a:lnTo>
                          <a:pt x="0" y="286"/>
                        </a:lnTo>
                        <a:lnTo>
                          <a:pt x="8" y="292"/>
                        </a:lnTo>
                        <a:lnTo>
                          <a:pt x="18" y="294"/>
                        </a:lnTo>
                        <a:lnTo>
                          <a:pt x="25" y="292"/>
                        </a:lnTo>
                        <a:lnTo>
                          <a:pt x="26" y="318"/>
                        </a:lnTo>
                        <a:lnTo>
                          <a:pt x="29" y="320"/>
                        </a:lnTo>
                        <a:lnTo>
                          <a:pt x="49" y="321"/>
                        </a:lnTo>
                        <a:lnTo>
                          <a:pt x="61" y="322"/>
                        </a:lnTo>
                        <a:lnTo>
                          <a:pt x="66" y="305"/>
                        </a:lnTo>
                        <a:lnTo>
                          <a:pt x="72" y="321"/>
                        </a:lnTo>
                        <a:lnTo>
                          <a:pt x="101" y="323"/>
                        </a:lnTo>
                        <a:lnTo>
                          <a:pt x="116" y="321"/>
                        </a:lnTo>
                        <a:lnTo>
                          <a:pt x="135" y="320"/>
                        </a:lnTo>
                        <a:lnTo>
                          <a:pt x="150" y="315"/>
                        </a:lnTo>
                        <a:lnTo>
                          <a:pt x="165" y="313"/>
                        </a:lnTo>
                        <a:lnTo>
                          <a:pt x="175" y="308"/>
                        </a:lnTo>
                        <a:lnTo>
                          <a:pt x="179" y="286"/>
                        </a:lnTo>
                        <a:lnTo>
                          <a:pt x="178" y="280"/>
                        </a:lnTo>
                        <a:lnTo>
                          <a:pt x="183" y="279"/>
                        </a:lnTo>
                        <a:lnTo>
                          <a:pt x="196" y="279"/>
                        </a:lnTo>
                        <a:lnTo>
                          <a:pt x="205" y="283"/>
                        </a:lnTo>
                        <a:lnTo>
                          <a:pt x="207" y="286"/>
                        </a:lnTo>
                        <a:lnTo>
                          <a:pt x="209" y="290"/>
                        </a:lnTo>
                        <a:lnTo>
                          <a:pt x="213" y="285"/>
                        </a:lnTo>
                        <a:lnTo>
                          <a:pt x="213" y="280"/>
                        </a:lnTo>
                        <a:lnTo>
                          <a:pt x="213" y="255"/>
                        </a:lnTo>
                        <a:lnTo>
                          <a:pt x="213" y="219"/>
                        </a:lnTo>
                        <a:lnTo>
                          <a:pt x="213" y="195"/>
                        </a:lnTo>
                        <a:lnTo>
                          <a:pt x="213" y="175"/>
                        </a:lnTo>
                        <a:lnTo>
                          <a:pt x="209" y="145"/>
                        </a:lnTo>
                        <a:lnTo>
                          <a:pt x="206" y="130"/>
                        </a:lnTo>
                        <a:lnTo>
                          <a:pt x="206" y="109"/>
                        </a:lnTo>
                        <a:lnTo>
                          <a:pt x="206" y="81"/>
                        </a:lnTo>
                        <a:lnTo>
                          <a:pt x="203" y="46"/>
                        </a:lnTo>
                        <a:lnTo>
                          <a:pt x="196" y="30"/>
                        </a:lnTo>
                        <a:lnTo>
                          <a:pt x="194" y="20"/>
                        </a:lnTo>
                        <a:lnTo>
                          <a:pt x="183" y="18"/>
                        </a:lnTo>
                        <a:lnTo>
                          <a:pt x="164" y="12"/>
                        </a:lnTo>
                        <a:lnTo>
                          <a:pt x="159" y="14"/>
                        </a:lnTo>
                        <a:lnTo>
                          <a:pt x="143" y="6"/>
                        </a:lnTo>
                        <a:lnTo>
                          <a:pt x="136" y="2"/>
                        </a:lnTo>
                        <a:lnTo>
                          <a:pt x="127" y="0"/>
                        </a:lnTo>
                        <a:lnTo>
                          <a:pt x="77" y="5"/>
                        </a:lnTo>
                        <a:lnTo>
                          <a:pt x="72" y="12"/>
                        </a:lnTo>
                      </a:path>
                    </a:pathLst>
                  </a:custGeom>
                  <a:solidFill>
                    <a:srgbClr val="001F9F"/>
                  </a:solidFill>
                  <a:ln w="12700" cap="rnd" cmpd="sng">
                    <a:solidFill>
                      <a:srgbClr val="000000"/>
                    </a:solidFill>
                    <a:prstDash val="solid"/>
                    <a:round/>
                    <a:headEnd type="none" w="med" len="med"/>
                    <a:tailEnd type="none" w="med" len="med"/>
                  </a:ln>
                  <a:effectLst/>
                </p:spPr>
                <p:txBody>
                  <a:bodyPr/>
                  <a:lstStyle/>
                  <a:p>
                    <a:endParaRPr lang="en-US"/>
                  </a:p>
                </p:txBody>
              </p:sp>
              <p:sp>
                <p:nvSpPr>
                  <p:cNvPr id="987" name="Freeform 294"/>
                  <p:cNvSpPr>
                    <a:spLocks/>
                  </p:cNvSpPr>
                  <p:nvPr/>
                </p:nvSpPr>
                <p:spPr bwMode="auto">
                  <a:xfrm>
                    <a:off x="1993" y="2188"/>
                    <a:ext cx="12" cy="216"/>
                  </a:xfrm>
                  <a:custGeom>
                    <a:avLst/>
                    <a:gdLst/>
                    <a:ahLst/>
                    <a:cxnLst>
                      <a:cxn ang="0">
                        <a:pos x="2" y="215"/>
                      </a:cxn>
                      <a:cxn ang="0">
                        <a:pos x="2" y="193"/>
                      </a:cxn>
                      <a:cxn ang="0">
                        <a:pos x="0" y="176"/>
                      </a:cxn>
                      <a:cxn ang="0">
                        <a:pos x="5" y="155"/>
                      </a:cxn>
                      <a:cxn ang="0">
                        <a:pos x="8" y="132"/>
                      </a:cxn>
                      <a:cxn ang="0">
                        <a:pos x="11" y="106"/>
                      </a:cxn>
                      <a:cxn ang="0">
                        <a:pos x="8" y="95"/>
                      </a:cxn>
                      <a:cxn ang="0">
                        <a:pos x="7" y="80"/>
                      </a:cxn>
                      <a:cxn ang="0">
                        <a:pos x="3" y="64"/>
                      </a:cxn>
                      <a:cxn ang="0">
                        <a:pos x="8" y="45"/>
                      </a:cxn>
                      <a:cxn ang="0">
                        <a:pos x="8" y="37"/>
                      </a:cxn>
                      <a:cxn ang="0">
                        <a:pos x="11" y="11"/>
                      </a:cxn>
                      <a:cxn ang="0">
                        <a:pos x="8" y="0"/>
                      </a:cxn>
                    </a:cxnLst>
                    <a:rect l="0" t="0" r="r" b="b"/>
                    <a:pathLst>
                      <a:path w="12" h="216">
                        <a:moveTo>
                          <a:pt x="2" y="215"/>
                        </a:moveTo>
                        <a:lnTo>
                          <a:pt x="2" y="193"/>
                        </a:lnTo>
                        <a:lnTo>
                          <a:pt x="0" y="176"/>
                        </a:lnTo>
                        <a:lnTo>
                          <a:pt x="5" y="155"/>
                        </a:lnTo>
                        <a:lnTo>
                          <a:pt x="8" y="132"/>
                        </a:lnTo>
                        <a:lnTo>
                          <a:pt x="11" y="106"/>
                        </a:lnTo>
                        <a:lnTo>
                          <a:pt x="8" y="95"/>
                        </a:lnTo>
                        <a:lnTo>
                          <a:pt x="7" y="80"/>
                        </a:lnTo>
                        <a:lnTo>
                          <a:pt x="3" y="64"/>
                        </a:lnTo>
                        <a:lnTo>
                          <a:pt x="8" y="45"/>
                        </a:lnTo>
                        <a:lnTo>
                          <a:pt x="8" y="37"/>
                        </a:lnTo>
                        <a:lnTo>
                          <a:pt x="11" y="11"/>
                        </a:lnTo>
                        <a:lnTo>
                          <a:pt x="8"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88" name="Freeform 295"/>
                  <p:cNvSpPr>
                    <a:spLocks/>
                  </p:cNvSpPr>
                  <p:nvPr/>
                </p:nvSpPr>
                <p:spPr bwMode="auto">
                  <a:xfrm>
                    <a:off x="2145" y="2159"/>
                    <a:ext cx="8" cy="245"/>
                  </a:xfrm>
                  <a:custGeom>
                    <a:avLst/>
                    <a:gdLst/>
                    <a:ahLst/>
                    <a:cxnLst>
                      <a:cxn ang="0">
                        <a:pos x="3" y="244"/>
                      </a:cxn>
                      <a:cxn ang="0">
                        <a:pos x="5" y="214"/>
                      </a:cxn>
                      <a:cxn ang="0">
                        <a:pos x="5" y="186"/>
                      </a:cxn>
                      <a:cxn ang="0">
                        <a:pos x="5" y="168"/>
                      </a:cxn>
                      <a:cxn ang="0">
                        <a:pos x="3" y="144"/>
                      </a:cxn>
                      <a:cxn ang="0">
                        <a:pos x="2" y="131"/>
                      </a:cxn>
                      <a:cxn ang="0">
                        <a:pos x="0" y="112"/>
                      </a:cxn>
                      <a:cxn ang="0">
                        <a:pos x="2" y="96"/>
                      </a:cxn>
                      <a:cxn ang="0">
                        <a:pos x="7" y="79"/>
                      </a:cxn>
                      <a:cxn ang="0">
                        <a:pos x="6" y="58"/>
                      </a:cxn>
                      <a:cxn ang="0">
                        <a:pos x="3" y="40"/>
                      </a:cxn>
                      <a:cxn ang="0">
                        <a:pos x="3" y="17"/>
                      </a:cxn>
                      <a:cxn ang="0">
                        <a:pos x="4" y="0"/>
                      </a:cxn>
                    </a:cxnLst>
                    <a:rect l="0" t="0" r="r" b="b"/>
                    <a:pathLst>
                      <a:path w="8" h="245">
                        <a:moveTo>
                          <a:pt x="3" y="244"/>
                        </a:moveTo>
                        <a:lnTo>
                          <a:pt x="5" y="214"/>
                        </a:lnTo>
                        <a:lnTo>
                          <a:pt x="5" y="186"/>
                        </a:lnTo>
                        <a:lnTo>
                          <a:pt x="5" y="168"/>
                        </a:lnTo>
                        <a:lnTo>
                          <a:pt x="3" y="144"/>
                        </a:lnTo>
                        <a:lnTo>
                          <a:pt x="2" y="131"/>
                        </a:lnTo>
                        <a:lnTo>
                          <a:pt x="0" y="112"/>
                        </a:lnTo>
                        <a:lnTo>
                          <a:pt x="2" y="96"/>
                        </a:lnTo>
                        <a:lnTo>
                          <a:pt x="7" y="79"/>
                        </a:lnTo>
                        <a:lnTo>
                          <a:pt x="6" y="58"/>
                        </a:lnTo>
                        <a:lnTo>
                          <a:pt x="3" y="40"/>
                        </a:lnTo>
                        <a:lnTo>
                          <a:pt x="3" y="17"/>
                        </a:lnTo>
                        <a:lnTo>
                          <a:pt x="4"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grpSp>
              <p:nvGrpSpPr>
                <p:cNvPr id="979" name="Group 303"/>
                <p:cNvGrpSpPr>
                  <a:grpSpLocks/>
                </p:cNvGrpSpPr>
                <p:nvPr/>
              </p:nvGrpSpPr>
              <p:grpSpPr bwMode="auto">
                <a:xfrm>
                  <a:off x="2042" y="2297"/>
                  <a:ext cx="29" cy="44"/>
                  <a:chOff x="2042" y="2297"/>
                  <a:chExt cx="29" cy="44"/>
                </a:xfrm>
              </p:grpSpPr>
              <p:grpSp>
                <p:nvGrpSpPr>
                  <p:cNvPr id="980" name="Group 299"/>
                  <p:cNvGrpSpPr>
                    <a:grpSpLocks/>
                  </p:cNvGrpSpPr>
                  <p:nvPr/>
                </p:nvGrpSpPr>
                <p:grpSpPr bwMode="auto">
                  <a:xfrm>
                    <a:off x="2042" y="2297"/>
                    <a:ext cx="29" cy="5"/>
                    <a:chOff x="2042" y="2297"/>
                    <a:chExt cx="29" cy="5"/>
                  </a:xfrm>
                </p:grpSpPr>
                <p:sp>
                  <p:nvSpPr>
                    <p:cNvPr id="984" name="Oval 297"/>
                    <p:cNvSpPr>
                      <a:spLocks noChangeArrowheads="1"/>
                    </p:cNvSpPr>
                    <p:nvPr/>
                  </p:nvSpPr>
                  <p:spPr bwMode="auto">
                    <a:xfrm>
                      <a:off x="2042" y="2297"/>
                      <a:ext cx="4" cy="5"/>
                    </a:xfrm>
                    <a:prstGeom prst="ellipse">
                      <a:avLst/>
                    </a:prstGeom>
                    <a:solidFill>
                      <a:srgbClr val="000000"/>
                    </a:solidFill>
                    <a:ln w="12700">
                      <a:solidFill>
                        <a:srgbClr val="000000"/>
                      </a:solidFill>
                      <a:round/>
                      <a:headEnd/>
                      <a:tailEnd/>
                    </a:ln>
                    <a:effectLst/>
                  </p:spPr>
                  <p:txBody>
                    <a:bodyPr wrap="none" anchor="ctr"/>
                    <a:lstStyle/>
                    <a:p>
                      <a:endParaRPr lang="en-US"/>
                    </a:p>
                  </p:txBody>
                </p:sp>
                <p:sp>
                  <p:nvSpPr>
                    <p:cNvPr id="985" name="Oval 298"/>
                    <p:cNvSpPr>
                      <a:spLocks noChangeArrowheads="1"/>
                    </p:cNvSpPr>
                    <p:nvPr/>
                  </p:nvSpPr>
                  <p:spPr bwMode="auto">
                    <a:xfrm>
                      <a:off x="2065" y="2297"/>
                      <a:ext cx="6" cy="5"/>
                    </a:xfrm>
                    <a:prstGeom prst="ellipse">
                      <a:avLst/>
                    </a:prstGeom>
                    <a:solidFill>
                      <a:srgbClr val="000000"/>
                    </a:solidFill>
                    <a:ln w="12700">
                      <a:solidFill>
                        <a:srgbClr val="000000"/>
                      </a:solidFill>
                      <a:round/>
                      <a:headEnd/>
                      <a:tailEnd/>
                    </a:ln>
                    <a:effectLst/>
                  </p:spPr>
                  <p:txBody>
                    <a:bodyPr wrap="none" anchor="ctr"/>
                    <a:lstStyle/>
                    <a:p>
                      <a:endParaRPr lang="en-US"/>
                    </a:p>
                  </p:txBody>
                </p:sp>
              </p:grpSp>
              <p:grpSp>
                <p:nvGrpSpPr>
                  <p:cNvPr id="981" name="Group 302"/>
                  <p:cNvGrpSpPr>
                    <a:grpSpLocks/>
                  </p:cNvGrpSpPr>
                  <p:nvPr/>
                </p:nvGrpSpPr>
                <p:grpSpPr bwMode="auto">
                  <a:xfrm>
                    <a:off x="2042" y="2336"/>
                    <a:ext cx="29" cy="5"/>
                    <a:chOff x="2042" y="2336"/>
                    <a:chExt cx="29" cy="5"/>
                  </a:xfrm>
                </p:grpSpPr>
                <p:sp>
                  <p:nvSpPr>
                    <p:cNvPr id="982" name="Oval 300"/>
                    <p:cNvSpPr>
                      <a:spLocks noChangeArrowheads="1"/>
                    </p:cNvSpPr>
                    <p:nvPr/>
                  </p:nvSpPr>
                  <p:spPr bwMode="auto">
                    <a:xfrm>
                      <a:off x="2042" y="2336"/>
                      <a:ext cx="4" cy="5"/>
                    </a:xfrm>
                    <a:prstGeom prst="ellipse">
                      <a:avLst/>
                    </a:prstGeom>
                    <a:solidFill>
                      <a:srgbClr val="000000"/>
                    </a:solidFill>
                    <a:ln w="12700">
                      <a:solidFill>
                        <a:srgbClr val="000000"/>
                      </a:solidFill>
                      <a:round/>
                      <a:headEnd/>
                      <a:tailEnd/>
                    </a:ln>
                    <a:effectLst/>
                  </p:spPr>
                  <p:txBody>
                    <a:bodyPr wrap="none" anchor="ctr"/>
                    <a:lstStyle/>
                    <a:p>
                      <a:endParaRPr lang="en-US"/>
                    </a:p>
                  </p:txBody>
                </p:sp>
                <p:sp>
                  <p:nvSpPr>
                    <p:cNvPr id="983" name="Oval 301"/>
                    <p:cNvSpPr>
                      <a:spLocks noChangeArrowheads="1"/>
                    </p:cNvSpPr>
                    <p:nvPr/>
                  </p:nvSpPr>
                  <p:spPr bwMode="auto">
                    <a:xfrm>
                      <a:off x="2065" y="2336"/>
                      <a:ext cx="6" cy="5"/>
                    </a:xfrm>
                    <a:prstGeom prst="ellipse">
                      <a:avLst/>
                    </a:prstGeom>
                    <a:solidFill>
                      <a:srgbClr val="000000"/>
                    </a:solidFill>
                    <a:ln w="12700">
                      <a:solidFill>
                        <a:srgbClr val="000000"/>
                      </a:solidFill>
                      <a:round/>
                      <a:headEnd/>
                      <a:tailEnd/>
                    </a:ln>
                    <a:effectLst/>
                  </p:spPr>
                  <p:txBody>
                    <a:bodyPr wrap="none" anchor="ctr"/>
                    <a:lstStyle/>
                    <a:p>
                      <a:endParaRPr lang="en-US"/>
                    </a:p>
                  </p:txBody>
                </p:sp>
              </p:grpSp>
            </p:grpSp>
          </p:grpSp>
          <p:sp>
            <p:nvSpPr>
              <p:cNvPr id="927" name="Freeform 305"/>
              <p:cNvSpPr>
                <a:spLocks/>
              </p:cNvSpPr>
              <p:nvPr/>
            </p:nvSpPr>
            <p:spPr bwMode="auto">
              <a:xfrm>
                <a:off x="2036" y="2030"/>
                <a:ext cx="73" cy="128"/>
              </a:xfrm>
              <a:custGeom>
                <a:avLst/>
                <a:gdLst/>
                <a:ahLst/>
                <a:cxnLst>
                  <a:cxn ang="0">
                    <a:pos x="23" y="125"/>
                  </a:cxn>
                  <a:cxn ang="0">
                    <a:pos x="20" y="123"/>
                  </a:cxn>
                  <a:cxn ang="0">
                    <a:pos x="14" y="119"/>
                  </a:cxn>
                  <a:cxn ang="0">
                    <a:pos x="13" y="113"/>
                  </a:cxn>
                  <a:cxn ang="0">
                    <a:pos x="13" y="106"/>
                  </a:cxn>
                  <a:cxn ang="0">
                    <a:pos x="13" y="102"/>
                  </a:cxn>
                  <a:cxn ang="0">
                    <a:pos x="13" y="98"/>
                  </a:cxn>
                  <a:cxn ang="0">
                    <a:pos x="13" y="91"/>
                  </a:cxn>
                  <a:cxn ang="0">
                    <a:pos x="13" y="83"/>
                  </a:cxn>
                  <a:cxn ang="0">
                    <a:pos x="13" y="76"/>
                  </a:cxn>
                  <a:cxn ang="0">
                    <a:pos x="9" y="72"/>
                  </a:cxn>
                  <a:cxn ang="0">
                    <a:pos x="7" y="71"/>
                  </a:cxn>
                  <a:cxn ang="0">
                    <a:pos x="5" y="64"/>
                  </a:cxn>
                  <a:cxn ang="0">
                    <a:pos x="2" y="56"/>
                  </a:cxn>
                  <a:cxn ang="0">
                    <a:pos x="1" y="47"/>
                  </a:cxn>
                  <a:cxn ang="0">
                    <a:pos x="0" y="35"/>
                  </a:cxn>
                  <a:cxn ang="0">
                    <a:pos x="2" y="22"/>
                  </a:cxn>
                  <a:cxn ang="0">
                    <a:pos x="5" y="12"/>
                  </a:cxn>
                  <a:cxn ang="0">
                    <a:pos x="9" y="8"/>
                  </a:cxn>
                  <a:cxn ang="0">
                    <a:pos x="16" y="6"/>
                  </a:cxn>
                  <a:cxn ang="0">
                    <a:pos x="25" y="2"/>
                  </a:cxn>
                  <a:cxn ang="0">
                    <a:pos x="38" y="1"/>
                  </a:cxn>
                  <a:cxn ang="0">
                    <a:pos x="48" y="0"/>
                  </a:cxn>
                  <a:cxn ang="0">
                    <a:pos x="58" y="2"/>
                  </a:cxn>
                  <a:cxn ang="0">
                    <a:pos x="65" y="7"/>
                  </a:cxn>
                  <a:cxn ang="0">
                    <a:pos x="70" y="13"/>
                  </a:cxn>
                  <a:cxn ang="0">
                    <a:pos x="72" y="24"/>
                  </a:cxn>
                  <a:cxn ang="0">
                    <a:pos x="71" y="33"/>
                  </a:cxn>
                  <a:cxn ang="0">
                    <a:pos x="71" y="36"/>
                  </a:cxn>
                  <a:cxn ang="0">
                    <a:pos x="71" y="41"/>
                  </a:cxn>
                  <a:cxn ang="0">
                    <a:pos x="72" y="46"/>
                  </a:cxn>
                  <a:cxn ang="0">
                    <a:pos x="72" y="50"/>
                  </a:cxn>
                  <a:cxn ang="0">
                    <a:pos x="70" y="56"/>
                  </a:cxn>
                  <a:cxn ang="0">
                    <a:pos x="69" y="63"/>
                  </a:cxn>
                  <a:cxn ang="0">
                    <a:pos x="68" y="69"/>
                  </a:cxn>
                  <a:cxn ang="0">
                    <a:pos x="67" y="75"/>
                  </a:cxn>
                  <a:cxn ang="0">
                    <a:pos x="66" y="81"/>
                  </a:cxn>
                  <a:cxn ang="0">
                    <a:pos x="63" y="85"/>
                  </a:cxn>
                  <a:cxn ang="0">
                    <a:pos x="60" y="87"/>
                  </a:cxn>
                  <a:cxn ang="0">
                    <a:pos x="57" y="88"/>
                  </a:cxn>
                  <a:cxn ang="0">
                    <a:pos x="57" y="94"/>
                  </a:cxn>
                  <a:cxn ang="0">
                    <a:pos x="58" y="99"/>
                  </a:cxn>
                  <a:cxn ang="0">
                    <a:pos x="58" y="103"/>
                  </a:cxn>
                  <a:cxn ang="0">
                    <a:pos x="54" y="110"/>
                  </a:cxn>
                  <a:cxn ang="0">
                    <a:pos x="47" y="117"/>
                  </a:cxn>
                  <a:cxn ang="0">
                    <a:pos x="40" y="123"/>
                  </a:cxn>
                  <a:cxn ang="0">
                    <a:pos x="37" y="126"/>
                  </a:cxn>
                  <a:cxn ang="0">
                    <a:pos x="33" y="127"/>
                  </a:cxn>
                  <a:cxn ang="0">
                    <a:pos x="30" y="126"/>
                  </a:cxn>
                  <a:cxn ang="0">
                    <a:pos x="23" y="125"/>
                  </a:cxn>
                </a:cxnLst>
                <a:rect l="0" t="0" r="r" b="b"/>
                <a:pathLst>
                  <a:path w="73" h="128">
                    <a:moveTo>
                      <a:pt x="23" y="125"/>
                    </a:moveTo>
                    <a:lnTo>
                      <a:pt x="20" y="123"/>
                    </a:lnTo>
                    <a:lnTo>
                      <a:pt x="14" y="119"/>
                    </a:lnTo>
                    <a:lnTo>
                      <a:pt x="13" y="113"/>
                    </a:lnTo>
                    <a:lnTo>
                      <a:pt x="13" y="106"/>
                    </a:lnTo>
                    <a:lnTo>
                      <a:pt x="13" y="102"/>
                    </a:lnTo>
                    <a:lnTo>
                      <a:pt x="13" y="98"/>
                    </a:lnTo>
                    <a:lnTo>
                      <a:pt x="13" y="91"/>
                    </a:lnTo>
                    <a:lnTo>
                      <a:pt x="13" y="83"/>
                    </a:lnTo>
                    <a:lnTo>
                      <a:pt x="13" y="76"/>
                    </a:lnTo>
                    <a:lnTo>
                      <a:pt x="9" y="72"/>
                    </a:lnTo>
                    <a:lnTo>
                      <a:pt x="7" y="71"/>
                    </a:lnTo>
                    <a:lnTo>
                      <a:pt x="5" y="64"/>
                    </a:lnTo>
                    <a:lnTo>
                      <a:pt x="2" y="56"/>
                    </a:lnTo>
                    <a:lnTo>
                      <a:pt x="1" y="47"/>
                    </a:lnTo>
                    <a:lnTo>
                      <a:pt x="0" y="35"/>
                    </a:lnTo>
                    <a:lnTo>
                      <a:pt x="2" y="22"/>
                    </a:lnTo>
                    <a:lnTo>
                      <a:pt x="5" y="12"/>
                    </a:lnTo>
                    <a:lnTo>
                      <a:pt x="9" y="8"/>
                    </a:lnTo>
                    <a:lnTo>
                      <a:pt x="16" y="6"/>
                    </a:lnTo>
                    <a:lnTo>
                      <a:pt x="25" y="2"/>
                    </a:lnTo>
                    <a:lnTo>
                      <a:pt x="38" y="1"/>
                    </a:lnTo>
                    <a:lnTo>
                      <a:pt x="48" y="0"/>
                    </a:lnTo>
                    <a:lnTo>
                      <a:pt x="58" y="2"/>
                    </a:lnTo>
                    <a:lnTo>
                      <a:pt x="65" y="7"/>
                    </a:lnTo>
                    <a:lnTo>
                      <a:pt x="70" y="13"/>
                    </a:lnTo>
                    <a:lnTo>
                      <a:pt x="72" y="24"/>
                    </a:lnTo>
                    <a:lnTo>
                      <a:pt x="71" y="33"/>
                    </a:lnTo>
                    <a:lnTo>
                      <a:pt x="71" y="36"/>
                    </a:lnTo>
                    <a:lnTo>
                      <a:pt x="71" y="41"/>
                    </a:lnTo>
                    <a:lnTo>
                      <a:pt x="72" y="46"/>
                    </a:lnTo>
                    <a:lnTo>
                      <a:pt x="72" y="50"/>
                    </a:lnTo>
                    <a:lnTo>
                      <a:pt x="70" y="56"/>
                    </a:lnTo>
                    <a:lnTo>
                      <a:pt x="69" y="63"/>
                    </a:lnTo>
                    <a:lnTo>
                      <a:pt x="68" y="69"/>
                    </a:lnTo>
                    <a:lnTo>
                      <a:pt x="67" y="75"/>
                    </a:lnTo>
                    <a:lnTo>
                      <a:pt x="66" y="81"/>
                    </a:lnTo>
                    <a:lnTo>
                      <a:pt x="63" y="85"/>
                    </a:lnTo>
                    <a:lnTo>
                      <a:pt x="60" y="87"/>
                    </a:lnTo>
                    <a:lnTo>
                      <a:pt x="57" y="88"/>
                    </a:lnTo>
                    <a:lnTo>
                      <a:pt x="57" y="94"/>
                    </a:lnTo>
                    <a:lnTo>
                      <a:pt x="58" y="99"/>
                    </a:lnTo>
                    <a:lnTo>
                      <a:pt x="58" y="103"/>
                    </a:lnTo>
                    <a:lnTo>
                      <a:pt x="54" y="110"/>
                    </a:lnTo>
                    <a:lnTo>
                      <a:pt x="47" y="117"/>
                    </a:lnTo>
                    <a:lnTo>
                      <a:pt x="40" y="123"/>
                    </a:lnTo>
                    <a:lnTo>
                      <a:pt x="37" y="126"/>
                    </a:lnTo>
                    <a:lnTo>
                      <a:pt x="33" y="127"/>
                    </a:lnTo>
                    <a:lnTo>
                      <a:pt x="30" y="126"/>
                    </a:lnTo>
                    <a:lnTo>
                      <a:pt x="23" y="125"/>
                    </a:lnTo>
                  </a:path>
                </a:pathLst>
              </a:custGeom>
              <a:solidFill>
                <a:srgbClr val="FFBFBF"/>
              </a:solidFill>
              <a:ln w="12700" cap="rnd" cmpd="sng">
                <a:solidFill>
                  <a:srgbClr val="FF9F9F"/>
                </a:solidFill>
                <a:prstDash val="solid"/>
                <a:round/>
                <a:headEnd type="none" w="med" len="med"/>
                <a:tailEnd type="none" w="med" len="med"/>
              </a:ln>
              <a:effectLst/>
            </p:spPr>
            <p:txBody>
              <a:bodyPr/>
              <a:lstStyle/>
              <a:p>
                <a:endParaRPr lang="en-US"/>
              </a:p>
            </p:txBody>
          </p:sp>
          <p:sp>
            <p:nvSpPr>
              <p:cNvPr id="928" name="Freeform 306"/>
              <p:cNvSpPr>
                <a:spLocks/>
              </p:cNvSpPr>
              <p:nvPr/>
            </p:nvSpPr>
            <p:spPr bwMode="auto">
              <a:xfrm>
                <a:off x="2052" y="2090"/>
                <a:ext cx="36" cy="46"/>
              </a:xfrm>
              <a:custGeom>
                <a:avLst/>
                <a:gdLst/>
                <a:ahLst/>
                <a:cxnLst>
                  <a:cxn ang="0">
                    <a:pos x="0" y="0"/>
                  </a:cxn>
                  <a:cxn ang="0">
                    <a:pos x="2" y="11"/>
                  </a:cxn>
                  <a:cxn ang="0">
                    <a:pos x="5" y="20"/>
                  </a:cxn>
                  <a:cxn ang="0">
                    <a:pos x="7" y="23"/>
                  </a:cxn>
                  <a:cxn ang="0">
                    <a:pos x="11" y="27"/>
                  </a:cxn>
                  <a:cxn ang="0">
                    <a:pos x="16" y="32"/>
                  </a:cxn>
                  <a:cxn ang="0">
                    <a:pos x="20" y="34"/>
                  </a:cxn>
                  <a:cxn ang="0">
                    <a:pos x="24" y="38"/>
                  </a:cxn>
                  <a:cxn ang="0">
                    <a:pos x="27" y="43"/>
                  </a:cxn>
                  <a:cxn ang="0">
                    <a:pos x="28" y="45"/>
                  </a:cxn>
                  <a:cxn ang="0">
                    <a:pos x="32" y="41"/>
                  </a:cxn>
                  <a:cxn ang="0">
                    <a:pos x="35" y="37"/>
                  </a:cxn>
                  <a:cxn ang="0">
                    <a:pos x="35" y="35"/>
                  </a:cxn>
                  <a:cxn ang="0">
                    <a:pos x="35" y="30"/>
                  </a:cxn>
                  <a:cxn ang="0">
                    <a:pos x="35" y="25"/>
                  </a:cxn>
                  <a:cxn ang="0">
                    <a:pos x="28" y="25"/>
                  </a:cxn>
                  <a:cxn ang="0">
                    <a:pos x="21" y="23"/>
                  </a:cxn>
                  <a:cxn ang="0">
                    <a:pos x="17" y="23"/>
                  </a:cxn>
                  <a:cxn ang="0">
                    <a:pos x="12" y="20"/>
                  </a:cxn>
                  <a:cxn ang="0">
                    <a:pos x="7" y="15"/>
                  </a:cxn>
                  <a:cxn ang="0">
                    <a:pos x="4" y="10"/>
                  </a:cxn>
                  <a:cxn ang="0">
                    <a:pos x="0" y="0"/>
                  </a:cxn>
                </a:cxnLst>
                <a:rect l="0" t="0" r="r" b="b"/>
                <a:pathLst>
                  <a:path w="36" h="46">
                    <a:moveTo>
                      <a:pt x="0" y="0"/>
                    </a:moveTo>
                    <a:lnTo>
                      <a:pt x="2" y="11"/>
                    </a:lnTo>
                    <a:lnTo>
                      <a:pt x="5" y="20"/>
                    </a:lnTo>
                    <a:lnTo>
                      <a:pt x="7" y="23"/>
                    </a:lnTo>
                    <a:lnTo>
                      <a:pt x="11" y="27"/>
                    </a:lnTo>
                    <a:lnTo>
                      <a:pt x="16" y="32"/>
                    </a:lnTo>
                    <a:lnTo>
                      <a:pt x="20" y="34"/>
                    </a:lnTo>
                    <a:lnTo>
                      <a:pt x="24" y="38"/>
                    </a:lnTo>
                    <a:lnTo>
                      <a:pt x="27" y="43"/>
                    </a:lnTo>
                    <a:lnTo>
                      <a:pt x="28" y="45"/>
                    </a:lnTo>
                    <a:lnTo>
                      <a:pt x="32" y="41"/>
                    </a:lnTo>
                    <a:lnTo>
                      <a:pt x="35" y="37"/>
                    </a:lnTo>
                    <a:lnTo>
                      <a:pt x="35" y="35"/>
                    </a:lnTo>
                    <a:lnTo>
                      <a:pt x="35" y="30"/>
                    </a:lnTo>
                    <a:lnTo>
                      <a:pt x="35" y="25"/>
                    </a:lnTo>
                    <a:lnTo>
                      <a:pt x="28" y="25"/>
                    </a:lnTo>
                    <a:lnTo>
                      <a:pt x="21" y="23"/>
                    </a:lnTo>
                    <a:lnTo>
                      <a:pt x="17" y="23"/>
                    </a:lnTo>
                    <a:lnTo>
                      <a:pt x="12" y="20"/>
                    </a:lnTo>
                    <a:lnTo>
                      <a:pt x="7" y="15"/>
                    </a:lnTo>
                    <a:lnTo>
                      <a:pt x="4" y="10"/>
                    </a:lnTo>
                    <a:lnTo>
                      <a:pt x="0" y="0"/>
                    </a:lnTo>
                  </a:path>
                </a:pathLst>
              </a:custGeom>
              <a:solidFill>
                <a:srgbClr val="FF7F7F"/>
              </a:solidFill>
              <a:ln w="12700" cap="rnd" cmpd="sng">
                <a:noFill/>
                <a:prstDash val="solid"/>
                <a:round/>
                <a:headEnd type="none" w="med" len="med"/>
                <a:tailEnd type="none" w="med" len="med"/>
              </a:ln>
              <a:effectLst/>
            </p:spPr>
            <p:txBody>
              <a:bodyPr/>
              <a:lstStyle/>
              <a:p>
                <a:endParaRPr lang="en-US"/>
              </a:p>
            </p:txBody>
          </p:sp>
          <p:sp>
            <p:nvSpPr>
              <p:cNvPr id="929" name="Freeform 307"/>
              <p:cNvSpPr>
                <a:spLocks/>
              </p:cNvSpPr>
              <p:nvPr/>
            </p:nvSpPr>
            <p:spPr bwMode="auto">
              <a:xfrm>
                <a:off x="2049" y="2091"/>
                <a:ext cx="4" cy="5"/>
              </a:xfrm>
              <a:custGeom>
                <a:avLst/>
                <a:gdLst/>
                <a:ahLst/>
                <a:cxnLst>
                  <a:cxn ang="0">
                    <a:pos x="2" y="0"/>
                  </a:cxn>
                  <a:cxn ang="0">
                    <a:pos x="1" y="0"/>
                  </a:cxn>
                  <a:cxn ang="0">
                    <a:pos x="1" y="1"/>
                  </a:cxn>
                  <a:cxn ang="0">
                    <a:pos x="0" y="1"/>
                  </a:cxn>
                  <a:cxn ang="0">
                    <a:pos x="0" y="2"/>
                  </a:cxn>
                  <a:cxn ang="0">
                    <a:pos x="0" y="3"/>
                  </a:cxn>
                  <a:cxn ang="0">
                    <a:pos x="0" y="4"/>
                  </a:cxn>
                  <a:cxn ang="0">
                    <a:pos x="1" y="4"/>
                  </a:cxn>
                  <a:cxn ang="0">
                    <a:pos x="2" y="4"/>
                  </a:cxn>
                  <a:cxn ang="0">
                    <a:pos x="3" y="4"/>
                  </a:cxn>
                  <a:cxn ang="0">
                    <a:pos x="3" y="3"/>
                  </a:cxn>
                  <a:cxn ang="0">
                    <a:pos x="3" y="2"/>
                  </a:cxn>
                  <a:cxn ang="0">
                    <a:pos x="3" y="1"/>
                  </a:cxn>
                  <a:cxn ang="0">
                    <a:pos x="2" y="1"/>
                  </a:cxn>
                  <a:cxn ang="0">
                    <a:pos x="2" y="0"/>
                  </a:cxn>
                </a:cxnLst>
                <a:rect l="0" t="0" r="r" b="b"/>
                <a:pathLst>
                  <a:path w="4" h="5">
                    <a:moveTo>
                      <a:pt x="2" y="0"/>
                    </a:moveTo>
                    <a:lnTo>
                      <a:pt x="1" y="0"/>
                    </a:lnTo>
                    <a:lnTo>
                      <a:pt x="1" y="1"/>
                    </a:lnTo>
                    <a:lnTo>
                      <a:pt x="0" y="1"/>
                    </a:lnTo>
                    <a:lnTo>
                      <a:pt x="0" y="2"/>
                    </a:lnTo>
                    <a:lnTo>
                      <a:pt x="0" y="3"/>
                    </a:lnTo>
                    <a:lnTo>
                      <a:pt x="0" y="4"/>
                    </a:lnTo>
                    <a:lnTo>
                      <a:pt x="1" y="4"/>
                    </a:lnTo>
                    <a:lnTo>
                      <a:pt x="2" y="4"/>
                    </a:lnTo>
                    <a:lnTo>
                      <a:pt x="3" y="4"/>
                    </a:lnTo>
                    <a:lnTo>
                      <a:pt x="3" y="3"/>
                    </a:lnTo>
                    <a:lnTo>
                      <a:pt x="3" y="2"/>
                    </a:lnTo>
                    <a:lnTo>
                      <a:pt x="3" y="1"/>
                    </a:lnTo>
                    <a:lnTo>
                      <a:pt x="2" y="1"/>
                    </a:lnTo>
                    <a:lnTo>
                      <a:pt x="2" y="0"/>
                    </a:lnTo>
                  </a:path>
                </a:pathLst>
              </a:custGeom>
              <a:solidFill>
                <a:srgbClr val="BFBF00"/>
              </a:solidFill>
              <a:ln w="12700" cap="rnd" cmpd="sng">
                <a:solidFill>
                  <a:srgbClr val="000000"/>
                </a:solidFill>
                <a:prstDash val="solid"/>
                <a:round/>
                <a:headEnd type="none" w="med" len="med"/>
                <a:tailEnd type="none" w="med" len="med"/>
              </a:ln>
              <a:effectLst/>
            </p:spPr>
            <p:txBody>
              <a:bodyPr/>
              <a:lstStyle/>
              <a:p>
                <a:endParaRPr lang="en-US"/>
              </a:p>
            </p:txBody>
          </p:sp>
          <p:sp>
            <p:nvSpPr>
              <p:cNvPr id="930" name="Freeform 308"/>
              <p:cNvSpPr>
                <a:spLocks/>
              </p:cNvSpPr>
              <p:nvPr/>
            </p:nvSpPr>
            <p:spPr bwMode="auto">
              <a:xfrm>
                <a:off x="2045" y="2085"/>
                <a:ext cx="49" cy="35"/>
              </a:xfrm>
              <a:custGeom>
                <a:avLst/>
                <a:gdLst/>
                <a:ahLst/>
                <a:cxnLst>
                  <a:cxn ang="0">
                    <a:pos x="48" y="33"/>
                  </a:cxn>
                  <a:cxn ang="0">
                    <a:pos x="42" y="34"/>
                  </a:cxn>
                  <a:cxn ang="0">
                    <a:pos x="36" y="32"/>
                  </a:cxn>
                  <a:cxn ang="0">
                    <a:pos x="28" y="32"/>
                  </a:cxn>
                  <a:cxn ang="0">
                    <a:pos x="22" y="28"/>
                  </a:cxn>
                  <a:cxn ang="0">
                    <a:pos x="18" y="25"/>
                  </a:cxn>
                  <a:cxn ang="0">
                    <a:pos x="15" y="22"/>
                  </a:cxn>
                  <a:cxn ang="0">
                    <a:pos x="13" y="18"/>
                  </a:cxn>
                  <a:cxn ang="0">
                    <a:pos x="10" y="12"/>
                  </a:cxn>
                  <a:cxn ang="0">
                    <a:pos x="9" y="7"/>
                  </a:cxn>
                  <a:cxn ang="0">
                    <a:pos x="8" y="2"/>
                  </a:cxn>
                  <a:cxn ang="0">
                    <a:pos x="6" y="4"/>
                  </a:cxn>
                  <a:cxn ang="0">
                    <a:pos x="6" y="5"/>
                  </a:cxn>
                  <a:cxn ang="0">
                    <a:pos x="4" y="5"/>
                  </a:cxn>
                  <a:cxn ang="0">
                    <a:pos x="3" y="5"/>
                  </a:cxn>
                  <a:cxn ang="0">
                    <a:pos x="2" y="4"/>
                  </a:cxn>
                  <a:cxn ang="0">
                    <a:pos x="0" y="2"/>
                  </a:cxn>
                  <a:cxn ang="0">
                    <a:pos x="0" y="0"/>
                  </a:cxn>
                </a:cxnLst>
                <a:rect l="0" t="0" r="r" b="b"/>
                <a:pathLst>
                  <a:path w="49" h="35">
                    <a:moveTo>
                      <a:pt x="48" y="33"/>
                    </a:moveTo>
                    <a:lnTo>
                      <a:pt x="42" y="34"/>
                    </a:lnTo>
                    <a:lnTo>
                      <a:pt x="36" y="32"/>
                    </a:lnTo>
                    <a:lnTo>
                      <a:pt x="28" y="32"/>
                    </a:lnTo>
                    <a:lnTo>
                      <a:pt x="22" y="28"/>
                    </a:lnTo>
                    <a:lnTo>
                      <a:pt x="18" y="25"/>
                    </a:lnTo>
                    <a:lnTo>
                      <a:pt x="15" y="22"/>
                    </a:lnTo>
                    <a:lnTo>
                      <a:pt x="13" y="18"/>
                    </a:lnTo>
                    <a:lnTo>
                      <a:pt x="10" y="12"/>
                    </a:lnTo>
                    <a:lnTo>
                      <a:pt x="9" y="7"/>
                    </a:lnTo>
                    <a:lnTo>
                      <a:pt x="8" y="2"/>
                    </a:lnTo>
                    <a:lnTo>
                      <a:pt x="6" y="4"/>
                    </a:lnTo>
                    <a:lnTo>
                      <a:pt x="6" y="5"/>
                    </a:lnTo>
                    <a:lnTo>
                      <a:pt x="4" y="5"/>
                    </a:lnTo>
                    <a:lnTo>
                      <a:pt x="3" y="5"/>
                    </a:lnTo>
                    <a:lnTo>
                      <a:pt x="2" y="4"/>
                    </a:lnTo>
                    <a:lnTo>
                      <a:pt x="0" y="2"/>
                    </a:lnTo>
                    <a:lnTo>
                      <a:pt x="0" y="0"/>
                    </a:lnTo>
                  </a:path>
                </a:pathLst>
              </a:custGeom>
              <a:noFill/>
              <a:ln w="12700" cap="rnd" cmpd="sng">
                <a:solidFill>
                  <a:srgbClr val="FF9F9F"/>
                </a:solidFill>
                <a:prstDash val="solid"/>
                <a:round/>
                <a:headEnd type="none" w="med" len="med"/>
                <a:tailEnd type="none" w="med" len="med"/>
              </a:ln>
              <a:effectLst/>
            </p:spPr>
            <p:txBody>
              <a:bodyPr/>
              <a:lstStyle/>
              <a:p>
                <a:endParaRPr lang="en-US"/>
              </a:p>
            </p:txBody>
          </p:sp>
          <p:grpSp>
            <p:nvGrpSpPr>
              <p:cNvPr id="931" name="Group 311"/>
              <p:cNvGrpSpPr>
                <a:grpSpLocks/>
              </p:cNvGrpSpPr>
              <p:nvPr/>
            </p:nvGrpSpPr>
            <p:grpSpPr bwMode="auto">
              <a:xfrm>
                <a:off x="2065" y="2058"/>
                <a:ext cx="43" cy="8"/>
                <a:chOff x="2065" y="2058"/>
                <a:chExt cx="43" cy="8"/>
              </a:xfrm>
            </p:grpSpPr>
            <p:sp>
              <p:nvSpPr>
                <p:cNvPr id="976" name="Freeform 309"/>
                <p:cNvSpPr>
                  <a:spLocks/>
                </p:cNvSpPr>
                <p:nvPr/>
              </p:nvSpPr>
              <p:spPr bwMode="auto">
                <a:xfrm>
                  <a:off x="2065" y="2060"/>
                  <a:ext cx="21" cy="6"/>
                </a:xfrm>
                <a:custGeom>
                  <a:avLst/>
                  <a:gdLst/>
                  <a:ahLst/>
                  <a:cxnLst>
                    <a:cxn ang="0">
                      <a:pos x="20" y="1"/>
                    </a:cxn>
                    <a:cxn ang="0">
                      <a:pos x="16" y="0"/>
                    </a:cxn>
                    <a:cxn ang="0">
                      <a:pos x="14" y="0"/>
                    </a:cxn>
                    <a:cxn ang="0">
                      <a:pos x="9" y="0"/>
                    </a:cxn>
                    <a:cxn ang="0">
                      <a:pos x="5" y="1"/>
                    </a:cxn>
                    <a:cxn ang="0">
                      <a:pos x="2" y="4"/>
                    </a:cxn>
                    <a:cxn ang="0">
                      <a:pos x="0" y="5"/>
                    </a:cxn>
                  </a:cxnLst>
                  <a:rect l="0" t="0" r="r" b="b"/>
                  <a:pathLst>
                    <a:path w="21" h="6">
                      <a:moveTo>
                        <a:pt x="20" y="1"/>
                      </a:moveTo>
                      <a:lnTo>
                        <a:pt x="16" y="0"/>
                      </a:lnTo>
                      <a:lnTo>
                        <a:pt x="14" y="0"/>
                      </a:lnTo>
                      <a:lnTo>
                        <a:pt x="9" y="0"/>
                      </a:lnTo>
                      <a:lnTo>
                        <a:pt x="5" y="1"/>
                      </a:lnTo>
                      <a:lnTo>
                        <a:pt x="2" y="4"/>
                      </a:lnTo>
                      <a:lnTo>
                        <a:pt x="0" y="5"/>
                      </a:lnTo>
                    </a:path>
                  </a:pathLst>
                </a:custGeom>
                <a:noFill/>
                <a:ln w="12700" cap="rnd" cmpd="sng">
                  <a:solidFill>
                    <a:srgbClr val="3F1F00"/>
                  </a:solidFill>
                  <a:prstDash val="solid"/>
                  <a:round/>
                  <a:headEnd type="none" w="med" len="med"/>
                  <a:tailEnd type="none" w="med" len="med"/>
                </a:ln>
                <a:effectLst/>
              </p:spPr>
              <p:txBody>
                <a:bodyPr/>
                <a:lstStyle/>
                <a:p>
                  <a:endParaRPr lang="en-US"/>
                </a:p>
              </p:txBody>
            </p:sp>
            <p:sp>
              <p:nvSpPr>
                <p:cNvPr id="977" name="Freeform 310"/>
                <p:cNvSpPr>
                  <a:spLocks/>
                </p:cNvSpPr>
                <p:nvPr/>
              </p:nvSpPr>
              <p:spPr bwMode="auto">
                <a:xfrm>
                  <a:off x="2095" y="2058"/>
                  <a:ext cx="13" cy="4"/>
                </a:xfrm>
                <a:custGeom>
                  <a:avLst/>
                  <a:gdLst/>
                  <a:ahLst/>
                  <a:cxnLst>
                    <a:cxn ang="0">
                      <a:pos x="0" y="3"/>
                    </a:cxn>
                    <a:cxn ang="0">
                      <a:pos x="2" y="2"/>
                    </a:cxn>
                    <a:cxn ang="0">
                      <a:pos x="6" y="0"/>
                    </a:cxn>
                    <a:cxn ang="0">
                      <a:pos x="9" y="1"/>
                    </a:cxn>
                    <a:cxn ang="0">
                      <a:pos x="10" y="2"/>
                    </a:cxn>
                    <a:cxn ang="0">
                      <a:pos x="12" y="3"/>
                    </a:cxn>
                  </a:cxnLst>
                  <a:rect l="0" t="0" r="r" b="b"/>
                  <a:pathLst>
                    <a:path w="13" h="4">
                      <a:moveTo>
                        <a:pt x="0" y="3"/>
                      </a:moveTo>
                      <a:lnTo>
                        <a:pt x="2" y="2"/>
                      </a:lnTo>
                      <a:lnTo>
                        <a:pt x="6" y="0"/>
                      </a:lnTo>
                      <a:lnTo>
                        <a:pt x="9" y="1"/>
                      </a:lnTo>
                      <a:lnTo>
                        <a:pt x="10" y="2"/>
                      </a:lnTo>
                      <a:lnTo>
                        <a:pt x="12" y="3"/>
                      </a:lnTo>
                    </a:path>
                  </a:pathLst>
                </a:custGeom>
                <a:noFill/>
                <a:ln w="12700" cap="rnd" cmpd="sng">
                  <a:solidFill>
                    <a:srgbClr val="3F1F00"/>
                  </a:solidFill>
                  <a:prstDash val="solid"/>
                  <a:round/>
                  <a:headEnd type="none" w="med" len="med"/>
                  <a:tailEnd type="none" w="med" len="med"/>
                </a:ln>
                <a:effectLst/>
              </p:spPr>
              <p:txBody>
                <a:bodyPr/>
                <a:lstStyle/>
                <a:p>
                  <a:endParaRPr lang="en-US"/>
                </a:p>
              </p:txBody>
            </p:sp>
          </p:grpSp>
          <p:sp>
            <p:nvSpPr>
              <p:cNvPr id="932" name="Freeform 312"/>
              <p:cNvSpPr>
                <a:spLocks/>
              </p:cNvSpPr>
              <p:nvPr/>
            </p:nvSpPr>
            <p:spPr bwMode="auto">
              <a:xfrm>
                <a:off x="2022" y="2016"/>
                <a:ext cx="91" cy="132"/>
              </a:xfrm>
              <a:custGeom>
                <a:avLst/>
                <a:gdLst/>
                <a:ahLst/>
                <a:cxnLst>
                  <a:cxn ang="0">
                    <a:pos x="39" y="23"/>
                  </a:cxn>
                  <a:cxn ang="0">
                    <a:pos x="44" y="22"/>
                  </a:cxn>
                  <a:cxn ang="0">
                    <a:pos x="49" y="22"/>
                  </a:cxn>
                  <a:cxn ang="0">
                    <a:pos x="56" y="22"/>
                  </a:cxn>
                  <a:cxn ang="0">
                    <a:pos x="64" y="23"/>
                  </a:cxn>
                  <a:cxn ang="0">
                    <a:pos x="68" y="25"/>
                  </a:cxn>
                  <a:cxn ang="0">
                    <a:pos x="73" y="28"/>
                  </a:cxn>
                  <a:cxn ang="0">
                    <a:pos x="77" y="31"/>
                  </a:cxn>
                  <a:cxn ang="0">
                    <a:pos x="81" y="34"/>
                  </a:cxn>
                  <a:cxn ang="0">
                    <a:pos x="85" y="40"/>
                  </a:cxn>
                  <a:cxn ang="0">
                    <a:pos x="87" y="46"/>
                  </a:cxn>
                  <a:cxn ang="0">
                    <a:pos x="90" y="39"/>
                  </a:cxn>
                  <a:cxn ang="0">
                    <a:pos x="90" y="32"/>
                  </a:cxn>
                  <a:cxn ang="0">
                    <a:pos x="90" y="26"/>
                  </a:cxn>
                  <a:cxn ang="0">
                    <a:pos x="90" y="22"/>
                  </a:cxn>
                  <a:cxn ang="0">
                    <a:pos x="88" y="18"/>
                  </a:cxn>
                  <a:cxn ang="0">
                    <a:pos x="87" y="16"/>
                  </a:cxn>
                  <a:cxn ang="0">
                    <a:pos x="83" y="11"/>
                  </a:cxn>
                  <a:cxn ang="0">
                    <a:pos x="78" y="7"/>
                  </a:cxn>
                  <a:cxn ang="0">
                    <a:pos x="72" y="6"/>
                  </a:cxn>
                  <a:cxn ang="0">
                    <a:pos x="65" y="2"/>
                  </a:cxn>
                  <a:cxn ang="0">
                    <a:pos x="60" y="0"/>
                  </a:cxn>
                  <a:cxn ang="0">
                    <a:pos x="53" y="0"/>
                  </a:cxn>
                  <a:cxn ang="0">
                    <a:pos x="46" y="0"/>
                  </a:cxn>
                  <a:cxn ang="0">
                    <a:pos x="39" y="2"/>
                  </a:cxn>
                  <a:cxn ang="0">
                    <a:pos x="34" y="4"/>
                  </a:cxn>
                  <a:cxn ang="0">
                    <a:pos x="29" y="6"/>
                  </a:cxn>
                  <a:cxn ang="0">
                    <a:pos x="26" y="9"/>
                  </a:cxn>
                  <a:cxn ang="0">
                    <a:pos x="22" y="12"/>
                  </a:cxn>
                  <a:cxn ang="0">
                    <a:pos x="19" y="15"/>
                  </a:cxn>
                  <a:cxn ang="0">
                    <a:pos x="15" y="18"/>
                  </a:cxn>
                  <a:cxn ang="0">
                    <a:pos x="12" y="22"/>
                  </a:cxn>
                  <a:cxn ang="0">
                    <a:pos x="10" y="26"/>
                  </a:cxn>
                  <a:cxn ang="0">
                    <a:pos x="8" y="30"/>
                  </a:cxn>
                  <a:cxn ang="0">
                    <a:pos x="6" y="44"/>
                  </a:cxn>
                  <a:cxn ang="0">
                    <a:pos x="4" y="61"/>
                  </a:cxn>
                  <a:cxn ang="0">
                    <a:pos x="2" y="80"/>
                  </a:cxn>
                  <a:cxn ang="0">
                    <a:pos x="2" y="95"/>
                  </a:cxn>
                  <a:cxn ang="0">
                    <a:pos x="0" y="109"/>
                  </a:cxn>
                  <a:cxn ang="0">
                    <a:pos x="0" y="121"/>
                  </a:cxn>
                  <a:cxn ang="0">
                    <a:pos x="0" y="131"/>
                  </a:cxn>
                  <a:cxn ang="0">
                    <a:pos x="4" y="129"/>
                  </a:cxn>
                  <a:cxn ang="0">
                    <a:pos x="9" y="127"/>
                  </a:cxn>
                  <a:cxn ang="0">
                    <a:pos x="12" y="124"/>
                  </a:cxn>
                  <a:cxn ang="0">
                    <a:pos x="17" y="119"/>
                  </a:cxn>
                  <a:cxn ang="0">
                    <a:pos x="22" y="116"/>
                  </a:cxn>
                  <a:cxn ang="0">
                    <a:pos x="25" y="112"/>
                  </a:cxn>
                  <a:cxn ang="0">
                    <a:pos x="27" y="107"/>
                  </a:cxn>
                  <a:cxn ang="0">
                    <a:pos x="28" y="101"/>
                  </a:cxn>
                  <a:cxn ang="0">
                    <a:pos x="29" y="95"/>
                  </a:cxn>
                  <a:cxn ang="0">
                    <a:pos x="28" y="89"/>
                  </a:cxn>
                  <a:cxn ang="0">
                    <a:pos x="27" y="81"/>
                  </a:cxn>
                  <a:cxn ang="0">
                    <a:pos x="26" y="68"/>
                  </a:cxn>
                  <a:cxn ang="0">
                    <a:pos x="28" y="59"/>
                  </a:cxn>
                  <a:cxn ang="0">
                    <a:pos x="29" y="54"/>
                  </a:cxn>
                  <a:cxn ang="0">
                    <a:pos x="31" y="50"/>
                  </a:cxn>
                  <a:cxn ang="0">
                    <a:pos x="35" y="43"/>
                  </a:cxn>
                  <a:cxn ang="0">
                    <a:pos x="37" y="34"/>
                  </a:cxn>
                  <a:cxn ang="0">
                    <a:pos x="37" y="29"/>
                  </a:cxn>
                  <a:cxn ang="0">
                    <a:pos x="39" y="23"/>
                  </a:cxn>
                </a:cxnLst>
                <a:rect l="0" t="0" r="r" b="b"/>
                <a:pathLst>
                  <a:path w="91" h="132">
                    <a:moveTo>
                      <a:pt x="39" y="23"/>
                    </a:moveTo>
                    <a:lnTo>
                      <a:pt x="44" y="22"/>
                    </a:lnTo>
                    <a:lnTo>
                      <a:pt x="49" y="22"/>
                    </a:lnTo>
                    <a:lnTo>
                      <a:pt x="56" y="22"/>
                    </a:lnTo>
                    <a:lnTo>
                      <a:pt x="64" y="23"/>
                    </a:lnTo>
                    <a:lnTo>
                      <a:pt x="68" y="25"/>
                    </a:lnTo>
                    <a:lnTo>
                      <a:pt x="73" y="28"/>
                    </a:lnTo>
                    <a:lnTo>
                      <a:pt x="77" y="31"/>
                    </a:lnTo>
                    <a:lnTo>
                      <a:pt x="81" y="34"/>
                    </a:lnTo>
                    <a:lnTo>
                      <a:pt x="85" y="40"/>
                    </a:lnTo>
                    <a:lnTo>
                      <a:pt x="87" y="46"/>
                    </a:lnTo>
                    <a:lnTo>
                      <a:pt x="90" y="39"/>
                    </a:lnTo>
                    <a:lnTo>
                      <a:pt x="90" y="32"/>
                    </a:lnTo>
                    <a:lnTo>
                      <a:pt x="90" y="26"/>
                    </a:lnTo>
                    <a:lnTo>
                      <a:pt x="90" y="22"/>
                    </a:lnTo>
                    <a:lnTo>
                      <a:pt x="88" y="18"/>
                    </a:lnTo>
                    <a:lnTo>
                      <a:pt x="87" y="16"/>
                    </a:lnTo>
                    <a:lnTo>
                      <a:pt x="83" y="11"/>
                    </a:lnTo>
                    <a:lnTo>
                      <a:pt x="78" y="7"/>
                    </a:lnTo>
                    <a:lnTo>
                      <a:pt x="72" y="6"/>
                    </a:lnTo>
                    <a:lnTo>
                      <a:pt x="65" y="2"/>
                    </a:lnTo>
                    <a:lnTo>
                      <a:pt x="60" y="0"/>
                    </a:lnTo>
                    <a:lnTo>
                      <a:pt x="53" y="0"/>
                    </a:lnTo>
                    <a:lnTo>
                      <a:pt x="46" y="0"/>
                    </a:lnTo>
                    <a:lnTo>
                      <a:pt x="39" y="2"/>
                    </a:lnTo>
                    <a:lnTo>
                      <a:pt x="34" y="4"/>
                    </a:lnTo>
                    <a:lnTo>
                      <a:pt x="29" y="6"/>
                    </a:lnTo>
                    <a:lnTo>
                      <a:pt x="26" y="9"/>
                    </a:lnTo>
                    <a:lnTo>
                      <a:pt x="22" y="12"/>
                    </a:lnTo>
                    <a:lnTo>
                      <a:pt x="19" y="15"/>
                    </a:lnTo>
                    <a:lnTo>
                      <a:pt x="15" y="18"/>
                    </a:lnTo>
                    <a:lnTo>
                      <a:pt x="12" y="22"/>
                    </a:lnTo>
                    <a:lnTo>
                      <a:pt x="10" y="26"/>
                    </a:lnTo>
                    <a:lnTo>
                      <a:pt x="8" y="30"/>
                    </a:lnTo>
                    <a:lnTo>
                      <a:pt x="6" y="44"/>
                    </a:lnTo>
                    <a:lnTo>
                      <a:pt x="4" y="61"/>
                    </a:lnTo>
                    <a:lnTo>
                      <a:pt x="2" y="80"/>
                    </a:lnTo>
                    <a:lnTo>
                      <a:pt x="2" y="95"/>
                    </a:lnTo>
                    <a:lnTo>
                      <a:pt x="0" y="109"/>
                    </a:lnTo>
                    <a:lnTo>
                      <a:pt x="0" y="121"/>
                    </a:lnTo>
                    <a:lnTo>
                      <a:pt x="0" y="131"/>
                    </a:lnTo>
                    <a:lnTo>
                      <a:pt x="4" y="129"/>
                    </a:lnTo>
                    <a:lnTo>
                      <a:pt x="9" y="127"/>
                    </a:lnTo>
                    <a:lnTo>
                      <a:pt x="12" y="124"/>
                    </a:lnTo>
                    <a:lnTo>
                      <a:pt x="17" y="119"/>
                    </a:lnTo>
                    <a:lnTo>
                      <a:pt x="22" y="116"/>
                    </a:lnTo>
                    <a:lnTo>
                      <a:pt x="25" y="112"/>
                    </a:lnTo>
                    <a:lnTo>
                      <a:pt x="27" y="107"/>
                    </a:lnTo>
                    <a:lnTo>
                      <a:pt x="28" y="101"/>
                    </a:lnTo>
                    <a:lnTo>
                      <a:pt x="29" y="95"/>
                    </a:lnTo>
                    <a:lnTo>
                      <a:pt x="28" y="89"/>
                    </a:lnTo>
                    <a:lnTo>
                      <a:pt x="27" y="81"/>
                    </a:lnTo>
                    <a:lnTo>
                      <a:pt x="26" y="68"/>
                    </a:lnTo>
                    <a:lnTo>
                      <a:pt x="28" y="59"/>
                    </a:lnTo>
                    <a:lnTo>
                      <a:pt x="29" y="54"/>
                    </a:lnTo>
                    <a:lnTo>
                      <a:pt x="31" y="50"/>
                    </a:lnTo>
                    <a:lnTo>
                      <a:pt x="35" y="43"/>
                    </a:lnTo>
                    <a:lnTo>
                      <a:pt x="37" y="34"/>
                    </a:lnTo>
                    <a:lnTo>
                      <a:pt x="37" y="29"/>
                    </a:lnTo>
                    <a:lnTo>
                      <a:pt x="39" y="23"/>
                    </a:lnTo>
                  </a:path>
                </a:pathLst>
              </a:custGeom>
              <a:solidFill>
                <a:srgbClr val="3F1F00"/>
              </a:solidFill>
              <a:ln w="12700" cap="rnd" cmpd="sng">
                <a:solidFill>
                  <a:srgbClr val="3F1F00"/>
                </a:solidFill>
                <a:prstDash val="solid"/>
                <a:round/>
                <a:headEnd type="none" w="med" len="med"/>
                <a:tailEnd type="none" w="med" len="med"/>
              </a:ln>
              <a:effectLst/>
            </p:spPr>
            <p:txBody>
              <a:bodyPr/>
              <a:lstStyle/>
              <a:p>
                <a:endParaRPr lang="en-US"/>
              </a:p>
            </p:txBody>
          </p:sp>
          <p:grpSp>
            <p:nvGrpSpPr>
              <p:cNvPr id="933" name="Group 317"/>
              <p:cNvGrpSpPr>
                <a:grpSpLocks/>
              </p:cNvGrpSpPr>
              <p:nvPr/>
            </p:nvGrpSpPr>
            <p:grpSpPr bwMode="auto">
              <a:xfrm>
                <a:off x="2030" y="2025"/>
                <a:ext cx="81" cy="120"/>
                <a:chOff x="2030" y="2025"/>
                <a:chExt cx="81" cy="120"/>
              </a:xfrm>
            </p:grpSpPr>
            <p:sp>
              <p:nvSpPr>
                <p:cNvPr id="972" name="Freeform 313"/>
                <p:cNvSpPr>
                  <a:spLocks/>
                </p:cNvSpPr>
                <p:nvPr/>
              </p:nvSpPr>
              <p:spPr bwMode="auto">
                <a:xfrm>
                  <a:off x="2039" y="2043"/>
                  <a:ext cx="16" cy="87"/>
                </a:xfrm>
                <a:custGeom>
                  <a:avLst/>
                  <a:gdLst/>
                  <a:ahLst/>
                  <a:cxnLst>
                    <a:cxn ang="0">
                      <a:pos x="15" y="0"/>
                    </a:cxn>
                    <a:cxn ang="0">
                      <a:pos x="14" y="6"/>
                    </a:cxn>
                    <a:cxn ang="0">
                      <a:pos x="13" y="12"/>
                    </a:cxn>
                    <a:cxn ang="0">
                      <a:pos x="11" y="18"/>
                    </a:cxn>
                    <a:cxn ang="0">
                      <a:pos x="8" y="24"/>
                    </a:cxn>
                    <a:cxn ang="0">
                      <a:pos x="6" y="29"/>
                    </a:cxn>
                    <a:cxn ang="0">
                      <a:pos x="4" y="34"/>
                    </a:cxn>
                    <a:cxn ang="0">
                      <a:pos x="3" y="38"/>
                    </a:cxn>
                    <a:cxn ang="0">
                      <a:pos x="2" y="44"/>
                    </a:cxn>
                    <a:cxn ang="0">
                      <a:pos x="2" y="57"/>
                    </a:cxn>
                    <a:cxn ang="0">
                      <a:pos x="2" y="67"/>
                    </a:cxn>
                    <a:cxn ang="0">
                      <a:pos x="1" y="75"/>
                    </a:cxn>
                    <a:cxn ang="0">
                      <a:pos x="0" y="86"/>
                    </a:cxn>
                  </a:cxnLst>
                  <a:rect l="0" t="0" r="r" b="b"/>
                  <a:pathLst>
                    <a:path w="16" h="87">
                      <a:moveTo>
                        <a:pt x="15" y="0"/>
                      </a:moveTo>
                      <a:lnTo>
                        <a:pt x="14" y="6"/>
                      </a:lnTo>
                      <a:lnTo>
                        <a:pt x="13" y="12"/>
                      </a:lnTo>
                      <a:lnTo>
                        <a:pt x="11" y="18"/>
                      </a:lnTo>
                      <a:lnTo>
                        <a:pt x="8" y="24"/>
                      </a:lnTo>
                      <a:lnTo>
                        <a:pt x="6" y="29"/>
                      </a:lnTo>
                      <a:lnTo>
                        <a:pt x="4" y="34"/>
                      </a:lnTo>
                      <a:lnTo>
                        <a:pt x="3" y="38"/>
                      </a:lnTo>
                      <a:lnTo>
                        <a:pt x="2" y="44"/>
                      </a:lnTo>
                      <a:lnTo>
                        <a:pt x="2" y="57"/>
                      </a:lnTo>
                      <a:lnTo>
                        <a:pt x="2" y="67"/>
                      </a:lnTo>
                      <a:lnTo>
                        <a:pt x="1" y="75"/>
                      </a:lnTo>
                      <a:lnTo>
                        <a:pt x="0" y="86"/>
                      </a:lnTo>
                    </a:path>
                  </a:pathLst>
                </a:custGeom>
                <a:noFill/>
                <a:ln w="12700" cap="rnd" cmpd="sng">
                  <a:solidFill>
                    <a:srgbClr val="5F3F1F"/>
                  </a:solidFill>
                  <a:prstDash val="solid"/>
                  <a:round/>
                  <a:headEnd type="none" w="med" len="med"/>
                  <a:tailEnd type="none" w="med" len="med"/>
                </a:ln>
                <a:effectLst/>
              </p:spPr>
              <p:txBody>
                <a:bodyPr/>
                <a:lstStyle/>
                <a:p>
                  <a:endParaRPr lang="en-US"/>
                </a:p>
              </p:txBody>
            </p:sp>
            <p:sp>
              <p:nvSpPr>
                <p:cNvPr id="973" name="Freeform 314"/>
                <p:cNvSpPr>
                  <a:spLocks/>
                </p:cNvSpPr>
                <p:nvPr/>
              </p:nvSpPr>
              <p:spPr bwMode="auto">
                <a:xfrm>
                  <a:off x="2030" y="2038"/>
                  <a:ext cx="19" cy="107"/>
                </a:xfrm>
                <a:custGeom>
                  <a:avLst/>
                  <a:gdLst/>
                  <a:ahLst/>
                  <a:cxnLst>
                    <a:cxn ang="0">
                      <a:pos x="18" y="0"/>
                    </a:cxn>
                    <a:cxn ang="0">
                      <a:pos x="18" y="8"/>
                    </a:cxn>
                    <a:cxn ang="0">
                      <a:pos x="15" y="14"/>
                    </a:cxn>
                    <a:cxn ang="0">
                      <a:pos x="12" y="21"/>
                    </a:cxn>
                    <a:cxn ang="0">
                      <a:pos x="8" y="29"/>
                    </a:cxn>
                    <a:cxn ang="0">
                      <a:pos x="6" y="36"/>
                    </a:cxn>
                    <a:cxn ang="0">
                      <a:pos x="4" y="47"/>
                    </a:cxn>
                    <a:cxn ang="0">
                      <a:pos x="3" y="53"/>
                    </a:cxn>
                    <a:cxn ang="0">
                      <a:pos x="3" y="65"/>
                    </a:cxn>
                    <a:cxn ang="0">
                      <a:pos x="3" y="76"/>
                    </a:cxn>
                    <a:cxn ang="0">
                      <a:pos x="2" y="85"/>
                    </a:cxn>
                    <a:cxn ang="0">
                      <a:pos x="1" y="91"/>
                    </a:cxn>
                    <a:cxn ang="0">
                      <a:pos x="0" y="106"/>
                    </a:cxn>
                  </a:cxnLst>
                  <a:rect l="0" t="0" r="r" b="b"/>
                  <a:pathLst>
                    <a:path w="19" h="107">
                      <a:moveTo>
                        <a:pt x="18" y="0"/>
                      </a:moveTo>
                      <a:lnTo>
                        <a:pt x="18" y="8"/>
                      </a:lnTo>
                      <a:lnTo>
                        <a:pt x="15" y="14"/>
                      </a:lnTo>
                      <a:lnTo>
                        <a:pt x="12" y="21"/>
                      </a:lnTo>
                      <a:lnTo>
                        <a:pt x="8" y="29"/>
                      </a:lnTo>
                      <a:lnTo>
                        <a:pt x="6" y="36"/>
                      </a:lnTo>
                      <a:lnTo>
                        <a:pt x="4" y="47"/>
                      </a:lnTo>
                      <a:lnTo>
                        <a:pt x="3" y="53"/>
                      </a:lnTo>
                      <a:lnTo>
                        <a:pt x="3" y="65"/>
                      </a:lnTo>
                      <a:lnTo>
                        <a:pt x="3" y="76"/>
                      </a:lnTo>
                      <a:lnTo>
                        <a:pt x="2" y="85"/>
                      </a:lnTo>
                      <a:lnTo>
                        <a:pt x="1" y="91"/>
                      </a:lnTo>
                      <a:lnTo>
                        <a:pt x="0" y="106"/>
                      </a:lnTo>
                    </a:path>
                  </a:pathLst>
                </a:custGeom>
                <a:noFill/>
                <a:ln w="12700" cap="rnd" cmpd="sng">
                  <a:solidFill>
                    <a:srgbClr val="5F3F1F"/>
                  </a:solidFill>
                  <a:prstDash val="solid"/>
                  <a:round/>
                  <a:headEnd type="none" w="med" len="med"/>
                  <a:tailEnd type="none" w="med" len="med"/>
                </a:ln>
                <a:effectLst/>
              </p:spPr>
              <p:txBody>
                <a:bodyPr/>
                <a:lstStyle/>
                <a:p>
                  <a:endParaRPr lang="en-US"/>
                </a:p>
              </p:txBody>
            </p:sp>
            <p:sp>
              <p:nvSpPr>
                <p:cNvPr id="974" name="Freeform 315"/>
                <p:cNvSpPr>
                  <a:spLocks/>
                </p:cNvSpPr>
                <p:nvPr/>
              </p:nvSpPr>
              <p:spPr bwMode="auto">
                <a:xfrm>
                  <a:off x="2055" y="2025"/>
                  <a:ext cx="56" cy="30"/>
                </a:xfrm>
                <a:custGeom>
                  <a:avLst/>
                  <a:gdLst/>
                  <a:ahLst/>
                  <a:cxnLst>
                    <a:cxn ang="0">
                      <a:pos x="0" y="8"/>
                    </a:cxn>
                    <a:cxn ang="0">
                      <a:pos x="6" y="4"/>
                    </a:cxn>
                    <a:cxn ang="0">
                      <a:pos x="9" y="2"/>
                    </a:cxn>
                    <a:cxn ang="0">
                      <a:pos x="13" y="2"/>
                    </a:cxn>
                    <a:cxn ang="0">
                      <a:pos x="17" y="0"/>
                    </a:cxn>
                    <a:cxn ang="0">
                      <a:pos x="20" y="2"/>
                    </a:cxn>
                    <a:cxn ang="0">
                      <a:pos x="25" y="2"/>
                    </a:cxn>
                    <a:cxn ang="0">
                      <a:pos x="31" y="3"/>
                    </a:cxn>
                    <a:cxn ang="0">
                      <a:pos x="37" y="7"/>
                    </a:cxn>
                    <a:cxn ang="0">
                      <a:pos x="43" y="11"/>
                    </a:cxn>
                    <a:cxn ang="0">
                      <a:pos x="49" y="17"/>
                    </a:cxn>
                    <a:cxn ang="0">
                      <a:pos x="53" y="21"/>
                    </a:cxn>
                    <a:cxn ang="0">
                      <a:pos x="53" y="25"/>
                    </a:cxn>
                    <a:cxn ang="0">
                      <a:pos x="55" y="29"/>
                    </a:cxn>
                  </a:cxnLst>
                  <a:rect l="0" t="0" r="r" b="b"/>
                  <a:pathLst>
                    <a:path w="56" h="30">
                      <a:moveTo>
                        <a:pt x="0" y="8"/>
                      </a:moveTo>
                      <a:lnTo>
                        <a:pt x="6" y="4"/>
                      </a:lnTo>
                      <a:lnTo>
                        <a:pt x="9" y="2"/>
                      </a:lnTo>
                      <a:lnTo>
                        <a:pt x="13" y="2"/>
                      </a:lnTo>
                      <a:lnTo>
                        <a:pt x="17" y="0"/>
                      </a:lnTo>
                      <a:lnTo>
                        <a:pt x="20" y="2"/>
                      </a:lnTo>
                      <a:lnTo>
                        <a:pt x="25" y="2"/>
                      </a:lnTo>
                      <a:lnTo>
                        <a:pt x="31" y="3"/>
                      </a:lnTo>
                      <a:lnTo>
                        <a:pt x="37" y="7"/>
                      </a:lnTo>
                      <a:lnTo>
                        <a:pt x="43" y="11"/>
                      </a:lnTo>
                      <a:lnTo>
                        <a:pt x="49" y="17"/>
                      </a:lnTo>
                      <a:lnTo>
                        <a:pt x="53" y="21"/>
                      </a:lnTo>
                      <a:lnTo>
                        <a:pt x="53" y="25"/>
                      </a:lnTo>
                      <a:lnTo>
                        <a:pt x="55" y="29"/>
                      </a:lnTo>
                    </a:path>
                  </a:pathLst>
                </a:custGeom>
                <a:noFill/>
                <a:ln w="12700" cap="rnd" cmpd="sng">
                  <a:solidFill>
                    <a:srgbClr val="5F3F1F"/>
                  </a:solidFill>
                  <a:prstDash val="solid"/>
                  <a:round/>
                  <a:headEnd type="none" w="med" len="med"/>
                  <a:tailEnd type="none" w="med" len="med"/>
                </a:ln>
                <a:effectLst/>
              </p:spPr>
              <p:txBody>
                <a:bodyPr/>
                <a:lstStyle/>
                <a:p>
                  <a:endParaRPr lang="en-US"/>
                </a:p>
              </p:txBody>
            </p:sp>
            <p:sp>
              <p:nvSpPr>
                <p:cNvPr id="975" name="Freeform 316"/>
                <p:cNvSpPr>
                  <a:spLocks/>
                </p:cNvSpPr>
                <p:nvPr/>
              </p:nvSpPr>
              <p:spPr bwMode="auto">
                <a:xfrm>
                  <a:off x="2063" y="2035"/>
                  <a:ext cx="47" cy="28"/>
                </a:xfrm>
                <a:custGeom>
                  <a:avLst/>
                  <a:gdLst/>
                  <a:ahLst/>
                  <a:cxnLst>
                    <a:cxn ang="0">
                      <a:pos x="0" y="2"/>
                    </a:cxn>
                    <a:cxn ang="0">
                      <a:pos x="8" y="0"/>
                    </a:cxn>
                    <a:cxn ang="0">
                      <a:pos x="13" y="0"/>
                    </a:cxn>
                    <a:cxn ang="0">
                      <a:pos x="21" y="2"/>
                    </a:cxn>
                    <a:cxn ang="0">
                      <a:pos x="29" y="5"/>
                    </a:cxn>
                    <a:cxn ang="0">
                      <a:pos x="35" y="9"/>
                    </a:cxn>
                    <a:cxn ang="0">
                      <a:pos x="40" y="16"/>
                    </a:cxn>
                    <a:cxn ang="0">
                      <a:pos x="44" y="22"/>
                    </a:cxn>
                    <a:cxn ang="0">
                      <a:pos x="45" y="26"/>
                    </a:cxn>
                    <a:cxn ang="0">
                      <a:pos x="46" y="27"/>
                    </a:cxn>
                  </a:cxnLst>
                  <a:rect l="0" t="0" r="r" b="b"/>
                  <a:pathLst>
                    <a:path w="47" h="28">
                      <a:moveTo>
                        <a:pt x="0" y="2"/>
                      </a:moveTo>
                      <a:lnTo>
                        <a:pt x="8" y="0"/>
                      </a:lnTo>
                      <a:lnTo>
                        <a:pt x="13" y="0"/>
                      </a:lnTo>
                      <a:lnTo>
                        <a:pt x="21" y="2"/>
                      </a:lnTo>
                      <a:lnTo>
                        <a:pt x="29" y="5"/>
                      </a:lnTo>
                      <a:lnTo>
                        <a:pt x="35" y="9"/>
                      </a:lnTo>
                      <a:lnTo>
                        <a:pt x="40" y="16"/>
                      </a:lnTo>
                      <a:lnTo>
                        <a:pt x="44" y="22"/>
                      </a:lnTo>
                      <a:lnTo>
                        <a:pt x="45" y="26"/>
                      </a:lnTo>
                      <a:lnTo>
                        <a:pt x="46" y="27"/>
                      </a:lnTo>
                    </a:path>
                  </a:pathLst>
                </a:custGeom>
                <a:noFill/>
                <a:ln w="12700" cap="rnd" cmpd="sng">
                  <a:solidFill>
                    <a:srgbClr val="5F3F1F"/>
                  </a:solidFill>
                  <a:prstDash val="solid"/>
                  <a:round/>
                  <a:headEnd type="none" w="med" len="med"/>
                  <a:tailEnd type="none" w="med" len="med"/>
                </a:ln>
                <a:effectLst/>
              </p:spPr>
              <p:txBody>
                <a:bodyPr/>
                <a:lstStyle/>
                <a:p>
                  <a:endParaRPr lang="en-US"/>
                </a:p>
              </p:txBody>
            </p:sp>
          </p:grpSp>
          <p:sp>
            <p:nvSpPr>
              <p:cNvPr id="934" name="Freeform 318"/>
              <p:cNvSpPr>
                <a:spLocks/>
              </p:cNvSpPr>
              <p:nvPr/>
            </p:nvSpPr>
            <p:spPr bwMode="auto">
              <a:xfrm>
                <a:off x="2033" y="2264"/>
                <a:ext cx="23" cy="160"/>
              </a:xfrm>
              <a:custGeom>
                <a:avLst/>
                <a:gdLst/>
                <a:ahLst/>
                <a:cxnLst>
                  <a:cxn ang="0">
                    <a:pos x="22" y="0"/>
                  </a:cxn>
                  <a:cxn ang="0">
                    <a:pos x="11" y="19"/>
                  </a:cxn>
                  <a:cxn ang="0">
                    <a:pos x="2" y="39"/>
                  </a:cxn>
                  <a:cxn ang="0">
                    <a:pos x="0" y="72"/>
                  </a:cxn>
                  <a:cxn ang="0">
                    <a:pos x="2" y="104"/>
                  </a:cxn>
                  <a:cxn ang="0">
                    <a:pos x="2" y="133"/>
                  </a:cxn>
                  <a:cxn ang="0">
                    <a:pos x="2" y="159"/>
                  </a:cxn>
                </a:cxnLst>
                <a:rect l="0" t="0" r="r" b="b"/>
                <a:pathLst>
                  <a:path w="23" h="160">
                    <a:moveTo>
                      <a:pt x="22" y="0"/>
                    </a:moveTo>
                    <a:lnTo>
                      <a:pt x="11" y="19"/>
                    </a:lnTo>
                    <a:lnTo>
                      <a:pt x="2" y="39"/>
                    </a:lnTo>
                    <a:lnTo>
                      <a:pt x="0" y="72"/>
                    </a:lnTo>
                    <a:lnTo>
                      <a:pt x="2" y="104"/>
                    </a:lnTo>
                    <a:lnTo>
                      <a:pt x="2" y="133"/>
                    </a:lnTo>
                    <a:lnTo>
                      <a:pt x="2" y="159"/>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nvGrpSpPr>
              <p:cNvPr id="935" name="Group 328"/>
              <p:cNvGrpSpPr>
                <a:grpSpLocks/>
              </p:cNvGrpSpPr>
              <p:nvPr/>
            </p:nvGrpSpPr>
            <p:grpSpPr bwMode="auto">
              <a:xfrm>
                <a:off x="2041" y="2124"/>
                <a:ext cx="58" cy="141"/>
                <a:chOff x="2041" y="2124"/>
                <a:chExt cx="58" cy="141"/>
              </a:xfrm>
            </p:grpSpPr>
            <p:grpSp>
              <p:nvGrpSpPr>
                <p:cNvPr id="963" name="Group 323"/>
                <p:cNvGrpSpPr>
                  <a:grpSpLocks/>
                </p:cNvGrpSpPr>
                <p:nvPr/>
              </p:nvGrpSpPr>
              <p:grpSpPr bwMode="auto">
                <a:xfrm>
                  <a:off x="2041" y="2124"/>
                  <a:ext cx="58" cy="141"/>
                  <a:chOff x="2041" y="2124"/>
                  <a:chExt cx="58" cy="141"/>
                </a:xfrm>
              </p:grpSpPr>
              <p:sp>
                <p:nvSpPr>
                  <p:cNvPr id="968" name="Freeform 319"/>
                  <p:cNvSpPr>
                    <a:spLocks/>
                  </p:cNvSpPr>
                  <p:nvPr/>
                </p:nvSpPr>
                <p:spPr bwMode="auto">
                  <a:xfrm>
                    <a:off x="2041" y="2124"/>
                    <a:ext cx="58" cy="141"/>
                  </a:xfrm>
                  <a:custGeom>
                    <a:avLst/>
                    <a:gdLst/>
                    <a:ahLst/>
                    <a:cxnLst>
                      <a:cxn ang="0">
                        <a:pos x="54" y="10"/>
                      </a:cxn>
                      <a:cxn ang="0">
                        <a:pos x="53" y="6"/>
                      </a:cxn>
                      <a:cxn ang="0">
                        <a:pos x="55" y="0"/>
                      </a:cxn>
                      <a:cxn ang="0">
                        <a:pos x="55" y="7"/>
                      </a:cxn>
                      <a:cxn ang="0">
                        <a:pos x="57" y="13"/>
                      </a:cxn>
                      <a:cxn ang="0">
                        <a:pos x="56" y="19"/>
                      </a:cxn>
                      <a:cxn ang="0">
                        <a:pos x="54" y="27"/>
                      </a:cxn>
                      <a:cxn ang="0">
                        <a:pos x="50" y="36"/>
                      </a:cxn>
                      <a:cxn ang="0">
                        <a:pos x="42" y="62"/>
                      </a:cxn>
                      <a:cxn ang="0">
                        <a:pos x="31" y="94"/>
                      </a:cxn>
                      <a:cxn ang="0">
                        <a:pos x="20" y="124"/>
                      </a:cxn>
                      <a:cxn ang="0">
                        <a:pos x="13" y="140"/>
                      </a:cxn>
                      <a:cxn ang="0">
                        <a:pos x="8" y="120"/>
                      </a:cxn>
                      <a:cxn ang="0">
                        <a:pos x="2" y="106"/>
                      </a:cxn>
                      <a:cxn ang="0">
                        <a:pos x="0" y="82"/>
                      </a:cxn>
                      <a:cxn ang="0">
                        <a:pos x="1" y="48"/>
                      </a:cxn>
                      <a:cxn ang="0">
                        <a:pos x="2" y="38"/>
                      </a:cxn>
                      <a:cxn ang="0">
                        <a:pos x="3" y="25"/>
                      </a:cxn>
                      <a:cxn ang="0">
                        <a:pos x="4" y="15"/>
                      </a:cxn>
                      <a:cxn ang="0">
                        <a:pos x="7" y="6"/>
                      </a:cxn>
                      <a:cxn ang="0">
                        <a:pos x="7" y="13"/>
                      </a:cxn>
                      <a:cxn ang="0">
                        <a:pos x="10" y="18"/>
                      </a:cxn>
                      <a:cxn ang="0">
                        <a:pos x="14" y="23"/>
                      </a:cxn>
                      <a:cxn ang="0">
                        <a:pos x="23" y="30"/>
                      </a:cxn>
                      <a:cxn ang="0">
                        <a:pos x="30" y="30"/>
                      </a:cxn>
                      <a:cxn ang="0">
                        <a:pos x="40" y="22"/>
                      </a:cxn>
                      <a:cxn ang="0">
                        <a:pos x="50" y="13"/>
                      </a:cxn>
                      <a:cxn ang="0">
                        <a:pos x="54" y="10"/>
                      </a:cxn>
                    </a:cxnLst>
                    <a:rect l="0" t="0" r="r" b="b"/>
                    <a:pathLst>
                      <a:path w="58" h="141">
                        <a:moveTo>
                          <a:pt x="54" y="10"/>
                        </a:moveTo>
                        <a:lnTo>
                          <a:pt x="53" y="6"/>
                        </a:lnTo>
                        <a:lnTo>
                          <a:pt x="55" y="0"/>
                        </a:lnTo>
                        <a:lnTo>
                          <a:pt x="55" y="7"/>
                        </a:lnTo>
                        <a:lnTo>
                          <a:pt x="57" y="13"/>
                        </a:lnTo>
                        <a:lnTo>
                          <a:pt x="56" y="19"/>
                        </a:lnTo>
                        <a:lnTo>
                          <a:pt x="54" y="27"/>
                        </a:lnTo>
                        <a:lnTo>
                          <a:pt x="50" y="36"/>
                        </a:lnTo>
                        <a:lnTo>
                          <a:pt x="42" y="62"/>
                        </a:lnTo>
                        <a:lnTo>
                          <a:pt x="31" y="94"/>
                        </a:lnTo>
                        <a:lnTo>
                          <a:pt x="20" y="124"/>
                        </a:lnTo>
                        <a:lnTo>
                          <a:pt x="13" y="140"/>
                        </a:lnTo>
                        <a:lnTo>
                          <a:pt x="8" y="120"/>
                        </a:lnTo>
                        <a:lnTo>
                          <a:pt x="2" y="106"/>
                        </a:lnTo>
                        <a:lnTo>
                          <a:pt x="0" y="82"/>
                        </a:lnTo>
                        <a:lnTo>
                          <a:pt x="1" y="48"/>
                        </a:lnTo>
                        <a:lnTo>
                          <a:pt x="2" y="38"/>
                        </a:lnTo>
                        <a:lnTo>
                          <a:pt x="3" y="25"/>
                        </a:lnTo>
                        <a:lnTo>
                          <a:pt x="4" y="15"/>
                        </a:lnTo>
                        <a:lnTo>
                          <a:pt x="7" y="6"/>
                        </a:lnTo>
                        <a:lnTo>
                          <a:pt x="7" y="13"/>
                        </a:lnTo>
                        <a:lnTo>
                          <a:pt x="10" y="18"/>
                        </a:lnTo>
                        <a:lnTo>
                          <a:pt x="14" y="23"/>
                        </a:lnTo>
                        <a:lnTo>
                          <a:pt x="23" y="30"/>
                        </a:lnTo>
                        <a:lnTo>
                          <a:pt x="30" y="30"/>
                        </a:lnTo>
                        <a:lnTo>
                          <a:pt x="40" y="22"/>
                        </a:lnTo>
                        <a:lnTo>
                          <a:pt x="50" y="13"/>
                        </a:lnTo>
                        <a:lnTo>
                          <a:pt x="54" y="10"/>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grpSp>
                <p:nvGrpSpPr>
                  <p:cNvPr id="969" name="Group 322"/>
                  <p:cNvGrpSpPr>
                    <a:grpSpLocks/>
                  </p:cNvGrpSpPr>
                  <p:nvPr/>
                </p:nvGrpSpPr>
                <p:grpSpPr bwMode="auto">
                  <a:xfrm>
                    <a:off x="2056" y="2155"/>
                    <a:ext cx="12" cy="103"/>
                    <a:chOff x="2056" y="2155"/>
                    <a:chExt cx="12" cy="103"/>
                  </a:xfrm>
                </p:grpSpPr>
                <p:sp>
                  <p:nvSpPr>
                    <p:cNvPr id="970" name="Freeform 320"/>
                    <p:cNvSpPr>
                      <a:spLocks/>
                    </p:cNvSpPr>
                    <p:nvPr/>
                  </p:nvSpPr>
                  <p:spPr bwMode="auto">
                    <a:xfrm>
                      <a:off x="2059" y="2155"/>
                      <a:ext cx="9" cy="98"/>
                    </a:xfrm>
                    <a:custGeom>
                      <a:avLst/>
                      <a:gdLst/>
                      <a:ahLst/>
                      <a:cxnLst>
                        <a:cxn ang="0">
                          <a:pos x="8" y="0"/>
                        </a:cxn>
                        <a:cxn ang="0">
                          <a:pos x="8" y="17"/>
                        </a:cxn>
                        <a:cxn ang="0">
                          <a:pos x="5" y="32"/>
                        </a:cxn>
                        <a:cxn ang="0">
                          <a:pos x="4" y="49"/>
                        </a:cxn>
                        <a:cxn ang="0">
                          <a:pos x="2" y="66"/>
                        </a:cxn>
                        <a:cxn ang="0">
                          <a:pos x="2" y="82"/>
                        </a:cxn>
                        <a:cxn ang="0">
                          <a:pos x="2" y="92"/>
                        </a:cxn>
                        <a:cxn ang="0">
                          <a:pos x="0" y="97"/>
                        </a:cxn>
                      </a:cxnLst>
                      <a:rect l="0" t="0" r="r" b="b"/>
                      <a:pathLst>
                        <a:path w="9" h="98">
                          <a:moveTo>
                            <a:pt x="8" y="0"/>
                          </a:moveTo>
                          <a:lnTo>
                            <a:pt x="8" y="17"/>
                          </a:lnTo>
                          <a:lnTo>
                            <a:pt x="5" y="32"/>
                          </a:lnTo>
                          <a:lnTo>
                            <a:pt x="4" y="49"/>
                          </a:lnTo>
                          <a:lnTo>
                            <a:pt x="2" y="66"/>
                          </a:lnTo>
                          <a:lnTo>
                            <a:pt x="2" y="82"/>
                          </a:lnTo>
                          <a:lnTo>
                            <a:pt x="2" y="92"/>
                          </a:lnTo>
                          <a:lnTo>
                            <a:pt x="0" y="97"/>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971" name="Freeform 321"/>
                    <p:cNvSpPr>
                      <a:spLocks/>
                    </p:cNvSpPr>
                    <p:nvPr/>
                  </p:nvSpPr>
                  <p:spPr bwMode="auto">
                    <a:xfrm>
                      <a:off x="2056" y="2156"/>
                      <a:ext cx="7" cy="102"/>
                    </a:xfrm>
                    <a:custGeom>
                      <a:avLst/>
                      <a:gdLst/>
                      <a:ahLst/>
                      <a:cxnLst>
                        <a:cxn ang="0">
                          <a:pos x="6" y="0"/>
                        </a:cxn>
                        <a:cxn ang="0">
                          <a:pos x="6" y="10"/>
                        </a:cxn>
                        <a:cxn ang="0">
                          <a:pos x="5" y="16"/>
                        </a:cxn>
                        <a:cxn ang="0">
                          <a:pos x="3" y="34"/>
                        </a:cxn>
                        <a:cxn ang="0">
                          <a:pos x="2" y="52"/>
                        </a:cxn>
                        <a:cxn ang="0">
                          <a:pos x="1" y="70"/>
                        </a:cxn>
                        <a:cxn ang="0">
                          <a:pos x="1" y="85"/>
                        </a:cxn>
                        <a:cxn ang="0">
                          <a:pos x="1" y="95"/>
                        </a:cxn>
                        <a:cxn ang="0">
                          <a:pos x="0" y="101"/>
                        </a:cxn>
                      </a:cxnLst>
                      <a:rect l="0" t="0" r="r" b="b"/>
                      <a:pathLst>
                        <a:path w="7" h="102">
                          <a:moveTo>
                            <a:pt x="6" y="0"/>
                          </a:moveTo>
                          <a:lnTo>
                            <a:pt x="6" y="10"/>
                          </a:lnTo>
                          <a:lnTo>
                            <a:pt x="5" y="16"/>
                          </a:lnTo>
                          <a:lnTo>
                            <a:pt x="3" y="34"/>
                          </a:lnTo>
                          <a:lnTo>
                            <a:pt x="2" y="52"/>
                          </a:lnTo>
                          <a:lnTo>
                            <a:pt x="1" y="70"/>
                          </a:lnTo>
                          <a:lnTo>
                            <a:pt x="1" y="85"/>
                          </a:lnTo>
                          <a:lnTo>
                            <a:pt x="1" y="95"/>
                          </a:lnTo>
                          <a:lnTo>
                            <a:pt x="0" y="101"/>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grpSp>
            <p:grpSp>
              <p:nvGrpSpPr>
                <p:cNvPr id="964" name="Group 327"/>
                <p:cNvGrpSpPr>
                  <a:grpSpLocks/>
                </p:cNvGrpSpPr>
                <p:nvPr/>
              </p:nvGrpSpPr>
              <p:grpSpPr bwMode="auto">
                <a:xfrm>
                  <a:off x="2043" y="2130"/>
                  <a:ext cx="55" cy="46"/>
                  <a:chOff x="2043" y="2130"/>
                  <a:chExt cx="55" cy="46"/>
                </a:xfrm>
              </p:grpSpPr>
              <p:sp>
                <p:nvSpPr>
                  <p:cNvPr id="965" name="Freeform 324"/>
                  <p:cNvSpPr>
                    <a:spLocks/>
                  </p:cNvSpPr>
                  <p:nvPr/>
                </p:nvSpPr>
                <p:spPr bwMode="auto">
                  <a:xfrm>
                    <a:off x="2068" y="2157"/>
                    <a:ext cx="8" cy="13"/>
                  </a:xfrm>
                  <a:custGeom>
                    <a:avLst/>
                    <a:gdLst/>
                    <a:ahLst/>
                    <a:cxnLst>
                      <a:cxn ang="0">
                        <a:pos x="0" y="0"/>
                      </a:cxn>
                      <a:cxn ang="0">
                        <a:pos x="3" y="6"/>
                      </a:cxn>
                      <a:cxn ang="0">
                        <a:pos x="7" y="12"/>
                      </a:cxn>
                      <a:cxn ang="0">
                        <a:pos x="4" y="10"/>
                      </a:cxn>
                      <a:cxn ang="0">
                        <a:pos x="3" y="9"/>
                      </a:cxn>
                      <a:cxn ang="0">
                        <a:pos x="1" y="7"/>
                      </a:cxn>
                      <a:cxn ang="0">
                        <a:pos x="0" y="5"/>
                      </a:cxn>
                      <a:cxn ang="0">
                        <a:pos x="0" y="0"/>
                      </a:cxn>
                    </a:cxnLst>
                    <a:rect l="0" t="0" r="r" b="b"/>
                    <a:pathLst>
                      <a:path w="8" h="13">
                        <a:moveTo>
                          <a:pt x="0" y="0"/>
                        </a:moveTo>
                        <a:lnTo>
                          <a:pt x="3" y="6"/>
                        </a:lnTo>
                        <a:lnTo>
                          <a:pt x="7" y="12"/>
                        </a:lnTo>
                        <a:lnTo>
                          <a:pt x="4" y="10"/>
                        </a:lnTo>
                        <a:lnTo>
                          <a:pt x="3" y="9"/>
                        </a:lnTo>
                        <a:lnTo>
                          <a:pt x="1" y="7"/>
                        </a:lnTo>
                        <a:lnTo>
                          <a:pt x="0" y="5"/>
                        </a:lnTo>
                        <a:lnTo>
                          <a:pt x="0" y="0"/>
                        </a:lnTo>
                      </a:path>
                    </a:pathLst>
                  </a:custGeom>
                  <a:solidFill>
                    <a:srgbClr val="9F9FBF"/>
                  </a:solidFill>
                  <a:ln w="12700" cap="rnd" cmpd="sng">
                    <a:noFill/>
                    <a:prstDash val="solid"/>
                    <a:round/>
                    <a:headEnd type="none" w="med" len="med"/>
                    <a:tailEnd type="none" w="med" len="med"/>
                  </a:ln>
                  <a:effectLst/>
                </p:spPr>
                <p:txBody>
                  <a:bodyPr/>
                  <a:lstStyle/>
                  <a:p>
                    <a:endParaRPr lang="en-US"/>
                  </a:p>
                </p:txBody>
              </p:sp>
              <p:sp>
                <p:nvSpPr>
                  <p:cNvPr id="966" name="Freeform 325"/>
                  <p:cNvSpPr>
                    <a:spLocks/>
                  </p:cNvSpPr>
                  <p:nvPr/>
                </p:nvSpPr>
                <p:spPr bwMode="auto">
                  <a:xfrm>
                    <a:off x="2043" y="2134"/>
                    <a:ext cx="25" cy="42"/>
                  </a:xfrm>
                  <a:custGeom>
                    <a:avLst/>
                    <a:gdLst/>
                    <a:ahLst/>
                    <a:cxnLst>
                      <a:cxn ang="0">
                        <a:pos x="3" y="0"/>
                      </a:cxn>
                      <a:cxn ang="0">
                        <a:pos x="6" y="6"/>
                      </a:cxn>
                      <a:cxn ang="0">
                        <a:pos x="9" y="10"/>
                      </a:cxn>
                      <a:cxn ang="0">
                        <a:pos x="14" y="14"/>
                      </a:cxn>
                      <a:cxn ang="0">
                        <a:pos x="18" y="18"/>
                      </a:cxn>
                      <a:cxn ang="0">
                        <a:pos x="24" y="19"/>
                      </a:cxn>
                      <a:cxn ang="0">
                        <a:pos x="12" y="34"/>
                      </a:cxn>
                      <a:cxn ang="0">
                        <a:pos x="10" y="36"/>
                      </a:cxn>
                      <a:cxn ang="0">
                        <a:pos x="7" y="38"/>
                      </a:cxn>
                      <a:cxn ang="0">
                        <a:pos x="2" y="41"/>
                      </a:cxn>
                      <a:cxn ang="0">
                        <a:pos x="0" y="35"/>
                      </a:cxn>
                      <a:cxn ang="0">
                        <a:pos x="0" y="32"/>
                      </a:cxn>
                      <a:cxn ang="0">
                        <a:pos x="0" y="25"/>
                      </a:cxn>
                      <a:cxn ang="0">
                        <a:pos x="0" y="21"/>
                      </a:cxn>
                      <a:cxn ang="0">
                        <a:pos x="1" y="15"/>
                      </a:cxn>
                      <a:cxn ang="0">
                        <a:pos x="2" y="12"/>
                      </a:cxn>
                      <a:cxn ang="0">
                        <a:pos x="2" y="6"/>
                      </a:cxn>
                      <a:cxn ang="0">
                        <a:pos x="3" y="0"/>
                      </a:cxn>
                    </a:cxnLst>
                    <a:rect l="0" t="0" r="r" b="b"/>
                    <a:pathLst>
                      <a:path w="25" h="42">
                        <a:moveTo>
                          <a:pt x="3" y="0"/>
                        </a:moveTo>
                        <a:lnTo>
                          <a:pt x="6" y="6"/>
                        </a:lnTo>
                        <a:lnTo>
                          <a:pt x="9" y="10"/>
                        </a:lnTo>
                        <a:lnTo>
                          <a:pt x="14" y="14"/>
                        </a:lnTo>
                        <a:lnTo>
                          <a:pt x="18" y="18"/>
                        </a:lnTo>
                        <a:lnTo>
                          <a:pt x="24" y="19"/>
                        </a:lnTo>
                        <a:lnTo>
                          <a:pt x="12" y="34"/>
                        </a:lnTo>
                        <a:lnTo>
                          <a:pt x="10" y="36"/>
                        </a:lnTo>
                        <a:lnTo>
                          <a:pt x="7" y="38"/>
                        </a:lnTo>
                        <a:lnTo>
                          <a:pt x="2" y="41"/>
                        </a:lnTo>
                        <a:lnTo>
                          <a:pt x="0" y="35"/>
                        </a:lnTo>
                        <a:lnTo>
                          <a:pt x="0" y="32"/>
                        </a:lnTo>
                        <a:lnTo>
                          <a:pt x="0" y="25"/>
                        </a:lnTo>
                        <a:lnTo>
                          <a:pt x="0" y="21"/>
                        </a:lnTo>
                        <a:lnTo>
                          <a:pt x="1" y="15"/>
                        </a:lnTo>
                        <a:lnTo>
                          <a:pt x="2" y="12"/>
                        </a:lnTo>
                        <a:lnTo>
                          <a:pt x="2" y="6"/>
                        </a:lnTo>
                        <a:lnTo>
                          <a:pt x="3" y="0"/>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967" name="Freeform 326"/>
                  <p:cNvSpPr>
                    <a:spLocks/>
                  </p:cNvSpPr>
                  <p:nvPr/>
                </p:nvSpPr>
                <p:spPr bwMode="auto">
                  <a:xfrm>
                    <a:off x="2064" y="2130"/>
                    <a:ext cx="34" cy="46"/>
                  </a:xfrm>
                  <a:custGeom>
                    <a:avLst/>
                    <a:gdLst/>
                    <a:ahLst/>
                    <a:cxnLst>
                      <a:cxn ang="0">
                        <a:pos x="0" y="24"/>
                      </a:cxn>
                      <a:cxn ang="0">
                        <a:pos x="6" y="32"/>
                      </a:cxn>
                      <a:cxn ang="0">
                        <a:pos x="11" y="38"/>
                      </a:cxn>
                      <a:cxn ang="0">
                        <a:pos x="14" y="41"/>
                      </a:cxn>
                      <a:cxn ang="0">
                        <a:pos x="19" y="45"/>
                      </a:cxn>
                      <a:cxn ang="0">
                        <a:pos x="24" y="38"/>
                      </a:cxn>
                      <a:cxn ang="0">
                        <a:pos x="28" y="26"/>
                      </a:cxn>
                      <a:cxn ang="0">
                        <a:pos x="31" y="15"/>
                      </a:cxn>
                      <a:cxn ang="0">
                        <a:pos x="33" y="10"/>
                      </a:cxn>
                      <a:cxn ang="0">
                        <a:pos x="33" y="4"/>
                      </a:cxn>
                      <a:cxn ang="0">
                        <a:pos x="32" y="0"/>
                      </a:cxn>
                      <a:cxn ang="0">
                        <a:pos x="29" y="4"/>
                      </a:cxn>
                      <a:cxn ang="0">
                        <a:pos x="27" y="6"/>
                      </a:cxn>
                      <a:cxn ang="0">
                        <a:pos x="23" y="10"/>
                      </a:cxn>
                      <a:cxn ang="0">
                        <a:pos x="19" y="14"/>
                      </a:cxn>
                      <a:cxn ang="0">
                        <a:pos x="14" y="17"/>
                      </a:cxn>
                      <a:cxn ang="0">
                        <a:pos x="10" y="19"/>
                      </a:cxn>
                      <a:cxn ang="0">
                        <a:pos x="6" y="22"/>
                      </a:cxn>
                      <a:cxn ang="0">
                        <a:pos x="0" y="24"/>
                      </a:cxn>
                    </a:cxnLst>
                    <a:rect l="0" t="0" r="r" b="b"/>
                    <a:pathLst>
                      <a:path w="34" h="46">
                        <a:moveTo>
                          <a:pt x="0" y="24"/>
                        </a:moveTo>
                        <a:lnTo>
                          <a:pt x="6" y="32"/>
                        </a:lnTo>
                        <a:lnTo>
                          <a:pt x="11" y="38"/>
                        </a:lnTo>
                        <a:lnTo>
                          <a:pt x="14" y="41"/>
                        </a:lnTo>
                        <a:lnTo>
                          <a:pt x="19" y="45"/>
                        </a:lnTo>
                        <a:lnTo>
                          <a:pt x="24" y="38"/>
                        </a:lnTo>
                        <a:lnTo>
                          <a:pt x="28" y="26"/>
                        </a:lnTo>
                        <a:lnTo>
                          <a:pt x="31" y="15"/>
                        </a:lnTo>
                        <a:lnTo>
                          <a:pt x="33" y="10"/>
                        </a:lnTo>
                        <a:lnTo>
                          <a:pt x="33" y="4"/>
                        </a:lnTo>
                        <a:lnTo>
                          <a:pt x="32" y="0"/>
                        </a:lnTo>
                        <a:lnTo>
                          <a:pt x="29" y="4"/>
                        </a:lnTo>
                        <a:lnTo>
                          <a:pt x="27" y="6"/>
                        </a:lnTo>
                        <a:lnTo>
                          <a:pt x="23" y="10"/>
                        </a:lnTo>
                        <a:lnTo>
                          <a:pt x="19" y="14"/>
                        </a:lnTo>
                        <a:lnTo>
                          <a:pt x="14" y="17"/>
                        </a:lnTo>
                        <a:lnTo>
                          <a:pt x="10" y="19"/>
                        </a:lnTo>
                        <a:lnTo>
                          <a:pt x="6" y="22"/>
                        </a:lnTo>
                        <a:lnTo>
                          <a:pt x="0" y="24"/>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grpSp>
          </p:grpSp>
          <p:sp>
            <p:nvSpPr>
              <p:cNvPr id="936" name="Freeform 329"/>
              <p:cNvSpPr>
                <a:spLocks/>
              </p:cNvSpPr>
              <p:nvPr/>
            </p:nvSpPr>
            <p:spPr bwMode="auto">
              <a:xfrm>
                <a:off x="2058" y="2040"/>
                <a:ext cx="5" cy="4"/>
              </a:xfrm>
              <a:custGeom>
                <a:avLst/>
                <a:gdLst/>
                <a:ahLst/>
                <a:cxnLst>
                  <a:cxn ang="0">
                    <a:pos x="0" y="0"/>
                  </a:cxn>
                  <a:cxn ang="0">
                    <a:pos x="2" y="1"/>
                  </a:cxn>
                  <a:cxn ang="0">
                    <a:pos x="3" y="1"/>
                  </a:cxn>
                  <a:cxn ang="0">
                    <a:pos x="4" y="3"/>
                  </a:cxn>
                  <a:cxn ang="0">
                    <a:pos x="4" y="2"/>
                  </a:cxn>
                  <a:cxn ang="0">
                    <a:pos x="4" y="1"/>
                  </a:cxn>
                  <a:cxn ang="0">
                    <a:pos x="3" y="0"/>
                  </a:cxn>
                  <a:cxn ang="0">
                    <a:pos x="1" y="0"/>
                  </a:cxn>
                  <a:cxn ang="0">
                    <a:pos x="0" y="0"/>
                  </a:cxn>
                </a:cxnLst>
                <a:rect l="0" t="0" r="r" b="b"/>
                <a:pathLst>
                  <a:path w="5" h="4">
                    <a:moveTo>
                      <a:pt x="0" y="0"/>
                    </a:moveTo>
                    <a:lnTo>
                      <a:pt x="2" y="1"/>
                    </a:lnTo>
                    <a:lnTo>
                      <a:pt x="3" y="1"/>
                    </a:lnTo>
                    <a:lnTo>
                      <a:pt x="4" y="3"/>
                    </a:lnTo>
                    <a:lnTo>
                      <a:pt x="4" y="2"/>
                    </a:lnTo>
                    <a:lnTo>
                      <a:pt x="4" y="1"/>
                    </a:lnTo>
                    <a:lnTo>
                      <a:pt x="3" y="0"/>
                    </a:lnTo>
                    <a:lnTo>
                      <a:pt x="1" y="0"/>
                    </a:lnTo>
                    <a:lnTo>
                      <a:pt x="0" y="0"/>
                    </a:lnTo>
                  </a:path>
                </a:pathLst>
              </a:custGeom>
              <a:solidFill>
                <a:srgbClr val="3F1F00"/>
              </a:solidFill>
              <a:ln w="12700" cap="rnd" cmpd="sng">
                <a:noFill/>
                <a:prstDash val="solid"/>
                <a:round/>
                <a:headEnd type="none" w="med" len="med"/>
                <a:tailEnd type="none" w="med" len="med"/>
              </a:ln>
              <a:effectLst/>
            </p:spPr>
            <p:txBody>
              <a:bodyPr/>
              <a:lstStyle/>
              <a:p>
                <a:endParaRPr lang="en-US"/>
              </a:p>
            </p:txBody>
          </p:sp>
          <p:sp>
            <p:nvSpPr>
              <p:cNvPr id="937" name="Freeform 330"/>
              <p:cNvSpPr>
                <a:spLocks/>
              </p:cNvSpPr>
              <p:nvPr/>
            </p:nvSpPr>
            <p:spPr bwMode="auto">
              <a:xfrm>
                <a:off x="2063" y="2038"/>
                <a:ext cx="6" cy="4"/>
              </a:xfrm>
              <a:custGeom>
                <a:avLst/>
                <a:gdLst/>
                <a:ahLst/>
                <a:cxnLst>
                  <a:cxn ang="0">
                    <a:pos x="0" y="0"/>
                  </a:cxn>
                  <a:cxn ang="0">
                    <a:pos x="3" y="1"/>
                  </a:cxn>
                  <a:cxn ang="0">
                    <a:pos x="4" y="1"/>
                  </a:cxn>
                  <a:cxn ang="0">
                    <a:pos x="5" y="3"/>
                  </a:cxn>
                  <a:cxn ang="0">
                    <a:pos x="5" y="2"/>
                  </a:cxn>
                  <a:cxn ang="0">
                    <a:pos x="5" y="1"/>
                  </a:cxn>
                  <a:cxn ang="0">
                    <a:pos x="4" y="0"/>
                  </a:cxn>
                  <a:cxn ang="0">
                    <a:pos x="2" y="0"/>
                  </a:cxn>
                  <a:cxn ang="0">
                    <a:pos x="0" y="0"/>
                  </a:cxn>
                </a:cxnLst>
                <a:rect l="0" t="0" r="r" b="b"/>
                <a:pathLst>
                  <a:path w="6" h="4">
                    <a:moveTo>
                      <a:pt x="0" y="0"/>
                    </a:moveTo>
                    <a:lnTo>
                      <a:pt x="3" y="1"/>
                    </a:lnTo>
                    <a:lnTo>
                      <a:pt x="4" y="1"/>
                    </a:lnTo>
                    <a:lnTo>
                      <a:pt x="5" y="3"/>
                    </a:lnTo>
                    <a:lnTo>
                      <a:pt x="5" y="2"/>
                    </a:lnTo>
                    <a:lnTo>
                      <a:pt x="5" y="1"/>
                    </a:lnTo>
                    <a:lnTo>
                      <a:pt x="4" y="0"/>
                    </a:lnTo>
                    <a:lnTo>
                      <a:pt x="2" y="0"/>
                    </a:lnTo>
                    <a:lnTo>
                      <a:pt x="0" y="0"/>
                    </a:lnTo>
                  </a:path>
                </a:pathLst>
              </a:custGeom>
              <a:solidFill>
                <a:srgbClr val="3F1F00"/>
              </a:solidFill>
              <a:ln w="12700" cap="rnd" cmpd="sng">
                <a:noFill/>
                <a:prstDash val="solid"/>
                <a:round/>
                <a:headEnd type="none" w="med" len="med"/>
                <a:tailEnd type="none" w="med" len="med"/>
              </a:ln>
              <a:effectLst/>
            </p:spPr>
            <p:txBody>
              <a:bodyPr/>
              <a:lstStyle/>
              <a:p>
                <a:endParaRPr lang="en-US"/>
              </a:p>
            </p:txBody>
          </p:sp>
          <p:sp>
            <p:nvSpPr>
              <p:cNvPr id="938" name="Freeform 331"/>
              <p:cNvSpPr>
                <a:spLocks/>
              </p:cNvSpPr>
              <p:nvPr/>
            </p:nvSpPr>
            <p:spPr bwMode="auto">
              <a:xfrm>
                <a:off x="2070" y="2039"/>
                <a:ext cx="5" cy="3"/>
              </a:xfrm>
              <a:custGeom>
                <a:avLst/>
                <a:gdLst/>
                <a:ahLst/>
                <a:cxnLst>
                  <a:cxn ang="0">
                    <a:pos x="0" y="0"/>
                  </a:cxn>
                  <a:cxn ang="0">
                    <a:pos x="2" y="0"/>
                  </a:cxn>
                  <a:cxn ang="0">
                    <a:pos x="3" y="1"/>
                  </a:cxn>
                  <a:cxn ang="0">
                    <a:pos x="4" y="2"/>
                  </a:cxn>
                  <a:cxn ang="0">
                    <a:pos x="4" y="1"/>
                  </a:cxn>
                  <a:cxn ang="0">
                    <a:pos x="4" y="0"/>
                  </a:cxn>
                  <a:cxn ang="0">
                    <a:pos x="3" y="0"/>
                  </a:cxn>
                  <a:cxn ang="0">
                    <a:pos x="2" y="0"/>
                  </a:cxn>
                  <a:cxn ang="0">
                    <a:pos x="0" y="0"/>
                  </a:cxn>
                </a:cxnLst>
                <a:rect l="0" t="0" r="r" b="b"/>
                <a:pathLst>
                  <a:path w="5" h="3">
                    <a:moveTo>
                      <a:pt x="0" y="0"/>
                    </a:moveTo>
                    <a:lnTo>
                      <a:pt x="2" y="0"/>
                    </a:lnTo>
                    <a:lnTo>
                      <a:pt x="3" y="1"/>
                    </a:lnTo>
                    <a:lnTo>
                      <a:pt x="4" y="2"/>
                    </a:lnTo>
                    <a:lnTo>
                      <a:pt x="4" y="1"/>
                    </a:lnTo>
                    <a:lnTo>
                      <a:pt x="4" y="0"/>
                    </a:lnTo>
                    <a:lnTo>
                      <a:pt x="3" y="0"/>
                    </a:lnTo>
                    <a:lnTo>
                      <a:pt x="2" y="0"/>
                    </a:lnTo>
                    <a:lnTo>
                      <a:pt x="0" y="0"/>
                    </a:lnTo>
                  </a:path>
                </a:pathLst>
              </a:custGeom>
              <a:solidFill>
                <a:srgbClr val="3F1F00"/>
              </a:solidFill>
              <a:ln w="12700" cap="rnd" cmpd="sng">
                <a:noFill/>
                <a:prstDash val="solid"/>
                <a:round/>
                <a:headEnd type="none" w="med" len="med"/>
                <a:tailEnd type="none" w="med" len="med"/>
              </a:ln>
              <a:effectLst/>
            </p:spPr>
            <p:txBody>
              <a:bodyPr/>
              <a:lstStyle/>
              <a:p>
                <a:endParaRPr lang="en-US"/>
              </a:p>
            </p:txBody>
          </p:sp>
          <p:grpSp>
            <p:nvGrpSpPr>
              <p:cNvPr id="939" name="Group 334"/>
              <p:cNvGrpSpPr>
                <a:grpSpLocks/>
              </p:cNvGrpSpPr>
              <p:nvPr/>
            </p:nvGrpSpPr>
            <p:grpSpPr bwMode="auto">
              <a:xfrm>
                <a:off x="2080" y="2094"/>
                <a:ext cx="20" cy="12"/>
                <a:chOff x="2080" y="2094"/>
                <a:chExt cx="20" cy="12"/>
              </a:xfrm>
            </p:grpSpPr>
            <p:sp>
              <p:nvSpPr>
                <p:cNvPr id="961" name="Freeform 332"/>
                <p:cNvSpPr>
                  <a:spLocks/>
                </p:cNvSpPr>
                <p:nvPr/>
              </p:nvSpPr>
              <p:spPr bwMode="auto">
                <a:xfrm>
                  <a:off x="2080" y="2097"/>
                  <a:ext cx="20" cy="9"/>
                </a:xfrm>
                <a:custGeom>
                  <a:avLst/>
                  <a:gdLst/>
                  <a:ahLst/>
                  <a:cxnLst>
                    <a:cxn ang="0">
                      <a:pos x="0" y="3"/>
                    </a:cxn>
                    <a:cxn ang="0">
                      <a:pos x="4" y="0"/>
                    </a:cxn>
                    <a:cxn ang="0">
                      <a:pos x="6" y="0"/>
                    </a:cxn>
                    <a:cxn ang="0">
                      <a:pos x="8" y="0"/>
                    </a:cxn>
                    <a:cxn ang="0">
                      <a:pos x="10" y="0"/>
                    </a:cxn>
                    <a:cxn ang="0">
                      <a:pos x="11" y="0"/>
                    </a:cxn>
                    <a:cxn ang="0">
                      <a:pos x="13" y="1"/>
                    </a:cxn>
                    <a:cxn ang="0">
                      <a:pos x="14" y="0"/>
                    </a:cxn>
                    <a:cxn ang="0">
                      <a:pos x="16" y="0"/>
                    </a:cxn>
                    <a:cxn ang="0">
                      <a:pos x="17" y="0"/>
                    </a:cxn>
                    <a:cxn ang="0">
                      <a:pos x="19" y="3"/>
                    </a:cxn>
                    <a:cxn ang="0">
                      <a:pos x="17" y="4"/>
                    </a:cxn>
                    <a:cxn ang="0">
                      <a:pos x="16" y="5"/>
                    </a:cxn>
                    <a:cxn ang="0">
                      <a:pos x="14" y="7"/>
                    </a:cxn>
                    <a:cxn ang="0">
                      <a:pos x="12" y="8"/>
                    </a:cxn>
                    <a:cxn ang="0">
                      <a:pos x="10" y="8"/>
                    </a:cxn>
                    <a:cxn ang="0">
                      <a:pos x="8" y="7"/>
                    </a:cxn>
                    <a:cxn ang="0">
                      <a:pos x="6" y="5"/>
                    </a:cxn>
                    <a:cxn ang="0">
                      <a:pos x="3" y="4"/>
                    </a:cxn>
                    <a:cxn ang="0">
                      <a:pos x="0" y="3"/>
                    </a:cxn>
                  </a:cxnLst>
                  <a:rect l="0" t="0" r="r" b="b"/>
                  <a:pathLst>
                    <a:path w="20" h="9">
                      <a:moveTo>
                        <a:pt x="0" y="3"/>
                      </a:moveTo>
                      <a:lnTo>
                        <a:pt x="4" y="0"/>
                      </a:lnTo>
                      <a:lnTo>
                        <a:pt x="6" y="0"/>
                      </a:lnTo>
                      <a:lnTo>
                        <a:pt x="8" y="0"/>
                      </a:lnTo>
                      <a:lnTo>
                        <a:pt x="10" y="0"/>
                      </a:lnTo>
                      <a:lnTo>
                        <a:pt x="11" y="0"/>
                      </a:lnTo>
                      <a:lnTo>
                        <a:pt x="13" y="1"/>
                      </a:lnTo>
                      <a:lnTo>
                        <a:pt x="14" y="0"/>
                      </a:lnTo>
                      <a:lnTo>
                        <a:pt x="16" y="0"/>
                      </a:lnTo>
                      <a:lnTo>
                        <a:pt x="17" y="0"/>
                      </a:lnTo>
                      <a:lnTo>
                        <a:pt x="19" y="3"/>
                      </a:lnTo>
                      <a:lnTo>
                        <a:pt x="17" y="4"/>
                      </a:lnTo>
                      <a:lnTo>
                        <a:pt x="16" y="5"/>
                      </a:lnTo>
                      <a:lnTo>
                        <a:pt x="14" y="7"/>
                      </a:lnTo>
                      <a:lnTo>
                        <a:pt x="12" y="8"/>
                      </a:lnTo>
                      <a:lnTo>
                        <a:pt x="10" y="8"/>
                      </a:lnTo>
                      <a:lnTo>
                        <a:pt x="8" y="7"/>
                      </a:lnTo>
                      <a:lnTo>
                        <a:pt x="6" y="5"/>
                      </a:lnTo>
                      <a:lnTo>
                        <a:pt x="3" y="4"/>
                      </a:lnTo>
                      <a:lnTo>
                        <a:pt x="0" y="3"/>
                      </a:lnTo>
                    </a:path>
                  </a:pathLst>
                </a:custGeom>
                <a:solidFill>
                  <a:srgbClr val="FF0000"/>
                </a:solidFill>
                <a:ln w="12700" cap="rnd" cmpd="sng">
                  <a:solidFill>
                    <a:srgbClr val="FF0000"/>
                  </a:solidFill>
                  <a:prstDash val="solid"/>
                  <a:round/>
                  <a:headEnd type="none" w="med" len="med"/>
                  <a:tailEnd type="none" w="med" len="med"/>
                </a:ln>
                <a:effectLst/>
              </p:spPr>
              <p:txBody>
                <a:bodyPr/>
                <a:lstStyle/>
                <a:p>
                  <a:endParaRPr lang="en-US"/>
                </a:p>
              </p:txBody>
            </p:sp>
            <p:sp>
              <p:nvSpPr>
                <p:cNvPr id="962" name="Freeform 333"/>
                <p:cNvSpPr>
                  <a:spLocks/>
                </p:cNvSpPr>
                <p:nvPr/>
              </p:nvSpPr>
              <p:spPr bwMode="auto">
                <a:xfrm>
                  <a:off x="2080" y="2094"/>
                  <a:ext cx="14" cy="6"/>
                </a:xfrm>
                <a:custGeom>
                  <a:avLst/>
                  <a:gdLst/>
                  <a:ahLst/>
                  <a:cxnLst>
                    <a:cxn ang="0">
                      <a:pos x="0" y="2"/>
                    </a:cxn>
                    <a:cxn ang="0">
                      <a:pos x="3" y="5"/>
                    </a:cxn>
                    <a:cxn ang="0">
                      <a:pos x="5" y="5"/>
                    </a:cxn>
                    <a:cxn ang="0">
                      <a:pos x="6" y="2"/>
                    </a:cxn>
                    <a:cxn ang="0">
                      <a:pos x="8" y="2"/>
                    </a:cxn>
                    <a:cxn ang="0">
                      <a:pos x="10" y="5"/>
                    </a:cxn>
                    <a:cxn ang="0">
                      <a:pos x="11" y="5"/>
                    </a:cxn>
                    <a:cxn ang="0">
                      <a:pos x="13" y="5"/>
                    </a:cxn>
                    <a:cxn ang="0">
                      <a:pos x="11" y="2"/>
                    </a:cxn>
                    <a:cxn ang="0">
                      <a:pos x="10" y="2"/>
                    </a:cxn>
                    <a:cxn ang="0">
                      <a:pos x="8" y="0"/>
                    </a:cxn>
                    <a:cxn ang="0">
                      <a:pos x="6" y="2"/>
                    </a:cxn>
                    <a:cxn ang="0">
                      <a:pos x="4" y="2"/>
                    </a:cxn>
                    <a:cxn ang="0">
                      <a:pos x="2" y="5"/>
                    </a:cxn>
                    <a:cxn ang="0">
                      <a:pos x="0" y="2"/>
                    </a:cxn>
                  </a:cxnLst>
                  <a:rect l="0" t="0" r="r" b="b"/>
                  <a:pathLst>
                    <a:path w="14" h="6">
                      <a:moveTo>
                        <a:pt x="0" y="2"/>
                      </a:moveTo>
                      <a:lnTo>
                        <a:pt x="3" y="5"/>
                      </a:lnTo>
                      <a:lnTo>
                        <a:pt x="5" y="5"/>
                      </a:lnTo>
                      <a:lnTo>
                        <a:pt x="6" y="2"/>
                      </a:lnTo>
                      <a:lnTo>
                        <a:pt x="8" y="2"/>
                      </a:lnTo>
                      <a:lnTo>
                        <a:pt x="10" y="5"/>
                      </a:lnTo>
                      <a:lnTo>
                        <a:pt x="11" y="5"/>
                      </a:lnTo>
                      <a:lnTo>
                        <a:pt x="13" y="5"/>
                      </a:lnTo>
                      <a:lnTo>
                        <a:pt x="11" y="2"/>
                      </a:lnTo>
                      <a:lnTo>
                        <a:pt x="10" y="2"/>
                      </a:lnTo>
                      <a:lnTo>
                        <a:pt x="8" y="0"/>
                      </a:lnTo>
                      <a:lnTo>
                        <a:pt x="6" y="2"/>
                      </a:lnTo>
                      <a:lnTo>
                        <a:pt x="4" y="2"/>
                      </a:lnTo>
                      <a:lnTo>
                        <a:pt x="2" y="5"/>
                      </a:lnTo>
                      <a:lnTo>
                        <a:pt x="0" y="2"/>
                      </a:lnTo>
                    </a:path>
                  </a:pathLst>
                </a:custGeom>
                <a:solidFill>
                  <a:srgbClr val="800000"/>
                </a:solidFill>
                <a:ln w="12700" cap="rnd" cmpd="sng">
                  <a:noFill/>
                  <a:prstDash val="solid"/>
                  <a:round/>
                  <a:headEnd type="none" w="med" len="med"/>
                  <a:tailEnd type="none" w="med" len="med"/>
                </a:ln>
                <a:effectLst/>
              </p:spPr>
              <p:txBody>
                <a:bodyPr/>
                <a:lstStyle/>
                <a:p>
                  <a:endParaRPr lang="en-US"/>
                </a:p>
              </p:txBody>
            </p:sp>
          </p:grpSp>
          <p:grpSp>
            <p:nvGrpSpPr>
              <p:cNvPr id="940" name="Group 337"/>
              <p:cNvGrpSpPr>
                <a:grpSpLocks/>
              </p:cNvGrpSpPr>
              <p:nvPr/>
            </p:nvGrpSpPr>
            <p:grpSpPr bwMode="auto">
              <a:xfrm>
                <a:off x="2079" y="2064"/>
                <a:ext cx="9" cy="23"/>
                <a:chOff x="2079" y="2064"/>
                <a:chExt cx="9" cy="23"/>
              </a:xfrm>
            </p:grpSpPr>
            <p:sp>
              <p:nvSpPr>
                <p:cNvPr id="959" name="Freeform 335"/>
                <p:cNvSpPr>
                  <a:spLocks/>
                </p:cNvSpPr>
                <p:nvPr/>
              </p:nvSpPr>
              <p:spPr bwMode="auto">
                <a:xfrm>
                  <a:off x="2085" y="2083"/>
                  <a:ext cx="3" cy="4"/>
                </a:xfrm>
                <a:custGeom>
                  <a:avLst/>
                  <a:gdLst/>
                  <a:ahLst/>
                  <a:cxnLst>
                    <a:cxn ang="0">
                      <a:pos x="0" y="1"/>
                    </a:cxn>
                    <a:cxn ang="0">
                      <a:pos x="0" y="3"/>
                    </a:cxn>
                    <a:cxn ang="0">
                      <a:pos x="0" y="2"/>
                    </a:cxn>
                    <a:cxn ang="0">
                      <a:pos x="0" y="1"/>
                    </a:cxn>
                    <a:cxn ang="0">
                      <a:pos x="1" y="2"/>
                    </a:cxn>
                    <a:cxn ang="0">
                      <a:pos x="1" y="3"/>
                    </a:cxn>
                    <a:cxn ang="0">
                      <a:pos x="2" y="3"/>
                    </a:cxn>
                    <a:cxn ang="0">
                      <a:pos x="2" y="2"/>
                    </a:cxn>
                    <a:cxn ang="0">
                      <a:pos x="2" y="1"/>
                    </a:cxn>
                    <a:cxn ang="0">
                      <a:pos x="2" y="0"/>
                    </a:cxn>
                    <a:cxn ang="0">
                      <a:pos x="1" y="1"/>
                    </a:cxn>
                    <a:cxn ang="0">
                      <a:pos x="1" y="0"/>
                    </a:cxn>
                    <a:cxn ang="0">
                      <a:pos x="0" y="0"/>
                    </a:cxn>
                    <a:cxn ang="0">
                      <a:pos x="0" y="1"/>
                    </a:cxn>
                  </a:cxnLst>
                  <a:rect l="0" t="0" r="r" b="b"/>
                  <a:pathLst>
                    <a:path w="3" h="4">
                      <a:moveTo>
                        <a:pt x="0" y="1"/>
                      </a:moveTo>
                      <a:lnTo>
                        <a:pt x="0" y="3"/>
                      </a:lnTo>
                      <a:lnTo>
                        <a:pt x="0" y="2"/>
                      </a:lnTo>
                      <a:lnTo>
                        <a:pt x="0" y="1"/>
                      </a:lnTo>
                      <a:lnTo>
                        <a:pt x="1" y="2"/>
                      </a:lnTo>
                      <a:lnTo>
                        <a:pt x="1" y="3"/>
                      </a:lnTo>
                      <a:lnTo>
                        <a:pt x="2" y="3"/>
                      </a:lnTo>
                      <a:lnTo>
                        <a:pt x="2" y="2"/>
                      </a:lnTo>
                      <a:lnTo>
                        <a:pt x="2" y="1"/>
                      </a:lnTo>
                      <a:lnTo>
                        <a:pt x="2" y="0"/>
                      </a:lnTo>
                      <a:lnTo>
                        <a:pt x="1" y="1"/>
                      </a:lnTo>
                      <a:lnTo>
                        <a:pt x="1" y="0"/>
                      </a:lnTo>
                      <a:lnTo>
                        <a:pt x="0" y="0"/>
                      </a:lnTo>
                      <a:lnTo>
                        <a:pt x="0" y="1"/>
                      </a:lnTo>
                    </a:path>
                  </a:pathLst>
                </a:custGeom>
                <a:solidFill>
                  <a:srgbClr val="FF7F7F"/>
                </a:solidFill>
                <a:ln w="12700" cap="rnd" cmpd="sng">
                  <a:noFill/>
                  <a:prstDash val="solid"/>
                  <a:round/>
                  <a:headEnd type="none" w="med" len="med"/>
                  <a:tailEnd type="none" w="med" len="med"/>
                </a:ln>
                <a:effectLst/>
              </p:spPr>
              <p:txBody>
                <a:bodyPr/>
                <a:lstStyle/>
                <a:p>
                  <a:endParaRPr lang="en-US"/>
                </a:p>
              </p:txBody>
            </p:sp>
            <p:sp>
              <p:nvSpPr>
                <p:cNvPr id="960" name="Freeform 336"/>
                <p:cNvSpPr>
                  <a:spLocks/>
                </p:cNvSpPr>
                <p:nvPr/>
              </p:nvSpPr>
              <p:spPr bwMode="auto">
                <a:xfrm>
                  <a:off x="2079" y="2064"/>
                  <a:ext cx="2" cy="6"/>
                </a:xfrm>
                <a:custGeom>
                  <a:avLst/>
                  <a:gdLst/>
                  <a:ahLst/>
                  <a:cxnLst>
                    <a:cxn ang="0">
                      <a:pos x="0" y="0"/>
                    </a:cxn>
                    <a:cxn ang="0">
                      <a:pos x="1" y="1"/>
                    </a:cxn>
                    <a:cxn ang="0">
                      <a:pos x="1" y="3"/>
                    </a:cxn>
                    <a:cxn ang="0">
                      <a:pos x="1" y="5"/>
                    </a:cxn>
                    <a:cxn ang="0">
                      <a:pos x="1" y="4"/>
                    </a:cxn>
                    <a:cxn ang="0">
                      <a:pos x="1" y="2"/>
                    </a:cxn>
                    <a:cxn ang="0">
                      <a:pos x="1" y="1"/>
                    </a:cxn>
                    <a:cxn ang="0">
                      <a:pos x="0" y="0"/>
                    </a:cxn>
                  </a:cxnLst>
                  <a:rect l="0" t="0" r="r" b="b"/>
                  <a:pathLst>
                    <a:path w="2" h="6">
                      <a:moveTo>
                        <a:pt x="0" y="0"/>
                      </a:moveTo>
                      <a:lnTo>
                        <a:pt x="1" y="1"/>
                      </a:lnTo>
                      <a:lnTo>
                        <a:pt x="1" y="3"/>
                      </a:lnTo>
                      <a:lnTo>
                        <a:pt x="1" y="5"/>
                      </a:lnTo>
                      <a:lnTo>
                        <a:pt x="1" y="4"/>
                      </a:lnTo>
                      <a:lnTo>
                        <a:pt x="1" y="2"/>
                      </a:lnTo>
                      <a:lnTo>
                        <a:pt x="1" y="1"/>
                      </a:lnTo>
                      <a:lnTo>
                        <a:pt x="0" y="0"/>
                      </a:lnTo>
                    </a:path>
                  </a:pathLst>
                </a:custGeom>
                <a:solidFill>
                  <a:srgbClr val="FF7F7F"/>
                </a:solidFill>
                <a:ln w="12700" cap="rnd" cmpd="sng">
                  <a:noFill/>
                  <a:prstDash val="solid"/>
                  <a:round/>
                  <a:headEnd type="none" w="med" len="med"/>
                  <a:tailEnd type="none" w="med" len="med"/>
                </a:ln>
                <a:effectLst/>
              </p:spPr>
              <p:txBody>
                <a:bodyPr/>
                <a:lstStyle/>
                <a:p>
                  <a:endParaRPr lang="en-US"/>
                </a:p>
              </p:txBody>
            </p:sp>
          </p:grpSp>
          <p:grpSp>
            <p:nvGrpSpPr>
              <p:cNvPr id="941" name="Group 347"/>
              <p:cNvGrpSpPr>
                <a:grpSpLocks/>
              </p:cNvGrpSpPr>
              <p:nvPr/>
            </p:nvGrpSpPr>
            <p:grpSpPr bwMode="auto">
              <a:xfrm>
                <a:off x="2070" y="2062"/>
                <a:ext cx="16" cy="11"/>
                <a:chOff x="2070" y="2062"/>
                <a:chExt cx="16" cy="11"/>
              </a:xfrm>
            </p:grpSpPr>
            <p:sp>
              <p:nvSpPr>
                <p:cNvPr id="950" name="Freeform 338"/>
                <p:cNvSpPr>
                  <a:spLocks/>
                </p:cNvSpPr>
                <p:nvPr/>
              </p:nvSpPr>
              <p:spPr bwMode="auto">
                <a:xfrm>
                  <a:off x="2070" y="2065"/>
                  <a:ext cx="16" cy="8"/>
                </a:xfrm>
                <a:custGeom>
                  <a:avLst/>
                  <a:gdLst/>
                  <a:ahLst/>
                  <a:cxnLst>
                    <a:cxn ang="0">
                      <a:pos x="0" y="4"/>
                    </a:cxn>
                    <a:cxn ang="0">
                      <a:pos x="3" y="2"/>
                    </a:cxn>
                    <a:cxn ang="0">
                      <a:pos x="6" y="1"/>
                    </a:cxn>
                    <a:cxn ang="0">
                      <a:pos x="9" y="0"/>
                    </a:cxn>
                    <a:cxn ang="0">
                      <a:pos x="11" y="0"/>
                    </a:cxn>
                    <a:cxn ang="0">
                      <a:pos x="13" y="2"/>
                    </a:cxn>
                    <a:cxn ang="0">
                      <a:pos x="15" y="4"/>
                    </a:cxn>
                    <a:cxn ang="0">
                      <a:pos x="15" y="5"/>
                    </a:cxn>
                    <a:cxn ang="0">
                      <a:pos x="11" y="6"/>
                    </a:cxn>
                    <a:cxn ang="0">
                      <a:pos x="8" y="7"/>
                    </a:cxn>
                    <a:cxn ang="0">
                      <a:pos x="4" y="6"/>
                    </a:cxn>
                    <a:cxn ang="0">
                      <a:pos x="0" y="4"/>
                    </a:cxn>
                  </a:cxnLst>
                  <a:rect l="0" t="0" r="r" b="b"/>
                  <a:pathLst>
                    <a:path w="16" h="8">
                      <a:moveTo>
                        <a:pt x="0" y="4"/>
                      </a:moveTo>
                      <a:lnTo>
                        <a:pt x="3" y="2"/>
                      </a:lnTo>
                      <a:lnTo>
                        <a:pt x="6" y="1"/>
                      </a:lnTo>
                      <a:lnTo>
                        <a:pt x="9" y="0"/>
                      </a:lnTo>
                      <a:lnTo>
                        <a:pt x="11" y="0"/>
                      </a:lnTo>
                      <a:lnTo>
                        <a:pt x="13" y="2"/>
                      </a:lnTo>
                      <a:lnTo>
                        <a:pt x="15" y="4"/>
                      </a:lnTo>
                      <a:lnTo>
                        <a:pt x="15" y="5"/>
                      </a:lnTo>
                      <a:lnTo>
                        <a:pt x="11" y="6"/>
                      </a:lnTo>
                      <a:lnTo>
                        <a:pt x="8" y="7"/>
                      </a:lnTo>
                      <a:lnTo>
                        <a:pt x="4" y="6"/>
                      </a:lnTo>
                      <a:lnTo>
                        <a:pt x="0" y="4"/>
                      </a:lnTo>
                    </a:path>
                  </a:pathLst>
                </a:custGeom>
                <a:solidFill>
                  <a:srgbClr val="FFFFFF"/>
                </a:solidFill>
                <a:ln w="12700" cap="rnd" cmpd="sng">
                  <a:solidFill>
                    <a:srgbClr val="FF9F9F"/>
                  </a:solidFill>
                  <a:prstDash val="solid"/>
                  <a:round/>
                  <a:headEnd type="none" w="med" len="med"/>
                  <a:tailEnd type="none" w="med" len="med"/>
                </a:ln>
                <a:effectLst/>
              </p:spPr>
              <p:txBody>
                <a:bodyPr/>
                <a:lstStyle/>
                <a:p>
                  <a:endParaRPr lang="en-US"/>
                </a:p>
              </p:txBody>
            </p:sp>
            <p:grpSp>
              <p:nvGrpSpPr>
                <p:cNvPr id="951" name="Group 346"/>
                <p:cNvGrpSpPr>
                  <a:grpSpLocks/>
                </p:cNvGrpSpPr>
                <p:nvPr/>
              </p:nvGrpSpPr>
              <p:grpSpPr bwMode="auto">
                <a:xfrm>
                  <a:off x="2070" y="2062"/>
                  <a:ext cx="8" cy="8"/>
                  <a:chOff x="2070" y="2062"/>
                  <a:chExt cx="8" cy="8"/>
                </a:xfrm>
              </p:grpSpPr>
              <p:grpSp>
                <p:nvGrpSpPr>
                  <p:cNvPr id="952" name="Group 342"/>
                  <p:cNvGrpSpPr>
                    <a:grpSpLocks/>
                  </p:cNvGrpSpPr>
                  <p:nvPr/>
                </p:nvGrpSpPr>
                <p:grpSpPr bwMode="auto">
                  <a:xfrm>
                    <a:off x="2071" y="2062"/>
                    <a:ext cx="6" cy="5"/>
                    <a:chOff x="2071" y="2062"/>
                    <a:chExt cx="6" cy="5"/>
                  </a:xfrm>
                </p:grpSpPr>
                <p:sp>
                  <p:nvSpPr>
                    <p:cNvPr id="956" name="Freeform 339"/>
                    <p:cNvSpPr>
                      <a:spLocks/>
                    </p:cNvSpPr>
                    <p:nvPr/>
                  </p:nvSpPr>
                  <p:spPr bwMode="auto">
                    <a:xfrm>
                      <a:off x="2074" y="2065"/>
                      <a:ext cx="3" cy="2"/>
                    </a:xfrm>
                    <a:custGeom>
                      <a:avLst/>
                      <a:gdLst/>
                      <a:ahLst/>
                      <a:cxnLst>
                        <a:cxn ang="0">
                          <a:pos x="1" y="1"/>
                        </a:cxn>
                        <a:cxn ang="0">
                          <a:pos x="0" y="1"/>
                        </a:cxn>
                        <a:cxn ang="0">
                          <a:pos x="0" y="0"/>
                        </a:cxn>
                        <a:cxn ang="0">
                          <a:pos x="1" y="0"/>
                        </a:cxn>
                        <a:cxn ang="0">
                          <a:pos x="2" y="0"/>
                        </a:cxn>
                        <a:cxn ang="0">
                          <a:pos x="2" y="1"/>
                        </a:cxn>
                        <a:cxn ang="0">
                          <a:pos x="1" y="1"/>
                        </a:cxn>
                      </a:cxnLst>
                      <a:rect l="0" t="0" r="r" b="b"/>
                      <a:pathLst>
                        <a:path w="3" h="2">
                          <a:moveTo>
                            <a:pt x="1" y="1"/>
                          </a:moveTo>
                          <a:lnTo>
                            <a:pt x="0" y="1"/>
                          </a:lnTo>
                          <a:lnTo>
                            <a:pt x="0" y="0"/>
                          </a:lnTo>
                          <a:lnTo>
                            <a:pt x="1" y="0"/>
                          </a:lnTo>
                          <a:lnTo>
                            <a:pt x="2" y="0"/>
                          </a:lnTo>
                          <a:lnTo>
                            <a:pt x="2" y="1"/>
                          </a:lnTo>
                          <a:lnTo>
                            <a:pt x="1" y="1"/>
                          </a:lnTo>
                        </a:path>
                      </a:pathLst>
                    </a:custGeom>
                    <a:solidFill>
                      <a:srgbClr val="008000"/>
                    </a:solidFill>
                    <a:ln w="12700" cap="rnd" cmpd="sng">
                      <a:noFill/>
                      <a:prstDash val="solid"/>
                      <a:round/>
                      <a:headEnd type="none" w="med" len="med"/>
                      <a:tailEnd type="none" w="med" len="med"/>
                    </a:ln>
                    <a:effectLst/>
                  </p:spPr>
                  <p:txBody>
                    <a:bodyPr/>
                    <a:lstStyle/>
                    <a:p>
                      <a:endParaRPr lang="en-US"/>
                    </a:p>
                  </p:txBody>
                </p:sp>
                <p:sp>
                  <p:nvSpPr>
                    <p:cNvPr id="957" name="Oval 340"/>
                    <p:cNvSpPr>
                      <a:spLocks noChangeArrowheads="1"/>
                    </p:cNvSpPr>
                    <p:nvPr/>
                  </p:nvSpPr>
                  <p:spPr bwMode="auto">
                    <a:xfrm>
                      <a:off x="2074" y="2065"/>
                      <a:ext cx="2" cy="1"/>
                    </a:xfrm>
                    <a:prstGeom prst="ellipse">
                      <a:avLst/>
                    </a:prstGeom>
                    <a:solidFill>
                      <a:srgbClr val="000000"/>
                    </a:solidFill>
                    <a:ln w="12700">
                      <a:noFill/>
                      <a:round/>
                      <a:headEnd/>
                      <a:tailEnd/>
                    </a:ln>
                    <a:effectLst/>
                  </p:spPr>
                  <p:txBody>
                    <a:bodyPr wrap="none" anchor="ctr"/>
                    <a:lstStyle/>
                    <a:p>
                      <a:endParaRPr lang="en-US"/>
                    </a:p>
                  </p:txBody>
                </p:sp>
                <p:sp>
                  <p:nvSpPr>
                    <p:cNvPr id="958" name="Oval 341"/>
                    <p:cNvSpPr>
                      <a:spLocks noChangeArrowheads="1"/>
                    </p:cNvSpPr>
                    <p:nvPr/>
                  </p:nvSpPr>
                  <p:spPr bwMode="auto">
                    <a:xfrm>
                      <a:off x="2071" y="2062"/>
                      <a:ext cx="4" cy="5"/>
                    </a:xfrm>
                    <a:prstGeom prst="ellipse">
                      <a:avLst/>
                    </a:prstGeom>
                    <a:solidFill>
                      <a:srgbClr val="FFFFFF"/>
                    </a:solidFill>
                    <a:ln w="12700">
                      <a:noFill/>
                      <a:round/>
                      <a:headEnd/>
                      <a:tailEnd/>
                    </a:ln>
                    <a:effectLst/>
                  </p:spPr>
                  <p:txBody>
                    <a:bodyPr wrap="none" anchor="ctr"/>
                    <a:lstStyle/>
                    <a:p>
                      <a:endParaRPr lang="en-US"/>
                    </a:p>
                  </p:txBody>
                </p:sp>
              </p:grpSp>
              <p:grpSp>
                <p:nvGrpSpPr>
                  <p:cNvPr id="953" name="Group 345"/>
                  <p:cNvGrpSpPr>
                    <a:grpSpLocks/>
                  </p:cNvGrpSpPr>
                  <p:nvPr/>
                </p:nvGrpSpPr>
                <p:grpSpPr bwMode="auto">
                  <a:xfrm>
                    <a:off x="2070" y="2063"/>
                    <a:ext cx="8" cy="7"/>
                    <a:chOff x="2070" y="2063"/>
                    <a:chExt cx="8" cy="7"/>
                  </a:xfrm>
                </p:grpSpPr>
                <p:sp>
                  <p:nvSpPr>
                    <p:cNvPr id="954" name="Freeform 343"/>
                    <p:cNvSpPr>
                      <a:spLocks/>
                    </p:cNvSpPr>
                    <p:nvPr/>
                  </p:nvSpPr>
                  <p:spPr bwMode="auto">
                    <a:xfrm>
                      <a:off x="2070" y="2063"/>
                      <a:ext cx="8" cy="3"/>
                    </a:xfrm>
                    <a:custGeom>
                      <a:avLst/>
                      <a:gdLst/>
                      <a:ahLst/>
                      <a:cxnLst>
                        <a:cxn ang="0">
                          <a:pos x="0" y="0"/>
                        </a:cxn>
                        <a:cxn ang="0">
                          <a:pos x="1" y="1"/>
                        </a:cxn>
                        <a:cxn ang="0">
                          <a:pos x="3" y="2"/>
                        </a:cxn>
                        <a:cxn ang="0">
                          <a:pos x="5" y="2"/>
                        </a:cxn>
                        <a:cxn ang="0">
                          <a:pos x="7" y="0"/>
                        </a:cxn>
                        <a:cxn ang="0">
                          <a:pos x="5" y="2"/>
                        </a:cxn>
                        <a:cxn ang="0">
                          <a:pos x="3" y="1"/>
                        </a:cxn>
                        <a:cxn ang="0">
                          <a:pos x="0" y="0"/>
                        </a:cxn>
                      </a:cxnLst>
                      <a:rect l="0" t="0" r="r" b="b"/>
                      <a:pathLst>
                        <a:path w="8" h="3">
                          <a:moveTo>
                            <a:pt x="0" y="0"/>
                          </a:moveTo>
                          <a:lnTo>
                            <a:pt x="1" y="1"/>
                          </a:lnTo>
                          <a:lnTo>
                            <a:pt x="3" y="2"/>
                          </a:lnTo>
                          <a:lnTo>
                            <a:pt x="5" y="2"/>
                          </a:lnTo>
                          <a:lnTo>
                            <a:pt x="7" y="0"/>
                          </a:lnTo>
                          <a:lnTo>
                            <a:pt x="5" y="2"/>
                          </a:lnTo>
                          <a:lnTo>
                            <a:pt x="3" y="1"/>
                          </a:lnTo>
                          <a:lnTo>
                            <a:pt x="0" y="0"/>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955" name="Freeform 344"/>
                    <p:cNvSpPr>
                      <a:spLocks/>
                    </p:cNvSpPr>
                    <p:nvPr/>
                  </p:nvSpPr>
                  <p:spPr bwMode="auto">
                    <a:xfrm>
                      <a:off x="2070" y="2065"/>
                      <a:ext cx="7" cy="5"/>
                    </a:xfrm>
                    <a:custGeom>
                      <a:avLst/>
                      <a:gdLst/>
                      <a:ahLst/>
                      <a:cxnLst>
                        <a:cxn ang="0">
                          <a:pos x="0" y="4"/>
                        </a:cxn>
                        <a:cxn ang="0">
                          <a:pos x="1" y="2"/>
                        </a:cxn>
                        <a:cxn ang="0">
                          <a:pos x="3" y="0"/>
                        </a:cxn>
                        <a:cxn ang="0">
                          <a:pos x="5" y="0"/>
                        </a:cxn>
                        <a:cxn ang="0">
                          <a:pos x="6" y="4"/>
                        </a:cxn>
                        <a:cxn ang="0">
                          <a:pos x="5" y="0"/>
                        </a:cxn>
                        <a:cxn ang="0">
                          <a:pos x="3" y="2"/>
                        </a:cxn>
                        <a:cxn ang="0">
                          <a:pos x="0" y="4"/>
                        </a:cxn>
                      </a:cxnLst>
                      <a:rect l="0" t="0" r="r" b="b"/>
                      <a:pathLst>
                        <a:path w="7" h="5">
                          <a:moveTo>
                            <a:pt x="0" y="4"/>
                          </a:moveTo>
                          <a:lnTo>
                            <a:pt x="1" y="2"/>
                          </a:lnTo>
                          <a:lnTo>
                            <a:pt x="3" y="0"/>
                          </a:lnTo>
                          <a:lnTo>
                            <a:pt x="5" y="0"/>
                          </a:lnTo>
                          <a:lnTo>
                            <a:pt x="6" y="4"/>
                          </a:lnTo>
                          <a:lnTo>
                            <a:pt x="5" y="0"/>
                          </a:lnTo>
                          <a:lnTo>
                            <a:pt x="3" y="2"/>
                          </a:lnTo>
                          <a:lnTo>
                            <a:pt x="0" y="4"/>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grpSp>
            </p:grpSp>
          </p:grpSp>
          <p:grpSp>
            <p:nvGrpSpPr>
              <p:cNvPr id="942" name="Group 355"/>
              <p:cNvGrpSpPr>
                <a:grpSpLocks/>
              </p:cNvGrpSpPr>
              <p:nvPr/>
            </p:nvGrpSpPr>
            <p:grpSpPr bwMode="auto">
              <a:xfrm>
                <a:off x="2094" y="2062"/>
                <a:ext cx="14" cy="11"/>
                <a:chOff x="2094" y="2062"/>
                <a:chExt cx="14" cy="11"/>
              </a:xfrm>
            </p:grpSpPr>
            <p:sp>
              <p:nvSpPr>
                <p:cNvPr id="943" name="Freeform 348"/>
                <p:cNvSpPr>
                  <a:spLocks/>
                </p:cNvSpPr>
                <p:nvPr/>
              </p:nvSpPr>
              <p:spPr bwMode="auto">
                <a:xfrm>
                  <a:off x="2095" y="2065"/>
                  <a:ext cx="13" cy="8"/>
                </a:xfrm>
                <a:custGeom>
                  <a:avLst/>
                  <a:gdLst/>
                  <a:ahLst/>
                  <a:cxnLst>
                    <a:cxn ang="0">
                      <a:pos x="12" y="4"/>
                    </a:cxn>
                    <a:cxn ang="0">
                      <a:pos x="10" y="2"/>
                    </a:cxn>
                    <a:cxn ang="0">
                      <a:pos x="7" y="1"/>
                    </a:cxn>
                    <a:cxn ang="0">
                      <a:pos x="5" y="0"/>
                    </a:cxn>
                    <a:cxn ang="0">
                      <a:pos x="3" y="0"/>
                    </a:cxn>
                    <a:cxn ang="0">
                      <a:pos x="1" y="2"/>
                    </a:cxn>
                    <a:cxn ang="0">
                      <a:pos x="0" y="4"/>
                    </a:cxn>
                    <a:cxn ang="0">
                      <a:pos x="0" y="5"/>
                    </a:cxn>
                    <a:cxn ang="0">
                      <a:pos x="3" y="6"/>
                    </a:cxn>
                    <a:cxn ang="0">
                      <a:pos x="6" y="7"/>
                    </a:cxn>
                    <a:cxn ang="0">
                      <a:pos x="9" y="6"/>
                    </a:cxn>
                    <a:cxn ang="0">
                      <a:pos x="12" y="4"/>
                    </a:cxn>
                  </a:cxnLst>
                  <a:rect l="0" t="0" r="r" b="b"/>
                  <a:pathLst>
                    <a:path w="13" h="8">
                      <a:moveTo>
                        <a:pt x="12" y="4"/>
                      </a:moveTo>
                      <a:lnTo>
                        <a:pt x="10" y="2"/>
                      </a:lnTo>
                      <a:lnTo>
                        <a:pt x="7" y="1"/>
                      </a:lnTo>
                      <a:lnTo>
                        <a:pt x="5" y="0"/>
                      </a:lnTo>
                      <a:lnTo>
                        <a:pt x="3" y="0"/>
                      </a:lnTo>
                      <a:lnTo>
                        <a:pt x="1" y="2"/>
                      </a:lnTo>
                      <a:lnTo>
                        <a:pt x="0" y="4"/>
                      </a:lnTo>
                      <a:lnTo>
                        <a:pt x="0" y="5"/>
                      </a:lnTo>
                      <a:lnTo>
                        <a:pt x="3" y="6"/>
                      </a:lnTo>
                      <a:lnTo>
                        <a:pt x="6" y="7"/>
                      </a:lnTo>
                      <a:lnTo>
                        <a:pt x="9" y="6"/>
                      </a:lnTo>
                      <a:lnTo>
                        <a:pt x="12" y="4"/>
                      </a:lnTo>
                    </a:path>
                  </a:pathLst>
                </a:custGeom>
                <a:solidFill>
                  <a:srgbClr val="FFFFFF"/>
                </a:solidFill>
                <a:ln w="12700" cap="rnd" cmpd="sng">
                  <a:solidFill>
                    <a:srgbClr val="FF9F9F"/>
                  </a:solidFill>
                  <a:prstDash val="solid"/>
                  <a:round/>
                  <a:headEnd type="none" w="med" len="med"/>
                  <a:tailEnd type="none" w="med" len="med"/>
                </a:ln>
                <a:effectLst/>
              </p:spPr>
              <p:txBody>
                <a:bodyPr/>
                <a:lstStyle/>
                <a:p>
                  <a:endParaRPr lang="en-US"/>
                </a:p>
              </p:txBody>
            </p:sp>
            <p:grpSp>
              <p:nvGrpSpPr>
                <p:cNvPr id="944" name="Group 352"/>
                <p:cNvGrpSpPr>
                  <a:grpSpLocks/>
                </p:cNvGrpSpPr>
                <p:nvPr/>
              </p:nvGrpSpPr>
              <p:grpSpPr bwMode="auto">
                <a:xfrm>
                  <a:off x="2094" y="2062"/>
                  <a:ext cx="5" cy="5"/>
                  <a:chOff x="2094" y="2062"/>
                  <a:chExt cx="5" cy="5"/>
                </a:xfrm>
              </p:grpSpPr>
              <p:sp>
                <p:nvSpPr>
                  <p:cNvPr id="947" name="Freeform 349"/>
                  <p:cNvSpPr>
                    <a:spLocks/>
                  </p:cNvSpPr>
                  <p:nvPr/>
                </p:nvSpPr>
                <p:spPr bwMode="auto">
                  <a:xfrm>
                    <a:off x="2098" y="2064"/>
                    <a:ext cx="1" cy="3"/>
                  </a:xfrm>
                  <a:custGeom>
                    <a:avLst/>
                    <a:gdLst/>
                    <a:ahLst/>
                    <a:cxnLst>
                      <a:cxn ang="0">
                        <a:pos x="0" y="2"/>
                      </a:cxn>
                      <a:cxn ang="0">
                        <a:pos x="0" y="1"/>
                      </a:cxn>
                      <a:cxn ang="0">
                        <a:pos x="0" y="0"/>
                      </a:cxn>
                      <a:cxn ang="0">
                        <a:pos x="0" y="1"/>
                      </a:cxn>
                      <a:cxn ang="0">
                        <a:pos x="0" y="2"/>
                      </a:cxn>
                    </a:cxnLst>
                    <a:rect l="0" t="0" r="r" b="b"/>
                    <a:pathLst>
                      <a:path w="1" h="3">
                        <a:moveTo>
                          <a:pt x="0" y="2"/>
                        </a:moveTo>
                        <a:lnTo>
                          <a:pt x="0" y="1"/>
                        </a:lnTo>
                        <a:lnTo>
                          <a:pt x="0" y="0"/>
                        </a:lnTo>
                        <a:lnTo>
                          <a:pt x="0" y="1"/>
                        </a:lnTo>
                        <a:lnTo>
                          <a:pt x="0" y="2"/>
                        </a:lnTo>
                      </a:path>
                    </a:pathLst>
                  </a:custGeom>
                  <a:solidFill>
                    <a:srgbClr val="008000"/>
                  </a:solidFill>
                  <a:ln w="12700" cap="rnd" cmpd="sng">
                    <a:noFill/>
                    <a:prstDash val="solid"/>
                    <a:round/>
                    <a:headEnd type="none" w="med" len="med"/>
                    <a:tailEnd type="none" w="med" len="med"/>
                  </a:ln>
                  <a:effectLst/>
                </p:spPr>
                <p:txBody>
                  <a:bodyPr/>
                  <a:lstStyle/>
                  <a:p>
                    <a:endParaRPr lang="en-US"/>
                  </a:p>
                </p:txBody>
              </p:sp>
              <p:sp>
                <p:nvSpPr>
                  <p:cNvPr id="948" name="Oval 350"/>
                  <p:cNvSpPr>
                    <a:spLocks noChangeArrowheads="1"/>
                  </p:cNvSpPr>
                  <p:nvPr/>
                </p:nvSpPr>
                <p:spPr bwMode="auto">
                  <a:xfrm>
                    <a:off x="2098" y="2064"/>
                    <a:ext cx="1" cy="1"/>
                  </a:xfrm>
                  <a:prstGeom prst="ellipse">
                    <a:avLst/>
                  </a:prstGeom>
                  <a:solidFill>
                    <a:srgbClr val="000000"/>
                  </a:solidFill>
                  <a:ln w="12700">
                    <a:noFill/>
                    <a:round/>
                    <a:headEnd/>
                    <a:tailEnd/>
                  </a:ln>
                  <a:effectLst/>
                </p:spPr>
                <p:txBody>
                  <a:bodyPr wrap="none" anchor="ctr"/>
                  <a:lstStyle/>
                  <a:p>
                    <a:endParaRPr lang="en-US"/>
                  </a:p>
                </p:txBody>
              </p:sp>
              <p:sp>
                <p:nvSpPr>
                  <p:cNvPr id="949" name="Oval 351"/>
                  <p:cNvSpPr>
                    <a:spLocks noChangeArrowheads="1"/>
                  </p:cNvSpPr>
                  <p:nvPr/>
                </p:nvSpPr>
                <p:spPr bwMode="auto">
                  <a:xfrm>
                    <a:off x="2094" y="2062"/>
                    <a:ext cx="5" cy="4"/>
                  </a:xfrm>
                  <a:prstGeom prst="ellipse">
                    <a:avLst/>
                  </a:prstGeom>
                  <a:solidFill>
                    <a:srgbClr val="FFFFFF"/>
                  </a:solidFill>
                  <a:ln w="12700">
                    <a:noFill/>
                    <a:round/>
                    <a:headEnd/>
                    <a:tailEnd/>
                  </a:ln>
                  <a:effectLst/>
                </p:spPr>
                <p:txBody>
                  <a:bodyPr wrap="none" anchor="ctr"/>
                  <a:lstStyle/>
                  <a:p>
                    <a:endParaRPr lang="en-US"/>
                  </a:p>
                </p:txBody>
              </p:sp>
            </p:grpSp>
            <p:sp>
              <p:nvSpPr>
                <p:cNvPr id="945" name="Freeform 353"/>
                <p:cNvSpPr>
                  <a:spLocks/>
                </p:cNvSpPr>
                <p:nvPr/>
              </p:nvSpPr>
              <p:spPr bwMode="auto">
                <a:xfrm>
                  <a:off x="2096" y="2062"/>
                  <a:ext cx="6" cy="4"/>
                </a:xfrm>
                <a:custGeom>
                  <a:avLst/>
                  <a:gdLst/>
                  <a:ahLst/>
                  <a:cxnLst>
                    <a:cxn ang="0">
                      <a:pos x="5" y="0"/>
                    </a:cxn>
                    <a:cxn ang="0">
                      <a:pos x="4" y="1"/>
                    </a:cxn>
                    <a:cxn ang="0">
                      <a:pos x="3" y="3"/>
                    </a:cxn>
                    <a:cxn ang="0">
                      <a:pos x="1" y="3"/>
                    </a:cxn>
                    <a:cxn ang="0">
                      <a:pos x="0" y="1"/>
                    </a:cxn>
                    <a:cxn ang="0">
                      <a:pos x="1" y="2"/>
                    </a:cxn>
                    <a:cxn ang="0">
                      <a:pos x="3" y="2"/>
                    </a:cxn>
                    <a:cxn ang="0">
                      <a:pos x="5" y="0"/>
                    </a:cxn>
                  </a:cxnLst>
                  <a:rect l="0" t="0" r="r" b="b"/>
                  <a:pathLst>
                    <a:path w="6" h="4">
                      <a:moveTo>
                        <a:pt x="5" y="0"/>
                      </a:moveTo>
                      <a:lnTo>
                        <a:pt x="4" y="1"/>
                      </a:lnTo>
                      <a:lnTo>
                        <a:pt x="3" y="3"/>
                      </a:lnTo>
                      <a:lnTo>
                        <a:pt x="1" y="3"/>
                      </a:lnTo>
                      <a:lnTo>
                        <a:pt x="0" y="1"/>
                      </a:lnTo>
                      <a:lnTo>
                        <a:pt x="1" y="2"/>
                      </a:lnTo>
                      <a:lnTo>
                        <a:pt x="3" y="2"/>
                      </a:lnTo>
                      <a:lnTo>
                        <a:pt x="5" y="0"/>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sp>
              <p:nvSpPr>
                <p:cNvPr id="946" name="Freeform 354"/>
                <p:cNvSpPr>
                  <a:spLocks/>
                </p:cNvSpPr>
                <p:nvPr/>
              </p:nvSpPr>
              <p:spPr bwMode="auto">
                <a:xfrm>
                  <a:off x="2098" y="2064"/>
                  <a:ext cx="4" cy="6"/>
                </a:xfrm>
                <a:custGeom>
                  <a:avLst/>
                  <a:gdLst/>
                  <a:ahLst/>
                  <a:cxnLst>
                    <a:cxn ang="0">
                      <a:pos x="3" y="5"/>
                    </a:cxn>
                    <a:cxn ang="0">
                      <a:pos x="3" y="2"/>
                    </a:cxn>
                    <a:cxn ang="0">
                      <a:pos x="2" y="0"/>
                    </a:cxn>
                    <a:cxn ang="0">
                      <a:pos x="1" y="0"/>
                    </a:cxn>
                    <a:cxn ang="0">
                      <a:pos x="0" y="5"/>
                    </a:cxn>
                    <a:cxn ang="0">
                      <a:pos x="1" y="0"/>
                    </a:cxn>
                    <a:cxn ang="0">
                      <a:pos x="2" y="2"/>
                    </a:cxn>
                    <a:cxn ang="0">
                      <a:pos x="3" y="5"/>
                    </a:cxn>
                  </a:cxnLst>
                  <a:rect l="0" t="0" r="r" b="b"/>
                  <a:pathLst>
                    <a:path w="4" h="6">
                      <a:moveTo>
                        <a:pt x="3" y="5"/>
                      </a:moveTo>
                      <a:lnTo>
                        <a:pt x="3" y="2"/>
                      </a:lnTo>
                      <a:lnTo>
                        <a:pt x="2" y="0"/>
                      </a:lnTo>
                      <a:lnTo>
                        <a:pt x="1" y="0"/>
                      </a:lnTo>
                      <a:lnTo>
                        <a:pt x="0" y="5"/>
                      </a:lnTo>
                      <a:lnTo>
                        <a:pt x="1" y="0"/>
                      </a:lnTo>
                      <a:lnTo>
                        <a:pt x="2" y="2"/>
                      </a:lnTo>
                      <a:lnTo>
                        <a:pt x="3" y="5"/>
                      </a:lnTo>
                    </a:path>
                  </a:pathLst>
                </a:custGeom>
                <a:solidFill>
                  <a:srgbClr val="000000"/>
                </a:solidFill>
                <a:ln w="12700" cap="rnd" cmpd="sng">
                  <a:noFill/>
                  <a:prstDash val="solid"/>
                  <a:round/>
                  <a:headEnd type="none" w="med" len="med"/>
                  <a:tailEnd type="none" w="med" len="med"/>
                </a:ln>
                <a:effectLst/>
              </p:spPr>
              <p:txBody>
                <a:bodyPr/>
                <a:lstStyle/>
                <a:p>
                  <a:endParaRPr lang="en-US"/>
                </a:p>
              </p:txBody>
            </p:sp>
          </p:grpSp>
        </p:grpSp>
        <p:grpSp>
          <p:nvGrpSpPr>
            <p:cNvPr id="855" name="Group 410"/>
            <p:cNvGrpSpPr>
              <a:grpSpLocks/>
            </p:cNvGrpSpPr>
            <p:nvPr/>
          </p:nvGrpSpPr>
          <p:grpSpPr bwMode="auto">
            <a:xfrm>
              <a:off x="4249747" y="3297250"/>
              <a:ext cx="476251" cy="1352555"/>
              <a:chOff x="2677" y="2077"/>
              <a:chExt cx="300" cy="852"/>
            </a:xfrm>
          </p:grpSpPr>
          <p:grpSp>
            <p:nvGrpSpPr>
              <p:cNvPr id="866" name="Group 360"/>
              <p:cNvGrpSpPr>
                <a:grpSpLocks/>
              </p:cNvGrpSpPr>
              <p:nvPr/>
            </p:nvGrpSpPr>
            <p:grpSpPr bwMode="auto">
              <a:xfrm>
                <a:off x="2879" y="2332"/>
                <a:ext cx="98" cy="81"/>
                <a:chOff x="2879" y="2332"/>
                <a:chExt cx="98" cy="81"/>
              </a:xfrm>
            </p:grpSpPr>
            <p:sp>
              <p:nvSpPr>
                <p:cNvPr id="916" name="Freeform 357"/>
                <p:cNvSpPr>
                  <a:spLocks/>
                </p:cNvSpPr>
                <p:nvPr/>
              </p:nvSpPr>
              <p:spPr bwMode="auto">
                <a:xfrm>
                  <a:off x="2887" y="2332"/>
                  <a:ext cx="90" cy="77"/>
                </a:xfrm>
                <a:custGeom>
                  <a:avLst/>
                  <a:gdLst/>
                  <a:ahLst/>
                  <a:cxnLst>
                    <a:cxn ang="0">
                      <a:pos x="0" y="44"/>
                    </a:cxn>
                    <a:cxn ang="0">
                      <a:pos x="9" y="42"/>
                    </a:cxn>
                    <a:cxn ang="0">
                      <a:pos x="18" y="29"/>
                    </a:cxn>
                    <a:cxn ang="0">
                      <a:pos x="20" y="22"/>
                    </a:cxn>
                    <a:cxn ang="0">
                      <a:pos x="25" y="18"/>
                    </a:cxn>
                    <a:cxn ang="0">
                      <a:pos x="32" y="15"/>
                    </a:cxn>
                    <a:cxn ang="0">
                      <a:pos x="41" y="7"/>
                    </a:cxn>
                    <a:cxn ang="0">
                      <a:pos x="53" y="2"/>
                    </a:cxn>
                    <a:cxn ang="0">
                      <a:pos x="59" y="0"/>
                    </a:cxn>
                    <a:cxn ang="0">
                      <a:pos x="63" y="1"/>
                    </a:cxn>
                    <a:cxn ang="0">
                      <a:pos x="64" y="4"/>
                    </a:cxn>
                    <a:cxn ang="0">
                      <a:pos x="62" y="7"/>
                    </a:cxn>
                    <a:cxn ang="0">
                      <a:pos x="52" y="12"/>
                    </a:cxn>
                    <a:cxn ang="0">
                      <a:pos x="47" y="16"/>
                    </a:cxn>
                    <a:cxn ang="0">
                      <a:pos x="55" y="12"/>
                    </a:cxn>
                    <a:cxn ang="0">
                      <a:pos x="62" y="9"/>
                    </a:cxn>
                    <a:cxn ang="0">
                      <a:pos x="70" y="5"/>
                    </a:cxn>
                    <a:cxn ang="0">
                      <a:pos x="77" y="2"/>
                    </a:cxn>
                    <a:cxn ang="0">
                      <a:pos x="80" y="4"/>
                    </a:cxn>
                    <a:cxn ang="0">
                      <a:pos x="80" y="8"/>
                    </a:cxn>
                    <a:cxn ang="0">
                      <a:pos x="84" y="9"/>
                    </a:cxn>
                    <a:cxn ang="0">
                      <a:pos x="85" y="11"/>
                    </a:cxn>
                    <a:cxn ang="0">
                      <a:pos x="84" y="16"/>
                    </a:cxn>
                    <a:cxn ang="0">
                      <a:pos x="81" y="18"/>
                    </a:cxn>
                    <a:cxn ang="0">
                      <a:pos x="75" y="23"/>
                    </a:cxn>
                    <a:cxn ang="0">
                      <a:pos x="66" y="31"/>
                    </a:cxn>
                    <a:cxn ang="0">
                      <a:pos x="62" y="35"/>
                    </a:cxn>
                    <a:cxn ang="0">
                      <a:pos x="69" y="35"/>
                    </a:cxn>
                    <a:cxn ang="0">
                      <a:pos x="75" y="35"/>
                    </a:cxn>
                    <a:cxn ang="0">
                      <a:pos x="80" y="35"/>
                    </a:cxn>
                    <a:cxn ang="0">
                      <a:pos x="87" y="35"/>
                    </a:cxn>
                    <a:cxn ang="0">
                      <a:pos x="89" y="37"/>
                    </a:cxn>
                    <a:cxn ang="0">
                      <a:pos x="89" y="40"/>
                    </a:cxn>
                    <a:cxn ang="0">
                      <a:pos x="86" y="44"/>
                    </a:cxn>
                    <a:cxn ang="0">
                      <a:pos x="81" y="44"/>
                    </a:cxn>
                    <a:cxn ang="0">
                      <a:pos x="71" y="44"/>
                    </a:cxn>
                    <a:cxn ang="0">
                      <a:pos x="63" y="47"/>
                    </a:cxn>
                    <a:cxn ang="0">
                      <a:pos x="55" y="51"/>
                    </a:cxn>
                    <a:cxn ang="0">
                      <a:pos x="48" y="57"/>
                    </a:cxn>
                    <a:cxn ang="0">
                      <a:pos x="41" y="64"/>
                    </a:cxn>
                    <a:cxn ang="0">
                      <a:pos x="37" y="66"/>
                    </a:cxn>
                    <a:cxn ang="0">
                      <a:pos x="27" y="66"/>
                    </a:cxn>
                    <a:cxn ang="0">
                      <a:pos x="22" y="67"/>
                    </a:cxn>
                    <a:cxn ang="0">
                      <a:pos x="9" y="76"/>
                    </a:cxn>
                    <a:cxn ang="0">
                      <a:pos x="10" y="67"/>
                    </a:cxn>
                    <a:cxn ang="0">
                      <a:pos x="10" y="62"/>
                    </a:cxn>
                    <a:cxn ang="0">
                      <a:pos x="9" y="56"/>
                    </a:cxn>
                    <a:cxn ang="0">
                      <a:pos x="6" y="49"/>
                    </a:cxn>
                    <a:cxn ang="0">
                      <a:pos x="0" y="44"/>
                    </a:cxn>
                  </a:cxnLst>
                  <a:rect l="0" t="0" r="r" b="b"/>
                  <a:pathLst>
                    <a:path w="90" h="77">
                      <a:moveTo>
                        <a:pt x="0" y="44"/>
                      </a:moveTo>
                      <a:lnTo>
                        <a:pt x="9" y="42"/>
                      </a:lnTo>
                      <a:lnTo>
                        <a:pt x="18" y="29"/>
                      </a:lnTo>
                      <a:lnTo>
                        <a:pt x="20" y="22"/>
                      </a:lnTo>
                      <a:lnTo>
                        <a:pt x="25" y="18"/>
                      </a:lnTo>
                      <a:lnTo>
                        <a:pt x="32" y="15"/>
                      </a:lnTo>
                      <a:lnTo>
                        <a:pt x="41" y="7"/>
                      </a:lnTo>
                      <a:lnTo>
                        <a:pt x="53" y="2"/>
                      </a:lnTo>
                      <a:lnTo>
                        <a:pt x="59" y="0"/>
                      </a:lnTo>
                      <a:lnTo>
                        <a:pt x="63" y="1"/>
                      </a:lnTo>
                      <a:lnTo>
                        <a:pt x="64" y="4"/>
                      </a:lnTo>
                      <a:lnTo>
                        <a:pt x="62" y="7"/>
                      </a:lnTo>
                      <a:lnTo>
                        <a:pt x="52" y="12"/>
                      </a:lnTo>
                      <a:lnTo>
                        <a:pt x="47" y="16"/>
                      </a:lnTo>
                      <a:lnTo>
                        <a:pt x="55" y="12"/>
                      </a:lnTo>
                      <a:lnTo>
                        <a:pt x="62" y="9"/>
                      </a:lnTo>
                      <a:lnTo>
                        <a:pt x="70" y="5"/>
                      </a:lnTo>
                      <a:lnTo>
                        <a:pt x="77" y="2"/>
                      </a:lnTo>
                      <a:lnTo>
                        <a:pt x="80" y="4"/>
                      </a:lnTo>
                      <a:lnTo>
                        <a:pt x="80" y="8"/>
                      </a:lnTo>
                      <a:lnTo>
                        <a:pt x="84" y="9"/>
                      </a:lnTo>
                      <a:lnTo>
                        <a:pt x="85" y="11"/>
                      </a:lnTo>
                      <a:lnTo>
                        <a:pt x="84" y="16"/>
                      </a:lnTo>
                      <a:lnTo>
                        <a:pt x="81" y="18"/>
                      </a:lnTo>
                      <a:lnTo>
                        <a:pt x="75" y="23"/>
                      </a:lnTo>
                      <a:lnTo>
                        <a:pt x="66" y="31"/>
                      </a:lnTo>
                      <a:lnTo>
                        <a:pt x="62" y="35"/>
                      </a:lnTo>
                      <a:lnTo>
                        <a:pt x="69" y="35"/>
                      </a:lnTo>
                      <a:lnTo>
                        <a:pt x="75" y="35"/>
                      </a:lnTo>
                      <a:lnTo>
                        <a:pt x="80" y="35"/>
                      </a:lnTo>
                      <a:lnTo>
                        <a:pt x="87" y="35"/>
                      </a:lnTo>
                      <a:lnTo>
                        <a:pt x="89" y="37"/>
                      </a:lnTo>
                      <a:lnTo>
                        <a:pt x="89" y="40"/>
                      </a:lnTo>
                      <a:lnTo>
                        <a:pt x="86" y="44"/>
                      </a:lnTo>
                      <a:lnTo>
                        <a:pt x="81" y="44"/>
                      </a:lnTo>
                      <a:lnTo>
                        <a:pt x="71" y="44"/>
                      </a:lnTo>
                      <a:lnTo>
                        <a:pt x="63" y="47"/>
                      </a:lnTo>
                      <a:lnTo>
                        <a:pt x="55" y="51"/>
                      </a:lnTo>
                      <a:lnTo>
                        <a:pt x="48" y="57"/>
                      </a:lnTo>
                      <a:lnTo>
                        <a:pt x="41" y="64"/>
                      </a:lnTo>
                      <a:lnTo>
                        <a:pt x="37" y="66"/>
                      </a:lnTo>
                      <a:lnTo>
                        <a:pt x="27" y="66"/>
                      </a:lnTo>
                      <a:lnTo>
                        <a:pt x="22" y="67"/>
                      </a:lnTo>
                      <a:lnTo>
                        <a:pt x="9" y="76"/>
                      </a:lnTo>
                      <a:lnTo>
                        <a:pt x="10" y="67"/>
                      </a:lnTo>
                      <a:lnTo>
                        <a:pt x="10" y="62"/>
                      </a:lnTo>
                      <a:lnTo>
                        <a:pt x="9" y="56"/>
                      </a:lnTo>
                      <a:lnTo>
                        <a:pt x="6" y="49"/>
                      </a:lnTo>
                      <a:lnTo>
                        <a:pt x="0" y="44"/>
                      </a:lnTo>
                    </a:path>
                  </a:pathLst>
                </a:custGeom>
                <a:solidFill>
                  <a:srgbClr val="FFC080"/>
                </a:solidFill>
                <a:ln w="12700" cap="rnd" cmpd="sng">
                  <a:solidFill>
                    <a:srgbClr val="603000"/>
                  </a:solidFill>
                  <a:prstDash val="solid"/>
                  <a:round/>
                  <a:headEnd type="none" w="med" len="med"/>
                  <a:tailEnd type="none" w="med" len="med"/>
                </a:ln>
                <a:effectLst/>
              </p:spPr>
              <p:txBody>
                <a:bodyPr/>
                <a:lstStyle/>
                <a:p>
                  <a:endParaRPr lang="en-US"/>
                </a:p>
              </p:txBody>
            </p:sp>
            <p:sp>
              <p:nvSpPr>
                <p:cNvPr id="917" name="Freeform 358"/>
                <p:cNvSpPr>
                  <a:spLocks/>
                </p:cNvSpPr>
                <p:nvPr/>
              </p:nvSpPr>
              <p:spPr bwMode="auto">
                <a:xfrm>
                  <a:off x="2937" y="2343"/>
                  <a:ext cx="20" cy="13"/>
                </a:xfrm>
                <a:custGeom>
                  <a:avLst/>
                  <a:gdLst/>
                  <a:ahLst/>
                  <a:cxnLst>
                    <a:cxn ang="0">
                      <a:pos x="19" y="0"/>
                    </a:cxn>
                    <a:cxn ang="0">
                      <a:pos x="13" y="3"/>
                    </a:cxn>
                    <a:cxn ang="0">
                      <a:pos x="9" y="5"/>
                    </a:cxn>
                    <a:cxn ang="0">
                      <a:pos x="4" y="9"/>
                    </a:cxn>
                    <a:cxn ang="0">
                      <a:pos x="0" y="10"/>
                    </a:cxn>
                    <a:cxn ang="0">
                      <a:pos x="1" y="12"/>
                    </a:cxn>
                    <a:cxn ang="0">
                      <a:pos x="3" y="10"/>
                    </a:cxn>
                    <a:cxn ang="0">
                      <a:pos x="8" y="7"/>
                    </a:cxn>
                    <a:cxn ang="0">
                      <a:pos x="12" y="5"/>
                    </a:cxn>
                    <a:cxn ang="0">
                      <a:pos x="15" y="3"/>
                    </a:cxn>
                    <a:cxn ang="0">
                      <a:pos x="19" y="0"/>
                    </a:cxn>
                  </a:cxnLst>
                  <a:rect l="0" t="0" r="r" b="b"/>
                  <a:pathLst>
                    <a:path w="20" h="13">
                      <a:moveTo>
                        <a:pt x="19" y="0"/>
                      </a:moveTo>
                      <a:lnTo>
                        <a:pt x="13" y="3"/>
                      </a:lnTo>
                      <a:lnTo>
                        <a:pt x="9" y="5"/>
                      </a:lnTo>
                      <a:lnTo>
                        <a:pt x="4" y="9"/>
                      </a:lnTo>
                      <a:lnTo>
                        <a:pt x="0" y="10"/>
                      </a:lnTo>
                      <a:lnTo>
                        <a:pt x="1" y="12"/>
                      </a:lnTo>
                      <a:lnTo>
                        <a:pt x="3" y="10"/>
                      </a:lnTo>
                      <a:lnTo>
                        <a:pt x="8" y="7"/>
                      </a:lnTo>
                      <a:lnTo>
                        <a:pt x="12" y="5"/>
                      </a:lnTo>
                      <a:lnTo>
                        <a:pt x="15" y="3"/>
                      </a:lnTo>
                      <a:lnTo>
                        <a:pt x="19" y="0"/>
                      </a:lnTo>
                    </a:path>
                  </a:pathLst>
                </a:custGeom>
                <a:solidFill>
                  <a:srgbClr val="603000"/>
                </a:solidFill>
                <a:ln w="12700" cap="rnd" cmpd="sng">
                  <a:noFill/>
                  <a:prstDash val="solid"/>
                  <a:round/>
                  <a:headEnd type="none" w="med" len="med"/>
                  <a:tailEnd type="none" w="med" len="med"/>
                </a:ln>
                <a:effectLst/>
              </p:spPr>
              <p:txBody>
                <a:bodyPr/>
                <a:lstStyle/>
                <a:p>
                  <a:endParaRPr lang="en-US"/>
                </a:p>
              </p:txBody>
            </p:sp>
            <p:sp>
              <p:nvSpPr>
                <p:cNvPr id="918" name="Freeform 359"/>
                <p:cNvSpPr>
                  <a:spLocks/>
                </p:cNvSpPr>
                <p:nvPr/>
              </p:nvSpPr>
              <p:spPr bwMode="auto">
                <a:xfrm>
                  <a:off x="2879" y="2371"/>
                  <a:ext cx="27" cy="42"/>
                </a:xfrm>
                <a:custGeom>
                  <a:avLst/>
                  <a:gdLst/>
                  <a:ahLst/>
                  <a:cxnLst>
                    <a:cxn ang="0">
                      <a:pos x="1" y="2"/>
                    </a:cxn>
                    <a:cxn ang="0">
                      <a:pos x="11" y="0"/>
                    </a:cxn>
                    <a:cxn ang="0">
                      <a:pos x="19" y="6"/>
                    </a:cxn>
                    <a:cxn ang="0">
                      <a:pos x="24" y="13"/>
                    </a:cxn>
                    <a:cxn ang="0">
                      <a:pos x="26" y="21"/>
                    </a:cxn>
                    <a:cxn ang="0">
                      <a:pos x="26" y="26"/>
                    </a:cxn>
                    <a:cxn ang="0">
                      <a:pos x="25" y="36"/>
                    </a:cxn>
                    <a:cxn ang="0">
                      <a:pos x="3" y="41"/>
                    </a:cxn>
                    <a:cxn ang="0">
                      <a:pos x="0" y="5"/>
                    </a:cxn>
                    <a:cxn ang="0">
                      <a:pos x="1" y="2"/>
                    </a:cxn>
                  </a:cxnLst>
                  <a:rect l="0" t="0" r="r" b="b"/>
                  <a:pathLst>
                    <a:path w="27" h="42">
                      <a:moveTo>
                        <a:pt x="1" y="2"/>
                      </a:moveTo>
                      <a:lnTo>
                        <a:pt x="11" y="0"/>
                      </a:lnTo>
                      <a:lnTo>
                        <a:pt x="19" y="6"/>
                      </a:lnTo>
                      <a:lnTo>
                        <a:pt x="24" y="13"/>
                      </a:lnTo>
                      <a:lnTo>
                        <a:pt x="26" y="21"/>
                      </a:lnTo>
                      <a:lnTo>
                        <a:pt x="26" y="26"/>
                      </a:lnTo>
                      <a:lnTo>
                        <a:pt x="25" y="36"/>
                      </a:lnTo>
                      <a:lnTo>
                        <a:pt x="3" y="41"/>
                      </a:lnTo>
                      <a:lnTo>
                        <a:pt x="0" y="5"/>
                      </a:lnTo>
                      <a:lnTo>
                        <a:pt x="1" y="2"/>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867" name="Group 409"/>
              <p:cNvGrpSpPr>
                <a:grpSpLocks/>
              </p:cNvGrpSpPr>
              <p:nvPr/>
            </p:nvGrpSpPr>
            <p:grpSpPr bwMode="auto">
              <a:xfrm>
                <a:off x="2677" y="2077"/>
                <a:ext cx="210" cy="852"/>
                <a:chOff x="2677" y="2077"/>
                <a:chExt cx="210" cy="852"/>
              </a:xfrm>
            </p:grpSpPr>
            <p:grpSp>
              <p:nvGrpSpPr>
                <p:cNvPr id="868" name="Group 387"/>
                <p:cNvGrpSpPr>
                  <a:grpSpLocks/>
                </p:cNvGrpSpPr>
                <p:nvPr/>
              </p:nvGrpSpPr>
              <p:grpSpPr bwMode="auto">
                <a:xfrm>
                  <a:off x="2677" y="2186"/>
                  <a:ext cx="210" cy="743"/>
                  <a:chOff x="2677" y="2186"/>
                  <a:chExt cx="210" cy="743"/>
                </a:xfrm>
              </p:grpSpPr>
              <p:grpSp>
                <p:nvGrpSpPr>
                  <p:cNvPr id="890" name="Group 368"/>
                  <p:cNvGrpSpPr>
                    <a:grpSpLocks/>
                  </p:cNvGrpSpPr>
                  <p:nvPr/>
                </p:nvGrpSpPr>
                <p:grpSpPr bwMode="auto">
                  <a:xfrm>
                    <a:off x="2714" y="2860"/>
                    <a:ext cx="132" cy="69"/>
                    <a:chOff x="2714" y="2860"/>
                    <a:chExt cx="132" cy="69"/>
                  </a:xfrm>
                </p:grpSpPr>
                <p:sp>
                  <p:nvSpPr>
                    <p:cNvPr id="909" name="Freeform 361"/>
                    <p:cNvSpPr>
                      <a:spLocks/>
                    </p:cNvSpPr>
                    <p:nvPr/>
                  </p:nvSpPr>
                  <p:spPr bwMode="auto">
                    <a:xfrm>
                      <a:off x="2714" y="2860"/>
                      <a:ext cx="132" cy="69"/>
                    </a:xfrm>
                    <a:custGeom>
                      <a:avLst/>
                      <a:gdLst/>
                      <a:ahLst/>
                      <a:cxnLst>
                        <a:cxn ang="0">
                          <a:pos x="3" y="14"/>
                        </a:cxn>
                        <a:cxn ang="0">
                          <a:pos x="1" y="25"/>
                        </a:cxn>
                        <a:cxn ang="0">
                          <a:pos x="0" y="34"/>
                        </a:cxn>
                        <a:cxn ang="0">
                          <a:pos x="2" y="41"/>
                        </a:cxn>
                        <a:cxn ang="0">
                          <a:pos x="3" y="46"/>
                        </a:cxn>
                        <a:cxn ang="0">
                          <a:pos x="9" y="48"/>
                        </a:cxn>
                        <a:cxn ang="0">
                          <a:pos x="14" y="48"/>
                        </a:cxn>
                        <a:cxn ang="0">
                          <a:pos x="25" y="59"/>
                        </a:cxn>
                        <a:cxn ang="0">
                          <a:pos x="40" y="66"/>
                        </a:cxn>
                        <a:cxn ang="0">
                          <a:pos x="56" y="68"/>
                        </a:cxn>
                        <a:cxn ang="0">
                          <a:pos x="71" y="66"/>
                        </a:cxn>
                        <a:cxn ang="0">
                          <a:pos x="76" y="63"/>
                        </a:cxn>
                        <a:cxn ang="0">
                          <a:pos x="77" y="58"/>
                        </a:cxn>
                        <a:cxn ang="0">
                          <a:pos x="75" y="53"/>
                        </a:cxn>
                        <a:cxn ang="0">
                          <a:pos x="71" y="47"/>
                        </a:cxn>
                        <a:cxn ang="0">
                          <a:pos x="65" y="43"/>
                        </a:cxn>
                        <a:cxn ang="0">
                          <a:pos x="60" y="37"/>
                        </a:cxn>
                        <a:cxn ang="0">
                          <a:pos x="68" y="38"/>
                        </a:cxn>
                        <a:cxn ang="0">
                          <a:pos x="72" y="36"/>
                        </a:cxn>
                        <a:cxn ang="0">
                          <a:pos x="81" y="40"/>
                        </a:cxn>
                        <a:cxn ang="0">
                          <a:pos x="92" y="43"/>
                        </a:cxn>
                        <a:cxn ang="0">
                          <a:pos x="113" y="45"/>
                        </a:cxn>
                        <a:cxn ang="0">
                          <a:pos x="131" y="43"/>
                        </a:cxn>
                        <a:cxn ang="0">
                          <a:pos x="131" y="35"/>
                        </a:cxn>
                        <a:cxn ang="0">
                          <a:pos x="125" y="33"/>
                        </a:cxn>
                        <a:cxn ang="0">
                          <a:pos x="111" y="26"/>
                        </a:cxn>
                        <a:cxn ang="0">
                          <a:pos x="97" y="17"/>
                        </a:cxn>
                        <a:cxn ang="0">
                          <a:pos x="90" y="11"/>
                        </a:cxn>
                        <a:cxn ang="0">
                          <a:pos x="53" y="0"/>
                        </a:cxn>
                        <a:cxn ang="0">
                          <a:pos x="4" y="5"/>
                        </a:cxn>
                        <a:cxn ang="0">
                          <a:pos x="3" y="14"/>
                        </a:cxn>
                      </a:cxnLst>
                      <a:rect l="0" t="0" r="r" b="b"/>
                      <a:pathLst>
                        <a:path w="132" h="69">
                          <a:moveTo>
                            <a:pt x="3" y="14"/>
                          </a:moveTo>
                          <a:lnTo>
                            <a:pt x="1" y="25"/>
                          </a:lnTo>
                          <a:lnTo>
                            <a:pt x="0" y="34"/>
                          </a:lnTo>
                          <a:lnTo>
                            <a:pt x="2" y="41"/>
                          </a:lnTo>
                          <a:lnTo>
                            <a:pt x="3" y="46"/>
                          </a:lnTo>
                          <a:lnTo>
                            <a:pt x="9" y="48"/>
                          </a:lnTo>
                          <a:lnTo>
                            <a:pt x="14" y="48"/>
                          </a:lnTo>
                          <a:lnTo>
                            <a:pt x="25" y="59"/>
                          </a:lnTo>
                          <a:lnTo>
                            <a:pt x="40" y="66"/>
                          </a:lnTo>
                          <a:lnTo>
                            <a:pt x="56" y="68"/>
                          </a:lnTo>
                          <a:lnTo>
                            <a:pt x="71" y="66"/>
                          </a:lnTo>
                          <a:lnTo>
                            <a:pt x="76" y="63"/>
                          </a:lnTo>
                          <a:lnTo>
                            <a:pt x="77" y="58"/>
                          </a:lnTo>
                          <a:lnTo>
                            <a:pt x="75" y="53"/>
                          </a:lnTo>
                          <a:lnTo>
                            <a:pt x="71" y="47"/>
                          </a:lnTo>
                          <a:lnTo>
                            <a:pt x="65" y="43"/>
                          </a:lnTo>
                          <a:lnTo>
                            <a:pt x="60" y="37"/>
                          </a:lnTo>
                          <a:lnTo>
                            <a:pt x="68" y="38"/>
                          </a:lnTo>
                          <a:lnTo>
                            <a:pt x="72" y="36"/>
                          </a:lnTo>
                          <a:lnTo>
                            <a:pt x="81" y="40"/>
                          </a:lnTo>
                          <a:lnTo>
                            <a:pt x="92" y="43"/>
                          </a:lnTo>
                          <a:lnTo>
                            <a:pt x="113" y="45"/>
                          </a:lnTo>
                          <a:lnTo>
                            <a:pt x="131" y="43"/>
                          </a:lnTo>
                          <a:lnTo>
                            <a:pt x="131" y="35"/>
                          </a:lnTo>
                          <a:lnTo>
                            <a:pt x="125" y="33"/>
                          </a:lnTo>
                          <a:lnTo>
                            <a:pt x="111" y="26"/>
                          </a:lnTo>
                          <a:lnTo>
                            <a:pt x="97" y="17"/>
                          </a:lnTo>
                          <a:lnTo>
                            <a:pt x="90" y="11"/>
                          </a:lnTo>
                          <a:lnTo>
                            <a:pt x="53" y="0"/>
                          </a:lnTo>
                          <a:lnTo>
                            <a:pt x="4" y="5"/>
                          </a:lnTo>
                          <a:lnTo>
                            <a:pt x="3" y="14"/>
                          </a:lnTo>
                        </a:path>
                      </a:pathLst>
                    </a:custGeom>
                    <a:solidFill>
                      <a:srgbClr val="404040"/>
                    </a:solidFill>
                    <a:ln w="12700" cap="rnd" cmpd="sng">
                      <a:solidFill>
                        <a:srgbClr val="000000"/>
                      </a:solidFill>
                      <a:prstDash val="solid"/>
                      <a:round/>
                      <a:headEnd type="none" w="med" len="med"/>
                      <a:tailEnd type="none" w="med" len="med"/>
                    </a:ln>
                    <a:effectLst/>
                  </p:spPr>
                  <p:txBody>
                    <a:bodyPr/>
                    <a:lstStyle/>
                    <a:p>
                      <a:endParaRPr lang="en-US"/>
                    </a:p>
                  </p:txBody>
                </p:sp>
                <p:sp>
                  <p:nvSpPr>
                    <p:cNvPr id="910" name="Freeform 362"/>
                    <p:cNvSpPr>
                      <a:spLocks/>
                    </p:cNvSpPr>
                    <p:nvPr/>
                  </p:nvSpPr>
                  <p:spPr bwMode="auto">
                    <a:xfrm>
                      <a:off x="2734" y="2883"/>
                      <a:ext cx="32" cy="13"/>
                    </a:xfrm>
                    <a:custGeom>
                      <a:avLst/>
                      <a:gdLst/>
                      <a:ahLst/>
                      <a:cxnLst>
                        <a:cxn ang="0">
                          <a:pos x="5" y="1"/>
                        </a:cxn>
                        <a:cxn ang="0">
                          <a:pos x="16" y="2"/>
                        </a:cxn>
                        <a:cxn ang="0">
                          <a:pos x="21" y="0"/>
                        </a:cxn>
                        <a:cxn ang="0">
                          <a:pos x="31" y="9"/>
                        </a:cxn>
                        <a:cxn ang="0">
                          <a:pos x="22" y="11"/>
                        </a:cxn>
                        <a:cxn ang="0">
                          <a:pos x="7" y="12"/>
                        </a:cxn>
                        <a:cxn ang="0">
                          <a:pos x="1" y="4"/>
                        </a:cxn>
                        <a:cxn ang="0">
                          <a:pos x="0" y="0"/>
                        </a:cxn>
                        <a:cxn ang="0">
                          <a:pos x="5" y="1"/>
                        </a:cxn>
                      </a:cxnLst>
                      <a:rect l="0" t="0" r="r" b="b"/>
                      <a:pathLst>
                        <a:path w="32" h="13">
                          <a:moveTo>
                            <a:pt x="5" y="1"/>
                          </a:moveTo>
                          <a:lnTo>
                            <a:pt x="16" y="2"/>
                          </a:lnTo>
                          <a:lnTo>
                            <a:pt x="21" y="0"/>
                          </a:lnTo>
                          <a:lnTo>
                            <a:pt x="31" y="9"/>
                          </a:lnTo>
                          <a:lnTo>
                            <a:pt x="22" y="11"/>
                          </a:lnTo>
                          <a:lnTo>
                            <a:pt x="7" y="12"/>
                          </a:lnTo>
                          <a:lnTo>
                            <a:pt x="1" y="4"/>
                          </a:lnTo>
                          <a:lnTo>
                            <a:pt x="0" y="0"/>
                          </a:lnTo>
                          <a:lnTo>
                            <a:pt x="5" y="1"/>
                          </a:lnTo>
                        </a:path>
                      </a:pathLst>
                    </a:custGeom>
                    <a:solidFill>
                      <a:srgbClr val="606060"/>
                    </a:solidFill>
                    <a:ln w="12700" cap="rnd" cmpd="sng">
                      <a:noFill/>
                      <a:prstDash val="solid"/>
                      <a:round/>
                      <a:headEnd type="none" w="med" len="med"/>
                      <a:tailEnd type="none" w="med" len="med"/>
                    </a:ln>
                    <a:effectLst/>
                  </p:spPr>
                  <p:txBody>
                    <a:bodyPr/>
                    <a:lstStyle/>
                    <a:p>
                      <a:endParaRPr lang="en-US"/>
                    </a:p>
                  </p:txBody>
                </p:sp>
                <p:sp>
                  <p:nvSpPr>
                    <p:cNvPr id="911" name="Freeform 363"/>
                    <p:cNvSpPr>
                      <a:spLocks/>
                    </p:cNvSpPr>
                    <p:nvPr/>
                  </p:nvSpPr>
                  <p:spPr bwMode="auto">
                    <a:xfrm>
                      <a:off x="2746" y="2898"/>
                      <a:ext cx="36" cy="15"/>
                    </a:xfrm>
                    <a:custGeom>
                      <a:avLst/>
                      <a:gdLst/>
                      <a:ahLst/>
                      <a:cxnLst>
                        <a:cxn ang="0">
                          <a:pos x="0" y="4"/>
                        </a:cxn>
                        <a:cxn ang="0">
                          <a:pos x="7" y="9"/>
                        </a:cxn>
                        <a:cxn ang="0">
                          <a:pos x="17" y="12"/>
                        </a:cxn>
                        <a:cxn ang="0">
                          <a:pos x="26" y="14"/>
                        </a:cxn>
                        <a:cxn ang="0">
                          <a:pos x="32" y="13"/>
                        </a:cxn>
                        <a:cxn ang="0">
                          <a:pos x="35" y="12"/>
                        </a:cxn>
                        <a:cxn ang="0">
                          <a:pos x="28" y="6"/>
                        </a:cxn>
                        <a:cxn ang="0">
                          <a:pos x="22" y="0"/>
                        </a:cxn>
                        <a:cxn ang="0">
                          <a:pos x="13" y="3"/>
                        </a:cxn>
                        <a:cxn ang="0">
                          <a:pos x="0" y="4"/>
                        </a:cxn>
                      </a:cxnLst>
                      <a:rect l="0" t="0" r="r" b="b"/>
                      <a:pathLst>
                        <a:path w="36" h="15">
                          <a:moveTo>
                            <a:pt x="0" y="4"/>
                          </a:moveTo>
                          <a:lnTo>
                            <a:pt x="7" y="9"/>
                          </a:lnTo>
                          <a:lnTo>
                            <a:pt x="17" y="12"/>
                          </a:lnTo>
                          <a:lnTo>
                            <a:pt x="26" y="14"/>
                          </a:lnTo>
                          <a:lnTo>
                            <a:pt x="32" y="13"/>
                          </a:lnTo>
                          <a:lnTo>
                            <a:pt x="35" y="12"/>
                          </a:lnTo>
                          <a:lnTo>
                            <a:pt x="28" y="6"/>
                          </a:lnTo>
                          <a:lnTo>
                            <a:pt x="22" y="0"/>
                          </a:lnTo>
                          <a:lnTo>
                            <a:pt x="13" y="3"/>
                          </a:lnTo>
                          <a:lnTo>
                            <a:pt x="0" y="4"/>
                          </a:lnTo>
                        </a:path>
                      </a:pathLst>
                    </a:custGeom>
                    <a:solidFill>
                      <a:srgbClr val="606060"/>
                    </a:solidFill>
                    <a:ln w="12700" cap="rnd" cmpd="sng">
                      <a:noFill/>
                      <a:prstDash val="solid"/>
                      <a:round/>
                      <a:headEnd type="none" w="med" len="med"/>
                      <a:tailEnd type="none" w="med" len="med"/>
                    </a:ln>
                    <a:effectLst/>
                  </p:spPr>
                  <p:txBody>
                    <a:bodyPr/>
                    <a:lstStyle/>
                    <a:p>
                      <a:endParaRPr lang="en-US"/>
                    </a:p>
                  </p:txBody>
                </p:sp>
                <p:sp>
                  <p:nvSpPr>
                    <p:cNvPr id="912" name="Freeform 364"/>
                    <p:cNvSpPr>
                      <a:spLocks/>
                    </p:cNvSpPr>
                    <p:nvPr/>
                  </p:nvSpPr>
                  <p:spPr bwMode="auto">
                    <a:xfrm>
                      <a:off x="2791" y="2877"/>
                      <a:ext cx="19" cy="5"/>
                    </a:xfrm>
                    <a:custGeom>
                      <a:avLst/>
                      <a:gdLst/>
                      <a:ahLst/>
                      <a:cxnLst>
                        <a:cxn ang="0">
                          <a:pos x="0" y="0"/>
                        </a:cxn>
                        <a:cxn ang="0">
                          <a:pos x="6" y="3"/>
                        </a:cxn>
                        <a:cxn ang="0">
                          <a:pos x="13" y="4"/>
                        </a:cxn>
                        <a:cxn ang="0">
                          <a:pos x="18" y="3"/>
                        </a:cxn>
                        <a:cxn ang="0">
                          <a:pos x="14" y="1"/>
                        </a:cxn>
                        <a:cxn ang="0">
                          <a:pos x="12" y="0"/>
                        </a:cxn>
                        <a:cxn ang="0">
                          <a:pos x="0" y="0"/>
                        </a:cxn>
                      </a:cxnLst>
                      <a:rect l="0" t="0" r="r" b="b"/>
                      <a:pathLst>
                        <a:path w="19" h="5">
                          <a:moveTo>
                            <a:pt x="0" y="0"/>
                          </a:moveTo>
                          <a:lnTo>
                            <a:pt x="6" y="3"/>
                          </a:lnTo>
                          <a:lnTo>
                            <a:pt x="13" y="4"/>
                          </a:lnTo>
                          <a:lnTo>
                            <a:pt x="18" y="3"/>
                          </a:lnTo>
                          <a:lnTo>
                            <a:pt x="14" y="1"/>
                          </a:lnTo>
                          <a:lnTo>
                            <a:pt x="12" y="0"/>
                          </a:lnTo>
                          <a:lnTo>
                            <a:pt x="0" y="0"/>
                          </a:lnTo>
                        </a:path>
                      </a:pathLst>
                    </a:custGeom>
                    <a:solidFill>
                      <a:srgbClr val="606060"/>
                    </a:solidFill>
                    <a:ln w="12700" cap="rnd" cmpd="sng">
                      <a:noFill/>
                      <a:prstDash val="solid"/>
                      <a:round/>
                      <a:headEnd type="none" w="med" len="med"/>
                      <a:tailEnd type="none" w="med" len="med"/>
                    </a:ln>
                    <a:effectLst/>
                  </p:spPr>
                  <p:txBody>
                    <a:bodyPr/>
                    <a:lstStyle/>
                    <a:p>
                      <a:endParaRPr lang="en-US"/>
                    </a:p>
                  </p:txBody>
                </p:sp>
                <p:sp>
                  <p:nvSpPr>
                    <p:cNvPr id="913" name="Freeform 365"/>
                    <p:cNvSpPr>
                      <a:spLocks/>
                    </p:cNvSpPr>
                    <p:nvPr/>
                  </p:nvSpPr>
                  <p:spPr bwMode="auto">
                    <a:xfrm>
                      <a:off x="2809" y="2884"/>
                      <a:ext cx="26" cy="8"/>
                    </a:xfrm>
                    <a:custGeom>
                      <a:avLst/>
                      <a:gdLst/>
                      <a:ahLst/>
                      <a:cxnLst>
                        <a:cxn ang="0">
                          <a:pos x="5" y="0"/>
                        </a:cxn>
                        <a:cxn ang="0">
                          <a:pos x="0" y="2"/>
                        </a:cxn>
                        <a:cxn ang="0">
                          <a:pos x="6" y="5"/>
                        </a:cxn>
                        <a:cxn ang="0">
                          <a:pos x="16" y="6"/>
                        </a:cxn>
                        <a:cxn ang="0">
                          <a:pos x="25" y="7"/>
                        </a:cxn>
                        <a:cxn ang="0">
                          <a:pos x="18" y="5"/>
                        </a:cxn>
                        <a:cxn ang="0">
                          <a:pos x="5" y="0"/>
                        </a:cxn>
                      </a:cxnLst>
                      <a:rect l="0" t="0" r="r" b="b"/>
                      <a:pathLst>
                        <a:path w="26" h="8">
                          <a:moveTo>
                            <a:pt x="5" y="0"/>
                          </a:moveTo>
                          <a:lnTo>
                            <a:pt x="0" y="2"/>
                          </a:lnTo>
                          <a:lnTo>
                            <a:pt x="6" y="5"/>
                          </a:lnTo>
                          <a:lnTo>
                            <a:pt x="16" y="6"/>
                          </a:lnTo>
                          <a:lnTo>
                            <a:pt x="25" y="7"/>
                          </a:lnTo>
                          <a:lnTo>
                            <a:pt x="18" y="5"/>
                          </a:lnTo>
                          <a:lnTo>
                            <a:pt x="5" y="0"/>
                          </a:lnTo>
                        </a:path>
                      </a:pathLst>
                    </a:custGeom>
                    <a:solidFill>
                      <a:srgbClr val="606060"/>
                    </a:solidFill>
                    <a:ln w="12700" cap="rnd" cmpd="sng">
                      <a:noFill/>
                      <a:prstDash val="solid"/>
                      <a:round/>
                      <a:headEnd type="none" w="med" len="med"/>
                      <a:tailEnd type="none" w="med" len="med"/>
                    </a:ln>
                    <a:effectLst/>
                  </p:spPr>
                  <p:txBody>
                    <a:bodyPr/>
                    <a:lstStyle/>
                    <a:p>
                      <a:endParaRPr lang="en-US"/>
                    </a:p>
                  </p:txBody>
                </p:sp>
                <p:sp>
                  <p:nvSpPr>
                    <p:cNvPr id="914" name="Freeform 366"/>
                    <p:cNvSpPr>
                      <a:spLocks/>
                    </p:cNvSpPr>
                    <p:nvPr/>
                  </p:nvSpPr>
                  <p:spPr bwMode="auto">
                    <a:xfrm>
                      <a:off x="2763" y="2879"/>
                      <a:ext cx="77" cy="20"/>
                    </a:xfrm>
                    <a:custGeom>
                      <a:avLst/>
                      <a:gdLst/>
                      <a:ahLst/>
                      <a:cxnLst>
                        <a:cxn ang="0">
                          <a:pos x="0" y="2"/>
                        </a:cxn>
                        <a:cxn ang="0">
                          <a:pos x="8" y="11"/>
                        </a:cxn>
                        <a:cxn ang="0">
                          <a:pos x="18" y="11"/>
                        </a:cxn>
                        <a:cxn ang="0">
                          <a:pos x="26" y="12"/>
                        </a:cxn>
                        <a:cxn ang="0">
                          <a:pos x="34" y="15"/>
                        </a:cxn>
                        <a:cxn ang="0">
                          <a:pos x="43" y="17"/>
                        </a:cxn>
                        <a:cxn ang="0">
                          <a:pos x="61" y="19"/>
                        </a:cxn>
                        <a:cxn ang="0">
                          <a:pos x="76" y="18"/>
                        </a:cxn>
                        <a:cxn ang="0">
                          <a:pos x="75" y="15"/>
                        </a:cxn>
                        <a:cxn ang="0">
                          <a:pos x="63" y="15"/>
                        </a:cxn>
                        <a:cxn ang="0">
                          <a:pos x="53" y="13"/>
                        </a:cxn>
                        <a:cxn ang="0">
                          <a:pos x="41" y="10"/>
                        </a:cxn>
                        <a:cxn ang="0">
                          <a:pos x="33" y="6"/>
                        </a:cxn>
                        <a:cxn ang="0">
                          <a:pos x="24" y="0"/>
                        </a:cxn>
                        <a:cxn ang="0">
                          <a:pos x="15" y="1"/>
                        </a:cxn>
                        <a:cxn ang="0">
                          <a:pos x="0" y="2"/>
                        </a:cxn>
                      </a:cxnLst>
                      <a:rect l="0" t="0" r="r" b="b"/>
                      <a:pathLst>
                        <a:path w="77" h="20">
                          <a:moveTo>
                            <a:pt x="0" y="2"/>
                          </a:moveTo>
                          <a:lnTo>
                            <a:pt x="8" y="11"/>
                          </a:lnTo>
                          <a:lnTo>
                            <a:pt x="18" y="11"/>
                          </a:lnTo>
                          <a:lnTo>
                            <a:pt x="26" y="12"/>
                          </a:lnTo>
                          <a:lnTo>
                            <a:pt x="34" y="15"/>
                          </a:lnTo>
                          <a:lnTo>
                            <a:pt x="43" y="17"/>
                          </a:lnTo>
                          <a:lnTo>
                            <a:pt x="61" y="19"/>
                          </a:lnTo>
                          <a:lnTo>
                            <a:pt x="76" y="18"/>
                          </a:lnTo>
                          <a:lnTo>
                            <a:pt x="75" y="15"/>
                          </a:lnTo>
                          <a:lnTo>
                            <a:pt x="63" y="15"/>
                          </a:lnTo>
                          <a:lnTo>
                            <a:pt x="53" y="13"/>
                          </a:lnTo>
                          <a:lnTo>
                            <a:pt x="41" y="10"/>
                          </a:lnTo>
                          <a:lnTo>
                            <a:pt x="33" y="6"/>
                          </a:lnTo>
                          <a:lnTo>
                            <a:pt x="24" y="0"/>
                          </a:lnTo>
                          <a:lnTo>
                            <a:pt x="15" y="1"/>
                          </a:lnTo>
                          <a:lnTo>
                            <a:pt x="0" y="2"/>
                          </a:lnTo>
                        </a:path>
                      </a:pathLst>
                    </a:custGeom>
                    <a:solidFill>
                      <a:srgbClr val="606060"/>
                    </a:solidFill>
                    <a:ln w="12700" cap="rnd" cmpd="sng">
                      <a:noFill/>
                      <a:prstDash val="solid"/>
                      <a:round/>
                      <a:headEnd type="none" w="med" len="med"/>
                      <a:tailEnd type="none" w="med" len="med"/>
                    </a:ln>
                    <a:effectLst/>
                  </p:spPr>
                  <p:txBody>
                    <a:bodyPr/>
                    <a:lstStyle/>
                    <a:p>
                      <a:endParaRPr lang="en-US"/>
                    </a:p>
                  </p:txBody>
                </p:sp>
                <p:sp>
                  <p:nvSpPr>
                    <p:cNvPr id="915" name="Freeform 367"/>
                    <p:cNvSpPr>
                      <a:spLocks/>
                    </p:cNvSpPr>
                    <p:nvPr/>
                  </p:nvSpPr>
                  <p:spPr bwMode="auto">
                    <a:xfrm>
                      <a:off x="2716" y="2886"/>
                      <a:ext cx="69" cy="36"/>
                    </a:xfrm>
                    <a:custGeom>
                      <a:avLst/>
                      <a:gdLst/>
                      <a:ahLst/>
                      <a:cxnLst>
                        <a:cxn ang="0">
                          <a:pos x="1" y="0"/>
                        </a:cxn>
                        <a:cxn ang="0">
                          <a:pos x="8" y="3"/>
                        </a:cxn>
                        <a:cxn ang="0">
                          <a:pos x="15" y="1"/>
                        </a:cxn>
                        <a:cxn ang="0">
                          <a:pos x="22" y="13"/>
                        </a:cxn>
                        <a:cxn ang="0">
                          <a:pos x="29" y="19"/>
                        </a:cxn>
                        <a:cxn ang="0">
                          <a:pos x="42" y="26"/>
                        </a:cxn>
                        <a:cxn ang="0">
                          <a:pos x="54" y="28"/>
                        </a:cxn>
                        <a:cxn ang="0">
                          <a:pos x="62" y="28"/>
                        </a:cxn>
                        <a:cxn ang="0">
                          <a:pos x="67" y="27"/>
                        </a:cxn>
                        <a:cxn ang="0">
                          <a:pos x="68" y="30"/>
                        </a:cxn>
                        <a:cxn ang="0">
                          <a:pos x="64" y="34"/>
                        </a:cxn>
                        <a:cxn ang="0">
                          <a:pos x="51" y="35"/>
                        </a:cxn>
                        <a:cxn ang="0">
                          <a:pos x="37" y="33"/>
                        </a:cxn>
                        <a:cxn ang="0">
                          <a:pos x="26" y="29"/>
                        </a:cxn>
                        <a:cxn ang="0">
                          <a:pos x="16" y="22"/>
                        </a:cxn>
                        <a:cxn ang="0">
                          <a:pos x="13" y="18"/>
                        </a:cxn>
                        <a:cxn ang="0">
                          <a:pos x="8" y="16"/>
                        </a:cxn>
                        <a:cxn ang="0">
                          <a:pos x="1" y="14"/>
                        </a:cxn>
                        <a:cxn ang="0">
                          <a:pos x="0" y="8"/>
                        </a:cxn>
                        <a:cxn ang="0">
                          <a:pos x="1" y="0"/>
                        </a:cxn>
                      </a:cxnLst>
                      <a:rect l="0" t="0" r="r" b="b"/>
                      <a:pathLst>
                        <a:path w="69" h="36">
                          <a:moveTo>
                            <a:pt x="1" y="0"/>
                          </a:moveTo>
                          <a:lnTo>
                            <a:pt x="8" y="3"/>
                          </a:lnTo>
                          <a:lnTo>
                            <a:pt x="15" y="1"/>
                          </a:lnTo>
                          <a:lnTo>
                            <a:pt x="22" y="13"/>
                          </a:lnTo>
                          <a:lnTo>
                            <a:pt x="29" y="19"/>
                          </a:lnTo>
                          <a:lnTo>
                            <a:pt x="42" y="26"/>
                          </a:lnTo>
                          <a:lnTo>
                            <a:pt x="54" y="28"/>
                          </a:lnTo>
                          <a:lnTo>
                            <a:pt x="62" y="28"/>
                          </a:lnTo>
                          <a:lnTo>
                            <a:pt x="67" y="27"/>
                          </a:lnTo>
                          <a:lnTo>
                            <a:pt x="68" y="30"/>
                          </a:lnTo>
                          <a:lnTo>
                            <a:pt x="64" y="34"/>
                          </a:lnTo>
                          <a:lnTo>
                            <a:pt x="51" y="35"/>
                          </a:lnTo>
                          <a:lnTo>
                            <a:pt x="37" y="33"/>
                          </a:lnTo>
                          <a:lnTo>
                            <a:pt x="26" y="29"/>
                          </a:lnTo>
                          <a:lnTo>
                            <a:pt x="16" y="22"/>
                          </a:lnTo>
                          <a:lnTo>
                            <a:pt x="13" y="18"/>
                          </a:lnTo>
                          <a:lnTo>
                            <a:pt x="8" y="16"/>
                          </a:lnTo>
                          <a:lnTo>
                            <a:pt x="1" y="14"/>
                          </a:lnTo>
                          <a:lnTo>
                            <a:pt x="0" y="8"/>
                          </a:lnTo>
                          <a:lnTo>
                            <a:pt x="1" y="0"/>
                          </a:lnTo>
                        </a:path>
                      </a:pathLst>
                    </a:custGeom>
                    <a:solidFill>
                      <a:srgbClr val="606060"/>
                    </a:solidFill>
                    <a:ln w="12700" cap="rnd" cmpd="sng">
                      <a:noFill/>
                      <a:prstDash val="solid"/>
                      <a:round/>
                      <a:headEnd type="none" w="med" len="med"/>
                      <a:tailEnd type="none" w="med" len="med"/>
                    </a:ln>
                    <a:effectLst/>
                  </p:spPr>
                  <p:txBody>
                    <a:bodyPr/>
                    <a:lstStyle/>
                    <a:p>
                      <a:endParaRPr lang="en-US"/>
                    </a:p>
                  </p:txBody>
                </p:sp>
              </p:grpSp>
              <p:grpSp>
                <p:nvGrpSpPr>
                  <p:cNvPr id="891" name="Group 386"/>
                  <p:cNvGrpSpPr>
                    <a:grpSpLocks/>
                  </p:cNvGrpSpPr>
                  <p:nvPr/>
                </p:nvGrpSpPr>
                <p:grpSpPr bwMode="auto">
                  <a:xfrm>
                    <a:off x="2677" y="2186"/>
                    <a:ext cx="210" cy="697"/>
                    <a:chOff x="2677" y="2186"/>
                    <a:chExt cx="210" cy="697"/>
                  </a:xfrm>
                </p:grpSpPr>
                <p:sp>
                  <p:nvSpPr>
                    <p:cNvPr id="892" name="Freeform 369"/>
                    <p:cNvSpPr>
                      <a:spLocks/>
                    </p:cNvSpPr>
                    <p:nvPr/>
                  </p:nvSpPr>
                  <p:spPr bwMode="auto">
                    <a:xfrm>
                      <a:off x="2677" y="2196"/>
                      <a:ext cx="210" cy="687"/>
                    </a:xfrm>
                    <a:custGeom>
                      <a:avLst/>
                      <a:gdLst/>
                      <a:ahLst/>
                      <a:cxnLst>
                        <a:cxn ang="0">
                          <a:pos x="62" y="0"/>
                        </a:cxn>
                        <a:cxn ang="0">
                          <a:pos x="51" y="18"/>
                        </a:cxn>
                        <a:cxn ang="0">
                          <a:pos x="26" y="36"/>
                        </a:cxn>
                        <a:cxn ang="0">
                          <a:pos x="19" y="43"/>
                        </a:cxn>
                        <a:cxn ang="0">
                          <a:pos x="11" y="64"/>
                        </a:cxn>
                        <a:cxn ang="0">
                          <a:pos x="0" y="94"/>
                        </a:cxn>
                        <a:cxn ang="0">
                          <a:pos x="9" y="129"/>
                        </a:cxn>
                        <a:cxn ang="0">
                          <a:pos x="16" y="159"/>
                        </a:cxn>
                        <a:cxn ang="0">
                          <a:pos x="16" y="189"/>
                        </a:cxn>
                        <a:cxn ang="0">
                          <a:pos x="26" y="205"/>
                        </a:cxn>
                        <a:cxn ang="0">
                          <a:pos x="23" y="278"/>
                        </a:cxn>
                        <a:cxn ang="0">
                          <a:pos x="29" y="303"/>
                        </a:cxn>
                        <a:cxn ang="0">
                          <a:pos x="29" y="328"/>
                        </a:cxn>
                        <a:cxn ang="0">
                          <a:pos x="26" y="348"/>
                        </a:cxn>
                        <a:cxn ang="0">
                          <a:pos x="37" y="350"/>
                        </a:cxn>
                        <a:cxn ang="0">
                          <a:pos x="41" y="375"/>
                        </a:cxn>
                        <a:cxn ang="0">
                          <a:pos x="41" y="409"/>
                        </a:cxn>
                        <a:cxn ang="0">
                          <a:pos x="34" y="465"/>
                        </a:cxn>
                        <a:cxn ang="0">
                          <a:pos x="26" y="527"/>
                        </a:cxn>
                        <a:cxn ang="0">
                          <a:pos x="24" y="569"/>
                        </a:cxn>
                        <a:cxn ang="0">
                          <a:pos x="28" y="624"/>
                        </a:cxn>
                        <a:cxn ang="0">
                          <a:pos x="34" y="680"/>
                        </a:cxn>
                        <a:cxn ang="0">
                          <a:pos x="56" y="684"/>
                        </a:cxn>
                        <a:cxn ang="0">
                          <a:pos x="78" y="686"/>
                        </a:cxn>
                        <a:cxn ang="0">
                          <a:pos x="88" y="673"/>
                        </a:cxn>
                        <a:cxn ang="0">
                          <a:pos x="113" y="677"/>
                        </a:cxn>
                        <a:cxn ang="0">
                          <a:pos x="141" y="677"/>
                        </a:cxn>
                        <a:cxn ang="0">
                          <a:pos x="143" y="639"/>
                        </a:cxn>
                        <a:cxn ang="0">
                          <a:pos x="152" y="599"/>
                        </a:cxn>
                        <a:cxn ang="0">
                          <a:pos x="161" y="546"/>
                        </a:cxn>
                        <a:cxn ang="0">
                          <a:pos x="166" y="506"/>
                        </a:cxn>
                        <a:cxn ang="0">
                          <a:pos x="171" y="464"/>
                        </a:cxn>
                        <a:cxn ang="0">
                          <a:pos x="178" y="412"/>
                        </a:cxn>
                        <a:cxn ang="0">
                          <a:pos x="183" y="360"/>
                        </a:cxn>
                        <a:cxn ang="0">
                          <a:pos x="189" y="352"/>
                        </a:cxn>
                        <a:cxn ang="0">
                          <a:pos x="185" y="314"/>
                        </a:cxn>
                        <a:cxn ang="0">
                          <a:pos x="181" y="274"/>
                        </a:cxn>
                        <a:cxn ang="0">
                          <a:pos x="174" y="257"/>
                        </a:cxn>
                        <a:cxn ang="0">
                          <a:pos x="172" y="227"/>
                        </a:cxn>
                        <a:cxn ang="0">
                          <a:pos x="203" y="230"/>
                        </a:cxn>
                        <a:cxn ang="0">
                          <a:pos x="204" y="222"/>
                        </a:cxn>
                        <a:cxn ang="0">
                          <a:pos x="207" y="213"/>
                        </a:cxn>
                        <a:cxn ang="0">
                          <a:pos x="209" y="201"/>
                        </a:cxn>
                        <a:cxn ang="0">
                          <a:pos x="209" y="191"/>
                        </a:cxn>
                        <a:cxn ang="0">
                          <a:pos x="206" y="180"/>
                        </a:cxn>
                        <a:cxn ang="0">
                          <a:pos x="199" y="172"/>
                        </a:cxn>
                        <a:cxn ang="0">
                          <a:pos x="163" y="165"/>
                        </a:cxn>
                        <a:cxn ang="0">
                          <a:pos x="155" y="146"/>
                        </a:cxn>
                        <a:cxn ang="0">
                          <a:pos x="155" y="129"/>
                        </a:cxn>
                        <a:cxn ang="0">
                          <a:pos x="154" y="110"/>
                        </a:cxn>
                        <a:cxn ang="0">
                          <a:pos x="149" y="91"/>
                        </a:cxn>
                        <a:cxn ang="0">
                          <a:pos x="141" y="61"/>
                        </a:cxn>
                        <a:cxn ang="0">
                          <a:pos x="134" y="39"/>
                        </a:cxn>
                        <a:cxn ang="0">
                          <a:pos x="126" y="29"/>
                        </a:cxn>
                        <a:cxn ang="0">
                          <a:pos x="117" y="11"/>
                        </a:cxn>
                        <a:cxn ang="0">
                          <a:pos x="62" y="0"/>
                        </a:cxn>
                      </a:cxnLst>
                      <a:rect l="0" t="0" r="r" b="b"/>
                      <a:pathLst>
                        <a:path w="210" h="687">
                          <a:moveTo>
                            <a:pt x="62" y="0"/>
                          </a:moveTo>
                          <a:lnTo>
                            <a:pt x="51" y="18"/>
                          </a:lnTo>
                          <a:lnTo>
                            <a:pt x="26" y="36"/>
                          </a:lnTo>
                          <a:lnTo>
                            <a:pt x="19" y="43"/>
                          </a:lnTo>
                          <a:lnTo>
                            <a:pt x="11" y="64"/>
                          </a:lnTo>
                          <a:lnTo>
                            <a:pt x="0" y="94"/>
                          </a:lnTo>
                          <a:lnTo>
                            <a:pt x="9" y="129"/>
                          </a:lnTo>
                          <a:lnTo>
                            <a:pt x="16" y="159"/>
                          </a:lnTo>
                          <a:lnTo>
                            <a:pt x="16" y="189"/>
                          </a:lnTo>
                          <a:lnTo>
                            <a:pt x="26" y="205"/>
                          </a:lnTo>
                          <a:lnTo>
                            <a:pt x="23" y="278"/>
                          </a:lnTo>
                          <a:lnTo>
                            <a:pt x="29" y="303"/>
                          </a:lnTo>
                          <a:lnTo>
                            <a:pt x="29" y="328"/>
                          </a:lnTo>
                          <a:lnTo>
                            <a:pt x="26" y="348"/>
                          </a:lnTo>
                          <a:lnTo>
                            <a:pt x="37" y="350"/>
                          </a:lnTo>
                          <a:lnTo>
                            <a:pt x="41" y="375"/>
                          </a:lnTo>
                          <a:lnTo>
                            <a:pt x="41" y="409"/>
                          </a:lnTo>
                          <a:lnTo>
                            <a:pt x="34" y="465"/>
                          </a:lnTo>
                          <a:lnTo>
                            <a:pt x="26" y="527"/>
                          </a:lnTo>
                          <a:lnTo>
                            <a:pt x="24" y="569"/>
                          </a:lnTo>
                          <a:lnTo>
                            <a:pt x="28" y="624"/>
                          </a:lnTo>
                          <a:lnTo>
                            <a:pt x="34" y="680"/>
                          </a:lnTo>
                          <a:lnTo>
                            <a:pt x="56" y="684"/>
                          </a:lnTo>
                          <a:lnTo>
                            <a:pt x="78" y="686"/>
                          </a:lnTo>
                          <a:lnTo>
                            <a:pt x="88" y="673"/>
                          </a:lnTo>
                          <a:lnTo>
                            <a:pt x="113" y="677"/>
                          </a:lnTo>
                          <a:lnTo>
                            <a:pt x="141" y="677"/>
                          </a:lnTo>
                          <a:lnTo>
                            <a:pt x="143" y="639"/>
                          </a:lnTo>
                          <a:lnTo>
                            <a:pt x="152" y="599"/>
                          </a:lnTo>
                          <a:lnTo>
                            <a:pt x="161" y="546"/>
                          </a:lnTo>
                          <a:lnTo>
                            <a:pt x="166" y="506"/>
                          </a:lnTo>
                          <a:lnTo>
                            <a:pt x="171" y="464"/>
                          </a:lnTo>
                          <a:lnTo>
                            <a:pt x="178" y="412"/>
                          </a:lnTo>
                          <a:lnTo>
                            <a:pt x="183" y="360"/>
                          </a:lnTo>
                          <a:lnTo>
                            <a:pt x="189" y="352"/>
                          </a:lnTo>
                          <a:lnTo>
                            <a:pt x="185" y="314"/>
                          </a:lnTo>
                          <a:lnTo>
                            <a:pt x="181" y="274"/>
                          </a:lnTo>
                          <a:lnTo>
                            <a:pt x="174" y="257"/>
                          </a:lnTo>
                          <a:lnTo>
                            <a:pt x="172" y="227"/>
                          </a:lnTo>
                          <a:lnTo>
                            <a:pt x="203" y="230"/>
                          </a:lnTo>
                          <a:lnTo>
                            <a:pt x="204" y="222"/>
                          </a:lnTo>
                          <a:lnTo>
                            <a:pt x="207" y="213"/>
                          </a:lnTo>
                          <a:lnTo>
                            <a:pt x="209" y="201"/>
                          </a:lnTo>
                          <a:lnTo>
                            <a:pt x="209" y="191"/>
                          </a:lnTo>
                          <a:lnTo>
                            <a:pt x="206" y="180"/>
                          </a:lnTo>
                          <a:lnTo>
                            <a:pt x="199" y="172"/>
                          </a:lnTo>
                          <a:lnTo>
                            <a:pt x="163" y="165"/>
                          </a:lnTo>
                          <a:lnTo>
                            <a:pt x="155" y="146"/>
                          </a:lnTo>
                          <a:lnTo>
                            <a:pt x="155" y="129"/>
                          </a:lnTo>
                          <a:lnTo>
                            <a:pt x="154" y="110"/>
                          </a:lnTo>
                          <a:lnTo>
                            <a:pt x="149" y="91"/>
                          </a:lnTo>
                          <a:lnTo>
                            <a:pt x="141" y="61"/>
                          </a:lnTo>
                          <a:lnTo>
                            <a:pt x="134" y="39"/>
                          </a:lnTo>
                          <a:lnTo>
                            <a:pt x="126" y="29"/>
                          </a:lnTo>
                          <a:lnTo>
                            <a:pt x="117" y="11"/>
                          </a:lnTo>
                          <a:lnTo>
                            <a:pt x="62" y="0"/>
                          </a:lnTo>
                        </a:path>
                      </a:pathLst>
                    </a:custGeom>
                    <a:solidFill>
                      <a:srgbClr val="606060"/>
                    </a:solidFill>
                    <a:ln w="12700" cap="rnd" cmpd="sng">
                      <a:solidFill>
                        <a:srgbClr val="000000"/>
                      </a:solidFill>
                      <a:prstDash val="solid"/>
                      <a:round/>
                      <a:headEnd type="none" w="med" len="med"/>
                      <a:tailEnd type="none" w="med" len="med"/>
                    </a:ln>
                    <a:effectLst/>
                  </p:spPr>
                  <p:txBody>
                    <a:bodyPr/>
                    <a:lstStyle/>
                    <a:p>
                      <a:endParaRPr lang="en-US"/>
                    </a:p>
                  </p:txBody>
                </p:sp>
                <p:sp>
                  <p:nvSpPr>
                    <p:cNvPr id="893" name="Freeform 370"/>
                    <p:cNvSpPr>
                      <a:spLocks/>
                    </p:cNvSpPr>
                    <p:nvPr/>
                  </p:nvSpPr>
                  <p:spPr bwMode="auto">
                    <a:xfrm>
                      <a:off x="2767" y="2479"/>
                      <a:ext cx="87" cy="388"/>
                    </a:xfrm>
                    <a:custGeom>
                      <a:avLst/>
                      <a:gdLst/>
                      <a:ahLst/>
                      <a:cxnLst>
                        <a:cxn ang="0">
                          <a:pos x="53" y="73"/>
                        </a:cxn>
                        <a:cxn ang="0">
                          <a:pos x="58" y="74"/>
                        </a:cxn>
                        <a:cxn ang="0">
                          <a:pos x="61" y="29"/>
                        </a:cxn>
                        <a:cxn ang="0">
                          <a:pos x="59" y="0"/>
                        </a:cxn>
                        <a:cxn ang="0">
                          <a:pos x="68" y="26"/>
                        </a:cxn>
                        <a:cxn ang="0">
                          <a:pos x="69" y="52"/>
                        </a:cxn>
                        <a:cxn ang="0">
                          <a:pos x="70" y="72"/>
                        </a:cxn>
                        <a:cxn ang="0">
                          <a:pos x="86" y="76"/>
                        </a:cxn>
                        <a:cxn ang="0">
                          <a:pos x="79" y="148"/>
                        </a:cxn>
                        <a:cxn ang="0">
                          <a:pos x="69" y="221"/>
                        </a:cxn>
                        <a:cxn ang="0">
                          <a:pos x="65" y="257"/>
                        </a:cxn>
                        <a:cxn ang="0">
                          <a:pos x="60" y="287"/>
                        </a:cxn>
                        <a:cxn ang="0">
                          <a:pos x="57" y="311"/>
                        </a:cxn>
                        <a:cxn ang="0">
                          <a:pos x="47" y="349"/>
                        </a:cxn>
                        <a:cxn ang="0">
                          <a:pos x="46" y="387"/>
                        </a:cxn>
                        <a:cxn ang="0">
                          <a:pos x="0" y="383"/>
                        </a:cxn>
                        <a:cxn ang="0">
                          <a:pos x="3" y="351"/>
                        </a:cxn>
                        <a:cxn ang="0">
                          <a:pos x="9" y="314"/>
                        </a:cxn>
                        <a:cxn ang="0">
                          <a:pos x="14" y="286"/>
                        </a:cxn>
                        <a:cxn ang="0">
                          <a:pos x="19" y="256"/>
                        </a:cxn>
                        <a:cxn ang="0">
                          <a:pos x="22" y="231"/>
                        </a:cxn>
                        <a:cxn ang="0">
                          <a:pos x="28" y="206"/>
                        </a:cxn>
                        <a:cxn ang="0">
                          <a:pos x="39" y="166"/>
                        </a:cxn>
                        <a:cxn ang="0">
                          <a:pos x="43" y="140"/>
                        </a:cxn>
                        <a:cxn ang="0">
                          <a:pos x="49" y="98"/>
                        </a:cxn>
                        <a:cxn ang="0">
                          <a:pos x="53" y="73"/>
                        </a:cxn>
                      </a:cxnLst>
                      <a:rect l="0" t="0" r="r" b="b"/>
                      <a:pathLst>
                        <a:path w="87" h="388">
                          <a:moveTo>
                            <a:pt x="53" y="73"/>
                          </a:moveTo>
                          <a:lnTo>
                            <a:pt x="58" y="74"/>
                          </a:lnTo>
                          <a:lnTo>
                            <a:pt x="61" y="29"/>
                          </a:lnTo>
                          <a:lnTo>
                            <a:pt x="59" y="0"/>
                          </a:lnTo>
                          <a:lnTo>
                            <a:pt x="68" y="26"/>
                          </a:lnTo>
                          <a:lnTo>
                            <a:pt x="69" y="52"/>
                          </a:lnTo>
                          <a:lnTo>
                            <a:pt x="70" y="72"/>
                          </a:lnTo>
                          <a:lnTo>
                            <a:pt x="86" y="76"/>
                          </a:lnTo>
                          <a:lnTo>
                            <a:pt x="79" y="148"/>
                          </a:lnTo>
                          <a:lnTo>
                            <a:pt x="69" y="221"/>
                          </a:lnTo>
                          <a:lnTo>
                            <a:pt x="65" y="257"/>
                          </a:lnTo>
                          <a:lnTo>
                            <a:pt x="60" y="287"/>
                          </a:lnTo>
                          <a:lnTo>
                            <a:pt x="57" y="311"/>
                          </a:lnTo>
                          <a:lnTo>
                            <a:pt x="47" y="349"/>
                          </a:lnTo>
                          <a:lnTo>
                            <a:pt x="46" y="387"/>
                          </a:lnTo>
                          <a:lnTo>
                            <a:pt x="0" y="383"/>
                          </a:lnTo>
                          <a:lnTo>
                            <a:pt x="3" y="351"/>
                          </a:lnTo>
                          <a:lnTo>
                            <a:pt x="9" y="314"/>
                          </a:lnTo>
                          <a:lnTo>
                            <a:pt x="14" y="286"/>
                          </a:lnTo>
                          <a:lnTo>
                            <a:pt x="19" y="256"/>
                          </a:lnTo>
                          <a:lnTo>
                            <a:pt x="22" y="231"/>
                          </a:lnTo>
                          <a:lnTo>
                            <a:pt x="28" y="206"/>
                          </a:lnTo>
                          <a:lnTo>
                            <a:pt x="39" y="166"/>
                          </a:lnTo>
                          <a:lnTo>
                            <a:pt x="43" y="140"/>
                          </a:lnTo>
                          <a:lnTo>
                            <a:pt x="49" y="98"/>
                          </a:lnTo>
                          <a:lnTo>
                            <a:pt x="53" y="73"/>
                          </a:lnTo>
                        </a:path>
                      </a:pathLst>
                    </a:custGeom>
                    <a:solidFill>
                      <a:srgbClr val="808080"/>
                    </a:solidFill>
                    <a:ln w="12700" cap="rnd" cmpd="sng">
                      <a:noFill/>
                      <a:prstDash val="solid"/>
                      <a:round/>
                      <a:headEnd type="none" w="med" len="med"/>
                      <a:tailEnd type="none" w="med" len="med"/>
                    </a:ln>
                    <a:effectLst/>
                  </p:spPr>
                  <p:txBody>
                    <a:bodyPr/>
                    <a:lstStyle/>
                    <a:p>
                      <a:endParaRPr lang="en-US"/>
                    </a:p>
                  </p:txBody>
                </p:sp>
                <p:grpSp>
                  <p:nvGrpSpPr>
                    <p:cNvPr id="894" name="Group 385"/>
                    <p:cNvGrpSpPr>
                      <a:grpSpLocks/>
                    </p:cNvGrpSpPr>
                    <p:nvPr/>
                  </p:nvGrpSpPr>
                  <p:grpSpPr bwMode="auto">
                    <a:xfrm>
                      <a:off x="2681" y="2186"/>
                      <a:ext cx="198" cy="688"/>
                      <a:chOff x="2681" y="2186"/>
                      <a:chExt cx="198" cy="688"/>
                    </a:xfrm>
                  </p:grpSpPr>
                  <p:sp>
                    <p:nvSpPr>
                      <p:cNvPr id="895" name="Freeform 371"/>
                      <p:cNvSpPr>
                        <a:spLocks/>
                      </p:cNvSpPr>
                      <p:nvPr/>
                    </p:nvSpPr>
                    <p:spPr bwMode="auto">
                      <a:xfrm>
                        <a:off x="2692" y="2202"/>
                        <a:ext cx="139" cy="156"/>
                      </a:xfrm>
                      <a:custGeom>
                        <a:avLst/>
                        <a:gdLst/>
                        <a:ahLst/>
                        <a:cxnLst>
                          <a:cxn ang="0">
                            <a:pos x="47" y="0"/>
                          </a:cxn>
                          <a:cxn ang="0">
                            <a:pos x="60" y="12"/>
                          </a:cxn>
                          <a:cxn ang="0">
                            <a:pos x="86" y="51"/>
                          </a:cxn>
                          <a:cxn ang="0">
                            <a:pos x="95" y="66"/>
                          </a:cxn>
                          <a:cxn ang="0">
                            <a:pos x="103" y="79"/>
                          </a:cxn>
                          <a:cxn ang="0">
                            <a:pos x="119" y="114"/>
                          </a:cxn>
                          <a:cxn ang="0">
                            <a:pos x="131" y="138"/>
                          </a:cxn>
                          <a:cxn ang="0">
                            <a:pos x="138" y="155"/>
                          </a:cxn>
                          <a:cxn ang="0">
                            <a:pos x="132" y="154"/>
                          </a:cxn>
                          <a:cxn ang="0">
                            <a:pos x="126" y="137"/>
                          </a:cxn>
                          <a:cxn ang="0">
                            <a:pos x="110" y="116"/>
                          </a:cxn>
                          <a:cxn ang="0">
                            <a:pos x="94" y="89"/>
                          </a:cxn>
                          <a:cxn ang="0">
                            <a:pos x="77" y="76"/>
                          </a:cxn>
                          <a:cxn ang="0">
                            <a:pos x="86" y="58"/>
                          </a:cxn>
                          <a:cxn ang="0">
                            <a:pos x="65" y="51"/>
                          </a:cxn>
                          <a:cxn ang="0">
                            <a:pos x="44" y="21"/>
                          </a:cxn>
                          <a:cxn ang="0">
                            <a:pos x="59" y="48"/>
                          </a:cxn>
                          <a:cxn ang="0">
                            <a:pos x="70" y="57"/>
                          </a:cxn>
                          <a:cxn ang="0">
                            <a:pos x="80" y="60"/>
                          </a:cxn>
                          <a:cxn ang="0">
                            <a:pos x="75" y="76"/>
                          </a:cxn>
                          <a:cxn ang="0">
                            <a:pos x="98" y="99"/>
                          </a:cxn>
                          <a:cxn ang="0">
                            <a:pos x="107" y="120"/>
                          </a:cxn>
                          <a:cxn ang="0">
                            <a:pos x="122" y="138"/>
                          </a:cxn>
                          <a:cxn ang="0">
                            <a:pos x="128" y="155"/>
                          </a:cxn>
                          <a:cxn ang="0">
                            <a:pos x="119" y="151"/>
                          </a:cxn>
                          <a:cxn ang="0">
                            <a:pos x="110" y="144"/>
                          </a:cxn>
                          <a:cxn ang="0">
                            <a:pos x="101" y="140"/>
                          </a:cxn>
                          <a:cxn ang="0">
                            <a:pos x="95" y="128"/>
                          </a:cxn>
                          <a:cxn ang="0">
                            <a:pos x="86" y="116"/>
                          </a:cxn>
                          <a:cxn ang="0">
                            <a:pos x="81" y="110"/>
                          </a:cxn>
                          <a:cxn ang="0">
                            <a:pos x="77" y="100"/>
                          </a:cxn>
                          <a:cxn ang="0">
                            <a:pos x="59" y="66"/>
                          </a:cxn>
                          <a:cxn ang="0">
                            <a:pos x="44" y="42"/>
                          </a:cxn>
                          <a:cxn ang="0">
                            <a:pos x="29" y="37"/>
                          </a:cxn>
                          <a:cxn ang="0">
                            <a:pos x="11" y="40"/>
                          </a:cxn>
                          <a:cxn ang="0">
                            <a:pos x="0" y="52"/>
                          </a:cxn>
                          <a:cxn ang="0">
                            <a:pos x="8" y="36"/>
                          </a:cxn>
                          <a:cxn ang="0">
                            <a:pos x="19" y="27"/>
                          </a:cxn>
                          <a:cxn ang="0">
                            <a:pos x="37" y="16"/>
                          </a:cxn>
                          <a:cxn ang="0">
                            <a:pos x="47" y="0"/>
                          </a:cxn>
                        </a:cxnLst>
                        <a:rect l="0" t="0" r="r" b="b"/>
                        <a:pathLst>
                          <a:path w="139" h="156">
                            <a:moveTo>
                              <a:pt x="47" y="0"/>
                            </a:moveTo>
                            <a:lnTo>
                              <a:pt x="60" y="12"/>
                            </a:lnTo>
                            <a:lnTo>
                              <a:pt x="86" y="51"/>
                            </a:lnTo>
                            <a:lnTo>
                              <a:pt x="95" y="66"/>
                            </a:lnTo>
                            <a:lnTo>
                              <a:pt x="103" y="79"/>
                            </a:lnTo>
                            <a:lnTo>
                              <a:pt x="119" y="114"/>
                            </a:lnTo>
                            <a:lnTo>
                              <a:pt x="131" y="138"/>
                            </a:lnTo>
                            <a:lnTo>
                              <a:pt x="138" y="155"/>
                            </a:lnTo>
                            <a:lnTo>
                              <a:pt x="132" y="154"/>
                            </a:lnTo>
                            <a:lnTo>
                              <a:pt x="126" y="137"/>
                            </a:lnTo>
                            <a:lnTo>
                              <a:pt x="110" y="116"/>
                            </a:lnTo>
                            <a:lnTo>
                              <a:pt x="94" y="89"/>
                            </a:lnTo>
                            <a:lnTo>
                              <a:pt x="77" y="76"/>
                            </a:lnTo>
                            <a:lnTo>
                              <a:pt x="86" y="58"/>
                            </a:lnTo>
                            <a:lnTo>
                              <a:pt x="65" y="51"/>
                            </a:lnTo>
                            <a:lnTo>
                              <a:pt x="44" y="21"/>
                            </a:lnTo>
                            <a:lnTo>
                              <a:pt x="59" y="48"/>
                            </a:lnTo>
                            <a:lnTo>
                              <a:pt x="70" y="57"/>
                            </a:lnTo>
                            <a:lnTo>
                              <a:pt x="80" y="60"/>
                            </a:lnTo>
                            <a:lnTo>
                              <a:pt x="75" y="76"/>
                            </a:lnTo>
                            <a:lnTo>
                              <a:pt x="98" y="99"/>
                            </a:lnTo>
                            <a:lnTo>
                              <a:pt x="107" y="120"/>
                            </a:lnTo>
                            <a:lnTo>
                              <a:pt x="122" y="138"/>
                            </a:lnTo>
                            <a:lnTo>
                              <a:pt x="128" y="155"/>
                            </a:lnTo>
                            <a:lnTo>
                              <a:pt x="119" y="151"/>
                            </a:lnTo>
                            <a:lnTo>
                              <a:pt x="110" y="144"/>
                            </a:lnTo>
                            <a:lnTo>
                              <a:pt x="101" y="140"/>
                            </a:lnTo>
                            <a:lnTo>
                              <a:pt x="95" y="128"/>
                            </a:lnTo>
                            <a:lnTo>
                              <a:pt x="86" y="116"/>
                            </a:lnTo>
                            <a:lnTo>
                              <a:pt x="81" y="110"/>
                            </a:lnTo>
                            <a:lnTo>
                              <a:pt x="77" y="100"/>
                            </a:lnTo>
                            <a:lnTo>
                              <a:pt x="59" y="66"/>
                            </a:lnTo>
                            <a:lnTo>
                              <a:pt x="44" y="42"/>
                            </a:lnTo>
                            <a:lnTo>
                              <a:pt x="29" y="37"/>
                            </a:lnTo>
                            <a:lnTo>
                              <a:pt x="11" y="40"/>
                            </a:lnTo>
                            <a:lnTo>
                              <a:pt x="0" y="52"/>
                            </a:lnTo>
                            <a:lnTo>
                              <a:pt x="8" y="36"/>
                            </a:lnTo>
                            <a:lnTo>
                              <a:pt x="19" y="27"/>
                            </a:lnTo>
                            <a:lnTo>
                              <a:pt x="37" y="16"/>
                            </a:lnTo>
                            <a:lnTo>
                              <a:pt x="47" y="0"/>
                            </a:lnTo>
                          </a:path>
                        </a:pathLst>
                      </a:custGeom>
                      <a:solidFill>
                        <a:srgbClr val="808080"/>
                      </a:solidFill>
                      <a:ln w="12700" cap="rnd" cmpd="sng">
                        <a:noFill/>
                        <a:prstDash val="solid"/>
                        <a:round/>
                        <a:headEnd type="none" w="med" len="med"/>
                        <a:tailEnd type="none" w="med" len="med"/>
                      </a:ln>
                      <a:effectLst/>
                    </p:spPr>
                    <p:txBody>
                      <a:bodyPr/>
                      <a:lstStyle/>
                      <a:p>
                        <a:endParaRPr lang="en-US"/>
                      </a:p>
                    </p:txBody>
                  </p:sp>
                  <p:sp>
                    <p:nvSpPr>
                      <p:cNvPr id="896" name="Freeform 372"/>
                      <p:cNvSpPr>
                        <a:spLocks/>
                      </p:cNvSpPr>
                      <p:nvPr/>
                    </p:nvSpPr>
                    <p:spPr bwMode="auto">
                      <a:xfrm>
                        <a:off x="2681" y="2285"/>
                        <a:ext cx="198" cy="133"/>
                      </a:xfrm>
                      <a:custGeom>
                        <a:avLst/>
                        <a:gdLst/>
                        <a:ahLst/>
                        <a:cxnLst>
                          <a:cxn ang="0">
                            <a:pos x="0" y="5"/>
                          </a:cxn>
                          <a:cxn ang="0">
                            <a:pos x="11" y="29"/>
                          </a:cxn>
                          <a:cxn ang="0">
                            <a:pos x="22" y="47"/>
                          </a:cxn>
                          <a:cxn ang="0">
                            <a:pos x="40" y="66"/>
                          </a:cxn>
                          <a:cxn ang="0">
                            <a:pos x="62" y="87"/>
                          </a:cxn>
                          <a:cxn ang="0">
                            <a:pos x="77" y="100"/>
                          </a:cxn>
                          <a:cxn ang="0">
                            <a:pos x="87" y="113"/>
                          </a:cxn>
                          <a:cxn ang="0">
                            <a:pos x="111" y="118"/>
                          </a:cxn>
                          <a:cxn ang="0">
                            <a:pos x="139" y="125"/>
                          </a:cxn>
                          <a:cxn ang="0">
                            <a:pos x="170" y="129"/>
                          </a:cxn>
                          <a:cxn ang="0">
                            <a:pos x="190" y="132"/>
                          </a:cxn>
                          <a:cxn ang="0">
                            <a:pos x="196" y="115"/>
                          </a:cxn>
                          <a:cxn ang="0">
                            <a:pos x="197" y="101"/>
                          </a:cxn>
                          <a:cxn ang="0">
                            <a:pos x="194" y="91"/>
                          </a:cxn>
                          <a:cxn ang="0">
                            <a:pos x="189" y="83"/>
                          </a:cxn>
                          <a:cxn ang="0">
                            <a:pos x="175" y="80"/>
                          </a:cxn>
                          <a:cxn ang="0">
                            <a:pos x="151" y="77"/>
                          </a:cxn>
                          <a:cxn ang="0">
                            <a:pos x="131" y="73"/>
                          </a:cxn>
                          <a:cxn ang="0">
                            <a:pos x="118" y="63"/>
                          </a:cxn>
                          <a:cxn ang="0">
                            <a:pos x="111" y="63"/>
                          </a:cxn>
                          <a:cxn ang="0">
                            <a:pos x="109" y="54"/>
                          </a:cxn>
                          <a:cxn ang="0">
                            <a:pos x="98" y="38"/>
                          </a:cxn>
                          <a:cxn ang="0">
                            <a:pos x="86" y="41"/>
                          </a:cxn>
                          <a:cxn ang="0">
                            <a:pos x="56" y="36"/>
                          </a:cxn>
                          <a:cxn ang="0">
                            <a:pos x="39" y="30"/>
                          </a:cxn>
                          <a:cxn ang="0">
                            <a:pos x="20" y="18"/>
                          </a:cxn>
                          <a:cxn ang="0">
                            <a:pos x="6" y="8"/>
                          </a:cxn>
                          <a:cxn ang="0">
                            <a:pos x="1" y="0"/>
                          </a:cxn>
                          <a:cxn ang="0">
                            <a:pos x="0" y="5"/>
                          </a:cxn>
                        </a:cxnLst>
                        <a:rect l="0" t="0" r="r" b="b"/>
                        <a:pathLst>
                          <a:path w="198" h="133">
                            <a:moveTo>
                              <a:pt x="0" y="5"/>
                            </a:moveTo>
                            <a:lnTo>
                              <a:pt x="11" y="29"/>
                            </a:lnTo>
                            <a:lnTo>
                              <a:pt x="22" y="47"/>
                            </a:lnTo>
                            <a:lnTo>
                              <a:pt x="40" y="66"/>
                            </a:lnTo>
                            <a:lnTo>
                              <a:pt x="62" y="87"/>
                            </a:lnTo>
                            <a:lnTo>
                              <a:pt x="77" y="100"/>
                            </a:lnTo>
                            <a:lnTo>
                              <a:pt x="87" y="113"/>
                            </a:lnTo>
                            <a:lnTo>
                              <a:pt x="111" y="118"/>
                            </a:lnTo>
                            <a:lnTo>
                              <a:pt x="139" y="125"/>
                            </a:lnTo>
                            <a:lnTo>
                              <a:pt x="170" y="129"/>
                            </a:lnTo>
                            <a:lnTo>
                              <a:pt x="190" y="132"/>
                            </a:lnTo>
                            <a:lnTo>
                              <a:pt x="196" y="115"/>
                            </a:lnTo>
                            <a:lnTo>
                              <a:pt x="197" y="101"/>
                            </a:lnTo>
                            <a:lnTo>
                              <a:pt x="194" y="91"/>
                            </a:lnTo>
                            <a:lnTo>
                              <a:pt x="189" y="83"/>
                            </a:lnTo>
                            <a:lnTo>
                              <a:pt x="175" y="80"/>
                            </a:lnTo>
                            <a:lnTo>
                              <a:pt x="151" y="77"/>
                            </a:lnTo>
                            <a:lnTo>
                              <a:pt x="131" y="73"/>
                            </a:lnTo>
                            <a:lnTo>
                              <a:pt x="118" y="63"/>
                            </a:lnTo>
                            <a:lnTo>
                              <a:pt x="111" y="63"/>
                            </a:lnTo>
                            <a:lnTo>
                              <a:pt x="109" y="54"/>
                            </a:lnTo>
                            <a:lnTo>
                              <a:pt x="98" y="38"/>
                            </a:lnTo>
                            <a:lnTo>
                              <a:pt x="86" y="41"/>
                            </a:lnTo>
                            <a:lnTo>
                              <a:pt x="56" y="36"/>
                            </a:lnTo>
                            <a:lnTo>
                              <a:pt x="39" y="30"/>
                            </a:lnTo>
                            <a:lnTo>
                              <a:pt x="20" y="18"/>
                            </a:lnTo>
                            <a:lnTo>
                              <a:pt x="6" y="8"/>
                            </a:lnTo>
                            <a:lnTo>
                              <a:pt x="1" y="0"/>
                            </a:lnTo>
                            <a:lnTo>
                              <a:pt x="0" y="5"/>
                            </a:lnTo>
                          </a:path>
                        </a:pathLst>
                      </a:custGeom>
                      <a:solidFill>
                        <a:srgbClr val="808080"/>
                      </a:solidFill>
                      <a:ln w="12700" cap="rnd" cmpd="sng">
                        <a:noFill/>
                        <a:prstDash val="solid"/>
                        <a:round/>
                        <a:headEnd type="none" w="med" len="med"/>
                        <a:tailEnd type="none" w="med" len="med"/>
                      </a:ln>
                      <a:effectLst/>
                    </p:spPr>
                    <p:txBody>
                      <a:bodyPr/>
                      <a:lstStyle/>
                      <a:p>
                        <a:endParaRPr lang="en-US"/>
                      </a:p>
                    </p:txBody>
                  </p:sp>
                  <p:sp>
                    <p:nvSpPr>
                      <p:cNvPr id="897" name="Freeform 373"/>
                      <p:cNvSpPr>
                        <a:spLocks/>
                      </p:cNvSpPr>
                      <p:nvPr/>
                    </p:nvSpPr>
                    <p:spPr bwMode="auto">
                      <a:xfrm>
                        <a:off x="2683" y="2244"/>
                        <a:ext cx="90" cy="76"/>
                      </a:xfrm>
                      <a:custGeom>
                        <a:avLst/>
                        <a:gdLst/>
                        <a:ahLst/>
                        <a:cxnLst>
                          <a:cxn ang="0">
                            <a:pos x="4" y="43"/>
                          </a:cxn>
                          <a:cxn ang="0">
                            <a:pos x="27" y="60"/>
                          </a:cxn>
                          <a:cxn ang="0">
                            <a:pos x="47" y="69"/>
                          </a:cxn>
                          <a:cxn ang="0">
                            <a:pos x="71" y="75"/>
                          </a:cxn>
                          <a:cxn ang="0">
                            <a:pos x="89" y="75"/>
                          </a:cxn>
                          <a:cxn ang="0">
                            <a:pos x="75" y="67"/>
                          </a:cxn>
                          <a:cxn ang="0">
                            <a:pos x="53" y="57"/>
                          </a:cxn>
                          <a:cxn ang="0">
                            <a:pos x="35" y="51"/>
                          </a:cxn>
                          <a:cxn ang="0">
                            <a:pos x="17" y="42"/>
                          </a:cxn>
                          <a:cxn ang="0">
                            <a:pos x="33" y="43"/>
                          </a:cxn>
                          <a:cxn ang="0">
                            <a:pos x="49" y="51"/>
                          </a:cxn>
                          <a:cxn ang="0">
                            <a:pos x="75" y="63"/>
                          </a:cxn>
                          <a:cxn ang="0">
                            <a:pos x="54" y="45"/>
                          </a:cxn>
                          <a:cxn ang="0">
                            <a:pos x="37" y="32"/>
                          </a:cxn>
                          <a:cxn ang="0">
                            <a:pos x="24" y="24"/>
                          </a:cxn>
                          <a:cxn ang="0">
                            <a:pos x="16" y="21"/>
                          </a:cxn>
                          <a:cxn ang="0">
                            <a:pos x="33" y="19"/>
                          </a:cxn>
                          <a:cxn ang="0">
                            <a:pos x="48" y="29"/>
                          </a:cxn>
                          <a:cxn ang="0">
                            <a:pos x="64" y="45"/>
                          </a:cxn>
                          <a:cxn ang="0">
                            <a:pos x="78" y="62"/>
                          </a:cxn>
                          <a:cxn ang="0">
                            <a:pos x="85" y="69"/>
                          </a:cxn>
                          <a:cxn ang="0">
                            <a:pos x="78" y="54"/>
                          </a:cxn>
                          <a:cxn ang="0">
                            <a:pos x="67" y="39"/>
                          </a:cxn>
                          <a:cxn ang="0">
                            <a:pos x="52" y="22"/>
                          </a:cxn>
                          <a:cxn ang="0">
                            <a:pos x="36" y="15"/>
                          </a:cxn>
                          <a:cxn ang="0">
                            <a:pos x="24" y="13"/>
                          </a:cxn>
                          <a:cxn ang="0">
                            <a:pos x="16" y="15"/>
                          </a:cxn>
                          <a:cxn ang="0">
                            <a:pos x="19" y="10"/>
                          </a:cxn>
                          <a:cxn ang="0">
                            <a:pos x="35" y="10"/>
                          </a:cxn>
                          <a:cxn ang="0">
                            <a:pos x="45" y="15"/>
                          </a:cxn>
                          <a:cxn ang="0">
                            <a:pos x="55" y="22"/>
                          </a:cxn>
                          <a:cxn ang="0">
                            <a:pos x="62" y="29"/>
                          </a:cxn>
                          <a:cxn ang="0">
                            <a:pos x="73" y="43"/>
                          </a:cxn>
                          <a:cxn ang="0">
                            <a:pos x="63" y="24"/>
                          </a:cxn>
                          <a:cxn ang="0">
                            <a:pos x="54" y="13"/>
                          </a:cxn>
                          <a:cxn ang="0">
                            <a:pos x="47" y="1"/>
                          </a:cxn>
                          <a:cxn ang="0">
                            <a:pos x="37" y="0"/>
                          </a:cxn>
                          <a:cxn ang="0">
                            <a:pos x="28" y="0"/>
                          </a:cxn>
                          <a:cxn ang="0">
                            <a:pos x="21" y="4"/>
                          </a:cxn>
                          <a:cxn ang="0">
                            <a:pos x="11" y="10"/>
                          </a:cxn>
                          <a:cxn ang="0">
                            <a:pos x="4" y="24"/>
                          </a:cxn>
                          <a:cxn ang="0">
                            <a:pos x="0" y="37"/>
                          </a:cxn>
                          <a:cxn ang="0">
                            <a:pos x="4" y="43"/>
                          </a:cxn>
                        </a:cxnLst>
                        <a:rect l="0" t="0" r="r" b="b"/>
                        <a:pathLst>
                          <a:path w="90" h="76">
                            <a:moveTo>
                              <a:pt x="4" y="43"/>
                            </a:moveTo>
                            <a:lnTo>
                              <a:pt x="27" y="60"/>
                            </a:lnTo>
                            <a:lnTo>
                              <a:pt x="47" y="69"/>
                            </a:lnTo>
                            <a:lnTo>
                              <a:pt x="71" y="75"/>
                            </a:lnTo>
                            <a:lnTo>
                              <a:pt x="89" y="75"/>
                            </a:lnTo>
                            <a:lnTo>
                              <a:pt x="75" y="67"/>
                            </a:lnTo>
                            <a:lnTo>
                              <a:pt x="53" y="57"/>
                            </a:lnTo>
                            <a:lnTo>
                              <a:pt x="35" y="51"/>
                            </a:lnTo>
                            <a:lnTo>
                              <a:pt x="17" y="42"/>
                            </a:lnTo>
                            <a:lnTo>
                              <a:pt x="33" y="43"/>
                            </a:lnTo>
                            <a:lnTo>
                              <a:pt x="49" y="51"/>
                            </a:lnTo>
                            <a:lnTo>
                              <a:pt x="75" y="63"/>
                            </a:lnTo>
                            <a:lnTo>
                              <a:pt x="54" y="45"/>
                            </a:lnTo>
                            <a:lnTo>
                              <a:pt x="37" y="32"/>
                            </a:lnTo>
                            <a:lnTo>
                              <a:pt x="24" y="24"/>
                            </a:lnTo>
                            <a:lnTo>
                              <a:pt x="16" y="21"/>
                            </a:lnTo>
                            <a:lnTo>
                              <a:pt x="33" y="19"/>
                            </a:lnTo>
                            <a:lnTo>
                              <a:pt x="48" y="29"/>
                            </a:lnTo>
                            <a:lnTo>
                              <a:pt x="64" y="45"/>
                            </a:lnTo>
                            <a:lnTo>
                              <a:pt x="78" y="62"/>
                            </a:lnTo>
                            <a:lnTo>
                              <a:pt x="85" y="69"/>
                            </a:lnTo>
                            <a:lnTo>
                              <a:pt x="78" y="54"/>
                            </a:lnTo>
                            <a:lnTo>
                              <a:pt x="67" y="39"/>
                            </a:lnTo>
                            <a:lnTo>
                              <a:pt x="52" y="22"/>
                            </a:lnTo>
                            <a:lnTo>
                              <a:pt x="36" y="15"/>
                            </a:lnTo>
                            <a:lnTo>
                              <a:pt x="24" y="13"/>
                            </a:lnTo>
                            <a:lnTo>
                              <a:pt x="16" y="15"/>
                            </a:lnTo>
                            <a:lnTo>
                              <a:pt x="19" y="10"/>
                            </a:lnTo>
                            <a:lnTo>
                              <a:pt x="35" y="10"/>
                            </a:lnTo>
                            <a:lnTo>
                              <a:pt x="45" y="15"/>
                            </a:lnTo>
                            <a:lnTo>
                              <a:pt x="55" y="22"/>
                            </a:lnTo>
                            <a:lnTo>
                              <a:pt x="62" y="29"/>
                            </a:lnTo>
                            <a:lnTo>
                              <a:pt x="73" y="43"/>
                            </a:lnTo>
                            <a:lnTo>
                              <a:pt x="63" y="24"/>
                            </a:lnTo>
                            <a:lnTo>
                              <a:pt x="54" y="13"/>
                            </a:lnTo>
                            <a:lnTo>
                              <a:pt x="47" y="1"/>
                            </a:lnTo>
                            <a:lnTo>
                              <a:pt x="37" y="0"/>
                            </a:lnTo>
                            <a:lnTo>
                              <a:pt x="28" y="0"/>
                            </a:lnTo>
                            <a:lnTo>
                              <a:pt x="21" y="4"/>
                            </a:lnTo>
                            <a:lnTo>
                              <a:pt x="11" y="10"/>
                            </a:lnTo>
                            <a:lnTo>
                              <a:pt x="4" y="24"/>
                            </a:lnTo>
                            <a:lnTo>
                              <a:pt x="0" y="37"/>
                            </a:lnTo>
                            <a:lnTo>
                              <a:pt x="4" y="43"/>
                            </a:lnTo>
                          </a:path>
                        </a:pathLst>
                      </a:custGeom>
                      <a:solidFill>
                        <a:srgbClr val="808080"/>
                      </a:solidFill>
                      <a:ln w="12700" cap="rnd" cmpd="sng">
                        <a:noFill/>
                        <a:prstDash val="solid"/>
                        <a:round/>
                        <a:headEnd type="none" w="med" len="med"/>
                        <a:tailEnd type="none" w="med" len="med"/>
                      </a:ln>
                      <a:effectLst/>
                    </p:spPr>
                    <p:txBody>
                      <a:bodyPr/>
                      <a:lstStyle/>
                      <a:p>
                        <a:endParaRPr lang="en-US"/>
                      </a:p>
                    </p:txBody>
                  </p:sp>
                  <p:sp>
                    <p:nvSpPr>
                      <p:cNvPr id="898" name="Freeform 374"/>
                      <p:cNvSpPr>
                        <a:spLocks/>
                      </p:cNvSpPr>
                      <p:nvPr/>
                    </p:nvSpPr>
                    <p:spPr bwMode="auto">
                      <a:xfrm>
                        <a:off x="2682" y="2295"/>
                        <a:ext cx="153" cy="253"/>
                      </a:xfrm>
                      <a:custGeom>
                        <a:avLst/>
                        <a:gdLst/>
                        <a:ahLst/>
                        <a:cxnLst>
                          <a:cxn ang="0">
                            <a:pos x="0" y="0"/>
                          </a:cxn>
                          <a:cxn ang="0">
                            <a:pos x="7" y="20"/>
                          </a:cxn>
                          <a:cxn ang="0">
                            <a:pos x="18" y="39"/>
                          </a:cxn>
                          <a:cxn ang="0">
                            <a:pos x="40" y="61"/>
                          </a:cxn>
                          <a:cxn ang="0">
                            <a:pos x="53" y="77"/>
                          </a:cxn>
                          <a:cxn ang="0">
                            <a:pos x="71" y="91"/>
                          </a:cxn>
                          <a:cxn ang="0">
                            <a:pos x="81" y="108"/>
                          </a:cxn>
                          <a:cxn ang="0">
                            <a:pos x="98" y="111"/>
                          </a:cxn>
                          <a:cxn ang="0">
                            <a:pos x="132" y="120"/>
                          </a:cxn>
                          <a:cxn ang="0">
                            <a:pos x="147" y="121"/>
                          </a:cxn>
                          <a:cxn ang="0">
                            <a:pos x="152" y="123"/>
                          </a:cxn>
                          <a:cxn ang="0">
                            <a:pos x="144" y="154"/>
                          </a:cxn>
                          <a:cxn ang="0">
                            <a:pos x="141" y="176"/>
                          </a:cxn>
                          <a:cxn ang="0">
                            <a:pos x="142" y="212"/>
                          </a:cxn>
                          <a:cxn ang="0">
                            <a:pos x="140" y="250"/>
                          </a:cxn>
                          <a:cxn ang="0">
                            <a:pos x="126" y="252"/>
                          </a:cxn>
                          <a:cxn ang="0">
                            <a:pos x="96" y="250"/>
                          </a:cxn>
                          <a:cxn ang="0">
                            <a:pos x="51" y="245"/>
                          </a:cxn>
                          <a:cxn ang="0">
                            <a:pos x="26" y="241"/>
                          </a:cxn>
                          <a:cxn ang="0">
                            <a:pos x="27" y="211"/>
                          </a:cxn>
                          <a:cxn ang="0">
                            <a:pos x="23" y="185"/>
                          </a:cxn>
                          <a:cxn ang="0">
                            <a:pos x="23" y="162"/>
                          </a:cxn>
                          <a:cxn ang="0">
                            <a:pos x="26" y="108"/>
                          </a:cxn>
                          <a:cxn ang="0">
                            <a:pos x="25" y="101"/>
                          </a:cxn>
                          <a:cxn ang="0">
                            <a:pos x="15" y="89"/>
                          </a:cxn>
                          <a:cxn ang="0">
                            <a:pos x="15" y="69"/>
                          </a:cxn>
                          <a:cxn ang="0">
                            <a:pos x="14" y="55"/>
                          </a:cxn>
                          <a:cxn ang="0">
                            <a:pos x="11" y="42"/>
                          </a:cxn>
                          <a:cxn ang="0">
                            <a:pos x="8" y="32"/>
                          </a:cxn>
                          <a:cxn ang="0">
                            <a:pos x="0" y="0"/>
                          </a:cxn>
                        </a:cxnLst>
                        <a:rect l="0" t="0" r="r" b="b"/>
                        <a:pathLst>
                          <a:path w="153" h="253">
                            <a:moveTo>
                              <a:pt x="0" y="0"/>
                            </a:moveTo>
                            <a:lnTo>
                              <a:pt x="7" y="20"/>
                            </a:lnTo>
                            <a:lnTo>
                              <a:pt x="18" y="39"/>
                            </a:lnTo>
                            <a:lnTo>
                              <a:pt x="40" y="61"/>
                            </a:lnTo>
                            <a:lnTo>
                              <a:pt x="53" y="77"/>
                            </a:lnTo>
                            <a:lnTo>
                              <a:pt x="71" y="91"/>
                            </a:lnTo>
                            <a:lnTo>
                              <a:pt x="81" y="108"/>
                            </a:lnTo>
                            <a:lnTo>
                              <a:pt x="98" y="111"/>
                            </a:lnTo>
                            <a:lnTo>
                              <a:pt x="132" y="120"/>
                            </a:lnTo>
                            <a:lnTo>
                              <a:pt x="147" y="121"/>
                            </a:lnTo>
                            <a:lnTo>
                              <a:pt x="152" y="123"/>
                            </a:lnTo>
                            <a:lnTo>
                              <a:pt x="144" y="154"/>
                            </a:lnTo>
                            <a:lnTo>
                              <a:pt x="141" y="176"/>
                            </a:lnTo>
                            <a:lnTo>
                              <a:pt x="142" y="212"/>
                            </a:lnTo>
                            <a:lnTo>
                              <a:pt x="140" y="250"/>
                            </a:lnTo>
                            <a:lnTo>
                              <a:pt x="126" y="252"/>
                            </a:lnTo>
                            <a:lnTo>
                              <a:pt x="96" y="250"/>
                            </a:lnTo>
                            <a:lnTo>
                              <a:pt x="51" y="245"/>
                            </a:lnTo>
                            <a:lnTo>
                              <a:pt x="26" y="241"/>
                            </a:lnTo>
                            <a:lnTo>
                              <a:pt x="27" y="211"/>
                            </a:lnTo>
                            <a:lnTo>
                              <a:pt x="23" y="185"/>
                            </a:lnTo>
                            <a:lnTo>
                              <a:pt x="23" y="162"/>
                            </a:lnTo>
                            <a:lnTo>
                              <a:pt x="26" y="108"/>
                            </a:lnTo>
                            <a:lnTo>
                              <a:pt x="25" y="101"/>
                            </a:lnTo>
                            <a:lnTo>
                              <a:pt x="15" y="89"/>
                            </a:lnTo>
                            <a:lnTo>
                              <a:pt x="15" y="69"/>
                            </a:lnTo>
                            <a:lnTo>
                              <a:pt x="14" y="55"/>
                            </a:lnTo>
                            <a:lnTo>
                              <a:pt x="11" y="42"/>
                            </a:lnTo>
                            <a:lnTo>
                              <a:pt x="8" y="32"/>
                            </a:lnTo>
                            <a:lnTo>
                              <a:pt x="0" y="0"/>
                            </a:lnTo>
                          </a:path>
                        </a:pathLst>
                      </a:custGeom>
                      <a:solidFill>
                        <a:srgbClr val="808080"/>
                      </a:solidFill>
                      <a:ln w="12700" cap="rnd" cmpd="sng">
                        <a:noFill/>
                        <a:prstDash val="solid"/>
                        <a:round/>
                        <a:headEnd type="none" w="med" len="med"/>
                        <a:tailEnd type="none" w="med" len="med"/>
                      </a:ln>
                      <a:effectLst/>
                    </p:spPr>
                    <p:txBody>
                      <a:bodyPr/>
                      <a:lstStyle/>
                      <a:p>
                        <a:endParaRPr lang="en-US"/>
                      </a:p>
                    </p:txBody>
                  </p:sp>
                  <p:sp>
                    <p:nvSpPr>
                      <p:cNvPr id="899" name="Freeform 375"/>
                      <p:cNvSpPr>
                        <a:spLocks/>
                      </p:cNvSpPr>
                      <p:nvPr/>
                    </p:nvSpPr>
                    <p:spPr bwMode="auto">
                      <a:xfrm>
                        <a:off x="2830" y="2420"/>
                        <a:ext cx="29" cy="129"/>
                      </a:xfrm>
                      <a:custGeom>
                        <a:avLst/>
                        <a:gdLst/>
                        <a:ahLst/>
                        <a:cxnLst>
                          <a:cxn ang="0">
                            <a:pos x="15" y="1"/>
                          </a:cxn>
                          <a:cxn ang="0">
                            <a:pos x="7" y="0"/>
                          </a:cxn>
                          <a:cxn ang="0">
                            <a:pos x="1" y="28"/>
                          </a:cxn>
                          <a:cxn ang="0">
                            <a:pos x="0" y="51"/>
                          </a:cxn>
                          <a:cxn ang="0">
                            <a:pos x="8" y="82"/>
                          </a:cxn>
                          <a:cxn ang="0">
                            <a:pos x="12" y="125"/>
                          </a:cxn>
                          <a:cxn ang="0">
                            <a:pos x="25" y="128"/>
                          </a:cxn>
                          <a:cxn ang="0">
                            <a:pos x="28" y="122"/>
                          </a:cxn>
                          <a:cxn ang="0">
                            <a:pos x="27" y="107"/>
                          </a:cxn>
                          <a:cxn ang="0">
                            <a:pos x="24" y="75"/>
                          </a:cxn>
                          <a:cxn ang="0">
                            <a:pos x="23" y="51"/>
                          </a:cxn>
                          <a:cxn ang="0">
                            <a:pos x="16" y="34"/>
                          </a:cxn>
                          <a:cxn ang="0">
                            <a:pos x="16" y="10"/>
                          </a:cxn>
                          <a:cxn ang="0">
                            <a:pos x="15" y="1"/>
                          </a:cxn>
                        </a:cxnLst>
                        <a:rect l="0" t="0" r="r" b="b"/>
                        <a:pathLst>
                          <a:path w="29" h="129">
                            <a:moveTo>
                              <a:pt x="15" y="1"/>
                            </a:moveTo>
                            <a:lnTo>
                              <a:pt x="7" y="0"/>
                            </a:lnTo>
                            <a:lnTo>
                              <a:pt x="1" y="28"/>
                            </a:lnTo>
                            <a:lnTo>
                              <a:pt x="0" y="51"/>
                            </a:lnTo>
                            <a:lnTo>
                              <a:pt x="8" y="82"/>
                            </a:lnTo>
                            <a:lnTo>
                              <a:pt x="12" y="125"/>
                            </a:lnTo>
                            <a:lnTo>
                              <a:pt x="25" y="128"/>
                            </a:lnTo>
                            <a:lnTo>
                              <a:pt x="28" y="122"/>
                            </a:lnTo>
                            <a:lnTo>
                              <a:pt x="27" y="107"/>
                            </a:lnTo>
                            <a:lnTo>
                              <a:pt x="24" y="75"/>
                            </a:lnTo>
                            <a:lnTo>
                              <a:pt x="23" y="51"/>
                            </a:lnTo>
                            <a:lnTo>
                              <a:pt x="16" y="34"/>
                            </a:lnTo>
                            <a:lnTo>
                              <a:pt x="16" y="10"/>
                            </a:lnTo>
                            <a:lnTo>
                              <a:pt x="15" y="1"/>
                            </a:lnTo>
                          </a:path>
                        </a:pathLst>
                      </a:custGeom>
                      <a:solidFill>
                        <a:srgbClr val="808080"/>
                      </a:solidFill>
                      <a:ln w="12700" cap="rnd" cmpd="sng">
                        <a:noFill/>
                        <a:prstDash val="solid"/>
                        <a:round/>
                        <a:headEnd type="none" w="med" len="med"/>
                        <a:tailEnd type="none" w="med" len="med"/>
                      </a:ln>
                      <a:effectLst/>
                    </p:spPr>
                    <p:txBody>
                      <a:bodyPr/>
                      <a:lstStyle/>
                      <a:p>
                        <a:endParaRPr lang="en-US"/>
                      </a:p>
                    </p:txBody>
                  </p:sp>
                  <p:sp>
                    <p:nvSpPr>
                      <p:cNvPr id="900" name="Freeform 376"/>
                      <p:cNvSpPr>
                        <a:spLocks/>
                      </p:cNvSpPr>
                      <p:nvPr/>
                    </p:nvSpPr>
                    <p:spPr bwMode="auto">
                      <a:xfrm>
                        <a:off x="2704" y="2546"/>
                        <a:ext cx="76" cy="328"/>
                      </a:xfrm>
                      <a:custGeom>
                        <a:avLst/>
                        <a:gdLst/>
                        <a:ahLst/>
                        <a:cxnLst>
                          <a:cxn ang="0">
                            <a:pos x="13" y="0"/>
                          </a:cxn>
                          <a:cxn ang="0">
                            <a:pos x="75" y="7"/>
                          </a:cxn>
                          <a:cxn ang="0">
                            <a:pos x="71" y="71"/>
                          </a:cxn>
                          <a:cxn ang="0">
                            <a:pos x="63" y="125"/>
                          </a:cxn>
                          <a:cxn ang="0">
                            <a:pos x="57" y="186"/>
                          </a:cxn>
                          <a:cxn ang="0">
                            <a:pos x="51" y="237"/>
                          </a:cxn>
                          <a:cxn ang="0">
                            <a:pos x="49" y="288"/>
                          </a:cxn>
                          <a:cxn ang="0">
                            <a:pos x="46" y="327"/>
                          </a:cxn>
                          <a:cxn ang="0">
                            <a:pos x="27" y="326"/>
                          </a:cxn>
                          <a:cxn ang="0">
                            <a:pos x="9" y="321"/>
                          </a:cxn>
                          <a:cxn ang="0">
                            <a:pos x="3" y="251"/>
                          </a:cxn>
                          <a:cxn ang="0">
                            <a:pos x="0" y="213"/>
                          </a:cxn>
                          <a:cxn ang="0">
                            <a:pos x="5" y="162"/>
                          </a:cxn>
                          <a:cxn ang="0">
                            <a:pos x="10" y="114"/>
                          </a:cxn>
                          <a:cxn ang="0">
                            <a:pos x="14" y="84"/>
                          </a:cxn>
                          <a:cxn ang="0">
                            <a:pos x="17" y="62"/>
                          </a:cxn>
                          <a:cxn ang="0">
                            <a:pos x="17" y="39"/>
                          </a:cxn>
                          <a:cxn ang="0">
                            <a:pos x="17" y="23"/>
                          </a:cxn>
                          <a:cxn ang="0">
                            <a:pos x="13" y="0"/>
                          </a:cxn>
                        </a:cxnLst>
                        <a:rect l="0" t="0" r="r" b="b"/>
                        <a:pathLst>
                          <a:path w="76" h="328">
                            <a:moveTo>
                              <a:pt x="13" y="0"/>
                            </a:moveTo>
                            <a:lnTo>
                              <a:pt x="75" y="7"/>
                            </a:lnTo>
                            <a:lnTo>
                              <a:pt x="71" y="71"/>
                            </a:lnTo>
                            <a:lnTo>
                              <a:pt x="63" y="125"/>
                            </a:lnTo>
                            <a:lnTo>
                              <a:pt x="57" y="186"/>
                            </a:lnTo>
                            <a:lnTo>
                              <a:pt x="51" y="237"/>
                            </a:lnTo>
                            <a:lnTo>
                              <a:pt x="49" y="288"/>
                            </a:lnTo>
                            <a:lnTo>
                              <a:pt x="46" y="327"/>
                            </a:lnTo>
                            <a:lnTo>
                              <a:pt x="27" y="326"/>
                            </a:lnTo>
                            <a:lnTo>
                              <a:pt x="9" y="321"/>
                            </a:lnTo>
                            <a:lnTo>
                              <a:pt x="3" y="251"/>
                            </a:lnTo>
                            <a:lnTo>
                              <a:pt x="0" y="213"/>
                            </a:lnTo>
                            <a:lnTo>
                              <a:pt x="5" y="162"/>
                            </a:lnTo>
                            <a:lnTo>
                              <a:pt x="10" y="114"/>
                            </a:lnTo>
                            <a:lnTo>
                              <a:pt x="14" y="84"/>
                            </a:lnTo>
                            <a:lnTo>
                              <a:pt x="17" y="62"/>
                            </a:lnTo>
                            <a:lnTo>
                              <a:pt x="17" y="39"/>
                            </a:lnTo>
                            <a:lnTo>
                              <a:pt x="17" y="23"/>
                            </a:lnTo>
                            <a:lnTo>
                              <a:pt x="13" y="0"/>
                            </a:lnTo>
                          </a:path>
                        </a:pathLst>
                      </a:custGeom>
                      <a:solidFill>
                        <a:srgbClr val="808080"/>
                      </a:solidFill>
                      <a:ln w="12700" cap="rnd" cmpd="sng">
                        <a:noFill/>
                        <a:prstDash val="solid"/>
                        <a:round/>
                        <a:headEnd type="none" w="med" len="med"/>
                        <a:tailEnd type="none" w="med" len="med"/>
                      </a:ln>
                      <a:effectLst/>
                    </p:spPr>
                    <p:txBody>
                      <a:bodyPr/>
                      <a:lstStyle/>
                      <a:p>
                        <a:endParaRPr lang="en-US"/>
                      </a:p>
                    </p:txBody>
                  </p:sp>
                  <p:sp>
                    <p:nvSpPr>
                      <p:cNvPr id="901" name="Freeform 377"/>
                      <p:cNvSpPr>
                        <a:spLocks/>
                      </p:cNvSpPr>
                      <p:nvPr/>
                    </p:nvSpPr>
                    <p:spPr bwMode="auto">
                      <a:xfrm>
                        <a:off x="2756" y="2552"/>
                        <a:ext cx="59" cy="318"/>
                      </a:xfrm>
                      <a:custGeom>
                        <a:avLst/>
                        <a:gdLst/>
                        <a:ahLst/>
                        <a:cxnLst>
                          <a:cxn ang="0">
                            <a:pos x="29" y="0"/>
                          </a:cxn>
                          <a:cxn ang="0">
                            <a:pos x="58" y="1"/>
                          </a:cxn>
                          <a:cxn ang="0">
                            <a:pos x="52" y="50"/>
                          </a:cxn>
                          <a:cxn ang="0">
                            <a:pos x="42" y="105"/>
                          </a:cxn>
                          <a:cxn ang="0">
                            <a:pos x="30" y="152"/>
                          </a:cxn>
                          <a:cxn ang="0">
                            <a:pos x="23" y="199"/>
                          </a:cxn>
                          <a:cxn ang="0">
                            <a:pos x="17" y="235"/>
                          </a:cxn>
                          <a:cxn ang="0">
                            <a:pos x="11" y="276"/>
                          </a:cxn>
                          <a:cxn ang="0">
                            <a:pos x="8" y="308"/>
                          </a:cxn>
                          <a:cxn ang="0">
                            <a:pos x="0" y="317"/>
                          </a:cxn>
                          <a:cxn ang="0">
                            <a:pos x="5" y="249"/>
                          </a:cxn>
                          <a:cxn ang="0">
                            <a:pos x="10" y="195"/>
                          </a:cxn>
                          <a:cxn ang="0">
                            <a:pos x="12" y="145"/>
                          </a:cxn>
                          <a:cxn ang="0">
                            <a:pos x="17" y="110"/>
                          </a:cxn>
                          <a:cxn ang="0">
                            <a:pos x="20" y="75"/>
                          </a:cxn>
                          <a:cxn ang="0">
                            <a:pos x="24" y="38"/>
                          </a:cxn>
                          <a:cxn ang="0">
                            <a:pos x="29" y="0"/>
                          </a:cxn>
                        </a:cxnLst>
                        <a:rect l="0" t="0" r="r" b="b"/>
                        <a:pathLst>
                          <a:path w="59" h="318">
                            <a:moveTo>
                              <a:pt x="29" y="0"/>
                            </a:moveTo>
                            <a:lnTo>
                              <a:pt x="58" y="1"/>
                            </a:lnTo>
                            <a:lnTo>
                              <a:pt x="52" y="50"/>
                            </a:lnTo>
                            <a:lnTo>
                              <a:pt x="42" y="105"/>
                            </a:lnTo>
                            <a:lnTo>
                              <a:pt x="30" y="152"/>
                            </a:lnTo>
                            <a:lnTo>
                              <a:pt x="23" y="199"/>
                            </a:lnTo>
                            <a:lnTo>
                              <a:pt x="17" y="235"/>
                            </a:lnTo>
                            <a:lnTo>
                              <a:pt x="11" y="276"/>
                            </a:lnTo>
                            <a:lnTo>
                              <a:pt x="8" y="308"/>
                            </a:lnTo>
                            <a:lnTo>
                              <a:pt x="0" y="317"/>
                            </a:lnTo>
                            <a:lnTo>
                              <a:pt x="5" y="249"/>
                            </a:lnTo>
                            <a:lnTo>
                              <a:pt x="10" y="195"/>
                            </a:lnTo>
                            <a:lnTo>
                              <a:pt x="12" y="145"/>
                            </a:lnTo>
                            <a:lnTo>
                              <a:pt x="17" y="110"/>
                            </a:lnTo>
                            <a:lnTo>
                              <a:pt x="20" y="75"/>
                            </a:lnTo>
                            <a:lnTo>
                              <a:pt x="24" y="38"/>
                            </a:lnTo>
                            <a:lnTo>
                              <a:pt x="29" y="0"/>
                            </a:lnTo>
                          </a:path>
                        </a:pathLst>
                      </a:custGeom>
                      <a:solidFill>
                        <a:srgbClr val="808080"/>
                      </a:solidFill>
                      <a:ln w="12700" cap="rnd" cmpd="sng">
                        <a:noFill/>
                        <a:prstDash val="solid"/>
                        <a:round/>
                        <a:headEnd type="none" w="med" len="med"/>
                        <a:tailEnd type="none" w="med" len="med"/>
                      </a:ln>
                      <a:effectLst/>
                    </p:spPr>
                    <p:txBody>
                      <a:bodyPr/>
                      <a:lstStyle/>
                      <a:p>
                        <a:endParaRPr lang="en-US"/>
                      </a:p>
                    </p:txBody>
                  </p:sp>
                  <p:grpSp>
                    <p:nvGrpSpPr>
                      <p:cNvPr id="902" name="Group 382"/>
                      <p:cNvGrpSpPr>
                        <a:grpSpLocks/>
                      </p:cNvGrpSpPr>
                      <p:nvPr/>
                    </p:nvGrpSpPr>
                    <p:grpSpPr bwMode="auto">
                      <a:xfrm>
                        <a:off x="2741" y="2186"/>
                        <a:ext cx="87" cy="153"/>
                        <a:chOff x="2741" y="2186"/>
                        <a:chExt cx="87" cy="153"/>
                      </a:xfrm>
                    </p:grpSpPr>
                    <p:sp>
                      <p:nvSpPr>
                        <p:cNvPr id="905" name="Freeform 378"/>
                        <p:cNvSpPr>
                          <a:spLocks/>
                        </p:cNvSpPr>
                        <p:nvPr/>
                      </p:nvSpPr>
                      <p:spPr bwMode="auto">
                        <a:xfrm>
                          <a:off x="2741" y="2186"/>
                          <a:ext cx="87" cy="153"/>
                        </a:xfrm>
                        <a:custGeom>
                          <a:avLst/>
                          <a:gdLst/>
                          <a:ahLst/>
                          <a:cxnLst>
                            <a:cxn ang="0">
                              <a:pos x="7" y="0"/>
                            </a:cxn>
                            <a:cxn ang="0">
                              <a:pos x="0" y="12"/>
                            </a:cxn>
                            <a:cxn ang="0">
                              <a:pos x="15" y="27"/>
                            </a:cxn>
                            <a:cxn ang="0">
                              <a:pos x="33" y="52"/>
                            </a:cxn>
                            <a:cxn ang="0">
                              <a:pos x="52" y="79"/>
                            </a:cxn>
                            <a:cxn ang="0">
                              <a:pos x="64" y="104"/>
                            </a:cxn>
                            <a:cxn ang="0">
                              <a:pos x="77" y="134"/>
                            </a:cxn>
                            <a:cxn ang="0">
                              <a:pos x="86" y="152"/>
                            </a:cxn>
                            <a:cxn ang="0">
                              <a:pos x="86" y="132"/>
                            </a:cxn>
                            <a:cxn ang="0">
                              <a:pos x="77" y="94"/>
                            </a:cxn>
                            <a:cxn ang="0">
                              <a:pos x="70" y="68"/>
                            </a:cxn>
                            <a:cxn ang="0">
                              <a:pos x="64" y="54"/>
                            </a:cxn>
                            <a:cxn ang="0">
                              <a:pos x="58" y="34"/>
                            </a:cxn>
                            <a:cxn ang="0">
                              <a:pos x="58" y="19"/>
                            </a:cxn>
                            <a:cxn ang="0">
                              <a:pos x="7" y="0"/>
                            </a:cxn>
                          </a:cxnLst>
                          <a:rect l="0" t="0" r="r" b="b"/>
                          <a:pathLst>
                            <a:path w="87" h="153">
                              <a:moveTo>
                                <a:pt x="7" y="0"/>
                              </a:moveTo>
                              <a:lnTo>
                                <a:pt x="0" y="12"/>
                              </a:lnTo>
                              <a:lnTo>
                                <a:pt x="15" y="27"/>
                              </a:lnTo>
                              <a:lnTo>
                                <a:pt x="33" y="52"/>
                              </a:lnTo>
                              <a:lnTo>
                                <a:pt x="52" y="79"/>
                              </a:lnTo>
                              <a:lnTo>
                                <a:pt x="64" y="104"/>
                              </a:lnTo>
                              <a:lnTo>
                                <a:pt x="77" y="134"/>
                              </a:lnTo>
                              <a:lnTo>
                                <a:pt x="86" y="152"/>
                              </a:lnTo>
                              <a:lnTo>
                                <a:pt x="86" y="132"/>
                              </a:lnTo>
                              <a:lnTo>
                                <a:pt x="77" y="94"/>
                              </a:lnTo>
                              <a:lnTo>
                                <a:pt x="70" y="68"/>
                              </a:lnTo>
                              <a:lnTo>
                                <a:pt x="64" y="54"/>
                              </a:lnTo>
                              <a:lnTo>
                                <a:pt x="58" y="34"/>
                              </a:lnTo>
                              <a:lnTo>
                                <a:pt x="58" y="19"/>
                              </a:lnTo>
                              <a:lnTo>
                                <a:pt x="7" y="0"/>
                              </a:lnTo>
                            </a:path>
                          </a:pathLst>
                        </a:custGeom>
                        <a:solidFill>
                          <a:srgbClr val="C0C0C0"/>
                        </a:solidFill>
                        <a:ln w="12700" cap="rnd" cmpd="sng">
                          <a:solidFill>
                            <a:srgbClr val="000000"/>
                          </a:solidFill>
                          <a:prstDash val="solid"/>
                          <a:round/>
                          <a:headEnd type="none" w="med" len="med"/>
                          <a:tailEnd type="none" w="med" len="med"/>
                        </a:ln>
                        <a:effectLst/>
                      </p:spPr>
                      <p:txBody>
                        <a:bodyPr/>
                        <a:lstStyle/>
                        <a:p>
                          <a:endParaRPr lang="en-US"/>
                        </a:p>
                      </p:txBody>
                    </p:sp>
                    <p:sp>
                      <p:nvSpPr>
                        <p:cNvPr id="906" name="Freeform 379"/>
                        <p:cNvSpPr>
                          <a:spLocks/>
                        </p:cNvSpPr>
                        <p:nvPr/>
                      </p:nvSpPr>
                      <p:spPr bwMode="auto">
                        <a:xfrm>
                          <a:off x="2786" y="2220"/>
                          <a:ext cx="42" cy="119"/>
                        </a:xfrm>
                        <a:custGeom>
                          <a:avLst/>
                          <a:gdLst/>
                          <a:ahLst/>
                          <a:cxnLst>
                            <a:cxn ang="0">
                              <a:pos x="11" y="0"/>
                            </a:cxn>
                            <a:cxn ang="0">
                              <a:pos x="0" y="15"/>
                            </a:cxn>
                            <a:cxn ang="0">
                              <a:pos x="9" y="19"/>
                            </a:cxn>
                            <a:cxn ang="0">
                              <a:pos x="11" y="26"/>
                            </a:cxn>
                            <a:cxn ang="0">
                              <a:pos x="10" y="50"/>
                            </a:cxn>
                            <a:cxn ang="0">
                              <a:pos x="40" y="118"/>
                            </a:cxn>
                            <a:cxn ang="0">
                              <a:pos x="41" y="97"/>
                            </a:cxn>
                            <a:cxn ang="0">
                              <a:pos x="32" y="57"/>
                            </a:cxn>
                            <a:cxn ang="0">
                              <a:pos x="24" y="32"/>
                            </a:cxn>
                            <a:cxn ang="0">
                              <a:pos x="21" y="18"/>
                            </a:cxn>
                            <a:cxn ang="0">
                              <a:pos x="11" y="0"/>
                            </a:cxn>
                          </a:cxnLst>
                          <a:rect l="0" t="0" r="r" b="b"/>
                          <a:pathLst>
                            <a:path w="42" h="119">
                              <a:moveTo>
                                <a:pt x="11" y="0"/>
                              </a:moveTo>
                              <a:lnTo>
                                <a:pt x="0" y="15"/>
                              </a:lnTo>
                              <a:lnTo>
                                <a:pt x="9" y="19"/>
                              </a:lnTo>
                              <a:lnTo>
                                <a:pt x="11" y="26"/>
                              </a:lnTo>
                              <a:lnTo>
                                <a:pt x="10" y="50"/>
                              </a:lnTo>
                              <a:lnTo>
                                <a:pt x="40" y="118"/>
                              </a:lnTo>
                              <a:lnTo>
                                <a:pt x="41" y="97"/>
                              </a:lnTo>
                              <a:lnTo>
                                <a:pt x="32" y="57"/>
                              </a:lnTo>
                              <a:lnTo>
                                <a:pt x="24" y="32"/>
                              </a:lnTo>
                              <a:lnTo>
                                <a:pt x="21" y="18"/>
                              </a:lnTo>
                              <a:lnTo>
                                <a:pt x="11" y="0"/>
                              </a:lnTo>
                            </a:path>
                          </a:pathLst>
                        </a:custGeom>
                        <a:solidFill>
                          <a:srgbClr val="00C0C0"/>
                        </a:solidFill>
                        <a:ln w="12700" cap="rnd" cmpd="sng">
                          <a:solidFill>
                            <a:srgbClr val="000000"/>
                          </a:solidFill>
                          <a:prstDash val="solid"/>
                          <a:round/>
                          <a:headEnd type="none" w="med" len="med"/>
                          <a:tailEnd type="none" w="med" len="med"/>
                        </a:ln>
                        <a:effectLst/>
                      </p:spPr>
                      <p:txBody>
                        <a:bodyPr/>
                        <a:lstStyle/>
                        <a:p>
                          <a:endParaRPr lang="en-US"/>
                        </a:p>
                      </p:txBody>
                    </p:sp>
                    <p:sp>
                      <p:nvSpPr>
                        <p:cNvPr id="907" name="Freeform 380"/>
                        <p:cNvSpPr>
                          <a:spLocks/>
                        </p:cNvSpPr>
                        <p:nvPr/>
                      </p:nvSpPr>
                      <p:spPr bwMode="auto">
                        <a:xfrm>
                          <a:off x="2744" y="2190"/>
                          <a:ext cx="48" cy="48"/>
                        </a:xfrm>
                        <a:custGeom>
                          <a:avLst/>
                          <a:gdLst/>
                          <a:ahLst/>
                          <a:cxnLst>
                            <a:cxn ang="0">
                              <a:pos x="4" y="0"/>
                            </a:cxn>
                            <a:cxn ang="0">
                              <a:pos x="0" y="8"/>
                            </a:cxn>
                            <a:cxn ang="0">
                              <a:pos x="12" y="19"/>
                            </a:cxn>
                            <a:cxn ang="0">
                              <a:pos x="21" y="31"/>
                            </a:cxn>
                            <a:cxn ang="0">
                              <a:pos x="31" y="47"/>
                            </a:cxn>
                            <a:cxn ang="0">
                              <a:pos x="37" y="37"/>
                            </a:cxn>
                            <a:cxn ang="0">
                              <a:pos x="43" y="29"/>
                            </a:cxn>
                            <a:cxn ang="0">
                              <a:pos x="47" y="25"/>
                            </a:cxn>
                            <a:cxn ang="0">
                              <a:pos x="46" y="24"/>
                            </a:cxn>
                            <a:cxn ang="0">
                              <a:pos x="41" y="25"/>
                            </a:cxn>
                            <a:cxn ang="0">
                              <a:pos x="36" y="25"/>
                            </a:cxn>
                            <a:cxn ang="0">
                              <a:pos x="19" y="17"/>
                            </a:cxn>
                            <a:cxn ang="0">
                              <a:pos x="10" y="9"/>
                            </a:cxn>
                            <a:cxn ang="0">
                              <a:pos x="4" y="0"/>
                            </a:cxn>
                          </a:cxnLst>
                          <a:rect l="0" t="0" r="r" b="b"/>
                          <a:pathLst>
                            <a:path w="48" h="48">
                              <a:moveTo>
                                <a:pt x="4" y="0"/>
                              </a:moveTo>
                              <a:lnTo>
                                <a:pt x="0" y="8"/>
                              </a:lnTo>
                              <a:lnTo>
                                <a:pt x="12" y="19"/>
                              </a:lnTo>
                              <a:lnTo>
                                <a:pt x="21" y="31"/>
                              </a:lnTo>
                              <a:lnTo>
                                <a:pt x="31" y="47"/>
                              </a:lnTo>
                              <a:lnTo>
                                <a:pt x="37" y="37"/>
                              </a:lnTo>
                              <a:lnTo>
                                <a:pt x="43" y="29"/>
                              </a:lnTo>
                              <a:lnTo>
                                <a:pt x="47" y="25"/>
                              </a:lnTo>
                              <a:lnTo>
                                <a:pt x="46" y="24"/>
                              </a:lnTo>
                              <a:lnTo>
                                <a:pt x="41" y="25"/>
                              </a:lnTo>
                              <a:lnTo>
                                <a:pt x="36" y="25"/>
                              </a:lnTo>
                              <a:lnTo>
                                <a:pt x="19" y="17"/>
                              </a:lnTo>
                              <a:lnTo>
                                <a:pt x="10" y="9"/>
                              </a:lnTo>
                              <a:lnTo>
                                <a:pt x="4" y="0"/>
                              </a:lnTo>
                            </a:path>
                          </a:pathLst>
                        </a:custGeom>
                        <a:solidFill>
                          <a:srgbClr val="E0E0E0"/>
                        </a:solidFill>
                        <a:ln w="12700" cap="rnd" cmpd="sng">
                          <a:noFill/>
                          <a:prstDash val="solid"/>
                          <a:round/>
                          <a:headEnd type="none" w="med" len="med"/>
                          <a:tailEnd type="none" w="med" len="med"/>
                        </a:ln>
                        <a:effectLst/>
                      </p:spPr>
                      <p:txBody>
                        <a:bodyPr/>
                        <a:lstStyle/>
                        <a:p>
                          <a:endParaRPr lang="en-US"/>
                        </a:p>
                      </p:txBody>
                    </p:sp>
                    <p:sp>
                      <p:nvSpPr>
                        <p:cNvPr id="908" name="Freeform 381"/>
                        <p:cNvSpPr>
                          <a:spLocks/>
                        </p:cNvSpPr>
                        <p:nvPr/>
                      </p:nvSpPr>
                      <p:spPr bwMode="auto">
                        <a:xfrm>
                          <a:off x="2780" y="2236"/>
                          <a:ext cx="10" cy="23"/>
                        </a:xfrm>
                        <a:custGeom>
                          <a:avLst/>
                          <a:gdLst/>
                          <a:ahLst/>
                          <a:cxnLst>
                            <a:cxn ang="0">
                              <a:pos x="3" y="0"/>
                            </a:cxn>
                            <a:cxn ang="0">
                              <a:pos x="0" y="5"/>
                            </a:cxn>
                            <a:cxn ang="0">
                              <a:pos x="9" y="22"/>
                            </a:cxn>
                            <a:cxn ang="0">
                              <a:pos x="9" y="10"/>
                            </a:cxn>
                            <a:cxn ang="0">
                              <a:pos x="9" y="3"/>
                            </a:cxn>
                            <a:cxn ang="0">
                              <a:pos x="3" y="0"/>
                            </a:cxn>
                          </a:cxnLst>
                          <a:rect l="0" t="0" r="r" b="b"/>
                          <a:pathLst>
                            <a:path w="10" h="23">
                              <a:moveTo>
                                <a:pt x="3" y="0"/>
                              </a:moveTo>
                              <a:lnTo>
                                <a:pt x="0" y="5"/>
                              </a:lnTo>
                              <a:lnTo>
                                <a:pt x="9" y="22"/>
                              </a:lnTo>
                              <a:lnTo>
                                <a:pt x="9" y="10"/>
                              </a:lnTo>
                              <a:lnTo>
                                <a:pt x="9" y="3"/>
                              </a:lnTo>
                              <a:lnTo>
                                <a:pt x="3" y="0"/>
                              </a:lnTo>
                            </a:path>
                          </a:pathLst>
                        </a:custGeom>
                        <a:solidFill>
                          <a:srgbClr val="E0E0E0"/>
                        </a:solidFill>
                        <a:ln w="12700" cap="rnd" cmpd="sng">
                          <a:noFill/>
                          <a:prstDash val="solid"/>
                          <a:round/>
                          <a:headEnd type="none" w="med" len="med"/>
                          <a:tailEnd type="none" w="med" len="med"/>
                        </a:ln>
                        <a:effectLst/>
                      </p:spPr>
                      <p:txBody>
                        <a:bodyPr/>
                        <a:lstStyle/>
                        <a:p>
                          <a:endParaRPr lang="en-US"/>
                        </a:p>
                      </p:txBody>
                    </p:sp>
                  </p:grpSp>
                  <p:sp>
                    <p:nvSpPr>
                      <p:cNvPr id="903" name="Oval 383"/>
                      <p:cNvSpPr>
                        <a:spLocks noChangeArrowheads="1"/>
                      </p:cNvSpPr>
                      <p:nvPr/>
                    </p:nvSpPr>
                    <p:spPr bwMode="auto">
                      <a:xfrm>
                        <a:off x="2830" y="2428"/>
                        <a:ext cx="1" cy="4"/>
                      </a:xfrm>
                      <a:prstGeom prst="ellipse">
                        <a:avLst/>
                      </a:prstGeom>
                      <a:solidFill>
                        <a:srgbClr val="606060"/>
                      </a:solidFill>
                      <a:ln w="12700">
                        <a:noFill/>
                        <a:round/>
                        <a:headEnd/>
                        <a:tailEnd/>
                      </a:ln>
                      <a:effectLst/>
                    </p:spPr>
                    <p:txBody>
                      <a:bodyPr wrap="none" anchor="ctr"/>
                      <a:lstStyle/>
                      <a:p>
                        <a:endParaRPr lang="en-US"/>
                      </a:p>
                    </p:txBody>
                  </p:sp>
                  <p:sp>
                    <p:nvSpPr>
                      <p:cNvPr id="904" name="Freeform 384"/>
                      <p:cNvSpPr>
                        <a:spLocks/>
                      </p:cNvSpPr>
                      <p:nvPr/>
                    </p:nvSpPr>
                    <p:spPr bwMode="auto">
                      <a:xfrm>
                        <a:off x="2720" y="2451"/>
                        <a:ext cx="62" cy="29"/>
                      </a:xfrm>
                      <a:custGeom>
                        <a:avLst/>
                        <a:gdLst/>
                        <a:ahLst/>
                        <a:cxnLst>
                          <a:cxn ang="0">
                            <a:pos x="54" y="0"/>
                          </a:cxn>
                          <a:cxn ang="0">
                            <a:pos x="57" y="23"/>
                          </a:cxn>
                          <a:cxn ang="0">
                            <a:pos x="39" y="25"/>
                          </a:cxn>
                          <a:cxn ang="0">
                            <a:pos x="0" y="25"/>
                          </a:cxn>
                          <a:cxn ang="0">
                            <a:pos x="6" y="26"/>
                          </a:cxn>
                          <a:cxn ang="0">
                            <a:pos x="61" y="28"/>
                          </a:cxn>
                          <a:cxn ang="0">
                            <a:pos x="54" y="0"/>
                          </a:cxn>
                        </a:cxnLst>
                        <a:rect l="0" t="0" r="r" b="b"/>
                        <a:pathLst>
                          <a:path w="62" h="29">
                            <a:moveTo>
                              <a:pt x="54" y="0"/>
                            </a:moveTo>
                            <a:lnTo>
                              <a:pt x="57" y="23"/>
                            </a:lnTo>
                            <a:lnTo>
                              <a:pt x="39" y="25"/>
                            </a:lnTo>
                            <a:lnTo>
                              <a:pt x="0" y="25"/>
                            </a:lnTo>
                            <a:lnTo>
                              <a:pt x="6" y="26"/>
                            </a:lnTo>
                            <a:lnTo>
                              <a:pt x="61" y="28"/>
                            </a:lnTo>
                            <a:lnTo>
                              <a:pt x="54" y="0"/>
                            </a:lnTo>
                          </a:path>
                        </a:pathLst>
                      </a:custGeom>
                      <a:solidFill>
                        <a:srgbClr val="606060"/>
                      </a:solidFill>
                      <a:ln w="12700" cap="rnd" cmpd="sng">
                        <a:noFill/>
                        <a:prstDash val="solid"/>
                        <a:round/>
                        <a:headEnd type="none" w="med" len="med"/>
                        <a:tailEnd type="none" w="med" len="med"/>
                      </a:ln>
                      <a:effectLst/>
                    </p:spPr>
                    <p:txBody>
                      <a:bodyPr/>
                      <a:lstStyle/>
                      <a:p>
                        <a:endParaRPr lang="en-US"/>
                      </a:p>
                    </p:txBody>
                  </p:sp>
                </p:grpSp>
              </p:grpSp>
            </p:grpSp>
            <p:grpSp>
              <p:nvGrpSpPr>
                <p:cNvPr id="869" name="Group 408"/>
                <p:cNvGrpSpPr>
                  <a:grpSpLocks/>
                </p:cNvGrpSpPr>
                <p:nvPr/>
              </p:nvGrpSpPr>
              <p:grpSpPr bwMode="auto">
                <a:xfrm>
                  <a:off x="2729" y="2077"/>
                  <a:ext cx="93" cy="139"/>
                  <a:chOff x="2729" y="2077"/>
                  <a:chExt cx="93" cy="139"/>
                </a:xfrm>
              </p:grpSpPr>
              <p:sp>
                <p:nvSpPr>
                  <p:cNvPr id="870" name="Freeform 388"/>
                  <p:cNvSpPr>
                    <a:spLocks/>
                  </p:cNvSpPr>
                  <p:nvPr/>
                </p:nvSpPr>
                <p:spPr bwMode="auto">
                  <a:xfrm>
                    <a:off x="2729" y="2077"/>
                    <a:ext cx="93" cy="93"/>
                  </a:xfrm>
                  <a:custGeom>
                    <a:avLst/>
                    <a:gdLst/>
                    <a:ahLst/>
                    <a:cxnLst>
                      <a:cxn ang="0">
                        <a:pos x="10" y="85"/>
                      </a:cxn>
                      <a:cxn ang="0">
                        <a:pos x="7" y="79"/>
                      </a:cxn>
                      <a:cxn ang="0">
                        <a:pos x="1" y="69"/>
                      </a:cxn>
                      <a:cxn ang="0">
                        <a:pos x="0" y="57"/>
                      </a:cxn>
                      <a:cxn ang="0">
                        <a:pos x="1" y="49"/>
                      </a:cxn>
                      <a:cxn ang="0">
                        <a:pos x="1" y="36"/>
                      </a:cxn>
                      <a:cxn ang="0">
                        <a:pos x="8" y="18"/>
                      </a:cxn>
                      <a:cxn ang="0">
                        <a:pos x="20" y="7"/>
                      </a:cxn>
                      <a:cxn ang="0">
                        <a:pos x="35" y="1"/>
                      </a:cxn>
                      <a:cxn ang="0">
                        <a:pos x="49" y="0"/>
                      </a:cxn>
                      <a:cxn ang="0">
                        <a:pos x="70" y="4"/>
                      </a:cxn>
                      <a:cxn ang="0">
                        <a:pos x="82" y="16"/>
                      </a:cxn>
                      <a:cxn ang="0">
                        <a:pos x="89" y="30"/>
                      </a:cxn>
                      <a:cxn ang="0">
                        <a:pos x="91" y="43"/>
                      </a:cxn>
                      <a:cxn ang="0">
                        <a:pos x="91" y="55"/>
                      </a:cxn>
                      <a:cxn ang="0">
                        <a:pos x="92" y="64"/>
                      </a:cxn>
                      <a:cxn ang="0">
                        <a:pos x="90" y="70"/>
                      </a:cxn>
                      <a:cxn ang="0">
                        <a:pos x="85" y="82"/>
                      </a:cxn>
                      <a:cxn ang="0">
                        <a:pos x="21" y="92"/>
                      </a:cxn>
                      <a:cxn ang="0">
                        <a:pos x="10" y="85"/>
                      </a:cxn>
                    </a:cxnLst>
                    <a:rect l="0" t="0" r="r" b="b"/>
                    <a:pathLst>
                      <a:path w="93" h="93">
                        <a:moveTo>
                          <a:pt x="10" y="85"/>
                        </a:moveTo>
                        <a:lnTo>
                          <a:pt x="7" y="79"/>
                        </a:lnTo>
                        <a:lnTo>
                          <a:pt x="1" y="69"/>
                        </a:lnTo>
                        <a:lnTo>
                          <a:pt x="0" y="57"/>
                        </a:lnTo>
                        <a:lnTo>
                          <a:pt x="1" y="49"/>
                        </a:lnTo>
                        <a:lnTo>
                          <a:pt x="1" y="36"/>
                        </a:lnTo>
                        <a:lnTo>
                          <a:pt x="8" y="18"/>
                        </a:lnTo>
                        <a:lnTo>
                          <a:pt x="20" y="7"/>
                        </a:lnTo>
                        <a:lnTo>
                          <a:pt x="35" y="1"/>
                        </a:lnTo>
                        <a:lnTo>
                          <a:pt x="49" y="0"/>
                        </a:lnTo>
                        <a:lnTo>
                          <a:pt x="70" y="4"/>
                        </a:lnTo>
                        <a:lnTo>
                          <a:pt x="82" y="16"/>
                        </a:lnTo>
                        <a:lnTo>
                          <a:pt x="89" y="30"/>
                        </a:lnTo>
                        <a:lnTo>
                          <a:pt x="91" y="43"/>
                        </a:lnTo>
                        <a:lnTo>
                          <a:pt x="91" y="55"/>
                        </a:lnTo>
                        <a:lnTo>
                          <a:pt x="92" y="64"/>
                        </a:lnTo>
                        <a:lnTo>
                          <a:pt x="90" y="70"/>
                        </a:lnTo>
                        <a:lnTo>
                          <a:pt x="85" y="82"/>
                        </a:lnTo>
                        <a:lnTo>
                          <a:pt x="21" y="92"/>
                        </a:lnTo>
                        <a:lnTo>
                          <a:pt x="10" y="85"/>
                        </a:lnTo>
                      </a:path>
                    </a:pathLst>
                  </a:custGeom>
                  <a:solidFill>
                    <a:srgbClr val="603000"/>
                  </a:solidFill>
                  <a:ln w="12700" cap="rnd" cmpd="sng">
                    <a:noFill/>
                    <a:prstDash val="solid"/>
                    <a:round/>
                    <a:headEnd type="none" w="med" len="med"/>
                    <a:tailEnd type="none" w="med" len="med"/>
                  </a:ln>
                  <a:effectLst/>
                </p:spPr>
                <p:txBody>
                  <a:bodyPr/>
                  <a:lstStyle/>
                  <a:p>
                    <a:endParaRPr lang="en-US"/>
                  </a:p>
                </p:txBody>
              </p:sp>
              <p:sp>
                <p:nvSpPr>
                  <p:cNvPr id="871" name="Freeform 389"/>
                  <p:cNvSpPr>
                    <a:spLocks/>
                  </p:cNvSpPr>
                  <p:nvPr/>
                </p:nvSpPr>
                <p:spPr bwMode="auto">
                  <a:xfrm>
                    <a:off x="2739" y="2094"/>
                    <a:ext cx="82" cy="122"/>
                  </a:xfrm>
                  <a:custGeom>
                    <a:avLst/>
                    <a:gdLst/>
                    <a:ahLst/>
                    <a:cxnLst>
                      <a:cxn ang="0">
                        <a:pos x="16" y="5"/>
                      </a:cxn>
                      <a:cxn ang="0">
                        <a:pos x="8" y="12"/>
                      </a:cxn>
                      <a:cxn ang="0">
                        <a:pos x="5" y="15"/>
                      </a:cxn>
                      <a:cxn ang="0">
                        <a:pos x="7" y="27"/>
                      </a:cxn>
                      <a:cxn ang="0">
                        <a:pos x="8" y="37"/>
                      </a:cxn>
                      <a:cxn ang="0">
                        <a:pos x="8" y="51"/>
                      </a:cxn>
                      <a:cxn ang="0">
                        <a:pos x="7" y="54"/>
                      </a:cxn>
                      <a:cxn ang="0">
                        <a:pos x="5" y="52"/>
                      </a:cxn>
                      <a:cxn ang="0">
                        <a:pos x="2" y="52"/>
                      </a:cxn>
                      <a:cxn ang="0">
                        <a:pos x="0" y="55"/>
                      </a:cxn>
                      <a:cxn ang="0">
                        <a:pos x="0" y="59"/>
                      </a:cxn>
                      <a:cxn ang="0">
                        <a:pos x="1" y="67"/>
                      </a:cxn>
                      <a:cxn ang="0">
                        <a:pos x="4" y="73"/>
                      </a:cxn>
                      <a:cxn ang="0">
                        <a:pos x="5" y="76"/>
                      </a:cxn>
                      <a:cxn ang="0">
                        <a:pos x="8" y="80"/>
                      </a:cxn>
                      <a:cxn ang="0">
                        <a:pos x="10" y="91"/>
                      </a:cxn>
                      <a:cxn ang="0">
                        <a:pos x="16" y="101"/>
                      </a:cxn>
                      <a:cxn ang="0">
                        <a:pos x="22" y="108"/>
                      </a:cxn>
                      <a:cxn ang="0">
                        <a:pos x="27" y="112"/>
                      </a:cxn>
                      <a:cxn ang="0">
                        <a:pos x="34" y="116"/>
                      </a:cxn>
                      <a:cxn ang="0">
                        <a:pos x="40" y="119"/>
                      </a:cxn>
                      <a:cxn ang="0">
                        <a:pos x="46" y="121"/>
                      </a:cxn>
                      <a:cxn ang="0">
                        <a:pos x="51" y="121"/>
                      </a:cxn>
                      <a:cxn ang="0">
                        <a:pos x="56" y="120"/>
                      </a:cxn>
                      <a:cxn ang="0">
                        <a:pos x="58" y="114"/>
                      </a:cxn>
                      <a:cxn ang="0">
                        <a:pos x="61" y="106"/>
                      </a:cxn>
                      <a:cxn ang="0">
                        <a:pos x="62" y="102"/>
                      </a:cxn>
                      <a:cxn ang="0">
                        <a:pos x="67" y="98"/>
                      </a:cxn>
                      <a:cxn ang="0">
                        <a:pos x="69" y="94"/>
                      </a:cxn>
                      <a:cxn ang="0">
                        <a:pos x="73" y="89"/>
                      </a:cxn>
                      <a:cxn ang="0">
                        <a:pos x="74" y="83"/>
                      </a:cxn>
                      <a:cxn ang="0">
                        <a:pos x="75" y="77"/>
                      </a:cxn>
                      <a:cxn ang="0">
                        <a:pos x="79" y="73"/>
                      </a:cxn>
                      <a:cxn ang="0">
                        <a:pos x="80" y="67"/>
                      </a:cxn>
                      <a:cxn ang="0">
                        <a:pos x="81" y="59"/>
                      </a:cxn>
                      <a:cxn ang="0">
                        <a:pos x="81" y="54"/>
                      </a:cxn>
                      <a:cxn ang="0">
                        <a:pos x="80" y="49"/>
                      </a:cxn>
                      <a:cxn ang="0">
                        <a:pos x="79" y="48"/>
                      </a:cxn>
                      <a:cxn ang="0">
                        <a:pos x="76" y="49"/>
                      </a:cxn>
                      <a:cxn ang="0">
                        <a:pos x="77" y="44"/>
                      </a:cxn>
                      <a:cxn ang="0">
                        <a:pos x="76" y="36"/>
                      </a:cxn>
                      <a:cxn ang="0">
                        <a:pos x="76" y="27"/>
                      </a:cxn>
                      <a:cxn ang="0">
                        <a:pos x="74" y="20"/>
                      </a:cxn>
                      <a:cxn ang="0">
                        <a:pos x="71" y="13"/>
                      </a:cxn>
                      <a:cxn ang="0">
                        <a:pos x="66" y="5"/>
                      </a:cxn>
                      <a:cxn ang="0">
                        <a:pos x="59" y="1"/>
                      </a:cxn>
                      <a:cxn ang="0">
                        <a:pos x="53" y="0"/>
                      </a:cxn>
                      <a:cxn ang="0">
                        <a:pos x="47" y="3"/>
                      </a:cxn>
                      <a:cxn ang="0">
                        <a:pos x="39" y="7"/>
                      </a:cxn>
                      <a:cxn ang="0">
                        <a:pos x="32" y="7"/>
                      </a:cxn>
                      <a:cxn ang="0">
                        <a:pos x="25" y="5"/>
                      </a:cxn>
                      <a:cxn ang="0">
                        <a:pos x="16" y="5"/>
                      </a:cxn>
                    </a:cxnLst>
                    <a:rect l="0" t="0" r="r" b="b"/>
                    <a:pathLst>
                      <a:path w="82" h="122">
                        <a:moveTo>
                          <a:pt x="16" y="5"/>
                        </a:moveTo>
                        <a:lnTo>
                          <a:pt x="8" y="12"/>
                        </a:lnTo>
                        <a:lnTo>
                          <a:pt x="5" y="15"/>
                        </a:lnTo>
                        <a:lnTo>
                          <a:pt x="7" y="27"/>
                        </a:lnTo>
                        <a:lnTo>
                          <a:pt x="8" y="37"/>
                        </a:lnTo>
                        <a:lnTo>
                          <a:pt x="8" y="51"/>
                        </a:lnTo>
                        <a:lnTo>
                          <a:pt x="7" y="54"/>
                        </a:lnTo>
                        <a:lnTo>
                          <a:pt x="5" y="52"/>
                        </a:lnTo>
                        <a:lnTo>
                          <a:pt x="2" y="52"/>
                        </a:lnTo>
                        <a:lnTo>
                          <a:pt x="0" y="55"/>
                        </a:lnTo>
                        <a:lnTo>
                          <a:pt x="0" y="59"/>
                        </a:lnTo>
                        <a:lnTo>
                          <a:pt x="1" y="67"/>
                        </a:lnTo>
                        <a:lnTo>
                          <a:pt x="4" y="73"/>
                        </a:lnTo>
                        <a:lnTo>
                          <a:pt x="5" y="76"/>
                        </a:lnTo>
                        <a:lnTo>
                          <a:pt x="8" y="80"/>
                        </a:lnTo>
                        <a:lnTo>
                          <a:pt x="10" y="91"/>
                        </a:lnTo>
                        <a:lnTo>
                          <a:pt x="16" y="101"/>
                        </a:lnTo>
                        <a:lnTo>
                          <a:pt x="22" y="108"/>
                        </a:lnTo>
                        <a:lnTo>
                          <a:pt x="27" y="112"/>
                        </a:lnTo>
                        <a:lnTo>
                          <a:pt x="34" y="116"/>
                        </a:lnTo>
                        <a:lnTo>
                          <a:pt x="40" y="119"/>
                        </a:lnTo>
                        <a:lnTo>
                          <a:pt x="46" y="121"/>
                        </a:lnTo>
                        <a:lnTo>
                          <a:pt x="51" y="121"/>
                        </a:lnTo>
                        <a:lnTo>
                          <a:pt x="56" y="120"/>
                        </a:lnTo>
                        <a:lnTo>
                          <a:pt x="58" y="114"/>
                        </a:lnTo>
                        <a:lnTo>
                          <a:pt x="61" y="106"/>
                        </a:lnTo>
                        <a:lnTo>
                          <a:pt x="62" y="102"/>
                        </a:lnTo>
                        <a:lnTo>
                          <a:pt x="67" y="98"/>
                        </a:lnTo>
                        <a:lnTo>
                          <a:pt x="69" y="94"/>
                        </a:lnTo>
                        <a:lnTo>
                          <a:pt x="73" y="89"/>
                        </a:lnTo>
                        <a:lnTo>
                          <a:pt x="74" y="83"/>
                        </a:lnTo>
                        <a:lnTo>
                          <a:pt x="75" y="77"/>
                        </a:lnTo>
                        <a:lnTo>
                          <a:pt x="79" y="73"/>
                        </a:lnTo>
                        <a:lnTo>
                          <a:pt x="80" y="67"/>
                        </a:lnTo>
                        <a:lnTo>
                          <a:pt x="81" y="59"/>
                        </a:lnTo>
                        <a:lnTo>
                          <a:pt x="81" y="54"/>
                        </a:lnTo>
                        <a:lnTo>
                          <a:pt x="80" y="49"/>
                        </a:lnTo>
                        <a:lnTo>
                          <a:pt x="79" y="48"/>
                        </a:lnTo>
                        <a:lnTo>
                          <a:pt x="76" y="49"/>
                        </a:lnTo>
                        <a:lnTo>
                          <a:pt x="77" y="44"/>
                        </a:lnTo>
                        <a:lnTo>
                          <a:pt x="76" y="36"/>
                        </a:lnTo>
                        <a:lnTo>
                          <a:pt x="76" y="27"/>
                        </a:lnTo>
                        <a:lnTo>
                          <a:pt x="74" y="20"/>
                        </a:lnTo>
                        <a:lnTo>
                          <a:pt x="71" y="13"/>
                        </a:lnTo>
                        <a:lnTo>
                          <a:pt x="66" y="5"/>
                        </a:lnTo>
                        <a:lnTo>
                          <a:pt x="59" y="1"/>
                        </a:lnTo>
                        <a:lnTo>
                          <a:pt x="53" y="0"/>
                        </a:lnTo>
                        <a:lnTo>
                          <a:pt x="47" y="3"/>
                        </a:lnTo>
                        <a:lnTo>
                          <a:pt x="39" y="7"/>
                        </a:lnTo>
                        <a:lnTo>
                          <a:pt x="32" y="7"/>
                        </a:lnTo>
                        <a:lnTo>
                          <a:pt x="25" y="5"/>
                        </a:lnTo>
                        <a:lnTo>
                          <a:pt x="16" y="5"/>
                        </a:lnTo>
                      </a:path>
                    </a:pathLst>
                  </a:custGeom>
                  <a:solidFill>
                    <a:srgbClr val="FFC080"/>
                  </a:solidFill>
                  <a:ln w="12700" cap="rnd" cmpd="sng">
                    <a:solidFill>
                      <a:srgbClr val="603000"/>
                    </a:solidFill>
                    <a:prstDash val="solid"/>
                    <a:round/>
                    <a:headEnd type="none" w="med" len="med"/>
                    <a:tailEnd type="none" w="med" len="med"/>
                  </a:ln>
                  <a:effectLst/>
                </p:spPr>
                <p:txBody>
                  <a:bodyPr/>
                  <a:lstStyle/>
                  <a:p>
                    <a:endParaRPr lang="en-US"/>
                  </a:p>
                </p:txBody>
              </p:sp>
              <p:sp>
                <p:nvSpPr>
                  <p:cNvPr id="872" name="Freeform 390"/>
                  <p:cNvSpPr>
                    <a:spLocks/>
                  </p:cNvSpPr>
                  <p:nvPr/>
                </p:nvSpPr>
                <p:spPr bwMode="auto">
                  <a:xfrm>
                    <a:off x="2759" y="2141"/>
                    <a:ext cx="10" cy="3"/>
                  </a:xfrm>
                  <a:custGeom>
                    <a:avLst/>
                    <a:gdLst/>
                    <a:ahLst/>
                    <a:cxnLst>
                      <a:cxn ang="0">
                        <a:pos x="0" y="2"/>
                      </a:cxn>
                      <a:cxn ang="0">
                        <a:pos x="2" y="1"/>
                      </a:cxn>
                      <a:cxn ang="0">
                        <a:pos x="5" y="0"/>
                      </a:cxn>
                      <a:cxn ang="0">
                        <a:pos x="7" y="0"/>
                      </a:cxn>
                      <a:cxn ang="0">
                        <a:pos x="9" y="1"/>
                      </a:cxn>
                      <a:cxn ang="0">
                        <a:pos x="8" y="2"/>
                      </a:cxn>
                      <a:cxn ang="0">
                        <a:pos x="6" y="2"/>
                      </a:cxn>
                      <a:cxn ang="0">
                        <a:pos x="3" y="2"/>
                      </a:cxn>
                      <a:cxn ang="0">
                        <a:pos x="1" y="2"/>
                      </a:cxn>
                      <a:cxn ang="0">
                        <a:pos x="0" y="2"/>
                      </a:cxn>
                    </a:cxnLst>
                    <a:rect l="0" t="0" r="r" b="b"/>
                    <a:pathLst>
                      <a:path w="10" h="3">
                        <a:moveTo>
                          <a:pt x="0" y="2"/>
                        </a:moveTo>
                        <a:lnTo>
                          <a:pt x="2" y="1"/>
                        </a:lnTo>
                        <a:lnTo>
                          <a:pt x="5" y="0"/>
                        </a:lnTo>
                        <a:lnTo>
                          <a:pt x="7" y="0"/>
                        </a:lnTo>
                        <a:lnTo>
                          <a:pt x="9" y="1"/>
                        </a:lnTo>
                        <a:lnTo>
                          <a:pt x="8" y="2"/>
                        </a:lnTo>
                        <a:lnTo>
                          <a:pt x="6" y="2"/>
                        </a:lnTo>
                        <a:lnTo>
                          <a:pt x="3" y="2"/>
                        </a:lnTo>
                        <a:lnTo>
                          <a:pt x="1" y="2"/>
                        </a:lnTo>
                        <a:lnTo>
                          <a:pt x="0" y="2"/>
                        </a:lnTo>
                      </a:path>
                    </a:pathLst>
                  </a:custGeom>
                  <a:solidFill>
                    <a:srgbClr val="603000"/>
                  </a:solidFill>
                  <a:ln w="12700" cap="rnd" cmpd="sng">
                    <a:noFill/>
                    <a:prstDash val="solid"/>
                    <a:round/>
                    <a:headEnd type="none" w="med" len="med"/>
                    <a:tailEnd type="none" w="med" len="med"/>
                  </a:ln>
                  <a:effectLst/>
                </p:spPr>
                <p:txBody>
                  <a:bodyPr/>
                  <a:lstStyle/>
                  <a:p>
                    <a:endParaRPr lang="en-US"/>
                  </a:p>
                </p:txBody>
              </p:sp>
              <p:sp>
                <p:nvSpPr>
                  <p:cNvPr id="873" name="Freeform 391"/>
                  <p:cNvSpPr>
                    <a:spLocks/>
                  </p:cNvSpPr>
                  <p:nvPr/>
                </p:nvSpPr>
                <p:spPr bwMode="auto">
                  <a:xfrm>
                    <a:off x="2793" y="2139"/>
                    <a:ext cx="10" cy="2"/>
                  </a:xfrm>
                  <a:custGeom>
                    <a:avLst/>
                    <a:gdLst/>
                    <a:ahLst/>
                    <a:cxnLst>
                      <a:cxn ang="0">
                        <a:pos x="0" y="1"/>
                      </a:cxn>
                      <a:cxn ang="0">
                        <a:pos x="2" y="0"/>
                      </a:cxn>
                      <a:cxn ang="0">
                        <a:pos x="4" y="0"/>
                      </a:cxn>
                      <a:cxn ang="0">
                        <a:pos x="7" y="0"/>
                      </a:cxn>
                      <a:cxn ang="0">
                        <a:pos x="8" y="0"/>
                      </a:cxn>
                      <a:cxn ang="0">
                        <a:pos x="9" y="1"/>
                      </a:cxn>
                      <a:cxn ang="0">
                        <a:pos x="7" y="1"/>
                      </a:cxn>
                      <a:cxn ang="0">
                        <a:pos x="4" y="1"/>
                      </a:cxn>
                      <a:cxn ang="0">
                        <a:pos x="2" y="1"/>
                      </a:cxn>
                      <a:cxn ang="0">
                        <a:pos x="0" y="1"/>
                      </a:cxn>
                    </a:cxnLst>
                    <a:rect l="0" t="0" r="r" b="b"/>
                    <a:pathLst>
                      <a:path w="10" h="2">
                        <a:moveTo>
                          <a:pt x="0" y="1"/>
                        </a:moveTo>
                        <a:lnTo>
                          <a:pt x="2" y="0"/>
                        </a:lnTo>
                        <a:lnTo>
                          <a:pt x="4" y="0"/>
                        </a:lnTo>
                        <a:lnTo>
                          <a:pt x="7" y="0"/>
                        </a:lnTo>
                        <a:lnTo>
                          <a:pt x="8" y="0"/>
                        </a:lnTo>
                        <a:lnTo>
                          <a:pt x="9" y="1"/>
                        </a:lnTo>
                        <a:lnTo>
                          <a:pt x="7" y="1"/>
                        </a:lnTo>
                        <a:lnTo>
                          <a:pt x="4" y="1"/>
                        </a:lnTo>
                        <a:lnTo>
                          <a:pt x="2" y="1"/>
                        </a:lnTo>
                        <a:lnTo>
                          <a:pt x="0" y="1"/>
                        </a:lnTo>
                      </a:path>
                    </a:pathLst>
                  </a:custGeom>
                  <a:solidFill>
                    <a:srgbClr val="603000"/>
                  </a:solidFill>
                  <a:ln w="12700" cap="rnd" cmpd="sng">
                    <a:noFill/>
                    <a:prstDash val="solid"/>
                    <a:round/>
                    <a:headEnd type="none" w="med" len="med"/>
                    <a:tailEnd type="none" w="med" len="med"/>
                  </a:ln>
                  <a:effectLst/>
                </p:spPr>
                <p:txBody>
                  <a:bodyPr/>
                  <a:lstStyle/>
                  <a:p>
                    <a:endParaRPr lang="en-US"/>
                  </a:p>
                </p:txBody>
              </p:sp>
              <p:sp>
                <p:nvSpPr>
                  <p:cNvPr id="874" name="Freeform 392"/>
                  <p:cNvSpPr>
                    <a:spLocks/>
                  </p:cNvSpPr>
                  <p:nvPr/>
                </p:nvSpPr>
                <p:spPr bwMode="auto">
                  <a:xfrm>
                    <a:off x="2790" y="2130"/>
                    <a:ext cx="16" cy="4"/>
                  </a:xfrm>
                  <a:custGeom>
                    <a:avLst/>
                    <a:gdLst/>
                    <a:ahLst/>
                    <a:cxnLst>
                      <a:cxn ang="0">
                        <a:pos x="0" y="2"/>
                      </a:cxn>
                      <a:cxn ang="0">
                        <a:pos x="1" y="3"/>
                      </a:cxn>
                      <a:cxn ang="0">
                        <a:pos x="3" y="2"/>
                      </a:cxn>
                      <a:cxn ang="0">
                        <a:pos x="8" y="2"/>
                      </a:cxn>
                      <a:cxn ang="0">
                        <a:pos x="11" y="2"/>
                      </a:cxn>
                      <a:cxn ang="0">
                        <a:pos x="15" y="2"/>
                      </a:cxn>
                      <a:cxn ang="0">
                        <a:pos x="11" y="0"/>
                      </a:cxn>
                      <a:cxn ang="0">
                        <a:pos x="6" y="0"/>
                      </a:cxn>
                      <a:cxn ang="0">
                        <a:pos x="3" y="1"/>
                      </a:cxn>
                      <a:cxn ang="0">
                        <a:pos x="3" y="0"/>
                      </a:cxn>
                      <a:cxn ang="0">
                        <a:pos x="0" y="2"/>
                      </a:cxn>
                    </a:cxnLst>
                    <a:rect l="0" t="0" r="r" b="b"/>
                    <a:pathLst>
                      <a:path w="16" h="4">
                        <a:moveTo>
                          <a:pt x="0" y="2"/>
                        </a:moveTo>
                        <a:lnTo>
                          <a:pt x="1" y="3"/>
                        </a:lnTo>
                        <a:lnTo>
                          <a:pt x="3" y="2"/>
                        </a:lnTo>
                        <a:lnTo>
                          <a:pt x="8" y="2"/>
                        </a:lnTo>
                        <a:lnTo>
                          <a:pt x="11" y="2"/>
                        </a:lnTo>
                        <a:lnTo>
                          <a:pt x="15" y="2"/>
                        </a:lnTo>
                        <a:lnTo>
                          <a:pt x="11" y="0"/>
                        </a:lnTo>
                        <a:lnTo>
                          <a:pt x="6" y="0"/>
                        </a:lnTo>
                        <a:lnTo>
                          <a:pt x="3" y="1"/>
                        </a:lnTo>
                        <a:lnTo>
                          <a:pt x="3" y="0"/>
                        </a:lnTo>
                        <a:lnTo>
                          <a:pt x="0" y="2"/>
                        </a:lnTo>
                      </a:path>
                    </a:pathLst>
                  </a:custGeom>
                  <a:solidFill>
                    <a:srgbClr val="603000"/>
                  </a:solidFill>
                  <a:ln w="12700" cap="rnd" cmpd="sng">
                    <a:noFill/>
                    <a:prstDash val="solid"/>
                    <a:round/>
                    <a:headEnd type="none" w="med" len="med"/>
                    <a:tailEnd type="none" w="med" len="med"/>
                  </a:ln>
                  <a:effectLst/>
                </p:spPr>
                <p:txBody>
                  <a:bodyPr/>
                  <a:lstStyle/>
                  <a:p>
                    <a:endParaRPr lang="en-US"/>
                  </a:p>
                </p:txBody>
              </p:sp>
              <p:sp>
                <p:nvSpPr>
                  <p:cNvPr id="875" name="Freeform 393"/>
                  <p:cNvSpPr>
                    <a:spLocks/>
                  </p:cNvSpPr>
                  <p:nvPr/>
                </p:nvSpPr>
                <p:spPr bwMode="auto">
                  <a:xfrm>
                    <a:off x="2753" y="2132"/>
                    <a:ext cx="19" cy="2"/>
                  </a:xfrm>
                  <a:custGeom>
                    <a:avLst/>
                    <a:gdLst/>
                    <a:ahLst/>
                    <a:cxnLst>
                      <a:cxn ang="0">
                        <a:pos x="16" y="0"/>
                      </a:cxn>
                      <a:cxn ang="0">
                        <a:pos x="18" y="1"/>
                      </a:cxn>
                      <a:cxn ang="0">
                        <a:pos x="17" y="1"/>
                      </a:cxn>
                      <a:cxn ang="0">
                        <a:pos x="16" y="1"/>
                      </a:cxn>
                      <a:cxn ang="0">
                        <a:pos x="11" y="1"/>
                      </a:cxn>
                      <a:cxn ang="0">
                        <a:pos x="7" y="1"/>
                      </a:cxn>
                      <a:cxn ang="0">
                        <a:pos x="2" y="1"/>
                      </a:cxn>
                      <a:cxn ang="0">
                        <a:pos x="0" y="1"/>
                      </a:cxn>
                      <a:cxn ang="0">
                        <a:pos x="5" y="0"/>
                      </a:cxn>
                      <a:cxn ang="0">
                        <a:pos x="4" y="0"/>
                      </a:cxn>
                      <a:cxn ang="0">
                        <a:pos x="7" y="0"/>
                      </a:cxn>
                      <a:cxn ang="0">
                        <a:pos x="13" y="0"/>
                      </a:cxn>
                      <a:cxn ang="0">
                        <a:pos x="16" y="0"/>
                      </a:cxn>
                    </a:cxnLst>
                    <a:rect l="0" t="0" r="r" b="b"/>
                    <a:pathLst>
                      <a:path w="19" h="2">
                        <a:moveTo>
                          <a:pt x="16" y="0"/>
                        </a:moveTo>
                        <a:lnTo>
                          <a:pt x="18" y="1"/>
                        </a:lnTo>
                        <a:lnTo>
                          <a:pt x="17" y="1"/>
                        </a:lnTo>
                        <a:lnTo>
                          <a:pt x="16" y="1"/>
                        </a:lnTo>
                        <a:lnTo>
                          <a:pt x="11" y="1"/>
                        </a:lnTo>
                        <a:lnTo>
                          <a:pt x="7" y="1"/>
                        </a:lnTo>
                        <a:lnTo>
                          <a:pt x="2" y="1"/>
                        </a:lnTo>
                        <a:lnTo>
                          <a:pt x="0" y="1"/>
                        </a:lnTo>
                        <a:lnTo>
                          <a:pt x="5" y="0"/>
                        </a:lnTo>
                        <a:lnTo>
                          <a:pt x="4" y="0"/>
                        </a:lnTo>
                        <a:lnTo>
                          <a:pt x="7" y="0"/>
                        </a:lnTo>
                        <a:lnTo>
                          <a:pt x="13" y="0"/>
                        </a:lnTo>
                        <a:lnTo>
                          <a:pt x="16" y="0"/>
                        </a:lnTo>
                      </a:path>
                    </a:pathLst>
                  </a:custGeom>
                  <a:solidFill>
                    <a:srgbClr val="603000"/>
                  </a:solidFill>
                  <a:ln w="12700" cap="rnd" cmpd="sng">
                    <a:noFill/>
                    <a:prstDash val="solid"/>
                    <a:round/>
                    <a:headEnd type="none" w="med" len="med"/>
                    <a:tailEnd type="none" w="med" len="med"/>
                  </a:ln>
                  <a:effectLst/>
                </p:spPr>
                <p:txBody>
                  <a:bodyPr/>
                  <a:lstStyle/>
                  <a:p>
                    <a:endParaRPr lang="en-US"/>
                  </a:p>
                </p:txBody>
              </p:sp>
              <p:sp>
                <p:nvSpPr>
                  <p:cNvPr id="876" name="Freeform 394"/>
                  <p:cNvSpPr>
                    <a:spLocks/>
                  </p:cNvSpPr>
                  <p:nvPr/>
                </p:nvSpPr>
                <p:spPr bwMode="auto">
                  <a:xfrm>
                    <a:off x="2791" y="2137"/>
                    <a:ext cx="14" cy="6"/>
                  </a:xfrm>
                  <a:custGeom>
                    <a:avLst/>
                    <a:gdLst/>
                    <a:ahLst/>
                    <a:cxnLst>
                      <a:cxn ang="0">
                        <a:pos x="1" y="3"/>
                      </a:cxn>
                      <a:cxn ang="0">
                        <a:pos x="2" y="5"/>
                      </a:cxn>
                      <a:cxn ang="0">
                        <a:pos x="2" y="3"/>
                      </a:cxn>
                      <a:cxn ang="0">
                        <a:pos x="3" y="1"/>
                      </a:cxn>
                      <a:cxn ang="0">
                        <a:pos x="5" y="0"/>
                      </a:cxn>
                      <a:cxn ang="0">
                        <a:pos x="7" y="0"/>
                      </a:cxn>
                      <a:cxn ang="0">
                        <a:pos x="11" y="1"/>
                      </a:cxn>
                      <a:cxn ang="0">
                        <a:pos x="13" y="2"/>
                      </a:cxn>
                      <a:cxn ang="0">
                        <a:pos x="11" y="0"/>
                      </a:cxn>
                      <a:cxn ang="0">
                        <a:pos x="10" y="0"/>
                      </a:cxn>
                      <a:cxn ang="0">
                        <a:pos x="7" y="0"/>
                      </a:cxn>
                      <a:cxn ang="0">
                        <a:pos x="4" y="0"/>
                      </a:cxn>
                      <a:cxn ang="0">
                        <a:pos x="2" y="0"/>
                      </a:cxn>
                      <a:cxn ang="0">
                        <a:pos x="1" y="1"/>
                      </a:cxn>
                      <a:cxn ang="0">
                        <a:pos x="0" y="2"/>
                      </a:cxn>
                      <a:cxn ang="0">
                        <a:pos x="1" y="3"/>
                      </a:cxn>
                    </a:cxnLst>
                    <a:rect l="0" t="0" r="r" b="b"/>
                    <a:pathLst>
                      <a:path w="14" h="6">
                        <a:moveTo>
                          <a:pt x="1" y="3"/>
                        </a:moveTo>
                        <a:lnTo>
                          <a:pt x="2" y="5"/>
                        </a:lnTo>
                        <a:lnTo>
                          <a:pt x="2" y="3"/>
                        </a:lnTo>
                        <a:lnTo>
                          <a:pt x="3" y="1"/>
                        </a:lnTo>
                        <a:lnTo>
                          <a:pt x="5" y="0"/>
                        </a:lnTo>
                        <a:lnTo>
                          <a:pt x="7" y="0"/>
                        </a:lnTo>
                        <a:lnTo>
                          <a:pt x="11" y="1"/>
                        </a:lnTo>
                        <a:lnTo>
                          <a:pt x="13" y="2"/>
                        </a:lnTo>
                        <a:lnTo>
                          <a:pt x="11" y="0"/>
                        </a:lnTo>
                        <a:lnTo>
                          <a:pt x="10" y="0"/>
                        </a:lnTo>
                        <a:lnTo>
                          <a:pt x="7" y="0"/>
                        </a:lnTo>
                        <a:lnTo>
                          <a:pt x="4" y="0"/>
                        </a:lnTo>
                        <a:lnTo>
                          <a:pt x="2" y="0"/>
                        </a:lnTo>
                        <a:lnTo>
                          <a:pt x="1" y="1"/>
                        </a:lnTo>
                        <a:lnTo>
                          <a:pt x="0" y="2"/>
                        </a:lnTo>
                        <a:lnTo>
                          <a:pt x="1" y="3"/>
                        </a:lnTo>
                      </a:path>
                    </a:pathLst>
                  </a:custGeom>
                  <a:solidFill>
                    <a:srgbClr val="603000"/>
                  </a:solidFill>
                  <a:ln w="12700" cap="rnd" cmpd="sng">
                    <a:noFill/>
                    <a:prstDash val="solid"/>
                    <a:round/>
                    <a:headEnd type="none" w="med" len="med"/>
                    <a:tailEnd type="none" w="med" len="med"/>
                  </a:ln>
                  <a:effectLst/>
                </p:spPr>
                <p:txBody>
                  <a:bodyPr/>
                  <a:lstStyle/>
                  <a:p>
                    <a:endParaRPr lang="en-US"/>
                  </a:p>
                </p:txBody>
              </p:sp>
              <p:sp>
                <p:nvSpPr>
                  <p:cNvPr id="877" name="Freeform 395"/>
                  <p:cNvSpPr>
                    <a:spLocks/>
                  </p:cNvSpPr>
                  <p:nvPr/>
                </p:nvSpPr>
                <p:spPr bwMode="auto">
                  <a:xfrm>
                    <a:off x="2757" y="2139"/>
                    <a:ext cx="13" cy="1"/>
                  </a:xfrm>
                  <a:custGeom>
                    <a:avLst/>
                    <a:gdLst/>
                    <a:ahLst/>
                    <a:cxnLst>
                      <a:cxn ang="0">
                        <a:pos x="12" y="0"/>
                      </a:cxn>
                      <a:cxn ang="0">
                        <a:pos x="11" y="0"/>
                      </a:cxn>
                      <a:cxn ang="0">
                        <a:pos x="10" y="0"/>
                      </a:cxn>
                      <a:cxn ang="0">
                        <a:pos x="8" y="0"/>
                      </a:cxn>
                      <a:cxn ang="0">
                        <a:pos x="6" y="0"/>
                      </a:cxn>
                      <a:cxn ang="0">
                        <a:pos x="3" y="0"/>
                      </a:cxn>
                      <a:cxn ang="0">
                        <a:pos x="2" y="0"/>
                      </a:cxn>
                      <a:cxn ang="0">
                        <a:pos x="0" y="0"/>
                      </a:cxn>
                      <a:cxn ang="0">
                        <a:pos x="2" y="0"/>
                      </a:cxn>
                      <a:cxn ang="0">
                        <a:pos x="5" y="0"/>
                      </a:cxn>
                      <a:cxn ang="0">
                        <a:pos x="9" y="0"/>
                      </a:cxn>
                      <a:cxn ang="0">
                        <a:pos x="12" y="0"/>
                      </a:cxn>
                    </a:cxnLst>
                    <a:rect l="0" t="0" r="r" b="b"/>
                    <a:pathLst>
                      <a:path w="13" h="1">
                        <a:moveTo>
                          <a:pt x="12" y="0"/>
                        </a:moveTo>
                        <a:lnTo>
                          <a:pt x="11" y="0"/>
                        </a:lnTo>
                        <a:lnTo>
                          <a:pt x="10" y="0"/>
                        </a:lnTo>
                        <a:lnTo>
                          <a:pt x="8" y="0"/>
                        </a:lnTo>
                        <a:lnTo>
                          <a:pt x="6" y="0"/>
                        </a:lnTo>
                        <a:lnTo>
                          <a:pt x="3" y="0"/>
                        </a:lnTo>
                        <a:lnTo>
                          <a:pt x="2" y="0"/>
                        </a:lnTo>
                        <a:lnTo>
                          <a:pt x="0" y="0"/>
                        </a:lnTo>
                        <a:lnTo>
                          <a:pt x="2" y="0"/>
                        </a:lnTo>
                        <a:lnTo>
                          <a:pt x="5" y="0"/>
                        </a:lnTo>
                        <a:lnTo>
                          <a:pt x="9" y="0"/>
                        </a:lnTo>
                        <a:lnTo>
                          <a:pt x="12" y="0"/>
                        </a:lnTo>
                      </a:path>
                    </a:pathLst>
                  </a:custGeom>
                  <a:solidFill>
                    <a:srgbClr val="603000"/>
                  </a:solidFill>
                  <a:ln w="12700" cap="rnd" cmpd="sng">
                    <a:noFill/>
                    <a:prstDash val="solid"/>
                    <a:round/>
                    <a:headEnd type="none" w="med" len="med"/>
                    <a:tailEnd type="none" w="med" len="med"/>
                  </a:ln>
                  <a:effectLst/>
                </p:spPr>
                <p:txBody>
                  <a:bodyPr/>
                  <a:lstStyle/>
                  <a:p>
                    <a:endParaRPr lang="en-US"/>
                  </a:p>
                </p:txBody>
              </p:sp>
              <p:sp>
                <p:nvSpPr>
                  <p:cNvPr id="878" name="Freeform 396"/>
                  <p:cNvSpPr>
                    <a:spLocks/>
                  </p:cNvSpPr>
                  <p:nvPr/>
                </p:nvSpPr>
                <p:spPr bwMode="auto">
                  <a:xfrm>
                    <a:off x="2772" y="2136"/>
                    <a:ext cx="18" cy="32"/>
                  </a:xfrm>
                  <a:custGeom>
                    <a:avLst/>
                    <a:gdLst/>
                    <a:ahLst/>
                    <a:cxnLst>
                      <a:cxn ang="0">
                        <a:pos x="6" y="7"/>
                      </a:cxn>
                      <a:cxn ang="0">
                        <a:pos x="6" y="18"/>
                      </a:cxn>
                      <a:cxn ang="0">
                        <a:pos x="6" y="22"/>
                      </a:cxn>
                      <a:cxn ang="0">
                        <a:pos x="4" y="25"/>
                      </a:cxn>
                      <a:cxn ang="0">
                        <a:pos x="5" y="26"/>
                      </a:cxn>
                      <a:cxn ang="0">
                        <a:pos x="8" y="27"/>
                      </a:cxn>
                      <a:cxn ang="0">
                        <a:pos x="10" y="29"/>
                      </a:cxn>
                      <a:cxn ang="0">
                        <a:pos x="12" y="29"/>
                      </a:cxn>
                      <a:cxn ang="0">
                        <a:pos x="14" y="28"/>
                      </a:cxn>
                      <a:cxn ang="0">
                        <a:pos x="16" y="26"/>
                      </a:cxn>
                      <a:cxn ang="0">
                        <a:pos x="17" y="25"/>
                      </a:cxn>
                      <a:cxn ang="0">
                        <a:pos x="15" y="28"/>
                      </a:cxn>
                      <a:cxn ang="0">
                        <a:pos x="14" y="30"/>
                      </a:cxn>
                      <a:cxn ang="0">
                        <a:pos x="12" y="30"/>
                      </a:cxn>
                      <a:cxn ang="0">
                        <a:pos x="12" y="31"/>
                      </a:cxn>
                      <a:cxn ang="0">
                        <a:pos x="10" y="31"/>
                      </a:cxn>
                      <a:cxn ang="0">
                        <a:pos x="8" y="31"/>
                      </a:cxn>
                      <a:cxn ang="0">
                        <a:pos x="6" y="30"/>
                      </a:cxn>
                      <a:cxn ang="0">
                        <a:pos x="4" y="29"/>
                      </a:cxn>
                      <a:cxn ang="0">
                        <a:pos x="3" y="27"/>
                      </a:cxn>
                      <a:cxn ang="0">
                        <a:pos x="3" y="25"/>
                      </a:cxn>
                      <a:cxn ang="0">
                        <a:pos x="5" y="22"/>
                      </a:cxn>
                      <a:cxn ang="0">
                        <a:pos x="5" y="18"/>
                      </a:cxn>
                      <a:cxn ang="0">
                        <a:pos x="5" y="14"/>
                      </a:cxn>
                      <a:cxn ang="0">
                        <a:pos x="4" y="6"/>
                      </a:cxn>
                      <a:cxn ang="0">
                        <a:pos x="2" y="3"/>
                      </a:cxn>
                      <a:cxn ang="0">
                        <a:pos x="0" y="0"/>
                      </a:cxn>
                      <a:cxn ang="0">
                        <a:pos x="2" y="1"/>
                      </a:cxn>
                      <a:cxn ang="0">
                        <a:pos x="4" y="2"/>
                      </a:cxn>
                      <a:cxn ang="0">
                        <a:pos x="5" y="5"/>
                      </a:cxn>
                      <a:cxn ang="0">
                        <a:pos x="6" y="7"/>
                      </a:cxn>
                    </a:cxnLst>
                    <a:rect l="0" t="0" r="r" b="b"/>
                    <a:pathLst>
                      <a:path w="18" h="32">
                        <a:moveTo>
                          <a:pt x="6" y="7"/>
                        </a:moveTo>
                        <a:lnTo>
                          <a:pt x="6" y="18"/>
                        </a:lnTo>
                        <a:lnTo>
                          <a:pt x="6" y="22"/>
                        </a:lnTo>
                        <a:lnTo>
                          <a:pt x="4" y="25"/>
                        </a:lnTo>
                        <a:lnTo>
                          <a:pt x="5" y="26"/>
                        </a:lnTo>
                        <a:lnTo>
                          <a:pt x="8" y="27"/>
                        </a:lnTo>
                        <a:lnTo>
                          <a:pt x="10" y="29"/>
                        </a:lnTo>
                        <a:lnTo>
                          <a:pt x="12" y="29"/>
                        </a:lnTo>
                        <a:lnTo>
                          <a:pt x="14" y="28"/>
                        </a:lnTo>
                        <a:lnTo>
                          <a:pt x="16" y="26"/>
                        </a:lnTo>
                        <a:lnTo>
                          <a:pt x="17" y="25"/>
                        </a:lnTo>
                        <a:lnTo>
                          <a:pt x="15" y="28"/>
                        </a:lnTo>
                        <a:lnTo>
                          <a:pt x="14" y="30"/>
                        </a:lnTo>
                        <a:lnTo>
                          <a:pt x="12" y="30"/>
                        </a:lnTo>
                        <a:lnTo>
                          <a:pt x="12" y="31"/>
                        </a:lnTo>
                        <a:lnTo>
                          <a:pt x="10" y="31"/>
                        </a:lnTo>
                        <a:lnTo>
                          <a:pt x="8" y="31"/>
                        </a:lnTo>
                        <a:lnTo>
                          <a:pt x="6" y="30"/>
                        </a:lnTo>
                        <a:lnTo>
                          <a:pt x="4" y="29"/>
                        </a:lnTo>
                        <a:lnTo>
                          <a:pt x="3" y="27"/>
                        </a:lnTo>
                        <a:lnTo>
                          <a:pt x="3" y="25"/>
                        </a:lnTo>
                        <a:lnTo>
                          <a:pt x="5" y="22"/>
                        </a:lnTo>
                        <a:lnTo>
                          <a:pt x="5" y="18"/>
                        </a:lnTo>
                        <a:lnTo>
                          <a:pt x="5" y="14"/>
                        </a:lnTo>
                        <a:lnTo>
                          <a:pt x="4" y="6"/>
                        </a:lnTo>
                        <a:lnTo>
                          <a:pt x="2" y="3"/>
                        </a:lnTo>
                        <a:lnTo>
                          <a:pt x="0" y="0"/>
                        </a:lnTo>
                        <a:lnTo>
                          <a:pt x="2" y="1"/>
                        </a:lnTo>
                        <a:lnTo>
                          <a:pt x="4" y="2"/>
                        </a:lnTo>
                        <a:lnTo>
                          <a:pt x="5" y="5"/>
                        </a:lnTo>
                        <a:lnTo>
                          <a:pt x="6" y="7"/>
                        </a:lnTo>
                      </a:path>
                    </a:pathLst>
                  </a:custGeom>
                  <a:solidFill>
                    <a:srgbClr val="603000"/>
                  </a:solidFill>
                  <a:ln w="12700" cap="rnd" cmpd="sng">
                    <a:noFill/>
                    <a:prstDash val="solid"/>
                    <a:round/>
                    <a:headEnd type="none" w="med" len="med"/>
                    <a:tailEnd type="none" w="med" len="med"/>
                  </a:ln>
                  <a:effectLst/>
                </p:spPr>
                <p:txBody>
                  <a:bodyPr/>
                  <a:lstStyle/>
                  <a:p>
                    <a:endParaRPr lang="en-US"/>
                  </a:p>
                </p:txBody>
              </p:sp>
              <p:sp>
                <p:nvSpPr>
                  <p:cNvPr id="879" name="Freeform 397"/>
                  <p:cNvSpPr>
                    <a:spLocks/>
                  </p:cNvSpPr>
                  <p:nvPr/>
                </p:nvSpPr>
                <p:spPr bwMode="auto">
                  <a:xfrm>
                    <a:off x="2771" y="2175"/>
                    <a:ext cx="27" cy="2"/>
                  </a:xfrm>
                  <a:custGeom>
                    <a:avLst/>
                    <a:gdLst/>
                    <a:ahLst/>
                    <a:cxnLst>
                      <a:cxn ang="0">
                        <a:pos x="14" y="0"/>
                      </a:cxn>
                      <a:cxn ang="0">
                        <a:pos x="11" y="0"/>
                      </a:cxn>
                      <a:cxn ang="0">
                        <a:pos x="9" y="0"/>
                      </a:cxn>
                      <a:cxn ang="0">
                        <a:pos x="5" y="1"/>
                      </a:cxn>
                      <a:cxn ang="0">
                        <a:pos x="2" y="1"/>
                      </a:cxn>
                      <a:cxn ang="0">
                        <a:pos x="1" y="0"/>
                      </a:cxn>
                      <a:cxn ang="0">
                        <a:pos x="0" y="1"/>
                      </a:cxn>
                      <a:cxn ang="0">
                        <a:pos x="1" y="1"/>
                      </a:cxn>
                      <a:cxn ang="0">
                        <a:pos x="2" y="1"/>
                      </a:cxn>
                      <a:cxn ang="0">
                        <a:pos x="7" y="1"/>
                      </a:cxn>
                      <a:cxn ang="0">
                        <a:pos x="11" y="0"/>
                      </a:cxn>
                      <a:cxn ang="0">
                        <a:pos x="14" y="1"/>
                      </a:cxn>
                      <a:cxn ang="0">
                        <a:pos x="17" y="0"/>
                      </a:cxn>
                      <a:cxn ang="0">
                        <a:pos x="22" y="1"/>
                      </a:cxn>
                      <a:cxn ang="0">
                        <a:pos x="25" y="1"/>
                      </a:cxn>
                      <a:cxn ang="0">
                        <a:pos x="26" y="0"/>
                      </a:cxn>
                      <a:cxn ang="0">
                        <a:pos x="25" y="0"/>
                      </a:cxn>
                      <a:cxn ang="0">
                        <a:pos x="22" y="0"/>
                      </a:cxn>
                      <a:cxn ang="0">
                        <a:pos x="20" y="0"/>
                      </a:cxn>
                      <a:cxn ang="0">
                        <a:pos x="16" y="0"/>
                      </a:cxn>
                      <a:cxn ang="0">
                        <a:pos x="14" y="0"/>
                      </a:cxn>
                    </a:cxnLst>
                    <a:rect l="0" t="0" r="r" b="b"/>
                    <a:pathLst>
                      <a:path w="27" h="2">
                        <a:moveTo>
                          <a:pt x="14" y="0"/>
                        </a:moveTo>
                        <a:lnTo>
                          <a:pt x="11" y="0"/>
                        </a:lnTo>
                        <a:lnTo>
                          <a:pt x="9" y="0"/>
                        </a:lnTo>
                        <a:lnTo>
                          <a:pt x="5" y="1"/>
                        </a:lnTo>
                        <a:lnTo>
                          <a:pt x="2" y="1"/>
                        </a:lnTo>
                        <a:lnTo>
                          <a:pt x="1" y="0"/>
                        </a:lnTo>
                        <a:lnTo>
                          <a:pt x="0" y="1"/>
                        </a:lnTo>
                        <a:lnTo>
                          <a:pt x="1" y="1"/>
                        </a:lnTo>
                        <a:lnTo>
                          <a:pt x="2" y="1"/>
                        </a:lnTo>
                        <a:lnTo>
                          <a:pt x="7" y="1"/>
                        </a:lnTo>
                        <a:lnTo>
                          <a:pt x="11" y="0"/>
                        </a:lnTo>
                        <a:lnTo>
                          <a:pt x="14" y="1"/>
                        </a:lnTo>
                        <a:lnTo>
                          <a:pt x="17" y="0"/>
                        </a:lnTo>
                        <a:lnTo>
                          <a:pt x="22" y="1"/>
                        </a:lnTo>
                        <a:lnTo>
                          <a:pt x="25" y="1"/>
                        </a:lnTo>
                        <a:lnTo>
                          <a:pt x="26" y="0"/>
                        </a:lnTo>
                        <a:lnTo>
                          <a:pt x="25" y="0"/>
                        </a:lnTo>
                        <a:lnTo>
                          <a:pt x="22" y="0"/>
                        </a:lnTo>
                        <a:lnTo>
                          <a:pt x="20" y="0"/>
                        </a:lnTo>
                        <a:lnTo>
                          <a:pt x="16" y="0"/>
                        </a:lnTo>
                        <a:lnTo>
                          <a:pt x="14" y="0"/>
                        </a:lnTo>
                      </a:path>
                    </a:pathLst>
                  </a:custGeom>
                  <a:solidFill>
                    <a:srgbClr val="603000"/>
                  </a:solidFill>
                  <a:ln w="12700" cap="rnd" cmpd="sng">
                    <a:noFill/>
                    <a:prstDash val="solid"/>
                    <a:round/>
                    <a:headEnd type="none" w="med" len="med"/>
                    <a:tailEnd type="none" w="med" len="med"/>
                  </a:ln>
                  <a:effectLst/>
                </p:spPr>
                <p:txBody>
                  <a:bodyPr/>
                  <a:lstStyle/>
                  <a:p>
                    <a:endParaRPr lang="en-US"/>
                  </a:p>
                </p:txBody>
              </p:sp>
              <p:sp>
                <p:nvSpPr>
                  <p:cNvPr id="880" name="Freeform 398"/>
                  <p:cNvSpPr>
                    <a:spLocks/>
                  </p:cNvSpPr>
                  <p:nvPr/>
                </p:nvSpPr>
                <p:spPr bwMode="auto">
                  <a:xfrm>
                    <a:off x="2779" y="2180"/>
                    <a:ext cx="12" cy="3"/>
                  </a:xfrm>
                  <a:custGeom>
                    <a:avLst/>
                    <a:gdLst/>
                    <a:ahLst/>
                    <a:cxnLst>
                      <a:cxn ang="0">
                        <a:pos x="3" y="2"/>
                      </a:cxn>
                      <a:cxn ang="0">
                        <a:pos x="7" y="2"/>
                      </a:cxn>
                      <a:cxn ang="0">
                        <a:pos x="11" y="2"/>
                      </a:cxn>
                      <a:cxn ang="0">
                        <a:pos x="9" y="1"/>
                      </a:cxn>
                      <a:cxn ang="0">
                        <a:pos x="7" y="0"/>
                      </a:cxn>
                      <a:cxn ang="0">
                        <a:pos x="3" y="0"/>
                      </a:cxn>
                      <a:cxn ang="0">
                        <a:pos x="1" y="1"/>
                      </a:cxn>
                      <a:cxn ang="0">
                        <a:pos x="0" y="1"/>
                      </a:cxn>
                      <a:cxn ang="0">
                        <a:pos x="3" y="2"/>
                      </a:cxn>
                    </a:cxnLst>
                    <a:rect l="0" t="0" r="r" b="b"/>
                    <a:pathLst>
                      <a:path w="12" h="3">
                        <a:moveTo>
                          <a:pt x="3" y="2"/>
                        </a:moveTo>
                        <a:lnTo>
                          <a:pt x="7" y="2"/>
                        </a:lnTo>
                        <a:lnTo>
                          <a:pt x="11" y="2"/>
                        </a:lnTo>
                        <a:lnTo>
                          <a:pt x="9" y="1"/>
                        </a:lnTo>
                        <a:lnTo>
                          <a:pt x="7" y="0"/>
                        </a:lnTo>
                        <a:lnTo>
                          <a:pt x="3" y="0"/>
                        </a:lnTo>
                        <a:lnTo>
                          <a:pt x="1" y="1"/>
                        </a:lnTo>
                        <a:lnTo>
                          <a:pt x="0" y="1"/>
                        </a:lnTo>
                        <a:lnTo>
                          <a:pt x="3" y="2"/>
                        </a:lnTo>
                      </a:path>
                    </a:pathLst>
                  </a:custGeom>
                  <a:solidFill>
                    <a:srgbClr val="603000"/>
                  </a:solidFill>
                  <a:ln w="12700" cap="rnd" cmpd="sng">
                    <a:noFill/>
                    <a:prstDash val="solid"/>
                    <a:round/>
                    <a:headEnd type="none" w="med" len="med"/>
                    <a:tailEnd type="none" w="med" len="med"/>
                  </a:ln>
                  <a:effectLst/>
                </p:spPr>
                <p:txBody>
                  <a:bodyPr/>
                  <a:lstStyle/>
                  <a:p>
                    <a:endParaRPr lang="en-US"/>
                  </a:p>
                </p:txBody>
              </p:sp>
              <p:sp>
                <p:nvSpPr>
                  <p:cNvPr id="881" name="Freeform 399"/>
                  <p:cNvSpPr>
                    <a:spLocks/>
                  </p:cNvSpPr>
                  <p:nvPr/>
                </p:nvSpPr>
                <p:spPr bwMode="auto">
                  <a:xfrm>
                    <a:off x="2744" y="2152"/>
                    <a:ext cx="1" cy="11"/>
                  </a:xfrm>
                  <a:custGeom>
                    <a:avLst/>
                    <a:gdLst/>
                    <a:ahLst/>
                    <a:cxnLst>
                      <a:cxn ang="0">
                        <a:pos x="0" y="0"/>
                      </a:cxn>
                      <a:cxn ang="0">
                        <a:pos x="0" y="4"/>
                      </a:cxn>
                      <a:cxn ang="0">
                        <a:pos x="0" y="6"/>
                      </a:cxn>
                      <a:cxn ang="0">
                        <a:pos x="0" y="10"/>
                      </a:cxn>
                      <a:cxn ang="0">
                        <a:pos x="0" y="6"/>
                      </a:cxn>
                      <a:cxn ang="0">
                        <a:pos x="0" y="3"/>
                      </a:cxn>
                      <a:cxn ang="0">
                        <a:pos x="0" y="0"/>
                      </a:cxn>
                    </a:cxnLst>
                    <a:rect l="0" t="0" r="r" b="b"/>
                    <a:pathLst>
                      <a:path w="1" h="11">
                        <a:moveTo>
                          <a:pt x="0" y="0"/>
                        </a:moveTo>
                        <a:lnTo>
                          <a:pt x="0" y="4"/>
                        </a:lnTo>
                        <a:lnTo>
                          <a:pt x="0" y="6"/>
                        </a:lnTo>
                        <a:lnTo>
                          <a:pt x="0" y="10"/>
                        </a:lnTo>
                        <a:lnTo>
                          <a:pt x="0" y="6"/>
                        </a:lnTo>
                        <a:lnTo>
                          <a:pt x="0" y="3"/>
                        </a:lnTo>
                        <a:lnTo>
                          <a:pt x="0" y="0"/>
                        </a:lnTo>
                      </a:path>
                    </a:pathLst>
                  </a:custGeom>
                  <a:solidFill>
                    <a:srgbClr val="603000"/>
                  </a:solidFill>
                  <a:ln w="12700" cap="rnd" cmpd="sng">
                    <a:noFill/>
                    <a:prstDash val="solid"/>
                    <a:round/>
                    <a:headEnd type="none" w="med" len="med"/>
                    <a:tailEnd type="none" w="med" len="med"/>
                  </a:ln>
                  <a:effectLst/>
                </p:spPr>
                <p:txBody>
                  <a:bodyPr/>
                  <a:lstStyle/>
                  <a:p>
                    <a:endParaRPr lang="en-US"/>
                  </a:p>
                </p:txBody>
              </p:sp>
              <p:sp>
                <p:nvSpPr>
                  <p:cNvPr id="882" name="Freeform 400"/>
                  <p:cNvSpPr>
                    <a:spLocks/>
                  </p:cNvSpPr>
                  <p:nvPr/>
                </p:nvSpPr>
                <p:spPr bwMode="auto">
                  <a:xfrm>
                    <a:off x="2812" y="2145"/>
                    <a:ext cx="2" cy="17"/>
                  </a:xfrm>
                  <a:custGeom>
                    <a:avLst/>
                    <a:gdLst/>
                    <a:ahLst/>
                    <a:cxnLst>
                      <a:cxn ang="0">
                        <a:pos x="1" y="0"/>
                      </a:cxn>
                      <a:cxn ang="0">
                        <a:pos x="0" y="5"/>
                      </a:cxn>
                      <a:cxn ang="0">
                        <a:pos x="0" y="9"/>
                      </a:cxn>
                      <a:cxn ang="0">
                        <a:pos x="1" y="16"/>
                      </a:cxn>
                      <a:cxn ang="0">
                        <a:pos x="0" y="10"/>
                      </a:cxn>
                      <a:cxn ang="0">
                        <a:pos x="0" y="7"/>
                      </a:cxn>
                      <a:cxn ang="0">
                        <a:pos x="1" y="0"/>
                      </a:cxn>
                    </a:cxnLst>
                    <a:rect l="0" t="0" r="r" b="b"/>
                    <a:pathLst>
                      <a:path w="2" h="17">
                        <a:moveTo>
                          <a:pt x="1" y="0"/>
                        </a:moveTo>
                        <a:lnTo>
                          <a:pt x="0" y="5"/>
                        </a:lnTo>
                        <a:lnTo>
                          <a:pt x="0" y="9"/>
                        </a:lnTo>
                        <a:lnTo>
                          <a:pt x="1" y="16"/>
                        </a:lnTo>
                        <a:lnTo>
                          <a:pt x="0" y="10"/>
                        </a:lnTo>
                        <a:lnTo>
                          <a:pt x="0" y="7"/>
                        </a:lnTo>
                        <a:lnTo>
                          <a:pt x="1" y="0"/>
                        </a:lnTo>
                      </a:path>
                    </a:pathLst>
                  </a:custGeom>
                  <a:solidFill>
                    <a:srgbClr val="603000"/>
                  </a:solidFill>
                  <a:ln w="12700" cap="rnd" cmpd="sng">
                    <a:noFill/>
                    <a:prstDash val="solid"/>
                    <a:round/>
                    <a:headEnd type="none" w="med" len="med"/>
                    <a:tailEnd type="none" w="med" len="med"/>
                  </a:ln>
                  <a:effectLst/>
                </p:spPr>
                <p:txBody>
                  <a:bodyPr/>
                  <a:lstStyle/>
                  <a:p>
                    <a:endParaRPr lang="en-US"/>
                  </a:p>
                </p:txBody>
              </p:sp>
              <p:sp>
                <p:nvSpPr>
                  <p:cNvPr id="883" name="Freeform 401"/>
                  <p:cNvSpPr>
                    <a:spLocks/>
                  </p:cNvSpPr>
                  <p:nvPr/>
                </p:nvSpPr>
                <p:spPr bwMode="auto">
                  <a:xfrm>
                    <a:off x="2748" y="2173"/>
                    <a:ext cx="49" cy="28"/>
                  </a:xfrm>
                  <a:custGeom>
                    <a:avLst/>
                    <a:gdLst/>
                    <a:ahLst/>
                    <a:cxnLst>
                      <a:cxn ang="0">
                        <a:pos x="3" y="1"/>
                      </a:cxn>
                      <a:cxn ang="0">
                        <a:pos x="5" y="7"/>
                      </a:cxn>
                      <a:cxn ang="0">
                        <a:pos x="7" y="13"/>
                      </a:cxn>
                      <a:cxn ang="0">
                        <a:pos x="11" y="16"/>
                      </a:cxn>
                      <a:cxn ang="0">
                        <a:pos x="16" y="20"/>
                      </a:cxn>
                      <a:cxn ang="0">
                        <a:pos x="20" y="22"/>
                      </a:cxn>
                      <a:cxn ang="0">
                        <a:pos x="25" y="24"/>
                      </a:cxn>
                      <a:cxn ang="0">
                        <a:pos x="32" y="24"/>
                      </a:cxn>
                      <a:cxn ang="0">
                        <a:pos x="37" y="24"/>
                      </a:cxn>
                      <a:cxn ang="0">
                        <a:pos x="40" y="24"/>
                      </a:cxn>
                      <a:cxn ang="0">
                        <a:pos x="44" y="22"/>
                      </a:cxn>
                      <a:cxn ang="0">
                        <a:pos x="48" y="19"/>
                      </a:cxn>
                      <a:cxn ang="0">
                        <a:pos x="48" y="21"/>
                      </a:cxn>
                      <a:cxn ang="0">
                        <a:pos x="43" y="24"/>
                      </a:cxn>
                      <a:cxn ang="0">
                        <a:pos x="37" y="26"/>
                      </a:cxn>
                      <a:cxn ang="0">
                        <a:pos x="30" y="27"/>
                      </a:cxn>
                      <a:cxn ang="0">
                        <a:pos x="20" y="25"/>
                      </a:cxn>
                      <a:cxn ang="0">
                        <a:pos x="10" y="22"/>
                      </a:cxn>
                      <a:cxn ang="0">
                        <a:pos x="6" y="18"/>
                      </a:cxn>
                      <a:cxn ang="0">
                        <a:pos x="2" y="13"/>
                      </a:cxn>
                      <a:cxn ang="0">
                        <a:pos x="0" y="8"/>
                      </a:cxn>
                      <a:cxn ang="0">
                        <a:pos x="0" y="4"/>
                      </a:cxn>
                      <a:cxn ang="0">
                        <a:pos x="0" y="0"/>
                      </a:cxn>
                      <a:cxn ang="0">
                        <a:pos x="3" y="1"/>
                      </a:cxn>
                    </a:cxnLst>
                    <a:rect l="0" t="0" r="r" b="b"/>
                    <a:pathLst>
                      <a:path w="49" h="28">
                        <a:moveTo>
                          <a:pt x="3" y="1"/>
                        </a:moveTo>
                        <a:lnTo>
                          <a:pt x="5" y="7"/>
                        </a:lnTo>
                        <a:lnTo>
                          <a:pt x="7" y="13"/>
                        </a:lnTo>
                        <a:lnTo>
                          <a:pt x="11" y="16"/>
                        </a:lnTo>
                        <a:lnTo>
                          <a:pt x="16" y="20"/>
                        </a:lnTo>
                        <a:lnTo>
                          <a:pt x="20" y="22"/>
                        </a:lnTo>
                        <a:lnTo>
                          <a:pt x="25" y="24"/>
                        </a:lnTo>
                        <a:lnTo>
                          <a:pt x="32" y="24"/>
                        </a:lnTo>
                        <a:lnTo>
                          <a:pt x="37" y="24"/>
                        </a:lnTo>
                        <a:lnTo>
                          <a:pt x="40" y="24"/>
                        </a:lnTo>
                        <a:lnTo>
                          <a:pt x="44" y="22"/>
                        </a:lnTo>
                        <a:lnTo>
                          <a:pt x="48" y="19"/>
                        </a:lnTo>
                        <a:lnTo>
                          <a:pt x="48" y="21"/>
                        </a:lnTo>
                        <a:lnTo>
                          <a:pt x="43" y="24"/>
                        </a:lnTo>
                        <a:lnTo>
                          <a:pt x="37" y="26"/>
                        </a:lnTo>
                        <a:lnTo>
                          <a:pt x="30" y="27"/>
                        </a:lnTo>
                        <a:lnTo>
                          <a:pt x="20" y="25"/>
                        </a:lnTo>
                        <a:lnTo>
                          <a:pt x="10" y="22"/>
                        </a:lnTo>
                        <a:lnTo>
                          <a:pt x="6" y="18"/>
                        </a:lnTo>
                        <a:lnTo>
                          <a:pt x="2" y="13"/>
                        </a:lnTo>
                        <a:lnTo>
                          <a:pt x="0" y="8"/>
                        </a:lnTo>
                        <a:lnTo>
                          <a:pt x="0" y="4"/>
                        </a:lnTo>
                        <a:lnTo>
                          <a:pt x="0" y="0"/>
                        </a:lnTo>
                        <a:lnTo>
                          <a:pt x="3" y="1"/>
                        </a:lnTo>
                      </a:path>
                    </a:pathLst>
                  </a:custGeom>
                  <a:solidFill>
                    <a:srgbClr val="603000"/>
                  </a:solidFill>
                  <a:ln w="12700" cap="rnd" cmpd="sng">
                    <a:noFill/>
                    <a:prstDash val="solid"/>
                    <a:round/>
                    <a:headEnd type="none" w="med" len="med"/>
                    <a:tailEnd type="none" w="med" len="med"/>
                  </a:ln>
                  <a:effectLst/>
                </p:spPr>
                <p:txBody>
                  <a:bodyPr/>
                  <a:lstStyle/>
                  <a:p>
                    <a:endParaRPr lang="en-US"/>
                  </a:p>
                </p:txBody>
              </p:sp>
              <p:sp>
                <p:nvSpPr>
                  <p:cNvPr id="884" name="Freeform 402"/>
                  <p:cNvSpPr>
                    <a:spLocks/>
                  </p:cNvSpPr>
                  <p:nvPr/>
                </p:nvSpPr>
                <p:spPr bwMode="auto">
                  <a:xfrm>
                    <a:off x="2789" y="2160"/>
                    <a:ext cx="4" cy="2"/>
                  </a:xfrm>
                  <a:custGeom>
                    <a:avLst/>
                    <a:gdLst/>
                    <a:ahLst/>
                    <a:cxnLst>
                      <a:cxn ang="0">
                        <a:pos x="3" y="1"/>
                      </a:cxn>
                      <a:cxn ang="0">
                        <a:pos x="0" y="1"/>
                      </a:cxn>
                      <a:cxn ang="0">
                        <a:pos x="1" y="0"/>
                      </a:cxn>
                      <a:cxn ang="0">
                        <a:pos x="3" y="1"/>
                      </a:cxn>
                    </a:cxnLst>
                    <a:rect l="0" t="0" r="r" b="b"/>
                    <a:pathLst>
                      <a:path w="4" h="2">
                        <a:moveTo>
                          <a:pt x="3" y="1"/>
                        </a:moveTo>
                        <a:lnTo>
                          <a:pt x="0" y="1"/>
                        </a:lnTo>
                        <a:lnTo>
                          <a:pt x="1" y="0"/>
                        </a:lnTo>
                        <a:lnTo>
                          <a:pt x="3" y="1"/>
                        </a:lnTo>
                      </a:path>
                    </a:pathLst>
                  </a:custGeom>
                  <a:solidFill>
                    <a:srgbClr val="603000"/>
                  </a:solidFill>
                  <a:ln w="12700" cap="rnd" cmpd="sng">
                    <a:noFill/>
                    <a:prstDash val="solid"/>
                    <a:round/>
                    <a:headEnd type="none" w="med" len="med"/>
                    <a:tailEnd type="none" w="med" len="med"/>
                  </a:ln>
                  <a:effectLst/>
                </p:spPr>
                <p:txBody>
                  <a:bodyPr/>
                  <a:lstStyle/>
                  <a:p>
                    <a:endParaRPr lang="en-US"/>
                  </a:p>
                </p:txBody>
              </p:sp>
              <p:sp>
                <p:nvSpPr>
                  <p:cNvPr id="885" name="Freeform 403"/>
                  <p:cNvSpPr>
                    <a:spLocks/>
                  </p:cNvSpPr>
                  <p:nvPr/>
                </p:nvSpPr>
                <p:spPr bwMode="auto">
                  <a:xfrm>
                    <a:off x="2758" y="2142"/>
                    <a:ext cx="4" cy="2"/>
                  </a:xfrm>
                  <a:custGeom>
                    <a:avLst/>
                    <a:gdLst/>
                    <a:ahLst/>
                    <a:cxnLst>
                      <a:cxn ang="0">
                        <a:pos x="0" y="1"/>
                      </a:cxn>
                      <a:cxn ang="0">
                        <a:pos x="3" y="0"/>
                      </a:cxn>
                      <a:cxn ang="0">
                        <a:pos x="0" y="0"/>
                      </a:cxn>
                      <a:cxn ang="0">
                        <a:pos x="0" y="1"/>
                      </a:cxn>
                    </a:cxnLst>
                    <a:rect l="0" t="0" r="r" b="b"/>
                    <a:pathLst>
                      <a:path w="4" h="2">
                        <a:moveTo>
                          <a:pt x="0" y="1"/>
                        </a:moveTo>
                        <a:lnTo>
                          <a:pt x="3" y="0"/>
                        </a:lnTo>
                        <a:lnTo>
                          <a:pt x="0" y="0"/>
                        </a:lnTo>
                        <a:lnTo>
                          <a:pt x="0" y="1"/>
                        </a:lnTo>
                      </a:path>
                    </a:pathLst>
                  </a:custGeom>
                  <a:solidFill>
                    <a:srgbClr val="FFC080"/>
                  </a:solidFill>
                  <a:ln w="12700" cap="rnd" cmpd="sng">
                    <a:noFill/>
                    <a:prstDash val="solid"/>
                    <a:round/>
                    <a:headEnd type="none" w="med" len="med"/>
                    <a:tailEnd type="none" w="med" len="med"/>
                  </a:ln>
                  <a:effectLst/>
                </p:spPr>
                <p:txBody>
                  <a:bodyPr/>
                  <a:lstStyle/>
                  <a:p>
                    <a:endParaRPr lang="en-US"/>
                  </a:p>
                </p:txBody>
              </p:sp>
              <p:sp>
                <p:nvSpPr>
                  <p:cNvPr id="886" name="Freeform 404"/>
                  <p:cNvSpPr>
                    <a:spLocks/>
                  </p:cNvSpPr>
                  <p:nvPr/>
                </p:nvSpPr>
                <p:spPr bwMode="auto">
                  <a:xfrm>
                    <a:off x="2767" y="2141"/>
                    <a:ext cx="3" cy="3"/>
                  </a:xfrm>
                  <a:custGeom>
                    <a:avLst/>
                    <a:gdLst/>
                    <a:ahLst/>
                    <a:cxnLst>
                      <a:cxn ang="0">
                        <a:pos x="1" y="2"/>
                      </a:cxn>
                      <a:cxn ang="0">
                        <a:pos x="0" y="1"/>
                      </a:cxn>
                      <a:cxn ang="0">
                        <a:pos x="2" y="0"/>
                      </a:cxn>
                      <a:cxn ang="0">
                        <a:pos x="1" y="2"/>
                      </a:cxn>
                    </a:cxnLst>
                    <a:rect l="0" t="0" r="r" b="b"/>
                    <a:pathLst>
                      <a:path w="3" h="3">
                        <a:moveTo>
                          <a:pt x="1" y="2"/>
                        </a:moveTo>
                        <a:lnTo>
                          <a:pt x="0" y="1"/>
                        </a:lnTo>
                        <a:lnTo>
                          <a:pt x="2" y="0"/>
                        </a:lnTo>
                        <a:lnTo>
                          <a:pt x="1" y="2"/>
                        </a:lnTo>
                      </a:path>
                    </a:pathLst>
                  </a:custGeom>
                  <a:solidFill>
                    <a:srgbClr val="FFC080"/>
                  </a:solidFill>
                  <a:ln w="12700" cap="rnd" cmpd="sng">
                    <a:noFill/>
                    <a:prstDash val="solid"/>
                    <a:round/>
                    <a:headEnd type="none" w="med" len="med"/>
                    <a:tailEnd type="none" w="med" len="med"/>
                  </a:ln>
                  <a:effectLst/>
                </p:spPr>
                <p:txBody>
                  <a:bodyPr/>
                  <a:lstStyle/>
                  <a:p>
                    <a:endParaRPr lang="en-US"/>
                  </a:p>
                </p:txBody>
              </p:sp>
              <p:sp>
                <p:nvSpPr>
                  <p:cNvPr id="887" name="Freeform 405"/>
                  <p:cNvSpPr>
                    <a:spLocks/>
                  </p:cNvSpPr>
                  <p:nvPr/>
                </p:nvSpPr>
                <p:spPr bwMode="auto">
                  <a:xfrm>
                    <a:off x="2791" y="2139"/>
                    <a:ext cx="5" cy="2"/>
                  </a:xfrm>
                  <a:custGeom>
                    <a:avLst/>
                    <a:gdLst/>
                    <a:ahLst/>
                    <a:cxnLst>
                      <a:cxn ang="0">
                        <a:pos x="0" y="1"/>
                      </a:cxn>
                      <a:cxn ang="0">
                        <a:pos x="4" y="0"/>
                      </a:cxn>
                      <a:cxn ang="0">
                        <a:pos x="0" y="0"/>
                      </a:cxn>
                      <a:cxn ang="0">
                        <a:pos x="0" y="1"/>
                      </a:cxn>
                    </a:cxnLst>
                    <a:rect l="0" t="0" r="r" b="b"/>
                    <a:pathLst>
                      <a:path w="5" h="2">
                        <a:moveTo>
                          <a:pt x="0" y="1"/>
                        </a:moveTo>
                        <a:lnTo>
                          <a:pt x="4" y="0"/>
                        </a:lnTo>
                        <a:lnTo>
                          <a:pt x="0" y="0"/>
                        </a:lnTo>
                        <a:lnTo>
                          <a:pt x="0" y="1"/>
                        </a:lnTo>
                      </a:path>
                    </a:pathLst>
                  </a:custGeom>
                  <a:solidFill>
                    <a:srgbClr val="FFC080"/>
                  </a:solidFill>
                  <a:ln w="12700" cap="rnd" cmpd="sng">
                    <a:noFill/>
                    <a:prstDash val="solid"/>
                    <a:round/>
                    <a:headEnd type="none" w="med" len="med"/>
                    <a:tailEnd type="none" w="med" len="med"/>
                  </a:ln>
                  <a:effectLst/>
                </p:spPr>
                <p:txBody>
                  <a:bodyPr/>
                  <a:lstStyle/>
                  <a:p>
                    <a:endParaRPr lang="en-US"/>
                  </a:p>
                </p:txBody>
              </p:sp>
              <p:sp>
                <p:nvSpPr>
                  <p:cNvPr id="888" name="Freeform 406"/>
                  <p:cNvSpPr>
                    <a:spLocks/>
                  </p:cNvSpPr>
                  <p:nvPr/>
                </p:nvSpPr>
                <p:spPr bwMode="auto">
                  <a:xfrm>
                    <a:off x="2800" y="2139"/>
                    <a:ext cx="3" cy="2"/>
                  </a:xfrm>
                  <a:custGeom>
                    <a:avLst/>
                    <a:gdLst/>
                    <a:ahLst/>
                    <a:cxnLst>
                      <a:cxn ang="0">
                        <a:pos x="0" y="1"/>
                      </a:cxn>
                      <a:cxn ang="0">
                        <a:pos x="1" y="1"/>
                      </a:cxn>
                      <a:cxn ang="0">
                        <a:pos x="2" y="0"/>
                      </a:cxn>
                      <a:cxn ang="0">
                        <a:pos x="0" y="1"/>
                      </a:cxn>
                    </a:cxnLst>
                    <a:rect l="0" t="0" r="r" b="b"/>
                    <a:pathLst>
                      <a:path w="3" h="2">
                        <a:moveTo>
                          <a:pt x="0" y="1"/>
                        </a:moveTo>
                        <a:lnTo>
                          <a:pt x="1" y="1"/>
                        </a:lnTo>
                        <a:lnTo>
                          <a:pt x="2" y="0"/>
                        </a:lnTo>
                        <a:lnTo>
                          <a:pt x="0" y="1"/>
                        </a:lnTo>
                      </a:path>
                    </a:pathLst>
                  </a:custGeom>
                  <a:solidFill>
                    <a:srgbClr val="FFC080"/>
                  </a:solidFill>
                  <a:ln w="12700" cap="rnd" cmpd="sng">
                    <a:noFill/>
                    <a:prstDash val="solid"/>
                    <a:round/>
                    <a:headEnd type="none" w="med" len="med"/>
                    <a:tailEnd type="none" w="med" len="med"/>
                  </a:ln>
                  <a:effectLst/>
                </p:spPr>
                <p:txBody>
                  <a:bodyPr/>
                  <a:lstStyle/>
                  <a:p>
                    <a:endParaRPr lang="en-US"/>
                  </a:p>
                </p:txBody>
              </p:sp>
              <p:sp>
                <p:nvSpPr>
                  <p:cNvPr id="889" name="Freeform 407"/>
                  <p:cNvSpPr>
                    <a:spLocks/>
                  </p:cNvSpPr>
                  <p:nvPr/>
                </p:nvSpPr>
                <p:spPr bwMode="auto">
                  <a:xfrm>
                    <a:off x="2732" y="2080"/>
                    <a:ext cx="88" cy="71"/>
                  </a:xfrm>
                  <a:custGeom>
                    <a:avLst/>
                    <a:gdLst/>
                    <a:ahLst/>
                    <a:cxnLst>
                      <a:cxn ang="0">
                        <a:pos x="38" y="18"/>
                      </a:cxn>
                      <a:cxn ang="0">
                        <a:pos x="32" y="16"/>
                      </a:cxn>
                      <a:cxn ang="0">
                        <a:pos x="26" y="16"/>
                      </a:cxn>
                      <a:cxn ang="0">
                        <a:pos x="16" y="20"/>
                      </a:cxn>
                      <a:cxn ang="0">
                        <a:pos x="11" y="26"/>
                      </a:cxn>
                      <a:cxn ang="0">
                        <a:pos x="11" y="34"/>
                      </a:cxn>
                      <a:cxn ang="0">
                        <a:pos x="12" y="44"/>
                      </a:cxn>
                      <a:cxn ang="0">
                        <a:pos x="12" y="55"/>
                      </a:cxn>
                      <a:cxn ang="0">
                        <a:pos x="12" y="61"/>
                      </a:cxn>
                      <a:cxn ang="0">
                        <a:pos x="8" y="62"/>
                      </a:cxn>
                      <a:cxn ang="0">
                        <a:pos x="6" y="64"/>
                      </a:cxn>
                      <a:cxn ang="0">
                        <a:pos x="6" y="70"/>
                      </a:cxn>
                      <a:cxn ang="0">
                        <a:pos x="1" y="66"/>
                      </a:cxn>
                      <a:cxn ang="0">
                        <a:pos x="0" y="56"/>
                      </a:cxn>
                      <a:cxn ang="0">
                        <a:pos x="1" y="47"/>
                      </a:cxn>
                      <a:cxn ang="0">
                        <a:pos x="1" y="37"/>
                      </a:cxn>
                      <a:cxn ang="0">
                        <a:pos x="5" y="37"/>
                      </a:cxn>
                      <a:cxn ang="0">
                        <a:pos x="1" y="34"/>
                      </a:cxn>
                      <a:cxn ang="0">
                        <a:pos x="3" y="28"/>
                      </a:cxn>
                      <a:cxn ang="0">
                        <a:pos x="5" y="20"/>
                      </a:cxn>
                      <a:cxn ang="0">
                        <a:pos x="8" y="19"/>
                      </a:cxn>
                      <a:cxn ang="0">
                        <a:pos x="14" y="20"/>
                      </a:cxn>
                      <a:cxn ang="0">
                        <a:pos x="9" y="16"/>
                      </a:cxn>
                      <a:cxn ang="0">
                        <a:pos x="13" y="11"/>
                      </a:cxn>
                      <a:cxn ang="0">
                        <a:pos x="20" y="7"/>
                      </a:cxn>
                      <a:cxn ang="0">
                        <a:pos x="25" y="4"/>
                      </a:cxn>
                      <a:cxn ang="0">
                        <a:pos x="33" y="1"/>
                      </a:cxn>
                      <a:cxn ang="0">
                        <a:pos x="34" y="8"/>
                      </a:cxn>
                      <a:cxn ang="0">
                        <a:pos x="35" y="1"/>
                      </a:cxn>
                      <a:cxn ang="0">
                        <a:pos x="43" y="0"/>
                      </a:cxn>
                      <a:cxn ang="0">
                        <a:pos x="52" y="0"/>
                      </a:cxn>
                      <a:cxn ang="0">
                        <a:pos x="53" y="2"/>
                      </a:cxn>
                      <a:cxn ang="0">
                        <a:pos x="51" y="7"/>
                      </a:cxn>
                      <a:cxn ang="0">
                        <a:pos x="56" y="4"/>
                      </a:cxn>
                      <a:cxn ang="0">
                        <a:pos x="58" y="2"/>
                      </a:cxn>
                      <a:cxn ang="0">
                        <a:pos x="65" y="4"/>
                      </a:cxn>
                      <a:cxn ang="0">
                        <a:pos x="69" y="7"/>
                      </a:cxn>
                      <a:cxn ang="0">
                        <a:pos x="79" y="16"/>
                      </a:cxn>
                      <a:cxn ang="0">
                        <a:pos x="80" y="20"/>
                      </a:cxn>
                      <a:cxn ang="0">
                        <a:pos x="80" y="29"/>
                      </a:cxn>
                      <a:cxn ang="0">
                        <a:pos x="80" y="23"/>
                      </a:cxn>
                      <a:cxn ang="0">
                        <a:pos x="82" y="26"/>
                      </a:cxn>
                      <a:cxn ang="0">
                        <a:pos x="86" y="34"/>
                      </a:cxn>
                      <a:cxn ang="0">
                        <a:pos x="86" y="44"/>
                      </a:cxn>
                      <a:cxn ang="0">
                        <a:pos x="87" y="51"/>
                      </a:cxn>
                      <a:cxn ang="0">
                        <a:pos x="87" y="60"/>
                      </a:cxn>
                      <a:cxn ang="0">
                        <a:pos x="86" y="63"/>
                      </a:cxn>
                      <a:cxn ang="0">
                        <a:pos x="83" y="58"/>
                      </a:cxn>
                      <a:cxn ang="0">
                        <a:pos x="81" y="57"/>
                      </a:cxn>
                      <a:cxn ang="0">
                        <a:pos x="80" y="44"/>
                      </a:cxn>
                      <a:cxn ang="0">
                        <a:pos x="77" y="32"/>
                      </a:cxn>
                      <a:cxn ang="0">
                        <a:pos x="75" y="24"/>
                      </a:cxn>
                      <a:cxn ang="0">
                        <a:pos x="72" y="20"/>
                      </a:cxn>
                      <a:cxn ang="0">
                        <a:pos x="65" y="13"/>
                      </a:cxn>
                      <a:cxn ang="0">
                        <a:pos x="56" y="11"/>
                      </a:cxn>
                      <a:cxn ang="0">
                        <a:pos x="49" y="16"/>
                      </a:cxn>
                      <a:cxn ang="0">
                        <a:pos x="38" y="18"/>
                      </a:cxn>
                    </a:cxnLst>
                    <a:rect l="0" t="0" r="r" b="b"/>
                    <a:pathLst>
                      <a:path w="88" h="71">
                        <a:moveTo>
                          <a:pt x="38" y="18"/>
                        </a:moveTo>
                        <a:lnTo>
                          <a:pt x="32" y="16"/>
                        </a:lnTo>
                        <a:lnTo>
                          <a:pt x="26" y="16"/>
                        </a:lnTo>
                        <a:lnTo>
                          <a:pt x="16" y="20"/>
                        </a:lnTo>
                        <a:lnTo>
                          <a:pt x="11" y="26"/>
                        </a:lnTo>
                        <a:lnTo>
                          <a:pt x="11" y="34"/>
                        </a:lnTo>
                        <a:lnTo>
                          <a:pt x="12" y="44"/>
                        </a:lnTo>
                        <a:lnTo>
                          <a:pt x="12" y="55"/>
                        </a:lnTo>
                        <a:lnTo>
                          <a:pt x="12" y="61"/>
                        </a:lnTo>
                        <a:lnTo>
                          <a:pt x="8" y="62"/>
                        </a:lnTo>
                        <a:lnTo>
                          <a:pt x="6" y="64"/>
                        </a:lnTo>
                        <a:lnTo>
                          <a:pt x="6" y="70"/>
                        </a:lnTo>
                        <a:lnTo>
                          <a:pt x="1" y="66"/>
                        </a:lnTo>
                        <a:lnTo>
                          <a:pt x="0" y="56"/>
                        </a:lnTo>
                        <a:lnTo>
                          <a:pt x="1" y="47"/>
                        </a:lnTo>
                        <a:lnTo>
                          <a:pt x="1" y="37"/>
                        </a:lnTo>
                        <a:lnTo>
                          <a:pt x="5" y="37"/>
                        </a:lnTo>
                        <a:lnTo>
                          <a:pt x="1" y="34"/>
                        </a:lnTo>
                        <a:lnTo>
                          <a:pt x="3" y="28"/>
                        </a:lnTo>
                        <a:lnTo>
                          <a:pt x="5" y="20"/>
                        </a:lnTo>
                        <a:lnTo>
                          <a:pt x="8" y="19"/>
                        </a:lnTo>
                        <a:lnTo>
                          <a:pt x="14" y="20"/>
                        </a:lnTo>
                        <a:lnTo>
                          <a:pt x="9" y="16"/>
                        </a:lnTo>
                        <a:lnTo>
                          <a:pt x="13" y="11"/>
                        </a:lnTo>
                        <a:lnTo>
                          <a:pt x="20" y="7"/>
                        </a:lnTo>
                        <a:lnTo>
                          <a:pt x="25" y="4"/>
                        </a:lnTo>
                        <a:lnTo>
                          <a:pt x="33" y="1"/>
                        </a:lnTo>
                        <a:lnTo>
                          <a:pt x="34" y="8"/>
                        </a:lnTo>
                        <a:lnTo>
                          <a:pt x="35" y="1"/>
                        </a:lnTo>
                        <a:lnTo>
                          <a:pt x="43" y="0"/>
                        </a:lnTo>
                        <a:lnTo>
                          <a:pt x="52" y="0"/>
                        </a:lnTo>
                        <a:lnTo>
                          <a:pt x="53" y="2"/>
                        </a:lnTo>
                        <a:lnTo>
                          <a:pt x="51" y="7"/>
                        </a:lnTo>
                        <a:lnTo>
                          <a:pt x="56" y="4"/>
                        </a:lnTo>
                        <a:lnTo>
                          <a:pt x="58" y="2"/>
                        </a:lnTo>
                        <a:lnTo>
                          <a:pt x="65" y="4"/>
                        </a:lnTo>
                        <a:lnTo>
                          <a:pt x="69" y="7"/>
                        </a:lnTo>
                        <a:lnTo>
                          <a:pt x="79" y="16"/>
                        </a:lnTo>
                        <a:lnTo>
                          <a:pt x="80" y="20"/>
                        </a:lnTo>
                        <a:lnTo>
                          <a:pt x="80" y="29"/>
                        </a:lnTo>
                        <a:lnTo>
                          <a:pt x="80" y="23"/>
                        </a:lnTo>
                        <a:lnTo>
                          <a:pt x="82" y="26"/>
                        </a:lnTo>
                        <a:lnTo>
                          <a:pt x="86" y="34"/>
                        </a:lnTo>
                        <a:lnTo>
                          <a:pt x="86" y="44"/>
                        </a:lnTo>
                        <a:lnTo>
                          <a:pt x="87" y="51"/>
                        </a:lnTo>
                        <a:lnTo>
                          <a:pt x="87" y="60"/>
                        </a:lnTo>
                        <a:lnTo>
                          <a:pt x="86" y="63"/>
                        </a:lnTo>
                        <a:lnTo>
                          <a:pt x="83" y="58"/>
                        </a:lnTo>
                        <a:lnTo>
                          <a:pt x="81" y="57"/>
                        </a:lnTo>
                        <a:lnTo>
                          <a:pt x="80" y="44"/>
                        </a:lnTo>
                        <a:lnTo>
                          <a:pt x="77" y="32"/>
                        </a:lnTo>
                        <a:lnTo>
                          <a:pt x="75" y="24"/>
                        </a:lnTo>
                        <a:lnTo>
                          <a:pt x="72" y="20"/>
                        </a:lnTo>
                        <a:lnTo>
                          <a:pt x="65" y="13"/>
                        </a:lnTo>
                        <a:lnTo>
                          <a:pt x="56" y="11"/>
                        </a:lnTo>
                        <a:lnTo>
                          <a:pt x="49" y="16"/>
                        </a:lnTo>
                        <a:lnTo>
                          <a:pt x="38" y="18"/>
                        </a:lnTo>
                      </a:path>
                    </a:pathLst>
                  </a:custGeom>
                  <a:solidFill>
                    <a:srgbClr val="804000"/>
                  </a:solidFill>
                  <a:ln w="12700" cap="rnd" cmpd="sng">
                    <a:noFill/>
                    <a:prstDash val="solid"/>
                    <a:round/>
                    <a:headEnd type="none" w="med" len="med"/>
                    <a:tailEnd type="none" w="med" len="med"/>
                  </a:ln>
                  <a:effectLst/>
                </p:spPr>
                <p:txBody>
                  <a:bodyPr/>
                  <a:lstStyle/>
                  <a:p>
                    <a:endParaRPr lang="en-US"/>
                  </a:p>
                </p:txBody>
              </p:sp>
            </p:grpSp>
          </p:grpSp>
        </p:grpSp>
        <p:grpSp>
          <p:nvGrpSpPr>
            <p:cNvPr id="856" name="Group 418"/>
            <p:cNvGrpSpPr>
              <a:grpSpLocks/>
            </p:cNvGrpSpPr>
            <p:nvPr/>
          </p:nvGrpSpPr>
          <p:grpSpPr bwMode="auto">
            <a:xfrm>
              <a:off x="5046673" y="3327405"/>
              <a:ext cx="579438" cy="611189"/>
              <a:chOff x="3179" y="2096"/>
              <a:chExt cx="365" cy="385"/>
            </a:xfrm>
          </p:grpSpPr>
          <p:sp>
            <p:nvSpPr>
              <p:cNvPr id="859" name="Oval 411"/>
              <p:cNvSpPr>
                <a:spLocks noChangeArrowheads="1"/>
              </p:cNvSpPr>
              <p:nvPr/>
            </p:nvSpPr>
            <p:spPr bwMode="auto">
              <a:xfrm rot="19500000">
                <a:off x="3179" y="2096"/>
                <a:ext cx="208" cy="115"/>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860" name="Oval 412"/>
              <p:cNvSpPr>
                <a:spLocks noChangeArrowheads="1"/>
              </p:cNvSpPr>
              <p:nvPr/>
            </p:nvSpPr>
            <p:spPr bwMode="auto">
              <a:xfrm rot="19500000">
                <a:off x="3200" y="2117"/>
                <a:ext cx="168" cy="74"/>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861" name="Rectangle 413"/>
              <p:cNvSpPr>
                <a:spLocks noChangeArrowheads="1"/>
              </p:cNvSpPr>
              <p:nvPr/>
            </p:nvSpPr>
            <p:spPr bwMode="auto">
              <a:xfrm rot="19500000">
                <a:off x="3396" y="2180"/>
                <a:ext cx="22" cy="301"/>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pSp>
            <p:nvGrpSpPr>
              <p:cNvPr id="862" name="Group 417"/>
              <p:cNvGrpSpPr>
                <a:grpSpLocks/>
              </p:cNvGrpSpPr>
              <p:nvPr/>
            </p:nvGrpSpPr>
            <p:grpSpPr bwMode="auto">
              <a:xfrm>
                <a:off x="3424" y="2297"/>
                <a:ext cx="120" cy="73"/>
                <a:chOff x="3424" y="2297"/>
                <a:chExt cx="120" cy="73"/>
              </a:xfrm>
            </p:grpSpPr>
            <p:sp>
              <p:nvSpPr>
                <p:cNvPr id="863" name="Rectangle 414"/>
                <p:cNvSpPr>
                  <a:spLocks noChangeArrowheads="1"/>
                </p:cNvSpPr>
                <p:nvPr/>
              </p:nvSpPr>
              <p:spPr bwMode="auto">
                <a:xfrm rot="19500000">
                  <a:off x="3424" y="2297"/>
                  <a:ext cx="85" cy="23"/>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864" name="Rectangle 415"/>
                <p:cNvSpPr>
                  <a:spLocks noChangeArrowheads="1"/>
                </p:cNvSpPr>
                <p:nvPr/>
              </p:nvSpPr>
              <p:spPr bwMode="auto">
                <a:xfrm rot="19500000">
                  <a:off x="3459" y="2347"/>
                  <a:ext cx="85" cy="23"/>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865" name="Rectangle 416"/>
                <p:cNvSpPr>
                  <a:spLocks noChangeArrowheads="1"/>
                </p:cNvSpPr>
                <p:nvPr/>
              </p:nvSpPr>
              <p:spPr bwMode="auto">
                <a:xfrm rot="19500000">
                  <a:off x="3445" y="2331"/>
                  <a:ext cx="54" cy="2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pSp>
        </p:grpSp>
        <p:sp>
          <p:nvSpPr>
            <p:cNvPr id="857" name="Rectangle 419"/>
            <p:cNvSpPr>
              <a:spLocks noChangeArrowheads="1"/>
            </p:cNvSpPr>
            <p:nvPr/>
          </p:nvSpPr>
          <p:spPr bwMode="auto">
            <a:xfrm>
              <a:off x="5395913" y="3963988"/>
              <a:ext cx="688975" cy="454025"/>
            </a:xfrm>
            <a:prstGeom prst="rect">
              <a:avLst/>
            </a:prstGeom>
            <a:noFill/>
            <a:ln w="12700">
              <a:noFill/>
              <a:miter lim="800000"/>
              <a:headEnd/>
              <a:tailEnd/>
            </a:ln>
            <a:effectLst/>
          </p:spPr>
          <p:txBody>
            <a:bodyPr wrap="none" lIns="90488" tIns="44450" rIns="90488" bIns="44450">
              <a:spAutoFit/>
            </a:bodyPr>
            <a:lstStyle/>
            <a:p>
              <a:r>
                <a:rPr lang="en-US"/>
                <a:t>Key</a:t>
              </a:r>
            </a:p>
          </p:txBody>
        </p:sp>
        <p:sp>
          <p:nvSpPr>
            <p:cNvPr id="858" name="Rectangle 420"/>
            <p:cNvSpPr>
              <a:spLocks noChangeArrowheads="1"/>
            </p:cNvSpPr>
            <p:nvPr/>
          </p:nvSpPr>
          <p:spPr bwMode="auto">
            <a:xfrm>
              <a:off x="1814513" y="5030788"/>
              <a:ext cx="1162050" cy="454025"/>
            </a:xfrm>
            <a:prstGeom prst="rect">
              <a:avLst/>
            </a:prstGeom>
            <a:noFill/>
            <a:ln w="12700">
              <a:noFill/>
              <a:miter lim="800000"/>
              <a:headEnd/>
              <a:tailEnd/>
            </a:ln>
            <a:effectLst/>
          </p:spPr>
          <p:txBody>
            <a:bodyPr wrap="none" lIns="90488" tIns="44450" rIns="90488" bIns="44450">
              <a:spAutoFit/>
            </a:bodyPr>
            <a:lstStyle/>
            <a:p>
              <a:r>
                <a:rPr lang="en-US"/>
                <a:t>Threads</a:t>
              </a:r>
            </a:p>
          </p:txBody>
        </p:sp>
      </p:grpSp>
      <p:cxnSp>
        <p:nvCxnSpPr>
          <p:cNvPr id="1263" name="Straight Connector 1262"/>
          <p:cNvCxnSpPr/>
          <p:nvPr/>
        </p:nvCxnSpPr>
        <p:spPr bwMode="auto">
          <a:xfrm>
            <a:off x="4648200" y="1981200"/>
            <a:ext cx="4038600" cy="158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264" name="Straight Connector 1263"/>
          <p:cNvCxnSpPr/>
          <p:nvPr/>
        </p:nvCxnSpPr>
        <p:spPr bwMode="auto">
          <a:xfrm>
            <a:off x="4643440" y="5408612"/>
            <a:ext cx="4038600" cy="158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268" name="Straight Connector 1267"/>
          <p:cNvCxnSpPr/>
          <p:nvPr/>
        </p:nvCxnSpPr>
        <p:spPr bwMode="auto">
          <a:xfrm rot="5400000">
            <a:off x="6972300" y="3695700"/>
            <a:ext cx="3429000" cy="158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270" name="Straight Arrow Connector 1269"/>
          <p:cNvCxnSpPr/>
          <p:nvPr/>
        </p:nvCxnSpPr>
        <p:spPr bwMode="auto">
          <a:xfrm rot="5400000">
            <a:off x="4114800" y="2514600"/>
            <a:ext cx="1066800" cy="1588"/>
          </a:xfrm>
          <a:prstGeom prst="straightConnector1">
            <a:avLst/>
          </a:prstGeom>
          <a:solidFill>
            <a:schemeClr val="accent1"/>
          </a:solidFill>
          <a:ln w="12700" cap="flat" cmpd="sng" algn="ctr">
            <a:solidFill>
              <a:schemeClr val="tx1"/>
            </a:solidFill>
            <a:prstDash val="solid"/>
            <a:round/>
            <a:headEnd type="none" w="med" len="med"/>
            <a:tailEnd type="oval"/>
          </a:ln>
          <a:effectLst/>
        </p:spPr>
      </p:cxnSp>
      <p:cxnSp>
        <p:nvCxnSpPr>
          <p:cNvPr id="1271" name="Straight Arrow Connector 1270"/>
          <p:cNvCxnSpPr/>
          <p:nvPr/>
        </p:nvCxnSpPr>
        <p:spPr bwMode="auto">
          <a:xfrm rot="5400000">
            <a:off x="4115594" y="4876006"/>
            <a:ext cx="1066800" cy="1588"/>
          </a:xfrm>
          <a:prstGeom prst="straightConnector1">
            <a:avLst/>
          </a:prstGeom>
          <a:solidFill>
            <a:schemeClr val="accent1"/>
          </a:solidFill>
          <a:ln w="12700" cap="flat" cmpd="sng" algn="ctr">
            <a:solidFill>
              <a:schemeClr val="tx1"/>
            </a:solidFill>
            <a:prstDash val="solid"/>
            <a:round/>
            <a:headEnd type="oval" w="med" len="med"/>
            <a:tailEnd type="none"/>
          </a:ln>
          <a:effectLst/>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10" name="Content Placeholder 9"/>
          <p:cNvSpPr>
            <a:spLocks noGrp="1"/>
          </p:cNvSpPr>
          <p:nvPr>
            <p:ph idx="1"/>
          </p:nvPr>
        </p:nvSpPr>
        <p:spPr/>
        <p:txBody>
          <a:bodyPr/>
          <a:lstStyle/>
          <a:p>
            <a:r>
              <a:rPr lang="en-US" sz="2400" b="0" dirty="0" smtClean="0"/>
              <a:t>Thread Synchronization(Contd..):</a:t>
            </a:r>
          </a:p>
          <a:p>
            <a:pPr lvl="1"/>
            <a:r>
              <a:rPr lang="en-US" sz="2000" b="0" dirty="0" smtClean="0"/>
              <a:t>Synchronized keyword provides the following functionality:</a:t>
            </a:r>
          </a:p>
          <a:p>
            <a:pPr lvl="2"/>
            <a:r>
              <a:rPr lang="en-US" sz="1800" dirty="0" smtClean="0"/>
              <a:t>Provides locking which ensures mutual exclusive access of shared resource and prevent data race.</a:t>
            </a:r>
          </a:p>
          <a:p>
            <a:pPr lvl="2"/>
            <a:r>
              <a:rPr lang="en-US" sz="1800" dirty="0" smtClean="0"/>
              <a:t>It involves locking and unlocking. Before entering into synchronized method or block thread needs to acquire the lock at this point it reads data from main memory than cache and when it release the lock it flushes write operation into main memory which eliminates memory inconsistency errors. </a:t>
            </a:r>
          </a:p>
          <a:p>
            <a:pPr lvl="1"/>
            <a:r>
              <a:rPr lang="en-US" sz="2000" b="0" dirty="0" smtClean="0"/>
              <a:t>Hence When one thread is executing a synchronized method for an object, all other threads that invoke synchronized methods for the same object block (suspend execution) until the first thread is done with the object. </a:t>
            </a:r>
          </a:p>
          <a:p>
            <a:pPr lvl="1">
              <a:buNone/>
            </a:pPr>
            <a:r>
              <a:rPr lang="en-US" sz="2200" dirty="0" smtClean="0"/>
              <a:t/>
            </a:r>
            <a:br>
              <a:rPr lang="en-US" sz="2200" dirty="0" smtClean="0"/>
            </a:br>
            <a:r>
              <a:rPr lang="en-US" sz="2200" dirty="0" smtClean="0"/>
              <a:t/>
            </a:r>
            <a:br>
              <a:rPr lang="en-US" sz="2200" dirty="0" smtClean="0"/>
            </a:br>
            <a:endParaRPr lang="en-US" sz="2200" b="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p:txBody>
          <a:bodyPr/>
          <a:lstStyle/>
          <a:p>
            <a:r>
              <a:rPr lang="en-US" sz="2400" b="0" dirty="0" smtClean="0"/>
              <a:t>Thread Synchronization(Contd..);</a:t>
            </a:r>
          </a:p>
          <a:p>
            <a:pPr lvl="1"/>
            <a:r>
              <a:rPr lang="en-US" sz="2000" b="0" dirty="0" smtClean="0"/>
              <a:t>Synchronized Method Vs Synchronized Block</a:t>
            </a:r>
          </a:p>
          <a:p>
            <a:pPr lvl="2"/>
            <a:r>
              <a:rPr lang="en-US" sz="1800" dirty="0" smtClean="0"/>
              <a:t>synchronized block it will lock a specific object whereas synchronized method it will lock all the objects. </a:t>
            </a:r>
          </a:p>
          <a:p>
            <a:pPr lvl="2"/>
            <a:endParaRPr lang="en-US" sz="2000" dirty="0" smtClean="0"/>
          </a:p>
          <a:p>
            <a:pPr lvl="1"/>
            <a:r>
              <a:rPr lang="en-US" sz="2000" b="0" dirty="0" smtClean="0"/>
              <a:t>Where to use them?</a:t>
            </a:r>
          </a:p>
          <a:p>
            <a:pPr lvl="2"/>
            <a:r>
              <a:rPr lang="en-US" sz="1800" dirty="0" smtClean="0"/>
              <a:t>Suppose if we want to invoke a critical method which is in a class whose access is not available then synchronized block is used. Otherwise synchronized method can be used.</a:t>
            </a:r>
          </a:p>
          <a:p>
            <a:pPr lvl="2"/>
            <a:r>
              <a:rPr lang="en-US" sz="1800" dirty="0" smtClean="0"/>
              <a:t>Synchronized methods are used when we are sure all instance will work on the same set of data through the same function Synchronized block is used when we use code which we cannot modify ourselves like third party jars etc</a:t>
            </a:r>
            <a:r>
              <a:rPr lang="en-US" sz="2000" dirty="0" smtClean="0"/>
              <a:t/>
            </a:r>
            <a:br>
              <a:rPr lang="en-US" sz="2000" dirty="0" smtClean="0"/>
            </a:br>
            <a:r>
              <a:rPr lang="en-US" sz="2000" dirty="0" smtClean="0"/>
              <a:t/>
            </a:r>
            <a:br>
              <a:rPr lang="en-US" sz="2000" dirty="0" smtClean="0"/>
            </a:br>
            <a:endParaRPr lang="en-US" sz="2000" b="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0" dirty="0" smtClean="0"/>
              <a:t>Multithreading</a:t>
            </a:r>
            <a:endParaRPr lang="en-US" dirty="0"/>
          </a:p>
        </p:txBody>
      </p:sp>
      <p:sp>
        <p:nvSpPr>
          <p:cNvPr id="5" name="Content Placeholder 4"/>
          <p:cNvSpPr>
            <a:spLocks noGrp="1"/>
          </p:cNvSpPr>
          <p:nvPr>
            <p:ph idx="1"/>
          </p:nvPr>
        </p:nvSpPr>
        <p:spPr>
          <a:xfrm>
            <a:off x="233363" y="1112838"/>
            <a:ext cx="7767637" cy="5287962"/>
          </a:xfrm>
        </p:spPr>
        <p:txBody>
          <a:bodyPr/>
          <a:lstStyle/>
          <a:p>
            <a:pPr>
              <a:lnSpc>
                <a:spcPct val="80000"/>
              </a:lnSpc>
            </a:pPr>
            <a:r>
              <a:rPr lang="en-US" sz="2400" b="0" dirty="0" smtClean="0"/>
              <a:t>At any time, there might be many </a:t>
            </a:r>
            <a:r>
              <a:rPr lang="en-US" sz="2400" b="0" dirty="0" err="1" smtClean="0"/>
              <a:t>runnable</a:t>
            </a:r>
            <a:r>
              <a:rPr lang="en-US" sz="2400" b="0" dirty="0" smtClean="0"/>
              <a:t> threads. But only one of them is actually running.</a:t>
            </a:r>
          </a:p>
          <a:p>
            <a:pPr>
              <a:lnSpc>
                <a:spcPct val="80000"/>
              </a:lnSpc>
            </a:pPr>
            <a:r>
              <a:rPr lang="en-US" sz="2400" b="0" dirty="0" smtClean="0"/>
              <a:t>The thread scheduler decides which </a:t>
            </a:r>
            <a:r>
              <a:rPr lang="en-US" sz="2400" b="0" dirty="0" err="1" smtClean="0"/>
              <a:t>runnable</a:t>
            </a:r>
            <a:r>
              <a:rPr lang="en-US" sz="2400" b="0" dirty="0" smtClean="0"/>
              <a:t> thread to run.</a:t>
            </a:r>
          </a:p>
          <a:p>
            <a:pPr>
              <a:lnSpc>
                <a:spcPct val="80000"/>
              </a:lnSpc>
            </a:pPr>
            <a:endParaRPr lang="en-US" sz="2400" b="0" dirty="0" smtClean="0"/>
          </a:p>
          <a:p>
            <a:pPr>
              <a:lnSpc>
                <a:spcPct val="80000"/>
              </a:lnSpc>
              <a:buNone/>
            </a:pPr>
            <a:r>
              <a:rPr lang="en-US" sz="2600" b="0" dirty="0" smtClean="0">
                <a:solidFill>
                  <a:srgbClr val="FF0000"/>
                </a:solidFill>
              </a:rPr>
              <a:t>When does the thread scheduler kick in and pick a thread to run?</a:t>
            </a:r>
          </a:p>
          <a:p>
            <a:pPr>
              <a:lnSpc>
                <a:spcPct val="80000"/>
              </a:lnSpc>
              <a:buNone/>
            </a:pPr>
            <a:endParaRPr lang="en-US" sz="2600" b="0" dirty="0" smtClean="0">
              <a:solidFill>
                <a:srgbClr val="FF0000"/>
              </a:solidFill>
            </a:endParaRPr>
          </a:p>
          <a:p>
            <a:pPr>
              <a:lnSpc>
                <a:spcPct val="80000"/>
              </a:lnSpc>
              <a:buNone/>
            </a:pPr>
            <a:r>
              <a:rPr lang="en-US" sz="2600" b="0" dirty="0" smtClean="0">
                <a:solidFill>
                  <a:srgbClr val="FF0000"/>
                </a:solidFill>
              </a:rPr>
              <a:t>How does the thread scheduler select among the </a:t>
            </a:r>
            <a:r>
              <a:rPr lang="en-US" sz="2600" b="0" dirty="0" err="1" smtClean="0">
                <a:solidFill>
                  <a:srgbClr val="FF0000"/>
                </a:solidFill>
              </a:rPr>
              <a:t>runnable</a:t>
            </a:r>
            <a:r>
              <a:rPr lang="en-US" sz="2600" b="0" dirty="0" smtClean="0">
                <a:solidFill>
                  <a:srgbClr val="FF0000"/>
                </a:solidFill>
              </a:rPr>
              <a:t> threads?</a:t>
            </a:r>
          </a:p>
          <a:p>
            <a:endParaRPr lang="en-US" dirty="0"/>
          </a:p>
        </p:txBody>
      </p:sp>
      <p:pic>
        <p:nvPicPr>
          <p:cNvPr id="8" name="Picture 7" descr="Question1.jpg"/>
          <p:cNvPicPr>
            <a:picLocks noChangeAspect="1"/>
          </p:cNvPicPr>
          <p:nvPr/>
        </p:nvPicPr>
        <p:blipFill>
          <a:blip r:embed="rId3" cstate="print"/>
          <a:stretch>
            <a:fillRect/>
          </a:stretch>
        </p:blipFill>
        <p:spPr>
          <a:xfrm>
            <a:off x="5486400" y="914400"/>
            <a:ext cx="3657600" cy="4866725"/>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p:txBody>
          <a:bodyPr/>
          <a:lstStyle/>
          <a:p>
            <a:r>
              <a:rPr lang="en-US" sz="2400" b="0" dirty="0" smtClean="0"/>
              <a:t>Thread Scheduling</a:t>
            </a:r>
          </a:p>
          <a:p>
            <a:pPr lvl="1"/>
            <a:r>
              <a:rPr lang="en-US" sz="2000" b="0" dirty="0" smtClean="0"/>
              <a:t>Multiple threads compete for time on the CPU. When multiple threads want to execute, it is up to the underlying operating system to determine which of those threads are placed on a CPU. </a:t>
            </a:r>
          </a:p>
          <a:p>
            <a:pPr lvl="1"/>
            <a:r>
              <a:rPr lang="en-US" sz="2000" b="0" dirty="0" smtClean="0"/>
              <a:t>Java programs can influence that decision in some ways, but the decision is ultimately up to the operating system.</a:t>
            </a:r>
          </a:p>
          <a:p>
            <a:pPr lvl="1"/>
            <a:r>
              <a:rPr lang="en-US" sz="2000" b="0" dirty="0" smtClean="0"/>
              <a:t>The threads scheduling algorithm always lets the highest priority </a:t>
            </a:r>
            <a:r>
              <a:rPr lang="en-US" sz="2000" b="0" dirty="0" err="1" smtClean="0"/>
              <a:t>runnable</a:t>
            </a:r>
            <a:r>
              <a:rPr lang="en-US" sz="2000" b="0" dirty="0" smtClean="0"/>
              <a:t> thread run. If there are several </a:t>
            </a:r>
            <a:r>
              <a:rPr lang="en-US" sz="2000" b="0" dirty="0" err="1" smtClean="0"/>
              <a:t>runnable</a:t>
            </a:r>
            <a:r>
              <a:rPr lang="en-US" sz="2000" b="0" dirty="0" smtClean="0"/>
              <a:t> high-priority threads, the CPU is allocated to all of them, one at a time, in a round-robin fashion.</a:t>
            </a:r>
          </a:p>
          <a:p>
            <a:pPr lvl="1">
              <a:lnSpc>
                <a:spcPct val="90000"/>
              </a:lnSpc>
            </a:pPr>
            <a:endParaRPr lang="en-US" altLang="zh-CN" sz="1800" dirty="0" smtClean="0"/>
          </a:p>
          <a:p>
            <a:pPr lvl="1">
              <a:lnSpc>
                <a:spcPct val="90000"/>
              </a:lnSpc>
            </a:pPr>
            <a:endParaRPr lang="en-US" altLang="zh-CN" sz="2000" b="0" dirty="0" smtClean="0"/>
          </a:p>
          <a:p>
            <a:endParaRPr lang="en-US" sz="2400" b="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p:txBody>
          <a:bodyPr/>
          <a:lstStyle/>
          <a:p>
            <a:r>
              <a:rPr lang="en-US" sz="2400" b="0" dirty="0" smtClean="0"/>
              <a:t>Thread Scheduling(Contd..)</a:t>
            </a:r>
          </a:p>
          <a:p>
            <a:pPr lvl="1"/>
            <a:r>
              <a:rPr lang="en-US" sz="2000" b="0" dirty="0" smtClean="0"/>
              <a:t>Features</a:t>
            </a:r>
          </a:p>
          <a:p>
            <a:pPr lvl="2"/>
            <a:r>
              <a:rPr lang="en-US" sz="1800" dirty="0" smtClean="0"/>
              <a:t>The JVM schedules using a preemptive , priority based scheduling algorithm. </a:t>
            </a:r>
          </a:p>
          <a:p>
            <a:pPr lvl="2"/>
            <a:r>
              <a:rPr lang="en-US" sz="1800" dirty="0" smtClean="0"/>
              <a:t>All Java threads have a priority and the thread with the highest priority is scheduled to run by the JVM. </a:t>
            </a:r>
          </a:p>
          <a:p>
            <a:pPr lvl="2"/>
            <a:r>
              <a:rPr lang="en-US" sz="1800" dirty="0" smtClean="0"/>
              <a:t>In case two threads have the same priority a </a:t>
            </a:r>
            <a:r>
              <a:rPr lang="en-US" sz="1800" i="1" dirty="0" smtClean="0"/>
              <a:t>time-slicing mechanism</a:t>
            </a:r>
            <a:r>
              <a:rPr lang="en-US" sz="1800" dirty="0" smtClean="0"/>
              <a:t> is followed. </a:t>
            </a:r>
          </a:p>
          <a:p>
            <a:pPr lvl="2"/>
            <a:r>
              <a:rPr lang="en-US" sz="1800" dirty="0" smtClean="0"/>
              <a:t>The Java runtime does not implement (and therefore does not guarantee) time-slicing. However, some systems on which you can run Java do support time-slicing. Your Java programs should not rely time-slicing as it may produce different results on different systems.  </a:t>
            </a:r>
            <a:endParaRPr lang="en-US" dirty="0" smtClean="0"/>
          </a:p>
          <a:p>
            <a:pPr>
              <a:buNone/>
            </a:pPr>
            <a:r>
              <a:rPr lang="en-US" dirty="0" smtClean="0"/>
              <a:t/>
            </a:r>
            <a:br>
              <a:rPr lang="en-US" dirty="0" smtClean="0"/>
            </a:br>
            <a:endParaRPr lang="en-US" sz="2000" b="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smtClean="0"/>
              <a:t>Multithreading</a:t>
            </a:r>
            <a:endParaRPr lang="en-US" dirty="0"/>
          </a:p>
        </p:txBody>
      </p:sp>
      <p:sp>
        <p:nvSpPr>
          <p:cNvPr id="3" name="Content Placeholder 2"/>
          <p:cNvSpPr>
            <a:spLocks noGrp="1"/>
          </p:cNvSpPr>
          <p:nvPr>
            <p:ph idx="1"/>
          </p:nvPr>
        </p:nvSpPr>
        <p:spPr/>
        <p:txBody>
          <a:bodyPr/>
          <a:lstStyle/>
          <a:p>
            <a:r>
              <a:rPr lang="en-US" sz="2400" b="0" dirty="0" smtClean="0"/>
              <a:t>Thread Scheduling(Contd..)</a:t>
            </a:r>
          </a:p>
          <a:p>
            <a:pPr lvl="1">
              <a:lnSpc>
                <a:spcPct val="90000"/>
              </a:lnSpc>
            </a:pPr>
            <a:r>
              <a:rPr lang="en-US" altLang="zh-CN" sz="2000" b="0" dirty="0" smtClean="0"/>
              <a:t>Two different implementations:</a:t>
            </a:r>
            <a:endParaRPr lang="en-US" altLang="zh-CN" sz="2200" b="0" dirty="0" smtClean="0"/>
          </a:p>
          <a:p>
            <a:pPr lvl="2">
              <a:lnSpc>
                <a:spcPct val="90000"/>
              </a:lnSpc>
            </a:pPr>
            <a:r>
              <a:rPr lang="en-US" altLang="zh-CN" sz="1800" dirty="0" smtClean="0"/>
              <a:t>Pre-emptive Scheduling</a:t>
            </a:r>
          </a:p>
          <a:p>
            <a:pPr lvl="2">
              <a:lnSpc>
                <a:spcPct val="90000"/>
              </a:lnSpc>
            </a:pPr>
            <a:r>
              <a:rPr lang="en-US" altLang="zh-CN" sz="1800" dirty="0" smtClean="0"/>
              <a:t>Non Pre-emptive Scheduling</a:t>
            </a:r>
            <a:r>
              <a:rPr lang="en-US" altLang="zh-CN" sz="2000" b="0" dirty="0" smtClean="0"/>
              <a:t>“</a:t>
            </a:r>
          </a:p>
          <a:p>
            <a:pPr lvl="2">
              <a:lnSpc>
                <a:spcPct val="90000"/>
              </a:lnSpc>
            </a:pPr>
            <a:endParaRPr lang="en-US" altLang="zh-CN" sz="2000" b="0" dirty="0" smtClean="0"/>
          </a:p>
          <a:p>
            <a:pPr lvl="1">
              <a:lnSpc>
                <a:spcPct val="80000"/>
              </a:lnSpc>
            </a:pPr>
            <a:r>
              <a:rPr lang="en-US" altLang="zh-CN" sz="2000" b="0" u="sng" dirty="0" smtClean="0"/>
              <a:t>Non Pre-emptive” implementation :</a:t>
            </a:r>
          </a:p>
          <a:p>
            <a:pPr lvl="2">
              <a:lnSpc>
                <a:spcPct val="80000"/>
              </a:lnSpc>
            </a:pPr>
            <a:r>
              <a:rPr lang="en-US" altLang="zh-CN" sz="1800" b="0" dirty="0" smtClean="0"/>
              <a:t>A running Java thread will continue to run until </a:t>
            </a:r>
          </a:p>
          <a:p>
            <a:pPr lvl="3">
              <a:lnSpc>
                <a:spcPct val="80000"/>
              </a:lnSpc>
            </a:pPr>
            <a:r>
              <a:rPr lang="en-US" altLang="zh-CN" sz="1600" b="0" dirty="0" smtClean="0"/>
              <a:t>It calls yield method, or</a:t>
            </a:r>
          </a:p>
          <a:p>
            <a:pPr lvl="3">
              <a:lnSpc>
                <a:spcPct val="80000"/>
              </a:lnSpc>
            </a:pPr>
            <a:r>
              <a:rPr lang="en-US" altLang="zh-CN" sz="1600" b="0" dirty="0" smtClean="0"/>
              <a:t>It ceases to be </a:t>
            </a:r>
            <a:r>
              <a:rPr lang="en-US" altLang="zh-CN" sz="1600" b="0" dirty="0" err="1" smtClean="0"/>
              <a:t>runnable</a:t>
            </a:r>
            <a:r>
              <a:rPr lang="en-US" altLang="zh-CN" sz="1600" b="0" dirty="0" smtClean="0"/>
              <a:t> (dead or blocked), or </a:t>
            </a:r>
          </a:p>
          <a:p>
            <a:pPr lvl="3">
              <a:lnSpc>
                <a:spcPct val="80000"/>
              </a:lnSpc>
            </a:pPr>
            <a:r>
              <a:rPr lang="en-US" altLang="zh-CN" sz="1600" b="0" dirty="0" smtClean="0"/>
              <a:t>Another thread with higher priority moves out of blocked state</a:t>
            </a:r>
          </a:p>
          <a:p>
            <a:pPr>
              <a:lnSpc>
                <a:spcPct val="80000"/>
              </a:lnSpc>
            </a:pPr>
            <a:endParaRPr lang="en-US" altLang="zh-CN" sz="2400" b="0" dirty="0" smtClean="0"/>
          </a:p>
          <a:p>
            <a:pPr>
              <a:lnSpc>
                <a:spcPct val="80000"/>
              </a:lnSpc>
            </a:pPr>
            <a:r>
              <a:rPr lang="en-US" altLang="zh-CN" sz="2400" b="0" dirty="0" smtClean="0"/>
              <a:t>Then the thread scheduler kicks in and picks another thread with the highest priority to run</a:t>
            </a:r>
            <a:endParaRPr lang="en-US" sz="2400" b="0" dirty="0" smtClean="0"/>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a:xfrm>
            <a:off x="3657600" y="1066800"/>
            <a:ext cx="5021263" cy="4960937"/>
          </a:xfrm>
        </p:spPr>
        <p:txBody>
          <a:bodyPr/>
          <a:lstStyle/>
          <a:p>
            <a:endParaRPr lang="en-US" dirty="0" smtClean="0"/>
          </a:p>
          <a:p>
            <a:r>
              <a:rPr lang="en-US" sz="2400" b="0" dirty="0" smtClean="0"/>
              <a:t>YeildDemo.java</a:t>
            </a:r>
          </a:p>
        </p:txBody>
      </p:sp>
      <p:sp>
        <p:nvSpPr>
          <p:cNvPr id="5" name="Content Placeholder 2"/>
          <p:cNvSpPr txBox="1">
            <a:spLocks/>
          </p:cNvSpPr>
          <p:nvPr/>
        </p:nvSpPr>
        <p:spPr bwMode="auto">
          <a:xfrm>
            <a:off x="609600" y="1143000"/>
            <a:ext cx="40386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2"/>
              </a:buBlip>
              <a:tabLst/>
              <a:defRPr/>
            </a:pP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6" name="Picture 5" descr="Demo.bmp"/>
          <p:cNvPicPr>
            <a:picLocks noChangeAspect="1"/>
          </p:cNvPicPr>
          <p:nvPr/>
        </p:nvPicPr>
        <p:blipFill>
          <a:blip r:embed="rId3" cstate="print"/>
          <a:stretch>
            <a:fillRect/>
          </a:stretch>
        </p:blipFill>
        <p:spPr>
          <a:xfrm>
            <a:off x="0" y="914400"/>
            <a:ext cx="3657600" cy="3176774"/>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77788" y="1588"/>
            <a:ext cx="8912225" cy="1462087"/>
          </a:xfrm>
          <a:prstGeom prst="rect">
            <a:avLst/>
          </a:prstGeom>
          <a:noFill/>
          <a:ln w="12700">
            <a:noFill/>
            <a:miter lim="800000"/>
            <a:headEnd/>
            <a:tailEnd/>
          </a:ln>
          <a:effectLst/>
        </p:spPr>
        <p:txBody>
          <a:bodyPr lIns="90488" tIns="44450" rIns="90488" bIns="44450">
            <a:spAutoFit/>
          </a:bodyPr>
          <a:lstStyle/>
          <a:p>
            <a:pPr algn="ctr">
              <a:spcBef>
                <a:spcPct val="50000"/>
              </a:spcBef>
              <a:defRPr/>
            </a:pPr>
            <a:endParaRPr lang="en-US" sz="3600">
              <a:solidFill>
                <a:srgbClr val="919191"/>
              </a:solidFill>
              <a:effectLst>
                <a:outerShdw blurRad="38100" dist="38100" dir="2700000" algn="tl">
                  <a:srgbClr val="C0C0C0"/>
                </a:outerShdw>
              </a:effectLst>
            </a:endParaRPr>
          </a:p>
          <a:p>
            <a:pPr algn="ctr">
              <a:spcBef>
                <a:spcPct val="50000"/>
              </a:spcBef>
              <a:defRPr/>
            </a:pPr>
            <a:endParaRPr lang="en-US" sz="3600">
              <a:solidFill>
                <a:srgbClr val="919191"/>
              </a:solidFill>
              <a:effectLst>
                <a:outerShdw blurRad="38100" dist="38100" dir="2700000" algn="tl">
                  <a:srgbClr val="C0C0C0"/>
                </a:outerShdw>
              </a:effectLst>
            </a:endParaRPr>
          </a:p>
        </p:txBody>
      </p:sp>
      <p:sp>
        <p:nvSpPr>
          <p:cNvPr id="6148" name="Rectangle 5"/>
          <p:cNvSpPr>
            <a:spLocks noGrp="1" noChangeArrowheads="1"/>
          </p:cNvSpPr>
          <p:nvPr>
            <p:ph type="title"/>
          </p:nvPr>
        </p:nvSpPr>
        <p:spPr>
          <a:xfrm>
            <a:off x="381000" y="28575"/>
            <a:ext cx="8458200" cy="828675"/>
          </a:xfrm>
        </p:spPr>
        <p:txBody>
          <a:bodyPr/>
          <a:lstStyle/>
          <a:p>
            <a:pPr eaLnBrk="1" hangingPunct="1"/>
            <a:r>
              <a:rPr lang="en-US" sz="3200" b="0" dirty="0" smtClean="0"/>
              <a:t>Multithreading</a:t>
            </a:r>
          </a:p>
        </p:txBody>
      </p:sp>
      <p:sp>
        <p:nvSpPr>
          <p:cNvPr id="6149" name="Rectangle 6"/>
          <p:cNvSpPr>
            <a:spLocks noGrp="1" noChangeArrowheads="1"/>
          </p:cNvSpPr>
          <p:nvPr>
            <p:ph idx="1"/>
          </p:nvPr>
        </p:nvSpPr>
        <p:spPr>
          <a:xfrm>
            <a:off x="152400" y="1143000"/>
            <a:ext cx="8991600" cy="4724400"/>
          </a:xfrm>
        </p:spPr>
        <p:txBody>
          <a:bodyPr/>
          <a:lstStyle/>
          <a:p>
            <a:pPr eaLnBrk="1" hangingPunct="1"/>
            <a:r>
              <a:rPr lang="en-US" sz="2400" b="0" dirty="0" smtClean="0"/>
              <a:t>Thread Basics:</a:t>
            </a:r>
          </a:p>
          <a:p>
            <a:pPr lvl="1" eaLnBrk="1" hangingPunct="1"/>
            <a:r>
              <a:rPr lang="en-US" sz="2000" b="0" dirty="0" smtClean="0"/>
              <a:t>What are Threads?</a:t>
            </a:r>
          </a:p>
          <a:p>
            <a:pPr lvl="2" eaLnBrk="1" hangingPunct="1"/>
            <a:r>
              <a:rPr lang="en-US" sz="1800" b="0" dirty="0" smtClean="0"/>
              <a:t>A Thread defines a separate path of execution.</a:t>
            </a:r>
          </a:p>
          <a:p>
            <a:pPr lvl="2" eaLnBrk="1" hangingPunct="1"/>
            <a:r>
              <a:rPr lang="en-US" sz="1800" dirty="0" smtClean="0">
                <a:solidFill>
                  <a:schemeClr val="tx1"/>
                </a:solidFill>
                <a:latin typeface="+mn-lt"/>
              </a:rPr>
              <a:t>Threading is a facility to allow multiple activities to coexist within a single process.</a:t>
            </a:r>
            <a:endParaRPr lang="en-US" sz="1800" dirty="0" smtClean="0"/>
          </a:p>
          <a:p>
            <a:pPr lvl="2" eaLnBrk="1" hangingPunct="1"/>
            <a:r>
              <a:rPr lang="en-US" sz="1800" dirty="0" smtClean="0"/>
              <a:t>We can think of them as tasks that belong to a program and that can run "simultaneously". </a:t>
            </a:r>
          </a:p>
          <a:p>
            <a:pPr lvl="2" eaLnBrk="1" hangingPunct="1"/>
            <a:r>
              <a:rPr lang="en-US" sz="1800" dirty="0" smtClean="0"/>
              <a:t>Also called </a:t>
            </a:r>
            <a:r>
              <a:rPr lang="en-US" sz="1800" i="1" dirty="0" smtClean="0"/>
              <a:t>lightweight processes</a:t>
            </a:r>
            <a:r>
              <a:rPr lang="en-US" sz="1800" dirty="0" smtClean="0"/>
              <a:t>.</a:t>
            </a:r>
          </a:p>
          <a:p>
            <a:pPr lvl="2" eaLnBrk="1" hangingPunct="1"/>
            <a:r>
              <a:rPr lang="en-US" sz="1800" dirty="0" smtClean="0"/>
              <a:t>Threads exist within a process — every process has at least one.</a:t>
            </a:r>
          </a:p>
          <a:p>
            <a:pPr lvl="2" eaLnBrk="1" hangingPunct="1"/>
            <a:r>
              <a:rPr lang="en-US" sz="1800" b="0" dirty="0" smtClean="0"/>
              <a:t>Used for multi-tasking.</a:t>
            </a:r>
          </a:p>
          <a:p>
            <a:pPr lvl="1" eaLnBrk="1" hangingPunct="1"/>
            <a:endParaRPr lang="en-US" sz="2200" dirty="0" smtClean="0"/>
          </a:p>
          <a:p>
            <a:pPr lvl="1" eaLnBrk="1" hangingPunct="1"/>
            <a:endParaRPr lang="en-US" sz="2200" b="0" dirty="0"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0" dirty="0" smtClean="0"/>
              <a:t>Multithreading</a:t>
            </a:r>
            <a:endParaRPr lang="en-US" dirty="0"/>
          </a:p>
        </p:txBody>
      </p:sp>
      <p:sp>
        <p:nvSpPr>
          <p:cNvPr id="3" name="Content Placeholder 2"/>
          <p:cNvSpPr>
            <a:spLocks noGrp="1"/>
          </p:cNvSpPr>
          <p:nvPr>
            <p:ph idx="1"/>
          </p:nvPr>
        </p:nvSpPr>
        <p:spPr/>
        <p:txBody>
          <a:bodyPr/>
          <a:lstStyle/>
          <a:p>
            <a:r>
              <a:rPr lang="en-US" sz="2400" b="0" dirty="0" smtClean="0"/>
              <a:t>Thread Scheduling(Contd..):</a:t>
            </a:r>
          </a:p>
          <a:p>
            <a:pPr lvl="1"/>
            <a:r>
              <a:rPr lang="en-US" sz="2000" b="0" dirty="0" smtClean="0"/>
              <a:t>Sleep Vs Yield</a:t>
            </a:r>
          </a:p>
          <a:p>
            <a:pPr lvl="2"/>
            <a:r>
              <a:rPr lang="en-US" sz="1800" dirty="0" smtClean="0"/>
              <a:t>There is a big difference</a:t>
            </a:r>
          </a:p>
          <a:p>
            <a:pPr lvl="3"/>
            <a:r>
              <a:rPr lang="en-US" sz="1600" dirty="0" smtClean="0"/>
              <a:t>Calling sleep put the current running thread into the blocked state</a:t>
            </a:r>
          </a:p>
          <a:p>
            <a:pPr lvl="3"/>
            <a:r>
              <a:rPr lang="en-US" sz="1600" dirty="0" smtClean="0"/>
              <a:t>Calling yield does not put the calling thread, t1,  into the blocked state</a:t>
            </a:r>
          </a:p>
          <a:p>
            <a:pPr lvl="4"/>
            <a:r>
              <a:rPr lang="en-US" sz="1400" dirty="0" smtClean="0"/>
              <a:t>It merely let the scheduler kick in and pick another method to run.</a:t>
            </a:r>
          </a:p>
          <a:p>
            <a:pPr lvl="4"/>
            <a:r>
              <a:rPr lang="en-US" sz="1400" dirty="0" smtClean="0">
                <a:solidFill>
                  <a:schemeClr val="tx2"/>
                </a:solidFill>
              </a:rPr>
              <a:t>It might happen that the t1 is select to run again. This happens when t1 has a higher priority than all other </a:t>
            </a:r>
            <a:r>
              <a:rPr lang="en-US" sz="1400" dirty="0" err="1" smtClean="0">
                <a:solidFill>
                  <a:schemeClr val="tx2"/>
                </a:solidFill>
              </a:rPr>
              <a:t>runnable</a:t>
            </a:r>
            <a:r>
              <a:rPr lang="en-US" sz="1400" dirty="0" smtClean="0">
                <a:solidFill>
                  <a:schemeClr val="tx2"/>
                </a:solidFill>
              </a:rPr>
              <a:t> threads.</a:t>
            </a:r>
          </a:p>
          <a:p>
            <a:pPr lvl="2"/>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0" dirty="0" smtClean="0"/>
              <a:t>Multithreading</a:t>
            </a:r>
            <a:endParaRPr lang="en-US" dirty="0"/>
          </a:p>
        </p:txBody>
      </p:sp>
      <p:sp>
        <p:nvSpPr>
          <p:cNvPr id="3" name="Content Placeholder 2"/>
          <p:cNvSpPr>
            <a:spLocks noGrp="1"/>
          </p:cNvSpPr>
          <p:nvPr>
            <p:ph idx="1"/>
          </p:nvPr>
        </p:nvSpPr>
        <p:spPr/>
        <p:txBody>
          <a:bodyPr/>
          <a:lstStyle/>
          <a:p>
            <a:r>
              <a:rPr lang="en-US" sz="2400" b="0" dirty="0" smtClean="0"/>
              <a:t>Thread Scheduling(Contd..)</a:t>
            </a:r>
          </a:p>
          <a:p>
            <a:pPr lvl="1">
              <a:lnSpc>
                <a:spcPct val="80000"/>
              </a:lnSpc>
            </a:pPr>
            <a:r>
              <a:rPr lang="en-US" altLang="zh-CN" sz="2000" b="0" u="sng" dirty="0" smtClean="0"/>
              <a:t>“Pre-emptive Scheduling” implementation :</a:t>
            </a:r>
          </a:p>
          <a:p>
            <a:pPr lvl="2">
              <a:lnSpc>
                <a:spcPct val="80000"/>
              </a:lnSpc>
            </a:pPr>
            <a:r>
              <a:rPr lang="en-US" sz="1800" dirty="0" smtClean="0"/>
              <a:t>Thread priorities are used by the thread scheduler to decide when each thread should be allowed to run.</a:t>
            </a:r>
          </a:p>
          <a:p>
            <a:pPr lvl="2">
              <a:lnSpc>
                <a:spcPct val="80000"/>
              </a:lnSpc>
            </a:pPr>
            <a:r>
              <a:rPr lang="en-US" sz="1800" dirty="0" smtClean="0"/>
              <a:t>In theory, higher-priority threads get more CPU time than lower-priority threads.</a:t>
            </a:r>
          </a:p>
          <a:p>
            <a:pPr lvl="2" eaLnBrk="1" hangingPunct="1"/>
            <a:r>
              <a:rPr lang="en-US" sz="1800" b="0" dirty="0" smtClean="0"/>
              <a:t>The job of Java scheduler is to keep a highest priority thread running at all times</a:t>
            </a:r>
          </a:p>
          <a:p>
            <a:pPr lvl="2" eaLnBrk="1" hangingPunct="1"/>
            <a:r>
              <a:rPr lang="en-US" sz="1800" b="0" dirty="0" smtClean="0"/>
              <a:t>If time slicing is available, it ensures that several equally high - priority threads execute for a quantum in a round - robin fashion</a:t>
            </a:r>
          </a:p>
          <a:p>
            <a:pPr lvl="1" eaLnBrk="1" hangingPunct="1">
              <a:buNone/>
            </a:pPr>
            <a:endParaRPr lang="en-US" sz="2000" b="0" dirty="0" smtClean="0"/>
          </a:p>
          <a:p>
            <a:pPr lvl="2">
              <a:lnSpc>
                <a:spcPct val="80000"/>
              </a:lnSpc>
            </a:pPr>
            <a:endParaRPr lang="en-US" altLang="zh-CN" b="0" dirty="0" smtClean="0"/>
          </a:p>
          <a:p>
            <a:pPr>
              <a:lnSpc>
                <a:spcPct val="80000"/>
              </a:lnSpc>
            </a:pPr>
            <a:endParaRPr lang="en-US" altLang="zh-CN" sz="2400" b="0" dirty="0" smtClean="0"/>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p:txBody>
          <a:bodyPr/>
          <a:lstStyle/>
          <a:p>
            <a:r>
              <a:rPr lang="en-US" sz="2400" b="0" dirty="0" smtClean="0"/>
              <a:t>Thread Scheduling(Contd..)</a:t>
            </a:r>
          </a:p>
          <a:p>
            <a:pPr lvl="1"/>
            <a:r>
              <a:rPr lang="en-US" sz="2000" b="0" dirty="0" smtClean="0"/>
              <a:t>Thread Priorities:</a:t>
            </a:r>
          </a:p>
          <a:p>
            <a:pPr lvl="2"/>
            <a:r>
              <a:rPr lang="en-US" altLang="zh-CN" sz="1800" dirty="0" smtClean="0"/>
              <a:t>Priority of individual threads Can be increased or decreased using </a:t>
            </a:r>
            <a:r>
              <a:rPr lang="en-US" altLang="zh-CN" sz="1800" b="1" i="1" dirty="0" err="1" smtClean="0"/>
              <a:t>setPriority</a:t>
            </a:r>
            <a:endParaRPr lang="en-US" altLang="zh-CN" sz="1800" b="1" i="1" dirty="0" smtClean="0"/>
          </a:p>
          <a:p>
            <a:pPr lvl="2"/>
            <a:r>
              <a:rPr lang="en-US" altLang="zh-CN" sz="1800" dirty="0" smtClean="0"/>
              <a:t>Java have 10 priority levels (constants of </a:t>
            </a:r>
            <a:r>
              <a:rPr lang="en-US" altLang="zh-CN" sz="1800" b="1" dirty="0" smtClean="0"/>
              <a:t>Thread</a:t>
            </a:r>
            <a:r>
              <a:rPr lang="en-US" altLang="zh-CN" sz="1800" dirty="0" smtClean="0"/>
              <a:t> class)</a:t>
            </a:r>
          </a:p>
          <a:p>
            <a:pPr lvl="3">
              <a:buSzPct val="75000"/>
              <a:buFontTx/>
              <a:buNone/>
            </a:pPr>
            <a:r>
              <a:rPr lang="en-US" altLang="zh-CN" sz="1800" b="1" dirty="0" smtClean="0"/>
              <a:t>MIN_PRIORITY = 1; </a:t>
            </a:r>
          </a:p>
          <a:p>
            <a:pPr lvl="3">
              <a:buSzPct val="75000"/>
              <a:buFontTx/>
              <a:buNone/>
            </a:pPr>
            <a:r>
              <a:rPr lang="en-US" altLang="zh-CN" sz="1800" b="1" dirty="0" smtClean="0"/>
              <a:t>NORMAL_PRIORITY  = 5;</a:t>
            </a:r>
          </a:p>
          <a:p>
            <a:pPr lvl="3">
              <a:buSzPct val="75000"/>
              <a:buFontTx/>
              <a:buNone/>
            </a:pPr>
            <a:r>
              <a:rPr lang="en-US" altLang="zh-CN" sz="1800" b="1" dirty="0" smtClean="0"/>
              <a:t>MAX_PRIORITY = 10</a:t>
            </a:r>
            <a:endParaRPr lang="en-US" altLang="zh-CN" sz="1800" dirty="0" smtClean="0"/>
          </a:p>
          <a:p>
            <a:pPr lvl="2"/>
            <a:r>
              <a:rPr lang="en-US" altLang="zh-CN" sz="1800" dirty="0" smtClean="0"/>
              <a:t>A thread inherits priority from its parent thread, the one the creates it.</a:t>
            </a:r>
          </a:p>
          <a:p>
            <a:pPr lvl="2"/>
            <a:endParaRPr lang="en-US" altLang="zh-CN" sz="1800" dirty="0" smtClean="0"/>
          </a:p>
          <a:p>
            <a:pPr lvl="1"/>
            <a:r>
              <a:rPr lang="en-US" altLang="zh-CN" sz="2000" dirty="0" smtClean="0"/>
              <a:t>Note</a:t>
            </a:r>
          </a:p>
          <a:p>
            <a:pPr lvl="2"/>
            <a:r>
              <a:rPr lang="en-US" altLang="zh-CN" sz="1800" dirty="0" smtClean="0"/>
              <a:t>Some OS has fewer.  E.g. Windows NT has 7.</a:t>
            </a:r>
          </a:p>
          <a:p>
            <a:pPr lvl="2"/>
            <a:r>
              <a:rPr lang="en-US" altLang="zh-CN" sz="1800" dirty="0" smtClean="0"/>
              <a:t>JVM maps Java priority levels to priority level of the underlying OS.</a:t>
            </a:r>
            <a:endParaRPr lang="en-US" sz="1800" dirty="0" smtClean="0"/>
          </a:p>
          <a:p>
            <a:pPr lvl="2"/>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5" name="Content Placeholder 4"/>
          <p:cNvSpPr>
            <a:spLocks noGrp="1"/>
          </p:cNvSpPr>
          <p:nvPr>
            <p:ph idx="1"/>
          </p:nvPr>
        </p:nvSpPr>
        <p:spPr>
          <a:xfrm>
            <a:off x="233363" y="1112838"/>
            <a:ext cx="7767637" cy="5287962"/>
          </a:xfrm>
        </p:spPr>
        <p:txBody>
          <a:bodyPr/>
          <a:lstStyle/>
          <a:p>
            <a:r>
              <a:rPr lang="en-US" sz="2400" b="0" dirty="0" smtClean="0"/>
              <a:t>Sometimes one might want to pause (or delay) the execution of a thread until some condition is met. And this condition only occurs if another thread does such and such.</a:t>
            </a:r>
          </a:p>
          <a:p>
            <a:pPr>
              <a:lnSpc>
                <a:spcPct val="80000"/>
              </a:lnSpc>
            </a:pPr>
            <a:endParaRPr lang="en-US" sz="2400" b="0" dirty="0" smtClean="0"/>
          </a:p>
          <a:p>
            <a:pPr>
              <a:lnSpc>
                <a:spcPct val="80000"/>
              </a:lnSpc>
              <a:buNone/>
            </a:pPr>
            <a:r>
              <a:rPr lang="en-US" sz="2600" b="0" dirty="0" smtClean="0">
                <a:solidFill>
                  <a:srgbClr val="FF0000"/>
                </a:solidFill>
              </a:rPr>
              <a:t> How do the threads communicate?</a:t>
            </a:r>
          </a:p>
          <a:p>
            <a:endParaRPr lang="en-US" dirty="0"/>
          </a:p>
        </p:txBody>
      </p:sp>
      <p:pic>
        <p:nvPicPr>
          <p:cNvPr id="8" name="Picture 7" descr="Question1.jpg"/>
          <p:cNvPicPr>
            <a:picLocks noChangeAspect="1"/>
          </p:cNvPicPr>
          <p:nvPr/>
        </p:nvPicPr>
        <p:blipFill>
          <a:blip r:embed="rId3" cstate="print"/>
          <a:stretch>
            <a:fillRect/>
          </a:stretch>
        </p:blipFill>
        <p:spPr>
          <a:xfrm>
            <a:off x="5486400" y="914400"/>
            <a:ext cx="3657600" cy="4866725"/>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p:txBody>
          <a:bodyPr/>
          <a:lstStyle/>
          <a:p>
            <a:r>
              <a:rPr lang="en-US" sz="2400" b="0" dirty="0" smtClean="0"/>
              <a:t>Inter Thread Communication:</a:t>
            </a:r>
          </a:p>
          <a:p>
            <a:pPr lvl="1"/>
            <a:r>
              <a:rPr lang="en-US" sz="2400" b="0" dirty="0" smtClean="0"/>
              <a:t>It is all about making synchronized threads communicate with each other.</a:t>
            </a:r>
          </a:p>
          <a:p>
            <a:pPr lvl="1"/>
            <a:r>
              <a:rPr lang="en-US" sz="2000" b="0" dirty="0" smtClean="0"/>
              <a:t>Java offers three possible solutions. The following three methods are inherited from the Object class:</a:t>
            </a:r>
          </a:p>
          <a:p>
            <a:pPr lvl="2"/>
            <a:r>
              <a:rPr lang="en-US" sz="1800" dirty="0" smtClean="0"/>
              <a:t> public final void wait():</a:t>
            </a:r>
          </a:p>
          <a:p>
            <a:pPr lvl="3"/>
            <a:r>
              <a:rPr lang="en-US" sz="1600" dirty="0" smtClean="0"/>
              <a:t>forces a thread to wait until some other thread calls either notify() or </a:t>
            </a:r>
            <a:r>
              <a:rPr lang="en-US" sz="1600" dirty="0" err="1" smtClean="0"/>
              <a:t>notifyAll</a:t>
            </a:r>
            <a:r>
              <a:rPr lang="en-US" sz="1600" dirty="0" smtClean="0"/>
              <a:t>() methods. </a:t>
            </a:r>
          </a:p>
          <a:p>
            <a:pPr lvl="3"/>
            <a:r>
              <a:rPr lang="en-US" sz="1600" dirty="0" smtClean="0"/>
              <a:t>It may throw an </a:t>
            </a:r>
            <a:r>
              <a:rPr lang="en-US" sz="1600" dirty="0" err="1" smtClean="0"/>
              <a:t>InterruptedException</a:t>
            </a:r>
            <a:r>
              <a:rPr lang="en-US" sz="1600" smtClean="0"/>
              <a:t>.</a:t>
            </a:r>
            <a:endParaRPr lang="en-US" sz="1600" dirty="0" smtClean="0"/>
          </a:p>
          <a:p>
            <a:pPr lvl="2"/>
            <a:r>
              <a:rPr lang="en-US" sz="1800" dirty="0" smtClean="0"/>
              <a:t>public final void notify():</a:t>
            </a:r>
          </a:p>
          <a:p>
            <a:pPr lvl="3"/>
            <a:r>
              <a:rPr lang="en-US" sz="1600" dirty="0" smtClean="0"/>
              <a:t>wakes up the thread that invoked the wait() method on the same object.</a:t>
            </a:r>
          </a:p>
          <a:p>
            <a:pPr lvl="2"/>
            <a:r>
              <a:rPr lang="en-US" sz="1800" dirty="0" smtClean="0"/>
              <a:t>public final void </a:t>
            </a:r>
            <a:r>
              <a:rPr lang="en-US" sz="1800" dirty="0" err="1" smtClean="0"/>
              <a:t>notifyAll</a:t>
            </a:r>
            <a:r>
              <a:rPr lang="en-US" sz="1800" dirty="0" smtClean="0"/>
              <a:t>():</a:t>
            </a:r>
          </a:p>
          <a:p>
            <a:pPr lvl="3"/>
            <a:r>
              <a:rPr lang="en-US" sz="1600" dirty="0" smtClean="0"/>
              <a:t>wakes up all of the threads that called the wait() method on the same object.</a:t>
            </a:r>
            <a:endParaRPr lang="en-US" sz="1600" b="0" dirty="0"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165100" y="1066800"/>
            <a:ext cx="6997700" cy="5181600"/>
          </a:xfrm>
        </p:spPr>
        <p:txBody>
          <a:bodyPr/>
          <a:lstStyle/>
          <a:p>
            <a:pPr>
              <a:lnSpc>
                <a:spcPct val="80000"/>
              </a:lnSpc>
            </a:pPr>
            <a:endParaRPr lang="en-US" dirty="0" smtClean="0"/>
          </a:p>
          <a:p>
            <a:r>
              <a:rPr lang="en-US" b="0" dirty="0" smtClean="0"/>
              <a:t>The Java language includes a powerful threading facility built into the language. You can use the threading facility to:</a:t>
            </a:r>
          </a:p>
          <a:p>
            <a:pPr lvl="1"/>
            <a:r>
              <a:rPr lang="en-US" b="0" dirty="0" smtClean="0"/>
              <a:t>Increase the responsiveness of GUI applications</a:t>
            </a:r>
          </a:p>
          <a:p>
            <a:pPr lvl="1"/>
            <a:r>
              <a:rPr lang="en-US" b="0" dirty="0" smtClean="0"/>
              <a:t>Take advantage of multiprocessor systems</a:t>
            </a:r>
          </a:p>
          <a:p>
            <a:pPr lvl="1"/>
            <a:r>
              <a:rPr lang="en-US" b="0" dirty="0" smtClean="0"/>
              <a:t>Simplify program logic when there are multiple independent entities</a:t>
            </a:r>
          </a:p>
          <a:p>
            <a:pPr lvl="1"/>
            <a:r>
              <a:rPr lang="en-US" b="0" dirty="0" smtClean="0"/>
              <a:t>Perform blocking I/O without blocking the entire program</a:t>
            </a:r>
          </a:p>
          <a:p>
            <a:r>
              <a:rPr lang="en-US" b="0" dirty="0" smtClean="0"/>
              <a:t>When you use multiple threads, we must synchronize the threads so that a lock can be acquired on the shared resource.</a:t>
            </a:r>
          </a:p>
          <a:p>
            <a:r>
              <a:rPr lang="en-US" b="0" dirty="0" smtClean="0"/>
              <a:t>The threads can interact among themselves using methods like </a:t>
            </a:r>
            <a:r>
              <a:rPr lang="en-US" b="0" dirty="0" err="1" smtClean="0"/>
              <a:t>wait,notify</a:t>
            </a:r>
            <a:r>
              <a:rPr lang="en-US" b="0" dirty="0" smtClean="0"/>
              <a:t> and notify all.</a:t>
            </a:r>
          </a:p>
          <a:p>
            <a:endParaRPr lang="en-US" b="0" dirty="0" smtClean="0"/>
          </a:p>
        </p:txBody>
      </p:sp>
      <p:pic>
        <p:nvPicPr>
          <p:cNvPr id="4" name="Picture 3" descr="Summary.bmp"/>
          <p:cNvPicPr>
            <a:picLocks noChangeAspect="1"/>
          </p:cNvPicPr>
          <p:nvPr/>
        </p:nvPicPr>
        <p:blipFill>
          <a:blip r:embed="rId3" cstate="print"/>
          <a:stretch>
            <a:fillRect/>
          </a:stretch>
        </p:blipFill>
        <p:spPr>
          <a:xfrm>
            <a:off x="5486400" y="990600"/>
            <a:ext cx="3657600" cy="3080084"/>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233363" y="1112838"/>
            <a:ext cx="8148637" cy="4960937"/>
          </a:xfrm>
        </p:spPr>
        <p:txBody>
          <a:bodyPr/>
          <a:lstStyle/>
          <a:p>
            <a:endParaRPr lang="en-US" dirty="0" smtClean="0"/>
          </a:p>
          <a:p>
            <a:r>
              <a:rPr lang="en-US" sz="2400" b="0" dirty="0" smtClean="0"/>
              <a:t>How can you specify which thread is notified with the wait/notify protocol?</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8" name="Picture 7" descr="Question1.jpg"/>
          <p:cNvPicPr>
            <a:picLocks noChangeAspect="1"/>
          </p:cNvPicPr>
          <p:nvPr/>
        </p:nvPicPr>
        <p:blipFill>
          <a:blip r:embed="rId3" cstate="print"/>
          <a:stretch>
            <a:fillRect/>
          </a:stretch>
        </p:blipFill>
        <p:spPr>
          <a:xfrm>
            <a:off x="5486400" y="914400"/>
            <a:ext cx="3657600" cy="4866725"/>
          </a:xfrm>
          <a:prstGeom prst="rect">
            <a:avLst/>
          </a:prstGeom>
        </p:spPr>
      </p:pic>
      <p:sp>
        <p:nvSpPr>
          <p:cNvPr id="6" name="TextBox 5"/>
          <p:cNvSpPr txBox="1"/>
          <p:nvPr/>
        </p:nvSpPr>
        <p:spPr>
          <a:xfrm>
            <a:off x="0" y="2741963"/>
            <a:ext cx="6248400" cy="2123658"/>
          </a:xfrm>
          <a:prstGeom prst="rect">
            <a:avLst/>
          </a:prstGeom>
          <a:noFill/>
        </p:spPr>
        <p:txBody>
          <a:bodyPr wrap="square" rtlCol="0">
            <a:spAutoFit/>
          </a:bodyPr>
          <a:lstStyle/>
          <a:p>
            <a:r>
              <a:rPr lang="en-US" sz="2800" dirty="0" smtClean="0">
                <a:solidFill>
                  <a:schemeClr val="tx2">
                    <a:lumMod val="90000"/>
                    <a:lumOff val="10000"/>
                  </a:schemeClr>
                </a:solidFill>
              </a:rPr>
              <a:t>The wait/notify protocol does not offer a method of specifying which thread will be notified.</a:t>
            </a:r>
          </a:p>
          <a:p>
            <a:r>
              <a:rPr lang="en-US" b="1" dirty="0" smtClean="0"/>
              <a:t/>
            </a:r>
            <a:br>
              <a:rPr lang="en-US" b="1" dirty="0" smtClean="0"/>
            </a:b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33333E-6 -0.04514 L -3.33333E-6 -0.37847 " pathEditMode="relative" rAng="0" ptsTypes="AA">
                                      <p:cBhvr>
                                        <p:cTn id="6" dur="2000" fill="hold"/>
                                        <p:tgtEl>
                                          <p:spTgt spid="6"/>
                                        </p:tgtEl>
                                        <p:attrNameLst>
                                          <p:attrName>ppt_x</p:attrName>
                                          <p:attrName>ppt_y</p:attrName>
                                        </p:attrNameLst>
                                      </p:cBhvr>
                                      <p:rCtr x="0" y="-1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233363" y="1112838"/>
            <a:ext cx="8148637" cy="4960937"/>
          </a:xfrm>
        </p:spPr>
        <p:txBody>
          <a:bodyPr/>
          <a:lstStyle/>
          <a:p>
            <a:endParaRPr lang="en-US" dirty="0" smtClean="0"/>
          </a:p>
          <a:p>
            <a:r>
              <a:rPr lang="en-US" sz="2400" b="0" dirty="0" smtClean="0"/>
              <a:t>Can we synchronize constructor of a Java Class?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8" name="Picture 7" descr="Question1.jpg"/>
          <p:cNvPicPr>
            <a:picLocks noChangeAspect="1"/>
          </p:cNvPicPr>
          <p:nvPr/>
        </p:nvPicPr>
        <p:blipFill>
          <a:blip r:embed="rId3" cstate="print"/>
          <a:stretch>
            <a:fillRect/>
          </a:stretch>
        </p:blipFill>
        <p:spPr>
          <a:xfrm>
            <a:off x="5486400" y="914400"/>
            <a:ext cx="3657600" cy="4866725"/>
          </a:xfrm>
          <a:prstGeom prst="rect">
            <a:avLst/>
          </a:prstGeom>
        </p:spPr>
      </p:pic>
      <p:sp>
        <p:nvSpPr>
          <p:cNvPr id="6" name="TextBox 5"/>
          <p:cNvSpPr txBox="1"/>
          <p:nvPr/>
        </p:nvSpPr>
        <p:spPr>
          <a:xfrm>
            <a:off x="233363" y="2667000"/>
            <a:ext cx="6091237" cy="2985433"/>
          </a:xfrm>
          <a:prstGeom prst="rect">
            <a:avLst/>
          </a:prstGeom>
          <a:noFill/>
        </p:spPr>
        <p:txBody>
          <a:bodyPr wrap="square" rtlCol="0">
            <a:spAutoFit/>
          </a:bodyPr>
          <a:lstStyle/>
          <a:p>
            <a:r>
              <a:rPr lang="en-US" sz="2800" dirty="0" smtClean="0">
                <a:solidFill>
                  <a:schemeClr val="tx2">
                    <a:lumMod val="90000"/>
                    <a:lumOff val="10000"/>
                  </a:schemeClr>
                </a:solidFill>
              </a:rPr>
              <a:t>As per Java Language Specification, constructors cannot be synchronized because other threads cannot see the object being created before the thread creating it has finished it. </a:t>
            </a:r>
          </a:p>
          <a:p>
            <a:r>
              <a:rPr lang="en-US" b="1" dirty="0" smtClean="0"/>
              <a:t/>
            </a:r>
            <a:br>
              <a:rPr lang="en-US" b="1" dirty="0" smtClean="0"/>
            </a:b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33333E-6 -0.04514 L -3.33333E-6 -0.37847 " pathEditMode="relative" rAng="0" ptsTypes="AA">
                                      <p:cBhvr>
                                        <p:cTn id="6" dur="2000" fill="hold"/>
                                        <p:tgtEl>
                                          <p:spTgt spid="6"/>
                                        </p:tgtEl>
                                        <p:attrNameLst>
                                          <p:attrName>ppt_x</p:attrName>
                                          <p:attrName>ppt_y</p:attrName>
                                        </p:attrNameLst>
                                      </p:cBhvr>
                                      <p:rCtr x="0" y="-1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8" name="Picture 7" descr="Question1.jpg"/>
          <p:cNvPicPr>
            <a:picLocks noChangeAspect="1"/>
          </p:cNvPicPr>
          <p:nvPr/>
        </p:nvPicPr>
        <p:blipFill>
          <a:blip r:embed="rId3" cstate="print"/>
          <a:stretch>
            <a:fillRect/>
          </a:stretch>
        </p:blipFill>
        <p:spPr>
          <a:xfrm>
            <a:off x="7086600" y="914400"/>
            <a:ext cx="2057400" cy="4866725"/>
          </a:xfrm>
          <a:prstGeom prst="rect">
            <a:avLst/>
          </a:prstGeom>
        </p:spPr>
      </p:pic>
      <p:sp>
        <p:nvSpPr>
          <p:cNvPr id="6" name="TextBox 5"/>
          <p:cNvSpPr txBox="1"/>
          <p:nvPr/>
        </p:nvSpPr>
        <p:spPr>
          <a:xfrm>
            <a:off x="333155" y="2364805"/>
            <a:ext cx="6673702" cy="3416320"/>
          </a:xfrm>
          <a:prstGeom prst="rect">
            <a:avLst/>
          </a:prstGeom>
          <a:noFill/>
        </p:spPr>
        <p:txBody>
          <a:bodyPr wrap="square" rtlCol="0">
            <a:spAutoFit/>
          </a:bodyPr>
          <a:lstStyle/>
          <a:p>
            <a:r>
              <a:rPr lang="en-US" sz="2800" dirty="0" smtClean="0">
                <a:solidFill>
                  <a:schemeClr val="tx2">
                    <a:lumMod val="90000"/>
                    <a:lumOff val="10000"/>
                  </a:schemeClr>
                </a:solidFill>
              </a:rPr>
              <a:t>No. If a object has synchronized instance methods then the Object itself is used a lock object for controlling the synchronization. Therefore all other instance methods need to wait until previous method call is completed. </a:t>
            </a:r>
          </a:p>
          <a:p>
            <a:r>
              <a:rPr lang="en-US" b="1" dirty="0" smtClean="0"/>
              <a:t/>
            </a:r>
            <a:br>
              <a:rPr lang="en-US" b="1" dirty="0" smtClean="0"/>
            </a:br>
            <a:endParaRPr lang="en-US" b="1" dirty="0"/>
          </a:p>
        </p:txBody>
      </p:sp>
      <p:sp>
        <p:nvSpPr>
          <p:cNvPr id="7" name="Content Placeholder 2"/>
          <p:cNvSpPr txBox="1">
            <a:spLocks/>
          </p:cNvSpPr>
          <p:nvPr/>
        </p:nvSpPr>
        <p:spPr bwMode="auto">
          <a:xfrm>
            <a:off x="228601" y="914400"/>
            <a:ext cx="7010400" cy="4960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4"/>
              </a:buBlip>
              <a:tabLst/>
              <a:defRPr/>
            </a:pP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4"/>
              </a:buBlip>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Can two</a:t>
            </a:r>
            <a:r>
              <a:rPr kumimoji="0" lang="en-US" sz="2400" b="0" i="0" u="none" strike="noStrike" kern="0" cap="none" spc="0" normalizeH="0" noProof="0" dirty="0" smtClean="0">
                <a:ln>
                  <a:noFill/>
                </a:ln>
                <a:solidFill>
                  <a:schemeClr val="tx1"/>
                </a:solidFill>
                <a:effectLst/>
                <a:uLnTx/>
                <a:uFillTx/>
                <a:latin typeface="+mn-lt"/>
                <a:ea typeface="+mn-ea"/>
                <a:cs typeface="+mn-cs"/>
              </a:rPr>
              <a:t> threads call two different synchronized instance methods of an Object ?</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4"/>
              </a:buBlip>
              <a:tabLst/>
              <a:defRPr/>
            </a:pP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4"/>
              </a:buBlip>
              <a:tabLst/>
              <a:defRPr/>
            </a:pP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4"/>
              </a:buBlip>
              <a:tabLst/>
              <a:defRPr/>
            </a:pP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4"/>
              </a:buBlip>
              <a:tabLst/>
              <a:defRPr/>
            </a:pP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4"/>
              </a:buBlip>
              <a:tabLst/>
              <a:defRPr/>
            </a:pP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4"/>
              </a:buBlip>
              <a:tabLst/>
              <a:defRPr/>
            </a:pP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69963" rtl="0" eaLnBrk="0" fontAlgn="base" latinLnBrk="0" hangingPunct="0">
              <a:lnSpc>
                <a:spcPct val="100000"/>
              </a:lnSpc>
              <a:spcBef>
                <a:spcPct val="20000"/>
              </a:spcBef>
              <a:spcAft>
                <a:spcPct val="0"/>
              </a:spcAft>
              <a:buClrTx/>
              <a:buSzPct val="125000"/>
              <a:buFont typeface="Wingdings" pitchFamily="2" charset="2"/>
              <a:buBlip>
                <a:blip r:embed="rId4"/>
              </a:buBlip>
              <a:tabLst/>
              <a:defRPr/>
            </a:pPr>
            <a:endParaRPr kumimoji="0" lang="en-US" sz="20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33333E-6 -0.04514 L -3.33333E-6 -0.37847 " pathEditMode="relative" rAng="0" ptsTypes="AA">
                                      <p:cBhvr>
                                        <p:cTn id="6" dur="2000" fill="hold"/>
                                        <p:tgtEl>
                                          <p:spTgt spid="6"/>
                                        </p:tgtEl>
                                        <p:attrNameLst>
                                          <p:attrName>ppt_x</p:attrName>
                                          <p:attrName>ppt_y</p:attrName>
                                        </p:attrNameLst>
                                      </p:cBhvr>
                                      <p:rCtr x="0" y="-1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233363" y="1112838"/>
            <a:ext cx="8148637" cy="4960937"/>
          </a:xfrm>
        </p:spPr>
        <p:txBody>
          <a:bodyPr/>
          <a:lstStyle/>
          <a:p>
            <a:endParaRPr lang="en-US" dirty="0" smtClean="0"/>
          </a:p>
          <a:p>
            <a:r>
              <a:rPr lang="en-US" sz="2400" b="0" dirty="0" smtClean="0"/>
              <a:t>What state does a thread enter when it terminates its processing? </a:t>
            </a:r>
          </a:p>
          <a:p>
            <a:endParaRPr lang="en-US" sz="2400" b="0"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8" name="Picture 7" descr="Question1.jpg"/>
          <p:cNvPicPr>
            <a:picLocks noChangeAspect="1"/>
          </p:cNvPicPr>
          <p:nvPr/>
        </p:nvPicPr>
        <p:blipFill>
          <a:blip r:embed="rId3" cstate="print"/>
          <a:stretch>
            <a:fillRect/>
          </a:stretch>
        </p:blipFill>
        <p:spPr>
          <a:xfrm>
            <a:off x="5486400" y="914400"/>
            <a:ext cx="3657600" cy="4866725"/>
          </a:xfrm>
          <a:prstGeom prst="rect">
            <a:avLst/>
          </a:prstGeom>
        </p:spPr>
      </p:pic>
      <p:sp>
        <p:nvSpPr>
          <p:cNvPr id="6" name="TextBox 5"/>
          <p:cNvSpPr txBox="1"/>
          <p:nvPr/>
        </p:nvSpPr>
        <p:spPr>
          <a:xfrm>
            <a:off x="233363" y="2741963"/>
            <a:ext cx="6248400" cy="2123658"/>
          </a:xfrm>
          <a:prstGeom prst="rect">
            <a:avLst/>
          </a:prstGeom>
          <a:noFill/>
        </p:spPr>
        <p:txBody>
          <a:bodyPr wrap="square" rtlCol="0">
            <a:spAutoFit/>
          </a:bodyPr>
          <a:lstStyle/>
          <a:p>
            <a:r>
              <a:rPr lang="en-US" sz="2800" dirty="0" smtClean="0">
                <a:solidFill>
                  <a:schemeClr val="tx2">
                    <a:lumMod val="90000"/>
                    <a:lumOff val="10000"/>
                  </a:schemeClr>
                </a:solidFill>
              </a:rPr>
              <a:t>When a thread terminates its processing, it enters the dead state. </a:t>
            </a:r>
          </a:p>
          <a:p>
            <a:endParaRPr lang="en-US" sz="2800" dirty="0" smtClean="0">
              <a:solidFill>
                <a:schemeClr val="tx2">
                  <a:lumMod val="90000"/>
                  <a:lumOff val="10000"/>
                </a:schemeClr>
              </a:solidFill>
            </a:endParaRPr>
          </a:p>
          <a:p>
            <a:r>
              <a:rPr lang="en-US" b="1" dirty="0" smtClean="0"/>
              <a:t/>
            </a:r>
            <a:br>
              <a:rPr lang="en-US" b="1" dirty="0" smtClean="0"/>
            </a:b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33333E-6 -0.04514 L -3.33333E-6 -0.37847 " pathEditMode="relative" rAng="0" ptsTypes="AA">
                                      <p:cBhvr>
                                        <p:cTn id="6" dur="2000" fill="hold"/>
                                        <p:tgtEl>
                                          <p:spTgt spid="6"/>
                                        </p:tgtEl>
                                        <p:attrNameLst>
                                          <p:attrName>ppt_x</p:attrName>
                                          <p:attrName>ppt_y</p:attrName>
                                        </p:attrNameLst>
                                      </p:cBhvr>
                                      <p:rCtr x="0" y="-1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p:txBody>
          <a:bodyPr/>
          <a:lstStyle/>
          <a:p>
            <a:r>
              <a:rPr lang="en-US" sz="2400" b="0" dirty="0" smtClean="0"/>
              <a:t>Thread Based Multi-tasking Vs Process Based Multi-tasking</a:t>
            </a:r>
          </a:p>
          <a:p>
            <a:endParaRPr lang="en-US" sz="2400" b="0" dirty="0" smtClean="0"/>
          </a:p>
          <a:p>
            <a:endParaRPr lang="en-US" sz="2400" b="0" dirty="0" smtClean="0"/>
          </a:p>
          <a:p>
            <a:endParaRPr lang="en-US" sz="2400" b="0" dirty="0" smtClean="0"/>
          </a:p>
          <a:p>
            <a:endParaRPr lang="en-US" sz="2400" b="0" dirty="0" smtClean="0"/>
          </a:p>
          <a:p>
            <a:endParaRPr lang="en-US" sz="2400" b="0" dirty="0" smtClean="0"/>
          </a:p>
          <a:p>
            <a:endParaRPr lang="en-US" sz="2400" b="0" dirty="0" smtClean="0"/>
          </a:p>
          <a:p>
            <a:endParaRPr lang="en-US" sz="2400" b="0" dirty="0" smtClean="0"/>
          </a:p>
          <a:p>
            <a:endParaRPr lang="en-US" sz="2400" b="0" dirty="0" smtClean="0"/>
          </a:p>
          <a:p>
            <a:pPr lvl="1"/>
            <a:endParaRPr lang="en-US" sz="2200" b="0" dirty="0" smtClean="0"/>
          </a:p>
          <a:p>
            <a:endParaRPr lang="en-US" sz="2400" b="0" dirty="0"/>
          </a:p>
        </p:txBody>
      </p:sp>
      <p:graphicFrame>
        <p:nvGraphicFramePr>
          <p:cNvPr id="5" name="Table 4"/>
          <p:cNvGraphicFramePr>
            <a:graphicFrameLocks noGrp="1"/>
          </p:cNvGraphicFramePr>
          <p:nvPr/>
        </p:nvGraphicFramePr>
        <p:xfrm>
          <a:off x="838200" y="1676400"/>
          <a:ext cx="7924800" cy="2103120"/>
        </p:xfrm>
        <a:graphic>
          <a:graphicData uri="http://schemas.openxmlformats.org/drawingml/2006/table">
            <a:tbl>
              <a:tblPr firstRow="1" bandRow="1">
                <a:tableStyleId>{5C22544A-7EE6-4342-B048-85BDC9FD1C3A}</a:tableStyleId>
              </a:tblPr>
              <a:tblGrid>
                <a:gridCol w="3962400"/>
                <a:gridCol w="3962400"/>
              </a:tblGrid>
              <a:tr h="342900">
                <a:tc>
                  <a:txBody>
                    <a:bodyPr/>
                    <a:lstStyle/>
                    <a:p>
                      <a:r>
                        <a:rPr lang="en-US" dirty="0" smtClean="0"/>
                        <a:t>Thread Based</a:t>
                      </a:r>
                      <a:endParaRPr lang="en-US" dirty="0"/>
                    </a:p>
                  </a:txBody>
                  <a:tcPr/>
                </a:tc>
                <a:tc>
                  <a:txBody>
                    <a:bodyPr/>
                    <a:lstStyle/>
                    <a:p>
                      <a:r>
                        <a:rPr lang="en-US" dirty="0" smtClean="0"/>
                        <a:t>Process Based</a:t>
                      </a:r>
                      <a:endParaRPr lang="en-US" dirty="0"/>
                    </a:p>
                  </a:txBody>
                  <a:tcPr/>
                </a:tc>
              </a:tr>
              <a:tr h="342900">
                <a:tc>
                  <a:txBody>
                    <a:bodyPr/>
                    <a:lstStyle/>
                    <a:p>
                      <a:r>
                        <a:rPr lang="en-US" dirty="0" smtClean="0"/>
                        <a:t>Light-weight</a:t>
                      </a:r>
                      <a:r>
                        <a:rPr lang="en-US" baseline="0" dirty="0" smtClean="0"/>
                        <a:t> </a:t>
                      </a:r>
                      <a:endParaRPr lang="en-US" dirty="0"/>
                    </a:p>
                  </a:txBody>
                  <a:tcPr/>
                </a:tc>
                <a:tc>
                  <a:txBody>
                    <a:bodyPr/>
                    <a:lstStyle/>
                    <a:p>
                      <a:r>
                        <a:rPr lang="en-US" dirty="0" smtClean="0"/>
                        <a:t>Heavy weight</a:t>
                      </a:r>
                      <a:endParaRPr lang="en-US" dirty="0"/>
                    </a:p>
                  </a:txBody>
                  <a:tcPr/>
                </a:tc>
              </a:tr>
              <a:tr h="342900">
                <a:tc>
                  <a:txBody>
                    <a:bodyPr/>
                    <a:lstStyle/>
                    <a:p>
                      <a:r>
                        <a:rPr lang="en-US" dirty="0" smtClean="0"/>
                        <a:t>Threads exist within a process — every process has at least one.</a:t>
                      </a:r>
                      <a:endParaRPr lang="en-US" dirty="0"/>
                    </a:p>
                  </a:txBody>
                  <a:tcPr/>
                </a:tc>
                <a:tc>
                  <a:txBody>
                    <a:bodyPr/>
                    <a:lstStyle/>
                    <a:p>
                      <a:r>
                        <a:rPr lang="en-US" dirty="0" smtClean="0"/>
                        <a:t>A process has a self-contained execution environment. </a:t>
                      </a:r>
                      <a:endParaRPr lang="en-US" dirty="0"/>
                    </a:p>
                  </a:txBody>
                  <a:tcPr/>
                </a:tc>
              </a:tr>
              <a:tr h="342900">
                <a:tc>
                  <a:txBody>
                    <a:bodyPr/>
                    <a:lstStyle/>
                    <a:p>
                      <a:r>
                        <a:rPr lang="en-US" dirty="0" smtClean="0"/>
                        <a:t>Threads share the process's resources, including memory and open files.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process generally has a complete, private set of basic run-time resources; in particular, each process has its own memory space.</a:t>
                      </a:r>
                    </a:p>
                    <a:p>
                      <a:endParaRPr lang="en-US" dirty="0"/>
                    </a:p>
                  </a:txBody>
                  <a:tcPr/>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233363" y="1112838"/>
            <a:ext cx="7158037" cy="4960937"/>
          </a:xfrm>
        </p:spPr>
        <p:txBody>
          <a:bodyPr/>
          <a:lstStyle/>
          <a:p>
            <a:endParaRPr lang="en-US" dirty="0" smtClean="0"/>
          </a:p>
          <a:p>
            <a:r>
              <a:rPr lang="en-US" sz="2400" b="0" dirty="0" smtClean="0"/>
              <a:t>Specify at least 3 ways in which a thread can enter the waiting state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8" name="Picture 7" descr="Question1.jpg"/>
          <p:cNvPicPr>
            <a:picLocks noChangeAspect="1"/>
          </p:cNvPicPr>
          <p:nvPr/>
        </p:nvPicPr>
        <p:blipFill>
          <a:blip r:embed="rId3" cstate="print"/>
          <a:stretch>
            <a:fillRect/>
          </a:stretch>
        </p:blipFill>
        <p:spPr>
          <a:xfrm>
            <a:off x="7467600" y="1242492"/>
            <a:ext cx="1676400" cy="4866725"/>
          </a:xfrm>
          <a:prstGeom prst="rect">
            <a:avLst/>
          </a:prstGeom>
        </p:spPr>
      </p:pic>
      <p:sp>
        <p:nvSpPr>
          <p:cNvPr id="6" name="TextBox 5"/>
          <p:cNvSpPr txBox="1"/>
          <p:nvPr/>
        </p:nvSpPr>
        <p:spPr>
          <a:xfrm>
            <a:off x="233363" y="2364805"/>
            <a:ext cx="6248400" cy="3416320"/>
          </a:xfrm>
          <a:prstGeom prst="rect">
            <a:avLst/>
          </a:prstGeom>
          <a:noFill/>
        </p:spPr>
        <p:txBody>
          <a:bodyPr wrap="square" rtlCol="0">
            <a:spAutoFit/>
          </a:bodyPr>
          <a:lstStyle/>
          <a:p>
            <a:r>
              <a:rPr lang="en-US" dirty="0" smtClean="0">
                <a:solidFill>
                  <a:schemeClr val="tx2">
                    <a:lumMod val="90000"/>
                    <a:lumOff val="10000"/>
                  </a:schemeClr>
                </a:solidFill>
              </a:rPr>
              <a:t>1. Invoking its sleep() method,</a:t>
            </a:r>
            <a:br>
              <a:rPr lang="en-US" dirty="0" smtClean="0">
                <a:solidFill>
                  <a:schemeClr val="tx2">
                    <a:lumMod val="90000"/>
                    <a:lumOff val="10000"/>
                  </a:schemeClr>
                </a:solidFill>
              </a:rPr>
            </a:br>
            <a:r>
              <a:rPr lang="en-US" dirty="0" smtClean="0">
                <a:solidFill>
                  <a:schemeClr val="tx2">
                    <a:lumMod val="90000"/>
                    <a:lumOff val="10000"/>
                  </a:schemeClr>
                </a:solidFill>
              </a:rPr>
              <a:t>2. By blocking on I/O</a:t>
            </a:r>
            <a:br>
              <a:rPr lang="en-US" dirty="0" smtClean="0">
                <a:solidFill>
                  <a:schemeClr val="tx2">
                    <a:lumMod val="90000"/>
                    <a:lumOff val="10000"/>
                  </a:schemeClr>
                </a:solidFill>
              </a:rPr>
            </a:br>
            <a:r>
              <a:rPr lang="en-US" dirty="0" smtClean="0">
                <a:solidFill>
                  <a:schemeClr val="tx2">
                    <a:lumMod val="90000"/>
                    <a:lumOff val="10000"/>
                  </a:schemeClr>
                </a:solidFill>
              </a:rPr>
              <a:t>3. By unsuccessfully attempting to acquire an object's lock</a:t>
            </a:r>
            <a:br>
              <a:rPr lang="en-US" dirty="0" smtClean="0">
                <a:solidFill>
                  <a:schemeClr val="tx2">
                    <a:lumMod val="90000"/>
                    <a:lumOff val="10000"/>
                  </a:schemeClr>
                </a:solidFill>
              </a:rPr>
            </a:br>
            <a:r>
              <a:rPr lang="en-US" dirty="0" smtClean="0">
                <a:solidFill>
                  <a:schemeClr val="tx2">
                    <a:lumMod val="90000"/>
                    <a:lumOff val="10000"/>
                  </a:schemeClr>
                </a:solidFill>
              </a:rPr>
              <a:t>4. By invoking an object's wait() method. </a:t>
            </a:r>
            <a:br>
              <a:rPr lang="en-US" dirty="0" smtClean="0">
                <a:solidFill>
                  <a:schemeClr val="tx2">
                    <a:lumMod val="90000"/>
                    <a:lumOff val="10000"/>
                  </a:schemeClr>
                </a:solidFill>
              </a:rPr>
            </a:br>
            <a:r>
              <a:rPr lang="en-US" dirty="0" smtClean="0">
                <a:solidFill>
                  <a:schemeClr val="tx2">
                    <a:lumMod val="90000"/>
                    <a:lumOff val="10000"/>
                  </a:schemeClr>
                </a:solidFill>
              </a:rPr>
              <a:t>5. It can also enter the waiting state by invoking its (deprecated) suspend() method..</a:t>
            </a:r>
          </a:p>
          <a:p>
            <a:r>
              <a:rPr lang="en-US" b="1" dirty="0" smtClean="0"/>
              <a:t/>
            </a:r>
            <a:br>
              <a:rPr lang="en-US" b="1" dirty="0" smtClean="0"/>
            </a:b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33333E-6 -0.04514 L -3.33333E-6 -0.37847 " pathEditMode="relative" rAng="0" ptsTypes="AA">
                                      <p:cBhvr>
                                        <p:cTn id="6" dur="2000" fill="hold"/>
                                        <p:tgtEl>
                                          <p:spTgt spid="6"/>
                                        </p:tgtEl>
                                        <p:attrNameLst>
                                          <p:attrName>ppt_x</p:attrName>
                                          <p:attrName>ppt_y</p:attrName>
                                        </p:attrNameLst>
                                      </p:cBhvr>
                                      <p:rCtr x="0" y="-1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subTitle" idx="1"/>
          </p:nvPr>
        </p:nvSpPr>
        <p:spPr>
          <a:xfrm>
            <a:off x="282575" y="3376613"/>
            <a:ext cx="4746625" cy="814387"/>
          </a:xfrm>
        </p:spPr>
        <p:txBody>
          <a:bodyPr/>
          <a:lstStyle/>
          <a:p>
            <a:pPr marL="457200" indent="-457200">
              <a:spcBef>
                <a:spcPct val="50000"/>
              </a:spcBef>
            </a:pPr>
            <a:r>
              <a:rPr lang="en-US" sz="4000" dirty="0" smtClean="0">
                <a:solidFill>
                  <a:schemeClr val="tx2">
                    <a:lumMod val="90000"/>
                    <a:lumOff val="10000"/>
                  </a:schemeClr>
                </a:solidFill>
              </a:rPr>
              <a:t>THANK YOU</a:t>
            </a:r>
            <a:endParaRPr lang="en-US" sz="4000" dirty="0">
              <a:solidFill>
                <a:schemeClr val="tx2">
                  <a:lumMod val="90000"/>
                  <a:lumOff val="10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hreadDiagram.png"/>
          <p:cNvPicPr>
            <a:picLocks noChangeAspect="1"/>
          </p:cNvPicPr>
          <p:nvPr/>
        </p:nvPicPr>
        <p:blipFill>
          <a:blip r:embed="rId2" cstate="print"/>
          <a:stretch>
            <a:fillRect/>
          </a:stretch>
        </p:blipFill>
        <p:spPr>
          <a:xfrm>
            <a:off x="1295400" y="1524000"/>
            <a:ext cx="7060607" cy="4724400"/>
          </a:xfrm>
          <a:prstGeom prst="rect">
            <a:avLst/>
          </a:prstGeom>
        </p:spPr>
      </p:pic>
      <p:sp>
        <p:nvSpPr>
          <p:cNvPr id="2" name="Title 1"/>
          <p:cNvSpPr>
            <a:spLocks noGrp="1"/>
          </p:cNvSpPr>
          <p:nvPr>
            <p:ph type="title"/>
          </p:nvPr>
        </p:nvSpPr>
        <p:spPr/>
        <p:txBody>
          <a:bodyPr/>
          <a:lstStyle/>
          <a:p>
            <a:r>
              <a:rPr lang="en-US" sz="3200" b="0" dirty="0" smtClean="0"/>
              <a:t>Multithreading</a:t>
            </a:r>
            <a:endParaRPr lang="en-US" sz="3200" b="0" dirty="0"/>
          </a:p>
        </p:txBody>
      </p:sp>
      <p:sp>
        <p:nvSpPr>
          <p:cNvPr id="3" name="Content Placeholder 2"/>
          <p:cNvSpPr>
            <a:spLocks noGrp="1"/>
          </p:cNvSpPr>
          <p:nvPr>
            <p:ph idx="1"/>
          </p:nvPr>
        </p:nvSpPr>
        <p:spPr>
          <a:xfrm>
            <a:off x="152400" y="982663"/>
            <a:ext cx="8674100" cy="4960937"/>
          </a:xfrm>
        </p:spPr>
        <p:txBody>
          <a:bodyPr/>
          <a:lstStyle/>
          <a:p>
            <a:r>
              <a:rPr lang="en-US" sz="2400" b="0" dirty="0" smtClean="0"/>
              <a:t>How Threads Work?</a:t>
            </a:r>
          </a:p>
          <a:p>
            <a:endParaRPr lang="en-US" sz="2400" b="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0" dirty="0" smtClean="0"/>
              <a:t>Multithreading</a:t>
            </a:r>
            <a:endParaRPr lang="en-US" dirty="0"/>
          </a:p>
        </p:txBody>
      </p:sp>
      <p:sp>
        <p:nvSpPr>
          <p:cNvPr id="3" name="Content Placeholder 2"/>
          <p:cNvSpPr>
            <a:spLocks noGrp="1"/>
          </p:cNvSpPr>
          <p:nvPr>
            <p:ph idx="1"/>
          </p:nvPr>
        </p:nvSpPr>
        <p:spPr>
          <a:xfrm>
            <a:off x="152401" y="914400"/>
            <a:ext cx="6934200" cy="4960937"/>
          </a:xfrm>
        </p:spPr>
        <p:txBody>
          <a:bodyPr/>
          <a:lstStyle/>
          <a:p>
            <a:endParaRPr lang="en-US" dirty="0" smtClean="0"/>
          </a:p>
          <a:p>
            <a:pPr marL="342900" lvl="1" indent="-342900">
              <a:buSzPct val="125000"/>
              <a:buBlip>
                <a:blip r:embed="rId3"/>
              </a:buBlip>
            </a:pPr>
            <a:r>
              <a:rPr lang="en-US" sz="2000" b="0" dirty="0" smtClean="0"/>
              <a:t>Multithreading enables you to write very efficient programs that make maximum use of the CPU, because idle time can be kept to a minimum.</a:t>
            </a:r>
            <a:endParaRPr lang="en-US" dirty="0" smtClean="0"/>
          </a:p>
          <a:p>
            <a:endParaRPr lang="en-US" dirty="0" smtClean="0"/>
          </a:p>
          <a:p>
            <a:pPr lvl="2">
              <a:buNone/>
            </a:pPr>
            <a:r>
              <a:rPr lang="en-US" sz="2800" b="0" dirty="0" smtClean="0">
                <a:solidFill>
                  <a:srgbClr val="FF0000"/>
                </a:solidFill>
              </a:rPr>
              <a:t>“How“</a:t>
            </a:r>
          </a:p>
          <a:p>
            <a:endParaRPr lang="en-US" dirty="0" smtClean="0"/>
          </a:p>
          <a:p>
            <a:r>
              <a:rPr lang="en-US" altLang="zh-CN" dirty="0" smtClean="0"/>
              <a:t>A </a:t>
            </a:r>
            <a:r>
              <a:rPr lang="en-US" altLang="zh-CN" dirty="0" smtClean="0">
                <a:solidFill>
                  <a:schemeClr val="tx2"/>
                </a:solidFill>
              </a:rPr>
              <a:t>multithreaded program</a:t>
            </a:r>
            <a:r>
              <a:rPr lang="en-US" altLang="zh-CN" dirty="0" smtClean="0"/>
              <a:t> has multiple threads of control</a:t>
            </a:r>
          </a:p>
          <a:p>
            <a:pPr lvl="1"/>
            <a:r>
              <a:rPr lang="en-US" altLang="zh-CN" dirty="0" smtClean="0"/>
              <a:t>OS runs one thread a short period of time, then switches to another, and so on</a:t>
            </a:r>
            <a:endParaRPr lang="en-US" sz="1600" dirty="0" smtClean="0"/>
          </a:p>
          <a:p>
            <a:pPr lvl="1"/>
            <a:r>
              <a:rPr lang="en-US" altLang="zh-CN" dirty="0" smtClean="0"/>
              <a:t>To user,  threads appear to run simultaneously.  An illusion.</a:t>
            </a:r>
          </a:p>
          <a:p>
            <a:pPr lvl="1"/>
            <a:r>
              <a:rPr lang="en-US" altLang="zh-CN" dirty="0" smtClean="0"/>
              <a:t>Nonetheless, makes it easier for user to interact with program</a:t>
            </a:r>
          </a:p>
          <a:p>
            <a:endParaRPr lang="en-US"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dirty="0" smtClean="0"/>
          </a:p>
          <a:p>
            <a:endParaRPr lang="en-US" dirty="0" smtClean="0"/>
          </a:p>
          <a:p>
            <a:endParaRPr lang="en-US" dirty="0" smtClean="0"/>
          </a:p>
          <a:p>
            <a:endParaRPr lang="en-US" dirty="0" smtClean="0"/>
          </a:p>
          <a:p>
            <a:endParaRPr lang="en-US" dirty="0"/>
          </a:p>
        </p:txBody>
      </p:sp>
      <p:pic>
        <p:nvPicPr>
          <p:cNvPr id="8" name="Picture 7" descr="Question1.jpg"/>
          <p:cNvPicPr>
            <a:picLocks noChangeAspect="1"/>
          </p:cNvPicPr>
          <p:nvPr/>
        </p:nvPicPr>
        <p:blipFill>
          <a:blip r:embed="rId4" cstate="print"/>
          <a:stretch>
            <a:fillRect/>
          </a:stretch>
        </p:blipFill>
        <p:spPr>
          <a:xfrm>
            <a:off x="7086601" y="914400"/>
            <a:ext cx="2057399" cy="486672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0" dirty="0" smtClean="0"/>
              <a:t>Multithreading</a:t>
            </a:r>
            <a:endParaRPr lang="en-US" dirty="0"/>
          </a:p>
        </p:txBody>
      </p:sp>
      <p:sp>
        <p:nvSpPr>
          <p:cNvPr id="3" name="Content Placeholder 2"/>
          <p:cNvSpPr>
            <a:spLocks noGrp="1"/>
          </p:cNvSpPr>
          <p:nvPr>
            <p:ph idx="1"/>
          </p:nvPr>
        </p:nvSpPr>
        <p:spPr>
          <a:xfrm>
            <a:off x="233363" y="1112838"/>
            <a:ext cx="6853237" cy="4960937"/>
          </a:xfrm>
        </p:spPr>
        <p:txBody>
          <a:bodyPr/>
          <a:lstStyle/>
          <a:p>
            <a:endParaRPr lang="en-US" dirty="0" smtClean="0"/>
          </a:p>
          <a:p>
            <a:r>
              <a:rPr lang="en-US" sz="2400" b="0" dirty="0" smtClean="0"/>
              <a:t>We just discussed that every process has at least one thread. </a:t>
            </a:r>
          </a:p>
          <a:p>
            <a:endParaRPr lang="en-US" dirty="0" smtClean="0"/>
          </a:p>
          <a:p>
            <a:endParaRPr lang="en-US" dirty="0" smtClean="0"/>
          </a:p>
          <a:p>
            <a:pPr lvl="2">
              <a:buNone/>
            </a:pPr>
            <a:r>
              <a:rPr lang="en-US" sz="2800" b="0" dirty="0" smtClean="0"/>
              <a:t>So “ </a:t>
            </a:r>
            <a:r>
              <a:rPr lang="en-US" sz="2800" b="0" dirty="0" smtClean="0">
                <a:solidFill>
                  <a:srgbClr val="FF0000"/>
                </a:solidFill>
              </a:rPr>
              <a:t>which is that thread </a:t>
            </a:r>
            <a:r>
              <a:rPr lang="en-US" sz="2800" b="0" dirty="0" smtClean="0"/>
              <a:t>“</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8" name="Picture 7" descr="Question1.jpg"/>
          <p:cNvPicPr>
            <a:picLocks noChangeAspect="1"/>
          </p:cNvPicPr>
          <p:nvPr/>
        </p:nvPicPr>
        <p:blipFill>
          <a:blip r:embed="rId3" cstate="print"/>
          <a:stretch>
            <a:fillRect/>
          </a:stretch>
        </p:blipFill>
        <p:spPr>
          <a:xfrm>
            <a:off x="6781800" y="1207050"/>
            <a:ext cx="2362200" cy="486672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4"/>
          <p:cNvSpPr>
            <a:spLocks noGrp="1" noChangeArrowheads="1"/>
          </p:cNvSpPr>
          <p:nvPr>
            <p:ph type="title"/>
          </p:nvPr>
        </p:nvSpPr>
        <p:spPr>
          <a:xfrm>
            <a:off x="304800" y="-76200"/>
            <a:ext cx="3276600" cy="1143000"/>
          </a:xfrm>
        </p:spPr>
        <p:txBody>
          <a:bodyPr/>
          <a:lstStyle/>
          <a:p>
            <a:pPr eaLnBrk="1" hangingPunct="1"/>
            <a:r>
              <a:rPr lang="en-US" sz="3200" b="0" smtClean="0"/>
              <a:t>Multithreading</a:t>
            </a:r>
          </a:p>
        </p:txBody>
      </p:sp>
      <p:sp>
        <p:nvSpPr>
          <p:cNvPr id="7172" name="Rectangle 5"/>
          <p:cNvSpPr>
            <a:spLocks noGrp="1" noChangeArrowheads="1"/>
          </p:cNvSpPr>
          <p:nvPr>
            <p:ph idx="1"/>
          </p:nvPr>
        </p:nvSpPr>
        <p:spPr>
          <a:xfrm>
            <a:off x="152400" y="1066800"/>
            <a:ext cx="8839200" cy="4495800"/>
          </a:xfrm>
        </p:spPr>
        <p:txBody>
          <a:bodyPr/>
          <a:lstStyle/>
          <a:p>
            <a:pPr eaLnBrk="1" hangingPunct="1"/>
            <a:r>
              <a:rPr lang="en-US" sz="2400" b="0" dirty="0" smtClean="0"/>
              <a:t>The Main thread</a:t>
            </a:r>
          </a:p>
          <a:p>
            <a:pPr lvl="1" eaLnBrk="1" hangingPunct="1"/>
            <a:r>
              <a:rPr lang="en-US" sz="2000" b="0" dirty="0" smtClean="0"/>
              <a:t>Starts running when a Java program starts up</a:t>
            </a:r>
          </a:p>
          <a:p>
            <a:pPr lvl="1" eaLnBrk="1" hangingPunct="1"/>
            <a:r>
              <a:rPr lang="en-US" sz="2000" b="0" dirty="0" smtClean="0"/>
              <a:t>Help spawn other child threads.</a:t>
            </a:r>
          </a:p>
          <a:p>
            <a:pPr lvl="1" eaLnBrk="1" hangingPunct="1"/>
            <a:r>
              <a:rPr lang="en-US" sz="2000" b="0" dirty="0" smtClean="0"/>
              <a:t>The last thread to finish execution. </a:t>
            </a:r>
          </a:p>
          <a:p>
            <a:pPr lvl="2" eaLnBrk="1" hangingPunct="1"/>
            <a:r>
              <a:rPr lang="en-US" b="0" dirty="0" smtClean="0"/>
              <a:t>When the main thread stops, program terminates</a:t>
            </a:r>
          </a:p>
          <a:p>
            <a:pPr lvl="2" eaLnBrk="1" hangingPunct="1"/>
            <a:r>
              <a:rPr lang="en-US" b="0" dirty="0" smtClean="0"/>
              <a:t>If the main thread finishes before a child thread has completed, then the Java run-time system may hang.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bal_Widescreen [Read-Only]" id="{12C8019D-EA62-4D92-8563-5F6BCCB45AA2}" vid="{639A7567-84B7-46A4-A2BE-3424ECC171D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8375</TotalTime>
  <Words>2548</Words>
  <Application>Microsoft Office PowerPoint</Application>
  <PresentationFormat>On-screen Show (4:3)</PresentationFormat>
  <Paragraphs>530</Paragraphs>
  <Slides>51</Slides>
  <Notes>24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58" baseType="lpstr">
      <vt:lpstr>Arial Unicode MS</vt:lpstr>
      <vt:lpstr>Arial</vt:lpstr>
      <vt:lpstr>Monotype Sorts</vt:lpstr>
      <vt:lpstr>Times New Roman</vt:lpstr>
      <vt:lpstr>Wingdings</vt:lpstr>
      <vt:lpstr>Global</vt:lpstr>
      <vt:lpstr>Clip</vt:lpstr>
      <vt:lpstr>PowerPoint Presentation</vt:lpstr>
      <vt:lpstr>Objective</vt:lpstr>
      <vt:lpstr>Contents</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Multithreading</vt:lpstr>
      <vt:lpstr>Summary</vt:lpstr>
      <vt:lpstr>Questions</vt:lpstr>
      <vt:lpstr>Questions</vt:lpstr>
      <vt:lpstr>Questions</vt:lpstr>
      <vt:lpstr>Questions</vt:lpstr>
      <vt:lpstr>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Shynu, Liji</dc:creator>
  <cp:lastModifiedBy>syntel</cp:lastModifiedBy>
  <cp:revision>1200</cp:revision>
  <dcterms:created xsi:type="dcterms:W3CDTF">2002-09-04T12:32:15Z</dcterms:created>
  <dcterms:modified xsi:type="dcterms:W3CDTF">2019-11-15T10:00:27Z</dcterms:modified>
</cp:coreProperties>
</file>