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79"/>
  </p:notesMasterIdLst>
  <p:sldIdLst>
    <p:sldId id="256" r:id="rId2"/>
    <p:sldId id="287" r:id="rId3"/>
    <p:sldId id="288" r:id="rId4"/>
    <p:sldId id="257" r:id="rId5"/>
    <p:sldId id="260" r:id="rId6"/>
    <p:sldId id="308" r:id="rId7"/>
    <p:sldId id="307" r:id="rId8"/>
    <p:sldId id="306" r:id="rId9"/>
    <p:sldId id="267" r:id="rId10"/>
    <p:sldId id="268" r:id="rId11"/>
    <p:sldId id="269" r:id="rId12"/>
    <p:sldId id="270" r:id="rId13"/>
    <p:sldId id="271" r:id="rId14"/>
    <p:sldId id="296" r:id="rId15"/>
    <p:sldId id="297" r:id="rId16"/>
    <p:sldId id="298" r:id="rId17"/>
    <p:sldId id="299" r:id="rId18"/>
    <p:sldId id="300" r:id="rId19"/>
    <p:sldId id="301" r:id="rId20"/>
    <p:sldId id="302" r:id="rId21"/>
    <p:sldId id="303" r:id="rId22"/>
    <p:sldId id="304" r:id="rId23"/>
    <p:sldId id="305" r:id="rId24"/>
    <p:sldId id="272" r:id="rId25"/>
    <p:sldId id="310" r:id="rId26"/>
    <p:sldId id="311" r:id="rId27"/>
    <p:sldId id="309" r:id="rId28"/>
    <p:sldId id="273" r:id="rId29"/>
    <p:sldId id="313" r:id="rId30"/>
    <p:sldId id="312" r:id="rId31"/>
    <p:sldId id="274" r:id="rId32"/>
    <p:sldId id="322" r:id="rId33"/>
    <p:sldId id="346" r:id="rId34"/>
    <p:sldId id="290" r:id="rId35"/>
    <p:sldId id="279" r:id="rId36"/>
    <p:sldId id="347" r:id="rId37"/>
    <p:sldId id="292" r:id="rId38"/>
    <p:sldId id="280" r:id="rId39"/>
    <p:sldId id="291" r:id="rId40"/>
    <p:sldId id="289" r:id="rId41"/>
    <p:sldId id="293" r:id="rId42"/>
    <p:sldId id="317" r:id="rId43"/>
    <p:sldId id="318" r:id="rId44"/>
    <p:sldId id="319" r:id="rId45"/>
    <p:sldId id="321" r:id="rId46"/>
    <p:sldId id="320" r:id="rId47"/>
    <p:sldId id="326" r:id="rId48"/>
    <p:sldId id="282" r:id="rId49"/>
    <p:sldId id="330" r:id="rId50"/>
    <p:sldId id="327" r:id="rId51"/>
    <p:sldId id="335" r:id="rId52"/>
    <p:sldId id="332" r:id="rId53"/>
    <p:sldId id="336" r:id="rId54"/>
    <p:sldId id="331" r:id="rId55"/>
    <p:sldId id="337" r:id="rId56"/>
    <p:sldId id="333" r:id="rId57"/>
    <p:sldId id="329" r:id="rId58"/>
    <p:sldId id="334" r:id="rId59"/>
    <p:sldId id="294" r:id="rId60"/>
    <p:sldId id="285" r:id="rId61"/>
    <p:sldId id="323" r:id="rId62"/>
    <p:sldId id="339" r:id="rId63"/>
    <p:sldId id="341" r:id="rId64"/>
    <p:sldId id="340" r:id="rId65"/>
    <p:sldId id="325" r:id="rId66"/>
    <p:sldId id="342" r:id="rId67"/>
    <p:sldId id="343" r:id="rId68"/>
    <p:sldId id="344" r:id="rId69"/>
    <p:sldId id="345" r:id="rId70"/>
    <p:sldId id="354" r:id="rId71"/>
    <p:sldId id="355" r:id="rId72"/>
    <p:sldId id="349" r:id="rId73"/>
    <p:sldId id="350" r:id="rId74"/>
    <p:sldId id="351" r:id="rId75"/>
    <p:sldId id="352" r:id="rId76"/>
    <p:sldId id="353" r:id="rId77"/>
    <p:sldId id="356" r:id="rId7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624" autoAdjust="0"/>
  </p:normalViewPr>
  <p:slideViewPr>
    <p:cSldViewPr>
      <p:cViewPr varScale="1">
        <p:scale>
          <a:sx n="71" d="100"/>
          <a:sy n="71" d="100"/>
        </p:scale>
        <p:origin x="10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5332F06-4C76-44D7-AD45-0A72E3AC0E50}" type="slidenum">
              <a:rPr lang="en-US"/>
              <a:pPr>
                <a:defRPr/>
              </a:pPr>
              <a:t>‹#›</a:t>
            </a:fld>
            <a:endParaRPr lang="en-US"/>
          </a:p>
        </p:txBody>
      </p:sp>
    </p:spTree>
    <p:extLst>
      <p:ext uri="{BB962C8B-B14F-4D97-AF65-F5344CB8AC3E}">
        <p14:creationId xmlns:p14="http://schemas.microsoft.com/office/powerpoint/2010/main" val="588721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1</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3888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1F0DA85-27FA-4168-86BC-0A14B6C3ED1D}" type="slidenum">
              <a:rPr lang="en-US" smtClean="0">
                <a:latin typeface="Arial" pitchFamily="34" charset="0"/>
              </a:rPr>
              <a:pPr/>
              <a:t>10</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13317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3F3E43A-EBB7-4D7F-937C-F0BB9EE55B3C}" type="slidenum">
              <a:rPr lang="en-US" smtClean="0">
                <a:latin typeface="Arial" pitchFamily="34" charset="0"/>
              </a:rPr>
              <a:pPr/>
              <a:t>11</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68812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9957EC4-7006-4191-A692-CA81366978B5}" type="slidenum">
              <a:rPr lang="en-US" smtClean="0">
                <a:latin typeface="Arial" pitchFamily="34" charset="0"/>
              </a:rPr>
              <a:pPr/>
              <a:t>12</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07722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DB832DB-1AEA-4D06-B52B-06924333BE3D}" type="slidenum">
              <a:rPr lang="en-US" smtClean="0">
                <a:latin typeface="Arial" pitchFamily="34" charset="0"/>
              </a:rPr>
              <a:pPr/>
              <a:t>13</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54379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24</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103713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25</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4037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26</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8579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27</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980894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52A17BA-B194-429B-B9A1-F8A92B8B2D3A}" type="slidenum">
              <a:rPr lang="en-US" smtClean="0">
                <a:latin typeface="Arial" pitchFamily="34" charset="0"/>
              </a:rPr>
              <a:pPr/>
              <a:t>28</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47395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52A17BA-B194-429B-B9A1-F8A92B8B2D3A}" type="slidenum">
              <a:rPr lang="en-US" smtClean="0">
                <a:latin typeface="Arial" pitchFamily="34" charset="0"/>
              </a:rPr>
              <a:pPr/>
              <a:t>29</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044391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6A2E56B-895A-4A46-B0F0-387417292F37}" type="slidenum">
              <a:rPr lang="en-US" smtClean="0">
                <a:latin typeface="Arial" pitchFamily="34" charset="0"/>
              </a:rPr>
              <a:pPr/>
              <a:t>2</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algn="just" eaLnBrk="1" hangingPunct="1"/>
            <a:r>
              <a:rPr lang="en-US" smtClean="0">
                <a:latin typeface="Arial" pitchFamily="34" charset="0"/>
              </a:rPr>
              <a:t>It should be mentioned to the participant that current version of Java is 1.5, although not covered as part of this training.</a:t>
            </a:r>
          </a:p>
        </p:txBody>
      </p:sp>
    </p:spTree>
    <p:extLst>
      <p:ext uri="{BB962C8B-B14F-4D97-AF65-F5344CB8AC3E}">
        <p14:creationId xmlns:p14="http://schemas.microsoft.com/office/powerpoint/2010/main" val="3169132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52A17BA-B194-429B-B9A1-F8A92B8B2D3A}" type="slidenum">
              <a:rPr lang="en-US" smtClean="0">
                <a:latin typeface="Arial" pitchFamily="34" charset="0"/>
              </a:rPr>
              <a:pPr/>
              <a:t>30</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29250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DAF9EAB-EDD5-4DD4-AA7F-833CDB3C1A3D}" type="slidenum">
              <a:rPr lang="en-US" smtClean="0">
                <a:latin typeface="Arial" pitchFamily="34" charset="0"/>
              </a:rPr>
              <a:pPr/>
              <a:t>31</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5831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DAF9EAB-EDD5-4DD4-AA7F-833CDB3C1A3D}" type="slidenum">
              <a:rPr lang="en-US" smtClean="0">
                <a:latin typeface="Arial" pitchFamily="34" charset="0"/>
              </a:rPr>
              <a:pPr/>
              <a:t>32</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42318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DAF9EAB-EDD5-4DD4-AA7F-833CDB3C1A3D}" type="slidenum">
              <a:rPr lang="en-US" smtClean="0">
                <a:latin typeface="Arial" pitchFamily="34" charset="0"/>
              </a:rPr>
              <a:pPr/>
              <a:t>33</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8204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DE1815A-46FB-4127-8E73-4CD44999143F}" type="slidenum">
              <a:rPr lang="en-US" smtClean="0">
                <a:latin typeface="Arial" pitchFamily="34" charset="0"/>
              </a:rPr>
              <a:pPr/>
              <a:t>35</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50330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DE1815A-46FB-4127-8E73-4CD44999143F}" type="slidenum">
              <a:rPr lang="en-US" smtClean="0">
                <a:latin typeface="Arial" pitchFamily="34" charset="0"/>
              </a:rPr>
              <a:pPr/>
              <a:t>36</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15473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A7A82C3-CACD-42F2-A265-5EBD081C9717}" type="slidenum">
              <a:rPr lang="en-US" smtClean="0">
                <a:latin typeface="Arial" pitchFamily="34" charset="0"/>
              </a:rPr>
              <a:pPr/>
              <a:t>38</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2761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A7A82C3-CACD-42F2-A265-5EBD081C9717}" type="slidenum">
              <a:rPr lang="en-US" smtClean="0">
                <a:latin typeface="Arial" pitchFamily="34" charset="0"/>
              </a:rPr>
              <a:pPr/>
              <a:t>40</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64554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42</a:t>
            </a:fld>
            <a:endParaRPr lang="en-US" dirty="0"/>
          </a:p>
        </p:txBody>
      </p:sp>
    </p:spTree>
    <p:extLst>
      <p:ext uri="{BB962C8B-B14F-4D97-AF65-F5344CB8AC3E}">
        <p14:creationId xmlns:p14="http://schemas.microsoft.com/office/powerpoint/2010/main" val="1291986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43</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3527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AFCC205-B5E2-46D6-A64B-8FF5219AEAAB}" type="slidenum">
              <a:rPr lang="en-US" smtClean="0">
                <a:latin typeface="Arial" pitchFamily="34" charset="0"/>
              </a:rPr>
              <a:pPr/>
              <a:t>3</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algn="just" eaLnBrk="1" hangingPunct="1"/>
            <a:r>
              <a:rPr lang="en-US" smtClean="0">
                <a:latin typeface="Arial" pitchFamily="34" charset="0"/>
              </a:rPr>
              <a:t>It should be mentioned to the participant that current version of Java is 1.5, although not covered as part of this training.</a:t>
            </a:r>
          </a:p>
        </p:txBody>
      </p:sp>
    </p:spTree>
    <p:extLst>
      <p:ext uri="{BB962C8B-B14F-4D97-AF65-F5344CB8AC3E}">
        <p14:creationId xmlns:p14="http://schemas.microsoft.com/office/powerpoint/2010/main" val="4128189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44</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883903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46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8376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47</a:t>
            </a:fld>
            <a:endParaRPr lang="en-US" dirty="0"/>
          </a:p>
        </p:txBody>
      </p:sp>
    </p:spTree>
    <p:extLst>
      <p:ext uri="{BB962C8B-B14F-4D97-AF65-F5344CB8AC3E}">
        <p14:creationId xmlns:p14="http://schemas.microsoft.com/office/powerpoint/2010/main" val="935762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48</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46005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49</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58652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50</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42722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51</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96770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52</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047462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53</a:t>
            </a:fld>
            <a:endParaRPr lang="en-US" dirty="0"/>
          </a:p>
        </p:txBody>
      </p:sp>
    </p:spTree>
    <p:extLst>
      <p:ext uri="{BB962C8B-B14F-4D97-AF65-F5344CB8AC3E}">
        <p14:creationId xmlns:p14="http://schemas.microsoft.com/office/powerpoint/2010/main" val="2236030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54</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5085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4C06C9-520C-4162-A4F6-E73BA51D2C51}" type="slidenum">
              <a:rPr lang="en-US" smtClean="0">
                <a:latin typeface="Arial" pitchFamily="34" charset="0"/>
              </a:rPr>
              <a:pPr/>
              <a:t>4</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68961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55</a:t>
            </a:fld>
            <a:endParaRPr lang="en-US" dirty="0"/>
          </a:p>
        </p:txBody>
      </p:sp>
    </p:spTree>
    <p:extLst>
      <p:ext uri="{BB962C8B-B14F-4D97-AF65-F5344CB8AC3E}">
        <p14:creationId xmlns:p14="http://schemas.microsoft.com/office/powerpoint/2010/main" val="3019925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56</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37547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57</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21272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58</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278871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4AF2C3B-4297-48A2-8C9B-2C89DA80D7FF}" type="slidenum">
              <a:rPr lang="en-US" smtClean="0">
                <a:latin typeface="Arial" pitchFamily="34" charset="0"/>
              </a:rPr>
              <a:pPr/>
              <a:t>60</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105616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61</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81468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62</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262284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64</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70436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66</a:t>
            </a:fld>
            <a:endParaRPr lang="en-US" dirty="0"/>
          </a:p>
        </p:txBody>
      </p:sp>
    </p:spTree>
    <p:extLst>
      <p:ext uri="{BB962C8B-B14F-4D97-AF65-F5344CB8AC3E}">
        <p14:creationId xmlns:p14="http://schemas.microsoft.com/office/powerpoint/2010/main" val="2616120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67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2348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5</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607594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68</a:t>
            </a:fld>
            <a:endParaRPr lang="en-US" dirty="0"/>
          </a:p>
        </p:txBody>
      </p:sp>
    </p:spTree>
    <p:extLst>
      <p:ext uri="{BB962C8B-B14F-4D97-AF65-F5344CB8AC3E}">
        <p14:creationId xmlns:p14="http://schemas.microsoft.com/office/powerpoint/2010/main" val="27352372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69</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1580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70</a:t>
            </a:fld>
            <a:endParaRPr lang="en-US" dirty="0"/>
          </a:p>
        </p:txBody>
      </p:sp>
    </p:spTree>
    <p:extLst>
      <p:ext uri="{BB962C8B-B14F-4D97-AF65-F5344CB8AC3E}">
        <p14:creationId xmlns:p14="http://schemas.microsoft.com/office/powerpoint/2010/main" val="7433087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71</a:t>
            </a:fld>
            <a:endParaRPr lang="en-US" dirty="0"/>
          </a:p>
        </p:txBody>
      </p:sp>
    </p:spTree>
    <p:extLst>
      <p:ext uri="{BB962C8B-B14F-4D97-AF65-F5344CB8AC3E}">
        <p14:creationId xmlns:p14="http://schemas.microsoft.com/office/powerpoint/2010/main" val="6219614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72</a:t>
            </a:fld>
            <a:endParaRPr lang="en-US" dirty="0"/>
          </a:p>
        </p:txBody>
      </p:sp>
    </p:spTree>
    <p:extLst>
      <p:ext uri="{BB962C8B-B14F-4D97-AF65-F5344CB8AC3E}">
        <p14:creationId xmlns:p14="http://schemas.microsoft.com/office/powerpoint/2010/main" val="26397047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73</a:t>
            </a:fld>
            <a:endParaRPr lang="en-US" dirty="0"/>
          </a:p>
        </p:txBody>
      </p:sp>
    </p:spTree>
    <p:extLst>
      <p:ext uri="{BB962C8B-B14F-4D97-AF65-F5344CB8AC3E}">
        <p14:creationId xmlns:p14="http://schemas.microsoft.com/office/powerpoint/2010/main" val="34869290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74</a:t>
            </a:fld>
            <a:endParaRPr lang="en-US" dirty="0"/>
          </a:p>
        </p:txBody>
      </p:sp>
    </p:spTree>
    <p:extLst>
      <p:ext uri="{BB962C8B-B14F-4D97-AF65-F5344CB8AC3E}">
        <p14:creationId xmlns:p14="http://schemas.microsoft.com/office/powerpoint/2010/main" val="4064183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75</a:t>
            </a:fld>
            <a:endParaRPr lang="en-US" dirty="0"/>
          </a:p>
        </p:txBody>
      </p:sp>
    </p:spTree>
    <p:extLst>
      <p:ext uri="{BB962C8B-B14F-4D97-AF65-F5344CB8AC3E}">
        <p14:creationId xmlns:p14="http://schemas.microsoft.com/office/powerpoint/2010/main" val="17612317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76</a:t>
            </a:fld>
            <a:endParaRPr lang="en-US" dirty="0"/>
          </a:p>
        </p:txBody>
      </p:sp>
    </p:spTree>
    <p:extLst>
      <p:ext uri="{BB962C8B-B14F-4D97-AF65-F5344CB8AC3E}">
        <p14:creationId xmlns:p14="http://schemas.microsoft.com/office/powerpoint/2010/main" val="40986720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77</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1341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3EB9342-ABB7-46CC-B3FE-3BA49D5471F5}" type="slidenum">
              <a:rPr lang="en-US" smtClean="0">
                <a:latin typeface="Arial" pitchFamily="34" charset="0"/>
              </a:rPr>
              <a:pPr/>
              <a:t>6</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61115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7</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7868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8</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9574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4909D88-D4C2-42F3-BE57-4AF817010920}" type="slidenum">
              <a:rPr lang="en-US" smtClean="0">
                <a:latin typeface="Arial" pitchFamily="34" charset="0"/>
              </a:rPr>
              <a:pPr/>
              <a:t>9</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96845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5974003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6036789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019597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05217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036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9" y="6572609"/>
            <a:ext cx="620363"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515894" y="6576455"/>
            <a:ext cx="112210"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60907681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711">
          <p15:clr>
            <a:srgbClr val="F26B43"/>
          </p15:clr>
        </p15:guide>
        <p15:guide id="4294967295" pos="7481">
          <p15:clr>
            <a:srgbClr val="F26B43"/>
          </p15:clr>
        </p15:guide>
        <p15:guide id="4294967295" pos="149">
          <p15:clr>
            <a:srgbClr val="F26B43"/>
          </p15:clr>
        </p15:guide>
        <p15:guide id="4294967295"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3" Type="http://schemas.openxmlformats.org/officeDocument/2006/relationships/hyperlink" Target="http://www.techmyguru.com/JDBC/index.php?section=9"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2895600" y="2819400"/>
            <a:ext cx="4746625" cy="814387"/>
          </a:xfrm>
        </p:spPr>
        <p:txBody>
          <a:bodyPr>
            <a:normAutofit fontScale="70000" lnSpcReduction="20000"/>
          </a:bodyPr>
          <a:lstStyle/>
          <a:p>
            <a:pPr algn="l" eaLnBrk="1" hangingPunct="1"/>
            <a:r>
              <a:rPr lang="en-US" sz="4000" b="0" dirty="0" smtClean="0">
                <a:solidFill>
                  <a:schemeClr val="tx2"/>
                </a:solidFill>
              </a:rPr>
              <a:t>Java Database Connectivity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76200"/>
            <a:ext cx="5791200" cy="6858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Java </a:t>
            </a:r>
            <a:r>
              <a:rPr lang="en-US" sz="3200" b="0" dirty="0" smtClean="0"/>
              <a:t>Database Connectivity</a:t>
            </a:r>
          </a:p>
        </p:txBody>
      </p:sp>
      <p:grpSp>
        <p:nvGrpSpPr>
          <p:cNvPr id="17411" name="Group 3"/>
          <p:cNvGrpSpPr>
            <a:grpSpLocks/>
          </p:cNvGrpSpPr>
          <p:nvPr/>
        </p:nvGrpSpPr>
        <p:grpSpPr bwMode="auto">
          <a:xfrm>
            <a:off x="685800" y="1219200"/>
            <a:ext cx="7772400" cy="4699000"/>
            <a:chOff x="528" y="288"/>
            <a:chExt cx="4982" cy="3440"/>
          </a:xfrm>
        </p:grpSpPr>
        <p:sp>
          <p:nvSpPr>
            <p:cNvPr id="28676" name="Text Box 4"/>
            <p:cNvSpPr txBox="1">
              <a:spLocks noChangeArrowheads="1"/>
            </p:cNvSpPr>
            <p:nvPr/>
          </p:nvSpPr>
          <p:spPr bwMode="auto">
            <a:xfrm>
              <a:off x="2208" y="288"/>
              <a:ext cx="1248" cy="413"/>
            </a:xfrm>
            <a:prstGeom prst="rect">
              <a:avLst/>
            </a:prstGeom>
            <a:solidFill>
              <a:srgbClr val="969696"/>
            </a:solidFill>
            <a:ln w="9525">
              <a:solidFill>
                <a:srgbClr val="808080"/>
              </a:solidFill>
              <a:miter lim="800000"/>
              <a:headEnd/>
              <a:tailEnd/>
            </a:ln>
            <a:effectLst>
              <a:outerShdw dist="35921" dir="2700000" algn="ctr" rotWithShape="0">
                <a:srgbClr val="808080"/>
              </a:outerShdw>
            </a:effectLst>
          </p:spPr>
          <p:txBody>
            <a:bodyPr/>
            <a:lstStyle/>
            <a:p>
              <a:pPr>
                <a:defRPr/>
              </a:pPr>
              <a:r>
                <a:rPr lang="en-US" sz="2000">
                  <a:solidFill>
                    <a:schemeClr val="bg1"/>
                  </a:solidFill>
                  <a:latin typeface="Arial" charset="0"/>
                </a:rPr>
                <a:t>Driver Manager</a:t>
              </a:r>
            </a:p>
          </p:txBody>
        </p:sp>
        <p:sp>
          <p:nvSpPr>
            <p:cNvPr id="17413" name="Text Box 5"/>
            <p:cNvSpPr txBox="1">
              <a:spLocks noChangeArrowheads="1"/>
            </p:cNvSpPr>
            <p:nvPr/>
          </p:nvSpPr>
          <p:spPr bwMode="auto">
            <a:xfrm>
              <a:off x="2256" y="1056"/>
              <a:ext cx="1248" cy="347"/>
            </a:xfrm>
            <a:prstGeom prst="rect">
              <a:avLst/>
            </a:prstGeom>
            <a:solidFill>
              <a:srgbClr val="969696"/>
            </a:solidFill>
            <a:ln w="9525">
              <a:solidFill>
                <a:srgbClr val="FFFFFF"/>
              </a:solidFill>
              <a:miter lim="800000"/>
              <a:headEnd/>
              <a:tailEnd/>
            </a:ln>
          </p:spPr>
          <p:txBody>
            <a:bodyPr/>
            <a:lstStyle/>
            <a:p>
              <a:pPr algn="ctr"/>
              <a:r>
                <a:rPr lang="en-US" sz="1800">
                  <a:solidFill>
                    <a:schemeClr val="bg1"/>
                  </a:solidFill>
                  <a:latin typeface="Arial" pitchFamily="34" charset="0"/>
                </a:rPr>
                <a:t>Driver</a:t>
              </a:r>
            </a:p>
          </p:txBody>
        </p:sp>
        <p:sp>
          <p:nvSpPr>
            <p:cNvPr id="17414" name="Text Box 6"/>
            <p:cNvSpPr txBox="1">
              <a:spLocks noChangeArrowheads="1"/>
            </p:cNvSpPr>
            <p:nvPr/>
          </p:nvSpPr>
          <p:spPr bwMode="auto">
            <a:xfrm>
              <a:off x="2256" y="1584"/>
              <a:ext cx="1349" cy="349"/>
            </a:xfrm>
            <a:prstGeom prst="rect">
              <a:avLst/>
            </a:prstGeom>
            <a:solidFill>
              <a:srgbClr val="969696"/>
            </a:solidFill>
            <a:ln w="9525">
              <a:solidFill>
                <a:srgbClr val="FFFFFF"/>
              </a:solidFill>
              <a:miter lim="800000"/>
              <a:headEnd/>
              <a:tailEnd/>
            </a:ln>
          </p:spPr>
          <p:txBody>
            <a:bodyPr/>
            <a:lstStyle/>
            <a:p>
              <a:pPr algn="ctr"/>
              <a:r>
                <a:rPr lang="en-US" sz="1800">
                  <a:solidFill>
                    <a:schemeClr val="bg1"/>
                  </a:solidFill>
                  <a:latin typeface="Arial" pitchFamily="34" charset="0"/>
                </a:rPr>
                <a:t>Connection</a:t>
              </a:r>
            </a:p>
          </p:txBody>
        </p:sp>
        <p:sp>
          <p:nvSpPr>
            <p:cNvPr id="17415" name="Text Box 7"/>
            <p:cNvSpPr txBox="1">
              <a:spLocks noChangeArrowheads="1"/>
            </p:cNvSpPr>
            <p:nvPr/>
          </p:nvSpPr>
          <p:spPr bwMode="auto">
            <a:xfrm>
              <a:off x="2352" y="2400"/>
              <a:ext cx="1273" cy="395"/>
            </a:xfrm>
            <a:prstGeom prst="rect">
              <a:avLst/>
            </a:prstGeom>
            <a:solidFill>
              <a:srgbClr val="969696"/>
            </a:solidFill>
            <a:ln w="9525">
              <a:solidFill>
                <a:srgbClr val="FFFFFF"/>
              </a:solidFill>
              <a:miter lim="800000"/>
              <a:headEnd/>
              <a:tailEnd/>
            </a:ln>
          </p:spPr>
          <p:txBody>
            <a:bodyPr/>
            <a:lstStyle/>
            <a:p>
              <a:pPr algn="ctr"/>
              <a:r>
                <a:rPr lang="en-US" sz="1800">
                  <a:solidFill>
                    <a:schemeClr val="bg1"/>
                  </a:solidFill>
                  <a:latin typeface="Arial" pitchFamily="34" charset="0"/>
                </a:rPr>
                <a:t>Statement</a:t>
              </a:r>
            </a:p>
          </p:txBody>
        </p:sp>
        <p:sp>
          <p:nvSpPr>
            <p:cNvPr id="17416" name="Text Box 8"/>
            <p:cNvSpPr txBox="1">
              <a:spLocks noChangeArrowheads="1"/>
            </p:cNvSpPr>
            <p:nvPr/>
          </p:nvSpPr>
          <p:spPr bwMode="auto">
            <a:xfrm>
              <a:off x="2496" y="3264"/>
              <a:ext cx="1014" cy="464"/>
            </a:xfrm>
            <a:prstGeom prst="rect">
              <a:avLst/>
            </a:prstGeom>
            <a:solidFill>
              <a:srgbClr val="969696"/>
            </a:solidFill>
            <a:ln w="9525">
              <a:solidFill>
                <a:srgbClr val="FFFFFF"/>
              </a:solidFill>
              <a:miter lim="800000"/>
              <a:headEnd/>
              <a:tailEnd/>
            </a:ln>
          </p:spPr>
          <p:txBody>
            <a:bodyPr/>
            <a:lstStyle/>
            <a:p>
              <a:pPr algn="ctr"/>
              <a:r>
                <a:rPr lang="en-US" sz="1800" dirty="0">
                  <a:solidFill>
                    <a:schemeClr val="bg1"/>
                  </a:solidFill>
                  <a:latin typeface="Arial" pitchFamily="34" charset="0"/>
                </a:rPr>
                <a:t>ResultSet</a:t>
              </a:r>
            </a:p>
          </p:txBody>
        </p:sp>
        <p:sp>
          <p:nvSpPr>
            <p:cNvPr id="17417" name="Text Box 9"/>
            <p:cNvSpPr txBox="1">
              <a:spLocks noChangeArrowheads="1"/>
            </p:cNvSpPr>
            <p:nvPr/>
          </p:nvSpPr>
          <p:spPr bwMode="auto">
            <a:xfrm>
              <a:off x="528" y="2352"/>
              <a:ext cx="1463" cy="464"/>
            </a:xfrm>
            <a:prstGeom prst="rect">
              <a:avLst/>
            </a:prstGeom>
            <a:solidFill>
              <a:srgbClr val="969696"/>
            </a:solidFill>
            <a:ln w="9525">
              <a:solidFill>
                <a:srgbClr val="FFFFFF"/>
              </a:solidFill>
              <a:miter lim="800000"/>
              <a:headEnd/>
              <a:tailEnd/>
            </a:ln>
          </p:spPr>
          <p:txBody>
            <a:bodyPr/>
            <a:lstStyle/>
            <a:p>
              <a:r>
                <a:rPr lang="en-US" sz="1800" dirty="0">
                  <a:solidFill>
                    <a:schemeClr val="bg1"/>
                  </a:solidFill>
                  <a:latin typeface="Arial" pitchFamily="34" charset="0"/>
                </a:rPr>
                <a:t>PreparedStatement</a:t>
              </a:r>
            </a:p>
          </p:txBody>
        </p:sp>
        <p:sp>
          <p:nvSpPr>
            <p:cNvPr id="17418" name="Text Box 10"/>
            <p:cNvSpPr txBox="1">
              <a:spLocks noChangeArrowheads="1"/>
            </p:cNvSpPr>
            <p:nvPr/>
          </p:nvSpPr>
          <p:spPr bwMode="auto">
            <a:xfrm>
              <a:off x="3936" y="2400"/>
              <a:ext cx="1574" cy="347"/>
            </a:xfrm>
            <a:prstGeom prst="rect">
              <a:avLst/>
            </a:prstGeom>
            <a:solidFill>
              <a:srgbClr val="969696"/>
            </a:solidFill>
            <a:ln w="9525">
              <a:solidFill>
                <a:srgbClr val="FFFFFF"/>
              </a:solidFill>
              <a:miter lim="800000"/>
              <a:headEnd/>
              <a:tailEnd/>
            </a:ln>
          </p:spPr>
          <p:txBody>
            <a:bodyPr/>
            <a:lstStyle/>
            <a:p>
              <a:r>
                <a:rPr lang="en-US" sz="1800">
                  <a:solidFill>
                    <a:schemeClr val="bg1"/>
                  </a:solidFill>
                  <a:latin typeface="Arial" pitchFamily="34" charset="0"/>
                </a:rPr>
                <a:t>CalllableStatement</a:t>
              </a:r>
            </a:p>
            <a:p>
              <a:endParaRPr lang="en-US" sz="1800">
                <a:solidFill>
                  <a:schemeClr val="bg1"/>
                </a:solidFill>
              </a:endParaRPr>
            </a:p>
          </p:txBody>
        </p:sp>
        <p:sp>
          <p:nvSpPr>
            <p:cNvPr id="17419" name="Text Box 11"/>
            <p:cNvSpPr txBox="1">
              <a:spLocks noChangeArrowheads="1"/>
            </p:cNvSpPr>
            <p:nvPr/>
          </p:nvSpPr>
          <p:spPr bwMode="auto">
            <a:xfrm>
              <a:off x="768" y="3264"/>
              <a:ext cx="1125" cy="464"/>
            </a:xfrm>
            <a:prstGeom prst="rect">
              <a:avLst/>
            </a:prstGeom>
            <a:solidFill>
              <a:srgbClr val="969696"/>
            </a:solidFill>
            <a:ln w="9525">
              <a:solidFill>
                <a:srgbClr val="FFFFFF"/>
              </a:solidFill>
              <a:miter lim="800000"/>
              <a:headEnd/>
              <a:tailEnd/>
            </a:ln>
          </p:spPr>
          <p:txBody>
            <a:bodyPr/>
            <a:lstStyle/>
            <a:p>
              <a:pPr algn="ctr"/>
              <a:r>
                <a:rPr lang="en-US" sz="1800" dirty="0">
                  <a:solidFill>
                    <a:schemeClr val="bg1"/>
                  </a:solidFill>
                  <a:latin typeface="Arial" pitchFamily="34" charset="0"/>
                </a:rPr>
                <a:t>ResultSet</a:t>
              </a:r>
            </a:p>
            <a:p>
              <a:pPr algn="ctr"/>
              <a:endParaRPr lang="en-US" sz="1800" dirty="0">
                <a:solidFill>
                  <a:schemeClr val="bg1"/>
                </a:solidFill>
              </a:endParaRPr>
            </a:p>
          </p:txBody>
        </p:sp>
        <p:sp>
          <p:nvSpPr>
            <p:cNvPr id="17420" name="Text Box 12"/>
            <p:cNvSpPr txBox="1">
              <a:spLocks noChangeArrowheads="1"/>
            </p:cNvSpPr>
            <p:nvPr/>
          </p:nvSpPr>
          <p:spPr bwMode="auto">
            <a:xfrm>
              <a:off x="3936" y="3264"/>
              <a:ext cx="1014" cy="464"/>
            </a:xfrm>
            <a:prstGeom prst="rect">
              <a:avLst/>
            </a:prstGeom>
            <a:solidFill>
              <a:srgbClr val="969696"/>
            </a:solidFill>
            <a:ln w="9525">
              <a:solidFill>
                <a:srgbClr val="FFFFFF"/>
              </a:solidFill>
              <a:miter lim="800000"/>
              <a:headEnd/>
              <a:tailEnd/>
            </a:ln>
          </p:spPr>
          <p:txBody>
            <a:bodyPr/>
            <a:lstStyle/>
            <a:p>
              <a:pPr algn="ctr"/>
              <a:r>
                <a:rPr lang="en-US" sz="1800" dirty="0">
                  <a:solidFill>
                    <a:schemeClr val="bg1"/>
                  </a:solidFill>
                  <a:latin typeface="Arial" pitchFamily="34" charset="0"/>
                </a:rPr>
                <a:t>ResultSet</a:t>
              </a:r>
            </a:p>
            <a:p>
              <a:pPr algn="ctr"/>
              <a:endParaRPr lang="en-US" sz="1800" dirty="0">
                <a:solidFill>
                  <a:schemeClr val="bg1"/>
                </a:solidFill>
              </a:endParaRPr>
            </a:p>
          </p:txBody>
        </p:sp>
        <p:sp>
          <p:nvSpPr>
            <p:cNvPr id="17421" name="Line 13"/>
            <p:cNvSpPr>
              <a:spLocks noChangeShapeType="1"/>
            </p:cNvSpPr>
            <p:nvPr/>
          </p:nvSpPr>
          <p:spPr bwMode="auto">
            <a:xfrm>
              <a:off x="2784" y="672"/>
              <a:ext cx="0" cy="384"/>
            </a:xfrm>
            <a:prstGeom prst="line">
              <a:avLst/>
            </a:prstGeom>
            <a:noFill/>
            <a:ln w="9525">
              <a:solidFill>
                <a:schemeClr val="tx1"/>
              </a:solidFill>
              <a:round/>
              <a:headEnd/>
              <a:tailEnd/>
            </a:ln>
          </p:spPr>
          <p:txBody>
            <a:bodyPr wrap="none" anchor="ctr"/>
            <a:lstStyle/>
            <a:p>
              <a:endParaRPr lang="en-US"/>
            </a:p>
          </p:txBody>
        </p:sp>
        <p:sp>
          <p:nvSpPr>
            <p:cNvPr id="17422" name="Line 14"/>
            <p:cNvSpPr>
              <a:spLocks noChangeShapeType="1"/>
            </p:cNvSpPr>
            <p:nvPr/>
          </p:nvSpPr>
          <p:spPr bwMode="auto">
            <a:xfrm>
              <a:off x="2832" y="1392"/>
              <a:ext cx="0" cy="192"/>
            </a:xfrm>
            <a:prstGeom prst="line">
              <a:avLst/>
            </a:prstGeom>
            <a:noFill/>
            <a:ln w="9525">
              <a:solidFill>
                <a:schemeClr val="tx1"/>
              </a:solidFill>
              <a:round/>
              <a:headEnd/>
              <a:tailEnd/>
            </a:ln>
          </p:spPr>
          <p:txBody>
            <a:bodyPr wrap="none" anchor="ctr"/>
            <a:lstStyle/>
            <a:p>
              <a:endParaRPr lang="en-US"/>
            </a:p>
          </p:txBody>
        </p:sp>
        <p:sp>
          <p:nvSpPr>
            <p:cNvPr id="17423" name="Line 15"/>
            <p:cNvSpPr>
              <a:spLocks noChangeShapeType="1"/>
            </p:cNvSpPr>
            <p:nvPr/>
          </p:nvSpPr>
          <p:spPr bwMode="auto">
            <a:xfrm>
              <a:off x="2832" y="1920"/>
              <a:ext cx="0" cy="480"/>
            </a:xfrm>
            <a:prstGeom prst="line">
              <a:avLst/>
            </a:prstGeom>
            <a:noFill/>
            <a:ln w="9525">
              <a:solidFill>
                <a:schemeClr val="tx1"/>
              </a:solidFill>
              <a:round/>
              <a:headEnd/>
              <a:tailEnd/>
            </a:ln>
          </p:spPr>
          <p:txBody>
            <a:bodyPr wrap="none" anchor="ctr"/>
            <a:lstStyle/>
            <a:p>
              <a:endParaRPr lang="en-US"/>
            </a:p>
          </p:txBody>
        </p:sp>
        <p:sp>
          <p:nvSpPr>
            <p:cNvPr id="17424" name="Line 16"/>
            <p:cNvSpPr>
              <a:spLocks noChangeShapeType="1"/>
            </p:cNvSpPr>
            <p:nvPr/>
          </p:nvSpPr>
          <p:spPr bwMode="auto">
            <a:xfrm>
              <a:off x="2832" y="2784"/>
              <a:ext cx="0" cy="528"/>
            </a:xfrm>
            <a:prstGeom prst="line">
              <a:avLst/>
            </a:prstGeom>
            <a:noFill/>
            <a:ln w="9525">
              <a:solidFill>
                <a:schemeClr val="tx1"/>
              </a:solidFill>
              <a:round/>
              <a:headEnd/>
              <a:tailEnd/>
            </a:ln>
          </p:spPr>
          <p:txBody>
            <a:bodyPr wrap="none" anchor="ctr"/>
            <a:lstStyle/>
            <a:p>
              <a:endParaRPr lang="en-US"/>
            </a:p>
          </p:txBody>
        </p:sp>
        <p:sp>
          <p:nvSpPr>
            <p:cNvPr id="17425" name="Line 17"/>
            <p:cNvSpPr>
              <a:spLocks noChangeShapeType="1"/>
            </p:cNvSpPr>
            <p:nvPr/>
          </p:nvSpPr>
          <p:spPr bwMode="auto">
            <a:xfrm>
              <a:off x="1152" y="2784"/>
              <a:ext cx="0" cy="480"/>
            </a:xfrm>
            <a:prstGeom prst="line">
              <a:avLst/>
            </a:prstGeom>
            <a:noFill/>
            <a:ln w="9525">
              <a:solidFill>
                <a:schemeClr val="tx1"/>
              </a:solidFill>
              <a:round/>
              <a:headEnd/>
              <a:tailEnd/>
            </a:ln>
          </p:spPr>
          <p:txBody>
            <a:bodyPr wrap="none" anchor="ctr"/>
            <a:lstStyle/>
            <a:p>
              <a:endParaRPr lang="en-US"/>
            </a:p>
          </p:txBody>
        </p:sp>
        <p:sp>
          <p:nvSpPr>
            <p:cNvPr id="17426" name="Line 18"/>
            <p:cNvSpPr>
              <a:spLocks noChangeShapeType="1"/>
            </p:cNvSpPr>
            <p:nvPr/>
          </p:nvSpPr>
          <p:spPr bwMode="auto">
            <a:xfrm>
              <a:off x="4512" y="2736"/>
              <a:ext cx="0" cy="576"/>
            </a:xfrm>
            <a:prstGeom prst="line">
              <a:avLst/>
            </a:prstGeom>
            <a:noFill/>
            <a:ln w="9525">
              <a:solidFill>
                <a:schemeClr val="tx1"/>
              </a:solidFill>
              <a:round/>
              <a:headEnd/>
              <a:tailEnd/>
            </a:ln>
          </p:spPr>
          <p:txBody>
            <a:bodyPr wrap="none" anchor="ctr"/>
            <a:lstStyle/>
            <a:p>
              <a:endParaRPr lang="en-US"/>
            </a:p>
          </p:txBody>
        </p:sp>
        <p:sp>
          <p:nvSpPr>
            <p:cNvPr id="17427" name="Line 19"/>
            <p:cNvSpPr>
              <a:spLocks noChangeShapeType="1"/>
            </p:cNvSpPr>
            <p:nvPr/>
          </p:nvSpPr>
          <p:spPr bwMode="auto">
            <a:xfrm flipH="1">
              <a:off x="1200" y="1728"/>
              <a:ext cx="1056" cy="624"/>
            </a:xfrm>
            <a:prstGeom prst="line">
              <a:avLst/>
            </a:prstGeom>
            <a:noFill/>
            <a:ln w="9525">
              <a:solidFill>
                <a:schemeClr val="tx1"/>
              </a:solidFill>
              <a:round/>
              <a:headEnd/>
              <a:tailEnd/>
            </a:ln>
          </p:spPr>
          <p:txBody>
            <a:bodyPr wrap="none" anchor="ctr"/>
            <a:lstStyle/>
            <a:p>
              <a:endParaRPr lang="en-US"/>
            </a:p>
          </p:txBody>
        </p:sp>
        <p:sp>
          <p:nvSpPr>
            <p:cNvPr id="17428" name="Line 20"/>
            <p:cNvSpPr>
              <a:spLocks noChangeShapeType="1"/>
            </p:cNvSpPr>
            <p:nvPr/>
          </p:nvSpPr>
          <p:spPr bwMode="auto">
            <a:xfrm>
              <a:off x="3600" y="1776"/>
              <a:ext cx="1008" cy="624"/>
            </a:xfrm>
            <a:prstGeom prst="line">
              <a:avLst/>
            </a:prstGeom>
            <a:noFill/>
            <a:ln w="9525">
              <a:solidFill>
                <a:schemeClr val="tx1"/>
              </a:solidFill>
              <a:round/>
              <a:headEnd/>
              <a:tailEnd/>
            </a:ln>
          </p:spPr>
          <p:txBody>
            <a:bodyPr wrap="none" anchor="ctr"/>
            <a:lstStyle/>
            <a:p>
              <a:endParaRPr lang="en-US"/>
            </a:p>
          </p:txBody>
        </p:sp>
      </p:grpSp>
      <p:sp>
        <p:nvSpPr>
          <p:cNvPr id="21" name="Rectangle 3"/>
          <p:cNvSpPr txBox="1">
            <a:spLocks noChangeArrowheads="1"/>
          </p:cNvSpPr>
          <p:nvPr/>
        </p:nvSpPr>
        <p:spPr bwMode="auto">
          <a:xfrm>
            <a:off x="228600" y="914400"/>
            <a:ext cx="853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JDBC Components</a:t>
            </a: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28575"/>
            <a:ext cx="8308975" cy="8286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Java </a:t>
            </a:r>
            <a:r>
              <a:rPr lang="en-US" sz="3200" b="0" dirty="0" smtClean="0"/>
              <a:t>Database Connectivity</a:t>
            </a:r>
          </a:p>
        </p:txBody>
      </p:sp>
      <p:sp>
        <p:nvSpPr>
          <p:cNvPr id="18435" name="Rectangle 3"/>
          <p:cNvSpPr>
            <a:spLocks noGrp="1" noChangeArrowheads="1"/>
          </p:cNvSpPr>
          <p:nvPr>
            <p:ph idx="1"/>
          </p:nvPr>
        </p:nvSpPr>
        <p:spPr>
          <a:xfrm>
            <a:off x="228600" y="1143000"/>
            <a:ext cx="8534400" cy="4876800"/>
          </a:xfrm>
        </p:spPr>
        <p:txBody>
          <a:bodyPr/>
          <a:lstStyle/>
          <a:p>
            <a:pPr eaLnBrk="1" hangingPunct="1"/>
            <a:r>
              <a:rPr lang="en-US" sz="2400" b="0" dirty="0" smtClean="0"/>
              <a:t>Dealing with Databases</a:t>
            </a:r>
          </a:p>
          <a:p>
            <a:pPr lvl="1" eaLnBrk="1" hangingPunct="1"/>
            <a:r>
              <a:rPr lang="en-US" sz="2000" b="0" dirty="0" smtClean="0"/>
              <a:t>Steps Involved</a:t>
            </a:r>
          </a:p>
          <a:p>
            <a:pPr marL="1262063" lvl="2" indent="-342900">
              <a:buFont typeface="+mj-lt"/>
              <a:buAutoNum type="arabicPeriod"/>
            </a:pPr>
            <a:r>
              <a:rPr lang="en-US" sz="1800" dirty="0" smtClean="0"/>
              <a:t>Load or register the driver with </a:t>
            </a:r>
            <a:r>
              <a:rPr lang="en-US" sz="1800" dirty="0" err="1" smtClean="0"/>
              <a:t>Class.forName</a:t>
            </a:r>
            <a:r>
              <a:rPr lang="en-US" sz="1800" dirty="0" smtClean="0"/>
              <a:t>(). </a:t>
            </a:r>
          </a:p>
          <a:p>
            <a:pPr marL="1262063" lvl="2" indent="-342900">
              <a:buFont typeface="+mj-lt"/>
              <a:buAutoNum type="arabicPeriod"/>
            </a:pPr>
            <a:r>
              <a:rPr lang="en-US" sz="1800" dirty="0" smtClean="0"/>
              <a:t>Establish Connection with the database with Connection Interface. </a:t>
            </a:r>
          </a:p>
          <a:p>
            <a:pPr marL="1262063" lvl="2" indent="-342900">
              <a:buFont typeface="+mj-lt"/>
              <a:buAutoNum type="arabicPeriod"/>
            </a:pPr>
            <a:r>
              <a:rPr lang="en-US" sz="1800" dirty="0" smtClean="0"/>
              <a:t>Create Statement objects for Queries. </a:t>
            </a:r>
          </a:p>
          <a:p>
            <a:pPr marL="1262063" lvl="2" indent="-342900">
              <a:buFont typeface="+mj-lt"/>
              <a:buAutoNum type="arabicPeriod"/>
            </a:pPr>
            <a:r>
              <a:rPr lang="en-US" sz="1800" dirty="0" smtClean="0"/>
              <a:t>Execute the statements which may or may not return ResultSet. </a:t>
            </a:r>
          </a:p>
          <a:p>
            <a:pPr marL="1262063" lvl="2" indent="-342900">
              <a:buFont typeface="+mj-lt"/>
              <a:buAutoNum type="arabicPeriod"/>
            </a:pPr>
            <a:r>
              <a:rPr lang="en-US" sz="1800" dirty="0" smtClean="0"/>
              <a:t>Manipulate the ResultSet. </a:t>
            </a:r>
          </a:p>
          <a:p>
            <a:pPr marL="1262063" lvl="2" indent="-342900">
              <a:buFont typeface="+mj-lt"/>
              <a:buAutoNum type="arabicPeriod"/>
            </a:pPr>
            <a:r>
              <a:rPr lang="en-US" sz="1800" dirty="0" smtClean="0"/>
              <a:t>Close the Statements and Connection objects.</a:t>
            </a:r>
          </a:p>
          <a:p>
            <a:pPr lvl="2" eaLnBrk="1" hangingPunct="1"/>
            <a:endParaRPr lang="en-US" b="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76200"/>
            <a:ext cx="8610600" cy="6858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a:t>
            </a:r>
            <a:r>
              <a:rPr lang="en-US" sz="3200" b="0" dirty="0" smtClean="0"/>
              <a:t>Java </a:t>
            </a:r>
            <a:r>
              <a:rPr lang="en-US" sz="3200" b="0" dirty="0" smtClean="0"/>
              <a:t>Database Connectivity</a:t>
            </a:r>
          </a:p>
        </p:txBody>
      </p:sp>
      <p:sp>
        <p:nvSpPr>
          <p:cNvPr id="4" name="Rectangle 3"/>
          <p:cNvSpPr txBox="1">
            <a:spLocks noChangeArrowheads="1"/>
          </p:cNvSpPr>
          <p:nvPr/>
        </p:nvSpPr>
        <p:spPr bwMode="auto">
          <a:xfrm>
            <a:off x="228600" y="914400"/>
            <a:ext cx="85344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lvl="1" indent="-285750" defTabSz="969963" eaLnBrk="1" hangingPunct="1">
              <a:spcBef>
                <a:spcPct val="20000"/>
              </a:spcBef>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Step</a:t>
            </a:r>
            <a:r>
              <a:rPr kumimoji="0" lang="en-US" sz="2000" b="0" i="0" u="none" strike="noStrike" kern="0" cap="none" spc="0" normalizeH="0" noProof="0" dirty="0" smtClean="0">
                <a:ln>
                  <a:noFill/>
                </a:ln>
                <a:solidFill>
                  <a:schemeClr val="tx1"/>
                </a:solidFill>
                <a:effectLst/>
                <a:uLnTx/>
                <a:uFillTx/>
                <a:latin typeface="+mn-lt"/>
              </a:rPr>
              <a:t> 1: </a:t>
            </a:r>
            <a:r>
              <a:rPr lang="en-US" sz="2000" dirty="0" smtClean="0">
                <a:latin typeface="+mn-lt"/>
              </a:rPr>
              <a:t>Load or register the driver with </a:t>
            </a:r>
            <a:r>
              <a:rPr lang="en-US" sz="2000" dirty="0" err="1" smtClean="0">
                <a:latin typeface="+mn-lt"/>
              </a:rPr>
              <a:t>Class.forName</a:t>
            </a:r>
            <a:r>
              <a:rPr lang="en-US" sz="2000" dirty="0" smtClean="0">
                <a:latin typeface="+mn-lt"/>
              </a:rPr>
              <a:t>(). </a:t>
            </a:r>
          </a:p>
          <a:p>
            <a:pPr marL="1200150" lvl="2" indent="-285750" defTabSz="969963" eaLnBrk="1" hangingPunct="1">
              <a:spcBef>
                <a:spcPct val="20000"/>
              </a:spcBef>
              <a:buFont typeface="Wingdings" pitchFamily="2" charset="2"/>
              <a:buChar char="§"/>
              <a:defRPr/>
            </a:pPr>
            <a:r>
              <a:rPr lang="en-US" sz="1800" dirty="0" smtClean="0">
                <a:latin typeface="+mn-lt"/>
              </a:rPr>
              <a:t>A JDBC driver implements the interfaces and classes  used to connect to databases and send queries for a particular DBMS vendor.</a:t>
            </a:r>
            <a:endParaRPr lang="en-US" sz="2000" dirty="0" smtClean="0">
              <a:latin typeface="+mn-lt"/>
            </a:endParaRPr>
          </a:p>
          <a:p>
            <a:pPr lvl="4" eaLnBrk="1" hangingPunct="1">
              <a:buFont typeface="Wingdings" pitchFamily="2" charset="2"/>
              <a:buNone/>
            </a:pPr>
            <a:r>
              <a:rPr lang="en-US" sz="2000" b="1" dirty="0" err="1" smtClean="0">
                <a:solidFill>
                  <a:srgbClr val="FF0000"/>
                </a:solidFill>
                <a:latin typeface="+mn-lt"/>
              </a:rPr>
              <a:t>Class.forName</a:t>
            </a:r>
            <a:r>
              <a:rPr lang="en-US" sz="2000" b="1" dirty="0" smtClean="0">
                <a:solidFill>
                  <a:srgbClr val="FF0000"/>
                </a:solidFill>
                <a:latin typeface="+mn-lt"/>
              </a:rPr>
              <a:t>()throws </a:t>
            </a:r>
            <a:r>
              <a:rPr lang="en-US" sz="2000" b="1" dirty="0" err="1" smtClean="0">
                <a:solidFill>
                  <a:srgbClr val="FF0000"/>
                </a:solidFill>
                <a:latin typeface="+mn-lt"/>
              </a:rPr>
              <a:t>ClassNotFoundException</a:t>
            </a:r>
            <a:endParaRPr lang="en-US" sz="2000" b="1" dirty="0" smtClean="0">
              <a:solidFill>
                <a:srgbClr val="FF0000"/>
              </a:solidFill>
              <a:latin typeface="+mn-lt"/>
            </a:endParaRPr>
          </a:p>
          <a:p>
            <a:pPr lvl="4" eaLnBrk="1" hangingPunct="1">
              <a:buFont typeface="Wingdings" pitchFamily="2" charset="2"/>
              <a:buNone/>
            </a:pPr>
            <a:r>
              <a:rPr lang="en-US" sz="2000" b="1" dirty="0" smtClean="0">
                <a:solidFill>
                  <a:srgbClr val="FF0000"/>
                </a:solidFill>
                <a:latin typeface="+mn-lt"/>
              </a:rPr>
              <a:t>		- </a:t>
            </a:r>
            <a:r>
              <a:rPr lang="en-US" sz="2000" b="1" dirty="0" err="1" smtClean="0">
                <a:solidFill>
                  <a:srgbClr val="FF0000"/>
                </a:solidFill>
                <a:latin typeface="+mn-lt"/>
              </a:rPr>
              <a:t>sun.jdbc.odbc.JdbcOdbcDriver</a:t>
            </a:r>
            <a:r>
              <a:rPr lang="en-US" sz="2000" b="1" dirty="0" smtClean="0">
                <a:solidFill>
                  <a:srgbClr val="FF0000"/>
                </a:solidFill>
                <a:latin typeface="+mn-lt"/>
              </a:rPr>
              <a:t> </a:t>
            </a:r>
          </a:p>
          <a:p>
            <a:pPr lvl="4" eaLnBrk="1" hangingPunct="1">
              <a:buFont typeface="Wingdings" pitchFamily="2" charset="2"/>
              <a:buNone/>
            </a:pPr>
            <a:r>
              <a:rPr lang="en-US" sz="2000" b="1" dirty="0" smtClean="0">
                <a:solidFill>
                  <a:srgbClr val="FF0000"/>
                </a:solidFill>
                <a:latin typeface="+mn-lt"/>
              </a:rPr>
              <a:t>		- </a:t>
            </a:r>
            <a:r>
              <a:rPr lang="en-US" sz="2000" b="1" dirty="0" err="1" smtClean="0">
                <a:solidFill>
                  <a:srgbClr val="FF0000"/>
                </a:solidFill>
                <a:latin typeface="+mn-lt"/>
              </a:rPr>
              <a:t>jdbc.driver.oracle.OracleDriver</a:t>
            </a:r>
            <a:endParaRPr lang="en-US" sz="2000" b="1" dirty="0" smtClean="0">
              <a:solidFill>
                <a:srgbClr val="FF0000"/>
              </a:solidFill>
              <a:latin typeface="+mn-lt"/>
            </a:endParaRPr>
          </a:p>
          <a:p>
            <a:pPr lvl="4" eaLnBrk="1" hangingPunct="1">
              <a:buFont typeface="Wingdings" pitchFamily="2" charset="2"/>
              <a:buNone/>
            </a:pPr>
            <a:r>
              <a:rPr lang="en-US" sz="2000" b="1" dirty="0" smtClean="0">
                <a:solidFill>
                  <a:srgbClr val="FF0000"/>
                </a:solidFill>
                <a:latin typeface="+mn-lt"/>
              </a:rPr>
              <a:t>		- </a:t>
            </a:r>
            <a:r>
              <a:rPr lang="en-US" sz="2000" b="1" dirty="0" err="1" smtClean="0">
                <a:solidFill>
                  <a:srgbClr val="FF0000"/>
                </a:solidFill>
                <a:latin typeface="+mn-lt"/>
              </a:rPr>
              <a:t>jdbc:sqlserver</a:t>
            </a:r>
            <a:r>
              <a:rPr lang="en-US" sz="2000" b="1" dirty="0" smtClean="0">
                <a:solidFill>
                  <a:srgbClr val="FF0000"/>
                </a:solidFill>
                <a:latin typeface="+mn-lt"/>
              </a:rPr>
              <a:t>:// </a:t>
            </a:r>
          </a:p>
          <a:p>
            <a:pPr lvl="4" eaLnBrk="1" hangingPunct="1">
              <a:buFont typeface="Wingdings" pitchFamily="2" charset="2"/>
              <a:buNone/>
            </a:pPr>
            <a:endParaRPr lang="en-US" sz="2000" b="1" dirty="0" smtClean="0">
              <a:solidFill>
                <a:srgbClr val="FF0000"/>
              </a:solidFill>
              <a:latin typeface="+mn-lt"/>
            </a:endParaRPr>
          </a:p>
          <a:p>
            <a:pPr lvl="4" eaLnBrk="1" hangingPunct="1">
              <a:buFont typeface="Wingdings" pitchFamily="2" charset="2"/>
              <a:buNone/>
            </a:pPr>
            <a:r>
              <a:rPr lang="en-US" sz="2000" b="1" dirty="0" smtClean="0">
                <a:latin typeface="+mn-lt"/>
              </a:rPr>
              <a:t>For Example:</a:t>
            </a:r>
          </a:p>
          <a:p>
            <a:pPr lvl="4" eaLnBrk="1" hangingPunct="1">
              <a:buFont typeface="Wingdings" pitchFamily="2" charset="2"/>
              <a:buNone/>
            </a:pPr>
            <a:endParaRPr lang="en-US" sz="2000" b="1" dirty="0" smtClean="0">
              <a:latin typeface="+mn-lt"/>
            </a:endParaRPr>
          </a:p>
          <a:p>
            <a:pPr lvl="4" eaLnBrk="1" hangingPunct="1">
              <a:buFont typeface="Wingdings" pitchFamily="2" charset="2"/>
              <a:buNone/>
            </a:pPr>
            <a:r>
              <a:rPr lang="en-US" sz="2000" b="1" dirty="0" smtClean="0">
                <a:solidFill>
                  <a:srgbClr val="FF0000"/>
                </a:solidFill>
                <a:latin typeface="+mn-lt"/>
              </a:rPr>
              <a:t>try {</a:t>
            </a:r>
          </a:p>
          <a:p>
            <a:pPr lvl="4" eaLnBrk="1" hangingPunct="1">
              <a:buFont typeface="Wingdings" pitchFamily="2" charset="2"/>
              <a:buNone/>
            </a:pPr>
            <a:r>
              <a:rPr lang="en-US" sz="2000" b="1" dirty="0" smtClean="0">
                <a:solidFill>
                  <a:srgbClr val="FF0000"/>
                </a:solidFill>
                <a:latin typeface="+mn-lt"/>
              </a:rPr>
              <a:t>	</a:t>
            </a:r>
            <a:r>
              <a:rPr lang="en-US" sz="2000" b="1" dirty="0" err="1" smtClean="0">
                <a:solidFill>
                  <a:srgbClr val="FF0000"/>
                </a:solidFill>
                <a:latin typeface="+mn-lt"/>
              </a:rPr>
              <a:t>Class.forName</a:t>
            </a:r>
            <a:r>
              <a:rPr lang="en-US" sz="2000" b="1" dirty="0" smtClean="0">
                <a:solidFill>
                  <a:srgbClr val="FF0000"/>
                </a:solidFill>
                <a:latin typeface="+mn-lt"/>
              </a:rPr>
              <a:t>("</a:t>
            </a:r>
            <a:r>
              <a:rPr lang="en-US" sz="2000" b="1" dirty="0" err="1" smtClean="0">
                <a:solidFill>
                  <a:srgbClr val="FF0000"/>
                </a:solidFill>
                <a:latin typeface="+mn-lt"/>
              </a:rPr>
              <a:t>sun.jdbc.odbc.JdbcOdbcDriver</a:t>
            </a:r>
            <a:r>
              <a:rPr lang="en-US" sz="2000" b="1" dirty="0" smtClean="0">
                <a:solidFill>
                  <a:srgbClr val="FF0000"/>
                </a:solidFill>
                <a:latin typeface="+mn-lt"/>
              </a:rPr>
              <a:t>");</a:t>
            </a:r>
          </a:p>
          <a:p>
            <a:pPr lvl="4" eaLnBrk="1" hangingPunct="1">
              <a:buFont typeface="Wingdings" pitchFamily="2" charset="2"/>
              <a:buNone/>
            </a:pPr>
            <a:r>
              <a:rPr lang="en-US" sz="2000" b="1" dirty="0" smtClean="0">
                <a:solidFill>
                  <a:srgbClr val="FF0000"/>
                </a:solidFill>
                <a:latin typeface="+mn-lt"/>
              </a:rPr>
              <a:t>}catch(</a:t>
            </a:r>
            <a:r>
              <a:rPr lang="en-US" sz="2000" b="1" dirty="0" err="1" smtClean="0">
                <a:solidFill>
                  <a:srgbClr val="FF0000"/>
                </a:solidFill>
                <a:latin typeface="+mn-lt"/>
              </a:rPr>
              <a:t>ClassNotFoundException</a:t>
            </a:r>
            <a:r>
              <a:rPr lang="en-US" sz="2000" b="1" dirty="0" smtClean="0">
                <a:solidFill>
                  <a:srgbClr val="FF0000"/>
                </a:solidFill>
                <a:latin typeface="+mn-lt"/>
              </a:rPr>
              <a:t> e) { </a:t>
            </a:r>
          </a:p>
          <a:p>
            <a:pPr lvl="4" eaLnBrk="1" hangingPunct="1">
              <a:buFont typeface="Wingdings" pitchFamily="2" charset="2"/>
              <a:buNone/>
            </a:pPr>
            <a:r>
              <a:rPr lang="en-US" sz="2000" b="1" dirty="0" smtClean="0">
                <a:solidFill>
                  <a:srgbClr val="FF0000"/>
                </a:solidFill>
                <a:latin typeface="+mn-lt"/>
              </a:rPr>
              <a:t>	</a:t>
            </a:r>
            <a:r>
              <a:rPr lang="en-US" sz="2000" b="1" dirty="0" err="1" smtClean="0">
                <a:solidFill>
                  <a:srgbClr val="FF0000"/>
                </a:solidFill>
                <a:latin typeface="+mn-lt"/>
              </a:rPr>
              <a:t>System.out.println</a:t>
            </a:r>
            <a:r>
              <a:rPr lang="en-US" sz="2000" b="1" dirty="0" smtClean="0">
                <a:solidFill>
                  <a:srgbClr val="FF0000"/>
                </a:solidFill>
                <a:latin typeface="+mn-lt"/>
              </a:rPr>
              <a:t>(“Exception : “ + e);</a:t>
            </a:r>
          </a:p>
          <a:p>
            <a:pPr lvl="4" eaLnBrk="1" hangingPunct="1">
              <a:buFont typeface="Wingdings" pitchFamily="2" charset="2"/>
              <a:buNone/>
            </a:pPr>
            <a:r>
              <a:rPr lang="en-US" sz="2000" b="1" dirty="0" smtClean="0">
                <a:solidFill>
                  <a:srgbClr val="FF0000"/>
                </a:solidFill>
                <a:latin typeface="+mn-lt"/>
              </a:rPr>
              <a:t>}</a:t>
            </a:r>
            <a:endParaRPr kumimoji="0" lang="en-US" sz="2000" b="1" i="0" u="none" strike="noStrike" kern="0" cap="none" spc="0" normalizeH="0" baseline="0" noProof="0" dirty="0" smtClean="0">
              <a:ln>
                <a:noFill/>
              </a:ln>
              <a:solidFill>
                <a:srgbClr val="FF0000"/>
              </a:solidFill>
              <a:effectLst/>
              <a:uLnTx/>
              <a:uFillTx/>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28575"/>
            <a:ext cx="8308975" cy="828675"/>
          </a:xfrm>
        </p:spPr>
        <p:txBody>
          <a:bodyPr/>
          <a:lstStyle/>
          <a:p>
            <a:pPr eaLnBrk="1" hangingPunct="1"/>
            <a:r>
              <a:rPr lang="en-US" sz="3200" b="0" dirty="0" smtClean="0"/>
              <a:t>Java Database Connectivity</a:t>
            </a:r>
          </a:p>
        </p:txBody>
      </p:sp>
      <p:sp>
        <p:nvSpPr>
          <p:cNvPr id="20483" name="Rectangle 3"/>
          <p:cNvSpPr>
            <a:spLocks noGrp="1" noChangeArrowheads="1"/>
          </p:cNvSpPr>
          <p:nvPr>
            <p:ph idx="1"/>
          </p:nvPr>
        </p:nvSpPr>
        <p:spPr>
          <a:xfrm>
            <a:off x="304800" y="1143000"/>
            <a:ext cx="8610600" cy="5029200"/>
          </a:xfrm>
        </p:spPr>
        <p:txBody>
          <a:bodyPr/>
          <a:lstStyle/>
          <a:p>
            <a:pPr eaLnBrk="1" hangingPunct="1"/>
            <a:r>
              <a:rPr lang="en-US" sz="2400" b="0" dirty="0" smtClean="0"/>
              <a:t>Dealing with Databases(Contd..):</a:t>
            </a:r>
          </a:p>
          <a:p>
            <a:pPr lvl="1" eaLnBrk="1" hangingPunct="1">
              <a:defRPr/>
            </a:pPr>
            <a:r>
              <a:rPr lang="en-US" sz="2000" b="0" dirty="0" smtClean="0"/>
              <a:t>Step 1: Load or register the driver with </a:t>
            </a:r>
            <a:r>
              <a:rPr lang="en-US" sz="2000" b="0" dirty="0" err="1" smtClean="0"/>
              <a:t>Class.forName</a:t>
            </a:r>
            <a:r>
              <a:rPr lang="en-US" sz="2000" b="0" dirty="0" smtClean="0"/>
              <a:t>()(Contd..). </a:t>
            </a:r>
          </a:p>
          <a:p>
            <a:pPr lvl="2" eaLnBrk="1" hangingPunct="1"/>
            <a:r>
              <a:rPr lang="en-US" sz="1800" dirty="0" smtClean="0"/>
              <a:t>Types of Drivers</a:t>
            </a:r>
          </a:p>
          <a:p>
            <a:pPr lvl="2" eaLnBrk="1" hangingPunct="1"/>
            <a:endParaRPr lang="en-US" sz="1800" dirty="0" smtClean="0"/>
          </a:p>
          <a:p>
            <a:pPr lvl="2" eaLnBrk="1" hangingPunct="1"/>
            <a:endParaRPr lang="en-US" sz="1800" dirty="0" smtClean="0"/>
          </a:p>
          <a:p>
            <a:pPr lvl="2" eaLnBrk="1" hangingPunct="1"/>
            <a:endParaRPr lang="en-US" sz="1800" dirty="0" smtClean="0"/>
          </a:p>
          <a:p>
            <a:pPr lvl="3" eaLnBrk="1" hangingPunct="1"/>
            <a:r>
              <a:rPr lang="en-US" sz="1600" b="0" dirty="0" smtClean="0"/>
              <a:t>	:</a:t>
            </a:r>
          </a:p>
          <a:p>
            <a:pPr lvl="3" eaLnBrk="1" hangingPunct="1"/>
            <a:endParaRPr lang="en-US" sz="1600" b="0" dirty="0" smtClean="0"/>
          </a:p>
          <a:p>
            <a:pPr lvl="3" eaLnBrk="1" hangingPunct="1"/>
            <a:r>
              <a:rPr lang="en-US" sz="1600" b="0" dirty="0" smtClean="0"/>
              <a:t>	:</a:t>
            </a:r>
          </a:p>
          <a:p>
            <a:pPr lvl="3" eaLnBrk="1" hangingPunct="1"/>
            <a:r>
              <a:rPr lang="en-US" sz="1600" b="0" dirty="0" smtClean="0"/>
              <a:t>	</a:t>
            </a:r>
          </a:p>
        </p:txBody>
      </p:sp>
      <p:graphicFrame>
        <p:nvGraphicFramePr>
          <p:cNvPr id="5" name="Table 4"/>
          <p:cNvGraphicFramePr>
            <a:graphicFrameLocks noGrp="1"/>
          </p:cNvGraphicFramePr>
          <p:nvPr/>
        </p:nvGraphicFramePr>
        <p:xfrm>
          <a:off x="1371600" y="2514600"/>
          <a:ext cx="7162800" cy="2971800"/>
        </p:xfrm>
        <a:graphic>
          <a:graphicData uri="http://schemas.openxmlformats.org/drawingml/2006/table">
            <a:tbl>
              <a:tblPr firstRow="1" bandRow="1">
                <a:tableStyleId>{5C22544A-7EE6-4342-B048-85BDC9FD1C3A}</a:tableStyleId>
              </a:tblPr>
              <a:tblGrid>
                <a:gridCol w="2156542"/>
                <a:gridCol w="5006258"/>
              </a:tblGrid>
              <a:tr h="426643">
                <a:tc>
                  <a:txBody>
                    <a:bodyPr/>
                    <a:lstStyle/>
                    <a:p>
                      <a:r>
                        <a:rPr lang="en-US" dirty="0" smtClean="0"/>
                        <a:t>Driver Type</a:t>
                      </a:r>
                      <a:endParaRPr lang="en-US" dirty="0"/>
                    </a:p>
                  </a:txBody>
                  <a:tcPr/>
                </a:tc>
                <a:tc>
                  <a:txBody>
                    <a:bodyPr/>
                    <a:lstStyle/>
                    <a:p>
                      <a:r>
                        <a:rPr lang="en-US" dirty="0" smtClean="0"/>
                        <a:t>Specification</a:t>
                      </a:r>
                      <a:endParaRPr lang="en-US" dirty="0"/>
                    </a:p>
                  </a:txBody>
                  <a:tcPr/>
                </a:tc>
              </a:tr>
              <a:tr h="426643">
                <a:tc>
                  <a:txBody>
                    <a:bodyPr/>
                    <a:lstStyle/>
                    <a:p>
                      <a:r>
                        <a:rPr lang="en-US" sz="1800" b="0" dirty="0" smtClean="0"/>
                        <a:t>Type I </a:t>
                      </a:r>
                      <a:endParaRPr lang="en-US" dirty="0"/>
                    </a:p>
                  </a:txBody>
                  <a:tcPr/>
                </a:tc>
                <a:tc>
                  <a:txBody>
                    <a:bodyPr/>
                    <a:lstStyle/>
                    <a:p>
                      <a:r>
                        <a:rPr lang="en-US" sz="1800" b="0" dirty="0" err="1" smtClean="0"/>
                        <a:t>Jdbc-Odbc</a:t>
                      </a:r>
                      <a:r>
                        <a:rPr lang="en-US" sz="1800" b="0" dirty="0" smtClean="0"/>
                        <a:t> </a:t>
                      </a:r>
                      <a:r>
                        <a:rPr lang="en-US" sz="1800" b="1" dirty="0" smtClean="0"/>
                        <a:t>Bridge</a:t>
                      </a:r>
                      <a:r>
                        <a:rPr lang="en-US" sz="1800" b="0" dirty="0" smtClean="0"/>
                        <a:t> Driver</a:t>
                      </a:r>
                      <a:endParaRPr lang="en-US" dirty="0"/>
                    </a:p>
                  </a:txBody>
                  <a:tcPr/>
                </a:tc>
              </a:tr>
              <a:tr h="700878">
                <a:tc>
                  <a:txBody>
                    <a:bodyPr/>
                    <a:lstStyle/>
                    <a:p>
                      <a:r>
                        <a:rPr lang="en-US" sz="1800" b="0" dirty="0" smtClean="0"/>
                        <a:t>Type II </a:t>
                      </a:r>
                      <a:endParaRPr lang="en-US" dirty="0"/>
                    </a:p>
                  </a:txBody>
                  <a:tcPr/>
                </a:tc>
                <a:tc>
                  <a:txBody>
                    <a:bodyPr/>
                    <a:lstStyle/>
                    <a:p>
                      <a:r>
                        <a:rPr lang="en-US" sz="1800" b="0" dirty="0" smtClean="0"/>
                        <a:t>Partly Java, partly </a:t>
                      </a:r>
                      <a:r>
                        <a:rPr lang="en-US" sz="1800" b="1" dirty="0" smtClean="0"/>
                        <a:t>native</a:t>
                      </a:r>
                      <a:r>
                        <a:rPr lang="en-US" sz="1800" b="0" dirty="0" smtClean="0"/>
                        <a:t> code  implementing Vendor  specific API</a:t>
                      </a:r>
                      <a:endParaRPr lang="en-US" dirty="0"/>
                    </a:p>
                  </a:txBody>
                  <a:tcPr/>
                </a:tc>
              </a:tr>
              <a:tr h="700878">
                <a:tc>
                  <a:txBody>
                    <a:bodyPr/>
                    <a:lstStyle/>
                    <a:p>
                      <a:r>
                        <a:rPr lang="en-US" sz="1800" b="0" dirty="0" smtClean="0"/>
                        <a:t>Type III</a:t>
                      </a:r>
                      <a:endParaRPr lang="en-US" dirty="0"/>
                    </a:p>
                  </a:txBody>
                  <a:tcPr/>
                </a:tc>
                <a:tc>
                  <a:txBody>
                    <a:bodyPr/>
                    <a:lstStyle/>
                    <a:p>
                      <a:r>
                        <a:rPr lang="en-US" sz="1800" b="0" dirty="0" smtClean="0"/>
                        <a:t>Pure Java driver requesting either to type I or II as another layer(</a:t>
                      </a:r>
                      <a:r>
                        <a:rPr lang="en-US" sz="1800" b="1" dirty="0" smtClean="0"/>
                        <a:t>Middleware</a:t>
                      </a:r>
                      <a:r>
                        <a:rPr lang="en-US" sz="1800" b="0" dirty="0" smtClean="0"/>
                        <a:t>)</a:t>
                      </a:r>
                      <a:endParaRPr lang="en-US" dirty="0"/>
                    </a:p>
                  </a:txBody>
                  <a:tcPr/>
                </a:tc>
              </a:tr>
              <a:tr h="716758">
                <a:tc>
                  <a:txBody>
                    <a:bodyPr/>
                    <a:lstStyle/>
                    <a:p>
                      <a:r>
                        <a:rPr lang="en-US" sz="1800" b="0" dirty="0" smtClean="0"/>
                        <a:t>Type IV</a:t>
                      </a:r>
                      <a:endParaRPr lang="en-US" dirty="0"/>
                    </a:p>
                  </a:txBody>
                  <a:tcPr/>
                </a:tc>
                <a:tc>
                  <a:txBody>
                    <a:bodyPr/>
                    <a:lstStyle/>
                    <a:p>
                      <a:r>
                        <a:rPr lang="en-US" sz="1800" b="0" dirty="0" smtClean="0"/>
                        <a:t>:</a:t>
                      </a:r>
                      <a:r>
                        <a:rPr lang="en-US" sz="1800" b="1" dirty="0" smtClean="0"/>
                        <a:t>Pure</a:t>
                      </a:r>
                      <a:r>
                        <a:rPr lang="en-US" sz="1800" b="0" dirty="0" smtClean="0"/>
                        <a:t> Java requesting directly to the database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pic>
        <p:nvPicPr>
          <p:cNvPr id="4" name="Content Placeholder 3" descr="JDBC Drivers.jpg"/>
          <p:cNvPicPr>
            <a:picLocks noGrp="1" noChangeAspect="1"/>
          </p:cNvPicPr>
          <p:nvPr>
            <p:ph idx="1"/>
          </p:nvPr>
        </p:nvPicPr>
        <p:blipFill>
          <a:blip r:embed="rId2"/>
          <a:stretch>
            <a:fillRect/>
          </a:stretch>
        </p:blipFill>
        <p:spPr>
          <a:xfrm>
            <a:off x="1524000" y="2108777"/>
            <a:ext cx="5721782" cy="4139623"/>
          </a:xfrm>
        </p:spPr>
      </p:pic>
      <p:sp>
        <p:nvSpPr>
          <p:cNvPr id="5" name="Rectangle 3"/>
          <p:cNvSpPr txBox="1">
            <a:spLocks noChangeArrowheads="1"/>
          </p:cNvSpPr>
          <p:nvPr/>
        </p:nvSpPr>
        <p:spPr bwMode="auto">
          <a:xfrm>
            <a:off x="3048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1147763" marR="0" lvl="2" indent="-228600" algn="l" defTabSz="969963"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Types of Drivers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3048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800100" lvl="1" indent="-342900" defTabSz="969963" eaLnBrk="1" hangingPunct="1">
              <a:spcBef>
                <a:spcPct val="20000"/>
              </a:spcBef>
              <a:buSzPct val="125000"/>
              <a:buFont typeface="Wingdings" pitchFamily="2" charset="2"/>
              <a:buBlip>
                <a:blip r:embed="rId2"/>
              </a:buBlip>
              <a:defRPr/>
            </a:pPr>
            <a:r>
              <a:rPr lang="en-US" sz="2000" dirty="0" smtClean="0"/>
              <a:t>Step 1: Load or register the driver with </a:t>
            </a:r>
            <a:r>
              <a:rPr lang="en-US" sz="2000" dirty="0" err="1" smtClean="0"/>
              <a:t>Class.forName</a:t>
            </a:r>
            <a:r>
              <a:rPr lang="en-US" sz="2000" dirty="0" smtClean="0"/>
              <a:t>()(Contd..). </a:t>
            </a:r>
          </a:p>
          <a:p>
            <a:pPr marL="1257300" lvl="2" indent="-342900" defTabSz="969963" eaLnBrk="1" hangingPunct="1">
              <a:spcBef>
                <a:spcPct val="20000"/>
              </a:spcBef>
              <a:buSzPct val="125000"/>
              <a:buFont typeface="Wingdings" pitchFamily="2" charset="2"/>
              <a:buBlip>
                <a:blip r:embed="rId2"/>
              </a:buBlip>
              <a:defRPr/>
            </a:pPr>
            <a:r>
              <a:rPr lang="en-US" sz="1800" dirty="0" smtClean="0"/>
              <a:t>Types of Drivers</a:t>
            </a:r>
          </a:p>
          <a:p>
            <a:pPr marL="690563" lvl="1" indent="-228600" defTabSz="969963" eaLnBrk="1" hangingPunct="1">
              <a:spcBef>
                <a:spcPct val="20000"/>
              </a:spcBef>
              <a:buFontTx/>
              <a:buChar char="•"/>
              <a:defRPr/>
            </a:pPr>
            <a:r>
              <a:rPr lang="en-US" sz="1800" b="1" u="sng" dirty="0" smtClean="0">
                <a:latin typeface="+mn-lt"/>
              </a:rPr>
              <a:t>JDBC-ODBC Bridge driver</a:t>
            </a:r>
          </a:p>
          <a:p>
            <a:pPr marL="1147763" lvl="2" indent="-228600" defTabSz="969963" eaLnBrk="1" hangingPunct="1">
              <a:spcBef>
                <a:spcPct val="20000"/>
              </a:spcBef>
              <a:buFontTx/>
              <a:buChar char="•"/>
              <a:defRPr/>
            </a:pPr>
            <a:r>
              <a:rPr lang="en-US" sz="1600" dirty="0" smtClean="0">
                <a:latin typeface="+mn-lt"/>
              </a:rPr>
              <a:t>The Type 1 driver translates all JDBC calls into ODBC calls and sends them to the ODBC driver. ODBC is a generic API. </a:t>
            </a:r>
          </a:p>
          <a:p>
            <a:pPr marL="1147763" lvl="2" indent="-228600" defTabSz="969963" eaLnBrk="1" hangingPunct="1">
              <a:spcBef>
                <a:spcPct val="20000"/>
              </a:spcBef>
              <a:buFontTx/>
              <a:buChar char="•"/>
              <a:defRPr/>
            </a:pPr>
            <a:r>
              <a:rPr lang="en-US" sz="1600" dirty="0" smtClean="0">
                <a:latin typeface="+mn-lt"/>
              </a:rPr>
              <a:t>The JDBC-ODBC Bridge driver is recommended only for experimental use or when no other alternative is available. </a:t>
            </a:r>
          </a:p>
          <a:p>
            <a:pPr marL="1147763" lvl="2" indent="-228600" defTabSz="969963" eaLnBrk="1" hangingPunct="1">
              <a:spcBef>
                <a:spcPct val="20000"/>
              </a:spcBef>
              <a:buFontTx/>
              <a:buChar char="•"/>
              <a:defRPr/>
            </a:pPr>
            <a:r>
              <a:rPr lang="en-US" sz="1800" b="1" u="sng" dirty="0" smtClean="0">
                <a:latin typeface="+mn-lt"/>
              </a:rPr>
              <a:t>Advantage </a:t>
            </a:r>
          </a:p>
          <a:p>
            <a:pPr marL="1604963" lvl="3" indent="-228600" defTabSz="969963" eaLnBrk="1" hangingPunct="1">
              <a:spcBef>
                <a:spcPct val="20000"/>
              </a:spcBef>
              <a:buFontTx/>
              <a:buChar char="•"/>
              <a:defRPr/>
            </a:pPr>
            <a:r>
              <a:rPr lang="en-US" sz="1600" dirty="0" smtClean="0">
                <a:latin typeface="+mn-lt"/>
              </a:rPr>
              <a:t>The JDBC-ODBC Bridge allows access to almost any database, since the database's ODBC drivers are already available.</a:t>
            </a:r>
          </a:p>
          <a:p>
            <a:pPr marL="1147763" lvl="2" indent="-228600" defTabSz="969963" eaLnBrk="1" hangingPunct="1">
              <a:spcBef>
                <a:spcPct val="20000"/>
              </a:spcBef>
              <a:buFontTx/>
              <a:buChar char="•"/>
              <a:defRPr/>
            </a:pPr>
            <a:r>
              <a:rPr lang="en-US" sz="1800" b="1" u="sng" dirty="0" smtClean="0">
                <a:latin typeface="+mn-lt"/>
              </a:rPr>
              <a:t>Disadvantages</a:t>
            </a:r>
          </a:p>
          <a:p>
            <a:pPr marL="1604963" lvl="3" indent="-228600" defTabSz="969963" eaLnBrk="1" hangingPunct="1">
              <a:spcBef>
                <a:spcPct val="20000"/>
              </a:spcBef>
              <a:buFontTx/>
              <a:buChar char="•"/>
              <a:defRPr/>
            </a:pPr>
            <a:r>
              <a:rPr lang="en-US" sz="1600" dirty="0" smtClean="0">
                <a:latin typeface="+mn-lt"/>
              </a:rPr>
              <a:t>1. Since the Bridge driver is not written fully in Java, Type 1 drivers are not portable.</a:t>
            </a:r>
          </a:p>
          <a:p>
            <a:pPr marL="1604963" lvl="3" indent="-228600" defTabSz="969963" eaLnBrk="1" hangingPunct="1">
              <a:spcBef>
                <a:spcPct val="20000"/>
              </a:spcBef>
              <a:buFontTx/>
              <a:buChar char="•"/>
              <a:defRPr/>
            </a:pPr>
            <a:r>
              <a:rPr lang="en-US" sz="1600" dirty="0" smtClean="0">
                <a:latin typeface="+mn-lt"/>
              </a:rPr>
              <a:t>2. A performance issue is seen as a JDBC call goes through the bridge to the ODBC driver, then to the database, and this applies even in the reverse process. They are the slowest of all driver types.</a:t>
            </a:r>
          </a:p>
          <a:p>
            <a:pPr marL="1604963" lvl="3" indent="-228600" defTabSz="969963" eaLnBrk="1" hangingPunct="1">
              <a:spcBef>
                <a:spcPct val="20000"/>
              </a:spcBef>
              <a:buFontTx/>
              <a:buChar char="•"/>
              <a:defRPr/>
            </a:pPr>
            <a:r>
              <a:rPr lang="en-US" sz="1600" dirty="0" smtClean="0">
                <a:latin typeface="+mn-lt"/>
              </a:rPr>
              <a:t>3. The client system requires the ODBC Installation to use the driver.</a:t>
            </a:r>
          </a:p>
          <a:p>
            <a:pPr marL="1604963" lvl="3" indent="-228600" defTabSz="969963" eaLnBrk="1" hangingPunct="1">
              <a:spcBef>
                <a:spcPct val="20000"/>
              </a:spcBef>
              <a:buFontTx/>
              <a:buChar char="•"/>
              <a:defRPr/>
            </a:pPr>
            <a:r>
              <a:rPr lang="en-US" sz="1600" dirty="0" smtClean="0">
                <a:latin typeface="+mn-lt"/>
              </a:rPr>
              <a:t>4. Not good for the Web.</a:t>
            </a:r>
            <a:r>
              <a:rPr lang="en-US" sz="2000" dirty="0" smtClean="0">
                <a:latin typeface="+mn-lt"/>
              </a:rPr>
              <a:t/>
            </a:r>
            <a:br>
              <a:rPr lang="en-US" sz="2000" dirty="0" smtClean="0">
                <a:latin typeface="+mn-lt"/>
              </a:rPr>
            </a:br>
            <a:r>
              <a:rPr lang="en-US" dirty="0" smtClean="0">
                <a:latin typeface="+mn-lt"/>
              </a:rPr>
              <a:t/>
            </a:r>
            <a:br>
              <a:rPr lang="en-US" dirty="0" smtClean="0">
                <a:latin typeface="+mn-lt"/>
              </a:rPr>
            </a:br>
            <a:endParaRPr lang="en-US" dirty="0" smtClean="0">
              <a:latin typeface="+mn-lt"/>
            </a:endParaRPr>
          </a:p>
          <a:p>
            <a:pPr marL="1147763" lvl="2" indent="-228600" defTabSz="969963" eaLnBrk="1" hangingPunct="1">
              <a:spcBef>
                <a:spcPct val="20000"/>
              </a:spcBef>
              <a:buFontTx/>
              <a:buChar char="•"/>
              <a:defRPr/>
            </a:pPr>
            <a:endParaRPr lang="en-US" dirty="0" smtClean="0">
              <a:latin typeface="+mn-lt"/>
            </a:endParaRPr>
          </a:p>
          <a:p>
            <a:pPr marL="1147763" marR="0" lvl="2" indent="-228600" algn="l" defTabSz="969963"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1.jpg"/>
          <p:cNvPicPr>
            <a:picLocks noChangeAspect="1"/>
          </p:cNvPicPr>
          <p:nvPr/>
        </p:nvPicPr>
        <p:blipFill>
          <a:blip r:embed="rId2"/>
          <a:stretch>
            <a:fillRect/>
          </a:stretch>
        </p:blipFill>
        <p:spPr>
          <a:xfrm>
            <a:off x="3352799" y="1651077"/>
            <a:ext cx="4267201" cy="4503539"/>
          </a:xfrm>
          <a:prstGeom prst="rect">
            <a:avLst/>
          </a:prstGeom>
        </p:spPr>
      </p:pic>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3048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690563" lvl="1" indent="-228600" defTabSz="969963" eaLnBrk="1" hangingPunct="1">
              <a:spcBef>
                <a:spcPct val="20000"/>
              </a:spcBef>
              <a:buFontTx/>
              <a:buChar char="•"/>
              <a:defRPr/>
            </a:pPr>
            <a:r>
              <a:rPr lang="en-US" sz="1800" b="1" u="sng" dirty="0" smtClean="0">
                <a:latin typeface="+mn-lt"/>
              </a:rPr>
              <a:t>JDBC-ODBC Bridge driver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742950" lvl="1" indent="-285750" defTabSz="969963" eaLnBrk="1" hangingPunct="1">
              <a:spcBef>
                <a:spcPct val="20000"/>
              </a:spcBef>
              <a:buFont typeface="Wingdings" pitchFamily="2" charset="2"/>
              <a:buChar char="§"/>
              <a:defRPr/>
            </a:pPr>
            <a:r>
              <a:rPr lang="en-US" sz="1800" b="1" u="sng" dirty="0" smtClean="0">
                <a:latin typeface="+mn-lt"/>
              </a:rPr>
              <a:t>JDBC Driver :Native-API/partly Java driver</a:t>
            </a:r>
          </a:p>
          <a:p>
            <a:pPr marL="1200150" lvl="2" indent="-285750" defTabSz="969963" eaLnBrk="1" hangingPunct="1">
              <a:spcBef>
                <a:spcPct val="20000"/>
              </a:spcBef>
              <a:buFont typeface="Wingdings" pitchFamily="2" charset="2"/>
              <a:buChar char="§"/>
              <a:defRPr/>
            </a:pPr>
            <a:r>
              <a:rPr lang="en-US" sz="1800" dirty="0" smtClean="0">
                <a:latin typeface="+mn-lt"/>
              </a:rPr>
              <a:t>The distinctive characteristic of type 2 </a:t>
            </a:r>
            <a:r>
              <a:rPr lang="en-US" sz="1800" dirty="0" err="1" smtClean="0">
                <a:latin typeface="+mn-lt"/>
              </a:rPr>
              <a:t>jdbc</a:t>
            </a:r>
            <a:r>
              <a:rPr lang="en-US" sz="1800" dirty="0" smtClean="0">
                <a:latin typeface="+mn-lt"/>
              </a:rPr>
              <a:t> drivers are that Type 2 drivers convert JDBC calls into database-specific calls i.e. this driver is specific to a particular database. </a:t>
            </a:r>
          </a:p>
          <a:p>
            <a:pPr marL="1200150" lvl="2" indent="-285750" defTabSz="969963" eaLnBrk="1" hangingPunct="1">
              <a:spcBef>
                <a:spcPct val="20000"/>
              </a:spcBef>
              <a:buFont typeface="Wingdings" pitchFamily="2" charset="2"/>
              <a:buChar char="§"/>
              <a:defRPr/>
            </a:pPr>
            <a:r>
              <a:rPr lang="en-US" sz="1800" dirty="0" smtClean="0">
                <a:latin typeface="+mn-lt"/>
              </a:rPr>
              <a:t>Example: Oracle will have oracle native </a:t>
            </a:r>
            <a:r>
              <a:rPr lang="en-US" sz="1800" dirty="0" err="1" smtClean="0">
                <a:latin typeface="+mn-lt"/>
              </a:rPr>
              <a:t>api</a:t>
            </a:r>
            <a:r>
              <a:rPr lang="en-US" sz="1800" dirty="0" smtClean="0">
                <a:latin typeface="+mn-lt"/>
              </a:rPr>
              <a:t>. </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They offer better performance than the JDBC-ODBC Bridge as the layers of communication (tiers) are less and also it uses Native </a:t>
            </a:r>
            <a:r>
              <a:rPr lang="en-US" sz="1600" dirty="0" err="1" smtClean="0">
                <a:latin typeface="+mn-lt"/>
              </a:rPr>
              <a:t>api</a:t>
            </a:r>
            <a:r>
              <a:rPr lang="en-US" sz="1600" dirty="0" smtClean="0">
                <a:latin typeface="+mn-lt"/>
              </a:rPr>
              <a:t> which is Database specific. </a:t>
            </a:r>
          </a:p>
          <a:p>
            <a:pPr marL="1200150" lvl="2" indent="-285750" defTabSz="969963" eaLnBrk="1" hangingPunct="1">
              <a:spcBef>
                <a:spcPct val="20000"/>
              </a:spcBef>
              <a:buFont typeface="Wingdings" pitchFamily="2" charset="2"/>
              <a:buChar char="§"/>
              <a:defRPr/>
            </a:pPr>
            <a:r>
              <a:rPr lang="en-US" sz="1800" b="1" u="sng" dirty="0" smtClean="0">
                <a:latin typeface="+mn-lt"/>
              </a:rPr>
              <a:t>Disadvantage</a:t>
            </a:r>
          </a:p>
          <a:p>
            <a:pPr marL="1657350" lvl="3" indent="-285750" defTabSz="969963" eaLnBrk="1" hangingPunct="1">
              <a:spcBef>
                <a:spcPct val="20000"/>
              </a:spcBef>
              <a:buFont typeface="Wingdings" pitchFamily="2" charset="2"/>
              <a:buChar char="§"/>
              <a:defRPr/>
            </a:pPr>
            <a:r>
              <a:rPr lang="en-US" sz="1600" dirty="0" smtClean="0">
                <a:latin typeface="+mn-lt"/>
              </a:rPr>
              <a:t>1. Native API must be installed in the Client System and hence cannot be used for the Internet. </a:t>
            </a:r>
          </a:p>
          <a:p>
            <a:pPr marL="1657350" lvl="3" indent="-285750" defTabSz="969963" eaLnBrk="1" hangingPunct="1">
              <a:spcBef>
                <a:spcPct val="20000"/>
              </a:spcBef>
              <a:buFont typeface="Wingdings" pitchFamily="2" charset="2"/>
              <a:buChar char="§"/>
              <a:defRPr/>
            </a:pPr>
            <a:r>
              <a:rPr lang="en-US" sz="1600" dirty="0" smtClean="0">
                <a:latin typeface="+mn-lt"/>
              </a:rPr>
              <a:t>2. It’s not written in Java Language which forms a portability issue. </a:t>
            </a:r>
          </a:p>
          <a:p>
            <a:pPr marL="1657350" lvl="3" indent="-285750" defTabSz="969963" eaLnBrk="1" hangingPunct="1">
              <a:spcBef>
                <a:spcPct val="20000"/>
              </a:spcBef>
              <a:buFont typeface="Wingdings" pitchFamily="2" charset="2"/>
              <a:buChar char="§"/>
              <a:defRPr/>
            </a:pPr>
            <a:r>
              <a:rPr lang="en-US" sz="1600" dirty="0" smtClean="0">
                <a:latin typeface="+mn-lt"/>
              </a:rPr>
              <a:t>3. If we change the Database we have to change the native </a:t>
            </a:r>
            <a:r>
              <a:rPr lang="en-US" sz="1600" dirty="0" err="1" smtClean="0">
                <a:latin typeface="+mn-lt"/>
              </a:rPr>
              <a:t>api</a:t>
            </a:r>
            <a:r>
              <a:rPr lang="en-US" sz="1600" dirty="0" smtClean="0">
                <a:latin typeface="+mn-lt"/>
              </a:rPr>
              <a:t> as it is specific to a database</a:t>
            </a:r>
          </a:p>
          <a:p>
            <a:pPr marL="1657350" lvl="3" indent="-285750" defTabSz="969963" eaLnBrk="1" hangingPunct="1">
              <a:spcBef>
                <a:spcPct val="20000"/>
              </a:spcBef>
              <a:buFont typeface="Wingdings" pitchFamily="2" charset="2"/>
              <a:buChar char="§"/>
              <a:defRPr/>
            </a:pPr>
            <a:r>
              <a:rPr lang="en-US" sz="1600" dirty="0" smtClean="0">
                <a:latin typeface="+mn-lt"/>
              </a:rPr>
              <a:t>4. 5. Usually not thread safe. And is mostly obsolete now.</a:t>
            </a:r>
          </a:p>
          <a:p>
            <a:pPr marL="742950" lvl="1" indent="-285750" defTabSz="969963" eaLnBrk="1" hangingPunct="1">
              <a:spcBef>
                <a:spcPct val="20000"/>
              </a:spcBef>
              <a:buFont typeface="Wingdings" pitchFamily="2" charset="2"/>
              <a:buChar char="§"/>
              <a:defRPr/>
            </a:pPr>
            <a:endParaRPr lang="en-US" sz="1800" dirty="0" smtClean="0">
              <a:latin typeface="+mn-lt"/>
            </a:endParaRPr>
          </a:p>
          <a:p>
            <a:pPr marL="690563" lvl="1" indent="-228600" defTabSz="969963" eaLnBrk="1" hangingPunct="1">
              <a:spcBef>
                <a:spcPct val="20000"/>
              </a:spcBef>
              <a:buFontTx/>
              <a:buChar char="•"/>
              <a:defRPr/>
            </a:pPr>
            <a:endParaRPr lang="en-US" sz="1800" b="1" u="sng" dirty="0" smtClean="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742950" lvl="1" indent="-285750" defTabSz="969963" eaLnBrk="1" hangingPunct="1">
              <a:spcBef>
                <a:spcPct val="20000"/>
              </a:spcBef>
              <a:buFont typeface="Wingdings" pitchFamily="2" charset="2"/>
              <a:buChar char="§"/>
              <a:defRPr/>
            </a:pPr>
            <a:r>
              <a:rPr lang="en-US" sz="1800" b="1" u="sng" dirty="0" smtClean="0">
                <a:latin typeface="+mn-lt"/>
              </a:rPr>
              <a:t>JDBC Driver :Native-API/partly Java driver</a:t>
            </a:r>
          </a:p>
          <a:p>
            <a:pPr marL="742950" lvl="1" indent="-285750" defTabSz="969963" eaLnBrk="1" hangingPunct="1">
              <a:spcBef>
                <a:spcPct val="20000"/>
              </a:spcBef>
              <a:buFont typeface="Wingdings" pitchFamily="2" charset="2"/>
              <a:buChar char="§"/>
              <a:defRPr/>
            </a:pPr>
            <a:endParaRPr lang="en-US" sz="1800" dirty="0" smtClean="0">
              <a:latin typeface="+mn-lt"/>
            </a:endParaRPr>
          </a:p>
          <a:p>
            <a:pPr marL="690563" lvl="1" indent="-228600" defTabSz="969963" eaLnBrk="1" hangingPunct="1">
              <a:spcBef>
                <a:spcPct val="20000"/>
              </a:spcBef>
              <a:buFontTx/>
              <a:buChar char="•"/>
              <a:defRPr/>
            </a:pPr>
            <a:endParaRPr lang="en-US" sz="1800" b="1" u="sng" dirty="0" smtClean="0">
              <a:latin typeface="+mn-lt"/>
            </a:endParaRPr>
          </a:p>
        </p:txBody>
      </p:sp>
      <p:pic>
        <p:nvPicPr>
          <p:cNvPr id="4" name="Picture 3" descr="type2.jpg"/>
          <p:cNvPicPr>
            <a:picLocks noChangeAspect="1"/>
          </p:cNvPicPr>
          <p:nvPr/>
        </p:nvPicPr>
        <p:blipFill>
          <a:blip r:embed="rId3"/>
          <a:stretch>
            <a:fillRect/>
          </a:stretch>
        </p:blipFill>
        <p:spPr>
          <a:xfrm>
            <a:off x="3886201" y="2106780"/>
            <a:ext cx="3124200" cy="390106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Type3 :</a:t>
            </a:r>
            <a:r>
              <a:rPr lang="en-US" sz="2000" b="1" u="sng" kern="0" dirty="0" smtClean="0">
                <a:latin typeface="+mn-lt"/>
              </a:rPr>
              <a:t> </a:t>
            </a:r>
            <a:r>
              <a:rPr lang="en-US" sz="1800" b="1" u="sng" dirty="0" smtClean="0">
                <a:latin typeface="+mn-lt"/>
              </a:rPr>
              <a:t>All Java/Net-protocol driver</a:t>
            </a:r>
          </a:p>
          <a:p>
            <a:pPr marL="1200150" lvl="2" indent="-285750" defTabSz="969963" eaLnBrk="1" hangingPunct="1">
              <a:spcBef>
                <a:spcPct val="20000"/>
              </a:spcBef>
              <a:buFont typeface="Wingdings" pitchFamily="2" charset="2"/>
              <a:buChar char="§"/>
              <a:defRPr/>
            </a:pPr>
            <a:r>
              <a:rPr lang="en-US" sz="1800" dirty="0" smtClean="0">
                <a:latin typeface="+mn-lt"/>
              </a:rPr>
              <a:t>Type 3 database requests are passed through the network to the middle-tier server which then translates the request to the database. If the middle-tier server can in turn use Type1, Type 2 or Type 4 drivers. </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1. This driver is server-based, so there is no need for any vendor database library to be present on client machines.</a:t>
            </a:r>
          </a:p>
          <a:p>
            <a:pPr marL="1657350" lvl="3" indent="-285750" defTabSz="969963" eaLnBrk="1" hangingPunct="1">
              <a:spcBef>
                <a:spcPct val="20000"/>
              </a:spcBef>
              <a:buFont typeface="Wingdings" pitchFamily="2" charset="2"/>
              <a:buChar char="§"/>
              <a:defRPr/>
            </a:pPr>
            <a:r>
              <a:rPr lang="en-US" sz="1600" dirty="0" smtClean="0">
                <a:latin typeface="+mn-lt"/>
              </a:rPr>
              <a:t>2. This driver is fully written in Java and hence Portable. It is suitable for the web.</a:t>
            </a:r>
          </a:p>
          <a:p>
            <a:pPr marL="1657350" lvl="3" indent="-285750" defTabSz="969963" eaLnBrk="1" hangingPunct="1">
              <a:spcBef>
                <a:spcPct val="20000"/>
              </a:spcBef>
              <a:buFont typeface="Wingdings" pitchFamily="2" charset="2"/>
              <a:buChar char="§"/>
              <a:defRPr/>
            </a:pPr>
            <a:r>
              <a:rPr lang="en-US" sz="1600" dirty="0" smtClean="0">
                <a:latin typeface="+mn-lt"/>
              </a:rPr>
              <a:t>4. The net protocol can be designed to make the client JDBC driver very small and fast to load. </a:t>
            </a:r>
          </a:p>
          <a:p>
            <a:pPr marL="1657350" lvl="3" indent="-285750" defTabSz="969963" eaLnBrk="1" hangingPunct="1">
              <a:spcBef>
                <a:spcPct val="20000"/>
              </a:spcBef>
              <a:buFont typeface="Wingdings" pitchFamily="2" charset="2"/>
              <a:buChar char="§"/>
              <a:defRPr/>
            </a:pPr>
            <a:r>
              <a:rPr lang="en-US" sz="1600" dirty="0" smtClean="0">
                <a:latin typeface="+mn-lt"/>
              </a:rPr>
              <a:t>5. The type 3 driver typically provides support for features such as caching (connections, query results, and so on), load balancing, and advanced  system administration such as logging and auditing.</a:t>
            </a:r>
          </a:p>
          <a:p>
            <a:pPr marL="1657350" lvl="3" indent="-285750" defTabSz="969963" eaLnBrk="1" hangingPunct="1">
              <a:spcBef>
                <a:spcPct val="20000"/>
              </a:spcBef>
              <a:buFont typeface="Wingdings" pitchFamily="2" charset="2"/>
              <a:buChar char="§"/>
              <a:defRPr/>
            </a:pPr>
            <a:r>
              <a:rPr lang="en-US" sz="1600" dirty="0" smtClean="0">
                <a:latin typeface="+mn-lt"/>
              </a:rPr>
              <a:t>6. This driver is very flexible allows access to multiple databases using one driver.</a:t>
            </a:r>
          </a:p>
          <a:p>
            <a:pPr marL="1657350" lvl="3" indent="-285750" defTabSz="969963" eaLnBrk="1" hangingPunct="1">
              <a:spcBef>
                <a:spcPct val="20000"/>
              </a:spcBef>
              <a:buFont typeface="Wingdings" pitchFamily="2" charset="2"/>
              <a:buChar char="§"/>
              <a:defRPr/>
            </a:pPr>
            <a:r>
              <a:rPr lang="en-US" sz="1600" dirty="0" smtClean="0">
                <a:latin typeface="+mn-lt"/>
              </a:rPr>
              <a:t>7. They are the most efficient amongst all driver types.</a:t>
            </a:r>
            <a:r>
              <a:rPr lang="en-US" sz="1800" dirty="0" smtClean="0">
                <a:latin typeface="+mn-lt"/>
              </a:rPr>
              <a:t/>
            </a:r>
            <a:br>
              <a:rPr lang="en-US" sz="1800" dirty="0" smtClean="0">
                <a:latin typeface="+mn-lt"/>
              </a:rPr>
            </a:br>
            <a:r>
              <a:rPr lang="en-US" sz="1800" dirty="0" smtClean="0">
                <a:latin typeface="+mn-lt"/>
              </a:rPr>
              <a:t/>
            </a:r>
            <a:br>
              <a:rPr lang="en-US" sz="1800" dirty="0" smtClean="0">
                <a:latin typeface="+mn-lt"/>
              </a:rPr>
            </a:br>
            <a:endParaRPr lang="en-US" sz="1800" b="1" u="sng" dirty="0" smtClean="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389120" y="9144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
            </a:r>
            <a:br>
              <a:rPr lang="en-US" sz="3200" b="0" dirty="0" smtClean="0"/>
            </a:br>
            <a:r>
              <a:rPr lang="en-US" sz="3200" b="0" dirty="0" smtClean="0"/>
              <a:t>Objective</a:t>
            </a:r>
            <a:endParaRPr lang="en-US" sz="3200" b="0" dirty="0" smtClean="0"/>
          </a:p>
        </p:txBody>
      </p:sp>
      <p:sp>
        <p:nvSpPr>
          <p:cNvPr id="4100" name="Rectangle 3"/>
          <p:cNvSpPr>
            <a:spLocks noGrp="1" noChangeArrowheads="1"/>
          </p:cNvSpPr>
          <p:nvPr>
            <p:ph idx="1"/>
          </p:nvPr>
        </p:nvSpPr>
        <p:spPr>
          <a:xfrm>
            <a:off x="228600" y="1112838"/>
            <a:ext cx="7391400" cy="5059362"/>
          </a:xfrm>
        </p:spPr>
        <p:txBody>
          <a:bodyPr/>
          <a:lstStyle/>
          <a:p>
            <a:pPr eaLnBrk="1" hangingPunct="1"/>
            <a:r>
              <a:rPr lang="en-US" sz="2400" b="0" dirty="0" smtClean="0"/>
              <a:t>To understand JDBC API</a:t>
            </a:r>
          </a:p>
          <a:p>
            <a:pPr eaLnBrk="1" hangingPunct="1"/>
            <a:r>
              <a:rPr lang="en-US" sz="2400" b="0" dirty="0" smtClean="0"/>
              <a:t>To know types of drivers</a:t>
            </a:r>
          </a:p>
          <a:p>
            <a:pPr eaLnBrk="1" hangingPunct="1"/>
            <a:r>
              <a:rPr lang="en-US" sz="2400" b="0" dirty="0" smtClean="0"/>
              <a:t>To implement database connectivity to different databases using JDBC</a:t>
            </a: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F9F4CB8F-0F4B-43F8-A57F-BE35CA4DE06F}" type="slidenum">
              <a:rPr lang="en-US" altLang="en-US"/>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Type3 :</a:t>
            </a:r>
            <a:r>
              <a:rPr lang="en-US" sz="2000" b="1" u="sng" kern="0" dirty="0" smtClean="0">
                <a:latin typeface="+mn-lt"/>
              </a:rPr>
              <a:t> </a:t>
            </a:r>
            <a:r>
              <a:rPr lang="en-US" sz="1800" b="1" u="sng" dirty="0" smtClean="0">
                <a:latin typeface="+mn-lt"/>
              </a:rPr>
              <a:t>All Java/Net-protocol driver(Contd..)</a:t>
            </a:r>
          </a:p>
          <a:p>
            <a:pPr marL="1200150" lvl="2" indent="-285750" defTabSz="969963" eaLnBrk="1" hangingPunct="1">
              <a:spcBef>
                <a:spcPct val="20000"/>
              </a:spcBef>
              <a:buFont typeface="Wingdings" pitchFamily="2" charset="2"/>
              <a:buChar char="§"/>
              <a:defRPr/>
            </a:pPr>
            <a:r>
              <a:rPr lang="en-US" sz="1800" b="1" u="sng" dirty="0" smtClean="0">
                <a:latin typeface="+mn-lt"/>
              </a:rPr>
              <a:t>Disadvantage </a:t>
            </a:r>
          </a:p>
          <a:p>
            <a:pPr marL="1657350" lvl="3" indent="-285750" defTabSz="969963" eaLnBrk="1" hangingPunct="1">
              <a:spcBef>
                <a:spcPct val="20000"/>
              </a:spcBef>
              <a:buFont typeface="Wingdings" pitchFamily="2" charset="2"/>
              <a:buChar char="§"/>
              <a:defRPr/>
            </a:pPr>
            <a:r>
              <a:rPr lang="en-US" sz="1600" dirty="0" smtClean="0">
                <a:latin typeface="+mn-lt"/>
              </a:rPr>
              <a:t>It requires another server application to install and maintain. </a:t>
            </a:r>
          </a:p>
          <a:p>
            <a:pPr marL="1657350" lvl="3" indent="-285750" defTabSz="969963" eaLnBrk="1" hangingPunct="1">
              <a:spcBef>
                <a:spcPct val="20000"/>
              </a:spcBef>
              <a:buFont typeface="Wingdings" pitchFamily="2" charset="2"/>
              <a:buChar char="§"/>
              <a:defRPr/>
            </a:pPr>
            <a:r>
              <a:rPr lang="en-US" sz="1600" dirty="0" smtClean="0">
                <a:latin typeface="+mn-lt"/>
              </a:rPr>
              <a:t>Traversing the </a:t>
            </a:r>
            <a:r>
              <a:rPr lang="en-US" sz="1600" dirty="0" err="1" smtClean="0">
                <a:latin typeface="+mn-lt"/>
              </a:rPr>
              <a:t>recordset</a:t>
            </a:r>
            <a:r>
              <a:rPr lang="en-US" sz="1600" dirty="0" smtClean="0">
                <a:latin typeface="+mn-lt"/>
              </a:rPr>
              <a:t> may take longer, since the data comes through the backend server.</a:t>
            </a:r>
          </a:p>
          <a:p>
            <a:pPr marL="742950" lvl="1" indent="-285750" defTabSz="969963" eaLnBrk="1" hangingPunct="1">
              <a:spcBef>
                <a:spcPct val="20000"/>
              </a:spcBef>
              <a:buFont typeface="Wingdings" pitchFamily="2" charset="2"/>
              <a:buChar char="§"/>
              <a:defRPr/>
            </a:pPr>
            <a:endParaRPr lang="en-US" sz="1800" dirty="0" smtClean="0">
              <a:latin typeface="+mn-lt"/>
            </a:endParaRPr>
          </a:p>
          <a:p>
            <a:pPr marL="690563" lvl="1" indent="-228600" defTabSz="969963" eaLnBrk="1" hangingPunct="1">
              <a:spcBef>
                <a:spcPct val="20000"/>
              </a:spcBef>
              <a:buFontTx/>
              <a:buChar char="•"/>
              <a:defRPr/>
            </a:pPr>
            <a:endParaRPr lang="en-US" sz="1800" b="1" u="sng" dirty="0" smtClean="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Type3 :</a:t>
            </a:r>
            <a:r>
              <a:rPr lang="en-US" sz="2000" b="1" u="sng" kern="0" dirty="0" smtClean="0">
                <a:latin typeface="+mn-lt"/>
              </a:rPr>
              <a:t> </a:t>
            </a:r>
            <a:r>
              <a:rPr lang="en-US" sz="1800" b="1" u="sng" dirty="0" smtClean="0">
                <a:latin typeface="+mn-lt"/>
              </a:rPr>
              <a:t>All Java/Net-protocol driver(Contd..)</a:t>
            </a:r>
          </a:p>
          <a:p>
            <a:pPr marL="742950" lvl="1" indent="-285750" defTabSz="969963" eaLnBrk="1" hangingPunct="1">
              <a:spcBef>
                <a:spcPct val="20000"/>
              </a:spcBef>
              <a:buFont typeface="Wingdings" pitchFamily="2" charset="2"/>
              <a:buChar char="§"/>
              <a:defRPr/>
            </a:pPr>
            <a:endParaRPr lang="en-US" sz="1800" dirty="0" smtClean="0">
              <a:latin typeface="+mn-lt"/>
            </a:endParaRPr>
          </a:p>
          <a:p>
            <a:pPr marL="690563" lvl="1" indent="-228600" defTabSz="969963" eaLnBrk="1" hangingPunct="1">
              <a:spcBef>
                <a:spcPct val="20000"/>
              </a:spcBef>
              <a:buFontTx/>
              <a:buChar char="•"/>
              <a:defRPr/>
            </a:pPr>
            <a:endParaRPr lang="en-US" sz="1800" b="1" u="sng" dirty="0" smtClean="0">
              <a:latin typeface="+mn-lt"/>
            </a:endParaRPr>
          </a:p>
        </p:txBody>
      </p:sp>
      <p:pic>
        <p:nvPicPr>
          <p:cNvPr id="4" name="Picture 3" descr="type3.jpg"/>
          <p:cNvPicPr>
            <a:picLocks noChangeAspect="1"/>
          </p:cNvPicPr>
          <p:nvPr/>
        </p:nvPicPr>
        <p:blipFill>
          <a:blip r:embed="rId3"/>
          <a:stretch>
            <a:fillRect/>
          </a:stretch>
        </p:blipFill>
        <p:spPr>
          <a:xfrm>
            <a:off x="3405187" y="2066925"/>
            <a:ext cx="3605213" cy="420853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Type4: </a:t>
            </a:r>
            <a:r>
              <a:rPr lang="en-US" sz="2000" b="1" u="sng" dirty="0" smtClean="0">
                <a:latin typeface="+mn-lt"/>
              </a:rPr>
              <a:t>Native-protocol/all-Java driver</a:t>
            </a:r>
          </a:p>
          <a:p>
            <a:pPr marL="1200150" lvl="2" indent="-285750" defTabSz="969963" eaLnBrk="1" hangingPunct="1">
              <a:spcBef>
                <a:spcPct val="20000"/>
              </a:spcBef>
              <a:buFont typeface="Wingdings" pitchFamily="2" charset="2"/>
              <a:buChar char="§"/>
              <a:defRPr/>
            </a:pPr>
            <a:r>
              <a:rPr lang="en-US" sz="1800" dirty="0" smtClean="0">
                <a:latin typeface="+mn-lt"/>
              </a:rPr>
              <a:t>The Type 4 uses java networking libraries to communicate directly with the database server.</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1. They are completely written in Java to achieve platform independence and eliminate deployment administration issues. It is most suitable for the web. </a:t>
            </a:r>
          </a:p>
          <a:p>
            <a:pPr marL="1657350" lvl="3" indent="-285750" defTabSz="969963" eaLnBrk="1" hangingPunct="1">
              <a:spcBef>
                <a:spcPct val="20000"/>
              </a:spcBef>
              <a:buFont typeface="Wingdings" pitchFamily="2" charset="2"/>
              <a:buChar char="§"/>
              <a:defRPr/>
            </a:pPr>
            <a:r>
              <a:rPr lang="en-US" sz="1600" dirty="0" smtClean="0">
                <a:latin typeface="+mn-lt"/>
              </a:rPr>
              <a:t>2. Number of translation layers is very less i.e. type 4 JDBC drivers don't have to translate database requests to ODBC or a native connectivity interface or to pass the request on to another server, performance is typically quite good. </a:t>
            </a:r>
          </a:p>
          <a:p>
            <a:pPr marL="1657350" lvl="3" indent="-285750" defTabSz="969963" eaLnBrk="1" hangingPunct="1">
              <a:spcBef>
                <a:spcPct val="20000"/>
              </a:spcBef>
              <a:buFont typeface="Wingdings" pitchFamily="2" charset="2"/>
              <a:buChar char="§"/>
              <a:defRPr/>
            </a:pPr>
            <a:r>
              <a:rPr lang="en-US" sz="1600" dirty="0" smtClean="0">
                <a:latin typeface="+mn-lt"/>
              </a:rPr>
              <a:t>3. You don’t need to install special software on the client or server. Further, these drivers can be downloaded dynamically.</a:t>
            </a:r>
          </a:p>
          <a:p>
            <a:pPr marL="1200150" lvl="2" indent="-285750" defTabSz="969963" eaLnBrk="1" hangingPunct="1">
              <a:spcBef>
                <a:spcPct val="20000"/>
              </a:spcBef>
              <a:buFont typeface="Wingdings" pitchFamily="2" charset="2"/>
              <a:buChar char="§"/>
              <a:defRPr/>
            </a:pPr>
            <a:r>
              <a:rPr lang="en-US" sz="1800" b="1" u="sng" dirty="0" smtClean="0">
                <a:latin typeface="+mn-lt"/>
              </a:rPr>
              <a:t>Disadvantage</a:t>
            </a:r>
          </a:p>
          <a:p>
            <a:pPr marL="1657350" lvl="3" indent="-285750" defTabSz="969963" eaLnBrk="1" hangingPunct="1">
              <a:spcBef>
                <a:spcPct val="20000"/>
              </a:spcBef>
              <a:buFont typeface="Wingdings" pitchFamily="2" charset="2"/>
              <a:buChar char="§"/>
              <a:defRPr/>
            </a:pPr>
            <a:r>
              <a:rPr lang="en-US" sz="1600" dirty="0" smtClean="0">
                <a:latin typeface="+mn-lt"/>
              </a:rPr>
              <a:t>With type 4 drivers, the user needs a different driver for each database. </a:t>
            </a:r>
          </a:p>
          <a:p>
            <a:pPr marL="1200150" lvl="2" indent="-285750" defTabSz="969963" eaLnBrk="1" hangingPunct="1">
              <a:spcBef>
                <a:spcPct val="20000"/>
              </a:spcBef>
              <a:buFont typeface="Wingdings" pitchFamily="2" charset="2"/>
              <a:buChar char="§"/>
              <a:defRPr/>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4.jpg"/>
          <p:cNvPicPr>
            <a:picLocks noChangeAspect="1"/>
          </p:cNvPicPr>
          <p:nvPr/>
        </p:nvPicPr>
        <p:blipFill>
          <a:blip r:embed="rId2"/>
          <a:stretch>
            <a:fillRect/>
          </a:stretch>
        </p:blipFill>
        <p:spPr>
          <a:xfrm>
            <a:off x="3352800" y="2057401"/>
            <a:ext cx="3200400" cy="4242390"/>
          </a:xfrm>
          <a:prstGeom prst="rect">
            <a:avLst/>
          </a:prstGeom>
        </p:spPr>
      </p:pic>
      <p:sp>
        <p:nvSpPr>
          <p:cNvPr id="2" name="Title 1"/>
          <p:cNvSpPr>
            <a:spLocks noGrp="1"/>
          </p:cNvSpPr>
          <p:nvPr>
            <p:ph type="title"/>
          </p:nvPr>
        </p:nvSpPr>
        <p:spPr/>
        <p:txBody>
          <a:bodyPr/>
          <a:lstStyle/>
          <a:p>
            <a:r>
              <a:rPr lang="en-US" sz="2800" b="0" dirty="0" smtClean="0"/>
              <a:t>Java Database Connectivity</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Step 1: Loading the Driver(Contd..):</a:t>
            </a: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Type4: </a:t>
            </a:r>
            <a:r>
              <a:rPr lang="en-US" sz="2000" b="1" u="sng" dirty="0" smtClean="0">
                <a:latin typeface="+mn-lt"/>
              </a:rPr>
              <a:t>Native-protocol/all-Java driver:</a:t>
            </a:r>
          </a:p>
          <a:p>
            <a:pPr marL="1200150" lvl="2" indent="-285750" defTabSz="969963" eaLnBrk="1" hangingPunct="1">
              <a:spcBef>
                <a:spcPct val="20000"/>
              </a:spcBef>
              <a:buFont typeface="Wingdings" pitchFamily="2" charset="2"/>
              <a:buChar char="§"/>
              <a:defRPr/>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eaLnBrk="1" hangingPunct="1"/>
            <a:r>
              <a:rPr lang="en-US" sz="2400" b="0" dirty="0" smtClean="0"/>
              <a:t>Dealing with Databases(Contd..):</a:t>
            </a:r>
          </a:p>
          <a:p>
            <a:pPr lvl="1" eaLnBrk="1" hangingPunct="1"/>
            <a:r>
              <a:rPr lang="en-US" sz="2000" b="0" dirty="0" smtClean="0"/>
              <a:t>Step  2: Establish Connection with the database with Connection Interface. </a:t>
            </a:r>
          </a:p>
          <a:p>
            <a:pPr lvl="2" eaLnBrk="1" hangingPunct="1">
              <a:lnSpc>
                <a:spcPct val="90000"/>
              </a:lnSpc>
            </a:pPr>
            <a:r>
              <a:rPr lang="en-US" sz="2000" b="0" dirty="0" smtClean="0"/>
              <a:t>A JDBC URL has the following syntax</a:t>
            </a:r>
          </a:p>
          <a:p>
            <a:pPr lvl="3" eaLnBrk="1" hangingPunct="1">
              <a:lnSpc>
                <a:spcPct val="90000"/>
              </a:lnSpc>
              <a:buNone/>
            </a:pPr>
            <a:r>
              <a:rPr lang="en-US" sz="1600" b="1" dirty="0" smtClean="0">
                <a:solidFill>
                  <a:srgbClr val="FF0000"/>
                </a:solidFill>
              </a:rPr>
              <a:t>String </a:t>
            </a:r>
            <a:r>
              <a:rPr lang="en-US" sz="1600" b="1" dirty="0" err="1" smtClean="0">
                <a:solidFill>
                  <a:srgbClr val="FF0000"/>
                </a:solidFill>
              </a:rPr>
              <a:t>url</a:t>
            </a:r>
            <a:r>
              <a:rPr lang="en-US" sz="1600" b="1" dirty="0" smtClean="0">
                <a:solidFill>
                  <a:srgbClr val="FF0000"/>
                </a:solidFill>
              </a:rPr>
              <a:t>= </a:t>
            </a:r>
            <a:r>
              <a:rPr lang="en-US" sz="1600" b="1" dirty="0" err="1" smtClean="0">
                <a:solidFill>
                  <a:srgbClr val="FF0000"/>
                </a:solidFill>
              </a:rPr>
              <a:t>jdbc</a:t>
            </a:r>
            <a:r>
              <a:rPr lang="en-US" sz="1600" b="1" dirty="0" smtClean="0">
                <a:solidFill>
                  <a:srgbClr val="FF0000"/>
                </a:solidFill>
              </a:rPr>
              <a:t>:&lt;</a:t>
            </a:r>
            <a:r>
              <a:rPr lang="en-US" sz="1600" b="1" dirty="0" err="1" smtClean="0">
                <a:solidFill>
                  <a:srgbClr val="FF0000"/>
                </a:solidFill>
              </a:rPr>
              <a:t>subprotocol</a:t>
            </a:r>
            <a:r>
              <a:rPr lang="en-US" sz="1600" b="1" dirty="0" smtClean="0">
                <a:solidFill>
                  <a:srgbClr val="FF0000"/>
                </a:solidFill>
              </a:rPr>
              <a:t>&gt;:&lt;</a:t>
            </a:r>
            <a:r>
              <a:rPr lang="en-US" sz="1600" b="1" dirty="0" err="1" smtClean="0">
                <a:solidFill>
                  <a:srgbClr val="FF0000"/>
                </a:solidFill>
              </a:rPr>
              <a:t>subname</a:t>
            </a:r>
            <a:r>
              <a:rPr lang="en-US" sz="1600" b="1" dirty="0" smtClean="0">
                <a:solidFill>
                  <a:srgbClr val="FF0000"/>
                </a:solidFill>
              </a:rPr>
              <a:t>&gt;</a:t>
            </a:r>
          </a:p>
          <a:p>
            <a:pPr lvl="1" eaLnBrk="1" hangingPunct="1">
              <a:lnSpc>
                <a:spcPct val="90000"/>
              </a:lnSpc>
              <a:buFont typeface="Wingdings" pitchFamily="2" charset="2"/>
              <a:buNone/>
            </a:pPr>
            <a:r>
              <a:rPr lang="en-US" sz="2000" b="0" dirty="0" smtClean="0"/>
              <a:t>		// for </a:t>
            </a:r>
            <a:r>
              <a:rPr lang="en-US" sz="2000" b="0" dirty="0" err="1" smtClean="0"/>
              <a:t>odbc</a:t>
            </a:r>
            <a:endParaRPr lang="en-US" sz="2000" b="0" dirty="0" smtClean="0"/>
          </a:p>
          <a:p>
            <a:pPr lvl="1" eaLnBrk="1" hangingPunct="1">
              <a:lnSpc>
                <a:spcPct val="90000"/>
              </a:lnSpc>
              <a:buFont typeface="Wingdings" pitchFamily="2" charset="2"/>
              <a:buNone/>
            </a:pPr>
            <a:r>
              <a:rPr lang="en-US" sz="2000" b="0" dirty="0" smtClean="0"/>
              <a:t>		      </a:t>
            </a:r>
            <a:r>
              <a:rPr lang="en-US" sz="1600" dirty="0" smtClean="0">
                <a:solidFill>
                  <a:srgbClr val="FF0000"/>
                </a:solidFill>
              </a:rPr>
              <a:t>String </a:t>
            </a:r>
            <a:r>
              <a:rPr lang="en-US" sz="1600" dirty="0" err="1" smtClean="0">
                <a:solidFill>
                  <a:srgbClr val="FF0000"/>
                </a:solidFill>
              </a:rPr>
              <a:t>url</a:t>
            </a:r>
            <a:r>
              <a:rPr lang="en-US" sz="1600" dirty="0" smtClean="0">
                <a:solidFill>
                  <a:srgbClr val="FF0000"/>
                </a:solidFill>
              </a:rPr>
              <a:t>= “</a:t>
            </a:r>
            <a:r>
              <a:rPr lang="en-US" sz="1600" dirty="0" err="1" smtClean="0">
                <a:solidFill>
                  <a:srgbClr val="FF0000"/>
                </a:solidFill>
              </a:rPr>
              <a:t>jdbc:odbc:employee</a:t>
            </a:r>
            <a:r>
              <a:rPr lang="en-US" sz="1600" dirty="0" smtClean="0">
                <a:solidFill>
                  <a:srgbClr val="FF0000"/>
                </a:solidFill>
              </a:rPr>
              <a:t>” ;</a:t>
            </a:r>
          </a:p>
          <a:p>
            <a:pPr lvl="1" eaLnBrk="1" hangingPunct="1">
              <a:lnSpc>
                <a:spcPct val="90000"/>
              </a:lnSpc>
              <a:buFont typeface="Wingdings" pitchFamily="2" charset="2"/>
              <a:buNone/>
            </a:pPr>
            <a:endParaRPr lang="en-US" sz="2000" b="0" dirty="0" smtClean="0"/>
          </a:p>
          <a:p>
            <a:pPr lvl="1" eaLnBrk="1" hangingPunct="1">
              <a:lnSpc>
                <a:spcPct val="90000"/>
              </a:lnSpc>
              <a:buFont typeface="Wingdings" pitchFamily="2" charset="2"/>
              <a:buNone/>
            </a:pPr>
            <a:r>
              <a:rPr lang="en-US" sz="2000" b="0" dirty="0" smtClean="0"/>
              <a:t>		// for </a:t>
            </a:r>
            <a:r>
              <a:rPr lang="en-US" sz="2000" b="0" dirty="0" err="1" smtClean="0"/>
              <a:t>jdbc</a:t>
            </a:r>
            <a:r>
              <a:rPr lang="en-US" sz="2000" b="0" dirty="0" smtClean="0"/>
              <a:t> – Oracle Driver</a:t>
            </a:r>
          </a:p>
          <a:p>
            <a:pPr lvl="3" eaLnBrk="1" hangingPunct="1">
              <a:lnSpc>
                <a:spcPct val="90000"/>
              </a:lnSpc>
              <a:buFont typeface="Wingdings" pitchFamily="2" charset="2"/>
              <a:buNone/>
            </a:pPr>
            <a:r>
              <a:rPr lang="en-US" sz="1600" b="1" dirty="0" smtClean="0">
                <a:solidFill>
                  <a:srgbClr val="FF0000"/>
                </a:solidFill>
              </a:rPr>
              <a:t>String </a:t>
            </a:r>
            <a:r>
              <a:rPr lang="en-US" sz="1600" b="1" dirty="0" err="1" smtClean="0">
                <a:solidFill>
                  <a:srgbClr val="FF0000"/>
                </a:solidFill>
              </a:rPr>
              <a:t>url</a:t>
            </a:r>
            <a:r>
              <a:rPr lang="en-US" sz="1600" b="1" dirty="0" smtClean="0">
                <a:solidFill>
                  <a:srgbClr val="FF0000"/>
                </a:solidFill>
              </a:rPr>
              <a:t>= “</a:t>
            </a:r>
            <a:r>
              <a:rPr lang="en-US" sz="1600" b="1" dirty="0" err="1" smtClean="0">
                <a:solidFill>
                  <a:srgbClr val="FF0000"/>
                </a:solidFill>
              </a:rPr>
              <a:t>jdbc:oracle:thin</a:t>
            </a:r>
            <a:r>
              <a:rPr lang="en-US" sz="1600" b="1" dirty="0" smtClean="0">
                <a:solidFill>
                  <a:srgbClr val="FF0000"/>
                </a:solidFill>
              </a:rPr>
              <a:t>:@tech:1521:ORCL” ;</a:t>
            </a:r>
          </a:p>
          <a:p>
            <a:pPr lvl="3" eaLnBrk="1" hangingPunct="1">
              <a:lnSpc>
                <a:spcPct val="90000"/>
              </a:lnSpc>
              <a:buFont typeface="Wingdings" pitchFamily="2" charset="2"/>
              <a:buNone/>
            </a:pPr>
            <a:r>
              <a:rPr lang="en-US" sz="1600" b="1" dirty="0" smtClean="0">
                <a:solidFill>
                  <a:srgbClr val="FF0000"/>
                </a:solidFill>
              </a:rPr>
              <a:t>Connection con =  </a:t>
            </a:r>
            <a:r>
              <a:rPr lang="en-US" sz="1600" b="1" dirty="0" err="1" smtClean="0">
                <a:solidFill>
                  <a:srgbClr val="FF0000"/>
                </a:solidFill>
              </a:rPr>
              <a:t>DriverManager.getConnection</a:t>
            </a:r>
            <a:endParaRPr lang="en-US" sz="1600" b="1" dirty="0" smtClean="0">
              <a:solidFill>
                <a:srgbClr val="FF0000"/>
              </a:solidFill>
            </a:endParaRPr>
          </a:p>
          <a:p>
            <a:pPr lvl="3" eaLnBrk="1" hangingPunct="1">
              <a:lnSpc>
                <a:spcPct val="90000"/>
              </a:lnSpc>
              <a:buFont typeface="Wingdings" pitchFamily="2" charset="2"/>
              <a:buNone/>
            </a:pPr>
            <a:r>
              <a:rPr lang="en-US" sz="1600" b="1" dirty="0" smtClean="0">
                <a:solidFill>
                  <a:srgbClr val="FF0000"/>
                </a:solidFill>
              </a:rPr>
              <a:t>			(“</a:t>
            </a:r>
            <a:r>
              <a:rPr lang="en-US" sz="1600" b="1" dirty="0" err="1" smtClean="0">
                <a:solidFill>
                  <a:srgbClr val="FF0000"/>
                </a:solidFill>
              </a:rPr>
              <a:t>url,"myLogin</a:t>
            </a:r>
            <a:r>
              <a:rPr lang="en-US" sz="1600" b="1" dirty="0" smtClean="0">
                <a:solidFill>
                  <a:srgbClr val="FF0000"/>
                </a:solidFill>
              </a:rPr>
              <a:t>", "</a:t>
            </a:r>
            <a:r>
              <a:rPr lang="en-US" sz="1600" b="1" dirty="0" err="1" smtClean="0">
                <a:solidFill>
                  <a:srgbClr val="FF0000"/>
                </a:solidFill>
              </a:rPr>
              <a:t>myPassword</a:t>
            </a:r>
            <a:r>
              <a:rPr lang="en-US" sz="1600" b="1" dirty="0" smtClean="0">
                <a:solidFill>
                  <a:srgbClr val="FF0000"/>
                </a:solidFill>
              </a:rPr>
              <a:t>")</a:t>
            </a:r>
          </a:p>
          <a:p>
            <a:pPr lvl="1" eaLnBrk="1" hangingPunct="1">
              <a:lnSpc>
                <a:spcPct val="90000"/>
              </a:lnSpc>
              <a:buFont typeface="Wingdings" pitchFamily="2" charset="2"/>
              <a:buNone/>
            </a:pPr>
            <a:endParaRPr lang="en-US" sz="2000" b="0" dirty="0" smtClean="0"/>
          </a:p>
          <a:p>
            <a:pPr lvl="1" eaLnBrk="1" hangingPunct="1">
              <a:lnSpc>
                <a:spcPct val="90000"/>
              </a:lnSpc>
              <a:buFont typeface="Wingdings" pitchFamily="2" charset="2"/>
              <a:buNone/>
            </a:pPr>
            <a:r>
              <a:rPr lang="en-US" sz="2000" b="0" dirty="0" smtClean="0"/>
              <a:t>// for </a:t>
            </a:r>
            <a:r>
              <a:rPr lang="en-US" sz="2000" b="0" dirty="0" err="1" smtClean="0"/>
              <a:t>jdbc</a:t>
            </a:r>
            <a:r>
              <a:rPr lang="en-US" sz="2000" b="0" dirty="0" smtClean="0"/>
              <a:t> – SQL Driver</a:t>
            </a:r>
            <a:r>
              <a:rPr lang="en-US" sz="1600" dirty="0" smtClean="0">
                <a:solidFill>
                  <a:srgbClr val="FF0000"/>
                </a:solidFill>
              </a:rPr>
              <a:t>		</a:t>
            </a:r>
            <a:r>
              <a:rPr lang="en-US" sz="1600" b="1" dirty="0" err="1" smtClean="0">
                <a:solidFill>
                  <a:srgbClr val="FF0000"/>
                </a:solidFill>
              </a:rPr>
              <a:t>jdbc:sqlserver</a:t>
            </a:r>
            <a:r>
              <a:rPr lang="en-US" sz="1600" b="1" dirty="0" smtClean="0">
                <a:solidFill>
                  <a:srgbClr val="FF0000"/>
                </a:solidFill>
              </a:rPr>
              <a:t>://</a:t>
            </a:r>
            <a:r>
              <a:rPr lang="en-US" sz="1600" b="1" dirty="0" err="1" smtClean="0">
                <a:solidFill>
                  <a:srgbClr val="FF0000"/>
                </a:solidFill>
              </a:rPr>
              <a:t>localhost;databaseName</a:t>
            </a:r>
            <a:r>
              <a:rPr lang="en-US" sz="1600" b="1" dirty="0" smtClean="0">
                <a:solidFill>
                  <a:srgbClr val="FF0000"/>
                </a:solidFill>
              </a:rPr>
              <a:t>=</a:t>
            </a:r>
            <a:r>
              <a:rPr lang="en-US" sz="1600" b="1" dirty="0" err="1" smtClean="0">
                <a:solidFill>
                  <a:srgbClr val="FF0000"/>
                </a:solidFill>
              </a:rPr>
              <a:t>biblio;integratedSecurity</a:t>
            </a:r>
            <a:r>
              <a:rPr lang="en-US" sz="1600" b="1" dirty="0" smtClean="0">
                <a:solidFill>
                  <a:srgbClr val="FF0000"/>
                </a:solidFill>
              </a:rPr>
              <a:t>=true; </a:t>
            </a:r>
          </a:p>
          <a:p>
            <a:pPr lvl="3" eaLnBrk="1" hangingPunct="1">
              <a:lnSpc>
                <a:spcPct val="90000"/>
              </a:lnSpc>
              <a:buNone/>
            </a:pPr>
            <a:endParaRPr lang="en-US" sz="1600" b="1" dirty="0" smtClean="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eaLnBrk="1" hangingPunct="1"/>
            <a:r>
              <a:rPr lang="en-US" sz="2400" b="0" dirty="0" smtClean="0"/>
              <a:t>Dealing with Databases(Contd..):</a:t>
            </a:r>
          </a:p>
          <a:p>
            <a:pPr lvl="1" eaLnBrk="1" hangingPunct="1"/>
            <a:r>
              <a:rPr lang="en-US" sz="2000" b="0" dirty="0" smtClean="0"/>
              <a:t>Step  2: Establish Connection with the database with Connection Interface(Contd..)</a:t>
            </a:r>
          </a:p>
          <a:p>
            <a:pPr lvl="2" eaLnBrk="1" hangingPunct="1">
              <a:lnSpc>
                <a:spcPct val="90000"/>
              </a:lnSpc>
            </a:pPr>
            <a:r>
              <a:rPr lang="en-US" sz="1800" b="1" u="sng" dirty="0" smtClean="0"/>
              <a:t>DriverManager:</a:t>
            </a:r>
          </a:p>
          <a:p>
            <a:pPr lvl="3" eaLnBrk="1" hangingPunct="1">
              <a:lnSpc>
                <a:spcPct val="90000"/>
              </a:lnSpc>
            </a:pPr>
            <a:r>
              <a:rPr lang="en-US" sz="1600" dirty="0" smtClean="0"/>
              <a:t>DriverManager is considered the backbone of JDBC architecture. It manages the JDBC drivers that are installed on the system.</a:t>
            </a:r>
          </a:p>
          <a:p>
            <a:pPr lvl="3" eaLnBrk="1" hangingPunct="1">
              <a:lnSpc>
                <a:spcPct val="90000"/>
              </a:lnSpc>
            </a:pPr>
            <a:r>
              <a:rPr lang="en-US" sz="1600" dirty="0" smtClean="0"/>
              <a:t>Its </a:t>
            </a:r>
            <a:r>
              <a:rPr lang="en-US" sz="1600" dirty="0" err="1" smtClean="0"/>
              <a:t>getConnection</a:t>
            </a:r>
            <a:r>
              <a:rPr lang="en-US" sz="1600" dirty="0" smtClean="0"/>
              <a:t>() method is used to establish a connection to a database.</a:t>
            </a:r>
          </a:p>
          <a:p>
            <a:pPr lvl="3" eaLnBrk="1" hangingPunct="1">
              <a:lnSpc>
                <a:spcPct val="90000"/>
              </a:lnSpc>
            </a:pPr>
            <a:r>
              <a:rPr lang="en-US" sz="1600" dirty="0" smtClean="0"/>
              <a:t>A </a:t>
            </a:r>
            <a:r>
              <a:rPr lang="en-US" sz="1600" dirty="0" err="1" smtClean="0"/>
              <a:t>jdbc</a:t>
            </a:r>
            <a:r>
              <a:rPr lang="en-US" sz="1600" dirty="0" smtClean="0"/>
              <a:t> Connection represents a session/connection with a specific database. Within the context of a Connection, SQL, PL/SQL statements are executed and results are returned. </a:t>
            </a:r>
          </a:p>
          <a:p>
            <a:pPr lvl="3" eaLnBrk="1" hangingPunct="1">
              <a:lnSpc>
                <a:spcPct val="90000"/>
              </a:lnSpc>
            </a:pPr>
            <a:r>
              <a:rPr lang="en-US" sz="1600" dirty="0" smtClean="0"/>
              <a:t>An application can have one or more connections with a single database, or it can have many connections with different databases.</a:t>
            </a:r>
          </a:p>
          <a:p>
            <a:pPr lvl="3" eaLnBrk="1" hangingPunct="1">
              <a:lnSpc>
                <a:spcPct val="90000"/>
              </a:lnSpc>
            </a:pPr>
            <a:r>
              <a:rPr lang="en-US" sz="1600" dirty="0" smtClean="0"/>
              <a:t> A Connection object provides metadata i.e. information about the database, tables, and fields. It also contains methods to deal with transactions.</a:t>
            </a:r>
          </a:p>
          <a:p>
            <a:pPr lvl="3" eaLnBrk="1" hangingPunct="1">
              <a:lnSpc>
                <a:spcPct val="90000"/>
              </a:lnSpc>
            </a:pPr>
            <a:endParaRPr lang="en-US" sz="1800" b="0" dirty="0" smtClean="0"/>
          </a:p>
          <a:p>
            <a:pPr lvl="3" eaLnBrk="1" hangingPunct="1">
              <a:lnSpc>
                <a:spcPct val="90000"/>
              </a:lnSpc>
            </a:pPr>
            <a:endParaRPr lang="en-US" sz="1400" b="1" dirty="0" smtClean="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eaLnBrk="1" hangingPunct="1"/>
            <a:r>
              <a:rPr lang="en-US" sz="2400" b="0" dirty="0" smtClean="0"/>
              <a:t>Dealing with Databases(Contd..):</a:t>
            </a:r>
          </a:p>
          <a:p>
            <a:pPr lvl="1" eaLnBrk="1" hangingPunct="1"/>
            <a:r>
              <a:rPr lang="en-US" sz="2000" b="0" dirty="0" smtClean="0"/>
              <a:t>Step  3: Create Statement objects for Queries.</a:t>
            </a:r>
          </a:p>
          <a:p>
            <a:pPr lvl="2" eaLnBrk="1" hangingPunct="1"/>
            <a:r>
              <a:rPr lang="en-US" dirty="0" smtClean="0"/>
              <a:t>Once a connection is obtained we can interact with the database. Connection interface defines methods for interacting with the database via the established connection. </a:t>
            </a:r>
          </a:p>
          <a:p>
            <a:pPr lvl="2" eaLnBrk="1" hangingPunct="1"/>
            <a:r>
              <a:rPr lang="en-US" dirty="0" smtClean="0"/>
              <a:t>To execute SQL statements, you need to instantiate a Statement object from your connection object by using the </a:t>
            </a:r>
            <a:r>
              <a:rPr lang="en-US" dirty="0" err="1" smtClean="0"/>
              <a:t>createStatement</a:t>
            </a:r>
            <a:r>
              <a:rPr lang="en-US" dirty="0" smtClean="0"/>
              <a:t>() method.</a:t>
            </a:r>
          </a:p>
          <a:p>
            <a:pPr lvl="2" eaLnBrk="1" hangingPunct="1"/>
            <a:endParaRPr lang="en-US" dirty="0" smtClean="0"/>
          </a:p>
          <a:p>
            <a:pPr lvl="3" eaLnBrk="1" hangingPunct="1"/>
            <a:r>
              <a:rPr lang="en-US" sz="2400" dirty="0" smtClean="0">
                <a:solidFill>
                  <a:srgbClr val="FF0000"/>
                </a:solidFill>
              </a:rPr>
              <a:t>Statement stmt = </a:t>
            </a:r>
            <a:r>
              <a:rPr lang="en-US" sz="2400" dirty="0" err="1" smtClean="0">
                <a:solidFill>
                  <a:srgbClr val="FF0000"/>
                </a:solidFill>
              </a:rPr>
              <a:t>conn.createStatement</a:t>
            </a:r>
            <a:r>
              <a:rPr lang="en-US" sz="2400" dirty="0" smtClean="0">
                <a:solidFill>
                  <a:srgbClr val="FF0000"/>
                </a:solidFill>
              </a:rPr>
              <a:t>();</a:t>
            </a:r>
          </a:p>
          <a:p>
            <a:pPr lvl="2"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eaLnBrk="1" hangingPunct="1"/>
            <a:r>
              <a:rPr lang="en-US" sz="2400" b="0" dirty="0" smtClean="0"/>
              <a:t>Dealing with Databases(Contd..):</a:t>
            </a:r>
          </a:p>
          <a:p>
            <a:pPr lvl="1" eaLnBrk="1" hangingPunct="1"/>
            <a:r>
              <a:rPr lang="en-US" sz="2000" b="0" dirty="0" smtClean="0"/>
              <a:t>Step  3: Create Statement objects for Queries(Contd..).</a:t>
            </a:r>
          </a:p>
          <a:p>
            <a:pPr lvl="2"/>
            <a:r>
              <a:rPr lang="en-US" sz="1800" b="0" dirty="0" smtClean="0"/>
              <a:t>Three kinds of Statements</a:t>
            </a:r>
          </a:p>
          <a:p>
            <a:pPr lvl="2"/>
            <a:endParaRPr lang="en-US" sz="1800" dirty="0" smtClean="0"/>
          </a:p>
          <a:p>
            <a:pPr lvl="3"/>
            <a:r>
              <a:rPr lang="en-US" sz="1600" b="1" u="sng" dirty="0" smtClean="0"/>
              <a:t>Statement: </a:t>
            </a:r>
            <a:r>
              <a:rPr lang="en-US" sz="1600" dirty="0" smtClean="0"/>
              <a:t>Execute simple </a:t>
            </a:r>
            <a:r>
              <a:rPr lang="en-US" sz="1600" dirty="0" err="1" smtClean="0"/>
              <a:t>sql</a:t>
            </a:r>
            <a:r>
              <a:rPr lang="en-US" sz="1600" dirty="0" smtClean="0"/>
              <a:t> queries without parameters.</a:t>
            </a:r>
            <a:br>
              <a:rPr lang="en-US" sz="1600" dirty="0" smtClean="0"/>
            </a:br>
            <a:r>
              <a:rPr lang="en-US" sz="1600" dirty="0" smtClean="0"/>
              <a:t>	</a:t>
            </a:r>
            <a:r>
              <a:rPr lang="en-US" sz="2400" dirty="0" smtClean="0">
                <a:solidFill>
                  <a:srgbClr val="FF0000"/>
                </a:solidFill>
              </a:rPr>
              <a:t>Statement </a:t>
            </a:r>
            <a:r>
              <a:rPr lang="en-US" sz="2400" dirty="0" err="1" smtClean="0">
                <a:solidFill>
                  <a:srgbClr val="FF0000"/>
                </a:solidFill>
              </a:rPr>
              <a:t>createStatement</a:t>
            </a:r>
            <a:r>
              <a:rPr lang="en-US" sz="2400" dirty="0" smtClean="0">
                <a:solidFill>
                  <a:srgbClr val="FF0000"/>
                </a:solidFill>
              </a:rPr>
              <a:t>()</a:t>
            </a:r>
            <a:r>
              <a:rPr lang="en-US" sz="1600" dirty="0" smtClean="0"/>
              <a:t/>
            </a:r>
            <a:br>
              <a:rPr lang="en-US" sz="1600" dirty="0" smtClean="0"/>
            </a:br>
            <a:endParaRPr lang="en-US" sz="1600" dirty="0" smtClean="0"/>
          </a:p>
          <a:p>
            <a:pPr lvl="3"/>
            <a:r>
              <a:rPr lang="en-US" sz="1600" b="1" u="sng" dirty="0" smtClean="0"/>
              <a:t>Prepared Statement: </a:t>
            </a:r>
            <a:r>
              <a:rPr lang="en-US" sz="1600" dirty="0" smtClean="0"/>
              <a:t>Execute precompiled </a:t>
            </a:r>
            <a:r>
              <a:rPr lang="en-US" sz="1600" dirty="0" err="1" smtClean="0"/>
              <a:t>sql</a:t>
            </a:r>
            <a:r>
              <a:rPr lang="en-US" sz="1600" dirty="0" smtClean="0"/>
              <a:t> queries with or without parameters.</a:t>
            </a:r>
            <a:br>
              <a:rPr lang="en-US" sz="1600" dirty="0" smtClean="0"/>
            </a:br>
            <a:r>
              <a:rPr lang="en-US" sz="1600" dirty="0" smtClean="0"/>
              <a:t>	</a:t>
            </a:r>
            <a:r>
              <a:rPr lang="en-US" sz="2400" dirty="0" smtClean="0">
                <a:solidFill>
                  <a:srgbClr val="FF0000"/>
                </a:solidFill>
              </a:rPr>
              <a:t>PreparedStatement </a:t>
            </a:r>
            <a:r>
              <a:rPr lang="en-US" sz="2400" dirty="0" err="1" smtClean="0">
                <a:solidFill>
                  <a:srgbClr val="FF0000"/>
                </a:solidFill>
              </a:rPr>
              <a:t>prepareStatement</a:t>
            </a:r>
            <a:r>
              <a:rPr lang="en-US" sz="2400" dirty="0" smtClean="0">
                <a:solidFill>
                  <a:srgbClr val="FF0000"/>
                </a:solidFill>
              </a:rPr>
              <a:t>(String </a:t>
            </a:r>
            <a:r>
              <a:rPr lang="en-US" sz="2400" dirty="0" err="1" smtClean="0">
                <a:solidFill>
                  <a:srgbClr val="FF0000"/>
                </a:solidFill>
              </a:rPr>
              <a:t>sql</a:t>
            </a:r>
            <a:r>
              <a:rPr lang="en-US" sz="2400" dirty="0" smtClean="0">
                <a:solidFill>
                  <a:srgbClr val="FF0000"/>
                </a:solidFill>
              </a:rPr>
              <a:t>)</a:t>
            </a:r>
            <a:br>
              <a:rPr lang="en-US" sz="2400" dirty="0" smtClean="0">
                <a:solidFill>
                  <a:srgbClr val="FF0000"/>
                </a:solidFill>
              </a:rPr>
            </a:br>
            <a:endParaRPr lang="en-US" sz="1600" dirty="0" smtClean="0">
              <a:solidFill>
                <a:srgbClr val="FF0000"/>
              </a:solidFill>
            </a:endParaRPr>
          </a:p>
          <a:p>
            <a:pPr lvl="3"/>
            <a:r>
              <a:rPr lang="en-US" sz="1600" b="1" u="sng" dirty="0" smtClean="0"/>
              <a:t>Callable Statement: </a:t>
            </a:r>
            <a:r>
              <a:rPr lang="en-US" sz="1600" dirty="0" smtClean="0"/>
              <a:t>Execute a call to a database stored procedure.</a:t>
            </a:r>
            <a:br>
              <a:rPr lang="en-US" sz="1600" dirty="0" smtClean="0"/>
            </a:br>
            <a:r>
              <a:rPr lang="en-US" sz="1600" dirty="0" smtClean="0"/>
              <a:t>	</a:t>
            </a:r>
            <a:r>
              <a:rPr lang="en-US" sz="2400" dirty="0" err="1" smtClean="0">
                <a:solidFill>
                  <a:srgbClr val="FF0000"/>
                </a:solidFill>
              </a:rPr>
              <a:t>CallableStatement</a:t>
            </a:r>
            <a:r>
              <a:rPr lang="en-US" sz="2400" dirty="0" smtClean="0">
                <a:solidFill>
                  <a:srgbClr val="FF0000"/>
                </a:solidFill>
              </a:rPr>
              <a:t> </a:t>
            </a:r>
            <a:r>
              <a:rPr lang="en-US" sz="2400" dirty="0" err="1" smtClean="0">
                <a:solidFill>
                  <a:srgbClr val="FF0000"/>
                </a:solidFill>
              </a:rPr>
              <a:t>prepareCall</a:t>
            </a:r>
            <a:r>
              <a:rPr lang="en-US" sz="2400" dirty="0" smtClean="0">
                <a:solidFill>
                  <a:srgbClr val="FF0000"/>
                </a:solidFill>
              </a:rPr>
              <a:t>(String </a:t>
            </a:r>
            <a:r>
              <a:rPr lang="en-US" sz="2400" dirty="0" err="1" smtClean="0">
                <a:solidFill>
                  <a:srgbClr val="FF0000"/>
                </a:solidFill>
              </a:rPr>
              <a:t>sql</a:t>
            </a:r>
            <a:r>
              <a:rPr lang="en-US" sz="2400" dirty="0" smtClean="0">
                <a:solidFill>
                  <a:srgbClr val="FF0000"/>
                </a:solidFill>
              </a:rPr>
              <a:t>)</a:t>
            </a:r>
            <a:r>
              <a:rPr lang="en-US" dirty="0" smtClean="0"/>
              <a:t/>
            </a:r>
            <a:br>
              <a:rPr lang="en-US" dirty="0" smtClean="0"/>
            </a:br>
            <a:endParaRPr lang="en-US" dirty="0" smtClean="0"/>
          </a:p>
          <a:p>
            <a:pPr lvl="1" eaLnBrk="1" hangingPunct="1"/>
            <a:endParaRPr lang="en-US" dirty="0" smtClean="0"/>
          </a:p>
          <a:p>
            <a:pPr lvl="2" eaLnBrk="1" hangingPunct="1"/>
            <a:endParaRPr lang="en-US" b="0" dirty="0" smtClean="0"/>
          </a:p>
          <a:p>
            <a:pPr lvl="3" eaLnBrk="1" hangingPunct="1">
              <a:lnSpc>
                <a:spcPct val="90000"/>
              </a:lnSpc>
              <a:buNone/>
            </a:pPr>
            <a:endParaRPr lang="en-US" sz="1600" b="1" dirty="0" smtClean="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76200"/>
            <a:ext cx="5334000" cy="762000"/>
          </a:xfrm>
        </p:spPr>
        <p:txBody>
          <a:bodyPr/>
          <a:lstStyle/>
          <a:p>
            <a:pPr eaLnBrk="1" hangingPunct="1"/>
            <a:r>
              <a:rPr lang="en-US" sz="3200" b="0" dirty="0" smtClean="0"/>
              <a:t>Java Database Connectivity</a:t>
            </a:r>
          </a:p>
        </p:txBody>
      </p:sp>
      <p:sp>
        <p:nvSpPr>
          <p:cNvPr id="22531" name="Rectangle 3"/>
          <p:cNvSpPr>
            <a:spLocks noGrp="1" noChangeArrowheads="1"/>
          </p:cNvSpPr>
          <p:nvPr>
            <p:ph idx="1"/>
          </p:nvPr>
        </p:nvSpPr>
        <p:spPr>
          <a:xfrm>
            <a:off x="152400" y="1143000"/>
            <a:ext cx="8763000" cy="4800600"/>
          </a:xfrm>
        </p:spPr>
        <p:txBody>
          <a:bodyPr/>
          <a:lstStyle/>
          <a:p>
            <a:pPr eaLnBrk="1" hangingPunct="1"/>
            <a:r>
              <a:rPr lang="en-US" sz="2400" b="0" dirty="0" smtClean="0"/>
              <a:t>Dealing with Databases(Contd..):</a:t>
            </a:r>
          </a:p>
          <a:p>
            <a:pPr lvl="1" eaLnBrk="1" hangingPunct="1"/>
            <a:r>
              <a:rPr lang="en-US" sz="2000" b="0" dirty="0" smtClean="0"/>
              <a:t>Step  4: Execute the statements which may or may not return ResultSet.</a:t>
            </a:r>
          </a:p>
          <a:p>
            <a:pPr lvl="2" eaLnBrk="1" hangingPunct="1"/>
            <a:r>
              <a:rPr lang="en-US" sz="1800" dirty="0" smtClean="0"/>
              <a:t>The Statement class has three methods for executing statements:</a:t>
            </a:r>
          </a:p>
          <a:p>
            <a:pPr lvl="3" eaLnBrk="1" hangingPunct="1"/>
            <a:r>
              <a:rPr lang="en-US" sz="1600" b="1" u="sng" dirty="0" err="1" smtClean="0"/>
              <a:t>executeQuery</a:t>
            </a:r>
            <a:r>
              <a:rPr lang="en-US" sz="1600" b="1" u="sng" dirty="0" smtClean="0"/>
              <a:t>(): </a:t>
            </a:r>
            <a:r>
              <a:rPr lang="en-US" sz="1600" dirty="0" smtClean="0"/>
              <a:t>For a SELECT statement, the method to use is </a:t>
            </a:r>
            <a:r>
              <a:rPr lang="en-US" sz="1600" dirty="0" err="1" smtClean="0"/>
              <a:t>executeQuery</a:t>
            </a:r>
            <a:r>
              <a:rPr lang="en-US" sz="1600" dirty="0" smtClean="0"/>
              <a:t> . </a:t>
            </a:r>
          </a:p>
          <a:p>
            <a:pPr lvl="4" eaLnBrk="1" hangingPunct="1"/>
            <a:r>
              <a:rPr lang="en-US" sz="1600" dirty="0" smtClean="0"/>
              <a:t>ResultSet </a:t>
            </a:r>
            <a:r>
              <a:rPr lang="en-US" sz="1600" dirty="0" err="1" smtClean="0"/>
              <a:t>executeQuery</a:t>
            </a:r>
            <a:r>
              <a:rPr lang="en-US" sz="1600" dirty="0" smtClean="0"/>
              <a:t>( String </a:t>
            </a:r>
            <a:r>
              <a:rPr lang="en-US" sz="1600" dirty="0" err="1" smtClean="0"/>
              <a:t>sql</a:t>
            </a:r>
            <a:r>
              <a:rPr lang="en-US" sz="1600" dirty="0" smtClean="0"/>
              <a:t>) throws </a:t>
            </a:r>
            <a:r>
              <a:rPr lang="en-US" sz="1600" dirty="0" err="1" smtClean="0"/>
              <a:t>SQLException</a:t>
            </a:r>
            <a:endParaRPr lang="en-US" sz="1600" dirty="0" smtClean="0"/>
          </a:p>
          <a:p>
            <a:pPr lvl="3" eaLnBrk="1" hangingPunct="1"/>
            <a:endParaRPr lang="en-US" sz="2000" b="1" dirty="0" smtClean="0">
              <a:solidFill>
                <a:srgbClr val="FF0000"/>
              </a:solidFill>
            </a:endParaRPr>
          </a:p>
          <a:p>
            <a:pPr lvl="3" eaLnBrk="1" hangingPunct="1">
              <a:buNone/>
            </a:pPr>
            <a:r>
              <a:rPr lang="en-US" sz="2000" b="1" dirty="0" smtClean="0">
                <a:solidFill>
                  <a:srgbClr val="FF0000"/>
                </a:solidFill>
              </a:rPr>
              <a:t>ResultSet </a:t>
            </a:r>
            <a:r>
              <a:rPr lang="en-US" sz="2000" b="1" dirty="0" err="1" smtClean="0">
                <a:solidFill>
                  <a:srgbClr val="FF0000"/>
                </a:solidFill>
              </a:rPr>
              <a:t>rs</a:t>
            </a:r>
            <a:r>
              <a:rPr lang="en-US" sz="2000" b="1" dirty="0" smtClean="0">
                <a:solidFill>
                  <a:srgbClr val="FF0000"/>
                </a:solidFill>
              </a:rPr>
              <a:t> = </a:t>
            </a:r>
            <a:r>
              <a:rPr lang="en-US" sz="2000" b="1" dirty="0" err="1" smtClean="0">
                <a:solidFill>
                  <a:srgbClr val="FF0000"/>
                </a:solidFill>
              </a:rPr>
              <a:t>stmt.executeQuery</a:t>
            </a:r>
            <a:r>
              <a:rPr lang="en-US" sz="2000" b="1" dirty="0" smtClean="0">
                <a:solidFill>
                  <a:srgbClr val="FF0000"/>
                </a:solidFill>
              </a:rPr>
              <a:t>("SELECT name, age FROM student");</a:t>
            </a:r>
            <a:endParaRPr lang="en-US" sz="1800" dirty="0" smtClean="0"/>
          </a:p>
          <a:p>
            <a:pPr lvl="3" eaLnBrk="1" hangingPunct="1"/>
            <a:endParaRPr lang="en-US" sz="1600" dirty="0" smtClean="0"/>
          </a:p>
          <a:p>
            <a:pPr lvl="3" eaLnBrk="1" hangingPunct="1"/>
            <a:r>
              <a:rPr lang="en-US" sz="1600" b="1" u="sng" dirty="0" err="1" smtClean="0"/>
              <a:t>executeUpdate</a:t>
            </a:r>
            <a:r>
              <a:rPr lang="en-US" sz="1600" b="1" u="sng" dirty="0" smtClean="0"/>
              <a:t>(): </a:t>
            </a:r>
            <a:r>
              <a:rPr lang="en-US" sz="1600" dirty="0" smtClean="0"/>
              <a:t>For statements that create or modify tables, the method to use is </a:t>
            </a:r>
            <a:r>
              <a:rPr lang="en-US" sz="1600" dirty="0" err="1" smtClean="0"/>
              <a:t>executeUpdate</a:t>
            </a:r>
            <a:r>
              <a:rPr lang="en-US" sz="1600" dirty="0" smtClean="0"/>
              <a:t>. Note: Statements that create a table, alter a table, or drop a table are all examples of DDL statements and are executed with the method </a:t>
            </a:r>
            <a:r>
              <a:rPr lang="en-US" sz="1600" dirty="0" err="1" smtClean="0"/>
              <a:t>executeUpdate</a:t>
            </a:r>
            <a:r>
              <a:rPr lang="en-US" sz="1600" dirty="0" smtClean="0"/>
              <a:t>.</a:t>
            </a:r>
          </a:p>
          <a:p>
            <a:pPr lvl="1" eaLnBrk="1" hangingPunct="1"/>
            <a:endParaRPr lang="en-US" sz="2000" b="0" dirty="0" smtClean="0"/>
          </a:p>
          <a:p>
            <a:pPr lvl="2" eaLnBrk="1" hangingPunct="1"/>
            <a:endParaRPr lang="en-US" sz="1600" b="1" dirty="0" smtClean="0">
              <a:solidFill>
                <a:srgbClr val="FF0000"/>
              </a:solidFill>
            </a:endParaRPr>
          </a:p>
          <a:p>
            <a:pPr lvl="1" eaLnBrk="1" hangingPunct="1"/>
            <a:endParaRPr lang="en-US" sz="2000" b="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76200"/>
            <a:ext cx="5334000" cy="762000"/>
          </a:xfrm>
        </p:spPr>
        <p:txBody>
          <a:bodyPr/>
          <a:lstStyle/>
          <a:p>
            <a:pPr eaLnBrk="1" hangingPunct="1"/>
            <a:r>
              <a:rPr lang="en-US" sz="3200" b="0" dirty="0" smtClean="0"/>
              <a:t>Java Database Connectivity</a:t>
            </a:r>
          </a:p>
        </p:txBody>
      </p:sp>
      <p:sp>
        <p:nvSpPr>
          <p:cNvPr id="22531" name="Rectangle 3"/>
          <p:cNvSpPr>
            <a:spLocks noGrp="1" noChangeArrowheads="1"/>
          </p:cNvSpPr>
          <p:nvPr>
            <p:ph idx="1"/>
          </p:nvPr>
        </p:nvSpPr>
        <p:spPr>
          <a:xfrm>
            <a:off x="152400" y="1143000"/>
            <a:ext cx="8763000" cy="4800600"/>
          </a:xfrm>
        </p:spPr>
        <p:txBody>
          <a:bodyPr/>
          <a:lstStyle/>
          <a:p>
            <a:pPr eaLnBrk="1" hangingPunct="1"/>
            <a:r>
              <a:rPr lang="en-US" sz="2400" b="0" dirty="0" smtClean="0"/>
              <a:t>Dealing with Databases(Contd..):</a:t>
            </a:r>
          </a:p>
          <a:p>
            <a:pPr lvl="1" eaLnBrk="1" hangingPunct="1"/>
            <a:r>
              <a:rPr lang="en-US" sz="2000" b="0" dirty="0" smtClean="0"/>
              <a:t>Step  4: Execute the statements which may or may not return ResultSet.</a:t>
            </a:r>
          </a:p>
          <a:p>
            <a:pPr lvl="3" eaLnBrk="1" hangingPunct="1"/>
            <a:r>
              <a:rPr lang="en-US" sz="1800" dirty="0" smtClean="0"/>
              <a:t>ResultSet </a:t>
            </a:r>
            <a:r>
              <a:rPr lang="en-US" sz="1800" dirty="0" err="1" smtClean="0"/>
              <a:t>executeUpdate</a:t>
            </a:r>
            <a:r>
              <a:rPr lang="en-US" sz="1800" dirty="0" smtClean="0"/>
              <a:t>( ) throws </a:t>
            </a:r>
            <a:r>
              <a:rPr lang="en-US" sz="1800" dirty="0" err="1" smtClean="0"/>
              <a:t>SQLException</a:t>
            </a:r>
            <a:endParaRPr lang="en-US" sz="1800" dirty="0" smtClean="0"/>
          </a:p>
          <a:p>
            <a:pPr lvl="3" eaLnBrk="1" hangingPunct="1">
              <a:buFont typeface="Wingdings" pitchFamily="2" charset="2"/>
              <a:buNone/>
            </a:pPr>
            <a:endParaRPr lang="en-US" sz="1800" b="1" dirty="0" smtClean="0">
              <a:solidFill>
                <a:srgbClr val="FF0000"/>
              </a:solidFill>
            </a:endParaRPr>
          </a:p>
          <a:p>
            <a:pPr lvl="3" eaLnBrk="1" hangingPunct="1">
              <a:buFont typeface="Wingdings" pitchFamily="2" charset="2"/>
              <a:buNone/>
            </a:pPr>
            <a:r>
              <a:rPr lang="en-US" sz="1800" b="1" dirty="0" smtClean="0">
                <a:solidFill>
                  <a:srgbClr val="FF0000"/>
                </a:solidFill>
              </a:rPr>
              <a:t>Statement stmt = </a:t>
            </a:r>
            <a:r>
              <a:rPr lang="en-US" sz="1800" b="1" dirty="0" err="1" smtClean="0">
                <a:solidFill>
                  <a:srgbClr val="FF0000"/>
                </a:solidFill>
              </a:rPr>
              <a:t>con.createStatement</a:t>
            </a:r>
            <a:r>
              <a:rPr lang="en-US" sz="1800" b="1" dirty="0" smtClean="0">
                <a:solidFill>
                  <a:srgbClr val="FF0000"/>
                </a:solidFill>
              </a:rPr>
              <a:t>();</a:t>
            </a:r>
          </a:p>
          <a:p>
            <a:pPr lvl="3" eaLnBrk="1" hangingPunct="1">
              <a:buFont typeface="Wingdings" pitchFamily="2" charset="2"/>
              <a:buNone/>
            </a:pPr>
            <a:r>
              <a:rPr lang="en-US" sz="1800" b="1" dirty="0" err="1" smtClean="0">
                <a:solidFill>
                  <a:srgbClr val="FF0000"/>
                </a:solidFill>
              </a:rPr>
              <a:t>stmt.executeUpdate</a:t>
            </a:r>
            <a:r>
              <a:rPr lang="en-US" sz="1800" b="1" dirty="0" smtClean="0">
                <a:solidFill>
                  <a:srgbClr val="FF0000"/>
                </a:solidFill>
              </a:rPr>
              <a:t>("INSERT INTO student " + "VALUES (1, 'Smith', ' Bombay' , 20, 7646234 ) )";</a:t>
            </a:r>
          </a:p>
          <a:p>
            <a:pPr lvl="3" eaLnBrk="1" hangingPunct="1">
              <a:buFont typeface="Wingdings" pitchFamily="2" charset="2"/>
              <a:buNone/>
            </a:pPr>
            <a:endParaRPr lang="en-US" sz="1800" b="1" dirty="0" smtClean="0">
              <a:solidFill>
                <a:srgbClr val="FF0000"/>
              </a:solidFill>
            </a:endParaRPr>
          </a:p>
          <a:p>
            <a:pPr lvl="3" eaLnBrk="1" hangingPunct="1"/>
            <a:endParaRPr lang="en-US" sz="1600" b="1" u="sng" dirty="0" smtClean="0"/>
          </a:p>
          <a:p>
            <a:pPr lvl="3" eaLnBrk="1" hangingPunct="1"/>
            <a:r>
              <a:rPr lang="en-US" sz="1800" b="1" u="sng" dirty="0" smtClean="0"/>
              <a:t>execute() : </a:t>
            </a:r>
            <a:r>
              <a:rPr lang="en-US" sz="1800" dirty="0" smtClean="0"/>
              <a:t>executes an SQL  statement that is written as String object.</a:t>
            </a:r>
            <a:endParaRPr lang="en-US" sz="1800" b="0" dirty="0" smtClean="0"/>
          </a:p>
          <a:p>
            <a:pPr lvl="1" eaLnBrk="1" hangingPunct="1"/>
            <a:endParaRPr lang="en-US" sz="2000" b="0" dirty="0" smtClean="0"/>
          </a:p>
          <a:p>
            <a:pPr lvl="1" eaLnBrk="1" hangingPunct="1"/>
            <a:endParaRPr lang="en-US" sz="2000" b="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tent.jpg"/>
          <p:cNvPicPr>
            <a:picLocks noChangeAspect="1"/>
          </p:cNvPicPr>
          <p:nvPr/>
        </p:nvPicPr>
        <p:blipFill>
          <a:blip r:embed="rId3" cstate="print"/>
          <a:stretch>
            <a:fillRect/>
          </a:stretch>
        </p:blipFill>
        <p:spPr>
          <a:xfrm>
            <a:off x="4712677" y="914400"/>
            <a:ext cx="4431323" cy="3657600"/>
          </a:xfrm>
          <a:prstGeom prst="rect">
            <a:avLst/>
          </a:prstGeom>
        </p:spPr>
      </p:pic>
      <p:sp>
        <p:nvSpPr>
          <p:cNvPr id="5123"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
            </a:r>
            <a:br>
              <a:rPr lang="en-US" sz="3200" b="0" dirty="0" smtClean="0"/>
            </a:br>
            <a:r>
              <a:rPr lang="en-US" sz="3200" b="0" dirty="0" smtClean="0"/>
              <a:t>Contents</a:t>
            </a:r>
            <a:endParaRPr lang="en-US" sz="3200" b="0" dirty="0" smtClean="0"/>
          </a:p>
        </p:txBody>
      </p:sp>
      <p:sp>
        <p:nvSpPr>
          <p:cNvPr id="5124" name="Rectangle 3"/>
          <p:cNvSpPr>
            <a:spLocks noGrp="1" noChangeArrowheads="1"/>
          </p:cNvSpPr>
          <p:nvPr>
            <p:ph idx="1"/>
          </p:nvPr>
        </p:nvSpPr>
        <p:spPr>
          <a:xfrm>
            <a:off x="381000" y="1112838"/>
            <a:ext cx="8380413" cy="4960937"/>
          </a:xfrm>
        </p:spPr>
        <p:txBody>
          <a:bodyPr/>
          <a:lstStyle/>
          <a:p>
            <a:pPr eaLnBrk="1" hangingPunct="1"/>
            <a:r>
              <a:rPr lang="en-US" sz="2400" b="0" dirty="0" smtClean="0"/>
              <a:t>What is JDBC</a:t>
            </a:r>
          </a:p>
          <a:p>
            <a:pPr eaLnBrk="1" hangingPunct="1"/>
            <a:r>
              <a:rPr lang="en-US" sz="2400" b="0" dirty="0" smtClean="0"/>
              <a:t>Architecture of JDBC</a:t>
            </a:r>
          </a:p>
          <a:p>
            <a:pPr eaLnBrk="1" hangingPunct="1"/>
            <a:r>
              <a:rPr lang="en-US" sz="2400" b="0" dirty="0" smtClean="0"/>
              <a:t>Types of Divers</a:t>
            </a:r>
          </a:p>
          <a:p>
            <a:pPr eaLnBrk="1" hangingPunct="1"/>
            <a:r>
              <a:rPr lang="en-US" sz="2400" b="0" dirty="0" smtClean="0"/>
              <a:t>Implementing JDBC</a:t>
            </a:r>
          </a:p>
          <a:p>
            <a:pPr eaLnBrk="1" hangingPunct="1"/>
            <a:r>
              <a:rPr lang="en-US" sz="2400" b="0" dirty="0" smtClean="0"/>
              <a:t>Fetching the </a:t>
            </a:r>
            <a:r>
              <a:rPr lang="en-US" sz="2400" b="0" dirty="0" err="1" smtClean="0"/>
              <a:t>MetaData</a:t>
            </a:r>
            <a:endParaRPr lang="en-US" sz="2400" b="0" dirty="0" smtClean="0"/>
          </a:p>
          <a:p>
            <a:pPr eaLnBrk="1" hangingPunct="1"/>
            <a:r>
              <a:rPr lang="en-US" sz="2400" b="0" dirty="0" smtClean="0"/>
              <a:t>DataSource and Connection Pooling</a:t>
            </a:r>
          </a:p>
          <a:p>
            <a:pPr eaLnBrk="1" hangingPunct="1"/>
            <a:r>
              <a:rPr lang="en-US" sz="2400" b="0" dirty="0" smtClean="0"/>
              <a:t>Rowsets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76200"/>
            <a:ext cx="5334000" cy="762000"/>
          </a:xfrm>
        </p:spPr>
        <p:txBody>
          <a:bodyPr/>
          <a:lstStyle/>
          <a:p>
            <a:pPr eaLnBrk="1" hangingPunct="1"/>
            <a:r>
              <a:rPr lang="en-US" sz="3200" b="0" dirty="0" smtClean="0"/>
              <a:t>Java Database Connectivity</a:t>
            </a:r>
          </a:p>
        </p:txBody>
      </p:sp>
      <p:sp>
        <p:nvSpPr>
          <p:cNvPr id="22531" name="Rectangle 3"/>
          <p:cNvSpPr>
            <a:spLocks noGrp="1" noChangeArrowheads="1"/>
          </p:cNvSpPr>
          <p:nvPr>
            <p:ph idx="1"/>
          </p:nvPr>
        </p:nvSpPr>
        <p:spPr>
          <a:xfrm>
            <a:off x="152400" y="1143000"/>
            <a:ext cx="8763000" cy="4800600"/>
          </a:xfrm>
        </p:spPr>
        <p:txBody>
          <a:bodyPr/>
          <a:lstStyle/>
          <a:p>
            <a:pPr eaLnBrk="1" hangingPunct="1"/>
            <a:r>
              <a:rPr lang="en-US" sz="2400" b="0" dirty="0" smtClean="0"/>
              <a:t>Dealing with Databases(Contd..):</a:t>
            </a:r>
          </a:p>
          <a:p>
            <a:pPr lvl="1" eaLnBrk="1" hangingPunct="1"/>
            <a:r>
              <a:rPr lang="en-US" sz="2000" b="0" dirty="0" smtClean="0"/>
              <a:t>Step  5: Manipulate the ResultSet:</a:t>
            </a:r>
          </a:p>
          <a:p>
            <a:pPr lvl="2" eaLnBrk="1" hangingPunct="1"/>
            <a:r>
              <a:rPr lang="en-US" sz="1800" b="1" dirty="0" smtClean="0"/>
              <a:t>ResultSet</a:t>
            </a:r>
            <a:r>
              <a:rPr lang="en-US" sz="1800" dirty="0" smtClean="0"/>
              <a:t> provides access to a table of data generated by executing a Statement. </a:t>
            </a:r>
          </a:p>
          <a:p>
            <a:pPr lvl="2" eaLnBrk="1" hangingPunct="1"/>
            <a:r>
              <a:rPr lang="en-US" sz="1800" dirty="0" smtClean="0"/>
              <a:t>The table rows are retrieved in sequence. A ResultSet maintains a cursor pointing to its current row of data.</a:t>
            </a:r>
            <a:endParaRPr lang="en-US" sz="1800" b="0" dirty="0" smtClean="0"/>
          </a:p>
          <a:p>
            <a:pPr lvl="1" eaLnBrk="1" hangingPunct="1"/>
            <a:endParaRPr lang="en-US" sz="2000" b="0" dirty="0" smtClean="0"/>
          </a:p>
          <a:p>
            <a:pPr lvl="2" eaLnBrk="1" hangingPunct="1"/>
            <a:r>
              <a:rPr lang="en-US" sz="1800" b="0" dirty="0" smtClean="0"/>
              <a:t>Retrieving data from </a:t>
            </a:r>
            <a:r>
              <a:rPr lang="en-US" sz="1800" b="0" dirty="0" err="1" smtClean="0"/>
              <a:t>Resultset</a:t>
            </a:r>
            <a:endParaRPr lang="en-US" sz="1800" b="0" dirty="0" smtClean="0"/>
          </a:p>
          <a:p>
            <a:pPr lvl="3" eaLnBrk="1" hangingPunct="1"/>
            <a:r>
              <a:rPr lang="en-US" sz="2000" b="1" dirty="0" err="1" smtClean="0">
                <a:solidFill>
                  <a:srgbClr val="FF0000"/>
                </a:solidFill>
              </a:rPr>
              <a:t>boolean</a:t>
            </a:r>
            <a:r>
              <a:rPr lang="en-US" sz="2000" b="1" dirty="0" smtClean="0">
                <a:solidFill>
                  <a:srgbClr val="FF0000"/>
                </a:solidFill>
              </a:rPr>
              <a:t> next( ) throws </a:t>
            </a:r>
            <a:r>
              <a:rPr lang="en-US" sz="2000" b="1" dirty="0" err="1" smtClean="0">
                <a:solidFill>
                  <a:srgbClr val="FF0000"/>
                </a:solidFill>
              </a:rPr>
              <a:t>SQLException</a:t>
            </a:r>
            <a:r>
              <a:rPr lang="en-US" sz="2000" b="1" dirty="0" smtClean="0">
                <a:solidFill>
                  <a:srgbClr val="FF0000"/>
                </a:solidFill>
              </a:rPr>
              <a:t> </a:t>
            </a:r>
          </a:p>
          <a:p>
            <a:pPr lvl="3" eaLnBrk="1" hangingPunct="1"/>
            <a:r>
              <a:rPr lang="en-US" sz="2000" b="1" dirty="0" smtClean="0">
                <a:solidFill>
                  <a:srgbClr val="FF0000"/>
                </a:solidFill>
              </a:rPr>
              <a:t>void  close ( ) throws </a:t>
            </a:r>
            <a:r>
              <a:rPr lang="en-US" sz="2000" b="1" dirty="0" err="1" smtClean="0">
                <a:solidFill>
                  <a:srgbClr val="FF0000"/>
                </a:solidFill>
              </a:rPr>
              <a:t>SQLException</a:t>
            </a:r>
            <a:r>
              <a:rPr lang="en-US" sz="2000" b="1" dirty="0" smtClean="0">
                <a:solidFill>
                  <a:srgbClr val="FF0000"/>
                </a:solidFill>
              </a:rPr>
              <a:t> </a:t>
            </a:r>
          </a:p>
          <a:p>
            <a:pPr lvl="3" eaLnBrk="1" hangingPunct="1"/>
            <a:r>
              <a:rPr lang="en-US" sz="2000" b="1" dirty="0" smtClean="0">
                <a:solidFill>
                  <a:srgbClr val="FF0000"/>
                </a:solidFill>
              </a:rPr>
              <a:t>XXX  </a:t>
            </a:r>
            <a:r>
              <a:rPr lang="en-US" sz="2000" b="1" dirty="0" err="1" smtClean="0">
                <a:solidFill>
                  <a:srgbClr val="FF0000"/>
                </a:solidFill>
              </a:rPr>
              <a:t>getXXX</a:t>
            </a:r>
            <a:r>
              <a:rPr lang="en-US" sz="2000" b="1" dirty="0" smtClean="0">
                <a:solidFill>
                  <a:srgbClr val="FF0000"/>
                </a:solidFill>
              </a:rPr>
              <a:t>( </a:t>
            </a:r>
            <a:r>
              <a:rPr lang="en-US" sz="2000" b="1" dirty="0" err="1" smtClean="0">
                <a:solidFill>
                  <a:srgbClr val="FF0000"/>
                </a:solidFill>
              </a:rPr>
              <a:t>int</a:t>
            </a:r>
            <a:r>
              <a:rPr lang="en-US" sz="2000" b="1" dirty="0" smtClean="0">
                <a:solidFill>
                  <a:srgbClr val="FF0000"/>
                </a:solidFill>
              </a:rPr>
              <a:t> index ) throws </a:t>
            </a:r>
            <a:r>
              <a:rPr lang="en-US" sz="2000" b="1" dirty="0" err="1" smtClean="0">
                <a:solidFill>
                  <a:srgbClr val="FF0000"/>
                </a:solidFill>
              </a:rPr>
              <a:t>SQLException</a:t>
            </a: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363" y="188913"/>
            <a:ext cx="8308975" cy="420687"/>
          </a:xfrm>
        </p:spPr>
        <p:txBody>
          <a:bodyPr>
            <a:normAutofit fontScale="90000"/>
          </a:bodyPr>
          <a:lstStyle/>
          <a:p>
            <a:pPr eaLnBrk="1" hangingPunct="1"/>
            <a:r>
              <a:rPr lang="en-US" sz="3600" b="0" dirty="0" smtClean="0"/>
              <a:t>Java Database Connectivity</a:t>
            </a:r>
          </a:p>
        </p:txBody>
      </p:sp>
      <p:sp>
        <p:nvSpPr>
          <p:cNvPr id="23555" name="Rectangle 3"/>
          <p:cNvSpPr>
            <a:spLocks noGrp="1" noChangeArrowheads="1"/>
          </p:cNvSpPr>
          <p:nvPr>
            <p:ph idx="1"/>
          </p:nvPr>
        </p:nvSpPr>
        <p:spPr>
          <a:xfrm>
            <a:off x="152400" y="1066800"/>
            <a:ext cx="8763000" cy="5105400"/>
          </a:xfrm>
        </p:spPr>
        <p:txBody>
          <a:bodyPr/>
          <a:lstStyle/>
          <a:p>
            <a:pPr eaLnBrk="1" hangingPunct="1"/>
            <a:r>
              <a:rPr lang="en-US" sz="2400" b="0" dirty="0" smtClean="0"/>
              <a:t>Dealing with Databases(Contd..):</a:t>
            </a:r>
          </a:p>
          <a:p>
            <a:pPr lvl="1" eaLnBrk="1" hangingPunct="1"/>
            <a:r>
              <a:rPr lang="en-US" sz="2000" b="0" dirty="0" smtClean="0"/>
              <a:t>Step  5: Manipulate the ResultSet(Contd..):</a:t>
            </a:r>
          </a:p>
          <a:p>
            <a:pPr lvl="2" eaLnBrk="1" hangingPunct="1"/>
            <a:r>
              <a:rPr lang="en-US" sz="1800" dirty="0" smtClean="0"/>
              <a:t>Example:</a:t>
            </a:r>
          </a:p>
          <a:p>
            <a:pPr lvl="2" eaLnBrk="1" hangingPunct="1"/>
            <a:endParaRPr lang="en-US" sz="1800" dirty="0" smtClean="0"/>
          </a:p>
          <a:p>
            <a:pPr lvl="3" eaLnBrk="1" hangingPunct="1">
              <a:buFontTx/>
              <a:buNone/>
            </a:pPr>
            <a:r>
              <a:rPr lang="en-US" sz="2000" b="1" dirty="0" smtClean="0">
                <a:solidFill>
                  <a:srgbClr val="FF0000"/>
                </a:solidFill>
              </a:rPr>
              <a:t>String query = " SELECT name, age FROM student ";</a:t>
            </a:r>
          </a:p>
          <a:p>
            <a:pPr lvl="3" eaLnBrk="1" hangingPunct="1">
              <a:buFontTx/>
              <a:buNone/>
            </a:pPr>
            <a:r>
              <a:rPr lang="en-US" sz="2000" b="1" dirty="0" smtClean="0">
                <a:solidFill>
                  <a:srgbClr val="FF0000"/>
                </a:solidFill>
              </a:rPr>
              <a:t>ResultSet </a:t>
            </a:r>
            <a:r>
              <a:rPr lang="en-US" sz="2000" b="1" dirty="0" err="1" smtClean="0">
                <a:solidFill>
                  <a:srgbClr val="FF0000"/>
                </a:solidFill>
              </a:rPr>
              <a:t>rs</a:t>
            </a:r>
            <a:r>
              <a:rPr lang="en-US" sz="2000" b="1" dirty="0" smtClean="0">
                <a:solidFill>
                  <a:srgbClr val="FF0000"/>
                </a:solidFill>
              </a:rPr>
              <a:t> = </a:t>
            </a:r>
            <a:r>
              <a:rPr lang="en-US" sz="2000" b="1" dirty="0" err="1" smtClean="0">
                <a:solidFill>
                  <a:srgbClr val="FF0000"/>
                </a:solidFill>
              </a:rPr>
              <a:t>stmt.executeQuery</a:t>
            </a:r>
            <a:r>
              <a:rPr lang="en-US" sz="2000" b="1" dirty="0" smtClean="0">
                <a:solidFill>
                  <a:srgbClr val="FF0000"/>
                </a:solidFill>
              </a:rPr>
              <a:t>(query);</a:t>
            </a:r>
          </a:p>
          <a:p>
            <a:pPr lvl="3" eaLnBrk="1" hangingPunct="1">
              <a:buFontTx/>
              <a:buNone/>
            </a:pPr>
            <a:r>
              <a:rPr lang="en-US" sz="2000" b="1" dirty="0" smtClean="0">
                <a:solidFill>
                  <a:srgbClr val="FF0000"/>
                </a:solidFill>
              </a:rPr>
              <a:t>while (</a:t>
            </a:r>
            <a:r>
              <a:rPr lang="en-US" sz="2000" b="1" dirty="0" err="1" smtClean="0">
                <a:solidFill>
                  <a:srgbClr val="FF0000"/>
                </a:solidFill>
              </a:rPr>
              <a:t>rs.next</a:t>
            </a:r>
            <a:r>
              <a:rPr lang="en-US" sz="2000" b="1" dirty="0" smtClean="0">
                <a:solidFill>
                  <a:srgbClr val="FF0000"/>
                </a:solidFill>
              </a:rPr>
              <a:t>()) {</a:t>
            </a:r>
          </a:p>
          <a:p>
            <a:pPr lvl="3" eaLnBrk="1" hangingPunct="1">
              <a:buFontTx/>
              <a:buNone/>
            </a:pPr>
            <a:r>
              <a:rPr lang="en-US" sz="2000" b="1" dirty="0" smtClean="0">
                <a:solidFill>
                  <a:srgbClr val="FF0000"/>
                </a:solidFill>
              </a:rPr>
              <a:t>		String s = </a:t>
            </a:r>
            <a:r>
              <a:rPr lang="en-US" sz="2000" b="1" dirty="0" err="1" smtClean="0">
                <a:solidFill>
                  <a:srgbClr val="FF0000"/>
                </a:solidFill>
              </a:rPr>
              <a:t>rs.getString</a:t>
            </a:r>
            <a:r>
              <a:rPr lang="en-US" sz="2000" b="1" dirty="0" smtClean="0">
                <a:solidFill>
                  <a:srgbClr val="FF0000"/>
                </a:solidFill>
              </a:rPr>
              <a:t>("name");</a:t>
            </a:r>
          </a:p>
          <a:p>
            <a:pPr lvl="3" eaLnBrk="1" hangingPunct="1">
              <a:buFontTx/>
              <a:buNone/>
            </a:pPr>
            <a:r>
              <a:rPr lang="en-US" sz="2000" b="1" dirty="0" smtClean="0">
                <a:solidFill>
                  <a:srgbClr val="FF0000"/>
                </a:solidFill>
              </a:rPr>
              <a:t>		</a:t>
            </a:r>
            <a:r>
              <a:rPr lang="en-US" sz="2000" b="1" dirty="0" err="1" smtClean="0">
                <a:solidFill>
                  <a:srgbClr val="FF0000"/>
                </a:solidFill>
              </a:rPr>
              <a:t>BigDecimal</a:t>
            </a:r>
            <a:r>
              <a:rPr lang="en-US" sz="2000" b="1" dirty="0" smtClean="0">
                <a:solidFill>
                  <a:srgbClr val="FF0000"/>
                </a:solidFill>
              </a:rPr>
              <a:t> n = </a:t>
            </a:r>
            <a:r>
              <a:rPr lang="en-US" sz="2000" b="1" dirty="0" err="1" smtClean="0">
                <a:solidFill>
                  <a:srgbClr val="FF0000"/>
                </a:solidFill>
              </a:rPr>
              <a:t>rs.getBigDecimal</a:t>
            </a:r>
            <a:r>
              <a:rPr lang="en-US" sz="2000" b="1" dirty="0" smtClean="0">
                <a:solidFill>
                  <a:srgbClr val="FF0000"/>
                </a:solidFill>
              </a:rPr>
              <a:t>("age");</a:t>
            </a:r>
          </a:p>
          <a:p>
            <a:pPr lvl="3" eaLnBrk="1" hangingPunct="1">
              <a:buFontTx/>
              <a:buNone/>
            </a:pPr>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(s + "      " + n);</a:t>
            </a:r>
          </a:p>
          <a:p>
            <a:pPr lvl="3" eaLnBrk="1" hangingPunct="1">
              <a:buFontTx/>
              <a:buNone/>
            </a:pPr>
            <a:r>
              <a:rPr lang="en-US" sz="2000" b="1" dirty="0" smtClean="0">
                <a:solidFill>
                  <a:srgbClr val="FF0000"/>
                </a:solidFill>
              </a:rPr>
              <a:t>}</a:t>
            </a:r>
          </a:p>
          <a:p>
            <a:pPr lvl="2" eaLnBrk="1" hangingPunct="1"/>
            <a:endParaRPr lang="en-US" sz="1800" dirty="0" smtClean="0"/>
          </a:p>
          <a:p>
            <a:pPr lvl="1" eaLnBrk="1" hangingPunct="1"/>
            <a:endParaRPr lang="en-US" sz="1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363" y="188913"/>
            <a:ext cx="8308975" cy="420687"/>
          </a:xfrm>
        </p:spPr>
        <p:txBody>
          <a:bodyPr>
            <a:normAutofit fontScale="90000"/>
          </a:bodyPr>
          <a:lstStyle/>
          <a:p>
            <a:pPr eaLnBrk="1" hangingPunct="1"/>
            <a:r>
              <a:rPr lang="en-US" sz="3600" b="0" dirty="0" smtClean="0"/>
              <a:t>Java Database Connectivity</a:t>
            </a:r>
          </a:p>
        </p:txBody>
      </p:sp>
      <p:sp>
        <p:nvSpPr>
          <p:cNvPr id="23555" name="Rectangle 3"/>
          <p:cNvSpPr>
            <a:spLocks noGrp="1" noChangeArrowheads="1"/>
          </p:cNvSpPr>
          <p:nvPr>
            <p:ph idx="1"/>
          </p:nvPr>
        </p:nvSpPr>
        <p:spPr>
          <a:xfrm>
            <a:off x="152400" y="1066800"/>
            <a:ext cx="8763000" cy="5105400"/>
          </a:xfrm>
        </p:spPr>
        <p:txBody>
          <a:bodyPr/>
          <a:lstStyle/>
          <a:p>
            <a:pPr eaLnBrk="1" hangingPunct="1"/>
            <a:r>
              <a:rPr lang="en-US" sz="2400" b="0" dirty="0" smtClean="0"/>
              <a:t>Dealing with Databases(Contd..):</a:t>
            </a:r>
          </a:p>
          <a:p>
            <a:pPr lvl="1" eaLnBrk="1" hangingPunct="1"/>
            <a:r>
              <a:rPr lang="en-US" sz="2000" b="0" dirty="0" smtClean="0"/>
              <a:t>Step  6: Closing the Connections</a:t>
            </a:r>
          </a:p>
          <a:p>
            <a:pPr lvl="2" eaLnBrk="1" hangingPunct="1"/>
            <a:r>
              <a:rPr lang="en-US" sz="1800" dirty="0" smtClean="0"/>
              <a:t>close() is used with different interfaces </a:t>
            </a:r>
          </a:p>
          <a:p>
            <a:pPr lvl="2" eaLnBrk="1" hangingPunct="1"/>
            <a:endParaRPr lang="en-US" sz="1800" dirty="0" smtClean="0"/>
          </a:p>
          <a:p>
            <a:pPr lvl="4" eaLnBrk="1" hangingPunct="1">
              <a:buNone/>
            </a:pPr>
            <a:r>
              <a:rPr lang="en-US" sz="2000" dirty="0" err="1" smtClean="0">
                <a:solidFill>
                  <a:srgbClr val="FF0000"/>
                </a:solidFill>
              </a:rPr>
              <a:t>stmt.close</a:t>
            </a:r>
            <a:r>
              <a:rPr lang="en-US" sz="2000" dirty="0" smtClean="0">
                <a:solidFill>
                  <a:srgbClr val="FF0000"/>
                </a:solidFill>
              </a:rPr>
              <a:t>()</a:t>
            </a:r>
          </a:p>
          <a:p>
            <a:pPr lvl="4" eaLnBrk="1" hangingPunct="1">
              <a:buNone/>
            </a:pPr>
            <a:r>
              <a:rPr lang="en-US" sz="2000" dirty="0" err="1" smtClean="0">
                <a:solidFill>
                  <a:srgbClr val="FF0000"/>
                </a:solidFill>
              </a:rPr>
              <a:t>conn.close</a:t>
            </a:r>
            <a:r>
              <a:rPr lang="en-US" sz="2000" dirty="0" smtClean="0">
                <a:solidFill>
                  <a:srgbClr val="FF0000"/>
                </a:solidFill>
              </a:rPr>
              <a:t>()</a:t>
            </a:r>
          </a:p>
          <a:p>
            <a:pPr lvl="1" eaLnBrk="1" hangingPunct="1"/>
            <a:endParaRPr lang="en-US" sz="1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363" y="188913"/>
            <a:ext cx="8308975" cy="420687"/>
          </a:xfrm>
        </p:spPr>
        <p:txBody>
          <a:bodyPr>
            <a:normAutofit fontScale="90000"/>
          </a:bodyPr>
          <a:lstStyle/>
          <a:p>
            <a:pPr eaLnBrk="1" hangingPunct="1"/>
            <a:r>
              <a:rPr lang="en-US" sz="3600" b="0" dirty="0" smtClean="0"/>
              <a:t>Java Database Connectivity</a:t>
            </a:r>
          </a:p>
        </p:txBody>
      </p:sp>
      <p:sp>
        <p:nvSpPr>
          <p:cNvPr id="23555" name="Rectangle 3"/>
          <p:cNvSpPr>
            <a:spLocks noGrp="1" noChangeArrowheads="1"/>
          </p:cNvSpPr>
          <p:nvPr>
            <p:ph idx="1"/>
          </p:nvPr>
        </p:nvSpPr>
        <p:spPr>
          <a:xfrm>
            <a:off x="152400" y="1066800"/>
            <a:ext cx="8763000" cy="5105400"/>
          </a:xfrm>
        </p:spPr>
        <p:txBody>
          <a:bodyPr/>
          <a:lstStyle/>
          <a:p>
            <a:pPr eaLnBrk="1" hangingPunct="1"/>
            <a:r>
              <a:rPr lang="en-US" sz="2400" b="0" dirty="0" smtClean="0"/>
              <a:t>Dealing with Databases(Contd..):</a:t>
            </a:r>
          </a:p>
          <a:p>
            <a:pPr lvl="1" eaLnBrk="1" hangingPunct="1"/>
            <a:endParaRPr lang="en-US" sz="1400" dirty="0" smtClean="0"/>
          </a:p>
        </p:txBody>
      </p:sp>
      <p:pic>
        <p:nvPicPr>
          <p:cNvPr id="4" name="Picture 3" descr="JDBC Class Diag.png"/>
          <p:cNvPicPr>
            <a:picLocks noChangeAspect="1"/>
          </p:cNvPicPr>
          <p:nvPr/>
        </p:nvPicPr>
        <p:blipFill>
          <a:blip r:embed="rId3"/>
          <a:stretch>
            <a:fillRect/>
          </a:stretch>
        </p:blipFill>
        <p:spPr>
          <a:xfrm>
            <a:off x="157714" y="1667381"/>
            <a:ext cx="8828572" cy="404761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AccessDemo.java</a:t>
            </a:r>
          </a:p>
          <a:p>
            <a:r>
              <a:rPr lang="en-US" sz="2400" b="0" dirty="0" smtClean="0"/>
              <a:t>DerbyDemo.java</a:t>
            </a:r>
          </a:p>
          <a:p>
            <a:r>
              <a:rPr lang="en-US" sz="2400" b="0" dirty="0" smtClean="0"/>
              <a:t>OracleDemo.java</a:t>
            </a:r>
          </a:p>
          <a:p>
            <a:r>
              <a:rPr lang="en-US" sz="2400" b="0" dirty="0" smtClean="0"/>
              <a:t>OraDemoType4.java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152400"/>
            <a:ext cx="7239000" cy="609600"/>
          </a:xfrm>
        </p:spPr>
        <p:txBody>
          <a:bodyPr/>
          <a:lstStyle/>
          <a:p>
            <a:pPr eaLnBrk="1" hangingPunct="1"/>
            <a:r>
              <a:rPr lang="en-US" sz="3200" b="0" dirty="0" smtClean="0"/>
              <a:t>Java Database Connectivity</a:t>
            </a:r>
          </a:p>
        </p:txBody>
      </p:sp>
      <p:sp>
        <p:nvSpPr>
          <p:cNvPr id="4" name="Rectangle 3"/>
          <p:cNvSpPr txBox="1">
            <a:spLocks noChangeArrowheads="1"/>
          </p:cNvSpPr>
          <p:nvPr/>
        </p:nvSpPr>
        <p:spPr bwMode="auto">
          <a:xfrm>
            <a:off x="304800" y="990600"/>
            <a:ext cx="88392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lvl="1" indent="-285750" defTabSz="969963" eaLnBrk="1" hangingPunct="1">
              <a:spcBef>
                <a:spcPct val="20000"/>
              </a:spcBef>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Transaction</a:t>
            </a:r>
            <a:r>
              <a:rPr kumimoji="0" lang="en-US" sz="2000" b="0" i="0" u="none" strike="noStrike" kern="0" cap="none" spc="0" normalizeH="0" noProof="0" dirty="0" smtClean="0">
                <a:ln>
                  <a:noFill/>
                </a:ln>
                <a:solidFill>
                  <a:schemeClr val="tx1"/>
                </a:solidFill>
                <a:effectLst/>
                <a:uLnTx/>
                <a:uFillTx/>
                <a:latin typeface="+mn-lt"/>
              </a:rPr>
              <a:t> Management:</a:t>
            </a:r>
          </a:p>
          <a:p>
            <a:pPr marL="1200150" lvl="2" indent="-285750" defTabSz="969963" eaLnBrk="1" hangingPunct="1">
              <a:spcBef>
                <a:spcPct val="20000"/>
              </a:spcBef>
              <a:buFont typeface="Wingdings" pitchFamily="2" charset="2"/>
              <a:buChar char="§"/>
              <a:defRPr/>
            </a:pPr>
            <a:r>
              <a:rPr lang="en-US" sz="1800" dirty="0" smtClean="0">
                <a:latin typeface="+mn-lt"/>
              </a:rPr>
              <a:t>Transactions are not explicitly opened and closed, Instead, the connection has a state called </a:t>
            </a:r>
            <a:r>
              <a:rPr lang="en-US" sz="1800" i="1" dirty="0" err="1" smtClean="0">
                <a:latin typeface="+mn-lt"/>
              </a:rPr>
              <a:t>AutoCommit</a:t>
            </a:r>
            <a:r>
              <a:rPr lang="en-US" sz="1800" dirty="0" smtClean="0">
                <a:latin typeface="+mn-lt"/>
              </a:rPr>
              <a:t> mode</a:t>
            </a:r>
          </a:p>
          <a:p>
            <a:pPr marL="1200150" lvl="2" indent="-285750" defTabSz="969963" eaLnBrk="1" hangingPunct="1">
              <a:spcBef>
                <a:spcPct val="20000"/>
              </a:spcBef>
              <a:buFont typeface="Wingdings" pitchFamily="2" charset="2"/>
              <a:buChar char="§"/>
              <a:defRPr/>
            </a:pPr>
            <a:r>
              <a:rPr lang="en-US" sz="1800" dirty="0" smtClean="0">
                <a:latin typeface="+mn-lt"/>
              </a:rPr>
              <a:t>if </a:t>
            </a:r>
            <a:r>
              <a:rPr lang="en-US" sz="1800" i="1" dirty="0" err="1" smtClean="0">
                <a:latin typeface="+mn-lt"/>
              </a:rPr>
              <a:t>AutoCommit</a:t>
            </a:r>
            <a:r>
              <a:rPr lang="en-US" sz="1800" dirty="0" smtClean="0">
                <a:latin typeface="+mn-lt"/>
              </a:rPr>
              <a:t> is true, then every statement is automatically committed. Default case: true</a:t>
            </a:r>
          </a:p>
          <a:p>
            <a:pPr marL="1200150" lvl="2" indent="-285750" defTabSz="969963" eaLnBrk="1" hangingPunct="1">
              <a:spcBef>
                <a:spcPct val="20000"/>
              </a:spcBef>
              <a:buFont typeface="Wingdings" pitchFamily="2" charset="2"/>
              <a:buChar char="§"/>
              <a:defRPr/>
            </a:pPr>
            <a:r>
              <a:rPr lang="en-US" sz="1800" dirty="0" err="1" smtClean="0">
                <a:latin typeface="+mn-lt"/>
              </a:rPr>
              <a:t>Connection.setAutoCommit</a:t>
            </a:r>
            <a:r>
              <a:rPr lang="en-US" sz="1800" dirty="0" smtClean="0">
                <a:latin typeface="+mn-lt"/>
              </a:rPr>
              <a:t>(</a:t>
            </a:r>
            <a:r>
              <a:rPr lang="en-US" sz="1800" dirty="0" err="1" smtClean="0">
                <a:latin typeface="+mn-lt"/>
              </a:rPr>
              <a:t>boolean</a:t>
            </a:r>
            <a:r>
              <a:rPr lang="en-US" sz="1800" dirty="0" smtClean="0">
                <a:latin typeface="+mn-lt"/>
              </a:rPr>
              <a:t>)</a:t>
            </a:r>
          </a:p>
          <a:p>
            <a:pPr marL="1657350" lvl="3" indent="-285750" defTabSz="969963" eaLnBrk="1" hangingPunct="1">
              <a:spcBef>
                <a:spcPct val="20000"/>
              </a:spcBef>
              <a:buFont typeface="Wingdings" pitchFamily="2" charset="2"/>
              <a:buChar char="§"/>
              <a:defRPr/>
            </a:pPr>
            <a:r>
              <a:rPr lang="en-US" sz="1600" dirty="0" smtClean="0">
                <a:latin typeface="+mn-lt"/>
              </a:rPr>
              <a:t>if </a:t>
            </a:r>
            <a:r>
              <a:rPr lang="en-US" sz="1600" i="1" dirty="0" err="1" smtClean="0">
                <a:latin typeface="+mn-lt"/>
              </a:rPr>
              <a:t>AutoCommit</a:t>
            </a:r>
            <a:r>
              <a:rPr lang="en-US" sz="1600" dirty="0" smtClean="0">
                <a:latin typeface="+mn-lt"/>
              </a:rPr>
              <a:t> is false, then every statement is added to an ongoing transaction</a:t>
            </a:r>
          </a:p>
          <a:p>
            <a:pPr marL="1200150" lvl="2" indent="-285750" defTabSz="969963" eaLnBrk="1" hangingPunct="1">
              <a:spcBef>
                <a:spcPct val="20000"/>
              </a:spcBef>
              <a:buFont typeface="Wingdings" pitchFamily="2" charset="2"/>
              <a:buChar char="§"/>
              <a:defRPr/>
            </a:pPr>
            <a:r>
              <a:rPr lang="en-US" sz="1800" dirty="0" smtClean="0">
                <a:latin typeface="+mn-lt"/>
              </a:rPr>
              <a:t>You must explicitly commit or rollback the transaction using </a:t>
            </a:r>
          </a:p>
          <a:p>
            <a:pPr marL="1657350" lvl="3" indent="-285750" defTabSz="969963" eaLnBrk="1" hangingPunct="1">
              <a:spcBef>
                <a:spcPct val="20000"/>
              </a:spcBef>
              <a:buFont typeface="Wingdings" pitchFamily="2" charset="2"/>
              <a:buChar char="§"/>
              <a:defRPr/>
            </a:pPr>
            <a:r>
              <a:rPr lang="en-US" sz="1600" dirty="0" err="1" smtClean="0">
                <a:latin typeface="+mn-lt"/>
              </a:rPr>
              <a:t>Connection.commit</a:t>
            </a:r>
            <a:r>
              <a:rPr lang="en-US" sz="1600" dirty="0" smtClean="0">
                <a:latin typeface="+mn-lt"/>
              </a:rPr>
              <a:t>() and </a:t>
            </a:r>
          </a:p>
          <a:p>
            <a:pPr marL="1657350" lvl="3" indent="-285750" defTabSz="969963" eaLnBrk="1" hangingPunct="1">
              <a:spcBef>
                <a:spcPct val="20000"/>
              </a:spcBef>
              <a:buFont typeface="Wingdings" pitchFamily="2" charset="2"/>
              <a:buChar char="§"/>
              <a:defRPr/>
            </a:pPr>
            <a:r>
              <a:rPr lang="en-US" sz="1600" dirty="0" err="1" smtClean="0">
                <a:latin typeface="+mn-lt"/>
              </a:rPr>
              <a:t>Connection.rollback</a:t>
            </a:r>
            <a:r>
              <a:rPr lang="en-US" sz="1600" dirty="0" smtClean="0">
                <a:latin typeface="+mn-lt"/>
              </a:rPr>
              <a:t>()</a:t>
            </a:r>
          </a:p>
          <a:p>
            <a:pPr marL="1200150" lvl="2" indent="-285750" defTabSz="969963" eaLnBrk="1" hangingPunct="1">
              <a:spcBef>
                <a:spcPct val="20000"/>
              </a:spcBef>
              <a:buFont typeface="Wingdings" pitchFamily="2" charset="2"/>
              <a:buChar char="§"/>
              <a:defRPr/>
            </a:pPr>
            <a:endParaRPr lang="en-US" dirty="0" smtClean="0"/>
          </a:p>
          <a:p>
            <a:pPr marL="1200150" lvl="2" indent="-285750" defTabSz="969963" eaLnBrk="1" hangingPunct="1">
              <a:spcBef>
                <a:spcPct val="20000"/>
              </a:spcBef>
              <a:buFont typeface="Wingdings" pitchFamily="2" charset="2"/>
              <a:buChar char="§"/>
              <a:defRPr/>
            </a:pP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152400"/>
            <a:ext cx="7239000" cy="609600"/>
          </a:xfrm>
        </p:spPr>
        <p:txBody>
          <a:bodyPr/>
          <a:lstStyle/>
          <a:p>
            <a:pPr eaLnBrk="1" hangingPunct="1"/>
            <a:r>
              <a:rPr lang="en-US" sz="3200" b="0" dirty="0" smtClean="0"/>
              <a:t>Java Database Connectivity</a:t>
            </a:r>
          </a:p>
        </p:txBody>
      </p:sp>
      <p:sp>
        <p:nvSpPr>
          <p:cNvPr id="4" name="Rectangle 3"/>
          <p:cNvSpPr txBox="1">
            <a:spLocks noChangeArrowheads="1"/>
          </p:cNvSpPr>
          <p:nvPr/>
        </p:nvSpPr>
        <p:spPr bwMode="auto">
          <a:xfrm>
            <a:off x="304800" y="990600"/>
            <a:ext cx="88392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lvl="1" indent="-285750" defTabSz="969963" eaLnBrk="1" hangingPunct="1">
              <a:spcBef>
                <a:spcPct val="20000"/>
              </a:spcBef>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Step  4: </a:t>
            </a:r>
            <a:r>
              <a:rPr lang="en-US" sz="2000" dirty="0" smtClean="0"/>
              <a:t>Using Prepared Statement</a:t>
            </a:r>
            <a:r>
              <a:rPr kumimoji="0" lang="en-US" sz="2000" b="0" i="0" u="none" strike="noStrike" kern="0" cap="none" spc="0" normalizeH="0" baseline="0" noProof="0" dirty="0" smtClean="0">
                <a:ln>
                  <a:noFill/>
                </a:ln>
                <a:solidFill>
                  <a:schemeClr val="tx1"/>
                </a:solidFill>
                <a:effectLst/>
                <a:uLnTx/>
                <a:uFillTx/>
                <a:latin typeface="+mn-lt"/>
              </a:rPr>
              <a:t>..:</a:t>
            </a:r>
          </a:p>
          <a:p>
            <a:pPr marL="1200150" lvl="2" indent="-285750" defTabSz="969963" eaLnBrk="1" hangingPunct="1">
              <a:spcBef>
                <a:spcPct val="20000"/>
              </a:spcBef>
              <a:buFont typeface="Wingdings" pitchFamily="2" charset="2"/>
              <a:buChar char="§"/>
              <a:defRPr/>
            </a:pPr>
            <a:r>
              <a:rPr lang="en-US" sz="2000" kern="0" dirty="0" smtClean="0">
                <a:latin typeface="+mn-lt"/>
              </a:rPr>
              <a:t>Example:</a:t>
            </a:r>
          </a:p>
          <a:p>
            <a:pPr marL="1200150" lvl="2" indent="-285750" defTabSz="969963" eaLnBrk="1" hangingPunct="1">
              <a:spcBef>
                <a:spcPct val="20000"/>
              </a:spcBef>
              <a:buFont typeface="Wingdings" pitchFamily="2" charset="2"/>
              <a:buChar char="§"/>
              <a:defRPr/>
            </a:pPr>
            <a:endParaRPr kumimoji="0" lang="en-US" sz="2000" b="0" i="0" u="none" strike="noStrike" kern="0" cap="none" spc="0" normalizeH="0" baseline="0" noProof="0" dirty="0" smtClean="0">
              <a:ln>
                <a:noFill/>
              </a:ln>
              <a:solidFill>
                <a:schemeClr val="tx1"/>
              </a:solidFill>
              <a:effectLst/>
              <a:uLnTx/>
              <a:uFillTx/>
              <a:latin typeface="+mn-lt"/>
            </a:endParaRPr>
          </a:p>
          <a:p>
            <a:pPr lvl="3" eaLnBrk="1" hangingPunct="1">
              <a:buFont typeface="Wingdings" pitchFamily="2" charset="2"/>
              <a:buNone/>
            </a:pPr>
            <a:r>
              <a:rPr lang="en-US" sz="1800" b="1" dirty="0" smtClean="0">
                <a:solidFill>
                  <a:srgbClr val="FF0000"/>
                </a:solidFill>
                <a:latin typeface="+mn-lt"/>
              </a:rPr>
              <a:t>PreparedStatement prep = </a:t>
            </a:r>
            <a:r>
              <a:rPr lang="en-US" sz="1800" b="1" dirty="0" err="1" smtClean="0">
                <a:solidFill>
                  <a:srgbClr val="FF0000"/>
                </a:solidFill>
                <a:latin typeface="+mn-lt"/>
              </a:rPr>
              <a:t>con.prepareStatement</a:t>
            </a:r>
            <a:r>
              <a:rPr lang="en-US" sz="1800" b="1" dirty="0" smtClean="0">
                <a:solidFill>
                  <a:srgbClr val="FF0000"/>
                </a:solidFill>
                <a:latin typeface="+mn-lt"/>
              </a:rPr>
              <a:t>( "UPDATE"+ </a:t>
            </a:r>
          </a:p>
          <a:p>
            <a:pPr lvl="3" eaLnBrk="1" hangingPunct="1">
              <a:buFont typeface="Wingdings" pitchFamily="2" charset="2"/>
              <a:buNone/>
            </a:pPr>
            <a:r>
              <a:rPr lang="en-US" sz="1800" b="1" dirty="0" smtClean="0">
                <a:solidFill>
                  <a:srgbClr val="FF0000"/>
                </a:solidFill>
                <a:latin typeface="+mn-lt"/>
              </a:rPr>
              <a:t>	" course values set fees = ? WHERE c-id = ?");</a:t>
            </a:r>
          </a:p>
          <a:p>
            <a:pPr lvl="3" eaLnBrk="1" hangingPunct="1">
              <a:buFont typeface="Wingdings" pitchFamily="2" charset="2"/>
              <a:buNone/>
            </a:pPr>
            <a:r>
              <a:rPr lang="en-US" sz="1800" b="1" dirty="0" err="1" smtClean="0">
                <a:solidFill>
                  <a:srgbClr val="FF0000"/>
                </a:solidFill>
                <a:latin typeface="+mn-lt"/>
              </a:rPr>
              <a:t>prep.setInt</a:t>
            </a:r>
            <a:r>
              <a:rPr lang="en-US" sz="1800" b="1" dirty="0" smtClean="0">
                <a:solidFill>
                  <a:srgbClr val="FF0000"/>
                </a:solidFill>
                <a:latin typeface="+mn-lt"/>
              </a:rPr>
              <a:t>(2, 2);</a:t>
            </a:r>
          </a:p>
          <a:p>
            <a:pPr lvl="3" eaLnBrk="1" hangingPunct="1">
              <a:buFont typeface="Wingdings" pitchFamily="2" charset="2"/>
              <a:buNone/>
            </a:pPr>
            <a:r>
              <a:rPr lang="en-US" sz="1800" b="1" dirty="0" err="1" smtClean="0">
                <a:solidFill>
                  <a:srgbClr val="FF0000"/>
                </a:solidFill>
                <a:latin typeface="+mn-lt"/>
              </a:rPr>
              <a:t>prep.setBigDecimal</a:t>
            </a:r>
            <a:r>
              <a:rPr lang="en-US" sz="1800" b="1" dirty="0" smtClean="0">
                <a:solidFill>
                  <a:srgbClr val="FF0000"/>
                </a:solidFill>
                <a:latin typeface="+mn-lt"/>
              </a:rPr>
              <a:t>(1, 8000.00);</a:t>
            </a:r>
          </a:p>
          <a:p>
            <a:pPr lvl="3" eaLnBrk="1" hangingPunct="1">
              <a:buFont typeface="Wingdings" pitchFamily="2" charset="2"/>
              <a:buNone/>
            </a:pPr>
            <a:r>
              <a:rPr lang="en-US" sz="1800" b="1" dirty="0" err="1" smtClean="0">
                <a:solidFill>
                  <a:srgbClr val="FF0000"/>
                </a:solidFill>
                <a:latin typeface="+mn-lt"/>
              </a:rPr>
              <a:t>prep.executeUpdate</a:t>
            </a:r>
            <a:r>
              <a:rPr lang="en-US" sz="1800" b="1" dirty="0" smtClean="0">
                <a:solidFill>
                  <a:srgbClr val="FF0000"/>
                </a:solidFill>
                <a:latin typeface="+mn-lt"/>
              </a:rPr>
              <a:t> ( );</a:t>
            </a:r>
          </a:p>
          <a:p>
            <a:pPr lvl="3" eaLnBrk="1" hangingPunct="1">
              <a:buFont typeface="Wingdings" pitchFamily="2" charset="2"/>
              <a:buNone/>
            </a:pPr>
            <a:r>
              <a:rPr lang="en-US" sz="1800" b="1" dirty="0" err="1" smtClean="0">
                <a:solidFill>
                  <a:srgbClr val="FF0000"/>
                </a:solidFill>
                <a:latin typeface="+mn-lt"/>
              </a:rPr>
              <a:t>prep.setInt</a:t>
            </a:r>
            <a:r>
              <a:rPr lang="en-US" sz="1800" b="1" dirty="0" smtClean="0">
                <a:solidFill>
                  <a:srgbClr val="FF0000"/>
                </a:solidFill>
                <a:latin typeface="+mn-lt"/>
              </a:rPr>
              <a:t>(1, 4);</a:t>
            </a:r>
          </a:p>
          <a:p>
            <a:pPr lvl="3" eaLnBrk="1" hangingPunct="1">
              <a:buFont typeface="Wingdings" pitchFamily="2" charset="2"/>
              <a:buNone/>
            </a:pPr>
            <a:r>
              <a:rPr lang="en-US" sz="1800" b="1" dirty="0" err="1" smtClean="0">
                <a:solidFill>
                  <a:srgbClr val="FF0000"/>
                </a:solidFill>
                <a:latin typeface="+mn-lt"/>
              </a:rPr>
              <a:t>prep.setBigDecimal</a:t>
            </a:r>
            <a:r>
              <a:rPr lang="en-US" sz="1800" b="1" dirty="0" smtClean="0">
                <a:solidFill>
                  <a:srgbClr val="FF0000"/>
                </a:solidFill>
                <a:latin typeface="+mn-lt"/>
              </a:rPr>
              <a:t>(2, 9000.00);</a:t>
            </a:r>
            <a:r>
              <a:rPr lang="en-US" sz="1800" b="1" dirty="0" err="1" smtClean="0">
                <a:solidFill>
                  <a:srgbClr val="FF0000"/>
                </a:solidFill>
                <a:latin typeface="+mn-lt"/>
              </a:rPr>
              <a:t>prep.executeUpdate</a:t>
            </a:r>
            <a:r>
              <a:rPr lang="en-US" sz="1800" b="1" dirty="0" smtClean="0">
                <a:solidFill>
                  <a:srgbClr val="FF0000"/>
                </a:solidFill>
                <a:latin typeface="+mn-lt"/>
              </a:rPr>
              <a:t> ( );</a:t>
            </a:r>
          </a:p>
          <a:p>
            <a:pPr marL="1200150" lvl="2" indent="-285750" defTabSz="969963" eaLnBrk="1" hangingPunct="1">
              <a:spcBef>
                <a:spcPct val="20000"/>
              </a:spcBef>
              <a:buFont typeface="Wingdings" pitchFamily="2" charset="2"/>
              <a:buChar char="§"/>
              <a:defRPr/>
            </a:pP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PreparedStat.java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76200"/>
            <a:ext cx="7848600" cy="762000"/>
          </a:xfrm>
        </p:spPr>
        <p:txBody>
          <a:bodyPr/>
          <a:lstStyle/>
          <a:p>
            <a:pPr eaLnBrk="1" hangingPunct="1"/>
            <a:r>
              <a:rPr lang="en-US" sz="3200" b="0" dirty="0" smtClean="0"/>
              <a:t>Java Database Connectivity</a:t>
            </a:r>
          </a:p>
        </p:txBody>
      </p:sp>
      <p:sp>
        <p:nvSpPr>
          <p:cNvPr id="4" name="Rectangle 3"/>
          <p:cNvSpPr txBox="1">
            <a:spLocks noChangeArrowheads="1"/>
          </p:cNvSpPr>
          <p:nvPr/>
        </p:nvSpPr>
        <p:spPr bwMode="auto">
          <a:xfrm>
            <a:off x="304800" y="990600"/>
            <a:ext cx="88392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lvl="1" indent="-285750" defTabSz="969963" eaLnBrk="1" hangingPunct="1">
              <a:spcBef>
                <a:spcPct val="20000"/>
              </a:spcBef>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Step  4: </a:t>
            </a:r>
            <a:r>
              <a:rPr lang="en-US" sz="2000" dirty="0" smtClean="0"/>
              <a:t>Using Callable Statement</a:t>
            </a:r>
            <a:r>
              <a:rPr kumimoji="0" lang="en-US" sz="2000" b="0" i="0" u="none" strike="noStrike" kern="0" cap="none" spc="0" normalizeH="0" baseline="0" noProof="0" dirty="0" smtClean="0">
                <a:ln>
                  <a:noFill/>
                </a:ln>
                <a:solidFill>
                  <a:schemeClr val="tx1"/>
                </a:solidFill>
                <a:effectLst/>
                <a:uLnTx/>
                <a:uFillTx/>
                <a:latin typeface="+mn-lt"/>
              </a:rPr>
              <a:t>..:</a:t>
            </a:r>
          </a:p>
          <a:p>
            <a:pPr marL="1200150" lvl="2" indent="-285750" defTabSz="969963" eaLnBrk="1" hangingPunct="1">
              <a:spcBef>
                <a:spcPct val="20000"/>
              </a:spcBef>
              <a:buFont typeface="Wingdings" pitchFamily="2" charset="2"/>
              <a:buChar char="§"/>
              <a:defRPr/>
            </a:pPr>
            <a:r>
              <a:rPr lang="en-US" sz="2000" kern="0" dirty="0" smtClean="0">
                <a:latin typeface="+mn-lt"/>
              </a:rPr>
              <a:t>Example:</a:t>
            </a:r>
          </a:p>
          <a:p>
            <a:pPr lvl="3" eaLnBrk="1" hangingPunct="1">
              <a:lnSpc>
                <a:spcPct val="90000"/>
              </a:lnSpc>
            </a:pPr>
            <a:endParaRPr lang="en-US" sz="1800" b="1" dirty="0" smtClean="0">
              <a:solidFill>
                <a:srgbClr val="FF0000"/>
              </a:solidFill>
              <a:latin typeface="+mn-lt"/>
            </a:endParaRPr>
          </a:p>
          <a:p>
            <a:pPr lvl="3" eaLnBrk="1" hangingPunct="1">
              <a:lnSpc>
                <a:spcPct val="90000"/>
              </a:lnSpc>
            </a:pPr>
            <a:r>
              <a:rPr lang="en-US" sz="1800" b="1" dirty="0" smtClean="0">
                <a:solidFill>
                  <a:srgbClr val="FF0000"/>
                </a:solidFill>
                <a:latin typeface="+mn-lt"/>
              </a:rPr>
              <a:t>String </a:t>
            </a:r>
            <a:r>
              <a:rPr lang="en-US" sz="1800" b="1" dirty="0" err="1" smtClean="0">
                <a:solidFill>
                  <a:srgbClr val="FF0000"/>
                </a:solidFill>
                <a:latin typeface="+mn-lt"/>
              </a:rPr>
              <a:t>sql</a:t>
            </a:r>
            <a:r>
              <a:rPr lang="en-US" sz="1800" b="1" dirty="0" smtClean="0">
                <a:solidFill>
                  <a:srgbClr val="FF0000"/>
                </a:solidFill>
                <a:latin typeface="+mn-lt"/>
              </a:rPr>
              <a:t>=“execute </a:t>
            </a:r>
            <a:r>
              <a:rPr lang="en-US" sz="1800" b="1" dirty="0" err="1" smtClean="0">
                <a:solidFill>
                  <a:srgbClr val="FF0000"/>
                </a:solidFill>
                <a:latin typeface="+mn-lt"/>
              </a:rPr>
              <a:t>getEmployes</a:t>
            </a:r>
            <a:r>
              <a:rPr lang="en-US" sz="1800" b="1" dirty="0" smtClean="0">
                <a:solidFill>
                  <a:srgbClr val="FF0000"/>
                </a:solidFill>
                <a:latin typeface="+mn-lt"/>
              </a:rPr>
              <a:t> ? ”;</a:t>
            </a:r>
          </a:p>
          <a:p>
            <a:pPr lvl="3" eaLnBrk="1" hangingPunct="1">
              <a:lnSpc>
                <a:spcPct val="90000"/>
              </a:lnSpc>
            </a:pPr>
            <a:r>
              <a:rPr lang="en-US" sz="1800" b="1" dirty="0" err="1" smtClean="0">
                <a:solidFill>
                  <a:srgbClr val="FF0000"/>
                </a:solidFill>
                <a:latin typeface="+mn-lt"/>
              </a:rPr>
              <a:t>CallableStatement</a:t>
            </a:r>
            <a:r>
              <a:rPr lang="en-US" sz="1800" b="1" dirty="0" smtClean="0">
                <a:solidFill>
                  <a:srgbClr val="FF0000"/>
                </a:solidFill>
                <a:latin typeface="+mn-lt"/>
              </a:rPr>
              <a:t> call=</a:t>
            </a:r>
            <a:r>
              <a:rPr lang="en-US" sz="1800" b="1" dirty="0" err="1" smtClean="0">
                <a:solidFill>
                  <a:srgbClr val="FF0000"/>
                </a:solidFill>
                <a:latin typeface="+mn-lt"/>
              </a:rPr>
              <a:t>con.prepareCall</a:t>
            </a:r>
            <a:r>
              <a:rPr lang="en-US" sz="1800" b="1" dirty="0" smtClean="0">
                <a:solidFill>
                  <a:srgbClr val="FF0000"/>
                </a:solidFill>
                <a:latin typeface="+mn-lt"/>
              </a:rPr>
              <a:t>(</a:t>
            </a:r>
            <a:r>
              <a:rPr lang="en-US" sz="1800" b="1" dirty="0" err="1" smtClean="0">
                <a:solidFill>
                  <a:srgbClr val="FF0000"/>
                </a:solidFill>
                <a:latin typeface="+mn-lt"/>
              </a:rPr>
              <a:t>sql</a:t>
            </a:r>
            <a:r>
              <a:rPr lang="en-US" sz="1800" b="1" dirty="0" smtClean="0">
                <a:solidFill>
                  <a:srgbClr val="FF0000"/>
                </a:solidFill>
                <a:latin typeface="+mn-lt"/>
              </a:rPr>
              <a:t>);</a:t>
            </a:r>
          </a:p>
          <a:p>
            <a:pPr lvl="3" eaLnBrk="1" hangingPunct="1">
              <a:lnSpc>
                <a:spcPct val="90000"/>
              </a:lnSpc>
            </a:pPr>
            <a:endParaRPr lang="en-US" sz="1800" b="1" dirty="0" smtClean="0">
              <a:solidFill>
                <a:srgbClr val="FF0000"/>
              </a:solidFill>
              <a:latin typeface="+mn-lt"/>
            </a:endParaRPr>
          </a:p>
          <a:p>
            <a:pPr lvl="3" eaLnBrk="1" hangingPunct="1">
              <a:lnSpc>
                <a:spcPct val="90000"/>
              </a:lnSpc>
            </a:pPr>
            <a:r>
              <a:rPr lang="en-US" sz="1800" b="1" dirty="0" err="1" smtClean="0">
                <a:solidFill>
                  <a:srgbClr val="FF0000"/>
                </a:solidFill>
                <a:latin typeface="+mn-lt"/>
              </a:rPr>
              <a:t>call.registerOutParameter</a:t>
            </a:r>
            <a:r>
              <a:rPr lang="en-US" sz="1800" b="1" dirty="0" smtClean="0">
                <a:solidFill>
                  <a:srgbClr val="FF0000"/>
                </a:solidFill>
                <a:latin typeface="+mn-lt"/>
              </a:rPr>
              <a:t>(1,Types.INTEGER);</a:t>
            </a:r>
          </a:p>
          <a:p>
            <a:pPr lvl="3" eaLnBrk="1" hangingPunct="1">
              <a:lnSpc>
                <a:spcPct val="90000"/>
              </a:lnSpc>
            </a:pPr>
            <a:r>
              <a:rPr lang="en-US" sz="1800" b="1" dirty="0" err="1" smtClean="0">
                <a:solidFill>
                  <a:srgbClr val="FF0000"/>
                </a:solidFill>
                <a:latin typeface="+mn-lt"/>
              </a:rPr>
              <a:t>call.execute</a:t>
            </a:r>
            <a:r>
              <a:rPr lang="en-US" sz="1800" b="1" dirty="0" smtClean="0">
                <a:solidFill>
                  <a:srgbClr val="FF0000"/>
                </a:solidFill>
                <a:latin typeface="+mn-lt"/>
              </a:rPr>
              <a:t>();</a:t>
            </a:r>
          </a:p>
          <a:p>
            <a:pPr lvl="3" eaLnBrk="1" hangingPunct="1">
              <a:lnSpc>
                <a:spcPct val="90000"/>
              </a:lnSpc>
            </a:pPr>
            <a:r>
              <a:rPr lang="en-US" sz="1800" b="1" dirty="0" err="1" smtClean="0">
                <a:solidFill>
                  <a:srgbClr val="FF0000"/>
                </a:solidFill>
                <a:latin typeface="+mn-lt"/>
              </a:rPr>
              <a:t>int</a:t>
            </a:r>
            <a:r>
              <a:rPr lang="en-US" sz="1800" b="1" dirty="0" smtClean="0">
                <a:solidFill>
                  <a:srgbClr val="FF0000"/>
                </a:solidFill>
                <a:latin typeface="+mn-lt"/>
              </a:rPr>
              <a:t> </a:t>
            </a:r>
            <a:r>
              <a:rPr lang="en-US" sz="1800" b="1" dirty="0" err="1" smtClean="0">
                <a:solidFill>
                  <a:srgbClr val="FF0000"/>
                </a:solidFill>
                <a:latin typeface="+mn-lt"/>
              </a:rPr>
              <a:t>val</a:t>
            </a:r>
            <a:r>
              <a:rPr lang="en-US" sz="1800" b="1" dirty="0" smtClean="0">
                <a:solidFill>
                  <a:srgbClr val="FF0000"/>
                </a:solidFill>
                <a:latin typeface="+mn-lt"/>
              </a:rPr>
              <a:t>=</a:t>
            </a:r>
            <a:r>
              <a:rPr lang="en-US" sz="1800" b="1" dirty="0" err="1" smtClean="0">
                <a:solidFill>
                  <a:srgbClr val="FF0000"/>
                </a:solidFill>
                <a:latin typeface="+mn-lt"/>
              </a:rPr>
              <a:t>call.getInt</a:t>
            </a:r>
            <a:r>
              <a:rPr lang="en-US" sz="1800" b="1" dirty="0" smtClean="0">
                <a:solidFill>
                  <a:srgbClr val="FF0000"/>
                </a:solidFill>
                <a:latin typeface="+mn-lt"/>
              </a:rPr>
              <a:t>(1);</a:t>
            </a:r>
          </a:p>
          <a:p>
            <a:pPr lvl="3" eaLnBrk="1" hangingPunct="1">
              <a:lnSpc>
                <a:spcPct val="90000"/>
              </a:lnSpc>
            </a:pPr>
            <a:r>
              <a:rPr lang="en-US" sz="1800" b="1" dirty="0" err="1" smtClean="0">
                <a:solidFill>
                  <a:srgbClr val="FF0000"/>
                </a:solidFill>
                <a:latin typeface="+mn-lt"/>
              </a:rPr>
              <a:t>System.out.println</a:t>
            </a:r>
            <a:r>
              <a:rPr lang="en-US" sz="1800" b="1" dirty="0" smtClean="0">
                <a:solidFill>
                  <a:srgbClr val="FF0000"/>
                </a:solidFill>
                <a:latin typeface="+mn-lt"/>
              </a:rPr>
              <a:t>(“There are ” +</a:t>
            </a:r>
            <a:r>
              <a:rPr lang="en-US" sz="1800" b="1" dirty="0" err="1" smtClean="0">
                <a:solidFill>
                  <a:srgbClr val="FF0000"/>
                </a:solidFill>
                <a:latin typeface="+mn-lt"/>
              </a:rPr>
              <a:t>val</a:t>
            </a:r>
            <a:r>
              <a:rPr lang="en-US" sz="1800" b="1" dirty="0" smtClean="0">
                <a:solidFill>
                  <a:srgbClr val="FF0000"/>
                </a:solidFill>
                <a:latin typeface="+mn-lt"/>
              </a:rPr>
              <a:t> + “ employees”);</a:t>
            </a:r>
          </a:p>
          <a:p>
            <a:pPr marL="1200150" lvl="2" indent="-285750" defTabSz="969963" eaLnBrk="1" hangingPunct="1">
              <a:spcBef>
                <a:spcPct val="20000"/>
              </a:spcBef>
              <a:buFont typeface="Wingdings" pitchFamily="2" charset="2"/>
              <a:buChar char="§"/>
              <a:defRPr/>
            </a:pP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CallableDemo.java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6629400" cy="7620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a:t>
            </a:r>
            <a:r>
              <a:rPr lang="en-US" sz="3200" b="0" dirty="0" smtClean="0"/>
              <a:t>Java </a:t>
            </a:r>
            <a:r>
              <a:rPr lang="en-US" sz="3200" b="0" dirty="0" smtClean="0"/>
              <a:t>Database Connectivity</a:t>
            </a:r>
          </a:p>
        </p:txBody>
      </p:sp>
      <p:sp>
        <p:nvSpPr>
          <p:cNvPr id="6147" name="Rectangle 3"/>
          <p:cNvSpPr>
            <a:spLocks noGrp="1" noChangeArrowheads="1"/>
          </p:cNvSpPr>
          <p:nvPr>
            <p:ph idx="1"/>
          </p:nvPr>
        </p:nvSpPr>
        <p:spPr>
          <a:xfrm>
            <a:off x="304800" y="1143000"/>
            <a:ext cx="8458200" cy="4724400"/>
          </a:xfrm>
        </p:spPr>
        <p:txBody>
          <a:bodyPr>
            <a:normAutofit fontScale="92500" lnSpcReduction="10000"/>
          </a:bodyPr>
          <a:lstStyle/>
          <a:p>
            <a:pPr eaLnBrk="1" hangingPunct="1"/>
            <a:r>
              <a:rPr lang="en-US" sz="2400" b="0" dirty="0" smtClean="0"/>
              <a:t>What is JDBC?</a:t>
            </a:r>
          </a:p>
          <a:p>
            <a:pPr lvl="1" eaLnBrk="1" hangingPunct="1"/>
            <a:r>
              <a:rPr lang="en-US" sz="2000" b="0" dirty="0" smtClean="0"/>
              <a:t>Defines how a java program can communicate with a database.</a:t>
            </a:r>
          </a:p>
          <a:p>
            <a:pPr lvl="1" eaLnBrk="1" hangingPunct="1"/>
            <a:r>
              <a:rPr lang="en-US" sz="2000" b="0" dirty="0" err="1" smtClean="0"/>
              <a:t>JavaSoft</a:t>
            </a:r>
            <a:r>
              <a:rPr lang="en-US" sz="2000" b="0" dirty="0" smtClean="0"/>
              <a:t> worked with  D/B tool vendors to provide DBMS independent mechanism to write client side applications</a:t>
            </a:r>
          </a:p>
          <a:p>
            <a:pPr lvl="1" eaLnBrk="1" hangingPunct="1"/>
            <a:r>
              <a:rPr lang="en-US" sz="2000" b="0" dirty="0" smtClean="0"/>
              <a:t>The result is JDBC API</a:t>
            </a:r>
          </a:p>
          <a:p>
            <a:pPr lvl="2" eaLnBrk="1" hangingPunct="1"/>
            <a:r>
              <a:rPr lang="en-US" sz="1800" b="0" dirty="0" smtClean="0"/>
              <a:t>JDBC API is designed to allow developers to create database front ends without having to continually rewrite the code</a:t>
            </a:r>
          </a:p>
          <a:p>
            <a:pPr lvl="2" eaLnBrk="1" hangingPunct="1"/>
            <a:r>
              <a:rPr lang="en-US" sz="1800" b="0" dirty="0" smtClean="0"/>
              <a:t>An API that is D/B independent and uniform across databases</a:t>
            </a:r>
          </a:p>
          <a:p>
            <a:pPr lvl="2" eaLnBrk="1" hangingPunct="1"/>
            <a:r>
              <a:rPr lang="en-US" sz="1800" dirty="0" smtClean="0"/>
              <a:t>It has through a set of interface that are implemented by the driver.</a:t>
            </a:r>
          </a:p>
          <a:p>
            <a:pPr lvl="2" eaLnBrk="1" hangingPunct="1"/>
            <a:r>
              <a:rPr lang="en-US" sz="1800" dirty="0" smtClean="0"/>
              <a:t>Driver is responsible for converting a standard JDBC call to a native call.</a:t>
            </a:r>
          </a:p>
          <a:p>
            <a:pPr lvl="1"/>
            <a:r>
              <a:rPr lang="en-US" sz="2000" b="0" dirty="0" smtClean="0"/>
              <a:t>JDBC API has two major packages</a:t>
            </a:r>
          </a:p>
          <a:p>
            <a:pPr lvl="2"/>
            <a:r>
              <a:rPr lang="en-US" b="0" dirty="0" smtClean="0"/>
              <a:t>java.sql and </a:t>
            </a:r>
          </a:p>
          <a:p>
            <a:pPr lvl="2"/>
            <a:r>
              <a:rPr lang="en-US" b="0" dirty="0" smtClean="0"/>
              <a:t>javax.sql. </a:t>
            </a:r>
          </a:p>
          <a:p>
            <a:pPr lvl="3"/>
            <a:r>
              <a:rPr lang="en-US" dirty="0" smtClean="0"/>
              <a:t>This new JDBC API moves Java applications into the world of heavy-duty database computing.</a:t>
            </a:r>
            <a:endParaRPr lang="en-US" b="0" dirty="0" smtClean="0"/>
          </a:p>
          <a:p>
            <a:r>
              <a:rPr lang="en-US" dirty="0" smtClean="0"/>
              <a:t/>
            </a:r>
            <a:br>
              <a:rPr lang="en-US" dirty="0" smtClean="0"/>
            </a:br>
            <a:endParaRPr lang="en-US" sz="2200" dirty="0" smtClean="0"/>
          </a:p>
          <a:p>
            <a:pPr lvl="2" eaLnBrk="1" hangingPunct="1"/>
            <a:endParaRPr lang="en-US" sz="2000" b="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76200"/>
            <a:ext cx="7848600" cy="762000"/>
          </a:xfrm>
        </p:spPr>
        <p:txBody>
          <a:bodyPr/>
          <a:lstStyle/>
          <a:p>
            <a:pPr eaLnBrk="1" hangingPunct="1"/>
            <a:r>
              <a:rPr lang="en-US" sz="3200" b="0" dirty="0" smtClean="0"/>
              <a:t>Java Database Connectivity</a:t>
            </a:r>
          </a:p>
        </p:txBody>
      </p:sp>
      <p:sp>
        <p:nvSpPr>
          <p:cNvPr id="4" name="Rectangle 3"/>
          <p:cNvSpPr txBox="1">
            <a:spLocks noChangeArrowheads="1"/>
          </p:cNvSpPr>
          <p:nvPr/>
        </p:nvSpPr>
        <p:spPr bwMode="auto">
          <a:xfrm>
            <a:off x="304800" y="990600"/>
            <a:ext cx="88392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Dealing with Databases(Contd..):</a:t>
            </a:r>
          </a:p>
          <a:p>
            <a:pPr marL="742950" lvl="1" indent="-285750" defTabSz="969963" eaLnBrk="1" hangingPunct="1">
              <a:spcBef>
                <a:spcPct val="20000"/>
              </a:spcBef>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Step  4: </a:t>
            </a:r>
            <a:r>
              <a:rPr lang="en-US" sz="2000" dirty="0" smtClean="0"/>
              <a:t>Using Transactions</a:t>
            </a:r>
            <a:r>
              <a:rPr kumimoji="0" lang="en-US" sz="2000" b="0" i="0" u="none" strike="noStrike" kern="0" cap="none" spc="0" normalizeH="0" baseline="0" noProof="0" dirty="0" smtClean="0">
                <a:ln>
                  <a:noFill/>
                </a:ln>
                <a:solidFill>
                  <a:schemeClr val="tx1"/>
                </a:solidFill>
                <a:effectLst/>
                <a:uLnTx/>
                <a:uFillTx/>
                <a:latin typeface="+mn-lt"/>
              </a:rPr>
              <a:t>:</a:t>
            </a:r>
          </a:p>
          <a:p>
            <a:pPr marL="1200150" lvl="2" indent="-285750" defTabSz="969963" eaLnBrk="1" hangingPunct="1">
              <a:spcBef>
                <a:spcPct val="20000"/>
              </a:spcBef>
              <a:buFont typeface="Wingdings" pitchFamily="2" charset="2"/>
              <a:buChar char="§"/>
              <a:defRPr/>
            </a:pPr>
            <a:r>
              <a:rPr lang="en-US" sz="2000" kern="0" dirty="0" smtClean="0">
                <a:latin typeface="+mn-lt"/>
              </a:rPr>
              <a:t>Example:</a:t>
            </a:r>
            <a:endParaRPr lang="en-US" sz="1800" b="1" dirty="0" smtClean="0">
              <a:solidFill>
                <a:srgbClr val="FF0000"/>
              </a:solidFill>
              <a:latin typeface="+mn-lt"/>
            </a:endParaRPr>
          </a:p>
          <a:p>
            <a:pPr lvl="3" eaLnBrk="1" hangingPunct="1">
              <a:lnSpc>
                <a:spcPct val="90000"/>
              </a:lnSpc>
            </a:pPr>
            <a:endParaRPr lang="en-US" sz="1800" b="1" dirty="0" smtClean="0">
              <a:solidFill>
                <a:srgbClr val="FF0000"/>
              </a:solidFill>
              <a:latin typeface="+mn-lt"/>
            </a:endParaRPr>
          </a:p>
          <a:p>
            <a:pPr lvl="3" eaLnBrk="1" hangingPunct="1">
              <a:lnSpc>
                <a:spcPct val="90000"/>
              </a:lnSpc>
              <a:buFont typeface="Wingdings" pitchFamily="2" charset="2"/>
              <a:buNone/>
            </a:pPr>
            <a:r>
              <a:rPr lang="en-US" sz="1800" b="1" dirty="0" err="1" smtClean="0">
                <a:solidFill>
                  <a:srgbClr val="FF0000"/>
                </a:solidFill>
                <a:latin typeface="+mn-lt"/>
              </a:rPr>
              <a:t>con.setAutoCommit</a:t>
            </a:r>
            <a:r>
              <a:rPr lang="en-US" sz="1800" b="1" dirty="0" smtClean="0">
                <a:solidFill>
                  <a:srgbClr val="FF0000"/>
                </a:solidFill>
                <a:latin typeface="+mn-lt"/>
              </a:rPr>
              <a:t>(</a:t>
            </a:r>
            <a:r>
              <a:rPr lang="en-US" sz="1800" b="1" dirty="0" err="1" smtClean="0">
                <a:solidFill>
                  <a:srgbClr val="FF0000"/>
                </a:solidFill>
                <a:latin typeface="+mn-lt"/>
              </a:rPr>
              <a:t>boolean</a:t>
            </a:r>
            <a:r>
              <a:rPr lang="en-US" sz="1800" b="1" dirty="0" smtClean="0">
                <a:solidFill>
                  <a:srgbClr val="FF0000"/>
                </a:solidFill>
                <a:latin typeface="+mn-lt"/>
              </a:rPr>
              <a:t>  commit)                                   </a:t>
            </a:r>
          </a:p>
          <a:p>
            <a:pPr lvl="3" eaLnBrk="1" hangingPunct="1">
              <a:lnSpc>
                <a:spcPct val="90000"/>
              </a:lnSpc>
              <a:buFont typeface="Wingdings" pitchFamily="2" charset="2"/>
              <a:buNone/>
            </a:pPr>
            <a:r>
              <a:rPr lang="en-US" sz="1800" b="1" dirty="0" err="1" smtClean="0">
                <a:solidFill>
                  <a:srgbClr val="FF0000"/>
                </a:solidFill>
                <a:latin typeface="+mn-lt"/>
              </a:rPr>
              <a:t>con.commit</a:t>
            </a:r>
            <a:r>
              <a:rPr lang="en-US" sz="1800" b="1" dirty="0" smtClean="0">
                <a:solidFill>
                  <a:srgbClr val="FF0000"/>
                </a:solidFill>
                <a:latin typeface="+mn-lt"/>
              </a:rPr>
              <a:t>() </a:t>
            </a:r>
          </a:p>
          <a:p>
            <a:pPr lvl="3" eaLnBrk="1" hangingPunct="1">
              <a:lnSpc>
                <a:spcPct val="90000"/>
              </a:lnSpc>
              <a:buFont typeface="Wingdings" pitchFamily="2" charset="2"/>
              <a:buNone/>
            </a:pPr>
            <a:r>
              <a:rPr lang="en-US" sz="1800" b="1" dirty="0" err="1" smtClean="0">
                <a:solidFill>
                  <a:srgbClr val="FF0000"/>
                </a:solidFill>
                <a:latin typeface="+mn-lt"/>
              </a:rPr>
              <a:t>con.rollback</a:t>
            </a:r>
            <a:r>
              <a:rPr lang="en-US" sz="1800" b="1" dirty="0" smtClean="0">
                <a:solidFill>
                  <a:srgbClr val="FF0000"/>
                </a:solidFill>
                <a:latin typeface="+mn-lt"/>
              </a:rPr>
              <a:t>()</a:t>
            </a:r>
          </a:p>
          <a:p>
            <a:pPr lvl="3" eaLnBrk="1" hangingPunct="1">
              <a:lnSpc>
                <a:spcPct val="90000"/>
              </a:lnSpc>
              <a:buFont typeface="Wingdings" pitchFamily="2" charset="2"/>
              <a:buNone/>
            </a:pPr>
            <a:r>
              <a:rPr lang="en-US" sz="1800" b="1" dirty="0" smtClean="0">
                <a:solidFill>
                  <a:srgbClr val="FF0000"/>
                </a:solidFill>
                <a:latin typeface="+mn-lt"/>
              </a:rPr>
              <a:t>try {</a:t>
            </a:r>
          </a:p>
          <a:p>
            <a:pPr lvl="3" eaLnBrk="1" hangingPunct="1">
              <a:lnSpc>
                <a:spcPct val="90000"/>
              </a:lnSpc>
              <a:buFont typeface="Wingdings" pitchFamily="2" charset="2"/>
              <a:buNone/>
            </a:pPr>
            <a:r>
              <a:rPr lang="en-US" sz="1800" b="1" dirty="0" smtClean="0">
                <a:solidFill>
                  <a:srgbClr val="FF0000"/>
                </a:solidFill>
                <a:latin typeface="+mn-lt"/>
              </a:rPr>
              <a:t>	</a:t>
            </a:r>
            <a:r>
              <a:rPr lang="en-US" sz="1800" b="1" dirty="0" err="1" smtClean="0">
                <a:solidFill>
                  <a:srgbClr val="FF0000"/>
                </a:solidFill>
                <a:latin typeface="+mn-lt"/>
              </a:rPr>
              <a:t>con.setAutoCommit</a:t>
            </a:r>
            <a:r>
              <a:rPr lang="en-US" sz="1800" b="1" dirty="0" smtClean="0">
                <a:solidFill>
                  <a:srgbClr val="FF0000"/>
                </a:solidFill>
                <a:latin typeface="+mn-lt"/>
              </a:rPr>
              <a:t>(false);</a:t>
            </a:r>
          </a:p>
          <a:p>
            <a:pPr lvl="3" eaLnBrk="1" hangingPunct="1">
              <a:lnSpc>
                <a:spcPct val="90000"/>
              </a:lnSpc>
              <a:buFont typeface="Wingdings" pitchFamily="2" charset="2"/>
              <a:buNone/>
            </a:pPr>
            <a:r>
              <a:rPr lang="en-US" sz="1800" b="1" dirty="0" smtClean="0">
                <a:solidFill>
                  <a:srgbClr val="FF0000"/>
                </a:solidFill>
                <a:latin typeface="+mn-lt"/>
              </a:rPr>
              <a:t>		// perform transactions</a:t>
            </a:r>
          </a:p>
          <a:p>
            <a:pPr lvl="3" eaLnBrk="1" hangingPunct="1">
              <a:lnSpc>
                <a:spcPct val="90000"/>
              </a:lnSpc>
              <a:buFont typeface="Wingdings" pitchFamily="2" charset="2"/>
              <a:buNone/>
            </a:pPr>
            <a:r>
              <a:rPr lang="en-US" sz="1800" b="1" dirty="0" smtClean="0">
                <a:solidFill>
                  <a:srgbClr val="FF0000"/>
                </a:solidFill>
                <a:latin typeface="+mn-lt"/>
              </a:rPr>
              <a:t>     	</a:t>
            </a:r>
            <a:r>
              <a:rPr lang="en-US" sz="1800" b="1" dirty="0" err="1" smtClean="0">
                <a:solidFill>
                  <a:srgbClr val="FF0000"/>
                </a:solidFill>
                <a:latin typeface="+mn-lt"/>
              </a:rPr>
              <a:t>con.commit</a:t>
            </a:r>
            <a:r>
              <a:rPr lang="en-US" sz="1800" b="1" dirty="0" smtClean="0">
                <a:solidFill>
                  <a:srgbClr val="FF0000"/>
                </a:solidFill>
                <a:latin typeface="+mn-lt"/>
              </a:rPr>
              <a:t>()</a:t>
            </a:r>
          </a:p>
          <a:p>
            <a:pPr lvl="3" eaLnBrk="1" hangingPunct="1">
              <a:lnSpc>
                <a:spcPct val="90000"/>
              </a:lnSpc>
              <a:buFont typeface="Wingdings" pitchFamily="2" charset="2"/>
              <a:buNone/>
            </a:pPr>
            <a:r>
              <a:rPr lang="en-US" sz="1800" b="1" dirty="0" smtClean="0">
                <a:solidFill>
                  <a:srgbClr val="FF0000"/>
                </a:solidFill>
                <a:latin typeface="+mn-lt"/>
              </a:rPr>
              <a:t>     	</a:t>
            </a:r>
            <a:r>
              <a:rPr lang="en-US" sz="1800" b="1" dirty="0" err="1" smtClean="0">
                <a:solidFill>
                  <a:srgbClr val="FF0000"/>
                </a:solidFill>
                <a:latin typeface="+mn-lt"/>
              </a:rPr>
              <a:t>con.setAutoCommit</a:t>
            </a:r>
            <a:r>
              <a:rPr lang="en-US" sz="1800" b="1" dirty="0" smtClean="0">
                <a:solidFill>
                  <a:srgbClr val="FF0000"/>
                </a:solidFill>
                <a:latin typeface="+mn-lt"/>
              </a:rPr>
              <a:t>(true);</a:t>
            </a:r>
          </a:p>
          <a:p>
            <a:pPr lvl="3" eaLnBrk="1" hangingPunct="1">
              <a:lnSpc>
                <a:spcPct val="90000"/>
              </a:lnSpc>
              <a:buFont typeface="Wingdings" pitchFamily="2" charset="2"/>
              <a:buNone/>
            </a:pPr>
            <a:r>
              <a:rPr lang="en-US" sz="1800" b="1" dirty="0" smtClean="0">
                <a:solidFill>
                  <a:srgbClr val="FF0000"/>
                </a:solidFill>
                <a:latin typeface="+mn-lt"/>
              </a:rPr>
              <a:t>    } 	catch (</a:t>
            </a:r>
            <a:r>
              <a:rPr lang="en-US" sz="1800" b="1" dirty="0" err="1" smtClean="0">
                <a:solidFill>
                  <a:srgbClr val="FF0000"/>
                </a:solidFill>
                <a:latin typeface="+mn-lt"/>
              </a:rPr>
              <a:t>SQLException</a:t>
            </a:r>
            <a:r>
              <a:rPr lang="en-US" sz="1800" b="1" dirty="0" smtClean="0">
                <a:solidFill>
                  <a:srgbClr val="FF0000"/>
                </a:solidFill>
                <a:latin typeface="+mn-lt"/>
              </a:rPr>
              <a:t> e) {</a:t>
            </a:r>
          </a:p>
          <a:p>
            <a:pPr lvl="3" eaLnBrk="1" hangingPunct="1">
              <a:lnSpc>
                <a:spcPct val="90000"/>
              </a:lnSpc>
              <a:buFont typeface="Wingdings" pitchFamily="2" charset="2"/>
              <a:buNone/>
            </a:pPr>
            <a:r>
              <a:rPr lang="en-US" sz="1800" b="1" dirty="0" smtClean="0">
                <a:solidFill>
                  <a:srgbClr val="FF0000"/>
                </a:solidFill>
                <a:latin typeface="+mn-lt"/>
              </a:rPr>
              <a:t>    			con .rollback() ;}</a:t>
            </a:r>
          </a:p>
          <a:p>
            <a:pPr lvl="3" indent="-285750" defTabSz="969963" eaLnBrk="1" hangingPunct="1">
              <a:lnSpc>
                <a:spcPct val="90000"/>
              </a:lnSpc>
              <a:buFont typeface="Wingdings" pitchFamily="2" charset="2"/>
              <a:buChar char="§"/>
              <a:defRPr/>
            </a:pPr>
            <a:endParaRPr lang="en-US" sz="1800" b="1" dirty="0" smtClean="0">
              <a:solidFill>
                <a:srgbClr val="FF0000"/>
              </a:solidFill>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Transactions.java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Java Database Connectivity</a:t>
            </a:r>
            <a:endParaRPr lang="en-US" dirty="0"/>
          </a:p>
        </p:txBody>
      </p:sp>
      <p:sp>
        <p:nvSpPr>
          <p:cNvPr id="3" name="Content Placeholder 2"/>
          <p:cNvSpPr>
            <a:spLocks noGrp="1"/>
          </p:cNvSpPr>
          <p:nvPr>
            <p:ph idx="1"/>
          </p:nvPr>
        </p:nvSpPr>
        <p:spPr>
          <a:xfrm>
            <a:off x="152401" y="914400"/>
            <a:ext cx="6858000" cy="4960937"/>
          </a:xfrm>
        </p:spPr>
        <p:txBody>
          <a:bodyPr/>
          <a:lstStyle/>
          <a:p>
            <a:endParaRPr lang="en-US" dirty="0" smtClean="0"/>
          </a:p>
          <a:p>
            <a:pPr marL="342900" lvl="1" indent="-342900">
              <a:buSzPct val="125000"/>
              <a:buBlip>
                <a:blip r:embed="rId3"/>
              </a:buBlip>
            </a:pPr>
            <a:r>
              <a:rPr lang="en-US" sz="2000" b="0" dirty="0" smtClean="0"/>
              <a:t>We have used ResultSet to fetch the data and convert it into String or </a:t>
            </a:r>
            <a:r>
              <a:rPr lang="en-US" sz="2000" b="0" dirty="0" err="1" smtClean="0"/>
              <a:t>int</a:t>
            </a:r>
            <a:r>
              <a:rPr lang="en-US" sz="2000" b="0" dirty="0" smtClean="0"/>
              <a:t> and so on.</a:t>
            </a:r>
            <a:endParaRPr lang="en-US" dirty="0" smtClean="0"/>
          </a:p>
          <a:p>
            <a:endParaRPr lang="en-US" dirty="0" smtClean="0"/>
          </a:p>
          <a:p>
            <a:pPr lvl="2">
              <a:buNone/>
            </a:pPr>
            <a:r>
              <a:rPr lang="en-US" sz="2800" b="0" dirty="0" smtClean="0">
                <a:solidFill>
                  <a:srgbClr val="FF0000"/>
                </a:solidFill>
              </a:rPr>
              <a:t>“But how can you know what is the </a:t>
            </a:r>
            <a:r>
              <a:rPr lang="en-US" sz="2800" b="0" dirty="0" err="1" smtClean="0">
                <a:solidFill>
                  <a:srgbClr val="FF0000"/>
                </a:solidFill>
              </a:rPr>
              <a:t>datatype</a:t>
            </a:r>
            <a:r>
              <a:rPr lang="en-US" sz="2800" b="0" dirty="0" smtClean="0">
                <a:solidFill>
                  <a:srgbClr val="FF0000"/>
                </a:solidFill>
              </a:rPr>
              <a:t> of the field being fetched ?“</a:t>
            </a:r>
          </a:p>
          <a:p>
            <a:endParaRPr lang="en-US" dirty="0" smtClean="0"/>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611188" y="1109663"/>
            <a:ext cx="8228012" cy="4835525"/>
          </a:xfrm>
        </p:spPr>
        <p:txBody>
          <a:bodyPr>
            <a:normAutofit lnSpcReduction="10000"/>
          </a:bodyPr>
          <a:lstStyle/>
          <a:p>
            <a:pPr eaLnBrk="1" hangingPunct="1"/>
            <a:r>
              <a:rPr lang="en-US" sz="2400" b="0" dirty="0" smtClean="0"/>
              <a:t>ResultSet </a:t>
            </a:r>
            <a:r>
              <a:rPr lang="en-US" sz="2400" b="0" dirty="0" err="1" smtClean="0"/>
              <a:t>MetaData</a:t>
            </a:r>
            <a:endParaRPr lang="en-US" sz="2400" b="0" dirty="0" smtClean="0"/>
          </a:p>
          <a:p>
            <a:pPr lvl="1" eaLnBrk="1" hangingPunct="1"/>
            <a:r>
              <a:rPr lang="en-US" sz="2000" b="0" dirty="0" smtClean="0"/>
              <a:t>The simple meaning of metadata is data about data. </a:t>
            </a:r>
          </a:p>
          <a:p>
            <a:pPr lvl="1" eaLnBrk="1" hangingPunct="1"/>
            <a:r>
              <a:rPr lang="en-US" sz="2000" b="0" dirty="0" smtClean="0"/>
              <a:t>There are two metadata available in the JDBC API – </a:t>
            </a:r>
          </a:p>
          <a:p>
            <a:pPr lvl="2" eaLnBrk="1" hangingPunct="1"/>
            <a:r>
              <a:rPr lang="en-US" sz="1800" dirty="0" err="1" smtClean="0"/>
              <a:t>ResultSetMetaData</a:t>
            </a:r>
            <a:r>
              <a:rPr lang="en-US" sz="1800" dirty="0" smtClean="0"/>
              <a:t> </a:t>
            </a:r>
          </a:p>
          <a:p>
            <a:pPr lvl="2" eaLnBrk="1" hangingPunct="1"/>
            <a:r>
              <a:rPr lang="en-US" sz="1800" dirty="0" err="1" smtClean="0"/>
              <a:t>DatabaseMetaData</a:t>
            </a:r>
            <a:r>
              <a:rPr lang="en-US" sz="1800" dirty="0" smtClean="0"/>
              <a:t>.</a:t>
            </a:r>
          </a:p>
          <a:p>
            <a:pPr lvl="2" eaLnBrk="1" hangingPunct="1"/>
            <a:endParaRPr lang="en-US" dirty="0" smtClean="0"/>
          </a:p>
          <a:p>
            <a:pPr lvl="1" eaLnBrk="1" hangingPunct="1"/>
            <a:r>
              <a:rPr lang="en-US" sz="2000" u="sng" dirty="0" err="1" smtClean="0"/>
              <a:t>ResultSetMetaData</a:t>
            </a:r>
            <a:r>
              <a:rPr lang="en-US" sz="2000" u="sng" dirty="0" smtClean="0"/>
              <a:t>:</a:t>
            </a:r>
          </a:p>
          <a:p>
            <a:pPr lvl="2" eaLnBrk="1" hangingPunct="1"/>
            <a:r>
              <a:rPr lang="en-US" sz="1800" dirty="0" smtClean="0"/>
              <a:t>It is used to make descriptive information about </a:t>
            </a:r>
            <a:r>
              <a:rPr lang="en-US" sz="1800" b="1" dirty="0" smtClean="0">
                <a:hlinkClick r:id="rId3" action="ppaction://hlinkfile"/>
              </a:rPr>
              <a:t>ResultSet</a:t>
            </a:r>
            <a:r>
              <a:rPr lang="en-US" sz="1800" dirty="0" smtClean="0"/>
              <a:t> object, like; number of columns, name of columns and </a:t>
            </a:r>
            <a:r>
              <a:rPr lang="en-US" sz="1800" dirty="0" err="1" smtClean="0"/>
              <a:t>datatype</a:t>
            </a:r>
            <a:r>
              <a:rPr lang="en-US" sz="1800" dirty="0" smtClean="0"/>
              <a:t> of columns.</a:t>
            </a:r>
          </a:p>
          <a:p>
            <a:pPr lvl="2" eaLnBrk="1" hangingPunct="1"/>
            <a:r>
              <a:rPr lang="en-US" sz="1800" dirty="0" smtClean="0"/>
              <a:t>It does not provide any information regarding database and how many rows are available in the ResultSet object. Whether ResultSet is read only, updatable or scrollable. </a:t>
            </a:r>
          </a:p>
          <a:p>
            <a:pPr lvl="2"/>
            <a:r>
              <a:rPr lang="en-US" sz="1800" dirty="0" smtClean="0"/>
              <a:t>To create object of </a:t>
            </a:r>
            <a:r>
              <a:rPr lang="en-US" sz="1800" dirty="0" err="1" smtClean="0"/>
              <a:t>ResultSetMetadata</a:t>
            </a:r>
            <a:r>
              <a:rPr lang="en-US" sz="1800" dirty="0" smtClean="0"/>
              <a:t> by calling </a:t>
            </a:r>
            <a:r>
              <a:rPr lang="en-US" sz="1800" dirty="0" err="1" smtClean="0"/>
              <a:t>getMetaData</a:t>
            </a:r>
            <a:r>
              <a:rPr lang="en-US" sz="1800" dirty="0" smtClean="0"/>
              <a:t>() method from </a:t>
            </a:r>
            <a:r>
              <a:rPr lang="en-US" sz="1800" b="1" u="sng" dirty="0" smtClean="0"/>
              <a:t>ResultSet</a:t>
            </a:r>
            <a:r>
              <a:rPr lang="en-US" sz="1800" dirty="0" smtClean="0"/>
              <a:t> object. </a:t>
            </a:r>
          </a:p>
          <a:p>
            <a:pPr lvl="2">
              <a:buNone/>
            </a:pPr>
            <a:r>
              <a:rPr lang="en-US" sz="1800" dirty="0" smtClean="0"/>
              <a:t/>
            </a:r>
            <a:br>
              <a:rPr lang="en-US" sz="1800" dirty="0" smtClean="0"/>
            </a:br>
            <a:endParaRPr lang="en-US" sz="1600" b="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611188" y="1109663"/>
            <a:ext cx="8228012" cy="4835525"/>
          </a:xfrm>
        </p:spPr>
        <p:txBody>
          <a:bodyPr/>
          <a:lstStyle/>
          <a:p>
            <a:pPr eaLnBrk="1" hangingPunct="1"/>
            <a:r>
              <a:rPr lang="en-US" sz="2400" b="0" dirty="0" smtClean="0"/>
              <a:t>ResultSet </a:t>
            </a:r>
            <a:r>
              <a:rPr lang="en-US" sz="2400" b="0" dirty="0" err="1" smtClean="0"/>
              <a:t>MetaData</a:t>
            </a:r>
            <a:r>
              <a:rPr lang="en-US" sz="2400" b="0" dirty="0" smtClean="0"/>
              <a:t>(Contd..)</a:t>
            </a:r>
          </a:p>
          <a:p>
            <a:pPr lvl="2"/>
            <a:r>
              <a:rPr lang="en-US" sz="1800" dirty="0" smtClean="0"/>
              <a:t>Syntax : </a:t>
            </a:r>
          </a:p>
          <a:p>
            <a:pPr lvl="3">
              <a:buNone/>
            </a:pPr>
            <a:r>
              <a:rPr lang="en-US" sz="2000" dirty="0" err="1" smtClean="0">
                <a:solidFill>
                  <a:srgbClr val="FF0000"/>
                </a:solidFill>
              </a:rPr>
              <a:t>ResultSetMetaData</a:t>
            </a:r>
            <a:r>
              <a:rPr lang="en-US" sz="2000" dirty="0" smtClean="0">
                <a:solidFill>
                  <a:srgbClr val="FF0000"/>
                </a:solidFill>
              </a:rPr>
              <a:t> </a:t>
            </a:r>
            <a:r>
              <a:rPr lang="en-US" sz="2000" dirty="0" err="1" smtClean="0">
                <a:solidFill>
                  <a:srgbClr val="FF0000"/>
                </a:solidFill>
              </a:rPr>
              <a:t>rsmd</a:t>
            </a:r>
            <a:r>
              <a:rPr lang="en-US" sz="2000" dirty="0" smtClean="0">
                <a:solidFill>
                  <a:srgbClr val="FF0000"/>
                </a:solidFill>
              </a:rPr>
              <a:t>=</a:t>
            </a:r>
            <a:r>
              <a:rPr lang="en-US" sz="2000" dirty="0" err="1" smtClean="0">
                <a:solidFill>
                  <a:srgbClr val="FF0000"/>
                </a:solidFill>
              </a:rPr>
              <a:t>res.getMeataData</a:t>
            </a:r>
            <a:r>
              <a:rPr lang="en-US" sz="2000" dirty="0" smtClean="0">
                <a:solidFill>
                  <a:srgbClr val="FF0000"/>
                </a:solidFill>
              </a:rPr>
              <a:t>(); </a:t>
            </a:r>
          </a:p>
          <a:p>
            <a:pPr lvl="3">
              <a:buNone/>
            </a:pPr>
            <a:r>
              <a:rPr lang="en-US" sz="2000" dirty="0" smtClean="0">
                <a:solidFill>
                  <a:srgbClr val="FF0000"/>
                </a:solidFill>
              </a:rPr>
              <a:t>// res is a valid object of ResultSet object </a:t>
            </a:r>
          </a:p>
          <a:p>
            <a:pPr lvl="3">
              <a:buNone/>
            </a:pPr>
            <a:endParaRPr lang="en-US" sz="2000" dirty="0" smtClean="0">
              <a:solidFill>
                <a:srgbClr val="FF0000"/>
              </a:solidFill>
            </a:endParaRPr>
          </a:p>
          <a:p>
            <a:pPr lvl="1"/>
            <a:r>
              <a:rPr lang="en-US" dirty="0" smtClean="0"/>
              <a:t>The following are common methods in </a:t>
            </a:r>
            <a:r>
              <a:rPr lang="en-US" dirty="0" err="1" smtClean="0"/>
              <a:t>ResultSetMetadata</a:t>
            </a:r>
            <a:r>
              <a:rPr lang="en-US" dirty="0" smtClean="0"/>
              <a:t> interface</a:t>
            </a:r>
          </a:p>
          <a:p>
            <a:pPr lvl="2"/>
            <a:r>
              <a:rPr lang="en-US" dirty="0" err="1" smtClean="0"/>
              <a:t>int</a:t>
            </a:r>
            <a:r>
              <a:rPr lang="en-US" dirty="0" smtClean="0"/>
              <a:t> </a:t>
            </a:r>
            <a:r>
              <a:rPr lang="en-US" dirty="0" err="1" smtClean="0"/>
              <a:t>getColumnCount</a:t>
            </a:r>
            <a:r>
              <a:rPr lang="en-US" dirty="0" smtClean="0"/>
              <a:t>()</a:t>
            </a:r>
          </a:p>
          <a:p>
            <a:pPr lvl="2"/>
            <a:r>
              <a:rPr lang="en-US" dirty="0" smtClean="0"/>
              <a:t>string </a:t>
            </a:r>
            <a:r>
              <a:rPr lang="en-US" dirty="0" err="1" smtClean="0"/>
              <a:t>getColumnName</a:t>
            </a:r>
            <a:r>
              <a:rPr lang="en-US" dirty="0" smtClean="0"/>
              <a:t>()</a:t>
            </a:r>
          </a:p>
          <a:p>
            <a:pPr lvl="2"/>
            <a:r>
              <a:rPr lang="en-US" dirty="0" err="1" smtClean="0"/>
              <a:t>int</a:t>
            </a:r>
            <a:r>
              <a:rPr lang="en-US" dirty="0" smtClean="0"/>
              <a:t> </a:t>
            </a:r>
            <a:r>
              <a:rPr lang="en-US" dirty="0" err="1" smtClean="0"/>
              <a:t>getColumnType</a:t>
            </a:r>
            <a:r>
              <a:rPr lang="en-US" dirty="0" smtClean="0"/>
              <a:t>()</a:t>
            </a:r>
          </a:p>
          <a:p>
            <a:pPr lvl="2"/>
            <a:r>
              <a:rPr lang="en-US" dirty="0" smtClean="0"/>
              <a:t>string </a:t>
            </a:r>
            <a:r>
              <a:rPr lang="en-US" dirty="0" err="1" smtClean="0"/>
              <a:t>getTableName</a:t>
            </a:r>
            <a:r>
              <a:rPr lang="en-US" dirty="0" smtClean="0"/>
              <a:t>()</a:t>
            </a:r>
          </a:p>
          <a:p>
            <a:r>
              <a:rPr lang="en-US" dirty="0" smtClean="0"/>
              <a:t/>
            </a:r>
            <a:br>
              <a:rPr lang="en-US" dirty="0" smtClean="0"/>
            </a:br>
            <a:r>
              <a:rPr lang="en-US" dirty="0" smtClean="0"/>
              <a:t>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en-US" sz="1600" b="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ResultSetMetaDataDemo1.java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611188" y="1109663"/>
            <a:ext cx="8228012" cy="4835525"/>
          </a:xfrm>
        </p:spPr>
        <p:txBody>
          <a:bodyPr/>
          <a:lstStyle/>
          <a:p>
            <a:pPr eaLnBrk="1" hangingPunct="1"/>
            <a:r>
              <a:rPr lang="en-US" sz="2400" b="0" dirty="0" smtClean="0"/>
              <a:t>ResultSet </a:t>
            </a:r>
            <a:r>
              <a:rPr lang="en-US" sz="2400" b="0" dirty="0" err="1" smtClean="0"/>
              <a:t>MetaData</a:t>
            </a:r>
            <a:endParaRPr lang="en-US" sz="2400" b="0" dirty="0" smtClean="0"/>
          </a:p>
          <a:p>
            <a:pPr lvl="1" eaLnBrk="1" hangingPunct="1"/>
            <a:r>
              <a:rPr lang="en-US" sz="2000" u="sng" dirty="0" err="1" smtClean="0"/>
              <a:t>DatabaseMetaData</a:t>
            </a:r>
            <a:r>
              <a:rPr lang="en-US" sz="2000" u="sng" dirty="0" smtClean="0"/>
              <a:t>:</a:t>
            </a:r>
          </a:p>
          <a:p>
            <a:pPr lvl="2" eaLnBrk="1" hangingPunct="1"/>
            <a:r>
              <a:rPr lang="en-US" sz="1800" dirty="0" smtClean="0"/>
              <a:t>This interface provide comprehensive information about the database. It contains the information about Database Management System (DBMS) and all the objects in the database, like; all the tables, </a:t>
            </a:r>
            <a:r>
              <a:rPr lang="en-US" sz="1800" dirty="0" err="1" smtClean="0"/>
              <a:t>cataloge</a:t>
            </a:r>
            <a:r>
              <a:rPr lang="en-US" sz="1800" dirty="0" smtClean="0"/>
              <a:t> name, view, stored procedure etc. </a:t>
            </a:r>
          </a:p>
          <a:p>
            <a:pPr lvl="2" eaLnBrk="1" hangingPunct="1"/>
            <a:r>
              <a:rPr lang="en-US" sz="1800" dirty="0" smtClean="0"/>
              <a:t>To create </a:t>
            </a:r>
            <a:r>
              <a:rPr lang="en-US" sz="1800" dirty="0" err="1" smtClean="0"/>
              <a:t>DatabaseMetaData</a:t>
            </a:r>
            <a:r>
              <a:rPr lang="en-US" sz="1800" dirty="0" smtClean="0"/>
              <a:t> object by calling </a:t>
            </a:r>
            <a:r>
              <a:rPr lang="en-US" sz="1800" dirty="0" err="1" smtClean="0"/>
              <a:t>getMetaData</a:t>
            </a:r>
            <a:r>
              <a:rPr lang="en-US" sz="1800" dirty="0" smtClean="0"/>
              <a:t>() from </a:t>
            </a:r>
            <a:r>
              <a:rPr lang="en-US" sz="1800" b="1" u="sng" dirty="0" smtClean="0"/>
              <a:t>Connection</a:t>
            </a:r>
            <a:r>
              <a:rPr lang="en-US" sz="1800" dirty="0" smtClean="0"/>
              <a:t> interface.</a:t>
            </a:r>
          </a:p>
          <a:p>
            <a:pPr lvl="2"/>
            <a:endParaRPr lang="en-US" sz="1800" b="1" dirty="0" smtClean="0"/>
          </a:p>
          <a:p>
            <a:pPr lvl="2"/>
            <a:r>
              <a:rPr lang="en-US" sz="1800" dirty="0" smtClean="0"/>
              <a:t>Syntax: </a:t>
            </a:r>
          </a:p>
          <a:p>
            <a:pPr lvl="3">
              <a:buNone/>
            </a:pPr>
            <a:r>
              <a:rPr lang="en-US" sz="2000" b="1" dirty="0" err="1" smtClean="0">
                <a:solidFill>
                  <a:srgbClr val="FF0000"/>
                </a:solidFill>
              </a:rPr>
              <a:t>DatabaseMetaData</a:t>
            </a:r>
            <a:r>
              <a:rPr lang="en-US" sz="2000" b="1" dirty="0" smtClean="0">
                <a:solidFill>
                  <a:srgbClr val="FF0000"/>
                </a:solidFill>
              </a:rPr>
              <a:t> </a:t>
            </a:r>
            <a:r>
              <a:rPr lang="en-US" sz="2000" b="1" dirty="0" err="1" smtClean="0">
                <a:solidFill>
                  <a:srgbClr val="FF0000"/>
                </a:solidFill>
              </a:rPr>
              <a:t>dmd</a:t>
            </a:r>
            <a:r>
              <a:rPr lang="en-US" sz="2000" b="1" dirty="0" smtClean="0">
                <a:solidFill>
                  <a:srgbClr val="FF0000"/>
                </a:solidFill>
              </a:rPr>
              <a:t>=</a:t>
            </a:r>
            <a:r>
              <a:rPr lang="en-US" sz="2000" b="1" dirty="0" err="1" smtClean="0">
                <a:solidFill>
                  <a:srgbClr val="FF0000"/>
                </a:solidFill>
              </a:rPr>
              <a:t>con.getMetaData</a:t>
            </a:r>
            <a:r>
              <a:rPr lang="en-US" sz="2000" b="1" dirty="0" smtClean="0">
                <a:solidFill>
                  <a:srgbClr val="FF0000"/>
                </a:solidFill>
              </a:rPr>
              <a:t>();</a:t>
            </a:r>
          </a:p>
          <a:p>
            <a:pPr lvl="3">
              <a:buNone/>
            </a:pPr>
            <a:r>
              <a:rPr lang="en-US" sz="2000" b="1" dirty="0" smtClean="0">
                <a:solidFill>
                  <a:srgbClr val="FF0000"/>
                </a:solidFill>
              </a:rPr>
              <a:t> // con is an object of Connection interface</a:t>
            </a:r>
            <a:r>
              <a:rPr lang="en-US" sz="2000" dirty="0" smtClean="0">
                <a:solidFill>
                  <a:srgbClr val="FF0000"/>
                </a:solidFill>
              </a:rPr>
              <a:t> </a:t>
            </a:r>
            <a:r>
              <a:rPr lang="en-US" dirty="0" smtClean="0"/>
              <a:t/>
            </a:r>
            <a:br>
              <a:rPr lang="en-US" dirty="0" smtClean="0"/>
            </a:br>
            <a:r>
              <a:rPr lang="en-US" dirty="0" smtClean="0"/>
              <a:t/>
            </a:r>
            <a:br>
              <a:rPr lang="en-US" dirty="0" smtClean="0"/>
            </a:br>
            <a:r>
              <a:rPr lang="en-US" dirty="0" smtClean="0"/>
              <a:t> </a:t>
            </a:r>
            <a:br>
              <a:rPr lang="en-US" dirty="0" smtClean="0"/>
            </a:br>
            <a:endParaRPr lang="en-US" sz="1400" b="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Java Database Connectivity</a:t>
            </a:r>
            <a:endParaRPr lang="en-US" dirty="0"/>
          </a:p>
        </p:txBody>
      </p:sp>
      <p:sp>
        <p:nvSpPr>
          <p:cNvPr id="3" name="Content Placeholder 2"/>
          <p:cNvSpPr>
            <a:spLocks noGrp="1"/>
          </p:cNvSpPr>
          <p:nvPr>
            <p:ph idx="1"/>
          </p:nvPr>
        </p:nvSpPr>
        <p:spPr>
          <a:xfrm>
            <a:off x="152401" y="914400"/>
            <a:ext cx="6858000" cy="4960937"/>
          </a:xfrm>
        </p:spPr>
        <p:txBody>
          <a:bodyPr/>
          <a:lstStyle/>
          <a:p>
            <a:endParaRPr lang="en-US" dirty="0" smtClean="0"/>
          </a:p>
          <a:p>
            <a:pPr marL="342900" lvl="1" indent="-342900">
              <a:buSzPct val="125000"/>
              <a:buBlip>
                <a:blip r:embed="rId3"/>
              </a:buBlip>
            </a:pPr>
            <a:r>
              <a:rPr lang="en-US" sz="2000" b="0" dirty="0" smtClean="0"/>
              <a:t>Now that you have done a database interaction</a:t>
            </a:r>
          </a:p>
          <a:p>
            <a:pPr marL="342900" lvl="1" indent="-342900">
              <a:buSzPct val="125000"/>
              <a:buBlip>
                <a:blip r:embed="rId3"/>
              </a:buBlip>
            </a:pPr>
            <a:endParaRPr lang="en-US" sz="2000" b="0" dirty="0" smtClean="0"/>
          </a:p>
          <a:p>
            <a:pPr marL="1146175" lvl="3" indent="-342900">
              <a:buSzPct val="125000"/>
              <a:buNone/>
            </a:pPr>
            <a:r>
              <a:rPr lang="en-US" sz="2800" b="0" dirty="0" smtClean="0">
                <a:solidFill>
                  <a:srgbClr val="FF0000"/>
                </a:solidFill>
              </a:rPr>
              <a:t>“Do you find anything that can be improved over here ?“</a:t>
            </a:r>
          </a:p>
          <a:p>
            <a:pPr marL="342900" lvl="1" indent="-342900">
              <a:buSzPct val="125000"/>
              <a:buBlip>
                <a:blip r:embed="rId3"/>
              </a:buBlip>
            </a:pPr>
            <a:endParaRPr lang="en-US" sz="2000" b="0" dirty="0" smtClean="0"/>
          </a:p>
          <a:p>
            <a:pPr marL="342900" lvl="1" indent="-342900">
              <a:buSzPct val="125000"/>
              <a:buNone/>
            </a:pPr>
            <a:r>
              <a:rPr lang="en-US" sz="2800" b="0" dirty="0" smtClean="0">
                <a:solidFill>
                  <a:srgbClr val="FF0000"/>
                </a:solidFill>
              </a:rPr>
              <a:t>		“What will you do you want to fetch 	data from any other source?“</a:t>
            </a:r>
          </a:p>
          <a:p>
            <a:pPr marL="342900" lvl="1" indent="-342900">
              <a:buSzPct val="125000"/>
              <a:buNone/>
            </a:pPr>
            <a:endParaRPr lang="en-US" sz="2800" b="0" dirty="0" smtClean="0"/>
          </a:p>
          <a:p>
            <a:pPr marL="342900" lvl="1" indent="-342900">
              <a:buSzPct val="125000"/>
              <a:buNone/>
            </a:pPr>
            <a:r>
              <a:rPr lang="en-US" sz="2800" b="0" dirty="0" smtClean="0">
                <a:solidFill>
                  <a:srgbClr val="FF0000"/>
                </a:solidFill>
              </a:rPr>
              <a:t>		“Will it lead to manipulation of your 	code?“</a:t>
            </a:r>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endParaRPr lang="en-US" dirty="0" smtClean="0"/>
          </a:p>
          <a:p>
            <a:endParaRPr lang="en-US" dirty="0" smtClean="0"/>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eaLnBrk="1" hangingPunct="1"/>
            <a:r>
              <a:rPr lang="en-US" sz="2000" b="0" dirty="0" smtClean="0"/>
              <a:t>In a native SQL environment the most of the response time is used in creating and managing the connections in the database.</a:t>
            </a:r>
          </a:p>
          <a:p>
            <a:pPr lvl="1" eaLnBrk="1" hangingPunct="1"/>
            <a:endParaRPr lang="en-US" sz="2200" b="0" dirty="0" smtClean="0"/>
          </a:p>
          <a:p>
            <a:pPr lvl="1" eaLnBrk="1" hangingPunct="1"/>
            <a:r>
              <a:rPr lang="en-US" sz="2200" b="0" dirty="0" smtClean="0"/>
              <a:t>DataSource:</a:t>
            </a:r>
          </a:p>
          <a:p>
            <a:pPr lvl="2" eaLnBrk="1" hangingPunct="1"/>
            <a:r>
              <a:rPr lang="en-US" sz="2000" dirty="0" smtClean="0">
                <a:cs typeface="Times New Roman" pitchFamily="18" charset="0"/>
              </a:rPr>
              <a:t>Introduced by </a:t>
            </a:r>
            <a:r>
              <a:rPr lang="en-US" sz="2000" b="0" dirty="0" smtClean="0">
                <a:cs typeface="Times New Roman" pitchFamily="18" charset="0"/>
              </a:rPr>
              <a:t>JDBC 2.0 extension API </a:t>
            </a:r>
          </a:p>
          <a:p>
            <a:pPr lvl="2" eaLnBrk="1" hangingPunct="1"/>
            <a:r>
              <a:rPr lang="en-US" sz="2000" dirty="0" smtClean="0">
                <a:cs typeface="Times New Roman" pitchFamily="18" charset="0"/>
              </a:rPr>
              <a:t>They </a:t>
            </a:r>
            <a:r>
              <a:rPr lang="en-US" sz="2000" b="0" dirty="0" smtClean="0">
                <a:cs typeface="Times New Roman" pitchFamily="18" charset="0"/>
              </a:rPr>
              <a:t>are standard, general-use objects for specifying databases or other resources to use</a:t>
            </a:r>
            <a:r>
              <a:rPr lang="en-US" sz="2000" b="0" dirty="0" smtClean="0"/>
              <a:t> </a:t>
            </a:r>
          </a:p>
          <a:p>
            <a:pPr lvl="2" eaLnBrk="1" hangingPunct="1"/>
            <a:r>
              <a:rPr lang="en-US" sz="2000" dirty="0" smtClean="0">
                <a:cs typeface="Times New Roman" pitchFamily="18" charset="0"/>
              </a:rPr>
              <a:t>It can reside on a remote server, or it can be on a local desktop machine</a:t>
            </a:r>
          </a:p>
          <a:p>
            <a:pPr lvl="2" eaLnBrk="1" hangingPunct="1"/>
            <a:r>
              <a:rPr lang="en-US" sz="2000" dirty="0" smtClean="0">
                <a:cs typeface="Times New Roman" pitchFamily="18" charset="0"/>
              </a:rPr>
              <a:t>It can be thought of as a factory for connections to the particular data source that the </a:t>
            </a:r>
            <a:r>
              <a:rPr lang="en-US" sz="2000" dirty="0" smtClean="0">
                <a:latin typeface="Times New Roman" pitchFamily="18" charset="0"/>
                <a:cs typeface="Times New Roman" pitchFamily="18" charset="0"/>
              </a:rPr>
              <a:t>DataSource</a:t>
            </a:r>
            <a:r>
              <a:rPr lang="en-US" sz="2000" dirty="0" smtClean="0">
                <a:cs typeface="Times New Roman" pitchFamily="18" charset="0"/>
              </a:rPr>
              <a:t> instance represents</a:t>
            </a:r>
          </a:p>
          <a:p>
            <a:pPr lvl="2" eaLnBrk="1" hangingPunct="1"/>
            <a:r>
              <a:rPr lang="en-US" sz="2000" dirty="0" smtClean="0"/>
              <a:t>The DataSource interface is implemented by a driver vendor.</a:t>
            </a:r>
            <a:endParaRPr lang="en-US" sz="2000" b="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eaLnBrk="1" hangingPunct="1"/>
            <a:endParaRPr lang="en-US" sz="2400" b="0" dirty="0" smtClean="0"/>
          </a:p>
        </p:txBody>
      </p:sp>
      <p:pic>
        <p:nvPicPr>
          <p:cNvPr id="4" name="Picture 3" descr="ConnectiontoDS.jpg"/>
          <p:cNvPicPr>
            <a:picLocks noChangeAspect="1"/>
          </p:cNvPicPr>
          <p:nvPr/>
        </p:nvPicPr>
        <p:blipFill>
          <a:blip r:embed="rId3"/>
          <a:stretch>
            <a:fillRect/>
          </a:stretch>
        </p:blipFill>
        <p:spPr>
          <a:xfrm>
            <a:off x="1828800" y="1600200"/>
            <a:ext cx="6014936" cy="45597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JDBC1.jpg"/>
          <p:cNvPicPr>
            <a:picLocks noChangeAspect="1"/>
          </p:cNvPicPr>
          <p:nvPr/>
        </p:nvPicPr>
        <p:blipFill>
          <a:blip r:embed="rId3"/>
          <a:stretch>
            <a:fillRect/>
          </a:stretch>
        </p:blipFill>
        <p:spPr>
          <a:xfrm>
            <a:off x="2326148" y="2209800"/>
            <a:ext cx="5044927" cy="4129517"/>
          </a:xfrm>
          <a:prstGeom prst="rect">
            <a:avLst/>
          </a:prstGeom>
        </p:spPr>
      </p:pic>
      <p:sp>
        <p:nvSpPr>
          <p:cNvPr id="4" name="Rectangle 3"/>
          <p:cNvSpPr txBox="1">
            <a:spLocks noChangeArrowheads="1"/>
          </p:cNvSpPr>
          <p:nvPr/>
        </p:nvSpPr>
        <p:spPr bwMode="auto">
          <a:xfrm>
            <a:off x="152400" y="9906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4"/>
              </a:buBlip>
              <a:defRPr/>
            </a:pPr>
            <a:r>
              <a:rPr lang="en-US" dirty="0" smtClean="0">
                <a:latin typeface="+mn-lt"/>
              </a:rPr>
              <a:t>JDBC Architecture</a:t>
            </a:r>
            <a:endParaRPr lang="en-US" kern="0" dirty="0" smtClean="0">
              <a:latin typeface="+mn-lt"/>
            </a:endParaRPr>
          </a:p>
          <a:p>
            <a:pPr marL="800100" lvl="1" indent="-342900" defTabSz="969963" eaLnBrk="1" hangingPunct="1">
              <a:spcBef>
                <a:spcPct val="20000"/>
              </a:spcBef>
              <a:buSzPct val="125000"/>
              <a:buBlip>
                <a:blip r:embed="rId4"/>
              </a:buBlip>
              <a:defRPr/>
            </a:pPr>
            <a:r>
              <a:rPr lang="en-US" sz="2000" dirty="0" smtClean="0">
                <a:latin typeface="+mn-lt"/>
              </a:rPr>
              <a:t>JDBC architecture consist of different layers and drivers which are capable of working with any database </a:t>
            </a:r>
            <a:r>
              <a:rPr lang="en-US" dirty="0" smtClean="0">
                <a:latin typeface="+mn-lt"/>
              </a:rPr>
              <a:t> </a:t>
            </a:r>
            <a:endParaRPr lang="en-US" kern="0" dirty="0" smtClean="0">
              <a:latin typeface="+mn-lt"/>
            </a:endParaRPr>
          </a:p>
        </p:txBody>
      </p:sp>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a:t>
            </a:r>
            <a:r>
              <a:rPr lang="en-US" sz="3200" b="0" dirty="0" smtClean="0"/>
              <a:t>Java </a:t>
            </a:r>
            <a:r>
              <a:rPr lang="en-US" sz="3200" b="0" dirty="0" smtClean="0"/>
              <a:t>Database Connectivity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eaLnBrk="1" hangingPunct="1"/>
            <a:r>
              <a:rPr lang="en-US" sz="2000" b="0" dirty="0" smtClean="0"/>
              <a:t>DataSource(Contd..):</a:t>
            </a:r>
          </a:p>
          <a:p>
            <a:pPr lvl="2"/>
            <a:r>
              <a:rPr lang="en-US" sz="1800" dirty="0" smtClean="0"/>
              <a:t>There are three types of implementations: </a:t>
            </a:r>
          </a:p>
          <a:p>
            <a:pPr lvl="3"/>
            <a:r>
              <a:rPr lang="en-US" sz="1600" b="1" u="sng" dirty="0" smtClean="0"/>
              <a:t>Basic implementation </a:t>
            </a:r>
            <a:r>
              <a:rPr lang="en-US" sz="1600" dirty="0" smtClean="0"/>
              <a:t>-- produces a standard Connection object </a:t>
            </a:r>
          </a:p>
          <a:p>
            <a:pPr lvl="3"/>
            <a:r>
              <a:rPr lang="en-US" sz="1600" b="1" u="sng" dirty="0" smtClean="0"/>
              <a:t>Connection pooling implementation </a:t>
            </a:r>
            <a:r>
              <a:rPr lang="en-US" sz="1600" dirty="0" smtClean="0"/>
              <a:t>-- produces a Connection object that will automatically participate in connection pooling. This implementation works with a middle-tier connection pooling manager. </a:t>
            </a:r>
          </a:p>
          <a:p>
            <a:pPr lvl="3"/>
            <a:r>
              <a:rPr lang="en-US" sz="1600" b="1" u="sng" dirty="0" smtClean="0"/>
              <a:t>Distributed transaction implementation </a:t>
            </a:r>
            <a:r>
              <a:rPr lang="en-US" sz="1600" dirty="0" smtClean="0"/>
              <a:t>-- produces a Connection object that may be used for distributed transactions and almost always participates in connection pooling. This implementation works with a middle-tier transaction manager and almost always with a connection pooling manager.</a:t>
            </a:r>
          </a:p>
          <a:p>
            <a:pPr lvl="3"/>
            <a:endParaRPr lang="en-US" sz="1600" dirty="0" smtClean="0"/>
          </a:p>
          <a:p>
            <a:pPr lvl="1"/>
            <a:r>
              <a:rPr lang="en-US" sz="2000" b="0" dirty="0" smtClean="0"/>
              <a:t>A driver that is accessed via a DataSource object does not register itself with the </a:t>
            </a:r>
            <a:r>
              <a:rPr lang="en-US" sz="2000" b="0" dirty="0" err="1" smtClean="0"/>
              <a:t>DriverManager</a:t>
            </a:r>
            <a:r>
              <a:rPr lang="en-US" sz="2000" b="0" dirty="0" smtClean="0"/>
              <a:t>. Rather an object that implements the DataSource interface will typically be registered with a naming service based on the Java Naming and Directory (JNDI) API. </a:t>
            </a:r>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914400"/>
            <a:ext cx="8915400" cy="4749800"/>
          </a:xfrm>
        </p:spPr>
        <p:txBody>
          <a:bodyPr/>
          <a:lstStyle/>
          <a:p>
            <a:pPr eaLnBrk="1" hangingPunct="1"/>
            <a:r>
              <a:rPr lang="en-US" sz="2400" b="0" dirty="0" smtClean="0"/>
              <a:t>DataSource and Connection Pooling</a:t>
            </a:r>
          </a:p>
          <a:p>
            <a:pPr lvl="1" eaLnBrk="1" hangingPunct="1"/>
            <a:r>
              <a:rPr lang="en-US" sz="2000" b="0" dirty="0" smtClean="0"/>
              <a:t>DataSource(Contd..):</a:t>
            </a:r>
          </a:p>
          <a:p>
            <a:pPr lvl="1" eaLnBrk="1" hangingPunct="1"/>
            <a:endParaRPr lang="en-US" sz="2000" b="0" dirty="0" smtClean="0"/>
          </a:p>
          <a:p>
            <a:pPr lvl="2">
              <a:buNone/>
            </a:pPr>
            <a:r>
              <a:rPr lang="en-US" sz="2400" b="1" dirty="0" err="1" smtClean="0">
                <a:solidFill>
                  <a:srgbClr val="FF0000"/>
                </a:solidFill>
              </a:rPr>
              <a:t>OracleDataSource</a:t>
            </a:r>
            <a:r>
              <a:rPr lang="en-US" sz="2400" b="1" dirty="0" smtClean="0">
                <a:solidFill>
                  <a:srgbClr val="FF0000"/>
                </a:solidFill>
              </a:rPr>
              <a:t> </a:t>
            </a:r>
            <a:r>
              <a:rPr lang="en-US" sz="2400" b="1" dirty="0" err="1" smtClean="0">
                <a:solidFill>
                  <a:srgbClr val="FF0000"/>
                </a:solidFill>
              </a:rPr>
              <a:t>ods</a:t>
            </a:r>
            <a:r>
              <a:rPr lang="en-US" sz="2400" b="1" dirty="0" smtClean="0">
                <a:solidFill>
                  <a:srgbClr val="FF0000"/>
                </a:solidFill>
              </a:rPr>
              <a:t> = new </a:t>
            </a:r>
            <a:r>
              <a:rPr lang="en-US" sz="2400" b="1" dirty="0" err="1" smtClean="0">
                <a:solidFill>
                  <a:srgbClr val="FF0000"/>
                </a:solidFill>
              </a:rPr>
              <a:t>OracleDataSource</a:t>
            </a:r>
            <a:r>
              <a:rPr lang="en-US" sz="2400" b="1" dirty="0" smtClean="0">
                <a:solidFill>
                  <a:srgbClr val="FF0000"/>
                </a:solidFill>
              </a:rPr>
              <a:t>();</a:t>
            </a:r>
          </a:p>
          <a:p>
            <a:pPr lvl="2" eaLnBrk="1" hangingPunct="1">
              <a:buNone/>
            </a:pPr>
            <a:r>
              <a:rPr lang="en-US" sz="2400" b="1" dirty="0" err="1" smtClean="0">
                <a:solidFill>
                  <a:srgbClr val="FF0000"/>
                </a:solidFill>
              </a:rPr>
              <a:t>ods.setUser</a:t>
            </a:r>
            <a:r>
              <a:rPr lang="en-US" sz="2400" b="1" dirty="0" smtClean="0">
                <a:solidFill>
                  <a:srgbClr val="FF0000"/>
                </a:solidFill>
              </a:rPr>
              <a:t>(" ");</a:t>
            </a:r>
          </a:p>
          <a:p>
            <a:pPr lvl="2" eaLnBrk="1" hangingPunct="1">
              <a:buNone/>
            </a:pPr>
            <a:r>
              <a:rPr lang="en-US" sz="2400" b="1" dirty="0" err="1" smtClean="0">
                <a:solidFill>
                  <a:srgbClr val="FF0000"/>
                </a:solidFill>
              </a:rPr>
              <a:t>ods.setPassword</a:t>
            </a:r>
            <a:r>
              <a:rPr lang="en-US" sz="2400" b="1" dirty="0" smtClean="0">
                <a:solidFill>
                  <a:srgbClr val="FF0000"/>
                </a:solidFill>
              </a:rPr>
              <a:t>(" ");</a:t>
            </a:r>
          </a:p>
          <a:p>
            <a:pPr lvl="2" eaLnBrk="1" hangingPunct="1">
              <a:buNone/>
            </a:pPr>
            <a:r>
              <a:rPr lang="en-US" sz="2400" b="1" dirty="0" err="1" smtClean="0">
                <a:solidFill>
                  <a:srgbClr val="FF0000"/>
                </a:solidFill>
              </a:rPr>
              <a:t>ods.setDriverType</a:t>
            </a:r>
            <a:r>
              <a:rPr lang="en-US" sz="2400" b="1" dirty="0" smtClean="0">
                <a:solidFill>
                  <a:srgbClr val="FF0000"/>
                </a:solidFill>
              </a:rPr>
              <a:t>(" ");</a:t>
            </a:r>
          </a:p>
          <a:p>
            <a:pPr lvl="2" eaLnBrk="1" hangingPunct="1">
              <a:buNone/>
            </a:pPr>
            <a:r>
              <a:rPr lang="en-US" sz="2400" b="1" dirty="0" err="1" smtClean="0">
                <a:solidFill>
                  <a:srgbClr val="FF0000"/>
                </a:solidFill>
              </a:rPr>
              <a:t>ods.setNetworkProtocol</a:t>
            </a:r>
            <a:r>
              <a:rPr lang="en-US" sz="2400" b="1" dirty="0" smtClean="0">
                <a:solidFill>
                  <a:srgbClr val="FF0000"/>
                </a:solidFill>
              </a:rPr>
              <a:t>("</a:t>
            </a:r>
            <a:r>
              <a:rPr lang="en-US" sz="2400" b="1" dirty="0" err="1" smtClean="0">
                <a:solidFill>
                  <a:srgbClr val="FF0000"/>
                </a:solidFill>
              </a:rPr>
              <a:t>tcp</a:t>
            </a:r>
            <a:r>
              <a:rPr lang="en-US" sz="2400" b="1" dirty="0" smtClean="0">
                <a:solidFill>
                  <a:srgbClr val="FF0000"/>
                </a:solidFill>
              </a:rPr>
              <a:t>");</a:t>
            </a:r>
          </a:p>
          <a:p>
            <a:pPr lvl="2" eaLnBrk="1" hangingPunct="1">
              <a:buNone/>
            </a:pPr>
            <a:r>
              <a:rPr lang="en-US" sz="2400" b="1" dirty="0" err="1" smtClean="0">
                <a:solidFill>
                  <a:srgbClr val="FF0000"/>
                </a:solidFill>
              </a:rPr>
              <a:t>ods.setURL</a:t>
            </a:r>
            <a:r>
              <a:rPr lang="en-US" sz="2400" b="1" dirty="0" smtClean="0">
                <a:solidFill>
                  <a:srgbClr val="FF0000"/>
                </a:solidFill>
              </a:rPr>
              <a:t>(" ");</a:t>
            </a:r>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eaLnBrk="1" hangingPunct="1"/>
            <a:r>
              <a:rPr lang="en-US" sz="2200" b="0" dirty="0" smtClean="0"/>
              <a:t>Connection Pooling:</a:t>
            </a:r>
          </a:p>
          <a:p>
            <a:pPr lvl="2" eaLnBrk="1" hangingPunct="1"/>
            <a:r>
              <a:rPr lang="en-US" sz="2000" dirty="0" smtClean="0"/>
              <a:t>There are many scenarios in software architecture where some type of object pooling is employed as a technique to improve application performance.</a:t>
            </a:r>
          </a:p>
          <a:p>
            <a:pPr lvl="2" eaLnBrk="1" hangingPunct="1"/>
            <a:r>
              <a:rPr lang="en-US" sz="2000" dirty="0" smtClean="0"/>
              <a:t>Object pooling is effective for two simple reasons. </a:t>
            </a:r>
          </a:p>
          <a:p>
            <a:pPr lvl="3" eaLnBrk="1" hangingPunct="1"/>
            <a:r>
              <a:rPr lang="en-US" sz="1800" dirty="0" smtClean="0"/>
              <a:t>First, the run time creation of new software objects is often more expensive in terms of performance and memory than the reuse of previously created objects. </a:t>
            </a:r>
          </a:p>
          <a:p>
            <a:pPr lvl="3" eaLnBrk="1" hangingPunct="1"/>
            <a:r>
              <a:rPr lang="en-US" sz="1800" dirty="0" smtClean="0"/>
              <a:t>Second, garbage collection is an expensive process so when we reduce the number of objects to clean up we generally reduce the garbage collection load.</a:t>
            </a:r>
            <a:endParaRPr lang="en-US" sz="1800" b="0" dirty="0" smtClean="0"/>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Java Database Connectivity</a:t>
            </a:r>
            <a:endParaRPr lang="en-US" dirty="0"/>
          </a:p>
        </p:txBody>
      </p:sp>
      <p:sp>
        <p:nvSpPr>
          <p:cNvPr id="3" name="Content Placeholder 2"/>
          <p:cNvSpPr>
            <a:spLocks noGrp="1"/>
          </p:cNvSpPr>
          <p:nvPr>
            <p:ph idx="1"/>
          </p:nvPr>
        </p:nvSpPr>
        <p:spPr>
          <a:xfrm>
            <a:off x="152401" y="914400"/>
            <a:ext cx="6858000" cy="4960937"/>
          </a:xfrm>
        </p:spPr>
        <p:txBody>
          <a:bodyPr/>
          <a:lstStyle/>
          <a:p>
            <a:endParaRPr lang="en-US" dirty="0" smtClean="0"/>
          </a:p>
          <a:p>
            <a:pPr marL="342900" lvl="1" indent="-342900">
              <a:buSzPct val="125000"/>
              <a:buBlip>
                <a:blip r:embed="rId3"/>
              </a:buBlip>
            </a:pPr>
            <a:r>
              <a:rPr lang="en-US" sz="2000" b="0" dirty="0" smtClean="0"/>
              <a:t>Now that you have done a database interaction through DataSource</a:t>
            </a:r>
          </a:p>
          <a:p>
            <a:pPr marL="342900" lvl="1" indent="-342900">
              <a:buSzPct val="125000"/>
              <a:buBlip>
                <a:blip r:embed="rId3"/>
              </a:buBlip>
            </a:pPr>
            <a:endParaRPr lang="en-US" sz="2000" b="0" dirty="0" smtClean="0"/>
          </a:p>
          <a:p>
            <a:pPr marL="1146175" lvl="3" indent="-342900">
              <a:buSzPct val="125000"/>
              <a:buNone/>
            </a:pPr>
            <a:r>
              <a:rPr lang="en-US" sz="2800" b="0" dirty="0" smtClean="0">
                <a:solidFill>
                  <a:srgbClr val="FF0000"/>
                </a:solidFill>
              </a:rPr>
              <a:t>“Can we do Pooling in JDBC?”</a:t>
            </a:r>
          </a:p>
          <a:p>
            <a:pPr marL="1146175" lvl="3" indent="-342900">
              <a:buSzPct val="125000"/>
              <a:buNone/>
            </a:pPr>
            <a:endParaRPr lang="en-US" sz="2800" dirty="0" smtClean="0">
              <a:solidFill>
                <a:srgbClr val="FF0000"/>
              </a:solidFill>
            </a:endParaRPr>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endParaRPr lang="en-US" dirty="0" smtClean="0"/>
          </a:p>
          <a:p>
            <a:endParaRPr lang="en-US" dirty="0" smtClean="0"/>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nectionPool1.jpg"/>
          <p:cNvPicPr>
            <a:picLocks noChangeAspect="1"/>
          </p:cNvPicPr>
          <p:nvPr/>
        </p:nvPicPr>
        <p:blipFill>
          <a:blip r:embed="rId3"/>
          <a:stretch>
            <a:fillRect/>
          </a:stretch>
        </p:blipFill>
        <p:spPr>
          <a:xfrm>
            <a:off x="1600200" y="1570482"/>
            <a:ext cx="6477000" cy="4754118"/>
          </a:xfrm>
          <a:prstGeom prst="rect">
            <a:avLst/>
          </a:prstGeom>
        </p:spPr>
      </p:pic>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Java Database Connectivity</a:t>
            </a:r>
            <a:endParaRPr lang="en-US" dirty="0"/>
          </a:p>
        </p:txBody>
      </p:sp>
      <p:sp>
        <p:nvSpPr>
          <p:cNvPr id="3" name="Content Placeholder 2"/>
          <p:cNvSpPr>
            <a:spLocks noGrp="1"/>
          </p:cNvSpPr>
          <p:nvPr>
            <p:ph idx="1"/>
          </p:nvPr>
        </p:nvSpPr>
        <p:spPr>
          <a:xfrm>
            <a:off x="152401" y="914400"/>
            <a:ext cx="6858000" cy="4960937"/>
          </a:xfrm>
        </p:spPr>
        <p:txBody>
          <a:bodyPr/>
          <a:lstStyle/>
          <a:p>
            <a:endParaRPr lang="en-US" dirty="0" smtClean="0"/>
          </a:p>
          <a:p>
            <a:pPr marL="342900" lvl="1" indent="-342900">
              <a:buSzPct val="125000"/>
              <a:buBlip>
                <a:blip r:embed="rId3"/>
              </a:buBlip>
            </a:pPr>
            <a:r>
              <a:rPr lang="en-US" sz="2000" b="0" dirty="0" smtClean="0"/>
              <a:t>Now that you have done a database interaction through DataSource</a:t>
            </a:r>
          </a:p>
          <a:p>
            <a:pPr marL="342900" lvl="1" indent="-342900">
              <a:buSzPct val="125000"/>
              <a:buBlip>
                <a:blip r:embed="rId3"/>
              </a:buBlip>
            </a:pPr>
            <a:endParaRPr lang="en-US" sz="2000" b="0" dirty="0" smtClean="0"/>
          </a:p>
          <a:p>
            <a:pPr marL="1146175" lvl="3" indent="-342900">
              <a:buSzPct val="125000"/>
              <a:buNone/>
            </a:pPr>
            <a:r>
              <a:rPr lang="en-US" sz="2800" b="0" dirty="0" smtClean="0">
                <a:solidFill>
                  <a:srgbClr val="FF0000"/>
                </a:solidFill>
              </a:rPr>
              <a:t>“How is it advantageous in JDBC?”</a:t>
            </a:r>
          </a:p>
          <a:p>
            <a:pPr marL="1146175" lvl="3" indent="-342900">
              <a:buSzPct val="125000"/>
              <a:buNone/>
            </a:pPr>
            <a:endParaRPr lang="en-US" sz="2800" dirty="0" smtClean="0">
              <a:solidFill>
                <a:srgbClr val="FF0000"/>
              </a:solidFill>
            </a:endParaRPr>
          </a:p>
          <a:p>
            <a:pPr marL="1146175" lvl="3" indent="-342900">
              <a:buSzPct val="125000"/>
              <a:buNone/>
            </a:pPr>
            <a:r>
              <a:rPr lang="en-US" sz="2800" b="0" dirty="0" smtClean="0">
                <a:solidFill>
                  <a:srgbClr val="FF0000"/>
                </a:solidFill>
              </a:rPr>
              <a:t>“Are there any overheads in creating a Connection Object?”</a:t>
            </a:r>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endParaRPr lang="en-US" dirty="0" smtClean="0"/>
          </a:p>
          <a:p>
            <a:endParaRPr lang="en-US" dirty="0" smtClean="0"/>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914400"/>
            <a:ext cx="8915400" cy="4749800"/>
          </a:xfrm>
        </p:spPr>
        <p:txBody>
          <a:bodyPr/>
          <a:lstStyle/>
          <a:p>
            <a:pPr eaLnBrk="1" hangingPunct="1"/>
            <a:r>
              <a:rPr lang="en-US" sz="2400" b="0" dirty="0" smtClean="0"/>
              <a:t>DataSource and Connection Pooling</a:t>
            </a:r>
          </a:p>
          <a:p>
            <a:pPr lvl="1" eaLnBrk="1" hangingPunct="1"/>
            <a:r>
              <a:rPr lang="en-US" sz="2000" b="0" dirty="0" smtClean="0"/>
              <a:t>Connection Pooling(Contd..):</a:t>
            </a:r>
          </a:p>
          <a:p>
            <a:pPr lvl="2"/>
            <a:r>
              <a:rPr lang="en-US" sz="2000" dirty="0" smtClean="0"/>
              <a:t>JDBC connection pooling is conceptually similar to any other form of object pooling.</a:t>
            </a:r>
          </a:p>
          <a:p>
            <a:pPr lvl="2"/>
            <a:r>
              <a:rPr lang="en-US" sz="1800" dirty="0" smtClean="0"/>
              <a:t> Database connections are often expensive to create because of the overhead of </a:t>
            </a:r>
          </a:p>
          <a:p>
            <a:pPr lvl="3"/>
            <a:r>
              <a:rPr lang="en-US" sz="1600" dirty="0" smtClean="0"/>
              <a:t>establishing a network </a:t>
            </a:r>
          </a:p>
          <a:p>
            <a:pPr lvl="3"/>
            <a:r>
              <a:rPr lang="en-US" sz="1600" dirty="0" smtClean="0"/>
              <a:t>connection and initializing a database connection session in the back end database. </a:t>
            </a:r>
          </a:p>
          <a:p>
            <a:pPr lvl="3"/>
            <a:r>
              <a:rPr lang="en-US" sz="1600" dirty="0" smtClean="0"/>
              <a:t> connection session initialization often requires </a:t>
            </a:r>
          </a:p>
          <a:p>
            <a:pPr lvl="4"/>
            <a:r>
              <a:rPr lang="en-US" sz="1400" dirty="0" smtClean="0"/>
              <a:t>time consuming processing to perform user authentication, establish transactional contexts and establish other aspects of the session that are required for subsequent database usage. </a:t>
            </a:r>
          </a:p>
          <a:p>
            <a:pPr lvl="3"/>
            <a:r>
              <a:rPr lang="en-US" sz="1600" dirty="0" smtClean="0"/>
              <a:t>Managing all of its connection sessions can impose a major limiting factor on the scalability of the application. </a:t>
            </a:r>
          </a:p>
          <a:p>
            <a:pPr lvl="4"/>
            <a:r>
              <a:rPr lang="en-US" sz="1400" dirty="0" smtClean="0"/>
              <a:t>Valuable database resources such as locks, memory, cursors, transaction logs, statement handles and temporary tables all tend to increase based on the number of concurrent connection sessions.</a:t>
            </a:r>
          </a:p>
          <a:p>
            <a:pPr lvl="3"/>
            <a:endParaRPr lang="en-US" dirty="0" smtClean="0"/>
          </a:p>
          <a:p>
            <a:pPr lvl="3" eaLnBrk="1" hangingPunct="1"/>
            <a:endParaRPr lang="en-US" sz="1800" b="0" dirty="0" smtClean="0"/>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nectionPool1.jpg"/>
          <p:cNvPicPr>
            <a:picLocks noChangeAspect="1"/>
          </p:cNvPicPr>
          <p:nvPr/>
        </p:nvPicPr>
        <p:blipFill>
          <a:blip r:embed="rId3"/>
          <a:stretch>
            <a:fillRect/>
          </a:stretch>
        </p:blipFill>
        <p:spPr>
          <a:xfrm>
            <a:off x="3491464" y="1289384"/>
            <a:ext cx="4052336" cy="4926788"/>
          </a:xfrm>
          <a:prstGeom prst="rect">
            <a:avLst/>
          </a:prstGeom>
        </p:spPr>
      </p:pic>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eaLnBrk="1" hangingPunct="1"/>
            <a:r>
              <a:rPr lang="en-US" sz="2000" b="0" dirty="0" smtClean="0"/>
              <a:t>Connection Pooling</a:t>
            </a:r>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914400"/>
            <a:ext cx="8915400" cy="4749800"/>
          </a:xfrm>
        </p:spPr>
        <p:txBody>
          <a:bodyPr/>
          <a:lstStyle/>
          <a:p>
            <a:pPr eaLnBrk="1" hangingPunct="1"/>
            <a:r>
              <a:rPr lang="en-US" sz="2400" b="0" dirty="0" smtClean="0"/>
              <a:t>DataSource and Connection Pooling</a:t>
            </a:r>
          </a:p>
          <a:p>
            <a:pPr lvl="1" eaLnBrk="1" hangingPunct="1"/>
            <a:r>
              <a:rPr lang="en-US" sz="2000" b="0" dirty="0" smtClean="0"/>
              <a:t>Connection Pooling(Contd..):</a:t>
            </a:r>
          </a:p>
          <a:p>
            <a:pPr lvl="2"/>
            <a:r>
              <a:rPr lang="en-US" dirty="0" err="1" smtClean="0"/>
              <a:t>OracleDataSource</a:t>
            </a:r>
            <a:r>
              <a:rPr lang="en-US" dirty="0" smtClean="0"/>
              <a:t> </a:t>
            </a:r>
            <a:r>
              <a:rPr lang="en-US" dirty="0" err="1" smtClean="0"/>
              <a:t>ods</a:t>
            </a:r>
            <a:r>
              <a:rPr lang="en-US" dirty="0" smtClean="0"/>
              <a:t> = new </a:t>
            </a:r>
            <a:r>
              <a:rPr lang="en-US" dirty="0" err="1" smtClean="0"/>
              <a:t>OracleDataSource</a:t>
            </a:r>
            <a:r>
              <a:rPr lang="en-US" dirty="0" smtClean="0"/>
              <a:t>();</a:t>
            </a:r>
          </a:p>
          <a:p>
            <a:pPr lvl="2" eaLnBrk="1" hangingPunct="1"/>
            <a:r>
              <a:rPr lang="en-US" sz="2000" dirty="0" err="1" smtClean="0"/>
              <a:t>ods.setUser</a:t>
            </a:r>
            <a:r>
              <a:rPr lang="en-US" sz="2000" dirty="0" smtClean="0"/>
              <a:t>(" ");</a:t>
            </a:r>
          </a:p>
          <a:p>
            <a:pPr lvl="2" eaLnBrk="1" hangingPunct="1"/>
            <a:r>
              <a:rPr lang="en-US" sz="2000" dirty="0" err="1" smtClean="0"/>
              <a:t>ods.setPassword</a:t>
            </a:r>
            <a:r>
              <a:rPr lang="en-US" sz="2000" dirty="0" smtClean="0"/>
              <a:t>(" ");</a:t>
            </a:r>
          </a:p>
          <a:p>
            <a:pPr lvl="2" eaLnBrk="1" hangingPunct="1"/>
            <a:r>
              <a:rPr lang="en-US" sz="2000" dirty="0" err="1" smtClean="0"/>
              <a:t>ods.setDriverType</a:t>
            </a:r>
            <a:r>
              <a:rPr lang="en-US" sz="2000" dirty="0" smtClean="0"/>
              <a:t>(" ");</a:t>
            </a:r>
          </a:p>
          <a:p>
            <a:pPr lvl="2" eaLnBrk="1" hangingPunct="1"/>
            <a:r>
              <a:rPr lang="en-US" sz="2000" dirty="0" err="1" smtClean="0"/>
              <a:t>ods.setNetworkProtocol</a:t>
            </a:r>
            <a:r>
              <a:rPr lang="en-US" sz="2000" dirty="0" smtClean="0"/>
              <a:t>("</a:t>
            </a:r>
            <a:r>
              <a:rPr lang="en-US" sz="2000" dirty="0" err="1" smtClean="0"/>
              <a:t>tcp</a:t>
            </a:r>
            <a:r>
              <a:rPr lang="en-US" sz="2000" dirty="0" smtClean="0"/>
              <a:t>");</a:t>
            </a:r>
          </a:p>
          <a:p>
            <a:pPr lvl="2" eaLnBrk="1" hangingPunct="1"/>
            <a:r>
              <a:rPr lang="en-US" sz="2000" dirty="0" err="1" smtClean="0"/>
              <a:t>ods.setURL</a:t>
            </a:r>
            <a:r>
              <a:rPr lang="en-US" sz="2000" dirty="0" smtClean="0"/>
              <a:t>(" ");</a:t>
            </a:r>
            <a:endParaRPr lang="en-US" sz="2000" b="0" dirty="0" smtClean="0"/>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DataSourceDemo.java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152400"/>
            <a:ext cx="7239000" cy="914400"/>
          </a:xfrm>
        </p:spPr>
        <p:txBody>
          <a:bodyPr/>
          <a:lstStyle/>
          <a:p>
            <a:pPr eaLnBrk="1" hangingPunct="1"/>
            <a:r>
              <a:rPr lang="en-US" sz="3200" b="0" dirty="0" smtClean="0"/>
              <a:t> Java </a:t>
            </a:r>
            <a:r>
              <a:rPr lang="en-US" sz="3200" b="0" dirty="0" smtClean="0"/>
              <a:t>Database Connectivity</a:t>
            </a:r>
          </a:p>
        </p:txBody>
      </p:sp>
      <p:sp>
        <p:nvSpPr>
          <p:cNvPr id="15363" name="Rectangle 3"/>
          <p:cNvSpPr>
            <a:spLocks noChangeArrowheads="1"/>
          </p:cNvSpPr>
          <p:nvPr/>
        </p:nvSpPr>
        <p:spPr bwMode="auto">
          <a:xfrm>
            <a:off x="304800" y="1006475"/>
            <a:ext cx="8382000" cy="822325"/>
          </a:xfrm>
          <a:prstGeom prst="rect">
            <a:avLst/>
          </a:prstGeom>
          <a:noFill/>
          <a:ln w="9525">
            <a:noFill/>
            <a:miter lim="800000"/>
            <a:headEnd/>
            <a:tailEnd/>
          </a:ln>
        </p:spPr>
        <p:txBody>
          <a:bodyPr>
            <a:spAutoFit/>
          </a:bodyPr>
          <a:lstStyle/>
          <a:p>
            <a:r>
              <a:rPr lang="en-US" dirty="0">
                <a:latin typeface="Arial" pitchFamily="34" charset="0"/>
                <a:cs typeface="Arial" pitchFamily="34" charset="0"/>
              </a:rPr>
              <a:t>JDBC API supports both two-tier and three-tier models for database access</a:t>
            </a:r>
          </a:p>
        </p:txBody>
      </p:sp>
      <p:grpSp>
        <p:nvGrpSpPr>
          <p:cNvPr id="2" name="Group 4"/>
          <p:cNvGrpSpPr>
            <a:grpSpLocks/>
          </p:cNvGrpSpPr>
          <p:nvPr/>
        </p:nvGrpSpPr>
        <p:grpSpPr bwMode="auto">
          <a:xfrm>
            <a:off x="838200" y="1981200"/>
            <a:ext cx="8305800" cy="4197350"/>
            <a:chOff x="336" y="1104"/>
            <a:chExt cx="5420" cy="2788"/>
          </a:xfrm>
        </p:grpSpPr>
        <p:sp>
          <p:nvSpPr>
            <p:cNvPr id="15366" name="Rectangle 5"/>
            <p:cNvSpPr>
              <a:spLocks noChangeArrowheads="1"/>
            </p:cNvSpPr>
            <p:nvPr/>
          </p:nvSpPr>
          <p:spPr bwMode="auto">
            <a:xfrm>
              <a:off x="2972" y="1152"/>
              <a:ext cx="1776" cy="62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67" name="Text Box 6"/>
            <p:cNvSpPr txBox="1">
              <a:spLocks noChangeArrowheads="1"/>
            </p:cNvSpPr>
            <p:nvPr/>
          </p:nvSpPr>
          <p:spPr bwMode="auto">
            <a:xfrm>
              <a:off x="3116" y="1200"/>
              <a:ext cx="1488" cy="426"/>
            </a:xfrm>
            <a:prstGeom prst="rect">
              <a:avLst/>
            </a:prstGeom>
            <a:noFill/>
            <a:ln w="9525">
              <a:noFill/>
              <a:miter lim="800000"/>
              <a:headEnd/>
              <a:tailEnd/>
            </a:ln>
          </p:spPr>
          <p:txBody>
            <a:bodyPr>
              <a:spAutoFit/>
            </a:bodyPr>
            <a:lstStyle/>
            <a:p>
              <a:pPr algn="ctr">
                <a:spcBef>
                  <a:spcPct val="50000"/>
                </a:spcBef>
              </a:pPr>
              <a:r>
                <a:rPr lang="en-US" sz="1800">
                  <a:solidFill>
                    <a:schemeClr val="bg1"/>
                  </a:solidFill>
                  <a:latin typeface="Arial" pitchFamily="34" charset="0"/>
                  <a:cs typeface="Arial" pitchFamily="34" charset="0"/>
                </a:rPr>
                <a:t>Java Applet or HTML browser</a:t>
              </a:r>
            </a:p>
          </p:txBody>
        </p:sp>
        <p:sp>
          <p:nvSpPr>
            <p:cNvPr id="15368" name="Rectangle 7"/>
            <p:cNvSpPr>
              <a:spLocks noChangeArrowheads="1"/>
            </p:cNvSpPr>
            <p:nvPr/>
          </p:nvSpPr>
          <p:spPr bwMode="auto">
            <a:xfrm>
              <a:off x="2972" y="2112"/>
              <a:ext cx="1776" cy="576"/>
            </a:xfrm>
            <a:prstGeom prst="rect">
              <a:avLst/>
            </a:prstGeom>
            <a:solidFill>
              <a:schemeClr val="hlink"/>
            </a:solidFill>
            <a:ln w="9525">
              <a:solidFill>
                <a:schemeClr val="tx1"/>
              </a:solidFill>
              <a:miter lim="800000"/>
              <a:headEnd/>
              <a:tailEnd/>
            </a:ln>
          </p:spPr>
          <p:txBody>
            <a:bodyPr wrap="none" anchor="ctr"/>
            <a:lstStyle/>
            <a:p>
              <a:pPr algn="ctr"/>
              <a:endParaRPr lang="en-US"/>
            </a:p>
          </p:txBody>
        </p:sp>
        <p:sp>
          <p:nvSpPr>
            <p:cNvPr id="15369" name="Text Box 8"/>
            <p:cNvSpPr txBox="1">
              <a:spLocks noChangeArrowheads="1"/>
            </p:cNvSpPr>
            <p:nvPr/>
          </p:nvSpPr>
          <p:spPr bwMode="auto">
            <a:xfrm>
              <a:off x="3356" y="2160"/>
              <a:ext cx="1296"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Application server (JAVA)</a:t>
              </a:r>
            </a:p>
          </p:txBody>
        </p:sp>
        <p:sp>
          <p:nvSpPr>
            <p:cNvPr id="15370" name="Rectangle 9"/>
            <p:cNvSpPr>
              <a:spLocks noChangeArrowheads="1"/>
            </p:cNvSpPr>
            <p:nvPr/>
          </p:nvSpPr>
          <p:spPr bwMode="auto">
            <a:xfrm>
              <a:off x="2972" y="2688"/>
              <a:ext cx="1776" cy="288"/>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5371" name="Text Box 10"/>
            <p:cNvSpPr txBox="1">
              <a:spLocks noChangeArrowheads="1"/>
            </p:cNvSpPr>
            <p:nvPr/>
          </p:nvSpPr>
          <p:spPr bwMode="auto">
            <a:xfrm>
              <a:off x="3212" y="2688"/>
              <a:ext cx="1248" cy="263"/>
            </a:xfrm>
            <a:prstGeom prst="rect">
              <a:avLst/>
            </a:prstGeom>
            <a:noFill/>
            <a:ln w="9525">
              <a:noFill/>
              <a:miter lim="800000"/>
              <a:headEnd/>
              <a:tailEnd/>
            </a:ln>
          </p:spPr>
          <p:txBody>
            <a:bodyPr>
              <a:spAutoFit/>
            </a:bodyPr>
            <a:lstStyle/>
            <a:p>
              <a:pPr>
                <a:spcBef>
                  <a:spcPct val="50000"/>
                </a:spcBef>
              </a:pPr>
              <a:r>
                <a:rPr lang="en-US" sz="2000">
                  <a:solidFill>
                    <a:srgbClr val="3F3F3F"/>
                  </a:solidFill>
                  <a:latin typeface="Trebuchet MS" pitchFamily="34" charset="0"/>
                </a:rPr>
                <a:t>JDBC</a:t>
              </a:r>
            </a:p>
          </p:txBody>
        </p:sp>
        <p:sp>
          <p:nvSpPr>
            <p:cNvPr id="15372" name="Rectangle 11"/>
            <p:cNvSpPr>
              <a:spLocks noChangeArrowheads="1"/>
            </p:cNvSpPr>
            <p:nvPr/>
          </p:nvSpPr>
          <p:spPr bwMode="auto">
            <a:xfrm>
              <a:off x="3020" y="3264"/>
              <a:ext cx="1728" cy="432"/>
            </a:xfrm>
            <a:prstGeom prst="rect">
              <a:avLst/>
            </a:prstGeom>
            <a:solidFill>
              <a:srgbClr val="FF66FF"/>
            </a:solidFill>
            <a:ln w="9525">
              <a:solidFill>
                <a:schemeClr val="tx1"/>
              </a:solidFill>
              <a:miter lim="800000"/>
              <a:headEnd/>
              <a:tailEnd/>
            </a:ln>
          </p:spPr>
          <p:txBody>
            <a:bodyPr wrap="none" anchor="ctr"/>
            <a:lstStyle/>
            <a:p>
              <a:endParaRPr lang="en-US"/>
            </a:p>
          </p:txBody>
        </p:sp>
        <p:sp>
          <p:nvSpPr>
            <p:cNvPr id="15373" name="Line 12"/>
            <p:cNvSpPr>
              <a:spLocks noChangeShapeType="1"/>
            </p:cNvSpPr>
            <p:nvPr/>
          </p:nvSpPr>
          <p:spPr bwMode="auto">
            <a:xfrm>
              <a:off x="3692" y="1776"/>
              <a:ext cx="0" cy="336"/>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15374" name="Text Box 13"/>
            <p:cNvSpPr txBox="1">
              <a:spLocks noChangeArrowheads="1"/>
            </p:cNvSpPr>
            <p:nvPr/>
          </p:nvSpPr>
          <p:spPr bwMode="auto">
            <a:xfrm>
              <a:off x="3740" y="1824"/>
              <a:ext cx="1776" cy="244"/>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HTTP,RMI,CORBA</a:t>
              </a:r>
            </a:p>
          </p:txBody>
        </p:sp>
        <p:sp>
          <p:nvSpPr>
            <p:cNvPr id="15375" name="Line 14"/>
            <p:cNvSpPr>
              <a:spLocks noChangeShapeType="1"/>
            </p:cNvSpPr>
            <p:nvPr/>
          </p:nvSpPr>
          <p:spPr bwMode="auto">
            <a:xfrm>
              <a:off x="3692" y="2976"/>
              <a:ext cx="4" cy="288"/>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15376" name="Text Box 15"/>
            <p:cNvSpPr txBox="1">
              <a:spLocks noChangeArrowheads="1"/>
            </p:cNvSpPr>
            <p:nvPr/>
          </p:nvSpPr>
          <p:spPr bwMode="auto">
            <a:xfrm>
              <a:off x="3884" y="3024"/>
              <a:ext cx="1872" cy="26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Propriety</a:t>
              </a:r>
              <a:r>
                <a:rPr lang="en-US" sz="2000">
                  <a:solidFill>
                    <a:srgbClr val="3F3F3F"/>
                  </a:solidFill>
                  <a:latin typeface="Trebuchet MS" pitchFamily="34" charset="0"/>
                </a:rPr>
                <a:t> protocal</a:t>
              </a:r>
            </a:p>
          </p:txBody>
        </p:sp>
        <p:sp>
          <p:nvSpPr>
            <p:cNvPr id="15377" name="Text Box 16"/>
            <p:cNvSpPr txBox="1">
              <a:spLocks noChangeArrowheads="1"/>
            </p:cNvSpPr>
            <p:nvPr/>
          </p:nvSpPr>
          <p:spPr bwMode="auto">
            <a:xfrm>
              <a:off x="2348" y="1248"/>
              <a:ext cx="720" cy="426"/>
            </a:xfrm>
            <a:prstGeom prst="rect">
              <a:avLst/>
            </a:prstGeom>
            <a:noFill/>
            <a:ln w="9525">
              <a:noFill/>
              <a:miter lim="800000"/>
              <a:headEnd/>
              <a:tailEnd/>
            </a:ln>
          </p:spPr>
          <p:txBody>
            <a:bodyPr>
              <a:spAutoFit/>
            </a:bodyPr>
            <a:lstStyle/>
            <a:p>
              <a:pPr>
                <a:spcBef>
                  <a:spcPct val="50000"/>
                </a:spcBef>
              </a:pPr>
              <a:r>
                <a:rPr lang="en-US" sz="1800">
                  <a:latin typeface="Trebuchet MS" pitchFamily="34" charset="0"/>
                </a:rPr>
                <a:t>Client GUI</a:t>
              </a:r>
            </a:p>
          </p:txBody>
        </p:sp>
        <p:sp>
          <p:nvSpPr>
            <p:cNvPr id="15378" name="Text Box 17"/>
            <p:cNvSpPr txBox="1">
              <a:spLocks noChangeArrowheads="1"/>
            </p:cNvSpPr>
            <p:nvPr/>
          </p:nvSpPr>
          <p:spPr bwMode="auto">
            <a:xfrm>
              <a:off x="2156" y="2688"/>
              <a:ext cx="960"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Database server</a:t>
              </a:r>
            </a:p>
          </p:txBody>
        </p:sp>
        <p:sp>
          <p:nvSpPr>
            <p:cNvPr id="15379" name="Line 18"/>
            <p:cNvSpPr>
              <a:spLocks noChangeShapeType="1"/>
            </p:cNvSpPr>
            <p:nvPr/>
          </p:nvSpPr>
          <p:spPr bwMode="auto">
            <a:xfrm>
              <a:off x="2540" y="3216"/>
              <a:ext cx="384" cy="192"/>
            </a:xfrm>
            <a:prstGeom prst="line">
              <a:avLst/>
            </a:prstGeom>
            <a:noFill/>
            <a:ln w="9525">
              <a:solidFill>
                <a:schemeClr val="tx1"/>
              </a:solidFill>
              <a:round/>
              <a:headEnd/>
              <a:tailEnd type="triangle" w="med" len="med"/>
            </a:ln>
          </p:spPr>
          <p:txBody>
            <a:bodyPr wrap="none" anchor="ctr"/>
            <a:lstStyle/>
            <a:p>
              <a:endParaRPr lang="en-US"/>
            </a:p>
          </p:txBody>
        </p:sp>
        <p:sp>
          <p:nvSpPr>
            <p:cNvPr id="15380" name="Text Box 19"/>
            <p:cNvSpPr txBox="1">
              <a:spLocks noChangeArrowheads="1"/>
            </p:cNvSpPr>
            <p:nvPr/>
          </p:nvSpPr>
          <p:spPr bwMode="auto">
            <a:xfrm>
              <a:off x="4844" y="2352"/>
              <a:ext cx="912"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Business logic</a:t>
              </a:r>
            </a:p>
          </p:txBody>
        </p:sp>
        <p:sp>
          <p:nvSpPr>
            <p:cNvPr id="15381" name="Line 20"/>
            <p:cNvSpPr>
              <a:spLocks noChangeShapeType="1"/>
            </p:cNvSpPr>
            <p:nvPr/>
          </p:nvSpPr>
          <p:spPr bwMode="auto">
            <a:xfrm flipH="1">
              <a:off x="2352" y="3216"/>
              <a:ext cx="192" cy="288"/>
            </a:xfrm>
            <a:prstGeom prst="line">
              <a:avLst/>
            </a:prstGeom>
            <a:noFill/>
            <a:ln w="9525">
              <a:solidFill>
                <a:schemeClr val="tx1"/>
              </a:solidFill>
              <a:round/>
              <a:headEnd/>
              <a:tailEnd type="triangle" w="med" len="med"/>
            </a:ln>
          </p:spPr>
          <p:txBody>
            <a:bodyPr wrap="none" anchor="ctr"/>
            <a:lstStyle/>
            <a:p>
              <a:endParaRPr lang="en-US"/>
            </a:p>
          </p:txBody>
        </p:sp>
        <p:sp>
          <p:nvSpPr>
            <p:cNvPr id="15382" name="Rectangle 21"/>
            <p:cNvSpPr>
              <a:spLocks noChangeArrowheads="1"/>
            </p:cNvSpPr>
            <p:nvPr/>
          </p:nvSpPr>
          <p:spPr bwMode="auto">
            <a:xfrm>
              <a:off x="480" y="1104"/>
              <a:ext cx="1776" cy="62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3" name="Rectangle 22"/>
            <p:cNvSpPr>
              <a:spLocks noChangeArrowheads="1"/>
            </p:cNvSpPr>
            <p:nvPr/>
          </p:nvSpPr>
          <p:spPr bwMode="auto">
            <a:xfrm>
              <a:off x="480" y="1728"/>
              <a:ext cx="1776" cy="288"/>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5384" name="Rectangle 23"/>
            <p:cNvSpPr>
              <a:spLocks noChangeArrowheads="1"/>
            </p:cNvSpPr>
            <p:nvPr/>
          </p:nvSpPr>
          <p:spPr bwMode="auto">
            <a:xfrm>
              <a:off x="576" y="3216"/>
              <a:ext cx="1728" cy="432"/>
            </a:xfrm>
            <a:prstGeom prst="rect">
              <a:avLst/>
            </a:prstGeom>
            <a:solidFill>
              <a:srgbClr val="FF66FF"/>
            </a:solidFill>
            <a:ln w="9525">
              <a:solidFill>
                <a:schemeClr val="tx1"/>
              </a:solidFill>
              <a:miter lim="800000"/>
              <a:headEnd/>
              <a:tailEnd/>
            </a:ln>
          </p:spPr>
          <p:txBody>
            <a:bodyPr wrap="none" anchor="ctr"/>
            <a:lstStyle/>
            <a:p>
              <a:endParaRPr lang="en-US"/>
            </a:p>
          </p:txBody>
        </p:sp>
        <p:sp>
          <p:nvSpPr>
            <p:cNvPr id="15385" name="Text Box 24"/>
            <p:cNvSpPr txBox="1">
              <a:spLocks noChangeArrowheads="1"/>
            </p:cNvSpPr>
            <p:nvPr/>
          </p:nvSpPr>
          <p:spPr bwMode="auto">
            <a:xfrm>
              <a:off x="576" y="1200"/>
              <a:ext cx="1584" cy="244"/>
            </a:xfrm>
            <a:prstGeom prst="rect">
              <a:avLst/>
            </a:prstGeom>
            <a:noFill/>
            <a:ln w="9525">
              <a:noFill/>
              <a:miter lim="800000"/>
              <a:headEnd/>
              <a:tailEnd/>
            </a:ln>
          </p:spPr>
          <p:txBody>
            <a:bodyPr>
              <a:spAutoFit/>
            </a:bodyPr>
            <a:lstStyle/>
            <a:p>
              <a:pPr algn="ctr">
                <a:spcBef>
                  <a:spcPct val="50000"/>
                </a:spcBef>
              </a:pPr>
              <a:r>
                <a:rPr lang="en-US" sz="1800">
                  <a:solidFill>
                    <a:schemeClr val="bg1"/>
                  </a:solidFill>
                  <a:latin typeface="Arial" pitchFamily="34" charset="0"/>
                  <a:cs typeface="Arial" pitchFamily="34" charset="0"/>
                </a:rPr>
                <a:t>JAVA Application</a:t>
              </a:r>
            </a:p>
          </p:txBody>
        </p:sp>
        <p:sp>
          <p:nvSpPr>
            <p:cNvPr id="15386" name="Text Box 25"/>
            <p:cNvSpPr txBox="1">
              <a:spLocks noChangeArrowheads="1"/>
            </p:cNvSpPr>
            <p:nvPr/>
          </p:nvSpPr>
          <p:spPr bwMode="auto">
            <a:xfrm>
              <a:off x="672" y="1728"/>
              <a:ext cx="1344" cy="244"/>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JDBC</a:t>
              </a:r>
            </a:p>
          </p:txBody>
        </p:sp>
        <p:sp>
          <p:nvSpPr>
            <p:cNvPr id="15387" name="Text Box 26"/>
            <p:cNvSpPr txBox="1">
              <a:spLocks noChangeArrowheads="1"/>
            </p:cNvSpPr>
            <p:nvPr/>
          </p:nvSpPr>
          <p:spPr bwMode="auto">
            <a:xfrm>
              <a:off x="864" y="3312"/>
              <a:ext cx="1104"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DBMS</a:t>
              </a:r>
            </a:p>
          </p:txBody>
        </p:sp>
        <p:sp>
          <p:nvSpPr>
            <p:cNvPr id="15388" name="Line 27"/>
            <p:cNvSpPr>
              <a:spLocks noChangeShapeType="1"/>
            </p:cNvSpPr>
            <p:nvPr/>
          </p:nvSpPr>
          <p:spPr bwMode="auto">
            <a:xfrm>
              <a:off x="1344" y="2064"/>
              <a:ext cx="0" cy="1152"/>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15389" name="Text Box 28"/>
            <p:cNvSpPr txBox="1">
              <a:spLocks noChangeArrowheads="1"/>
            </p:cNvSpPr>
            <p:nvPr/>
          </p:nvSpPr>
          <p:spPr bwMode="auto">
            <a:xfrm>
              <a:off x="480" y="2400"/>
              <a:ext cx="864"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ea typeface="GulimChe" pitchFamily="49" charset="-127"/>
                  <a:cs typeface="Arial" pitchFamily="34" charset="0"/>
                </a:rPr>
                <a:t>Propriety protocol</a:t>
              </a:r>
            </a:p>
          </p:txBody>
        </p:sp>
        <p:sp>
          <p:nvSpPr>
            <p:cNvPr id="15390" name="Text Box 29"/>
            <p:cNvSpPr txBox="1">
              <a:spLocks noChangeArrowheads="1"/>
            </p:cNvSpPr>
            <p:nvPr/>
          </p:nvSpPr>
          <p:spPr bwMode="auto">
            <a:xfrm>
              <a:off x="3120" y="3648"/>
              <a:ext cx="1488"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Three-tier JDBC</a:t>
              </a:r>
            </a:p>
          </p:txBody>
        </p:sp>
        <p:sp>
          <p:nvSpPr>
            <p:cNvPr id="15391" name="Text Box 30"/>
            <p:cNvSpPr txBox="1">
              <a:spLocks noChangeArrowheads="1"/>
            </p:cNvSpPr>
            <p:nvPr/>
          </p:nvSpPr>
          <p:spPr bwMode="auto">
            <a:xfrm>
              <a:off x="336" y="3648"/>
              <a:ext cx="2256"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Two-tier  JDBC</a:t>
              </a:r>
            </a:p>
          </p:txBody>
        </p:sp>
      </p:grpSp>
      <p:sp>
        <p:nvSpPr>
          <p:cNvPr id="15365" name="Text Box 31"/>
          <p:cNvSpPr txBox="1">
            <a:spLocks noChangeArrowheads="1"/>
          </p:cNvSpPr>
          <p:nvPr/>
        </p:nvSpPr>
        <p:spPr bwMode="auto">
          <a:xfrm>
            <a:off x="5105400" y="5181600"/>
            <a:ext cx="2286000" cy="363538"/>
          </a:xfrm>
          <a:prstGeom prst="rect">
            <a:avLst/>
          </a:prstGeom>
          <a:noFill/>
          <a:ln w="12700">
            <a:noFill/>
            <a:miter lim="800000"/>
            <a:headEnd/>
            <a:tailEnd/>
          </a:ln>
        </p:spPr>
        <p:txBody>
          <a:bodyPr lIns="90488" tIns="44450" rIns="90488" bIns="44450">
            <a:spAutoFit/>
          </a:bodyPr>
          <a:lstStyle/>
          <a:p>
            <a:pPr eaLnBrk="1" hangingPunct="1">
              <a:spcBef>
                <a:spcPct val="50000"/>
              </a:spcBef>
            </a:pPr>
            <a:r>
              <a:rPr lang="en-US" sz="1800">
                <a:latin typeface="Arial" pitchFamily="34" charset="0"/>
                <a:cs typeface="Arial" pitchFamily="34" charset="0"/>
              </a:rPr>
              <a:t>DBMS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122238"/>
            <a:ext cx="8839200" cy="563562"/>
          </a:xfrm>
        </p:spPr>
        <p:txBody>
          <a:bodyPr/>
          <a:lstStyle/>
          <a:p>
            <a:pPr eaLnBrk="1" hangingPunct="1"/>
            <a:r>
              <a:rPr lang="en-US" sz="2800" b="0" dirty="0" smtClean="0"/>
              <a:t>Java Database Connectivity</a:t>
            </a:r>
            <a:endParaRPr lang="en-US" b="0" dirty="0" smtClean="0">
              <a:cs typeface="Times New Roman" pitchFamily="18" charset="0"/>
            </a:endParaRPr>
          </a:p>
        </p:txBody>
      </p:sp>
      <p:sp>
        <p:nvSpPr>
          <p:cNvPr id="34819" name="Rectangle 3"/>
          <p:cNvSpPr>
            <a:spLocks noGrp="1" noChangeArrowheads="1"/>
          </p:cNvSpPr>
          <p:nvPr>
            <p:ph idx="1"/>
          </p:nvPr>
        </p:nvSpPr>
        <p:spPr>
          <a:xfrm>
            <a:off x="228600" y="1109663"/>
            <a:ext cx="8610600" cy="5062537"/>
          </a:xfrm>
        </p:spPr>
        <p:txBody>
          <a:bodyPr/>
          <a:lstStyle/>
          <a:p>
            <a:pPr marL="457200" indent="-457200" eaLnBrk="1" hangingPunct="1"/>
            <a:r>
              <a:rPr lang="en-US" sz="2400" b="0" dirty="0" smtClean="0">
                <a:solidFill>
                  <a:srgbClr val="333333"/>
                </a:solidFill>
                <a:cs typeface="Times New Roman" pitchFamily="18" charset="0"/>
              </a:rPr>
              <a:t>DriverManager Vs DataSource</a:t>
            </a:r>
          </a:p>
          <a:p>
            <a:pPr marL="857250" lvl="1" indent="-457200" eaLnBrk="1" hangingPunct="1"/>
            <a:r>
              <a:rPr lang="en-US" sz="2000" b="0" dirty="0" smtClean="0">
                <a:solidFill>
                  <a:srgbClr val="333333"/>
                </a:solidFill>
                <a:cs typeface="Times New Roman" pitchFamily="18" charset="0"/>
              </a:rPr>
              <a:t>Connection is Retained in the pool in DataSource</a:t>
            </a:r>
          </a:p>
          <a:p>
            <a:pPr marL="1262063" lvl="2" indent="-457200" eaLnBrk="1" hangingPunct="1"/>
            <a:r>
              <a:rPr lang="en-US" sz="1800" b="0" dirty="0" smtClean="0">
                <a:solidFill>
                  <a:srgbClr val="333333"/>
                </a:solidFill>
                <a:cs typeface="Times New Roman" pitchFamily="18" charset="0"/>
              </a:rPr>
              <a:t>While directly creating a connection by calling </a:t>
            </a:r>
            <a:r>
              <a:rPr lang="en-US" sz="1800" b="0" dirty="0" err="1" smtClean="0">
                <a:solidFill>
                  <a:srgbClr val="333333"/>
                </a:solidFill>
                <a:cs typeface="Times New Roman" pitchFamily="18" charset="0"/>
              </a:rPr>
              <a:t>DriverManager.getConnection</a:t>
            </a:r>
            <a:r>
              <a:rPr lang="en-US" sz="1800" b="0" dirty="0" smtClean="0">
                <a:solidFill>
                  <a:srgbClr val="333333"/>
                </a:solidFill>
                <a:cs typeface="Times New Roman" pitchFamily="18" charset="0"/>
              </a:rPr>
              <a:t>(..) , you are creating a connection by yourself and when closing close() on it, the link to database is lost. </a:t>
            </a:r>
          </a:p>
          <a:p>
            <a:pPr marL="1262063" lvl="2" indent="-457200" eaLnBrk="1" hangingPunct="1"/>
            <a:r>
              <a:rPr lang="en-US" sz="1800" b="0" dirty="0" smtClean="0">
                <a:solidFill>
                  <a:srgbClr val="333333"/>
                </a:solidFill>
                <a:cs typeface="Times New Roman" pitchFamily="18" charset="0"/>
              </a:rPr>
              <a:t>On the other hand we get a connection from a datasource, when you call the close() on it, it will not close the link to database, but will return to a connection pool where it can be reused by some other classes</a:t>
            </a:r>
          </a:p>
          <a:p>
            <a:pPr marL="857250" lvl="1" indent="-457200" eaLnBrk="1" hangingPunct="1"/>
            <a:r>
              <a:rPr lang="en-US" sz="2000" b="0" dirty="0" smtClean="0">
                <a:solidFill>
                  <a:srgbClr val="333333"/>
                </a:solidFill>
                <a:cs typeface="Times New Roman" pitchFamily="18" charset="0"/>
              </a:rPr>
              <a:t>It is always better to use a connection pool because creating connections are expensive. DataSource has its usability in the distributed computing environment, as it can be used  with JNDI lookups</a:t>
            </a:r>
          </a:p>
          <a:p>
            <a:pPr marL="857250" lvl="1" indent="-457200" eaLnBrk="1" hangingPunct="1"/>
            <a:r>
              <a:rPr lang="en-US" sz="2000" b="0" dirty="0" smtClean="0">
                <a:cs typeface="Times New Roman" pitchFamily="18" charset="0"/>
              </a:rPr>
              <a:t>allows developers to implement a </a:t>
            </a:r>
            <a:r>
              <a:rPr lang="en-US" sz="2000" b="0" dirty="0" smtClean="0">
                <a:latin typeface="Courier New" pitchFamily="49" charset="0"/>
                <a:cs typeface="Courier New" pitchFamily="49" charset="0"/>
              </a:rPr>
              <a:t>DataSource</a:t>
            </a:r>
            <a:r>
              <a:rPr lang="en-US" sz="2000" b="0" dirty="0" smtClean="0">
                <a:cs typeface="Times New Roman" pitchFamily="18" charset="0"/>
              </a:rPr>
              <a:t> class to take advantage of features like connection pooling and distributed transactions</a:t>
            </a:r>
            <a:endParaRPr lang="en-US" sz="2000" b="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normAutofit lnSpcReduction="10000"/>
          </a:bodyPr>
          <a:lstStyle/>
          <a:p>
            <a:pPr eaLnBrk="1" hangingPunct="1"/>
            <a:r>
              <a:rPr lang="en-US" sz="2400" b="0" dirty="0" smtClean="0"/>
              <a:t>Rowsets</a:t>
            </a:r>
            <a:endParaRPr lang="en-US" sz="2000" b="0" dirty="0" smtClean="0"/>
          </a:p>
          <a:p>
            <a:pPr lvl="1" eaLnBrk="1" hangingPunct="1"/>
            <a:r>
              <a:rPr lang="en-US" sz="2000" b="0" dirty="0" err="1" smtClean="0"/>
              <a:t>RowSets</a:t>
            </a:r>
            <a:r>
              <a:rPr lang="en-US" sz="2000" b="0" dirty="0" smtClean="0"/>
              <a:t> are a JDBC 2.0 extension to the </a:t>
            </a:r>
            <a:r>
              <a:rPr lang="en-US" sz="2000" b="0" dirty="0" err="1" smtClean="0"/>
              <a:t>java.sql.ResultSet</a:t>
            </a:r>
            <a:r>
              <a:rPr lang="en-US" sz="2000" b="0" dirty="0" smtClean="0"/>
              <a:t> interface. </a:t>
            </a:r>
          </a:p>
          <a:p>
            <a:pPr lvl="1" eaLnBrk="1" hangingPunct="1"/>
            <a:r>
              <a:rPr lang="en-US" sz="2000" b="0" dirty="0" smtClean="0">
                <a:cs typeface="Times New Roman" pitchFamily="18" charset="0"/>
              </a:rPr>
              <a:t>Included within the package javax.sql.*</a:t>
            </a:r>
          </a:p>
          <a:p>
            <a:pPr lvl="1" eaLnBrk="1" hangingPunct="1"/>
            <a:r>
              <a:rPr lang="en-US" sz="2000" b="0" dirty="0" smtClean="0">
                <a:cs typeface="Times New Roman" pitchFamily="18" charset="0"/>
              </a:rPr>
              <a:t>A </a:t>
            </a:r>
            <a:r>
              <a:rPr lang="en-US" sz="2000" b="0" dirty="0" err="1" smtClean="0">
                <a:cs typeface="Times New Roman" pitchFamily="18" charset="0"/>
              </a:rPr>
              <a:t>RowSet</a:t>
            </a:r>
            <a:r>
              <a:rPr lang="en-US" sz="2000" b="0" dirty="0" smtClean="0">
                <a:cs typeface="Times New Roman" pitchFamily="18" charset="0"/>
              </a:rPr>
              <a:t> object contains a set of rows from a result set or some other source of tabular data, like a file or spreadsheet. </a:t>
            </a:r>
          </a:p>
          <a:p>
            <a:pPr lvl="1" eaLnBrk="1" hangingPunct="1"/>
            <a:r>
              <a:rPr lang="en-US" sz="2000" b="0" dirty="0" err="1" smtClean="0"/>
              <a:t>Rowsets</a:t>
            </a:r>
            <a:r>
              <a:rPr lang="en-US" sz="2000" b="0" dirty="0" smtClean="0"/>
              <a:t> may have many different implementations to fill different needs. These implementations fall into two broad categories:</a:t>
            </a:r>
          </a:p>
          <a:p>
            <a:pPr lvl="2" eaLnBrk="1" hangingPunct="1"/>
            <a:r>
              <a:rPr lang="en-US" sz="1800" dirty="0" smtClean="0"/>
              <a:t>Connected  </a:t>
            </a:r>
            <a:r>
              <a:rPr lang="en-US" sz="1800" dirty="0" err="1" smtClean="0"/>
              <a:t>RowSets</a:t>
            </a:r>
            <a:r>
              <a:rPr lang="en-US" sz="1800" dirty="0" smtClean="0"/>
              <a:t> </a:t>
            </a:r>
          </a:p>
          <a:p>
            <a:pPr lvl="2" eaLnBrk="1" hangingPunct="1"/>
            <a:r>
              <a:rPr lang="en-US" sz="1800" dirty="0" smtClean="0"/>
              <a:t>Disconnected. </a:t>
            </a:r>
            <a:r>
              <a:rPr lang="en-US" sz="1800" dirty="0" err="1" smtClean="0"/>
              <a:t>RowSets</a:t>
            </a:r>
            <a:endParaRPr lang="en-US" sz="1800" dirty="0" smtClean="0"/>
          </a:p>
          <a:p>
            <a:pPr lvl="1" eaLnBrk="1" hangingPunct="1"/>
            <a:r>
              <a:rPr lang="en-US" sz="2000" b="0" dirty="0" err="1" smtClean="0"/>
              <a:t>Rowsets</a:t>
            </a:r>
            <a:r>
              <a:rPr lang="en-US" sz="2000" b="0" dirty="0" smtClean="0"/>
              <a:t> make it easy to send tabular data over a network. </a:t>
            </a:r>
          </a:p>
          <a:p>
            <a:pPr lvl="1" eaLnBrk="1" hangingPunct="1"/>
            <a:r>
              <a:rPr lang="en-US" sz="2000" b="0" dirty="0" smtClean="0"/>
              <a:t>They can also be used to provide scrollable result sets or updatable result sets when the underlying JDBC driver does not support them.</a:t>
            </a:r>
            <a:r>
              <a:rPr lang="en-US" sz="2000" dirty="0" smtClean="0"/>
              <a:t/>
            </a:r>
            <a:br>
              <a:rPr lang="en-US" sz="2000" dirty="0" smtClean="0"/>
            </a:br>
            <a:r>
              <a:rPr lang="en-US" sz="2000" dirty="0" smtClean="0"/>
              <a:t/>
            </a:r>
            <a:br>
              <a:rPr lang="en-US" sz="2000" dirty="0" smtClean="0"/>
            </a:br>
            <a:endParaRPr lang="en-US" sz="2000"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686800" cy="4835525"/>
          </a:xfrm>
        </p:spPr>
        <p:txBody>
          <a:bodyPr>
            <a:normAutofit fontScale="92500" lnSpcReduction="10000"/>
          </a:bodyPr>
          <a:lstStyle/>
          <a:p>
            <a:pPr eaLnBrk="1" hangingPunct="1"/>
            <a:r>
              <a:rPr lang="en-US" sz="2400" b="0" dirty="0" smtClean="0"/>
              <a:t>Rowsets</a:t>
            </a:r>
            <a:endParaRPr lang="en-US" sz="2000" b="0" dirty="0" smtClean="0"/>
          </a:p>
          <a:p>
            <a:pPr lvl="1" eaLnBrk="1" hangingPunct="1"/>
            <a:r>
              <a:rPr lang="en-US" sz="2000" u="sng" dirty="0" smtClean="0"/>
              <a:t>Disconnected </a:t>
            </a:r>
            <a:r>
              <a:rPr lang="en-US" sz="2000" u="sng" dirty="0" err="1" smtClean="0"/>
              <a:t>RowSets</a:t>
            </a:r>
            <a:r>
              <a:rPr lang="en-US" sz="2000" u="sng" dirty="0" smtClean="0"/>
              <a:t>:</a:t>
            </a:r>
          </a:p>
          <a:p>
            <a:pPr lvl="2" eaLnBrk="1" hangingPunct="1"/>
            <a:r>
              <a:rPr lang="en-US" sz="1800" dirty="0" smtClean="0"/>
              <a:t>It gets a connection to a data source in order to fill itself with data or to propagate changes in data back to the data source, but most of the time it does not have a connection open. </a:t>
            </a:r>
          </a:p>
          <a:p>
            <a:pPr lvl="2" eaLnBrk="1" hangingPunct="1"/>
            <a:r>
              <a:rPr lang="en-US" sz="1800" dirty="0" smtClean="0"/>
              <a:t>Does not need a JDBC driver or the full JDBC API, so its footprint is very small. </a:t>
            </a:r>
          </a:p>
          <a:p>
            <a:pPr lvl="2" eaLnBrk="1" hangingPunct="1"/>
            <a:r>
              <a:rPr lang="en-US" sz="1800" dirty="0" smtClean="0"/>
              <a:t>Is an ideal format for sending data over a network to a thin client. </a:t>
            </a:r>
          </a:p>
          <a:p>
            <a:pPr lvl="2" eaLnBrk="1" hangingPunct="1"/>
            <a:r>
              <a:rPr lang="en-US" sz="1800" dirty="0" smtClean="0"/>
              <a:t>It stores its data in memory. It needs to maintain metadata about the columns it contains and information about its internal state.</a:t>
            </a:r>
          </a:p>
          <a:p>
            <a:pPr lvl="2" eaLnBrk="1" hangingPunct="1"/>
            <a:r>
              <a:rPr lang="en-US" sz="1800" dirty="0" smtClean="0"/>
              <a:t> It also needs a facility for making connections, for executing commands, and for reading and writing data to and from the data source </a:t>
            </a:r>
          </a:p>
          <a:p>
            <a:pPr lvl="2" eaLnBrk="1" hangingPunct="1"/>
            <a:r>
              <a:rPr lang="en-US" sz="1800" dirty="0" smtClean="0"/>
              <a:t>Example: </a:t>
            </a:r>
            <a:r>
              <a:rPr lang="en-US" b="1" u="sng" dirty="0" err="1" smtClean="0"/>
              <a:t>CachedRowSet</a:t>
            </a:r>
            <a:r>
              <a:rPr lang="en-US" b="1" u="sng" dirty="0" smtClean="0"/>
              <a:t>:</a:t>
            </a:r>
          </a:p>
          <a:p>
            <a:pPr lvl="3" eaLnBrk="1" hangingPunct="1"/>
            <a:r>
              <a:rPr lang="en-US" sz="1600" dirty="0" smtClean="0"/>
              <a:t>a disconnected </a:t>
            </a:r>
            <a:r>
              <a:rPr lang="en-US" sz="1600" dirty="0" err="1" smtClean="0"/>
              <a:t>rowset</a:t>
            </a:r>
            <a:r>
              <a:rPr lang="en-US" sz="1600" dirty="0" smtClean="0"/>
              <a:t> that caches its data in memory; </a:t>
            </a:r>
          </a:p>
          <a:p>
            <a:pPr lvl="3" eaLnBrk="1" hangingPunct="1"/>
            <a:r>
              <a:rPr lang="en-US" sz="1600" dirty="0" smtClean="0"/>
              <a:t>not suitable for very large data sets, but an ideal way to provide thin Java clients, such as a Personal Digital Assistant (PDA) or Network Computer (NC), with tabular data </a:t>
            </a:r>
            <a:r>
              <a:rPr lang="en-US" dirty="0" smtClean="0"/>
              <a:t/>
            </a:r>
            <a:br>
              <a:rPr lang="en-US" dirty="0" smtClean="0"/>
            </a:br>
            <a:r>
              <a:rPr lang="en-US" dirty="0" smtClean="0"/>
              <a:t/>
            </a:r>
            <a:br>
              <a:rPr lang="en-US" dirty="0" smtClean="0"/>
            </a:br>
            <a:r>
              <a:rPr lang="en-US" dirty="0" smtClean="0"/>
              <a:t>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419600" y="1066800"/>
            <a:ext cx="4259263" cy="4960937"/>
          </a:xfrm>
        </p:spPr>
        <p:txBody>
          <a:bodyPr/>
          <a:lstStyle/>
          <a:p>
            <a:endParaRPr lang="en-US" dirty="0" smtClean="0"/>
          </a:p>
          <a:p>
            <a:r>
              <a:rPr lang="en-US" sz="2400" b="0" dirty="0" smtClean="0"/>
              <a:t>CachedRowSetDemo.java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smtClean="0"/>
              <a:t>Rowsets</a:t>
            </a:r>
            <a:endParaRPr lang="en-US" sz="2000" b="0" dirty="0" smtClean="0"/>
          </a:p>
          <a:p>
            <a:pPr lvl="1" eaLnBrk="1" hangingPunct="1"/>
            <a:r>
              <a:rPr lang="en-US" sz="2000" u="sng" dirty="0" smtClean="0"/>
              <a:t>Connected </a:t>
            </a:r>
            <a:r>
              <a:rPr lang="en-US" sz="2000" u="sng" dirty="0" err="1" smtClean="0"/>
              <a:t>RowSets</a:t>
            </a:r>
            <a:r>
              <a:rPr lang="en-US" sz="2000" u="sng" dirty="0" smtClean="0"/>
              <a:t>:</a:t>
            </a:r>
          </a:p>
          <a:p>
            <a:pPr lvl="2" eaLnBrk="1" hangingPunct="1"/>
            <a:r>
              <a:rPr lang="en-US" sz="1800" dirty="0" smtClean="0"/>
              <a:t>A connected </a:t>
            </a:r>
            <a:r>
              <a:rPr lang="en-US" sz="1800" dirty="0" err="1" smtClean="0"/>
              <a:t>rowset</a:t>
            </a:r>
            <a:r>
              <a:rPr lang="en-US" sz="1800" dirty="0" smtClean="0"/>
              <a:t>, by contrast, opens a connection and keeps it open for as long as the </a:t>
            </a:r>
            <a:r>
              <a:rPr lang="en-US" sz="1800" dirty="0" err="1" smtClean="0"/>
              <a:t>rowset</a:t>
            </a:r>
            <a:r>
              <a:rPr lang="en-US" sz="1800" dirty="0" smtClean="0"/>
              <a:t> is in use. </a:t>
            </a:r>
          </a:p>
          <a:p>
            <a:pPr lvl="2" eaLnBrk="1" hangingPunct="1"/>
            <a:r>
              <a:rPr lang="en-US" sz="1800" dirty="0" smtClean="0"/>
              <a:t> Example: </a:t>
            </a:r>
          </a:p>
          <a:p>
            <a:pPr lvl="3" eaLnBrk="1" hangingPunct="1"/>
            <a:r>
              <a:rPr lang="en-US" sz="1600" b="1" u="sng" dirty="0" smtClean="0"/>
              <a:t>A </a:t>
            </a:r>
            <a:r>
              <a:rPr lang="en-US" sz="1600" b="1" u="sng" dirty="0" err="1" smtClean="0"/>
              <a:t>JDBCRowSet</a:t>
            </a:r>
            <a:r>
              <a:rPr lang="en-US" sz="1600" dirty="0" smtClean="0"/>
              <a:t> class—a connected </a:t>
            </a:r>
            <a:r>
              <a:rPr lang="en-US" sz="1600" dirty="0" err="1" smtClean="0"/>
              <a:t>rowset</a:t>
            </a:r>
            <a:r>
              <a:rPr lang="en-US" sz="1600" dirty="0" smtClean="0"/>
              <a:t> that serves mainly as a thin wrapper around a </a:t>
            </a:r>
            <a:r>
              <a:rPr lang="en-US" sz="1600" dirty="0" err="1" smtClean="0"/>
              <a:t>ResultSet</a:t>
            </a:r>
            <a:r>
              <a:rPr lang="en-US" sz="1600" dirty="0" smtClean="0"/>
              <a:t> object to make a JDBC driver look like a JavaBeans component </a:t>
            </a:r>
          </a:p>
          <a:p>
            <a:pPr lvl="3" eaLnBrk="1" hangingPunct="1"/>
            <a:endParaRPr lang="en-US" sz="1600" dirty="0" smtClean="0"/>
          </a:p>
          <a:p>
            <a:pPr lvl="3" eaLnBrk="1" hangingPunct="1"/>
            <a:r>
              <a:rPr lang="en-US" sz="1600" b="1" u="sng" dirty="0" smtClean="0"/>
              <a:t> A </a:t>
            </a:r>
            <a:r>
              <a:rPr lang="en-US" sz="1600" b="1" u="sng" dirty="0" err="1" smtClean="0"/>
              <a:t>WebRowSet</a:t>
            </a:r>
            <a:r>
              <a:rPr lang="en-US" sz="1600" b="1" u="sng" dirty="0" smtClean="0"/>
              <a:t> </a:t>
            </a:r>
            <a:r>
              <a:rPr lang="en-US" sz="1600" dirty="0" smtClean="0"/>
              <a:t>class—a connected </a:t>
            </a:r>
            <a:r>
              <a:rPr lang="en-US" sz="1600" dirty="0" err="1" smtClean="0"/>
              <a:t>rowset</a:t>
            </a:r>
            <a:r>
              <a:rPr lang="en-US" sz="1600" dirty="0" smtClean="0"/>
              <a:t> that uses the HTTP protocol internally to talk to a Java </a:t>
            </a:r>
            <a:r>
              <a:rPr lang="en-US" sz="1600" dirty="0" err="1" smtClean="0"/>
              <a:t>servlet</a:t>
            </a:r>
            <a:r>
              <a:rPr lang="en-US" sz="1600" dirty="0" smtClean="0"/>
              <a:t> that provides data access; used to make it possible for thin web clients to retrieve and possibly update a set of rows </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b="0" dirty="0"/>
          </a:p>
        </p:txBody>
      </p:sp>
      <p:sp>
        <p:nvSpPr>
          <p:cNvPr id="3" name="Content Placeholder 2"/>
          <p:cNvSpPr>
            <a:spLocks noGrp="1"/>
          </p:cNvSpPr>
          <p:nvPr>
            <p:ph idx="1"/>
          </p:nvPr>
        </p:nvSpPr>
        <p:spPr>
          <a:xfrm>
            <a:off x="4419600" y="1066800"/>
            <a:ext cx="4259263" cy="4960937"/>
          </a:xfrm>
        </p:spPr>
        <p:txBody>
          <a:bodyPr/>
          <a:lstStyle/>
          <a:p>
            <a:endParaRPr lang="en-US" dirty="0" smtClean="0"/>
          </a:p>
          <a:p>
            <a:r>
              <a:rPr lang="en-US" sz="2400" b="0" dirty="0" smtClean="0"/>
              <a:t>JDBCRowSetDemo.java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dirty="0"/>
          </a:p>
        </p:txBody>
      </p:sp>
      <p:sp>
        <p:nvSpPr>
          <p:cNvPr id="3" name="Content Placeholder 2"/>
          <p:cNvSpPr>
            <a:spLocks noGrp="1"/>
          </p:cNvSpPr>
          <p:nvPr>
            <p:ph idx="1"/>
          </p:nvPr>
        </p:nvSpPr>
        <p:spPr>
          <a:xfrm>
            <a:off x="152401" y="914400"/>
            <a:ext cx="6858000" cy="4960937"/>
          </a:xfrm>
        </p:spPr>
        <p:txBody>
          <a:bodyPr/>
          <a:lstStyle/>
          <a:p>
            <a:endParaRPr lang="en-US" dirty="0" smtClean="0"/>
          </a:p>
          <a:p>
            <a:pPr marL="342900" lvl="1" indent="-342900">
              <a:buSzPct val="125000"/>
              <a:buBlip>
                <a:blip r:embed="rId3"/>
              </a:buBlip>
            </a:pPr>
            <a:endParaRPr lang="en-US" sz="2000" b="0" dirty="0" smtClean="0"/>
          </a:p>
          <a:p>
            <a:pPr marL="1146175" lvl="3" indent="-342900">
              <a:buSzPct val="125000"/>
              <a:buNone/>
            </a:pPr>
            <a:r>
              <a:rPr lang="en-US" sz="2800" b="0" dirty="0" smtClean="0">
                <a:solidFill>
                  <a:srgbClr val="FF0000"/>
                </a:solidFill>
              </a:rPr>
              <a:t>“How does </a:t>
            </a:r>
            <a:r>
              <a:rPr lang="en-US" sz="2800" b="0" dirty="0" err="1" smtClean="0">
                <a:solidFill>
                  <a:srgbClr val="FF0000"/>
                </a:solidFill>
              </a:rPr>
              <a:t>ResultSet</a:t>
            </a:r>
            <a:r>
              <a:rPr lang="en-US" sz="2800" b="0" dirty="0" smtClean="0">
                <a:solidFill>
                  <a:srgbClr val="FF0000"/>
                </a:solidFill>
              </a:rPr>
              <a:t> differ from </a:t>
            </a:r>
            <a:r>
              <a:rPr lang="en-US" sz="2800" b="0" dirty="0" err="1" smtClean="0">
                <a:solidFill>
                  <a:srgbClr val="FF0000"/>
                </a:solidFill>
              </a:rPr>
              <a:t>RowSet</a:t>
            </a:r>
            <a:r>
              <a:rPr lang="en-US" sz="2800" b="0" dirty="0" smtClean="0">
                <a:solidFill>
                  <a:srgbClr val="FF0000"/>
                </a:solidFill>
              </a:rPr>
              <a:t>?”</a:t>
            </a:r>
          </a:p>
          <a:p>
            <a:pPr marL="1146175" lvl="3" indent="-342900">
              <a:buSzPct val="125000"/>
              <a:buNone/>
            </a:pPr>
            <a:endParaRPr lang="en-US" sz="2800" dirty="0" smtClean="0">
              <a:solidFill>
                <a:srgbClr val="FF0000"/>
              </a:solidFill>
            </a:endParaRPr>
          </a:p>
          <a:p>
            <a:pPr marL="1146175" lvl="3" indent="-342900">
              <a:buSzPct val="125000"/>
              <a:buNone/>
            </a:pPr>
            <a:endParaRPr lang="en-US" sz="2800" b="0" dirty="0" smtClean="0">
              <a:solidFill>
                <a:srgbClr val="FF0000"/>
              </a:solidFill>
            </a:endParaRPr>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endParaRPr lang="en-US" dirty="0" smtClean="0"/>
          </a:p>
          <a:p>
            <a:endParaRPr lang="en-US" dirty="0" smtClean="0"/>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err="1" smtClean="0"/>
              <a:t>ResultSet</a:t>
            </a:r>
            <a:r>
              <a:rPr lang="en-US" sz="2400" b="0" dirty="0" smtClean="0"/>
              <a:t> Vs </a:t>
            </a:r>
            <a:r>
              <a:rPr lang="en-US" sz="2400" b="0" dirty="0" err="1" smtClean="0"/>
              <a:t>Rowset</a:t>
            </a:r>
            <a:endParaRPr lang="en-US" sz="2000" b="0" dirty="0" smtClean="0"/>
          </a:p>
          <a:p>
            <a:pPr lvl="1" eaLnBrk="1" hangingPunct="1"/>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graphicFrame>
        <p:nvGraphicFramePr>
          <p:cNvPr id="4" name="Table 3"/>
          <p:cNvGraphicFramePr>
            <a:graphicFrameLocks noGrp="1"/>
          </p:cNvGraphicFramePr>
          <p:nvPr/>
        </p:nvGraphicFramePr>
        <p:xfrm>
          <a:off x="457200" y="1584960"/>
          <a:ext cx="8382000" cy="4046220"/>
        </p:xfrm>
        <a:graphic>
          <a:graphicData uri="http://schemas.openxmlformats.org/drawingml/2006/table">
            <a:tbl>
              <a:tblPr firstRow="1" bandRow="1">
                <a:tableStyleId>{5C22544A-7EE6-4342-B048-85BDC9FD1C3A}</a:tableStyleId>
              </a:tblPr>
              <a:tblGrid>
                <a:gridCol w="4191000"/>
                <a:gridCol w="4191000"/>
              </a:tblGrid>
              <a:tr h="378372">
                <a:tc>
                  <a:txBody>
                    <a:bodyPr/>
                    <a:lstStyle/>
                    <a:p>
                      <a:r>
                        <a:rPr lang="en-US" dirty="0" err="1" smtClean="0"/>
                        <a:t>ResultSet</a:t>
                      </a:r>
                      <a:endParaRPr lang="en-US" dirty="0"/>
                    </a:p>
                  </a:txBody>
                  <a:tcPr/>
                </a:tc>
                <a:tc>
                  <a:txBody>
                    <a:bodyPr/>
                    <a:lstStyle/>
                    <a:p>
                      <a:r>
                        <a:rPr lang="en-US" dirty="0" err="1" smtClean="0"/>
                        <a:t>RowSet</a:t>
                      </a:r>
                      <a:endParaRPr lang="en-US" dirty="0"/>
                    </a:p>
                  </a:txBody>
                  <a:tcPr/>
                </a:tc>
              </a:tr>
              <a:tr h="383628">
                <a:tc>
                  <a:txBody>
                    <a:bodyPr/>
                    <a:lstStyle/>
                    <a:p>
                      <a:r>
                        <a:rPr lang="en-US" b="1" dirty="0" smtClean="0"/>
                        <a:t>A </a:t>
                      </a:r>
                      <a:r>
                        <a:rPr lang="en-US" b="1" dirty="0" err="1" smtClean="0"/>
                        <a:t>ResultSet</a:t>
                      </a:r>
                      <a:r>
                        <a:rPr lang="en-US" dirty="0" smtClean="0"/>
                        <a:t> maintains a connection to a database and because of that it can’t be serialized and also we cant pass the </a:t>
                      </a:r>
                      <a:r>
                        <a:rPr lang="en-US" dirty="0" err="1" smtClean="0"/>
                        <a:t>Resultset</a:t>
                      </a:r>
                      <a:r>
                        <a:rPr lang="en-US" dirty="0" smtClean="0"/>
                        <a:t> object from one class to other class across the network</a:t>
                      </a:r>
                      <a:endParaRPr lang="en-US" dirty="0"/>
                    </a:p>
                  </a:txBody>
                  <a:tcPr/>
                </a:tc>
                <a:tc>
                  <a:txBody>
                    <a:bodyPr/>
                    <a:lstStyle/>
                    <a:p>
                      <a:r>
                        <a:rPr lang="en-US" b="1" dirty="0" err="1" smtClean="0"/>
                        <a:t>RowSet</a:t>
                      </a:r>
                      <a:r>
                        <a:rPr lang="en-US" dirty="0" smtClean="0"/>
                        <a:t> is a disconnected, </a:t>
                      </a:r>
                      <a:r>
                        <a:rPr lang="en-US" dirty="0" err="1" smtClean="0"/>
                        <a:t>serializable</a:t>
                      </a:r>
                      <a:r>
                        <a:rPr lang="en-US" dirty="0" smtClean="0"/>
                        <a:t> version of a JDBC </a:t>
                      </a:r>
                      <a:r>
                        <a:rPr lang="en-US" dirty="0" err="1" smtClean="0"/>
                        <a:t>ResultSet</a:t>
                      </a:r>
                      <a:r>
                        <a:rPr lang="en-US" dirty="0" smtClean="0"/>
                        <a:t> and also it can be sent from one class to another across the network</a:t>
                      </a:r>
                      <a:endParaRPr lang="en-US" dirty="0"/>
                    </a:p>
                  </a:txBody>
                  <a:tcPr/>
                </a:tc>
              </a:tr>
              <a:tr h="1358988">
                <a:tc>
                  <a:txBody>
                    <a:bodyPr/>
                    <a:lstStyle/>
                    <a:p>
                      <a:r>
                        <a:rPr lang="en-US" dirty="0" smtClean="0"/>
                        <a:t>Since the</a:t>
                      </a:r>
                      <a:r>
                        <a:rPr lang="en-US" baseline="0" dirty="0" smtClean="0"/>
                        <a:t> data is fetched directly from the database Connection there is problem even if the query returns a huge set of rows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err="1" smtClean="0">
                          <a:solidFill>
                            <a:schemeClr val="dk1"/>
                          </a:solidFill>
                          <a:latin typeface="+mn-lt"/>
                          <a:ea typeface="+mn-ea"/>
                          <a:cs typeface="+mn-cs"/>
                        </a:rPr>
                        <a:t>Rowset</a:t>
                      </a:r>
                      <a:r>
                        <a:rPr lang="en-US" sz="1800" i="0" kern="1200" dirty="0" smtClean="0">
                          <a:solidFill>
                            <a:schemeClr val="dk1"/>
                          </a:solidFill>
                          <a:latin typeface="+mn-lt"/>
                          <a:ea typeface="+mn-ea"/>
                          <a:cs typeface="+mn-cs"/>
                        </a:rPr>
                        <a:t> keeps all the data from the query result in-memory. This is very in-efficient with queries that return huge data.</a:t>
                      </a:r>
                      <a:endParaRPr lang="en-US" dirty="0"/>
                    </a:p>
                  </a:txBody>
                  <a:tcPr/>
                </a:tc>
              </a:tr>
              <a:tr h="38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dk1"/>
                          </a:solidFill>
                          <a:latin typeface="+mn-lt"/>
                          <a:ea typeface="+mn-ea"/>
                          <a:cs typeface="+mn-cs"/>
                        </a:rPr>
                        <a:t>When using a </a:t>
                      </a:r>
                      <a:r>
                        <a:rPr lang="en-US" sz="1800" i="0" kern="1200" dirty="0" err="1" smtClean="0">
                          <a:solidFill>
                            <a:schemeClr val="dk1"/>
                          </a:solidFill>
                          <a:latin typeface="+mn-lt"/>
                          <a:ea typeface="+mn-ea"/>
                          <a:cs typeface="+mn-cs"/>
                        </a:rPr>
                        <a:t>ResultSet</a:t>
                      </a:r>
                      <a:r>
                        <a:rPr lang="en-US" sz="1800" i="0" kern="1200" dirty="0" smtClean="0">
                          <a:solidFill>
                            <a:schemeClr val="dk1"/>
                          </a:solidFill>
                          <a:latin typeface="+mn-lt"/>
                          <a:ea typeface="+mn-ea"/>
                          <a:cs typeface="+mn-cs"/>
                        </a:rPr>
                        <a:t>, we can </a:t>
                      </a:r>
                      <a:r>
                        <a:rPr lang="en-US" sz="1800" i="0" kern="1200" dirty="0" err="1" smtClean="0">
                          <a:solidFill>
                            <a:schemeClr val="dk1"/>
                          </a:solidFill>
                          <a:latin typeface="+mn-lt"/>
                          <a:ea typeface="+mn-ea"/>
                          <a:cs typeface="+mn-cs"/>
                        </a:rPr>
                        <a:t>requery</a:t>
                      </a:r>
                      <a:r>
                        <a:rPr lang="en-US" sz="1800" i="0" kern="1200" dirty="0" smtClean="0">
                          <a:solidFill>
                            <a:schemeClr val="dk1"/>
                          </a:solidFill>
                          <a:latin typeface="+mn-lt"/>
                          <a:ea typeface="+mn-ea"/>
                          <a:cs typeface="+mn-cs"/>
                        </a:rPr>
                        <a:t> the same column using </a:t>
                      </a:r>
                      <a:r>
                        <a:rPr lang="en-US" sz="1800" i="0" kern="1200" dirty="0" err="1" smtClean="0">
                          <a:solidFill>
                            <a:schemeClr val="dk1"/>
                          </a:solidFill>
                          <a:latin typeface="+mn-lt"/>
                          <a:ea typeface="+mn-ea"/>
                          <a:cs typeface="+mn-cs"/>
                        </a:rPr>
                        <a:t>getXX</a:t>
                      </a:r>
                      <a:r>
                        <a:rPr lang="en-US" sz="1800" i="0" kern="1200" dirty="0" smtClean="0">
                          <a:solidFill>
                            <a:schemeClr val="dk1"/>
                          </a:solidFill>
                          <a:latin typeface="+mn-lt"/>
                          <a:ea typeface="+mn-ea"/>
                          <a:cs typeface="+mn-cs"/>
                        </a:rPr>
                        <a:t> (...) method to retrieve the result as a different datum.</a:t>
                      </a:r>
                    </a:p>
                    <a:p>
                      <a:endParaRPr lang="en-US" dirty="0"/>
                    </a:p>
                  </a:txBody>
                  <a:tcPr/>
                </a:tc>
                <a:tc>
                  <a:txBody>
                    <a:bodyPr/>
                    <a:lstStyle/>
                    <a:p>
                      <a:r>
                        <a:rPr lang="en-US" sz="1800" i="0" kern="1200" dirty="0" smtClean="0">
                          <a:solidFill>
                            <a:schemeClr val="dk1"/>
                          </a:solidFill>
                          <a:latin typeface="+mn-lt"/>
                          <a:ea typeface="+mn-ea"/>
                          <a:cs typeface="+mn-cs"/>
                        </a:rPr>
                        <a:t>As the data from the </a:t>
                      </a:r>
                      <a:r>
                        <a:rPr lang="en-US" sz="1800" i="0" kern="1200" dirty="0" err="1" smtClean="0">
                          <a:solidFill>
                            <a:schemeClr val="dk1"/>
                          </a:solidFill>
                          <a:latin typeface="+mn-lt"/>
                          <a:ea typeface="+mn-ea"/>
                          <a:cs typeface="+mn-cs"/>
                        </a:rPr>
                        <a:t>resultset</a:t>
                      </a:r>
                      <a:r>
                        <a:rPr lang="en-US" sz="1800" i="0" kern="1200" dirty="0" smtClean="0">
                          <a:solidFill>
                            <a:schemeClr val="dk1"/>
                          </a:solidFill>
                          <a:latin typeface="+mn-lt"/>
                          <a:ea typeface="+mn-ea"/>
                          <a:cs typeface="+mn-cs"/>
                        </a:rPr>
                        <a:t> is preloaded into the </a:t>
                      </a:r>
                      <a:r>
                        <a:rPr lang="en-US" sz="1800" i="0" kern="1200" dirty="0" err="1" smtClean="0">
                          <a:solidFill>
                            <a:schemeClr val="dk1"/>
                          </a:solidFill>
                          <a:latin typeface="+mn-lt"/>
                          <a:ea typeface="+mn-ea"/>
                          <a:cs typeface="+mn-cs"/>
                        </a:rPr>
                        <a:t>Rowset</a:t>
                      </a:r>
                      <a:r>
                        <a:rPr lang="en-US" sz="1800" i="0" kern="1200" dirty="0" smtClean="0">
                          <a:solidFill>
                            <a:schemeClr val="dk1"/>
                          </a:solidFill>
                          <a:latin typeface="+mn-lt"/>
                          <a:ea typeface="+mn-ea"/>
                          <a:cs typeface="+mn-cs"/>
                        </a:rPr>
                        <a:t>, you cannot </a:t>
                      </a:r>
                      <a:r>
                        <a:rPr lang="en-US" sz="1800" i="0" kern="1200" dirty="0" err="1" smtClean="0">
                          <a:solidFill>
                            <a:schemeClr val="dk1"/>
                          </a:solidFill>
                          <a:latin typeface="+mn-lt"/>
                          <a:ea typeface="+mn-ea"/>
                          <a:cs typeface="+mn-cs"/>
                        </a:rPr>
                        <a:t>requery</a:t>
                      </a:r>
                      <a:r>
                        <a:rPr lang="en-US" sz="1800" i="0" kern="1200" dirty="0" smtClean="0">
                          <a:solidFill>
                            <a:schemeClr val="dk1"/>
                          </a:solidFill>
                          <a:latin typeface="+mn-lt"/>
                          <a:ea typeface="+mn-ea"/>
                          <a:cs typeface="+mn-cs"/>
                        </a:rPr>
                        <a:t> a particular column as a different datum.</a:t>
                      </a:r>
                      <a:endParaRPr lang="en-US"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Java Database Connectivity</a:t>
            </a:r>
            <a:endParaRPr lang="en-US" sz="3200" dirty="0"/>
          </a:p>
        </p:txBody>
      </p:sp>
      <p:sp>
        <p:nvSpPr>
          <p:cNvPr id="3" name="Content Placeholder 2"/>
          <p:cNvSpPr>
            <a:spLocks noGrp="1"/>
          </p:cNvSpPr>
          <p:nvPr>
            <p:ph idx="1"/>
          </p:nvPr>
        </p:nvSpPr>
        <p:spPr>
          <a:xfrm>
            <a:off x="152401" y="914400"/>
            <a:ext cx="6858000" cy="4960937"/>
          </a:xfrm>
        </p:spPr>
        <p:txBody>
          <a:bodyPr/>
          <a:lstStyle/>
          <a:p>
            <a:endParaRPr lang="en-US" dirty="0" smtClean="0"/>
          </a:p>
          <a:p>
            <a:pPr marL="342900" lvl="1" indent="-342900">
              <a:buSzPct val="125000"/>
              <a:buBlip>
                <a:blip r:embed="rId3"/>
              </a:buBlip>
            </a:pPr>
            <a:endParaRPr lang="en-US" sz="2000" b="0" dirty="0" smtClean="0"/>
          </a:p>
          <a:p>
            <a:pPr marL="1146175" lvl="3" indent="-342900">
              <a:buSzPct val="125000"/>
              <a:buNone/>
            </a:pPr>
            <a:r>
              <a:rPr lang="en-US" sz="2800" b="0" dirty="0" smtClean="0">
                <a:solidFill>
                  <a:srgbClr val="FF0000"/>
                </a:solidFill>
              </a:rPr>
              <a:t>“Do you </a:t>
            </a:r>
            <a:r>
              <a:rPr lang="en-US" sz="2800" b="0" dirty="0" err="1" smtClean="0">
                <a:solidFill>
                  <a:srgbClr val="FF0000"/>
                </a:solidFill>
              </a:rPr>
              <a:t>forsee</a:t>
            </a:r>
            <a:r>
              <a:rPr lang="en-US" sz="2800" b="0" dirty="0" smtClean="0">
                <a:solidFill>
                  <a:srgbClr val="FF0000"/>
                </a:solidFill>
              </a:rPr>
              <a:t> any limitations of </a:t>
            </a:r>
            <a:r>
              <a:rPr lang="en-US" sz="2800" b="0" dirty="0" err="1" smtClean="0">
                <a:solidFill>
                  <a:srgbClr val="FF0000"/>
                </a:solidFill>
              </a:rPr>
              <a:t>RowSets</a:t>
            </a:r>
            <a:r>
              <a:rPr lang="en-US" sz="2800" b="0" dirty="0" smtClean="0">
                <a:solidFill>
                  <a:srgbClr val="FF0000"/>
                </a:solidFill>
              </a:rPr>
              <a:t>?”</a:t>
            </a:r>
          </a:p>
          <a:p>
            <a:pPr marL="1146175" lvl="3" indent="-342900">
              <a:buSzPct val="125000"/>
              <a:buNone/>
            </a:pPr>
            <a:endParaRPr lang="en-US" sz="2800" dirty="0" smtClean="0">
              <a:solidFill>
                <a:srgbClr val="FF0000"/>
              </a:solidFill>
            </a:endParaRPr>
          </a:p>
          <a:p>
            <a:pPr marL="1146175" lvl="3" indent="-342900">
              <a:buSzPct val="125000"/>
              <a:buNone/>
            </a:pPr>
            <a:endParaRPr lang="en-US" sz="2800" b="0" dirty="0" smtClean="0">
              <a:solidFill>
                <a:srgbClr val="FF0000"/>
              </a:solidFill>
            </a:endParaRPr>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pPr marL="342900" lvl="1" indent="-342900">
              <a:buSzPct val="125000"/>
              <a:buBlip>
                <a:blip r:embed="rId3"/>
              </a:buBlip>
            </a:pPr>
            <a:endParaRPr lang="en-US" sz="2000" b="0" dirty="0" smtClean="0"/>
          </a:p>
          <a:p>
            <a:endParaRPr lang="en-US" dirty="0" smtClean="0"/>
          </a:p>
          <a:p>
            <a:endParaRPr lang="en-US" dirty="0" smtClean="0"/>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smtClean="0"/>
              <a:t>Rowsets</a:t>
            </a:r>
            <a:endParaRPr lang="en-US" sz="2000" b="0" dirty="0" smtClean="0"/>
          </a:p>
          <a:p>
            <a:pPr lvl="1" eaLnBrk="1" hangingPunct="1"/>
            <a:r>
              <a:rPr lang="en-US" sz="2000" b="0" dirty="0" smtClean="0"/>
              <a:t>Limitations </a:t>
            </a:r>
          </a:p>
          <a:p>
            <a:pPr lvl="2"/>
            <a:r>
              <a:rPr lang="en-US" dirty="0" smtClean="0"/>
              <a:t> </a:t>
            </a:r>
            <a:r>
              <a:rPr lang="en-US" sz="1800" dirty="0" smtClean="0"/>
              <a:t>As all the table rows are taken into memory, care should be taken with the query which retrieves the number of rows, as it will be very resourceful if huge set of rows is taken and the application will get very slow.</a:t>
            </a:r>
          </a:p>
          <a:p>
            <a:pPr lvl="2"/>
            <a:r>
              <a:rPr lang="en-US" sz="1800" dirty="0" smtClean="0"/>
              <a:t> As </a:t>
            </a:r>
            <a:r>
              <a:rPr lang="en-US" sz="1800" dirty="0" err="1" smtClean="0"/>
              <a:t>rowsets</a:t>
            </a:r>
            <a:r>
              <a:rPr lang="en-US" sz="1800" dirty="0" smtClean="0"/>
              <a:t> will keep a connection to itself , hence the connection object will be kept at the client which make the client heavy. As it can modify data at the client side inconsistency may arise with the server containing actual data. </a:t>
            </a:r>
          </a:p>
          <a:p>
            <a:pPr>
              <a:buNone/>
            </a:pP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9906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3"/>
              </a:buBlip>
              <a:defRPr/>
            </a:pPr>
            <a:r>
              <a:rPr lang="en-US" dirty="0" smtClean="0">
                <a:latin typeface="+mn-lt"/>
              </a:rPr>
              <a:t>JDBC API</a:t>
            </a:r>
            <a:endParaRPr lang="en-US" kern="0" dirty="0" smtClean="0">
              <a:latin typeface="+mn-lt"/>
            </a:endParaRPr>
          </a:p>
          <a:p>
            <a:pPr marL="800100" lvl="1" indent="-342900" defTabSz="969963" eaLnBrk="1" hangingPunct="1">
              <a:spcBef>
                <a:spcPct val="20000"/>
              </a:spcBef>
              <a:buSzPct val="125000"/>
              <a:buBlip>
                <a:blip r:embed="rId3"/>
              </a:buBlip>
              <a:defRPr/>
            </a:pPr>
            <a:r>
              <a:rPr lang="en-US" sz="2000" dirty="0" smtClean="0">
                <a:latin typeface="+mn-lt"/>
              </a:rPr>
              <a:t>JDBC API consist of different classes and Interfaces to help interact with the Database. </a:t>
            </a:r>
            <a:endParaRPr lang="en-US" kern="0" dirty="0" smtClean="0">
              <a:latin typeface="+mn-lt"/>
            </a:endParaRPr>
          </a:p>
        </p:txBody>
      </p:sp>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a:t>
            </a:r>
            <a:r>
              <a:rPr lang="en-US" sz="3200" b="0" dirty="0" smtClean="0"/>
              <a:t>Java </a:t>
            </a:r>
            <a:r>
              <a:rPr lang="en-US" sz="3200" b="0" dirty="0" smtClean="0"/>
              <a:t>Database Connectivity</a:t>
            </a:r>
          </a:p>
        </p:txBody>
      </p:sp>
      <p:pic>
        <p:nvPicPr>
          <p:cNvPr id="6" name="Picture 5" descr="jdbcAPI-DriverAPI.jpg"/>
          <p:cNvPicPr>
            <a:picLocks noChangeAspect="1"/>
          </p:cNvPicPr>
          <p:nvPr/>
        </p:nvPicPr>
        <p:blipFill>
          <a:blip r:embed="rId4"/>
          <a:stretch>
            <a:fillRect/>
          </a:stretch>
        </p:blipFill>
        <p:spPr>
          <a:xfrm>
            <a:off x="1475924" y="2286000"/>
            <a:ext cx="5059310" cy="3693489"/>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990600"/>
            <a:ext cx="6997700" cy="5181600"/>
          </a:xfrm>
        </p:spPr>
        <p:txBody>
          <a:bodyPr/>
          <a:lstStyle/>
          <a:p>
            <a:pPr>
              <a:lnSpc>
                <a:spcPct val="80000"/>
              </a:lnSpc>
            </a:pPr>
            <a:endParaRPr lang="en-US" dirty="0" smtClean="0"/>
          </a:p>
          <a:p>
            <a:r>
              <a:rPr lang="en-US" dirty="0" smtClean="0"/>
              <a:t>JDBC providers are prerequisites for data sources, which supply applications with the physical connections to a database.</a:t>
            </a:r>
          </a:p>
          <a:p>
            <a:pPr lvl="1"/>
            <a:r>
              <a:rPr lang="en-US" dirty="0" smtClean="0"/>
              <a:t>Load the driver</a:t>
            </a:r>
          </a:p>
          <a:p>
            <a:pPr lvl="2"/>
            <a:r>
              <a:rPr lang="en-US" dirty="0" smtClean="0"/>
              <a:t>use </a:t>
            </a:r>
            <a:r>
              <a:rPr lang="en-US" dirty="0" err="1" smtClean="0"/>
              <a:t>Class.forName</a:t>
            </a:r>
            <a:r>
              <a:rPr lang="en-US" dirty="0" smtClean="0"/>
              <a:t> otherwise</a:t>
            </a:r>
          </a:p>
          <a:p>
            <a:pPr lvl="1"/>
            <a:r>
              <a:rPr lang="en-US" dirty="0" smtClean="0"/>
              <a:t>2. Define the Connection URL</a:t>
            </a:r>
          </a:p>
          <a:p>
            <a:pPr lvl="2"/>
            <a:r>
              <a:rPr lang="en-US" dirty="0" err="1" smtClean="0"/>
              <a:t>jdbc:vendor:blah</a:t>
            </a:r>
            <a:r>
              <a:rPr lang="en-US" dirty="0" smtClean="0"/>
              <a:t> (vendor gives exact format)</a:t>
            </a:r>
          </a:p>
          <a:p>
            <a:pPr lvl="1"/>
            <a:r>
              <a:rPr lang="en-US" dirty="0" smtClean="0"/>
              <a:t>3. Establish the Connection</a:t>
            </a:r>
          </a:p>
          <a:p>
            <a:pPr lvl="2"/>
            <a:r>
              <a:rPr lang="en-US" dirty="0" err="1" smtClean="0"/>
              <a:t>DriverManager.getConnection</a:t>
            </a:r>
            <a:endParaRPr lang="en-US" dirty="0" smtClean="0"/>
          </a:p>
          <a:p>
            <a:pPr lvl="1"/>
            <a:r>
              <a:rPr lang="en-US" dirty="0" smtClean="0"/>
              <a:t>4. Create a Statement object</a:t>
            </a:r>
          </a:p>
          <a:p>
            <a:pPr lvl="2"/>
            <a:r>
              <a:rPr lang="en-US" dirty="0" err="1" smtClean="0"/>
              <a:t>connection.createStatement</a:t>
            </a:r>
            <a:endParaRPr lang="en-US" dirty="0" smtClean="0"/>
          </a:p>
          <a:p>
            <a:pPr lvl="1"/>
            <a:r>
              <a:rPr lang="en-US" dirty="0" smtClean="0"/>
              <a:t>5. Execute a query</a:t>
            </a:r>
          </a:p>
          <a:p>
            <a:pPr lvl="2"/>
            <a:r>
              <a:rPr lang="en-US" dirty="0" err="1" smtClean="0"/>
              <a:t>statement.executeQuery</a:t>
            </a:r>
            <a:endParaRPr lang="en-US" dirty="0" smtClean="0"/>
          </a:p>
          <a:p>
            <a:pPr lvl="1"/>
            <a:r>
              <a:rPr lang="en-US" dirty="0" smtClean="0"/>
              <a:t>6. Process the results</a:t>
            </a:r>
          </a:p>
          <a:p>
            <a:pPr lvl="2"/>
            <a:r>
              <a:rPr lang="en-US" dirty="0" smtClean="0"/>
              <a:t> Loop using </a:t>
            </a:r>
            <a:r>
              <a:rPr lang="en-US" dirty="0" err="1" smtClean="0"/>
              <a:t>resultSet.next</a:t>
            </a:r>
            <a:r>
              <a:rPr lang="en-US" dirty="0" smtClean="0"/>
              <a:t>() and  Call </a:t>
            </a:r>
            <a:r>
              <a:rPr lang="en-US" dirty="0" err="1" smtClean="0"/>
              <a:t>getString</a:t>
            </a:r>
            <a:r>
              <a:rPr lang="en-US" dirty="0" smtClean="0"/>
              <a:t>, </a:t>
            </a:r>
            <a:r>
              <a:rPr lang="en-US" dirty="0" err="1" smtClean="0"/>
              <a:t>getInt</a:t>
            </a:r>
            <a:r>
              <a:rPr lang="en-US" dirty="0" smtClean="0"/>
              <a:t>, etc.</a:t>
            </a:r>
          </a:p>
          <a:p>
            <a:pPr lvl="1"/>
            <a:r>
              <a:rPr lang="en-US" dirty="0" smtClean="0"/>
              <a:t>7. Close the connection</a:t>
            </a:r>
            <a:endParaRPr lang="en-US" b="0" dirty="0" smtClean="0"/>
          </a:p>
          <a:p>
            <a:endParaRPr lang="en-US" b="0" dirty="0" smtClean="0"/>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990600"/>
            <a:ext cx="6997700" cy="5181600"/>
          </a:xfrm>
        </p:spPr>
        <p:txBody>
          <a:bodyPr/>
          <a:lstStyle/>
          <a:p>
            <a:pPr>
              <a:lnSpc>
                <a:spcPct val="80000"/>
              </a:lnSpc>
            </a:pPr>
            <a:endParaRPr lang="en-US" dirty="0" smtClean="0"/>
          </a:p>
          <a:p>
            <a:r>
              <a:rPr lang="en-US" dirty="0" err="1" smtClean="0"/>
              <a:t>RowSet</a:t>
            </a:r>
            <a:r>
              <a:rPr lang="en-US" dirty="0" smtClean="0"/>
              <a:t> is a new concept introduced in the JDBC specification. A </a:t>
            </a:r>
            <a:r>
              <a:rPr lang="en-US" dirty="0" err="1" smtClean="0"/>
              <a:t>RowSet</a:t>
            </a:r>
            <a:r>
              <a:rPr lang="en-US" dirty="0" smtClean="0"/>
              <a:t> object is designed to represent a container of tabular data from any data source.</a:t>
            </a:r>
          </a:p>
          <a:p>
            <a:r>
              <a:rPr lang="en-US" dirty="0" smtClean="0"/>
              <a:t>A </a:t>
            </a:r>
            <a:r>
              <a:rPr lang="en-US" dirty="0" err="1" smtClean="0"/>
              <a:t>RowSet</a:t>
            </a:r>
            <a:r>
              <a:rPr lang="en-US" dirty="0" smtClean="0"/>
              <a:t> object is also a JavaBeans component. It is designed to combine functionalities of Connect, Statement and </a:t>
            </a:r>
            <a:r>
              <a:rPr lang="en-US" dirty="0" err="1" smtClean="0"/>
              <a:t>ResultSet</a:t>
            </a:r>
            <a:r>
              <a:rPr lang="en-US" dirty="0" smtClean="0"/>
              <a:t> objects into a single object. </a:t>
            </a:r>
          </a:p>
          <a:p>
            <a:endParaRPr lang="en-US" b="0" dirty="0" smtClean="0"/>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a:t>
            </a:r>
            <a:r>
              <a:rPr lang="en-US" sz="2400" dirty="0" smtClean="0"/>
              <a:t>If we are using </a:t>
            </a:r>
            <a:r>
              <a:rPr lang="en-US" sz="2400" dirty="0" err="1" smtClean="0"/>
              <a:t>PreparedStatement</a:t>
            </a:r>
            <a:r>
              <a:rPr lang="en-US" sz="2400" dirty="0" smtClean="0"/>
              <a:t> the execution time will be less. “</a:t>
            </a:r>
          </a:p>
          <a:p>
            <a:endParaRPr lang="en-US" sz="2400" b="0" dirty="0" smtClean="0"/>
          </a:p>
          <a:p>
            <a:r>
              <a:rPr lang="en-US" sz="2400" b="0" dirty="0" smtClean="0"/>
              <a:t>Is it true?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7086600" cy="3539430"/>
          </a:xfrm>
          <a:prstGeom prst="rect">
            <a:avLst/>
          </a:prstGeom>
          <a:noFill/>
        </p:spPr>
        <p:txBody>
          <a:bodyPr wrap="square" rtlCol="0">
            <a:spAutoFit/>
          </a:bodyPr>
          <a:lstStyle/>
          <a:p>
            <a:r>
              <a:rPr lang="en-US" b="1" dirty="0" smtClean="0">
                <a:solidFill>
                  <a:schemeClr val="tx2">
                    <a:lumMod val="90000"/>
                    <a:lumOff val="10000"/>
                  </a:schemeClr>
                </a:solidFill>
              </a:rPr>
              <a:t>Yes the statement is true.</a:t>
            </a:r>
            <a:r>
              <a:rPr lang="en-US" b="1" dirty="0" smtClean="0"/>
              <a:t> </a:t>
            </a:r>
            <a:r>
              <a:rPr lang="en-US" b="1" dirty="0" smtClean="0">
                <a:solidFill>
                  <a:schemeClr val="tx2">
                    <a:lumMod val="90000"/>
                    <a:lumOff val="10000"/>
                  </a:schemeClr>
                </a:solidFill>
              </a:rPr>
              <a:t>This is because </a:t>
            </a:r>
            <a:r>
              <a:rPr lang="en-US" b="1" dirty="0" err="1" smtClean="0">
                <a:solidFill>
                  <a:schemeClr val="tx2">
                    <a:lumMod val="90000"/>
                    <a:lumOff val="10000"/>
                  </a:schemeClr>
                </a:solidFill>
              </a:rPr>
              <a:t>PreparedStatement</a:t>
            </a:r>
            <a:r>
              <a:rPr lang="en-US" b="1" dirty="0" smtClean="0">
                <a:solidFill>
                  <a:schemeClr val="tx2">
                    <a:lumMod val="90000"/>
                    <a:lumOff val="10000"/>
                  </a:schemeClr>
                </a:solidFill>
              </a:rPr>
              <a:t> object contains SQL statement that has been precompiled. Thus, the DBMS does not have to recompile the SQL statement and prepare an execution plan - it simply runs the statement.</a:t>
            </a:r>
            <a:r>
              <a:rPr lang="en-US" sz="2800" dirty="0" smtClean="0">
                <a:solidFill>
                  <a:schemeClr val="tx2">
                    <a:lumMod val="90000"/>
                    <a:lumOff val="10000"/>
                  </a:schemeClr>
                </a:solidFill>
              </a:rPr>
              <a:t/>
            </a:r>
            <a:br>
              <a:rPr lang="en-US" sz="2800" dirty="0" smtClean="0">
                <a:solidFill>
                  <a:schemeClr val="tx2">
                    <a:lumMod val="90000"/>
                    <a:lumOff val="10000"/>
                  </a:schemeClr>
                </a:solidFill>
              </a:rPr>
            </a:br>
            <a:r>
              <a:rPr lang="en-US" sz="2800" dirty="0" smtClean="0"/>
              <a:t/>
            </a:r>
            <a:br>
              <a:rPr lang="en-US" sz="2800" dirty="0" smtClean="0"/>
            </a:br>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dirty="0" smtClean="0"/>
              <a:t>What </a:t>
            </a:r>
            <a:r>
              <a:rPr lang="en-US" sz="2400" dirty="0" err="1" smtClean="0"/>
              <a:t>Class.forName</a:t>
            </a:r>
            <a:r>
              <a:rPr lang="en-US" sz="2400" dirty="0" smtClean="0"/>
              <a:t> will do while loading drivers?   </a:t>
            </a:r>
          </a:p>
          <a:p>
            <a:pPr>
              <a:buNone/>
            </a:pPr>
            <a:r>
              <a:rPr lang="en-US" sz="2400" dirty="0" smtClean="0"/>
              <a:t/>
            </a:r>
            <a:br>
              <a:rPr lang="en-US" sz="2400" dirty="0" smtClean="0"/>
            </a:br>
            <a:endParaRPr lang="en-US" sz="24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7086600" cy="3600986"/>
          </a:xfrm>
          <a:prstGeom prst="rect">
            <a:avLst/>
          </a:prstGeom>
          <a:noFill/>
        </p:spPr>
        <p:txBody>
          <a:bodyPr wrap="square" rtlCol="0">
            <a:spAutoFit/>
          </a:bodyPr>
          <a:lstStyle/>
          <a:p>
            <a:r>
              <a:rPr lang="en-US" b="1" dirty="0" smtClean="0">
                <a:solidFill>
                  <a:schemeClr val="tx2">
                    <a:lumMod val="90000"/>
                    <a:lumOff val="10000"/>
                  </a:schemeClr>
                </a:solidFill>
                <a:latin typeface="+mn-lt"/>
                <a:ea typeface="Segoe UI" pitchFamily="34" charset="0"/>
                <a:cs typeface="Segoe UI" pitchFamily="34" charset="0"/>
              </a:rPr>
              <a:t>It is used to create an instance of a driver and register it with the Driver Manager. When you have loaded a driver, it is available for making a connection with a DBMS.</a:t>
            </a:r>
          </a:p>
          <a:p>
            <a:r>
              <a:rPr lang="en-US" sz="2800" dirty="0" smtClean="0">
                <a:solidFill>
                  <a:schemeClr val="tx2">
                    <a:lumMod val="90000"/>
                    <a:lumOff val="10000"/>
                  </a:schemeClr>
                </a:solidFill>
              </a:rPr>
              <a:t/>
            </a:r>
            <a:br>
              <a:rPr lang="en-US" sz="2800" dirty="0" smtClean="0">
                <a:solidFill>
                  <a:schemeClr val="tx2">
                    <a:lumMod val="90000"/>
                    <a:lumOff val="10000"/>
                  </a:schemeClr>
                </a:solidFill>
              </a:rPr>
            </a:br>
            <a:r>
              <a:rPr lang="en-US" sz="2800" dirty="0" smtClean="0"/>
              <a:t/>
            </a:r>
            <a:br>
              <a:rPr lang="en-US" sz="2800" dirty="0" smtClean="0"/>
            </a:br>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dirty="0" smtClean="0"/>
              <a:t>If you need a Statement object to execute many times Which of the Statement object will you prefer?   </a:t>
            </a:r>
          </a:p>
          <a:p>
            <a:pPr>
              <a:buNone/>
            </a:pPr>
            <a:r>
              <a:rPr lang="en-US" sz="2400" dirty="0" smtClean="0"/>
              <a:t/>
            </a:r>
            <a:br>
              <a:rPr lang="en-US" sz="2400" dirty="0" smtClean="0"/>
            </a:br>
            <a:endParaRPr lang="en-US" sz="24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7086600" cy="2492990"/>
          </a:xfrm>
          <a:prstGeom prst="rect">
            <a:avLst/>
          </a:prstGeom>
          <a:noFill/>
        </p:spPr>
        <p:txBody>
          <a:bodyPr wrap="square" rtlCol="0">
            <a:spAutoFit/>
          </a:bodyPr>
          <a:lstStyle/>
          <a:p>
            <a:r>
              <a:rPr lang="en-US" b="1" dirty="0" err="1" smtClean="0">
                <a:solidFill>
                  <a:schemeClr val="tx2">
                    <a:lumMod val="90000"/>
                    <a:lumOff val="10000"/>
                  </a:schemeClr>
                </a:solidFill>
                <a:latin typeface="+mn-lt"/>
                <a:ea typeface="Segoe UI" pitchFamily="34" charset="0"/>
                <a:cs typeface="Segoe UI" pitchFamily="34" charset="0"/>
              </a:rPr>
              <a:t>PreparedStatement</a:t>
            </a:r>
            <a:r>
              <a:rPr lang="en-US" b="1" dirty="0" smtClean="0">
                <a:solidFill>
                  <a:schemeClr val="tx2">
                    <a:lumMod val="90000"/>
                    <a:lumOff val="10000"/>
                  </a:schemeClr>
                </a:solidFill>
                <a:latin typeface="+mn-lt"/>
                <a:ea typeface="Segoe UI" pitchFamily="34" charset="0"/>
                <a:cs typeface="Segoe UI" pitchFamily="34" charset="0"/>
              </a:rPr>
              <a:t>.</a:t>
            </a:r>
          </a:p>
          <a:p>
            <a:r>
              <a:rPr lang="en-US" sz="2800" dirty="0" smtClean="0">
                <a:solidFill>
                  <a:schemeClr val="tx2">
                    <a:lumMod val="90000"/>
                    <a:lumOff val="10000"/>
                  </a:schemeClr>
                </a:solidFill>
              </a:rPr>
              <a:t/>
            </a:r>
            <a:br>
              <a:rPr lang="en-US" sz="2800" dirty="0" smtClean="0">
                <a:solidFill>
                  <a:schemeClr val="tx2">
                    <a:lumMod val="90000"/>
                    <a:lumOff val="10000"/>
                  </a:schemeClr>
                </a:solidFill>
              </a:rPr>
            </a:br>
            <a:r>
              <a:rPr lang="en-US" sz="2800" dirty="0" smtClean="0"/>
              <a:t/>
            </a:r>
            <a:br>
              <a:rPr lang="en-US" sz="2800" dirty="0" smtClean="0"/>
            </a:br>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dirty="0" smtClean="0"/>
              <a:t>Can we reuse a Statement or must we create a new one for each query?</a:t>
            </a:r>
            <a:br>
              <a:rPr lang="en-US" sz="2400" dirty="0" smtClean="0"/>
            </a:br>
            <a:r>
              <a:rPr lang="en-US" sz="2400" dirty="0" smtClean="0"/>
              <a:t>   </a:t>
            </a:r>
          </a:p>
          <a:p>
            <a:pPr>
              <a:buNone/>
            </a:pPr>
            <a:r>
              <a:rPr lang="en-US" sz="2400" dirty="0" smtClean="0"/>
              <a:t/>
            </a:r>
            <a:br>
              <a:rPr lang="en-US" sz="2400" dirty="0" smtClean="0"/>
            </a:br>
            <a:endParaRPr lang="en-US" sz="24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7086600" cy="3231654"/>
          </a:xfrm>
          <a:prstGeom prst="rect">
            <a:avLst/>
          </a:prstGeom>
          <a:noFill/>
        </p:spPr>
        <p:txBody>
          <a:bodyPr wrap="square" rtlCol="0">
            <a:spAutoFit/>
          </a:bodyPr>
          <a:lstStyle/>
          <a:p>
            <a:r>
              <a:rPr lang="en-US" b="1" dirty="0" smtClean="0">
                <a:solidFill>
                  <a:schemeClr val="tx2">
                    <a:lumMod val="90000"/>
                    <a:lumOff val="10000"/>
                  </a:schemeClr>
                </a:solidFill>
                <a:latin typeface="+mn-lt"/>
                <a:ea typeface="Segoe UI" pitchFamily="34" charset="0"/>
                <a:cs typeface="Segoe UI" pitchFamily="34" charset="0"/>
              </a:rPr>
              <a:t>Yes the Statement object be reused. We can use the same Statement for any number of queries. </a:t>
            </a:r>
          </a:p>
          <a:p>
            <a:r>
              <a:rPr lang="en-US" sz="2800" dirty="0" smtClean="0">
                <a:solidFill>
                  <a:schemeClr val="tx2">
                    <a:lumMod val="90000"/>
                    <a:lumOff val="10000"/>
                  </a:schemeClr>
                </a:solidFill>
              </a:rPr>
              <a:t/>
            </a:r>
            <a:br>
              <a:rPr lang="en-US" sz="2800" dirty="0" smtClean="0">
                <a:solidFill>
                  <a:schemeClr val="tx2">
                    <a:lumMod val="90000"/>
                    <a:lumOff val="10000"/>
                  </a:schemeClr>
                </a:solidFill>
              </a:rPr>
            </a:br>
            <a:r>
              <a:rPr lang="en-US" sz="2800" dirty="0" smtClean="0"/>
              <a:t/>
            </a:r>
            <a:br>
              <a:rPr lang="en-US" sz="2800" dirty="0" smtClean="0"/>
            </a:br>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dirty="0" smtClean="0"/>
              <a:t>What do you understand by connection </a:t>
            </a:r>
            <a:r>
              <a:rPr lang="en-US" sz="2400" smtClean="0"/>
              <a:t>timeout interval </a:t>
            </a:r>
            <a:r>
              <a:rPr lang="en-US" sz="2400" dirty="0" smtClean="0"/>
              <a:t>? </a:t>
            </a:r>
            <a:br>
              <a:rPr lang="en-US" sz="2400" dirty="0" smtClean="0"/>
            </a:br>
            <a:r>
              <a:rPr lang="en-US" sz="2400" dirty="0" smtClean="0"/>
              <a:t/>
            </a:r>
            <a:br>
              <a:rPr lang="en-US" sz="2400" dirty="0" smtClean="0"/>
            </a:br>
            <a:r>
              <a:rPr lang="en-US" sz="2400" dirty="0" smtClean="0"/>
              <a:t>   </a:t>
            </a:r>
          </a:p>
          <a:p>
            <a:pPr>
              <a:buNone/>
            </a:pPr>
            <a:r>
              <a:rPr lang="en-US" sz="2400" dirty="0" smtClean="0"/>
              <a:t/>
            </a:r>
            <a:br>
              <a:rPr lang="en-US" sz="2400" dirty="0" smtClean="0"/>
            </a:br>
            <a:endParaRPr lang="en-US" sz="24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7086600" cy="4708981"/>
          </a:xfrm>
          <a:prstGeom prst="rect">
            <a:avLst/>
          </a:prstGeom>
          <a:noFill/>
        </p:spPr>
        <p:txBody>
          <a:bodyPr wrap="square" rtlCol="0">
            <a:spAutoFit/>
          </a:bodyPr>
          <a:lstStyle/>
          <a:p>
            <a:r>
              <a:rPr lang="en-US" b="1" dirty="0" smtClean="0">
                <a:solidFill>
                  <a:schemeClr val="tx2">
                    <a:lumMod val="90000"/>
                    <a:lumOff val="10000"/>
                  </a:schemeClr>
                </a:solidFill>
                <a:latin typeface="+mn-lt"/>
                <a:ea typeface="Segoe UI" pitchFamily="34" charset="0"/>
                <a:cs typeface="Segoe UI" pitchFamily="34" charset="0"/>
              </a:rPr>
              <a:t>Every database connection has the timeout interval set (depends on database configuration). This is the max inactivity interval for any connection. If not statement is executed within this time the underlying database would invalidate the connection.</a:t>
            </a:r>
            <a:br>
              <a:rPr lang="en-US" b="1" dirty="0" smtClean="0">
                <a:solidFill>
                  <a:schemeClr val="tx2">
                    <a:lumMod val="90000"/>
                    <a:lumOff val="10000"/>
                  </a:schemeClr>
                </a:solidFill>
                <a:latin typeface="+mn-lt"/>
                <a:ea typeface="Segoe UI" pitchFamily="34" charset="0"/>
                <a:cs typeface="Segoe UI" pitchFamily="34" charset="0"/>
              </a:rPr>
            </a:br>
            <a:endParaRPr lang="en-US" b="1" dirty="0" smtClean="0">
              <a:solidFill>
                <a:schemeClr val="tx2">
                  <a:lumMod val="90000"/>
                  <a:lumOff val="10000"/>
                </a:schemeClr>
              </a:solidFill>
              <a:latin typeface="+mn-lt"/>
              <a:ea typeface="Segoe UI" pitchFamily="34" charset="0"/>
              <a:cs typeface="Segoe UI" pitchFamily="34" charset="0"/>
            </a:endParaRPr>
          </a:p>
          <a:p>
            <a:r>
              <a:rPr lang="en-US" sz="2800" dirty="0" smtClean="0">
                <a:solidFill>
                  <a:schemeClr val="tx2">
                    <a:lumMod val="90000"/>
                    <a:lumOff val="10000"/>
                  </a:schemeClr>
                </a:solidFill>
              </a:rPr>
              <a:t/>
            </a:r>
            <a:br>
              <a:rPr lang="en-US" sz="2800" dirty="0" smtClean="0">
                <a:solidFill>
                  <a:schemeClr val="tx2">
                    <a:lumMod val="90000"/>
                    <a:lumOff val="10000"/>
                  </a:schemeClr>
                </a:solidFill>
              </a:rPr>
            </a:br>
            <a:r>
              <a:rPr lang="en-US" sz="2800" dirty="0" smtClean="0"/>
              <a:t/>
            </a:r>
            <a:br>
              <a:rPr lang="en-US" sz="2800" dirty="0" smtClean="0"/>
            </a:br>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282575" y="3376613"/>
            <a:ext cx="4746625" cy="814387"/>
          </a:xfrm>
        </p:spPr>
        <p:txBody>
          <a:bodyPr/>
          <a:lstStyle/>
          <a:p>
            <a:pPr marL="457200" indent="-457200">
              <a:spcBef>
                <a:spcPct val="50000"/>
              </a:spcBef>
            </a:pPr>
            <a:r>
              <a:rPr lang="en-US" sz="4000" dirty="0" smtClean="0">
                <a:solidFill>
                  <a:schemeClr val="tx2">
                    <a:lumMod val="90000"/>
                    <a:lumOff val="10000"/>
                  </a:schemeClr>
                </a:solidFill>
              </a:rPr>
              <a:t>THANK YOU</a:t>
            </a:r>
            <a:endParaRPr lang="en-US" sz="4000"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9906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3"/>
              </a:buBlip>
              <a:defRPr/>
            </a:pPr>
            <a:r>
              <a:rPr lang="en-US" dirty="0" smtClean="0">
                <a:latin typeface="+mn-lt"/>
              </a:rPr>
              <a:t>JDBC API</a:t>
            </a:r>
            <a:endParaRPr lang="en-US" kern="0" dirty="0" smtClean="0">
              <a:latin typeface="+mn-lt"/>
            </a:endParaRPr>
          </a:p>
          <a:p>
            <a:pPr marL="800100" lvl="1" indent="-342900" defTabSz="969963" eaLnBrk="1" hangingPunct="1">
              <a:spcBef>
                <a:spcPct val="20000"/>
              </a:spcBef>
              <a:buSzPct val="125000"/>
              <a:buBlip>
                <a:blip r:embed="rId3"/>
              </a:buBlip>
              <a:defRPr/>
            </a:pPr>
            <a:r>
              <a:rPr lang="en-US" sz="2000" dirty="0" smtClean="0">
                <a:latin typeface="+mn-lt"/>
              </a:rPr>
              <a:t>JDBC has four primary pieces, used for each database access phase:</a:t>
            </a:r>
          </a:p>
          <a:p>
            <a:pPr marL="1257300" lvl="2" indent="-342900" defTabSz="969963" eaLnBrk="1" hangingPunct="1">
              <a:spcBef>
                <a:spcPct val="20000"/>
              </a:spcBef>
              <a:buSzPct val="125000"/>
              <a:buBlip>
                <a:blip r:embed="rId3"/>
              </a:buBlip>
              <a:defRPr/>
            </a:pPr>
            <a:r>
              <a:rPr lang="en-US" sz="2000" dirty="0" smtClean="0">
                <a:latin typeface="+mn-lt"/>
              </a:rPr>
              <a:t>DriverManager: </a:t>
            </a:r>
          </a:p>
          <a:p>
            <a:pPr marL="1714500" lvl="3" indent="-342900" defTabSz="969963" eaLnBrk="1" hangingPunct="1">
              <a:spcBef>
                <a:spcPct val="20000"/>
              </a:spcBef>
              <a:buSzPct val="125000"/>
              <a:buBlip>
                <a:blip r:embed="rId3"/>
              </a:buBlip>
              <a:defRPr/>
            </a:pPr>
            <a:r>
              <a:rPr lang="en-US" sz="1800" dirty="0" smtClean="0">
                <a:latin typeface="+mn-lt"/>
              </a:rPr>
              <a:t>the DriverManager class loads and configures a database driver on the database</a:t>
            </a:r>
          </a:p>
          <a:p>
            <a:pPr marL="1257300" lvl="2" indent="-342900" defTabSz="969963" eaLnBrk="1" hangingPunct="1">
              <a:spcBef>
                <a:spcPct val="20000"/>
              </a:spcBef>
              <a:buSzPct val="125000"/>
              <a:buBlip>
                <a:blip r:embed="rId3"/>
              </a:buBlip>
              <a:defRPr/>
            </a:pPr>
            <a:r>
              <a:rPr lang="en-US" sz="2000" dirty="0" smtClean="0">
                <a:latin typeface="+mn-lt"/>
              </a:rPr>
              <a:t>Connection: </a:t>
            </a:r>
          </a:p>
          <a:p>
            <a:pPr marL="1714500" lvl="3" indent="-342900" defTabSz="969963" eaLnBrk="1" hangingPunct="1">
              <a:spcBef>
                <a:spcPct val="20000"/>
              </a:spcBef>
              <a:buSzPct val="125000"/>
              <a:buBlip>
                <a:blip r:embed="rId3"/>
              </a:buBlip>
              <a:defRPr/>
            </a:pPr>
            <a:r>
              <a:rPr lang="en-US" sz="1800" dirty="0" smtClean="0">
                <a:latin typeface="+mn-lt"/>
              </a:rPr>
              <a:t>The Connection class performs confectioning and authentication to a database </a:t>
            </a:r>
          </a:p>
          <a:p>
            <a:pPr marL="1257300" lvl="2" indent="-342900" defTabSz="969963" eaLnBrk="1" hangingPunct="1">
              <a:spcBef>
                <a:spcPct val="20000"/>
              </a:spcBef>
              <a:buSzPct val="125000"/>
              <a:buBlip>
                <a:blip r:embed="rId3"/>
              </a:buBlip>
              <a:defRPr/>
            </a:pPr>
            <a:r>
              <a:rPr lang="en-US" sz="2000" dirty="0" smtClean="0">
                <a:latin typeface="+mn-lt"/>
              </a:rPr>
              <a:t>Statement / PreparedStatement: </a:t>
            </a:r>
          </a:p>
          <a:p>
            <a:pPr marL="1714500" lvl="3" indent="-342900" defTabSz="969963" eaLnBrk="1" hangingPunct="1">
              <a:spcBef>
                <a:spcPct val="20000"/>
              </a:spcBef>
              <a:buSzPct val="125000"/>
              <a:buBlip>
                <a:blip r:embed="rId3"/>
              </a:buBlip>
              <a:defRPr/>
            </a:pPr>
            <a:r>
              <a:rPr lang="en-US" sz="1800" dirty="0" smtClean="0">
                <a:latin typeface="+mn-lt"/>
              </a:rPr>
              <a:t>The Statement and PreparedStatement classes send SQL statements to the database engine for preprocessing and eventually execution</a:t>
            </a:r>
          </a:p>
          <a:p>
            <a:pPr marL="1257300" lvl="2" indent="-342900" defTabSz="969963" eaLnBrk="1" hangingPunct="1">
              <a:spcBef>
                <a:spcPct val="20000"/>
              </a:spcBef>
              <a:buSzPct val="125000"/>
              <a:buBlip>
                <a:blip r:embed="rId3"/>
              </a:buBlip>
              <a:defRPr/>
            </a:pPr>
            <a:r>
              <a:rPr lang="en-US" sz="2000" dirty="0" smtClean="0">
                <a:latin typeface="+mn-lt"/>
              </a:rPr>
              <a:t>ResultSet: </a:t>
            </a:r>
            <a:endParaRPr lang="en-US" sz="2800" dirty="0" smtClean="0">
              <a:latin typeface="+mn-lt"/>
            </a:endParaRPr>
          </a:p>
          <a:p>
            <a:pPr marL="1714500" lvl="3" indent="-342900" defTabSz="969963" eaLnBrk="1" hangingPunct="1">
              <a:spcBef>
                <a:spcPct val="20000"/>
              </a:spcBef>
              <a:buSzPct val="125000"/>
              <a:buBlip>
                <a:blip r:embed="rId3"/>
              </a:buBlip>
              <a:defRPr/>
            </a:pPr>
            <a:r>
              <a:rPr lang="en-US" sz="1800" dirty="0" smtClean="0">
                <a:latin typeface="+mn-lt"/>
              </a:rPr>
              <a:t>the ResultSet class allows for the inspection of results from executions</a:t>
            </a:r>
            <a:br>
              <a:rPr lang="en-US" sz="1800" dirty="0" smtClean="0">
                <a:latin typeface="+mn-lt"/>
              </a:rPr>
            </a:br>
            <a:r>
              <a:rPr lang="en-US" sz="1800" dirty="0" smtClean="0">
                <a:latin typeface="+mn-lt"/>
              </a:rPr>
              <a:t> </a:t>
            </a:r>
            <a:br>
              <a:rPr lang="en-US" sz="1800" dirty="0" smtClean="0">
                <a:latin typeface="+mn-lt"/>
              </a:rPr>
            </a:br>
            <a:r>
              <a:rPr lang="en-US" sz="1800" dirty="0" smtClean="0">
                <a:latin typeface="+mn-lt"/>
              </a:rPr>
              <a:t> </a:t>
            </a:r>
            <a:r>
              <a:rPr lang="en-US" dirty="0" smtClean="0">
                <a:latin typeface="+mn-lt"/>
              </a:rPr>
              <a:t/>
            </a:r>
            <a:br>
              <a:rPr lang="en-US" dirty="0" smtClean="0">
                <a:latin typeface="+mn-lt"/>
              </a:rPr>
            </a:br>
            <a:r>
              <a:rPr lang="en-US" dirty="0" smtClean="0">
                <a:latin typeface="+mn-lt"/>
              </a:rPr>
              <a:t>  </a:t>
            </a:r>
            <a:endParaRPr lang="en-US" kern="0" dirty="0" smtClean="0">
              <a:latin typeface="+mn-lt"/>
            </a:endParaRPr>
          </a:p>
        </p:txBody>
      </p:sp>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a:t>
            </a:r>
            <a:r>
              <a:rPr lang="en-US" sz="3200" b="0" dirty="0" smtClean="0"/>
              <a:t>Java </a:t>
            </a:r>
            <a:r>
              <a:rPr lang="en-US" sz="3200" b="0" dirty="0" smtClean="0"/>
              <a:t>Database Connectivity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0"/>
            <a:ext cx="7772400" cy="9144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Java </a:t>
            </a:r>
            <a:r>
              <a:rPr lang="en-US" sz="3200" b="0" dirty="0" smtClean="0"/>
              <a:t>Database Connectivity</a:t>
            </a:r>
          </a:p>
        </p:txBody>
      </p:sp>
      <p:grpSp>
        <p:nvGrpSpPr>
          <p:cNvPr id="16387" name="Group 3"/>
          <p:cNvGrpSpPr>
            <a:grpSpLocks/>
          </p:cNvGrpSpPr>
          <p:nvPr/>
        </p:nvGrpSpPr>
        <p:grpSpPr bwMode="auto">
          <a:xfrm>
            <a:off x="228600" y="1371600"/>
            <a:ext cx="8839200" cy="4800600"/>
            <a:chOff x="144" y="768"/>
            <a:chExt cx="5568" cy="3024"/>
          </a:xfrm>
        </p:grpSpPr>
        <p:sp>
          <p:nvSpPr>
            <p:cNvPr id="26628" name="AutoShape 4"/>
            <p:cNvSpPr>
              <a:spLocks noChangeArrowheads="1"/>
            </p:cNvSpPr>
            <p:nvPr/>
          </p:nvSpPr>
          <p:spPr bwMode="auto">
            <a:xfrm>
              <a:off x="144" y="3360"/>
              <a:ext cx="1200" cy="432"/>
            </a:xfrm>
            <a:prstGeom prst="flowChartAlternateProcess">
              <a:avLst/>
            </a:prstGeom>
            <a:solidFill>
              <a:schemeClr val="accent1"/>
            </a:solidFill>
            <a:ln w="9525">
              <a:solidFill>
                <a:schemeClr val="tx1"/>
              </a:solidFill>
              <a:miter lim="800000"/>
              <a:headEnd/>
              <a:tailEnd/>
            </a:ln>
            <a:effectLst>
              <a:outerShdw dist="117088" dir="2436078" algn="ctr" rotWithShape="0">
                <a:schemeClr val="bg2"/>
              </a:outerShdw>
            </a:effectLst>
          </p:spPr>
          <p:txBody>
            <a:bodyPr wrap="none" anchor="ctr"/>
            <a:lstStyle/>
            <a:p>
              <a:pPr>
                <a:defRPr/>
              </a:pPr>
              <a:endParaRPr lang="en-US"/>
            </a:p>
          </p:txBody>
        </p:sp>
        <p:sp>
          <p:nvSpPr>
            <p:cNvPr id="26629" name="AutoShape 5"/>
            <p:cNvSpPr>
              <a:spLocks noChangeArrowheads="1"/>
            </p:cNvSpPr>
            <p:nvPr/>
          </p:nvSpPr>
          <p:spPr bwMode="auto">
            <a:xfrm>
              <a:off x="576" y="1488"/>
              <a:ext cx="1152" cy="432"/>
            </a:xfrm>
            <a:prstGeom prst="flowChartAlternateProcess">
              <a:avLst/>
            </a:prstGeom>
            <a:solidFill>
              <a:schemeClr val="accent1"/>
            </a:solidFill>
            <a:ln w="9525">
              <a:solidFill>
                <a:schemeClr val="tx1"/>
              </a:solidFill>
              <a:miter lim="800000"/>
              <a:headEnd/>
              <a:tailEnd/>
            </a:ln>
            <a:effectLst>
              <a:outerShdw dist="119812" dir="1920323" algn="ctr" rotWithShape="0">
                <a:schemeClr val="bg2"/>
              </a:outerShdw>
            </a:effectLst>
          </p:spPr>
          <p:txBody>
            <a:bodyPr wrap="none" anchor="ctr"/>
            <a:lstStyle/>
            <a:p>
              <a:pPr>
                <a:defRPr/>
              </a:pPr>
              <a:endParaRPr lang="en-US"/>
            </a:p>
          </p:txBody>
        </p:sp>
        <p:sp>
          <p:nvSpPr>
            <p:cNvPr id="26630" name="AutoShape 6"/>
            <p:cNvSpPr>
              <a:spLocks noChangeArrowheads="1"/>
            </p:cNvSpPr>
            <p:nvPr/>
          </p:nvSpPr>
          <p:spPr bwMode="auto">
            <a:xfrm>
              <a:off x="3936" y="3312"/>
              <a:ext cx="1680" cy="432"/>
            </a:xfrm>
            <a:prstGeom prst="flowChartAlternateProcess">
              <a:avLst/>
            </a:prstGeom>
            <a:solidFill>
              <a:schemeClr val="accent1"/>
            </a:solidFill>
            <a:ln w="9525">
              <a:solidFill>
                <a:schemeClr val="tx1"/>
              </a:solidFill>
              <a:miter lim="800000"/>
              <a:headEnd/>
              <a:tailEnd/>
            </a:ln>
            <a:effectLst>
              <a:outerShdw dist="99190" dir="3011666" algn="ctr" rotWithShape="0">
                <a:schemeClr val="bg2"/>
              </a:outerShdw>
            </a:effectLst>
          </p:spPr>
          <p:txBody>
            <a:bodyPr wrap="none" anchor="ctr"/>
            <a:lstStyle/>
            <a:p>
              <a:pPr>
                <a:defRPr/>
              </a:pPr>
              <a:endParaRPr lang="en-US"/>
            </a:p>
          </p:txBody>
        </p:sp>
        <p:sp>
          <p:nvSpPr>
            <p:cNvPr id="26631" name="AutoShape 7"/>
            <p:cNvSpPr>
              <a:spLocks noChangeArrowheads="1"/>
            </p:cNvSpPr>
            <p:nvPr/>
          </p:nvSpPr>
          <p:spPr bwMode="auto">
            <a:xfrm>
              <a:off x="192" y="2352"/>
              <a:ext cx="2016" cy="432"/>
            </a:xfrm>
            <a:prstGeom prst="flowChartAlternateProcess">
              <a:avLst/>
            </a:prstGeom>
            <a:solidFill>
              <a:schemeClr val="accent1"/>
            </a:solidFill>
            <a:ln w="9525">
              <a:solidFill>
                <a:schemeClr val="tx1"/>
              </a:solidFill>
              <a:miter lim="800000"/>
              <a:headEnd/>
              <a:tailEnd/>
            </a:ln>
            <a:effectLst>
              <a:outerShdw dist="119812" dir="3479677" algn="ctr" rotWithShape="0">
                <a:schemeClr val="bg2"/>
              </a:outerShdw>
            </a:effectLst>
          </p:spPr>
          <p:txBody>
            <a:bodyPr wrap="none" anchor="ctr"/>
            <a:lstStyle/>
            <a:p>
              <a:pPr>
                <a:defRPr/>
              </a:pPr>
              <a:endParaRPr lang="en-US"/>
            </a:p>
          </p:txBody>
        </p:sp>
        <p:sp>
          <p:nvSpPr>
            <p:cNvPr id="16392" name="Text Box 8"/>
            <p:cNvSpPr txBox="1">
              <a:spLocks noChangeArrowheads="1"/>
            </p:cNvSpPr>
            <p:nvPr/>
          </p:nvSpPr>
          <p:spPr bwMode="auto">
            <a:xfrm>
              <a:off x="336" y="3408"/>
              <a:ext cx="1152" cy="288"/>
            </a:xfrm>
            <a:prstGeom prst="rect">
              <a:avLst/>
            </a:prstGeom>
            <a:noFill/>
            <a:ln w="9525">
              <a:noFill/>
              <a:miter lim="800000"/>
              <a:headEnd/>
              <a:tailEnd/>
            </a:ln>
          </p:spPr>
          <p:txBody>
            <a:bodyPr>
              <a:spAutoFit/>
            </a:bodyPr>
            <a:lstStyle/>
            <a:p>
              <a:pPr>
                <a:spcBef>
                  <a:spcPct val="50000"/>
                </a:spcBef>
              </a:pPr>
              <a:r>
                <a:rPr lang="en-US">
                  <a:solidFill>
                    <a:schemeClr val="bg1"/>
                  </a:solidFill>
                  <a:latin typeface="Arial" pitchFamily="34" charset="0"/>
                </a:rPr>
                <a:t>Statement</a:t>
              </a:r>
            </a:p>
          </p:txBody>
        </p:sp>
        <p:sp>
          <p:nvSpPr>
            <p:cNvPr id="26633" name="AutoShape 9"/>
            <p:cNvSpPr>
              <a:spLocks noChangeArrowheads="1"/>
            </p:cNvSpPr>
            <p:nvPr/>
          </p:nvSpPr>
          <p:spPr bwMode="auto">
            <a:xfrm>
              <a:off x="3984" y="2448"/>
              <a:ext cx="1680" cy="432"/>
            </a:xfrm>
            <a:prstGeom prst="flowChartAlternateProcess">
              <a:avLst/>
            </a:prstGeom>
            <a:solidFill>
              <a:schemeClr val="accent1"/>
            </a:solidFill>
            <a:ln w="9525">
              <a:solidFill>
                <a:schemeClr val="tx1"/>
              </a:solidFill>
              <a:miter lim="800000"/>
              <a:headEnd/>
              <a:tailEnd/>
            </a:ln>
            <a:effectLst>
              <a:outerShdw dist="127000" dir="3187806" algn="ctr" rotWithShape="0">
                <a:schemeClr val="bg2"/>
              </a:outerShdw>
            </a:effectLst>
          </p:spPr>
          <p:txBody>
            <a:bodyPr wrap="none" anchor="ctr"/>
            <a:lstStyle/>
            <a:p>
              <a:pPr>
                <a:defRPr/>
              </a:pPr>
              <a:endParaRPr lang="en-US"/>
            </a:p>
          </p:txBody>
        </p:sp>
        <p:sp>
          <p:nvSpPr>
            <p:cNvPr id="26634" name="AutoShape 10"/>
            <p:cNvSpPr>
              <a:spLocks noChangeArrowheads="1"/>
            </p:cNvSpPr>
            <p:nvPr/>
          </p:nvSpPr>
          <p:spPr bwMode="auto">
            <a:xfrm>
              <a:off x="1824" y="3360"/>
              <a:ext cx="1776" cy="432"/>
            </a:xfrm>
            <a:prstGeom prst="flowChartAlternateProcess">
              <a:avLst/>
            </a:prstGeom>
            <a:solidFill>
              <a:schemeClr val="accent1"/>
            </a:solidFill>
            <a:ln w="9525">
              <a:solidFill>
                <a:schemeClr val="tx1"/>
              </a:solidFill>
              <a:miter lim="800000"/>
              <a:headEnd/>
              <a:tailEnd/>
            </a:ln>
            <a:effectLst>
              <a:outerShdw dist="99190" dir="3011666" algn="ctr" rotWithShape="0">
                <a:schemeClr val="bg2"/>
              </a:outerShdw>
            </a:effectLst>
          </p:spPr>
          <p:txBody>
            <a:bodyPr wrap="none" anchor="ctr"/>
            <a:lstStyle/>
            <a:p>
              <a:pPr>
                <a:defRPr/>
              </a:pPr>
              <a:endParaRPr lang="en-US"/>
            </a:p>
          </p:txBody>
        </p:sp>
        <p:sp>
          <p:nvSpPr>
            <p:cNvPr id="26635" name="AutoShape 11"/>
            <p:cNvSpPr>
              <a:spLocks noChangeArrowheads="1"/>
            </p:cNvSpPr>
            <p:nvPr/>
          </p:nvSpPr>
          <p:spPr bwMode="auto">
            <a:xfrm>
              <a:off x="2400" y="768"/>
              <a:ext cx="1008" cy="432"/>
            </a:xfrm>
            <a:prstGeom prst="flowChartAlternateProcess">
              <a:avLst/>
            </a:prstGeom>
            <a:solidFill>
              <a:schemeClr val="accent1"/>
            </a:solidFill>
            <a:ln w="9525">
              <a:solidFill>
                <a:schemeClr val="tx1"/>
              </a:solidFill>
              <a:miter lim="800000"/>
              <a:headEnd/>
              <a:tailEnd/>
            </a:ln>
            <a:effectLst>
              <a:outerShdw dist="117088" dir="2436078" algn="ctr" rotWithShape="0">
                <a:schemeClr val="bg2"/>
              </a:outerShdw>
            </a:effectLst>
          </p:spPr>
          <p:txBody>
            <a:bodyPr wrap="none" anchor="ctr"/>
            <a:lstStyle/>
            <a:p>
              <a:pPr>
                <a:defRPr/>
              </a:pPr>
              <a:endParaRPr lang="en-US"/>
            </a:p>
          </p:txBody>
        </p:sp>
        <p:sp>
          <p:nvSpPr>
            <p:cNvPr id="26636" name="AutoShape 12"/>
            <p:cNvSpPr>
              <a:spLocks noChangeArrowheads="1"/>
            </p:cNvSpPr>
            <p:nvPr/>
          </p:nvSpPr>
          <p:spPr bwMode="auto">
            <a:xfrm>
              <a:off x="4320" y="1488"/>
              <a:ext cx="1008" cy="432"/>
            </a:xfrm>
            <a:prstGeom prst="flowChartAlternateProcess">
              <a:avLst/>
            </a:prstGeom>
            <a:solidFill>
              <a:schemeClr val="accent1"/>
            </a:solidFill>
            <a:ln w="9525">
              <a:solidFill>
                <a:schemeClr val="tx1"/>
              </a:solidFill>
              <a:miter lim="800000"/>
              <a:headEnd/>
              <a:tailEnd/>
            </a:ln>
            <a:effectLst>
              <a:outerShdw dist="127000" dir="2212194" algn="ctr" rotWithShape="0">
                <a:schemeClr val="bg2"/>
              </a:outerShdw>
            </a:effectLst>
          </p:spPr>
          <p:txBody>
            <a:bodyPr wrap="none" anchor="ctr"/>
            <a:lstStyle/>
            <a:p>
              <a:pPr>
                <a:defRPr/>
              </a:pPr>
              <a:endParaRPr lang="en-US"/>
            </a:p>
          </p:txBody>
        </p:sp>
        <p:sp>
          <p:nvSpPr>
            <p:cNvPr id="16397" name="Text Box 13"/>
            <p:cNvSpPr txBox="1">
              <a:spLocks noChangeArrowheads="1"/>
            </p:cNvSpPr>
            <p:nvPr/>
          </p:nvSpPr>
          <p:spPr bwMode="auto">
            <a:xfrm>
              <a:off x="1824" y="3456"/>
              <a:ext cx="1872" cy="288"/>
            </a:xfrm>
            <a:prstGeom prst="rect">
              <a:avLst/>
            </a:prstGeom>
            <a:noFill/>
            <a:ln w="9525">
              <a:noFill/>
              <a:miter lim="800000"/>
              <a:headEnd/>
              <a:tailEnd/>
            </a:ln>
          </p:spPr>
          <p:txBody>
            <a:bodyPr>
              <a:spAutoFit/>
            </a:bodyPr>
            <a:lstStyle/>
            <a:p>
              <a:pPr>
                <a:spcBef>
                  <a:spcPct val="50000"/>
                </a:spcBef>
              </a:pPr>
              <a:r>
                <a:rPr lang="en-US" dirty="0">
                  <a:solidFill>
                    <a:schemeClr val="bg1"/>
                  </a:solidFill>
                  <a:latin typeface="Arial" pitchFamily="34" charset="0"/>
                </a:rPr>
                <a:t>PreparedStatement</a:t>
              </a:r>
            </a:p>
          </p:txBody>
        </p:sp>
        <p:sp>
          <p:nvSpPr>
            <p:cNvPr id="16398" name="Text Box 14"/>
            <p:cNvSpPr txBox="1">
              <a:spLocks noChangeArrowheads="1"/>
            </p:cNvSpPr>
            <p:nvPr/>
          </p:nvSpPr>
          <p:spPr bwMode="auto">
            <a:xfrm>
              <a:off x="3984" y="3408"/>
              <a:ext cx="1728" cy="288"/>
            </a:xfrm>
            <a:prstGeom prst="rect">
              <a:avLst/>
            </a:prstGeom>
            <a:noFill/>
            <a:ln w="9525">
              <a:noFill/>
              <a:miter lim="800000"/>
              <a:headEnd/>
              <a:tailEnd/>
            </a:ln>
          </p:spPr>
          <p:txBody>
            <a:bodyPr>
              <a:spAutoFit/>
            </a:bodyPr>
            <a:lstStyle/>
            <a:p>
              <a:pPr>
                <a:spcBef>
                  <a:spcPct val="50000"/>
                </a:spcBef>
              </a:pPr>
              <a:r>
                <a:rPr lang="en-US">
                  <a:solidFill>
                    <a:schemeClr val="bg1"/>
                  </a:solidFill>
                  <a:latin typeface="Arial" pitchFamily="34" charset="0"/>
                </a:rPr>
                <a:t>CallableStatement</a:t>
              </a:r>
            </a:p>
          </p:txBody>
        </p:sp>
        <p:sp>
          <p:nvSpPr>
            <p:cNvPr id="16399" name="Line 15"/>
            <p:cNvSpPr>
              <a:spLocks noChangeShapeType="1"/>
            </p:cNvSpPr>
            <p:nvPr/>
          </p:nvSpPr>
          <p:spPr bwMode="auto">
            <a:xfrm>
              <a:off x="1344" y="3552"/>
              <a:ext cx="480" cy="0"/>
            </a:xfrm>
            <a:prstGeom prst="line">
              <a:avLst/>
            </a:prstGeom>
            <a:noFill/>
            <a:ln w="28575">
              <a:solidFill>
                <a:schemeClr val="tx1"/>
              </a:solidFill>
              <a:round/>
              <a:headEnd/>
              <a:tailEnd type="triangle" w="med" len="med"/>
            </a:ln>
          </p:spPr>
          <p:txBody>
            <a:bodyPr wrap="none" anchor="ctr"/>
            <a:lstStyle/>
            <a:p>
              <a:endParaRPr lang="en-US"/>
            </a:p>
          </p:txBody>
        </p:sp>
        <p:sp>
          <p:nvSpPr>
            <p:cNvPr id="16400" name="Line 16"/>
            <p:cNvSpPr>
              <a:spLocks noChangeShapeType="1"/>
            </p:cNvSpPr>
            <p:nvPr/>
          </p:nvSpPr>
          <p:spPr bwMode="auto">
            <a:xfrm>
              <a:off x="3600" y="3552"/>
              <a:ext cx="384" cy="0"/>
            </a:xfrm>
            <a:prstGeom prst="line">
              <a:avLst/>
            </a:prstGeom>
            <a:noFill/>
            <a:ln w="28575">
              <a:solidFill>
                <a:schemeClr val="tx1"/>
              </a:solidFill>
              <a:round/>
              <a:headEnd/>
              <a:tailEnd type="triangle" w="med" len="med"/>
            </a:ln>
          </p:spPr>
          <p:txBody>
            <a:bodyPr wrap="none" anchor="ctr"/>
            <a:lstStyle/>
            <a:p>
              <a:endParaRPr lang="en-US"/>
            </a:p>
          </p:txBody>
        </p:sp>
        <p:sp>
          <p:nvSpPr>
            <p:cNvPr id="16401" name="Text Box 17"/>
            <p:cNvSpPr txBox="1">
              <a:spLocks noChangeArrowheads="1"/>
            </p:cNvSpPr>
            <p:nvPr/>
          </p:nvSpPr>
          <p:spPr bwMode="auto">
            <a:xfrm>
              <a:off x="672" y="1584"/>
              <a:ext cx="1200" cy="288"/>
            </a:xfrm>
            <a:prstGeom prst="rect">
              <a:avLst/>
            </a:prstGeom>
            <a:noFill/>
            <a:ln w="9525">
              <a:noFill/>
              <a:miter lim="800000"/>
              <a:headEnd/>
              <a:tailEnd/>
            </a:ln>
          </p:spPr>
          <p:txBody>
            <a:bodyPr>
              <a:spAutoFit/>
            </a:bodyPr>
            <a:lstStyle/>
            <a:p>
              <a:pPr>
                <a:spcBef>
                  <a:spcPct val="50000"/>
                </a:spcBef>
              </a:pPr>
              <a:r>
                <a:rPr lang="en-US">
                  <a:solidFill>
                    <a:schemeClr val="bg1"/>
                  </a:solidFill>
                  <a:latin typeface="Arial" pitchFamily="34" charset="0"/>
                </a:rPr>
                <a:t>Connection</a:t>
              </a:r>
            </a:p>
          </p:txBody>
        </p:sp>
        <p:sp>
          <p:nvSpPr>
            <p:cNvPr id="16402" name="Text Box 18"/>
            <p:cNvSpPr txBox="1">
              <a:spLocks noChangeArrowheads="1"/>
            </p:cNvSpPr>
            <p:nvPr/>
          </p:nvSpPr>
          <p:spPr bwMode="auto">
            <a:xfrm>
              <a:off x="2544" y="864"/>
              <a:ext cx="768" cy="288"/>
            </a:xfrm>
            <a:prstGeom prst="rect">
              <a:avLst/>
            </a:prstGeom>
            <a:noFill/>
            <a:ln w="9525">
              <a:noFill/>
              <a:miter lim="800000"/>
              <a:headEnd/>
              <a:tailEnd/>
            </a:ln>
          </p:spPr>
          <p:txBody>
            <a:bodyPr>
              <a:spAutoFit/>
            </a:bodyPr>
            <a:lstStyle/>
            <a:p>
              <a:pPr>
                <a:spcBef>
                  <a:spcPct val="50000"/>
                </a:spcBef>
              </a:pPr>
              <a:r>
                <a:rPr lang="en-US">
                  <a:solidFill>
                    <a:schemeClr val="bg1"/>
                  </a:solidFill>
                  <a:latin typeface="Arial" pitchFamily="34" charset="0"/>
                </a:rPr>
                <a:t>Driver</a:t>
              </a:r>
            </a:p>
          </p:txBody>
        </p:sp>
        <p:sp>
          <p:nvSpPr>
            <p:cNvPr id="16403" name="Text Box 19"/>
            <p:cNvSpPr txBox="1">
              <a:spLocks noChangeArrowheads="1"/>
            </p:cNvSpPr>
            <p:nvPr/>
          </p:nvSpPr>
          <p:spPr bwMode="auto">
            <a:xfrm>
              <a:off x="4368" y="1536"/>
              <a:ext cx="912" cy="288"/>
            </a:xfrm>
            <a:prstGeom prst="rect">
              <a:avLst/>
            </a:prstGeom>
            <a:noFill/>
            <a:ln w="9525">
              <a:noFill/>
              <a:miter lim="800000"/>
              <a:headEnd/>
              <a:tailEnd/>
            </a:ln>
          </p:spPr>
          <p:txBody>
            <a:bodyPr>
              <a:spAutoFit/>
            </a:bodyPr>
            <a:lstStyle/>
            <a:p>
              <a:pPr>
                <a:spcBef>
                  <a:spcPct val="50000"/>
                </a:spcBef>
              </a:pPr>
              <a:r>
                <a:rPr lang="en-US" dirty="0">
                  <a:solidFill>
                    <a:schemeClr val="bg1"/>
                  </a:solidFill>
                </a:rPr>
                <a:t>ResultSet</a:t>
              </a:r>
            </a:p>
          </p:txBody>
        </p:sp>
        <p:sp>
          <p:nvSpPr>
            <p:cNvPr id="16404" name="Text Box 20"/>
            <p:cNvSpPr txBox="1">
              <a:spLocks noChangeArrowheads="1"/>
            </p:cNvSpPr>
            <p:nvPr/>
          </p:nvSpPr>
          <p:spPr bwMode="auto">
            <a:xfrm>
              <a:off x="288" y="2400"/>
              <a:ext cx="1920" cy="288"/>
            </a:xfrm>
            <a:prstGeom prst="rect">
              <a:avLst/>
            </a:prstGeom>
            <a:noFill/>
            <a:ln w="9525">
              <a:noFill/>
              <a:miter lim="800000"/>
              <a:headEnd/>
              <a:tailEnd/>
            </a:ln>
          </p:spPr>
          <p:txBody>
            <a:bodyPr>
              <a:spAutoFit/>
            </a:bodyPr>
            <a:lstStyle/>
            <a:p>
              <a:pPr>
                <a:spcBef>
                  <a:spcPct val="50000"/>
                </a:spcBef>
              </a:pPr>
              <a:r>
                <a:rPr lang="en-US">
                  <a:solidFill>
                    <a:schemeClr val="bg1"/>
                  </a:solidFill>
                  <a:latin typeface="Arial" pitchFamily="34" charset="0"/>
                </a:rPr>
                <a:t>DatabaseMetaData</a:t>
              </a:r>
            </a:p>
          </p:txBody>
        </p:sp>
        <p:sp>
          <p:nvSpPr>
            <p:cNvPr id="16405" name="Text Box 21"/>
            <p:cNvSpPr txBox="1">
              <a:spLocks noChangeArrowheads="1"/>
            </p:cNvSpPr>
            <p:nvPr/>
          </p:nvSpPr>
          <p:spPr bwMode="auto">
            <a:xfrm>
              <a:off x="4032" y="2496"/>
              <a:ext cx="1632" cy="288"/>
            </a:xfrm>
            <a:prstGeom prst="rect">
              <a:avLst/>
            </a:prstGeom>
            <a:noFill/>
            <a:ln w="9525">
              <a:noFill/>
              <a:miter lim="800000"/>
              <a:headEnd/>
              <a:tailEnd/>
            </a:ln>
          </p:spPr>
          <p:txBody>
            <a:bodyPr>
              <a:spAutoFit/>
            </a:bodyPr>
            <a:lstStyle/>
            <a:p>
              <a:pPr>
                <a:spcBef>
                  <a:spcPct val="50000"/>
                </a:spcBef>
              </a:pPr>
              <a:r>
                <a:rPr lang="en-US">
                  <a:solidFill>
                    <a:schemeClr val="bg1"/>
                  </a:solidFill>
                </a:rPr>
                <a:t>ResultSetMetaData</a:t>
              </a:r>
            </a:p>
          </p:txBody>
        </p:sp>
        <p:sp>
          <p:nvSpPr>
            <p:cNvPr id="16406" name="Text Box 22"/>
            <p:cNvSpPr txBox="1">
              <a:spLocks noChangeArrowheads="1"/>
            </p:cNvSpPr>
            <p:nvPr/>
          </p:nvSpPr>
          <p:spPr bwMode="auto">
            <a:xfrm>
              <a:off x="2688" y="1968"/>
              <a:ext cx="1056" cy="518"/>
            </a:xfrm>
            <a:prstGeom prst="rect">
              <a:avLst/>
            </a:prstGeom>
            <a:noFill/>
            <a:ln w="9525">
              <a:noFill/>
              <a:miter lim="800000"/>
              <a:headEnd/>
              <a:tailEnd/>
            </a:ln>
          </p:spPr>
          <p:txBody>
            <a:bodyPr>
              <a:spAutoFit/>
            </a:bodyPr>
            <a:lstStyle/>
            <a:p>
              <a:pPr>
                <a:spcBef>
                  <a:spcPct val="50000"/>
                </a:spcBef>
              </a:pPr>
              <a:r>
                <a:rPr lang="en-US"/>
                <a:t>Interfaces in  java.sql</a:t>
              </a:r>
            </a:p>
          </p:txBody>
        </p:sp>
      </p:grpSp>
      <p:sp>
        <p:nvSpPr>
          <p:cNvPr id="23" name="Rectangle 3"/>
          <p:cNvSpPr txBox="1">
            <a:spLocks noChangeArrowheads="1"/>
          </p:cNvSpPr>
          <p:nvPr/>
        </p:nvSpPr>
        <p:spPr bwMode="auto">
          <a:xfrm>
            <a:off x="228600" y="1143000"/>
            <a:ext cx="853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JDBC API</a:t>
            </a: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1224</TotalTime>
  <Words>4243</Words>
  <Application>Microsoft Office PowerPoint</Application>
  <PresentationFormat>On-screen Show (4:3)</PresentationFormat>
  <Paragraphs>924</Paragraphs>
  <Slides>77</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GulimChe</vt:lpstr>
      <vt:lpstr>Arial</vt:lpstr>
      <vt:lpstr>Courier New</vt:lpstr>
      <vt:lpstr>Segoe UI</vt:lpstr>
      <vt:lpstr>Times New Roman</vt:lpstr>
      <vt:lpstr>Trebuchet MS</vt:lpstr>
      <vt:lpstr>Wingdings</vt:lpstr>
      <vt:lpstr>Global</vt:lpstr>
      <vt:lpstr>PowerPoint Presentation</vt:lpstr>
      <vt:lpstr> Objective</vt:lpstr>
      <vt:lpstr> Contents</vt:lpstr>
      <vt:lpstr>   Java Database Connectivity</vt:lpstr>
      <vt:lpstr>   Java Database Connectivity</vt:lpstr>
      <vt:lpstr> Java Database Connectivity</vt:lpstr>
      <vt:lpstr>   Java Database Connectivity</vt:lpstr>
      <vt:lpstr>   Java Database Connectivity</vt:lpstr>
      <vt:lpstr>  Java Database Connectivity</vt:lpstr>
      <vt:lpstr>  Java Database Connectivity</vt:lpstr>
      <vt:lpstr>  Java Database Connectivity</vt:lpstr>
      <vt:lpstr>   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Summary</vt:lpstr>
      <vt:lpstr>Summary</vt:lpstr>
      <vt:lpstr>Questions</vt:lpstr>
      <vt:lpstr>Questions</vt:lpstr>
      <vt:lpstr>Questions</vt:lpstr>
      <vt:lpstr>Questions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 Neharkar</dc:creator>
  <cp:lastModifiedBy>Santhanam, Paranthaman</cp:lastModifiedBy>
  <cp:revision>206</cp:revision>
  <dcterms:created xsi:type="dcterms:W3CDTF">2009-11-11T06:03:58Z</dcterms:created>
  <dcterms:modified xsi:type="dcterms:W3CDTF">2017-04-19T03:34:12Z</dcterms:modified>
</cp:coreProperties>
</file>