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9"/>
  </p:notesMasterIdLst>
  <p:sldIdLst>
    <p:sldId id="256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25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0" y="7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65A8-CC10-47FF-8E16-64E45CEF451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F3311-7940-49F9-BCD6-668FB013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1EC95-0CA3-482C-95CE-6203D3F7C6A7}" type="slidenum">
              <a:rPr lang="en-US"/>
              <a:pPr/>
              <a:t>3</a:t>
            </a:fld>
            <a:endParaRPr lang="en-US"/>
          </a:p>
        </p:txBody>
      </p:sp>
      <p:sp>
        <p:nvSpPr>
          <p:cNvPr id="14069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69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E7DEE-67E6-4F97-8A84-0B057423EF82}" type="slidenum">
              <a:rPr lang="en-US"/>
              <a:pPr/>
              <a:t>12</a:t>
            </a:fld>
            <a:endParaRPr lang="en-US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1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53CE2-29EF-45A6-B295-F2799619B402}" type="slidenum">
              <a:rPr lang="en-US"/>
              <a:pPr/>
              <a:t>13</a:t>
            </a:fld>
            <a:endParaRPr lang="en-US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AC787-9806-48E7-85D1-88271E8BF2DB}" type="slidenum">
              <a:rPr lang="en-US"/>
              <a:pPr/>
              <a:t>14</a:t>
            </a:fld>
            <a:endParaRPr lang="en-US"/>
          </a:p>
        </p:txBody>
      </p:sp>
      <p:sp>
        <p:nvSpPr>
          <p:cNvPr id="131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19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CE398-DFC8-4C4B-ACF1-825D368B7B5B}" type="slidenum">
              <a:rPr lang="en-US"/>
              <a:pPr/>
              <a:t>15</a:t>
            </a:fld>
            <a:endParaRPr lang="en-US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296A7-393C-49CB-9132-E949B3DFA839}" type="slidenum">
              <a:rPr lang="en-US"/>
              <a:pPr/>
              <a:t>16</a:t>
            </a:fld>
            <a:endParaRPr lang="en-US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2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E60F5-667B-4ED3-8699-8EB04C12DF5B}" type="slidenum">
              <a:rPr lang="en-US"/>
              <a:pPr/>
              <a:t>38</a:t>
            </a:fld>
            <a:endParaRPr lang="en-US"/>
          </a:p>
        </p:txBody>
      </p:sp>
      <p:sp>
        <p:nvSpPr>
          <p:cNvPr id="132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5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51326-3B21-4EFB-B6B7-A9AAF701E84F}" type="slidenum">
              <a:rPr lang="en-US"/>
              <a:pPr/>
              <a:t>39</a:t>
            </a:fld>
            <a:endParaRPr lang="en-US"/>
          </a:p>
        </p:txBody>
      </p:sp>
      <p:sp>
        <p:nvSpPr>
          <p:cNvPr id="1403906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39738" y="706438"/>
            <a:ext cx="6022975" cy="3389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390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0133" y="4379418"/>
            <a:ext cx="5022580" cy="40956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2949-D3C7-4C0A-AA44-EC3E16B6BB9A}" type="slidenum">
              <a:rPr lang="en-US"/>
              <a:pPr/>
              <a:t>41</a:t>
            </a:fld>
            <a:endParaRPr lang="en-US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8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4CD1A-10DF-41C8-8258-3E3B59342F32}" type="slidenum">
              <a:rPr lang="en-US"/>
              <a:pPr/>
              <a:t>42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8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CBBE7-5A2E-42BD-8AAF-DCD1F65AA4FC}" type="slidenum">
              <a:rPr lang="en-US"/>
              <a:pPr/>
              <a:t>43</a:t>
            </a:fld>
            <a:endParaRPr lang="en-US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DDE41-204E-499D-AE5B-34B8A6B15923}" type="slidenum">
              <a:rPr lang="en-US"/>
              <a:pPr/>
              <a:t>4</a:t>
            </a:fld>
            <a:endParaRPr lang="en-US"/>
          </a:p>
        </p:txBody>
      </p:sp>
      <p:sp>
        <p:nvSpPr>
          <p:cNvPr id="141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1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4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7BEA-D8B5-4751-9DAB-317D24D7005C}" type="slidenum">
              <a:rPr lang="en-US"/>
              <a:pPr/>
              <a:t>44</a:t>
            </a:fld>
            <a:endParaRPr lang="en-US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2BDB6-3145-4018-A130-2EF685126386}" type="slidenum">
              <a:rPr lang="en-US"/>
              <a:pPr/>
              <a:t>45</a:t>
            </a:fld>
            <a:endParaRPr lang="en-US"/>
          </a:p>
        </p:txBody>
      </p:sp>
      <p:sp>
        <p:nvSpPr>
          <p:cNvPr id="1364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49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FBA8A-40CE-4821-929F-F82F9DD9A3C3}" type="slidenum">
              <a:rPr lang="en-US"/>
              <a:pPr/>
              <a:t>46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0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54322-6EEF-40FD-BFD0-0672EEAD7E17}" type="slidenum">
              <a:rPr lang="en-US"/>
              <a:pPr/>
              <a:t>47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9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F958A-365F-49F4-A1A9-1166AC6C9EDA}" type="slidenum">
              <a:rPr lang="en-US"/>
              <a:pPr/>
              <a:t>48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9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90215-77B6-4B84-8F27-D4732B25EBD1}" type="slidenum">
              <a:rPr lang="en-US"/>
              <a:pPr/>
              <a:t>49</a:t>
            </a:fld>
            <a:endParaRPr lang="en-US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7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AF27C-6DF2-463A-A1A9-C86A40F0D582}" type="slidenum">
              <a:rPr lang="en-US"/>
              <a:pPr/>
              <a:t>50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3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20245-884A-463E-9987-ECD8DAFF9952}" type="slidenum">
              <a:rPr lang="en-US"/>
              <a:pPr/>
              <a:t>51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2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DE003-4572-4529-86A9-9D315A397CF8}" type="slidenum">
              <a:rPr lang="en-US"/>
              <a:pPr/>
              <a:t>52</a:t>
            </a:fld>
            <a:endParaRPr lang="en-US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2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D1B45-ADE8-4D04-B37E-0837A5EECF04}" type="slidenum">
              <a:rPr lang="en-US"/>
              <a:pPr/>
              <a:t>53</a:t>
            </a:fld>
            <a:endParaRPr lang="en-US"/>
          </a:p>
        </p:txBody>
      </p:sp>
      <p:sp>
        <p:nvSpPr>
          <p:cNvPr id="133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83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7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9E6ED-921D-4D9E-B555-F09409E4ECC8}" type="slidenum">
              <a:rPr lang="en-US"/>
              <a:pPr/>
              <a:t>5</a:t>
            </a:fld>
            <a:endParaRPr lang="en-US"/>
          </a:p>
        </p:txBody>
      </p:sp>
      <p:sp>
        <p:nvSpPr>
          <p:cNvPr id="141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0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39582-5721-49DD-AEA0-7BDB0F0AED15}" type="slidenum">
              <a:rPr lang="en-US"/>
              <a:pPr/>
              <a:t>54</a:t>
            </a:fld>
            <a:endParaRPr lang="en-US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5D297-0427-444B-A1D7-38DB06C7FEBD}" type="slidenum">
              <a:rPr lang="en-US"/>
              <a:pPr/>
              <a:t>55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14ED1-A446-417D-8779-E8134370E258}" type="slidenum">
              <a:rPr lang="en-US"/>
              <a:pPr/>
              <a:t>56</a:t>
            </a:fld>
            <a:endParaRPr lang="en-US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1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E7706-B1D9-4275-AA25-AC70A83407D4}" type="slidenum">
              <a:rPr lang="en-US"/>
              <a:pPr/>
              <a:t>57</a:t>
            </a:fld>
            <a:endParaRPr lang="en-US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1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09A22-D6E6-4E10-B93C-500722B273D5}" type="slidenum">
              <a:rPr lang="en-US"/>
              <a:pPr/>
              <a:t>58</a:t>
            </a:fld>
            <a:endParaRPr lang="en-US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8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F39D6-629F-4E50-A922-E1A56AD2FD00}" type="slidenum">
              <a:rPr lang="en-US"/>
              <a:pPr/>
              <a:t>59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32BA4-511C-4E98-921C-DDE39D13CB88}" type="slidenum">
              <a:rPr lang="en-US"/>
              <a:pPr/>
              <a:t>60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7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8986F-DA29-4D55-8838-C61CBB9038B0}" type="slidenum">
              <a:rPr lang="en-US"/>
              <a:pPr/>
              <a:t>61</a:t>
            </a:fld>
            <a:endParaRPr lang="en-US"/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AED64-5446-45B8-9C6C-4B9CAAC6E066}" type="slidenum">
              <a:rPr lang="en-US"/>
              <a:pPr/>
              <a:t>62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C218C-8B34-49FB-A71A-2BDD3BE24ADC}" type="slidenum">
              <a:rPr lang="en-US"/>
              <a:pPr/>
              <a:t>63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58650-D506-4F4B-AD84-0624BDC28E3F}" type="slidenum">
              <a:rPr lang="en-US"/>
              <a:pPr/>
              <a:t>6</a:t>
            </a:fld>
            <a:endParaRPr lang="en-US"/>
          </a:p>
        </p:txBody>
      </p:sp>
      <p:sp>
        <p:nvSpPr>
          <p:cNvPr id="141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51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40A46-2D87-4D42-B6A2-289B53D920A1}" type="slidenum">
              <a:rPr lang="en-US"/>
              <a:pPr/>
              <a:t>7</a:t>
            </a:fld>
            <a:endParaRPr lang="en-US"/>
          </a:p>
        </p:txBody>
      </p:sp>
      <p:sp>
        <p:nvSpPr>
          <p:cNvPr id="141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72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7121F-2498-46E4-805D-B0BEB311D6D1}" type="slidenum">
              <a:rPr lang="en-US"/>
              <a:pPr/>
              <a:t>8</a:t>
            </a:fld>
            <a:endParaRPr 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211E7-64BF-4F6F-9A48-967EF0179738}" type="slidenum">
              <a:rPr lang="en-US"/>
              <a:pPr/>
              <a:t>9</a:t>
            </a:fld>
            <a:endParaRPr lang="en-US"/>
          </a:p>
        </p:txBody>
      </p:sp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32B98-9E45-49D2-A513-E3E32683C9DE}" type="slidenum">
              <a:rPr lang="en-US"/>
              <a:pPr/>
              <a:t>10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8AB57-8B30-4646-A5F3-71D080D3B209}" type="slidenum">
              <a:rPr lang="en-US"/>
              <a:pPr/>
              <a:t>11</a:t>
            </a:fld>
            <a:endParaRPr 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4135"/>
            <a:ext cx="502898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875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2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05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191628-B0B5-4144-985C-000BB2B8A7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99E4AB-B56A-423B-8E59-1A5F3E75A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7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37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prstClr val="white"/>
                </a:solidFill>
              </a:rPr>
              <a:t>© 2017, Syntel, Inc.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>
          <p15:clr>
            <a:srgbClr val="F26B43"/>
          </p15:clr>
        </p15:guide>
        <p15:guide id="2" pos="7481">
          <p15:clr>
            <a:srgbClr val="F26B43"/>
          </p15:clr>
        </p15:guide>
        <p15:guide id="3" pos="149">
          <p15:clr>
            <a:srgbClr val="F26B43"/>
          </p15:clr>
        </p15:guide>
        <p15:guide id="4" orient="horz" pos="38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Server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SESSION-2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ChangeArrowheads="1"/>
          </p:cNvSpPr>
          <p:nvPr/>
        </p:nvSpPr>
        <p:spPr bwMode="auto">
          <a:xfrm>
            <a:off x="1524001" y="938213"/>
            <a:ext cx="9143999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fontAlgn="base">
              <a:spcBef>
                <a:spcPct val="20000"/>
              </a:spcBef>
            </a:pPr>
            <a:r>
              <a:rPr lang="en-US" sz="2200" b="1" dirty="0">
                <a:cs typeface="Times New Roman" charset="0"/>
              </a:rPr>
              <a:t>Including Bean Reference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You can use the JSP action tag,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to include a bean reference in your JSP page.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action tag creates an instance of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and stores the bean reference in a variable.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variable can then be used to access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throughout the JSP page.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following code snippet shows the syntax of the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action tag: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		</a:t>
            </a:r>
            <a:r>
              <a:rPr lang="en-US" sz="2200" b="1" dirty="0">
                <a:cs typeface="Times New Roman" charset="0"/>
              </a:rPr>
              <a:t>&lt;</a:t>
            </a:r>
            <a:r>
              <a:rPr lang="en-US" sz="2200" b="1" dirty="0" err="1">
                <a:cs typeface="Times New Roman" charset="0"/>
              </a:rPr>
              <a:t>jsp:useBean</a:t>
            </a:r>
            <a:endParaRPr lang="en-US" sz="2200" b="1" dirty="0"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		id=”Bean Name”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		scope=”</a:t>
            </a:r>
            <a:r>
              <a:rPr lang="en-US" sz="2200" b="1" dirty="0" err="1">
                <a:cs typeface="Times New Roman" charset="0"/>
              </a:rPr>
              <a:t>ScopeName</a:t>
            </a:r>
            <a:r>
              <a:rPr lang="en-US" sz="2200" b="1" dirty="0">
                <a:cs typeface="Times New Roman" charset="0"/>
              </a:rPr>
              <a:t>”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		class=”class name	/&gt;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06628" name="Rectangle 4"/>
          <p:cNvSpPr>
            <a:spLocks noChangeArrowheads="1"/>
          </p:cNvSpPr>
          <p:nvPr/>
        </p:nvSpPr>
        <p:spPr bwMode="auto">
          <a:xfrm>
            <a:off x="4905375" y="14573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1739900" y="181428"/>
            <a:ext cx="7315200" cy="685800"/>
          </a:xfrm>
          <a:noFill/>
          <a:ln/>
        </p:spPr>
        <p:txBody>
          <a:bodyPr/>
          <a:lstStyle/>
          <a:p>
            <a:r>
              <a:rPr lang="en-US" b="0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1812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ChangeArrowheads="1"/>
          </p:cNvSpPr>
          <p:nvPr/>
        </p:nvSpPr>
        <p:spPr bwMode="auto">
          <a:xfrm>
            <a:off x="1755775" y="754743"/>
            <a:ext cx="8643938" cy="5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buSzPct val="140000"/>
            </a:pPr>
            <a:endParaRPr lang="en-US" sz="2200" b="1" dirty="0"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GB" sz="2200" b="1" dirty="0">
                <a:cs typeface="Times New Roman" charset="0"/>
              </a:rPr>
              <a:t>Scope of </a:t>
            </a:r>
            <a:r>
              <a:rPr lang="en-GB" sz="2200" b="1" dirty="0" err="1">
                <a:cs typeface="Times New Roman" charset="0"/>
              </a:rPr>
              <a:t>JavaBean</a:t>
            </a:r>
            <a:r>
              <a:rPr lang="en-GB" sz="2200" b="1" dirty="0">
                <a:cs typeface="Times New Roman" charset="0"/>
              </a:rPr>
              <a:t> in a JSP page</a:t>
            </a:r>
          </a:p>
          <a:p>
            <a:pPr marL="685800" lvl="1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cs typeface="Times New Roman" charset="0"/>
              </a:rPr>
              <a:t>page:</a:t>
            </a:r>
            <a:r>
              <a:rPr lang="en-US" sz="2200" dirty="0">
                <a:cs typeface="Times New Roman" charset="0"/>
              </a:rPr>
              <a:t> Specifies that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object is available only for the current page. The following code snippet shows the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action tag that includes a bean with a page scope: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	</a:t>
            </a:r>
            <a:r>
              <a:rPr lang="en-US" sz="2200" b="1" dirty="0">
                <a:cs typeface="Times New Roman" charset="0"/>
              </a:rPr>
              <a:t>&lt;</a:t>
            </a:r>
            <a:r>
              <a:rPr lang="en-US" sz="2200" b="1" dirty="0" err="1">
                <a:cs typeface="Times New Roman" charset="0"/>
              </a:rPr>
              <a:t>jsp:useBean</a:t>
            </a:r>
            <a:r>
              <a:rPr lang="en-US" sz="2200" b="1" dirty="0">
                <a:cs typeface="Times New Roman" charset="0"/>
              </a:rPr>
              <a:t> id="</a:t>
            </a:r>
            <a:r>
              <a:rPr lang="en-US" sz="2200" b="1" dirty="0" err="1">
                <a:cs typeface="Times New Roman" charset="0"/>
              </a:rPr>
              <a:t>option_bean</a:t>
            </a:r>
            <a:r>
              <a:rPr lang="en-US" sz="2200" b="1" dirty="0">
                <a:cs typeface="Times New Roman" charset="0"/>
              </a:rPr>
              <a:t>" scope =”page” class="</a:t>
            </a:r>
            <a:r>
              <a:rPr lang="en-US" sz="2200" b="1" dirty="0" err="1">
                <a:cs typeface="Times New Roman" charset="0"/>
              </a:rPr>
              <a:t>test.OptionBean</a:t>
            </a:r>
            <a:r>
              <a:rPr lang="en-US" sz="2200" b="1" dirty="0">
                <a:cs typeface="Times New Roman" charset="0"/>
              </a:rPr>
              <a:t>"/&gt; 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endParaRPr lang="en-US" sz="2200" b="1" dirty="0">
              <a:cs typeface="Times New Roman" charset="0"/>
            </a:endParaRPr>
          </a:p>
          <a:p>
            <a:pPr marL="685800" lvl="1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cs typeface="Times New Roman" charset="0"/>
              </a:rPr>
              <a:t>request:</a:t>
            </a:r>
            <a:r>
              <a:rPr lang="en-US" sz="2200" dirty="0">
                <a:cs typeface="Times New Roman" charset="0"/>
              </a:rPr>
              <a:t> Specifies that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object is available for the current request. The following code snippet shows the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action tag that includes a bean with a request scope: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	</a:t>
            </a:r>
            <a:r>
              <a:rPr lang="en-US" sz="2200" b="1" dirty="0">
                <a:cs typeface="Times New Roman" charset="0"/>
              </a:rPr>
              <a:t>&lt;</a:t>
            </a:r>
            <a:r>
              <a:rPr lang="en-US" sz="2200" b="1" dirty="0" err="1">
                <a:cs typeface="Times New Roman" charset="0"/>
              </a:rPr>
              <a:t>jsp:useBean</a:t>
            </a:r>
            <a:r>
              <a:rPr lang="en-US" sz="2200" b="1" dirty="0">
                <a:cs typeface="Times New Roman" charset="0"/>
              </a:rPr>
              <a:t> id="</a:t>
            </a:r>
            <a:r>
              <a:rPr lang="en-US" sz="2200" b="1" dirty="0" err="1">
                <a:cs typeface="Times New Roman" charset="0"/>
              </a:rPr>
              <a:t>option_bean</a:t>
            </a:r>
            <a:r>
              <a:rPr lang="en-US" sz="2200" b="1" dirty="0">
                <a:cs typeface="Times New Roman" charset="0"/>
              </a:rPr>
              <a:t>" scope =”request” class="</a:t>
            </a:r>
            <a:r>
              <a:rPr lang="en-US" sz="2200" b="1" dirty="0" err="1">
                <a:cs typeface="Times New Roman" charset="0"/>
              </a:rPr>
              <a:t>test.OptionBean</a:t>
            </a:r>
            <a:r>
              <a:rPr lang="en-US" sz="2200" b="1" dirty="0">
                <a:cs typeface="Times New Roman" charset="0"/>
              </a:rPr>
              <a:t>"/&gt; 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08676" name="Rectangle 4"/>
          <p:cNvSpPr>
            <a:spLocks noChangeArrowheads="1"/>
          </p:cNvSpPr>
          <p:nvPr/>
        </p:nvSpPr>
        <p:spPr bwMode="auto">
          <a:xfrm>
            <a:off x="3581400" y="19764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1710872" y="181429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362431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ChangeArrowheads="1"/>
          </p:cNvSpPr>
          <p:nvPr/>
        </p:nvSpPr>
        <p:spPr bwMode="auto">
          <a:xfrm>
            <a:off x="1799771" y="954088"/>
            <a:ext cx="8665029" cy="52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fontAlgn="base">
              <a:spcBef>
                <a:spcPct val="20000"/>
              </a:spcBef>
            </a:pPr>
            <a:endParaRPr lang="en-US" sz="2200" dirty="0">
              <a:cs typeface="Times New Roman" charset="0"/>
            </a:endParaRPr>
          </a:p>
          <a:p>
            <a:pPr marL="685800" lvl="1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cs typeface="Times New Roman" charset="0"/>
              </a:rPr>
              <a:t>session:</a:t>
            </a:r>
            <a:r>
              <a:rPr lang="en-US" sz="2200" dirty="0">
                <a:cs typeface="Times New Roman" charset="0"/>
              </a:rPr>
              <a:t> Specifies that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object is available only for the current session. The following code snippet shows the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action tag that includes a bean with a session scope: 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	</a:t>
            </a:r>
            <a:r>
              <a:rPr lang="en-US" sz="2200" b="1" dirty="0">
                <a:cs typeface="Times New Roman" charset="0"/>
              </a:rPr>
              <a:t>&lt;</a:t>
            </a:r>
            <a:r>
              <a:rPr lang="en-US" sz="2200" b="1" dirty="0" err="1">
                <a:cs typeface="Times New Roman" charset="0"/>
              </a:rPr>
              <a:t>jsp:useBean</a:t>
            </a:r>
            <a:r>
              <a:rPr lang="en-US" sz="2200" b="1" dirty="0">
                <a:cs typeface="Times New Roman" charset="0"/>
              </a:rPr>
              <a:t> id="</a:t>
            </a:r>
            <a:r>
              <a:rPr lang="en-US" sz="2200" b="1" dirty="0" err="1">
                <a:cs typeface="Times New Roman" charset="0"/>
              </a:rPr>
              <a:t>option_bean</a:t>
            </a:r>
            <a:r>
              <a:rPr lang="en-US" sz="2200" b="1" dirty="0">
                <a:cs typeface="Times New Roman" charset="0"/>
              </a:rPr>
              <a:t>" scope =”session” class="</a:t>
            </a:r>
            <a:r>
              <a:rPr lang="en-US" sz="2200" b="1" dirty="0" err="1">
                <a:cs typeface="Times New Roman" charset="0"/>
              </a:rPr>
              <a:t>test.OptionBean</a:t>
            </a:r>
            <a:r>
              <a:rPr lang="en-US" sz="2200" b="1" dirty="0">
                <a:cs typeface="Times New Roman" charset="0"/>
              </a:rPr>
              <a:t>"/&gt; 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endParaRPr lang="en-US" sz="2200" b="1" dirty="0">
              <a:cs typeface="Times New Roman" charset="0"/>
            </a:endParaRPr>
          </a:p>
          <a:p>
            <a:pPr marL="685800" lvl="1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cs typeface="Times New Roman" charset="0"/>
              </a:rPr>
              <a:t>application:</a:t>
            </a:r>
            <a:r>
              <a:rPr lang="en-US" sz="2200" dirty="0">
                <a:cs typeface="Times New Roman" charset="0"/>
              </a:rPr>
              <a:t> Specifies that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object is available for the entire Web application. The following code snippet shows the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action tag that includes a bean with an application scope: 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	</a:t>
            </a:r>
            <a:r>
              <a:rPr lang="en-US" sz="2200" b="1" dirty="0">
                <a:cs typeface="Times New Roman" charset="0"/>
              </a:rPr>
              <a:t>&lt;</a:t>
            </a:r>
            <a:r>
              <a:rPr lang="en-US" sz="2200" b="1" dirty="0" err="1">
                <a:cs typeface="Times New Roman" charset="0"/>
              </a:rPr>
              <a:t>jsp:useBean</a:t>
            </a:r>
            <a:r>
              <a:rPr lang="en-US" sz="2200" b="1" dirty="0">
                <a:cs typeface="Times New Roman" charset="0"/>
              </a:rPr>
              <a:t> id="</a:t>
            </a:r>
            <a:r>
              <a:rPr lang="en-US" sz="2200" b="1" dirty="0" err="1">
                <a:cs typeface="Times New Roman" charset="0"/>
              </a:rPr>
              <a:t>option_bean</a:t>
            </a:r>
            <a:r>
              <a:rPr lang="en-US" sz="2200" b="1" dirty="0">
                <a:cs typeface="Times New Roman" charset="0"/>
              </a:rPr>
              <a:t>" scope =”application” class="</a:t>
            </a:r>
            <a:r>
              <a:rPr lang="en-US" sz="2200" b="1" dirty="0" err="1">
                <a:cs typeface="Times New Roman" charset="0"/>
              </a:rPr>
              <a:t>test.OptionBean</a:t>
            </a:r>
            <a:r>
              <a:rPr lang="en-US" sz="2200" b="1" dirty="0">
                <a:cs typeface="Times New Roman" charset="0"/>
              </a:rPr>
              <a:t>" /&gt;</a:t>
            </a:r>
            <a:endParaRPr lang="en-GB" sz="2200" b="1" dirty="0">
              <a:cs typeface="Times New Roman" charset="0"/>
            </a:endParaRPr>
          </a:p>
          <a:p>
            <a:pPr algn="l" eaLnBrk="1" fontAlgn="base" hangingPunct="1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10724" name="Rectangle 4"/>
          <p:cNvSpPr>
            <a:spLocks noChangeArrowheads="1"/>
          </p:cNvSpPr>
          <p:nvPr/>
        </p:nvSpPr>
        <p:spPr bwMode="auto">
          <a:xfrm>
            <a:off x="3581400" y="19764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1812471" y="0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160720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1" name="Rectangle 3"/>
          <p:cNvSpPr>
            <a:spLocks noChangeArrowheads="1"/>
          </p:cNvSpPr>
          <p:nvPr/>
        </p:nvSpPr>
        <p:spPr bwMode="auto">
          <a:xfrm>
            <a:off x="4905375" y="14573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2772" name="Rectangle 4"/>
          <p:cNvSpPr>
            <a:spLocks noChangeArrowheads="1"/>
          </p:cNvSpPr>
          <p:nvPr/>
        </p:nvSpPr>
        <p:spPr bwMode="auto">
          <a:xfrm>
            <a:off x="1928814" y="938214"/>
            <a:ext cx="8739187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GB" sz="2200" dirty="0">
              <a:cs typeface="Times New Roman" charset="0"/>
            </a:endParaRPr>
          </a:p>
          <a:p>
            <a:pPr marL="971550" lvl="1" indent="-45720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Setting Beans Properties</a:t>
            </a:r>
          </a:p>
          <a:p>
            <a:pPr marL="971550" lvl="1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cs typeface="Times New Roman" charset="0"/>
            </a:endParaRPr>
          </a:p>
          <a:p>
            <a:pPr marL="1085850" lvl="1" indent="-4572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&lt;</a:t>
            </a:r>
            <a:r>
              <a:rPr lang="en-US" sz="2200" dirty="0" err="1">
                <a:cs typeface="Times New Roman" charset="0"/>
              </a:rPr>
              <a:t>jsp:setProperty</a:t>
            </a:r>
            <a:r>
              <a:rPr lang="en-US" sz="2200" dirty="0">
                <a:cs typeface="Times New Roman" charset="0"/>
              </a:rPr>
              <a:t>&gt; tag enables you to set properties for a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to specific values.</a:t>
            </a:r>
          </a:p>
          <a:p>
            <a:pPr marL="1085850" lvl="1" indent="-4572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&lt;</a:t>
            </a:r>
            <a:r>
              <a:rPr lang="en-US" sz="2200" dirty="0" err="1">
                <a:cs typeface="Times New Roman" charset="0"/>
              </a:rPr>
              <a:t>jsp:setProperty</a:t>
            </a:r>
            <a:r>
              <a:rPr lang="en-US" sz="2200" dirty="0">
                <a:cs typeface="Times New Roman" charset="0"/>
              </a:rPr>
              <a:t>&gt; tag can be defined inside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tag or anywhere in the JSP file after the declaration of &lt;</a:t>
            </a:r>
            <a:r>
              <a:rPr lang="en-US" sz="2200" dirty="0" err="1">
                <a:cs typeface="Times New Roman" charset="0"/>
              </a:rPr>
              <a:t>jsp:useBean</a:t>
            </a:r>
            <a:r>
              <a:rPr lang="en-US" sz="2200" dirty="0">
                <a:cs typeface="Times New Roman" charset="0"/>
              </a:rPr>
              <a:t>&gt; tag.</a:t>
            </a:r>
          </a:p>
          <a:p>
            <a:pPr marL="1085850" lvl="1" indent="-4572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following syntax shows how to set a property of a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using &lt;</a:t>
            </a:r>
            <a:r>
              <a:rPr lang="en-US" sz="2200" dirty="0" err="1">
                <a:cs typeface="Times New Roman" charset="0"/>
              </a:rPr>
              <a:t>jsp:setProperty</a:t>
            </a:r>
            <a:r>
              <a:rPr lang="en-US" sz="2200" dirty="0">
                <a:cs typeface="Times New Roman" charset="0"/>
              </a:rPr>
              <a:t>&gt; tag:</a:t>
            </a:r>
          </a:p>
          <a:p>
            <a:pPr marL="1543050" lvl="2" indent="-4572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	</a:t>
            </a:r>
            <a:r>
              <a:rPr lang="en-US" sz="2200" b="1" dirty="0">
                <a:cs typeface="Times New Roman" charset="0"/>
              </a:rPr>
              <a:t>&lt;</a:t>
            </a:r>
            <a:r>
              <a:rPr lang="en-US" sz="2200" b="1" dirty="0" err="1">
                <a:cs typeface="Times New Roman" charset="0"/>
              </a:rPr>
              <a:t>jsp:setProperty</a:t>
            </a:r>
            <a:r>
              <a:rPr lang="en-US" sz="2200" b="1" dirty="0">
                <a:cs typeface="Times New Roman" charset="0"/>
              </a:rPr>
              <a:t> name=”</a:t>
            </a:r>
            <a:r>
              <a:rPr lang="en-US" sz="2200" b="1" dirty="0" err="1">
                <a:cs typeface="Times New Roman" charset="0"/>
              </a:rPr>
              <a:t>beanName</a:t>
            </a:r>
            <a:r>
              <a:rPr lang="en-US" sz="2200" b="1" dirty="0">
                <a:cs typeface="Times New Roman" charset="0"/>
              </a:rPr>
              <a:t>” property=” </a:t>
            </a:r>
            <a:r>
              <a:rPr lang="en-US" sz="2200" b="1" dirty="0" err="1">
                <a:cs typeface="Times New Roman" charset="0"/>
              </a:rPr>
              <a:t>propertyName</a:t>
            </a:r>
            <a:r>
              <a:rPr lang="en-US" sz="2200" b="1" dirty="0">
                <a:cs typeface="Times New Roman" charset="0"/>
              </a:rPr>
              <a:t>“&gt;</a:t>
            </a:r>
          </a:p>
        </p:txBody>
      </p:sp>
      <p:sp>
        <p:nvSpPr>
          <p:cNvPr id="1312773" name="Rectangle 5"/>
          <p:cNvSpPr>
            <a:spLocks noGrp="1" noChangeArrowheads="1"/>
          </p:cNvSpPr>
          <p:nvPr>
            <p:ph type="title"/>
          </p:nvPr>
        </p:nvSpPr>
        <p:spPr>
          <a:xfrm>
            <a:off x="1754414" y="195943"/>
            <a:ext cx="7315200" cy="685800"/>
          </a:xfrm>
          <a:noFill/>
          <a:ln/>
        </p:spPr>
        <p:txBody>
          <a:bodyPr/>
          <a:lstStyle/>
          <a:p>
            <a:r>
              <a:rPr lang="en-US" b="0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418648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ChangeArrowheads="1"/>
          </p:cNvSpPr>
          <p:nvPr/>
        </p:nvSpPr>
        <p:spPr bwMode="auto">
          <a:xfrm>
            <a:off x="2032001" y="1291772"/>
            <a:ext cx="8431213" cy="480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r>
              <a:rPr lang="en-US" sz="2200" dirty="0">
                <a:cs typeface="Times New Roman" charset="0"/>
              </a:rPr>
              <a:t>Attributes of  &lt;</a:t>
            </a:r>
            <a:r>
              <a:rPr lang="en-US" sz="2200" dirty="0" err="1">
                <a:cs typeface="Times New Roman" charset="0"/>
              </a:rPr>
              <a:t>jsp:setProperty</a:t>
            </a:r>
            <a:r>
              <a:rPr lang="en-US" sz="2200" dirty="0">
                <a:cs typeface="Times New Roman" charset="0"/>
              </a:rPr>
              <a:t>&gt; tag:</a:t>
            </a:r>
          </a:p>
        </p:txBody>
      </p:sp>
      <p:sp>
        <p:nvSpPr>
          <p:cNvPr id="1314820" name="Rectangle 4"/>
          <p:cNvSpPr>
            <a:spLocks noChangeArrowheads="1"/>
          </p:cNvSpPr>
          <p:nvPr/>
        </p:nvSpPr>
        <p:spPr bwMode="auto">
          <a:xfrm>
            <a:off x="4910138" y="192881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4821" name="Rectangle 5"/>
          <p:cNvSpPr>
            <a:spLocks noChangeArrowheads="1"/>
          </p:cNvSpPr>
          <p:nvPr/>
        </p:nvSpPr>
        <p:spPr bwMode="auto">
          <a:xfrm>
            <a:off x="3586163" y="206216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98915" y="2373766"/>
            <a:ext cx="7669213" cy="2057400"/>
            <a:chOff x="-3" y="-3"/>
            <a:chExt cx="4831" cy="154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4825" cy="1534"/>
              <a:chOff x="0" y="0"/>
              <a:chExt cx="4825" cy="1534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89" cy="422"/>
                <a:chOff x="0" y="0"/>
                <a:chExt cx="1189" cy="422"/>
              </a:xfrm>
            </p:grpSpPr>
            <p:sp>
              <p:nvSpPr>
                <p:cNvPr id="131482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89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89" cy="422"/>
                  <a:chOff x="0" y="0"/>
                  <a:chExt cx="1189" cy="422"/>
                </a:xfrm>
              </p:grpSpPr>
              <p:sp>
                <p:nvSpPr>
                  <p:cNvPr id="131482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103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 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1482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89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189" y="0"/>
                <a:ext cx="3636" cy="422"/>
                <a:chOff x="1189" y="0"/>
                <a:chExt cx="3636" cy="422"/>
              </a:xfrm>
            </p:grpSpPr>
            <p:sp>
              <p:nvSpPr>
                <p:cNvPr id="1314830" name="Rectangle 14"/>
                <p:cNvSpPr>
                  <a:spLocks noChangeArrowheads="1"/>
                </p:cNvSpPr>
                <p:nvPr/>
              </p:nvSpPr>
              <p:spPr bwMode="auto">
                <a:xfrm>
                  <a:off x="1189" y="0"/>
                  <a:ext cx="363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1189" y="0"/>
                  <a:ext cx="3636" cy="422"/>
                  <a:chOff x="1189" y="0"/>
                  <a:chExt cx="3636" cy="422"/>
                </a:xfrm>
              </p:grpSpPr>
              <p:sp>
                <p:nvSpPr>
                  <p:cNvPr id="131483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232" y="0"/>
                    <a:ext cx="355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1483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89" y="0"/>
                    <a:ext cx="363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422"/>
                <a:ext cx="1189" cy="690"/>
                <a:chOff x="0" y="422"/>
                <a:chExt cx="1189" cy="690"/>
              </a:xfrm>
            </p:grpSpPr>
            <p:sp>
              <p:nvSpPr>
                <p:cNvPr id="1314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103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name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483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189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189" y="422"/>
                <a:ext cx="3636" cy="690"/>
                <a:chOff x="1189" y="422"/>
                <a:chExt cx="3636" cy="690"/>
              </a:xfrm>
            </p:grpSpPr>
            <p:sp>
              <p:nvSpPr>
                <p:cNvPr id="13148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232" y="422"/>
                  <a:ext cx="355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the name of the bean object. The value of this attribute should be the same as the value of the </a:t>
                  </a:r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id</a:t>
                  </a:r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 attribute of the </a:t>
                  </a:r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&lt;jsp:useBean&gt;</a:t>
                  </a:r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 tag.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4839" name="Rectangle 23"/>
                <p:cNvSpPr>
                  <a:spLocks noChangeArrowheads="1"/>
                </p:cNvSpPr>
                <p:nvPr/>
              </p:nvSpPr>
              <p:spPr bwMode="auto">
                <a:xfrm>
                  <a:off x="1189" y="422"/>
                  <a:ext cx="363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1112"/>
                <a:ext cx="1189" cy="422"/>
                <a:chOff x="0" y="1112"/>
                <a:chExt cx="1189" cy="422"/>
              </a:xfrm>
            </p:grpSpPr>
            <p:sp>
              <p:nvSpPr>
                <p:cNvPr id="131484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103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property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484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189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1189" y="1112"/>
                <a:ext cx="3636" cy="422"/>
                <a:chOff x="1189" y="1112"/>
                <a:chExt cx="3636" cy="422"/>
              </a:xfrm>
            </p:grpSpPr>
            <p:sp>
              <p:nvSpPr>
                <p:cNvPr id="13148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232" y="1112"/>
                  <a:ext cx="355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Represents the name of JavaBean property to be set.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4845" name="Rectangle 29"/>
                <p:cNvSpPr>
                  <a:spLocks noChangeArrowheads="1"/>
                </p:cNvSpPr>
                <p:nvPr/>
              </p:nvSpPr>
              <p:spPr bwMode="auto">
                <a:xfrm>
                  <a:off x="1189" y="1112"/>
                  <a:ext cx="363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4846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4831" cy="154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4847" name="Rectangle 31"/>
          <p:cNvSpPr>
            <a:spLocks noGrp="1" noChangeArrowheads="1"/>
          </p:cNvSpPr>
          <p:nvPr>
            <p:ph type="title"/>
          </p:nvPr>
        </p:nvSpPr>
        <p:spPr>
          <a:xfrm>
            <a:off x="1739900" y="0"/>
            <a:ext cx="7315200" cy="685800"/>
          </a:xfrm>
          <a:noFill/>
          <a:ln/>
        </p:spPr>
        <p:txBody>
          <a:bodyPr/>
          <a:lstStyle/>
          <a:p>
            <a:r>
              <a:rPr lang="en-US" b="0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425248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ChangeArrowheads="1"/>
          </p:cNvSpPr>
          <p:nvPr/>
        </p:nvSpPr>
        <p:spPr bwMode="auto">
          <a:xfrm>
            <a:off x="1881188" y="1017588"/>
            <a:ext cx="8525555" cy="529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71550" lvl="1" indent="-45720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Reading Bean Properties</a:t>
            </a:r>
          </a:p>
          <a:p>
            <a:pPr marL="1543050" lvl="2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cs typeface="Times New Roman" charset="0"/>
            </a:endParaRPr>
          </a:p>
          <a:p>
            <a:pPr marL="1085850" lvl="1" indent="-4572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&lt;</a:t>
            </a:r>
            <a:r>
              <a:rPr lang="en-US" sz="2200" dirty="0" err="1">
                <a:cs typeface="Times New Roman" charset="0"/>
              </a:rPr>
              <a:t>jsp:getProperty</a:t>
            </a:r>
            <a:r>
              <a:rPr lang="en-US" sz="2200" dirty="0">
                <a:cs typeface="Times New Roman" charset="0"/>
              </a:rPr>
              <a:t>&gt; action tag is used to read the value of a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property in your JSP page.</a:t>
            </a:r>
          </a:p>
          <a:p>
            <a:pPr marL="1085850" lvl="1" indent="-4572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value returned by the tag, &lt;</a:t>
            </a:r>
            <a:r>
              <a:rPr lang="en-US" sz="2200" dirty="0" err="1">
                <a:cs typeface="Times New Roman" charset="0"/>
              </a:rPr>
              <a:t>jsp:getProperty</a:t>
            </a:r>
            <a:r>
              <a:rPr lang="en-US" sz="2200" dirty="0">
                <a:cs typeface="Times New Roman" charset="0"/>
              </a:rPr>
              <a:t>&gt;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cs typeface="Times New Roman" charset="0"/>
              </a:rPr>
              <a:t>is converted into </a:t>
            </a:r>
            <a:r>
              <a:rPr lang="en-US" sz="2200" dirty="0" err="1">
                <a:cs typeface="Times New Roman" charset="0"/>
              </a:rPr>
              <a:t>java.lang.String</a:t>
            </a:r>
            <a:r>
              <a:rPr lang="en-US" sz="2200" dirty="0">
                <a:cs typeface="Times New Roman" charset="0"/>
              </a:rPr>
              <a:t> and is placed into an implicit object, out.</a:t>
            </a:r>
          </a:p>
          <a:p>
            <a:pPr marL="1085850" lvl="1" indent="-4572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following syntax shows how to get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property using the &lt;</a:t>
            </a:r>
            <a:r>
              <a:rPr lang="en-US" sz="2200" dirty="0" err="1">
                <a:cs typeface="Times New Roman" charset="0"/>
              </a:rPr>
              <a:t>jsp:getProperty</a:t>
            </a:r>
            <a:r>
              <a:rPr lang="en-US" sz="2200" dirty="0">
                <a:cs typeface="Times New Roman" charset="0"/>
              </a:rPr>
              <a:t>&gt; tag:</a:t>
            </a:r>
          </a:p>
          <a:p>
            <a:pPr marL="1543050" lvl="2" indent="-4572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	</a:t>
            </a:r>
            <a:r>
              <a:rPr lang="en-US" sz="2200" b="1" dirty="0">
                <a:cs typeface="Times New Roman" charset="0"/>
              </a:rPr>
              <a:t>&lt;</a:t>
            </a:r>
            <a:r>
              <a:rPr lang="en-US" sz="2200" b="1" dirty="0" err="1">
                <a:cs typeface="Times New Roman" charset="0"/>
              </a:rPr>
              <a:t>jsp:getProperty</a:t>
            </a:r>
            <a:r>
              <a:rPr lang="en-US" sz="2200" b="1" dirty="0">
                <a:cs typeface="Times New Roman" charset="0"/>
              </a:rPr>
              <a:t> name=”</a:t>
            </a:r>
            <a:r>
              <a:rPr lang="en-US" sz="2200" b="1" dirty="0" err="1">
                <a:cs typeface="Times New Roman" charset="0"/>
              </a:rPr>
              <a:t>beanName</a:t>
            </a:r>
            <a:r>
              <a:rPr lang="en-US" sz="2200" b="1" dirty="0">
                <a:cs typeface="Times New Roman" charset="0"/>
              </a:rPr>
              <a:t>“ property=”</a:t>
            </a:r>
            <a:r>
              <a:rPr lang="en-US" sz="2200" b="1" dirty="0" err="1">
                <a:cs typeface="Times New Roman" charset="0"/>
              </a:rPr>
              <a:t>propertyName</a:t>
            </a:r>
            <a:r>
              <a:rPr lang="en-US" sz="2200" b="1" dirty="0">
                <a:cs typeface="Times New Roman" charset="0"/>
              </a:rPr>
              <a:t>” /&gt;</a:t>
            </a:r>
          </a:p>
        </p:txBody>
      </p:sp>
      <p:sp>
        <p:nvSpPr>
          <p:cNvPr id="1316868" name="Rectangle 4"/>
          <p:cNvSpPr>
            <a:spLocks noChangeArrowheads="1"/>
          </p:cNvSpPr>
          <p:nvPr/>
        </p:nvSpPr>
        <p:spPr bwMode="auto">
          <a:xfrm>
            <a:off x="4905375" y="215741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6869" name="Rectangle 5"/>
          <p:cNvSpPr>
            <a:spLocks noChangeArrowheads="1"/>
          </p:cNvSpPr>
          <p:nvPr/>
        </p:nvSpPr>
        <p:spPr bwMode="auto">
          <a:xfrm>
            <a:off x="3586163" y="206216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1725386" y="0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24869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ChangeArrowheads="1"/>
          </p:cNvSpPr>
          <p:nvPr/>
        </p:nvSpPr>
        <p:spPr bwMode="auto">
          <a:xfrm>
            <a:off x="1770064" y="1600200"/>
            <a:ext cx="88979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r>
              <a:rPr lang="en-US" sz="2200" b="1" dirty="0">
                <a:latin typeface="Times New Roman" charset="0"/>
                <a:cs typeface="Times New Roman" charset="0"/>
              </a:rPr>
              <a:t>Attributes of  &lt;</a:t>
            </a:r>
            <a:r>
              <a:rPr lang="en-US" sz="2200" b="1" dirty="0" err="1">
                <a:latin typeface="Times New Roman" charset="0"/>
                <a:cs typeface="Times New Roman" charset="0"/>
              </a:rPr>
              <a:t>jsp:getProperty</a:t>
            </a:r>
            <a:r>
              <a:rPr lang="en-US" sz="2200" b="1" dirty="0">
                <a:latin typeface="Times New Roman" charset="0"/>
                <a:cs typeface="Times New Roman" charset="0"/>
              </a:rPr>
              <a:t>&gt; tag:</a:t>
            </a:r>
          </a:p>
        </p:txBody>
      </p:sp>
      <p:sp>
        <p:nvSpPr>
          <p:cNvPr id="1318916" name="Rectangle 4"/>
          <p:cNvSpPr>
            <a:spLocks noChangeArrowheads="1"/>
          </p:cNvSpPr>
          <p:nvPr/>
        </p:nvSpPr>
        <p:spPr bwMode="auto">
          <a:xfrm>
            <a:off x="4910138" y="192881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17" name="Rectangle 5"/>
          <p:cNvSpPr>
            <a:spLocks noChangeArrowheads="1"/>
          </p:cNvSpPr>
          <p:nvPr/>
        </p:nvSpPr>
        <p:spPr bwMode="auto">
          <a:xfrm>
            <a:off x="3586163" y="206216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2601687"/>
            <a:ext cx="8153400" cy="1698625"/>
            <a:chOff x="-3" y="-3"/>
            <a:chExt cx="4832" cy="14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4826" cy="1400"/>
              <a:chOff x="0" y="0"/>
              <a:chExt cx="4826" cy="1400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117" cy="422"/>
                <a:chOff x="0" y="0"/>
                <a:chExt cx="1117" cy="422"/>
              </a:xfrm>
            </p:grpSpPr>
            <p:sp>
              <p:nvSpPr>
                <p:cNvPr id="131892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17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17" cy="422"/>
                  <a:chOff x="0" y="0"/>
                  <a:chExt cx="1117" cy="422"/>
                </a:xfrm>
              </p:grpSpPr>
              <p:sp>
                <p:nvSpPr>
                  <p:cNvPr id="13189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031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189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17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117" y="0"/>
                <a:ext cx="3709" cy="422"/>
                <a:chOff x="1117" y="0"/>
                <a:chExt cx="3709" cy="422"/>
              </a:xfrm>
            </p:grpSpPr>
            <p:sp>
              <p:nvSpPr>
                <p:cNvPr id="13189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117" y="0"/>
                  <a:ext cx="3709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1117" y="0"/>
                  <a:ext cx="3709" cy="422"/>
                  <a:chOff x="1117" y="0"/>
                  <a:chExt cx="3709" cy="422"/>
                </a:xfrm>
              </p:grpSpPr>
              <p:sp>
                <p:nvSpPr>
                  <p:cNvPr id="13189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160" y="0"/>
                    <a:ext cx="3623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189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0"/>
                    <a:ext cx="3709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422"/>
                <a:ext cx="1117" cy="422"/>
                <a:chOff x="0" y="422"/>
                <a:chExt cx="1117" cy="422"/>
              </a:xfrm>
            </p:grpSpPr>
            <p:sp>
              <p:nvSpPr>
                <p:cNvPr id="1318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031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3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11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117" y="422"/>
                <a:ext cx="3709" cy="422"/>
                <a:chOff x="1117" y="422"/>
                <a:chExt cx="3709" cy="422"/>
              </a:xfrm>
            </p:grpSpPr>
            <p:sp>
              <p:nvSpPr>
                <p:cNvPr id="1318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160" y="422"/>
                  <a:ext cx="3623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Represents the name of the JavaBean object.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35" name="Rectangle 23"/>
                <p:cNvSpPr>
                  <a:spLocks noChangeArrowheads="1"/>
                </p:cNvSpPr>
                <p:nvPr/>
              </p:nvSpPr>
              <p:spPr bwMode="auto">
                <a:xfrm>
                  <a:off x="1117" y="422"/>
                  <a:ext cx="3709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844"/>
                <a:ext cx="1117" cy="556"/>
                <a:chOff x="0" y="844"/>
                <a:chExt cx="1117" cy="556"/>
              </a:xfrm>
            </p:grpSpPr>
            <p:sp>
              <p:nvSpPr>
                <p:cNvPr id="1318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844"/>
                  <a:ext cx="103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property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3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44"/>
                  <a:ext cx="111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1117" y="844"/>
                <a:ext cx="3709" cy="556"/>
                <a:chOff x="1117" y="844"/>
                <a:chExt cx="3709" cy="556"/>
              </a:xfrm>
            </p:grpSpPr>
            <p:sp>
              <p:nvSpPr>
                <p:cNvPr id="1318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160" y="844"/>
                  <a:ext cx="3623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Represents the bean property for which you want to retrieve the value.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1894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17" y="844"/>
                  <a:ext cx="3709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8942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4832" cy="140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8943" name="Rectangle 31"/>
          <p:cNvSpPr>
            <a:spLocks noGrp="1" noChangeArrowheads="1"/>
          </p:cNvSpPr>
          <p:nvPr>
            <p:ph type="title"/>
          </p:nvPr>
        </p:nvSpPr>
        <p:spPr>
          <a:xfrm>
            <a:off x="1739900" y="181429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20481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0"/>
            <a:ext cx="82296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What is JSTL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Created by the Java Community Process as the JSP specification itself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vendors can offer versions of the JSTL optimized for their container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Includes: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Core</a:t>
            </a:r>
          </a:p>
          <a:p>
            <a:pPr lvl="3">
              <a:lnSpc>
                <a:spcPct val="80000"/>
              </a:lnSpc>
            </a:pPr>
            <a:r>
              <a:rPr lang="en-US" sz="2200" dirty="0"/>
              <a:t>looping, importing data from external sources etc…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XML processing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Internationalization</a:t>
            </a:r>
          </a:p>
          <a:p>
            <a:pPr lvl="3">
              <a:lnSpc>
                <a:spcPct val="80000"/>
              </a:lnSpc>
            </a:pPr>
            <a:r>
              <a:rPr lang="en-US" sz="2200" dirty="0"/>
              <a:t>format and parse localized information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Relational Database Access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Functions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772" y="0"/>
            <a:ext cx="7953829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Installing Custom Tag Libraries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200" b="0" dirty="0"/>
              <a:t>To install a custom tag library, place the corresponding JAR file in the WEB-INF/lib directory of your application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Example: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b="0" dirty="0"/>
              <a:t>  </a:t>
            </a:r>
            <a:r>
              <a:rPr lang="en-US" sz="2200" b="0" dirty="0" err="1"/>
              <a:t>petstore</a:t>
            </a:r>
            <a:endParaRPr lang="en-US" sz="2200" b="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b="0" dirty="0"/>
              <a:t>     WEB-INF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b="0" dirty="0"/>
              <a:t>        lib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b="0" dirty="0"/>
              <a:t>          jstl.jar</a:t>
            </a:r>
          </a:p>
        </p:txBody>
      </p:sp>
    </p:spTree>
    <p:extLst>
      <p:ext uri="{BB962C8B-B14F-4D97-AF65-F5344CB8AC3E}">
        <p14:creationId xmlns:p14="http://schemas.microsoft.com/office/powerpoint/2010/main" val="998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171" y="0"/>
            <a:ext cx="91440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Declaring a Custom Tag Library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&lt;%@</a:t>
            </a:r>
            <a:r>
              <a:rPr lang="en-US" sz="2400" dirty="0" err="1">
                <a:latin typeface="Courier New" pitchFamily="49" charset="0"/>
              </a:rPr>
              <a:t>taglib</a:t>
            </a:r>
            <a:r>
              <a:rPr lang="en-US" sz="2400" dirty="0">
                <a:latin typeface="Courier New" pitchFamily="49" charset="0"/>
              </a:rPr>
              <a:t> prefix=“c” </a:t>
            </a:r>
            <a:r>
              <a:rPr lang="en-US" sz="2400" dirty="0" err="1">
                <a:latin typeface="Courier New" pitchFamily="49" charset="0"/>
              </a:rPr>
              <a:t>uri</a:t>
            </a:r>
            <a:r>
              <a:rPr lang="en-US" sz="2400" dirty="0">
                <a:latin typeface="Courier New" pitchFamily="49" charset="0"/>
              </a:rPr>
              <a:t>=“http://java.sun.com/jsp/jstl/core” %&gt;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819400" y="1676400"/>
            <a:ext cx="5486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/>
          </a:p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3200400" y="4572000"/>
            <a:ext cx="6705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3333CC"/>
                </a:solidFill>
              </a:rPr>
              <a:t>where to find the Java class or tag file that</a:t>
            </a:r>
          </a:p>
          <a:p>
            <a:pPr algn="ctr"/>
            <a:r>
              <a:rPr lang="en-US" sz="2000">
                <a:solidFill>
                  <a:srgbClr val="3333CC"/>
                </a:solidFill>
              </a:rPr>
              <a:t>implements the custom action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962400" y="2667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2220686" y="1799771"/>
            <a:ext cx="6720114" cy="10885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3333CC"/>
                </a:solidFill>
              </a:rPr>
              <a:t>which elements are part of a custom tag library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754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532188" y="6526214"/>
            <a:ext cx="5675312" cy="230187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Introduction to JSP</a:t>
            </a:r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0" y="101600"/>
            <a:ext cx="7315200" cy="685800"/>
          </a:xfrm>
        </p:spPr>
        <p:txBody>
          <a:bodyPr/>
          <a:lstStyle/>
          <a:p>
            <a:r>
              <a:rPr lang="en-US" sz="2400" dirty="0"/>
              <a:t>OBJECTIVES – SESSION 2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9" y="1338263"/>
            <a:ext cx="7820025" cy="464185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342900" lvl="2" indent="-342900">
              <a:buSzPct val="125000"/>
              <a:buBlip>
                <a:blip r:embed="rId2"/>
              </a:buBlip>
            </a:pPr>
            <a:r>
              <a:rPr lang="en-US" sz="2400" b="1" dirty="0">
                <a:solidFill>
                  <a:srgbClr val="003399"/>
                </a:solidFill>
              </a:rPr>
              <a:t>JSP Action Tags</a:t>
            </a:r>
          </a:p>
          <a:p>
            <a:pPr marL="342900" lvl="2" indent="-342900">
              <a:buSzPct val="125000"/>
              <a:buBlip>
                <a:blip r:embed="rId2"/>
              </a:buBlip>
            </a:pPr>
            <a:endParaRPr lang="en-US" sz="2400" b="1" dirty="0">
              <a:solidFill>
                <a:srgbClr val="003399"/>
              </a:solidFill>
            </a:endParaRPr>
          </a:p>
          <a:p>
            <a:pPr marL="342900" lvl="2" indent="-342900">
              <a:buSzPct val="125000"/>
              <a:buBlip>
                <a:blip r:embed="rId2"/>
              </a:buBlip>
            </a:pPr>
            <a:r>
              <a:rPr lang="en-US" sz="2400" b="1" dirty="0">
                <a:solidFill>
                  <a:srgbClr val="003399"/>
                </a:solidFill>
              </a:rPr>
              <a:t>JSTL Tags</a:t>
            </a:r>
          </a:p>
          <a:p>
            <a:pPr marL="342900" lvl="2" indent="-342900">
              <a:buSzPct val="125000"/>
              <a:buBlip>
                <a:blip r:embed="rId2"/>
              </a:buBlip>
            </a:pPr>
            <a:endParaRPr lang="en-US" sz="2400" b="1" dirty="0">
              <a:solidFill>
                <a:srgbClr val="003399"/>
              </a:solidFill>
            </a:endParaRPr>
          </a:p>
          <a:p>
            <a:pPr marL="342900" lvl="2" indent="-342900">
              <a:buSzPct val="125000"/>
              <a:buBlip>
                <a:blip r:embed="rId2"/>
              </a:buBlip>
            </a:pPr>
            <a:r>
              <a:rPr lang="en-US" sz="2400" b="1" dirty="0">
                <a:solidFill>
                  <a:srgbClr val="003399"/>
                </a:solidFill>
              </a:rPr>
              <a:t>JSP Custom Tags</a:t>
            </a:r>
          </a:p>
          <a:p>
            <a:pPr marL="342900" lvl="2" indent="-342900">
              <a:buSzPct val="125000"/>
              <a:buBlip>
                <a:blip r:embed="rId2"/>
              </a:buBlip>
            </a:pPr>
            <a:endParaRPr lang="en-US" sz="2400" b="1" dirty="0">
              <a:solidFill>
                <a:srgbClr val="003399"/>
              </a:solidFill>
            </a:endParaRPr>
          </a:p>
          <a:p>
            <a:pPr marL="342900" lvl="2" indent="-342900">
              <a:buSzPct val="125000"/>
              <a:buBlip>
                <a:blip r:embed="rId2"/>
              </a:buBlip>
            </a:pPr>
            <a:endParaRPr lang="en-US" sz="2400" b="1" dirty="0">
              <a:solidFill>
                <a:srgbClr val="003399"/>
              </a:solidFill>
            </a:endParaRPr>
          </a:p>
          <a:p>
            <a:pPr marL="342900" lvl="2" indent="-342900">
              <a:buSzPct val="125000"/>
              <a:buBlip>
                <a:blip r:embed="rId2"/>
              </a:buBlip>
            </a:pPr>
            <a:endParaRPr lang="en-US" sz="2400" b="1" dirty="0">
              <a:solidFill>
                <a:srgbClr val="0033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67277"/>
      </p:ext>
    </p:extLst>
  </p:cSld>
  <p:clrMapOvr>
    <a:masterClrMapping/>
  </p:clrMapOvr>
  <p:transition spd="med" advTm="3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716" y="0"/>
            <a:ext cx="8505371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Declaring a Custom Tag Library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A URI is a string that tells the container how to locate the TLD file for the library, where it finds the tag file name or java class for all actions in the library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when the web server is started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it locates all TLD files,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for each of them gets the default URI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create a mapping between the URI and the TLD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a default URI mast be a </a:t>
            </a:r>
            <a:r>
              <a:rPr lang="en-US" sz="2200" b="0" dirty="0">
                <a:solidFill>
                  <a:srgbClr val="3333CC"/>
                </a:solidFill>
              </a:rPr>
              <a:t>globally</a:t>
            </a:r>
            <a:r>
              <a:rPr lang="en-US" sz="2200" b="0" dirty="0"/>
              <a:t> unique string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32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7" y="1"/>
            <a:ext cx="8505372" cy="944563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JSTL URIs and Default Prefixes</a:t>
            </a:r>
          </a:p>
        </p:txBody>
      </p:sp>
      <p:graphicFrame>
        <p:nvGraphicFramePr>
          <p:cNvPr id="24671" name="Group 95"/>
          <p:cNvGraphicFramePr>
            <a:graphicFrameLocks noGrp="1"/>
          </p:cNvGraphicFramePr>
          <p:nvPr>
            <p:ph idx="1"/>
          </p:nvPr>
        </p:nvGraphicFramePr>
        <p:xfrm>
          <a:off x="1981200" y="2276475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/>
                <a:gridCol w="4495800"/>
                <a:gridCol w="990600"/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Library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URI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Prefix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http://java.sun.com/jsp/jstl/core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XML Processing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http://java.sun.com/jsp/jstl/xml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http://java.sun.com/jsp/jstl/fmt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fmt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Access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http://java.sun.com/jsp/jstl/sql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http://java.sun.com/jsp/jstl/functions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dirty="0"/>
              <a:t>The syntax:</a:t>
            </a:r>
          </a:p>
          <a:p>
            <a:pPr lvl="1">
              <a:buFontTx/>
              <a:buNone/>
            </a:pPr>
            <a:r>
              <a:rPr lang="en-US" sz="2200" dirty="0"/>
              <a:t>&lt;</a:t>
            </a:r>
            <a:r>
              <a:rPr lang="en-US" sz="2200" dirty="0" err="1"/>
              <a:t>prefix:action</a:t>
            </a:r>
            <a:r>
              <a:rPr lang="en-US" sz="2200" dirty="0"/>
              <a:t>-name attr1=“value1” attr2=“value2”&gt;</a:t>
            </a:r>
          </a:p>
          <a:p>
            <a:pPr lvl="1">
              <a:buFontTx/>
              <a:buNone/>
            </a:pPr>
            <a:r>
              <a:rPr lang="en-US" sz="2200" dirty="0" err="1"/>
              <a:t>action_body</a:t>
            </a:r>
            <a:endParaRPr lang="en-US" sz="2200" dirty="0"/>
          </a:p>
          <a:p>
            <a:pPr lvl="1">
              <a:buFontTx/>
              <a:buNone/>
            </a:pPr>
            <a:r>
              <a:rPr lang="en-US" sz="2200" dirty="0"/>
              <a:t>&lt;/</a:t>
            </a:r>
            <a:r>
              <a:rPr lang="en-US" sz="2200" dirty="0" err="1"/>
              <a:t>prefix:action</a:t>
            </a:r>
            <a:r>
              <a:rPr lang="en-US" sz="2200" dirty="0"/>
              <a:t>-name&gt;</a:t>
            </a:r>
          </a:p>
          <a:p>
            <a:r>
              <a:rPr lang="en-US" sz="2200" dirty="0"/>
              <a:t>or (with no body)</a:t>
            </a:r>
          </a:p>
          <a:p>
            <a:pPr>
              <a:buFontTx/>
              <a:buNone/>
            </a:pPr>
            <a:r>
              <a:rPr lang="en-US" sz="2200" dirty="0"/>
              <a:t>	&lt;prefix: action-name attr1=“value1”    attr2=“value2” /&gt;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113486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Using Actions from a Tag Library</a:t>
            </a:r>
          </a:p>
        </p:txBody>
      </p:sp>
    </p:spTree>
    <p:extLst>
      <p:ext uri="{BB962C8B-B14F-4D97-AF65-F5344CB8AC3E}">
        <p14:creationId xmlns:p14="http://schemas.microsoft.com/office/powerpoint/2010/main" val="19240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7" y="0"/>
            <a:ext cx="7939314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The Standard Tag Library Core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dirty="0"/>
              <a:t>actions for control-flow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URL manipulation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importing resources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general-purpose tasks</a:t>
            </a:r>
          </a:p>
        </p:txBody>
      </p:sp>
    </p:spTree>
    <p:extLst>
      <p:ext uri="{BB962C8B-B14F-4D97-AF65-F5344CB8AC3E}">
        <p14:creationId xmlns:p14="http://schemas.microsoft.com/office/powerpoint/2010/main" val="19513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686" y="0"/>
            <a:ext cx="9144000" cy="9144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Core Library Tags - Listing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  <a:buFontTx/>
              <a:buNone/>
            </a:pPr>
            <a:endParaRPr lang="en-US"/>
          </a:p>
        </p:txBody>
      </p:sp>
      <p:graphicFrame>
        <p:nvGraphicFramePr>
          <p:cNvPr id="23573" name="Group 21"/>
          <p:cNvGraphicFramePr>
            <a:graphicFrameLocks noGrp="1"/>
          </p:cNvGraphicFramePr>
          <p:nvPr>
            <p:ph sz="half" idx="2"/>
          </p:nvPr>
        </p:nvGraphicFramePr>
        <p:xfrm>
          <a:off x="1905000" y="1143000"/>
          <a:ext cx="8305800" cy="5361432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80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c:catch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c:choose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c:forEach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c:forTokens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c:if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c:import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c:otherwise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c:param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&lt;c:redirect&gt;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&lt;c:remove&gt;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c:set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&lt;c:url&gt;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c:when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714" y="0"/>
            <a:ext cx="8418286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&lt;c:catch&gt;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catches an exception thrown by JSP elements in its body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the exception can optionally be saved as a page scope variable 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&lt;c:catch&gt;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&lt;/c:catch&gt;</a:t>
            </a:r>
          </a:p>
        </p:txBody>
      </p:sp>
    </p:spTree>
    <p:extLst>
      <p:ext uri="{BB962C8B-B14F-4D97-AF65-F5344CB8AC3E}">
        <p14:creationId xmlns:p14="http://schemas.microsoft.com/office/powerpoint/2010/main" val="36395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229" y="0"/>
            <a:ext cx="8577942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&lt;c:choose&gt;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only the first &lt;c:when&gt; action that evaluates to true is processed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if no &lt;c:when&gt; evaluates to true &lt;c:otherwise&gt; is processed, if exists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&lt;c:choose&gt;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1 or more &lt;c:when&gt; tags and optionally a &lt;c:otherwise&gt; tag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&lt;/c:choose&gt;</a:t>
            </a:r>
          </a:p>
        </p:txBody>
      </p:sp>
    </p:spTree>
    <p:extLst>
      <p:ext uri="{BB962C8B-B14F-4D97-AF65-F5344CB8AC3E}">
        <p14:creationId xmlns:p14="http://schemas.microsoft.com/office/powerpoint/2010/main" val="31432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0"/>
            <a:ext cx="91440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&lt;c:forEach&gt;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evaluates its body once for each element in a collection</a:t>
            </a:r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java.util.Collection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java.util.Iterator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java.util.Enumeration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 err="1"/>
              <a:t>java.util.Map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array of Objects or primitive types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&lt;c:forEach items=“</a:t>
            </a:r>
            <a:r>
              <a:rPr lang="en-US" sz="2200" i="1" dirty="0"/>
              <a:t>collection</a:t>
            </a:r>
            <a:r>
              <a:rPr lang="en-US" sz="2200" dirty="0"/>
              <a:t>”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”] [</a:t>
            </a:r>
            <a:r>
              <a:rPr lang="en-US" sz="2200" dirty="0" err="1"/>
              <a:t>varStatus</a:t>
            </a:r>
            <a:r>
              <a:rPr lang="en-US" sz="2200" dirty="0"/>
              <a:t>=“</a:t>
            </a:r>
            <a:r>
              <a:rPr lang="en-US" sz="2200" i="1" dirty="0" err="1"/>
              <a:t>varStatus</a:t>
            </a:r>
            <a:r>
              <a:rPr lang="en-US" sz="2200" dirty="0"/>
              <a:t>”] [begin=“</a:t>
            </a:r>
            <a:r>
              <a:rPr lang="en-US" sz="2200" i="1" dirty="0" err="1"/>
              <a:t>startIndex</a:t>
            </a:r>
            <a:r>
              <a:rPr lang="en-US" sz="2200" dirty="0"/>
              <a:t>”] [end=“</a:t>
            </a:r>
            <a:r>
              <a:rPr lang="en-US" sz="2200" i="1" dirty="0" err="1"/>
              <a:t>endIndex</a:t>
            </a:r>
            <a:r>
              <a:rPr lang="en-US" sz="2200" dirty="0"/>
              <a:t>”] [step=“</a:t>
            </a:r>
            <a:r>
              <a:rPr lang="en-US" sz="2200" i="1" dirty="0"/>
              <a:t>increment</a:t>
            </a:r>
            <a:r>
              <a:rPr lang="en-US" sz="2200" dirty="0"/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&lt;/c:forEach&gt;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715" y="0"/>
            <a:ext cx="8563429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&lt;c:forTokens&gt;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evaluates its body once for each token n a string delimited by one of the delimiter characters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&lt;c:forTokens items=“</a:t>
            </a:r>
            <a:r>
              <a:rPr lang="en-US" sz="2200" i="1" dirty="0" err="1"/>
              <a:t>stringOfTokens</a:t>
            </a:r>
            <a:r>
              <a:rPr lang="en-US" sz="2200" dirty="0"/>
              <a:t>” </a:t>
            </a:r>
            <a:r>
              <a:rPr lang="en-US" sz="2200" dirty="0" err="1"/>
              <a:t>delims</a:t>
            </a:r>
            <a:r>
              <a:rPr lang="en-US" sz="2200" dirty="0"/>
              <a:t>=“</a:t>
            </a:r>
            <a:r>
              <a:rPr lang="en-US" sz="2200" i="1" dirty="0"/>
              <a:t>delimiters</a:t>
            </a:r>
            <a:r>
              <a:rPr lang="en-US" sz="2200" dirty="0"/>
              <a:t>”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”] [</a:t>
            </a:r>
            <a:r>
              <a:rPr lang="en-US" sz="2200" dirty="0" err="1"/>
              <a:t>varStatus</a:t>
            </a:r>
            <a:r>
              <a:rPr lang="en-US" sz="2200" dirty="0"/>
              <a:t>=“</a:t>
            </a:r>
            <a:r>
              <a:rPr lang="en-US" sz="2200" i="1" dirty="0" err="1"/>
              <a:t>varStatus</a:t>
            </a:r>
            <a:r>
              <a:rPr lang="en-US" sz="2200" dirty="0"/>
              <a:t>”] [begin=“</a:t>
            </a:r>
            <a:r>
              <a:rPr lang="en-US" sz="2200" i="1" dirty="0" err="1"/>
              <a:t>startIndex</a:t>
            </a:r>
            <a:r>
              <a:rPr lang="en-US" sz="2200" dirty="0"/>
              <a:t>”] [end=“</a:t>
            </a:r>
            <a:r>
              <a:rPr lang="en-US" sz="2200" i="1" dirty="0" err="1"/>
              <a:t>endIndex</a:t>
            </a:r>
            <a:r>
              <a:rPr lang="en-US" sz="2200" dirty="0"/>
              <a:t>”] [step=“</a:t>
            </a:r>
            <a:r>
              <a:rPr lang="en-US" sz="2200" i="1" dirty="0"/>
              <a:t>increment</a:t>
            </a:r>
            <a:r>
              <a:rPr lang="en-US" sz="2200" dirty="0"/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&lt;/c:forTokens&gt;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0"/>
            <a:ext cx="77216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&lt;c:if&gt;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evaluates its body only if the specified expression is true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&lt;c:if test=“</a:t>
            </a:r>
            <a:r>
              <a:rPr lang="en-US" sz="2200" dirty="0" err="1"/>
              <a:t>booleanExpression</a:t>
            </a:r>
            <a:r>
              <a:rPr lang="en-US" sz="2200" dirty="0"/>
              <a:t>” 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dirty="0" err="1"/>
              <a:t>var</a:t>
            </a:r>
            <a:r>
              <a:rPr lang="en-US" sz="2200" dirty="0"/>
              <a:t>” [scope=“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&lt;c:if test=“</a:t>
            </a:r>
            <a:r>
              <a:rPr lang="en-US" sz="2200" dirty="0" err="1"/>
              <a:t>booleanExpression</a:t>
            </a:r>
            <a:r>
              <a:rPr lang="en-US" sz="2200" dirty="0"/>
              <a:t>” 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&lt;/c:if&gt;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ChangeArrowheads="1"/>
          </p:cNvSpPr>
          <p:nvPr/>
        </p:nvSpPr>
        <p:spPr bwMode="auto">
          <a:xfrm>
            <a:off x="1524000" y="987199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 fontAlgn="base">
              <a:spcBef>
                <a:spcPct val="20000"/>
              </a:spcBef>
              <a:buSzPct val="140000"/>
            </a:pPr>
            <a:endParaRPr lang="en-US" sz="2200" b="1" dirty="0">
              <a:cs typeface="Times New Roman" charset="0"/>
            </a:endParaRPr>
          </a:p>
          <a:p>
            <a:pPr marL="1371600" lvl="2" indent="-4572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Perform tasks, such as insertion of files, reusing beans, forwarding a user to another page, and instantiating objects.</a:t>
            </a:r>
          </a:p>
          <a:p>
            <a:pPr marL="1371600" lvl="2" indent="-4572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syntax to use a JSP action in a JSP page is:</a:t>
            </a:r>
          </a:p>
          <a:p>
            <a:pPr marL="1371600" lvl="2" indent="-45720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	&lt;</a:t>
            </a:r>
            <a:r>
              <a:rPr lang="en-US" sz="2200" b="1" dirty="0" err="1">
                <a:cs typeface="Times New Roman" charset="0"/>
              </a:rPr>
              <a:t>jsp:attribute</a:t>
            </a:r>
            <a:r>
              <a:rPr lang="en-US" sz="2200" b="1" dirty="0">
                <a:cs typeface="Times New Roman" charset="0"/>
              </a:rPr>
              <a:t>&gt;  </a:t>
            </a:r>
          </a:p>
          <a:p>
            <a:pPr marL="1371600" lvl="2" indent="-457200" fontAlgn="base">
              <a:spcBef>
                <a:spcPct val="20000"/>
              </a:spcBef>
              <a:buSzPct val="140000"/>
            </a:pPr>
            <a:endParaRPr lang="en-US" sz="2200" b="1" dirty="0">
              <a:latin typeface="Times New Roman" charset="0"/>
              <a:cs typeface="Times New Roman" charset="0"/>
            </a:endParaRPr>
          </a:p>
          <a:p>
            <a:pPr marL="1371600" lvl="2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929" y="195943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JSP ACTIONS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38350" y="3309710"/>
            <a:ext cx="8161338" cy="2590800"/>
            <a:chOff x="-3" y="-3"/>
            <a:chExt cx="5141" cy="178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0"/>
              <a:ext cx="5135" cy="1782"/>
              <a:chOff x="0" y="0"/>
              <a:chExt cx="5135" cy="1782"/>
            </a:xfrm>
          </p:grpSpPr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205" cy="422"/>
                <a:chOff x="0" y="0"/>
                <a:chExt cx="1205" cy="422"/>
              </a:xfrm>
            </p:grpSpPr>
            <p:sp>
              <p:nvSpPr>
                <p:cNvPr id="36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205" cy="422"/>
                  <a:chOff x="0" y="0"/>
                  <a:chExt cx="1205" cy="422"/>
                </a:xfrm>
              </p:grpSpPr>
              <p:sp>
                <p:nvSpPr>
                  <p:cNvPr id="3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11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3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0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05" y="0"/>
                <a:ext cx="1022" cy="422"/>
                <a:chOff x="1205" y="0"/>
                <a:chExt cx="1022" cy="422"/>
              </a:xfrm>
            </p:grpSpPr>
            <p:sp>
              <p:nvSpPr>
                <p:cNvPr id="32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5" y="0"/>
                  <a:ext cx="1022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" name="Group 12"/>
                <p:cNvGrpSpPr>
                  <a:grpSpLocks/>
                </p:cNvGrpSpPr>
                <p:nvPr/>
              </p:nvGrpSpPr>
              <p:grpSpPr bwMode="auto">
                <a:xfrm>
                  <a:off x="1205" y="0"/>
                  <a:ext cx="1022" cy="422"/>
                  <a:chOff x="1205" y="0"/>
                  <a:chExt cx="1022" cy="422"/>
                </a:xfrm>
              </p:grpSpPr>
              <p:sp>
                <p:nvSpPr>
                  <p:cNvPr id="3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0"/>
                    <a:ext cx="936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3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0"/>
                    <a:ext cx="1022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2227" y="0"/>
                <a:ext cx="878" cy="422"/>
                <a:chOff x="2227" y="0"/>
                <a:chExt cx="878" cy="422"/>
              </a:xfrm>
            </p:grpSpPr>
            <p:sp>
              <p:nvSpPr>
                <p:cNvPr id="28" name="Rectangle 16"/>
                <p:cNvSpPr>
                  <a:spLocks noChangeArrowheads="1"/>
                </p:cNvSpPr>
                <p:nvPr/>
              </p:nvSpPr>
              <p:spPr bwMode="auto">
                <a:xfrm>
                  <a:off x="2227" y="0"/>
                  <a:ext cx="87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" name="Group 17"/>
                <p:cNvGrpSpPr>
                  <a:grpSpLocks/>
                </p:cNvGrpSpPr>
                <p:nvPr/>
              </p:nvGrpSpPr>
              <p:grpSpPr bwMode="auto">
                <a:xfrm>
                  <a:off x="2227" y="0"/>
                  <a:ext cx="878" cy="422"/>
                  <a:chOff x="2227" y="0"/>
                  <a:chExt cx="878" cy="422"/>
                </a:xfrm>
              </p:grpSpPr>
              <p:sp>
                <p:nvSpPr>
                  <p:cNvPr id="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0"/>
                    <a:ext cx="79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3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0"/>
                    <a:ext cx="87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3105" y="0"/>
                <a:ext cx="2030" cy="422"/>
                <a:chOff x="3105" y="0"/>
                <a:chExt cx="2030" cy="422"/>
              </a:xfrm>
            </p:grpSpPr>
            <p:sp>
              <p:nvSpPr>
                <p:cNvPr id="24" name="Rectangle 21"/>
                <p:cNvSpPr>
                  <a:spLocks noChangeArrowheads="1"/>
                </p:cNvSpPr>
                <p:nvPr/>
              </p:nvSpPr>
              <p:spPr bwMode="auto">
                <a:xfrm>
                  <a:off x="3105" y="0"/>
                  <a:ext cx="2030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" name="Group 22"/>
                <p:cNvGrpSpPr>
                  <a:grpSpLocks/>
                </p:cNvGrpSpPr>
                <p:nvPr/>
              </p:nvGrpSpPr>
              <p:grpSpPr bwMode="auto">
                <a:xfrm>
                  <a:off x="3105" y="0"/>
                  <a:ext cx="2030" cy="422"/>
                  <a:chOff x="3105" y="0"/>
                  <a:chExt cx="2030" cy="422"/>
                </a:xfrm>
              </p:grpSpPr>
              <p:sp>
                <p:nvSpPr>
                  <p:cNvPr id="2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148" y="0"/>
                    <a:ext cx="1944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2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05" y="0"/>
                    <a:ext cx="203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422"/>
                <a:ext cx="1205" cy="1360"/>
                <a:chOff x="0" y="422"/>
                <a:chExt cx="1205" cy="1360"/>
              </a:xfrm>
            </p:grpSpPr>
            <p:sp>
              <p:nvSpPr>
                <p:cNvPr id="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119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&lt;jsp:useBean&gt;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205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205" y="422"/>
                <a:ext cx="1022" cy="1360"/>
                <a:chOff x="1205" y="422"/>
                <a:chExt cx="1022" cy="1360"/>
              </a:xfrm>
            </p:grpSpPr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1248" y="422"/>
                  <a:ext cx="936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 dirty="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Invokes and searches for an existing bean.</a:t>
                  </a:r>
                  <a:endParaRPr lang="en-US" sz="900" dirty="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1205" y="422"/>
                  <a:ext cx="1022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227" y="422"/>
                <a:ext cx="878" cy="1360"/>
                <a:chOff x="2227" y="422"/>
                <a:chExt cx="878" cy="1360"/>
              </a:xfrm>
            </p:grpSpPr>
            <p:sp>
              <p:nvSpPr>
                <p:cNvPr id="18" name="Rectangle 32"/>
                <p:cNvSpPr>
                  <a:spLocks noChangeArrowheads="1"/>
                </p:cNvSpPr>
                <p:nvPr/>
              </p:nvSpPr>
              <p:spPr bwMode="auto">
                <a:xfrm>
                  <a:off x="2270" y="422"/>
                  <a:ext cx="792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id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class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scope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beanName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" name="Rectangle 33"/>
                <p:cNvSpPr>
                  <a:spLocks noChangeArrowheads="1"/>
                </p:cNvSpPr>
                <p:nvPr/>
              </p:nvSpPr>
              <p:spPr bwMode="auto">
                <a:xfrm>
                  <a:off x="2227" y="422"/>
                  <a:ext cx="878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105" y="422"/>
                <a:ext cx="2030" cy="1360"/>
                <a:chOff x="3105" y="422"/>
                <a:chExt cx="2030" cy="1360"/>
              </a:xfrm>
            </p:grpSpPr>
            <p:sp>
              <p:nvSpPr>
                <p:cNvPr id="16" name="Rectangle 35"/>
                <p:cNvSpPr>
                  <a:spLocks noChangeArrowheads="1"/>
                </p:cNvSpPr>
                <p:nvPr/>
              </p:nvSpPr>
              <p:spPr bwMode="auto">
                <a:xfrm>
                  <a:off x="3148" y="422"/>
                  <a:ext cx="1944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Uniquely identifies the instance of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Identifies the class from which the bean objects are to be implemented.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scope of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referential name for the bean.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7" name="Rectangle 36"/>
                <p:cNvSpPr>
                  <a:spLocks noChangeArrowheads="1"/>
                </p:cNvSpPr>
                <p:nvPr/>
              </p:nvSpPr>
              <p:spPr bwMode="auto">
                <a:xfrm>
                  <a:off x="3105" y="422"/>
                  <a:ext cx="203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5141" cy="178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972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8" y="0"/>
            <a:ext cx="8694056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&lt;c:import&gt;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imports the content of an internal or external resource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like &lt;</a:t>
            </a:r>
            <a:r>
              <a:rPr lang="en-US" sz="2200" b="0" dirty="0" err="1"/>
              <a:t>jsp:include</a:t>
            </a:r>
            <a:r>
              <a:rPr lang="en-US" sz="2200" b="0" dirty="0"/>
              <a:t>&gt; for internal resources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however, allows the import of external resources as well (from a different application OR different web container)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&lt;c:import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dirty="0" err="1"/>
              <a:t>url</a:t>
            </a:r>
            <a:r>
              <a:rPr lang="en-US" sz="2200" dirty="0"/>
              <a:t>” [context=“</a:t>
            </a:r>
            <a:r>
              <a:rPr lang="en-US" sz="2200" dirty="0" err="1"/>
              <a:t>externalContext</a:t>
            </a:r>
            <a:r>
              <a:rPr lang="en-US" sz="2200" dirty="0"/>
              <a:t>”]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dirty="0" err="1"/>
              <a:t>var</a:t>
            </a:r>
            <a:r>
              <a:rPr lang="en-US" sz="2200" dirty="0"/>
              <a:t>”]  [scope=“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”] [</a:t>
            </a:r>
            <a:r>
              <a:rPr lang="en-US" sz="2200" dirty="0" err="1"/>
              <a:t>charEncoding</a:t>
            </a:r>
            <a:r>
              <a:rPr lang="en-US" sz="2200" dirty="0"/>
              <a:t>=“</a:t>
            </a:r>
            <a:r>
              <a:rPr lang="en-US" sz="2200" dirty="0" err="1"/>
              <a:t>charEncoding</a:t>
            </a:r>
            <a:r>
              <a:rPr lang="en-US" sz="2200" dirty="0"/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 Optional &lt;c:param&gt; actions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&lt;/c:import&gt;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829" y="0"/>
            <a:ext cx="8577942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&lt;c:param&gt;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nested action in &lt;c:import&gt; &lt;c:redirect&gt; &lt;c:url&gt; to add a request parameter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&lt;c:param name=“</a:t>
            </a:r>
            <a:r>
              <a:rPr lang="en-US" sz="2200" i="1" dirty="0" err="1"/>
              <a:t>parameterName</a:t>
            </a:r>
            <a:r>
              <a:rPr lang="en-US" sz="2200" dirty="0"/>
              <a:t>” value=“</a:t>
            </a:r>
            <a:r>
              <a:rPr lang="en-US" sz="2200" i="1" dirty="0" err="1"/>
              <a:t>parameterValue</a:t>
            </a:r>
            <a:r>
              <a:rPr lang="en-US" sz="2200" dirty="0"/>
              <a:t>”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&lt;c:param name=“</a:t>
            </a:r>
            <a:r>
              <a:rPr lang="en-US" sz="2200" i="1" dirty="0" err="1"/>
              <a:t>parameterName</a:t>
            </a:r>
            <a:r>
              <a:rPr lang="en-US" sz="2200" dirty="0"/>
              <a:t>”&gt;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i="1" dirty="0" err="1"/>
              <a:t>parameterValue</a:t>
            </a:r>
            <a:endParaRPr lang="en-US" sz="2200" i="1" dirty="0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&lt;/c:param&gt;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0"/>
            <a:ext cx="84328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dirty="0"/>
              <a:t>&lt;c:out&gt;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adds the value of the evaluated expression to the response buffer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&lt;c:out value=“</a:t>
            </a:r>
            <a:r>
              <a:rPr lang="en-US" sz="2200" i="1" dirty="0"/>
              <a:t>expression</a:t>
            </a:r>
            <a:r>
              <a:rPr lang="en-US" sz="2200" dirty="0"/>
              <a:t>” [</a:t>
            </a:r>
            <a:r>
              <a:rPr lang="en-US" sz="2200" dirty="0" err="1"/>
              <a:t>excapeXml</a:t>
            </a:r>
            <a:r>
              <a:rPr lang="en-US" sz="2200" dirty="0"/>
              <a:t>=“</a:t>
            </a:r>
            <a:r>
              <a:rPr lang="en-US" sz="2200" dirty="0" err="1"/>
              <a:t>true|false</a:t>
            </a:r>
            <a:r>
              <a:rPr lang="en-US" sz="2200" dirty="0"/>
              <a:t>”] [default=“</a:t>
            </a:r>
            <a:r>
              <a:rPr lang="en-US" sz="2200" i="1" dirty="0" err="1"/>
              <a:t>defaultExpression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0" dirty="0"/>
              <a:t>	&lt;c:out value=“</a:t>
            </a:r>
            <a:r>
              <a:rPr lang="en-US" sz="2200" b="0" i="1" dirty="0"/>
              <a:t>expression</a:t>
            </a:r>
            <a:r>
              <a:rPr lang="en-US" sz="2200" b="0" dirty="0"/>
              <a:t>” [</a:t>
            </a:r>
            <a:r>
              <a:rPr lang="en-US" sz="2200" b="0" dirty="0" err="1"/>
              <a:t>excapeXml</a:t>
            </a:r>
            <a:r>
              <a:rPr lang="en-US" sz="2200" b="0" dirty="0"/>
              <a:t>=“</a:t>
            </a:r>
            <a:r>
              <a:rPr lang="en-US" sz="2200" b="0" dirty="0" err="1"/>
              <a:t>true|false</a:t>
            </a:r>
            <a:r>
              <a:rPr lang="en-US" sz="2200" b="0" dirty="0"/>
              <a:t>”]&gt;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0" dirty="0"/>
              <a:t>	</a:t>
            </a:r>
            <a:r>
              <a:rPr lang="en-US" sz="2200" b="0" i="1" dirty="0" err="1"/>
              <a:t>defaultExpression</a:t>
            </a:r>
            <a:endParaRPr lang="en-US" sz="2200" b="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0" dirty="0"/>
              <a:t>	&lt;/c:out&gt;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9" y="0"/>
            <a:ext cx="8331199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&lt;c:redirect&gt;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sends a redirect response to a client telling it to make a new request for the specified resource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&lt;c:redirect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i="1" dirty="0" err="1"/>
              <a:t>url</a:t>
            </a:r>
            <a:r>
              <a:rPr lang="en-US" sz="2200" dirty="0"/>
              <a:t>” [context=“</a:t>
            </a:r>
            <a:r>
              <a:rPr lang="en-US" sz="2200" i="1" dirty="0" err="1"/>
              <a:t>externalContextPath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&lt;c:redirect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i="1" dirty="0" err="1"/>
              <a:t>url</a:t>
            </a:r>
            <a:r>
              <a:rPr lang="en-US" sz="2200" dirty="0"/>
              <a:t>” [context=“</a:t>
            </a:r>
            <a:r>
              <a:rPr lang="en-US" sz="2200" i="1" dirty="0" err="1"/>
              <a:t>externalContextPath</a:t>
            </a:r>
            <a:r>
              <a:rPr lang="en-US" sz="2200" dirty="0"/>
              <a:t>”] &gt; &lt;c:param&gt; tags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&lt;/c:redirect&gt;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3" y="0"/>
            <a:ext cx="9144000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&lt;c:remove&gt;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removes a scoped variable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if no scope is specified the variable is removed from the first scope it is specified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does nothing if the variable is not found 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&lt;c:remove 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 [scope=“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”] /&gt;</a:t>
            </a:r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287" y="0"/>
            <a:ext cx="8186057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&lt;c:set&gt;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sets a scoped variable or a property of a target object to the value of a given expression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The target object must be of type </a:t>
            </a:r>
            <a:r>
              <a:rPr lang="en-US" sz="2200" b="0" dirty="0" err="1"/>
              <a:t>java.util.Map</a:t>
            </a:r>
            <a:r>
              <a:rPr lang="en-US" sz="2200" b="0" dirty="0"/>
              <a:t> or a Java Bean with a matching setter method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&lt;c:set value=“</a:t>
            </a:r>
            <a:r>
              <a:rPr lang="en-US" sz="2200" i="1" dirty="0"/>
              <a:t>expression</a:t>
            </a:r>
            <a:r>
              <a:rPr lang="en-US" sz="2200" dirty="0"/>
              <a:t>” target=“</a:t>
            </a:r>
            <a:r>
              <a:rPr lang="en-US" sz="2200" i="1" dirty="0" err="1"/>
              <a:t>beanOrMap</a:t>
            </a:r>
            <a:r>
              <a:rPr lang="en-US" sz="2200" dirty="0"/>
              <a:t>” property=“</a:t>
            </a:r>
            <a:r>
              <a:rPr lang="en-US" sz="2200" dirty="0" err="1"/>
              <a:t>propertyName</a:t>
            </a:r>
            <a:r>
              <a:rPr lang="en-US" sz="2200" dirty="0"/>
              <a:t>” /&gt;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&lt;c:set value=“</a:t>
            </a:r>
            <a:r>
              <a:rPr lang="en-US" sz="2200" i="1" dirty="0"/>
              <a:t>expression</a:t>
            </a:r>
            <a:r>
              <a:rPr lang="en-US" sz="2200" dirty="0"/>
              <a:t>” 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i="1" dirty="0" err="1"/>
              <a:t>var</a:t>
            </a:r>
            <a:r>
              <a:rPr lang="en-US" sz="2200" dirty="0"/>
              <a:t>” 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 /&gt;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8" y="0"/>
            <a:ext cx="8273143" cy="990600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&lt;c:url&gt;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applies encoding and conversion rules for a relative or absolute URL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Rules: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URL encoding of parameters specified in &lt;c:param&gt; tags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context-relative path to server-relative path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add session Id path parameter for context- or page-relative path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&lt;c:url </a:t>
            </a:r>
            <a:r>
              <a:rPr lang="en-US" sz="2200" dirty="0" err="1"/>
              <a:t>url</a:t>
            </a:r>
            <a:r>
              <a:rPr lang="en-US" sz="2200" dirty="0"/>
              <a:t>=“</a:t>
            </a:r>
            <a:r>
              <a:rPr lang="en-US" sz="2200" dirty="0" err="1"/>
              <a:t>url</a:t>
            </a:r>
            <a:r>
              <a:rPr lang="en-US" sz="2200" dirty="0"/>
              <a:t>” [context=“</a:t>
            </a:r>
            <a:r>
              <a:rPr lang="en-US" sz="2200" dirty="0" err="1"/>
              <a:t>externalContextPath</a:t>
            </a:r>
            <a:r>
              <a:rPr lang="en-US" sz="2200" dirty="0"/>
              <a:t>”] [</a:t>
            </a:r>
            <a:r>
              <a:rPr lang="en-US" sz="2200" dirty="0" err="1"/>
              <a:t>var</a:t>
            </a:r>
            <a:r>
              <a:rPr lang="en-US" sz="2200" dirty="0"/>
              <a:t>=“</a:t>
            </a:r>
            <a:r>
              <a:rPr lang="en-US" sz="2200" dirty="0" err="1"/>
              <a:t>var</a:t>
            </a:r>
            <a:r>
              <a:rPr lang="en-US" sz="2200" dirty="0"/>
              <a:t>”] scope=“</a:t>
            </a:r>
            <a:r>
              <a:rPr lang="en-US" sz="2200" dirty="0" err="1"/>
              <a:t>page|request|session|application</a:t>
            </a:r>
            <a:r>
              <a:rPr lang="en-US" sz="2200" dirty="0"/>
              <a:t>” 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  &lt;c:param&gt; actions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200" dirty="0"/>
              <a:t>&lt;/c:url&gt;</a:t>
            </a:r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744" y="1"/>
            <a:ext cx="8592457" cy="754743"/>
          </a:xfrm>
          <a:noFill/>
          <a:ln w="76200" cap="flat" cmpd="tri">
            <a:solidFill>
              <a:schemeClr val="bg2"/>
            </a:solidFill>
          </a:ln>
        </p:spPr>
        <p:txBody>
          <a:bodyPr/>
          <a:lstStyle/>
          <a:p>
            <a:pPr marL="341313" indent="-341313"/>
            <a:r>
              <a:rPr lang="en-US" b="1" dirty="0"/>
              <a:t>What is a Custom Tag Library?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b="0" dirty="0"/>
              <a:t>collection of custom actions (tags) made available in a JSP page</a:t>
            </a:r>
          </a:p>
          <a:p>
            <a:pPr>
              <a:lnSpc>
                <a:spcPct val="110000"/>
              </a:lnSpc>
            </a:pPr>
            <a:r>
              <a:rPr lang="en-US" sz="2200" b="0" dirty="0"/>
              <a:t>standardized to be portable  between different JSP containers</a:t>
            </a:r>
          </a:p>
          <a:p>
            <a:pPr>
              <a:lnSpc>
                <a:spcPct val="110000"/>
              </a:lnSpc>
            </a:pPr>
            <a:r>
              <a:rPr lang="en-US" sz="2200" b="0" dirty="0">
                <a:solidFill>
                  <a:srgbClr val="3333CC"/>
                </a:solidFill>
              </a:rPr>
              <a:t>make it possible to write JSP pages without the use of scripting elements (embedded java fragments of code)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code is easier to maintain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logic is separated from presentation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web designer role separated from java developer</a:t>
            </a:r>
          </a:p>
        </p:txBody>
      </p:sp>
    </p:spTree>
    <p:extLst>
      <p:ext uri="{BB962C8B-B14F-4D97-AF65-F5344CB8AC3E}">
        <p14:creationId xmlns:p14="http://schemas.microsoft.com/office/powerpoint/2010/main" val="10242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ChangeArrowheads="1"/>
          </p:cNvSpPr>
          <p:nvPr/>
        </p:nvSpPr>
        <p:spPr bwMode="auto">
          <a:xfrm>
            <a:off x="1849439" y="922339"/>
            <a:ext cx="8613775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JSP Custom Tags</a:t>
            </a:r>
          </a:p>
          <a:p>
            <a:pPr marL="685800" lvl="1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Provide a mechanism to a Web programmer to reuse and encapsulate complex recurring code in a JSP application.</a:t>
            </a:r>
          </a:p>
          <a:p>
            <a:pPr marL="685800" lvl="1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Provide simplicity and reusability of Java code.</a:t>
            </a:r>
          </a:p>
          <a:p>
            <a:pPr marL="685800" lvl="1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Enable you to perform various functions, such as: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Accessing all implicit variables of a JSP page, such as request, response, in, and out.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Modifying the response generated by a calling JSP page.</a:t>
            </a:r>
          </a:p>
          <a:p>
            <a:pPr marL="1143000" lvl="2" indent="-22860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Initializing and instantiating a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component.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25060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1725386" y="0"/>
            <a:ext cx="7315200" cy="685800"/>
          </a:xfrm>
          <a:noFill/>
          <a:ln/>
        </p:spPr>
        <p:txBody>
          <a:bodyPr/>
          <a:lstStyle/>
          <a:p>
            <a:r>
              <a:rPr lang="en-US" b="0" dirty="0"/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395870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1712686" y="943430"/>
            <a:ext cx="8663214" cy="5152571"/>
          </a:xfrm>
        </p:spPr>
        <p:txBody>
          <a:bodyPr/>
          <a:lstStyle/>
          <a:p>
            <a:pPr marL="0" indent="0">
              <a:buSzPct val="140000"/>
              <a:buNone/>
              <a:tabLst>
                <a:tab pos="342900" algn="l"/>
              </a:tabLst>
            </a:pPr>
            <a:endParaRPr lang="en-US" sz="2200" dirty="0">
              <a:cs typeface="Times New Roman" charset="0"/>
            </a:endParaRPr>
          </a:p>
          <a:p>
            <a:pPr marL="280987">
              <a:tabLst>
                <a:tab pos="342900" algn="l"/>
              </a:tabLst>
            </a:pPr>
            <a:r>
              <a:rPr lang="en-US" sz="2200" dirty="0">
                <a:cs typeface="Times New Roman" charset="0"/>
              </a:rPr>
              <a:t>Use of custom tags will separate the job profiles of the 	Web designer and the Web developer </a:t>
            </a:r>
            <a:endParaRPr lang="en-GB" sz="2200" dirty="0"/>
          </a:p>
          <a:p>
            <a:pPr marL="625475" lvl="1">
              <a:buFont typeface="Wingdings" pitchFamily="2" charset="2"/>
              <a:buChar char="Ø"/>
              <a:tabLst>
                <a:tab pos="342900" algn="l"/>
              </a:tabLst>
            </a:pPr>
            <a:r>
              <a:rPr lang="en-US" sz="2200" dirty="0"/>
              <a:t>The designer will design the output format in HTML</a:t>
            </a:r>
          </a:p>
          <a:p>
            <a:pPr marL="625475" lvl="1">
              <a:buFont typeface="Wingdings" pitchFamily="2" charset="2"/>
              <a:buChar char="Ø"/>
              <a:tabLst>
                <a:tab pos="342900" algn="l"/>
              </a:tabLst>
            </a:pPr>
            <a:r>
              <a:rPr lang="en-US" sz="2200" dirty="0"/>
              <a:t>The developer can code for the tag handler for the tags</a:t>
            </a:r>
          </a:p>
          <a:p>
            <a:pPr marL="625475" lvl="1">
              <a:buFont typeface="Wingdings" pitchFamily="2" charset="2"/>
              <a:buChar char="Ø"/>
              <a:tabLst>
                <a:tab pos="342900" algn="l"/>
              </a:tabLst>
            </a:pPr>
            <a:endParaRPr lang="en-US" sz="2200" dirty="0"/>
          </a:p>
          <a:p>
            <a:pPr marL="280987">
              <a:tabLst>
                <a:tab pos="342900" algn="l"/>
              </a:tabLst>
            </a:pPr>
            <a:r>
              <a:rPr lang="en-US" sz="2200" dirty="0"/>
              <a:t>The tags can be included into the HTML code or the JSP file </a:t>
            </a:r>
          </a:p>
          <a:p>
            <a:pPr marL="1085850" lvl="2">
              <a:tabLst>
                <a:tab pos="342900" algn="l"/>
              </a:tabLst>
            </a:pPr>
            <a:endParaRPr lang="en-US" sz="2200" dirty="0"/>
          </a:p>
          <a:p>
            <a:pPr marL="280987">
              <a:tabLst>
                <a:tab pos="342900" algn="l"/>
              </a:tabLst>
            </a:pPr>
            <a:r>
              <a:rPr lang="en-US" sz="2200" dirty="0">
                <a:cs typeface="Times New Roman" charset="0"/>
              </a:rPr>
              <a:t>An advantage is that any independent changes made 	          to one or more files will not affect the other files </a:t>
            </a:r>
            <a:endParaRPr lang="en-US" sz="2200" dirty="0"/>
          </a:p>
          <a:p>
            <a:pPr marL="0" indent="0">
              <a:tabLst>
                <a:tab pos="342900" algn="l"/>
              </a:tabLst>
            </a:pPr>
            <a:endParaRPr lang="en-GB" sz="2200" dirty="0">
              <a:latin typeface="Times New Roman" charset="0"/>
            </a:endParaRPr>
          </a:p>
        </p:txBody>
      </p:sp>
      <p:sp>
        <p:nvSpPr>
          <p:cNvPr id="1402883" name="Rectangle 2051"/>
          <p:cNvSpPr>
            <a:spLocks noGrp="1" noChangeArrowheads="1"/>
          </p:cNvSpPr>
          <p:nvPr>
            <p:ph type="title"/>
          </p:nvPr>
        </p:nvSpPr>
        <p:spPr>
          <a:xfrm>
            <a:off x="1739900" y="181429"/>
            <a:ext cx="7315200" cy="685800"/>
          </a:xfrm>
          <a:noFill/>
          <a:ln/>
        </p:spPr>
        <p:txBody>
          <a:bodyPr/>
          <a:lstStyle/>
          <a:p>
            <a:r>
              <a:rPr lang="en-US" b="0" dirty="0"/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5233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ChangeArrowheads="1"/>
          </p:cNvSpPr>
          <p:nvPr/>
        </p:nvSpPr>
        <p:spPr bwMode="auto">
          <a:xfrm>
            <a:off x="1865313" y="1081088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71550" lvl="1" indent="-457200" fontAlgn="base">
              <a:spcBef>
                <a:spcPct val="20000"/>
              </a:spcBef>
              <a:buSzPct val="140000"/>
            </a:pPr>
            <a:r>
              <a:rPr lang="en-US" sz="2200" b="1" dirty="0">
                <a:latin typeface="Times New Roman" charset="0"/>
                <a:cs typeface="Times New Roman" charset="0"/>
              </a:rPr>
              <a:t>JSP action tags are (Contd.): </a:t>
            </a:r>
          </a:p>
          <a:p>
            <a:pPr marL="1543050" lvl="2" indent="-457200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7239" y="2340657"/>
            <a:ext cx="8162925" cy="2362200"/>
            <a:chOff x="-3" y="-3"/>
            <a:chExt cx="5142" cy="15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36" cy="1514"/>
              <a:chOff x="0" y="0"/>
              <a:chExt cx="5136" cy="1514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402" cy="556"/>
                <a:chOff x="0" y="0"/>
                <a:chExt cx="1402" cy="556"/>
              </a:xfrm>
            </p:grpSpPr>
            <p:sp>
              <p:nvSpPr>
                <p:cNvPr id="141005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02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02" cy="556"/>
                  <a:chOff x="0" y="0"/>
                  <a:chExt cx="1402" cy="556"/>
                </a:xfrm>
              </p:grpSpPr>
              <p:sp>
                <p:nvSpPr>
                  <p:cNvPr id="141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16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02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402" y="0"/>
                <a:ext cx="1166" cy="556"/>
                <a:chOff x="1402" y="0"/>
                <a:chExt cx="1166" cy="556"/>
              </a:xfrm>
            </p:grpSpPr>
            <p:sp>
              <p:nvSpPr>
                <p:cNvPr id="1410059" name="Rectangle 11"/>
                <p:cNvSpPr>
                  <a:spLocks noChangeArrowheads="1"/>
                </p:cNvSpPr>
                <p:nvPr/>
              </p:nvSpPr>
              <p:spPr bwMode="auto">
                <a:xfrm>
                  <a:off x="1402" y="0"/>
                  <a:ext cx="1166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402" y="0"/>
                  <a:ext cx="1166" cy="556"/>
                  <a:chOff x="1402" y="0"/>
                  <a:chExt cx="1166" cy="556"/>
                </a:xfrm>
              </p:grpSpPr>
              <p:sp>
                <p:nvSpPr>
                  <p:cNvPr id="141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445" y="0"/>
                    <a:ext cx="1080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402" y="0"/>
                    <a:ext cx="1166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568" y="0"/>
                <a:ext cx="878" cy="556"/>
                <a:chOff x="2568" y="0"/>
                <a:chExt cx="878" cy="556"/>
              </a:xfrm>
            </p:grpSpPr>
            <p:sp>
              <p:nvSpPr>
                <p:cNvPr id="1410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2568" y="0"/>
                  <a:ext cx="878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568" y="0"/>
                  <a:ext cx="878" cy="556"/>
                  <a:chOff x="2568" y="0"/>
                  <a:chExt cx="878" cy="556"/>
                </a:xfrm>
              </p:grpSpPr>
              <p:sp>
                <p:nvSpPr>
                  <p:cNvPr id="141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0"/>
                    <a:ext cx="792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568" y="0"/>
                    <a:ext cx="878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446" y="0"/>
                <a:ext cx="1690" cy="556"/>
                <a:chOff x="3446" y="0"/>
                <a:chExt cx="1690" cy="556"/>
              </a:xfrm>
            </p:grpSpPr>
            <p:sp>
              <p:nvSpPr>
                <p:cNvPr id="1410069" name="Rectangle 21"/>
                <p:cNvSpPr>
                  <a:spLocks noChangeArrowheads="1"/>
                </p:cNvSpPr>
                <p:nvPr/>
              </p:nvSpPr>
              <p:spPr bwMode="auto">
                <a:xfrm>
                  <a:off x="3446" y="0"/>
                  <a:ext cx="1690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446" y="0"/>
                  <a:ext cx="1690" cy="556"/>
                  <a:chOff x="3446" y="0"/>
                  <a:chExt cx="1690" cy="556"/>
                </a:xfrm>
              </p:grpSpPr>
              <p:sp>
                <p:nvSpPr>
                  <p:cNvPr id="141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489" y="0"/>
                    <a:ext cx="1604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446" y="0"/>
                    <a:ext cx="1690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556"/>
                <a:ext cx="1402" cy="958"/>
                <a:chOff x="0" y="556"/>
                <a:chExt cx="1402" cy="958"/>
              </a:xfrm>
            </p:grpSpPr>
            <p:sp>
              <p:nvSpPr>
                <p:cNvPr id="1410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1316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&lt;jsp:getProperty&gt;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75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1402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402" y="556"/>
                <a:ext cx="1166" cy="958"/>
                <a:chOff x="1402" y="556"/>
                <a:chExt cx="1166" cy="958"/>
              </a:xfrm>
            </p:grpSpPr>
            <p:sp>
              <p:nvSpPr>
                <p:cNvPr id="1410077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5" y="556"/>
                  <a:ext cx="108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Retrieves the property of a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78" name="Rectangle 30"/>
                <p:cNvSpPr>
                  <a:spLocks noChangeArrowheads="1"/>
                </p:cNvSpPr>
                <p:nvPr/>
              </p:nvSpPr>
              <p:spPr bwMode="auto">
                <a:xfrm>
                  <a:off x="1402" y="556"/>
                  <a:ext cx="116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568" y="556"/>
                <a:ext cx="878" cy="958"/>
                <a:chOff x="2568" y="556"/>
                <a:chExt cx="878" cy="958"/>
              </a:xfrm>
            </p:grpSpPr>
            <p:sp>
              <p:nvSpPr>
                <p:cNvPr id="1410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2611" y="556"/>
                  <a:ext cx="792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property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81" name="Rectangle 33"/>
                <p:cNvSpPr>
                  <a:spLocks noChangeArrowheads="1"/>
                </p:cNvSpPr>
                <p:nvPr/>
              </p:nvSpPr>
              <p:spPr bwMode="auto">
                <a:xfrm>
                  <a:off x="2568" y="556"/>
                  <a:ext cx="878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446" y="556"/>
                <a:ext cx="1690" cy="958"/>
                <a:chOff x="3446" y="556"/>
                <a:chExt cx="1690" cy="958"/>
              </a:xfrm>
            </p:grpSpPr>
            <p:sp>
              <p:nvSpPr>
                <p:cNvPr id="1410083" name="Rectangle 35"/>
                <p:cNvSpPr>
                  <a:spLocks noChangeArrowheads="1"/>
                </p:cNvSpPr>
                <p:nvPr/>
              </p:nvSpPr>
              <p:spPr bwMode="auto">
                <a:xfrm>
                  <a:off x="3489" y="556"/>
                  <a:ext cx="1604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for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property from which the values are to be retrieved.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0084" name="Rectangle 36"/>
                <p:cNvSpPr>
                  <a:spLocks noChangeArrowheads="1"/>
                </p:cNvSpPr>
                <p:nvPr/>
              </p:nvSpPr>
              <p:spPr bwMode="auto">
                <a:xfrm>
                  <a:off x="3446" y="556"/>
                  <a:ext cx="1690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0085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5142" cy="152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0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1739900" y="181429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JSP ACTION TAGS</a:t>
            </a:r>
          </a:p>
        </p:txBody>
      </p:sp>
    </p:spTree>
    <p:extLst>
      <p:ext uri="{BB962C8B-B14F-4D97-AF65-F5344CB8AC3E}">
        <p14:creationId xmlns:p14="http://schemas.microsoft.com/office/powerpoint/2010/main" val="3122012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2209801" y="1295400"/>
            <a:ext cx="8118475" cy="4800600"/>
          </a:xfrm>
        </p:spPr>
        <p:txBody>
          <a:bodyPr/>
          <a:lstStyle/>
          <a:p>
            <a:pPr marL="0" indent="0">
              <a:tabLst>
                <a:tab pos="342900" algn="l"/>
              </a:tabLst>
            </a:pPr>
            <a:r>
              <a:rPr lang="en-US" sz="2200" dirty="0">
                <a:latin typeface="Times New Roman" charset="0"/>
                <a:cs typeface="Times New Roman" charset="0"/>
              </a:rPr>
              <a:t> Execution of JSP file containing custom tags:</a:t>
            </a:r>
          </a:p>
        </p:txBody>
      </p:sp>
      <p:sp>
        <p:nvSpPr>
          <p:cNvPr id="1404931" name="Rectangle 2051"/>
          <p:cNvSpPr>
            <a:spLocks noChangeArrowheads="1"/>
          </p:cNvSpPr>
          <p:nvPr/>
        </p:nvSpPr>
        <p:spPr bwMode="auto">
          <a:xfrm>
            <a:off x="3635375" y="267652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4932" name="Rectangle 2052"/>
          <p:cNvSpPr>
            <a:spLocks noChangeArrowheads="1"/>
          </p:cNvSpPr>
          <p:nvPr/>
        </p:nvSpPr>
        <p:spPr bwMode="auto">
          <a:xfrm>
            <a:off x="3544888" y="25908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04933" name="Picture 2053" descr="Taglib_exe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8744" y="2046514"/>
            <a:ext cx="8137590" cy="4121586"/>
          </a:xfrm>
          <a:prstGeom prst="rect">
            <a:avLst/>
          </a:prstGeom>
          <a:noFill/>
        </p:spPr>
      </p:pic>
      <p:sp>
        <p:nvSpPr>
          <p:cNvPr id="1404934" name="Rectangle 2054"/>
          <p:cNvSpPr>
            <a:spLocks noGrp="1" noChangeArrowheads="1"/>
          </p:cNvSpPr>
          <p:nvPr>
            <p:ph type="title"/>
          </p:nvPr>
        </p:nvSpPr>
        <p:spPr>
          <a:xfrm>
            <a:off x="1812471" y="0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1621446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ChangeArrowheads="1"/>
          </p:cNvSpPr>
          <p:nvPr/>
        </p:nvSpPr>
        <p:spPr bwMode="auto">
          <a:xfrm>
            <a:off x="1524001" y="1049339"/>
            <a:ext cx="8937625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The various types of custom tags that you can develop in JSP are: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>
              <a:latin typeface="Times New Roman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Empty tags:</a:t>
            </a:r>
            <a:r>
              <a:rPr lang="en-US" sz="2200">
                <a:latin typeface="Times New Roman" charset="0"/>
                <a:cs typeface="Times New Roman" charset="0"/>
              </a:rPr>
              <a:t> Refer to the custom tags that do not have any attribute or body. The following code snippet shows an empty custom tag:</a:t>
            </a:r>
            <a:r>
              <a:rPr lang="en-US" sz="2200" b="1">
                <a:latin typeface="Times New Roman" charset="0"/>
                <a:cs typeface="Times New Roman" charset="0"/>
              </a:rPr>
              <a:t>		&lt;td:welcome /&gt;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endParaRPr lang="en-US" sz="2200" b="1">
              <a:latin typeface="Times New Roman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Tags with attributes:</a:t>
            </a:r>
            <a:r>
              <a:rPr lang="en-US" sz="2200">
                <a:latin typeface="Times New Roman" charset="0"/>
                <a:cs typeface="Times New Roman" charset="0"/>
              </a:rPr>
              <a:t> Refer to custom tags for which you can define attributes to customize the behavior of the custom tag. The following code snippet shows a custom tag with an attribute color: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>
                <a:latin typeface="Times New Roman" charset="0"/>
                <a:cs typeface="Times New Roman" charset="0"/>
              </a:rPr>
              <a:t>	&lt;td: welcome color=”blue”&gt;&lt;/td:welcome&gt;</a:t>
            </a:r>
          </a:p>
        </p:txBody>
      </p:sp>
      <p:sp>
        <p:nvSpPr>
          <p:cNvPr id="1327108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7109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3543787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ChangeArrowheads="1"/>
          </p:cNvSpPr>
          <p:nvPr/>
        </p:nvSpPr>
        <p:spPr bwMode="auto">
          <a:xfrm>
            <a:off x="1524000" y="842963"/>
            <a:ext cx="8923338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r>
              <a:rPr lang="en-US" sz="2200" b="1">
                <a:latin typeface="Times New Roman" charset="0"/>
                <a:cs typeface="Times New Roman" charset="0"/>
              </a:rPr>
              <a:t>The various types of custom tags that you can develop in JSP are: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Tags with a body:</a:t>
            </a:r>
            <a:r>
              <a:rPr lang="en-US" sz="2200">
                <a:latin typeface="Times New Roman" charset="0"/>
                <a:cs typeface="Times New Roman" charset="0"/>
              </a:rPr>
              <a:t> Refer to the custom tag within which you can define nested custom tags, scripting elements, actions, HTML text, and JSP directives. The following code snippet shows a custom tag that contains a JSP scripting element as its body: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>
                <a:latin typeface="Times New Roman" charset="0"/>
                <a:cs typeface="Times New Roman" charset="0"/>
              </a:rPr>
              <a:t>	&lt;td: welcome&gt; &lt;%=today_date%&gt;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>
                <a:latin typeface="Times New Roman" charset="0"/>
                <a:cs typeface="Times New Roman" charset="0"/>
              </a:rPr>
              <a:t>	&lt;/td:welcome&gt;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Nested tags:</a:t>
            </a:r>
            <a:r>
              <a:rPr lang="en-US" sz="2200">
                <a:latin typeface="Times New Roman" charset="0"/>
                <a:cs typeface="Times New Roman" charset="0"/>
              </a:rPr>
              <a:t> Refer to the set of custom tags in which one custom tag encloses one or more custom tags. The following code snippet shows a nested custom tag: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>
                <a:latin typeface="Times New Roman" charset="0"/>
                <a:cs typeface="Courier New" pitchFamily="49" charset="0"/>
              </a:rPr>
              <a:t>	&lt;td1:ifTag condition “&lt;%=eval&gt;“ 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>
                <a:latin typeface="Times New Roman" charset="0"/>
                <a:cs typeface="Courier New" pitchFamily="49" charset="0"/>
              </a:rPr>
              <a:t>		&lt;td2:valueTrue&gt; The expression evaluates to true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>
                <a:latin typeface="Times New Roman" charset="0"/>
                <a:cs typeface="Courier New" pitchFamily="49" charset="0"/>
              </a:rPr>
              <a:t>		&lt;/td2:valueTrue&gt;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>
                <a:latin typeface="Times New Roman" charset="0"/>
                <a:cs typeface="Times New Roman" charset="0"/>
              </a:rPr>
              <a:t>	&lt;/td1:ifTag&gt;</a:t>
            </a:r>
          </a:p>
        </p:txBody>
      </p:sp>
      <p:sp>
        <p:nvSpPr>
          <p:cNvPr id="1329156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4112650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ChangeArrowheads="1"/>
          </p:cNvSpPr>
          <p:nvPr/>
        </p:nvSpPr>
        <p:spPr bwMode="auto">
          <a:xfrm>
            <a:off x="1738314" y="1065213"/>
            <a:ext cx="89296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Creating a Custom Tag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>
              <a:latin typeface="Times New Roman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To develop a custom tag, you need to perform following steps: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Develop a tag handler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Develop the Tag Library Descriptor (TLD) file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Include the Tag Library in a JSP page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Deploy the application</a:t>
            </a:r>
          </a:p>
        </p:txBody>
      </p:sp>
      <p:sp>
        <p:nvSpPr>
          <p:cNvPr id="1331204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205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54530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ChangeArrowheads="1"/>
          </p:cNvSpPr>
          <p:nvPr/>
        </p:nvSpPr>
        <p:spPr bwMode="auto">
          <a:xfrm>
            <a:off x="1865314" y="938214"/>
            <a:ext cx="86121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Developing a Tag Handler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>
              <a:latin typeface="Times New Roman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All custom tags have a corresponding tag handler, which is a Java class that implements the functionality of the custom tag.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The </a:t>
            </a:r>
            <a:r>
              <a:rPr lang="en-US" sz="2200">
                <a:latin typeface="Times New Roman" charset="0"/>
                <a:cs typeface="Courier New" pitchFamily="49" charset="0"/>
              </a:rPr>
              <a:t>javax.servlet.jsp.tagext</a:t>
            </a:r>
            <a:r>
              <a:rPr lang="en-US" sz="2200">
                <a:latin typeface="Times New Roman" charset="0"/>
                <a:cs typeface="Times New Roman" charset="0"/>
              </a:rPr>
              <a:t> package provides the classes and interfaces that you can use to develop tag handlers.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Base classes, such as </a:t>
            </a:r>
            <a:r>
              <a:rPr lang="en-US" sz="2200">
                <a:latin typeface="Times New Roman" charset="0"/>
                <a:cs typeface="Courier New" pitchFamily="49" charset="0"/>
              </a:rPr>
              <a:t>TagSupport</a:t>
            </a:r>
            <a:r>
              <a:rPr lang="en-US" sz="2200">
                <a:latin typeface="Times New Roman" charset="0"/>
                <a:cs typeface="Times New Roman" charset="0"/>
              </a:rPr>
              <a:t> and </a:t>
            </a:r>
            <a:r>
              <a:rPr lang="en-US" sz="2200">
                <a:latin typeface="Times New Roman" charset="0"/>
                <a:cs typeface="Courier New" pitchFamily="49" charset="0"/>
              </a:rPr>
              <a:t>BodyTagSupport</a:t>
            </a:r>
            <a:r>
              <a:rPr lang="en-US" sz="2200">
                <a:latin typeface="Times New Roman" charset="0"/>
                <a:cs typeface="Times New Roman" charset="0"/>
              </a:rPr>
              <a:t> of the </a:t>
            </a:r>
            <a:r>
              <a:rPr lang="en-US" sz="2200">
                <a:latin typeface="Times New Roman" charset="0"/>
                <a:cs typeface="Courier New" pitchFamily="49" charset="0"/>
              </a:rPr>
              <a:t>javax.servlet.jsp.tagext</a:t>
            </a:r>
            <a:r>
              <a:rPr lang="en-US" sz="2200">
                <a:latin typeface="Times New Roman" charset="0"/>
                <a:cs typeface="Times New Roman" charset="0"/>
              </a:rPr>
              <a:t> package implements the </a:t>
            </a:r>
            <a:r>
              <a:rPr lang="en-US" sz="2200">
                <a:latin typeface="Times New Roman" charset="0"/>
                <a:cs typeface="Courier New" pitchFamily="49" charset="0"/>
              </a:rPr>
              <a:t>Tag</a:t>
            </a:r>
            <a:r>
              <a:rPr lang="en-US" sz="2200">
                <a:latin typeface="Times New Roman" charset="0"/>
                <a:cs typeface="Times New Roman" charset="0"/>
              </a:rPr>
              <a:t> interface to provide implementation of the interface methods.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You can extend these helper classes in your tag handler classes and override those methods that are required to implement the functionality of your tag.</a:t>
            </a:r>
          </a:p>
        </p:txBody>
      </p:sp>
      <p:sp>
        <p:nvSpPr>
          <p:cNvPr id="133325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1027467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1026"/>
          <p:cNvSpPr>
            <a:spLocks noChangeArrowheads="1"/>
          </p:cNvSpPr>
          <p:nvPr/>
        </p:nvSpPr>
        <p:spPr bwMode="auto">
          <a:xfrm>
            <a:off x="1760538" y="922338"/>
            <a:ext cx="8907462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r>
              <a:rPr lang="en-US" sz="2200" dirty="0">
                <a:latin typeface="Times New Roman" charset="0"/>
                <a:cs typeface="Times New Roman" charset="0"/>
              </a:rPr>
              <a:t>Custom tags are user-defined reusable components that helps in minimizing  the complex and recurring business logic in JSP.  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latin typeface="Times New Roman" charset="0"/>
                <a:cs typeface="Times New Roman" charset="0"/>
              </a:rPr>
              <a:t>Custom Tag API:</a:t>
            </a:r>
            <a:r>
              <a:rPr lang="en-US" sz="2200" dirty="0">
                <a:latin typeface="Times New Roman" charset="0"/>
                <a:cs typeface="Times New Roman" charset="0"/>
              </a:rPr>
              <a:t> The 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javax.servlet.jsp.tagext</a:t>
            </a:r>
            <a:r>
              <a:rPr lang="en-US" sz="2200" dirty="0">
                <a:latin typeface="Times New Roman" charset="0"/>
                <a:cs typeface="Times New Roman" charset="0"/>
              </a:rPr>
              <a:t> package is used to develop custom tag. The interfaces defined in the 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javax.servlet.jsp.tagext</a:t>
            </a:r>
            <a:r>
              <a:rPr lang="en-US" sz="2200" dirty="0">
                <a:latin typeface="Times New Roman" charset="0"/>
                <a:cs typeface="Times New Roman" charset="0"/>
              </a:rPr>
              <a:t> package are: 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latin typeface="Times New Roman" charset="0"/>
                <a:cs typeface="Courier New" pitchFamily="49" charset="0"/>
              </a:rPr>
              <a:t>Tag</a:t>
            </a:r>
            <a:r>
              <a:rPr lang="en-US" sz="2200" b="1" dirty="0">
                <a:latin typeface="Times New Roman" charset="0"/>
                <a:cs typeface="Times New Roman" charset="0"/>
              </a:rPr>
              <a:t> interface:</a:t>
            </a:r>
            <a:r>
              <a:rPr lang="en-US" sz="2200" dirty="0">
                <a:latin typeface="Times New Roman" charset="0"/>
                <a:cs typeface="Times New Roman" charset="0"/>
              </a:rPr>
              <a:t> Defines the methods that are called during the life cycle of the tag.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 err="1">
                <a:latin typeface="Times New Roman" charset="0"/>
                <a:cs typeface="Courier New" pitchFamily="49" charset="0"/>
              </a:rPr>
              <a:t>IterationTag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 </a:t>
            </a:r>
            <a:r>
              <a:rPr lang="en-US" sz="2200" b="1" dirty="0">
                <a:latin typeface="Times New Roman" charset="0"/>
                <a:cs typeface="Times New Roman" charset="0"/>
              </a:rPr>
              <a:t>interface:</a:t>
            </a:r>
            <a:r>
              <a:rPr lang="en-US" sz="2200" dirty="0">
                <a:latin typeface="Times New Roman" charset="0"/>
                <a:cs typeface="Times New Roman" charset="0"/>
              </a:rPr>
              <a:t> Extends the 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Tag </a:t>
            </a:r>
            <a:r>
              <a:rPr lang="en-US" sz="2200" dirty="0">
                <a:latin typeface="Times New Roman" charset="0"/>
                <a:cs typeface="Times New Roman" charset="0"/>
              </a:rPr>
              <a:t>interface and defines the  methods that enable the tag handler to re-evaluate the body content of the custom tags. 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 err="1">
                <a:latin typeface="Times New Roman" charset="0"/>
                <a:cs typeface="Courier New" pitchFamily="49" charset="0"/>
              </a:rPr>
              <a:t>BodyTag</a:t>
            </a:r>
            <a:r>
              <a:rPr lang="en-US" sz="2200" b="1" dirty="0">
                <a:latin typeface="Times New Roman" charset="0"/>
                <a:cs typeface="Times New Roman" charset="0"/>
              </a:rPr>
              <a:t> interface:</a:t>
            </a:r>
            <a:r>
              <a:rPr lang="en-US" sz="2200" dirty="0">
                <a:latin typeface="Times New Roman" charset="0"/>
                <a:cs typeface="Times New Roman" charset="0"/>
              </a:rPr>
              <a:t> Extends the 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IterationTag</a:t>
            </a:r>
            <a:r>
              <a:rPr lang="en-US" sz="2200" dirty="0">
                <a:latin typeface="Times New Roman" charset="0"/>
                <a:cs typeface="Times New Roman" charset="0"/>
              </a:rPr>
              <a:t> interface and defines the methods that enable the tag handler to manipulate the body content of the custom tag.     </a:t>
            </a:r>
          </a:p>
        </p:txBody>
      </p:sp>
      <p:sp>
        <p:nvSpPr>
          <p:cNvPr id="136397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2879305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1026"/>
          <p:cNvSpPr>
            <a:spLocks noChangeArrowheads="1"/>
          </p:cNvSpPr>
          <p:nvPr/>
        </p:nvSpPr>
        <p:spPr bwMode="auto">
          <a:xfrm>
            <a:off x="1925638" y="939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The following table describes the various classes defined in the </a:t>
            </a:r>
            <a:r>
              <a:rPr lang="en-US" sz="2200">
                <a:latin typeface="Times New Roman" charset="0"/>
                <a:cs typeface="Courier New" pitchFamily="49" charset="0"/>
              </a:rPr>
              <a:t>javax.servlet.jsp.tagext package</a:t>
            </a:r>
            <a:r>
              <a:rPr lang="en-US" sz="2200">
                <a:latin typeface="Times New Roman" charset="0"/>
                <a:cs typeface="Times New Roman" charset="0"/>
              </a:rPr>
              <a:t>: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978026" y="2006600"/>
            <a:ext cx="8240713" cy="3200400"/>
            <a:chOff x="-3" y="-3"/>
            <a:chExt cx="4951" cy="2652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0" y="0"/>
              <a:ext cx="4945" cy="2646"/>
              <a:chOff x="0" y="0"/>
              <a:chExt cx="4945" cy="2646"/>
            </a:xfrm>
          </p:grpSpPr>
          <p:grpSp>
            <p:nvGrpSpPr>
              <p:cNvPr id="4" name="Group 1030"/>
              <p:cNvGrpSpPr>
                <a:grpSpLocks/>
              </p:cNvGrpSpPr>
              <p:nvPr/>
            </p:nvGrpSpPr>
            <p:grpSpPr bwMode="auto">
              <a:xfrm>
                <a:off x="0" y="0"/>
                <a:ext cx="2308" cy="422"/>
                <a:chOff x="0" y="0"/>
                <a:chExt cx="2308" cy="422"/>
              </a:xfrm>
            </p:grpSpPr>
            <p:sp>
              <p:nvSpPr>
                <p:cNvPr id="1366023" name="Rectangle 10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0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308" cy="422"/>
                  <a:chOff x="0" y="0"/>
                  <a:chExt cx="2308" cy="422"/>
                </a:xfrm>
              </p:grpSpPr>
              <p:sp>
                <p:nvSpPr>
                  <p:cNvPr id="1366025" name="Rectangle 103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22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Class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6026" name="Rectangle 10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30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35"/>
              <p:cNvGrpSpPr>
                <a:grpSpLocks/>
              </p:cNvGrpSpPr>
              <p:nvPr/>
            </p:nvGrpSpPr>
            <p:grpSpPr bwMode="auto">
              <a:xfrm>
                <a:off x="2308" y="0"/>
                <a:ext cx="2637" cy="422"/>
                <a:chOff x="2308" y="0"/>
                <a:chExt cx="2637" cy="422"/>
              </a:xfrm>
            </p:grpSpPr>
            <p:sp>
              <p:nvSpPr>
                <p:cNvPr id="1366028" name="Rectangle 1036"/>
                <p:cNvSpPr>
                  <a:spLocks noChangeArrowheads="1"/>
                </p:cNvSpPr>
                <p:nvPr/>
              </p:nvSpPr>
              <p:spPr bwMode="auto">
                <a:xfrm>
                  <a:off x="2308" y="0"/>
                  <a:ext cx="2637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037"/>
                <p:cNvGrpSpPr>
                  <a:grpSpLocks/>
                </p:cNvGrpSpPr>
                <p:nvPr/>
              </p:nvGrpSpPr>
              <p:grpSpPr bwMode="auto">
                <a:xfrm>
                  <a:off x="2308" y="0"/>
                  <a:ext cx="2637" cy="422"/>
                  <a:chOff x="2308" y="0"/>
                  <a:chExt cx="2637" cy="422"/>
                </a:xfrm>
              </p:grpSpPr>
              <p:sp>
                <p:nvSpPr>
                  <p:cNvPr id="1366030" name="Rectangle 1038"/>
                  <p:cNvSpPr>
                    <a:spLocks noChangeArrowheads="1"/>
                  </p:cNvSpPr>
                  <p:nvPr/>
                </p:nvSpPr>
                <p:spPr bwMode="auto">
                  <a:xfrm>
                    <a:off x="2351" y="0"/>
                    <a:ext cx="2551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6031" name="Rectangle 1039"/>
                  <p:cNvSpPr>
                    <a:spLocks noChangeArrowheads="1"/>
                  </p:cNvSpPr>
                  <p:nvPr/>
                </p:nvSpPr>
                <p:spPr bwMode="auto">
                  <a:xfrm>
                    <a:off x="2308" y="0"/>
                    <a:ext cx="2637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040"/>
              <p:cNvGrpSpPr>
                <a:grpSpLocks/>
              </p:cNvGrpSpPr>
              <p:nvPr/>
            </p:nvGrpSpPr>
            <p:grpSpPr bwMode="auto">
              <a:xfrm>
                <a:off x="0" y="422"/>
                <a:ext cx="2308" cy="556"/>
                <a:chOff x="0" y="422"/>
                <a:chExt cx="2308" cy="556"/>
              </a:xfrm>
            </p:grpSpPr>
            <p:sp>
              <p:nvSpPr>
                <p:cNvPr id="1366033" name="Rectangle 1041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22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BodyContent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34" name="Rectangle 1042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30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043"/>
              <p:cNvGrpSpPr>
                <a:grpSpLocks/>
              </p:cNvGrpSpPr>
              <p:nvPr/>
            </p:nvGrpSpPr>
            <p:grpSpPr bwMode="auto">
              <a:xfrm>
                <a:off x="2308" y="422"/>
                <a:ext cx="2637" cy="556"/>
                <a:chOff x="2308" y="422"/>
                <a:chExt cx="2637" cy="556"/>
              </a:xfrm>
            </p:grpSpPr>
            <p:sp>
              <p:nvSpPr>
                <p:cNvPr id="1366036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351" y="422"/>
                  <a:ext cx="255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Is a subclass of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JSPWriter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class and represents the body content of a tag.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37" name="Rectangle 1045"/>
                <p:cNvSpPr>
                  <a:spLocks noChangeArrowheads="1"/>
                </p:cNvSpPr>
                <p:nvPr/>
              </p:nvSpPr>
              <p:spPr bwMode="auto">
                <a:xfrm>
                  <a:off x="2308" y="422"/>
                  <a:ext cx="263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046"/>
              <p:cNvGrpSpPr>
                <a:grpSpLocks/>
              </p:cNvGrpSpPr>
              <p:nvPr/>
            </p:nvGrpSpPr>
            <p:grpSpPr bwMode="auto">
              <a:xfrm>
                <a:off x="0" y="978"/>
                <a:ext cx="2308" cy="556"/>
                <a:chOff x="0" y="978"/>
                <a:chExt cx="2308" cy="556"/>
              </a:xfrm>
            </p:grpSpPr>
            <p:sp>
              <p:nvSpPr>
                <p:cNvPr id="1366039" name="Rectangle 1047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222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TagSupport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0" name="Rectangle 1048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230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49"/>
              <p:cNvGrpSpPr>
                <a:grpSpLocks/>
              </p:cNvGrpSpPr>
              <p:nvPr/>
            </p:nvGrpSpPr>
            <p:grpSpPr bwMode="auto">
              <a:xfrm>
                <a:off x="2308" y="978"/>
                <a:ext cx="2637" cy="556"/>
                <a:chOff x="2308" y="978"/>
                <a:chExt cx="2637" cy="556"/>
              </a:xfrm>
            </p:grpSpPr>
            <p:sp>
              <p:nvSpPr>
                <p:cNvPr id="1366042" name="Rectangle 1050"/>
                <p:cNvSpPr>
                  <a:spLocks noChangeArrowheads="1"/>
                </p:cNvSpPr>
                <p:nvPr/>
              </p:nvSpPr>
              <p:spPr bwMode="auto">
                <a:xfrm>
                  <a:off x="2351" y="978"/>
                  <a:ext cx="255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Acts as a base class for tag handlers and implements empty tags.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3" name="Rectangle 1051"/>
                <p:cNvSpPr>
                  <a:spLocks noChangeArrowheads="1"/>
                </p:cNvSpPr>
                <p:nvPr/>
              </p:nvSpPr>
              <p:spPr bwMode="auto">
                <a:xfrm>
                  <a:off x="2308" y="978"/>
                  <a:ext cx="263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52"/>
              <p:cNvGrpSpPr>
                <a:grpSpLocks/>
              </p:cNvGrpSpPr>
              <p:nvPr/>
            </p:nvGrpSpPr>
            <p:grpSpPr bwMode="auto">
              <a:xfrm>
                <a:off x="0" y="1534"/>
                <a:ext cx="2308" cy="690"/>
                <a:chOff x="0" y="1534"/>
                <a:chExt cx="2308" cy="690"/>
              </a:xfrm>
            </p:grpSpPr>
            <p:sp>
              <p:nvSpPr>
                <p:cNvPr id="1366045" name="Rectangle 1053"/>
                <p:cNvSpPr>
                  <a:spLocks noChangeArrowheads="1"/>
                </p:cNvSpPr>
                <p:nvPr/>
              </p:nvSpPr>
              <p:spPr bwMode="auto">
                <a:xfrm>
                  <a:off x="43" y="1534"/>
                  <a:ext cx="2222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BodyTagSupport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6" name="Rectangle 1054"/>
                <p:cNvSpPr>
                  <a:spLocks noChangeArrowheads="1"/>
                </p:cNvSpPr>
                <p:nvPr/>
              </p:nvSpPr>
              <p:spPr bwMode="auto">
                <a:xfrm>
                  <a:off x="0" y="1534"/>
                  <a:ext cx="2308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055"/>
              <p:cNvGrpSpPr>
                <a:grpSpLocks/>
              </p:cNvGrpSpPr>
              <p:nvPr/>
            </p:nvGrpSpPr>
            <p:grpSpPr bwMode="auto">
              <a:xfrm>
                <a:off x="2308" y="1534"/>
                <a:ext cx="2637" cy="690"/>
                <a:chOff x="2308" y="1534"/>
                <a:chExt cx="2637" cy="690"/>
              </a:xfrm>
            </p:grpSpPr>
            <p:sp>
              <p:nvSpPr>
                <p:cNvPr id="1366048" name="Rectangle 1056"/>
                <p:cNvSpPr>
                  <a:spLocks noChangeArrowheads="1"/>
                </p:cNvSpPr>
                <p:nvPr/>
              </p:nvSpPr>
              <p:spPr bwMode="auto">
                <a:xfrm>
                  <a:off x="2351" y="1534"/>
                  <a:ext cx="2551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Implements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class is used to develop custom tags with body.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49" name="Rectangle 1057"/>
                <p:cNvSpPr>
                  <a:spLocks noChangeArrowheads="1"/>
                </p:cNvSpPr>
                <p:nvPr/>
              </p:nvSpPr>
              <p:spPr bwMode="auto">
                <a:xfrm>
                  <a:off x="2308" y="1534"/>
                  <a:ext cx="2637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058"/>
              <p:cNvGrpSpPr>
                <a:grpSpLocks/>
              </p:cNvGrpSpPr>
              <p:nvPr/>
            </p:nvGrpSpPr>
            <p:grpSpPr bwMode="auto">
              <a:xfrm>
                <a:off x="0" y="2224"/>
                <a:ext cx="2308" cy="422"/>
                <a:chOff x="0" y="2224"/>
                <a:chExt cx="2308" cy="422"/>
              </a:xfrm>
            </p:grpSpPr>
            <p:sp>
              <p:nvSpPr>
                <p:cNvPr id="1366051" name="Rectangle 1059"/>
                <p:cNvSpPr>
                  <a:spLocks noChangeArrowheads="1"/>
                </p:cNvSpPr>
                <p:nvPr/>
              </p:nvSpPr>
              <p:spPr bwMode="auto">
                <a:xfrm>
                  <a:off x="43" y="2224"/>
                  <a:ext cx="222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TagData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52" name="Rectangle 1060"/>
                <p:cNvSpPr>
                  <a:spLocks noChangeArrowheads="1"/>
                </p:cNvSpPr>
                <p:nvPr/>
              </p:nvSpPr>
              <p:spPr bwMode="auto">
                <a:xfrm>
                  <a:off x="0" y="2224"/>
                  <a:ext cx="230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061"/>
              <p:cNvGrpSpPr>
                <a:grpSpLocks/>
              </p:cNvGrpSpPr>
              <p:nvPr/>
            </p:nvGrpSpPr>
            <p:grpSpPr bwMode="auto">
              <a:xfrm>
                <a:off x="2308" y="2224"/>
                <a:ext cx="2637" cy="422"/>
                <a:chOff x="2308" y="2224"/>
                <a:chExt cx="2637" cy="422"/>
              </a:xfrm>
            </p:grpSpPr>
            <p:sp>
              <p:nvSpPr>
                <p:cNvPr id="1366054" name="Rectangle 1062"/>
                <p:cNvSpPr>
                  <a:spLocks noChangeArrowheads="1"/>
                </p:cNvSpPr>
                <p:nvPr/>
              </p:nvSpPr>
              <p:spPr bwMode="auto">
                <a:xfrm>
                  <a:off x="2351" y="2224"/>
                  <a:ext cx="2551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the attributes and their values.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6055" name="Rectangle 1063"/>
                <p:cNvSpPr>
                  <a:spLocks noChangeArrowheads="1"/>
                </p:cNvSpPr>
                <p:nvPr/>
              </p:nvSpPr>
              <p:spPr bwMode="auto">
                <a:xfrm>
                  <a:off x="2308" y="2224"/>
                  <a:ext cx="2637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66056" name="Rectangle 1064"/>
            <p:cNvSpPr>
              <a:spLocks noChangeArrowheads="1"/>
            </p:cNvSpPr>
            <p:nvPr/>
          </p:nvSpPr>
          <p:spPr bwMode="auto">
            <a:xfrm>
              <a:off x="-3" y="-3"/>
              <a:ext cx="4951" cy="265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6057" name="Rectangle 106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410632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ChangeArrowheads="1"/>
          </p:cNvSpPr>
          <p:nvPr/>
        </p:nvSpPr>
        <p:spPr bwMode="auto">
          <a:xfrm>
            <a:off x="1893888" y="941388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Various classes defined in the </a:t>
            </a:r>
            <a:r>
              <a:rPr lang="en-US" sz="2200">
                <a:latin typeface="Times New Roman" charset="0"/>
                <a:cs typeface="Courier New" pitchFamily="49" charset="0"/>
              </a:rPr>
              <a:t>javax.servlet.jsp.tagext</a:t>
            </a:r>
            <a:r>
              <a:rPr lang="en-US" sz="2200">
                <a:latin typeface="Times New Roman" charset="0"/>
                <a:cs typeface="Times New Roman" charset="0"/>
              </a:rPr>
              <a:t> package are (Contd.):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20900" y="2101850"/>
            <a:ext cx="8115300" cy="3124200"/>
            <a:chOff x="-3" y="-3"/>
            <a:chExt cx="5016" cy="249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5010" cy="2492"/>
              <a:chOff x="0" y="0"/>
              <a:chExt cx="5010" cy="249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44" cy="422"/>
                <a:chOff x="0" y="0"/>
                <a:chExt cx="2444" cy="422"/>
              </a:xfrm>
            </p:grpSpPr>
            <p:sp>
              <p:nvSpPr>
                <p:cNvPr id="136807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44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44" cy="422"/>
                  <a:chOff x="0" y="0"/>
                  <a:chExt cx="2444" cy="422"/>
                </a:xfrm>
              </p:grpSpPr>
              <p:sp>
                <p:nvSpPr>
                  <p:cNvPr id="136807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358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Class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807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44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444" y="0"/>
                <a:ext cx="2566" cy="422"/>
                <a:chOff x="2444" y="0"/>
                <a:chExt cx="2566" cy="422"/>
              </a:xfrm>
            </p:grpSpPr>
            <p:sp>
              <p:nvSpPr>
                <p:cNvPr id="1368076" name="Rectangle 12"/>
                <p:cNvSpPr>
                  <a:spLocks noChangeArrowheads="1"/>
                </p:cNvSpPr>
                <p:nvPr/>
              </p:nvSpPr>
              <p:spPr bwMode="auto">
                <a:xfrm>
                  <a:off x="2444" y="0"/>
                  <a:ext cx="256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444" y="0"/>
                  <a:ext cx="2566" cy="422"/>
                  <a:chOff x="2444" y="0"/>
                  <a:chExt cx="2566" cy="422"/>
                </a:xfrm>
              </p:grpSpPr>
              <p:sp>
                <p:nvSpPr>
                  <p:cNvPr id="13680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487" y="0"/>
                    <a:ext cx="248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80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444" y="0"/>
                    <a:ext cx="256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422"/>
                <a:ext cx="2444" cy="824"/>
                <a:chOff x="0" y="422"/>
                <a:chExt cx="2444" cy="824"/>
              </a:xfrm>
            </p:grpSpPr>
            <p:sp>
              <p:nvSpPr>
                <p:cNvPr id="136808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358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TagInfo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8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444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444" y="422"/>
                <a:ext cx="2566" cy="824"/>
                <a:chOff x="2444" y="422"/>
                <a:chExt cx="2566" cy="824"/>
              </a:xfrm>
            </p:grpSpPr>
            <p:sp>
              <p:nvSpPr>
                <p:cNvPr id="1368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87" y="422"/>
                  <a:ext cx="2480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the information specified in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&lt;tag&gt;&lt;/tag&gt;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element of the TLD file. This class is used by the JSP engine while translating a JSP page to a servlet.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85" name="Rectangle 21"/>
                <p:cNvSpPr>
                  <a:spLocks noChangeArrowheads="1"/>
                </p:cNvSpPr>
                <p:nvPr/>
              </p:nvSpPr>
              <p:spPr bwMode="auto">
                <a:xfrm>
                  <a:off x="2444" y="422"/>
                  <a:ext cx="2566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0" y="1246"/>
                <a:ext cx="2444" cy="690"/>
                <a:chOff x="0" y="1246"/>
                <a:chExt cx="2444" cy="690"/>
              </a:xfrm>
            </p:grpSpPr>
            <p:sp>
              <p:nvSpPr>
                <p:cNvPr id="1368087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46"/>
                  <a:ext cx="2358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TagLibraryInfo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8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246"/>
                  <a:ext cx="2444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444" y="1246"/>
                <a:ext cx="2566" cy="690"/>
                <a:chOff x="2444" y="1246"/>
                <a:chExt cx="2566" cy="690"/>
              </a:xfrm>
            </p:grpSpPr>
            <p:sp>
              <p:nvSpPr>
                <p:cNvPr id="1368090" name="Rectangle 26"/>
                <p:cNvSpPr>
                  <a:spLocks noChangeArrowheads="1"/>
                </p:cNvSpPr>
                <p:nvPr/>
              </p:nvSpPr>
              <p:spPr bwMode="auto">
                <a:xfrm>
                  <a:off x="2487" y="1246"/>
                  <a:ext cx="248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the information of the TLD file, such as tags and versioning information.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444" y="1246"/>
                  <a:ext cx="256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1936"/>
                <a:ext cx="2444" cy="556"/>
                <a:chOff x="0" y="1936"/>
                <a:chExt cx="2444" cy="556"/>
              </a:xfrm>
            </p:grpSpPr>
            <p:sp>
              <p:nvSpPr>
                <p:cNvPr id="1368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936"/>
                  <a:ext cx="2358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TagVariableInfo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9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936"/>
                  <a:ext cx="2444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444" y="1936"/>
                <a:ext cx="2566" cy="556"/>
                <a:chOff x="2444" y="1936"/>
                <a:chExt cx="2566" cy="556"/>
              </a:xfrm>
            </p:grpSpPr>
            <p:sp>
              <p:nvSpPr>
                <p:cNvPr id="13680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487" y="1936"/>
                  <a:ext cx="248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Represents information about the variables of a custom tag.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8097" name="Rectangle 33"/>
                <p:cNvSpPr>
                  <a:spLocks noChangeArrowheads="1"/>
                </p:cNvSpPr>
                <p:nvPr/>
              </p:nvSpPr>
              <p:spPr bwMode="auto">
                <a:xfrm>
                  <a:off x="2444" y="1936"/>
                  <a:ext cx="256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68098" name="Rectangle 34"/>
            <p:cNvSpPr>
              <a:spLocks noChangeArrowheads="1"/>
            </p:cNvSpPr>
            <p:nvPr/>
          </p:nvSpPr>
          <p:spPr bwMode="auto">
            <a:xfrm>
              <a:off x="-3" y="-3"/>
              <a:ext cx="5016" cy="249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8099" name="Rectangle 3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 dirty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1213547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447800"/>
            <a:ext cx="7772400" cy="4648200"/>
          </a:xfrm>
          <a:noFill/>
          <a:ln/>
        </p:spPr>
        <p:txBody>
          <a:bodyPr/>
          <a:lstStyle/>
          <a:p>
            <a:r>
              <a:rPr lang="en-US" sz="1700">
                <a:latin typeface="Verdana" pitchFamily="34" charset="0"/>
                <a:cs typeface="Times New Roman" charset="0"/>
              </a:rPr>
              <a:t/>
            </a:r>
            <a:br>
              <a:rPr lang="en-US" sz="1700">
                <a:latin typeface="Verdana" pitchFamily="34" charset="0"/>
                <a:cs typeface="Times New Roman" charset="0"/>
              </a:rPr>
            </a:br>
            <a:endParaRPr lang="en-US" sz="1700">
              <a:latin typeface="Verdana" pitchFamily="34" charset="0"/>
              <a:cs typeface="Times New Roman" charset="0"/>
            </a:endParaRPr>
          </a:p>
        </p:txBody>
      </p:sp>
      <p:sp>
        <p:nvSpPr>
          <p:cNvPr id="1370116" name="Rectangle 4"/>
          <p:cNvSpPr>
            <a:spLocks noChangeArrowheads="1"/>
          </p:cNvSpPr>
          <p:nvPr/>
        </p:nvSpPr>
        <p:spPr bwMode="auto">
          <a:xfrm>
            <a:off x="2351088" y="10191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The following table describes the various methods that you can implement in a tag handler:</a:t>
            </a:r>
            <a:endParaRPr lang="en-US" sz="2200">
              <a:latin typeface="Times New Roman" charset="0"/>
              <a:cs typeface="Courier New" pitchFamily="49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220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33601" y="2128838"/>
            <a:ext cx="8202613" cy="3230562"/>
            <a:chOff x="-3" y="-3"/>
            <a:chExt cx="4397" cy="247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391" cy="2472"/>
              <a:chOff x="0" y="0"/>
              <a:chExt cx="4391" cy="247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65" cy="422"/>
                <a:chOff x="0" y="0"/>
                <a:chExt cx="1565" cy="422"/>
              </a:xfrm>
            </p:grpSpPr>
            <p:sp>
              <p:nvSpPr>
                <p:cNvPr id="137012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6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65" cy="422"/>
                  <a:chOff x="0" y="0"/>
                  <a:chExt cx="1565" cy="422"/>
                </a:xfrm>
              </p:grpSpPr>
              <p:sp>
                <p:nvSpPr>
                  <p:cNvPr id="137012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01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6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65" y="0"/>
                <a:ext cx="2826" cy="422"/>
                <a:chOff x="1565" y="0"/>
                <a:chExt cx="2826" cy="422"/>
              </a:xfrm>
            </p:grpSpPr>
            <p:sp>
              <p:nvSpPr>
                <p:cNvPr id="1370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65" y="0"/>
                  <a:ext cx="282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65" y="0"/>
                  <a:ext cx="2826" cy="422"/>
                  <a:chOff x="1565" y="0"/>
                  <a:chExt cx="2826" cy="422"/>
                </a:xfrm>
              </p:grpSpPr>
              <p:sp>
                <p:nvSpPr>
                  <p:cNvPr id="13701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0"/>
                    <a:ext cx="274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01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0"/>
                    <a:ext cx="282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65" cy="1360"/>
                <a:chOff x="0" y="422"/>
                <a:chExt cx="1565" cy="1360"/>
              </a:xfrm>
            </p:grpSpPr>
            <p:sp>
              <p:nvSpPr>
                <p:cNvPr id="137013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9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int doStartTag()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65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65" y="422"/>
                <a:ext cx="2826" cy="1360"/>
                <a:chOff x="1565" y="422"/>
                <a:chExt cx="2826" cy="1360"/>
              </a:xfrm>
            </p:grpSpPr>
            <p:sp>
              <p:nvSpPr>
                <p:cNvPr id="13701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8" y="422"/>
                  <a:ext cx="2740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Defined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method is invoked when the start tag of the custom tag is encountered.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doStartTag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() method returns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SKIP_BODY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processing of the body content should be skipped. This method can also return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EVAL_BODY_INCLUDE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body content of the tag should be processed.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5" y="422"/>
                  <a:ext cx="2826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782"/>
                <a:ext cx="1565" cy="690"/>
                <a:chOff x="0" y="1782"/>
                <a:chExt cx="1565" cy="690"/>
              </a:xfrm>
            </p:grpSpPr>
            <p:sp>
              <p:nvSpPr>
                <p:cNvPr id="137013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82"/>
                  <a:ext cx="147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void release()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82"/>
                  <a:ext cx="156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65" y="1782"/>
                <a:ext cx="2826" cy="690"/>
                <a:chOff x="1565" y="1782"/>
                <a:chExt cx="2826" cy="690"/>
              </a:xfrm>
            </p:grpSpPr>
            <p:sp>
              <p:nvSpPr>
                <p:cNvPr id="13701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8" y="1782"/>
                  <a:ext cx="274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Defined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method is invoked to allow the tag handler to release some of its resources.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01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565" y="1782"/>
                  <a:ext cx="282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0141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397" cy="247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0142" name="Rectangle 30"/>
          <p:cNvSpPr>
            <a:spLocks noChangeArrowheads="1"/>
          </p:cNvSpPr>
          <p:nvPr/>
        </p:nvSpPr>
        <p:spPr bwMode="auto">
          <a:xfrm>
            <a:off x="1770744" y="152400"/>
            <a:ext cx="819875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latin typeface="Verdana" pitchFamily="34" charset="0"/>
              </a:rPr>
              <a:t>Developing JSP Custom Tags . . .  Contd.</a:t>
            </a:r>
            <a:endParaRPr lang="en-US" sz="20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19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447800"/>
            <a:ext cx="7772400" cy="4648200"/>
          </a:xfrm>
          <a:noFill/>
          <a:ln/>
        </p:spPr>
        <p:txBody>
          <a:bodyPr/>
          <a:lstStyle/>
          <a:p>
            <a:r>
              <a:rPr lang="en-US" sz="1700" dirty="0">
                <a:latin typeface="Verdana" pitchFamily="34" charset="0"/>
                <a:cs typeface="Times New Roman" charset="0"/>
              </a:rPr>
              <a:t/>
            </a:r>
            <a:br>
              <a:rPr lang="en-US" sz="1700" dirty="0">
                <a:latin typeface="Verdana" pitchFamily="34" charset="0"/>
                <a:cs typeface="Times New Roman" charset="0"/>
              </a:rPr>
            </a:br>
            <a:endParaRPr lang="en-US" sz="1700" dirty="0">
              <a:latin typeface="Verdana" pitchFamily="34" charset="0"/>
              <a:cs typeface="Times New Roman" charset="0"/>
            </a:endParaRPr>
          </a:p>
        </p:txBody>
      </p:sp>
      <p:sp>
        <p:nvSpPr>
          <p:cNvPr id="1372164" name="Rectangle 4"/>
          <p:cNvSpPr>
            <a:spLocks noChangeArrowheads="1"/>
          </p:cNvSpPr>
          <p:nvPr/>
        </p:nvSpPr>
        <p:spPr bwMode="auto">
          <a:xfrm>
            <a:off x="2162175" y="973138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Various methods that you can implement in a tag handler are (Contd.):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endParaRPr lang="en-US" sz="2200">
              <a:latin typeface="Times New Roman" charset="0"/>
              <a:cs typeface="Courier New" pitchFamily="49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28825" y="2032000"/>
            <a:ext cx="8305800" cy="3352800"/>
            <a:chOff x="-3" y="-3"/>
            <a:chExt cx="4397" cy="28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391" cy="2874"/>
              <a:chOff x="0" y="0"/>
              <a:chExt cx="4391" cy="287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65" cy="422"/>
                <a:chOff x="0" y="0"/>
                <a:chExt cx="1565" cy="422"/>
              </a:xfrm>
            </p:grpSpPr>
            <p:sp>
              <p:nvSpPr>
                <p:cNvPr id="137216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6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65" cy="422"/>
                  <a:chOff x="0" y="0"/>
                  <a:chExt cx="1565" cy="422"/>
                </a:xfrm>
              </p:grpSpPr>
              <p:sp>
                <p:nvSpPr>
                  <p:cNvPr id="13721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21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6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65" y="0"/>
                <a:ext cx="2826" cy="422"/>
                <a:chOff x="1565" y="0"/>
                <a:chExt cx="2826" cy="422"/>
              </a:xfrm>
            </p:grpSpPr>
            <p:sp>
              <p:nvSpPr>
                <p:cNvPr id="1372173" name="Rectangle 13"/>
                <p:cNvSpPr>
                  <a:spLocks noChangeArrowheads="1"/>
                </p:cNvSpPr>
                <p:nvPr/>
              </p:nvSpPr>
              <p:spPr bwMode="auto">
                <a:xfrm>
                  <a:off x="1565" y="0"/>
                  <a:ext cx="282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65" y="0"/>
                  <a:ext cx="2826" cy="422"/>
                  <a:chOff x="1565" y="0"/>
                  <a:chExt cx="2826" cy="422"/>
                </a:xfrm>
              </p:grpSpPr>
              <p:sp>
                <p:nvSpPr>
                  <p:cNvPr id="13721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8" y="0"/>
                    <a:ext cx="274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21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0"/>
                    <a:ext cx="282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65" cy="1360"/>
                <a:chOff x="0" y="422"/>
                <a:chExt cx="1565" cy="1360"/>
              </a:xfrm>
            </p:grpSpPr>
            <p:sp>
              <p:nvSpPr>
                <p:cNvPr id="137217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9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doAfterBody()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7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65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65" y="422"/>
                <a:ext cx="2826" cy="1360"/>
                <a:chOff x="1565" y="422"/>
                <a:chExt cx="2826" cy="1360"/>
              </a:xfrm>
            </p:grpSpPr>
            <p:sp>
              <p:nvSpPr>
                <p:cNvPr id="13721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8" y="422"/>
                  <a:ext cx="2740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Implemented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BodyTagSupport 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class. This method is invoked after the body tag is evaluated.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doAfterBody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() method returns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EVAL_BODY_AGAIN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body content should be re-evaluated. This method can also return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SKIP_BODY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specify that the evaluation of the body content should be skipped. 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5" y="422"/>
                  <a:ext cx="2826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782"/>
                <a:ext cx="1565" cy="1092"/>
                <a:chOff x="0" y="1782"/>
                <a:chExt cx="1565" cy="1092"/>
              </a:xfrm>
            </p:grpSpPr>
            <p:sp>
              <p:nvSpPr>
                <p:cNvPr id="137218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82"/>
                  <a:ext cx="1479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int doEndTag()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8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82"/>
                  <a:ext cx="1565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65" y="1782"/>
                <a:ext cx="2826" cy="1092"/>
                <a:chOff x="1565" y="1782"/>
                <a:chExt cx="2826" cy="1092"/>
              </a:xfrm>
            </p:grpSpPr>
            <p:sp>
              <p:nvSpPr>
                <p:cNvPr id="13721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8" y="1782"/>
                  <a:ext cx="2740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Defined by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interface. This method is invoked when the end tag of a custom tag is encountered.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doEndTag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() method returns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EVAL_PAGE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process the remaining JSP page or the </a:t>
                  </a:r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SKIP_PAGE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 value to skip the processing of the remaining page.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2188" name="Rectangle 28"/>
                <p:cNvSpPr>
                  <a:spLocks noChangeArrowheads="1"/>
                </p:cNvSpPr>
                <p:nvPr/>
              </p:nvSpPr>
              <p:spPr bwMode="auto">
                <a:xfrm>
                  <a:off x="1565" y="1782"/>
                  <a:ext cx="2826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2189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397" cy="288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2190" name="Rectangle 30"/>
          <p:cNvSpPr>
            <a:spLocks noChangeArrowheads="1"/>
          </p:cNvSpPr>
          <p:nvPr/>
        </p:nvSpPr>
        <p:spPr bwMode="auto">
          <a:xfrm>
            <a:off x="1797957" y="224971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latin typeface="Verdana" pitchFamily="34" charset="0"/>
              </a:rPr>
              <a:t>Developing JSP Custom Tags . . .  Contd.</a:t>
            </a:r>
            <a:endParaRPr lang="en-US" sz="2000" dirty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ChangeArrowheads="1"/>
          </p:cNvSpPr>
          <p:nvPr/>
        </p:nvSpPr>
        <p:spPr bwMode="auto">
          <a:xfrm>
            <a:off x="1990725" y="922338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971550" lvl="1" indent="-4572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JSP action tags are (Contd.): </a:t>
            </a:r>
          </a:p>
          <a:p>
            <a:pPr marL="1543050" lvl="2" indent="-457200" fontAlgn="base">
              <a:spcBef>
                <a:spcPct val="20000"/>
              </a:spcBef>
              <a:buSzPct val="140000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3275" y="2092325"/>
            <a:ext cx="8110538" cy="3124200"/>
            <a:chOff x="-3" y="-3"/>
            <a:chExt cx="5109" cy="205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03" cy="2050"/>
              <a:chOff x="0" y="0"/>
              <a:chExt cx="5103" cy="205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458" cy="556"/>
                <a:chOff x="0" y="0"/>
                <a:chExt cx="1458" cy="556"/>
              </a:xfrm>
            </p:grpSpPr>
            <p:sp>
              <p:nvSpPr>
                <p:cNvPr id="1412102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58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8" cy="556"/>
                  <a:chOff x="0" y="0"/>
                  <a:chExt cx="1458" cy="556"/>
                </a:xfrm>
              </p:grpSpPr>
              <p:sp>
                <p:nvSpPr>
                  <p:cNvPr id="141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72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58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458" y="0"/>
                <a:ext cx="1022" cy="556"/>
                <a:chOff x="1458" y="0"/>
                <a:chExt cx="1022" cy="556"/>
              </a:xfrm>
            </p:grpSpPr>
            <p:sp>
              <p:nvSpPr>
                <p:cNvPr id="14121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458" y="0"/>
                  <a:ext cx="1022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458" y="0"/>
                  <a:ext cx="1022" cy="556"/>
                  <a:chOff x="1458" y="0"/>
                  <a:chExt cx="1022" cy="556"/>
                </a:xfrm>
              </p:grpSpPr>
              <p:sp>
                <p:nvSpPr>
                  <p:cNvPr id="141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501" y="0"/>
                    <a:ext cx="936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 dirty="0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 dirty="0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 dirty="0">
                      <a:latin typeface="Times New Roman" charset="0"/>
                    </a:endParaRPr>
                  </a:p>
                </p:txBody>
              </p:sp>
              <p:sp>
                <p:nvSpPr>
                  <p:cNvPr id="141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0"/>
                    <a:ext cx="1022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480" y="0"/>
                <a:ext cx="878" cy="556"/>
                <a:chOff x="2480" y="0"/>
                <a:chExt cx="878" cy="556"/>
              </a:xfrm>
            </p:grpSpPr>
            <p:sp>
              <p:nvSpPr>
                <p:cNvPr id="1412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878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480" y="0"/>
                  <a:ext cx="878" cy="556"/>
                  <a:chOff x="2480" y="0"/>
                  <a:chExt cx="878" cy="556"/>
                </a:xfrm>
              </p:grpSpPr>
              <p:sp>
                <p:nvSpPr>
                  <p:cNvPr id="141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523" y="0"/>
                    <a:ext cx="792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0"/>
                    <a:ext cx="878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358" y="0"/>
                <a:ext cx="1745" cy="556"/>
                <a:chOff x="3358" y="0"/>
                <a:chExt cx="1745" cy="556"/>
              </a:xfrm>
            </p:grpSpPr>
            <p:sp>
              <p:nvSpPr>
                <p:cNvPr id="1412117" name="Rectangle 21"/>
                <p:cNvSpPr>
                  <a:spLocks noChangeArrowheads="1"/>
                </p:cNvSpPr>
                <p:nvPr/>
              </p:nvSpPr>
              <p:spPr bwMode="auto">
                <a:xfrm>
                  <a:off x="3358" y="0"/>
                  <a:ext cx="1745" cy="556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358" y="0"/>
                  <a:ext cx="1745" cy="556"/>
                  <a:chOff x="3358" y="0"/>
                  <a:chExt cx="1745" cy="556"/>
                </a:xfrm>
              </p:grpSpPr>
              <p:sp>
                <p:nvSpPr>
                  <p:cNvPr id="141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401" y="0"/>
                    <a:ext cx="1659" cy="556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58" y="0"/>
                    <a:ext cx="1745" cy="55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556"/>
                <a:ext cx="1458" cy="1494"/>
                <a:chOff x="0" y="556"/>
                <a:chExt cx="1458" cy="1494"/>
              </a:xfrm>
            </p:grpSpPr>
            <p:sp>
              <p:nvSpPr>
                <p:cNvPr id="1412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1372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&lt;jsp:setProperty&gt;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1458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458" y="556"/>
                <a:ext cx="1022" cy="1494"/>
                <a:chOff x="1458" y="556"/>
                <a:chExt cx="1022" cy="1494"/>
              </a:xfrm>
            </p:grpSpPr>
            <p:sp>
              <p:nvSpPr>
                <p:cNvPr id="1412125" name="Rectangle 29"/>
                <p:cNvSpPr>
                  <a:spLocks noChangeArrowheads="1"/>
                </p:cNvSpPr>
                <p:nvPr/>
              </p:nvSpPr>
              <p:spPr bwMode="auto">
                <a:xfrm>
                  <a:off x="1501" y="556"/>
                  <a:ext cx="936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Used to set the property for a bean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26" name="Rectangle 30"/>
                <p:cNvSpPr>
                  <a:spLocks noChangeArrowheads="1"/>
                </p:cNvSpPr>
                <p:nvPr/>
              </p:nvSpPr>
              <p:spPr bwMode="auto">
                <a:xfrm>
                  <a:off x="1458" y="556"/>
                  <a:ext cx="1022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480" y="556"/>
                <a:ext cx="878" cy="1494"/>
                <a:chOff x="2480" y="556"/>
                <a:chExt cx="878" cy="1494"/>
              </a:xfrm>
            </p:grpSpPr>
            <p:sp>
              <p:nvSpPr>
                <p:cNvPr id="1412128" name="Rectangle 32"/>
                <p:cNvSpPr>
                  <a:spLocks noChangeArrowheads="1"/>
                </p:cNvSpPr>
                <p:nvPr/>
              </p:nvSpPr>
              <p:spPr bwMode="auto">
                <a:xfrm>
                  <a:off x="2523" y="556"/>
                  <a:ext cx="792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property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value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param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2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80" y="556"/>
                  <a:ext cx="878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358" y="556"/>
                <a:ext cx="1745" cy="1494"/>
                <a:chOff x="3358" y="556"/>
                <a:chExt cx="1745" cy="1494"/>
              </a:xfrm>
            </p:grpSpPr>
            <p:sp>
              <p:nvSpPr>
                <p:cNvPr id="1412131" name="Rectangle 35"/>
                <p:cNvSpPr>
                  <a:spLocks noChangeArrowheads="1"/>
                </p:cNvSpPr>
                <p:nvPr/>
              </p:nvSpPr>
              <p:spPr bwMode="auto">
                <a:xfrm>
                  <a:off x="3401" y="556"/>
                  <a:ext cx="1659" cy="1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a name for the 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property for which values are to be set.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an explicit value for the bean property.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the request parameter to be used.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2132" name="Rectangle 36"/>
                <p:cNvSpPr>
                  <a:spLocks noChangeArrowheads="1"/>
                </p:cNvSpPr>
                <p:nvPr/>
              </p:nvSpPr>
              <p:spPr bwMode="auto">
                <a:xfrm>
                  <a:off x="3358" y="556"/>
                  <a:ext cx="1745" cy="14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2133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5109" cy="205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2134" name="Rectangle 38"/>
          <p:cNvSpPr>
            <a:spLocks noGrp="1" noChangeArrowheads="1"/>
          </p:cNvSpPr>
          <p:nvPr>
            <p:ph type="title"/>
          </p:nvPr>
        </p:nvSpPr>
        <p:spPr>
          <a:xfrm>
            <a:off x="1783443" y="195943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JSP ACTION TAGS</a:t>
            </a:r>
          </a:p>
        </p:txBody>
      </p:sp>
    </p:spTree>
    <p:extLst>
      <p:ext uri="{BB962C8B-B14F-4D97-AF65-F5344CB8AC3E}">
        <p14:creationId xmlns:p14="http://schemas.microsoft.com/office/powerpoint/2010/main" val="4261151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ChangeArrowheads="1"/>
          </p:cNvSpPr>
          <p:nvPr/>
        </p:nvSpPr>
        <p:spPr bwMode="auto">
          <a:xfrm>
            <a:off x="2041525" y="1004888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The following table describes the various methods of the PageContext class:</a:t>
            </a:r>
          </a:p>
          <a:p>
            <a:pPr marL="2057400" lvl="4" indent="-228600" fontAlgn="base">
              <a:spcBef>
                <a:spcPct val="20000"/>
              </a:spcBef>
              <a:buSzPct val="140000"/>
            </a:pPr>
            <a:endParaRPr lang="en-US" sz="2200">
              <a:latin typeface="Times New Roman" charset="0"/>
              <a:cs typeface="Times New Roman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7075" y="2198689"/>
            <a:ext cx="8458200" cy="3087687"/>
            <a:chOff x="-3" y="-3"/>
            <a:chExt cx="5009" cy="273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5003" cy="2732"/>
              <a:chOff x="0" y="0"/>
              <a:chExt cx="5003" cy="273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293" cy="422"/>
                <a:chOff x="0" y="0"/>
                <a:chExt cx="2293" cy="422"/>
              </a:xfrm>
            </p:grpSpPr>
            <p:sp>
              <p:nvSpPr>
                <p:cNvPr id="137421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93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93" cy="422"/>
                  <a:chOff x="0" y="0"/>
                  <a:chExt cx="2293" cy="422"/>
                </a:xfrm>
              </p:grpSpPr>
              <p:sp>
                <p:nvSpPr>
                  <p:cNvPr id="137421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207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421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293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293" y="0"/>
                <a:ext cx="2710" cy="422"/>
                <a:chOff x="2293" y="0"/>
                <a:chExt cx="2710" cy="422"/>
              </a:xfrm>
            </p:grpSpPr>
            <p:sp>
              <p:nvSpPr>
                <p:cNvPr id="1374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2293" y="0"/>
                  <a:ext cx="2710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293" y="0"/>
                  <a:ext cx="2710" cy="422"/>
                  <a:chOff x="2293" y="0"/>
                  <a:chExt cx="2710" cy="422"/>
                </a:xfrm>
              </p:grpSpPr>
              <p:sp>
                <p:nvSpPr>
                  <p:cNvPr id="13742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0"/>
                    <a:ext cx="2624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422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293" y="0"/>
                    <a:ext cx="271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422"/>
                <a:ext cx="2293" cy="642"/>
                <a:chOff x="0" y="422"/>
                <a:chExt cx="2293" cy="642"/>
              </a:xfrm>
            </p:grpSpPr>
            <p:sp>
              <p:nvSpPr>
                <p:cNvPr id="1374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207" cy="6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JspWriter getOut()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r>
                    <a:rPr lang="en-US" sz="9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 </a:t>
                  </a: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293" cy="6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293" y="422"/>
                <a:ext cx="2710" cy="642"/>
                <a:chOff x="2293" y="422"/>
                <a:chExt cx="2710" cy="642"/>
              </a:xfrm>
            </p:grpSpPr>
            <p:sp>
              <p:nvSpPr>
                <p:cNvPr id="1374228" name="Rectangle 20"/>
                <p:cNvSpPr>
                  <a:spLocks noChangeArrowheads="1"/>
                </p:cNvSpPr>
                <p:nvPr/>
              </p:nvSpPr>
              <p:spPr bwMode="auto">
                <a:xfrm>
                  <a:off x="2336" y="422"/>
                  <a:ext cx="2624" cy="6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Courier New" pitchFamily="49" charset="0"/>
                    </a:rPr>
                    <a:t>out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2293" y="422"/>
                  <a:ext cx="2710" cy="6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0" y="1064"/>
                <a:ext cx="2293" cy="556"/>
                <a:chOff x="0" y="1064"/>
                <a:chExt cx="2293" cy="556"/>
              </a:xfrm>
            </p:grpSpPr>
            <p:sp>
              <p:nvSpPr>
                <p:cNvPr id="1374231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064"/>
                  <a:ext cx="2207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ServletRequest getRequest()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3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064"/>
                  <a:ext cx="2293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293" y="1064"/>
                <a:ext cx="2710" cy="556"/>
                <a:chOff x="2293" y="1064"/>
                <a:chExt cx="2710" cy="556"/>
              </a:xfrm>
            </p:grpSpPr>
            <p:sp>
              <p:nvSpPr>
                <p:cNvPr id="137423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1064"/>
                  <a:ext cx="2624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Courier New" pitchFamily="49" charset="0"/>
                    </a:rPr>
                    <a:t>request</a:t>
                  </a:r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3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93" y="1064"/>
                  <a:ext cx="271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1620"/>
                <a:ext cx="2293" cy="556"/>
                <a:chOff x="0" y="1620"/>
                <a:chExt cx="2293" cy="556"/>
              </a:xfrm>
            </p:grpSpPr>
            <p:sp>
              <p:nvSpPr>
                <p:cNvPr id="1374237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620"/>
                  <a:ext cx="2207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ServletResponse getResponse()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3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620"/>
                  <a:ext cx="2293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293" y="1620"/>
                <a:ext cx="2710" cy="556"/>
                <a:chOff x="2293" y="1620"/>
                <a:chExt cx="2710" cy="556"/>
              </a:xfrm>
            </p:grpSpPr>
            <p:sp>
              <p:nvSpPr>
                <p:cNvPr id="1374240" name="Rectangle 32"/>
                <p:cNvSpPr>
                  <a:spLocks noChangeArrowheads="1"/>
                </p:cNvSpPr>
                <p:nvPr/>
              </p:nvSpPr>
              <p:spPr bwMode="auto">
                <a:xfrm>
                  <a:off x="2336" y="1620"/>
                  <a:ext cx="2624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response.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293" y="1620"/>
                  <a:ext cx="271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0" y="2176"/>
                <a:ext cx="2293" cy="556"/>
                <a:chOff x="0" y="2176"/>
                <a:chExt cx="2293" cy="556"/>
              </a:xfrm>
            </p:grpSpPr>
            <p:sp>
              <p:nvSpPr>
                <p:cNvPr id="1374243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176"/>
                  <a:ext cx="2207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HttpSession getSession()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4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176"/>
                  <a:ext cx="2293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2293" y="2176"/>
                <a:ext cx="2710" cy="556"/>
                <a:chOff x="2293" y="2176"/>
                <a:chExt cx="2710" cy="556"/>
              </a:xfrm>
            </p:grpSpPr>
            <p:sp>
              <p:nvSpPr>
                <p:cNvPr id="1374246" name="Rectangle 38"/>
                <p:cNvSpPr>
                  <a:spLocks noChangeArrowheads="1"/>
                </p:cNvSpPr>
                <p:nvPr/>
              </p:nvSpPr>
              <p:spPr bwMode="auto">
                <a:xfrm>
                  <a:off x="2336" y="2176"/>
                  <a:ext cx="2624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session.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4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293" y="2176"/>
                  <a:ext cx="271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4248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5009" cy="27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4249" name="Rectangle 41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2000" dirty="0">
                <a:latin typeface="Verdana" pitchFamily="34" charset="0"/>
              </a:rPr>
              <a:t>Developing JSP Custom Tags . . .  Contd.</a:t>
            </a:r>
            <a:endParaRPr lang="en-US" sz="20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8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ChangeArrowheads="1"/>
          </p:cNvSpPr>
          <p:nvPr/>
        </p:nvSpPr>
        <p:spPr bwMode="auto">
          <a:xfrm>
            <a:off x="1931988" y="955675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>
                <a:latin typeface="Times New Roman" charset="0"/>
                <a:cs typeface="Times New Roman" charset="0"/>
              </a:rPr>
              <a:t>Various methods of the PageContext class are (Contd.):</a:t>
            </a:r>
          </a:p>
          <a:p>
            <a:pPr marL="2057400" lvl="4" indent="-228600" fontAlgn="base">
              <a:spcBef>
                <a:spcPct val="20000"/>
              </a:spcBef>
              <a:buSzPct val="140000"/>
            </a:pPr>
            <a:endParaRPr lang="en-US" sz="2200">
              <a:latin typeface="Times New Roman" charset="0"/>
              <a:cs typeface="Times New Roman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6775" y="1854201"/>
            <a:ext cx="8305800" cy="3294063"/>
            <a:chOff x="-3" y="-3"/>
            <a:chExt cx="5182" cy="251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5176" cy="2512"/>
              <a:chOff x="0" y="0"/>
              <a:chExt cx="5176" cy="251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65" cy="422"/>
                <a:chOff x="0" y="0"/>
                <a:chExt cx="2465" cy="422"/>
              </a:xfrm>
            </p:grpSpPr>
            <p:sp>
              <p:nvSpPr>
                <p:cNvPr id="137626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65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65" cy="422"/>
                  <a:chOff x="0" y="0"/>
                  <a:chExt cx="2465" cy="422"/>
                </a:xfrm>
              </p:grpSpPr>
              <p:sp>
                <p:nvSpPr>
                  <p:cNvPr id="13762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379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Method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62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6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465" y="0"/>
                <a:ext cx="2711" cy="422"/>
                <a:chOff x="2465" y="0"/>
                <a:chExt cx="2711" cy="422"/>
              </a:xfrm>
            </p:grpSpPr>
            <p:sp>
              <p:nvSpPr>
                <p:cNvPr id="1376268" name="Rectangle 12"/>
                <p:cNvSpPr>
                  <a:spLocks noChangeArrowheads="1"/>
                </p:cNvSpPr>
                <p:nvPr/>
              </p:nvSpPr>
              <p:spPr bwMode="auto">
                <a:xfrm>
                  <a:off x="2465" y="0"/>
                  <a:ext cx="2711" cy="42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465" y="0"/>
                  <a:ext cx="2711" cy="422"/>
                  <a:chOff x="2465" y="0"/>
                  <a:chExt cx="2711" cy="422"/>
                </a:xfrm>
              </p:grpSpPr>
              <p:sp>
                <p:nvSpPr>
                  <p:cNvPr id="137627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0"/>
                    <a:ext cx="2625" cy="42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6666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solidFill>
                        <a:srgbClr val="006666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7627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465" y="0"/>
                    <a:ext cx="2711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422"/>
                <a:ext cx="2465" cy="556"/>
                <a:chOff x="0" y="422"/>
                <a:chExt cx="2465" cy="556"/>
              </a:xfrm>
            </p:grpSpPr>
            <p:sp>
              <p:nvSpPr>
                <p:cNvPr id="137627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237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Exception getException()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7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246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465" y="422"/>
                <a:ext cx="2711" cy="556"/>
                <a:chOff x="2465" y="422"/>
                <a:chExt cx="2711" cy="556"/>
              </a:xfrm>
            </p:grpSpPr>
            <p:sp>
              <p:nvSpPr>
                <p:cNvPr id="1376276" name="Rectangle 20"/>
                <p:cNvSpPr>
                  <a:spLocks noChangeArrowheads="1"/>
                </p:cNvSpPr>
                <p:nvPr/>
              </p:nvSpPr>
              <p:spPr bwMode="auto">
                <a:xfrm>
                  <a:off x="2508" y="422"/>
                  <a:ext cx="262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exception.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7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65" y="422"/>
                  <a:ext cx="271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0" y="978"/>
                <a:ext cx="2465" cy="556"/>
                <a:chOff x="0" y="978"/>
                <a:chExt cx="2465" cy="556"/>
              </a:xfrm>
            </p:grpSpPr>
            <p:sp>
              <p:nvSpPr>
                <p:cNvPr id="137627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237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ServletContext getServletContext()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0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246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465" y="978"/>
                <a:ext cx="2711" cy="556"/>
                <a:chOff x="2465" y="978"/>
                <a:chExt cx="2711" cy="556"/>
              </a:xfrm>
            </p:grpSpPr>
            <p:sp>
              <p:nvSpPr>
                <p:cNvPr id="1376282" name="Rectangle 26"/>
                <p:cNvSpPr>
                  <a:spLocks noChangeArrowheads="1"/>
                </p:cNvSpPr>
                <p:nvPr/>
              </p:nvSpPr>
              <p:spPr bwMode="auto">
                <a:xfrm>
                  <a:off x="2508" y="978"/>
                  <a:ext cx="262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application.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3" name="Rectangle 27"/>
                <p:cNvSpPr>
                  <a:spLocks noChangeArrowheads="1"/>
                </p:cNvSpPr>
                <p:nvPr/>
              </p:nvSpPr>
              <p:spPr bwMode="auto">
                <a:xfrm>
                  <a:off x="2465" y="978"/>
                  <a:ext cx="271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1534"/>
                <a:ext cx="2465" cy="556"/>
                <a:chOff x="0" y="1534"/>
                <a:chExt cx="2465" cy="556"/>
              </a:xfrm>
            </p:grpSpPr>
            <p:sp>
              <p:nvSpPr>
                <p:cNvPr id="1376285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534"/>
                  <a:ext cx="237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ServletConfig getServletConfig()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534"/>
                  <a:ext cx="246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465" y="1534"/>
                <a:ext cx="2711" cy="556"/>
                <a:chOff x="2465" y="1534"/>
                <a:chExt cx="2711" cy="556"/>
              </a:xfrm>
            </p:grpSpPr>
            <p:sp>
              <p:nvSpPr>
                <p:cNvPr id="1376288" name="Rectangle 32"/>
                <p:cNvSpPr>
                  <a:spLocks noChangeArrowheads="1"/>
                </p:cNvSpPr>
                <p:nvPr/>
              </p:nvSpPr>
              <p:spPr bwMode="auto">
                <a:xfrm>
                  <a:off x="2508" y="1534"/>
                  <a:ext cx="262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config.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8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65" y="1534"/>
                  <a:ext cx="271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0" y="2090"/>
                <a:ext cx="2465" cy="422"/>
                <a:chOff x="0" y="2090"/>
                <a:chExt cx="2465" cy="422"/>
              </a:xfrm>
            </p:grpSpPr>
            <p:sp>
              <p:nvSpPr>
                <p:cNvPr id="1376291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090"/>
                  <a:ext cx="2379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Courier New" pitchFamily="49" charset="0"/>
                      <a:cs typeface="Courier New" pitchFamily="49" charset="0"/>
                    </a:rPr>
                    <a:t>public abstract Object getPage()</a:t>
                  </a:r>
                  <a:endParaRPr lang="en-US" sz="90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9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090"/>
                  <a:ext cx="2465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2465" y="2090"/>
                <a:ext cx="2711" cy="422"/>
                <a:chOff x="2465" y="2090"/>
                <a:chExt cx="2711" cy="422"/>
              </a:xfrm>
            </p:grpSpPr>
            <p:sp>
              <p:nvSpPr>
                <p:cNvPr id="1376294" name="Rectangle 38"/>
                <p:cNvSpPr>
                  <a:spLocks noChangeArrowheads="1"/>
                </p:cNvSpPr>
                <p:nvPr/>
              </p:nvSpPr>
              <p:spPr bwMode="auto">
                <a:xfrm>
                  <a:off x="2508" y="2090"/>
                  <a:ext cx="2625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6666"/>
                      </a:solidFill>
                      <a:latin typeface="Verdana" pitchFamily="34" charset="0"/>
                      <a:cs typeface="Times New Roman" charset="0"/>
                    </a:rPr>
                    <a:t>Returns the JSP implicit object, page.</a:t>
                  </a:r>
                  <a:endParaRPr lang="en-US" sz="900">
                    <a:solidFill>
                      <a:srgbClr val="006666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76295" name="Rectangle 39"/>
                <p:cNvSpPr>
                  <a:spLocks noChangeArrowheads="1"/>
                </p:cNvSpPr>
                <p:nvPr/>
              </p:nvSpPr>
              <p:spPr bwMode="auto">
                <a:xfrm>
                  <a:off x="2465" y="2090"/>
                  <a:ext cx="2711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6296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5182" cy="251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6297" name="Rectangle 41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1606142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98" name="Rectangle 2"/>
          <p:cNvSpPr>
            <a:spLocks noChangeArrowheads="1"/>
          </p:cNvSpPr>
          <p:nvPr/>
        </p:nvSpPr>
        <p:spPr bwMode="auto">
          <a:xfrm>
            <a:off x="1799771" y="1174750"/>
            <a:ext cx="8665029" cy="499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You can extend the 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TagSupport</a:t>
            </a:r>
            <a:r>
              <a:rPr lang="en-US" sz="2200" dirty="0">
                <a:latin typeface="Times New Roman" charset="0"/>
                <a:cs typeface="Times New Roman" charset="0"/>
              </a:rPr>
              <a:t> class of the 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javax.servlet.jsp.tagext</a:t>
            </a:r>
            <a:r>
              <a:rPr lang="en-US" sz="2200" dirty="0">
                <a:latin typeface="Times New Roman" charset="0"/>
                <a:cs typeface="Times New Roman" charset="0"/>
              </a:rPr>
              <a:t> package in your tag handler to develop a tag handler for an </a:t>
            </a:r>
            <a:r>
              <a:rPr lang="en-US" sz="2200" b="1" dirty="0">
                <a:latin typeface="Times New Roman" charset="0"/>
                <a:cs typeface="Times New Roman" charset="0"/>
              </a:rPr>
              <a:t>empty tag.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The following code snippet shows a tag handler, </a:t>
            </a:r>
            <a:r>
              <a:rPr lang="en-US" sz="2200" dirty="0" err="1">
                <a:latin typeface="Times New Roman" charset="0"/>
                <a:cs typeface="Times New Roman" charset="0"/>
              </a:rPr>
              <a:t>WelcomeTag</a:t>
            </a:r>
            <a:r>
              <a:rPr lang="en-US" sz="2200" dirty="0">
                <a:latin typeface="Times New Roman" charset="0"/>
                <a:cs typeface="Times New Roman" charset="0"/>
              </a:rPr>
              <a:t> that extends the 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TagSupport</a:t>
            </a:r>
            <a:r>
              <a:rPr lang="en-US" sz="2200" dirty="0">
                <a:latin typeface="Times New Roman" charset="0"/>
                <a:cs typeface="Times New Roman" charset="0"/>
              </a:rPr>
              <a:t> class to implement a custom tag: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	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import 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javax.servlet.jsp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.*;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latin typeface="Times New Roman" charset="0"/>
                <a:cs typeface="Courier New" pitchFamily="49" charset="0"/>
              </a:rPr>
              <a:t>	import 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javax.servlet.jsp.tagext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.*;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/* Extending the 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TagSupport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 interface */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public class 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WelcomeTag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 extends 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TagSupport</a:t>
            </a:r>
            <a:endParaRPr lang="en-US" sz="2200" b="1" dirty="0">
              <a:latin typeface="Times New Roman" charset="0"/>
              <a:cs typeface="Courier New" pitchFamily="49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335300" name="Rectangle 4"/>
          <p:cNvSpPr>
            <a:spLocks noChangeArrowheads="1"/>
          </p:cNvSpPr>
          <p:nvPr/>
        </p:nvSpPr>
        <p:spPr bwMode="auto">
          <a:xfrm>
            <a:off x="3795713" y="24384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570244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ChangeArrowheads="1"/>
          </p:cNvSpPr>
          <p:nvPr/>
        </p:nvSpPr>
        <p:spPr bwMode="auto">
          <a:xfrm>
            <a:off x="1824038" y="922339"/>
            <a:ext cx="8655050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The methods that you need to override in the tag handler of an empty custom tag are: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 err="1">
                <a:latin typeface="Times New Roman" charset="0"/>
                <a:cs typeface="Courier New" pitchFamily="49" charset="0"/>
              </a:rPr>
              <a:t>doStartTag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()</a:t>
            </a:r>
            <a:r>
              <a:rPr lang="en-US" sz="2200" b="1" dirty="0">
                <a:latin typeface="Times New Roman" charset="0"/>
                <a:cs typeface="Times New Roman" charset="0"/>
              </a:rPr>
              <a:t>:</a:t>
            </a:r>
            <a:r>
              <a:rPr lang="en-US" sz="2200" dirty="0">
                <a:latin typeface="Times New Roman" charset="0"/>
                <a:cs typeface="Times New Roman" charset="0"/>
              </a:rPr>
              <a:t> </a:t>
            </a:r>
          </a:p>
          <a:p>
            <a:pPr marL="1200150" lvl="2" indent="-285750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Is called when the container encounters the start tag of a custom tag. The following code snippet shows the 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doStartTag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()</a:t>
            </a:r>
            <a:r>
              <a:rPr lang="en-US" sz="2200" dirty="0">
                <a:latin typeface="Times New Roman" charset="0"/>
                <a:cs typeface="Times New Roman" charset="0"/>
              </a:rPr>
              <a:t> method of a tag handler for a custom tag that displays a welcome message:</a:t>
            </a:r>
          </a:p>
          <a:p>
            <a:pPr marL="1200150" lvl="2" indent="-285750">
              <a:spcBef>
                <a:spcPct val="20000"/>
              </a:spcBef>
              <a:buSzPct val="140000"/>
              <a:buFontTx/>
              <a:buChar char="•"/>
            </a:pPr>
            <a:endParaRPr lang="en-US" sz="2200" dirty="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public </a:t>
            </a:r>
            <a:r>
              <a:rPr lang="en-US" sz="1400" dirty="0" err="1">
                <a:latin typeface="Times New Roman" charset="0"/>
                <a:cs typeface="Times New Roman" charset="0"/>
              </a:rPr>
              <a:t>int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cs typeface="Times New Roman" charset="0"/>
              </a:rPr>
              <a:t>doStartTag</a:t>
            </a:r>
            <a:r>
              <a:rPr lang="en-US" sz="1400" dirty="0">
                <a:latin typeface="Times New Roman" charset="0"/>
                <a:cs typeface="Times New Roman" charset="0"/>
              </a:rPr>
              <a:t>() throws </a:t>
            </a:r>
            <a:r>
              <a:rPr lang="en-US" sz="1400" dirty="0" err="1">
                <a:latin typeface="Times New Roman" charset="0"/>
                <a:cs typeface="Times New Roman" charset="0"/>
              </a:rPr>
              <a:t>JspException</a:t>
            </a:r>
            <a:r>
              <a:rPr lang="en-US" sz="1400" dirty="0">
                <a:latin typeface="Times New Roman" charset="0"/>
                <a:cs typeface="Times New Roman" charset="0"/>
              </a:rPr>
              <a:t> {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try {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</a:t>
            </a:r>
            <a:r>
              <a:rPr lang="en-US" sz="1400" dirty="0" err="1">
                <a:latin typeface="Times New Roman" charset="0"/>
                <a:cs typeface="Times New Roman" charset="0"/>
              </a:rPr>
              <a:t>JspWriter</a:t>
            </a:r>
            <a:r>
              <a:rPr lang="en-US" sz="1400" dirty="0">
                <a:latin typeface="Times New Roman" charset="0"/>
                <a:cs typeface="Times New Roman" charset="0"/>
              </a:rPr>
              <a:t> out=</a:t>
            </a:r>
            <a:r>
              <a:rPr lang="en-US" sz="1400" dirty="0" err="1">
                <a:latin typeface="Times New Roman" charset="0"/>
                <a:cs typeface="Times New Roman" charset="0"/>
              </a:rPr>
              <a:t>pageContext.getOut</a:t>
            </a:r>
            <a:r>
              <a:rPr lang="en-US" sz="1400" dirty="0">
                <a:latin typeface="Times New Roman" charset="0"/>
                <a:cs typeface="Times New Roman" charset="0"/>
              </a:rPr>
              <a:t>();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</a:t>
            </a:r>
            <a:r>
              <a:rPr lang="en-US" sz="1400" dirty="0" err="1">
                <a:latin typeface="Times New Roman" charset="0"/>
                <a:cs typeface="Times New Roman" charset="0"/>
              </a:rPr>
              <a:t>out.println</a:t>
            </a:r>
            <a:r>
              <a:rPr lang="en-US" sz="1400" dirty="0">
                <a:latin typeface="Times New Roman" charset="0"/>
                <a:cs typeface="Times New Roman" charset="0"/>
              </a:rPr>
              <a:t>("&lt;BR&gt;&lt;B&gt;Welcome to New Tech Books Inc.&lt;B&gt;");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}catch (Exception </a:t>
            </a:r>
            <a:r>
              <a:rPr lang="en-US" sz="1400" dirty="0" err="1">
                <a:latin typeface="Times New Roman" charset="0"/>
                <a:cs typeface="Times New Roman" charset="0"/>
              </a:rPr>
              <a:t>ioException</a:t>
            </a:r>
            <a:r>
              <a:rPr lang="en-US" sz="1400" dirty="0">
                <a:latin typeface="Times New Roman" charset="0"/>
                <a:cs typeface="Times New Roman" charset="0"/>
              </a:rPr>
              <a:t>) {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	</a:t>
            </a:r>
            <a:r>
              <a:rPr lang="en-US" sz="1400" dirty="0" err="1">
                <a:latin typeface="Times New Roman" charset="0"/>
                <a:cs typeface="Times New Roman" charset="0"/>
              </a:rPr>
              <a:t>System.err.println</a:t>
            </a:r>
            <a:r>
              <a:rPr lang="en-US" sz="1400" dirty="0">
                <a:latin typeface="Times New Roman" charset="0"/>
                <a:cs typeface="Times New Roman" charset="0"/>
              </a:rPr>
              <a:t>("IO Exception");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	</a:t>
            </a:r>
            <a:r>
              <a:rPr lang="en-US" sz="1400" dirty="0" err="1">
                <a:latin typeface="Times New Roman" charset="0"/>
                <a:cs typeface="Times New Roman" charset="0"/>
              </a:rPr>
              <a:t>System.err.println</a:t>
            </a:r>
            <a:r>
              <a:rPr lang="en-US" sz="1400" dirty="0">
                <a:latin typeface="Times New Roman" charset="0"/>
                <a:cs typeface="Times New Roman" charset="0"/>
              </a:rPr>
              <a:t>("</a:t>
            </a:r>
            <a:r>
              <a:rPr lang="en-US" sz="1400" dirty="0" err="1">
                <a:latin typeface="Times New Roman" charset="0"/>
                <a:cs typeface="Times New Roman" charset="0"/>
              </a:rPr>
              <a:t>ioException.toString</a:t>
            </a:r>
            <a:r>
              <a:rPr lang="en-US" sz="1400" dirty="0">
                <a:latin typeface="Times New Roman" charset="0"/>
                <a:cs typeface="Times New Roman" charset="0"/>
              </a:rPr>
              <a:t>()");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1400" dirty="0">
                <a:latin typeface="Times New Roman" charset="0"/>
                <a:cs typeface="Times New Roman" charset="0"/>
              </a:rPr>
              <a:t>	} return SKIP_BODY;}</a:t>
            </a:r>
          </a:p>
        </p:txBody>
      </p:sp>
      <p:sp>
        <p:nvSpPr>
          <p:cNvPr id="1337348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3449597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ChangeArrowheads="1"/>
          </p:cNvSpPr>
          <p:nvPr/>
        </p:nvSpPr>
        <p:spPr bwMode="auto">
          <a:xfrm>
            <a:off x="2117725" y="1079500"/>
            <a:ext cx="8313738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>
              <a:latin typeface="Times New Roman" charset="0"/>
              <a:cs typeface="Courier New" pitchFamily="49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Courier New" pitchFamily="49" charset="0"/>
              </a:rPr>
              <a:t>doEndTag()</a:t>
            </a:r>
            <a:r>
              <a:rPr lang="en-US" sz="2200" b="1">
                <a:latin typeface="Times New Roman" charset="0"/>
                <a:cs typeface="Times New Roman" charset="0"/>
              </a:rPr>
              <a:t>:</a:t>
            </a:r>
            <a:r>
              <a:rPr lang="en-US" sz="2200">
                <a:latin typeface="Times New Roman" charset="0"/>
                <a:cs typeface="Times New Roman" charset="0"/>
              </a:rPr>
              <a:t> Is called when the container encounters the end tag of a custom tag. The following code snippet shows the </a:t>
            </a:r>
            <a:r>
              <a:rPr lang="en-US" sz="2200">
                <a:latin typeface="Times New Roman" charset="0"/>
                <a:cs typeface="Courier New" pitchFamily="49" charset="0"/>
              </a:rPr>
              <a:t>doEndTag()</a:t>
            </a:r>
            <a:r>
              <a:rPr lang="en-US" sz="2200">
                <a:latin typeface="Times New Roman" charset="0"/>
                <a:cs typeface="Times New Roman" charset="0"/>
              </a:rPr>
              <a:t> method of a tag handler for a custom tag that displays a welcome message:	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>
                <a:latin typeface="Times New Roman" charset="0"/>
                <a:cs typeface="Times New Roman" charset="0"/>
              </a:rPr>
              <a:t>	public int doEndTag() throws JspException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>
                <a:latin typeface="Times New Roman" charset="0"/>
                <a:cs typeface="Times New Roman" charset="0"/>
              </a:rPr>
              <a:t>	{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>
                <a:latin typeface="Times New Roman" charset="0"/>
                <a:cs typeface="Times New Roman" charset="0"/>
              </a:rPr>
              <a:t>	     /* Skip the processing of the rest of the page */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>
                <a:latin typeface="Times New Roman" charset="0"/>
                <a:cs typeface="Times New Roman" charset="0"/>
              </a:rPr>
              <a:t>	      return SKIP_PAGE;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>
                <a:latin typeface="Times New Roman" charset="0"/>
                <a:cs typeface="Times New Roman" charset="0"/>
              </a:rPr>
              <a:t>	} </a:t>
            </a:r>
          </a:p>
        </p:txBody>
      </p:sp>
      <p:sp>
        <p:nvSpPr>
          <p:cNvPr id="1339396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9397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3113805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ChangeArrowheads="1"/>
          </p:cNvSpPr>
          <p:nvPr/>
        </p:nvSpPr>
        <p:spPr bwMode="auto">
          <a:xfrm>
            <a:off x="1698172" y="1190625"/>
            <a:ext cx="8671379" cy="499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latin typeface="Times New Roman" charset="0"/>
                <a:cs typeface="Times New Roman" charset="0"/>
              </a:rPr>
              <a:t>Developing the TLD File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 dirty="0">
                <a:latin typeface="Times New Roman" charset="0"/>
                <a:cs typeface="Times New Roman" charset="0"/>
              </a:rPr>
              <a:t>A TLD file: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Defines a custom tag in XML format.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Provides information, such as tag library version, name of the tag, description of the tag, and the name of the tag handler that implements the tag.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Contains a root element &lt;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200" dirty="0">
                <a:latin typeface="Times New Roman" charset="0"/>
                <a:cs typeface="Times New Roman" charset="0"/>
              </a:rPr>
              <a:t>&gt; within which various elements appear.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Defines multiple custom tag using a &lt;tag&gt; element within &lt;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200" dirty="0">
                <a:latin typeface="Times New Roman" charset="0"/>
                <a:cs typeface="Times New Roman" charset="0"/>
              </a:rPr>
              <a:t>&gt; element.</a:t>
            </a:r>
          </a:p>
        </p:txBody>
      </p:sp>
      <p:sp>
        <p:nvSpPr>
          <p:cNvPr id="1341444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4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1164121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ChangeArrowheads="1"/>
          </p:cNvSpPr>
          <p:nvPr/>
        </p:nvSpPr>
        <p:spPr bwMode="auto">
          <a:xfrm>
            <a:off x="1833563" y="969963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The following table describes the various &lt;taglib&gt; elements:</a:t>
            </a:r>
          </a:p>
        </p:txBody>
      </p:sp>
      <p:sp>
        <p:nvSpPr>
          <p:cNvPr id="134349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59039" y="2603500"/>
            <a:ext cx="7699375" cy="2819400"/>
            <a:chOff x="-3" y="-3"/>
            <a:chExt cx="4850" cy="223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844" cy="2224"/>
              <a:chOff x="0" y="0"/>
              <a:chExt cx="4844" cy="222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58" cy="422"/>
                <a:chOff x="0" y="0"/>
                <a:chExt cx="1558" cy="422"/>
              </a:xfrm>
            </p:grpSpPr>
            <p:sp>
              <p:nvSpPr>
                <p:cNvPr id="134349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58" cy="422"/>
                  <a:chOff x="0" y="0"/>
                  <a:chExt cx="1558" cy="422"/>
                </a:xfrm>
              </p:grpSpPr>
              <p:sp>
                <p:nvSpPr>
                  <p:cNvPr id="134349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349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5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58" y="0"/>
                <a:ext cx="3286" cy="422"/>
                <a:chOff x="1558" y="0"/>
                <a:chExt cx="3286" cy="422"/>
              </a:xfrm>
            </p:grpSpPr>
            <p:sp>
              <p:nvSpPr>
                <p:cNvPr id="1343501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328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58" y="0"/>
                  <a:ext cx="3286" cy="422"/>
                  <a:chOff x="1558" y="0"/>
                  <a:chExt cx="3286" cy="422"/>
                </a:xfrm>
              </p:grpSpPr>
              <p:sp>
                <p:nvSpPr>
                  <p:cNvPr id="13435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0"/>
                    <a:ext cx="320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350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0"/>
                    <a:ext cx="328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58" cy="690"/>
                <a:chOff x="0" y="422"/>
                <a:chExt cx="1558" cy="690"/>
              </a:xfrm>
            </p:grpSpPr>
            <p:sp>
              <p:nvSpPr>
                <p:cNvPr id="13435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2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&lt;tlib-version&gt;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0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58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58" y="422"/>
                <a:ext cx="3286" cy="690"/>
                <a:chOff x="1558" y="422"/>
                <a:chExt cx="3286" cy="690"/>
              </a:xfrm>
            </p:grpSpPr>
            <p:sp>
              <p:nvSpPr>
                <p:cNvPr id="134350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1" y="422"/>
                  <a:ext cx="320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version of the tag library. The element, </a:t>
                  </a:r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&lt;tlib-version&gt;&lt;/tlib-version&gt;,</a:t>
                  </a:r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 must be declared when you define a new tag library.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58" y="422"/>
                  <a:ext cx="328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112"/>
                <a:ext cx="1558" cy="556"/>
                <a:chOff x="0" y="1112"/>
                <a:chExt cx="1558" cy="556"/>
              </a:xfrm>
            </p:grpSpPr>
            <p:sp>
              <p:nvSpPr>
                <p:cNvPr id="13435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&lt;jsp-version&gt;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58" y="1112"/>
                <a:ext cx="3286" cy="556"/>
                <a:chOff x="1558" y="1112"/>
                <a:chExt cx="3286" cy="556"/>
              </a:xfrm>
            </p:grpSpPr>
            <p:sp>
              <p:nvSpPr>
                <p:cNvPr id="134351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1" y="1112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version of the JSP page that the tag library uses.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6" name="Rectangle 28"/>
                <p:cNvSpPr>
                  <a:spLocks noChangeArrowheads="1"/>
                </p:cNvSpPr>
                <p:nvPr/>
              </p:nvSpPr>
              <p:spPr bwMode="auto">
                <a:xfrm>
                  <a:off x="1558" y="1112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668"/>
                <a:ext cx="1558" cy="556"/>
                <a:chOff x="0" y="1668"/>
                <a:chExt cx="1558" cy="556"/>
              </a:xfrm>
            </p:grpSpPr>
            <p:sp>
              <p:nvSpPr>
                <p:cNvPr id="1343518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668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&lt;short-name&gt;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1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668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558" y="1668"/>
                <a:ext cx="3286" cy="556"/>
                <a:chOff x="1558" y="1668"/>
                <a:chExt cx="3286" cy="556"/>
              </a:xfrm>
            </p:grpSpPr>
            <p:sp>
              <p:nvSpPr>
                <p:cNvPr id="134352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01" y="1668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 short name of the tag library that refers to the tag library.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35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558" y="1668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3523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4850" cy="223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3524" name="Rectangle 36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2334403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ChangeArrowheads="1"/>
          </p:cNvSpPr>
          <p:nvPr/>
        </p:nvSpPr>
        <p:spPr bwMode="auto">
          <a:xfrm>
            <a:off x="1881188" y="1127125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Various &lt;taglib&gt; elements are (Contd.):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>
              <a:latin typeface="Times New Roman" charset="0"/>
              <a:cs typeface="Times New Roman" charset="0"/>
            </a:endParaRPr>
          </a:p>
        </p:txBody>
      </p:sp>
      <p:sp>
        <p:nvSpPr>
          <p:cNvPr id="1345540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52651" y="2506663"/>
            <a:ext cx="7699375" cy="2362200"/>
            <a:chOff x="-3" y="-3"/>
            <a:chExt cx="4850" cy="182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844" cy="1822"/>
              <a:chOff x="0" y="0"/>
              <a:chExt cx="4844" cy="182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558" cy="422"/>
                <a:chOff x="0" y="0"/>
                <a:chExt cx="1558" cy="422"/>
              </a:xfrm>
            </p:grpSpPr>
            <p:sp>
              <p:nvSpPr>
                <p:cNvPr id="134554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58" cy="422"/>
                  <a:chOff x="0" y="0"/>
                  <a:chExt cx="1558" cy="422"/>
                </a:xfrm>
              </p:grpSpPr>
              <p:sp>
                <p:nvSpPr>
                  <p:cNvPr id="13455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47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554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5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58" y="0"/>
                <a:ext cx="3286" cy="422"/>
                <a:chOff x="1558" y="0"/>
                <a:chExt cx="3286" cy="422"/>
              </a:xfrm>
            </p:grpSpPr>
            <p:sp>
              <p:nvSpPr>
                <p:cNvPr id="1345549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8" y="0"/>
                  <a:ext cx="328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558" y="0"/>
                  <a:ext cx="3286" cy="422"/>
                  <a:chOff x="1558" y="0"/>
                  <a:chExt cx="3286" cy="422"/>
                </a:xfrm>
              </p:grpSpPr>
              <p:sp>
                <p:nvSpPr>
                  <p:cNvPr id="13455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0"/>
                    <a:ext cx="320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555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0"/>
                    <a:ext cx="328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558" cy="556"/>
                <a:chOff x="0" y="422"/>
                <a:chExt cx="1558" cy="556"/>
              </a:xfrm>
            </p:grpSpPr>
            <p:sp>
              <p:nvSpPr>
                <p:cNvPr id="134555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472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&lt;description&gt;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5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558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558" y="422"/>
                <a:ext cx="3286" cy="556"/>
                <a:chOff x="1558" y="422"/>
                <a:chExt cx="3286" cy="556"/>
              </a:xfrm>
            </p:grpSpPr>
            <p:sp>
              <p:nvSpPr>
                <p:cNvPr id="13455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01" y="422"/>
                  <a:ext cx="3200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Describes the tag library, such as the type of tags contained in the tag library.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58" name="Rectangle 22"/>
                <p:cNvSpPr>
                  <a:spLocks noChangeArrowheads="1"/>
                </p:cNvSpPr>
                <p:nvPr/>
              </p:nvSpPr>
              <p:spPr bwMode="auto">
                <a:xfrm>
                  <a:off x="1558" y="422"/>
                  <a:ext cx="3286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978"/>
                <a:ext cx="1558" cy="422"/>
                <a:chOff x="0" y="978"/>
                <a:chExt cx="1558" cy="422"/>
              </a:xfrm>
            </p:grpSpPr>
            <p:sp>
              <p:nvSpPr>
                <p:cNvPr id="134556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147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&lt;uri&gt;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6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55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558" y="978"/>
                <a:ext cx="3286" cy="422"/>
                <a:chOff x="1558" y="978"/>
                <a:chExt cx="3286" cy="422"/>
              </a:xfrm>
            </p:grpSpPr>
            <p:sp>
              <p:nvSpPr>
                <p:cNvPr id="13455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1" y="978"/>
                  <a:ext cx="320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 unique id for the tag library.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64" name="Rectangle 28"/>
                <p:cNvSpPr>
                  <a:spLocks noChangeArrowheads="1"/>
                </p:cNvSpPr>
                <p:nvPr/>
              </p:nvSpPr>
              <p:spPr bwMode="auto">
                <a:xfrm>
                  <a:off x="1558" y="978"/>
                  <a:ext cx="328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400"/>
                <a:ext cx="1558" cy="422"/>
                <a:chOff x="0" y="1400"/>
                <a:chExt cx="1558" cy="422"/>
              </a:xfrm>
            </p:grpSpPr>
            <p:sp>
              <p:nvSpPr>
                <p:cNvPr id="134556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400"/>
                  <a:ext cx="147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&lt;tag&gt;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6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400"/>
                  <a:ext cx="1558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558" y="1400"/>
                <a:ext cx="3286" cy="422"/>
                <a:chOff x="1558" y="1400"/>
                <a:chExt cx="3286" cy="422"/>
              </a:xfrm>
            </p:grpSpPr>
            <p:sp>
              <p:nvSpPr>
                <p:cNvPr id="134556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01" y="1400"/>
                  <a:ext cx="320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Contains elements to define a custom tag.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5570" name="Rectangle 34"/>
                <p:cNvSpPr>
                  <a:spLocks noChangeArrowheads="1"/>
                </p:cNvSpPr>
                <p:nvPr/>
              </p:nvSpPr>
              <p:spPr bwMode="auto">
                <a:xfrm>
                  <a:off x="1558" y="1400"/>
                  <a:ext cx="328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5571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4850" cy="182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5572" name="Rectangle 36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3237372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ChangeArrowheads="1"/>
          </p:cNvSpPr>
          <p:nvPr/>
        </p:nvSpPr>
        <p:spPr bwMode="auto">
          <a:xfrm>
            <a:off x="2087563" y="1190625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Various &lt;taglib&gt; elements are (Contd.):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>
              <a:latin typeface="Times New Roman" charset="0"/>
              <a:cs typeface="Times New Roman" charset="0"/>
            </a:endParaRPr>
          </a:p>
        </p:txBody>
      </p:sp>
      <p:sp>
        <p:nvSpPr>
          <p:cNvPr id="1347588" name="Rectangle 4"/>
          <p:cNvSpPr>
            <a:spLocks noChangeArrowheads="1"/>
          </p:cNvSpPr>
          <p:nvPr/>
        </p:nvSpPr>
        <p:spPr bwMode="auto">
          <a:xfrm>
            <a:off x="2971800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4413" y="2997200"/>
            <a:ext cx="7624762" cy="1879600"/>
            <a:chOff x="-3" y="-3"/>
            <a:chExt cx="4803" cy="180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797" cy="1802"/>
              <a:chOff x="0" y="0"/>
              <a:chExt cx="4797" cy="180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425" cy="422"/>
                <a:chOff x="0" y="0"/>
                <a:chExt cx="1425" cy="422"/>
              </a:xfrm>
            </p:grpSpPr>
            <p:sp>
              <p:nvSpPr>
                <p:cNvPr id="134759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25" cy="422"/>
                  <a:chOff x="0" y="0"/>
                  <a:chExt cx="1425" cy="422"/>
                </a:xfrm>
              </p:grpSpPr>
              <p:sp>
                <p:nvSpPr>
                  <p:cNvPr id="13475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3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 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75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2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25" y="0"/>
                <a:ext cx="3372" cy="422"/>
                <a:chOff x="1425" y="0"/>
                <a:chExt cx="3372" cy="422"/>
              </a:xfrm>
            </p:grpSpPr>
            <p:sp>
              <p:nvSpPr>
                <p:cNvPr id="13475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5" y="0"/>
                  <a:ext cx="3372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425" y="0"/>
                  <a:ext cx="3372" cy="422"/>
                  <a:chOff x="1425" y="0"/>
                  <a:chExt cx="3372" cy="422"/>
                </a:xfrm>
              </p:grpSpPr>
              <p:sp>
                <p:nvSpPr>
                  <p:cNvPr id="134759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0"/>
                    <a:ext cx="3286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76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0"/>
                    <a:ext cx="3372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425" cy="690"/>
                <a:chOff x="0" y="422"/>
                <a:chExt cx="1425" cy="690"/>
              </a:xfrm>
            </p:grpSpPr>
            <p:sp>
              <p:nvSpPr>
                <p:cNvPr id="134760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&lt;name&gt;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0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425" y="422"/>
                <a:ext cx="3372" cy="690"/>
                <a:chOff x="1425" y="422"/>
                <a:chExt cx="3372" cy="690"/>
              </a:xfrm>
            </p:grpSpPr>
            <p:sp>
              <p:nvSpPr>
                <p:cNvPr id="1347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68" y="422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custom tag. This is a required tag because it must be defined while creating a JSP custom tag.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425" y="422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112"/>
                <a:ext cx="1425" cy="690"/>
                <a:chOff x="0" y="1112"/>
                <a:chExt cx="1425" cy="690"/>
              </a:xfrm>
            </p:grpSpPr>
            <p:sp>
              <p:nvSpPr>
                <p:cNvPr id="134760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&lt;tag-class&gt;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0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425" y="1112"/>
                <a:ext cx="3372" cy="690"/>
                <a:chOff x="1425" y="1112"/>
                <a:chExt cx="3372" cy="690"/>
              </a:xfrm>
            </p:grpSpPr>
            <p:sp>
              <p:nvSpPr>
                <p:cNvPr id="1347611" name="Rectangle 27"/>
                <p:cNvSpPr>
                  <a:spLocks noChangeArrowheads="1"/>
                </p:cNvSpPr>
                <p:nvPr/>
              </p:nvSpPr>
              <p:spPr bwMode="auto">
                <a:xfrm>
                  <a:off x="1468" y="1112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tag handler class that provides the functionality of custom tag. It is a required element and you must specify the fully qualified name of the class.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76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425" y="1112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7613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803" cy="180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7614" name="Rectangle 30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2020949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883776" y="6494464"/>
            <a:ext cx="542925" cy="261937"/>
          </a:xfrm>
          <a:prstGeom prst="rect">
            <a:avLst/>
          </a:prstGeom>
        </p:spPr>
        <p:txBody>
          <a:bodyPr/>
          <a:lstStyle/>
          <a:p>
            <a:fld id="{55BF32CC-0EEC-45D6-ADDC-95651187DAB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349634" name="Rectangle 2"/>
          <p:cNvSpPr>
            <a:spLocks noChangeArrowheads="1"/>
          </p:cNvSpPr>
          <p:nvPr/>
        </p:nvSpPr>
        <p:spPr bwMode="auto">
          <a:xfrm>
            <a:off x="2133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b="1">
                <a:latin typeface="Times New Roman" charset="0"/>
                <a:cs typeface="Times New Roman" charset="0"/>
              </a:rPr>
              <a:t>Various &lt;taglib&gt; elements are (Contd.):</a:t>
            </a:r>
          </a:p>
        </p:txBody>
      </p:sp>
      <p:sp>
        <p:nvSpPr>
          <p:cNvPr id="1349636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1" y="2895600"/>
            <a:ext cx="7624763" cy="2057400"/>
            <a:chOff x="-3" y="-3"/>
            <a:chExt cx="4803" cy="167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797" cy="1668"/>
              <a:chOff x="0" y="0"/>
              <a:chExt cx="4797" cy="166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425" cy="422"/>
                <a:chOff x="0" y="0"/>
                <a:chExt cx="1425" cy="422"/>
              </a:xfrm>
            </p:grpSpPr>
            <p:sp>
              <p:nvSpPr>
                <p:cNvPr id="134964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5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25" cy="422"/>
                  <a:chOff x="0" y="0"/>
                  <a:chExt cx="1425" cy="422"/>
                </a:xfrm>
              </p:grpSpPr>
              <p:sp>
                <p:nvSpPr>
                  <p:cNvPr id="134964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339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Element Name 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964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25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25" y="0"/>
                <a:ext cx="3372" cy="422"/>
                <a:chOff x="1425" y="0"/>
                <a:chExt cx="3372" cy="422"/>
              </a:xfrm>
            </p:grpSpPr>
            <p:sp>
              <p:nvSpPr>
                <p:cNvPr id="13496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5" y="0"/>
                  <a:ext cx="3372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425" y="0"/>
                  <a:ext cx="3372" cy="422"/>
                  <a:chOff x="1425" y="0"/>
                  <a:chExt cx="3372" cy="422"/>
                </a:xfrm>
              </p:grpSpPr>
              <p:sp>
                <p:nvSpPr>
                  <p:cNvPr id="134964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0"/>
                    <a:ext cx="3286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34964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0"/>
                    <a:ext cx="3372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422"/>
                <a:ext cx="1425" cy="556"/>
                <a:chOff x="0" y="422"/>
                <a:chExt cx="1425" cy="556"/>
              </a:xfrm>
            </p:grpSpPr>
            <p:sp>
              <p:nvSpPr>
                <p:cNvPr id="134965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339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&lt;description&gt;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5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425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425" y="422"/>
                <a:ext cx="3372" cy="556"/>
                <a:chOff x="1425" y="422"/>
                <a:chExt cx="3372" cy="556"/>
              </a:xfrm>
            </p:grpSpPr>
            <p:sp>
              <p:nvSpPr>
                <p:cNvPr id="13496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68" y="422"/>
                  <a:ext cx="3286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tag functionality. This is an optional element.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25" y="422"/>
                  <a:ext cx="3372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978"/>
                <a:ext cx="1425" cy="690"/>
                <a:chOff x="0" y="978"/>
                <a:chExt cx="1425" cy="690"/>
              </a:xfrm>
            </p:grpSpPr>
            <p:sp>
              <p:nvSpPr>
                <p:cNvPr id="134965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1339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Times New Roman" charset="0"/>
                    </a:rPr>
                    <a:t>&lt;body-content&gt;</a:t>
                  </a:r>
                  <a:endParaRPr lang="en-US" sz="900">
                    <a:latin typeface="Courier New" pitchFamily="49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5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425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425" y="978"/>
                <a:ext cx="3372" cy="690"/>
                <a:chOff x="1425" y="978"/>
                <a:chExt cx="3372" cy="690"/>
              </a:xfrm>
            </p:grpSpPr>
            <p:sp>
              <p:nvSpPr>
                <p:cNvPr id="1349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68" y="978"/>
                  <a:ext cx="3286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body content enclosed within the opening and closing tag of the custom tag. For empty custom tag, the body of this element is empty.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349660" name="Rectangle 28"/>
                <p:cNvSpPr>
                  <a:spLocks noChangeArrowheads="1"/>
                </p:cNvSpPr>
                <p:nvPr/>
              </p:nvSpPr>
              <p:spPr bwMode="auto">
                <a:xfrm>
                  <a:off x="1425" y="978"/>
                  <a:ext cx="3372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9661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4803" cy="16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9662" name="Rectangle 30"/>
          <p:cNvSpPr>
            <a:spLocks noGrp="1" noChangeArrowheads="1"/>
          </p:cNvSpPr>
          <p:nvPr>
            <p:ph type="title"/>
          </p:nvPr>
        </p:nvSpPr>
        <p:spPr>
          <a:xfrm>
            <a:off x="2654300" y="152400"/>
            <a:ext cx="7315200" cy="685800"/>
          </a:xfrm>
          <a:noFill/>
          <a:ln/>
        </p:spPr>
        <p:txBody>
          <a:bodyPr/>
          <a:lstStyle/>
          <a:p>
            <a:r>
              <a:rPr lang="en-US" sz="3200" b="0">
                <a:latin typeface="Verdana" pitchFamily="34" charset="0"/>
              </a:rPr>
              <a:t>Developing 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117904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ChangeArrowheads="1"/>
          </p:cNvSpPr>
          <p:nvPr/>
        </p:nvSpPr>
        <p:spPr bwMode="auto">
          <a:xfrm>
            <a:off x="1881188" y="938213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43050" lvl="2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971550" lvl="1" indent="-4572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JSP action tags are (Contd.):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8050" y="2209801"/>
            <a:ext cx="7958138" cy="3203575"/>
            <a:chOff x="-3" y="-3"/>
            <a:chExt cx="5109" cy="221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03" cy="2204"/>
              <a:chOff x="0" y="0"/>
              <a:chExt cx="5103" cy="2204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170" cy="422"/>
                <a:chOff x="0" y="0"/>
                <a:chExt cx="1170" cy="422"/>
              </a:xfrm>
            </p:grpSpPr>
            <p:sp>
              <p:nvSpPr>
                <p:cNvPr id="1414150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0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70" cy="422"/>
                  <a:chOff x="0" y="0"/>
                  <a:chExt cx="1170" cy="422"/>
                </a:xfrm>
              </p:grpSpPr>
              <p:sp>
                <p:nvSpPr>
                  <p:cNvPr id="141415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084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5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7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170" y="0"/>
                <a:ext cx="1310" cy="422"/>
                <a:chOff x="1170" y="0"/>
                <a:chExt cx="1310" cy="422"/>
              </a:xfrm>
            </p:grpSpPr>
            <p:sp>
              <p:nvSpPr>
                <p:cNvPr id="14141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170" y="0"/>
                  <a:ext cx="1310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170" y="0"/>
                  <a:ext cx="1310" cy="422"/>
                  <a:chOff x="1170" y="0"/>
                  <a:chExt cx="1310" cy="422"/>
                </a:xfrm>
              </p:grpSpPr>
              <p:sp>
                <p:nvSpPr>
                  <p:cNvPr id="141415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13" y="0"/>
                    <a:ext cx="1224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5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0"/>
                    <a:ext cx="1310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480" y="0"/>
                <a:ext cx="806" cy="422"/>
                <a:chOff x="2480" y="0"/>
                <a:chExt cx="806" cy="422"/>
              </a:xfrm>
            </p:grpSpPr>
            <p:sp>
              <p:nvSpPr>
                <p:cNvPr id="14141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80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480" y="0"/>
                  <a:ext cx="806" cy="422"/>
                  <a:chOff x="2480" y="0"/>
                  <a:chExt cx="806" cy="422"/>
                </a:xfrm>
              </p:grpSpPr>
              <p:sp>
                <p:nvSpPr>
                  <p:cNvPr id="141416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523" y="0"/>
                    <a:ext cx="72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6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0"/>
                    <a:ext cx="80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286" y="0"/>
                <a:ext cx="1817" cy="422"/>
                <a:chOff x="3286" y="0"/>
                <a:chExt cx="1817" cy="422"/>
              </a:xfrm>
            </p:grpSpPr>
            <p:sp>
              <p:nvSpPr>
                <p:cNvPr id="1414165" name="Rectangle 21"/>
                <p:cNvSpPr>
                  <a:spLocks noChangeArrowheads="1"/>
                </p:cNvSpPr>
                <p:nvPr/>
              </p:nvSpPr>
              <p:spPr bwMode="auto">
                <a:xfrm>
                  <a:off x="3286" y="0"/>
                  <a:ext cx="1817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286" y="0"/>
                  <a:ext cx="1817" cy="422"/>
                  <a:chOff x="3286" y="0"/>
                  <a:chExt cx="1817" cy="422"/>
                </a:xfrm>
              </p:grpSpPr>
              <p:sp>
                <p:nvSpPr>
                  <p:cNvPr id="141416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29" y="0"/>
                    <a:ext cx="1731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416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0"/>
                    <a:ext cx="1817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422"/>
                <a:ext cx="1170" cy="690"/>
                <a:chOff x="0" y="422"/>
                <a:chExt cx="1170" cy="690"/>
              </a:xfrm>
            </p:grpSpPr>
            <p:sp>
              <p:nvSpPr>
                <p:cNvPr id="141417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084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&lt;jsp:forward&gt;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7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170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170" y="422"/>
                <a:ext cx="1310" cy="690"/>
                <a:chOff x="1170" y="422"/>
                <a:chExt cx="1310" cy="690"/>
              </a:xfrm>
            </p:grpSpPr>
            <p:sp>
              <p:nvSpPr>
                <p:cNvPr id="1414173" name="Rectangle 29"/>
                <p:cNvSpPr>
                  <a:spLocks noChangeArrowheads="1"/>
                </p:cNvSpPr>
                <p:nvPr/>
              </p:nvSpPr>
              <p:spPr bwMode="auto">
                <a:xfrm>
                  <a:off x="1213" y="422"/>
                  <a:ext cx="1224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Used to forward a request to a target page. 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7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70" y="422"/>
                  <a:ext cx="1310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480" y="422"/>
                <a:ext cx="806" cy="690"/>
                <a:chOff x="2480" y="422"/>
                <a:chExt cx="806" cy="690"/>
              </a:xfrm>
            </p:grpSpPr>
            <p:sp>
              <p:nvSpPr>
                <p:cNvPr id="1414176" name="Rectangle 32"/>
                <p:cNvSpPr>
                  <a:spLocks noChangeArrowheads="1"/>
                </p:cNvSpPr>
                <p:nvPr/>
              </p:nvSpPr>
              <p:spPr bwMode="auto">
                <a:xfrm>
                  <a:off x="2523" y="422"/>
                  <a:ext cx="720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page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77" name="Rectangle 33"/>
                <p:cNvSpPr>
                  <a:spLocks noChangeArrowheads="1"/>
                </p:cNvSpPr>
                <p:nvPr/>
              </p:nvSpPr>
              <p:spPr bwMode="auto">
                <a:xfrm>
                  <a:off x="2480" y="422"/>
                  <a:ext cx="806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286" y="422"/>
                <a:ext cx="1817" cy="690"/>
                <a:chOff x="3286" y="422"/>
                <a:chExt cx="1817" cy="690"/>
              </a:xfrm>
            </p:grpSpPr>
            <p:sp>
              <p:nvSpPr>
                <p:cNvPr id="1414179" name="Rectangle 35"/>
                <p:cNvSpPr>
                  <a:spLocks noChangeArrowheads="1"/>
                </p:cNvSpPr>
                <p:nvPr/>
              </p:nvSpPr>
              <p:spPr bwMode="auto">
                <a:xfrm>
                  <a:off x="3329" y="422"/>
                  <a:ext cx="1731" cy="6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the URL of the target page</a:t>
                  </a:r>
                  <a:r>
                    <a:rPr lang="en-US" sz="900">
                      <a:latin typeface="Verdana" pitchFamily="34" charset="0"/>
                      <a:cs typeface="Times New Roman" charset="0"/>
                    </a:rPr>
                    <a:t>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0" name="Rectangle 36"/>
                <p:cNvSpPr>
                  <a:spLocks noChangeArrowheads="1"/>
                </p:cNvSpPr>
                <p:nvPr/>
              </p:nvSpPr>
              <p:spPr bwMode="auto">
                <a:xfrm>
                  <a:off x="3286" y="422"/>
                  <a:ext cx="1817" cy="6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0" y="1112"/>
                <a:ext cx="1170" cy="1092"/>
                <a:chOff x="0" y="1112"/>
                <a:chExt cx="1170" cy="1092"/>
              </a:xfrm>
            </p:grpSpPr>
            <p:sp>
              <p:nvSpPr>
                <p:cNvPr id="1414182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112"/>
                  <a:ext cx="108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&lt;jsp:include&gt;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112"/>
                  <a:ext cx="117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1170" y="1112"/>
                <a:ext cx="1310" cy="1092"/>
                <a:chOff x="1170" y="1112"/>
                <a:chExt cx="1310" cy="1092"/>
              </a:xfrm>
            </p:grpSpPr>
            <p:sp>
              <p:nvSpPr>
                <p:cNvPr id="14141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3" y="1112"/>
                  <a:ext cx="122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Includes a file in the current JSP page.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170" y="1112"/>
                  <a:ext cx="131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3"/>
              <p:cNvGrpSpPr>
                <a:grpSpLocks/>
              </p:cNvGrpSpPr>
              <p:nvPr/>
            </p:nvGrpSpPr>
            <p:grpSpPr bwMode="auto">
              <a:xfrm>
                <a:off x="2480" y="1112"/>
                <a:ext cx="806" cy="1092"/>
                <a:chOff x="2480" y="1112"/>
                <a:chExt cx="806" cy="1092"/>
              </a:xfrm>
            </p:grpSpPr>
            <p:sp>
              <p:nvSpPr>
                <p:cNvPr id="1414188" name="Rectangle 44"/>
                <p:cNvSpPr>
                  <a:spLocks noChangeArrowheads="1"/>
                </p:cNvSpPr>
                <p:nvPr/>
              </p:nvSpPr>
              <p:spPr bwMode="auto">
                <a:xfrm>
                  <a:off x="2523" y="1112"/>
                  <a:ext cx="720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page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flush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480" y="1112"/>
                  <a:ext cx="806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6"/>
              <p:cNvGrpSpPr>
                <a:grpSpLocks/>
              </p:cNvGrpSpPr>
              <p:nvPr/>
            </p:nvGrpSpPr>
            <p:grpSpPr bwMode="auto">
              <a:xfrm>
                <a:off x="3286" y="1112"/>
                <a:ext cx="1817" cy="1092"/>
                <a:chOff x="3286" y="1112"/>
                <a:chExt cx="1817" cy="1092"/>
              </a:xfrm>
            </p:grpSpPr>
            <p:sp>
              <p:nvSpPr>
                <p:cNvPr id="1414191" name="Rectangle 47"/>
                <p:cNvSpPr>
                  <a:spLocks noChangeArrowheads="1"/>
                </p:cNvSpPr>
                <p:nvPr/>
              </p:nvSpPr>
              <p:spPr bwMode="auto">
                <a:xfrm>
                  <a:off x="3329" y="1112"/>
                  <a:ext cx="1731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the URL of the resource to be included.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Specifies whether the buffer should be flushed or not. The flush value can be either true or false.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41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286" y="1112"/>
                  <a:ext cx="1817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4193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5109" cy="22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4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1725386" y="210457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JSP ACTION TAGS</a:t>
            </a:r>
          </a:p>
        </p:txBody>
      </p:sp>
    </p:spTree>
    <p:extLst>
      <p:ext uri="{BB962C8B-B14F-4D97-AF65-F5344CB8AC3E}">
        <p14:creationId xmlns:p14="http://schemas.microsoft.com/office/powerpoint/2010/main" val="33910061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ChangeArrowheads="1"/>
          </p:cNvSpPr>
          <p:nvPr/>
        </p:nvSpPr>
        <p:spPr bwMode="auto">
          <a:xfrm>
            <a:off x="1992313" y="938214"/>
            <a:ext cx="8456612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r>
              <a:rPr lang="en-US" sz="2200" dirty="0">
                <a:latin typeface="Times New Roman" charset="0"/>
                <a:cs typeface="Times New Roman" charset="0"/>
              </a:rPr>
              <a:t>The following code snippet shows a TLD file that defines an empty tag, Welcome implemented by the </a:t>
            </a:r>
            <a:r>
              <a:rPr lang="en-US" sz="2200" dirty="0" err="1">
                <a:latin typeface="Times New Roman" charset="0"/>
                <a:cs typeface="Times New Roman" charset="0"/>
              </a:rPr>
              <a:t>WelcomeTag</a:t>
            </a:r>
            <a:r>
              <a:rPr lang="en-US" sz="2200" dirty="0">
                <a:latin typeface="Times New Roman" charset="0"/>
                <a:cs typeface="Times New Roman" charset="0"/>
              </a:rPr>
              <a:t> tag handler: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&lt;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200" dirty="0">
                <a:latin typeface="Times New Roman" charset="0"/>
                <a:cs typeface="Times New Roman" charset="0"/>
              </a:rPr>
              <a:t>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&lt;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tlib</a:t>
            </a:r>
            <a:r>
              <a:rPr lang="en-US" sz="2200" dirty="0">
                <a:latin typeface="Times New Roman" charset="0"/>
                <a:cs typeface="Times New Roman" charset="0"/>
              </a:rPr>
              <a:t>-version&gt;1.0&lt;/</a:t>
            </a:r>
            <a:r>
              <a:rPr lang="en-US" sz="2200" dirty="0" err="1">
                <a:latin typeface="Times New Roman" charset="0"/>
                <a:cs typeface="Times New Roman" charset="0"/>
              </a:rPr>
              <a:t>tlib</a:t>
            </a:r>
            <a:r>
              <a:rPr lang="en-US" sz="2200" dirty="0">
                <a:latin typeface="Times New Roman" charset="0"/>
                <a:cs typeface="Times New Roman" charset="0"/>
              </a:rPr>
              <a:t>-version&gt;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&lt;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jsp</a:t>
            </a:r>
            <a:r>
              <a:rPr lang="en-US" sz="2200" dirty="0">
                <a:latin typeface="Times New Roman" charset="0"/>
                <a:cs typeface="Times New Roman" charset="0"/>
              </a:rPr>
              <a:t>-version&gt;1.2&lt;/</a:t>
            </a:r>
            <a:r>
              <a:rPr lang="en-US" sz="2200" dirty="0" err="1">
                <a:latin typeface="Times New Roman" charset="0"/>
                <a:cs typeface="Times New Roman" charset="0"/>
              </a:rPr>
              <a:t>jsp</a:t>
            </a:r>
            <a:r>
              <a:rPr lang="en-US" sz="2200" dirty="0">
                <a:latin typeface="Times New Roman" charset="0"/>
                <a:cs typeface="Times New Roman" charset="0"/>
              </a:rPr>
              <a:t>-version&gt;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&lt;short-name&gt;Welcome Tag&lt;/short-name&gt;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&lt;description&gt; A custom tag to display welcome message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&lt;/description&gt;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&lt;tag&gt;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	&lt;name&gt;Welcome&lt;/name&gt;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	&lt;tag-class&gt;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welcome.WelcomeTag</a:t>
            </a:r>
            <a:r>
              <a:rPr lang="en-US" sz="2200" dirty="0">
                <a:latin typeface="Times New Roman" charset="0"/>
                <a:cs typeface="Times New Roman" charset="0"/>
              </a:rPr>
              <a:t>&lt;/tag-class&gt;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	&lt;body-content&gt;empty&lt;/body-content&gt;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	&lt;/tag&gt;</a:t>
            </a: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	&lt;/</a:t>
            </a:r>
            <a:r>
              <a:rPr lang="en-US" sz="2200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200" dirty="0">
                <a:latin typeface="Times New Roman" charset="0"/>
                <a:cs typeface="Times New Roman" charset="0"/>
              </a:rPr>
              <a:t>&gt;</a:t>
            </a:r>
          </a:p>
        </p:txBody>
      </p:sp>
      <p:sp>
        <p:nvSpPr>
          <p:cNvPr id="1351684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51685" name="Rectangle 5"/>
          <p:cNvSpPr>
            <a:spLocks noGrp="1" noChangeArrowheads="1"/>
          </p:cNvSpPr>
          <p:nvPr>
            <p:ph type="title"/>
          </p:nvPr>
        </p:nvSpPr>
        <p:spPr>
          <a:xfrm>
            <a:off x="1710872" y="181429"/>
            <a:ext cx="7315200" cy="685800"/>
          </a:xfrm>
          <a:noFill/>
          <a:ln/>
        </p:spPr>
        <p:txBody>
          <a:bodyPr/>
          <a:lstStyle/>
          <a:p>
            <a:r>
              <a:rPr lang="en-US" sz="2000" dirty="0">
                <a:latin typeface="Times New Roman" charset="0"/>
                <a:cs typeface="Times New Roman" charset="0"/>
              </a:rPr>
              <a:t>TLD File Example</a:t>
            </a:r>
            <a:endParaRPr lang="en-US" sz="2000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57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ChangeArrowheads="1"/>
          </p:cNvSpPr>
          <p:nvPr/>
        </p:nvSpPr>
        <p:spPr bwMode="auto">
          <a:xfrm>
            <a:off x="1897063" y="892175"/>
            <a:ext cx="8534400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fontAlgn="base">
              <a:spcBef>
                <a:spcPct val="20000"/>
              </a:spcBef>
              <a:buSzPct val="140000"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The &lt;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200" dirty="0">
                <a:latin typeface="Times New Roman" charset="0"/>
                <a:cs typeface="Times New Roman" charset="0"/>
              </a:rPr>
              <a:t>&gt; directive allows you to include a tag library in a JSP page.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The &lt;</a:t>
            </a:r>
            <a:r>
              <a:rPr lang="en-US" sz="2200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200" dirty="0">
                <a:latin typeface="Times New Roman" charset="0"/>
                <a:cs typeface="Times New Roman" charset="0"/>
              </a:rPr>
              <a:t>&gt; directive contains the </a:t>
            </a:r>
            <a:r>
              <a:rPr lang="en-US" sz="2200" dirty="0" err="1">
                <a:latin typeface="Times New Roman" charset="0"/>
                <a:cs typeface="Times New Roman" charset="0"/>
              </a:rPr>
              <a:t>uri</a:t>
            </a:r>
            <a:r>
              <a:rPr lang="en-US" sz="2200" dirty="0">
                <a:latin typeface="Times New Roman" charset="0"/>
                <a:cs typeface="Times New Roman" charset="0"/>
              </a:rPr>
              <a:t> attribute that specifies the location of the TLD file and a prefix attribute that specifies the name with which the JSP page will use the custom tags.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You can use the following code snippet to include the tag library defined by Welcome.tld in your JSP page: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latin typeface="Times New Roman" charset="0"/>
                <a:cs typeface="Times New Roman" charset="0"/>
              </a:rPr>
              <a:t>	&lt;%@ </a:t>
            </a:r>
            <a:r>
              <a:rPr lang="en-US" sz="2200" b="1" dirty="0" err="1">
                <a:latin typeface="Times New Roman" charset="0"/>
                <a:cs typeface="Times New Roman" charset="0"/>
              </a:rPr>
              <a:t>taglib</a:t>
            </a:r>
            <a:r>
              <a:rPr lang="en-US" sz="2200" b="1" dirty="0">
                <a:latin typeface="Times New Roman" charset="0"/>
                <a:cs typeface="Times New Roman" charset="0"/>
              </a:rPr>
              <a:t> </a:t>
            </a:r>
            <a:r>
              <a:rPr lang="en-US" sz="2200" b="1" dirty="0" err="1">
                <a:latin typeface="Times New Roman" charset="0"/>
                <a:cs typeface="Times New Roman" charset="0"/>
              </a:rPr>
              <a:t>uri</a:t>
            </a:r>
            <a:r>
              <a:rPr lang="en-US" sz="2200" b="1" dirty="0">
                <a:latin typeface="Times New Roman" charset="0"/>
                <a:cs typeface="Times New Roman" charset="0"/>
              </a:rPr>
              <a:t>="/Welcome.tld” prefix=”</a:t>
            </a:r>
            <a:r>
              <a:rPr lang="en-US" sz="2200" b="1" dirty="0" err="1">
                <a:latin typeface="Times New Roman" charset="0"/>
                <a:cs typeface="Times New Roman" charset="0"/>
              </a:rPr>
              <a:t>mytag</a:t>
            </a:r>
            <a:r>
              <a:rPr lang="en-US" sz="2200" b="1" dirty="0">
                <a:latin typeface="Times New Roman" charset="0"/>
                <a:cs typeface="Times New Roman" charset="0"/>
              </a:rPr>
              <a:t>“%&gt;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You can use the following code snippet to use the custom tag, once you have included the tag library: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latin typeface="Times New Roman" charset="0"/>
                <a:cs typeface="Times New Roman" charset="0"/>
              </a:rPr>
              <a:t>	&lt;</a:t>
            </a:r>
            <a:r>
              <a:rPr lang="en-US" sz="2200" b="1" dirty="0" err="1">
                <a:latin typeface="Times New Roman" charset="0"/>
                <a:cs typeface="Times New Roman" charset="0"/>
              </a:rPr>
              <a:t>mytag:Welcome</a:t>
            </a:r>
            <a:r>
              <a:rPr lang="en-US" sz="2200" b="1" dirty="0">
                <a:latin typeface="Times New Roman" charset="0"/>
                <a:cs typeface="Times New Roman" charset="0"/>
              </a:rPr>
              <a:t> /&gt;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latin typeface="Times New Roman" charset="0"/>
              <a:cs typeface="Times New Roman" charset="0"/>
            </a:endParaRPr>
          </a:p>
          <a:p>
            <a:pPr marL="1600200" lvl="3" indent="-228600" fontAlgn="base">
              <a:spcBef>
                <a:spcPct val="20000"/>
              </a:spcBef>
              <a:buSzPct val="140000"/>
            </a:pPr>
            <a:endParaRPr lang="en-US" sz="2200" dirty="0">
              <a:solidFill>
                <a:srgbClr val="006666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35373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53733" name="Rectangle 5"/>
          <p:cNvSpPr>
            <a:spLocks noGrp="1" noChangeArrowheads="1"/>
          </p:cNvSpPr>
          <p:nvPr>
            <p:ph type="title"/>
          </p:nvPr>
        </p:nvSpPr>
        <p:spPr>
          <a:xfrm>
            <a:off x="1725386" y="210457"/>
            <a:ext cx="7315200" cy="685800"/>
          </a:xfrm>
          <a:noFill/>
          <a:ln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Times New Roman" charset="0"/>
                <a:cs typeface="Times New Roman" charset="0"/>
              </a:rPr>
              <a:t>Including the Tag Library in a JSP</a:t>
            </a:r>
          </a:p>
        </p:txBody>
      </p:sp>
    </p:spTree>
    <p:extLst>
      <p:ext uri="{BB962C8B-B14F-4D97-AF65-F5344CB8AC3E}">
        <p14:creationId xmlns:p14="http://schemas.microsoft.com/office/powerpoint/2010/main" val="3988589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ChangeArrowheads="1"/>
          </p:cNvSpPr>
          <p:nvPr/>
        </p:nvSpPr>
        <p:spPr bwMode="auto">
          <a:xfrm>
            <a:off x="2038350" y="1017588"/>
            <a:ext cx="8077200" cy="449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The </a:t>
            </a:r>
            <a:r>
              <a:rPr lang="en-US" sz="2200" dirty="0" err="1">
                <a:latin typeface="Times New Roman" charset="0"/>
                <a:cs typeface="Times New Roman" charset="0"/>
              </a:rPr>
              <a:t>deploytool</a:t>
            </a:r>
            <a:r>
              <a:rPr lang="en-US" sz="2200" dirty="0">
                <a:latin typeface="Times New Roman" charset="0"/>
                <a:cs typeface="Times New Roman" charset="0"/>
              </a:rPr>
              <a:t> utility internally updates the 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web.xml </a:t>
            </a:r>
            <a:r>
              <a:rPr lang="en-US" sz="2200" dirty="0">
                <a:latin typeface="Times New Roman" charset="0"/>
                <a:cs typeface="Times New Roman" charset="0"/>
              </a:rPr>
              <a:t>deployment descriptor with the 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&lt;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jsp-config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  <a:r>
              <a:rPr lang="en-US" sz="2200" dirty="0">
                <a:latin typeface="Times New Roman" charset="0"/>
                <a:cs typeface="Times New Roman" charset="0"/>
              </a:rPr>
              <a:t> element, as shown in the following code snippet: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&lt;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jsp-config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   &lt;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     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&lt;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taglib-uri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&gt;/Welcome.tld&lt;/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taglib-uri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b="1" dirty="0">
                <a:latin typeface="Times New Roman" charset="0"/>
                <a:cs typeface="Courier New" pitchFamily="49" charset="0"/>
              </a:rPr>
              <a:t>	     &lt;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-location&gt; /web-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inf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/Welcome.tld&lt;/</a:t>
            </a:r>
            <a:r>
              <a:rPr lang="en-US" sz="2200" b="1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b="1" dirty="0">
                <a:latin typeface="Times New Roman" charset="0"/>
                <a:cs typeface="Courier New" pitchFamily="49" charset="0"/>
              </a:rPr>
              <a:t>-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location&gt;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      &lt;/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taglib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143000" lvl="2" indent="-228600" fontAlgn="base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Courier New" pitchFamily="49" charset="0"/>
              </a:rPr>
              <a:t>	&lt;/</a:t>
            </a:r>
            <a:r>
              <a:rPr lang="en-US" sz="2200" dirty="0" err="1">
                <a:latin typeface="Times New Roman" charset="0"/>
                <a:cs typeface="Courier New" pitchFamily="49" charset="0"/>
              </a:rPr>
              <a:t>jsp-config</a:t>
            </a:r>
            <a:r>
              <a:rPr lang="en-US" sz="2200" dirty="0">
                <a:latin typeface="Times New Roman" charset="0"/>
                <a:cs typeface="Courier New" pitchFamily="49" charset="0"/>
              </a:rPr>
              <a:t>&gt;</a:t>
            </a:r>
          </a:p>
          <a:p>
            <a:pPr marL="1600200" lvl="3" indent="-22860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357828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578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210457"/>
            <a:ext cx="7315200" cy="685800"/>
          </a:xfrm>
          <a:noFill/>
          <a:ln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Times New Roman" charset="0"/>
                <a:cs typeface="Times New Roman" charset="0"/>
              </a:rPr>
              <a:t>Deploying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2662604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ChangeArrowheads="1"/>
          </p:cNvSpPr>
          <p:nvPr/>
        </p:nvSpPr>
        <p:spPr bwMode="auto">
          <a:xfrm>
            <a:off x="2149475" y="1239838"/>
            <a:ext cx="8077200" cy="449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371600" lvl="2" indent="-45720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200" dirty="0">
                <a:latin typeface="Times New Roman" charset="0"/>
                <a:cs typeface="Times New Roman" charset="0"/>
              </a:rPr>
              <a:t>Custom tag with attributes </a:t>
            </a:r>
          </a:p>
          <a:p>
            <a:pPr marL="1828800" lvl="3" indent="-457200">
              <a:spcBef>
                <a:spcPct val="20000"/>
              </a:spcBef>
              <a:buSzPct val="140000"/>
              <a:buFont typeface="Arial" pitchFamily="34" charset="0"/>
              <a:buChar char="•"/>
            </a:pPr>
            <a:r>
              <a:rPr lang="en-US" sz="2200" dirty="0">
                <a:latin typeface="Times New Roman" charset="0"/>
                <a:cs typeface="Times New Roman" charset="0"/>
              </a:rPr>
              <a:t>&lt;hello name=“John”/&gt;</a:t>
            </a:r>
          </a:p>
          <a:p>
            <a:pPr marL="1371600" lvl="2" indent="-45720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200" dirty="0">
                <a:latin typeface="Times New Roman" charset="0"/>
                <a:cs typeface="Times New Roman" charset="0"/>
              </a:rPr>
              <a:t>Custom tag with body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&lt;hello&gt;</a:t>
            </a:r>
          </a:p>
          <a:p>
            <a:pPr marL="2286000" lvl="4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My Name is John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&lt;/hello&gt;</a:t>
            </a:r>
          </a:p>
          <a:p>
            <a:pPr marL="1371600" lvl="2" indent="-457200">
              <a:spcBef>
                <a:spcPct val="20000"/>
              </a:spcBef>
              <a:buSzPct val="140000"/>
              <a:buFont typeface="Wingdings" pitchFamily="2" charset="2"/>
              <a:buChar char="v"/>
            </a:pPr>
            <a:r>
              <a:rPr lang="en-US" sz="2200" dirty="0">
                <a:latin typeface="Times New Roman" charset="0"/>
                <a:cs typeface="Times New Roman" charset="0"/>
              </a:rPr>
              <a:t>Nested custom tags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&lt;hello&gt;</a:t>
            </a:r>
          </a:p>
          <a:p>
            <a:pPr marL="2286000" lvl="4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&lt;name&gt;My Name is John&lt;/name&gt;</a:t>
            </a:r>
          </a:p>
          <a:p>
            <a:pPr marL="1828800" lvl="3" indent="-457200">
              <a:spcBef>
                <a:spcPct val="20000"/>
              </a:spcBef>
              <a:buSzPct val="140000"/>
            </a:pPr>
            <a:r>
              <a:rPr lang="en-US" sz="2200" dirty="0">
                <a:latin typeface="Times New Roman" charset="0"/>
                <a:cs typeface="Times New Roman" charset="0"/>
              </a:rPr>
              <a:t>&lt;/hello&gt;</a:t>
            </a:r>
          </a:p>
        </p:txBody>
      </p:sp>
      <p:sp>
        <p:nvSpPr>
          <p:cNvPr id="137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1886858" y="152400"/>
            <a:ext cx="8082643" cy="685800"/>
          </a:xfrm>
          <a:noFill/>
          <a:ln/>
        </p:spPr>
        <p:txBody>
          <a:bodyPr/>
          <a:lstStyle/>
          <a:p>
            <a:pPr marL="914400" lvl="1" indent="-457200">
              <a:spcBef>
                <a:spcPct val="20000"/>
              </a:spcBef>
            </a:pPr>
            <a:r>
              <a:rPr lang="en-US" sz="2200" dirty="0">
                <a:latin typeface="Times New Roman" charset="0"/>
                <a:cs typeface="Times New Roman" charset="0"/>
              </a:rPr>
              <a:t>Various types of custom tags are:</a:t>
            </a:r>
          </a:p>
        </p:txBody>
      </p:sp>
    </p:spTree>
    <p:extLst>
      <p:ext uri="{BB962C8B-B14F-4D97-AF65-F5344CB8AC3E}">
        <p14:creationId xmlns:p14="http://schemas.microsoft.com/office/powerpoint/2010/main" val="2078606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5886" y="1720840"/>
            <a:ext cx="83602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JavaBean</a:t>
            </a:r>
            <a:r>
              <a:rPr lang="en-US" dirty="0"/>
              <a:t> is a reusable and self-contained software component that take advantage of all the security and platform independent features of Java.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Custom tags are user-defined reusable components that helps in minimizing  the complex and recurring business logic in JSP. </a:t>
            </a:r>
          </a:p>
        </p:txBody>
      </p:sp>
    </p:spTree>
    <p:extLst>
      <p:ext uri="{BB962C8B-B14F-4D97-AF65-F5344CB8AC3E}">
        <p14:creationId xmlns:p14="http://schemas.microsoft.com/office/powerpoint/2010/main" val="2078986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5258" y="1698173"/>
            <a:ext cx="8665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Explain the purpose of TLD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different attributes of &lt;</a:t>
            </a:r>
            <a:r>
              <a:rPr lang="en-US" dirty="0" err="1" smtClean="0"/>
              <a:t>jsp:useBean</a:t>
            </a:r>
            <a:r>
              <a:rPr lang="en-US" dirty="0"/>
              <a:t>&gt; tag.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the default value of the scope </a:t>
            </a:r>
            <a:r>
              <a:rPr lang="en-US" dirty="0" err="1"/>
              <a:t>atribute</a:t>
            </a:r>
            <a:r>
              <a:rPr lang="en-US" dirty="0"/>
              <a:t> of &lt;</a:t>
            </a:r>
            <a:r>
              <a:rPr lang="en-US" dirty="0" err="1" smtClean="0"/>
              <a:t>jsp:useBean</a:t>
            </a:r>
            <a:r>
              <a:rPr lang="en-US" dirty="0"/>
              <a:t>&gt;.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Page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Application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Session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request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3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883776" y="6494464"/>
            <a:ext cx="542925" cy="261937"/>
          </a:xfrm>
          <a:prstGeom prst="rect">
            <a:avLst/>
          </a:prstGeom>
        </p:spPr>
        <p:txBody>
          <a:bodyPr/>
          <a:lstStyle/>
          <a:p>
            <a:fld id="{E4024C9F-7970-46E9-9906-4C970219CE3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16194" name="Rectangle 2"/>
          <p:cNvSpPr>
            <a:spLocks noChangeArrowheads="1"/>
          </p:cNvSpPr>
          <p:nvPr/>
        </p:nvSpPr>
        <p:spPr bwMode="auto">
          <a:xfrm>
            <a:off x="2022475" y="922338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43050" lvl="2" indent="-457200" fontAlgn="base">
              <a:spcBef>
                <a:spcPct val="20000"/>
              </a:spcBef>
              <a:buSzPct val="140000"/>
              <a:buFontTx/>
              <a:buChar char="•"/>
            </a:pPr>
            <a:endParaRPr lang="en-US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971550" lvl="1" indent="-457200" fontAlgn="base">
              <a:spcBef>
                <a:spcPct val="20000"/>
              </a:spcBef>
              <a:buSzPct val="140000"/>
            </a:pPr>
            <a:r>
              <a:rPr lang="en-US" sz="2200" dirty="0">
                <a:cs typeface="Times New Roman" charset="0"/>
              </a:rPr>
              <a:t>JSP action tags are (Contd.):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9639" y="1866900"/>
            <a:ext cx="8034337" cy="3435350"/>
            <a:chOff x="-3" y="-3"/>
            <a:chExt cx="5109" cy="234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03" cy="2338"/>
              <a:chOff x="0" y="0"/>
              <a:chExt cx="5103" cy="233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026" cy="422"/>
                <a:chOff x="0" y="0"/>
                <a:chExt cx="1026" cy="422"/>
              </a:xfrm>
            </p:grpSpPr>
            <p:sp>
              <p:nvSpPr>
                <p:cNvPr id="141619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26" cy="422"/>
                  <a:chOff x="0" y="0"/>
                  <a:chExt cx="1026" cy="422"/>
                </a:xfrm>
              </p:grpSpPr>
              <p:sp>
                <p:nvSpPr>
                  <p:cNvPr id="14162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94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JSP Action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0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2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026" y="0"/>
                <a:ext cx="1238" cy="422"/>
                <a:chOff x="1026" y="0"/>
                <a:chExt cx="1238" cy="422"/>
              </a:xfrm>
            </p:grpSpPr>
            <p:sp>
              <p:nvSpPr>
                <p:cNvPr id="1416203" name="Rectangle 11"/>
                <p:cNvSpPr>
                  <a:spLocks noChangeArrowheads="1"/>
                </p:cNvSpPr>
                <p:nvPr/>
              </p:nvSpPr>
              <p:spPr bwMode="auto">
                <a:xfrm>
                  <a:off x="1026" y="0"/>
                  <a:ext cx="1238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026" y="0"/>
                  <a:ext cx="1238" cy="422"/>
                  <a:chOff x="1026" y="0"/>
                  <a:chExt cx="1238" cy="422"/>
                </a:xfrm>
              </p:grpSpPr>
              <p:sp>
                <p:nvSpPr>
                  <p:cNvPr id="141620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69" y="0"/>
                    <a:ext cx="1152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0"/>
                    <a:ext cx="1238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264" y="0"/>
                <a:ext cx="806" cy="422"/>
                <a:chOff x="2264" y="0"/>
                <a:chExt cx="806" cy="422"/>
              </a:xfrm>
            </p:grpSpPr>
            <p:sp>
              <p:nvSpPr>
                <p:cNvPr id="141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2264" y="0"/>
                  <a:ext cx="806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2264" y="0"/>
                  <a:ext cx="806" cy="422"/>
                  <a:chOff x="2264" y="0"/>
                  <a:chExt cx="806" cy="422"/>
                </a:xfrm>
              </p:grpSpPr>
              <p:sp>
                <p:nvSpPr>
                  <p:cNvPr id="14162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0"/>
                    <a:ext cx="720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Attribute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1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64" y="0"/>
                    <a:ext cx="806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070" y="0"/>
                <a:ext cx="2033" cy="422"/>
                <a:chOff x="3070" y="0"/>
                <a:chExt cx="2033" cy="422"/>
              </a:xfrm>
            </p:grpSpPr>
            <p:sp>
              <p:nvSpPr>
                <p:cNvPr id="1416213" name="Rectangle 21"/>
                <p:cNvSpPr>
                  <a:spLocks noChangeArrowheads="1"/>
                </p:cNvSpPr>
                <p:nvPr/>
              </p:nvSpPr>
              <p:spPr bwMode="auto">
                <a:xfrm>
                  <a:off x="3070" y="0"/>
                  <a:ext cx="2033" cy="422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3070" y="0"/>
                  <a:ext cx="2033" cy="422"/>
                  <a:chOff x="3070" y="0"/>
                  <a:chExt cx="2033" cy="422"/>
                </a:xfrm>
              </p:grpSpPr>
              <p:sp>
                <p:nvSpPr>
                  <p:cNvPr id="14162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113" y="0"/>
                    <a:ext cx="1947" cy="422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eaLnBrk="1" fontAlgn="base" hangingPunct="1"/>
                    <a:r>
                      <a:rPr lang="en-US" sz="1400" b="1" i="1">
                        <a:solidFill>
                          <a:srgbClr val="008080"/>
                        </a:solidFill>
                        <a:latin typeface="Verdana" pitchFamily="34" charset="0"/>
                        <a:cs typeface="Times New Roman" charset="0"/>
                      </a:rPr>
                      <a:t>Description of Attributes</a:t>
                    </a:r>
                    <a:endParaRPr lang="en-US" sz="1000" b="1" i="1">
                      <a:latin typeface="Verdana" pitchFamily="34" charset="0"/>
                      <a:cs typeface="Times New Roman" charset="0"/>
                    </a:endParaRPr>
                  </a:p>
                  <a:p>
                    <a:pPr fontAlgn="base"/>
                    <a:endParaRPr lang="en-US" sz="2400">
                      <a:latin typeface="Times New Roman" charset="0"/>
                    </a:endParaRPr>
                  </a:p>
                </p:txBody>
              </p:sp>
              <p:sp>
                <p:nvSpPr>
                  <p:cNvPr id="141621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070" y="0"/>
                    <a:ext cx="2033" cy="42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422"/>
                <a:ext cx="1026" cy="958"/>
                <a:chOff x="0" y="422"/>
                <a:chExt cx="1026" cy="958"/>
              </a:xfrm>
            </p:grpSpPr>
            <p:sp>
              <p:nvSpPr>
                <p:cNvPr id="1416218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94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&lt;jsp:param&gt;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1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02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1026" y="422"/>
                <a:ext cx="1238" cy="958"/>
                <a:chOff x="1026" y="422"/>
                <a:chExt cx="1238" cy="958"/>
              </a:xfrm>
            </p:grpSpPr>
            <p:sp>
              <p:nvSpPr>
                <p:cNvPr id="1416221" name="Rectangle 29"/>
                <p:cNvSpPr>
                  <a:spLocks noChangeArrowheads="1"/>
                </p:cNvSpPr>
                <p:nvPr/>
              </p:nvSpPr>
              <p:spPr bwMode="auto">
                <a:xfrm>
                  <a:off x="1069" y="422"/>
                  <a:ext cx="1152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a parameter to be passed to an included or forwarded page.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22" name="Rectangle 30"/>
                <p:cNvSpPr>
                  <a:spLocks noChangeArrowheads="1"/>
                </p:cNvSpPr>
                <p:nvPr/>
              </p:nvSpPr>
              <p:spPr bwMode="auto">
                <a:xfrm>
                  <a:off x="1026" y="422"/>
                  <a:ext cx="1238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264" y="422"/>
                <a:ext cx="806" cy="958"/>
                <a:chOff x="2264" y="422"/>
                <a:chExt cx="806" cy="958"/>
              </a:xfrm>
            </p:grpSpPr>
            <p:sp>
              <p:nvSpPr>
                <p:cNvPr id="1416224" name="Rectangle 32"/>
                <p:cNvSpPr>
                  <a:spLocks noChangeArrowheads="1"/>
                </p:cNvSpPr>
                <p:nvPr/>
              </p:nvSpPr>
              <p:spPr bwMode="auto">
                <a:xfrm>
                  <a:off x="2307" y="422"/>
                  <a:ext cx="72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name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value</a:t>
                  </a: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25" name="Rectangle 33"/>
                <p:cNvSpPr>
                  <a:spLocks noChangeArrowheads="1"/>
                </p:cNvSpPr>
                <p:nvPr/>
              </p:nvSpPr>
              <p:spPr bwMode="auto">
                <a:xfrm>
                  <a:off x="2264" y="422"/>
                  <a:ext cx="80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3070" y="422"/>
                <a:ext cx="2033" cy="958"/>
                <a:chOff x="3070" y="422"/>
                <a:chExt cx="2033" cy="958"/>
              </a:xfrm>
            </p:grpSpPr>
            <p:sp>
              <p:nvSpPr>
                <p:cNvPr id="14162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113" y="422"/>
                  <a:ext cx="1947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the reference parameter.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1400">
                    <a:solidFill>
                      <a:srgbClr val="008080"/>
                    </a:solidFill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value of the specified parameter.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28" name="Rectangle 36"/>
                <p:cNvSpPr>
                  <a:spLocks noChangeArrowheads="1"/>
                </p:cNvSpPr>
                <p:nvPr/>
              </p:nvSpPr>
              <p:spPr bwMode="auto">
                <a:xfrm>
                  <a:off x="3070" y="422"/>
                  <a:ext cx="2033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0" y="1380"/>
                <a:ext cx="1026" cy="958"/>
                <a:chOff x="0" y="1380"/>
                <a:chExt cx="1026" cy="958"/>
              </a:xfrm>
            </p:grpSpPr>
            <p:sp>
              <p:nvSpPr>
                <p:cNvPr id="1416230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380"/>
                  <a:ext cx="94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Courier New" pitchFamily="49" charset="0"/>
                      <a:cs typeface="Courier New" pitchFamily="49" charset="0"/>
                    </a:rPr>
                    <a:t>&lt;jsp:plugin&gt;</a:t>
                  </a:r>
                  <a:endParaRPr lang="en-US" sz="900">
                    <a:latin typeface="Courier New" pitchFamily="49" charset="0"/>
                    <a:cs typeface="Courier New" pitchFamily="49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31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380"/>
                  <a:ext cx="102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1026" y="1380"/>
                <a:ext cx="1238" cy="958"/>
                <a:chOff x="1026" y="1380"/>
                <a:chExt cx="1238" cy="958"/>
              </a:xfrm>
            </p:grpSpPr>
            <p:sp>
              <p:nvSpPr>
                <p:cNvPr id="1416233" name="Rectangle 41"/>
                <p:cNvSpPr>
                  <a:spLocks noChangeArrowheads="1"/>
                </p:cNvSpPr>
                <p:nvPr/>
              </p:nvSpPr>
              <p:spPr bwMode="auto">
                <a:xfrm>
                  <a:off x="1069" y="1380"/>
                  <a:ext cx="1152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Executes a Java applets or a JavaBean.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026" y="1380"/>
                  <a:ext cx="1238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3"/>
              <p:cNvGrpSpPr>
                <a:grpSpLocks/>
              </p:cNvGrpSpPr>
              <p:nvPr/>
            </p:nvGrpSpPr>
            <p:grpSpPr bwMode="auto">
              <a:xfrm>
                <a:off x="2264" y="1380"/>
                <a:ext cx="806" cy="958"/>
                <a:chOff x="2264" y="1380"/>
                <a:chExt cx="806" cy="958"/>
              </a:xfrm>
            </p:grpSpPr>
            <p:sp>
              <p:nvSpPr>
                <p:cNvPr id="1416236" name="Rectangle 44"/>
                <p:cNvSpPr>
                  <a:spLocks noChangeArrowheads="1"/>
                </p:cNvSpPr>
                <p:nvPr/>
              </p:nvSpPr>
              <p:spPr bwMode="auto">
                <a:xfrm>
                  <a:off x="2307" y="1380"/>
                  <a:ext cx="720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type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code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 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codebase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37" name="Rectangle 45"/>
                <p:cNvSpPr>
                  <a:spLocks noChangeArrowheads="1"/>
                </p:cNvSpPr>
                <p:nvPr/>
              </p:nvSpPr>
              <p:spPr bwMode="auto">
                <a:xfrm>
                  <a:off x="2264" y="1380"/>
                  <a:ext cx="806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6"/>
              <p:cNvGrpSpPr>
                <a:grpSpLocks/>
              </p:cNvGrpSpPr>
              <p:nvPr/>
            </p:nvGrpSpPr>
            <p:grpSpPr bwMode="auto">
              <a:xfrm>
                <a:off x="3070" y="1380"/>
                <a:ext cx="2033" cy="958"/>
                <a:chOff x="3070" y="1380"/>
                <a:chExt cx="2033" cy="958"/>
              </a:xfrm>
            </p:grpSpPr>
            <p:sp>
              <p:nvSpPr>
                <p:cNvPr id="1416239" name="Rectangle 47"/>
                <p:cNvSpPr>
                  <a:spLocks noChangeArrowheads="1"/>
                </p:cNvSpPr>
                <p:nvPr/>
              </p:nvSpPr>
              <p:spPr bwMode="auto">
                <a:xfrm>
                  <a:off x="3113" y="1380"/>
                  <a:ext cx="1947" cy="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l" eaLnBrk="1" fontAlgn="base" hangingPunct="1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type of plug-in to be included.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name of the class to be executed by the plug-in.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r>
                    <a:rPr lang="en-US" sz="1400">
                      <a:solidFill>
                        <a:srgbClr val="008080"/>
                      </a:solidFill>
                      <a:latin typeface="Verdana" pitchFamily="34" charset="0"/>
                      <a:cs typeface="Times New Roman" charset="0"/>
                    </a:rPr>
                    <a:t>Defines the path of the code.</a:t>
                  </a:r>
                  <a:endParaRPr lang="en-US" sz="900">
                    <a:latin typeface="Verdana" pitchFamily="34" charset="0"/>
                    <a:cs typeface="Times New Roman" charset="0"/>
                  </a:endParaRPr>
                </a:p>
                <a:p>
                  <a:pPr algn="l" fontAlgn="base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416240" name="Rectangle 48"/>
                <p:cNvSpPr>
                  <a:spLocks noChangeArrowheads="1"/>
                </p:cNvSpPr>
                <p:nvPr/>
              </p:nvSpPr>
              <p:spPr bwMode="auto">
                <a:xfrm>
                  <a:off x="3070" y="1380"/>
                  <a:ext cx="2033" cy="95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6241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5109" cy="234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6242" name="Rectangle 50"/>
          <p:cNvSpPr>
            <a:spLocks noGrp="1" noChangeArrowheads="1"/>
          </p:cNvSpPr>
          <p:nvPr>
            <p:ph type="title"/>
          </p:nvPr>
        </p:nvSpPr>
        <p:spPr>
          <a:xfrm>
            <a:off x="1739900" y="0"/>
            <a:ext cx="7315200" cy="685800"/>
          </a:xfrm>
          <a:noFill/>
          <a:ln/>
        </p:spPr>
        <p:txBody>
          <a:bodyPr/>
          <a:lstStyle/>
          <a:p>
            <a:r>
              <a:rPr lang="en-US" sz="2400" dirty="0"/>
              <a:t>JSP ACTION TAGS</a:t>
            </a:r>
          </a:p>
        </p:txBody>
      </p:sp>
    </p:spTree>
    <p:extLst>
      <p:ext uri="{BB962C8B-B14F-4D97-AF65-F5344CB8AC3E}">
        <p14:creationId xmlns:p14="http://schemas.microsoft.com/office/powerpoint/2010/main" val="3986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ChangeArrowheads="1"/>
          </p:cNvSpPr>
          <p:nvPr/>
        </p:nvSpPr>
        <p:spPr bwMode="auto">
          <a:xfrm>
            <a:off x="1727200" y="1001713"/>
            <a:ext cx="8752114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endParaRPr lang="en-US" sz="2200" dirty="0"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JSP allows separation of the roles of Web designer and programmers involved in developing Web applications using JavaBeans.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A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is a reusable and self-contained software component that take advantage of all the security and platform independent features of Java.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programmer can create a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to access the database and develop data processing code in the bean, while the designer can design the user interface in the JSP page.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can be included in a JSP page to start the processing of user requests.</a:t>
            </a:r>
          </a:p>
        </p:txBody>
      </p:sp>
      <p:sp>
        <p:nvSpPr>
          <p:cNvPr id="1302532" name="Rectangle 4"/>
          <p:cNvSpPr>
            <a:spLocks noChangeArrowheads="1"/>
          </p:cNvSpPr>
          <p:nvPr/>
        </p:nvSpPr>
        <p:spPr bwMode="auto">
          <a:xfrm>
            <a:off x="3795713" y="24717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2533" name="Rectangle 5"/>
          <p:cNvSpPr>
            <a:spLocks noGrp="1" noChangeArrowheads="1"/>
          </p:cNvSpPr>
          <p:nvPr>
            <p:ph type="title"/>
          </p:nvPr>
        </p:nvSpPr>
        <p:spPr>
          <a:xfrm>
            <a:off x="1797957" y="0"/>
            <a:ext cx="7315200" cy="685800"/>
          </a:xfrm>
          <a:noFill/>
          <a:ln/>
        </p:spPr>
        <p:txBody>
          <a:bodyPr/>
          <a:lstStyle/>
          <a:p>
            <a:r>
              <a:rPr lang="en-US" b="0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83682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883776" y="6494464"/>
            <a:ext cx="542925" cy="261937"/>
          </a:xfrm>
          <a:prstGeom prst="rect">
            <a:avLst/>
          </a:prstGeom>
        </p:spPr>
        <p:txBody>
          <a:bodyPr/>
          <a:lstStyle/>
          <a:p>
            <a:fld id="{F329F9FF-861E-4750-8628-48B54CA29B6B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1304578" name="Rectangle 2"/>
          <p:cNvSpPr>
            <a:spLocks noChangeArrowheads="1"/>
          </p:cNvSpPr>
          <p:nvPr/>
        </p:nvSpPr>
        <p:spPr bwMode="auto">
          <a:xfrm>
            <a:off x="2133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fontAlgn="base" hangingPunct="1">
              <a:spcBef>
                <a:spcPct val="20000"/>
              </a:spcBef>
            </a:pPr>
            <a:endParaRPr lang="en-US" sz="2200" dirty="0">
              <a:latin typeface="Times New Roman" charset="0"/>
              <a:cs typeface="Times New Roman" charset="0"/>
            </a:endParaRPr>
          </a:p>
          <a:p>
            <a:pPr marL="742950" lvl="1" indent="-285750" fontAlgn="base">
              <a:spcBef>
                <a:spcPct val="20000"/>
              </a:spcBef>
              <a:buSzPct val="140000"/>
            </a:pPr>
            <a:r>
              <a:rPr lang="en-US" sz="2200" b="1" dirty="0">
                <a:cs typeface="Times New Roman" charset="0"/>
              </a:rPr>
              <a:t>To use a </a:t>
            </a:r>
            <a:r>
              <a:rPr lang="en-US" sz="2200" b="1" dirty="0" err="1">
                <a:cs typeface="Times New Roman" charset="0"/>
              </a:rPr>
              <a:t>JavaBean</a:t>
            </a:r>
            <a:r>
              <a:rPr lang="en-US" sz="2200" b="1" dirty="0">
                <a:cs typeface="Times New Roman" charset="0"/>
              </a:rPr>
              <a:t> in JSP page :</a:t>
            </a:r>
          </a:p>
          <a:p>
            <a:pPr marL="742950" lvl="1" indent="-285750" fontAlgn="base">
              <a:spcBef>
                <a:spcPct val="20000"/>
              </a:spcBef>
              <a:buSzPct val="140000"/>
              <a:buFontTx/>
              <a:buChar char="•"/>
            </a:pPr>
            <a:endParaRPr lang="en-US" sz="2200" b="1" dirty="0">
              <a:cs typeface="Times New Roman" charset="0"/>
            </a:endParaRP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Include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reference in the JSP page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Set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property</a:t>
            </a:r>
          </a:p>
          <a:p>
            <a:pPr marL="1143000" lvl="2" indent="-228600" fontAlgn="base">
              <a:spcBef>
                <a:spcPct val="20000"/>
              </a:spcBef>
              <a:buSzPct val="140000"/>
              <a:buFontTx/>
              <a:buChar char="•"/>
            </a:pPr>
            <a:r>
              <a:rPr lang="en-US" sz="2200" dirty="0">
                <a:cs typeface="Times New Roman" charset="0"/>
              </a:rPr>
              <a:t>Get the </a:t>
            </a:r>
            <a:r>
              <a:rPr lang="en-US" sz="2200" dirty="0" err="1">
                <a:cs typeface="Times New Roman" charset="0"/>
              </a:rPr>
              <a:t>JavaBean</a:t>
            </a:r>
            <a:r>
              <a:rPr lang="en-US" sz="2200" dirty="0">
                <a:cs typeface="Times New Roman" charset="0"/>
              </a:rPr>
              <a:t> property</a:t>
            </a: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3914775" y="22098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754415" y="181429"/>
            <a:ext cx="7315200" cy="685800"/>
          </a:xfrm>
          <a:noFill/>
          <a:ln/>
        </p:spPr>
        <p:txBody>
          <a:bodyPr/>
          <a:lstStyle/>
          <a:p>
            <a:r>
              <a:rPr lang="en-US" dirty="0"/>
              <a:t>Using JavaBeans in JSP</a:t>
            </a:r>
          </a:p>
        </p:txBody>
      </p:sp>
    </p:spTree>
    <p:extLst>
      <p:ext uri="{BB962C8B-B14F-4D97-AF65-F5344CB8AC3E}">
        <p14:creationId xmlns:p14="http://schemas.microsoft.com/office/powerpoint/2010/main" val="305248619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 [Read-Only]" id="{6399141C-D257-4F00-B50B-2F18604F6777}" vid="{EC7B36C2-099E-485F-9AE1-CEEE791AFD05}"/>
    </a:ext>
  </a:extLst>
</a:theme>
</file>

<file path=ppt/theme/theme2.xml><?xml version="1.0" encoding="utf-8"?>
<a:theme xmlns:a="http://schemas.openxmlformats.org/drawingml/2006/main" name="1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 [Read-Only]" id="{6399141C-D257-4F00-B50B-2F18604F6777}" vid="{EC7B36C2-099E-485F-9AE1-CEEE791AFD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 Scripting.pptx</Template>
  <TotalTime>34</TotalTime>
  <Words>3823</Words>
  <Application>Microsoft Office PowerPoint</Application>
  <PresentationFormat>Widescreen</PresentationFormat>
  <Paragraphs>671</Paragraphs>
  <Slides>66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Courier New</vt:lpstr>
      <vt:lpstr>Times New Roman</vt:lpstr>
      <vt:lpstr>Verdana</vt:lpstr>
      <vt:lpstr>Wingdings</vt:lpstr>
      <vt:lpstr>Global</vt:lpstr>
      <vt:lpstr>1_Global</vt:lpstr>
      <vt:lpstr>Java Server Pages</vt:lpstr>
      <vt:lpstr>OBJECTIVES – SESSION 2</vt:lpstr>
      <vt:lpstr>JSP ACTIONS</vt:lpstr>
      <vt:lpstr>JSP ACTION TAGS</vt:lpstr>
      <vt:lpstr>JSP ACTION TAGS</vt:lpstr>
      <vt:lpstr>JSP ACTION TAGS</vt:lpstr>
      <vt:lpstr>JSP ACTION TAGS</vt:lpstr>
      <vt:lpstr>Using JavaBeans in JSP</vt:lpstr>
      <vt:lpstr>Using JavaBeans in JSP</vt:lpstr>
      <vt:lpstr>Using JavaBeans in JSP</vt:lpstr>
      <vt:lpstr>Using JavaBeans in JSP</vt:lpstr>
      <vt:lpstr>Using JavaBeans in JSP</vt:lpstr>
      <vt:lpstr>Using JavaBeans in JSP</vt:lpstr>
      <vt:lpstr>Using JavaBeans in JSP</vt:lpstr>
      <vt:lpstr>Using JavaBeans in JSP</vt:lpstr>
      <vt:lpstr>Using JavaBeans in JSP</vt:lpstr>
      <vt:lpstr>What is JSTL</vt:lpstr>
      <vt:lpstr>Installing Custom Tag Libraries</vt:lpstr>
      <vt:lpstr>Declaring a Custom Tag Library</vt:lpstr>
      <vt:lpstr>Declaring a Custom Tag Library</vt:lpstr>
      <vt:lpstr>JSTL URIs and Default Prefixes</vt:lpstr>
      <vt:lpstr>Using Actions from a Tag Library</vt:lpstr>
      <vt:lpstr>The Standard Tag Library Core</vt:lpstr>
      <vt:lpstr>Core Library Tags - Listing</vt:lpstr>
      <vt:lpstr>&lt;c:catch&gt;</vt:lpstr>
      <vt:lpstr>&lt;c:choose&gt;</vt:lpstr>
      <vt:lpstr>&lt;c:forEach&gt;</vt:lpstr>
      <vt:lpstr>&lt;c:forTokens&gt;</vt:lpstr>
      <vt:lpstr>&lt;c:if&gt;</vt:lpstr>
      <vt:lpstr>&lt;c:import&gt;</vt:lpstr>
      <vt:lpstr>&lt;c:param&gt;</vt:lpstr>
      <vt:lpstr>&lt;c:out&gt;</vt:lpstr>
      <vt:lpstr>&lt;c:redirect&gt;</vt:lpstr>
      <vt:lpstr>&lt;c:remove&gt;</vt:lpstr>
      <vt:lpstr>&lt;c:set&gt;</vt:lpstr>
      <vt:lpstr>&lt;c:url&gt;</vt:lpstr>
      <vt:lpstr>What is a Custom Tag Library?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 </vt:lpstr>
      <vt:lpstr> </vt:lpstr>
      <vt:lpstr>Developing JSP Custom Tags . . .  Contd.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Developing JSP Custom Tags</vt:lpstr>
      <vt:lpstr>TLD File Example</vt:lpstr>
      <vt:lpstr>Including the Tag Library in a JSP</vt:lpstr>
      <vt:lpstr>Deploying the Application </vt:lpstr>
      <vt:lpstr>Various types of custom tags are: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Chinchole, Pradeep</cp:lastModifiedBy>
  <cp:revision>16</cp:revision>
  <dcterms:created xsi:type="dcterms:W3CDTF">2017-03-10T12:39:37Z</dcterms:created>
  <dcterms:modified xsi:type="dcterms:W3CDTF">2017-04-03T10:55:59Z</dcterms:modified>
</cp:coreProperties>
</file>