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5"/>
  </p:notesMasterIdLst>
  <p:sldIdLst>
    <p:sldId id="256" r:id="rId2"/>
    <p:sldId id="338" r:id="rId3"/>
    <p:sldId id="405" r:id="rId4"/>
    <p:sldId id="407" r:id="rId5"/>
    <p:sldId id="426" r:id="rId6"/>
    <p:sldId id="427" r:id="rId7"/>
    <p:sldId id="428" r:id="rId8"/>
    <p:sldId id="429" r:id="rId9"/>
    <p:sldId id="408" r:id="rId10"/>
    <p:sldId id="416" r:id="rId11"/>
    <p:sldId id="410" r:id="rId12"/>
    <p:sldId id="417" r:id="rId13"/>
    <p:sldId id="418" r:id="rId14"/>
    <p:sldId id="419" r:id="rId15"/>
    <p:sldId id="423" r:id="rId16"/>
    <p:sldId id="424" r:id="rId17"/>
    <p:sldId id="425" r:id="rId18"/>
    <p:sldId id="393" r:id="rId19"/>
    <p:sldId id="394" r:id="rId20"/>
    <p:sldId id="433" r:id="rId21"/>
    <p:sldId id="434" r:id="rId22"/>
    <p:sldId id="435" r:id="rId23"/>
    <p:sldId id="436" r:id="rId24"/>
    <p:sldId id="395" r:id="rId25"/>
    <p:sldId id="396" r:id="rId26"/>
    <p:sldId id="399" r:id="rId27"/>
    <p:sldId id="402" r:id="rId28"/>
    <p:sldId id="430" r:id="rId29"/>
    <p:sldId id="431" r:id="rId30"/>
    <p:sldId id="432" r:id="rId31"/>
    <p:sldId id="377" r:id="rId32"/>
    <p:sldId id="378" r:id="rId33"/>
    <p:sldId id="25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482" userDrawn="1">
          <p15:clr>
            <a:srgbClr val="A4A3A4"/>
          </p15:clr>
        </p15:guide>
        <p15:guide id="2" orient="horz" pos="3863" userDrawn="1">
          <p15:clr>
            <a:srgbClr val="A4A3A4"/>
          </p15:clr>
        </p15:guide>
        <p15:guide id="3" orient="horz" pos="714" userDrawn="1">
          <p15:clr>
            <a:srgbClr val="A4A3A4"/>
          </p15:clr>
        </p15:guide>
        <p15:guide id="4" pos="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showGuides="1">
      <p:cViewPr varScale="1">
        <p:scale>
          <a:sx n="77" d="100"/>
          <a:sy n="77" d="100"/>
        </p:scale>
        <p:origin x="90" y="696"/>
      </p:cViewPr>
      <p:guideLst>
        <p:guide pos="7482"/>
        <p:guide orient="horz" pos="3863"/>
        <p:guide orient="horz" pos="714"/>
        <p:guide pos="15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465A8-CC10-47FF-8E16-64E45CEF451B}" type="datetimeFigureOut">
              <a:rPr lang="en-US" smtClean="0"/>
              <a:t>6/8/2018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F3311-7940-49F9-BCD6-668FB013EADC}" type="slidenum">
              <a:rPr lang="en-US" smtClean="0"/>
              <a:t>‹#›</a:t>
            </a:fld>
            <a:endParaRPr lang="en-US"/>
          </a:p>
        </p:txBody>
      </p:sp>
    </p:spTree>
    <p:extLst>
      <p:ext uri="{BB962C8B-B14F-4D97-AF65-F5344CB8AC3E}">
        <p14:creationId xmlns:p14="http://schemas.microsoft.com/office/powerpoint/2010/main" val="171329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a:t>
            </a:fld>
            <a:endParaRPr lang="en-US"/>
          </a:p>
        </p:txBody>
      </p:sp>
    </p:spTree>
    <p:extLst>
      <p:ext uri="{BB962C8B-B14F-4D97-AF65-F5344CB8AC3E}">
        <p14:creationId xmlns:p14="http://schemas.microsoft.com/office/powerpoint/2010/main" val="99046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15</a:t>
            </a:fld>
            <a:endParaRPr lang="en-US"/>
          </a:p>
        </p:txBody>
      </p:sp>
    </p:spTree>
    <p:extLst>
      <p:ext uri="{BB962C8B-B14F-4D97-AF65-F5344CB8AC3E}">
        <p14:creationId xmlns:p14="http://schemas.microsoft.com/office/powerpoint/2010/main" val="3909575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16</a:t>
            </a:fld>
            <a:endParaRPr lang="en-US"/>
          </a:p>
        </p:txBody>
      </p:sp>
    </p:spTree>
    <p:extLst>
      <p:ext uri="{BB962C8B-B14F-4D97-AF65-F5344CB8AC3E}">
        <p14:creationId xmlns:p14="http://schemas.microsoft.com/office/powerpoint/2010/main" val="2657662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17</a:t>
            </a:fld>
            <a:endParaRPr lang="en-US"/>
          </a:p>
        </p:txBody>
      </p:sp>
    </p:spTree>
    <p:extLst>
      <p:ext uri="{BB962C8B-B14F-4D97-AF65-F5344CB8AC3E}">
        <p14:creationId xmlns:p14="http://schemas.microsoft.com/office/powerpoint/2010/main" val="1361443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18</a:t>
            </a:fld>
            <a:endParaRPr lang="en-US"/>
          </a:p>
        </p:txBody>
      </p:sp>
    </p:spTree>
    <p:extLst>
      <p:ext uri="{BB962C8B-B14F-4D97-AF65-F5344CB8AC3E}">
        <p14:creationId xmlns:p14="http://schemas.microsoft.com/office/powerpoint/2010/main" val="1462479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19</a:t>
            </a:fld>
            <a:endParaRPr lang="en-US"/>
          </a:p>
        </p:txBody>
      </p:sp>
    </p:spTree>
    <p:extLst>
      <p:ext uri="{BB962C8B-B14F-4D97-AF65-F5344CB8AC3E}">
        <p14:creationId xmlns:p14="http://schemas.microsoft.com/office/powerpoint/2010/main" val="3699729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775C57-9284-4104-91B3-F3CB739BAC9F}" type="slidenum">
              <a:rPr lang="en-US" altLang="en-US">
                <a:solidFill>
                  <a:srgbClr val="000000"/>
                </a:solidFill>
                <a:latin typeface="Calibri" panose="020F0502020204030204" pitchFamily="34" charset="0"/>
              </a:rPr>
              <a:pPr eaLnBrk="1" hangingPunct="1"/>
              <a:t>20</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4094753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18EC6E-1D03-40D0-B83B-6EE79BE5A7A6}" type="slidenum">
              <a:rPr lang="en-US" altLang="en-US">
                <a:solidFill>
                  <a:srgbClr val="000000"/>
                </a:solidFill>
                <a:latin typeface="Calibri" panose="020F0502020204030204" pitchFamily="34" charset="0"/>
              </a:rPr>
              <a:pPr eaLnBrk="1" hangingPunct="1"/>
              <a:t>21</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2358348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346BA5-BA6B-45B1-9A05-8D175B78E4BF}" type="slidenum">
              <a:rPr lang="en-US" altLang="en-US">
                <a:solidFill>
                  <a:srgbClr val="000000"/>
                </a:solidFill>
                <a:latin typeface="Calibri" panose="020F0502020204030204" pitchFamily="34" charset="0"/>
              </a:rPr>
              <a:pPr eaLnBrk="1" hangingPunct="1"/>
              <a:t>22</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3358781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2CAD06-6D7B-4208-9222-8B7D075DAD51}" type="slidenum">
              <a:rPr lang="en-US" altLang="en-US">
                <a:solidFill>
                  <a:srgbClr val="000000"/>
                </a:solidFill>
                <a:latin typeface="Calibri" panose="020F0502020204030204" pitchFamily="34" charset="0"/>
              </a:rPr>
              <a:pPr eaLnBrk="1" hangingPunct="1"/>
              <a:t>23</a:t>
            </a:fld>
            <a:endParaRPr lang="en-US"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1032013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24</a:t>
            </a:fld>
            <a:endParaRPr lang="en-US"/>
          </a:p>
        </p:txBody>
      </p:sp>
    </p:spTree>
    <p:extLst>
      <p:ext uri="{BB962C8B-B14F-4D97-AF65-F5344CB8AC3E}">
        <p14:creationId xmlns:p14="http://schemas.microsoft.com/office/powerpoint/2010/main" val="395474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5</a:t>
            </a:fld>
            <a:endParaRPr lang="en-US"/>
          </a:p>
        </p:txBody>
      </p:sp>
    </p:spTree>
    <p:extLst>
      <p:ext uri="{BB962C8B-B14F-4D97-AF65-F5344CB8AC3E}">
        <p14:creationId xmlns:p14="http://schemas.microsoft.com/office/powerpoint/2010/main" val="732982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25</a:t>
            </a:fld>
            <a:endParaRPr lang="en-US"/>
          </a:p>
        </p:txBody>
      </p:sp>
    </p:spTree>
    <p:extLst>
      <p:ext uri="{BB962C8B-B14F-4D97-AF65-F5344CB8AC3E}">
        <p14:creationId xmlns:p14="http://schemas.microsoft.com/office/powerpoint/2010/main" val="2313544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26</a:t>
            </a:fld>
            <a:endParaRPr lang="en-US"/>
          </a:p>
        </p:txBody>
      </p:sp>
    </p:spTree>
    <p:extLst>
      <p:ext uri="{BB962C8B-B14F-4D97-AF65-F5344CB8AC3E}">
        <p14:creationId xmlns:p14="http://schemas.microsoft.com/office/powerpoint/2010/main" val="3736927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27</a:t>
            </a:fld>
            <a:endParaRPr lang="en-US"/>
          </a:p>
        </p:txBody>
      </p:sp>
    </p:spTree>
    <p:extLst>
      <p:ext uri="{BB962C8B-B14F-4D97-AF65-F5344CB8AC3E}">
        <p14:creationId xmlns:p14="http://schemas.microsoft.com/office/powerpoint/2010/main" val="3063610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28</a:t>
            </a:fld>
            <a:endParaRPr lang="en-US"/>
          </a:p>
        </p:txBody>
      </p:sp>
    </p:spTree>
    <p:extLst>
      <p:ext uri="{BB962C8B-B14F-4D97-AF65-F5344CB8AC3E}">
        <p14:creationId xmlns:p14="http://schemas.microsoft.com/office/powerpoint/2010/main" val="1347361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29</a:t>
            </a:fld>
            <a:endParaRPr lang="en-US"/>
          </a:p>
        </p:txBody>
      </p:sp>
    </p:spTree>
    <p:extLst>
      <p:ext uri="{BB962C8B-B14F-4D97-AF65-F5344CB8AC3E}">
        <p14:creationId xmlns:p14="http://schemas.microsoft.com/office/powerpoint/2010/main" val="3623576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30</a:t>
            </a:fld>
            <a:endParaRPr lang="en-US"/>
          </a:p>
        </p:txBody>
      </p:sp>
    </p:spTree>
    <p:extLst>
      <p:ext uri="{BB962C8B-B14F-4D97-AF65-F5344CB8AC3E}">
        <p14:creationId xmlns:p14="http://schemas.microsoft.com/office/powerpoint/2010/main" val="2958267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Autofit/>
          </a:bodyPr>
          <a:lstStyle/>
          <a:p>
            <a:r>
              <a:rPr lang="en-US" dirty="0" err="1" smtClean="0">
                <a:cs typeface="Arial" pitchFamily="34" charset="0"/>
              </a:rPr>
              <a:t>Retreiving</a:t>
            </a:r>
            <a:r>
              <a:rPr lang="en-US" dirty="0" smtClean="0">
                <a:cs typeface="Arial" pitchFamily="34" charset="0"/>
              </a:rPr>
              <a:t> Information</a:t>
            </a:r>
            <a:r>
              <a:rPr lang="en-US" baseline="0" dirty="0" smtClean="0">
                <a:cs typeface="Arial" pitchFamily="34" charset="0"/>
              </a:rPr>
              <a:t> about </a:t>
            </a:r>
            <a:r>
              <a:rPr lang="en-US" baseline="0" dirty="0" err="1" smtClean="0">
                <a:cs typeface="Arial" pitchFamily="34" charset="0"/>
              </a:rPr>
              <a:t>Servlet</a:t>
            </a:r>
            <a:endParaRPr lang="en-US" baseline="0" dirty="0" smtClean="0">
              <a:cs typeface="Arial" pitchFamily="34" charset="0"/>
            </a:endParaRPr>
          </a:p>
          <a:p>
            <a:pPr lvl="1" eaLnBrk="1" hangingPunct="1"/>
            <a:r>
              <a:rPr lang="en-US" dirty="0" smtClean="0">
                <a:latin typeface="Arial" pitchFamily="34" charset="0"/>
                <a:cs typeface="Arial" pitchFamily="34" charset="0"/>
              </a:rPr>
              <a:t>Many a times, you may want to know about the environment in which a web application is running. </a:t>
            </a:r>
          </a:p>
          <a:p>
            <a:pPr lvl="1" eaLnBrk="1" hangingPunct="1"/>
            <a:r>
              <a:rPr lang="en-US" dirty="0" smtClean="0">
                <a:latin typeface="Arial" pitchFamily="34" charset="0"/>
                <a:cs typeface="Arial" pitchFamily="34" charset="0"/>
              </a:rPr>
              <a:t>You may need to find out about the server that is executing your </a:t>
            </a:r>
            <a:r>
              <a:rPr lang="en-US" dirty="0" err="1" smtClean="0">
                <a:latin typeface="Arial" pitchFamily="34" charset="0"/>
                <a:cs typeface="Arial" pitchFamily="34" charset="0"/>
              </a:rPr>
              <a:t>servlets</a:t>
            </a:r>
            <a:r>
              <a:rPr lang="en-US" dirty="0" smtClean="0">
                <a:latin typeface="Arial" pitchFamily="34" charset="0"/>
                <a:cs typeface="Arial" pitchFamily="34" charset="0"/>
              </a:rPr>
              <a:t> or who is the client that is sending request. </a:t>
            </a:r>
          </a:p>
          <a:p>
            <a:pPr lvl="1" eaLnBrk="1" hangingPunct="1"/>
            <a:r>
              <a:rPr lang="en-US" dirty="0" smtClean="0">
                <a:latin typeface="Arial" pitchFamily="34" charset="0"/>
                <a:cs typeface="Arial" pitchFamily="34" charset="0"/>
              </a:rPr>
              <a:t>You may also need information about the requests that the application is handling. </a:t>
            </a:r>
          </a:p>
          <a:p>
            <a:pPr lvl="1" eaLnBrk="1" hangingPunct="1"/>
            <a:r>
              <a:rPr lang="en-US" dirty="0" smtClean="0">
                <a:latin typeface="Arial" pitchFamily="34" charset="0"/>
                <a:cs typeface="Arial" pitchFamily="34" charset="0"/>
              </a:rPr>
              <a:t>We shall now see a number of methods that provide this information to </a:t>
            </a:r>
            <a:r>
              <a:rPr lang="en-US" dirty="0" err="1" smtClean="0">
                <a:latin typeface="Arial" pitchFamily="34" charset="0"/>
                <a:cs typeface="Arial" pitchFamily="34" charset="0"/>
              </a:rPr>
              <a:t>servlets</a:t>
            </a:r>
            <a:r>
              <a:rPr lang="en-US" dirty="0" smtClean="0">
                <a:latin typeface="Arial" pitchFamily="34" charset="0"/>
                <a:cs typeface="Arial" pitchFamily="34" charset="0"/>
              </a:rPr>
              <a:t>.</a:t>
            </a:r>
          </a:p>
          <a:p>
            <a:pPr marL="808037" lvl="1" indent="-228600"/>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31</a:t>
            </a:fld>
            <a:endParaRPr lang="en-US" dirty="0"/>
          </a:p>
        </p:txBody>
      </p:sp>
    </p:spTree>
    <p:extLst>
      <p:ext uri="{BB962C8B-B14F-4D97-AF65-F5344CB8AC3E}">
        <p14:creationId xmlns:p14="http://schemas.microsoft.com/office/powerpoint/2010/main" val="36884468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a:xfrm>
            <a:off x="911224" y="4460875"/>
            <a:ext cx="5483225" cy="4219575"/>
          </a:xfrm>
        </p:spPr>
        <p:txBody>
          <a:bodyPr>
            <a:noAutofit/>
          </a:bodyPr>
          <a:lstStyle/>
          <a:p>
            <a:r>
              <a:rPr lang="en-US" dirty="0" err="1" smtClean="0">
                <a:latin typeface="Arial" pitchFamily="34" charset="0"/>
                <a:cs typeface="Arial" pitchFamily="34" charset="0"/>
              </a:rPr>
              <a:t>Retreiving</a:t>
            </a:r>
            <a:r>
              <a:rPr lang="en-US" dirty="0" smtClean="0">
                <a:latin typeface="Arial" pitchFamily="34" charset="0"/>
                <a:cs typeface="Arial" pitchFamily="34" charset="0"/>
              </a:rPr>
              <a:t> Information</a:t>
            </a:r>
            <a:r>
              <a:rPr lang="en-US" baseline="0" dirty="0" smtClean="0">
                <a:latin typeface="Arial" pitchFamily="34" charset="0"/>
                <a:cs typeface="Arial" pitchFamily="34" charset="0"/>
              </a:rPr>
              <a:t> about Client</a:t>
            </a:r>
          </a:p>
          <a:p>
            <a:pPr lvl="1" eaLnBrk="1" hangingPunct="1"/>
            <a:r>
              <a:rPr lang="en-US" dirty="0" smtClean="0">
                <a:latin typeface="Arial" pitchFamily="34" charset="0"/>
                <a:cs typeface="Arial" pitchFamily="34" charset="0"/>
              </a:rPr>
              <a:t>The hostname and IP Address of the client requesting the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be obtained using the </a:t>
            </a:r>
            <a:r>
              <a:rPr lang="en-US" dirty="0" err="1" smtClean="0">
                <a:latin typeface="Arial" pitchFamily="34" charset="0"/>
                <a:cs typeface="Arial" pitchFamily="34" charset="0"/>
              </a:rPr>
              <a:t>HttpRequest</a:t>
            </a:r>
            <a:r>
              <a:rPr lang="en-US" dirty="0" smtClean="0">
                <a:latin typeface="Arial" pitchFamily="34" charset="0"/>
                <a:cs typeface="Arial" pitchFamily="34" charset="0"/>
              </a:rPr>
              <a:t> object.</a:t>
            </a:r>
          </a:p>
          <a:p>
            <a:pPr lvl="2"/>
            <a:r>
              <a:rPr lang="en-US" i="1" dirty="0" err="1" smtClean="0">
                <a:latin typeface="Arial" pitchFamily="34" charset="0"/>
                <a:cs typeface="Arial" pitchFamily="34" charset="0"/>
              </a:rPr>
              <a:t>getRemoteAddr</a:t>
            </a:r>
            <a:r>
              <a:rPr lang="en-US" i="1" dirty="0" smtClean="0">
                <a:latin typeface="Arial" pitchFamily="34" charset="0"/>
                <a:cs typeface="Arial" pitchFamily="34" charset="0"/>
              </a:rPr>
              <a:t>():</a:t>
            </a:r>
            <a:r>
              <a:rPr lang="en-US" dirty="0" smtClean="0">
                <a:latin typeface="Arial" pitchFamily="34" charset="0"/>
                <a:cs typeface="Arial" pitchFamily="34" charset="0"/>
              </a:rPr>
              <a:t> Returns the internet address of the client sending the request. When the client address is unknown, returns an empty string. </a:t>
            </a:r>
          </a:p>
          <a:p>
            <a:pPr lvl="2"/>
            <a:r>
              <a:rPr lang="en-US" i="1" dirty="0" err="1" smtClean="0">
                <a:latin typeface="Arial" pitchFamily="34" charset="0"/>
                <a:cs typeface="Arial" pitchFamily="34" charset="0"/>
              </a:rPr>
              <a:t>getRemoteHost</a:t>
            </a:r>
            <a:r>
              <a:rPr lang="en-US" i="1" dirty="0" smtClean="0">
                <a:latin typeface="Arial" pitchFamily="34" charset="0"/>
                <a:cs typeface="Arial" pitchFamily="34" charset="0"/>
              </a:rPr>
              <a:t>():</a:t>
            </a:r>
            <a:r>
              <a:rPr lang="en-US" dirty="0" smtClean="0">
                <a:latin typeface="Arial" pitchFamily="34" charset="0"/>
                <a:cs typeface="Arial" pitchFamily="34" charset="0"/>
              </a:rPr>
              <a:t> Returns the host name of the client sending the request. If the name is unknown, returns an empty string. The fully qualified domain name (e.g. "xyzws.com") of the client that made the request. The IP address is returned if this cannot be determined. </a:t>
            </a:r>
          </a:p>
          <a:p>
            <a:pPr lvl="1" indent="-228600">
              <a:buFontTx/>
              <a:buChar char="•"/>
            </a:pPr>
            <a:r>
              <a:rPr lang="en-US" dirty="0" smtClean="0">
                <a:latin typeface="Arial" pitchFamily="34" charset="0"/>
                <a:cs typeface="Arial" pitchFamily="34" charset="0"/>
              </a:rPr>
              <a:t>The information comes from the socket that connects the server to the client, so the remote address and hostname may be that of a proxy server. An example remote address might be “192.26.80.1320” while an example of remote host might be “dist.engr.com”. </a:t>
            </a:r>
          </a:p>
          <a:p>
            <a:pPr lvl="1"/>
            <a:r>
              <a:rPr lang="en-US" b="1" dirty="0" err="1" smtClean="0">
                <a:latin typeface="Arial" pitchFamily="34" charset="0"/>
                <a:cs typeface="Arial" pitchFamily="34" charset="0"/>
              </a:rPr>
              <a:t>getRemoteUser</a:t>
            </a:r>
            <a:r>
              <a:rPr lang="en-US" b="1" dirty="0" smtClean="0">
                <a:latin typeface="Arial" pitchFamily="34" charset="0"/>
                <a:cs typeface="Arial" pitchFamily="34" charset="0"/>
              </a:rPr>
              <a:t> () </a:t>
            </a:r>
            <a:r>
              <a:rPr lang="en-US" dirty="0" smtClean="0">
                <a:latin typeface="Arial" pitchFamily="34" charset="0"/>
                <a:cs typeface="Arial" pitchFamily="34" charset="0"/>
              </a:rPr>
              <a:t>of the </a:t>
            </a:r>
            <a:r>
              <a:rPr lang="en-US" dirty="0" err="1" smtClean="0">
                <a:latin typeface="Arial" pitchFamily="34" charset="0"/>
                <a:cs typeface="Arial" pitchFamily="34" charset="0"/>
              </a:rPr>
              <a:t>HttpServletRequest</a:t>
            </a:r>
            <a:r>
              <a:rPr lang="en-US" dirty="0" smtClean="0">
                <a:latin typeface="Arial" pitchFamily="34" charset="0"/>
                <a:cs typeface="Arial" pitchFamily="34" charset="0"/>
              </a:rPr>
              <a:t> gives the username of the client.  With the remote user’s name, 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save information about each client. Over the long term, it can remember each individual’s preferences. For the short tern, it can remember the series of pages viewed by the client and use them to add a sense of state to a stateless HTTP protocol. A simple </a:t>
            </a:r>
            <a:r>
              <a:rPr lang="en-US" dirty="0" err="1" smtClean="0">
                <a:latin typeface="Arial" pitchFamily="34" charset="0"/>
                <a:cs typeface="Arial" pitchFamily="34" charset="0"/>
              </a:rPr>
              <a:t>servlet</a:t>
            </a:r>
            <a:r>
              <a:rPr lang="en-US" dirty="0" smtClean="0">
                <a:latin typeface="Arial" pitchFamily="34" charset="0"/>
                <a:cs typeface="Arial" pitchFamily="34" charset="0"/>
              </a:rPr>
              <a:t> that uses </a:t>
            </a:r>
            <a:r>
              <a:rPr lang="en-US" dirty="0" err="1" smtClean="0">
                <a:latin typeface="Arial" pitchFamily="34" charset="0"/>
                <a:cs typeface="Arial" pitchFamily="34" charset="0"/>
              </a:rPr>
              <a:t>getRemoteUser</a:t>
            </a:r>
            <a:r>
              <a:rPr lang="en-US" dirty="0" smtClean="0">
                <a:latin typeface="Arial" pitchFamily="34" charset="0"/>
                <a:cs typeface="Arial" pitchFamily="34" charset="0"/>
              </a:rPr>
              <a:t>() can greet its clients by name and remember when each last logged in.</a:t>
            </a:r>
          </a:p>
          <a:p>
            <a:pPr lvl="1" eaLnBrk="1" hangingPunct="1"/>
            <a:endParaRPr lang="en-US" dirty="0" smtClean="0">
              <a:latin typeface="Arial" pitchFamily="34" charset="0"/>
              <a:cs typeface="Arial" pitchFamily="34" charset="0"/>
            </a:endParaRPr>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32</a:t>
            </a:fld>
            <a:endParaRPr lang="en-US" dirty="0"/>
          </a:p>
        </p:txBody>
      </p:sp>
    </p:spTree>
    <p:extLst>
      <p:ext uri="{BB962C8B-B14F-4D97-AF65-F5344CB8AC3E}">
        <p14:creationId xmlns:p14="http://schemas.microsoft.com/office/powerpoint/2010/main" val="3531383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6</a:t>
            </a:fld>
            <a:endParaRPr lang="en-US"/>
          </a:p>
        </p:txBody>
      </p:sp>
    </p:spTree>
    <p:extLst>
      <p:ext uri="{BB962C8B-B14F-4D97-AF65-F5344CB8AC3E}">
        <p14:creationId xmlns:p14="http://schemas.microsoft.com/office/powerpoint/2010/main" val="2154475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7</a:t>
            </a:fld>
            <a:endParaRPr lang="en-US"/>
          </a:p>
        </p:txBody>
      </p:sp>
    </p:spTree>
    <p:extLst>
      <p:ext uri="{BB962C8B-B14F-4D97-AF65-F5344CB8AC3E}">
        <p14:creationId xmlns:p14="http://schemas.microsoft.com/office/powerpoint/2010/main" val="3509862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8</a:t>
            </a:fld>
            <a:endParaRPr lang="en-US"/>
          </a:p>
        </p:txBody>
      </p:sp>
    </p:spTree>
    <p:extLst>
      <p:ext uri="{BB962C8B-B14F-4D97-AF65-F5344CB8AC3E}">
        <p14:creationId xmlns:p14="http://schemas.microsoft.com/office/powerpoint/2010/main" val="2578010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11</a:t>
            </a:fld>
            <a:endParaRPr lang="en-US"/>
          </a:p>
        </p:txBody>
      </p:sp>
    </p:spTree>
    <p:extLst>
      <p:ext uri="{BB962C8B-B14F-4D97-AF65-F5344CB8AC3E}">
        <p14:creationId xmlns:p14="http://schemas.microsoft.com/office/powerpoint/2010/main" val="3730701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12</a:t>
            </a:fld>
            <a:endParaRPr lang="en-US"/>
          </a:p>
        </p:txBody>
      </p:sp>
    </p:spTree>
    <p:extLst>
      <p:ext uri="{BB962C8B-B14F-4D97-AF65-F5344CB8AC3E}">
        <p14:creationId xmlns:p14="http://schemas.microsoft.com/office/powerpoint/2010/main" val="1468462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13</a:t>
            </a:fld>
            <a:endParaRPr lang="en-US"/>
          </a:p>
        </p:txBody>
      </p:sp>
    </p:spTree>
    <p:extLst>
      <p:ext uri="{BB962C8B-B14F-4D97-AF65-F5344CB8AC3E}">
        <p14:creationId xmlns:p14="http://schemas.microsoft.com/office/powerpoint/2010/main" val="1711294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1150" y="715963"/>
            <a:ext cx="6226175" cy="3503612"/>
          </a:xfrm>
        </p:spPr>
      </p:sp>
      <p:sp>
        <p:nvSpPr>
          <p:cNvPr id="3" name="Notes Placeholder 2"/>
          <p:cNvSpPr>
            <a:spLocks noGrp="1"/>
          </p:cNvSpPr>
          <p:nvPr>
            <p:ph type="body" idx="1"/>
          </p:nvPr>
        </p:nvSpPr>
        <p:spPr/>
        <p:txBody>
          <a:bodyPr>
            <a:normAutofit fontScale="92500"/>
          </a:bodyPr>
          <a:lstStyle/>
          <a:p>
            <a:r>
              <a:rPr lang="en-US" dirty="0" smtClean="0">
                <a:cs typeface="Arial" pitchFamily="34" charset="0"/>
              </a:rPr>
              <a:t>Applets :</a:t>
            </a:r>
          </a:p>
          <a:p>
            <a:pPr lvl="1"/>
            <a:r>
              <a:rPr lang="en-US" dirty="0" smtClean="0">
                <a:latin typeface="Arial" pitchFamily="34" charset="0"/>
                <a:cs typeface="Arial" pitchFamily="34" charset="0"/>
              </a:rPr>
              <a:t>They run on the client side in web browsers, or for writing Internet applications. </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Applets are small programs that are downloaded into a Java Enabled Web Browser, like Netscape Navigator or Microsoft Internet Explorer.</a:t>
            </a:r>
          </a:p>
          <a:p>
            <a:pPr marL="742950" lvl="1" indent="-285750" algn="l" rtl="0" eaLnBrk="0" fontAlgn="base" hangingPunct="0">
              <a:spcBef>
                <a:spcPct val="30000"/>
              </a:spcBef>
              <a:spcAft>
                <a:spcPct val="0"/>
              </a:spcAft>
              <a:buChar char="–"/>
            </a:pPr>
            <a:r>
              <a:rPr lang="en-US" sz="1200" kern="1200" dirty="0" smtClean="0">
                <a:solidFill>
                  <a:schemeClr val="tx1"/>
                </a:solidFill>
                <a:latin typeface="Arial" pitchFamily="34" charset="0"/>
                <a:cs typeface="Arial" pitchFamily="34" charset="0"/>
              </a:rPr>
              <a:t>The browser will execute the applet on the client’s machine.  The downloaded applet has very limited access to the client machine’s file system and network capabilities.</a:t>
            </a:r>
          </a:p>
          <a:p>
            <a:r>
              <a:rPr lang="en-US" dirty="0" smtClean="0">
                <a:cs typeface="Arial" pitchFamily="34" charset="0"/>
              </a:rPr>
              <a:t>The </a:t>
            </a:r>
            <a:r>
              <a:rPr lang="en-US" dirty="0" err="1" smtClean="0">
                <a:cs typeface="Arial" pitchFamily="34" charset="0"/>
              </a:rPr>
              <a:t>Servlet</a:t>
            </a:r>
            <a:r>
              <a:rPr lang="en-US" dirty="0" smtClean="0">
                <a:cs typeface="Arial" pitchFamily="34" charset="0"/>
              </a:rPr>
              <a:t> API brings the power of Java to your </a:t>
            </a:r>
            <a:r>
              <a:rPr lang="en-US" dirty="0" err="1" smtClean="0">
                <a:cs typeface="Arial" pitchFamily="34" charset="0"/>
              </a:rPr>
              <a:t>servers,too</a:t>
            </a:r>
            <a:r>
              <a:rPr lang="en-US" dirty="0" smtClean="0">
                <a:cs typeface="Arial" pitchFamily="34" charset="0"/>
              </a:rPr>
              <a:t>. </a:t>
            </a:r>
          </a:p>
          <a:p>
            <a:pPr lvl="1"/>
            <a:r>
              <a:rPr lang="en-US" dirty="0" err="1" smtClean="0">
                <a:latin typeface="Arial" pitchFamily="34" charset="0"/>
                <a:cs typeface="Arial" pitchFamily="34" charset="0"/>
              </a:rPr>
              <a:t>Java</a:t>
            </a:r>
            <a:r>
              <a:rPr lang="en-US" baseline="30000" dirty="0" err="1" smtClean="0">
                <a:latin typeface="Arial" pitchFamily="34" charset="0"/>
                <a:cs typeface="Arial" pitchFamily="34" charset="0"/>
              </a:rPr>
              <a:t>TM</a:t>
            </a:r>
            <a:r>
              <a:rPr lang="en-US" dirty="0" smtClean="0">
                <a:latin typeface="Arial" pitchFamily="34" charset="0"/>
                <a:cs typeface="Arial" pitchFamily="34" charset="0"/>
              </a:rPr>
              <a:t> </a:t>
            </a:r>
            <a:r>
              <a:rPr lang="en-US" dirty="0" err="1" smtClean="0">
                <a:latin typeface="Arial" pitchFamily="34" charset="0"/>
                <a:cs typeface="Arial" pitchFamily="34" charset="0"/>
              </a:rPr>
              <a:t>Servlet</a:t>
            </a:r>
            <a:r>
              <a:rPr lang="en-US" dirty="0" smtClean="0">
                <a:latin typeface="Arial" pitchFamily="34" charset="0"/>
                <a:cs typeface="Arial" pitchFamily="34" charset="0"/>
              </a:rPr>
              <a:t> technology provides web developers with a simple, consistent mechanism for extending the functionality of a web server and for accessing existing business systems. </a:t>
            </a:r>
          </a:p>
          <a:p>
            <a:pPr lvl="1"/>
            <a:r>
              <a:rPr lang="en-US" dirty="0" smtClean="0">
                <a:latin typeface="Arial" pitchFamily="34" charset="0"/>
                <a:cs typeface="Arial" pitchFamily="34" charset="0"/>
              </a:rPr>
              <a:t>A </a:t>
            </a:r>
            <a:r>
              <a:rPr lang="en-US" dirty="0" err="1" smtClean="0">
                <a:latin typeface="Arial" pitchFamily="34" charset="0"/>
                <a:cs typeface="Arial" pitchFamily="34" charset="0"/>
              </a:rPr>
              <a:t>servlet</a:t>
            </a:r>
            <a:r>
              <a:rPr lang="en-US" dirty="0" smtClean="0">
                <a:latin typeface="Arial" pitchFamily="34" charset="0"/>
                <a:cs typeface="Arial" pitchFamily="34" charset="0"/>
              </a:rPr>
              <a:t> can almost be thought of as an applet that runs on the server side.</a:t>
            </a:r>
          </a:p>
          <a:p>
            <a:pPr lvl="2">
              <a:spcBef>
                <a:spcPts val="500"/>
              </a:spcBef>
              <a:spcAft>
                <a:spcPts val="500"/>
              </a:spcAft>
            </a:pPr>
            <a:r>
              <a:rPr lang="en-US" dirty="0" err="1" smtClean="0">
                <a:cs typeface="Arial" pitchFamily="34" charset="0"/>
              </a:rPr>
              <a:t>Servlets</a:t>
            </a:r>
            <a:r>
              <a:rPr lang="en-US" dirty="0" smtClean="0">
                <a:cs typeface="Arial" pitchFamily="34" charset="0"/>
              </a:rPr>
              <a:t> are protocol- and platform-independent server side components, which dynamically extend Java enabled servers. They provide a general framework for services built using the request-response paradigm. </a:t>
            </a:r>
          </a:p>
          <a:p>
            <a:pPr lvl="2">
              <a:spcBef>
                <a:spcPts val="500"/>
              </a:spcBef>
              <a:spcAft>
                <a:spcPts val="500"/>
              </a:spcAft>
            </a:pPr>
            <a:r>
              <a:rPr lang="en-US" dirty="0" err="1" smtClean="0">
                <a:cs typeface="Arial" pitchFamily="34" charset="0"/>
              </a:rPr>
              <a:t>Servlets</a:t>
            </a:r>
            <a:r>
              <a:rPr lang="en-US" dirty="0" smtClean="0">
                <a:cs typeface="Arial" pitchFamily="34" charset="0"/>
              </a:rPr>
              <a:t> run inside servers. They are Java application components which are downloaded, on demand.</a:t>
            </a:r>
          </a:p>
          <a:p>
            <a:pPr lvl="1"/>
            <a:endParaRPr lang="en-US" dirty="0" smtClean="0">
              <a:latin typeface="Arial" pitchFamily="34" charset="0"/>
              <a:cs typeface="Arial" pitchFamily="34" charset="0"/>
            </a:endParaRPr>
          </a:p>
          <a:p>
            <a:pPr lvl="1"/>
            <a:endParaRPr lang="en-US" dirty="0"/>
          </a:p>
        </p:txBody>
      </p:sp>
      <p:sp>
        <p:nvSpPr>
          <p:cNvPr id="4" name="Footer Placeholder 3"/>
          <p:cNvSpPr>
            <a:spLocks noGrp="1"/>
          </p:cNvSpPr>
          <p:nvPr>
            <p:ph type="ftr" sz="quarter" idx="10"/>
          </p:nvPr>
        </p:nvSpPr>
        <p:spPr/>
        <p:txBody>
          <a:bodyPr/>
          <a:lstStyle/>
          <a:p>
            <a:pPr>
              <a:defRPr/>
            </a:pPr>
            <a:r>
              <a:rPr lang="en-US" dirty="0" err="1" smtClean="0"/>
              <a:t>Servlets</a:t>
            </a:r>
            <a:r>
              <a:rPr lang="en-US" dirty="0" smtClean="0"/>
              <a:t>: </a:t>
            </a:r>
            <a:r>
              <a:rPr lang="en-US" dirty="0" err="1" smtClean="0"/>
              <a:t>Intoduction</a:t>
            </a:r>
            <a:r>
              <a:rPr lang="en-US" dirty="0" smtClean="0"/>
              <a:t> To </a:t>
            </a:r>
            <a:r>
              <a:rPr lang="en-US" dirty="0" err="1" smtClean="0"/>
              <a:t>Servlets</a:t>
            </a:r>
            <a:endParaRPr lang="en-US" dirty="0"/>
          </a:p>
        </p:txBody>
      </p:sp>
      <p:sp>
        <p:nvSpPr>
          <p:cNvPr id="5" name="Slide Number Placeholder 4"/>
          <p:cNvSpPr>
            <a:spLocks noGrp="1"/>
          </p:cNvSpPr>
          <p:nvPr>
            <p:ph type="sldNum" sz="quarter" idx="11"/>
          </p:nvPr>
        </p:nvSpPr>
        <p:spPr/>
        <p:txBody>
          <a:bodyPr/>
          <a:lstStyle/>
          <a:p>
            <a:pPr>
              <a:defRPr/>
            </a:pPr>
            <a:fld id="{135A4532-4A94-4754-A63D-D3D2A5F3E4AE}" type="slidenum">
              <a:rPr lang="en-US" smtClean="0"/>
              <a:pPr>
                <a:defRPr/>
              </a:pPr>
              <a:t>14</a:t>
            </a:fld>
            <a:endParaRPr lang="en-US"/>
          </a:p>
        </p:txBody>
      </p:sp>
    </p:spTree>
    <p:extLst>
      <p:ext uri="{BB962C8B-B14F-4D97-AF65-F5344CB8AC3E}">
        <p14:creationId xmlns:p14="http://schemas.microsoft.com/office/powerpoint/2010/main" val="3709426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6644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5697" y="277547"/>
            <a:ext cx="1956816" cy="462770"/>
          </a:xfrm>
          <a:prstGeom prst="rect">
            <a:avLst/>
          </a:prstGeom>
        </p:spPr>
      </p:pic>
      <p:sp>
        <p:nvSpPr>
          <p:cNvPr id="2" name="Title 1"/>
          <p:cNvSpPr>
            <a:spLocks noGrp="1"/>
          </p:cNvSpPr>
          <p:nvPr>
            <p:ph type="ctrTitle"/>
          </p:nvPr>
        </p:nvSpPr>
        <p:spPr>
          <a:xfrm>
            <a:off x="5410200" y="4580574"/>
            <a:ext cx="6461613" cy="1335024"/>
          </a:xfrm>
        </p:spPr>
        <p:txBody>
          <a:bodyPr rIns="0" anchor="ctr">
            <a:noAutofit/>
          </a:bodyPr>
          <a:lstStyle>
            <a:lvl1pPr algn="r">
              <a:defRPr sz="32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5407005" y="5962651"/>
            <a:ext cx="6464808" cy="476249"/>
          </a:xfrm>
        </p:spPr>
        <p:txBody>
          <a:bodyPr rIns="0" anchor="ctr">
            <a:noAutofit/>
          </a:bodyPr>
          <a:lstStyle>
            <a:lvl1pPr marL="0" indent="0" algn="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388090127"/>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66443"/>
          </a:xfrm>
          <a:prstGeom prst="rect">
            <a:avLst/>
          </a:prstGeom>
        </p:spPr>
      </p:pic>
      <p:sp>
        <p:nvSpPr>
          <p:cNvPr id="9" name="Rectangle 8">
            <a:extLst>
              <a:ext uri="{FF2B5EF4-FFF2-40B4-BE49-F238E27FC236}">
                <a16:creationId xmlns:a16="http://schemas.microsoft.com/office/drawing/2014/main" xmlns="" id="{A8962026-C6DB-4265-AB26-4A92543AD4F3}"/>
              </a:ext>
            </a:extLst>
          </p:cNvPr>
          <p:cNvSpPr/>
          <p:nvPr userDrawn="1"/>
        </p:nvSpPr>
        <p:spPr>
          <a:xfrm>
            <a:off x="0" y="-15511"/>
            <a:ext cx="12188952"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p:cNvSpPr>
            <a:spLocks noGrp="1"/>
          </p:cNvSpPr>
          <p:nvPr>
            <p:ph type="body" sz="quarter" idx="10" hasCustomPrompt="1"/>
          </p:nvPr>
        </p:nvSpPr>
        <p:spPr>
          <a:xfrm>
            <a:off x="5735782" y="4574760"/>
            <a:ext cx="6135624" cy="1557753"/>
          </a:xfrm>
        </p:spPr>
        <p:txBody>
          <a:bodyPr rIns="0" anchor="ctr"/>
          <a:lstStyle>
            <a:lvl1pPr marL="0" indent="0" algn="r">
              <a:spcAft>
                <a:spcPts val="0"/>
              </a:spcAft>
              <a:buFont typeface="Arial" panose="020B0604020202020204" pitchFamily="34" charset="0"/>
              <a:buNone/>
              <a:defRPr sz="2000" b="0">
                <a:solidFill>
                  <a:schemeClr val="tx1"/>
                </a:solidFill>
                <a:latin typeface="Arial Black" panose="020B0A04020102020204" pitchFamily="34" charset="0"/>
              </a:defRPr>
            </a:lvl1pPr>
            <a:lvl2pPr marL="0" indent="0" algn="r">
              <a:spcBef>
                <a:spcPts val="0"/>
              </a:spcBef>
              <a:spcAft>
                <a:spcPts val="0"/>
              </a:spcAft>
              <a:buNone/>
              <a:defRPr lang="en-US" sz="3600" b="1" kern="1200" dirty="0">
                <a:solidFill>
                  <a:schemeClr val="accent2"/>
                </a:solidFill>
                <a:latin typeface="+mn-lt"/>
                <a:ea typeface="+mj-ea"/>
                <a:cs typeface="+mj-cs"/>
              </a:defRPr>
            </a:lvl2pPr>
          </a:lstStyle>
          <a:p>
            <a:pPr lvl="0"/>
            <a:r>
              <a:rPr lang="en-US" dirty="0" smtClean="0"/>
              <a:t>Section Divider 1</a:t>
            </a:r>
          </a:p>
          <a:p>
            <a:pPr lvl="1"/>
            <a:r>
              <a:rPr lang="en-US" dirty="0" smtClean="0"/>
              <a:t>Text</a:t>
            </a:r>
            <a:endParaRPr lang="en-US" dirty="0"/>
          </a:p>
        </p:txBody>
      </p:sp>
    </p:spTree>
    <p:extLst>
      <p:ext uri="{BB962C8B-B14F-4D97-AF65-F5344CB8AC3E}">
        <p14:creationId xmlns:p14="http://schemas.microsoft.com/office/powerpoint/2010/main" val="325811917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952" cy="6866443"/>
          </a:xfrm>
          <a:prstGeom prst="rect">
            <a:avLst/>
          </a:prstGeom>
        </p:spPr>
      </p:pic>
      <p:sp>
        <p:nvSpPr>
          <p:cNvPr id="10" name="Rectangle 9">
            <a:extLst>
              <a:ext uri="{FF2B5EF4-FFF2-40B4-BE49-F238E27FC236}">
                <a16:creationId xmlns:a16="http://schemas.microsoft.com/office/drawing/2014/main" xmlns="" id="{A8962026-C6DB-4265-AB26-4A92543AD4F3}"/>
              </a:ext>
            </a:extLst>
          </p:cNvPr>
          <p:cNvSpPr/>
          <p:nvPr userDrawn="1"/>
        </p:nvSpPr>
        <p:spPr>
          <a:xfrm>
            <a:off x="0" y="-15511"/>
            <a:ext cx="12188952" cy="688195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5735782" y="4574760"/>
            <a:ext cx="6135624" cy="1557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r"/>
            <a:r>
              <a:rPr lang="en-US" sz="7200" b="0" dirty="0" smtClean="0">
                <a:solidFill>
                  <a:schemeClr val="accent2"/>
                </a:solidFill>
                <a:effectLst/>
                <a:latin typeface="Impact" panose="020B0806030902050204" pitchFamily="34" charset="0"/>
              </a:rPr>
              <a:t>THANK YOU!</a:t>
            </a:r>
            <a:endParaRPr lang="en-US" sz="7200" b="0" dirty="0">
              <a:solidFill>
                <a:schemeClr val="accent2"/>
              </a:solidFill>
              <a:effectLst/>
              <a:latin typeface="Impact" panose="020B0806030902050204" pitchFamily="34" charset="0"/>
            </a:endParaRPr>
          </a:p>
        </p:txBody>
      </p:sp>
    </p:spTree>
    <p:extLst>
      <p:ext uri="{BB962C8B-B14F-4D97-AF65-F5344CB8AC3E}">
        <p14:creationId xmlns:p14="http://schemas.microsoft.com/office/powerpoint/2010/main" val="40633664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732969" y="171455"/>
            <a:ext cx="11143119" cy="649224"/>
          </a:xfrm>
        </p:spPr>
        <p:txBody>
          <a:bodyPr lIns="0" anchor="ctr"/>
          <a:lstStyle>
            <a:lvl1pPr marL="0" indent="0" algn="l" defTabSz="914400" rtl="0" eaLnBrk="1" latinLnBrk="0" hangingPunct="1">
              <a:spcAft>
                <a:spcPts val="0"/>
              </a:spcAft>
              <a:buFont typeface="Arial" panose="020B0604020202020204" pitchFamily="34" charset="0"/>
              <a:buNone/>
              <a:defRPr lang="en-US" sz="3600" b="1" kern="1200" dirty="0" smtClean="0">
                <a:solidFill>
                  <a:schemeClr val="tx1"/>
                </a:solidFill>
                <a:latin typeface="+mj-lt"/>
                <a:ea typeface="+mn-ea"/>
                <a:cs typeface="+mn-cs"/>
              </a:defRPr>
            </a:lvl1pPr>
            <a:lvl2pPr marL="0" indent="0" algn="l" defTabSz="914400" rtl="0" eaLnBrk="1" latinLnBrk="0" hangingPunct="1">
              <a:spcAft>
                <a:spcPts val="0"/>
              </a:spcAft>
              <a:buNone/>
              <a:defRPr lang="en-US" sz="1800" b="1" kern="1200" dirty="0">
                <a:solidFill>
                  <a:schemeClr val="bg2"/>
                </a:solidFill>
                <a:latin typeface="+mj-lt"/>
                <a:ea typeface="+mn-ea"/>
                <a:cs typeface="+mn-cs"/>
              </a:defRPr>
            </a:lvl2pPr>
          </a:lstStyle>
          <a:p>
            <a:pPr lvl="0"/>
            <a:r>
              <a:rPr lang="en-US" dirty="0" smtClean="0"/>
              <a:t>Arial Bold 36 pt</a:t>
            </a:r>
            <a:endParaRPr lang="en-US" dirty="0"/>
          </a:p>
        </p:txBody>
      </p:sp>
      <p:sp>
        <p:nvSpPr>
          <p:cNvPr id="7" name="Text Placeholder 6"/>
          <p:cNvSpPr>
            <a:spLocks noGrp="1"/>
          </p:cNvSpPr>
          <p:nvPr>
            <p:ph type="body" sz="quarter" idx="11" hasCustomPrompt="1"/>
          </p:nvPr>
        </p:nvSpPr>
        <p:spPr>
          <a:xfrm>
            <a:off x="247651" y="1137424"/>
            <a:ext cx="11622024" cy="4992624"/>
          </a:xfrm>
        </p:spPr>
        <p:txBody>
          <a:bodyPr/>
          <a:lstStyle>
            <a:lvl1pPr marL="0" marR="0" indent="0" algn="l" defTabSz="914400" rtl="0" eaLnBrk="1" fontAlgn="auto" latinLnBrk="0" hangingPunct="1">
              <a:lnSpc>
                <a:spcPct val="100000"/>
              </a:lnSpc>
              <a:spcBef>
                <a:spcPts val="0"/>
              </a:spcBef>
              <a:spcAft>
                <a:spcPts val="1200"/>
              </a:spcAft>
              <a:buClrTx/>
              <a:buSzTx/>
              <a:buFont typeface="Wingdings" panose="05000000000000000000" pitchFamily="2" charset="2"/>
              <a:buNone/>
              <a:tabLst/>
              <a:defRPr/>
            </a:lvl1pPr>
            <a:lvl2pPr marL="406400" marR="0" indent="-406400" algn="l" defTabSz="914400" rtl="0" eaLnBrk="1" fontAlgn="auto" latinLnBrk="0" hangingPunct="1">
              <a:lnSpc>
                <a:spcPct val="100000"/>
              </a:lnSpc>
              <a:spcBef>
                <a:spcPts val="0"/>
              </a:spcBef>
              <a:spcAft>
                <a:spcPts val="1200"/>
              </a:spcAft>
              <a:buClrTx/>
              <a:buSzTx/>
              <a:buFont typeface="Wingdings" panose="05000000000000000000" pitchFamily="2" charset="2"/>
              <a:buChar char="§"/>
              <a:tabLst/>
              <a:defRPr/>
            </a:lvl2pPr>
            <a:lvl3pPr marL="804672" marR="0" indent="-402336"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lvl3pPr>
            <a:lvl4pPr marL="1207008" marR="0" indent="-406400" algn="l" defTabSz="914400" rtl="0" eaLnBrk="1" fontAlgn="auto" latinLnBrk="0" hangingPunct="1">
              <a:lnSpc>
                <a:spcPct val="100000"/>
              </a:lnSpc>
              <a:spcBef>
                <a:spcPts val="0"/>
              </a:spcBef>
              <a:spcAft>
                <a:spcPts val="1200"/>
              </a:spcAft>
              <a:buClrTx/>
              <a:buSzPct val="80000"/>
              <a:buFont typeface="Wingdings" panose="05000000000000000000" pitchFamily="2" charset="2"/>
              <a:buChar char="§"/>
              <a:tabLst/>
              <a:defRPr/>
            </a:lvl4pPr>
          </a:lstStyle>
          <a:p>
            <a:pPr marL="0" marR="0" lvl="0" indent="0" algn="l" defTabSz="914400" rtl="0" eaLnBrk="1" fontAlgn="auto" latinLnBrk="0" hangingPunct="1">
              <a:lnSpc>
                <a:spcPct val="100000"/>
              </a:lnSpc>
              <a:spcBef>
                <a:spcPts val="0"/>
              </a:spcBef>
              <a:spcAft>
                <a:spcPts val="1200"/>
              </a:spcAft>
              <a:buClrTx/>
              <a:buSzTx/>
              <a:buFont typeface="Wingdings" panose="05000000000000000000" pitchFamily="2" charset="2"/>
              <a:buNone/>
              <a:tabLst/>
              <a:defRPr/>
            </a:pPr>
            <a:r>
              <a:rPr kumimoji="0" lang="en-US" sz="3000" b="1" i="0" u="none" strike="noStrike" kern="1200" cap="none" spc="0" normalizeH="0" baseline="0" noProof="0" dirty="0" smtClean="0">
                <a:ln>
                  <a:noFill/>
                </a:ln>
                <a:solidFill>
                  <a:prstClr val="black">
                    <a:lumMod val="75000"/>
                    <a:lumOff val="25000"/>
                  </a:prstClr>
                </a:solidFill>
                <a:effectLst/>
                <a:uLnTx/>
                <a:uFillTx/>
                <a:latin typeface="+mj-lt"/>
                <a:ea typeface="+mn-ea"/>
                <a:cs typeface="+mn-cs"/>
              </a:rPr>
              <a:t>Arial 30pt BOLD</a:t>
            </a:r>
          </a:p>
          <a:p>
            <a:pPr marL="406400" marR="0" lvl="1" indent="-406400" algn="l" defTabSz="914400" rtl="0" eaLnBrk="1" fontAlgn="auto" latinLnBrk="0" hangingPunct="1">
              <a:lnSpc>
                <a:spcPct val="100000"/>
              </a:lnSpc>
              <a:spcBef>
                <a:spcPts val="0"/>
              </a:spcBef>
              <a:spcAft>
                <a:spcPts val="1200"/>
              </a:spcAft>
              <a:buClrTx/>
              <a:buSzTx/>
              <a:buFont typeface="Wingdings" panose="05000000000000000000" pitchFamily="2" charset="2"/>
              <a:buChar char="§"/>
              <a:tabLst/>
              <a:defRPr/>
            </a:pPr>
            <a:r>
              <a:rPr kumimoji="0" lang="en-US" sz="30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1 Arial 30pt</a:t>
            </a:r>
          </a:p>
          <a:p>
            <a:pPr marL="804672" marR="0" lvl="2" indent="-402336"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2 Arial 28pt</a:t>
            </a:r>
          </a:p>
          <a:p>
            <a:pPr marL="1207008" marR="0" lvl="3" indent="-406400" algn="l" defTabSz="914400" rtl="0" eaLnBrk="1" fontAlgn="auto" latinLnBrk="0" hangingPunct="1">
              <a:lnSpc>
                <a:spcPct val="100000"/>
              </a:lnSpc>
              <a:spcBef>
                <a:spcPts val="0"/>
              </a:spcBef>
              <a:spcAft>
                <a:spcPts val="1200"/>
              </a:spcAft>
              <a:buClrTx/>
              <a:buSzPct val="80000"/>
              <a:buFont typeface="Wingdings" panose="05000000000000000000" pitchFamily="2" charset="2"/>
              <a:buChar char="§"/>
              <a:tabLst/>
              <a:defRPr/>
            </a:pPr>
            <a:r>
              <a:rPr kumimoji="0" lang="en-US" sz="2800" b="0" i="0" u="none" strike="noStrike" kern="1200" cap="none" spc="0" normalizeH="0" baseline="0" noProof="0" dirty="0" smtClean="0">
                <a:ln>
                  <a:noFill/>
                </a:ln>
                <a:solidFill>
                  <a:prstClr val="black">
                    <a:lumMod val="75000"/>
                    <a:lumOff val="25000"/>
                  </a:prstClr>
                </a:solidFill>
                <a:effectLst/>
                <a:uLnTx/>
                <a:uFillTx/>
                <a:latin typeface="+mn-lt"/>
                <a:ea typeface="+mn-ea"/>
                <a:cs typeface="+mn-cs"/>
              </a:rPr>
              <a:t>Bullet 3 Arial 28pt</a:t>
            </a:r>
            <a:endParaRPr kumimoji="0" lang="en-US" sz="2800" b="0" i="0" u="none" strike="noStrike" kern="1200" cap="none" spc="0" normalizeH="0" baseline="0" noProof="0" dirty="0">
              <a:ln>
                <a:noFill/>
              </a:ln>
              <a:solidFill>
                <a:prstClr val="black">
                  <a:lumMod val="75000"/>
                  <a:lumOff val="25000"/>
                </a:prstClr>
              </a:solidFill>
              <a:effectLst/>
              <a:uLnTx/>
              <a:uFillTx/>
              <a:latin typeface="+mn-lt"/>
              <a:ea typeface="+mn-ea"/>
              <a:cs typeface="+mn-cs"/>
            </a:endParaRPr>
          </a:p>
        </p:txBody>
      </p:sp>
    </p:spTree>
    <p:extLst>
      <p:ext uri="{BB962C8B-B14F-4D97-AF65-F5344CB8AC3E}">
        <p14:creationId xmlns:p14="http://schemas.microsoft.com/office/powerpoint/2010/main" val="3080835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ext Placeholder 4"/>
          <p:cNvSpPr>
            <a:spLocks noGrp="1"/>
          </p:cNvSpPr>
          <p:nvPr>
            <p:ph type="body" sz="quarter" idx="10" hasCustomPrompt="1"/>
          </p:nvPr>
        </p:nvSpPr>
        <p:spPr>
          <a:xfrm>
            <a:off x="732969" y="171455"/>
            <a:ext cx="11143119" cy="649224"/>
          </a:xfrm>
        </p:spPr>
        <p:txBody>
          <a:bodyPr lIns="0" anchor="ctr"/>
          <a:lstStyle>
            <a:lvl1pPr marL="0" indent="0" algn="l" defTabSz="914400" rtl="0" eaLnBrk="1" latinLnBrk="0" hangingPunct="1">
              <a:spcAft>
                <a:spcPts val="0"/>
              </a:spcAft>
              <a:buFont typeface="Arial" panose="020B0604020202020204" pitchFamily="34" charset="0"/>
              <a:buNone/>
              <a:defRPr lang="en-US" sz="3600" b="1" kern="1200" dirty="0" smtClean="0">
                <a:solidFill>
                  <a:schemeClr val="tx1"/>
                </a:solidFill>
                <a:latin typeface="+mj-lt"/>
                <a:ea typeface="+mn-ea"/>
                <a:cs typeface="+mn-cs"/>
              </a:defRPr>
            </a:lvl1pPr>
            <a:lvl2pPr marL="0" indent="0" algn="l" defTabSz="914400" rtl="0" eaLnBrk="1" latinLnBrk="0" hangingPunct="1">
              <a:spcAft>
                <a:spcPts val="0"/>
              </a:spcAft>
              <a:buNone/>
              <a:defRPr lang="en-US" sz="1800" b="1" kern="1200" dirty="0">
                <a:solidFill>
                  <a:schemeClr val="bg2"/>
                </a:solidFill>
                <a:latin typeface="+mj-lt"/>
                <a:ea typeface="+mn-ea"/>
                <a:cs typeface="+mn-cs"/>
              </a:defRPr>
            </a:lvl2pPr>
          </a:lstStyle>
          <a:p>
            <a:pPr lvl="0"/>
            <a:r>
              <a:rPr lang="en-US" dirty="0" smtClean="0"/>
              <a:t>Arial Bold 36 pt</a:t>
            </a:r>
            <a:endParaRPr lang="en-US" dirty="0"/>
          </a:p>
        </p:txBody>
      </p:sp>
    </p:spTree>
    <p:extLst>
      <p:ext uri="{BB962C8B-B14F-4D97-AF65-F5344CB8AC3E}">
        <p14:creationId xmlns:p14="http://schemas.microsoft.com/office/powerpoint/2010/main" val="398731172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95014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8384198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Thank You">
    <p:spTree>
      <p:nvGrpSpPr>
        <p:cNvPr id="1" name=""/>
        <p:cNvGrpSpPr/>
        <p:nvPr/>
      </p:nvGrpSpPr>
      <p:grpSpPr>
        <a:xfrm>
          <a:off x="0" y="0"/>
          <a:ext cx="0" cy="0"/>
          <a:chOff x="0" y="0"/>
          <a:chExt cx="0" cy="0"/>
        </a:xfrm>
      </p:grpSpPr>
      <p:sp>
        <p:nvSpPr>
          <p:cNvPr id="7" name="Rectangle 6"/>
          <p:cNvSpPr/>
          <p:nvPr userDrawn="1"/>
        </p:nvSpPr>
        <p:spPr>
          <a:xfrm>
            <a:off x="-29030" y="-1"/>
            <a:ext cx="12221030"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9049" y="1491338"/>
            <a:ext cx="5597683" cy="3874412"/>
          </a:xfrm>
          <a:prstGeom prst="rect">
            <a:avLst/>
          </a:prstGeom>
        </p:spPr>
      </p:pic>
      <p:sp>
        <p:nvSpPr>
          <p:cNvPr id="9" name="Rectangle 8"/>
          <p:cNvSpPr/>
          <p:nvPr userDrawn="1"/>
        </p:nvSpPr>
        <p:spPr>
          <a:xfrm>
            <a:off x="6942108" y="0"/>
            <a:ext cx="1372307"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0" name="Rectangle 9"/>
          <p:cNvSpPr/>
          <p:nvPr userDrawn="1"/>
        </p:nvSpPr>
        <p:spPr>
          <a:xfrm>
            <a:off x="6942108" y="5512683"/>
            <a:ext cx="1372307"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1" name="Rectangle 10"/>
          <p:cNvSpPr/>
          <p:nvPr userDrawn="1"/>
        </p:nvSpPr>
        <p:spPr>
          <a:xfrm>
            <a:off x="5566441" y="2751362"/>
            <a:ext cx="662556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8000" b="1" dirty="0" smtClean="0">
                <a:effectLst>
                  <a:outerShdw blurRad="38100" dist="38100" dir="2700000" algn="tl">
                    <a:srgbClr val="000000">
                      <a:alpha val="43137"/>
                    </a:srgbClr>
                  </a:outerShdw>
                </a:effectLst>
              </a:rPr>
              <a:t>Thank You!</a:t>
            </a:r>
            <a:endParaRPr lang="en-US" sz="8000" b="1" dirty="0">
              <a:effectLst>
                <a:outerShdw blurRad="38100" dist="38100" dir="2700000" algn="tl">
                  <a:srgbClr val="000000">
                    <a:alpha val="43137"/>
                  </a:srgbClr>
                </a:outerShdw>
              </a:effectLst>
            </a:endParaRPr>
          </a:p>
        </p:txBody>
      </p:sp>
      <p:sp>
        <p:nvSpPr>
          <p:cNvPr id="12" name="Rectangle 11"/>
          <p:cNvSpPr/>
          <p:nvPr userDrawn="1"/>
        </p:nvSpPr>
        <p:spPr>
          <a:xfrm>
            <a:off x="-25400" y="1352543"/>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3" name="Rectangle 12"/>
          <p:cNvSpPr/>
          <p:nvPr userDrawn="1"/>
        </p:nvSpPr>
        <p:spPr>
          <a:xfrm>
            <a:off x="-25400" y="5367541"/>
            <a:ext cx="12227298"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4" name="Rectangle 13"/>
          <p:cNvSpPr/>
          <p:nvPr userDrawn="1"/>
        </p:nvSpPr>
        <p:spPr>
          <a:xfrm>
            <a:off x="5560089" y="4125736"/>
            <a:ext cx="1372307"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15" name="Rectangle 14"/>
          <p:cNvSpPr/>
          <p:nvPr userDrawn="1"/>
        </p:nvSpPr>
        <p:spPr>
          <a:xfrm>
            <a:off x="5560089" y="1352543"/>
            <a:ext cx="1372307"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7726106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p:cNvGrpSpPr/>
          <p:nvPr userDrawn="1"/>
        </p:nvGrpSpPr>
        <p:grpSpPr>
          <a:xfrm>
            <a:off x="0" y="-2"/>
            <a:ext cx="12192001" cy="6858002"/>
            <a:chOff x="0" y="-2"/>
            <a:chExt cx="12192001" cy="6858002"/>
          </a:xfrm>
        </p:grpSpPr>
        <p:pic>
          <p:nvPicPr>
            <p:cNvPr id="19"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a:off x="9393593" y="4366985"/>
              <a:ext cx="2798407" cy="19957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Image result for vector background"/>
            <p:cNvPicPr>
              <a:picLocks noChangeAspect="1" noChangeArrowheads="1"/>
            </p:cNvPicPr>
            <p:nvPr userDrawn="1"/>
          </p:nvPicPr>
          <p:blipFill rotWithShape="1">
            <a:blip r:embed="rId10">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53296" t="1" b="52262"/>
            <a:stretch/>
          </p:blipFill>
          <p:spPr bwMode="auto">
            <a:xfrm rot="16200000">
              <a:off x="10256922" y="323993"/>
              <a:ext cx="2259073" cy="1611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userDrawn="1"/>
          </p:nvPicPr>
          <p:blipFill rotWithShape="1">
            <a:blip r:embed="rId11">
              <a:extLst>
                <a:ext uri="{28A0092B-C50C-407E-A947-70E740481C1C}">
                  <a14:useLocalDpi xmlns:a14="http://schemas.microsoft.com/office/drawing/2010/main" val="0"/>
                </a:ext>
              </a:extLst>
            </a:blip>
            <a:srcRect b="41183"/>
            <a:stretch/>
          </p:blipFill>
          <p:spPr>
            <a:xfrm>
              <a:off x="9841858" y="6429689"/>
              <a:ext cx="2027817" cy="324679"/>
            </a:xfrm>
            <a:prstGeom prst="rect">
              <a:avLst/>
            </a:prstGeom>
          </p:spPr>
        </p:pic>
        <p:pic>
          <p:nvPicPr>
            <p:cNvPr id="14" name="Picture 4" descr="Image result for vector background">
              <a:extLst>
                <a:ext uri="{FF2B5EF4-FFF2-40B4-BE49-F238E27FC236}">
                  <a16:creationId xmlns:a16="http://schemas.microsoft.com/office/drawing/2014/main" xmlns="" id="{80D84993-A69C-4543-A314-DB5E56CED9E4}"/>
                </a:ext>
              </a:extLst>
            </p:cNvPr>
            <p:cNvPicPr>
              <a:picLocks noChangeAspect="1" noChangeArrowheads="1"/>
            </p:cNvPicPr>
            <p:nvPr userDrawn="1"/>
          </p:nvPicPr>
          <p:blipFill rotWithShape="1">
            <a:blip r:embed="rId10">
              <a:duotone>
                <a:schemeClr val="bg2">
                  <a:shade val="45000"/>
                  <a:satMod val="135000"/>
                </a:schemeClr>
                <a:prstClr val="white"/>
              </a:duotone>
              <a:extLst>
                <a:ext uri="{28A0092B-C50C-407E-A947-70E740481C1C}">
                  <a14:useLocalDpi xmlns:a14="http://schemas.microsoft.com/office/drawing/2010/main" val="0"/>
                </a:ext>
              </a:extLst>
            </a:blip>
            <a:srcRect t="76100" b="18078"/>
            <a:stretch/>
          </p:blipFill>
          <p:spPr bwMode="auto">
            <a:xfrm>
              <a:off x="0" y="6362700"/>
              <a:ext cx="12192000"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xmlns="" id="{B61E55AC-27FA-44D9-AEF0-990A50D3D2C7}"/>
                </a:ext>
              </a:extLst>
            </p:cNvPr>
            <p:cNvPicPr>
              <a:picLocks noChangeAspect="1"/>
            </p:cNvPicPr>
            <p:nvPr userDrawn="1"/>
          </p:nvPicPr>
          <p:blipFill rotWithShape="1">
            <a:blip r:embed="rId12" cstate="print">
              <a:extLst>
                <a:ext uri="{28A0092B-C50C-407E-A947-70E740481C1C}">
                  <a14:useLocalDpi xmlns:a14="http://schemas.microsoft.com/office/drawing/2010/main" val="0"/>
                </a:ext>
              </a:extLst>
            </a:blip>
            <a:srcRect b="35900"/>
            <a:stretch/>
          </p:blipFill>
          <p:spPr>
            <a:xfrm>
              <a:off x="10165080" y="6518506"/>
              <a:ext cx="1711008" cy="259139"/>
            </a:xfrm>
            <a:prstGeom prst="rect">
              <a:avLst/>
            </a:prstGeom>
            <a:effectLst>
              <a:outerShdw blurRad="63500" sx="102000" sy="102000" algn="ctr" rotWithShape="0">
                <a:prstClr val="black">
                  <a:alpha val="40000"/>
                </a:prstClr>
              </a:outerShdw>
            </a:effectLst>
          </p:spPr>
        </p:pic>
        <p:cxnSp>
          <p:nvCxnSpPr>
            <p:cNvPr id="17" name="Straight Connector 16">
              <a:extLst>
                <a:ext uri="{FF2B5EF4-FFF2-40B4-BE49-F238E27FC236}">
                  <a16:creationId xmlns:a16="http://schemas.microsoft.com/office/drawing/2014/main" xmlns="" id="{CA519D34-87F2-496D-8692-BF6F59135B3A}"/>
                </a:ext>
              </a:extLst>
            </p:cNvPr>
            <p:cNvCxnSpPr/>
            <p:nvPr userDrawn="1"/>
          </p:nvCxnSpPr>
          <p:spPr>
            <a:xfrm>
              <a:off x="0" y="6362700"/>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247651" y="6655738"/>
              <a:ext cx="1008289" cy="138499"/>
            </a:xfrm>
            <a:prstGeom prst="rect">
              <a:avLst/>
            </a:prstGeom>
            <a:noFill/>
          </p:spPr>
          <p:txBody>
            <a:bodyPr wrap="none" lIns="0" tIns="0" rIns="0" bIns="0" rtlCol="0">
              <a:spAutoFit/>
            </a:bodyPr>
            <a:lstStyle/>
            <a:p>
              <a:r>
                <a:rPr lang="en-US" sz="900" dirty="0">
                  <a:solidFill>
                    <a:schemeClr val="tx1"/>
                  </a:solidFill>
                  <a:latin typeface="+mn-lt"/>
                </a:rPr>
                <a:t>© </a:t>
              </a:r>
              <a:r>
                <a:rPr lang="en-US" sz="900" dirty="0" smtClean="0">
                  <a:solidFill>
                    <a:schemeClr val="tx1"/>
                  </a:solidFill>
                  <a:latin typeface="+mn-lt"/>
                </a:rPr>
                <a:t>2018, </a:t>
              </a:r>
              <a:r>
                <a:rPr lang="en-US" sz="900" dirty="0">
                  <a:solidFill>
                    <a:schemeClr val="tx1"/>
                  </a:solidFill>
                  <a:latin typeface="+mn-lt"/>
                </a:rPr>
                <a:t>Syntel, Inc.</a:t>
              </a:r>
            </a:p>
          </p:txBody>
        </p:sp>
      </p:grpSp>
      <p:sp>
        <p:nvSpPr>
          <p:cNvPr id="2" name="Title Placeholder 1"/>
          <p:cNvSpPr>
            <a:spLocks noGrp="1"/>
          </p:cNvSpPr>
          <p:nvPr userDrawn="1">
            <p:ph type="title"/>
          </p:nvPr>
        </p:nvSpPr>
        <p:spPr>
          <a:xfrm>
            <a:off x="732969" y="171455"/>
            <a:ext cx="11143119" cy="649224"/>
          </a:xfrm>
          <a:prstGeom prst="rect">
            <a:avLst/>
          </a:prstGeom>
        </p:spPr>
        <p:txBody>
          <a:bodyPr vert="horz" lIns="0" tIns="45720" rIns="91440" bIns="45720" rtlCol="0" anchor="ctr">
            <a:noAutofit/>
          </a:bodyPr>
          <a:lstStyle/>
          <a:p>
            <a:r>
              <a:rPr lang="en-US" dirty="0" smtClean="0"/>
              <a:t>Arial Bold 36 pt</a:t>
            </a:r>
            <a:endParaRPr lang="en-US" dirty="0"/>
          </a:p>
        </p:txBody>
      </p:sp>
      <p:sp>
        <p:nvSpPr>
          <p:cNvPr id="3" name="Text Placeholder 2"/>
          <p:cNvSpPr>
            <a:spLocks noGrp="1"/>
          </p:cNvSpPr>
          <p:nvPr userDrawn="1">
            <p:ph type="body" idx="1"/>
          </p:nvPr>
        </p:nvSpPr>
        <p:spPr>
          <a:xfrm>
            <a:off x="247651" y="1137424"/>
            <a:ext cx="11622024" cy="4992624"/>
          </a:xfrm>
          <a:prstGeom prst="rect">
            <a:avLst/>
          </a:prstGeom>
        </p:spPr>
        <p:txBody>
          <a:bodyPr vert="horz" lIns="0" tIns="0" rIns="0" bIns="0" rtlCol="0">
            <a:noAutofit/>
          </a:bodyPr>
          <a:lstStyle/>
          <a:p>
            <a:pPr lvl="0"/>
            <a:r>
              <a:rPr lang="en-US" dirty="0" smtClean="0"/>
              <a:t>Arial 30pt BOLD</a:t>
            </a:r>
          </a:p>
          <a:p>
            <a:pPr lvl="1"/>
            <a:r>
              <a:rPr lang="en-US" dirty="0" smtClean="0"/>
              <a:t>Bullet 1 Arial 30pt</a:t>
            </a:r>
          </a:p>
          <a:p>
            <a:pPr lvl="2"/>
            <a:r>
              <a:rPr lang="en-US" dirty="0" smtClean="0"/>
              <a:t>Bullet 2 Arial 28pt</a:t>
            </a:r>
          </a:p>
          <a:p>
            <a:pPr lvl="3"/>
            <a:r>
              <a:rPr lang="en-US" dirty="0" smtClean="0"/>
              <a:t>Bullet 3 Arial 28pt</a:t>
            </a:r>
            <a:endParaRPr lang="en-US" dirty="0"/>
          </a:p>
        </p:txBody>
      </p:sp>
      <p:sp>
        <p:nvSpPr>
          <p:cNvPr id="18" name="TextBox 17"/>
          <p:cNvSpPr txBox="1">
            <a:spLocks/>
          </p:cNvSpPr>
          <p:nvPr userDrawn="1"/>
        </p:nvSpPr>
        <p:spPr>
          <a:xfrm>
            <a:off x="6061528" y="6640349"/>
            <a:ext cx="157094" cy="153888"/>
          </a:xfrm>
          <a:prstGeom prst="rect">
            <a:avLst/>
          </a:prstGeom>
          <a:noFill/>
        </p:spPr>
        <p:txBody>
          <a:bodyPr wrap="none" lIns="0" tIns="0" rIns="0" bIns="0" rtlCol="0" anchor="ctr">
            <a:spAutoFit/>
          </a:bodyPr>
          <a:lstStyle/>
          <a:p>
            <a:pPr algn="ctr"/>
            <a:fld id="{A2FBF9F3-A5B6-4D89-8B76-57A615B8A140}" type="slidenum">
              <a:rPr lang="en-US" sz="1000" b="1" smtClean="0">
                <a:solidFill>
                  <a:schemeClr val="tx1"/>
                </a:solidFill>
              </a:rPr>
              <a:t>‹#›</a:t>
            </a:fld>
            <a:endParaRPr lang="en-US" sz="1000" b="1" dirty="0">
              <a:solidFill>
                <a:schemeClr val="tx1"/>
              </a:solidFill>
            </a:endParaRPr>
          </a:p>
        </p:txBody>
      </p:sp>
      <p:pic>
        <p:nvPicPr>
          <p:cNvPr id="22" name="Picture 21" descr="FF_trans.png"/>
          <p:cNvPicPr>
            <a:picLocks noChangeAspect="1"/>
          </p:cNvPicPr>
          <p:nvPr userDrawn="1"/>
        </p:nvPicPr>
        <p:blipFill>
          <a:blip r:embed="rId13"/>
          <a:stretch>
            <a:fillRect/>
          </a:stretch>
        </p:blipFill>
        <p:spPr>
          <a:xfrm>
            <a:off x="247651" y="275593"/>
            <a:ext cx="270961" cy="447675"/>
          </a:xfrm>
          <a:prstGeom prst="rect">
            <a:avLst/>
          </a:prstGeom>
        </p:spPr>
      </p:pic>
    </p:spTree>
    <p:extLst>
      <p:ext uri="{BB962C8B-B14F-4D97-AF65-F5344CB8AC3E}">
        <p14:creationId xmlns:p14="http://schemas.microsoft.com/office/powerpoint/2010/main" val="72148371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51" r:id="rId8"/>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Wingdings" panose="05000000000000000000" pitchFamily="2" charset="2"/>
        <a:buNone/>
        <a:defRPr lang="en-US" sz="3000" b="1" kern="1200" baseline="0" dirty="0">
          <a:solidFill>
            <a:schemeClr val="tx1">
              <a:lumMod val="75000"/>
              <a:lumOff val="25000"/>
            </a:schemeClr>
          </a:solidFill>
          <a:latin typeface="+mj-lt"/>
          <a:ea typeface="+mn-ea"/>
          <a:cs typeface="+mn-cs"/>
        </a:defRPr>
      </a:lvl1pPr>
      <a:lvl2pPr marL="406400" indent="-406400" algn="l" defTabSz="914400" rtl="0" eaLnBrk="1" latinLnBrk="0" hangingPunct="1">
        <a:lnSpc>
          <a:spcPct val="100000"/>
        </a:lnSpc>
        <a:spcBef>
          <a:spcPts val="0"/>
        </a:spcBef>
        <a:spcAft>
          <a:spcPts val="1200"/>
        </a:spcAft>
        <a:buFont typeface="Wingdings" panose="05000000000000000000" pitchFamily="2" charset="2"/>
        <a:buChar char="§"/>
        <a:defRPr lang="en-US" sz="3000" kern="1200" baseline="0" dirty="0">
          <a:solidFill>
            <a:schemeClr val="tx1">
              <a:lumMod val="75000"/>
              <a:lumOff val="25000"/>
            </a:schemeClr>
          </a:solidFill>
          <a:latin typeface="+mn-lt"/>
          <a:ea typeface="+mn-ea"/>
          <a:cs typeface="+mn-cs"/>
        </a:defRPr>
      </a:lvl2pPr>
      <a:lvl3pPr marL="804672" indent="-402336" algn="l" defTabSz="914400" rtl="0" eaLnBrk="1" latinLnBrk="0" hangingPunct="1">
        <a:lnSpc>
          <a:spcPct val="100000"/>
        </a:lnSpc>
        <a:spcBef>
          <a:spcPts val="0"/>
        </a:spcBef>
        <a:spcAft>
          <a:spcPts val="1200"/>
        </a:spcAft>
        <a:buFont typeface="Arial" panose="020B0604020202020204" pitchFamily="34" charset="0"/>
        <a:buChar char="•"/>
        <a:defRPr lang="en-US" sz="2800" kern="1200" baseline="0" dirty="0">
          <a:solidFill>
            <a:schemeClr val="tx1">
              <a:lumMod val="75000"/>
              <a:lumOff val="25000"/>
            </a:schemeClr>
          </a:solidFill>
          <a:latin typeface="+mn-lt"/>
          <a:ea typeface="+mn-ea"/>
          <a:cs typeface="+mn-cs"/>
        </a:defRPr>
      </a:lvl3pPr>
      <a:lvl4pPr marL="1207008" indent="-406400" algn="l" defTabSz="914400" rtl="0" eaLnBrk="1" latinLnBrk="0" hangingPunct="1">
        <a:lnSpc>
          <a:spcPct val="100000"/>
        </a:lnSpc>
        <a:spcBef>
          <a:spcPts val="0"/>
        </a:spcBef>
        <a:spcAft>
          <a:spcPts val="1200"/>
        </a:spcAft>
        <a:buSzPct val="80000"/>
        <a:buFont typeface="Wingdings" panose="05000000000000000000" pitchFamily="2" charset="2"/>
        <a:buChar char="§"/>
        <a:defRPr lang="en-US" sz="2800" kern="1200" dirty="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guide id="5" orient="horz" pos="1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43.jpeg"/><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43.jpeg"/><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7.jpeg"/></Relationships>
</file>

<file path=ppt/slides/_rels/slide2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9.jpeg"/></Relationships>
</file>

<file path=ppt/slides/_rels/slide2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55115" y="2883977"/>
            <a:ext cx="6461613" cy="1335024"/>
          </a:xfrm>
        </p:spPr>
        <p:txBody>
          <a:bodyPr/>
          <a:lstStyle/>
          <a:p>
            <a:r>
              <a:rPr lang="en-US" dirty="0" smtClean="0"/>
              <a:t>Servlets</a:t>
            </a:r>
            <a:endParaRPr lang="en-US" dirty="0"/>
          </a:p>
        </p:txBody>
      </p:sp>
      <p:sp>
        <p:nvSpPr>
          <p:cNvPr id="3" name="Subtitle 2"/>
          <p:cNvSpPr>
            <a:spLocks noGrp="1"/>
          </p:cNvSpPr>
          <p:nvPr>
            <p:ph type="subTitle" idx="1"/>
          </p:nvPr>
        </p:nvSpPr>
        <p:spPr>
          <a:xfrm>
            <a:off x="5355115" y="4100802"/>
            <a:ext cx="6464808" cy="476249"/>
          </a:xfrm>
        </p:spPr>
        <p:txBody>
          <a:bodyPr/>
          <a:lstStyle/>
          <a:p>
            <a:r>
              <a:rPr lang="en-US" dirty="0" smtClean="0"/>
              <a:t>INTRODUCTION</a:t>
            </a:r>
            <a:endParaRPr lang="en-US" dirty="0"/>
          </a:p>
        </p:txBody>
      </p:sp>
    </p:spTree>
    <p:extLst>
      <p:ext uri="{BB962C8B-B14F-4D97-AF65-F5344CB8AC3E}">
        <p14:creationId xmlns:p14="http://schemas.microsoft.com/office/powerpoint/2010/main" val="57438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Scripting Languages</a:t>
            </a:r>
            <a:endParaRPr lang="en-US" dirty="0"/>
          </a:p>
        </p:txBody>
      </p:sp>
      <p:sp>
        <p:nvSpPr>
          <p:cNvPr id="3" name="Content Placeholder 2"/>
          <p:cNvSpPr>
            <a:spLocks noGrp="1"/>
          </p:cNvSpPr>
          <p:nvPr>
            <p:ph idx="1"/>
          </p:nvPr>
        </p:nvSpPr>
        <p:spPr>
          <a:xfrm>
            <a:off x="569976" y="1324711"/>
            <a:ext cx="10876549" cy="4992624"/>
          </a:xfrm>
        </p:spPr>
        <p:txBody>
          <a:bodyPr/>
          <a:lstStyle/>
          <a:p>
            <a:pPr marL="285750" lvl="0" indent="-285750">
              <a:buFont typeface="Arial" panose="020B0604020202020204" pitchFamily="34" charset="0"/>
              <a:buChar char="•"/>
            </a:pPr>
            <a:r>
              <a:rPr lang="en-US" sz="1600" dirty="0"/>
              <a:t>The server – side technologies for generating dynamic pages are:</a:t>
            </a:r>
          </a:p>
          <a:p>
            <a:pPr marL="285750" lvl="0" indent="-285750">
              <a:buFont typeface="Arial" panose="020B0604020202020204" pitchFamily="34" charset="0"/>
              <a:buChar char="•"/>
            </a:pPr>
            <a:r>
              <a:rPr lang="en-US" sz="1600" dirty="0"/>
              <a:t>Common Gateway Interface (CGI)</a:t>
            </a:r>
          </a:p>
          <a:p>
            <a:pPr marL="285750" lvl="0" indent="-285750">
              <a:buFont typeface="Arial" panose="020B0604020202020204" pitchFamily="34" charset="0"/>
              <a:buChar char="•"/>
            </a:pPr>
            <a:r>
              <a:rPr lang="en-US" sz="1600" dirty="0"/>
              <a:t>Active Server Pages (ASP)</a:t>
            </a:r>
          </a:p>
          <a:p>
            <a:pPr marL="285750" lvl="0" indent="-285750">
              <a:buFont typeface="Arial" panose="020B0604020202020204" pitchFamily="34" charset="0"/>
              <a:buChar char="•"/>
            </a:pPr>
            <a:r>
              <a:rPr lang="en-US" sz="1600" dirty="0"/>
              <a:t>Java Servlets</a:t>
            </a:r>
          </a:p>
          <a:p>
            <a:pPr marL="285750" lvl="0" indent="-285750">
              <a:buFont typeface="Arial" panose="020B0604020202020204" pitchFamily="34" charset="0"/>
              <a:buChar char="•"/>
            </a:pPr>
            <a:r>
              <a:rPr lang="en-US" sz="1600" dirty="0"/>
              <a:t>Java Server Pages (JSP)</a:t>
            </a:r>
          </a:p>
          <a:p>
            <a:pPr marL="285750" lvl="0" indent="-285750">
              <a:buFont typeface="Arial" panose="020B0604020202020204" pitchFamily="34" charset="0"/>
              <a:buChar char="•"/>
            </a:pPr>
            <a:r>
              <a:rPr lang="en-US" sz="1600" dirty="0"/>
              <a:t>Distributed Components-Based Technology    ( CORBA, DCOM, EJB, RMI, … )</a:t>
            </a:r>
          </a:p>
          <a:p>
            <a:r>
              <a:rPr lang="en-US" sz="1600" dirty="0" smtClean="0"/>
              <a:t>	</a:t>
            </a:r>
          </a:p>
          <a:p>
            <a:r>
              <a:rPr lang="en-US" sz="1600" dirty="0"/>
              <a:t>	</a:t>
            </a:r>
          </a:p>
          <a:p>
            <a:endParaRPr lang="en-US" sz="1600" dirty="0"/>
          </a:p>
          <a:p>
            <a:pPr lvl="0"/>
            <a:endParaRPr lang="en-US" sz="1600" dirty="0" smtClean="0"/>
          </a:p>
          <a:p>
            <a:pPr lvl="0"/>
            <a:endParaRPr lang="en-US" sz="1600" dirty="0" smtClean="0"/>
          </a:p>
          <a:p>
            <a:pPr lvl="0"/>
            <a:endParaRPr lang="en-US" sz="1600" dirty="0"/>
          </a:p>
          <a:p>
            <a:pPr lvl="0"/>
            <a:endParaRPr lang="en-US" sz="1600" dirty="0"/>
          </a:p>
        </p:txBody>
      </p:sp>
      <p:pic>
        <p:nvPicPr>
          <p:cNvPr id="4" name="Picture 3" descr="server-side scripting.htm"/>
          <p:cNvPicPr>
            <a:picLocks noChangeAspect="1"/>
          </p:cNvPicPr>
          <p:nvPr/>
        </p:nvPicPr>
        <p:blipFill>
          <a:blip r:embed="rId2"/>
          <a:stretch>
            <a:fillRect/>
          </a:stretch>
        </p:blipFill>
        <p:spPr>
          <a:xfrm>
            <a:off x="569976" y="3899970"/>
            <a:ext cx="5874891" cy="2203373"/>
          </a:xfrm>
          <a:prstGeom prst="rect">
            <a:avLst/>
          </a:prstGeom>
        </p:spPr>
      </p:pic>
    </p:spTree>
    <p:extLst>
      <p:ext uri="{BB962C8B-B14F-4D97-AF65-F5344CB8AC3E}">
        <p14:creationId xmlns:p14="http://schemas.microsoft.com/office/powerpoint/2010/main" val="2196074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pPr eaLnBrk="1" hangingPunct="1"/>
            <a:r>
              <a:rPr lang="en-US" dirty="0" smtClean="0"/>
              <a:t>Applets in Server side</a:t>
            </a:r>
          </a:p>
        </p:txBody>
      </p:sp>
      <p:sp>
        <p:nvSpPr>
          <p:cNvPr id="3" name="Content Placeholder 2"/>
          <p:cNvSpPr>
            <a:spLocks noGrp="1"/>
          </p:cNvSpPr>
          <p:nvPr>
            <p:ph idx="1"/>
          </p:nvPr>
        </p:nvSpPr>
        <p:spPr>
          <a:xfrm>
            <a:off x="766763" y="1240196"/>
            <a:ext cx="7958596" cy="4301290"/>
          </a:xfrm>
        </p:spPr>
        <p:txBody>
          <a:bodyPr/>
          <a:lstStyle/>
          <a:p>
            <a:pPr marL="285750" indent="-285750">
              <a:buFont typeface="Arial" panose="020B0604020202020204" pitchFamily="34" charset="0"/>
              <a:buChar char="•"/>
            </a:pPr>
            <a:r>
              <a:rPr lang="en-US" sz="1600" dirty="0"/>
              <a:t>Can I use Applets to do server-side programming ? </a:t>
            </a:r>
          </a:p>
          <a:p>
            <a:pPr marL="285750" indent="-285750">
              <a:buFont typeface="Arial" panose="020B0604020202020204" pitchFamily="34" charset="0"/>
              <a:buChar char="•"/>
            </a:pPr>
            <a:r>
              <a:rPr lang="en-US" sz="1600" dirty="0"/>
              <a:t>	Applets run on client-side (on the client's JVM (via a Browser Plug-in)). </a:t>
            </a:r>
          </a:p>
          <a:p>
            <a:pPr marL="285750" indent="-285750">
              <a:buFont typeface="Arial" panose="020B0604020202020204" pitchFamily="34" charset="0"/>
              <a:buChar char="•"/>
            </a:pPr>
            <a:r>
              <a:rPr lang="en-US" sz="1600" dirty="0"/>
              <a:t>Big applets require long download time</a:t>
            </a:r>
          </a:p>
          <a:p>
            <a:pPr marL="285750" indent="-285750">
              <a:buFont typeface="Arial" panose="020B0604020202020204" pitchFamily="34" charset="0"/>
              <a:buChar char="•"/>
            </a:pPr>
            <a:r>
              <a:rPr lang="en-US" sz="1600" dirty="0"/>
              <a:t>Applets do not have access to all the system resources</a:t>
            </a:r>
          </a:p>
          <a:p>
            <a:pPr marL="285750" indent="-285750">
              <a:buFont typeface="Arial" panose="020B0604020202020204" pitchFamily="34" charset="0"/>
              <a:buChar char="•"/>
            </a:pPr>
            <a:r>
              <a:rPr lang="en-US" sz="1600" dirty="0"/>
              <a:t>Server-side Java solves problems that applets </a:t>
            </a:r>
            <a:r>
              <a:rPr lang="en-US" sz="1600" dirty="0" smtClean="0"/>
              <a:t>faces</a:t>
            </a:r>
            <a:endParaRPr lang="en-US" sz="1600" dirty="0"/>
          </a:p>
          <a:p>
            <a:pPr marL="285750" indent="-285750">
              <a:buFont typeface="Arial" panose="020B0604020202020204" pitchFamily="34" charset="0"/>
              <a:buChar char="•"/>
            </a:pPr>
            <a:r>
              <a:rPr lang="en-US" sz="1600" dirty="0"/>
              <a:t>Code executed on the server side and only the results sent to client</a:t>
            </a:r>
          </a:p>
          <a:p>
            <a:pPr marL="285750" indent="-285750">
              <a:buFont typeface="Arial" panose="020B0604020202020204" pitchFamily="34" charset="0"/>
              <a:buChar char="•"/>
            </a:pPr>
            <a:r>
              <a:rPr lang="en-US" sz="1600" dirty="0"/>
              <a:t>Servlets can access legacy applications and data sources</a:t>
            </a:r>
          </a:p>
          <a:p>
            <a:pPr>
              <a:buNone/>
            </a:pPr>
            <a:r>
              <a:rPr lang="en-US" sz="1800" dirty="0"/>
              <a:t>	</a:t>
            </a:r>
          </a:p>
          <a:p>
            <a:endParaRPr lang="en-US" sz="1800" dirty="0"/>
          </a:p>
          <a:p>
            <a:endParaRPr lang="en-US" sz="1800" dirty="0"/>
          </a:p>
        </p:txBody>
      </p:sp>
      <p:pic>
        <p:nvPicPr>
          <p:cNvPr id="15363" name="Picture 10" descr="http://scmiddle.org/files/1813/2578/0516/think.jpg"/>
          <p:cNvPicPr>
            <a:picLocks noChangeAspect="1" noChangeArrowheads="1"/>
          </p:cNvPicPr>
          <p:nvPr/>
        </p:nvPicPr>
        <p:blipFill>
          <a:blip r:embed="rId3"/>
          <a:srcRect/>
          <a:stretch>
            <a:fillRect/>
          </a:stretch>
        </p:blipFill>
        <p:spPr bwMode="auto">
          <a:xfrm>
            <a:off x="8915400" y="1066800"/>
            <a:ext cx="1524000" cy="1447800"/>
          </a:xfrm>
          <a:prstGeom prst="rect">
            <a:avLst/>
          </a:prstGeom>
          <a:noFill/>
          <a:ln w="9525">
            <a:noFill/>
            <a:miter lim="800000"/>
            <a:headEnd/>
            <a:tailEnd/>
          </a:ln>
        </p:spPr>
      </p:pic>
    </p:spTree>
    <p:extLst>
      <p:ext uri="{BB962C8B-B14F-4D97-AF65-F5344CB8AC3E}">
        <p14:creationId xmlns:p14="http://schemas.microsoft.com/office/powerpoint/2010/main" val="1740101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pPr eaLnBrk="1" hangingPunct="1"/>
            <a:r>
              <a:rPr lang="en-US" dirty="0" smtClean="0"/>
              <a:t>Introduction CGI </a:t>
            </a:r>
          </a:p>
        </p:txBody>
      </p:sp>
      <p:sp>
        <p:nvSpPr>
          <p:cNvPr id="3" name="Content Placeholder 2"/>
          <p:cNvSpPr>
            <a:spLocks noGrp="1"/>
          </p:cNvSpPr>
          <p:nvPr>
            <p:ph idx="1"/>
          </p:nvPr>
        </p:nvSpPr>
        <p:spPr>
          <a:xfrm>
            <a:off x="766763" y="1240196"/>
            <a:ext cx="7958596" cy="4301290"/>
          </a:xfrm>
        </p:spPr>
        <p:txBody>
          <a:bodyPr/>
          <a:lstStyle/>
          <a:p>
            <a:pPr marL="285750" indent="-285750">
              <a:buFont typeface="Arial" panose="020B0604020202020204" pitchFamily="34" charset="0"/>
              <a:buChar char="•"/>
            </a:pPr>
            <a:r>
              <a:rPr lang="en-US" sz="1600" dirty="0"/>
              <a:t>Common Gateway Interface (CGI) </a:t>
            </a:r>
          </a:p>
          <a:p>
            <a:pPr lvl="1"/>
            <a:r>
              <a:rPr lang="en-US" sz="1600" b="1" dirty="0">
                <a:latin typeface="+mj-lt"/>
              </a:rPr>
              <a:t>Provides the ability to generate HTML pages dynamically.</a:t>
            </a:r>
          </a:p>
          <a:p>
            <a:pPr lvl="1"/>
            <a:r>
              <a:rPr lang="en-US" sz="1600" b="1" dirty="0">
                <a:latin typeface="+mj-lt"/>
              </a:rPr>
              <a:t>Limitations with CGI:</a:t>
            </a:r>
          </a:p>
          <a:p>
            <a:pPr marL="285750" lvl="2" indent="-285750"/>
            <a:r>
              <a:rPr lang="en-US" sz="1600" b="1" dirty="0">
                <a:latin typeface="+mj-lt"/>
              </a:rPr>
              <a:t>Response time is high, the creation of an OS Shell is an heavy weight activity</a:t>
            </a:r>
          </a:p>
          <a:p>
            <a:pPr marL="285750" lvl="2" indent="-285750"/>
            <a:r>
              <a:rPr lang="en-US" sz="1600" b="1" dirty="0">
                <a:latin typeface="+mj-lt"/>
              </a:rPr>
              <a:t>CGI is not scalable</a:t>
            </a:r>
          </a:p>
          <a:p>
            <a:pPr marL="285750" lvl="2" indent="-285750"/>
            <a:r>
              <a:rPr lang="en-US" sz="1600" b="1" dirty="0">
                <a:latin typeface="+mj-lt"/>
              </a:rPr>
              <a:t>Not always secure or object-oriented</a:t>
            </a:r>
          </a:p>
          <a:p>
            <a:pPr marL="285750" lvl="2" indent="-285750"/>
            <a:r>
              <a:rPr lang="en-US" sz="1600" b="1" dirty="0">
                <a:latin typeface="+mj-lt"/>
              </a:rPr>
              <a:t>No separation of presentation and business logic</a:t>
            </a:r>
          </a:p>
          <a:p>
            <a:pPr marL="285750" lvl="2" indent="-285750"/>
            <a:r>
              <a:rPr lang="en-US" sz="1600" b="1" dirty="0">
                <a:latin typeface="+mj-lt"/>
              </a:rPr>
              <a:t>Scripting languages are often platform-dependent</a:t>
            </a:r>
            <a:br>
              <a:rPr lang="en-US" sz="1600" b="1" dirty="0">
                <a:latin typeface="+mj-lt"/>
              </a:rPr>
            </a:br>
            <a:r>
              <a:rPr lang="en-US" sz="1600" b="1" dirty="0">
                <a:latin typeface="+mj-lt"/>
              </a:rPr>
              <a:t/>
            </a:r>
            <a:br>
              <a:rPr lang="en-US" sz="1600" b="1" dirty="0">
                <a:latin typeface="+mj-lt"/>
              </a:rPr>
            </a:br>
            <a:endParaRPr lang="en-US" sz="1600" b="1" dirty="0">
              <a:latin typeface="+mj-lt"/>
            </a:endParaRPr>
          </a:p>
          <a:p>
            <a:pPr>
              <a:buNone/>
            </a:pPr>
            <a:r>
              <a:rPr lang="en-US" sz="1800" dirty="0"/>
              <a:t>	</a:t>
            </a:r>
          </a:p>
          <a:p>
            <a:endParaRPr lang="en-US" sz="1800" dirty="0"/>
          </a:p>
          <a:p>
            <a:endParaRPr lang="en-US" sz="1800" dirty="0"/>
          </a:p>
        </p:txBody>
      </p:sp>
      <p:grpSp>
        <p:nvGrpSpPr>
          <p:cNvPr id="4" name="Group 3"/>
          <p:cNvGrpSpPr/>
          <p:nvPr/>
        </p:nvGrpSpPr>
        <p:grpSpPr>
          <a:xfrm>
            <a:off x="6286959" y="3390841"/>
            <a:ext cx="5105400" cy="2133600"/>
            <a:chOff x="6286959" y="3390841"/>
            <a:chExt cx="5105400" cy="2133600"/>
          </a:xfrm>
        </p:grpSpPr>
        <p:sp>
          <p:nvSpPr>
            <p:cNvPr id="6" name="Rectangle 6"/>
            <p:cNvSpPr>
              <a:spLocks noChangeArrowheads="1"/>
            </p:cNvSpPr>
            <p:nvPr/>
          </p:nvSpPr>
          <p:spPr bwMode="auto">
            <a:xfrm>
              <a:off x="6286959" y="3956568"/>
              <a:ext cx="1191260" cy="299027"/>
            </a:xfrm>
            <a:prstGeom prst="rect">
              <a:avLst/>
            </a:prstGeom>
            <a:solidFill>
              <a:srgbClr val="008000"/>
            </a:solidFill>
            <a:ln w="9525">
              <a:solidFill>
                <a:srgbClr val="333300"/>
              </a:solidFill>
              <a:miter lim="800000"/>
              <a:headEnd/>
              <a:tailEnd/>
            </a:ln>
            <a:effectLst/>
          </p:spPr>
          <p:txBody>
            <a:bodyPr wrap="none" anchor="ctr"/>
            <a:lstStyle/>
            <a:p>
              <a:pPr algn="ctr"/>
              <a:r>
                <a:rPr lang="en-US" sz="1200" b="1" dirty="0">
                  <a:solidFill>
                    <a:schemeClr val="bg1"/>
                  </a:solidFill>
                </a:rPr>
                <a:t>Browser 1</a:t>
              </a:r>
            </a:p>
          </p:txBody>
        </p:sp>
        <p:sp>
          <p:nvSpPr>
            <p:cNvPr id="7" name="Rectangle 7"/>
            <p:cNvSpPr>
              <a:spLocks noChangeArrowheads="1"/>
            </p:cNvSpPr>
            <p:nvPr/>
          </p:nvSpPr>
          <p:spPr bwMode="auto">
            <a:xfrm>
              <a:off x="7880463" y="4085877"/>
              <a:ext cx="1191260" cy="852632"/>
            </a:xfrm>
            <a:prstGeom prst="rect">
              <a:avLst/>
            </a:prstGeom>
            <a:solidFill>
              <a:srgbClr val="808000"/>
            </a:solidFill>
            <a:ln w="9525">
              <a:solidFill>
                <a:srgbClr val="333300"/>
              </a:solidFill>
              <a:miter lim="800000"/>
              <a:headEnd/>
              <a:tailEnd/>
            </a:ln>
            <a:effectLst/>
          </p:spPr>
          <p:txBody>
            <a:bodyPr wrap="none" anchor="ctr"/>
            <a:lstStyle/>
            <a:p>
              <a:pPr algn="ctr"/>
              <a:r>
                <a:rPr lang="en-US" sz="1200" b="1" dirty="0">
                  <a:solidFill>
                    <a:schemeClr val="bg1"/>
                  </a:solidFill>
                </a:rPr>
                <a:t>Web</a:t>
              </a:r>
            </a:p>
            <a:p>
              <a:pPr algn="ctr"/>
              <a:r>
                <a:rPr lang="en-US" sz="1200" b="1" dirty="0">
                  <a:solidFill>
                    <a:schemeClr val="bg1"/>
                  </a:solidFill>
                </a:rPr>
                <a:t>Server</a:t>
              </a:r>
            </a:p>
          </p:txBody>
        </p:sp>
        <p:sp>
          <p:nvSpPr>
            <p:cNvPr id="8" name="Rectangle 8"/>
            <p:cNvSpPr>
              <a:spLocks noChangeArrowheads="1"/>
            </p:cNvSpPr>
            <p:nvPr/>
          </p:nvSpPr>
          <p:spPr bwMode="auto">
            <a:xfrm>
              <a:off x="6286959" y="4298025"/>
              <a:ext cx="1191260" cy="299027"/>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2</a:t>
              </a:r>
            </a:p>
          </p:txBody>
        </p:sp>
        <p:sp>
          <p:nvSpPr>
            <p:cNvPr id="9" name="Rectangle 9"/>
            <p:cNvSpPr>
              <a:spLocks noChangeArrowheads="1"/>
            </p:cNvSpPr>
            <p:nvPr/>
          </p:nvSpPr>
          <p:spPr bwMode="auto">
            <a:xfrm>
              <a:off x="6286959" y="4681911"/>
              <a:ext cx="1191260" cy="299027"/>
            </a:xfrm>
            <a:prstGeom prst="rect">
              <a:avLst/>
            </a:prstGeom>
            <a:solidFill>
              <a:srgbClr val="008000"/>
            </a:solidFill>
            <a:ln w="9525">
              <a:solidFill>
                <a:srgbClr val="333300"/>
              </a:solidFill>
              <a:miter lim="800000"/>
              <a:headEnd/>
              <a:tailEnd/>
            </a:ln>
            <a:effectLst/>
          </p:spPr>
          <p:txBody>
            <a:bodyPr wrap="none" anchor="ctr"/>
            <a:lstStyle/>
            <a:p>
              <a:pPr algn="ctr"/>
              <a:r>
                <a:rPr lang="en-US" sz="1200" b="1" dirty="0">
                  <a:solidFill>
                    <a:schemeClr val="bg1"/>
                  </a:solidFill>
                </a:rPr>
                <a:t>Browser N</a:t>
              </a:r>
            </a:p>
          </p:txBody>
        </p:sp>
        <p:sp>
          <p:nvSpPr>
            <p:cNvPr id="10" name="Line 10"/>
            <p:cNvSpPr>
              <a:spLocks noChangeShapeType="1"/>
            </p:cNvSpPr>
            <p:nvPr/>
          </p:nvSpPr>
          <p:spPr bwMode="auto">
            <a:xfrm>
              <a:off x="7472417" y="4512193"/>
              <a:ext cx="485400" cy="0"/>
            </a:xfrm>
            <a:prstGeom prst="line">
              <a:avLst/>
            </a:prstGeom>
            <a:noFill/>
            <a:ln w="28575">
              <a:solidFill>
                <a:srgbClr val="FFCC00"/>
              </a:solidFill>
              <a:miter lim="800000"/>
              <a:headEnd/>
              <a:tailEnd type="triangle" w="lg" len="lg"/>
            </a:ln>
            <a:effectLst/>
          </p:spPr>
          <p:txBody>
            <a:bodyPr wrap="none"/>
            <a:lstStyle/>
            <a:p>
              <a:endParaRPr lang="en-US"/>
            </a:p>
          </p:txBody>
        </p:sp>
        <p:sp>
          <p:nvSpPr>
            <p:cNvPr id="11" name="Line 11"/>
            <p:cNvSpPr>
              <a:spLocks noChangeShapeType="1"/>
            </p:cNvSpPr>
            <p:nvPr/>
          </p:nvSpPr>
          <p:spPr bwMode="auto">
            <a:xfrm flipV="1">
              <a:off x="9071723" y="4457641"/>
              <a:ext cx="464127" cy="12123"/>
            </a:xfrm>
            <a:prstGeom prst="line">
              <a:avLst/>
            </a:prstGeom>
            <a:noFill/>
            <a:ln w="38100">
              <a:solidFill>
                <a:srgbClr val="FFCC00"/>
              </a:solidFill>
              <a:miter lim="800000"/>
              <a:headEnd/>
              <a:tailEnd type="triangle" w="lg" len="lg"/>
            </a:ln>
            <a:effectLst/>
          </p:spPr>
          <p:txBody>
            <a:bodyPr wrap="none"/>
            <a:lstStyle/>
            <a:p>
              <a:endParaRPr lang="en-US"/>
            </a:p>
          </p:txBody>
        </p:sp>
        <p:sp>
          <p:nvSpPr>
            <p:cNvPr id="12" name="Line 12"/>
            <p:cNvSpPr>
              <a:spLocks noChangeShapeType="1"/>
            </p:cNvSpPr>
            <p:nvPr/>
          </p:nvSpPr>
          <p:spPr bwMode="auto">
            <a:xfrm flipV="1">
              <a:off x="9071723" y="3875750"/>
              <a:ext cx="371302" cy="509155"/>
            </a:xfrm>
            <a:prstGeom prst="line">
              <a:avLst/>
            </a:prstGeom>
            <a:noFill/>
            <a:ln w="38100">
              <a:solidFill>
                <a:schemeClr val="accent2"/>
              </a:solidFill>
              <a:miter lim="800000"/>
              <a:headEnd/>
              <a:tailEnd type="triangle" w="lg" len="lg"/>
            </a:ln>
            <a:effectLst/>
          </p:spPr>
          <p:txBody>
            <a:bodyPr wrap="none"/>
            <a:lstStyle/>
            <a:p>
              <a:endParaRPr lang="en-US"/>
            </a:p>
          </p:txBody>
        </p:sp>
        <p:sp>
          <p:nvSpPr>
            <p:cNvPr id="13" name="Line 13"/>
            <p:cNvSpPr>
              <a:spLocks noChangeShapeType="1"/>
            </p:cNvSpPr>
            <p:nvPr/>
          </p:nvSpPr>
          <p:spPr bwMode="auto">
            <a:xfrm>
              <a:off x="9071723" y="4554623"/>
              <a:ext cx="371302" cy="484909"/>
            </a:xfrm>
            <a:prstGeom prst="line">
              <a:avLst/>
            </a:prstGeom>
            <a:noFill/>
            <a:ln w="38100">
              <a:solidFill>
                <a:srgbClr val="339966"/>
              </a:solidFill>
              <a:miter lim="800000"/>
              <a:headEnd/>
              <a:tailEnd type="triangle" w="lg" len="lg"/>
            </a:ln>
            <a:effectLst/>
          </p:spPr>
          <p:txBody>
            <a:bodyPr wrap="none"/>
            <a:lstStyle/>
            <a:p>
              <a:endParaRPr lang="en-US"/>
            </a:p>
          </p:txBody>
        </p:sp>
        <p:sp>
          <p:nvSpPr>
            <p:cNvPr id="14" name="Line 14"/>
            <p:cNvSpPr>
              <a:spLocks noChangeShapeType="1"/>
            </p:cNvSpPr>
            <p:nvPr/>
          </p:nvSpPr>
          <p:spPr bwMode="auto">
            <a:xfrm>
              <a:off x="7472417" y="4085877"/>
              <a:ext cx="431252" cy="254577"/>
            </a:xfrm>
            <a:prstGeom prst="line">
              <a:avLst/>
            </a:prstGeom>
            <a:noFill/>
            <a:ln w="28575">
              <a:solidFill>
                <a:schemeClr val="accent2"/>
              </a:solidFill>
              <a:miter lim="800000"/>
              <a:headEnd/>
              <a:tailEnd type="triangle" w="lg" len="lg"/>
            </a:ln>
            <a:effectLst/>
          </p:spPr>
          <p:txBody>
            <a:bodyPr wrap="none"/>
            <a:lstStyle/>
            <a:p>
              <a:endParaRPr lang="en-US"/>
            </a:p>
          </p:txBody>
        </p:sp>
        <p:sp>
          <p:nvSpPr>
            <p:cNvPr id="15" name="Line 15"/>
            <p:cNvSpPr>
              <a:spLocks noChangeShapeType="1"/>
            </p:cNvSpPr>
            <p:nvPr/>
          </p:nvSpPr>
          <p:spPr bwMode="auto">
            <a:xfrm flipV="1">
              <a:off x="7472417" y="4639482"/>
              <a:ext cx="431252" cy="214168"/>
            </a:xfrm>
            <a:prstGeom prst="line">
              <a:avLst/>
            </a:prstGeom>
            <a:noFill/>
            <a:ln w="28575">
              <a:solidFill>
                <a:srgbClr val="339966"/>
              </a:solidFill>
              <a:miter lim="800000"/>
              <a:headEnd/>
              <a:tailEnd type="triangle" w="lg" len="lg"/>
            </a:ln>
            <a:effectLst/>
          </p:spPr>
          <p:txBody>
            <a:bodyPr wrap="none"/>
            <a:lstStyle/>
            <a:p>
              <a:endParaRPr lang="en-US"/>
            </a:p>
          </p:txBody>
        </p:sp>
        <p:sp>
          <p:nvSpPr>
            <p:cNvPr id="16" name="Oval 16"/>
            <p:cNvSpPr>
              <a:spLocks noChangeArrowheads="1"/>
            </p:cNvSpPr>
            <p:nvPr/>
          </p:nvSpPr>
          <p:spPr bwMode="auto">
            <a:xfrm>
              <a:off x="9446892" y="3390841"/>
              <a:ext cx="756141" cy="640484"/>
            </a:xfrm>
            <a:prstGeom prst="ellipse">
              <a:avLst/>
            </a:prstGeom>
            <a:solidFill>
              <a:srgbClr val="FF6600"/>
            </a:solidFill>
            <a:ln w="9525">
              <a:solidFill>
                <a:srgbClr val="333300"/>
              </a:solidFill>
              <a:miter lim="800000"/>
              <a:headEnd/>
              <a:tailEnd/>
            </a:ln>
            <a:effectLst/>
          </p:spPr>
          <p:txBody>
            <a:bodyPr wrap="none" anchor="ctr"/>
            <a:lstStyle/>
            <a:p>
              <a:pPr algn="ctr"/>
              <a:r>
                <a:rPr lang="en-US" sz="1200" b="1">
                  <a:solidFill>
                    <a:schemeClr val="bg1"/>
                  </a:solidFill>
                </a:rPr>
                <a:t>Perl 1</a:t>
              </a:r>
            </a:p>
          </p:txBody>
        </p:sp>
        <p:sp>
          <p:nvSpPr>
            <p:cNvPr id="17" name="Oval 17"/>
            <p:cNvSpPr>
              <a:spLocks noChangeArrowheads="1"/>
            </p:cNvSpPr>
            <p:nvPr/>
          </p:nvSpPr>
          <p:spPr bwMode="auto">
            <a:xfrm>
              <a:off x="9443024" y="4116184"/>
              <a:ext cx="756141" cy="640484"/>
            </a:xfrm>
            <a:prstGeom prst="ellipse">
              <a:avLst/>
            </a:prstGeom>
            <a:solidFill>
              <a:srgbClr val="FF6600"/>
            </a:solidFill>
            <a:ln w="9525">
              <a:solidFill>
                <a:srgbClr val="333300"/>
              </a:solidFill>
              <a:miter lim="800000"/>
              <a:headEnd/>
              <a:tailEnd/>
            </a:ln>
            <a:effectLst/>
          </p:spPr>
          <p:txBody>
            <a:bodyPr wrap="none" anchor="ctr"/>
            <a:lstStyle/>
            <a:p>
              <a:pPr algn="ctr"/>
              <a:r>
                <a:rPr lang="en-US" sz="1200" b="1" dirty="0">
                  <a:solidFill>
                    <a:schemeClr val="bg1"/>
                  </a:solidFill>
                </a:rPr>
                <a:t>Perl 2</a:t>
              </a:r>
            </a:p>
          </p:txBody>
        </p:sp>
        <p:sp>
          <p:nvSpPr>
            <p:cNvPr id="18" name="Oval 18"/>
            <p:cNvSpPr>
              <a:spLocks noChangeArrowheads="1"/>
            </p:cNvSpPr>
            <p:nvPr/>
          </p:nvSpPr>
          <p:spPr bwMode="auto">
            <a:xfrm>
              <a:off x="9443024" y="4883957"/>
              <a:ext cx="756141" cy="640484"/>
            </a:xfrm>
            <a:prstGeom prst="ellipse">
              <a:avLst/>
            </a:prstGeom>
            <a:solidFill>
              <a:srgbClr val="FF6600"/>
            </a:solidFill>
            <a:ln w="9525">
              <a:solidFill>
                <a:srgbClr val="333300"/>
              </a:solidFill>
              <a:miter lim="800000"/>
              <a:headEnd/>
              <a:tailEnd/>
            </a:ln>
            <a:effectLst/>
          </p:spPr>
          <p:txBody>
            <a:bodyPr wrap="none" anchor="ctr"/>
            <a:lstStyle/>
            <a:p>
              <a:pPr algn="ctr"/>
              <a:r>
                <a:rPr lang="en-US" sz="1200" b="1" dirty="0">
                  <a:solidFill>
                    <a:schemeClr val="bg1"/>
                  </a:solidFill>
                </a:rPr>
                <a:t>Perl N</a:t>
              </a:r>
            </a:p>
          </p:txBody>
        </p:sp>
        <p:sp>
          <p:nvSpPr>
            <p:cNvPr id="19" name="AutoShape 19"/>
            <p:cNvSpPr>
              <a:spLocks noChangeArrowheads="1"/>
            </p:cNvSpPr>
            <p:nvPr/>
          </p:nvSpPr>
          <p:spPr bwMode="auto">
            <a:xfrm>
              <a:off x="10742581" y="3487823"/>
              <a:ext cx="649778" cy="484909"/>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20" name="AutoShape 20"/>
            <p:cNvSpPr>
              <a:spLocks noChangeArrowheads="1"/>
            </p:cNvSpPr>
            <p:nvPr/>
          </p:nvSpPr>
          <p:spPr bwMode="auto">
            <a:xfrm>
              <a:off x="10742581" y="4263677"/>
              <a:ext cx="649778" cy="484909"/>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21" name="AutoShape 21"/>
            <p:cNvSpPr>
              <a:spLocks noChangeArrowheads="1"/>
            </p:cNvSpPr>
            <p:nvPr/>
          </p:nvSpPr>
          <p:spPr bwMode="auto">
            <a:xfrm>
              <a:off x="10742581" y="5039532"/>
              <a:ext cx="649778" cy="484909"/>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22" name="Line 22"/>
            <p:cNvSpPr>
              <a:spLocks noChangeShapeType="1"/>
            </p:cNvSpPr>
            <p:nvPr/>
          </p:nvSpPr>
          <p:spPr bwMode="auto">
            <a:xfrm flipV="1">
              <a:off x="10185628" y="4457641"/>
              <a:ext cx="556953" cy="12123"/>
            </a:xfrm>
            <a:prstGeom prst="line">
              <a:avLst/>
            </a:prstGeom>
            <a:noFill/>
            <a:ln w="38100">
              <a:solidFill>
                <a:srgbClr val="FFCC00"/>
              </a:solidFill>
              <a:miter lim="800000"/>
              <a:headEnd/>
              <a:tailEnd type="triangle" w="lg" len="lg"/>
            </a:ln>
            <a:effectLst/>
          </p:spPr>
          <p:txBody>
            <a:bodyPr wrap="none"/>
            <a:lstStyle/>
            <a:p>
              <a:endParaRPr lang="en-US"/>
            </a:p>
          </p:txBody>
        </p:sp>
        <p:sp>
          <p:nvSpPr>
            <p:cNvPr id="23" name="Line 23"/>
            <p:cNvSpPr>
              <a:spLocks noChangeShapeType="1"/>
            </p:cNvSpPr>
            <p:nvPr/>
          </p:nvSpPr>
          <p:spPr bwMode="auto">
            <a:xfrm>
              <a:off x="10185628" y="3681786"/>
              <a:ext cx="556953" cy="0"/>
            </a:xfrm>
            <a:prstGeom prst="line">
              <a:avLst/>
            </a:prstGeom>
            <a:noFill/>
            <a:ln w="38100">
              <a:solidFill>
                <a:schemeClr val="accent2"/>
              </a:solidFill>
              <a:miter lim="800000"/>
              <a:headEnd/>
              <a:tailEnd type="triangle" w="lg" len="lg"/>
            </a:ln>
            <a:effectLst/>
          </p:spPr>
          <p:txBody>
            <a:bodyPr wrap="none"/>
            <a:lstStyle/>
            <a:p>
              <a:endParaRPr lang="en-US"/>
            </a:p>
          </p:txBody>
        </p:sp>
        <p:sp>
          <p:nvSpPr>
            <p:cNvPr id="24" name="Line 24"/>
            <p:cNvSpPr>
              <a:spLocks noChangeShapeType="1"/>
            </p:cNvSpPr>
            <p:nvPr/>
          </p:nvSpPr>
          <p:spPr bwMode="auto">
            <a:xfrm>
              <a:off x="10185628" y="5233496"/>
              <a:ext cx="556953" cy="0"/>
            </a:xfrm>
            <a:prstGeom prst="line">
              <a:avLst/>
            </a:prstGeom>
            <a:noFill/>
            <a:ln w="38100">
              <a:solidFill>
                <a:srgbClr val="339966"/>
              </a:solidFill>
              <a:miter lim="800000"/>
              <a:headEnd/>
              <a:tailEnd type="triangle" w="lg" len="lg"/>
            </a:ln>
            <a:effectLst/>
          </p:spPr>
          <p:txBody>
            <a:bodyPr wrap="none"/>
            <a:lstStyle/>
            <a:p>
              <a:endParaRPr lang="en-US"/>
            </a:p>
          </p:txBody>
        </p:sp>
      </p:grpSp>
    </p:spTree>
    <p:extLst>
      <p:ext uri="{BB962C8B-B14F-4D97-AF65-F5344CB8AC3E}">
        <p14:creationId xmlns:p14="http://schemas.microsoft.com/office/powerpoint/2010/main" val="765871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r>
              <a:rPr lang="en-US" dirty="0"/>
              <a:t>Introduction To Servlets</a:t>
            </a:r>
            <a:endParaRPr lang="en-US" dirty="0" smtClean="0"/>
          </a:p>
        </p:txBody>
      </p:sp>
      <p:sp>
        <p:nvSpPr>
          <p:cNvPr id="3" name="Content Placeholder 2"/>
          <p:cNvSpPr>
            <a:spLocks noGrp="1"/>
          </p:cNvSpPr>
          <p:nvPr>
            <p:ph idx="1"/>
          </p:nvPr>
        </p:nvSpPr>
        <p:spPr>
          <a:xfrm>
            <a:off x="717560" y="1046940"/>
            <a:ext cx="7958596" cy="4301290"/>
          </a:xfrm>
        </p:spPr>
        <p:txBody>
          <a:bodyPr/>
          <a:lstStyle/>
          <a:p>
            <a:pPr lvl="1"/>
            <a:r>
              <a:rPr lang="en-US" sz="1600" b="1" dirty="0" smtClean="0">
                <a:latin typeface="+mj-lt"/>
              </a:rPr>
              <a:t>A </a:t>
            </a:r>
            <a:r>
              <a:rPr lang="en-US" sz="1600" b="1" dirty="0">
                <a:latin typeface="+mj-lt"/>
              </a:rPr>
              <a:t>servlet is a java program that extends an application hosted on a web server.</a:t>
            </a:r>
          </a:p>
          <a:p>
            <a:pPr lvl="1"/>
            <a:r>
              <a:rPr lang="en-US" sz="1600" b="1" dirty="0">
                <a:latin typeface="+mj-lt"/>
              </a:rPr>
              <a:t>Handles the HTTP request-response process.</a:t>
            </a:r>
          </a:p>
          <a:p>
            <a:pPr marL="285750" lvl="2" indent="-285750"/>
            <a:r>
              <a:rPr lang="en-US" sz="1600" b="1" dirty="0">
                <a:latin typeface="+mj-lt"/>
              </a:rPr>
              <a:t>Dynamically generate html pages in response to requests</a:t>
            </a:r>
          </a:p>
          <a:p>
            <a:pPr marL="285750" lvl="2" indent="-285750"/>
            <a:r>
              <a:rPr lang="en-US" sz="1600" b="1" dirty="0">
                <a:latin typeface="+mj-lt"/>
              </a:rPr>
              <a:t>May also send data in other forms like XML or serialized Java objects</a:t>
            </a:r>
          </a:p>
          <a:p>
            <a:pPr marL="285750" lvl="2" indent="-285750"/>
            <a:r>
              <a:rPr lang="en-US" sz="1600" b="1" dirty="0">
                <a:latin typeface="+mj-lt"/>
              </a:rPr>
              <a:t>Run in a servlet container and have access to services that the container provides</a:t>
            </a:r>
          </a:p>
          <a:p>
            <a:pPr lvl="1"/>
            <a:r>
              <a:rPr lang="en-US" sz="1600" b="1" dirty="0" smtClean="0">
                <a:latin typeface="+mj-lt"/>
              </a:rPr>
              <a:t>Client </a:t>
            </a:r>
            <a:r>
              <a:rPr lang="en-US" sz="1600" b="1" dirty="0">
                <a:latin typeface="+mj-lt"/>
              </a:rPr>
              <a:t>of the servlet can be: </a:t>
            </a:r>
            <a:r>
              <a:rPr lang="en-US" sz="1600" b="1" dirty="0" err="1" smtClean="0">
                <a:latin typeface="+mj-lt"/>
              </a:rPr>
              <a:t>Browser,Applet,Java</a:t>
            </a:r>
            <a:r>
              <a:rPr lang="en-US" sz="1600" b="1" dirty="0" smtClean="0">
                <a:latin typeface="+mj-lt"/>
              </a:rPr>
              <a:t> </a:t>
            </a:r>
            <a:r>
              <a:rPr lang="en-US" sz="1600" b="1" dirty="0" err="1" smtClean="0">
                <a:latin typeface="+mj-lt"/>
              </a:rPr>
              <a:t>Application,etc</a:t>
            </a:r>
            <a:r>
              <a:rPr lang="en-US" sz="1600" b="1" dirty="0">
                <a:latin typeface="+mj-lt"/>
              </a:rPr>
              <a:t>….</a:t>
            </a:r>
          </a:p>
          <a:p>
            <a:pPr lvl="1"/>
            <a:r>
              <a:rPr lang="en-US" sz="1600" b="1" dirty="0">
                <a:latin typeface="+mj-lt"/>
              </a:rPr>
              <a:t>It is available and runs on all major web and application servers.</a:t>
            </a:r>
          </a:p>
          <a:p>
            <a:pPr marL="0" lvl="2" indent="0">
              <a:buNone/>
            </a:pPr>
            <a:r>
              <a:rPr lang="en-US" sz="1600" b="1" dirty="0" smtClean="0">
                <a:latin typeface="+mj-lt"/>
              </a:rPr>
              <a:t/>
            </a:r>
            <a:br>
              <a:rPr lang="en-US" sz="1600" b="1" dirty="0" smtClean="0">
                <a:latin typeface="+mj-lt"/>
              </a:rPr>
            </a:br>
            <a:r>
              <a:rPr lang="en-US" sz="1600" b="1" dirty="0" smtClean="0">
                <a:latin typeface="+mj-lt"/>
              </a:rPr>
              <a:t/>
            </a:r>
            <a:br>
              <a:rPr lang="en-US" sz="1600" b="1" dirty="0" smtClean="0">
                <a:latin typeface="+mj-lt"/>
              </a:rPr>
            </a:br>
            <a:endParaRPr lang="en-US" sz="1600" b="1" dirty="0" smtClean="0">
              <a:latin typeface="+mj-lt"/>
            </a:endParaRPr>
          </a:p>
          <a:p>
            <a:pPr>
              <a:buNone/>
            </a:pPr>
            <a:r>
              <a:rPr lang="en-US" sz="1800" dirty="0"/>
              <a:t>	</a:t>
            </a:r>
          </a:p>
          <a:p>
            <a:endParaRPr lang="en-US" sz="1800" dirty="0"/>
          </a:p>
          <a:p>
            <a:endParaRPr lang="en-US" sz="1800" dirty="0"/>
          </a:p>
        </p:txBody>
      </p:sp>
      <p:grpSp>
        <p:nvGrpSpPr>
          <p:cNvPr id="25" name="Group 24"/>
          <p:cNvGrpSpPr/>
          <p:nvPr/>
        </p:nvGrpSpPr>
        <p:grpSpPr>
          <a:xfrm>
            <a:off x="1620674" y="4624330"/>
            <a:ext cx="8534400" cy="1447800"/>
            <a:chOff x="381000" y="2819400"/>
            <a:chExt cx="8534400" cy="1447800"/>
          </a:xfrm>
        </p:grpSpPr>
        <p:sp>
          <p:nvSpPr>
            <p:cNvPr id="26" name="Rectangle 18"/>
            <p:cNvSpPr>
              <a:spLocks noChangeArrowheads="1"/>
            </p:cNvSpPr>
            <p:nvPr/>
          </p:nvSpPr>
          <p:spPr bwMode="auto">
            <a:xfrm>
              <a:off x="381000" y="3124200"/>
              <a:ext cx="1219200" cy="533400"/>
            </a:xfrm>
            <a:prstGeom prst="rect">
              <a:avLst/>
            </a:prstGeom>
            <a:solidFill>
              <a:srgbClr val="0000FF"/>
            </a:solidFill>
            <a:ln w="9525">
              <a:solidFill>
                <a:schemeClr val="tx1"/>
              </a:solidFill>
              <a:miter lim="800000"/>
              <a:headEnd/>
              <a:tailEnd/>
            </a:ln>
            <a:effectLst/>
          </p:spPr>
          <p:txBody>
            <a:bodyPr wrap="none" anchor="ctr"/>
            <a:lstStyle/>
            <a:p>
              <a:pPr algn="ctr"/>
              <a:r>
                <a:rPr lang="en-US">
                  <a:solidFill>
                    <a:schemeClr val="bg1"/>
                  </a:solidFill>
                </a:rPr>
                <a:t>Browser</a:t>
              </a:r>
            </a:p>
          </p:txBody>
        </p:sp>
        <p:sp>
          <p:nvSpPr>
            <p:cNvPr id="27" name="Rectangle 19"/>
            <p:cNvSpPr>
              <a:spLocks noChangeArrowheads="1"/>
            </p:cNvSpPr>
            <p:nvPr/>
          </p:nvSpPr>
          <p:spPr bwMode="auto">
            <a:xfrm>
              <a:off x="3657600" y="3124200"/>
              <a:ext cx="1447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HTTP </a:t>
              </a:r>
            </a:p>
            <a:p>
              <a:pPr algn="ctr"/>
              <a:r>
                <a:rPr lang="en-US"/>
                <a:t>Server</a:t>
              </a:r>
            </a:p>
          </p:txBody>
        </p:sp>
        <p:sp>
          <p:nvSpPr>
            <p:cNvPr id="28" name="Rectangle 20"/>
            <p:cNvSpPr>
              <a:spLocks noChangeArrowheads="1"/>
            </p:cNvSpPr>
            <p:nvPr/>
          </p:nvSpPr>
          <p:spPr bwMode="auto">
            <a:xfrm>
              <a:off x="6019800" y="3657600"/>
              <a:ext cx="1447800" cy="609600"/>
            </a:xfrm>
            <a:prstGeom prst="rect">
              <a:avLst/>
            </a:prstGeom>
            <a:noFill/>
            <a:ln w="9525">
              <a:solidFill>
                <a:schemeClr val="tx1"/>
              </a:solidFill>
              <a:miter lim="800000"/>
              <a:headEnd/>
              <a:tailEnd/>
            </a:ln>
            <a:effectLst/>
          </p:spPr>
          <p:txBody>
            <a:bodyPr wrap="none" anchor="ctr"/>
            <a:lstStyle/>
            <a:p>
              <a:pPr algn="ctr"/>
              <a:r>
                <a:rPr lang="en-US"/>
                <a:t>Static </a:t>
              </a:r>
            </a:p>
            <a:p>
              <a:pPr algn="ctr"/>
              <a:r>
                <a:rPr lang="en-US"/>
                <a:t>Content</a:t>
              </a:r>
            </a:p>
          </p:txBody>
        </p:sp>
        <p:sp>
          <p:nvSpPr>
            <p:cNvPr id="29" name="Rectangle 21"/>
            <p:cNvSpPr>
              <a:spLocks noChangeArrowheads="1"/>
            </p:cNvSpPr>
            <p:nvPr/>
          </p:nvSpPr>
          <p:spPr bwMode="auto">
            <a:xfrm>
              <a:off x="6019800" y="2819400"/>
              <a:ext cx="1219200" cy="6858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Servlet</a:t>
              </a:r>
            </a:p>
            <a:p>
              <a:pPr algn="ctr"/>
              <a:r>
                <a:rPr lang="en-US" dirty="0"/>
                <a:t>Container</a:t>
              </a:r>
            </a:p>
          </p:txBody>
        </p:sp>
        <p:sp>
          <p:nvSpPr>
            <p:cNvPr id="30" name="Line 22"/>
            <p:cNvSpPr>
              <a:spLocks noChangeShapeType="1"/>
            </p:cNvSpPr>
            <p:nvPr/>
          </p:nvSpPr>
          <p:spPr bwMode="auto">
            <a:xfrm>
              <a:off x="1600200" y="3200400"/>
              <a:ext cx="2057400" cy="0"/>
            </a:xfrm>
            <a:prstGeom prst="line">
              <a:avLst/>
            </a:prstGeom>
            <a:noFill/>
            <a:ln w="9525">
              <a:solidFill>
                <a:schemeClr val="tx1"/>
              </a:solidFill>
              <a:round/>
              <a:headEnd/>
              <a:tailEnd type="triangle" w="med" len="med"/>
            </a:ln>
            <a:effectLst/>
          </p:spPr>
          <p:txBody>
            <a:bodyPr/>
            <a:lstStyle/>
            <a:p>
              <a:endParaRPr lang="en-US"/>
            </a:p>
          </p:txBody>
        </p:sp>
        <p:sp>
          <p:nvSpPr>
            <p:cNvPr id="31" name="Line 23"/>
            <p:cNvSpPr>
              <a:spLocks noChangeShapeType="1"/>
            </p:cNvSpPr>
            <p:nvPr/>
          </p:nvSpPr>
          <p:spPr bwMode="auto">
            <a:xfrm flipH="1">
              <a:off x="1600200" y="3581400"/>
              <a:ext cx="2057400" cy="0"/>
            </a:xfrm>
            <a:prstGeom prst="line">
              <a:avLst/>
            </a:prstGeom>
            <a:noFill/>
            <a:ln w="9525">
              <a:solidFill>
                <a:schemeClr val="tx1"/>
              </a:solidFill>
              <a:round/>
              <a:headEnd/>
              <a:tailEnd type="triangle" w="med" len="med"/>
            </a:ln>
            <a:effectLst/>
          </p:spPr>
          <p:txBody>
            <a:bodyPr/>
            <a:lstStyle/>
            <a:p>
              <a:endParaRPr lang="en-US"/>
            </a:p>
          </p:txBody>
        </p:sp>
        <p:sp>
          <p:nvSpPr>
            <p:cNvPr id="32" name="Text Box 24"/>
            <p:cNvSpPr txBox="1">
              <a:spLocks noChangeArrowheads="1"/>
            </p:cNvSpPr>
            <p:nvPr/>
          </p:nvSpPr>
          <p:spPr bwMode="auto">
            <a:xfrm>
              <a:off x="1733550" y="2909888"/>
              <a:ext cx="1757854" cy="369332"/>
            </a:xfrm>
            <a:prstGeom prst="rect">
              <a:avLst/>
            </a:prstGeom>
            <a:noFill/>
            <a:ln w="9525">
              <a:noFill/>
              <a:miter lim="800000"/>
              <a:headEnd/>
              <a:tailEnd/>
            </a:ln>
            <a:effectLst/>
          </p:spPr>
          <p:txBody>
            <a:bodyPr wrap="none">
              <a:spAutoFit/>
            </a:bodyPr>
            <a:lstStyle/>
            <a:p>
              <a:r>
                <a:rPr lang="en-US"/>
                <a:t>HTTP Request</a:t>
              </a:r>
            </a:p>
          </p:txBody>
        </p:sp>
        <p:sp>
          <p:nvSpPr>
            <p:cNvPr id="33" name="Text Box 25"/>
            <p:cNvSpPr txBox="1">
              <a:spLocks noChangeArrowheads="1"/>
            </p:cNvSpPr>
            <p:nvPr/>
          </p:nvSpPr>
          <p:spPr bwMode="auto">
            <a:xfrm>
              <a:off x="1676400" y="3276600"/>
              <a:ext cx="1950214" cy="369332"/>
            </a:xfrm>
            <a:prstGeom prst="rect">
              <a:avLst/>
            </a:prstGeom>
            <a:noFill/>
            <a:ln w="9525">
              <a:noFill/>
              <a:miter lim="800000"/>
              <a:headEnd/>
              <a:tailEnd/>
            </a:ln>
            <a:effectLst/>
          </p:spPr>
          <p:txBody>
            <a:bodyPr wrap="none">
              <a:spAutoFit/>
            </a:bodyPr>
            <a:lstStyle/>
            <a:p>
              <a:r>
                <a:rPr lang="en-US"/>
                <a:t>HTTP Response</a:t>
              </a:r>
            </a:p>
          </p:txBody>
        </p:sp>
        <p:sp>
          <p:nvSpPr>
            <p:cNvPr id="34" name="Line 26"/>
            <p:cNvSpPr>
              <a:spLocks noChangeShapeType="1"/>
            </p:cNvSpPr>
            <p:nvPr/>
          </p:nvSpPr>
          <p:spPr bwMode="auto">
            <a:xfrm flipV="1">
              <a:off x="5105400" y="2971800"/>
              <a:ext cx="914400" cy="304800"/>
            </a:xfrm>
            <a:prstGeom prst="line">
              <a:avLst/>
            </a:prstGeom>
            <a:noFill/>
            <a:ln w="9525">
              <a:solidFill>
                <a:schemeClr val="tx1"/>
              </a:solidFill>
              <a:round/>
              <a:headEnd/>
              <a:tailEnd type="triangle" w="med" len="med"/>
            </a:ln>
            <a:effectLst/>
          </p:spPr>
          <p:txBody>
            <a:bodyPr/>
            <a:lstStyle/>
            <a:p>
              <a:endParaRPr lang="en-US"/>
            </a:p>
          </p:txBody>
        </p:sp>
        <p:sp>
          <p:nvSpPr>
            <p:cNvPr id="35" name="Line 27"/>
            <p:cNvSpPr>
              <a:spLocks noChangeShapeType="1"/>
            </p:cNvSpPr>
            <p:nvPr/>
          </p:nvSpPr>
          <p:spPr bwMode="auto">
            <a:xfrm flipH="1">
              <a:off x="5105400" y="3124200"/>
              <a:ext cx="914400" cy="304800"/>
            </a:xfrm>
            <a:prstGeom prst="line">
              <a:avLst/>
            </a:prstGeom>
            <a:noFill/>
            <a:ln w="9525">
              <a:solidFill>
                <a:schemeClr val="tx1"/>
              </a:solidFill>
              <a:round/>
              <a:headEnd/>
              <a:tailEnd type="triangle" w="med" len="med"/>
            </a:ln>
            <a:effectLst/>
          </p:spPr>
          <p:txBody>
            <a:bodyPr/>
            <a:lstStyle/>
            <a:p>
              <a:endParaRPr lang="en-US"/>
            </a:p>
          </p:txBody>
        </p:sp>
        <p:sp>
          <p:nvSpPr>
            <p:cNvPr id="36" name="Line 28"/>
            <p:cNvSpPr>
              <a:spLocks noChangeShapeType="1"/>
            </p:cNvSpPr>
            <p:nvPr/>
          </p:nvSpPr>
          <p:spPr bwMode="auto">
            <a:xfrm>
              <a:off x="5105400" y="3505200"/>
              <a:ext cx="914400" cy="304800"/>
            </a:xfrm>
            <a:prstGeom prst="line">
              <a:avLst/>
            </a:prstGeom>
            <a:noFill/>
            <a:ln w="9525">
              <a:solidFill>
                <a:schemeClr val="tx1"/>
              </a:solidFill>
              <a:round/>
              <a:headEnd/>
              <a:tailEnd type="triangle" w="med" len="med"/>
            </a:ln>
            <a:effectLst/>
          </p:spPr>
          <p:txBody>
            <a:bodyPr/>
            <a:lstStyle/>
            <a:p>
              <a:endParaRPr lang="en-US"/>
            </a:p>
          </p:txBody>
        </p:sp>
        <p:sp>
          <p:nvSpPr>
            <p:cNvPr id="37" name="Line 29"/>
            <p:cNvSpPr>
              <a:spLocks noChangeShapeType="1"/>
            </p:cNvSpPr>
            <p:nvPr/>
          </p:nvSpPr>
          <p:spPr bwMode="auto">
            <a:xfrm flipH="1" flipV="1">
              <a:off x="5105400" y="3657600"/>
              <a:ext cx="914400" cy="381000"/>
            </a:xfrm>
            <a:prstGeom prst="line">
              <a:avLst/>
            </a:prstGeom>
            <a:noFill/>
            <a:ln w="9525">
              <a:solidFill>
                <a:schemeClr val="tx1"/>
              </a:solidFill>
              <a:round/>
              <a:headEnd/>
              <a:tailEnd type="triangle" w="med" len="med"/>
            </a:ln>
            <a:effectLst/>
          </p:spPr>
          <p:txBody>
            <a:bodyPr/>
            <a:lstStyle/>
            <a:p>
              <a:endParaRPr lang="en-US"/>
            </a:p>
          </p:txBody>
        </p:sp>
        <p:sp>
          <p:nvSpPr>
            <p:cNvPr id="38" name="Rectangle 30"/>
            <p:cNvSpPr>
              <a:spLocks noChangeArrowheads="1"/>
            </p:cNvSpPr>
            <p:nvPr/>
          </p:nvSpPr>
          <p:spPr bwMode="auto">
            <a:xfrm>
              <a:off x="7696200" y="2971800"/>
              <a:ext cx="1219200" cy="381000"/>
            </a:xfrm>
            <a:prstGeom prst="rect">
              <a:avLst/>
            </a:prstGeom>
            <a:noFill/>
            <a:ln w="9525">
              <a:solidFill>
                <a:schemeClr val="tx1"/>
              </a:solidFill>
              <a:miter lim="800000"/>
              <a:headEnd/>
              <a:tailEnd/>
            </a:ln>
            <a:effectLst/>
          </p:spPr>
          <p:txBody>
            <a:bodyPr wrap="none" anchor="ctr"/>
            <a:lstStyle/>
            <a:p>
              <a:pPr algn="ctr"/>
              <a:r>
                <a:rPr lang="en-US" dirty="0"/>
                <a:t>Servlet</a:t>
              </a:r>
            </a:p>
          </p:txBody>
        </p:sp>
        <p:sp>
          <p:nvSpPr>
            <p:cNvPr id="39" name="Line 31"/>
            <p:cNvSpPr>
              <a:spLocks noChangeShapeType="1"/>
            </p:cNvSpPr>
            <p:nvPr/>
          </p:nvSpPr>
          <p:spPr bwMode="auto">
            <a:xfrm>
              <a:off x="7239000" y="3048000"/>
              <a:ext cx="457200" cy="0"/>
            </a:xfrm>
            <a:prstGeom prst="line">
              <a:avLst/>
            </a:prstGeom>
            <a:noFill/>
            <a:ln w="9525">
              <a:solidFill>
                <a:schemeClr val="tx1"/>
              </a:solidFill>
              <a:round/>
              <a:headEnd/>
              <a:tailEnd type="triangle" w="med" len="med"/>
            </a:ln>
            <a:effectLst/>
          </p:spPr>
          <p:txBody>
            <a:bodyPr/>
            <a:lstStyle/>
            <a:p>
              <a:endParaRPr lang="en-US"/>
            </a:p>
          </p:txBody>
        </p:sp>
        <p:sp>
          <p:nvSpPr>
            <p:cNvPr id="40" name="Line 32"/>
            <p:cNvSpPr>
              <a:spLocks noChangeShapeType="1"/>
            </p:cNvSpPr>
            <p:nvPr/>
          </p:nvSpPr>
          <p:spPr bwMode="auto">
            <a:xfrm flipH="1">
              <a:off x="7239000" y="3200400"/>
              <a:ext cx="457200" cy="0"/>
            </a:xfrm>
            <a:prstGeom prst="line">
              <a:avLst/>
            </a:prstGeom>
            <a:noFill/>
            <a:ln w="9525">
              <a:solidFill>
                <a:schemeClr val="tx1"/>
              </a:solidFill>
              <a:round/>
              <a:headEnd/>
              <a:tailEnd type="triangle" w="med" len="med"/>
            </a:ln>
            <a:effectLst/>
          </p:spPr>
          <p:txBody>
            <a:bodyPr/>
            <a:lstStyle/>
            <a:p>
              <a:endParaRPr lang="en-US"/>
            </a:p>
          </p:txBody>
        </p:sp>
      </p:grpSp>
    </p:spTree>
    <p:extLst>
      <p:ext uri="{BB962C8B-B14F-4D97-AF65-F5344CB8AC3E}">
        <p14:creationId xmlns:p14="http://schemas.microsoft.com/office/powerpoint/2010/main" val="1839848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r>
              <a:rPr lang="en-US" dirty="0"/>
              <a:t>Servlets over </a:t>
            </a:r>
            <a:r>
              <a:rPr lang="en-US" dirty="0" smtClean="0"/>
              <a:t>CGI</a:t>
            </a:r>
            <a:endParaRPr lang="en-US" dirty="0"/>
          </a:p>
        </p:txBody>
      </p:sp>
      <p:sp>
        <p:nvSpPr>
          <p:cNvPr id="3" name="Content Placeholder 2"/>
          <p:cNvSpPr>
            <a:spLocks noGrp="1"/>
          </p:cNvSpPr>
          <p:nvPr>
            <p:ph idx="1"/>
          </p:nvPr>
        </p:nvSpPr>
        <p:spPr>
          <a:xfrm>
            <a:off x="766763" y="1228674"/>
            <a:ext cx="7958596" cy="4301290"/>
          </a:xfrm>
        </p:spPr>
        <p:txBody>
          <a:bodyPr/>
          <a:lstStyle/>
          <a:p>
            <a:pPr marL="285750" indent="-285750">
              <a:buFont typeface="Arial" panose="020B0604020202020204" pitchFamily="34" charset="0"/>
              <a:buChar char="•"/>
            </a:pPr>
            <a:r>
              <a:rPr lang="en-US" sz="1600" dirty="0" smtClean="0"/>
              <a:t>Request </a:t>
            </a:r>
            <a:r>
              <a:rPr lang="en-US" sz="1600" dirty="0"/>
              <a:t>is run in a separate thread</a:t>
            </a:r>
            <a:r>
              <a:rPr lang="en-US" sz="1600" dirty="0" smtClean="0"/>
              <a:t>, so </a:t>
            </a:r>
            <a:r>
              <a:rPr lang="en-US" sz="1600" dirty="0"/>
              <a:t>faster than CGIs</a:t>
            </a:r>
          </a:p>
          <a:p>
            <a:pPr marL="285750" indent="-285750">
              <a:buFont typeface="Arial" panose="020B0604020202020204" pitchFamily="34" charset="0"/>
              <a:buChar char="•"/>
            </a:pPr>
            <a:r>
              <a:rPr lang="en-US" sz="1600" dirty="0"/>
              <a:t>Scalable</a:t>
            </a:r>
            <a:r>
              <a:rPr lang="en-US" sz="1600" dirty="0" smtClean="0"/>
              <a:t>, can </a:t>
            </a:r>
            <a:r>
              <a:rPr lang="en-US" sz="1600" dirty="0"/>
              <a:t>serve many more requests, </a:t>
            </a:r>
          </a:p>
          <a:p>
            <a:pPr marL="285750" indent="-285750">
              <a:buFont typeface="Arial" panose="020B0604020202020204" pitchFamily="34" charset="0"/>
              <a:buChar char="•"/>
            </a:pPr>
            <a:r>
              <a:rPr lang="en-US" sz="1600" dirty="0"/>
              <a:t>Robust and Object Oriented.</a:t>
            </a:r>
          </a:p>
          <a:p>
            <a:pPr marL="285750" indent="-285750">
              <a:buFont typeface="Arial" panose="020B0604020202020204" pitchFamily="34" charset="0"/>
              <a:buChar char="•"/>
            </a:pPr>
            <a:r>
              <a:rPr lang="en-US" sz="1600" dirty="0"/>
              <a:t>Can be written in Java Programming language.</a:t>
            </a:r>
          </a:p>
          <a:p>
            <a:pPr marL="285750" indent="-285750">
              <a:buFont typeface="Arial" panose="020B0604020202020204" pitchFamily="34" charset="0"/>
              <a:buChar char="•"/>
            </a:pPr>
            <a:r>
              <a:rPr lang="en-US" sz="1600" dirty="0"/>
              <a:t>Platform independent.</a:t>
            </a:r>
          </a:p>
          <a:p>
            <a:pPr marL="285750" indent="-285750">
              <a:buFont typeface="Arial" panose="020B0604020202020204" pitchFamily="34" charset="0"/>
              <a:buChar char="•"/>
            </a:pPr>
            <a:r>
              <a:rPr lang="en-US" sz="1600" dirty="0"/>
              <a:t>Access to Logging Capabilities.</a:t>
            </a:r>
          </a:p>
          <a:p>
            <a:pPr marL="285750" indent="-285750">
              <a:buFont typeface="Arial" panose="020B0604020202020204" pitchFamily="34" charset="0"/>
              <a:buChar char="•"/>
            </a:pPr>
            <a:r>
              <a:rPr lang="en-US" sz="1600" dirty="0"/>
              <a:t>Error handling and Security.</a:t>
            </a:r>
          </a:p>
          <a:p>
            <a:pPr marL="0" lvl="2" indent="0">
              <a:buNone/>
            </a:pPr>
            <a:r>
              <a:rPr lang="en-US" sz="1600" b="1" dirty="0" smtClean="0">
                <a:latin typeface="+mj-lt"/>
              </a:rPr>
              <a:t/>
            </a:r>
            <a:br>
              <a:rPr lang="en-US" sz="1600" b="1" dirty="0" smtClean="0">
                <a:latin typeface="+mj-lt"/>
              </a:rPr>
            </a:br>
            <a:r>
              <a:rPr lang="en-US" sz="1600" b="1" dirty="0" smtClean="0">
                <a:latin typeface="+mj-lt"/>
              </a:rPr>
              <a:t/>
            </a:r>
            <a:br>
              <a:rPr lang="en-US" sz="1600" b="1" dirty="0" smtClean="0">
                <a:latin typeface="+mj-lt"/>
              </a:rPr>
            </a:br>
            <a:endParaRPr lang="en-US" sz="1600" b="1" dirty="0" smtClean="0">
              <a:latin typeface="+mj-lt"/>
            </a:endParaRPr>
          </a:p>
          <a:p>
            <a:pPr>
              <a:buNone/>
            </a:pPr>
            <a:r>
              <a:rPr lang="en-US" sz="1800" dirty="0"/>
              <a:t>	</a:t>
            </a:r>
          </a:p>
          <a:p>
            <a:endParaRPr lang="en-US" sz="1800" dirty="0"/>
          </a:p>
          <a:p>
            <a:endParaRPr lang="en-US" sz="1800" dirty="0"/>
          </a:p>
        </p:txBody>
      </p:sp>
      <p:grpSp>
        <p:nvGrpSpPr>
          <p:cNvPr id="20" name="Group 25"/>
          <p:cNvGrpSpPr>
            <a:grpSpLocks/>
          </p:cNvGrpSpPr>
          <p:nvPr/>
        </p:nvGrpSpPr>
        <p:grpSpPr bwMode="auto">
          <a:xfrm>
            <a:off x="5845365" y="1684663"/>
            <a:ext cx="5562600" cy="2667000"/>
            <a:chOff x="96" y="2736"/>
            <a:chExt cx="2592" cy="1056"/>
          </a:xfrm>
        </p:grpSpPr>
        <p:sp>
          <p:nvSpPr>
            <p:cNvPr id="21" name="Rectangle 26"/>
            <p:cNvSpPr>
              <a:spLocks noChangeArrowheads="1"/>
            </p:cNvSpPr>
            <p:nvPr/>
          </p:nvSpPr>
          <p:spPr bwMode="auto">
            <a:xfrm>
              <a:off x="96" y="3016"/>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1</a:t>
              </a:r>
            </a:p>
          </p:txBody>
        </p:sp>
        <p:sp>
          <p:nvSpPr>
            <p:cNvPr id="22" name="Rectangle 27"/>
            <p:cNvSpPr>
              <a:spLocks noChangeArrowheads="1"/>
            </p:cNvSpPr>
            <p:nvPr/>
          </p:nvSpPr>
          <p:spPr bwMode="auto">
            <a:xfrm>
              <a:off x="960" y="3072"/>
              <a:ext cx="616" cy="422"/>
            </a:xfrm>
            <a:prstGeom prst="rect">
              <a:avLst/>
            </a:prstGeom>
            <a:solidFill>
              <a:srgbClr val="808000"/>
            </a:solidFill>
            <a:ln w="9525">
              <a:solidFill>
                <a:srgbClr val="333300"/>
              </a:solidFill>
              <a:miter lim="800000"/>
              <a:headEnd/>
              <a:tailEnd/>
            </a:ln>
            <a:effectLst/>
          </p:spPr>
          <p:txBody>
            <a:bodyPr wrap="none" anchor="ctr"/>
            <a:lstStyle/>
            <a:p>
              <a:pPr algn="ctr"/>
              <a:r>
                <a:rPr lang="en-US" sz="1200" b="1" dirty="0">
                  <a:solidFill>
                    <a:schemeClr val="bg1"/>
                  </a:solidFill>
                </a:rPr>
                <a:t>Web</a:t>
              </a:r>
            </a:p>
            <a:p>
              <a:pPr algn="ctr"/>
              <a:r>
                <a:rPr lang="en-US" sz="1200" b="1" dirty="0">
                  <a:solidFill>
                    <a:schemeClr val="bg1"/>
                  </a:solidFill>
                </a:rPr>
                <a:t>Server</a:t>
              </a:r>
            </a:p>
          </p:txBody>
        </p:sp>
        <p:sp>
          <p:nvSpPr>
            <p:cNvPr id="23" name="Rectangle 28"/>
            <p:cNvSpPr>
              <a:spLocks noChangeArrowheads="1"/>
            </p:cNvSpPr>
            <p:nvPr/>
          </p:nvSpPr>
          <p:spPr bwMode="auto">
            <a:xfrm>
              <a:off x="96" y="3185"/>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2</a:t>
              </a:r>
            </a:p>
          </p:txBody>
        </p:sp>
        <p:sp>
          <p:nvSpPr>
            <p:cNvPr id="24" name="Rectangle 29"/>
            <p:cNvSpPr>
              <a:spLocks noChangeArrowheads="1"/>
            </p:cNvSpPr>
            <p:nvPr/>
          </p:nvSpPr>
          <p:spPr bwMode="auto">
            <a:xfrm>
              <a:off x="96" y="3375"/>
              <a:ext cx="616" cy="148"/>
            </a:xfrm>
            <a:prstGeom prst="rect">
              <a:avLst/>
            </a:prstGeom>
            <a:solidFill>
              <a:srgbClr val="008000"/>
            </a:solidFill>
            <a:ln w="9525">
              <a:solidFill>
                <a:srgbClr val="333300"/>
              </a:solidFill>
              <a:miter lim="800000"/>
              <a:headEnd/>
              <a:tailEnd/>
            </a:ln>
            <a:effectLst/>
          </p:spPr>
          <p:txBody>
            <a:bodyPr wrap="none" anchor="ctr"/>
            <a:lstStyle/>
            <a:p>
              <a:pPr algn="ctr"/>
              <a:r>
                <a:rPr lang="en-US" sz="1200" b="1">
                  <a:solidFill>
                    <a:schemeClr val="bg1"/>
                  </a:solidFill>
                </a:rPr>
                <a:t>Browser N</a:t>
              </a:r>
            </a:p>
          </p:txBody>
        </p:sp>
        <p:sp>
          <p:nvSpPr>
            <p:cNvPr id="41" name="Line 30"/>
            <p:cNvSpPr>
              <a:spLocks noChangeShapeType="1"/>
            </p:cNvSpPr>
            <p:nvPr/>
          </p:nvSpPr>
          <p:spPr bwMode="auto">
            <a:xfrm>
              <a:off x="720" y="3291"/>
              <a:ext cx="251" cy="0"/>
            </a:xfrm>
            <a:prstGeom prst="line">
              <a:avLst/>
            </a:prstGeom>
            <a:noFill/>
            <a:ln w="28575">
              <a:solidFill>
                <a:srgbClr val="FFCC00"/>
              </a:solidFill>
              <a:miter lim="800000"/>
              <a:headEnd/>
              <a:tailEnd type="triangle" w="lg" len="lg"/>
            </a:ln>
            <a:effectLst/>
          </p:spPr>
          <p:txBody>
            <a:bodyPr wrap="none"/>
            <a:lstStyle/>
            <a:p>
              <a:endParaRPr lang="en-US"/>
            </a:p>
          </p:txBody>
        </p:sp>
        <p:sp>
          <p:nvSpPr>
            <p:cNvPr id="42" name="Line 31"/>
            <p:cNvSpPr>
              <a:spLocks noChangeShapeType="1"/>
            </p:cNvSpPr>
            <p:nvPr/>
          </p:nvSpPr>
          <p:spPr bwMode="auto">
            <a:xfrm flipV="1">
              <a:off x="1587" y="3264"/>
              <a:ext cx="189" cy="6"/>
            </a:xfrm>
            <a:prstGeom prst="line">
              <a:avLst/>
            </a:prstGeom>
            <a:noFill/>
            <a:ln w="38100">
              <a:solidFill>
                <a:srgbClr val="FFCC00"/>
              </a:solidFill>
              <a:miter lim="800000"/>
              <a:headEnd/>
              <a:tailEnd type="triangle" w="lg" len="lg"/>
            </a:ln>
            <a:effectLst/>
          </p:spPr>
          <p:txBody>
            <a:bodyPr wrap="none"/>
            <a:lstStyle/>
            <a:p>
              <a:endParaRPr lang="en-US"/>
            </a:p>
          </p:txBody>
        </p:sp>
        <p:sp>
          <p:nvSpPr>
            <p:cNvPr id="43" name="Line 32"/>
            <p:cNvSpPr>
              <a:spLocks noChangeShapeType="1"/>
            </p:cNvSpPr>
            <p:nvPr/>
          </p:nvSpPr>
          <p:spPr bwMode="auto">
            <a:xfrm flipV="1">
              <a:off x="1587" y="3168"/>
              <a:ext cx="189" cy="12"/>
            </a:xfrm>
            <a:prstGeom prst="line">
              <a:avLst/>
            </a:prstGeom>
            <a:noFill/>
            <a:ln w="38100">
              <a:solidFill>
                <a:schemeClr val="accent2"/>
              </a:solidFill>
              <a:miter lim="800000"/>
              <a:headEnd/>
              <a:tailEnd type="triangle" w="lg" len="lg"/>
            </a:ln>
            <a:effectLst/>
          </p:spPr>
          <p:txBody>
            <a:bodyPr wrap="none"/>
            <a:lstStyle/>
            <a:p>
              <a:endParaRPr lang="en-US"/>
            </a:p>
          </p:txBody>
        </p:sp>
        <p:sp>
          <p:nvSpPr>
            <p:cNvPr id="44" name="Line 33"/>
            <p:cNvSpPr>
              <a:spLocks noChangeShapeType="1"/>
            </p:cNvSpPr>
            <p:nvPr/>
          </p:nvSpPr>
          <p:spPr bwMode="auto">
            <a:xfrm>
              <a:off x="1587" y="3360"/>
              <a:ext cx="189" cy="0"/>
            </a:xfrm>
            <a:prstGeom prst="line">
              <a:avLst/>
            </a:prstGeom>
            <a:noFill/>
            <a:ln w="38100">
              <a:solidFill>
                <a:srgbClr val="339966"/>
              </a:solidFill>
              <a:miter lim="800000"/>
              <a:headEnd/>
              <a:tailEnd type="triangle" w="lg" len="lg"/>
            </a:ln>
            <a:effectLst/>
          </p:spPr>
          <p:txBody>
            <a:bodyPr wrap="none"/>
            <a:lstStyle/>
            <a:p>
              <a:endParaRPr lang="en-US"/>
            </a:p>
          </p:txBody>
        </p:sp>
        <p:sp>
          <p:nvSpPr>
            <p:cNvPr id="45" name="Line 34"/>
            <p:cNvSpPr>
              <a:spLocks noChangeShapeType="1"/>
            </p:cNvSpPr>
            <p:nvPr/>
          </p:nvSpPr>
          <p:spPr bwMode="auto">
            <a:xfrm>
              <a:off x="720" y="3080"/>
              <a:ext cx="223" cy="126"/>
            </a:xfrm>
            <a:prstGeom prst="line">
              <a:avLst/>
            </a:prstGeom>
            <a:noFill/>
            <a:ln w="28575">
              <a:solidFill>
                <a:schemeClr val="accent2"/>
              </a:solidFill>
              <a:miter lim="800000"/>
              <a:headEnd/>
              <a:tailEnd type="triangle" w="lg" len="lg"/>
            </a:ln>
            <a:effectLst/>
          </p:spPr>
          <p:txBody>
            <a:bodyPr wrap="none"/>
            <a:lstStyle/>
            <a:p>
              <a:endParaRPr lang="en-US"/>
            </a:p>
          </p:txBody>
        </p:sp>
        <p:sp>
          <p:nvSpPr>
            <p:cNvPr id="46" name="Line 35"/>
            <p:cNvSpPr>
              <a:spLocks noChangeShapeType="1"/>
            </p:cNvSpPr>
            <p:nvPr/>
          </p:nvSpPr>
          <p:spPr bwMode="auto">
            <a:xfrm flipV="1">
              <a:off x="720" y="3354"/>
              <a:ext cx="223" cy="106"/>
            </a:xfrm>
            <a:prstGeom prst="line">
              <a:avLst/>
            </a:prstGeom>
            <a:noFill/>
            <a:ln w="28575">
              <a:solidFill>
                <a:srgbClr val="339966"/>
              </a:solidFill>
              <a:miter lim="800000"/>
              <a:headEnd/>
              <a:tailEnd type="triangle" w="lg" len="lg"/>
            </a:ln>
            <a:effectLst/>
          </p:spPr>
          <p:txBody>
            <a:bodyPr wrap="none"/>
            <a:lstStyle/>
            <a:p>
              <a:endParaRPr lang="en-US"/>
            </a:p>
          </p:txBody>
        </p:sp>
        <p:sp>
          <p:nvSpPr>
            <p:cNvPr id="47" name="Oval 36"/>
            <p:cNvSpPr>
              <a:spLocks noChangeArrowheads="1"/>
            </p:cNvSpPr>
            <p:nvPr/>
          </p:nvSpPr>
          <p:spPr bwMode="auto">
            <a:xfrm>
              <a:off x="1728" y="2736"/>
              <a:ext cx="391" cy="1056"/>
            </a:xfrm>
            <a:prstGeom prst="ellipse">
              <a:avLst/>
            </a:prstGeom>
            <a:solidFill>
              <a:srgbClr val="993300"/>
            </a:solidFill>
            <a:ln w="9525">
              <a:solidFill>
                <a:srgbClr val="993300"/>
              </a:solidFill>
              <a:miter lim="800000"/>
              <a:headEnd/>
              <a:tailEnd/>
            </a:ln>
            <a:effectLst/>
          </p:spPr>
          <p:txBody>
            <a:bodyPr wrap="none" anchor="ctr"/>
            <a:lstStyle/>
            <a:p>
              <a:pPr algn="ctr"/>
              <a:r>
                <a:rPr lang="en-US" sz="1200" b="1" dirty="0" err="1">
                  <a:solidFill>
                    <a:schemeClr val="bg1"/>
                  </a:solidFill>
                </a:rPr>
                <a:t>Servlet</a:t>
              </a:r>
              <a:endParaRPr lang="en-US" sz="1200" b="1" dirty="0">
                <a:solidFill>
                  <a:schemeClr val="bg1"/>
                </a:solidFill>
              </a:endParaRPr>
            </a:p>
          </p:txBody>
        </p:sp>
        <p:sp>
          <p:nvSpPr>
            <p:cNvPr id="48" name="AutoShape 37"/>
            <p:cNvSpPr>
              <a:spLocks noChangeArrowheads="1"/>
            </p:cNvSpPr>
            <p:nvPr/>
          </p:nvSpPr>
          <p:spPr bwMode="auto">
            <a:xfrm>
              <a:off x="2352" y="2784"/>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49" name="AutoShape 38"/>
            <p:cNvSpPr>
              <a:spLocks noChangeArrowheads="1"/>
            </p:cNvSpPr>
            <p:nvPr/>
          </p:nvSpPr>
          <p:spPr bwMode="auto">
            <a:xfrm>
              <a:off x="2352" y="3168"/>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50" name="AutoShape 39"/>
            <p:cNvSpPr>
              <a:spLocks noChangeArrowheads="1"/>
            </p:cNvSpPr>
            <p:nvPr/>
          </p:nvSpPr>
          <p:spPr bwMode="auto">
            <a:xfrm>
              <a:off x="2352" y="3552"/>
              <a:ext cx="336" cy="240"/>
            </a:xfrm>
            <a:prstGeom prst="flowChartMagneticDisk">
              <a:avLst/>
            </a:prstGeom>
            <a:solidFill>
              <a:srgbClr val="CCFFFF">
                <a:alpha val="50000"/>
              </a:srgbClr>
            </a:solidFill>
            <a:ln w="9525">
              <a:solidFill>
                <a:srgbClr val="00FF00"/>
              </a:solidFill>
              <a:round/>
              <a:headEnd/>
              <a:tailEnd/>
            </a:ln>
            <a:effectLst/>
          </p:spPr>
          <p:txBody>
            <a:bodyPr wrap="none" anchor="ctr"/>
            <a:lstStyle/>
            <a:p>
              <a:endParaRPr lang="en-US"/>
            </a:p>
          </p:txBody>
        </p:sp>
        <p:sp>
          <p:nvSpPr>
            <p:cNvPr id="51" name="Line 40"/>
            <p:cNvSpPr>
              <a:spLocks noChangeShapeType="1"/>
            </p:cNvSpPr>
            <p:nvPr/>
          </p:nvSpPr>
          <p:spPr bwMode="auto">
            <a:xfrm flipV="1">
              <a:off x="2112" y="3264"/>
              <a:ext cx="240" cy="0"/>
            </a:xfrm>
            <a:prstGeom prst="line">
              <a:avLst/>
            </a:prstGeom>
            <a:noFill/>
            <a:ln w="38100">
              <a:solidFill>
                <a:srgbClr val="800080"/>
              </a:solidFill>
              <a:miter lim="800000"/>
              <a:headEnd/>
              <a:tailEnd type="triangle" w="lg" len="lg"/>
            </a:ln>
            <a:effectLst/>
          </p:spPr>
          <p:txBody>
            <a:bodyPr wrap="none"/>
            <a:lstStyle/>
            <a:p>
              <a:endParaRPr lang="en-US"/>
            </a:p>
          </p:txBody>
        </p:sp>
        <p:sp>
          <p:nvSpPr>
            <p:cNvPr id="52" name="Line 41"/>
            <p:cNvSpPr>
              <a:spLocks noChangeShapeType="1"/>
            </p:cNvSpPr>
            <p:nvPr/>
          </p:nvSpPr>
          <p:spPr bwMode="auto">
            <a:xfrm>
              <a:off x="2064" y="2880"/>
              <a:ext cx="288" cy="0"/>
            </a:xfrm>
            <a:prstGeom prst="line">
              <a:avLst/>
            </a:prstGeom>
            <a:noFill/>
            <a:ln w="38100">
              <a:solidFill>
                <a:srgbClr val="800080"/>
              </a:solidFill>
              <a:miter lim="800000"/>
              <a:headEnd/>
              <a:tailEnd type="triangle" w="lg" len="lg"/>
            </a:ln>
            <a:effectLst/>
          </p:spPr>
          <p:txBody>
            <a:bodyPr wrap="none"/>
            <a:lstStyle/>
            <a:p>
              <a:endParaRPr lang="en-US"/>
            </a:p>
          </p:txBody>
        </p:sp>
        <p:sp>
          <p:nvSpPr>
            <p:cNvPr id="53" name="Line 42"/>
            <p:cNvSpPr>
              <a:spLocks noChangeShapeType="1"/>
            </p:cNvSpPr>
            <p:nvPr/>
          </p:nvSpPr>
          <p:spPr bwMode="auto">
            <a:xfrm>
              <a:off x="2064" y="3648"/>
              <a:ext cx="288" cy="0"/>
            </a:xfrm>
            <a:prstGeom prst="line">
              <a:avLst/>
            </a:prstGeom>
            <a:noFill/>
            <a:ln w="38100">
              <a:solidFill>
                <a:srgbClr val="800080"/>
              </a:solidFill>
              <a:miter lim="800000"/>
              <a:headEnd/>
              <a:tailEnd type="triangle" w="lg" len="lg"/>
            </a:ln>
            <a:effectLst/>
          </p:spPr>
          <p:txBody>
            <a:bodyPr wrap="none"/>
            <a:lstStyle/>
            <a:p>
              <a:endParaRPr lang="en-US"/>
            </a:p>
          </p:txBody>
        </p:sp>
      </p:grpSp>
    </p:spTree>
    <p:extLst>
      <p:ext uri="{BB962C8B-B14F-4D97-AF65-F5344CB8AC3E}">
        <p14:creationId xmlns:p14="http://schemas.microsoft.com/office/powerpoint/2010/main" val="2516430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21779" y="28576"/>
            <a:ext cx="8910637" cy="828675"/>
          </a:xfrm>
        </p:spPr>
        <p:txBody>
          <a:bodyPr/>
          <a:lstStyle/>
          <a:p>
            <a:pPr eaLnBrk="1" hangingPunct="1"/>
            <a:r>
              <a:rPr lang="en-US" dirty="0" smtClean="0"/>
              <a:t>Servlet API</a:t>
            </a:r>
          </a:p>
        </p:txBody>
      </p:sp>
      <p:pic>
        <p:nvPicPr>
          <p:cNvPr id="12290" name="Picture 2" descr="Image result for servlet a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681887"/>
            <a:ext cx="11601450" cy="51455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7136865" y="1466851"/>
            <a:ext cx="3162300" cy="438150"/>
          </a:xfrm>
          <a:prstGeom prst="rect">
            <a:avLst/>
          </a:prstGeom>
        </p:spPr>
      </p:pic>
    </p:spTree>
    <p:extLst>
      <p:ext uri="{BB962C8B-B14F-4D97-AF65-F5344CB8AC3E}">
        <p14:creationId xmlns:p14="http://schemas.microsoft.com/office/powerpoint/2010/main" val="284409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21779" y="28576"/>
            <a:ext cx="8910637" cy="828675"/>
          </a:xfrm>
        </p:spPr>
        <p:txBody>
          <a:bodyPr/>
          <a:lstStyle/>
          <a:p>
            <a:pPr eaLnBrk="1" hangingPunct="1"/>
            <a:r>
              <a:rPr lang="en-US" dirty="0" smtClean="0"/>
              <a:t>Servlet API</a:t>
            </a:r>
          </a:p>
        </p:txBody>
      </p:sp>
      <p:pic>
        <p:nvPicPr>
          <p:cNvPr id="2" name="Picture 1"/>
          <p:cNvPicPr>
            <a:picLocks noChangeAspect="1"/>
          </p:cNvPicPr>
          <p:nvPr/>
        </p:nvPicPr>
        <p:blipFill>
          <a:blip r:embed="rId3"/>
          <a:stretch>
            <a:fillRect/>
          </a:stretch>
        </p:blipFill>
        <p:spPr>
          <a:xfrm>
            <a:off x="7136865" y="1466851"/>
            <a:ext cx="3162300" cy="438150"/>
          </a:xfrm>
          <a:prstGeom prst="rect">
            <a:avLst/>
          </a:prstGeom>
        </p:spPr>
      </p:pic>
      <p:sp>
        <p:nvSpPr>
          <p:cNvPr id="3" name="Rectangle 2"/>
          <p:cNvSpPr/>
          <p:nvPr/>
        </p:nvSpPr>
        <p:spPr>
          <a:xfrm>
            <a:off x="721779" y="1146398"/>
            <a:ext cx="6096000" cy="1477328"/>
          </a:xfrm>
          <a:prstGeom prst="rect">
            <a:avLst/>
          </a:prstGeom>
        </p:spPr>
        <p:txBody>
          <a:bodyPr>
            <a:spAutoFit/>
          </a:bodyPr>
          <a:lstStyle/>
          <a:p>
            <a:r>
              <a:rPr lang="en-US" dirty="0"/>
              <a:t>Servlet API:</a:t>
            </a:r>
          </a:p>
          <a:p>
            <a:pPr lvl="1"/>
            <a:r>
              <a:rPr lang="en-US" dirty="0"/>
              <a:t>Servlet API is specified in two packages, </a:t>
            </a:r>
          </a:p>
          <a:p>
            <a:pPr lvl="2"/>
            <a:r>
              <a:rPr lang="en-US" dirty="0" err="1">
                <a:latin typeface="Courier New" pitchFamily="49" charset="0"/>
              </a:rPr>
              <a:t>javax.servlet</a:t>
            </a:r>
            <a:r>
              <a:rPr lang="en-US" dirty="0"/>
              <a:t> and </a:t>
            </a:r>
          </a:p>
          <a:p>
            <a:pPr lvl="2"/>
            <a:r>
              <a:rPr lang="en-US" dirty="0" err="1">
                <a:latin typeface="Courier New" pitchFamily="49" charset="0"/>
              </a:rPr>
              <a:t>javax.servlet.http</a:t>
            </a:r>
            <a:endParaRPr lang="en-US" dirty="0">
              <a:latin typeface="Courier New" pitchFamily="49" charset="0"/>
            </a:endParaRPr>
          </a:p>
          <a:p>
            <a:pPr lvl="1"/>
            <a:endParaRPr lang="en-US" dirty="0"/>
          </a:p>
        </p:txBody>
      </p:sp>
      <p:pic>
        <p:nvPicPr>
          <p:cNvPr id="6" name="Picture 5" descr="Servlet-API.jpg"/>
          <p:cNvPicPr>
            <a:picLocks noChangeAspect="1"/>
          </p:cNvPicPr>
          <p:nvPr/>
        </p:nvPicPr>
        <p:blipFill>
          <a:blip r:embed="rId4"/>
          <a:stretch>
            <a:fillRect/>
          </a:stretch>
        </p:blipFill>
        <p:spPr>
          <a:xfrm>
            <a:off x="8074446" y="884150"/>
            <a:ext cx="2918604" cy="4419600"/>
          </a:xfrm>
          <a:prstGeom prst="rect">
            <a:avLst/>
          </a:prstGeom>
        </p:spPr>
      </p:pic>
      <p:pic>
        <p:nvPicPr>
          <p:cNvPr id="20482" name="Picture 2" descr="Image result for HTTPServletReques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76" y="2507251"/>
            <a:ext cx="4449477" cy="345287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Image result for HTTPServletRespon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7701" y="2623726"/>
            <a:ext cx="3604106" cy="3336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064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864998" y="0"/>
            <a:ext cx="8910637" cy="828675"/>
          </a:xfrm>
        </p:spPr>
        <p:txBody>
          <a:bodyPr/>
          <a:lstStyle/>
          <a:p>
            <a:pPr eaLnBrk="1" hangingPunct="1"/>
            <a:r>
              <a:rPr lang="en-US" dirty="0" smtClean="0"/>
              <a:t>Life Cycle of Servlet</a:t>
            </a:r>
          </a:p>
        </p:txBody>
      </p:sp>
      <p:pic>
        <p:nvPicPr>
          <p:cNvPr id="9218" name="Picture 2" descr="Image result for life cycle  in servl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753" y="1140495"/>
            <a:ext cx="9540608" cy="4252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372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87880" y="0"/>
            <a:ext cx="8910637" cy="828675"/>
          </a:xfrm>
        </p:spPr>
        <p:txBody>
          <a:bodyPr/>
          <a:lstStyle/>
          <a:p>
            <a:pPr eaLnBrk="1" hangingPunct="1"/>
            <a:r>
              <a:rPr lang="en-US" dirty="0" smtClean="0"/>
              <a:t>File Structure in Tomcat Server</a:t>
            </a:r>
          </a:p>
        </p:txBody>
      </p:sp>
      <p:pic>
        <p:nvPicPr>
          <p:cNvPr id="5122" name="Picture 2" descr="Image result for file structure in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852" y="1271101"/>
            <a:ext cx="7732502" cy="4259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42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820930" y="28576"/>
            <a:ext cx="8910637" cy="828675"/>
          </a:xfrm>
        </p:spPr>
        <p:txBody>
          <a:bodyPr/>
          <a:lstStyle/>
          <a:p>
            <a:r>
              <a:rPr lang="en-US" dirty="0"/>
              <a:t>File Structure in Tomcat Server</a:t>
            </a:r>
            <a:endParaRPr lang="en-US" dirty="0" smtClean="0"/>
          </a:p>
        </p:txBody>
      </p:sp>
      <p:pic>
        <p:nvPicPr>
          <p:cNvPr id="409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11" y="1311007"/>
            <a:ext cx="5540146" cy="486119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580" y="767910"/>
            <a:ext cx="5783855" cy="55557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6009644" y="869816"/>
            <a:ext cx="1781175" cy="428625"/>
          </a:xfrm>
          <a:prstGeom prst="rect">
            <a:avLst/>
          </a:prstGeom>
        </p:spPr>
      </p:pic>
      <p:sp>
        <p:nvSpPr>
          <p:cNvPr id="3" name="Rectangle 2"/>
          <p:cNvSpPr/>
          <p:nvPr/>
        </p:nvSpPr>
        <p:spPr>
          <a:xfrm>
            <a:off x="5061101" y="3244334"/>
            <a:ext cx="2069797" cy="369332"/>
          </a:xfrm>
          <a:prstGeom prst="rect">
            <a:avLst/>
          </a:prstGeom>
        </p:spPr>
        <p:txBody>
          <a:bodyPr wrap="none">
            <a:spAutoFit/>
          </a:bodyPr>
          <a:lstStyle/>
          <a:p>
            <a:r>
              <a:rPr lang="en-US" dirty="0"/>
              <a:t>Servlets over CGI:</a:t>
            </a:r>
            <a:endParaRPr lang="en-US" dirty="0"/>
          </a:p>
        </p:txBody>
      </p:sp>
    </p:spTree>
    <p:extLst>
      <p:ext uri="{BB962C8B-B14F-4D97-AF65-F5344CB8AC3E}">
        <p14:creationId xmlns:p14="http://schemas.microsoft.com/office/powerpoint/2010/main" val="2952518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Iconic Representations.......</a:t>
            </a:r>
          </a:p>
        </p:txBody>
      </p:sp>
      <p:sp>
        <p:nvSpPr>
          <p:cNvPr id="6147" name="TextBox 4"/>
          <p:cNvSpPr txBox="1">
            <a:spLocks noChangeArrowheads="1"/>
          </p:cNvSpPr>
          <p:nvPr/>
        </p:nvSpPr>
        <p:spPr bwMode="auto">
          <a:xfrm>
            <a:off x="1752600" y="1092200"/>
            <a:ext cx="1905000" cy="584200"/>
          </a:xfrm>
          <a:prstGeom prst="rect">
            <a:avLst/>
          </a:prstGeom>
          <a:noFill/>
          <a:ln w="9525">
            <a:noFill/>
            <a:miter lim="800000"/>
            <a:headEnd/>
            <a:tailEnd/>
          </a:ln>
        </p:spPr>
        <p:txBody>
          <a:bodyPr>
            <a:spAutoFit/>
          </a:bodyPr>
          <a:lstStyle/>
          <a:p>
            <a:r>
              <a:rPr lang="en-US" sz="1600" dirty="0">
                <a:latin typeface="Papyrus" pitchFamily="66" charset="0"/>
              </a:rPr>
              <a:t>Test your Memory</a:t>
            </a:r>
          </a:p>
          <a:p>
            <a:endParaRPr lang="en-US" sz="1600" dirty="0">
              <a:latin typeface="Papyrus" pitchFamily="66" charset="0"/>
            </a:endParaRPr>
          </a:p>
        </p:txBody>
      </p:sp>
      <p:pic>
        <p:nvPicPr>
          <p:cNvPr id="6148" name="Picture 2" descr="http://appworkbench.com/Content/products/geeknotes/images/help/GeekNotesIcon.png"/>
          <p:cNvPicPr>
            <a:picLocks noChangeAspect="1" noChangeArrowheads="1"/>
          </p:cNvPicPr>
          <p:nvPr/>
        </p:nvPicPr>
        <p:blipFill>
          <a:blip r:embed="rId3"/>
          <a:srcRect/>
          <a:stretch>
            <a:fillRect/>
          </a:stretch>
        </p:blipFill>
        <p:spPr bwMode="auto">
          <a:xfrm>
            <a:off x="9067800" y="4191000"/>
            <a:ext cx="914400" cy="1600200"/>
          </a:xfrm>
          <a:prstGeom prst="rect">
            <a:avLst/>
          </a:prstGeom>
          <a:noFill/>
          <a:ln w="9525">
            <a:noFill/>
            <a:miter lim="800000"/>
            <a:headEnd/>
            <a:tailEnd/>
          </a:ln>
        </p:spPr>
      </p:pic>
      <p:sp>
        <p:nvSpPr>
          <p:cNvPr id="6149" name="TextBox 6"/>
          <p:cNvSpPr txBox="1">
            <a:spLocks noChangeArrowheads="1"/>
          </p:cNvSpPr>
          <p:nvPr/>
        </p:nvSpPr>
        <p:spPr bwMode="auto">
          <a:xfrm>
            <a:off x="9144000" y="3733800"/>
            <a:ext cx="990600" cy="584200"/>
          </a:xfrm>
          <a:prstGeom prst="rect">
            <a:avLst/>
          </a:prstGeom>
          <a:noFill/>
          <a:ln w="9525">
            <a:noFill/>
            <a:miter lim="800000"/>
            <a:headEnd/>
            <a:tailEnd/>
          </a:ln>
        </p:spPr>
        <p:txBody>
          <a:bodyPr>
            <a:spAutoFit/>
          </a:bodyPr>
          <a:lstStyle/>
          <a:p>
            <a:r>
              <a:rPr lang="en-US" sz="1600" dirty="0">
                <a:latin typeface="Papyrus" pitchFamily="66" charset="0"/>
              </a:rPr>
              <a:t>Recap</a:t>
            </a:r>
          </a:p>
          <a:p>
            <a:endParaRPr lang="en-US" sz="1600" dirty="0">
              <a:latin typeface="Papyrus" pitchFamily="66" charset="0"/>
            </a:endParaRPr>
          </a:p>
        </p:txBody>
      </p:sp>
      <p:sp>
        <p:nvSpPr>
          <p:cNvPr id="6150" name="TextBox 8"/>
          <p:cNvSpPr txBox="1">
            <a:spLocks noChangeArrowheads="1"/>
          </p:cNvSpPr>
          <p:nvPr/>
        </p:nvSpPr>
        <p:spPr bwMode="auto">
          <a:xfrm>
            <a:off x="6934200" y="957942"/>
            <a:ext cx="1676400" cy="584200"/>
          </a:xfrm>
          <a:prstGeom prst="rect">
            <a:avLst/>
          </a:prstGeom>
          <a:noFill/>
          <a:ln w="9525">
            <a:noFill/>
            <a:miter lim="800000"/>
            <a:headEnd/>
            <a:tailEnd/>
          </a:ln>
        </p:spPr>
        <p:txBody>
          <a:bodyPr>
            <a:spAutoFit/>
          </a:bodyPr>
          <a:lstStyle/>
          <a:p>
            <a:r>
              <a:rPr lang="en-US" sz="1600" dirty="0">
                <a:latin typeface="Papyrus" pitchFamily="66" charset="0"/>
              </a:rPr>
              <a:t>Can you Solve?</a:t>
            </a:r>
          </a:p>
          <a:p>
            <a:endParaRPr lang="en-US" sz="1600" dirty="0">
              <a:latin typeface="Papyrus" pitchFamily="66" charset="0"/>
            </a:endParaRPr>
          </a:p>
        </p:txBody>
      </p:sp>
      <p:sp>
        <p:nvSpPr>
          <p:cNvPr id="6151" name="TextBox 10"/>
          <p:cNvSpPr txBox="1">
            <a:spLocks noChangeArrowheads="1"/>
          </p:cNvSpPr>
          <p:nvPr/>
        </p:nvSpPr>
        <p:spPr bwMode="auto">
          <a:xfrm>
            <a:off x="5751286" y="3886200"/>
            <a:ext cx="1320800" cy="584200"/>
          </a:xfrm>
          <a:prstGeom prst="rect">
            <a:avLst/>
          </a:prstGeom>
          <a:noFill/>
          <a:ln w="9525">
            <a:noFill/>
            <a:miter lim="800000"/>
            <a:headEnd/>
            <a:tailEnd/>
          </a:ln>
        </p:spPr>
        <p:txBody>
          <a:bodyPr>
            <a:spAutoFit/>
          </a:bodyPr>
          <a:lstStyle/>
          <a:p>
            <a:r>
              <a:rPr lang="en-US" sz="1600" dirty="0">
                <a:latin typeface="Papyrus" pitchFamily="66" charset="0"/>
              </a:rPr>
              <a:t>Brainstorm</a:t>
            </a:r>
          </a:p>
          <a:p>
            <a:endParaRPr lang="en-US" sz="1600" dirty="0">
              <a:latin typeface="Papyrus" pitchFamily="66" charset="0"/>
            </a:endParaRPr>
          </a:p>
        </p:txBody>
      </p:sp>
      <p:pic>
        <p:nvPicPr>
          <p:cNvPr id="6152" name="Picture 10" descr="http://scmiddle.org/files/1813/2578/0516/think.jpg"/>
          <p:cNvPicPr>
            <a:picLocks noChangeAspect="1" noChangeArrowheads="1"/>
          </p:cNvPicPr>
          <p:nvPr/>
        </p:nvPicPr>
        <p:blipFill>
          <a:blip r:embed="rId4"/>
          <a:srcRect/>
          <a:stretch>
            <a:fillRect/>
          </a:stretch>
        </p:blipFill>
        <p:spPr bwMode="auto">
          <a:xfrm>
            <a:off x="1828800" y="1676400"/>
            <a:ext cx="1524000" cy="1447800"/>
          </a:xfrm>
          <a:prstGeom prst="rect">
            <a:avLst/>
          </a:prstGeom>
          <a:noFill/>
          <a:ln w="9525">
            <a:noFill/>
            <a:miter lim="800000"/>
            <a:headEnd/>
            <a:tailEnd/>
          </a:ln>
        </p:spPr>
      </p:pic>
      <p:pic>
        <p:nvPicPr>
          <p:cNvPr id="6153" name="Picture 12" descr="http://orlandocomputersolutions.com/wp-content/uploads/2011/10/fusion-confused-icon.gif"/>
          <p:cNvPicPr>
            <a:picLocks noChangeAspect="1" noChangeArrowheads="1"/>
          </p:cNvPicPr>
          <p:nvPr/>
        </p:nvPicPr>
        <p:blipFill>
          <a:blip r:embed="rId5"/>
          <a:srcRect/>
          <a:stretch>
            <a:fillRect/>
          </a:stretch>
        </p:blipFill>
        <p:spPr bwMode="auto">
          <a:xfrm>
            <a:off x="2082800" y="4495800"/>
            <a:ext cx="1422400" cy="1752600"/>
          </a:xfrm>
          <a:prstGeom prst="rect">
            <a:avLst/>
          </a:prstGeom>
          <a:noFill/>
          <a:ln w="9525">
            <a:noFill/>
            <a:miter lim="800000"/>
            <a:headEnd/>
            <a:tailEnd/>
          </a:ln>
        </p:spPr>
      </p:pic>
      <p:sp>
        <p:nvSpPr>
          <p:cNvPr id="6154" name="TextBox 15"/>
          <p:cNvSpPr txBox="1">
            <a:spLocks noChangeArrowheads="1"/>
          </p:cNvSpPr>
          <p:nvPr/>
        </p:nvSpPr>
        <p:spPr bwMode="auto">
          <a:xfrm>
            <a:off x="2057400" y="3835400"/>
            <a:ext cx="1320800" cy="584200"/>
          </a:xfrm>
          <a:prstGeom prst="rect">
            <a:avLst/>
          </a:prstGeom>
          <a:noFill/>
          <a:ln w="9525">
            <a:noFill/>
            <a:miter lim="800000"/>
            <a:headEnd/>
            <a:tailEnd/>
          </a:ln>
        </p:spPr>
        <p:txBody>
          <a:bodyPr>
            <a:spAutoFit/>
          </a:bodyPr>
          <a:lstStyle/>
          <a:p>
            <a:r>
              <a:rPr lang="en-US" sz="1600" dirty="0">
                <a:latin typeface="Papyrus" pitchFamily="66" charset="0"/>
              </a:rPr>
              <a:t>   Queries</a:t>
            </a:r>
          </a:p>
          <a:p>
            <a:endParaRPr lang="en-US" sz="1600" dirty="0">
              <a:latin typeface="Papyrus" pitchFamily="66" charset="0"/>
            </a:endParaRPr>
          </a:p>
        </p:txBody>
      </p:sp>
      <p:pic>
        <p:nvPicPr>
          <p:cNvPr id="6155" name="Picture 15"/>
          <p:cNvPicPr>
            <a:picLocks noChangeAspect="1" noChangeArrowheads="1"/>
          </p:cNvPicPr>
          <p:nvPr/>
        </p:nvPicPr>
        <p:blipFill>
          <a:blip r:embed="rId6"/>
          <a:srcRect/>
          <a:stretch>
            <a:fillRect/>
          </a:stretch>
        </p:blipFill>
        <p:spPr bwMode="auto">
          <a:xfrm>
            <a:off x="5827486" y="4539344"/>
            <a:ext cx="1085850" cy="1247775"/>
          </a:xfrm>
          <a:prstGeom prst="rect">
            <a:avLst/>
          </a:prstGeom>
          <a:noFill/>
          <a:ln w="12700">
            <a:noFill/>
            <a:miter lim="800000"/>
            <a:headEnd/>
            <a:tailEnd/>
          </a:ln>
        </p:spPr>
      </p:pic>
      <p:pic>
        <p:nvPicPr>
          <p:cNvPr id="6156" name="Picture 17" descr="http://www.marketingplaninfo.com/wp-content/uploads/2012/04/Direct-Marketing-Strategies.jpg"/>
          <p:cNvPicPr>
            <a:picLocks noChangeAspect="1" noChangeArrowheads="1"/>
          </p:cNvPicPr>
          <p:nvPr/>
        </p:nvPicPr>
        <p:blipFill>
          <a:blip r:embed="rId7"/>
          <a:srcRect/>
          <a:stretch>
            <a:fillRect/>
          </a:stretch>
        </p:blipFill>
        <p:spPr bwMode="auto">
          <a:xfrm>
            <a:off x="6905171" y="1237343"/>
            <a:ext cx="1447800" cy="1828800"/>
          </a:xfrm>
          <a:prstGeom prst="rect">
            <a:avLst/>
          </a:prstGeom>
          <a:noFill/>
          <a:ln w="9525">
            <a:noFill/>
            <a:miter lim="800000"/>
            <a:headEnd/>
            <a:tailEnd/>
          </a:ln>
        </p:spPr>
      </p:pic>
      <p:pic>
        <p:nvPicPr>
          <p:cNvPr id="6157" name="Picture 19" descr="http://www.personal.psu.edu/afr3/blogs/SIOW/coffee-1.jpg"/>
          <p:cNvPicPr>
            <a:picLocks noChangeAspect="1" noChangeArrowheads="1"/>
          </p:cNvPicPr>
          <p:nvPr/>
        </p:nvPicPr>
        <p:blipFill>
          <a:blip r:embed="rId8"/>
          <a:srcRect/>
          <a:stretch>
            <a:fillRect/>
          </a:stretch>
        </p:blipFill>
        <p:spPr bwMode="auto">
          <a:xfrm>
            <a:off x="5487534" y="1411514"/>
            <a:ext cx="1219200" cy="1447800"/>
          </a:xfrm>
          <a:prstGeom prst="rect">
            <a:avLst/>
          </a:prstGeom>
          <a:noFill/>
          <a:ln w="9525">
            <a:noFill/>
            <a:miter lim="800000"/>
            <a:headEnd/>
            <a:tailEnd/>
          </a:ln>
        </p:spPr>
      </p:pic>
      <p:sp>
        <p:nvSpPr>
          <p:cNvPr id="6158" name="TextBox 21"/>
          <p:cNvSpPr txBox="1">
            <a:spLocks noChangeArrowheads="1"/>
          </p:cNvSpPr>
          <p:nvPr/>
        </p:nvSpPr>
        <p:spPr bwMode="auto">
          <a:xfrm>
            <a:off x="5193621" y="994229"/>
            <a:ext cx="1595437" cy="584200"/>
          </a:xfrm>
          <a:prstGeom prst="rect">
            <a:avLst/>
          </a:prstGeom>
          <a:noFill/>
          <a:ln w="9525">
            <a:noFill/>
            <a:miter lim="800000"/>
            <a:headEnd/>
            <a:tailEnd/>
          </a:ln>
        </p:spPr>
        <p:txBody>
          <a:bodyPr>
            <a:spAutoFit/>
          </a:bodyPr>
          <a:lstStyle/>
          <a:p>
            <a:r>
              <a:rPr lang="en-US" sz="1600" dirty="0">
                <a:latin typeface="Papyrus" pitchFamily="66" charset="0"/>
              </a:rPr>
              <a:t>  Coffee Break</a:t>
            </a:r>
          </a:p>
          <a:p>
            <a:endParaRPr lang="en-US" sz="1600" dirty="0">
              <a:latin typeface="Papyrus" pitchFamily="66" charset="0"/>
            </a:endParaRPr>
          </a:p>
        </p:txBody>
      </p:sp>
      <p:sp>
        <p:nvSpPr>
          <p:cNvPr id="6159" name="TextBox 22"/>
          <p:cNvSpPr txBox="1">
            <a:spLocks noChangeArrowheads="1"/>
          </p:cNvSpPr>
          <p:nvPr/>
        </p:nvSpPr>
        <p:spPr bwMode="auto">
          <a:xfrm>
            <a:off x="3962401" y="3911600"/>
            <a:ext cx="1871663" cy="584200"/>
          </a:xfrm>
          <a:prstGeom prst="rect">
            <a:avLst/>
          </a:prstGeom>
          <a:noFill/>
          <a:ln w="9525">
            <a:noFill/>
            <a:miter lim="800000"/>
            <a:headEnd/>
            <a:tailEnd/>
          </a:ln>
        </p:spPr>
        <p:txBody>
          <a:bodyPr>
            <a:spAutoFit/>
          </a:bodyPr>
          <a:lstStyle/>
          <a:p>
            <a:r>
              <a:rPr lang="en-US" sz="1600" dirty="0">
                <a:latin typeface="Papyrus" pitchFamily="66" charset="0"/>
              </a:rPr>
              <a:t>  Need more Info</a:t>
            </a:r>
          </a:p>
          <a:p>
            <a:endParaRPr lang="en-US" sz="1600" dirty="0">
              <a:latin typeface="Papyrus" pitchFamily="66" charset="0"/>
            </a:endParaRPr>
          </a:p>
        </p:txBody>
      </p:sp>
      <p:pic>
        <p:nvPicPr>
          <p:cNvPr id="6160" name="Picture 25" descr="http://piersonrevesz.files.wordpress.com/2012/07/ebook.jpg"/>
          <p:cNvPicPr>
            <a:picLocks noChangeAspect="1" noChangeArrowheads="1"/>
          </p:cNvPicPr>
          <p:nvPr/>
        </p:nvPicPr>
        <p:blipFill>
          <a:blip r:embed="rId9"/>
          <a:srcRect/>
          <a:stretch>
            <a:fillRect/>
          </a:stretch>
        </p:blipFill>
        <p:spPr bwMode="auto">
          <a:xfrm>
            <a:off x="4191000" y="4343400"/>
            <a:ext cx="1524000" cy="1524000"/>
          </a:xfrm>
          <a:prstGeom prst="rect">
            <a:avLst/>
          </a:prstGeom>
          <a:noFill/>
          <a:ln w="9525">
            <a:noFill/>
            <a:miter lim="800000"/>
            <a:headEnd/>
            <a:tailEnd/>
          </a:ln>
        </p:spPr>
      </p:pic>
      <p:pic>
        <p:nvPicPr>
          <p:cNvPr id="6161" name="Picture 27" descr="http://2.bp.blogspot.com/_y9Y2xh431vE/S8-Td7OVW8I/AAAAAAAAACc/8iTFRetf6Ko/s1600/Target.jpg"/>
          <p:cNvPicPr>
            <a:picLocks noChangeAspect="1" noChangeArrowheads="1"/>
          </p:cNvPicPr>
          <p:nvPr/>
        </p:nvPicPr>
        <p:blipFill>
          <a:blip r:embed="rId10"/>
          <a:srcRect/>
          <a:stretch>
            <a:fillRect/>
          </a:stretch>
        </p:blipFill>
        <p:spPr bwMode="auto">
          <a:xfrm>
            <a:off x="3513819" y="1661433"/>
            <a:ext cx="1584325" cy="1190625"/>
          </a:xfrm>
          <a:prstGeom prst="rect">
            <a:avLst/>
          </a:prstGeom>
          <a:noFill/>
          <a:ln w="9525">
            <a:noFill/>
            <a:miter lim="800000"/>
            <a:headEnd/>
            <a:tailEnd/>
          </a:ln>
        </p:spPr>
      </p:pic>
      <p:sp>
        <p:nvSpPr>
          <p:cNvPr id="6162" name="TextBox 27"/>
          <p:cNvSpPr txBox="1">
            <a:spLocks noChangeArrowheads="1"/>
          </p:cNvSpPr>
          <p:nvPr/>
        </p:nvSpPr>
        <p:spPr bwMode="auto">
          <a:xfrm>
            <a:off x="3648075" y="1081314"/>
            <a:ext cx="1320800" cy="584200"/>
          </a:xfrm>
          <a:prstGeom prst="rect">
            <a:avLst/>
          </a:prstGeom>
          <a:noFill/>
          <a:ln w="9525">
            <a:noFill/>
            <a:miter lim="800000"/>
            <a:headEnd/>
            <a:tailEnd/>
          </a:ln>
        </p:spPr>
        <p:txBody>
          <a:bodyPr>
            <a:spAutoFit/>
          </a:bodyPr>
          <a:lstStyle/>
          <a:p>
            <a:r>
              <a:rPr lang="en-US" sz="1600" dirty="0">
                <a:latin typeface="Papyrus" pitchFamily="66" charset="0"/>
              </a:rPr>
              <a:t>   Objective</a:t>
            </a:r>
          </a:p>
          <a:p>
            <a:endParaRPr lang="en-US" sz="1600" dirty="0">
              <a:latin typeface="Papyrus" pitchFamily="66" charset="0"/>
            </a:endParaRPr>
          </a:p>
        </p:txBody>
      </p:sp>
      <p:pic>
        <p:nvPicPr>
          <p:cNvPr id="4098" name="Picture 10" descr="http://www.capesoft.com/utilities/messenger/Images/UseTheSourceLuke!.png"/>
          <p:cNvPicPr>
            <a:picLocks noChangeAspect="1" noChangeArrowheads="1"/>
          </p:cNvPicPr>
          <p:nvPr/>
        </p:nvPicPr>
        <p:blipFill>
          <a:blip r:embed="rId11"/>
          <a:srcRect/>
          <a:stretch>
            <a:fillRect/>
          </a:stretch>
        </p:blipFill>
        <p:spPr bwMode="auto">
          <a:xfrm>
            <a:off x="7410451" y="4566105"/>
            <a:ext cx="1085850" cy="1152525"/>
          </a:xfrm>
          <a:prstGeom prst="rect">
            <a:avLst/>
          </a:prstGeom>
          <a:noFill/>
          <a:ln w="9525">
            <a:noFill/>
            <a:miter lim="800000"/>
            <a:headEnd/>
            <a:tailEnd/>
          </a:ln>
        </p:spPr>
      </p:pic>
      <p:sp>
        <p:nvSpPr>
          <p:cNvPr id="20" name="TextBox 10"/>
          <p:cNvSpPr txBox="1">
            <a:spLocks noChangeArrowheads="1"/>
          </p:cNvSpPr>
          <p:nvPr/>
        </p:nvSpPr>
        <p:spPr bwMode="auto">
          <a:xfrm>
            <a:off x="7246257" y="3842657"/>
            <a:ext cx="1320800" cy="584200"/>
          </a:xfrm>
          <a:prstGeom prst="rect">
            <a:avLst/>
          </a:prstGeom>
          <a:noFill/>
          <a:ln w="9525">
            <a:noFill/>
            <a:miter lim="800000"/>
            <a:headEnd/>
            <a:tailEnd/>
          </a:ln>
        </p:spPr>
        <p:txBody>
          <a:bodyPr>
            <a:spAutoFit/>
          </a:bodyPr>
          <a:lstStyle/>
          <a:p>
            <a:r>
              <a:rPr lang="en-US" sz="1600" dirty="0">
                <a:latin typeface="Papyrus" pitchFamily="66" charset="0"/>
              </a:rPr>
              <a:t>      Demo</a:t>
            </a:r>
          </a:p>
          <a:p>
            <a:endParaRPr lang="en-US" sz="1600" dirty="0">
              <a:latin typeface="Papyrus" pitchFamily="66" charset="0"/>
            </a:endParaRPr>
          </a:p>
        </p:txBody>
      </p:sp>
      <p:pic>
        <p:nvPicPr>
          <p:cNvPr id="51202" name="Picture 2" descr="http://t0.gstatic.com/images?q=tbn:ANd9GcTYlPo77qP8wus1dW8bdGY2YY8xkMAosui_RpR38oM8-tnbZ8HJuQ"/>
          <p:cNvPicPr>
            <a:picLocks noChangeAspect="1" noChangeArrowheads="1"/>
          </p:cNvPicPr>
          <p:nvPr/>
        </p:nvPicPr>
        <p:blipFill>
          <a:blip r:embed="rId12"/>
          <a:srcRect/>
          <a:stretch>
            <a:fillRect/>
          </a:stretch>
        </p:blipFill>
        <p:spPr bwMode="auto">
          <a:xfrm>
            <a:off x="8577016" y="1393372"/>
            <a:ext cx="2090984" cy="1274990"/>
          </a:xfrm>
          <a:prstGeom prst="rect">
            <a:avLst/>
          </a:prstGeom>
          <a:noFill/>
        </p:spPr>
      </p:pic>
      <p:sp>
        <p:nvSpPr>
          <p:cNvPr id="23" name="TextBox 8"/>
          <p:cNvSpPr txBox="1">
            <a:spLocks noChangeArrowheads="1"/>
          </p:cNvSpPr>
          <p:nvPr/>
        </p:nvSpPr>
        <p:spPr bwMode="auto">
          <a:xfrm>
            <a:off x="8748485" y="928913"/>
            <a:ext cx="1676400" cy="338554"/>
          </a:xfrm>
          <a:prstGeom prst="rect">
            <a:avLst/>
          </a:prstGeom>
          <a:noFill/>
          <a:ln w="9525">
            <a:noFill/>
            <a:miter lim="800000"/>
            <a:headEnd/>
            <a:tailEnd/>
          </a:ln>
        </p:spPr>
        <p:txBody>
          <a:bodyPr>
            <a:spAutoFit/>
          </a:bodyPr>
          <a:lstStyle/>
          <a:p>
            <a:r>
              <a:rPr lang="en-US" sz="1600" dirty="0">
                <a:latin typeface="Papyrus" pitchFamily="66" charset="0"/>
              </a:rPr>
              <a:t>FAQ</a:t>
            </a:r>
          </a:p>
        </p:txBody>
      </p:sp>
    </p:spTree>
    <p:extLst>
      <p:ext uri="{BB962C8B-B14F-4D97-AF65-F5344CB8AC3E}">
        <p14:creationId xmlns:p14="http://schemas.microsoft.com/office/powerpoint/2010/main" val="2103713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bwMode="auto">
          <a:xfrm>
            <a:off x="4968744" y="1371600"/>
            <a:ext cx="1889256" cy="1676400"/>
          </a:xfrm>
          <a:prstGeom prst="roundRect">
            <a:avLst/>
          </a:prstGeom>
          <a:solidFill>
            <a:srgbClr val="92D05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eaLnBrk="0" hangingPunct="0">
              <a:defRPr/>
            </a:pPr>
            <a:endParaRPr lang="en-US" dirty="0">
              <a:ln w="19050">
                <a:solidFill>
                  <a:srgbClr val="00573B">
                    <a:tint val="1000"/>
                  </a:srgbClr>
                </a:solidFill>
                <a:prstDash val="solid"/>
              </a:ln>
              <a:solidFill>
                <a:srgbClr val="FFFF99"/>
              </a:solidFill>
            </a:endParaRPr>
          </a:p>
          <a:p>
            <a:pPr algn="ctr" eaLnBrk="0" hangingPunct="0">
              <a:defRPr/>
            </a:pPr>
            <a:endParaRPr lang="en-US" dirty="0">
              <a:ln w="19050">
                <a:solidFill>
                  <a:srgbClr val="00573B">
                    <a:tint val="1000"/>
                  </a:srgbClr>
                </a:solidFill>
                <a:prstDash val="solid"/>
              </a:ln>
              <a:solidFill>
                <a:srgbClr val="FFFF99"/>
              </a:solidFill>
            </a:endParaRPr>
          </a:p>
          <a:p>
            <a:pPr algn="ctr" eaLnBrk="0" hangingPunct="0">
              <a:defRPr/>
            </a:pPr>
            <a:r>
              <a:rPr lang="en-US" dirty="0">
                <a:ln w="19050">
                  <a:solidFill>
                    <a:srgbClr val="00573B">
                      <a:tint val="1000"/>
                    </a:srgbClr>
                  </a:solidFill>
                  <a:prstDash val="solid"/>
                </a:ln>
                <a:solidFill>
                  <a:srgbClr val="FFFF99"/>
                </a:solidFill>
              </a:rPr>
              <a:t>			</a:t>
            </a:r>
          </a:p>
        </p:txBody>
      </p:sp>
      <p:sp>
        <p:nvSpPr>
          <p:cNvPr id="15" name="&quot;No&quot; Symbol 14"/>
          <p:cNvSpPr/>
          <p:nvPr/>
        </p:nvSpPr>
        <p:spPr bwMode="auto">
          <a:xfrm>
            <a:off x="7239000" y="1135064"/>
            <a:ext cx="571500" cy="866775"/>
          </a:xfrm>
          <a:prstGeom prst="noSmoking">
            <a:avLst/>
          </a:prstGeom>
          <a:solidFill>
            <a:schemeClr val="accent1"/>
          </a:solidFill>
          <a:ln w="12700" cap="flat" cmpd="sng" algn="ctr">
            <a:solidFill>
              <a:schemeClr val="tx1"/>
            </a:solidFill>
            <a:prstDash val="solid"/>
            <a:round/>
            <a:headEnd type="none" w="med" len="med"/>
            <a:tailEnd type="none" w="med" len="med"/>
          </a:ln>
          <a:effectLst/>
        </p:spPr>
        <p:txBody>
          <a:bodyPr/>
          <a:lstStyle/>
          <a:p>
            <a:pPr eaLnBrk="0" hangingPunct="0">
              <a:defRPr/>
            </a:pPr>
            <a:endParaRPr lang="en-US" sz="2400">
              <a:solidFill>
                <a:srgbClr val="000000"/>
              </a:solidFill>
              <a:latin typeface="Arial" charset="0"/>
              <a:cs typeface="Arial" charset="0"/>
            </a:endParaRPr>
          </a:p>
        </p:txBody>
      </p:sp>
      <p:sp>
        <p:nvSpPr>
          <p:cNvPr id="9219" name="Rectangle 18"/>
          <p:cNvSpPr>
            <a:spLocks noChangeArrowheads="1"/>
          </p:cNvSpPr>
          <p:nvPr/>
        </p:nvSpPr>
        <p:spPr bwMode="auto">
          <a:xfrm>
            <a:off x="1708150" y="1333500"/>
            <a:ext cx="1797050" cy="2171700"/>
          </a:xfrm>
          <a:prstGeom prst="rect">
            <a:avLst/>
          </a:prstGeom>
          <a:solidFill>
            <a:schemeClr val="accent1"/>
          </a:solidFill>
          <a:ln w="12700" algn="ctr">
            <a:solidFill>
              <a:schemeClr val="tx1"/>
            </a:solidFill>
            <a:round/>
            <a:headEnd/>
            <a:tailEnd/>
          </a:ln>
        </p:spPr>
        <p:txBody>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endParaRPr lang="en-US" altLang="en-US" sz="2400" b="0">
              <a:solidFill>
                <a:srgbClr val="000000"/>
              </a:solidFill>
            </a:endParaRPr>
          </a:p>
        </p:txBody>
      </p:sp>
      <p:sp>
        <p:nvSpPr>
          <p:cNvPr id="9222" name="TextBox 7"/>
          <p:cNvSpPr txBox="1">
            <a:spLocks noChangeArrowheads="1"/>
          </p:cNvSpPr>
          <p:nvPr/>
        </p:nvSpPr>
        <p:spPr bwMode="auto">
          <a:xfrm>
            <a:off x="1524000" y="2133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altLang="en-US" sz="1800" b="0">
              <a:solidFill>
                <a:srgbClr val="000000"/>
              </a:solidFill>
            </a:endParaRPr>
          </a:p>
        </p:txBody>
      </p:sp>
      <p:sp>
        <p:nvSpPr>
          <p:cNvPr id="11" name="Rounded Rectangle 10"/>
          <p:cNvSpPr/>
          <p:nvPr/>
        </p:nvSpPr>
        <p:spPr bwMode="auto">
          <a:xfrm>
            <a:off x="5029200" y="1447800"/>
            <a:ext cx="1752600" cy="1524000"/>
          </a:xfrm>
          <a:prstGeom prst="roundRect">
            <a:avLst/>
          </a:prstGeom>
          <a:solidFill>
            <a:schemeClr val="accent1"/>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eaLnBrk="0" hangingPunct="0">
              <a:defRPr/>
            </a:pPr>
            <a:endParaRPr lang="en-US" dirty="0">
              <a:ln w="19050">
                <a:solidFill>
                  <a:srgbClr val="00573B">
                    <a:tint val="1000"/>
                  </a:srgbClr>
                </a:solidFill>
                <a:prstDash val="solid"/>
              </a:ln>
              <a:solidFill>
                <a:srgbClr val="FFFF99"/>
              </a:solidFill>
            </a:endParaRPr>
          </a:p>
          <a:p>
            <a:pPr algn="ctr" eaLnBrk="0" hangingPunct="0">
              <a:defRPr/>
            </a:pPr>
            <a:endParaRPr lang="en-US" dirty="0">
              <a:ln w="19050">
                <a:solidFill>
                  <a:srgbClr val="00573B">
                    <a:tint val="1000"/>
                  </a:srgbClr>
                </a:solidFill>
                <a:prstDash val="solid"/>
              </a:ln>
              <a:solidFill>
                <a:srgbClr val="FFFF99"/>
              </a:solidFill>
            </a:endParaRPr>
          </a:p>
          <a:p>
            <a:pPr algn="ctr" eaLnBrk="0" hangingPunct="0">
              <a:defRPr/>
            </a:pPr>
            <a:r>
              <a:rPr lang="en-US" b="1" dirty="0">
                <a:solidFill>
                  <a:srgbClr val="000000"/>
                </a:solidFill>
                <a:latin typeface="Rod" pitchFamily="49" charset="-79"/>
                <a:cs typeface="Rod" pitchFamily="49" charset="-79"/>
              </a:rPr>
              <a:t>Controller</a:t>
            </a:r>
            <a:r>
              <a:rPr lang="en-US" dirty="0">
                <a:ln w="19050">
                  <a:solidFill>
                    <a:srgbClr val="00573B">
                      <a:tint val="1000"/>
                    </a:srgbClr>
                  </a:solidFill>
                  <a:prstDash val="solid"/>
                </a:ln>
                <a:solidFill>
                  <a:srgbClr val="FFFF99"/>
                </a:solidFill>
              </a:rPr>
              <a:t> 			</a:t>
            </a:r>
          </a:p>
        </p:txBody>
      </p:sp>
      <p:sp>
        <p:nvSpPr>
          <p:cNvPr id="13" name="Rounded Rectangle 12"/>
          <p:cNvSpPr/>
          <p:nvPr/>
        </p:nvSpPr>
        <p:spPr bwMode="auto">
          <a:xfrm>
            <a:off x="3124200" y="3962400"/>
            <a:ext cx="1752600" cy="1524000"/>
          </a:xfrm>
          <a:prstGeom prst="roundRect">
            <a:avLst/>
          </a:prstGeom>
          <a:solidFill>
            <a:schemeClr val="accent6"/>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eaLnBrk="0" hangingPunct="0">
              <a:defRPr/>
            </a:pPr>
            <a:endParaRPr lang="en-US" b="1" dirty="0">
              <a:ln w="19050">
                <a:solidFill>
                  <a:srgbClr val="00573B">
                    <a:tint val="1000"/>
                  </a:srgbClr>
                </a:solidFill>
                <a:prstDash val="solid"/>
              </a:ln>
              <a:solidFill>
                <a:srgbClr val="FFFFFF"/>
              </a:solidFill>
            </a:endParaRPr>
          </a:p>
          <a:p>
            <a:pPr algn="ctr" eaLnBrk="0" hangingPunct="0">
              <a:defRPr/>
            </a:pPr>
            <a:endParaRPr lang="en-US" b="1" dirty="0">
              <a:ln w="19050">
                <a:solidFill>
                  <a:srgbClr val="00573B">
                    <a:tint val="1000"/>
                  </a:srgbClr>
                </a:solidFill>
                <a:prstDash val="solid"/>
              </a:ln>
              <a:solidFill>
                <a:srgbClr val="FFFFFF"/>
              </a:solidFill>
              <a:latin typeface="Times New Roman" pitchFamily="18" charset="0"/>
              <a:cs typeface="Times New Roman" pitchFamily="18" charset="0"/>
            </a:endParaRPr>
          </a:p>
          <a:p>
            <a:pPr algn="ctr" eaLnBrk="0" hangingPunct="0">
              <a:defRPr/>
            </a:pPr>
            <a:r>
              <a:rPr lang="en-US" b="1" dirty="0">
                <a:solidFill>
                  <a:srgbClr val="000000"/>
                </a:solidFill>
                <a:latin typeface="Rod" pitchFamily="49" charset="-79"/>
                <a:cs typeface="Rod" pitchFamily="49" charset="-79"/>
              </a:rPr>
              <a:t>Model</a:t>
            </a:r>
            <a:r>
              <a:rPr lang="en-US" b="1" dirty="0">
                <a:ln w="19050">
                  <a:solidFill>
                    <a:srgbClr val="00573B">
                      <a:tint val="1000"/>
                    </a:srgbClr>
                  </a:solidFill>
                  <a:prstDash val="solid"/>
                </a:ln>
                <a:solidFill>
                  <a:srgbClr val="FFFFFF"/>
                </a:solidFill>
                <a:latin typeface="Rod" pitchFamily="49" charset="-79"/>
                <a:cs typeface="Rod" pitchFamily="49" charset="-79"/>
              </a:rPr>
              <a:t>	</a:t>
            </a:r>
          </a:p>
        </p:txBody>
      </p:sp>
      <p:sp>
        <p:nvSpPr>
          <p:cNvPr id="14" name="Rounded Rectangle 13"/>
          <p:cNvSpPr/>
          <p:nvPr/>
        </p:nvSpPr>
        <p:spPr bwMode="auto">
          <a:xfrm>
            <a:off x="6934200" y="3962400"/>
            <a:ext cx="1752600" cy="1524000"/>
          </a:xfrm>
          <a:prstGeom prst="roundRect">
            <a:avLst/>
          </a:prstGeom>
          <a:solidFill>
            <a:schemeClr val="accent5">
              <a:lumMod val="75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b="1" dirty="0">
              <a:ln w="19050">
                <a:solidFill>
                  <a:srgbClr val="00573B">
                    <a:tint val="1000"/>
                  </a:srgbClr>
                </a:solidFill>
                <a:prstDash val="solid"/>
              </a:ln>
              <a:solidFill>
                <a:srgbClr val="FFFFFF"/>
              </a:solidFill>
            </a:endParaRPr>
          </a:p>
          <a:p>
            <a:pPr algn="ctr" eaLnBrk="0" hangingPunct="0">
              <a:defRPr/>
            </a:pPr>
            <a:endParaRPr lang="en-US" b="1" dirty="0">
              <a:solidFill>
                <a:srgbClr val="000000"/>
              </a:solidFill>
              <a:latin typeface="Rod" pitchFamily="49" charset="-79"/>
              <a:cs typeface="Rod" pitchFamily="49" charset="-79"/>
            </a:endParaRPr>
          </a:p>
          <a:p>
            <a:pPr algn="ctr" eaLnBrk="0" hangingPunct="0">
              <a:defRPr/>
            </a:pPr>
            <a:r>
              <a:rPr lang="en-US" b="1" dirty="0">
                <a:solidFill>
                  <a:srgbClr val="000000"/>
                </a:solidFill>
                <a:latin typeface="Rod" pitchFamily="49" charset="-79"/>
                <a:cs typeface="Rod" pitchFamily="49" charset="-79"/>
              </a:rPr>
              <a:t>View</a:t>
            </a:r>
          </a:p>
        </p:txBody>
      </p:sp>
      <p:cxnSp>
        <p:nvCxnSpPr>
          <p:cNvPr id="3079" name="Elbow Connector 32"/>
          <p:cNvCxnSpPr>
            <a:cxnSpLocks noChangeShapeType="1"/>
          </p:cNvCxnSpPr>
          <p:nvPr/>
        </p:nvCxnSpPr>
        <p:spPr bwMode="auto">
          <a:xfrm rot="5400000">
            <a:off x="3728244" y="2661444"/>
            <a:ext cx="1763712" cy="838200"/>
          </a:xfrm>
          <a:prstGeom prst="bentConnector3">
            <a:avLst>
              <a:gd name="adj1" fmla="val 963"/>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82" name="Straight Arrow Connector 70"/>
          <p:cNvCxnSpPr>
            <a:cxnSpLocks noChangeShapeType="1"/>
          </p:cNvCxnSpPr>
          <p:nvPr/>
        </p:nvCxnSpPr>
        <p:spPr bwMode="auto">
          <a:xfrm rot="10800000">
            <a:off x="6781800" y="2198689"/>
            <a:ext cx="1752600" cy="15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228" name="TextBox 4"/>
          <p:cNvSpPr txBox="1">
            <a:spLocks noChangeArrowheads="1"/>
          </p:cNvSpPr>
          <p:nvPr/>
        </p:nvSpPr>
        <p:spPr bwMode="auto">
          <a:xfrm>
            <a:off x="7424739" y="2219325"/>
            <a:ext cx="1247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2000">
                <a:solidFill>
                  <a:srgbClr val="000000"/>
                </a:solidFill>
                <a:latin typeface="Times New Roman" panose="02020603050405020304" pitchFamily="18" charset="0"/>
                <a:cs typeface="Times New Roman" panose="02020603050405020304" pitchFamily="18" charset="0"/>
              </a:rPr>
              <a:t>  Request</a:t>
            </a:r>
          </a:p>
        </p:txBody>
      </p:sp>
      <p:grpSp>
        <p:nvGrpSpPr>
          <p:cNvPr id="3" name="Group 4"/>
          <p:cNvGrpSpPr>
            <a:grpSpLocks/>
          </p:cNvGrpSpPr>
          <p:nvPr/>
        </p:nvGrpSpPr>
        <p:grpSpPr bwMode="auto">
          <a:xfrm>
            <a:off x="8610601" y="1371601"/>
            <a:ext cx="1260475" cy="1260475"/>
            <a:chOff x="7059613" y="1905000"/>
            <a:chExt cx="1259682" cy="1259682"/>
          </a:xfrm>
        </p:grpSpPr>
        <p:pic>
          <p:nvPicPr>
            <p:cNvPr id="9246" name="Picture 15" descr="http://icons.iconarchive.com/icons/deleket/scrap/256/Clien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9613" y="1905000"/>
              <a:ext cx="1259682" cy="125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7" name="TextBox 2"/>
            <p:cNvSpPr txBox="1">
              <a:spLocks noChangeArrowheads="1"/>
            </p:cNvSpPr>
            <p:nvPr/>
          </p:nvSpPr>
          <p:spPr bwMode="auto">
            <a:xfrm>
              <a:off x="7135766" y="2392680"/>
              <a:ext cx="1017635" cy="30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a:solidFill>
                    <a:srgbClr val="000000"/>
                  </a:solidFill>
                  <a:latin typeface="Rod" panose="02030509050101010101" pitchFamily="49" charset="-79"/>
                  <a:cs typeface="Rod" panose="02030509050101010101" pitchFamily="49" charset="-79"/>
                </a:rPr>
                <a:t> Client</a:t>
              </a:r>
            </a:p>
          </p:txBody>
        </p:sp>
      </p:grpSp>
      <p:sp>
        <p:nvSpPr>
          <p:cNvPr id="16" name="TextBox 4"/>
          <p:cNvSpPr txBox="1">
            <a:spLocks noChangeArrowheads="1"/>
          </p:cNvSpPr>
          <p:nvPr/>
        </p:nvSpPr>
        <p:spPr bwMode="auto">
          <a:xfrm rot="-5400000">
            <a:off x="2987676" y="2770188"/>
            <a:ext cx="198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a:solidFill>
                  <a:srgbClr val="000000"/>
                </a:solidFill>
                <a:latin typeface="Times New Roman" panose="02020603050405020304" pitchFamily="18" charset="0"/>
                <a:cs typeface="Times New Roman" panose="02020603050405020304" pitchFamily="18" charset="0"/>
              </a:rPr>
              <a:t>Store</a:t>
            </a:r>
            <a:r>
              <a:rPr lang="en-US" altLang="en-US" sz="1400" b="0">
                <a:solidFill>
                  <a:srgbClr val="000000"/>
                </a:solidFill>
              </a:rPr>
              <a:t> </a:t>
            </a:r>
            <a:r>
              <a:rPr lang="en-US" altLang="en-US" sz="1400">
                <a:solidFill>
                  <a:srgbClr val="000000"/>
                </a:solidFill>
                <a:latin typeface="Times New Roman" panose="02020603050405020304" pitchFamily="18" charset="0"/>
                <a:cs typeface="Times New Roman" panose="02020603050405020304" pitchFamily="18" charset="0"/>
              </a:rPr>
              <a:t>the</a:t>
            </a:r>
            <a:r>
              <a:rPr lang="en-US" altLang="en-US" sz="1400" b="0">
                <a:solidFill>
                  <a:srgbClr val="000000"/>
                </a:solidFill>
              </a:rPr>
              <a:t> </a:t>
            </a:r>
            <a:r>
              <a:rPr lang="en-US" altLang="en-US" sz="1400">
                <a:solidFill>
                  <a:srgbClr val="000000"/>
                </a:solidFill>
                <a:latin typeface="Times New Roman" panose="02020603050405020304" pitchFamily="18" charset="0"/>
                <a:cs typeface="Times New Roman" panose="02020603050405020304" pitchFamily="18" charset="0"/>
              </a:rPr>
              <a:t>Request</a:t>
            </a:r>
            <a:r>
              <a:rPr lang="en-US" altLang="en-US" sz="1400" b="0">
                <a:solidFill>
                  <a:srgbClr val="000000"/>
                </a:solidFill>
              </a:rPr>
              <a:t> </a:t>
            </a:r>
            <a:r>
              <a:rPr lang="en-US" altLang="en-US" sz="1400">
                <a:solidFill>
                  <a:srgbClr val="000000"/>
                </a:solidFill>
                <a:latin typeface="Times New Roman" panose="02020603050405020304" pitchFamily="18" charset="0"/>
                <a:cs typeface="Times New Roman" panose="02020603050405020304" pitchFamily="18" charset="0"/>
              </a:rPr>
              <a:t>data</a:t>
            </a:r>
          </a:p>
        </p:txBody>
      </p:sp>
      <p:cxnSp>
        <p:nvCxnSpPr>
          <p:cNvPr id="9232" name="Elbow Connector 15"/>
          <p:cNvCxnSpPr>
            <a:cxnSpLocks noChangeShapeType="1"/>
            <a:stCxn id="11" idx="2"/>
          </p:cNvCxnSpPr>
          <p:nvPr/>
        </p:nvCxnSpPr>
        <p:spPr bwMode="auto">
          <a:xfrm rot="16200000" flipH="1">
            <a:off x="5619750" y="3257550"/>
            <a:ext cx="1600200" cy="1028700"/>
          </a:xfrm>
          <a:prstGeom prst="bentConnector3">
            <a:avLst>
              <a:gd name="adj1" fmla="val 100157"/>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 name="TextBox 4"/>
          <p:cNvSpPr txBox="1">
            <a:spLocks noChangeArrowheads="1"/>
          </p:cNvSpPr>
          <p:nvPr/>
        </p:nvSpPr>
        <p:spPr bwMode="auto">
          <a:xfrm rot="-5400000">
            <a:off x="4804570" y="3718720"/>
            <a:ext cx="1817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a:solidFill>
                  <a:srgbClr val="000000"/>
                </a:solidFill>
                <a:latin typeface="Times New Roman" panose="02020603050405020304" pitchFamily="18" charset="0"/>
                <a:cs typeface="Times New Roman" panose="02020603050405020304" pitchFamily="18" charset="0"/>
              </a:rPr>
              <a:t>Forward</a:t>
            </a:r>
            <a:r>
              <a:rPr lang="en-US" altLang="en-US" sz="1400" b="0">
                <a:solidFill>
                  <a:srgbClr val="000000"/>
                </a:solidFill>
              </a:rPr>
              <a:t> </a:t>
            </a:r>
            <a:r>
              <a:rPr lang="en-US" altLang="en-US" sz="1400">
                <a:solidFill>
                  <a:srgbClr val="000000"/>
                </a:solidFill>
                <a:latin typeface="Times New Roman" panose="02020603050405020304" pitchFamily="18" charset="0"/>
                <a:cs typeface="Times New Roman" panose="02020603050405020304" pitchFamily="18" charset="0"/>
              </a:rPr>
              <a:t>the</a:t>
            </a:r>
            <a:r>
              <a:rPr lang="en-US" altLang="en-US" sz="1400" b="0">
                <a:solidFill>
                  <a:srgbClr val="000000"/>
                </a:solidFill>
              </a:rPr>
              <a:t> </a:t>
            </a:r>
            <a:r>
              <a:rPr lang="en-US" altLang="en-US" sz="1400">
                <a:solidFill>
                  <a:srgbClr val="000000"/>
                </a:solidFill>
                <a:latin typeface="Times New Roman" panose="02020603050405020304" pitchFamily="18" charset="0"/>
                <a:cs typeface="Times New Roman" panose="02020603050405020304" pitchFamily="18" charset="0"/>
              </a:rPr>
              <a:t>Request</a:t>
            </a:r>
            <a:r>
              <a:rPr lang="en-US" altLang="en-US" sz="1400" b="0">
                <a:solidFill>
                  <a:srgbClr val="000000"/>
                </a:solidFill>
              </a:rPr>
              <a:t> </a:t>
            </a:r>
          </a:p>
        </p:txBody>
      </p:sp>
      <p:sp>
        <p:nvSpPr>
          <p:cNvPr id="21" name="Rounded Rectangle 20"/>
          <p:cNvSpPr/>
          <p:nvPr/>
        </p:nvSpPr>
        <p:spPr bwMode="auto">
          <a:xfrm>
            <a:off x="1882284" y="1524001"/>
            <a:ext cx="1385457" cy="468411"/>
          </a:xfrm>
          <a:prstGeom prst="roundRect">
            <a:avLst/>
          </a:prstGeom>
          <a:solidFill>
            <a:schemeClr val="accent3">
              <a:lumMod val="6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sz="1400" b="1" dirty="0">
                <a:solidFill>
                  <a:srgbClr val="000000"/>
                </a:solidFill>
                <a:latin typeface="Rod" pitchFamily="49" charset="-79"/>
                <a:cs typeface="Rod" pitchFamily="49" charset="-79"/>
              </a:rPr>
              <a:t>Validation Class</a:t>
            </a:r>
          </a:p>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 			</a:t>
            </a:r>
          </a:p>
        </p:txBody>
      </p:sp>
      <p:sp>
        <p:nvSpPr>
          <p:cNvPr id="22" name="Rounded Rectangle 21"/>
          <p:cNvSpPr/>
          <p:nvPr/>
        </p:nvSpPr>
        <p:spPr bwMode="auto">
          <a:xfrm>
            <a:off x="1913947" y="2114146"/>
            <a:ext cx="1385457" cy="468411"/>
          </a:xfrm>
          <a:prstGeom prst="roundRect">
            <a:avLst/>
          </a:prstGeom>
          <a:solidFill>
            <a:schemeClr val="accent3">
              <a:lumMod val="6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sz="1400" b="1" dirty="0">
                <a:solidFill>
                  <a:srgbClr val="000000"/>
                </a:solidFill>
                <a:latin typeface="Rod" pitchFamily="49" charset="-79"/>
                <a:cs typeface="Rod" pitchFamily="49" charset="-79"/>
              </a:rPr>
              <a:t>Business Class</a:t>
            </a:r>
          </a:p>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 			</a:t>
            </a:r>
          </a:p>
        </p:txBody>
      </p:sp>
      <p:sp>
        <p:nvSpPr>
          <p:cNvPr id="23" name="Rounded Rectangle 22"/>
          <p:cNvSpPr/>
          <p:nvPr/>
        </p:nvSpPr>
        <p:spPr bwMode="auto">
          <a:xfrm>
            <a:off x="1913947" y="2729254"/>
            <a:ext cx="1385457" cy="468411"/>
          </a:xfrm>
          <a:prstGeom prst="roundRect">
            <a:avLst/>
          </a:prstGeom>
          <a:solidFill>
            <a:schemeClr val="accent3">
              <a:lumMod val="6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DAO Class</a:t>
            </a:r>
          </a:p>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 			</a:t>
            </a:r>
          </a:p>
        </p:txBody>
      </p:sp>
      <p:cxnSp>
        <p:nvCxnSpPr>
          <p:cNvPr id="3101" name="Straight Arrow Connector 23"/>
          <p:cNvCxnSpPr>
            <a:cxnSpLocks noChangeShapeType="1"/>
          </p:cNvCxnSpPr>
          <p:nvPr/>
        </p:nvCxnSpPr>
        <p:spPr bwMode="auto">
          <a:xfrm flipH="1">
            <a:off x="3505200" y="1858963"/>
            <a:ext cx="1485900"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7" name="TextBox 4"/>
          <p:cNvSpPr txBox="1">
            <a:spLocks noChangeArrowheads="1"/>
          </p:cNvSpPr>
          <p:nvPr/>
        </p:nvSpPr>
        <p:spPr bwMode="auto">
          <a:xfrm>
            <a:off x="3427414" y="1346201"/>
            <a:ext cx="175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a:solidFill>
                  <a:srgbClr val="000000"/>
                </a:solidFill>
                <a:latin typeface="Times New Roman" panose="02020603050405020304" pitchFamily="18" charset="0"/>
                <a:cs typeface="Times New Roman" panose="02020603050405020304" pitchFamily="18" charset="0"/>
              </a:rPr>
              <a:t>Calling and Passing  model object</a:t>
            </a:r>
          </a:p>
        </p:txBody>
      </p:sp>
      <p:cxnSp>
        <p:nvCxnSpPr>
          <p:cNvPr id="8" name="Straight Arrow Connector 7"/>
          <p:cNvCxnSpPr>
            <a:cxnSpLocks noChangeShapeType="1"/>
          </p:cNvCxnSpPr>
          <p:nvPr/>
        </p:nvCxnSpPr>
        <p:spPr bwMode="auto">
          <a:xfrm>
            <a:off x="6781800" y="1758950"/>
            <a:ext cx="1752600"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TextBox 5"/>
          <p:cNvSpPr txBox="1">
            <a:spLocks noChangeArrowheads="1"/>
          </p:cNvSpPr>
          <p:nvPr/>
        </p:nvSpPr>
        <p:spPr bwMode="auto">
          <a:xfrm>
            <a:off x="6934200" y="1246189"/>
            <a:ext cx="12842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2000">
                <a:solidFill>
                  <a:srgbClr val="000000"/>
                </a:solidFill>
                <a:latin typeface="Times New Roman" panose="02020603050405020304" pitchFamily="18" charset="0"/>
                <a:cs typeface="Times New Roman" panose="02020603050405020304" pitchFamily="18" charset="0"/>
              </a:rPr>
              <a:t>Response</a:t>
            </a:r>
          </a:p>
        </p:txBody>
      </p:sp>
      <p:sp>
        <p:nvSpPr>
          <p:cNvPr id="4" name="Text Placeholder 3"/>
          <p:cNvSpPr>
            <a:spLocks noGrp="1"/>
          </p:cNvSpPr>
          <p:nvPr>
            <p:ph type="body" sz="quarter" idx="10"/>
          </p:nvPr>
        </p:nvSpPr>
        <p:spPr/>
        <p:txBody>
          <a:bodyPr/>
          <a:lstStyle/>
          <a:p>
            <a:r>
              <a:rPr lang="en-US" dirty="0" smtClean="0"/>
              <a:t>MVC Overview</a:t>
            </a:r>
            <a:endParaRPr lang="en-US" dirty="0"/>
          </a:p>
        </p:txBody>
      </p:sp>
    </p:spTree>
    <p:extLst>
      <p:ext uri="{BB962C8B-B14F-4D97-AF65-F5344CB8AC3E}">
        <p14:creationId xmlns:p14="http://schemas.microsoft.com/office/powerpoint/2010/main" val="3318992448"/>
      </p:ext>
    </p:extLst>
  </p:cSld>
  <p:clrMapOvr>
    <a:masterClrMapping/>
  </p:clrMapOvr>
  <mc:AlternateContent xmlns:mc="http://schemas.openxmlformats.org/markup-compatibility/2006">
    <mc:Choice xmlns:p14="http://schemas.microsoft.com/office/powerpoint/2010/main" Requires="p14">
      <p:transition spd="slow" p14:dur="2000" advClick="0" advTm="4000"/>
    </mc:Choice>
    <mc:Fallback>
      <p:transition spd="slow" advClick="0" advTm="400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nodeType="withEffect">
                                  <p:stCondLst>
                                    <p:cond delay="2900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500"/>
                                        <p:tgtEl>
                                          <p:spTgt spid="3"/>
                                        </p:tgtEl>
                                      </p:cBhvr>
                                    </p:animEffect>
                                  </p:childTnLst>
                                </p:cTn>
                              </p:par>
                              <p:par>
                                <p:cTn id="8" presetID="22" presetClass="entr" presetSubtype="2" fill="hold" grpId="0" nodeType="withEffect">
                                  <p:stCondLst>
                                    <p:cond delay="29500"/>
                                  </p:stCondLst>
                                  <p:childTnLst>
                                    <p:set>
                                      <p:cBhvr>
                                        <p:cTn id="9" dur="1" fill="hold">
                                          <p:stCondLst>
                                            <p:cond delay="0"/>
                                          </p:stCondLst>
                                        </p:cTn>
                                        <p:tgtEl>
                                          <p:spTgt spid="9228"/>
                                        </p:tgtEl>
                                        <p:attrNameLst>
                                          <p:attrName>style.visibility</p:attrName>
                                        </p:attrNameLst>
                                      </p:cBhvr>
                                      <p:to>
                                        <p:strVal val="visible"/>
                                      </p:to>
                                    </p:set>
                                    <p:animEffect transition="in" filter="wipe(right)">
                                      <p:cBhvr>
                                        <p:cTn id="10" dur="500"/>
                                        <p:tgtEl>
                                          <p:spTgt spid="9228"/>
                                        </p:tgtEl>
                                      </p:cBhvr>
                                    </p:animEffect>
                                  </p:childTnLst>
                                </p:cTn>
                              </p:par>
                              <p:par>
                                <p:cTn id="11" presetID="53" presetClass="entr" presetSubtype="16" fill="hold" nodeType="withEffect">
                                  <p:stCondLst>
                                    <p:cond delay="1100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par>
                                <p:cTn id="16" presetID="22" presetClass="entr" presetSubtype="1" fill="hold" nodeType="withEffect">
                                  <p:stCondLst>
                                    <p:cond delay="35250"/>
                                  </p:stCondLst>
                                  <p:childTnLst>
                                    <p:set>
                                      <p:cBhvr>
                                        <p:cTn id="17" dur="1" fill="hold">
                                          <p:stCondLst>
                                            <p:cond delay="0"/>
                                          </p:stCondLst>
                                        </p:cTn>
                                        <p:tgtEl>
                                          <p:spTgt spid="3079"/>
                                        </p:tgtEl>
                                        <p:attrNameLst>
                                          <p:attrName>style.visibility</p:attrName>
                                        </p:attrNameLst>
                                      </p:cBhvr>
                                      <p:to>
                                        <p:strVal val="visible"/>
                                      </p:to>
                                    </p:set>
                                    <p:animEffect transition="in" filter="wipe(up)">
                                      <p:cBhvr>
                                        <p:cTn id="18" dur="500"/>
                                        <p:tgtEl>
                                          <p:spTgt spid="3079"/>
                                        </p:tgtEl>
                                      </p:cBhvr>
                                    </p:animEffect>
                                  </p:childTnLst>
                                </p:cTn>
                              </p:par>
                              <p:par>
                                <p:cTn id="19" presetID="16" presetClass="entr" presetSubtype="21" fill="hold" nodeType="withEffect">
                                  <p:stCondLst>
                                    <p:cond delay="950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par>
                                <p:cTn id="22" presetID="22" presetClass="entr" presetSubtype="4" fill="hold" nodeType="withEffect">
                                  <p:stCondLst>
                                    <p:cond delay="1000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2" fill="hold" nodeType="withEffect">
                                  <p:stCondLst>
                                    <p:cond delay="29500"/>
                                  </p:stCondLst>
                                  <p:childTnLst>
                                    <p:set>
                                      <p:cBhvr>
                                        <p:cTn id="26" dur="1" fill="hold">
                                          <p:stCondLst>
                                            <p:cond delay="0"/>
                                          </p:stCondLst>
                                        </p:cTn>
                                        <p:tgtEl>
                                          <p:spTgt spid="3082"/>
                                        </p:tgtEl>
                                        <p:attrNameLst>
                                          <p:attrName>style.visibility</p:attrName>
                                        </p:attrNameLst>
                                      </p:cBhvr>
                                      <p:to>
                                        <p:strVal val="visible"/>
                                      </p:to>
                                    </p:set>
                                    <p:animEffect transition="in" filter="wipe(right)">
                                      <p:cBhvr>
                                        <p:cTn id="27" dur="500"/>
                                        <p:tgtEl>
                                          <p:spTgt spid="3082"/>
                                        </p:tgtEl>
                                      </p:cBhvr>
                                    </p:animEffect>
                                  </p:childTnLst>
                                </p:cTn>
                              </p:par>
                              <p:par>
                                <p:cTn id="28" presetID="22" presetClass="entr" presetSubtype="1" fill="hold" grpId="0" nodeType="withEffect">
                                  <p:stCondLst>
                                    <p:cond delay="3525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par>
                                <p:cTn id="31" presetID="22" presetClass="entr" presetSubtype="1" fill="hold" nodeType="withEffect">
                                  <p:stCondLst>
                                    <p:cond delay="43250"/>
                                  </p:stCondLst>
                                  <p:childTnLst>
                                    <p:set>
                                      <p:cBhvr>
                                        <p:cTn id="32" dur="1" fill="hold">
                                          <p:stCondLst>
                                            <p:cond delay="0"/>
                                          </p:stCondLst>
                                        </p:cTn>
                                        <p:tgtEl>
                                          <p:spTgt spid="9232"/>
                                        </p:tgtEl>
                                        <p:attrNameLst>
                                          <p:attrName>style.visibility</p:attrName>
                                        </p:attrNameLst>
                                      </p:cBhvr>
                                      <p:to>
                                        <p:strVal val="visible"/>
                                      </p:to>
                                    </p:set>
                                    <p:animEffect transition="in" filter="wipe(up)">
                                      <p:cBhvr>
                                        <p:cTn id="33" dur="1000"/>
                                        <p:tgtEl>
                                          <p:spTgt spid="9232"/>
                                        </p:tgtEl>
                                      </p:cBhvr>
                                    </p:animEffect>
                                  </p:childTnLst>
                                </p:cTn>
                              </p:par>
                              <p:par>
                                <p:cTn id="34" presetID="22" presetClass="entr" presetSubtype="1" fill="hold" grpId="0" nodeType="withEffect">
                                  <p:stCondLst>
                                    <p:cond delay="43250"/>
                                  </p:stCondLst>
                                  <p:childTnLst>
                                    <p:set>
                                      <p:cBhvr>
                                        <p:cTn id="35" dur="1" fill="hold">
                                          <p:stCondLst>
                                            <p:cond delay="0"/>
                                          </p:stCondLst>
                                        </p:cTn>
                                        <p:tgtEl>
                                          <p:spTgt spid="27"/>
                                        </p:tgtEl>
                                        <p:attrNameLst>
                                          <p:attrName>style.visibility</p:attrName>
                                        </p:attrNameLst>
                                      </p:cBhvr>
                                      <p:to>
                                        <p:strVal val="visible"/>
                                      </p:to>
                                    </p:set>
                                    <p:animEffect transition="in" filter="wipe(up)">
                                      <p:cBhvr>
                                        <p:cTn id="36" dur="1000"/>
                                        <p:tgtEl>
                                          <p:spTgt spid="27"/>
                                        </p:tgtEl>
                                      </p:cBhvr>
                                    </p:animEffect>
                                  </p:childTnLst>
                                </p:cTn>
                              </p:par>
                              <p:par>
                                <p:cTn id="37" presetID="1" presetClass="entr" presetSubtype="0" fill="hold" grpId="0" nodeType="withEffect">
                                  <p:stCondLst>
                                    <p:cond delay="37250"/>
                                  </p:stCondLst>
                                  <p:childTnLst>
                                    <p:set>
                                      <p:cBhvr>
                                        <p:cTn id="38" dur="1" fill="hold">
                                          <p:stCondLst>
                                            <p:cond delay="999"/>
                                          </p:stCondLst>
                                        </p:cTn>
                                        <p:tgtEl>
                                          <p:spTgt spid="37"/>
                                        </p:tgtEl>
                                        <p:attrNameLst>
                                          <p:attrName>style.visibility</p:attrName>
                                        </p:attrNameLst>
                                      </p:cBhvr>
                                      <p:to>
                                        <p:strVal val="visible"/>
                                      </p:to>
                                    </p:set>
                                  </p:childTnLst>
                                </p:cTn>
                              </p:par>
                              <p:par>
                                <p:cTn id="39" presetID="22" presetClass="entr" presetSubtype="8" fill="hold" grpId="0" nodeType="withEffect">
                                  <p:stCondLst>
                                    <p:cond delay="5025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par>
                                <p:cTn id="42" presetID="22" presetClass="entr" presetSubtype="8" fill="hold" nodeType="withEffect">
                                  <p:stCondLst>
                                    <p:cond delay="5025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par>
                                <p:cTn id="45" presetID="22" presetClass="entr" presetSubtype="2" fill="hold" nodeType="withEffect">
                                  <p:stCondLst>
                                    <p:cond delay="37250"/>
                                  </p:stCondLst>
                                  <p:childTnLst>
                                    <p:set>
                                      <p:cBhvr>
                                        <p:cTn id="46" dur="1" fill="hold">
                                          <p:stCondLst>
                                            <p:cond delay="0"/>
                                          </p:stCondLst>
                                        </p:cTn>
                                        <p:tgtEl>
                                          <p:spTgt spid="3101"/>
                                        </p:tgtEl>
                                        <p:attrNameLst>
                                          <p:attrName>style.visibility</p:attrName>
                                        </p:attrNameLst>
                                      </p:cBhvr>
                                      <p:to>
                                        <p:strVal val="visible"/>
                                      </p:to>
                                    </p:set>
                                    <p:animEffect transition="in" filter="wipe(right)">
                                      <p:cBhvr>
                                        <p:cTn id="47" dur="500"/>
                                        <p:tgtEl>
                                          <p:spTgt spid="3101"/>
                                        </p:tgtEl>
                                      </p:cBhvr>
                                    </p:animEffect>
                                  </p:childTnLst>
                                </p:cTn>
                              </p:par>
                              <p:par>
                                <p:cTn id="48" presetID="1" presetClass="entr" presetSubtype="0" fill="hold" nodeType="withEffect">
                                  <p:stCondLst>
                                    <p:cond delay="50250"/>
                                  </p:stCondLst>
                                  <p:childTnLst>
                                    <p:set>
                                      <p:cBhvr>
                                        <p:cTn id="49" dur="1" fill="hold">
                                          <p:stCondLst>
                                            <p:cond delay="0"/>
                                          </p:stCondLst>
                                        </p:cTn>
                                        <p:tgtEl>
                                          <p:spTgt spid="15"/>
                                        </p:tgtEl>
                                        <p:attrNameLst>
                                          <p:attrName>style.visibility</p:attrName>
                                        </p:attrNameLst>
                                      </p:cBhvr>
                                      <p:to>
                                        <p:strVal val="visible"/>
                                      </p:to>
                                    </p:set>
                                  </p:childTnLst>
                                </p:cTn>
                              </p:par>
                              <p:par>
                                <p:cTn id="50" presetID="1" presetClass="entr" presetSubtype="0" fill="hold" grpId="0" nodeType="withEffect">
                                  <p:stCondLst>
                                    <p:cond delay="36500"/>
                                  </p:stCondLst>
                                  <p:childTnLst>
                                    <p:set>
                                      <p:cBhvr>
                                        <p:cTn id="51" dur="1" fill="hold">
                                          <p:stCondLst>
                                            <p:cond delay="0"/>
                                          </p:stCondLst>
                                        </p:cTn>
                                        <p:tgtEl>
                                          <p:spTgt spid="9219"/>
                                        </p:tgtEl>
                                        <p:attrNameLst>
                                          <p:attrName>style.visibility</p:attrName>
                                        </p:attrNameLst>
                                      </p:cBhvr>
                                      <p:to>
                                        <p:strVal val="visible"/>
                                      </p:to>
                                    </p:set>
                                  </p:childTnLst>
                                </p:cTn>
                              </p:par>
                              <p:par>
                                <p:cTn id="52" presetID="1" presetClass="entr" presetSubtype="0" fill="hold" nodeType="withEffect">
                                  <p:stCondLst>
                                    <p:cond delay="37000"/>
                                  </p:stCondLst>
                                  <p:childTnLst>
                                    <p:set>
                                      <p:cBhvr>
                                        <p:cTn id="53" dur="1" fill="hold">
                                          <p:stCondLst>
                                            <p:cond delay="0"/>
                                          </p:stCondLst>
                                        </p:cTn>
                                        <p:tgtEl>
                                          <p:spTgt spid="21"/>
                                        </p:tgtEl>
                                        <p:attrNameLst>
                                          <p:attrName>style.visibility</p:attrName>
                                        </p:attrNameLst>
                                      </p:cBhvr>
                                      <p:to>
                                        <p:strVal val="visible"/>
                                      </p:to>
                                    </p:set>
                                  </p:childTnLst>
                                </p:cTn>
                              </p:par>
                              <p:par>
                                <p:cTn id="54" presetID="1" presetClass="entr" presetSubtype="0" fill="hold" nodeType="withEffect">
                                  <p:stCondLst>
                                    <p:cond delay="37000"/>
                                  </p:stCondLst>
                                  <p:childTnLst>
                                    <p:set>
                                      <p:cBhvr>
                                        <p:cTn id="55" dur="1" fill="hold">
                                          <p:stCondLst>
                                            <p:cond delay="0"/>
                                          </p:stCondLst>
                                        </p:cTn>
                                        <p:tgtEl>
                                          <p:spTgt spid="22"/>
                                        </p:tgtEl>
                                        <p:attrNameLst>
                                          <p:attrName>style.visibility</p:attrName>
                                        </p:attrNameLst>
                                      </p:cBhvr>
                                      <p:to>
                                        <p:strVal val="visible"/>
                                      </p:to>
                                    </p:set>
                                  </p:childTnLst>
                                </p:cTn>
                              </p:par>
                              <p:par>
                                <p:cTn id="56" presetID="1" presetClass="entr" presetSubtype="0" fill="hold" nodeType="withEffect">
                                  <p:stCondLst>
                                    <p:cond delay="37000"/>
                                  </p:stCondLst>
                                  <p:childTnLst>
                                    <p:set>
                                      <p:cBhvr>
                                        <p:cTn id="57" dur="1" fill="hold">
                                          <p:stCondLst>
                                            <p:cond delay="0"/>
                                          </p:stCondLst>
                                        </p:cTn>
                                        <p:tgtEl>
                                          <p:spTgt spid="23"/>
                                        </p:tgtEl>
                                        <p:attrNameLst>
                                          <p:attrName>style.visibility</p:attrName>
                                        </p:attrNameLst>
                                      </p:cBhvr>
                                      <p:to>
                                        <p:strVal val="visible"/>
                                      </p:to>
                                    </p:set>
                                  </p:childTnLst>
                                </p:cTn>
                              </p:par>
                              <p:par>
                                <p:cTn id="58" presetID="1" presetClass="entr" presetSubtype="0" fill="hold" nodeType="withEffect">
                                  <p:stCondLst>
                                    <p:cond delay="2275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p:bldP spid="9228" grpId="0"/>
      <p:bldP spid="16" grpId="0"/>
      <p:bldP spid="27" grpId="0"/>
      <p:bldP spid="37"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6865872" y="3905755"/>
            <a:ext cx="1889256" cy="1676400"/>
          </a:xfrm>
          <a:prstGeom prst="roundRect">
            <a:avLst/>
          </a:prstGeom>
          <a:solidFill>
            <a:srgbClr val="92D05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eaLnBrk="0" hangingPunct="0">
              <a:defRPr/>
            </a:pPr>
            <a:endParaRPr lang="en-US" dirty="0">
              <a:ln w="19050">
                <a:solidFill>
                  <a:srgbClr val="00573B">
                    <a:tint val="1000"/>
                  </a:srgbClr>
                </a:solidFill>
                <a:prstDash val="solid"/>
              </a:ln>
              <a:solidFill>
                <a:srgbClr val="FFFF99"/>
              </a:solidFill>
            </a:endParaRPr>
          </a:p>
          <a:p>
            <a:pPr algn="ctr" eaLnBrk="0" hangingPunct="0">
              <a:defRPr/>
            </a:pPr>
            <a:endParaRPr lang="en-US" dirty="0">
              <a:ln w="19050">
                <a:solidFill>
                  <a:srgbClr val="00573B">
                    <a:tint val="1000"/>
                  </a:srgbClr>
                </a:solidFill>
                <a:prstDash val="solid"/>
              </a:ln>
              <a:solidFill>
                <a:srgbClr val="FFFF99"/>
              </a:solidFill>
            </a:endParaRPr>
          </a:p>
          <a:p>
            <a:pPr algn="ctr" eaLnBrk="0" hangingPunct="0">
              <a:defRPr/>
            </a:pPr>
            <a:r>
              <a:rPr lang="en-US" dirty="0">
                <a:ln w="19050">
                  <a:solidFill>
                    <a:srgbClr val="00573B">
                      <a:tint val="1000"/>
                    </a:srgbClr>
                  </a:solidFill>
                  <a:prstDash val="solid"/>
                </a:ln>
                <a:solidFill>
                  <a:srgbClr val="FFFF99"/>
                </a:solidFill>
              </a:rPr>
              <a:t>			</a:t>
            </a:r>
          </a:p>
        </p:txBody>
      </p:sp>
      <p:sp>
        <p:nvSpPr>
          <p:cNvPr id="34" name="Rounded Rectangle 33"/>
          <p:cNvSpPr/>
          <p:nvPr/>
        </p:nvSpPr>
        <p:spPr bwMode="auto">
          <a:xfrm>
            <a:off x="3075520" y="3881365"/>
            <a:ext cx="1889256" cy="1676400"/>
          </a:xfrm>
          <a:prstGeom prst="roundRect">
            <a:avLst/>
          </a:prstGeom>
          <a:solidFill>
            <a:srgbClr val="92D05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eaLnBrk="0" hangingPunct="0">
              <a:defRPr/>
            </a:pPr>
            <a:endParaRPr lang="en-US" dirty="0">
              <a:ln w="19050">
                <a:solidFill>
                  <a:srgbClr val="00573B">
                    <a:tint val="1000"/>
                  </a:srgbClr>
                </a:solidFill>
                <a:prstDash val="solid"/>
              </a:ln>
              <a:solidFill>
                <a:srgbClr val="FFFF99"/>
              </a:solidFill>
            </a:endParaRPr>
          </a:p>
          <a:p>
            <a:pPr algn="ctr" eaLnBrk="0" hangingPunct="0">
              <a:defRPr/>
            </a:pPr>
            <a:endParaRPr lang="en-US" dirty="0">
              <a:ln w="19050">
                <a:solidFill>
                  <a:srgbClr val="00573B">
                    <a:tint val="1000"/>
                  </a:srgbClr>
                </a:solidFill>
                <a:prstDash val="solid"/>
              </a:ln>
              <a:solidFill>
                <a:srgbClr val="FFFF99"/>
              </a:solidFill>
            </a:endParaRPr>
          </a:p>
          <a:p>
            <a:pPr algn="ctr" eaLnBrk="0" hangingPunct="0">
              <a:defRPr/>
            </a:pPr>
            <a:r>
              <a:rPr lang="en-US" dirty="0">
                <a:ln w="19050">
                  <a:solidFill>
                    <a:srgbClr val="00573B">
                      <a:tint val="1000"/>
                    </a:srgbClr>
                  </a:solidFill>
                  <a:prstDash val="solid"/>
                </a:ln>
                <a:solidFill>
                  <a:srgbClr val="FFFF99"/>
                </a:solidFill>
              </a:rPr>
              <a:t>			</a:t>
            </a:r>
          </a:p>
        </p:txBody>
      </p:sp>
      <p:sp>
        <p:nvSpPr>
          <p:cNvPr id="15" name="&quot;No&quot; Symbol 14"/>
          <p:cNvSpPr/>
          <p:nvPr/>
        </p:nvSpPr>
        <p:spPr bwMode="auto">
          <a:xfrm>
            <a:off x="7239000" y="1135064"/>
            <a:ext cx="571500" cy="866775"/>
          </a:xfrm>
          <a:prstGeom prst="noSmoking">
            <a:avLst/>
          </a:prstGeom>
          <a:solidFill>
            <a:schemeClr val="accent1"/>
          </a:solidFill>
          <a:ln w="12700" cap="flat" cmpd="sng" algn="ctr">
            <a:solidFill>
              <a:schemeClr val="tx1"/>
            </a:solidFill>
            <a:prstDash val="solid"/>
            <a:round/>
            <a:headEnd type="none" w="med" len="med"/>
            <a:tailEnd type="none" w="med" len="med"/>
          </a:ln>
          <a:effectLst/>
        </p:spPr>
        <p:txBody>
          <a:bodyPr/>
          <a:lstStyle/>
          <a:p>
            <a:pPr eaLnBrk="0" hangingPunct="0">
              <a:defRPr/>
            </a:pPr>
            <a:endParaRPr lang="en-US" sz="2400">
              <a:solidFill>
                <a:srgbClr val="000000"/>
              </a:solidFill>
              <a:latin typeface="Arial" charset="0"/>
              <a:cs typeface="Arial" charset="0"/>
            </a:endParaRPr>
          </a:p>
        </p:txBody>
      </p:sp>
      <p:sp>
        <p:nvSpPr>
          <p:cNvPr id="10245" name="Rectangle 18"/>
          <p:cNvSpPr>
            <a:spLocks noChangeArrowheads="1"/>
          </p:cNvSpPr>
          <p:nvPr/>
        </p:nvSpPr>
        <p:spPr bwMode="auto">
          <a:xfrm>
            <a:off x="1708150" y="1333500"/>
            <a:ext cx="1797050" cy="2171700"/>
          </a:xfrm>
          <a:prstGeom prst="rect">
            <a:avLst/>
          </a:prstGeom>
          <a:solidFill>
            <a:schemeClr val="accent1"/>
          </a:solidFill>
          <a:ln w="12700" algn="ctr">
            <a:solidFill>
              <a:schemeClr val="tx1"/>
            </a:solidFill>
            <a:round/>
            <a:headEnd/>
            <a:tailEnd/>
          </a:ln>
        </p:spPr>
        <p:txBody>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SzTx/>
              <a:buFontTx/>
              <a:buNone/>
            </a:pPr>
            <a:endParaRPr lang="en-US" altLang="en-US" sz="2400" b="0">
              <a:solidFill>
                <a:srgbClr val="000000"/>
              </a:solidFill>
            </a:endParaRPr>
          </a:p>
        </p:txBody>
      </p:sp>
      <p:sp>
        <p:nvSpPr>
          <p:cNvPr id="10247" name="TextBox 7"/>
          <p:cNvSpPr txBox="1">
            <a:spLocks noChangeArrowheads="1"/>
          </p:cNvSpPr>
          <p:nvPr/>
        </p:nvSpPr>
        <p:spPr bwMode="auto">
          <a:xfrm>
            <a:off x="1524000" y="2133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altLang="en-US" sz="1800" b="0">
              <a:solidFill>
                <a:srgbClr val="000000"/>
              </a:solidFill>
            </a:endParaRPr>
          </a:p>
        </p:txBody>
      </p:sp>
      <p:sp>
        <p:nvSpPr>
          <p:cNvPr id="11" name="Rounded Rectangle 10"/>
          <p:cNvSpPr/>
          <p:nvPr/>
        </p:nvSpPr>
        <p:spPr bwMode="auto">
          <a:xfrm>
            <a:off x="5029200" y="1447800"/>
            <a:ext cx="1752600" cy="1524000"/>
          </a:xfrm>
          <a:prstGeom prst="roundRect">
            <a:avLst/>
          </a:prstGeom>
          <a:solidFill>
            <a:schemeClr val="accent1"/>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eaLnBrk="0" hangingPunct="0">
              <a:defRPr/>
            </a:pPr>
            <a:endParaRPr lang="en-US" dirty="0">
              <a:ln w="19050">
                <a:solidFill>
                  <a:srgbClr val="00573B">
                    <a:tint val="1000"/>
                  </a:srgbClr>
                </a:solidFill>
                <a:prstDash val="solid"/>
              </a:ln>
              <a:solidFill>
                <a:srgbClr val="FFFF99"/>
              </a:solidFill>
            </a:endParaRPr>
          </a:p>
          <a:p>
            <a:pPr algn="ctr" eaLnBrk="0" hangingPunct="0">
              <a:defRPr/>
            </a:pPr>
            <a:endParaRPr lang="en-US" dirty="0">
              <a:ln w="19050">
                <a:solidFill>
                  <a:srgbClr val="00573B">
                    <a:tint val="1000"/>
                  </a:srgbClr>
                </a:solidFill>
                <a:prstDash val="solid"/>
              </a:ln>
              <a:solidFill>
                <a:srgbClr val="FFFF99"/>
              </a:solidFill>
            </a:endParaRPr>
          </a:p>
          <a:p>
            <a:pPr algn="ctr" eaLnBrk="0" hangingPunct="0">
              <a:defRPr/>
            </a:pPr>
            <a:r>
              <a:rPr lang="en-US" b="1" dirty="0">
                <a:solidFill>
                  <a:srgbClr val="000000"/>
                </a:solidFill>
                <a:latin typeface="Rod" pitchFamily="49" charset="-79"/>
                <a:cs typeface="Rod" pitchFamily="49" charset="-79"/>
              </a:rPr>
              <a:t>Controller</a:t>
            </a:r>
            <a:r>
              <a:rPr lang="en-US" dirty="0">
                <a:ln w="19050">
                  <a:solidFill>
                    <a:srgbClr val="00573B">
                      <a:tint val="1000"/>
                    </a:srgbClr>
                  </a:solidFill>
                  <a:prstDash val="solid"/>
                </a:ln>
                <a:solidFill>
                  <a:srgbClr val="FFFF99"/>
                </a:solidFill>
              </a:rPr>
              <a:t> 			</a:t>
            </a:r>
          </a:p>
        </p:txBody>
      </p:sp>
      <p:sp>
        <p:nvSpPr>
          <p:cNvPr id="13" name="Rounded Rectangle 12"/>
          <p:cNvSpPr/>
          <p:nvPr/>
        </p:nvSpPr>
        <p:spPr bwMode="auto">
          <a:xfrm>
            <a:off x="3124200" y="3962400"/>
            <a:ext cx="1752600" cy="1524000"/>
          </a:xfrm>
          <a:prstGeom prst="roundRect">
            <a:avLst/>
          </a:prstGeom>
          <a:solidFill>
            <a:schemeClr val="accent6"/>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eaLnBrk="0" hangingPunct="0">
              <a:defRPr/>
            </a:pPr>
            <a:endParaRPr lang="en-US" b="1" dirty="0">
              <a:ln w="19050">
                <a:solidFill>
                  <a:srgbClr val="00573B">
                    <a:tint val="1000"/>
                  </a:srgbClr>
                </a:solidFill>
                <a:prstDash val="solid"/>
              </a:ln>
              <a:solidFill>
                <a:srgbClr val="FFFFFF"/>
              </a:solidFill>
            </a:endParaRPr>
          </a:p>
          <a:p>
            <a:pPr algn="ctr" eaLnBrk="0" hangingPunct="0">
              <a:defRPr/>
            </a:pPr>
            <a:endParaRPr lang="en-US" b="1" dirty="0">
              <a:ln w="19050">
                <a:solidFill>
                  <a:srgbClr val="00573B">
                    <a:tint val="1000"/>
                  </a:srgbClr>
                </a:solidFill>
                <a:prstDash val="solid"/>
              </a:ln>
              <a:solidFill>
                <a:srgbClr val="FFFFFF"/>
              </a:solidFill>
              <a:latin typeface="Times New Roman" pitchFamily="18" charset="0"/>
              <a:cs typeface="Times New Roman" pitchFamily="18" charset="0"/>
            </a:endParaRPr>
          </a:p>
          <a:p>
            <a:pPr algn="ctr" eaLnBrk="0" hangingPunct="0">
              <a:defRPr/>
            </a:pPr>
            <a:r>
              <a:rPr lang="en-US" b="1" dirty="0">
                <a:solidFill>
                  <a:srgbClr val="000000"/>
                </a:solidFill>
                <a:latin typeface="Rod" pitchFamily="49" charset="-79"/>
                <a:cs typeface="Rod" pitchFamily="49" charset="-79"/>
              </a:rPr>
              <a:t>Model</a:t>
            </a:r>
            <a:r>
              <a:rPr lang="en-US" b="1" dirty="0">
                <a:ln w="19050">
                  <a:solidFill>
                    <a:srgbClr val="00573B">
                      <a:tint val="1000"/>
                    </a:srgbClr>
                  </a:solidFill>
                  <a:prstDash val="solid"/>
                </a:ln>
                <a:solidFill>
                  <a:srgbClr val="FFFFFF"/>
                </a:solidFill>
                <a:latin typeface="Rod" pitchFamily="49" charset="-79"/>
                <a:cs typeface="Rod" pitchFamily="49" charset="-79"/>
              </a:rPr>
              <a:t>	</a:t>
            </a:r>
          </a:p>
        </p:txBody>
      </p:sp>
      <p:sp>
        <p:nvSpPr>
          <p:cNvPr id="14" name="Rounded Rectangle 13"/>
          <p:cNvSpPr/>
          <p:nvPr/>
        </p:nvSpPr>
        <p:spPr bwMode="auto">
          <a:xfrm>
            <a:off x="6934200" y="3962400"/>
            <a:ext cx="1752600" cy="1524000"/>
          </a:xfrm>
          <a:prstGeom prst="roundRect">
            <a:avLst/>
          </a:prstGeom>
          <a:solidFill>
            <a:schemeClr val="accent5">
              <a:lumMod val="75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hangingPunct="0">
              <a:defRPr/>
            </a:pPr>
            <a:endParaRPr lang="en-US" b="1" dirty="0">
              <a:ln w="19050">
                <a:solidFill>
                  <a:srgbClr val="00573B">
                    <a:tint val="1000"/>
                  </a:srgbClr>
                </a:solidFill>
                <a:prstDash val="solid"/>
              </a:ln>
              <a:solidFill>
                <a:srgbClr val="FFFFFF"/>
              </a:solidFill>
            </a:endParaRPr>
          </a:p>
          <a:p>
            <a:pPr algn="ctr" eaLnBrk="0" hangingPunct="0">
              <a:defRPr/>
            </a:pPr>
            <a:endParaRPr lang="en-US" b="1" dirty="0">
              <a:solidFill>
                <a:srgbClr val="000000"/>
              </a:solidFill>
              <a:latin typeface="Rod" pitchFamily="49" charset="-79"/>
              <a:cs typeface="Rod" pitchFamily="49" charset="-79"/>
            </a:endParaRPr>
          </a:p>
          <a:p>
            <a:pPr algn="ctr" eaLnBrk="0" hangingPunct="0">
              <a:defRPr/>
            </a:pPr>
            <a:r>
              <a:rPr lang="en-US" b="1" dirty="0">
                <a:solidFill>
                  <a:srgbClr val="000000"/>
                </a:solidFill>
                <a:latin typeface="Rod" pitchFamily="49" charset="-79"/>
                <a:cs typeface="Rod" pitchFamily="49" charset="-79"/>
              </a:rPr>
              <a:t>View</a:t>
            </a:r>
          </a:p>
        </p:txBody>
      </p:sp>
      <p:cxnSp>
        <p:nvCxnSpPr>
          <p:cNvPr id="10251" name="Elbow Connector 32"/>
          <p:cNvCxnSpPr>
            <a:cxnSpLocks noChangeShapeType="1"/>
          </p:cNvCxnSpPr>
          <p:nvPr/>
        </p:nvCxnSpPr>
        <p:spPr bwMode="auto">
          <a:xfrm rot="5400000">
            <a:off x="3728244" y="2661444"/>
            <a:ext cx="1763712" cy="838200"/>
          </a:xfrm>
          <a:prstGeom prst="bentConnector3">
            <a:avLst>
              <a:gd name="adj1" fmla="val 963"/>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0" name="Straight Arrow Connector 36"/>
          <p:cNvCxnSpPr>
            <a:cxnSpLocks noChangeShapeType="1"/>
          </p:cNvCxnSpPr>
          <p:nvPr/>
        </p:nvCxnSpPr>
        <p:spPr bwMode="auto">
          <a:xfrm flipH="1" flipV="1">
            <a:off x="4876800" y="5143500"/>
            <a:ext cx="20574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3" name="Straight Arrow Connector 70"/>
          <p:cNvCxnSpPr>
            <a:cxnSpLocks noChangeShapeType="1"/>
          </p:cNvCxnSpPr>
          <p:nvPr/>
        </p:nvCxnSpPr>
        <p:spPr bwMode="auto">
          <a:xfrm rot="10800000">
            <a:off x="6781800" y="2198689"/>
            <a:ext cx="1752600" cy="15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252" name="Elbow Connector 3"/>
          <p:cNvCxnSpPr>
            <a:cxnSpLocks noChangeShapeType="1"/>
            <a:stCxn id="14" idx="3"/>
          </p:cNvCxnSpPr>
          <p:nvPr/>
        </p:nvCxnSpPr>
        <p:spPr bwMode="auto">
          <a:xfrm flipV="1">
            <a:off x="8686800" y="2743200"/>
            <a:ext cx="762000" cy="1981200"/>
          </a:xfrm>
          <a:prstGeom prst="bentConnector2">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255" name="TextBox 4"/>
          <p:cNvSpPr txBox="1">
            <a:spLocks noChangeArrowheads="1"/>
          </p:cNvSpPr>
          <p:nvPr/>
        </p:nvSpPr>
        <p:spPr bwMode="auto">
          <a:xfrm>
            <a:off x="7424739" y="2219325"/>
            <a:ext cx="1247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2000">
                <a:solidFill>
                  <a:srgbClr val="000000"/>
                </a:solidFill>
                <a:latin typeface="Times New Roman" panose="02020603050405020304" pitchFamily="18" charset="0"/>
                <a:cs typeface="Times New Roman" panose="02020603050405020304" pitchFamily="18" charset="0"/>
              </a:rPr>
              <a:t>  Request</a:t>
            </a:r>
          </a:p>
        </p:txBody>
      </p:sp>
      <p:sp>
        <p:nvSpPr>
          <p:cNvPr id="10254" name="TextBox 5"/>
          <p:cNvSpPr txBox="1">
            <a:spLocks noChangeArrowheads="1"/>
          </p:cNvSpPr>
          <p:nvPr/>
        </p:nvSpPr>
        <p:spPr bwMode="auto">
          <a:xfrm rot="5400000">
            <a:off x="9007475" y="3946525"/>
            <a:ext cx="12842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2000">
                <a:solidFill>
                  <a:srgbClr val="000000"/>
                </a:solidFill>
                <a:latin typeface="Times New Roman" panose="02020603050405020304" pitchFamily="18" charset="0"/>
                <a:cs typeface="Times New Roman" panose="02020603050405020304" pitchFamily="18" charset="0"/>
              </a:rPr>
              <a:t>Response</a:t>
            </a:r>
          </a:p>
        </p:txBody>
      </p:sp>
      <p:grpSp>
        <p:nvGrpSpPr>
          <p:cNvPr id="10257" name="Group 4"/>
          <p:cNvGrpSpPr>
            <a:grpSpLocks/>
          </p:cNvGrpSpPr>
          <p:nvPr/>
        </p:nvGrpSpPr>
        <p:grpSpPr bwMode="auto">
          <a:xfrm>
            <a:off x="8610601" y="1371601"/>
            <a:ext cx="1260475" cy="1260475"/>
            <a:chOff x="7059613" y="1905000"/>
            <a:chExt cx="1259682" cy="1259682"/>
          </a:xfrm>
        </p:grpSpPr>
        <p:pic>
          <p:nvPicPr>
            <p:cNvPr id="10278" name="Picture 15" descr="http://icons.iconarchive.com/icons/deleket/scrap/256/Clien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9613" y="1905000"/>
              <a:ext cx="1259682" cy="125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9" name="TextBox 2"/>
            <p:cNvSpPr txBox="1">
              <a:spLocks noChangeArrowheads="1"/>
            </p:cNvSpPr>
            <p:nvPr/>
          </p:nvSpPr>
          <p:spPr bwMode="auto">
            <a:xfrm>
              <a:off x="7135766" y="2392680"/>
              <a:ext cx="1017635" cy="307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a:solidFill>
                    <a:srgbClr val="000000"/>
                  </a:solidFill>
                  <a:latin typeface="Rod" panose="02030509050101010101" pitchFamily="49" charset="-79"/>
                  <a:cs typeface="Rod" panose="02030509050101010101" pitchFamily="49" charset="-79"/>
                </a:rPr>
                <a:t> Client</a:t>
              </a:r>
            </a:p>
          </p:txBody>
        </p:sp>
      </p:grpSp>
      <p:sp>
        <p:nvSpPr>
          <p:cNvPr id="10258" name="TextBox 4"/>
          <p:cNvSpPr txBox="1">
            <a:spLocks noChangeArrowheads="1"/>
          </p:cNvSpPr>
          <p:nvPr/>
        </p:nvSpPr>
        <p:spPr bwMode="auto">
          <a:xfrm rot="-5400000">
            <a:off x="2987676" y="2770188"/>
            <a:ext cx="198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a:solidFill>
                  <a:srgbClr val="000000"/>
                </a:solidFill>
                <a:latin typeface="Times New Roman" panose="02020603050405020304" pitchFamily="18" charset="0"/>
                <a:cs typeface="Times New Roman" panose="02020603050405020304" pitchFamily="18" charset="0"/>
              </a:rPr>
              <a:t>Store</a:t>
            </a:r>
            <a:r>
              <a:rPr lang="en-US" altLang="en-US" sz="1400" b="0">
                <a:solidFill>
                  <a:srgbClr val="000000"/>
                </a:solidFill>
              </a:rPr>
              <a:t> </a:t>
            </a:r>
            <a:r>
              <a:rPr lang="en-US" altLang="en-US" sz="1400">
                <a:solidFill>
                  <a:srgbClr val="000000"/>
                </a:solidFill>
                <a:latin typeface="Times New Roman" panose="02020603050405020304" pitchFamily="18" charset="0"/>
                <a:cs typeface="Times New Roman" panose="02020603050405020304" pitchFamily="18" charset="0"/>
              </a:rPr>
              <a:t>the</a:t>
            </a:r>
            <a:r>
              <a:rPr lang="en-US" altLang="en-US" sz="1400" b="0">
                <a:solidFill>
                  <a:srgbClr val="000000"/>
                </a:solidFill>
              </a:rPr>
              <a:t> </a:t>
            </a:r>
            <a:r>
              <a:rPr lang="en-US" altLang="en-US" sz="1400">
                <a:solidFill>
                  <a:srgbClr val="000000"/>
                </a:solidFill>
                <a:latin typeface="Times New Roman" panose="02020603050405020304" pitchFamily="18" charset="0"/>
                <a:cs typeface="Times New Roman" panose="02020603050405020304" pitchFamily="18" charset="0"/>
              </a:rPr>
              <a:t>Request</a:t>
            </a:r>
            <a:r>
              <a:rPr lang="en-US" altLang="en-US" sz="1400" b="0">
                <a:solidFill>
                  <a:srgbClr val="000000"/>
                </a:solidFill>
              </a:rPr>
              <a:t> </a:t>
            </a:r>
            <a:r>
              <a:rPr lang="en-US" altLang="en-US" sz="1400">
                <a:solidFill>
                  <a:srgbClr val="000000"/>
                </a:solidFill>
                <a:latin typeface="Times New Roman" panose="02020603050405020304" pitchFamily="18" charset="0"/>
                <a:cs typeface="Times New Roman" panose="02020603050405020304" pitchFamily="18" charset="0"/>
              </a:rPr>
              <a:t>data</a:t>
            </a:r>
          </a:p>
        </p:txBody>
      </p:sp>
      <p:sp>
        <p:nvSpPr>
          <p:cNvPr id="4" name="TextBox 4"/>
          <p:cNvSpPr txBox="1">
            <a:spLocks noChangeArrowheads="1"/>
          </p:cNvSpPr>
          <p:nvPr/>
        </p:nvSpPr>
        <p:spPr bwMode="auto">
          <a:xfrm>
            <a:off x="4991100" y="4724401"/>
            <a:ext cx="2019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a:solidFill>
                  <a:srgbClr val="000000"/>
                </a:solidFill>
                <a:latin typeface="Times New Roman" panose="02020603050405020304" pitchFamily="18" charset="0"/>
                <a:cs typeface="Times New Roman" panose="02020603050405020304" pitchFamily="18" charset="0"/>
              </a:rPr>
              <a:t>Retrieve the Model data</a:t>
            </a:r>
          </a:p>
        </p:txBody>
      </p:sp>
      <p:cxnSp>
        <p:nvCxnSpPr>
          <p:cNvPr id="10260" name="Elbow Connector 15"/>
          <p:cNvCxnSpPr>
            <a:cxnSpLocks noChangeShapeType="1"/>
            <a:stCxn id="11" idx="2"/>
          </p:cNvCxnSpPr>
          <p:nvPr/>
        </p:nvCxnSpPr>
        <p:spPr bwMode="auto">
          <a:xfrm rot="16200000" flipH="1">
            <a:off x="5619750" y="3257550"/>
            <a:ext cx="1600200" cy="1028700"/>
          </a:xfrm>
          <a:prstGeom prst="bentConnector3">
            <a:avLst>
              <a:gd name="adj1" fmla="val 100157"/>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261" name="TextBox 4"/>
          <p:cNvSpPr txBox="1">
            <a:spLocks noChangeArrowheads="1"/>
          </p:cNvSpPr>
          <p:nvPr/>
        </p:nvSpPr>
        <p:spPr bwMode="auto">
          <a:xfrm rot="-5400000">
            <a:off x="4804570" y="3718720"/>
            <a:ext cx="1817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a:solidFill>
                  <a:srgbClr val="000000"/>
                </a:solidFill>
                <a:latin typeface="Times New Roman" panose="02020603050405020304" pitchFamily="18" charset="0"/>
                <a:cs typeface="Times New Roman" panose="02020603050405020304" pitchFamily="18" charset="0"/>
              </a:rPr>
              <a:t>Forward</a:t>
            </a:r>
            <a:r>
              <a:rPr lang="en-US" altLang="en-US" sz="1400" b="0">
                <a:solidFill>
                  <a:srgbClr val="000000"/>
                </a:solidFill>
              </a:rPr>
              <a:t> </a:t>
            </a:r>
            <a:r>
              <a:rPr lang="en-US" altLang="en-US" sz="1400">
                <a:solidFill>
                  <a:srgbClr val="000000"/>
                </a:solidFill>
                <a:latin typeface="Times New Roman" panose="02020603050405020304" pitchFamily="18" charset="0"/>
                <a:cs typeface="Times New Roman" panose="02020603050405020304" pitchFamily="18" charset="0"/>
              </a:rPr>
              <a:t>the</a:t>
            </a:r>
            <a:r>
              <a:rPr lang="en-US" altLang="en-US" sz="1400" b="0">
                <a:solidFill>
                  <a:srgbClr val="000000"/>
                </a:solidFill>
              </a:rPr>
              <a:t> </a:t>
            </a:r>
            <a:r>
              <a:rPr lang="en-US" altLang="en-US" sz="1400">
                <a:solidFill>
                  <a:srgbClr val="000000"/>
                </a:solidFill>
                <a:latin typeface="Times New Roman" panose="02020603050405020304" pitchFamily="18" charset="0"/>
                <a:cs typeface="Times New Roman" panose="02020603050405020304" pitchFamily="18" charset="0"/>
              </a:rPr>
              <a:t>Request</a:t>
            </a:r>
            <a:r>
              <a:rPr lang="en-US" altLang="en-US" sz="1400" b="0">
                <a:solidFill>
                  <a:srgbClr val="000000"/>
                </a:solidFill>
              </a:rPr>
              <a:t> </a:t>
            </a:r>
          </a:p>
        </p:txBody>
      </p:sp>
      <p:cxnSp>
        <p:nvCxnSpPr>
          <p:cNvPr id="5" name="Elbow Connector 8"/>
          <p:cNvCxnSpPr>
            <a:cxnSpLocks noChangeShapeType="1"/>
          </p:cNvCxnSpPr>
          <p:nvPr/>
        </p:nvCxnSpPr>
        <p:spPr bwMode="auto">
          <a:xfrm rot="5400000">
            <a:off x="7514432" y="2790032"/>
            <a:ext cx="1330325" cy="1014412"/>
          </a:xfrm>
          <a:prstGeom prst="bentConnector3">
            <a:avLst>
              <a:gd name="adj1" fmla="val 30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Rounded Rectangle 20"/>
          <p:cNvSpPr/>
          <p:nvPr/>
        </p:nvSpPr>
        <p:spPr bwMode="auto">
          <a:xfrm>
            <a:off x="1882284" y="1524001"/>
            <a:ext cx="1385457" cy="468411"/>
          </a:xfrm>
          <a:prstGeom prst="roundRect">
            <a:avLst/>
          </a:prstGeom>
          <a:solidFill>
            <a:schemeClr val="accent3">
              <a:lumMod val="6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sz="1400" b="1" dirty="0">
                <a:solidFill>
                  <a:srgbClr val="000000"/>
                </a:solidFill>
                <a:latin typeface="Rod" pitchFamily="49" charset="-79"/>
                <a:cs typeface="Rod" pitchFamily="49" charset="-79"/>
              </a:rPr>
              <a:t>Validation Class</a:t>
            </a:r>
          </a:p>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 			</a:t>
            </a:r>
          </a:p>
        </p:txBody>
      </p:sp>
      <p:sp>
        <p:nvSpPr>
          <p:cNvPr id="22" name="Rounded Rectangle 21"/>
          <p:cNvSpPr/>
          <p:nvPr/>
        </p:nvSpPr>
        <p:spPr bwMode="auto">
          <a:xfrm>
            <a:off x="1913947" y="2114146"/>
            <a:ext cx="1385457" cy="468411"/>
          </a:xfrm>
          <a:prstGeom prst="roundRect">
            <a:avLst/>
          </a:prstGeom>
          <a:solidFill>
            <a:schemeClr val="accent3">
              <a:lumMod val="6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sz="1400" b="1" dirty="0">
                <a:solidFill>
                  <a:srgbClr val="000000"/>
                </a:solidFill>
                <a:latin typeface="Rod" pitchFamily="49" charset="-79"/>
                <a:cs typeface="Rod" pitchFamily="49" charset="-79"/>
              </a:rPr>
              <a:t>Business Class</a:t>
            </a:r>
          </a:p>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 			</a:t>
            </a:r>
          </a:p>
        </p:txBody>
      </p:sp>
      <p:sp>
        <p:nvSpPr>
          <p:cNvPr id="23" name="Rounded Rectangle 22"/>
          <p:cNvSpPr/>
          <p:nvPr/>
        </p:nvSpPr>
        <p:spPr bwMode="auto">
          <a:xfrm>
            <a:off x="1913947" y="2729254"/>
            <a:ext cx="1385457" cy="468411"/>
          </a:xfrm>
          <a:prstGeom prst="roundRect">
            <a:avLst/>
          </a:prstGeom>
          <a:solidFill>
            <a:schemeClr val="accent3">
              <a:lumMod val="6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DAO Class</a:t>
            </a:r>
          </a:p>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 			</a:t>
            </a:r>
          </a:p>
        </p:txBody>
      </p:sp>
      <p:cxnSp>
        <p:nvCxnSpPr>
          <p:cNvPr id="10272" name="Straight Arrow Connector 23"/>
          <p:cNvCxnSpPr>
            <a:cxnSpLocks noChangeShapeType="1"/>
          </p:cNvCxnSpPr>
          <p:nvPr/>
        </p:nvCxnSpPr>
        <p:spPr bwMode="auto">
          <a:xfrm flipH="1">
            <a:off x="3505200" y="1858963"/>
            <a:ext cx="1485900"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273" name="TextBox 4"/>
          <p:cNvSpPr txBox="1">
            <a:spLocks noChangeArrowheads="1"/>
          </p:cNvSpPr>
          <p:nvPr/>
        </p:nvSpPr>
        <p:spPr bwMode="auto">
          <a:xfrm>
            <a:off x="3427414" y="1346201"/>
            <a:ext cx="175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a:solidFill>
                  <a:srgbClr val="000000"/>
                </a:solidFill>
                <a:latin typeface="Times New Roman" panose="02020603050405020304" pitchFamily="18" charset="0"/>
                <a:cs typeface="Times New Roman" panose="02020603050405020304" pitchFamily="18" charset="0"/>
              </a:rPr>
              <a:t>Calling and Passing  model object</a:t>
            </a:r>
          </a:p>
        </p:txBody>
      </p:sp>
      <p:cxnSp>
        <p:nvCxnSpPr>
          <p:cNvPr id="3" name="Elbow Connector 28"/>
          <p:cNvCxnSpPr>
            <a:cxnSpLocks noChangeShapeType="1"/>
          </p:cNvCxnSpPr>
          <p:nvPr/>
        </p:nvCxnSpPr>
        <p:spPr bwMode="auto">
          <a:xfrm rot="16200000" flipH="1">
            <a:off x="2058194" y="3723482"/>
            <a:ext cx="1284288" cy="847725"/>
          </a:xfrm>
          <a:prstGeom prst="bentConnector3">
            <a:avLst>
              <a:gd name="adj1" fmla="val 9919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 name="TextBox 4"/>
          <p:cNvSpPr txBox="1">
            <a:spLocks noChangeArrowheads="1"/>
          </p:cNvSpPr>
          <p:nvPr/>
        </p:nvSpPr>
        <p:spPr bwMode="auto">
          <a:xfrm rot="-5400000">
            <a:off x="1273176" y="3951289"/>
            <a:ext cx="1330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a:solidFill>
                  <a:srgbClr val="000000"/>
                </a:solidFill>
                <a:latin typeface="Times New Roman" panose="02020603050405020304" pitchFamily="18" charset="0"/>
                <a:cs typeface="Times New Roman" panose="02020603050405020304" pitchFamily="18" charset="0"/>
              </a:rPr>
              <a:t>Accessing Model Object</a:t>
            </a:r>
          </a:p>
        </p:txBody>
      </p:sp>
      <p:cxnSp>
        <p:nvCxnSpPr>
          <p:cNvPr id="10276" name="Straight Arrow Connector 7"/>
          <p:cNvCxnSpPr>
            <a:cxnSpLocks noChangeShapeType="1"/>
          </p:cNvCxnSpPr>
          <p:nvPr/>
        </p:nvCxnSpPr>
        <p:spPr bwMode="auto">
          <a:xfrm>
            <a:off x="6781800" y="1758950"/>
            <a:ext cx="1752600"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0277" name="TextBox 5"/>
          <p:cNvSpPr txBox="1">
            <a:spLocks noChangeArrowheads="1"/>
          </p:cNvSpPr>
          <p:nvPr/>
        </p:nvSpPr>
        <p:spPr bwMode="auto">
          <a:xfrm>
            <a:off x="6934200" y="1246189"/>
            <a:ext cx="12842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2000">
                <a:solidFill>
                  <a:srgbClr val="000000"/>
                </a:solidFill>
                <a:latin typeface="Times New Roman" panose="02020603050405020304" pitchFamily="18" charset="0"/>
                <a:cs typeface="Times New Roman" panose="02020603050405020304" pitchFamily="18" charset="0"/>
              </a:rPr>
              <a:t>Response</a:t>
            </a:r>
          </a:p>
        </p:txBody>
      </p:sp>
      <p:sp>
        <p:nvSpPr>
          <p:cNvPr id="7" name="Text Placeholder 6"/>
          <p:cNvSpPr>
            <a:spLocks noGrp="1"/>
          </p:cNvSpPr>
          <p:nvPr>
            <p:ph type="body" sz="quarter" idx="10"/>
          </p:nvPr>
        </p:nvSpPr>
        <p:spPr/>
        <p:txBody>
          <a:bodyPr/>
          <a:lstStyle/>
          <a:p>
            <a:r>
              <a:rPr lang="en-US" dirty="0">
                <a:solidFill>
                  <a:srgbClr val="002060"/>
                </a:solidFill>
              </a:rPr>
              <a:t>MVC Overview </a:t>
            </a:r>
          </a:p>
        </p:txBody>
      </p:sp>
    </p:spTree>
    <p:extLst>
      <p:ext uri="{BB962C8B-B14F-4D97-AF65-F5344CB8AC3E}">
        <p14:creationId xmlns:p14="http://schemas.microsoft.com/office/powerpoint/2010/main" val="652392772"/>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1050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 presetClass="entr" presetSubtype="0" fill="hold" grpId="0" nodeType="withEffect">
                                  <p:stCondLst>
                                    <p:cond delay="10500"/>
                                  </p:stCondLst>
                                  <p:childTnLst>
                                    <p:set>
                                      <p:cBhvr>
                                        <p:cTn id="9" dur="1" fill="hold">
                                          <p:stCondLst>
                                            <p:cond delay="0"/>
                                          </p:stCondLst>
                                        </p:cTn>
                                        <p:tgtEl>
                                          <p:spTgt spid="6"/>
                                        </p:tgtEl>
                                        <p:attrNameLst>
                                          <p:attrName>style.visibility</p:attrName>
                                        </p:attrNameLst>
                                      </p:cBhvr>
                                      <p:to>
                                        <p:strVal val="visible"/>
                                      </p:to>
                                    </p:set>
                                  </p:childTnLst>
                                </p:cTn>
                              </p:par>
                              <p:par>
                                <p:cTn id="10" presetID="22" presetClass="entr" presetSubtype="2" fill="hold" nodeType="withEffect">
                                  <p:stCondLst>
                                    <p:cond delay="31000"/>
                                  </p:stCondLst>
                                  <p:childTnLst>
                                    <p:set>
                                      <p:cBhvr>
                                        <p:cTn id="11" dur="1" fill="hold">
                                          <p:stCondLst>
                                            <p:cond delay="0"/>
                                          </p:stCondLst>
                                        </p:cTn>
                                        <p:tgtEl>
                                          <p:spTgt spid="10250"/>
                                        </p:tgtEl>
                                        <p:attrNameLst>
                                          <p:attrName>style.visibility</p:attrName>
                                        </p:attrNameLst>
                                      </p:cBhvr>
                                      <p:to>
                                        <p:strVal val="visible"/>
                                      </p:to>
                                    </p:set>
                                    <p:animEffect transition="in" filter="wipe(right)">
                                      <p:cBhvr>
                                        <p:cTn id="12" dur="500"/>
                                        <p:tgtEl>
                                          <p:spTgt spid="10250"/>
                                        </p:tgtEl>
                                      </p:cBhvr>
                                    </p:animEffect>
                                  </p:childTnLst>
                                </p:cTn>
                              </p:par>
                              <p:par>
                                <p:cTn id="13" presetID="1" presetClass="entr" presetSubtype="0" fill="hold" grpId="0" nodeType="withEffect">
                                  <p:stCondLst>
                                    <p:cond delay="31000"/>
                                  </p:stCondLst>
                                  <p:childTnLst>
                                    <p:set>
                                      <p:cBhvr>
                                        <p:cTn id="14" dur="1" fill="hold">
                                          <p:stCondLst>
                                            <p:cond delay="0"/>
                                          </p:stCondLst>
                                        </p:cTn>
                                        <p:tgtEl>
                                          <p:spTgt spid="4"/>
                                        </p:tgtEl>
                                        <p:attrNameLst>
                                          <p:attrName>style.visibility</p:attrName>
                                        </p:attrNameLst>
                                      </p:cBhvr>
                                      <p:to>
                                        <p:strVal val="visible"/>
                                      </p:to>
                                    </p:set>
                                  </p:childTnLst>
                                </p:cTn>
                              </p:par>
                              <p:par>
                                <p:cTn id="15" presetID="22" presetClass="entr" presetSubtype="1" fill="hold" nodeType="withEffect">
                                  <p:stCondLst>
                                    <p:cond delay="2900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4" fill="hold" nodeType="withEffect">
                                  <p:stCondLst>
                                    <p:cond delay="34000"/>
                                  </p:stCondLst>
                                  <p:childTnLst>
                                    <p:set>
                                      <p:cBhvr>
                                        <p:cTn id="19" dur="1" fill="hold">
                                          <p:stCondLst>
                                            <p:cond delay="0"/>
                                          </p:stCondLst>
                                        </p:cTn>
                                        <p:tgtEl>
                                          <p:spTgt spid="10252"/>
                                        </p:tgtEl>
                                        <p:attrNameLst>
                                          <p:attrName>style.visibility</p:attrName>
                                        </p:attrNameLst>
                                      </p:cBhvr>
                                      <p:to>
                                        <p:strVal val="visible"/>
                                      </p:to>
                                    </p:set>
                                    <p:animEffect transition="in" filter="wipe(down)">
                                      <p:cBhvr>
                                        <p:cTn id="20" dur="500"/>
                                        <p:tgtEl>
                                          <p:spTgt spid="10252"/>
                                        </p:tgtEl>
                                      </p:cBhvr>
                                    </p:animEffect>
                                  </p:childTnLst>
                                </p:cTn>
                              </p:par>
                              <p:par>
                                <p:cTn id="21" presetID="22" presetClass="entr" presetSubtype="4" fill="hold" grpId="0" nodeType="withEffect">
                                  <p:stCondLst>
                                    <p:cond delay="34000"/>
                                  </p:stCondLst>
                                  <p:childTnLst>
                                    <p:set>
                                      <p:cBhvr>
                                        <p:cTn id="22" dur="1" fill="hold">
                                          <p:stCondLst>
                                            <p:cond delay="0"/>
                                          </p:stCondLst>
                                        </p:cTn>
                                        <p:tgtEl>
                                          <p:spTgt spid="10254"/>
                                        </p:tgtEl>
                                        <p:attrNameLst>
                                          <p:attrName>style.visibility</p:attrName>
                                        </p:attrNameLst>
                                      </p:cBhvr>
                                      <p:to>
                                        <p:strVal val="visible"/>
                                      </p:to>
                                    </p:set>
                                    <p:animEffect transition="in" filter="wipe(down)">
                                      <p:cBhvr>
                                        <p:cTn id="23" dur="500"/>
                                        <p:tgtEl>
                                          <p:spTgt spid="10254"/>
                                        </p:tgtEl>
                                      </p:cBhvr>
                                    </p:animEffect>
                                  </p:childTnLst>
                                </p:cTn>
                              </p:par>
                              <p:par>
                                <p:cTn id="24" presetID="1" presetClass="entr" presetSubtype="0" fill="hold" nodeType="withEffect">
                                  <p:stCondLst>
                                    <p:cond delay="500"/>
                                  </p:stCondLst>
                                  <p:childTnLst>
                                    <p:set>
                                      <p:cBhvr>
                                        <p:cTn id="25" dur="1" fill="hold">
                                          <p:stCondLst>
                                            <p:cond delay="0"/>
                                          </p:stCondLst>
                                        </p:cTn>
                                        <p:tgtEl>
                                          <p:spTgt spid="34"/>
                                        </p:tgtEl>
                                        <p:attrNameLst>
                                          <p:attrName>style.visibility</p:attrName>
                                        </p:attrNameLst>
                                      </p:cBhvr>
                                      <p:to>
                                        <p:strVal val="visible"/>
                                      </p:to>
                                    </p:set>
                                  </p:childTnLst>
                                </p:cTn>
                              </p:par>
                              <p:par>
                                <p:cTn id="26" presetID="1" presetClass="entr" presetSubtype="0" fill="hold" nodeType="withEffect">
                                  <p:stCondLst>
                                    <p:cond delay="19000"/>
                                  </p:stCondLst>
                                  <p:childTnLst>
                                    <p:set>
                                      <p:cBhvr>
                                        <p:cTn id="27" dur="1" fill="hold">
                                          <p:stCondLst>
                                            <p:cond delay="0"/>
                                          </p:stCondLst>
                                        </p:cTn>
                                        <p:tgtEl>
                                          <p:spTgt spid="35"/>
                                        </p:tgtEl>
                                        <p:attrNameLst>
                                          <p:attrName>style.visibility</p:attrName>
                                        </p:attrNameLst>
                                      </p:cBhvr>
                                      <p:to>
                                        <p:strVal val="visible"/>
                                      </p:to>
                                    </p:set>
                                  </p:childTnLst>
                                </p:cTn>
                              </p:par>
                              <p:par>
                                <p:cTn id="28" presetID="1" presetClass="exit" presetSubtype="0" fill="hold" nodeType="withEffect">
                                  <p:stCondLst>
                                    <p:cond delay="18500"/>
                                  </p:stCondLst>
                                  <p:childTnLst>
                                    <p:set>
                                      <p:cBhvr>
                                        <p:cTn id="29"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4" grpId="0"/>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bwMode="auto">
          <a:xfrm>
            <a:off x="4267200" y="823914"/>
            <a:ext cx="4495800" cy="5424487"/>
          </a:xfrm>
          <a:prstGeom prst="rect">
            <a:avLst/>
          </a:prstGeom>
          <a:ln>
            <a:solidFill>
              <a:srgbClr val="7030A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eaLnBrk="0" hangingPunct="0">
              <a:defRPr/>
            </a:pPr>
            <a:r>
              <a:rPr lang="en-US" dirty="0">
                <a:solidFill>
                  <a:srgbClr val="000000"/>
                </a:solidFill>
              </a:rPr>
              <a:t>WEB SERVER</a:t>
            </a:r>
          </a:p>
        </p:txBody>
      </p:sp>
      <p:sp>
        <p:nvSpPr>
          <p:cNvPr id="27" name="Rounded Rectangle 26"/>
          <p:cNvSpPr/>
          <p:nvPr/>
        </p:nvSpPr>
        <p:spPr bwMode="auto">
          <a:xfrm>
            <a:off x="4759276" y="1188580"/>
            <a:ext cx="1565325" cy="1382867"/>
          </a:xfrm>
          <a:prstGeom prst="roundRect">
            <a:avLst/>
          </a:prstGeom>
          <a:solidFill>
            <a:srgbClr val="92D05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eaLnBrk="0" hangingPunct="0">
              <a:defRPr/>
            </a:pPr>
            <a:endParaRPr lang="en-US" dirty="0">
              <a:ln w="19050">
                <a:solidFill>
                  <a:srgbClr val="00573B">
                    <a:tint val="1000"/>
                  </a:srgbClr>
                </a:solidFill>
                <a:prstDash val="solid"/>
              </a:ln>
              <a:solidFill>
                <a:srgbClr val="FFFF99"/>
              </a:solidFill>
            </a:endParaRPr>
          </a:p>
          <a:p>
            <a:pPr algn="ctr" eaLnBrk="0" hangingPunct="0">
              <a:defRPr/>
            </a:pPr>
            <a:endParaRPr lang="en-US" dirty="0">
              <a:ln w="19050">
                <a:solidFill>
                  <a:srgbClr val="00573B">
                    <a:tint val="1000"/>
                  </a:srgbClr>
                </a:solidFill>
                <a:prstDash val="solid"/>
              </a:ln>
              <a:solidFill>
                <a:srgbClr val="FFFF99"/>
              </a:solidFill>
            </a:endParaRPr>
          </a:p>
          <a:p>
            <a:pPr algn="ctr" eaLnBrk="0" hangingPunct="0">
              <a:defRPr/>
            </a:pPr>
            <a:r>
              <a:rPr lang="en-US" dirty="0">
                <a:ln w="19050">
                  <a:solidFill>
                    <a:srgbClr val="00573B">
                      <a:tint val="1000"/>
                    </a:srgbClr>
                  </a:solidFill>
                  <a:prstDash val="solid"/>
                </a:ln>
                <a:solidFill>
                  <a:srgbClr val="FFFF99"/>
                </a:solidFill>
              </a:rPr>
              <a:t>			</a:t>
            </a:r>
          </a:p>
        </p:txBody>
      </p:sp>
      <p:sp>
        <p:nvSpPr>
          <p:cNvPr id="11269" name="TextBox 7"/>
          <p:cNvSpPr txBox="1">
            <a:spLocks noChangeArrowheads="1"/>
          </p:cNvSpPr>
          <p:nvPr/>
        </p:nvSpPr>
        <p:spPr bwMode="auto">
          <a:xfrm>
            <a:off x="1524000" y="2133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altLang="en-US" sz="1800" b="0">
              <a:solidFill>
                <a:srgbClr val="000000"/>
              </a:solidFill>
            </a:endParaRPr>
          </a:p>
        </p:txBody>
      </p:sp>
      <p:pic>
        <p:nvPicPr>
          <p:cNvPr id="57" name="Picture 9" descr="https://encrypted-tbn2.gstatic.com/images?q=tbn:ANd9GcQnsbvGrIphVEdAVnv7fGkz_ZhQiYAB2jap1NoxYB-29QdwY8m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371600"/>
            <a:ext cx="1752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689" y="4984751"/>
            <a:ext cx="131762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0689" y="4984751"/>
            <a:ext cx="13176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ounded Rectangle 59"/>
          <p:cNvSpPr/>
          <p:nvPr/>
        </p:nvSpPr>
        <p:spPr bwMode="auto">
          <a:xfrm>
            <a:off x="4800600" y="1255136"/>
            <a:ext cx="1447800" cy="1246909"/>
          </a:xfrm>
          <a:prstGeom prst="round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eaLnBrk="0" hangingPunct="0">
              <a:defRPr/>
            </a:pPr>
            <a:endParaRPr lang="en-US"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Controller</a:t>
            </a:r>
          </a:p>
          <a:p>
            <a:pPr algn="ctr" eaLnBrk="0" hangingPunct="0">
              <a:defRPr/>
            </a:pPr>
            <a:r>
              <a:rPr lang="en-US" dirty="0">
                <a:solidFill>
                  <a:srgbClr val="000000"/>
                </a:solidFill>
                <a:latin typeface="Rod" pitchFamily="49" charset="-79"/>
                <a:cs typeface="Rod" pitchFamily="49" charset="-79"/>
              </a:rPr>
              <a:t> 			</a:t>
            </a:r>
          </a:p>
        </p:txBody>
      </p:sp>
      <p:graphicFrame>
        <p:nvGraphicFramePr>
          <p:cNvPr id="61" name="Table 60"/>
          <p:cNvGraphicFramePr>
            <a:graphicFrameLocks noGrp="1"/>
          </p:cNvGraphicFramePr>
          <p:nvPr/>
        </p:nvGraphicFramePr>
        <p:xfrm>
          <a:off x="8991601" y="3903663"/>
          <a:ext cx="1447799" cy="1219200"/>
        </p:xfrm>
        <a:graphic>
          <a:graphicData uri="http://schemas.openxmlformats.org/drawingml/2006/table">
            <a:tbl>
              <a:tblPr>
                <a:tableStyleId>{2D5ABB26-0587-4C30-8999-92F81FD0307C}</a:tableStyleId>
              </a:tblPr>
              <a:tblGrid>
                <a:gridCol w="261257"/>
                <a:gridCol w="522514"/>
                <a:gridCol w="261257"/>
                <a:gridCol w="402771"/>
              </a:tblGrid>
              <a:tr h="152811">
                <a:tc>
                  <a:txBody>
                    <a:bodyPr/>
                    <a:lstStyle/>
                    <a:p>
                      <a:pPr algn="l" fontAlgn="b"/>
                      <a:r>
                        <a:rPr lang="en-US" sz="800" b="1" u="none" strike="noStrike" dirty="0">
                          <a:effectLst/>
                          <a:latin typeface="Times New Roman" pitchFamily="18" charset="0"/>
                          <a:cs typeface="Times New Roman" pitchFamily="18" charset="0"/>
                        </a:rPr>
                        <a:t>Code</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800" b="1" u="none" strike="noStrike" dirty="0">
                          <a:effectLst/>
                          <a:latin typeface="Times New Roman" pitchFamily="18" charset="0"/>
                          <a:cs typeface="Times New Roman" pitchFamily="18" charset="0"/>
                        </a:rPr>
                        <a:t>Name </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800" b="1" u="none" strike="noStrike" dirty="0">
                          <a:effectLst/>
                          <a:latin typeface="Times New Roman" pitchFamily="18" charset="0"/>
                          <a:cs typeface="Times New Roman" pitchFamily="18" charset="0"/>
                        </a:rPr>
                        <a:t>City</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800" b="1" u="none" strike="noStrike" dirty="0">
                          <a:effectLst/>
                          <a:latin typeface="Times New Roman" pitchFamily="18" charset="0"/>
                          <a:cs typeface="Times New Roman" pitchFamily="18" charset="0"/>
                        </a:rPr>
                        <a:t>Salary </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01280">
                <a:tc>
                  <a:txBody>
                    <a:bodyPr/>
                    <a:lstStyle/>
                    <a:p>
                      <a:pPr algn="l" fontAlgn="b"/>
                      <a:r>
                        <a:rPr lang="en-US" sz="800" b="1" u="none" strike="noStrike">
                          <a:effectLst/>
                          <a:latin typeface="Times New Roman" pitchFamily="18" charset="0"/>
                          <a:cs typeface="Times New Roman" pitchFamily="18" charset="0"/>
                        </a:rPr>
                        <a:t>C002</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dirty="0" err="1">
                          <a:effectLst/>
                          <a:latin typeface="Times New Roman" pitchFamily="18" charset="0"/>
                          <a:cs typeface="Times New Roman" pitchFamily="18" charset="0"/>
                        </a:rPr>
                        <a:t>Ganandeep</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dirty="0" err="1" smtClean="0">
                          <a:effectLst/>
                          <a:latin typeface="Times New Roman" pitchFamily="18" charset="0"/>
                          <a:cs typeface="Times New Roman" pitchFamily="18" charset="0"/>
                        </a:rPr>
                        <a:t>PUne</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latin typeface="Times New Roman" pitchFamily="18" charset="0"/>
                          <a:cs typeface="Times New Roman" pitchFamily="18" charset="0"/>
                        </a:rPr>
                        <a:t>22222</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703">
                <a:tc>
                  <a:txBody>
                    <a:bodyPr/>
                    <a:lstStyle/>
                    <a:p>
                      <a:pPr algn="l" fontAlgn="b"/>
                      <a:r>
                        <a:rPr lang="en-US" sz="800" b="1" u="none" strike="noStrike">
                          <a:effectLst/>
                          <a:latin typeface="Times New Roman" pitchFamily="18" charset="0"/>
                          <a:cs typeface="Times New Roman" pitchFamily="18" charset="0"/>
                        </a:rPr>
                        <a:t> </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a:effectLst/>
                          <a:latin typeface="Times New Roman" pitchFamily="18" charset="0"/>
                          <a:cs typeface="Times New Roman" pitchFamily="18" charset="0"/>
                        </a:rPr>
                        <a:t> </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dirty="0">
                          <a:effectLst/>
                          <a:latin typeface="Times New Roman" pitchFamily="18" charset="0"/>
                          <a:cs typeface="Times New Roman" pitchFamily="18" charset="0"/>
                        </a:rPr>
                        <a:t> </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dirty="0">
                          <a:effectLst/>
                          <a:latin typeface="Times New Roman" pitchFamily="18" charset="0"/>
                          <a:cs typeface="Times New Roman" pitchFamily="18" charset="0"/>
                        </a:rPr>
                        <a:t> </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703">
                <a:tc>
                  <a:txBody>
                    <a:bodyPr/>
                    <a:lstStyle/>
                    <a:p>
                      <a:pPr algn="l" fontAlgn="b"/>
                      <a:r>
                        <a:rPr lang="en-US" sz="800" b="1" u="none" strike="noStrike">
                          <a:effectLst/>
                          <a:latin typeface="Times New Roman" pitchFamily="18" charset="0"/>
                          <a:cs typeface="Times New Roman" pitchFamily="18" charset="0"/>
                        </a:rPr>
                        <a:t> </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a:effectLst/>
                          <a:latin typeface="Times New Roman" pitchFamily="18" charset="0"/>
                          <a:cs typeface="Times New Roman" pitchFamily="18" charset="0"/>
                        </a:rPr>
                        <a:t> </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a:effectLst/>
                          <a:latin typeface="Times New Roman" pitchFamily="18" charset="0"/>
                          <a:cs typeface="Times New Roman" pitchFamily="18" charset="0"/>
                        </a:rPr>
                        <a:t> </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dirty="0">
                          <a:effectLst/>
                          <a:latin typeface="Times New Roman" pitchFamily="18" charset="0"/>
                          <a:cs typeface="Times New Roman" pitchFamily="18" charset="0"/>
                        </a:rPr>
                        <a:t> </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703">
                <a:tc>
                  <a:txBody>
                    <a:bodyPr/>
                    <a:lstStyle/>
                    <a:p>
                      <a:pPr algn="l" fontAlgn="b"/>
                      <a:r>
                        <a:rPr lang="en-US" sz="800" b="1" u="none" strike="noStrike">
                          <a:effectLst/>
                          <a:latin typeface="Times New Roman" pitchFamily="18" charset="0"/>
                          <a:cs typeface="Times New Roman" pitchFamily="18" charset="0"/>
                        </a:rPr>
                        <a:t> </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dirty="0">
                          <a:effectLst/>
                          <a:latin typeface="Times New Roman" pitchFamily="18" charset="0"/>
                          <a:cs typeface="Times New Roman" pitchFamily="18" charset="0"/>
                        </a:rPr>
                        <a:t> </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a:effectLst/>
                          <a:latin typeface="Times New Roman" pitchFamily="18" charset="0"/>
                          <a:cs typeface="Times New Roman" pitchFamily="18" charset="0"/>
                        </a:rPr>
                        <a:t> </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dirty="0">
                          <a:effectLst/>
                          <a:latin typeface="Times New Roman" pitchFamily="18" charset="0"/>
                          <a:cs typeface="Times New Roman" pitchFamily="18" charset="0"/>
                        </a:rPr>
                        <a:t> </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2" name="Rounded Rectangle 61"/>
          <p:cNvSpPr/>
          <p:nvPr/>
        </p:nvSpPr>
        <p:spPr bwMode="auto">
          <a:xfrm>
            <a:off x="4800600" y="3083936"/>
            <a:ext cx="1447800" cy="1246909"/>
          </a:xfrm>
          <a:prstGeom prst="roundRect">
            <a:avLst/>
          </a:prstGeom>
          <a:solidFill>
            <a:schemeClr val="accent6"/>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eaLnBrk="0" hangingPunct="0">
              <a:defRPr/>
            </a:pPr>
            <a:endParaRPr lang="en-US"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Model</a:t>
            </a:r>
          </a:p>
          <a:p>
            <a:pPr algn="ctr" eaLnBrk="0" hangingPunct="0">
              <a:defRPr/>
            </a:pPr>
            <a:r>
              <a:rPr lang="en-US" b="1" dirty="0">
                <a:solidFill>
                  <a:srgbClr val="000000"/>
                </a:solidFill>
                <a:latin typeface="Rod" pitchFamily="49" charset="-79"/>
                <a:cs typeface="Rod" pitchFamily="49" charset="-79"/>
              </a:rPr>
              <a:t> 			</a:t>
            </a:r>
          </a:p>
        </p:txBody>
      </p:sp>
      <p:sp>
        <p:nvSpPr>
          <p:cNvPr id="63" name="Rounded Rectangle 62"/>
          <p:cNvSpPr/>
          <p:nvPr/>
        </p:nvSpPr>
        <p:spPr bwMode="auto">
          <a:xfrm>
            <a:off x="6858000" y="1300163"/>
            <a:ext cx="1676400" cy="623455"/>
          </a:xfrm>
          <a:prstGeom prst="roundRect">
            <a:avLst/>
          </a:prstGeom>
          <a:solidFill>
            <a:schemeClr val="accent3">
              <a:lumMod val="6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sz="1400" b="1" dirty="0">
                <a:solidFill>
                  <a:srgbClr val="000000"/>
                </a:solidFill>
                <a:latin typeface="Rod" pitchFamily="49" charset="-79"/>
                <a:cs typeface="Rod" pitchFamily="49" charset="-79"/>
              </a:rPr>
              <a:t>Validation Class</a:t>
            </a:r>
          </a:p>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 			</a:t>
            </a:r>
          </a:p>
        </p:txBody>
      </p:sp>
      <p:sp>
        <p:nvSpPr>
          <p:cNvPr id="64" name="Rounded Rectangle 63"/>
          <p:cNvSpPr/>
          <p:nvPr/>
        </p:nvSpPr>
        <p:spPr bwMode="auto">
          <a:xfrm>
            <a:off x="6858000" y="2214563"/>
            <a:ext cx="1524000" cy="623455"/>
          </a:xfrm>
          <a:prstGeom prst="roundRect">
            <a:avLst/>
          </a:prstGeom>
          <a:solidFill>
            <a:schemeClr val="accent3">
              <a:lumMod val="6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sz="1400" b="1" dirty="0">
                <a:solidFill>
                  <a:srgbClr val="000000"/>
                </a:solidFill>
                <a:latin typeface="Rod" pitchFamily="49" charset="-79"/>
                <a:cs typeface="Rod" pitchFamily="49" charset="-79"/>
              </a:rPr>
              <a:t>Business Class</a:t>
            </a:r>
          </a:p>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 			</a:t>
            </a:r>
          </a:p>
        </p:txBody>
      </p:sp>
      <p:sp>
        <p:nvSpPr>
          <p:cNvPr id="65" name="Rounded Rectangle 64"/>
          <p:cNvSpPr/>
          <p:nvPr/>
        </p:nvSpPr>
        <p:spPr bwMode="auto">
          <a:xfrm>
            <a:off x="6858000" y="3205163"/>
            <a:ext cx="1524000" cy="623455"/>
          </a:xfrm>
          <a:prstGeom prst="roundRect">
            <a:avLst/>
          </a:prstGeom>
          <a:solidFill>
            <a:schemeClr val="accent3">
              <a:lumMod val="6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DAO Class</a:t>
            </a:r>
          </a:p>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 			</a:t>
            </a:r>
          </a:p>
        </p:txBody>
      </p:sp>
      <p:cxnSp>
        <p:nvCxnSpPr>
          <p:cNvPr id="69" name="Straight Arrow Connector 79"/>
          <p:cNvCxnSpPr>
            <a:cxnSpLocks noChangeShapeType="1"/>
          </p:cNvCxnSpPr>
          <p:nvPr/>
        </p:nvCxnSpPr>
        <p:spPr bwMode="auto">
          <a:xfrm>
            <a:off x="3352800" y="1855788"/>
            <a:ext cx="1447800"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 name="Straight Arrow Connector 81"/>
          <p:cNvCxnSpPr>
            <a:cxnSpLocks noChangeShapeType="1"/>
          </p:cNvCxnSpPr>
          <p:nvPr/>
        </p:nvCxnSpPr>
        <p:spPr bwMode="auto">
          <a:xfrm flipH="1">
            <a:off x="5561014" y="2586039"/>
            <a:ext cx="3175" cy="41592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74" name="TextBox 107"/>
          <p:cNvSpPr txBox="1">
            <a:spLocks noChangeArrowheads="1"/>
          </p:cNvSpPr>
          <p:nvPr/>
        </p:nvSpPr>
        <p:spPr bwMode="auto">
          <a:xfrm>
            <a:off x="3357564" y="1584326"/>
            <a:ext cx="935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b="0">
                <a:solidFill>
                  <a:srgbClr val="000000"/>
                </a:solidFill>
              </a:rPr>
              <a:t>Request</a:t>
            </a:r>
          </a:p>
        </p:txBody>
      </p:sp>
      <p:cxnSp>
        <p:nvCxnSpPr>
          <p:cNvPr id="75" name="Elbow Connector 115"/>
          <p:cNvCxnSpPr>
            <a:cxnSpLocks noChangeShapeType="1"/>
          </p:cNvCxnSpPr>
          <p:nvPr/>
        </p:nvCxnSpPr>
        <p:spPr bwMode="auto">
          <a:xfrm>
            <a:off x="7620000" y="3879851"/>
            <a:ext cx="1371600" cy="415925"/>
          </a:xfrm>
          <a:prstGeom prst="bentConnector3">
            <a:avLst>
              <a:gd name="adj1" fmla="val 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0" name="Straight Arrow Connector 21"/>
          <p:cNvCxnSpPr>
            <a:cxnSpLocks noChangeShapeType="1"/>
          </p:cNvCxnSpPr>
          <p:nvPr/>
        </p:nvCxnSpPr>
        <p:spPr bwMode="auto">
          <a:xfrm flipV="1">
            <a:off x="9791700" y="3132139"/>
            <a:ext cx="0" cy="69373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81" name="Picture 76" descr="http://cpanelcloudvps.com/wp-content/uploads/2013/12/computer-server-iconsilver-rack-server-psd-web-icon-psdgraphics-7q8n8qqg.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3500" y="1384300"/>
            <a:ext cx="148748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2" name="Elbow Connector 81"/>
          <p:cNvCxnSpPr>
            <a:cxnSpLocks noChangeShapeType="1"/>
          </p:cNvCxnSpPr>
          <p:nvPr/>
        </p:nvCxnSpPr>
        <p:spPr bwMode="auto">
          <a:xfrm>
            <a:off x="6272214" y="1760538"/>
            <a:ext cx="585787" cy="696912"/>
          </a:xfrm>
          <a:prstGeom prst="bentConnector3">
            <a:avLst>
              <a:gd name="adj1" fmla="val 79144"/>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3" name="Elbow Connector 82"/>
          <p:cNvCxnSpPr>
            <a:cxnSpLocks noChangeShapeType="1"/>
          </p:cNvCxnSpPr>
          <p:nvPr/>
        </p:nvCxnSpPr>
        <p:spPr bwMode="auto">
          <a:xfrm>
            <a:off x="6254750" y="1952625"/>
            <a:ext cx="585788" cy="1493838"/>
          </a:xfrm>
          <a:prstGeom prst="bentConnector3">
            <a:avLst>
              <a:gd name="adj1" fmla="val 58574"/>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4" name="Straight Arrow Connector 83"/>
          <p:cNvCxnSpPr>
            <a:cxnSpLocks noChangeShapeType="1"/>
          </p:cNvCxnSpPr>
          <p:nvPr/>
        </p:nvCxnSpPr>
        <p:spPr bwMode="auto">
          <a:xfrm>
            <a:off x="6254750" y="1497013"/>
            <a:ext cx="603250"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5" name="Elbow Connector 84"/>
          <p:cNvCxnSpPr>
            <a:cxnSpLocks noChangeShapeType="1"/>
          </p:cNvCxnSpPr>
          <p:nvPr/>
        </p:nvCxnSpPr>
        <p:spPr bwMode="auto">
          <a:xfrm rot="16200000" flipH="1">
            <a:off x="4760119" y="3786982"/>
            <a:ext cx="3281363" cy="139700"/>
          </a:xfrm>
          <a:prstGeom prst="bentConnector3">
            <a:avLst>
              <a:gd name="adj1" fmla="val -208"/>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6" name="Straight Arrow Connector 85"/>
          <p:cNvCxnSpPr>
            <a:cxnSpLocks noChangeShapeType="1"/>
            <a:stCxn id="58" idx="3"/>
            <a:endCxn id="59" idx="1"/>
          </p:cNvCxnSpPr>
          <p:nvPr/>
        </p:nvCxnSpPr>
        <p:spPr bwMode="auto">
          <a:xfrm>
            <a:off x="6183314" y="5572125"/>
            <a:ext cx="587375" cy="1588"/>
          </a:xfrm>
          <a:prstGeom prst="straightConnector1">
            <a:avLst/>
          </a:prstGeom>
          <a:noFill/>
          <a:ln w="127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25" name="TextBox 107"/>
          <p:cNvSpPr txBox="1">
            <a:spLocks noChangeArrowheads="1"/>
          </p:cNvSpPr>
          <p:nvPr/>
        </p:nvSpPr>
        <p:spPr bwMode="auto">
          <a:xfrm>
            <a:off x="5056189" y="2654301"/>
            <a:ext cx="935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b="0">
                <a:solidFill>
                  <a:srgbClr val="000000"/>
                </a:solidFill>
              </a:rPr>
              <a:t>Updating</a:t>
            </a:r>
          </a:p>
        </p:txBody>
      </p:sp>
      <p:sp>
        <p:nvSpPr>
          <p:cNvPr id="26" name="TextBox 2"/>
          <p:cNvSpPr txBox="1">
            <a:spLocks noChangeArrowheads="1"/>
          </p:cNvSpPr>
          <p:nvPr/>
        </p:nvSpPr>
        <p:spPr bwMode="auto">
          <a:xfrm rot="5400000">
            <a:off x="5943600" y="4272063"/>
            <a:ext cx="1371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b="0">
                <a:solidFill>
                  <a:srgbClr val="000000"/>
                </a:solidFill>
              </a:rPr>
              <a:t>Forwarding</a:t>
            </a:r>
          </a:p>
        </p:txBody>
      </p:sp>
      <p:sp>
        <p:nvSpPr>
          <p:cNvPr id="2" name="Text Placeholder 1"/>
          <p:cNvSpPr>
            <a:spLocks noGrp="1"/>
          </p:cNvSpPr>
          <p:nvPr>
            <p:ph type="body" sz="quarter" idx="10"/>
          </p:nvPr>
        </p:nvSpPr>
        <p:spPr/>
        <p:txBody>
          <a:bodyPr/>
          <a:lstStyle/>
          <a:p>
            <a:r>
              <a:rPr lang="en-US" kern="0" dirty="0">
                <a:solidFill>
                  <a:srgbClr val="002060"/>
                </a:solidFill>
              </a:rPr>
              <a:t>MVC- v1.0 in </a:t>
            </a:r>
            <a:r>
              <a:rPr lang="en-US" kern="0" dirty="0" smtClean="0">
                <a:solidFill>
                  <a:srgbClr val="002060"/>
                </a:solidFill>
              </a:rPr>
              <a:t>Web</a:t>
            </a:r>
            <a:endParaRPr lang="en-US" kern="0" dirty="0">
              <a:solidFill>
                <a:srgbClr val="002060"/>
              </a:solidFill>
            </a:endParaRPr>
          </a:p>
        </p:txBody>
      </p:sp>
    </p:spTree>
    <p:extLst>
      <p:ext uri="{BB962C8B-B14F-4D97-AF65-F5344CB8AC3E}">
        <p14:creationId xmlns:p14="http://schemas.microsoft.com/office/powerpoint/2010/main" val="2812105433"/>
      </p:ext>
    </p:extLst>
  </p:cSld>
  <p:clrMapOvr>
    <a:masterClrMapping/>
  </p:clrMapOvr>
  <mc:AlternateContent xmlns:mc="http://schemas.openxmlformats.org/markup-compatibility/2006">
    <mc:Choice xmlns:p14="http://schemas.microsoft.com/office/powerpoint/2010/main" Requires="p14">
      <p:transition spd="slow" p14:dur="2000" advClick="0" advTm="4000"/>
    </mc:Choice>
    <mc:Fallback>
      <p:transition spd="slow" advClick="0" advTm="400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16500"/>
                                  </p:stCondLst>
                                  <p:childTnLst>
                                    <p:set>
                                      <p:cBhvr>
                                        <p:cTn id="6" dur="1" fill="hold">
                                          <p:stCondLst>
                                            <p:cond delay="0"/>
                                          </p:stCondLst>
                                        </p:cTn>
                                        <p:tgtEl>
                                          <p:spTgt spid="69"/>
                                        </p:tgtEl>
                                        <p:attrNameLst>
                                          <p:attrName>style.visibility</p:attrName>
                                        </p:attrNameLst>
                                      </p:cBhvr>
                                      <p:to>
                                        <p:strVal val="visible"/>
                                      </p:to>
                                    </p:set>
                                    <p:animEffect transition="in" filter="wipe(down)">
                                      <p:cBhvr>
                                        <p:cTn id="7" dur="500"/>
                                        <p:tgtEl>
                                          <p:spTgt spid="69"/>
                                        </p:tgtEl>
                                      </p:cBhvr>
                                    </p:animEffect>
                                  </p:childTnLst>
                                </p:cTn>
                              </p:par>
                              <p:par>
                                <p:cTn id="8" presetID="22" presetClass="entr" presetSubtype="4" fill="hold" grpId="0" nodeType="withEffect">
                                  <p:stCondLst>
                                    <p:cond delay="16500"/>
                                  </p:stCondLst>
                                  <p:childTnLst>
                                    <p:set>
                                      <p:cBhvr>
                                        <p:cTn id="9" dur="1" fill="hold">
                                          <p:stCondLst>
                                            <p:cond delay="0"/>
                                          </p:stCondLst>
                                        </p:cTn>
                                        <p:tgtEl>
                                          <p:spTgt spid="74"/>
                                        </p:tgtEl>
                                        <p:attrNameLst>
                                          <p:attrName>style.visibility</p:attrName>
                                        </p:attrNameLst>
                                      </p:cBhvr>
                                      <p:to>
                                        <p:strVal val="visible"/>
                                      </p:to>
                                    </p:set>
                                    <p:animEffect transition="in" filter="wipe(down)">
                                      <p:cBhvr>
                                        <p:cTn id="10" dur="500"/>
                                        <p:tgtEl>
                                          <p:spTgt spid="74"/>
                                        </p:tgtEl>
                                      </p:cBhvr>
                                    </p:animEffect>
                                  </p:childTnLst>
                                </p:cTn>
                              </p:par>
                              <p:par>
                                <p:cTn id="11" presetID="1" presetClass="entr" presetSubtype="0" fill="hold" nodeType="withEffect">
                                  <p:stCondLst>
                                    <p:cond delay="38000"/>
                                  </p:stCondLst>
                                  <p:childTnLst>
                                    <p:set>
                                      <p:cBhvr>
                                        <p:cTn id="12" dur="1" fill="hold">
                                          <p:stCondLst>
                                            <p:cond delay="499"/>
                                          </p:stCondLst>
                                        </p:cTn>
                                        <p:tgtEl>
                                          <p:spTgt spid="75"/>
                                        </p:tgtEl>
                                        <p:attrNameLst>
                                          <p:attrName>style.visibility</p:attrName>
                                        </p:attrNameLst>
                                      </p:cBhvr>
                                      <p:to>
                                        <p:strVal val="visible"/>
                                      </p:to>
                                    </p:set>
                                  </p:childTnLst>
                                </p:cTn>
                              </p:par>
                              <p:par>
                                <p:cTn id="13" presetID="22" presetClass="entr" presetSubtype="4" fill="hold" nodeType="withEffect">
                                  <p:stCondLst>
                                    <p:cond delay="32000"/>
                                  </p:stCondLst>
                                  <p:childTnLst>
                                    <p:set>
                                      <p:cBhvr>
                                        <p:cTn id="14" dur="1" fill="hold">
                                          <p:stCondLst>
                                            <p:cond delay="0"/>
                                          </p:stCondLst>
                                        </p:cTn>
                                        <p:tgtEl>
                                          <p:spTgt spid="71"/>
                                        </p:tgtEl>
                                        <p:attrNameLst>
                                          <p:attrName>style.visibility</p:attrName>
                                        </p:attrNameLst>
                                      </p:cBhvr>
                                      <p:to>
                                        <p:strVal val="visible"/>
                                      </p:to>
                                    </p:set>
                                    <p:animEffect transition="in" filter="wipe(down)">
                                      <p:cBhvr>
                                        <p:cTn id="15" dur="500"/>
                                        <p:tgtEl>
                                          <p:spTgt spid="71"/>
                                        </p:tgtEl>
                                      </p:cBhvr>
                                    </p:animEffect>
                                  </p:childTnLst>
                                </p:cTn>
                              </p:par>
                              <p:par>
                                <p:cTn id="16" presetID="22" presetClass="entr" presetSubtype="4" fill="hold" nodeType="withEffect">
                                  <p:stCondLst>
                                    <p:cond delay="39000"/>
                                  </p:stCondLst>
                                  <p:childTnLst>
                                    <p:set>
                                      <p:cBhvr>
                                        <p:cTn id="17" dur="1" fill="hold">
                                          <p:stCondLst>
                                            <p:cond delay="0"/>
                                          </p:stCondLst>
                                        </p:cTn>
                                        <p:tgtEl>
                                          <p:spTgt spid="61"/>
                                        </p:tgtEl>
                                        <p:attrNameLst>
                                          <p:attrName>style.visibility</p:attrName>
                                        </p:attrNameLst>
                                      </p:cBhvr>
                                      <p:to>
                                        <p:strVal val="visible"/>
                                      </p:to>
                                    </p:set>
                                    <p:animEffect transition="in" filter="wipe(down)">
                                      <p:cBhvr>
                                        <p:cTn id="18" dur="500"/>
                                        <p:tgtEl>
                                          <p:spTgt spid="61"/>
                                        </p:tgtEl>
                                      </p:cBhvr>
                                    </p:animEffect>
                                  </p:childTnLst>
                                </p:cTn>
                              </p:par>
                              <p:par>
                                <p:cTn id="19" presetID="22" presetClass="entr" presetSubtype="4" fill="hold" nodeType="withEffect">
                                  <p:stCondLst>
                                    <p:cond delay="40000"/>
                                  </p:stCondLst>
                                  <p:childTnLst>
                                    <p:set>
                                      <p:cBhvr>
                                        <p:cTn id="20" dur="1" fill="hold">
                                          <p:stCondLst>
                                            <p:cond delay="0"/>
                                          </p:stCondLst>
                                        </p:cTn>
                                        <p:tgtEl>
                                          <p:spTgt spid="80"/>
                                        </p:tgtEl>
                                        <p:attrNameLst>
                                          <p:attrName>style.visibility</p:attrName>
                                        </p:attrNameLst>
                                      </p:cBhvr>
                                      <p:to>
                                        <p:strVal val="visible"/>
                                      </p:to>
                                    </p:set>
                                    <p:animEffect transition="in" filter="wipe(down)">
                                      <p:cBhvr>
                                        <p:cTn id="21" dur="500"/>
                                        <p:tgtEl>
                                          <p:spTgt spid="80"/>
                                        </p:tgtEl>
                                      </p:cBhvr>
                                    </p:animEffect>
                                  </p:childTnLst>
                                </p:cTn>
                              </p:par>
                              <p:par>
                                <p:cTn id="22" presetID="22" presetClass="entr" presetSubtype="4" fill="hold" nodeType="withEffect">
                                  <p:stCondLst>
                                    <p:cond delay="40000"/>
                                  </p:stCondLst>
                                  <p:childTnLst>
                                    <p:set>
                                      <p:cBhvr>
                                        <p:cTn id="23" dur="1" fill="hold">
                                          <p:stCondLst>
                                            <p:cond delay="0"/>
                                          </p:stCondLst>
                                        </p:cTn>
                                        <p:tgtEl>
                                          <p:spTgt spid="81"/>
                                        </p:tgtEl>
                                        <p:attrNameLst>
                                          <p:attrName>style.visibility</p:attrName>
                                        </p:attrNameLst>
                                      </p:cBhvr>
                                      <p:to>
                                        <p:strVal val="visible"/>
                                      </p:to>
                                    </p:set>
                                    <p:animEffect transition="in" filter="wipe(down)">
                                      <p:cBhvr>
                                        <p:cTn id="24" dur="500"/>
                                        <p:tgtEl>
                                          <p:spTgt spid="81"/>
                                        </p:tgtEl>
                                      </p:cBhvr>
                                    </p:animEffect>
                                  </p:childTnLst>
                                </p:cTn>
                              </p:par>
                              <p:par>
                                <p:cTn id="25" presetID="22" presetClass="entr" presetSubtype="4" fill="hold" nodeType="withEffect">
                                  <p:stCondLst>
                                    <p:cond delay="35000"/>
                                  </p:stCondLst>
                                  <p:childTnLst>
                                    <p:set>
                                      <p:cBhvr>
                                        <p:cTn id="26" dur="1" fill="hold">
                                          <p:stCondLst>
                                            <p:cond delay="0"/>
                                          </p:stCondLst>
                                        </p:cTn>
                                        <p:tgtEl>
                                          <p:spTgt spid="84"/>
                                        </p:tgtEl>
                                        <p:attrNameLst>
                                          <p:attrName>style.visibility</p:attrName>
                                        </p:attrNameLst>
                                      </p:cBhvr>
                                      <p:to>
                                        <p:strVal val="visible"/>
                                      </p:to>
                                    </p:set>
                                    <p:animEffect transition="in" filter="wipe(down)">
                                      <p:cBhvr>
                                        <p:cTn id="27" dur="500"/>
                                        <p:tgtEl>
                                          <p:spTgt spid="84"/>
                                        </p:tgtEl>
                                      </p:cBhvr>
                                    </p:animEffect>
                                  </p:childTnLst>
                                </p:cTn>
                              </p:par>
                              <p:par>
                                <p:cTn id="28" presetID="22" presetClass="entr" presetSubtype="4" fill="hold" nodeType="withEffect">
                                  <p:stCondLst>
                                    <p:cond delay="36000"/>
                                  </p:stCondLst>
                                  <p:childTnLst>
                                    <p:set>
                                      <p:cBhvr>
                                        <p:cTn id="29" dur="1" fill="hold">
                                          <p:stCondLst>
                                            <p:cond delay="0"/>
                                          </p:stCondLst>
                                        </p:cTn>
                                        <p:tgtEl>
                                          <p:spTgt spid="82"/>
                                        </p:tgtEl>
                                        <p:attrNameLst>
                                          <p:attrName>style.visibility</p:attrName>
                                        </p:attrNameLst>
                                      </p:cBhvr>
                                      <p:to>
                                        <p:strVal val="visible"/>
                                      </p:to>
                                    </p:set>
                                    <p:animEffect transition="in" filter="wipe(down)">
                                      <p:cBhvr>
                                        <p:cTn id="30" dur="500"/>
                                        <p:tgtEl>
                                          <p:spTgt spid="82"/>
                                        </p:tgtEl>
                                      </p:cBhvr>
                                    </p:animEffect>
                                  </p:childTnLst>
                                </p:cTn>
                              </p:par>
                              <p:par>
                                <p:cTn id="31" presetID="22" presetClass="entr" presetSubtype="4" fill="hold" nodeType="withEffect">
                                  <p:stCondLst>
                                    <p:cond delay="37000"/>
                                  </p:stCondLst>
                                  <p:childTnLst>
                                    <p:set>
                                      <p:cBhvr>
                                        <p:cTn id="32" dur="1" fill="hold">
                                          <p:stCondLst>
                                            <p:cond delay="0"/>
                                          </p:stCondLst>
                                        </p:cTn>
                                        <p:tgtEl>
                                          <p:spTgt spid="83"/>
                                        </p:tgtEl>
                                        <p:attrNameLst>
                                          <p:attrName>style.visibility</p:attrName>
                                        </p:attrNameLst>
                                      </p:cBhvr>
                                      <p:to>
                                        <p:strVal val="visible"/>
                                      </p:to>
                                    </p:set>
                                    <p:animEffect transition="in" filter="wipe(down)">
                                      <p:cBhvr>
                                        <p:cTn id="33" dur="500"/>
                                        <p:tgtEl>
                                          <p:spTgt spid="83"/>
                                        </p:tgtEl>
                                      </p:cBhvr>
                                    </p:animEffect>
                                  </p:childTnLst>
                                </p:cTn>
                              </p:par>
                              <p:par>
                                <p:cTn id="34" presetID="22" presetClass="entr" presetSubtype="4" fill="hold" nodeType="withEffect">
                                  <p:stCondLst>
                                    <p:cond delay="45000"/>
                                  </p:stCondLst>
                                  <p:childTnLst>
                                    <p:set>
                                      <p:cBhvr>
                                        <p:cTn id="35" dur="1" fill="hold">
                                          <p:stCondLst>
                                            <p:cond delay="0"/>
                                          </p:stCondLst>
                                        </p:cTn>
                                        <p:tgtEl>
                                          <p:spTgt spid="85"/>
                                        </p:tgtEl>
                                        <p:attrNameLst>
                                          <p:attrName>style.visibility</p:attrName>
                                        </p:attrNameLst>
                                      </p:cBhvr>
                                      <p:to>
                                        <p:strVal val="visible"/>
                                      </p:to>
                                    </p:set>
                                    <p:animEffect transition="in" filter="wipe(down)">
                                      <p:cBhvr>
                                        <p:cTn id="36" dur="500"/>
                                        <p:tgtEl>
                                          <p:spTgt spid="85"/>
                                        </p:tgtEl>
                                      </p:cBhvr>
                                    </p:animEffect>
                                  </p:childTnLst>
                                </p:cTn>
                              </p:par>
                              <p:par>
                                <p:cTn id="37" presetID="22" presetClass="entr" presetSubtype="4" fill="hold" nodeType="withEffect">
                                  <p:stCondLst>
                                    <p:cond delay="45000"/>
                                  </p:stCondLst>
                                  <p:childTnLst>
                                    <p:set>
                                      <p:cBhvr>
                                        <p:cTn id="38" dur="1" fill="hold">
                                          <p:stCondLst>
                                            <p:cond delay="0"/>
                                          </p:stCondLst>
                                        </p:cTn>
                                        <p:tgtEl>
                                          <p:spTgt spid="86"/>
                                        </p:tgtEl>
                                        <p:attrNameLst>
                                          <p:attrName>style.visibility</p:attrName>
                                        </p:attrNameLst>
                                      </p:cBhvr>
                                      <p:to>
                                        <p:strVal val="visible"/>
                                      </p:to>
                                    </p:set>
                                    <p:animEffect transition="in" filter="wipe(down)">
                                      <p:cBhvr>
                                        <p:cTn id="39" dur="500"/>
                                        <p:tgtEl>
                                          <p:spTgt spid="86"/>
                                        </p:tgtEl>
                                      </p:cBhvr>
                                    </p:animEffect>
                                  </p:childTnLst>
                                </p:cTn>
                              </p:par>
                              <p:par>
                                <p:cTn id="40" presetID="1" presetClass="entr" presetSubtype="0" fill="hold" nodeType="withEffect">
                                  <p:stCondLst>
                                    <p:cond delay="1000"/>
                                  </p:stCondLst>
                                  <p:childTnLst>
                                    <p:set>
                                      <p:cBhvr>
                                        <p:cTn id="41" dur="1" fill="hold">
                                          <p:stCondLst>
                                            <p:cond delay="0"/>
                                          </p:stCondLst>
                                        </p:cTn>
                                        <p:tgtEl>
                                          <p:spTgt spid="57"/>
                                        </p:tgtEl>
                                        <p:attrNameLst>
                                          <p:attrName>style.visibility</p:attrName>
                                        </p:attrNameLst>
                                      </p:cBhvr>
                                      <p:to>
                                        <p:strVal val="visible"/>
                                      </p:to>
                                    </p:set>
                                  </p:childTnLst>
                                </p:cTn>
                              </p:par>
                              <p:par>
                                <p:cTn id="42" presetID="1" presetClass="entr" presetSubtype="0" fill="hold" nodeType="withEffect">
                                  <p:stCondLst>
                                    <p:cond delay="1000"/>
                                  </p:stCondLst>
                                  <p:childTnLst>
                                    <p:set>
                                      <p:cBhvr>
                                        <p:cTn id="43" dur="1" fill="hold">
                                          <p:stCondLst>
                                            <p:cond delay="0"/>
                                          </p:stCondLst>
                                        </p:cTn>
                                        <p:tgtEl>
                                          <p:spTgt spid="60"/>
                                        </p:tgtEl>
                                        <p:attrNameLst>
                                          <p:attrName>style.visibility</p:attrName>
                                        </p:attrNameLst>
                                      </p:cBhvr>
                                      <p:to>
                                        <p:strVal val="visible"/>
                                      </p:to>
                                    </p:set>
                                  </p:childTnLst>
                                </p:cTn>
                              </p:par>
                              <p:par>
                                <p:cTn id="44" presetID="1" presetClass="entr" presetSubtype="0" fill="hold" nodeType="withEffect">
                                  <p:stCondLst>
                                    <p:cond delay="1000"/>
                                  </p:stCondLst>
                                  <p:childTnLst>
                                    <p:set>
                                      <p:cBhvr>
                                        <p:cTn id="45" dur="1" fill="hold">
                                          <p:stCondLst>
                                            <p:cond delay="0"/>
                                          </p:stCondLst>
                                        </p:cTn>
                                        <p:tgtEl>
                                          <p:spTgt spid="62"/>
                                        </p:tgtEl>
                                        <p:attrNameLst>
                                          <p:attrName>style.visibility</p:attrName>
                                        </p:attrNameLst>
                                      </p:cBhvr>
                                      <p:to>
                                        <p:strVal val="visible"/>
                                      </p:to>
                                    </p:set>
                                  </p:childTnLst>
                                </p:cTn>
                              </p:par>
                              <p:par>
                                <p:cTn id="46" presetID="1" presetClass="entr" presetSubtype="0" fill="hold" nodeType="withEffect">
                                  <p:stCondLst>
                                    <p:cond delay="1000"/>
                                  </p:stCondLst>
                                  <p:childTnLst>
                                    <p:set>
                                      <p:cBhvr>
                                        <p:cTn id="47" dur="1" fill="hold">
                                          <p:stCondLst>
                                            <p:cond delay="0"/>
                                          </p:stCondLst>
                                        </p:cTn>
                                        <p:tgtEl>
                                          <p:spTgt spid="58"/>
                                        </p:tgtEl>
                                        <p:attrNameLst>
                                          <p:attrName>style.visibility</p:attrName>
                                        </p:attrNameLst>
                                      </p:cBhvr>
                                      <p:to>
                                        <p:strVal val="visible"/>
                                      </p:to>
                                    </p:set>
                                  </p:childTnLst>
                                </p:cTn>
                              </p:par>
                              <p:par>
                                <p:cTn id="48" presetID="1" presetClass="entr" presetSubtype="0" fill="hold" nodeType="withEffect">
                                  <p:stCondLst>
                                    <p:cond delay="1000"/>
                                  </p:stCondLst>
                                  <p:childTnLst>
                                    <p:set>
                                      <p:cBhvr>
                                        <p:cTn id="49" dur="1" fill="hold">
                                          <p:stCondLst>
                                            <p:cond delay="0"/>
                                          </p:stCondLst>
                                        </p:cTn>
                                        <p:tgtEl>
                                          <p:spTgt spid="59"/>
                                        </p:tgtEl>
                                        <p:attrNameLst>
                                          <p:attrName>style.visibility</p:attrName>
                                        </p:attrNameLst>
                                      </p:cBhvr>
                                      <p:to>
                                        <p:strVal val="visible"/>
                                      </p:to>
                                    </p:set>
                                  </p:childTnLst>
                                </p:cTn>
                              </p:par>
                              <p:par>
                                <p:cTn id="50" presetID="1" presetClass="entr" presetSubtype="0" fill="hold" nodeType="withEffect">
                                  <p:stCondLst>
                                    <p:cond delay="1000"/>
                                  </p:stCondLst>
                                  <p:childTnLst>
                                    <p:set>
                                      <p:cBhvr>
                                        <p:cTn id="51" dur="1" fill="hold">
                                          <p:stCondLst>
                                            <p:cond delay="0"/>
                                          </p:stCondLst>
                                        </p:cTn>
                                        <p:tgtEl>
                                          <p:spTgt spid="64"/>
                                        </p:tgtEl>
                                        <p:attrNameLst>
                                          <p:attrName>style.visibility</p:attrName>
                                        </p:attrNameLst>
                                      </p:cBhvr>
                                      <p:to>
                                        <p:strVal val="visible"/>
                                      </p:to>
                                    </p:set>
                                  </p:childTnLst>
                                </p:cTn>
                              </p:par>
                              <p:par>
                                <p:cTn id="52" presetID="1" presetClass="entr" presetSubtype="0" fill="hold" nodeType="withEffect">
                                  <p:stCondLst>
                                    <p:cond delay="1000"/>
                                  </p:stCondLst>
                                  <p:childTnLst>
                                    <p:set>
                                      <p:cBhvr>
                                        <p:cTn id="53" dur="1" fill="hold">
                                          <p:stCondLst>
                                            <p:cond delay="0"/>
                                          </p:stCondLst>
                                        </p:cTn>
                                        <p:tgtEl>
                                          <p:spTgt spid="63"/>
                                        </p:tgtEl>
                                        <p:attrNameLst>
                                          <p:attrName>style.visibility</p:attrName>
                                        </p:attrNameLst>
                                      </p:cBhvr>
                                      <p:to>
                                        <p:strVal val="visible"/>
                                      </p:to>
                                    </p:set>
                                  </p:childTnLst>
                                </p:cTn>
                              </p:par>
                              <p:par>
                                <p:cTn id="54" presetID="1" presetClass="entr" presetSubtype="0" fill="hold" nodeType="withEffect">
                                  <p:stCondLst>
                                    <p:cond delay="1000"/>
                                  </p:stCondLst>
                                  <p:childTnLst>
                                    <p:set>
                                      <p:cBhvr>
                                        <p:cTn id="55" dur="1" fill="hold">
                                          <p:stCondLst>
                                            <p:cond delay="0"/>
                                          </p:stCondLst>
                                        </p:cTn>
                                        <p:tgtEl>
                                          <p:spTgt spid="65"/>
                                        </p:tgtEl>
                                        <p:attrNameLst>
                                          <p:attrName>style.visibility</p:attrName>
                                        </p:attrNameLst>
                                      </p:cBhvr>
                                      <p:to>
                                        <p:strVal val="visible"/>
                                      </p:to>
                                    </p:set>
                                  </p:childTnLst>
                                </p:cTn>
                              </p:par>
                              <p:par>
                                <p:cTn id="56" presetID="1" presetClass="entr" presetSubtype="0" fill="hold" grpId="0" nodeType="withEffect">
                                  <p:stCondLst>
                                    <p:cond delay="1000"/>
                                  </p:stCondLst>
                                  <p:childTnLst>
                                    <p:set>
                                      <p:cBhvr>
                                        <p:cTn id="57" dur="1" fill="hold">
                                          <p:stCondLst>
                                            <p:cond delay="0"/>
                                          </p:stCondLst>
                                        </p:cTn>
                                        <p:tgtEl>
                                          <p:spTgt spid="54"/>
                                        </p:tgtEl>
                                        <p:attrNameLst>
                                          <p:attrName>style.visibility</p:attrName>
                                        </p:attrNameLst>
                                      </p:cBhvr>
                                      <p:to>
                                        <p:strVal val="visible"/>
                                      </p:to>
                                    </p:set>
                                  </p:childTnLst>
                                </p:cTn>
                              </p:par>
                              <p:par>
                                <p:cTn id="58" presetID="22" presetClass="entr" presetSubtype="4" fill="hold" grpId="0" nodeType="withEffect">
                                  <p:stCondLst>
                                    <p:cond delay="32000"/>
                                  </p:stCondLst>
                                  <p:childTnLst>
                                    <p:set>
                                      <p:cBhvr>
                                        <p:cTn id="59" dur="1" fill="hold">
                                          <p:stCondLst>
                                            <p:cond delay="0"/>
                                          </p:stCondLst>
                                        </p:cTn>
                                        <p:tgtEl>
                                          <p:spTgt spid="25"/>
                                        </p:tgtEl>
                                        <p:attrNameLst>
                                          <p:attrName>style.visibility</p:attrName>
                                        </p:attrNameLst>
                                      </p:cBhvr>
                                      <p:to>
                                        <p:strVal val="visible"/>
                                      </p:to>
                                    </p:set>
                                    <p:animEffect transition="in" filter="wipe(down)">
                                      <p:cBhvr>
                                        <p:cTn id="60" dur="500"/>
                                        <p:tgtEl>
                                          <p:spTgt spid="25"/>
                                        </p:tgtEl>
                                      </p:cBhvr>
                                    </p:animEffect>
                                  </p:childTnLst>
                                </p:cTn>
                              </p:par>
                              <p:par>
                                <p:cTn id="61" presetID="22" presetClass="entr" presetSubtype="4" fill="hold" grpId="0" nodeType="withEffect">
                                  <p:stCondLst>
                                    <p:cond delay="45000"/>
                                  </p:stCondLst>
                                  <p:childTnLst>
                                    <p:set>
                                      <p:cBhvr>
                                        <p:cTn id="62" dur="1" fill="hold">
                                          <p:stCondLst>
                                            <p:cond delay="0"/>
                                          </p:stCondLst>
                                        </p:cTn>
                                        <p:tgtEl>
                                          <p:spTgt spid="26"/>
                                        </p:tgtEl>
                                        <p:attrNameLst>
                                          <p:attrName>style.visibility</p:attrName>
                                        </p:attrNameLst>
                                      </p:cBhvr>
                                      <p:to>
                                        <p:strVal val="visible"/>
                                      </p:to>
                                    </p:set>
                                    <p:animEffect transition="in" filter="wipe(down)">
                                      <p:cBhvr>
                                        <p:cTn id="63" dur="500"/>
                                        <p:tgtEl>
                                          <p:spTgt spid="26"/>
                                        </p:tgtEl>
                                      </p:cBhvr>
                                    </p:animEffect>
                                  </p:childTnLst>
                                </p:cTn>
                              </p:par>
                              <p:par>
                                <p:cTn id="64" presetID="1" presetClass="entr" presetSubtype="0" fill="hold" nodeType="withEffect">
                                  <p:stCondLst>
                                    <p:cond delay="21500"/>
                                  </p:stCondLst>
                                  <p:childTnLst>
                                    <p:set>
                                      <p:cBhvr>
                                        <p:cTn id="65" dur="1" fill="hold">
                                          <p:stCondLst>
                                            <p:cond delay="0"/>
                                          </p:stCondLst>
                                        </p:cTn>
                                        <p:tgtEl>
                                          <p:spTgt spid="27"/>
                                        </p:tgtEl>
                                        <p:attrNameLst>
                                          <p:attrName>style.visibility</p:attrName>
                                        </p:attrNameLst>
                                      </p:cBhvr>
                                      <p:to>
                                        <p:strVal val="visible"/>
                                      </p:to>
                                    </p:set>
                                  </p:childTnLst>
                                </p:cTn>
                              </p:par>
                              <p:par>
                                <p:cTn id="66" presetID="1" presetClass="exit" presetSubtype="0" fill="hold" nodeType="withEffect">
                                  <p:stCondLst>
                                    <p:cond delay="56000"/>
                                  </p:stCondLst>
                                  <p:childTnLst>
                                    <p:set>
                                      <p:cBhvr>
                                        <p:cTn id="67"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4" grpId="0"/>
      <p:bldP spid="25"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bwMode="auto">
          <a:xfrm>
            <a:off x="4267200" y="792163"/>
            <a:ext cx="4495800" cy="5454650"/>
          </a:xfrm>
          <a:prstGeom prst="rect">
            <a:avLst/>
          </a:prstGeom>
          <a:ln>
            <a:solidFill>
              <a:srgbClr val="7030A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eaLnBrk="0" hangingPunct="0">
              <a:defRPr/>
            </a:pPr>
            <a:r>
              <a:rPr lang="en-US" dirty="0">
                <a:solidFill>
                  <a:srgbClr val="000000"/>
                </a:solidFill>
              </a:rPr>
              <a:t>WEB SERVER</a:t>
            </a:r>
          </a:p>
        </p:txBody>
      </p:sp>
      <p:sp>
        <p:nvSpPr>
          <p:cNvPr id="37" name="Rounded Rectangle 36"/>
          <p:cNvSpPr/>
          <p:nvPr/>
        </p:nvSpPr>
        <p:spPr bwMode="auto">
          <a:xfrm>
            <a:off x="4759276" y="3014534"/>
            <a:ext cx="1565325" cy="1382867"/>
          </a:xfrm>
          <a:prstGeom prst="roundRect">
            <a:avLst/>
          </a:prstGeom>
          <a:solidFill>
            <a:srgbClr val="92D05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eaLnBrk="0" hangingPunct="0">
              <a:defRPr/>
            </a:pPr>
            <a:endParaRPr lang="en-US" dirty="0">
              <a:ln w="19050">
                <a:solidFill>
                  <a:srgbClr val="00573B">
                    <a:tint val="1000"/>
                  </a:srgbClr>
                </a:solidFill>
                <a:prstDash val="solid"/>
              </a:ln>
              <a:solidFill>
                <a:srgbClr val="FFFF99"/>
              </a:solidFill>
            </a:endParaRPr>
          </a:p>
          <a:p>
            <a:pPr algn="ctr" eaLnBrk="0" hangingPunct="0">
              <a:defRPr/>
            </a:pPr>
            <a:endParaRPr lang="en-US" dirty="0">
              <a:ln w="19050">
                <a:solidFill>
                  <a:srgbClr val="00573B">
                    <a:tint val="1000"/>
                  </a:srgbClr>
                </a:solidFill>
                <a:prstDash val="solid"/>
              </a:ln>
              <a:solidFill>
                <a:srgbClr val="FFFF99"/>
              </a:solidFill>
            </a:endParaRPr>
          </a:p>
          <a:p>
            <a:pPr algn="ctr" eaLnBrk="0" hangingPunct="0">
              <a:defRPr/>
            </a:pPr>
            <a:r>
              <a:rPr lang="en-US" dirty="0">
                <a:ln w="19050">
                  <a:solidFill>
                    <a:srgbClr val="00573B">
                      <a:tint val="1000"/>
                    </a:srgbClr>
                  </a:solidFill>
                  <a:prstDash val="solid"/>
                </a:ln>
                <a:solidFill>
                  <a:srgbClr val="FFFF99"/>
                </a:solidFill>
              </a:rPr>
              <a:t>			</a:t>
            </a:r>
          </a:p>
        </p:txBody>
      </p:sp>
      <p:sp>
        <p:nvSpPr>
          <p:cNvPr id="36" name="Rounded Rectangle 35"/>
          <p:cNvSpPr/>
          <p:nvPr/>
        </p:nvSpPr>
        <p:spPr bwMode="auto">
          <a:xfrm>
            <a:off x="6858001" y="4724401"/>
            <a:ext cx="1565325" cy="1382867"/>
          </a:xfrm>
          <a:prstGeom prst="roundRect">
            <a:avLst/>
          </a:prstGeom>
          <a:solidFill>
            <a:srgbClr val="92D05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eaLnBrk="0" hangingPunct="0">
              <a:defRPr/>
            </a:pPr>
            <a:endParaRPr lang="en-US" dirty="0">
              <a:ln w="19050">
                <a:solidFill>
                  <a:srgbClr val="00573B">
                    <a:tint val="1000"/>
                  </a:srgbClr>
                </a:solidFill>
                <a:prstDash val="solid"/>
              </a:ln>
              <a:solidFill>
                <a:srgbClr val="FFFF99"/>
              </a:solidFill>
            </a:endParaRPr>
          </a:p>
          <a:p>
            <a:pPr algn="ctr" eaLnBrk="0" hangingPunct="0">
              <a:defRPr/>
            </a:pPr>
            <a:endParaRPr lang="en-US" dirty="0">
              <a:ln w="19050">
                <a:solidFill>
                  <a:srgbClr val="00573B">
                    <a:tint val="1000"/>
                  </a:srgbClr>
                </a:solidFill>
                <a:prstDash val="solid"/>
              </a:ln>
              <a:solidFill>
                <a:srgbClr val="FFFF99"/>
              </a:solidFill>
            </a:endParaRPr>
          </a:p>
          <a:p>
            <a:pPr algn="ctr" eaLnBrk="0" hangingPunct="0">
              <a:defRPr/>
            </a:pPr>
            <a:r>
              <a:rPr lang="en-US" dirty="0">
                <a:ln w="19050">
                  <a:solidFill>
                    <a:srgbClr val="00573B">
                      <a:tint val="1000"/>
                    </a:srgbClr>
                  </a:solidFill>
                  <a:prstDash val="solid"/>
                </a:ln>
                <a:solidFill>
                  <a:srgbClr val="FFFF99"/>
                </a:solidFill>
              </a:rPr>
              <a:t>			</a:t>
            </a:r>
          </a:p>
        </p:txBody>
      </p:sp>
      <p:sp>
        <p:nvSpPr>
          <p:cNvPr id="35" name="Rounded Rectangle 34"/>
          <p:cNvSpPr/>
          <p:nvPr/>
        </p:nvSpPr>
        <p:spPr bwMode="auto">
          <a:xfrm>
            <a:off x="4835476" y="4724401"/>
            <a:ext cx="1565325" cy="1382867"/>
          </a:xfrm>
          <a:prstGeom prst="roundRect">
            <a:avLst/>
          </a:prstGeom>
          <a:solidFill>
            <a:srgbClr val="92D05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eaLnBrk="0" hangingPunct="0">
              <a:defRPr/>
            </a:pPr>
            <a:endParaRPr lang="en-US" dirty="0">
              <a:ln w="19050">
                <a:solidFill>
                  <a:srgbClr val="00573B">
                    <a:tint val="1000"/>
                  </a:srgbClr>
                </a:solidFill>
                <a:prstDash val="solid"/>
              </a:ln>
              <a:solidFill>
                <a:srgbClr val="FFFF99"/>
              </a:solidFill>
            </a:endParaRPr>
          </a:p>
          <a:p>
            <a:pPr algn="ctr" eaLnBrk="0" hangingPunct="0">
              <a:defRPr/>
            </a:pPr>
            <a:endParaRPr lang="en-US" dirty="0">
              <a:ln w="19050">
                <a:solidFill>
                  <a:srgbClr val="00573B">
                    <a:tint val="1000"/>
                  </a:srgbClr>
                </a:solidFill>
                <a:prstDash val="solid"/>
              </a:ln>
              <a:solidFill>
                <a:srgbClr val="FFFF99"/>
              </a:solidFill>
            </a:endParaRPr>
          </a:p>
          <a:p>
            <a:pPr algn="ctr" eaLnBrk="0" hangingPunct="0">
              <a:defRPr/>
            </a:pPr>
            <a:r>
              <a:rPr lang="en-US" dirty="0">
                <a:ln w="19050">
                  <a:solidFill>
                    <a:srgbClr val="00573B">
                      <a:tint val="1000"/>
                    </a:srgbClr>
                  </a:solidFill>
                  <a:prstDash val="solid"/>
                </a:ln>
                <a:solidFill>
                  <a:srgbClr val="FFFF99"/>
                </a:solidFill>
              </a:rPr>
              <a:t>			</a:t>
            </a:r>
          </a:p>
        </p:txBody>
      </p:sp>
      <p:sp>
        <p:nvSpPr>
          <p:cNvPr id="12294" name="TextBox 107"/>
          <p:cNvSpPr txBox="1">
            <a:spLocks noChangeArrowheads="1"/>
          </p:cNvSpPr>
          <p:nvPr/>
        </p:nvSpPr>
        <p:spPr bwMode="auto">
          <a:xfrm>
            <a:off x="5056189" y="2640014"/>
            <a:ext cx="935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b="0">
                <a:solidFill>
                  <a:srgbClr val="000000"/>
                </a:solidFill>
              </a:rPr>
              <a:t>Updating</a:t>
            </a:r>
          </a:p>
        </p:txBody>
      </p:sp>
      <p:sp>
        <p:nvSpPr>
          <p:cNvPr id="12296" name="TextBox 7"/>
          <p:cNvSpPr txBox="1">
            <a:spLocks noChangeArrowheads="1"/>
          </p:cNvSpPr>
          <p:nvPr/>
        </p:nvSpPr>
        <p:spPr bwMode="auto">
          <a:xfrm>
            <a:off x="1524001" y="2033588"/>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endParaRPr lang="en-US" altLang="en-US" sz="1800" b="0">
              <a:solidFill>
                <a:srgbClr val="000000"/>
              </a:solidFill>
            </a:endParaRPr>
          </a:p>
        </p:txBody>
      </p:sp>
      <p:pic>
        <p:nvPicPr>
          <p:cNvPr id="12297" name="Picture 9" descr="https://encrypted-tbn2.gstatic.com/images?q=tbn:ANd9GcQnsbvGrIphVEdAVnv7fGkz_ZhQiYAB2jap1NoxYB-29QdwY8m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1570039"/>
            <a:ext cx="1593850"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889" y="4829176"/>
            <a:ext cx="131762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9289" y="4791075"/>
            <a:ext cx="1317625"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Rounded Rectangle 65"/>
          <p:cNvSpPr/>
          <p:nvPr/>
        </p:nvSpPr>
        <p:spPr bwMode="auto">
          <a:xfrm>
            <a:off x="4800600" y="1240194"/>
            <a:ext cx="1447800" cy="1246909"/>
          </a:xfrm>
          <a:prstGeom prst="roundRect">
            <a:avLst/>
          </a:prstGeom>
          <a:solidFill>
            <a:schemeClr val="accent1"/>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eaLnBrk="0" hangingPunct="0">
              <a:defRPr/>
            </a:pPr>
            <a:endParaRPr lang="en-US"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Controller</a:t>
            </a:r>
          </a:p>
          <a:p>
            <a:pPr algn="ctr" eaLnBrk="0" hangingPunct="0">
              <a:defRPr/>
            </a:pPr>
            <a:r>
              <a:rPr lang="en-US" dirty="0">
                <a:solidFill>
                  <a:srgbClr val="000000"/>
                </a:solidFill>
                <a:latin typeface="Rod" pitchFamily="49" charset="-79"/>
                <a:cs typeface="Rod" pitchFamily="49" charset="-79"/>
              </a:rPr>
              <a:t> 			</a:t>
            </a:r>
          </a:p>
        </p:txBody>
      </p:sp>
      <p:graphicFrame>
        <p:nvGraphicFramePr>
          <p:cNvPr id="68" name="Table 67"/>
          <p:cNvGraphicFramePr>
            <a:graphicFrameLocks noGrp="1"/>
          </p:cNvGraphicFramePr>
          <p:nvPr/>
        </p:nvGraphicFramePr>
        <p:xfrm>
          <a:off x="8991601" y="3878263"/>
          <a:ext cx="1447799" cy="1219200"/>
        </p:xfrm>
        <a:graphic>
          <a:graphicData uri="http://schemas.openxmlformats.org/drawingml/2006/table">
            <a:tbl>
              <a:tblPr>
                <a:tableStyleId>{2D5ABB26-0587-4C30-8999-92F81FD0307C}</a:tableStyleId>
              </a:tblPr>
              <a:tblGrid>
                <a:gridCol w="261257"/>
                <a:gridCol w="522514"/>
                <a:gridCol w="261257"/>
                <a:gridCol w="402771"/>
              </a:tblGrid>
              <a:tr h="152811">
                <a:tc>
                  <a:txBody>
                    <a:bodyPr/>
                    <a:lstStyle/>
                    <a:p>
                      <a:pPr algn="l" fontAlgn="b"/>
                      <a:r>
                        <a:rPr lang="en-US" sz="800" b="1" u="none" strike="noStrike" dirty="0">
                          <a:effectLst/>
                          <a:latin typeface="Times New Roman" pitchFamily="18" charset="0"/>
                          <a:cs typeface="Times New Roman" pitchFamily="18" charset="0"/>
                        </a:rPr>
                        <a:t>Code</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800" b="1" u="none" strike="noStrike" dirty="0">
                          <a:effectLst/>
                          <a:latin typeface="Times New Roman" pitchFamily="18" charset="0"/>
                          <a:cs typeface="Times New Roman" pitchFamily="18" charset="0"/>
                        </a:rPr>
                        <a:t>Name </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800" b="1" u="none" strike="noStrike" dirty="0">
                          <a:effectLst/>
                          <a:latin typeface="Times New Roman" pitchFamily="18" charset="0"/>
                          <a:cs typeface="Times New Roman" pitchFamily="18" charset="0"/>
                        </a:rPr>
                        <a:t>City</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l" fontAlgn="b"/>
                      <a:r>
                        <a:rPr lang="en-US" sz="800" b="1" u="none" strike="noStrike" dirty="0">
                          <a:effectLst/>
                          <a:latin typeface="Times New Roman" pitchFamily="18" charset="0"/>
                          <a:cs typeface="Times New Roman" pitchFamily="18" charset="0"/>
                        </a:rPr>
                        <a:t>Salary </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401280">
                <a:tc>
                  <a:txBody>
                    <a:bodyPr/>
                    <a:lstStyle/>
                    <a:p>
                      <a:pPr algn="l" fontAlgn="b"/>
                      <a:r>
                        <a:rPr lang="en-US" sz="800" b="1" u="none" strike="noStrike">
                          <a:effectLst/>
                          <a:latin typeface="Times New Roman" pitchFamily="18" charset="0"/>
                          <a:cs typeface="Times New Roman" pitchFamily="18" charset="0"/>
                        </a:rPr>
                        <a:t>C002</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dirty="0" err="1">
                          <a:effectLst/>
                          <a:latin typeface="Times New Roman" pitchFamily="18" charset="0"/>
                          <a:cs typeface="Times New Roman" pitchFamily="18" charset="0"/>
                        </a:rPr>
                        <a:t>Ganandeep</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dirty="0" err="1" smtClean="0">
                          <a:effectLst/>
                          <a:latin typeface="Times New Roman" pitchFamily="18" charset="0"/>
                          <a:cs typeface="Times New Roman" pitchFamily="18" charset="0"/>
                        </a:rPr>
                        <a:t>PUne</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800" b="1" u="none" strike="noStrike">
                          <a:effectLst/>
                          <a:latin typeface="Times New Roman" pitchFamily="18" charset="0"/>
                          <a:cs typeface="Times New Roman" pitchFamily="18" charset="0"/>
                        </a:rPr>
                        <a:t>22222</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703">
                <a:tc>
                  <a:txBody>
                    <a:bodyPr/>
                    <a:lstStyle/>
                    <a:p>
                      <a:pPr algn="l" fontAlgn="b"/>
                      <a:r>
                        <a:rPr lang="en-US" sz="800" b="1" u="none" strike="noStrike">
                          <a:effectLst/>
                          <a:latin typeface="Times New Roman" pitchFamily="18" charset="0"/>
                          <a:cs typeface="Times New Roman" pitchFamily="18" charset="0"/>
                        </a:rPr>
                        <a:t> </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a:effectLst/>
                          <a:latin typeface="Times New Roman" pitchFamily="18" charset="0"/>
                          <a:cs typeface="Times New Roman" pitchFamily="18" charset="0"/>
                        </a:rPr>
                        <a:t> </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dirty="0">
                          <a:effectLst/>
                          <a:latin typeface="Times New Roman" pitchFamily="18" charset="0"/>
                          <a:cs typeface="Times New Roman" pitchFamily="18" charset="0"/>
                        </a:rPr>
                        <a:t> </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dirty="0">
                          <a:effectLst/>
                          <a:latin typeface="Times New Roman" pitchFamily="18" charset="0"/>
                          <a:cs typeface="Times New Roman" pitchFamily="18" charset="0"/>
                        </a:rPr>
                        <a:t> </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703">
                <a:tc>
                  <a:txBody>
                    <a:bodyPr/>
                    <a:lstStyle/>
                    <a:p>
                      <a:pPr algn="l" fontAlgn="b"/>
                      <a:r>
                        <a:rPr lang="en-US" sz="800" b="1" u="none" strike="noStrike">
                          <a:effectLst/>
                          <a:latin typeface="Times New Roman" pitchFamily="18" charset="0"/>
                          <a:cs typeface="Times New Roman" pitchFamily="18" charset="0"/>
                        </a:rPr>
                        <a:t> </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a:effectLst/>
                          <a:latin typeface="Times New Roman" pitchFamily="18" charset="0"/>
                          <a:cs typeface="Times New Roman" pitchFamily="18" charset="0"/>
                        </a:rPr>
                        <a:t> </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a:effectLst/>
                          <a:latin typeface="Times New Roman" pitchFamily="18" charset="0"/>
                          <a:cs typeface="Times New Roman" pitchFamily="18" charset="0"/>
                        </a:rPr>
                        <a:t> </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dirty="0">
                          <a:effectLst/>
                          <a:latin typeface="Times New Roman" pitchFamily="18" charset="0"/>
                          <a:cs typeface="Times New Roman" pitchFamily="18" charset="0"/>
                        </a:rPr>
                        <a:t> </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703">
                <a:tc>
                  <a:txBody>
                    <a:bodyPr/>
                    <a:lstStyle/>
                    <a:p>
                      <a:pPr algn="l" fontAlgn="b"/>
                      <a:r>
                        <a:rPr lang="en-US" sz="800" b="1" u="none" strike="noStrike">
                          <a:effectLst/>
                          <a:latin typeface="Times New Roman" pitchFamily="18" charset="0"/>
                          <a:cs typeface="Times New Roman" pitchFamily="18" charset="0"/>
                        </a:rPr>
                        <a:t> </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dirty="0">
                          <a:effectLst/>
                          <a:latin typeface="Times New Roman" pitchFamily="18" charset="0"/>
                          <a:cs typeface="Times New Roman" pitchFamily="18" charset="0"/>
                        </a:rPr>
                        <a:t> </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a:effectLst/>
                          <a:latin typeface="Times New Roman" pitchFamily="18" charset="0"/>
                          <a:cs typeface="Times New Roman" pitchFamily="18" charset="0"/>
                        </a:rPr>
                        <a:t> </a:t>
                      </a:r>
                      <a:endParaRPr lang="en-US" sz="800" b="1" i="0" u="none" strike="noStrike">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800" b="1" u="none" strike="noStrike" dirty="0">
                          <a:effectLst/>
                          <a:latin typeface="Times New Roman" pitchFamily="18" charset="0"/>
                          <a:cs typeface="Times New Roman" pitchFamily="18" charset="0"/>
                        </a:rPr>
                        <a:t> </a:t>
                      </a:r>
                      <a:endParaRPr lang="en-US" sz="800" b="1" i="0" u="none" strike="noStrike" dirty="0">
                        <a:solidFill>
                          <a:srgbClr val="000000"/>
                        </a:solidFill>
                        <a:effectLst/>
                        <a:latin typeface="Times New Roman" pitchFamily="18" charset="0"/>
                        <a:cs typeface="Times New Roman" pitchFamily="18" charset="0"/>
                      </a:endParaRPr>
                    </a:p>
                  </a:txBody>
                  <a:tcPr marL="9525" marR="9525" marT="95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0" name="Rounded Rectangle 69"/>
          <p:cNvSpPr/>
          <p:nvPr/>
        </p:nvSpPr>
        <p:spPr bwMode="auto">
          <a:xfrm>
            <a:off x="4800600" y="3068994"/>
            <a:ext cx="1447800" cy="1246909"/>
          </a:xfrm>
          <a:prstGeom prst="roundRect">
            <a:avLst/>
          </a:prstGeom>
          <a:solidFill>
            <a:schemeClr val="accent6"/>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eaLnBrk="0" hangingPunct="0">
              <a:defRPr/>
            </a:pPr>
            <a:endParaRPr lang="en-US"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Model</a:t>
            </a:r>
          </a:p>
          <a:p>
            <a:pPr algn="ctr" eaLnBrk="0" hangingPunct="0">
              <a:defRPr/>
            </a:pPr>
            <a:r>
              <a:rPr lang="en-US" b="1" dirty="0">
                <a:solidFill>
                  <a:srgbClr val="000000"/>
                </a:solidFill>
                <a:latin typeface="Rod" pitchFamily="49" charset="-79"/>
                <a:cs typeface="Rod" pitchFamily="49" charset="-79"/>
              </a:rPr>
              <a:t> 			</a:t>
            </a:r>
          </a:p>
        </p:txBody>
      </p:sp>
      <p:sp>
        <p:nvSpPr>
          <p:cNvPr id="76" name="Rounded Rectangle 75"/>
          <p:cNvSpPr/>
          <p:nvPr/>
        </p:nvSpPr>
        <p:spPr bwMode="auto">
          <a:xfrm>
            <a:off x="6858000" y="1285221"/>
            <a:ext cx="1676400" cy="623455"/>
          </a:xfrm>
          <a:prstGeom prst="roundRect">
            <a:avLst/>
          </a:prstGeom>
          <a:solidFill>
            <a:schemeClr val="accent3">
              <a:lumMod val="6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sz="1400" b="1" dirty="0">
                <a:solidFill>
                  <a:srgbClr val="000000"/>
                </a:solidFill>
                <a:latin typeface="Rod" pitchFamily="49" charset="-79"/>
                <a:cs typeface="Rod" pitchFamily="49" charset="-79"/>
              </a:rPr>
              <a:t>Validation Class</a:t>
            </a:r>
          </a:p>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 			</a:t>
            </a:r>
          </a:p>
        </p:txBody>
      </p:sp>
      <p:sp>
        <p:nvSpPr>
          <p:cNvPr id="77" name="Rounded Rectangle 76"/>
          <p:cNvSpPr/>
          <p:nvPr/>
        </p:nvSpPr>
        <p:spPr bwMode="auto">
          <a:xfrm>
            <a:off x="6858000" y="2199621"/>
            <a:ext cx="1524000" cy="623455"/>
          </a:xfrm>
          <a:prstGeom prst="roundRect">
            <a:avLst/>
          </a:prstGeom>
          <a:solidFill>
            <a:schemeClr val="accent3">
              <a:lumMod val="6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sz="1400" b="1" dirty="0">
                <a:solidFill>
                  <a:srgbClr val="000000"/>
                </a:solidFill>
                <a:latin typeface="Rod" pitchFamily="49" charset="-79"/>
                <a:cs typeface="Rod" pitchFamily="49" charset="-79"/>
              </a:rPr>
              <a:t>Business Class</a:t>
            </a:r>
          </a:p>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 			</a:t>
            </a:r>
          </a:p>
        </p:txBody>
      </p:sp>
      <p:sp>
        <p:nvSpPr>
          <p:cNvPr id="78" name="Rounded Rectangle 77"/>
          <p:cNvSpPr/>
          <p:nvPr/>
        </p:nvSpPr>
        <p:spPr bwMode="auto">
          <a:xfrm>
            <a:off x="6858000" y="3190221"/>
            <a:ext cx="1524000" cy="623455"/>
          </a:xfrm>
          <a:prstGeom prst="roundRect">
            <a:avLst/>
          </a:prstGeom>
          <a:solidFill>
            <a:schemeClr val="accent3">
              <a:lumMod val="65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DAO Class</a:t>
            </a:r>
          </a:p>
          <a:p>
            <a:pPr algn="ctr" eaLnBrk="0" hangingPunct="0">
              <a:defRPr/>
            </a:pPr>
            <a:endParaRPr lang="en-US" sz="1400" b="1" dirty="0">
              <a:solidFill>
                <a:srgbClr val="000000"/>
              </a:solidFill>
              <a:latin typeface="Rod" pitchFamily="49" charset="-79"/>
              <a:cs typeface="Rod" pitchFamily="49" charset="-79"/>
            </a:endParaRPr>
          </a:p>
          <a:p>
            <a:pPr algn="ctr" eaLnBrk="0" hangingPunct="0">
              <a:defRPr/>
            </a:pPr>
            <a:r>
              <a:rPr lang="en-US" sz="1400" b="1" dirty="0">
                <a:solidFill>
                  <a:srgbClr val="000000"/>
                </a:solidFill>
                <a:latin typeface="Rod" pitchFamily="49" charset="-79"/>
                <a:cs typeface="Rod" pitchFamily="49" charset="-79"/>
              </a:rPr>
              <a:t> 			</a:t>
            </a:r>
          </a:p>
        </p:txBody>
      </p:sp>
      <p:cxnSp>
        <p:nvCxnSpPr>
          <p:cNvPr id="12347" name="Straight Arrow Connector 79"/>
          <p:cNvCxnSpPr>
            <a:cxnSpLocks noChangeShapeType="1"/>
          </p:cNvCxnSpPr>
          <p:nvPr/>
        </p:nvCxnSpPr>
        <p:spPr bwMode="auto">
          <a:xfrm>
            <a:off x="3352800" y="1841500"/>
            <a:ext cx="1447800"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48" name="Straight Arrow Connector 81"/>
          <p:cNvCxnSpPr>
            <a:cxnSpLocks noChangeShapeType="1"/>
          </p:cNvCxnSpPr>
          <p:nvPr/>
        </p:nvCxnSpPr>
        <p:spPr bwMode="auto">
          <a:xfrm flipH="1">
            <a:off x="5561014" y="2571751"/>
            <a:ext cx="3175" cy="41592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49" name="Elbow Connector 85"/>
          <p:cNvCxnSpPr>
            <a:cxnSpLocks noChangeShapeType="1"/>
          </p:cNvCxnSpPr>
          <p:nvPr/>
        </p:nvCxnSpPr>
        <p:spPr bwMode="auto">
          <a:xfrm rot="16200000" flipH="1">
            <a:off x="4381501" y="3363913"/>
            <a:ext cx="4038600" cy="276225"/>
          </a:xfrm>
          <a:prstGeom prst="bentConnector3">
            <a:avLst>
              <a:gd name="adj1" fmla="val -449"/>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2350" name="Straight Arrow Connector 92"/>
          <p:cNvCxnSpPr>
            <a:cxnSpLocks noChangeShapeType="1"/>
          </p:cNvCxnSpPr>
          <p:nvPr/>
        </p:nvCxnSpPr>
        <p:spPr bwMode="auto">
          <a:xfrm>
            <a:off x="6248400" y="5521325"/>
            <a:ext cx="762000" cy="1588"/>
          </a:xfrm>
          <a:prstGeom prst="straightConnector1">
            <a:avLst/>
          </a:prstGeom>
          <a:noFill/>
          <a:ln w="12700"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2351" name="Straight Arrow Connector 94"/>
          <p:cNvCxnSpPr>
            <a:cxnSpLocks noChangeShapeType="1"/>
          </p:cNvCxnSpPr>
          <p:nvPr/>
        </p:nvCxnSpPr>
        <p:spPr bwMode="auto">
          <a:xfrm>
            <a:off x="6553200" y="1711325"/>
            <a:ext cx="304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52" name="Straight Arrow Connector 96"/>
          <p:cNvCxnSpPr>
            <a:cxnSpLocks noChangeShapeType="1"/>
          </p:cNvCxnSpPr>
          <p:nvPr/>
        </p:nvCxnSpPr>
        <p:spPr bwMode="auto">
          <a:xfrm>
            <a:off x="6553200" y="2549525"/>
            <a:ext cx="304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53" name="Straight Arrow Connector 98"/>
          <p:cNvCxnSpPr>
            <a:cxnSpLocks noChangeShapeType="1"/>
          </p:cNvCxnSpPr>
          <p:nvPr/>
        </p:nvCxnSpPr>
        <p:spPr bwMode="auto">
          <a:xfrm>
            <a:off x="6553200" y="3540125"/>
            <a:ext cx="30480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 name="Straight Arrow Connector 104"/>
          <p:cNvCxnSpPr>
            <a:cxnSpLocks noChangeShapeType="1"/>
          </p:cNvCxnSpPr>
          <p:nvPr/>
        </p:nvCxnSpPr>
        <p:spPr bwMode="auto">
          <a:xfrm flipH="1" flipV="1">
            <a:off x="2225676" y="5749926"/>
            <a:ext cx="2651125" cy="31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354" name="TextBox 106"/>
          <p:cNvSpPr txBox="1">
            <a:spLocks noChangeArrowheads="1"/>
          </p:cNvSpPr>
          <p:nvPr/>
        </p:nvSpPr>
        <p:spPr bwMode="auto">
          <a:xfrm>
            <a:off x="2493963" y="5459414"/>
            <a:ext cx="1524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b="0">
                <a:solidFill>
                  <a:srgbClr val="000000"/>
                </a:solidFill>
              </a:rPr>
              <a:t>Response</a:t>
            </a:r>
          </a:p>
        </p:txBody>
      </p:sp>
      <p:sp>
        <p:nvSpPr>
          <p:cNvPr id="12356" name="TextBox 107"/>
          <p:cNvSpPr txBox="1">
            <a:spLocks noChangeArrowheads="1"/>
          </p:cNvSpPr>
          <p:nvPr/>
        </p:nvSpPr>
        <p:spPr bwMode="auto">
          <a:xfrm>
            <a:off x="3357564" y="1570039"/>
            <a:ext cx="935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b="0">
                <a:solidFill>
                  <a:srgbClr val="000000"/>
                </a:solidFill>
              </a:rPr>
              <a:t>Request</a:t>
            </a:r>
          </a:p>
        </p:txBody>
      </p:sp>
      <p:cxnSp>
        <p:nvCxnSpPr>
          <p:cNvPr id="12357" name="Elbow Connector 115"/>
          <p:cNvCxnSpPr>
            <a:cxnSpLocks noChangeShapeType="1"/>
          </p:cNvCxnSpPr>
          <p:nvPr/>
        </p:nvCxnSpPr>
        <p:spPr bwMode="auto">
          <a:xfrm>
            <a:off x="7620000" y="3865564"/>
            <a:ext cx="1371600" cy="415925"/>
          </a:xfrm>
          <a:prstGeom prst="bentConnector3">
            <a:avLst>
              <a:gd name="adj1" fmla="val 0"/>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 name="Straight Arrow Connector 126"/>
          <p:cNvCxnSpPr>
            <a:cxnSpLocks noChangeShapeType="1"/>
          </p:cNvCxnSpPr>
          <p:nvPr/>
        </p:nvCxnSpPr>
        <p:spPr bwMode="auto">
          <a:xfrm rot="5400000" flipH="1" flipV="1">
            <a:off x="5295901" y="4532314"/>
            <a:ext cx="531813" cy="15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43" name="Oval Callout 142"/>
          <p:cNvSpPr/>
          <p:nvPr/>
        </p:nvSpPr>
        <p:spPr bwMode="auto">
          <a:xfrm>
            <a:off x="1576388" y="895351"/>
            <a:ext cx="1835150" cy="517525"/>
          </a:xfrm>
          <a:prstGeom prst="wedgeEllipseCallout">
            <a:avLst>
              <a:gd name="adj1" fmla="val 135766"/>
              <a:gd name="adj2" fmla="val 92866"/>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0" hangingPunct="0">
              <a:defRPr/>
            </a:pPr>
            <a:r>
              <a:rPr lang="en-US" sz="1200" b="1" dirty="0">
                <a:solidFill>
                  <a:srgbClr val="000000"/>
                </a:solidFill>
                <a:latin typeface="Times New Roman" pitchFamily="18" charset="0"/>
                <a:cs typeface="Times New Roman" pitchFamily="18" charset="0"/>
              </a:rPr>
              <a:t>Creating Model Object</a:t>
            </a:r>
          </a:p>
        </p:txBody>
      </p:sp>
      <p:sp>
        <p:nvSpPr>
          <p:cNvPr id="144" name="Oval Callout 143"/>
          <p:cNvSpPr/>
          <p:nvPr/>
        </p:nvSpPr>
        <p:spPr bwMode="auto">
          <a:xfrm>
            <a:off x="1708151" y="3865564"/>
            <a:ext cx="2105025" cy="388937"/>
          </a:xfrm>
          <a:prstGeom prst="wedgeEllipseCallout">
            <a:avLst>
              <a:gd name="adj1" fmla="val 2594"/>
              <a:gd name="adj2" fmla="val -316933"/>
            </a:avLst>
          </a:prstGeom>
          <a:solidFill>
            <a:schemeClr val="lt1">
              <a:alpha val="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0" hangingPunct="0">
              <a:defRPr/>
            </a:pPr>
            <a:r>
              <a:rPr lang="en-US" sz="1200" b="1" dirty="0">
                <a:solidFill>
                  <a:srgbClr val="000000"/>
                </a:solidFill>
                <a:latin typeface="Times New Roman" pitchFamily="18" charset="0"/>
                <a:cs typeface="Times New Roman" pitchFamily="18" charset="0"/>
              </a:rPr>
              <a:t>Controller Name</a:t>
            </a:r>
          </a:p>
        </p:txBody>
      </p:sp>
      <p:sp>
        <p:nvSpPr>
          <p:cNvPr id="145" name="Oval Callout 144"/>
          <p:cNvSpPr/>
          <p:nvPr/>
        </p:nvSpPr>
        <p:spPr bwMode="auto">
          <a:xfrm>
            <a:off x="8799513" y="798513"/>
            <a:ext cx="1676400" cy="519112"/>
          </a:xfrm>
          <a:prstGeom prst="wedgeEllipseCallout">
            <a:avLst>
              <a:gd name="adj1" fmla="val -212330"/>
              <a:gd name="adj2" fmla="val 46715"/>
            </a:avLst>
          </a:prstGeom>
          <a:solidFill>
            <a:schemeClr val="lt1">
              <a:alpha val="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0" hangingPunct="0">
              <a:defRPr/>
            </a:pPr>
            <a:r>
              <a:rPr lang="en-US" sz="1200" b="1" dirty="0">
                <a:solidFill>
                  <a:srgbClr val="000000"/>
                </a:solidFill>
                <a:latin typeface="Times New Roman" pitchFamily="18" charset="0"/>
                <a:cs typeface="Times New Roman" pitchFamily="18" charset="0"/>
              </a:rPr>
              <a:t>View Page Name</a:t>
            </a:r>
          </a:p>
        </p:txBody>
      </p:sp>
      <p:sp>
        <p:nvSpPr>
          <p:cNvPr id="146" name="Oval Callout 145"/>
          <p:cNvSpPr/>
          <p:nvPr/>
        </p:nvSpPr>
        <p:spPr bwMode="auto">
          <a:xfrm>
            <a:off x="1708150" y="4405314"/>
            <a:ext cx="2116138" cy="554037"/>
          </a:xfrm>
          <a:prstGeom prst="wedgeEllipseCallout">
            <a:avLst>
              <a:gd name="adj1" fmla="val 105599"/>
              <a:gd name="adj2" fmla="val 133964"/>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0" hangingPunct="0">
              <a:defRPr/>
            </a:pPr>
            <a:r>
              <a:rPr lang="en-US" sz="1200" b="1" dirty="0">
                <a:solidFill>
                  <a:srgbClr val="000000"/>
                </a:solidFill>
                <a:latin typeface="Times New Roman" pitchFamily="18" charset="0"/>
                <a:cs typeface="Times New Roman" pitchFamily="18" charset="0"/>
              </a:rPr>
              <a:t>Accessing  Model Object</a:t>
            </a:r>
          </a:p>
        </p:txBody>
      </p:sp>
      <p:cxnSp>
        <p:nvCxnSpPr>
          <p:cNvPr id="12363" name="Straight Arrow Connector 21"/>
          <p:cNvCxnSpPr>
            <a:cxnSpLocks noChangeShapeType="1"/>
          </p:cNvCxnSpPr>
          <p:nvPr/>
        </p:nvCxnSpPr>
        <p:spPr bwMode="auto">
          <a:xfrm flipV="1">
            <a:off x="9791700" y="3117850"/>
            <a:ext cx="0" cy="69215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12364" name="Picture 76" descr="http://cpanelcloudvps.com/wp-content/uploads/2013/12/computer-server-iconsilver-rack-server-psd-web-icon-psdgraphics-7q8n8qqg.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53500" y="1447800"/>
            <a:ext cx="148748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07"/>
          <p:cNvSpPr txBox="1">
            <a:spLocks noChangeArrowheads="1"/>
          </p:cNvSpPr>
          <p:nvPr/>
        </p:nvSpPr>
        <p:spPr bwMode="auto">
          <a:xfrm>
            <a:off x="5084764" y="4445001"/>
            <a:ext cx="11636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b="0">
                <a:solidFill>
                  <a:srgbClr val="000000"/>
                </a:solidFill>
              </a:rPr>
              <a:t>Retrieving</a:t>
            </a:r>
          </a:p>
        </p:txBody>
      </p:sp>
      <p:sp>
        <p:nvSpPr>
          <p:cNvPr id="12366" name="TextBox 2"/>
          <p:cNvSpPr txBox="1">
            <a:spLocks noChangeArrowheads="1"/>
          </p:cNvSpPr>
          <p:nvPr/>
        </p:nvSpPr>
        <p:spPr bwMode="auto">
          <a:xfrm rot="5400000">
            <a:off x="5943600" y="4257776"/>
            <a:ext cx="1371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25000"/>
              <a:buFont typeface="Wingdings" panose="05000000000000000000" pitchFamily="2" charset="2"/>
              <a:buChar char="Ø"/>
              <a:defRPr sz="3200" b="1">
                <a:solidFill>
                  <a:schemeClr val="tx1"/>
                </a:solidFill>
                <a:latin typeface="Arial" panose="020B0604020202020204" pitchFamily="34" charset="0"/>
              </a:defRPr>
            </a:lvl1pPr>
            <a:lvl2pPr marL="742950" indent="-285750" eaLnBrk="0" hangingPunct="0">
              <a:spcBef>
                <a:spcPct val="20000"/>
              </a:spcBef>
              <a:buFont typeface="Wingdings" panose="05000000000000000000" pitchFamily="2" charset="2"/>
              <a:buChar char="§"/>
              <a:defRPr sz="1600" b="1">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400">
                <a:solidFill>
                  <a:schemeClr val="tx1"/>
                </a:solidFill>
                <a:latin typeface="Arial" panose="020B0604020202020204" pitchFamily="34" charset="0"/>
              </a:defRPr>
            </a:lvl4pPr>
            <a:lvl5pPr marL="2057400" indent="-228600" eaLnBrk="0" hangingPunct="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SzTx/>
              <a:buFontTx/>
              <a:buNone/>
            </a:pPr>
            <a:r>
              <a:rPr lang="en-US" altLang="en-US" sz="1400" b="0">
                <a:solidFill>
                  <a:srgbClr val="000000"/>
                </a:solidFill>
              </a:rPr>
              <a:t>Forwarding</a:t>
            </a:r>
          </a:p>
        </p:txBody>
      </p:sp>
      <p:sp>
        <p:nvSpPr>
          <p:cNvPr id="6" name="Text Placeholder 5"/>
          <p:cNvSpPr>
            <a:spLocks noGrp="1"/>
          </p:cNvSpPr>
          <p:nvPr>
            <p:ph type="body" sz="quarter" idx="10"/>
          </p:nvPr>
        </p:nvSpPr>
        <p:spPr/>
        <p:txBody>
          <a:bodyPr/>
          <a:lstStyle/>
          <a:p>
            <a:r>
              <a:rPr lang="en-US" kern="0" dirty="0">
                <a:solidFill>
                  <a:srgbClr val="002060"/>
                </a:solidFill>
              </a:rPr>
              <a:t>Problems in MVC- v1.0   </a:t>
            </a:r>
          </a:p>
        </p:txBody>
      </p:sp>
    </p:spTree>
    <p:extLst>
      <p:ext uri="{BB962C8B-B14F-4D97-AF65-F5344CB8AC3E}">
        <p14:creationId xmlns:p14="http://schemas.microsoft.com/office/powerpoint/2010/main" val="2934736552"/>
      </p:ext>
    </p:extLst>
  </p:cSld>
  <p:clrMapOvr>
    <a:masterClrMapping/>
  </p:clrMapOvr>
  <p:transition advClick="0" advTm="4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40000"/>
                                  </p:stCondLst>
                                  <p:childTnLst>
                                    <p:set>
                                      <p:cBhvr>
                                        <p:cTn id="6" dur="1" fill="hold">
                                          <p:stCondLst>
                                            <p:cond delay="0"/>
                                          </p:stCondLst>
                                        </p:cTn>
                                        <p:tgtEl>
                                          <p:spTgt spid="143"/>
                                        </p:tgtEl>
                                        <p:attrNameLst>
                                          <p:attrName>style.visibility</p:attrName>
                                        </p:attrNameLst>
                                      </p:cBhvr>
                                      <p:to>
                                        <p:strVal val="visible"/>
                                      </p:to>
                                    </p:set>
                                  </p:childTnLst>
                                </p:cTn>
                              </p:par>
                              <p:par>
                                <p:cTn id="7" presetID="1" presetClass="entr" presetSubtype="0" fill="hold" grpId="0" nodeType="withEffect">
                                  <p:stCondLst>
                                    <p:cond delay="36000"/>
                                  </p:stCondLst>
                                  <p:childTnLst>
                                    <p:set>
                                      <p:cBhvr>
                                        <p:cTn id="8" dur="1" fill="hold">
                                          <p:stCondLst>
                                            <p:cond delay="0"/>
                                          </p:stCondLst>
                                        </p:cTn>
                                        <p:tgtEl>
                                          <p:spTgt spid="144"/>
                                        </p:tgtEl>
                                        <p:attrNameLst>
                                          <p:attrName>style.visibility</p:attrName>
                                        </p:attrNameLst>
                                      </p:cBhvr>
                                      <p:to>
                                        <p:strVal val="visible"/>
                                      </p:to>
                                    </p:set>
                                  </p:childTnLst>
                                </p:cTn>
                              </p:par>
                              <p:par>
                                <p:cTn id="9" presetID="1" presetClass="entr" presetSubtype="0" fill="hold" grpId="0" nodeType="withEffect">
                                  <p:stCondLst>
                                    <p:cond delay="46500"/>
                                  </p:stCondLst>
                                  <p:childTnLst>
                                    <p:set>
                                      <p:cBhvr>
                                        <p:cTn id="10" dur="1" fill="hold">
                                          <p:stCondLst>
                                            <p:cond delay="0"/>
                                          </p:stCondLst>
                                        </p:cTn>
                                        <p:tgtEl>
                                          <p:spTgt spid="145"/>
                                        </p:tgtEl>
                                        <p:attrNameLst>
                                          <p:attrName>style.visibility</p:attrName>
                                        </p:attrNameLst>
                                      </p:cBhvr>
                                      <p:to>
                                        <p:strVal val="visible"/>
                                      </p:to>
                                    </p:set>
                                  </p:childTnLst>
                                </p:cTn>
                              </p:par>
                              <p:par>
                                <p:cTn id="11" presetID="1" presetClass="entr" presetSubtype="0" fill="hold" grpId="0" nodeType="withEffect">
                                  <p:stCondLst>
                                    <p:cond delay="51000"/>
                                  </p:stCondLst>
                                  <p:childTnLst>
                                    <p:set>
                                      <p:cBhvr>
                                        <p:cTn id="12" dur="1" fill="hold">
                                          <p:stCondLst>
                                            <p:cond delay="0"/>
                                          </p:stCondLst>
                                        </p:cTn>
                                        <p:tgtEl>
                                          <p:spTgt spid="146"/>
                                        </p:tgtEl>
                                        <p:attrNameLst>
                                          <p:attrName>style.visibility</p:attrName>
                                        </p:attrNameLst>
                                      </p:cBhvr>
                                      <p:to>
                                        <p:strVal val="visible"/>
                                      </p:to>
                                    </p:set>
                                  </p:childTnLst>
                                </p:cTn>
                              </p:par>
                              <p:par>
                                <p:cTn id="13" presetID="1" presetClass="entr" presetSubtype="0" fill="hold" nodeType="withEffect">
                                  <p:stCondLst>
                                    <p:cond delay="100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xit" presetSubtype="0" fill="hold" nodeType="withEffect">
                                  <p:stCondLst>
                                    <p:cond delay="30000"/>
                                  </p:stCondLst>
                                  <p:childTnLst>
                                    <p:set>
                                      <p:cBhvr>
                                        <p:cTn id="16" dur="1" fill="hold">
                                          <p:stCondLst>
                                            <p:cond delay="0"/>
                                          </p:stCondLst>
                                        </p:cTn>
                                        <p:tgtEl>
                                          <p:spTgt spid="35"/>
                                        </p:tgtEl>
                                        <p:attrNameLst>
                                          <p:attrName>style.visibility</p:attrName>
                                        </p:attrNameLst>
                                      </p:cBhvr>
                                      <p:to>
                                        <p:strVal val="hidden"/>
                                      </p:to>
                                    </p:set>
                                  </p:childTnLst>
                                </p:cTn>
                              </p:par>
                              <p:par>
                                <p:cTn id="17" presetID="1" presetClass="entr" presetSubtype="0" fill="hold" nodeType="withEffect">
                                  <p:stCondLst>
                                    <p:cond delay="100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xit" presetSubtype="0" fill="hold" nodeType="withEffect">
                                  <p:stCondLst>
                                    <p:cond delay="30000"/>
                                  </p:stCondLst>
                                  <p:childTnLst>
                                    <p:set>
                                      <p:cBhvr>
                                        <p:cTn id="20" dur="1" fill="hold">
                                          <p:stCondLst>
                                            <p:cond delay="0"/>
                                          </p:stCondLst>
                                        </p:cTn>
                                        <p:tgtEl>
                                          <p:spTgt spid="36"/>
                                        </p:tgtEl>
                                        <p:attrNameLst>
                                          <p:attrName>style.visibility</p:attrName>
                                        </p:attrNameLst>
                                      </p:cBhvr>
                                      <p:to>
                                        <p:strVal val="hidden"/>
                                      </p:to>
                                    </p:set>
                                  </p:childTnLst>
                                </p:cTn>
                              </p:par>
                              <p:par>
                                <p:cTn id="21" presetID="22" presetClass="entr" presetSubtype="4" fill="hold" grpId="0" nodeType="withEffect">
                                  <p:stCondLst>
                                    <p:cond delay="1500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par>
                                <p:cTn id="24" presetID="22" presetClass="entr" presetSubtype="4" fill="hold" nodeType="withEffect">
                                  <p:stCondLst>
                                    <p:cond delay="1500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par>
                                <p:cTn id="27" presetID="22" presetClass="entr" presetSubtype="4" fill="hold" grpId="0" nodeType="withEffect">
                                  <p:stCondLst>
                                    <p:cond delay="23000"/>
                                  </p:stCondLst>
                                  <p:childTnLst>
                                    <p:set>
                                      <p:cBhvr>
                                        <p:cTn id="28" dur="1" fill="hold">
                                          <p:stCondLst>
                                            <p:cond delay="0"/>
                                          </p:stCondLst>
                                        </p:cTn>
                                        <p:tgtEl>
                                          <p:spTgt spid="12354"/>
                                        </p:tgtEl>
                                        <p:attrNameLst>
                                          <p:attrName>style.visibility</p:attrName>
                                        </p:attrNameLst>
                                      </p:cBhvr>
                                      <p:to>
                                        <p:strVal val="visible"/>
                                      </p:to>
                                    </p:set>
                                    <p:animEffect transition="in" filter="wipe(down)">
                                      <p:cBhvr>
                                        <p:cTn id="29" dur="500"/>
                                        <p:tgtEl>
                                          <p:spTgt spid="12354"/>
                                        </p:tgtEl>
                                      </p:cBhvr>
                                    </p:animEffect>
                                  </p:childTnLst>
                                </p:cTn>
                              </p:par>
                              <p:par>
                                <p:cTn id="30" presetID="22" presetClass="entr" presetSubtype="4" fill="hold" nodeType="withEffect">
                                  <p:stCondLst>
                                    <p:cond delay="2300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1" presetClass="exit" presetSubtype="0" fill="hold" nodeType="withEffect">
                                  <p:stCondLst>
                                    <p:cond delay="0"/>
                                  </p:stCondLst>
                                  <p:childTnLst>
                                    <p:set>
                                      <p:cBhvr>
                                        <p:cTn id="34"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4" grpId="0"/>
      <p:bldP spid="143" grpId="0" animBg="1"/>
      <p:bldP spid="144" grpId="0" animBg="1"/>
      <p:bldP spid="145" grpId="0" animBg="1"/>
      <p:bldP spid="146" grpId="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757364" y="28576"/>
            <a:ext cx="8910637" cy="828675"/>
          </a:xfrm>
        </p:spPr>
        <p:txBody>
          <a:bodyPr/>
          <a:lstStyle/>
          <a:p>
            <a:pPr eaLnBrk="1" hangingPunct="1"/>
            <a:r>
              <a:rPr lang="en-US" dirty="0" smtClean="0"/>
              <a:t>MVC and Servlet Execution</a:t>
            </a:r>
          </a:p>
        </p:txBody>
      </p:sp>
      <p:pic>
        <p:nvPicPr>
          <p:cNvPr id="6146" name="Picture 2" descr="Image result for MVC diagram in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70" y="1211856"/>
            <a:ext cx="5146216" cy="421946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MVC diagram in Servl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9282" y="1211856"/>
            <a:ext cx="6554047" cy="4219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9801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77711" y="28576"/>
            <a:ext cx="8910637" cy="828675"/>
          </a:xfrm>
        </p:spPr>
        <p:txBody>
          <a:bodyPr/>
          <a:lstStyle/>
          <a:p>
            <a:pPr eaLnBrk="1" hangingPunct="1"/>
            <a:r>
              <a:rPr lang="en-US" dirty="0" smtClean="0"/>
              <a:t>Scope Objects</a:t>
            </a:r>
          </a:p>
        </p:txBody>
      </p:sp>
      <p:pic>
        <p:nvPicPr>
          <p:cNvPr id="7170" name="Picture 2" descr="Image result for scope objects in servl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170" y="857251"/>
            <a:ext cx="9676525" cy="16766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scope objects in servlets"/>
          <p:cNvPicPr>
            <a:picLocks noChangeAspect="1" noChangeArrowheads="1"/>
          </p:cNvPicPr>
          <p:nvPr/>
        </p:nvPicPr>
        <p:blipFill rotWithShape="1">
          <a:blip r:embed="rId4">
            <a:extLst>
              <a:ext uri="{28A0092B-C50C-407E-A947-70E740481C1C}">
                <a14:useLocalDpi xmlns:a14="http://schemas.microsoft.com/office/drawing/2010/main" val="0"/>
              </a:ext>
            </a:extLst>
          </a:blip>
          <a:srcRect t="20165" b="8769"/>
          <a:stretch/>
        </p:blipFill>
        <p:spPr bwMode="auto">
          <a:xfrm>
            <a:off x="1230170" y="2908453"/>
            <a:ext cx="9676524" cy="318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233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672306" y="28576"/>
            <a:ext cx="8910637" cy="828675"/>
          </a:xfrm>
        </p:spPr>
        <p:txBody>
          <a:bodyPr/>
          <a:lstStyle/>
          <a:p>
            <a:pPr eaLnBrk="1" hangingPunct="1"/>
            <a:r>
              <a:rPr lang="en-US" dirty="0" smtClean="0"/>
              <a:t>Accessing Scope Objects</a:t>
            </a:r>
          </a:p>
        </p:txBody>
      </p:sp>
      <p:pic>
        <p:nvPicPr>
          <p:cNvPr id="819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42" y="857251"/>
            <a:ext cx="6286500" cy="50482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1201" y="1067203"/>
            <a:ext cx="5715000" cy="4838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72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32796" y="0"/>
            <a:ext cx="8910637" cy="828675"/>
          </a:xfrm>
        </p:spPr>
        <p:txBody>
          <a:bodyPr/>
          <a:lstStyle/>
          <a:p>
            <a:pPr eaLnBrk="1" hangingPunct="1"/>
            <a:r>
              <a:rPr lang="en-US" dirty="0" smtClean="0"/>
              <a:t>Filter</a:t>
            </a:r>
          </a:p>
        </p:txBody>
      </p:sp>
      <p:pic>
        <p:nvPicPr>
          <p:cNvPr id="13314" name="Picture 2" descr="Image result for Filter in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52" y="1149408"/>
            <a:ext cx="8460954" cy="50200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8647552" y="1028813"/>
            <a:ext cx="3294732" cy="3124545"/>
          </a:xfrm>
          <a:prstGeom prst="rect">
            <a:avLst/>
          </a:prstGeom>
        </p:spPr>
      </p:pic>
    </p:spTree>
    <p:extLst>
      <p:ext uri="{BB962C8B-B14F-4D97-AF65-F5344CB8AC3E}">
        <p14:creationId xmlns:p14="http://schemas.microsoft.com/office/powerpoint/2010/main" val="4242708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r>
              <a:rPr lang="en-US" dirty="0"/>
              <a:t>Creating Servlet Class</a:t>
            </a:r>
            <a:endParaRPr lang="en-US" dirty="0" smtClean="0"/>
          </a:p>
        </p:txBody>
      </p:sp>
      <p:sp>
        <p:nvSpPr>
          <p:cNvPr id="3" name="Content Placeholder 2"/>
          <p:cNvSpPr>
            <a:spLocks noGrp="1"/>
          </p:cNvSpPr>
          <p:nvPr>
            <p:ph idx="1"/>
          </p:nvPr>
        </p:nvSpPr>
        <p:spPr>
          <a:xfrm>
            <a:off x="766763" y="1066800"/>
            <a:ext cx="7958596" cy="4301290"/>
          </a:xfrm>
        </p:spPr>
        <p:txBody>
          <a:bodyPr/>
          <a:lstStyle/>
          <a:p>
            <a:pPr marL="0" lvl="1" indent="0">
              <a:buNone/>
            </a:pPr>
            <a:r>
              <a:rPr lang="en-US" sz="1600" b="1" dirty="0" smtClean="0"/>
              <a:t>It should extend </a:t>
            </a:r>
            <a:r>
              <a:rPr lang="en-US" sz="1600" b="1" dirty="0"/>
              <a:t>HttpServlet</a:t>
            </a:r>
          </a:p>
          <a:p>
            <a:pPr marL="0" lvl="1" indent="0">
              <a:buNone/>
            </a:pPr>
            <a:r>
              <a:rPr lang="en-US" sz="1600" b="1" dirty="0" smtClean="0"/>
              <a:t>Should Implement </a:t>
            </a:r>
            <a:r>
              <a:rPr lang="en-US" sz="1600" b="1" dirty="0"/>
              <a:t>the doGet() or doPost() method</a:t>
            </a:r>
          </a:p>
          <a:p>
            <a:pPr marL="0" lvl="2" indent="0">
              <a:buNone/>
            </a:pPr>
            <a:r>
              <a:rPr lang="en-US" sz="1600" b="1" dirty="0"/>
              <a:t>Both methods accept two parameters HttpServletRequest HttpServletResponse</a:t>
            </a:r>
          </a:p>
          <a:p>
            <a:pPr marL="0" lvl="2" indent="0">
              <a:buNone/>
            </a:pPr>
            <a:r>
              <a:rPr lang="en-US" sz="1600" b="1" dirty="0"/>
              <a:t>Obtain the writer from the response object to write the response and Close the writer</a:t>
            </a:r>
          </a:p>
          <a:p>
            <a:endParaRPr lang="en-US" sz="1800" dirty="0"/>
          </a:p>
          <a:p>
            <a:endParaRPr lang="en-US" sz="180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3526" y="2781880"/>
            <a:ext cx="5771166" cy="33979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39787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r>
              <a:rPr lang="en-US" dirty="0"/>
              <a:t>Deployment </a:t>
            </a:r>
            <a:r>
              <a:rPr lang="en-US" dirty="0" smtClean="0"/>
              <a:t>Descriptor</a:t>
            </a:r>
            <a:endParaRPr lang="en-US" dirty="0"/>
          </a:p>
        </p:txBody>
      </p:sp>
      <p:sp>
        <p:nvSpPr>
          <p:cNvPr id="3" name="Content Placeholder 2"/>
          <p:cNvSpPr>
            <a:spLocks noGrp="1"/>
          </p:cNvSpPr>
          <p:nvPr>
            <p:ph idx="1"/>
          </p:nvPr>
        </p:nvSpPr>
        <p:spPr>
          <a:xfrm>
            <a:off x="766763" y="1066800"/>
            <a:ext cx="7958596" cy="4301290"/>
          </a:xfrm>
        </p:spPr>
        <p:txBody>
          <a:bodyPr/>
          <a:lstStyle/>
          <a:p>
            <a:pPr marL="0" lvl="1" indent="0">
              <a:buNone/>
            </a:pPr>
            <a:r>
              <a:rPr lang="en-US" sz="1600" b="1" dirty="0" smtClean="0"/>
              <a:t>contains </a:t>
            </a:r>
            <a:r>
              <a:rPr lang="en-US" sz="1600" b="1" dirty="0"/>
              <a:t>the basic and most important information that is required to deploy a web application (Servlet) .</a:t>
            </a:r>
          </a:p>
          <a:p>
            <a:pPr marL="0" lvl="1" indent="0">
              <a:buNone/>
            </a:pPr>
            <a:r>
              <a:rPr lang="en-US" sz="1600" b="1" dirty="0"/>
              <a:t>Without this, the web server would not know, which requests to consider as requests to access this servlet.</a:t>
            </a:r>
            <a:endParaRPr lang="en-US" sz="1800" dirty="0" smtClean="0"/>
          </a:p>
          <a:p>
            <a:endParaRPr lang="en-US" sz="18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0542" y="2608204"/>
            <a:ext cx="7684895" cy="299411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34549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0"/>
            <a:r>
              <a:rPr lang="en-US" sz="1600" dirty="0"/>
              <a:t>Introduction to Servlets</a:t>
            </a:r>
          </a:p>
          <a:p>
            <a:pPr lvl="1"/>
            <a:r>
              <a:rPr lang="en-US" sz="1600" dirty="0"/>
              <a:t>Introduction</a:t>
            </a:r>
          </a:p>
          <a:p>
            <a:r>
              <a:rPr lang="en-US" sz="1600" dirty="0"/>
              <a:t>HTTP Basics</a:t>
            </a:r>
          </a:p>
          <a:p>
            <a:r>
              <a:rPr lang="en-US" sz="1600" dirty="0"/>
              <a:t>Servlets</a:t>
            </a:r>
          </a:p>
          <a:p>
            <a:pPr lvl="1"/>
            <a:r>
              <a:rPr lang="en-US" sz="1600" dirty="0"/>
              <a:t>Servlet Architecture and Life-Cycle</a:t>
            </a:r>
            <a:endParaRPr lang="en-US" sz="1600" b="1" dirty="0"/>
          </a:p>
          <a:p>
            <a:pPr lvl="1"/>
            <a:r>
              <a:rPr lang="en-US" sz="1600" dirty="0"/>
              <a:t>HTTP Vs Generic Servlet</a:t>
            </a:r>
            <a:endParaRPr lang="en-US" sz="1600" b="1" dirty="0"/>
          </a:p>
          <a:p>
            <a:pPr lvl="0"/>
            <a:r>
              <a:rPr lang="en-US" sz="1600" dirty="0"/>
              <a:t>JEE Container</a:t>
            </a:r>
          </a:p>
          <a:p>
            <a:pPr lvl="0"/>
            <a:r>
              <a:rPr lang="en-US" sz="1600" dirty="0"/>
              <a:t>Information from Servlets</a:t>
            </a:r>
          </a:p>
          <a:p>
            <a:pPr lvl="1"/>
            <a:r>
              <a:rPr lang="en-US" sz="1600" dirty="0"/>
              <a:t>Fetching Server Information</a:t>
            </a:r>
          </a:p>
          <a:p>
            <a:pPr lvl="1"/>
            <a:r>
              <a:rPr lang="en-US" sz="1600" dirty="0"/>
              <a:t>Fetching Client Information</a:t>
            </a:r>
          </a:p>
          <a:p>
            <a:pPr lvl="1"/>
            <a:r>
              <a:rPr lang="en-US" sz="1600" dirty="0"/>
              <a:t>Setting/Fetching Initial Parameters</a:t>
            </a:r>
          </a:p>
          <a:p>
            <a:pPr lvl="1"/>
            <a:r>
              <a:rPr lang="en-US" sz="1600" dirty="0"/>
              <a:t>Setting/Fetching Application </a:t>
            </a:r>
            <a:r>
              <a:rPr lang="en-US" sz="1600" dirty="0" smtClean="0"/>
              <a:t>Parameters</a:t>
            </a:r>
            <a:endParaRPr lang="en-US" sz="1600" dirty="0"/>
          </a:p>
        </p:txBody>
      </p:sp>
    </p:spTree>
    <p:extLst>
      <p:ext uri="{BB962C8B-B14F-4D97-AF65-F5344CB8AC3E}">
        <p14:creationId xmlns:p14="http://schemas.microsoft.com/office/powerpoint/2010/main" val="436960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r>
              <a:rPr lang="en-US" dirty="0"/>
              <a:t>Java EE containers</a:t>
            </a:r>
          </a:p>
        </p:txBody>
      </p:sp>
      <p:sp>
        <p:nvSpPr>
          <p:cNvPr id="3" name="Content Placeholder 2"/>
          <p:cNvSpPr>
            <a:spLocks noGrp="1"/>
          </p:cNvSpPr>
          <p:nvPr>
            <p:ph idx="1"/>
          </p:nvPr>
        </p:nvSpPr>
        <p:spPr>
          <a:xfrm>
            <a:off x="766763" y="964773"/>
            <a:ext cx="10856032" cy="4301290"/>
          </a:xfrm>
        </p:spPr>
        <p:txBody>
          <a:bodyPr/>
          <a:lstStyle/>
          <a:p>
            <a:pPr marL="0" lvl="1" indent="0">
              <a:buNone/>
            </a:pPr>
            <a:r>
              <a:rPr lang="en-US" sz="1600" b="1" dirty="0"/>
              <a:t>provide a runtime environment for components that include security, concurrency, life-cycle management, transaction, deployment, and other services. </a:t>
            </a:r>
          </a:p>
          <a:p>
            <a:pPr marL="0" lvl="1" indent="0">
              <a:buNone/>
            </a:pPr>
            <a:r>
              <a:rPr lang="en-US" sz="1600" b="1" dirty="0"/>
              <a:t>They can </a:t>
            </a:r>
            <a:r>
              <a:rPr lang="en-US" sz="1600" b="1" dirty="0"/>
              <a:t>be classified as:</a:t>
            </a:r>
          </a:p>
          <a:p>
            <a:pPr marL="0" lvl="1" indent="0">
              <a:buNone/>
            </a:pPr>
            <a:r>
              <a:rPr lang="en-US" sz="1600" b="1" dirty="0"/>
              <a:t>Web containers: Host web components like Servlets and </a:t>
            </a:r>
            <a:r>
              <a:rPr lang="en-US" sz="1600" b="1" dirty="0" smtClean="0"/>
              <a:t>JSP. For </a:t>
            </a:r>
            <a:r>
              <a:rPr lang="en-US" sz="1600" b="1" dirty="0"/>
              <a:t>example: </a:t>
            </a:r>
            <a:r>
              <a:rPr lang="en-US" sz="1600" b="1" dirty="0" smtClean="0"/>
              <a:t>Tomcat , </a:t>
            </a:r>
            <a:r>
              <a:rPr lang="en-US" sz="1600" b="1" dirty="0"/>
              <a:t>Sun’s Java Web Server</a:t>
            </a:r>
          </a:p>
          <a:p>
            <a:pPr marL="0" lvl="1" indent="0">
              <a:buNone/>
            </a:pPr>
            <a:r>
              <a:rPr lang="en-US" sz="1600" b="1" dirty="0"/>
              <a:t>Application containers: Host business components for developing enterprise-based applications. </a:t>
            </a:r>
          </a:p>
          <a:p>
            <a:pPr marL="0" lvl="1" indent="0">
              <a:buNone/>
            </a:pPr>
            <a:r>
              <a:rPr lang="en-US" sz="1600" b="1" dirty="0"/>
              <a:t>For example: BEA System’s </a:t>
            </a:r>
            <a:r>
              <a:rPr lang="en-US" sz="1600" b="1" dirty="0" err="1"/>
              <a:t>Weblogic</a:t>
            </a:r>
            <a:r>
              <a:rPr lang="en-US" sz="1600" b="1" dirty="0"/>
              <a:t>, IBM’s </a:t>
            </a:r>
            <a:r>
              <a:rPr lang="en-US" sz="1600" b="1" dirty="0" err="1"/>
              <a:t>Websphere</a:t>
            </a:r>
            <a:r>
              <a:rPr lang="en-US" sz="1600" b="1" dirty="0"/>
              <a:t> Application Server, </a:t>
            </a:r>
            <a:r>
              <a:rPr lang="en-US" sz="1600" b="1" dirty="0" err="1"/>
              <a:t>Redhat’s</a:t>
            </a:r>
            <a:r>
              <a:rPr lang="en-US" sz="1600" b="1" dirty="0"/>
              <a:t> </a:t>
            </a:r>
            <a:r>
              <a:rPr lang="en-US" sz="1600" b="1" dirty="0" err="1"/>
              <a:t>Jboss</a:t>
            </a:r>
            <a:r>
              <a:rPr lang="en-US" sz="1600" b="1" dirty="0"/>
              <a:t>.</a:t>
            </a:r>
          </a:p>
          <a:p>
            <a:endParaRPr lang="en-US" sz="1800" dirty="0"/>
          </a:p>
        </p:txBody>
      </p:sp>
      <p:pic>
        <p:nvPicPr>
          <p:cNvPr id="5" name="Picture 4" descr="Web Container and Application Container.jpg"/>
          <p:cNvPicPr>
            <a:picLocks noChangeAspect="1"/>
          </p:cNvPicPr>
          <p:nvPr/>
        </p:nvPicPr>
        <p:blipFill>
          <a:blip r:embed="rId3"/>
          <a:stretch>
            <a:fillRect/>
          </a:stretch>
        </p:blipFill>
        <p:spPr>
          <a:xfrm>
            <a:off x="2919471" y="3192537"/>
            <a:ext cx="5304707" cy="3095740"/>
          </a:xfrm>
          <a:prstGeom prst="rect">
            <a:avLst/>
          </a:prstGeom>
        </p:spPr>
      </p:pic>
    </p:spTree>
    <p:extLst>
      <p:ext uri="{BB962C8B-B14F-4D97-AF65-F5344CB8AC3E}">
        <p14:creationId xmlns:p14="http://schemas.microsoft.com/office/powerpoint/2010/main" val="17732655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quarter" idx="10"/>
          </p:nvPr>
        </p:nvSpPr>
        <p:spPr/>
        <p:txBody>
          <a:bodyPr>
            <a:normAutofit/>
          </a:bodyPr>
          <a:lstStyle/>
          <a:p>
            <a:pPr lvl="2"/>
            <a:endParaRPr lang="en-US" dirty="0" smtClean="0"/>
          </a:p>
          <a:p>
            <a:pPr lvl="1"/>
            <a:endParaRPr lang="en-US" dirty="0" smtClean="0"/>
          </a:p>
          <a:p>
            <a:pPr lvl="2"/>
            <a:endParaRPr lang="en-US" dirty="0" smtClean="0"/>
          </a:p>
          <a:p>
            <a:pPr lvl="1"/>
            <a:endParaRPr lang="en-US" dirty="0" smtClean="0"/>
          </a:p>
          <a:p>
            <a:pPr lvl="1"/>
            <a:endParaRPr lang="en-US" dirty="0" smtClean="0"/>
          </a:p>
          <a:p>
            <a:pPr lvl="1"/>
            <a:endParaRPr lang="en-US" dirty="0" smtClean="0"/>
          </a:p>
          <a:p>
            <a:pPr lvl="3"/>
            <a:endParaRPr lang="en-US" sz="1600" dirty="0"/>
          </a:p>
        </p:txBody>
      </p:sp>
      <p:sp>
        <p:nvSpPr>
          <p:cNvPr id="2" name="Text Placeholder 1"/>
          <p:cNvSpPr>
            <a:spLocks noGrp="1"/>
          </p:cNvSpPr>
          <p:nvPr>
            <p:ph type="body" sz="quarter" idx="11"/>
          </p:nvPr>
        </p:nvSpPr>
        <p:spPr/>
        <p:txBody>
          <a:bodyPr/>
          <a:lstStyle/>
          <a:p>
            <a:pPr lvl="1"/>
            <a:r>
              <a:rPr lang="en-US" sz="1600" b="1" dirty="0"/>
              <a:t>4 </a:t>
            </a:r>
            <a:r>
              <a:rPr lang="en-US" sz="1600" b="1" dirty="0"/>
              <a:t>Methods to access the information</a:t>
            </a:r>
          </a:p>
          <a:p>
            <a:pPr lvl="1"/>
            <a:r>
              <a:rPr lang="en-US" sz="1600" b="1" dirty="0"/>
              <a:t>public </a:t>
            </a:r>
            <a:r>
              <a:rPr lang="en-US" sz="1600" b="1" dirty="0"/>
              <a:t>String </a:t>
            </a:r>
            <a:r>
              <a:rPr lang="en-US" sz="1600" b="1" dirty="0" err="1"/>
              <a:t>ServletRequest.getServerName</a:t>
            </a:r>
            <a:r>
              <a:rPr lang="en-US" sz="1600" b="1" dirty="0"/>
              <a:t>() : returns the host name of the server to which the </a:t>
            </a:r>
            <a:r>
              <a:rPr lang="en-US" sz="1600" b="1" dirty="0"/>
              <a:t>request </a:t>
            </a:r>
            <a:r>
              <a:rPr lang="en-US" sz="1600" b="1" dirty="0"/>
              <a:t>was sent.</a:t>
            </a:r>
          </a:p>
          <a:p>
            <a:pPr lvl="1"/>
            <a:r>
              <a:rPr lang="en-US" sz="1600" b="1" dirty="0"/>
              <a:t>public </a:t>
            </a:r>
            <a:r>
              <a:rPr lang="en-US" sz="1600" b="1" dirty="0"/>
              <a:t>String </a:t>
            </a:r>
            <a:r>
              <a:rPr lang="en-US" sz="1600" b="1" dirty="0" err="1"/>
              <a:t>ServletRequest.getServerPort</a:t>
            </a:r>
            <a:r>
              <a:rPr lang="en-US" sz="1600" b="1" dirty="0"/>
              <a:t>() : returns the port number to which the request was sent</a:t>
            </a:r>
          </a:p>
          <a:p>
            <a:pPr lvl="1"/>
            <a:r>
              <a:rPr lang="en-US" sz="1600" b="1" dirty="0"/>
              <a:t>public </a:t>
            </a:r>
            <a:r>
              <a:rPr lang="en-US" sz="1600" b="1" dirty="0"/>
              <a:t>String </a:t>
            </a:r>
            <a:r>
              <a:rPr lang="en-US" sz="1600" b="1" dirty="0" err="1"/>
              <a:t>ServletContext.getServerInfo</a:t>
            </a:r>
            <a:r>
              <a:rPr lang="en-US" sz="1600" b="1" dirty="0"/>
              <a:t>() : returns the name and version of the server software as: </a:t>
            </a:r>
            <a:r>
              <a:rPr lang="en-US" sz="1600" b="1" dirty="0" err="1"/>
              <a:t>JBossWeb</a:t>
            </a:r>
            <a:r>
              <a:rPr lang="en-US" sz="1600" b="1" dirty="0"/>
              <a:t>/2.0.1.GA. </a:t>
            </a:r>
          </a:p>
          <a:p>
            <a:pPr lvl="1"/>
            <a:r>
              <a:rPr lang="en-US" sz="1600" b="1" dirty="0"/>
              <a:t>public </a:t>
            </a:r>
            <a:r>
              <a:rPr lang="en-US" sz="1600" b="1" dirty="0"/>
              <a:t>String </a:t>
            </a:r>
            <a:r>
              <a:rPr lang="en-US" sz="1600" b="1" dirty="0" err="1"/>
              <a:t>ServletRequest.getAttribute</a:t>
            </a:r>
            <a:r>
              <a:rPr lang="en-US" sz="1600" b="1" dirty="0"/>
              <a:t>( String name) : returns the value of the named server attribute as an Object or null if the attribute does not exist. The attributes are server </a:t>
            </a:r>
            <a:r>
              <a:rPr lang="en-US" sz="1600" b="1" dirty="0"/>
              <a:t>dependent.</a:t>
            </a:r>
          </a:p>
          <a:p>
            <a:pPr lvl="1"/>
            <a:r>
              <a:rPr lang="en-US" sz="1600" b="1" dirty="0"/>
              <a:t>Enumeration </a:t>
            </a:r>
            <a:r>
              <a:rPr lang="en-US" sz="1600" b="1" dirty="0" err="1"/>
              <a:t>getInitParameterNames</a:t>
            </a:r>
            <a:r>
              <a:rPr lang="en-US" sz="1600" b="1" dirty="0"/>
              <a:t> (): It is used to examine all </a:t>
            </a:r>
            <a:r>
              <a:rPr lang="en-US" sz="1600" b="1" dirty="0" err="1"/>
              <a:t>init</a:t>
            </a:r>
            <a:r>
              <a:rPr lang="en-US" sz="1600" b="1" dirty="0"/>
              <a:t> parameters.</a:t>
            </a:r>
          </a:p>
          <a:p>
            <a:endParaRPr lang="en-US" dirty="0"/>
          </a:p>
        </p:txBody>
      </p:sp>
      <p:sp>
        <p:nvSpPr>
          <p:cNvPr id="7170" name="Rectangle 2"/>
          <p:cNvSpPr>
            <a:spLocks noGrp="1" noChangeArrowheads="1"/>
          </p:cNvSpPr>
          <p:nvPr>
            <p:ph type="title" idx="4294967295"/>
          </p:nvPr>
        </p:nvSpPr>
        <p:spPr>
          <a:xfrm>
            <a:off x="826718" y="-5576"/>
            <a:ext cx="8229600" cy="1143000"/>
          </a:xfrm>
        </p:spPr>
        <p:txBody>
          <a:bodyPr/>
          <a:lstStyle/>
          <a:p>
            <a:r>
              <a:rPr lang="en-US" dirty="0"/>
              <a:t>Information about </a:t>
            </a:r>
            <a:r>
              <a:rPr lang="en-US" dirty="0" smtClean="0"/>
              <a:t>Servlet</a:t>
            </a:r>
            <a:endParaRPr lang="en-US" dirty="0" smtClean="0"/>
          </a:p>
        </p:txBody>
      </p:sp>
    </p:spTree>
    <p:extLst>
      <p:ext uri="{BB962C8B-B14F-4D97-AF65-F5344CB8AC3E}">
        <p14:creationId xmlns:p14="http://schemas.microsoft.com/office/powerpoint/2010/main" val="19549217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lvl="1"/>
            <a:r>
              <a:rPr lang="en-US" sz="1600" b="1" dirty="0"/>
              <a:t>A </a:t>
            </a:r>
            <a:r>
              <a:rPr lang="en-US" sz="1600" b="1" dirty="0"/>
              <a:t>servlet has the ability to find out about the client machine and for pages requiring authentication, about the actual user.</a:t>
            </a:r>
          </a:p>
          <a:p>
            <a:pPr lvl="1"/>
            <a:r>
              <a:rPr lang="en-US" sz="1600" b="1" dirty="0"/>
              <a:t>This information can be used for logging access data, associating information with individual users, or restricting access to certain clients.</a:t>
            </a:r>
          </a:p>
          <a:p>
            <a:pPr lvl="1"/>
            <a:r>
              <a:rPr lang="en-US" sz="1600" b="1" dirty="0"/>
              <a:t>Methods are:</a:t>
            </a:r>
          </a:p>
          <a:p>
            <a:pPr lvl="1"/>
            <a:r>
              <a:rPr lang="en-US" sz="1600" b="1" dirty="0"/>
              <a:t>Information about client machine:</a:t>
            </a:r>
          </a:p>
          <a:p>
            <a:pPr lvl="1"/>
            <a:r>
              <a:rPr lang="en-US" sz="1600" b="1" dirty="0"/>
              <a:t>public String </a:t>
            </a:r>
            <a:r>
              <a:rPr lang="en-US" sz="1600" b="1" dirty="0" err="1"/>
              <a:t>ServletRequest.getRemoteAddr</a:t>
            </a:r>
            <a:r>
              <a:rPr lang="en-US" sz="1600" b="1" dirty="0"/>
              <a:t>(): retrieves the IP</a:t>
            </a:r>
          </a:p>
          <a:p>
            <a:pPr lvl="1"/>
            <a:r>
              <a:rPr lang="en-US" sz="1600" b="1" dirty="0"/>
              <a:t>public String </a:t>
            </a:r>
            <a:r>
              <a:rPr lang="en-US" sz="1600" b="1" dirty="0" err="1"/>
              <a:t>ServletRequest.getRemoteHost</a:t>
            </a:r>
            <a:r>
              <a:rPr lang="en-US" sz="1600" b="1" dirty="0"/>
              <a:t>(): retrieves the hostname</a:t>
            </a:r>
          </a:p>
          <a:p>
            <a:pPr lvl="1"/>
            <a:r>
              <a:rPr lang="en-US" sz="1600" b="1" dirty="0"/>
              <a:t>Information about User:</a:t>
            </a:r>
          </a:p>
          <a:p>
            <a:pPr lvl="1"/>
            <a:r>
              <a:rPr lang="en-US" sz="1600" b="1" dirty="0"/>
              <a:t>public String </a:t>
            </a:r>
            <a:r>
              <a:rPr lang="en-US" sz="1600" b="1" dirty="0" err="1"/>
              <a:t>HttpServletRequest.getRemoteUser</a:t>
            </a:r>
            <a:r>
              <a:rPr lang="en-US" sz="1600" b="1" dirty="0"/>
              <a:t>(): It returns the login of the user, if the user has been authenticated, or null if not</a:t>
            </a:r>
            <a:r>
              <a:rPr lang="en-US" sz="1600" b="1" dirty="0"/>
              <a:t>.</a:t>
            </a:r>
            <a:endParaRPr lang="en-US" sz="1600" b="1" dirty="0"/>
          </a:p>
          <a:p>
            <a:pPr lvl="1">
              <a:buClr>
                <a:srgbClr val="A11133"/>
              </a:buClr>
            </a:pPr>
            <a:r>
              <a:rPr lang="en-US" sz="1600" b="1" dirty="0"/>
              <a:t>Enumeration </a:t>
            </a:r>
            <a:r>
              <a:rPr lang="en-US" sz="1600" b="1" dirty="0" err="1"/>
              <a:t>getInitParameterNames</a:t>
            </a:r>
            <a:r>
              <a:rPr lang="en-US" sz="1600" b="1" dirty="0"/>
              <a:t> (): It is used to examine all </a:t>
            </a:r>
            <a:r>
              <a:rPr lang="en-US" sz="1600" b="1" dirty="0" err="1"/>
              <a:t>init</a:t>
            </a:r>
            <a:r>
              <a:rPr lang="en-US" sz="1600" b="1" dirty="0"/>
              <a:t> parameters.</a:t>
            </a:r>
          </a:p>
          <a:p>
            <a:endParaRPr lang="en-US" dirty="0"/>
          </a:p>
        </p:txBody>
      </p:sp>
      <p:sp>
        <p:nvSpPr>
          <p:cNvPr id="3" name="Text Placeholder 2"/>
          <p:cNvSpPr>
            <a:spLocks noGrp="1"/>
          </p:cNvSpPr>
          <p:nvPr>
            <p:ph type="body" sz="quarter" idx="10"/>
          </p:nvPr>
        </p:nvSpPr>
        <p:spPr/>
        <p:txBody>
          <a:bodyPr/>
          <a:lstStyle/>
          <a:p>
            <a:r>
              <a:rPr lang="en-US" dirty="0"/>
              <a:t>Information about Client</a:t>
            </a:r>
          </a:p>
        </p:txBody>
      </p:sp>
    </p:spTree>
    <p:extLst>
      <p:ext uri="{BB962C8B-B14F-4D97-AF65-F5344CB8AC3E}">
        <p14:creationId xmlns:p14="http://schemas.microsoft.com/office/powerpoint/2010/main" val="1606645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224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smtClean="0"/>
              <a:t>Web</a:t>
            </a:r>
            <a:endParaRPr lang="en-US" dirty="0"/>
          </a:p>
        </p:txBody>
      </p:sp>
      <p:sp>
        <p:nvSpPr>
          <p:cNvPr id="3" name="Content Placeholder 2"/>
          <p:cNvSpPr>
            <a:spLocks noGrp="1"/>
          </p:cNvSpPr>
          <p:nvPr>
            <p:ph idx="1"/>
          </p:nvPr>
        </p:nvSpPr>
        <p:spPr>
          <a:xfrm>
            <a:off x="569976" y="1324711"/>
            <a:ext cx="10876549" cy="4992624"/>
          </a:xfrm>
        </p:spPr>
        <p:txBody>
          <a:bodyPr/>
          <a:lstStyle/>
          <a:p>
            <a:pPr marL="285750" lvl="0" indent="-285750">
              <a:buFont typeface="Wingdings" panose="05000000000000000000" pitchFamily="2" charset="2"/>
              <a:buChar char="§"/>
            </a:pPr>
            <a:r>
              <a:rPr lang="en-US" sz="1600" dirty="0" smtClean="0"/>
              <a:t>Web Pages</a:t>
            </a:r>
          </a:p>
          <a:p>
            <a:pPr marL="285750" lvl="0" indent="-285750">
              <a:buFont typeface="Wingdings" panose="05000000000000000000" pitchFamily="2" charset="2"/>
              <a:buChar char="§"/>
            </a:pPr>
            <a:r>
              <a:rPr lang="en-US" sz="1600" dirty="0"/>
              <a:t>	</a:t>
            </a:r>
            <a:r>
              <a:rPr lang="en-US" sz="1600" dirty="0" smtClean="0"/>
              <a:t>Static Pages - They are created using HTML,CSS, and Applet.</a:t>
            </a:r>
          </a:p>
          <a:p>
            <a:pPr marL="285750" lvl="0" indent="-285750">
              <a:buFont typeface="Wingdings" panose="05000000000000000000" pitchFamily="2" charset="2"/>
              <a:buChar char="§"/>
            </a:pPr>
            <a:r>
              <a:rPr lang="en-US" sz="1600" dirty="0"/>
              <a:t>	</a:t>
            </a:r>
            <a:r>
              <a:rPr lang="en-US" sz="1600" dirty="0" smtClean="0"/>
              <a:t>Dynamic Pages - They are created with the help of scripting languages</a:t>
            </a:r>
          </a:p>
          <a:p>
            <a:pPr marL="285750" lvl="0" indent="-285750">
              <a:buFont typeface="Wingdings" panose="05000000000000000000" pitchFamily="2" charset="2"/>
              <a:buChar char="§"/>
            </a:pPr>
            <a:r>
              <a:rPr lang="en-US" sz="1600" dirty="0" smtClean="0"/>
              <a:t> Scripting Languages</a:t>
            </a:r>
          </a:p>
          <a:p>
            <a:pPr marL="285750" lvl="0" indent="-285750">
              <a:buFont typeface="Wingdings" panose="05000000000000000000" pitchFamily="2" charset="2"/>
              <a:buChar char="§"/>
            </a:pPr>
            <a:r>
              <a:rPr lang="en-US" sz="1600" dirty="0"/>
              <a:t>	</a:t>
            </a:r>
            <a:r>
              <a:rPr lang="en-US" sz="1600" dirty="0" smtClean="0"/>
              <a:t>Client Side - They are created using Java script, VB Script. They are used to perform Ajax, field validations, and event handling executed on client machine (Web Browser)</a:t>
            </a:r>
          </a:p>
          <a:p>
            <a:pPr marL="285750" indent="-285750">
              <a:buFont typeface="Wingdings" panose="05000000000000000000" pitchFamily="2" charset="2"/>
              <a:buChar char="§"/>
            </a:pPr>
            <a:r>
              <a:rPr lang="en-US" sz="1600" dirty="0"/>
              <a:t>	</a:t>
            </a:r>
            <a:r>
              <a:rPr lang="en-US" sz="1600" dirty="0" smtClean="0"/>
              <a:t>Server Side -  </a:t>
            </a:r>
            <a:r>
              <a:rPr lang="en-US" sz="1600" dirty="0"/>
              <a:t>They are created using </a:t>
            </a:r>
            <a:r>
              <a:rPr lang="en-US" sz="1600" dirty="0" smtClean="0"/>
              <a:t>Servlet, JSP, ASP. </a:t>
            </a:r>
            <a:r>
              <a:rPr lang="en-US" sz="1600" dirty="0"/>
              <a:t>They are used to </a:t>
            </a:r>
            <a:r>
              <a:rPr lang="en-US" sz="1600" dirty="0" smtClean="0"/>
              <a:t>perform Business and DAO actions executed on the server machine (Web Server)</a:t>
            </a:r>
          </a:p>
          <a:p>
            <a:r>
              <a:rPr lang="en-US" sz="1600" dirty="0" smtClean="0"/>
              <a:t>	</a:t>
            </a:r>
          </a:p>
          <a:p>
            <a:r>
              <a:rPr lang="en-US" sz="1600" dirty="0"/>
              <a:t>	</a:t>
            </a:r>
          </a:p>
          <a:p>
            <a:endParaRPr lang="en-US" sz="1600" dirty="0"/>
          </a:p>
          <a:p>
            <a:pPr lvl="0"/>
            <a:endParaRPr lang="en-US" sz="1600" dirty="0" smtClean="0"/>
          </a:p>
          <a:p>
            <a:pPr lvl="0"/>
            <a:endParaRPr lang="en-US" sz="1600" dirty="0" smtClean="0"/>
          </a:p>
          <a:p>
            <a:pPr lvl="0"/>
            <a:endParaRPr lang="en-US" sz="1600" dirty="0"/>
          </a:p>
          <a:p>
            <a:pPr lvl="0"/>
            <a:endParaRPr lang="en-US" sz="1600" dirty="0"/>
          </a:p>
        </p:txBody>
      </p:sp>
    </p:spTree>
    <p:extLst>
      <p:ext uri="{BB962C8B-B14F-4D97-AF65-F5344CB8AC3E}">
        <p14:creationId xmlns:p14="http://schemas.microsoft.com/office/powerpoint/2010/main" val="1225857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r>
              <a:rPr lang="en-US" dirty="0"/>
              <a:t>HTTP Basics</a:t>
            </a:r>
            <a:endParaRPr lang="en-US" dirty="0" smtClean="0"/>
          </a:p>
        </p:txBody>
      </p:sp>
      <p:sp>
        <p:nvSpPr>
          <p:cNvPr id="3" name="Content Placeholder 2"/>
          <p:cNvSpPr>
            <a:spLocks noGrp="1"/>
          </p:cNvSpPr>
          <p:nvPr>
            <p:ph idx="1"/>
          </p:nvPr>
        </p:nvSpPr>
        <p:spPr>
          <a:xfrm>
            <a:off x="766763" y="1240196"/>
            <a:ext cx="5270480" cy="4301290"/>
          </a:xfrm>
        </p:spPr>
        <p:txBody>
          <a:bodyPr/>
          <a:lstStyle/>
          <a:p>
            <a:pPr marL="285750" indent="-285750">
              <a:buFont typeface="Arial" panose="020B0604020202020204" pitchFamily="34" charset="0"/>
              <a:buChar char="•"/>
            </a:pPr>
            <a:r>
              <a:rPr lang="en-US" sz="1600" dirty="0" smtClean="0"/>
              <a:t>HTTP </a:t>
            </a:r>
            <a:r>
              <a:rPr lang="en-US" sz="1600" dirty="0"/>
              <a:t>is a request-response oriented protocol.</a:t>
            </a:r>
          </a:p>
          <a:p>
            <a:pPr marL="285750" indent="-285750">
              <a:buFont typeface="Arial" panose="020B0604020202020204" pitchFamily="34" charset="0"/>
              <a:buChar char="•"/>
            </a:pPr>
            <a:r>
              <a:rPr lang="en-US" sz="1600" dirty="0"/>
              <a:t>An HTTP request consists of a request method, a URI, header fields, and a body (which can be empty). </a:t>
            </a:r>
          </a:p>
          <a:p>
            <a:pPr marL="285750" indent="-285750">
              <a:buFont typeface="Arial" panose="020B0604020202020204" pitchFamily="34" charset="0"/>
              <a:buChar char="•"/>
            </a:pPr>
            <a:r>
              <a:rPr lang="en-US" sz="1600" dirty="0"/>
              <a:t>An HTTP response contains a result code, header fields, and a body.</a:t>
            </a:r>
          </a:p>
          <a:p>
            <a:pPr marL="285750" indent="-285750">
              <a:buFont typeface="Arial" panose="020B0604020202020204" pitchFamily="34" charset="0"/>
              <a:buChar char="•"/>
            </a:pPr>
            <a:r>
              <a:rPr lang="en-US" sz="1600" dirty="0"/>
              <a:t>The recognized request methods are GET, HEAD, PUT, POST, DELETE, OPTIONS, and TRACE.</a:t>
            </a:r>
          </a:p>
          <a:p>
            <a:pPr marL="285750" lvl="2" indent="-285750"/>
            <a:r>
              <a:rPr lang="en-US" sz="1600" b="1" dirty="0" smtClean="0">
                <a:latin typeface="+mj-lt"/>
              </a:rPr>
              <a:t/>
            </a:r>
            <a:br>
              <a:rPr lang="en-US" sz="1600" b="1" dirty="0" smtClean="0">
                <a:latin typeface="+mj-lt"/>
              </a:rPr>
            </a:br>
            <a:r>
              <a:rPr lang="en-US" sz="1600" b="1" dirty="0" smtClean="0">
                <a:latin typeface="+mj-lt"/>
              </a:rPr>
              <a:t/>
            </a:r>
            <a:br>
              <a:rPr lang="en-US" sz="1600" b="1" dirty="0" smtClean="0">
                <a:latin typeface="+mj-lt"/>
              </a:rPr>
            </a:br>
            <a:endParaRPr lang="en-US" sz="1600" b="1" dirty="0" smtClean="0">
              <a:latin typeface="+mj-lt"/>
            </a:endParaRPr>
          </a:p>
          <a:p>
            <a:pPr>
              <a:buNone/>
            </a:pPr>
            <a:r>
              <a:rPr lang="en-US" sz="1800" dirty="0"/>
              <a:t>	</a:t>
            </a:r>
          </a:p>
          <a:p>
            <a:endParaRPr lang="en-US" sz="1800" dirty="0"/>
          </a:p>
          <a:p>
            <a:endParaRPr lang="en-US" sz="1800" dirty="0"/>
          </a:p>
        </p:txBody>
      </p:sp>
      <p:pic>
        <p:nvPicPr>
          <p:cNvPr id="25" name="Picture 24" descr="HTTP-Basics.png"/>
          <p:cNvPicPr>
            <a:picLocks noChangeAspect="1"/>
          </p:cNvPicPr>
          <p:nvPr/>
        </p:nvPicPr>
        <p:blipFill>
          <a:blip r:embed="rId3"/>
          <a:stretch>
            <a:fillRect/>
          </a:stretch>
        </p:blipFill>
        <p:spPr>
          <a:xfrm>
            <a:off x="766764" y="4406748"/>
            <a:ext cx="6405218" cy="1795752"/>
          </a:xfrm>
          <a:prstGeom prst="rect">
            <a:avLst/>
          </a:prstGeom>
        </p:spPr>
      </p:pic>
      <p:pic>
        <p:nvPicPr>
          <p:cNvPr id="18434" name="Picture 2" descr="Image result for HTTP request typ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8599" y="0"/>
            <a:ext cx="5818474" cy="425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897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66763" y="136098"/>
            <a:ext cx="8910637" cy="828675"/>
          </a:xfrm>
        </p:spPr>
        <p:txBody>
          <a:bodyPr/>
          <a:lstStyle/>
          <a:p>
            <a:r>
              <a:rPr lang="en-US" dirty="0" smtClean="0"/>
              <a:t>HTTP Basics</a:t>
            </a:r>
          </a:p>
        </p:txBody>
      </p:sp>
      <p:pic>
        <p:nvPicPr>
          <p:cNvPr id="8" name="Picture 7" descr="HTTP-Basics.png"/>
          <p:cNvPicPr>
            <a:picLocks noChangeAspect="1"/>
          </p:cNvPicPr>
          <p:nvPr/>
        </p:nvPicPr>
        <p:blipFill>
          <a:blip r:embed="rId3"/>
          <a:stretch>
            <a:fillRect/>
          </a:stretch>
        </p:blipFill>
        <p:spPr>
          <a:xfrm>
            <a:off x="1519408" y="1475343"/>
            <a:ext cx="8990683" cy="3810000"/>
          </a:xfrm>
          <a:prstGeom prst="rect">
            <a:avLst/>
          </a:prstGeom>
        </p:spPr>
      </p:pic>
    </p:spTree>
    <p:extLst>
      <p:ext uri="{BB962C8B-B14F-4D97-AF65-F5344CB8AC3E}">
        <p14:creationId xmlns:p14="http://schemas.microsoft.com/office/powerpoint/2010/main" val="4120315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842964" y="28576"/>
            <a:ext cx="8910637" cy="828675"/>
          </a:xfrm>
        </p:spPr>
        <p:txBody>
          <a:bodyPr/>
          <a:lstStyle/>
          <a:p>
            <a:pPr eaLnBrk="1" hangingPunct="1"/>
            <a:r>
              <a:rPr lang="en-US" dirty="0" smtClean="0"/>
              <a:t>Web Browser and  Web Server </a:t>
            </a:r>
          </a:p>
        </p:txBody>
      </p:sp>
      <p:pic>
        <p:nvPicPr>
          <p:cNvPr id="2050" name="Picture 2" descr="Image result for web browser and server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55" y="857251"/>
            <a:ext cx="11622796" cy="538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053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964149" y="28576"/>
            <a:ext cx="8910637" cy="828675"/>
          </a:xfrm>
        </p:spPr>
        <p:txBody>
          <a:bodyPr/>
          <a:lstStyle/>
          <a:p>
            <a:pPr eaLnBrk="1" hangingPunct="1"/>
            <a:r>
              <a:rPr lang="en-US" dirty="0" smtClean="0"/>
              <a:t>Network layers and Communication</a:t>
            </a:r>
          </a:p>
        </p:txBody>
      </p:sp>
      <p:pic>
        <p:nvPicPr>
          <p:cNvPr id="3074" name="Picture 2" descr="Image result for web browser and server commun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24" y="1172418"/>
            <a:ext cx="6179124" cy="431205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6569152" y="1042284"/>
            <a:ext cx="3790950" cy="1209675"/>
          </a:xfrm>
          <a:prstGeom prst="rect">
            <a:avLst/>
          </a:prstGeom>
        </p:spPr>
      </p:pic>
      <p:pic>
        <p:nvPicPr>
          <p:cNvPr id="3078" name="Picture 6" descr="Image result for web browser and server communic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9763" y="2436992"/>
            <a:ext cx="3791402" cy="3258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7716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Script Vs. Server Script</a:t>
            </a:r>
            <a:endParaRPr lang="en-US" dirty="0"/>
          </a:p>
        </p:txBody>
      </p:sp>
      <p:pic>
        <p:nvPicPr>
          <p:cNvPr id="1741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64" y="1208506"/>
            <a:ext cx="4133850" cy="4619626"/>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814" y="1208506"/>
            <a:ext cx="3048000" cy="4619626"/>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Image result for Client script vs server scrip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07814" y="1208506"/>
            <a:ext cx="4484186"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868833"/>
      </p:ext>
    </p:extLst>
  </p:cSld>
  <p:clrMapOvr>
    <a:masterClrMapping/>
  </p:clrMapOvr>
  <p:timing>
    <p:tnLst>
      <p:par>
        <p:cTn id="1" dur="indefinite" restart="never" nodeType="tmRoot"/>
      </p:par>
    </p:tnLst>
  </p:timing>
</p:sld>
</file>

<file path=ppt/theme/theme1.xml><?xml version="1.0" encoding="utf-8"?>
<a:theme xmlns:a="http://schemas.openxmlformats.org/drawingml/2006/main" name="2_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 Widescreen [Read-Only]" id="{5CF97F5D-06F3-4732-8EBA-9744A9F1901F}" vid="{F55C9ACA-52C9-42A5-AF97-2BEDF43F3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VB Scripting.pptx</Template>
  <TotalTime>349</TotalTime>
  <Words>4863</Words>
  <Application>Microsoft Office PowerPoint</Application>
  <PresentationFormat>Widescreen</PresentationFormat>
  <Paragraphs>579</Paragraphs>
  <Slides>33</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Arial Black</vt:lpstr>
      <vt:lpstr>Calibri</vt:lpstr>
      <vt:lpstr>Courier New</vt:lpstr>
      <vt:lpstr>Impact</vt:lpstr>
      <vt:lpstr>Papyrus</vt:lpstr>
      <vt:lpstr>Rod</vt:lpstr>
      <vt:lpstr>Times New Roman</vt:lpstr>
      <vt:lpstr>Wingdings</vt:lpstr>
      <vt:lpstr>2_Global</vt:lpstr>
      <vt:lpstr>Servlets</vt:lpstr>
      <vt:lpstr>Iconic Representations.......</vt:lpstr>
      <vt:lpstr>Objectives</vt:lpstr>
      <vt:lpstr>Introduction To Web</vt:lpstr>
      <vt:lpstr>HTTP Basics</vt:lpstr>
      <vt:lpstr>HTTP Basics</vt:lpstr>
      <vt:lpstr>Web Browser and  Web Server </vt:lpstr>
      <vt:lpstr>Network layers and Communication</vt:lpstr>
      <vt:lpstr>Client Script Vs. Server Script</vt:lpstr>
      <vt:lpstr>Server Side Scripting Languages</vt:lpstr>
      <vt:lpstr>Applets in Server side</vt:lpstr>
      <vt:lpstr>Introduction CGI </vt:lpstr>
      <vt:lpstr>Introduction To Servlets</vt:lpstr>
      <vt:lpstr>Servlets over CGI</vt:lpstr>
      <vt:lpstr>Servlet API</vt:lpstr>
      <vt:lpstr>Servlet API</vt:lpstr>
      <vt:lpstr>Life Cycle of Servlet</vt:lpstr>
      <vt:lpstr>File Structure in Tomcat Server</vt:lpstr>
      <vt:lpstr>File Structure in Tomcat Server</vt:lpstr>
      <vt:lpstr>PowerPoint Presentation</vt:lpstr>
      <vt:lpstr>PowerPoint Presentation</vt:lpstr>
      <vt:lpstr>PowerPoint Presentation</vt:lpstr>
      <vt:lpstr>PowerPoint Presentation</vt:lpstr>
      <vt:lpstr>MVC and Servlet Execution</vt:lpstr>
      <vt:lpstr>Scope Objects</vt:lpstr>
      <vt:lpstr>Accessing Scope Objects</vt:lpstr>
      <vt:lpstr>Filter</vt:lpstr>
      <vt:lpstr>Creating Servlet Class</vt:lpstr>
      <vt:lpstr>Deployment Descriptor</vt:lpstr>
      <vt:lpstr>Java EE containers</vt:lpstr>
      <vt:lpstr>Information about Servlet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VB Scripting</dc:title>
  <dc:creator>Kumar, Sneha</dc:creator>
  <cp:lastModifiedBy>Main2_29</cp:lastModifiedBy>
  <cp:revision>32</cp:revision>
  <dcterms:created xsi:type="dcterms:W3CDTF">2017-03-10T12:39:37Z</dcterms:created>
  <dcterms:modified xsi:type="dcterms:W3CDTF">2018-06-08T05:21:56Z</dcterms:modified>
</cp:coreProperties>
</file>