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8"/>
  </p:notesMasterIdLst>
  <p:sldIdLst>
    <p:sldId id="256" r:id="rId3"/>
    <p:sldId id="341" r:id="rId4"/>
    <p:sldId id="342" r:id="rId5"/>
    <p:sldId id="343" r:id="rId6"/>
    <p:sldId id="344" r:id="rId7"/>
    <p:sldId id="345" r:id="rId8"/>
    <p:sldId id="346" r:id="rId9"/>
    <p:sldId id="347" r:id="rId10"/>
    <p:sldId id="348" r:id="rId11"/>
    <p:sldId id="349" r:id="rId12"/>
    <p:sldId id="350" r:id="rId13"/>
    <p:sldId id="351" r:id="rId14"/>
    <p:sldId id="353" r:id="rId15"/>
    <p:sldId id="354"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84" y="102"/>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7B8E48-C812-4515-B036-A3C2A917CCFC}" type="slidenum">
              <a:rPr lang="en-US" sz="1200"/>
              <a:pPr/>
              <a:t>2</a:t>
            </a:fld>
            <a:endParaRPr lang="en-US" sz="1200"/>
          </a:p>
        </p:txBody>
      </p:sp>
    </p:spTree>
    <p:extLst>
      <p:ext uri="{BB962C8B-B14F-4D97-AF65-F5344CB8AC3E}">
        <p14:creationId xmlns:p14="http://schemas.microsoft.com/office/powerpoint/2010/main" val="1364126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b="1" smtClean="0"/>
              <a:t>Registering a Filter :</a:t>
            </a:r>
          </a:p>
          <a:p>
            <a:r>
              <a:rPr lang="en-US" sz="1100" b="1" u="sng" smtClean="0"/>
              <a:t>The &lt;filter&gt; configuration block :</a:t>
            </a:r>
            <a:br>
              <a:rPr lang="en-US" sz="1100" b="1" u="sng" smtClean="0"/>
            </a:br>
            <a:r>
              <a:rPr lang="en-US" sz="1100" smtClean="0"/>
              <a:t/>
            </a:r>
            <a:br>
              <a:rPr lang="en-US" sz="1100" smtClean="0"/>
            </a:br>
            <a:r>
              <a:rPr lang="en-US" sz="1100" smtClean="0"/>
              <a:t>The filter class is defined with a &lt;filter&gt; block, which takes the following child elements:</a:t>
            </a:r>
          </a:p>
          <a:p>
            <a:pPr lvl="1">
              <a:buFont typeface="Wingdings" panose="05000000000000000000" pitchFamily="2" charset="2"/>
              <a:buChar char="Ø"/>
            </a:pPr>
            <a:r>
              <a:rPr lang="en-US" sz="1100" smtClean="0"/>
              <a:t> filter-name:The name which will be used to identify the filter elsewhere in the web.xml file.</a:t>
            </a:r>
          </a:p>
          <a:p>
            <a:pPr lvl="1">
              <a:buFont typeface="Wingdings" panose="05000000000000000000" pitchFamily="2" charset="2"/>
              <a:buChar char="Ø"/>
            </a:pPr>
            <a:r>
              <a:rPr lang="en-US" sz="1100" smtClean="0"/>
              <a:t> filter-class: The classname, including package, of the filter. This name will be used by the servlet container to load the filter class.</a:t>
            </a:r>
            <a:br>
              <a:rPr lang="en-US" sz="1100" smtClean="0"/>
            </a:br>
            <a:r>
              <a:rPr lang="en-US" sz="1100" smtClean="0"/>
              <a:t>init-param:Initialization parameters to pass to the filter. We'll discuss these shortly.</a:t>
            </a:r>
          </a:p>
          <a:p>
            <a:pPr lvl="1">
              <a:buFont typeface="Wingdings" panose="05000000000000000000" pitchFamily="2" charset="2"/>
              <a:buChar char="Ø"/>
            </a:pPr>
            <a:r>
              <a:rPr lang="en-US" sz="1100" smtClean="0"/>
              <a:t> Description:Long description for the filter, this may be used by configuration tools also.</a:t>
            </a:r>
            <a:br>
              <a:rPr lang="en-US" sz="1100" smtClean="0"/>
            </a:br>
            <a:r>
              <a:rPr lang="en-US" sz="1100" smtClean="0"/>
              <a:t>Icon: Optional paths to image files for GUI configuration tools to use to represent the filter.</a:t>
            </a:r>
          </a:p>
          <a:p>
            <a:pPr lvl="1">
              <a:buFont typeface="Wingdings" panose="05000000000000000000" pitchFamily="2" charset="2"/>
              <a:buChar char="Ø"/>
            </a:pPr>
            <a:r>
              <a:rPr lang="en-US" sz="1100" smtClean="0"/>
              <a:t> display-name:Optional descriptive text for the filter, mainly useful for configuration tools.</a:t>
            </a:r>
          </a:p>
          <a:p>
            <a:r>
              <a:rPr lang="en-US" sz="1100" smtClean="0"/>
              <a:t/>
            </a:r>
            <a:br>
              <a:rPr lang="en-US" sz="1100" smtClean="0"/>
            </a:br>
            <a:r>
              <a:rPr lang="en-US" sz="1100" smtClean="0"/>
              <a:t>The only required elements are the name and class; the icon and display-name are pointless unless you're using a tool which uses them. Here is the sample configuration for the HeaderFilter.</a:t>
            </a:r>
            <a:br>
              <a:rPr lang="en-US" sz="1100" smtClean="0"/>
            </a:br>
            <a:r>
              <a:rPr lang="en-US" sz="1100" smtClean="0"/>
              <a:t/>
            </a:r>
            <a:br>
              <a:rPr lang="en-US" sz="1100" smtClean="0"/>
            </a:br>
            <a:r>
              <a:rPr lang="en-US" sz="1100" smtClean="0"/>
              <a:t>  </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EB3C3F-04C8-43E7-810F-15C96767A642}" type="slidenum">
              <a:rPr lang="en-US" sz="1200"/>
              <a:pPr/>
              <a:t>11</a:t>
            </a:fld>
            <a:endParaRPr lang="en-US" sz="1200"/>
          </a:p>
        </p:txBody>
      </p:sp>
    </p:spTree>
    <p:extLst>
      <p:ext uri="{BB962C8B-B14F-4D97-AF65-F5344CB8AC3E}">
        <p14:creationId xmlns:p14="http://schemas.microsoft.com/office/powerpoint/2010/main" val="406148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t>&lt;filter&gt;</a:t>
            </a:r>
            <a:br>
              <a:rPr lang="en-US" sz="1100" smtClean="0"/>
            </a:br>
            <a:r>
              <a:rPr lang="en-US" sz="1100" smtClean="0"/>
              <a:t>        &lt;filter-name&gt;Header&lt;/filter-name&gt;</a:t>
            </a:r>
            <a:br>
              <a:rPr lang="en-US" sz="1100" smtClean="0"/>
            </a:br>
            <a:r>
              <a:rPr lang="en-US" sz="1100" smtClean="0"/>
              <a:t>        &lt;filter-class&gt;com.syntel.HeaderFilter&lt;/filter-class&gt;</a:t>
            </a:r>
            <a:br>
              <a:rPr lang="en-US" sz="1100" smtClean="0"/>
            </a:br>
            <a:r>
              <a:rPr lang="en-US" sz="1100" smtClean="0"/>
              <a:t>        &lt;description&gt;</a:t>
            </a:r>
            <a:br>
              <a:rPr lang="en-US" sz="1100" smtClean="0"/>
            </a:br>
            <a:r>
              <a:rPr lang="en-US" sz="1100" smtClean="0"/>
              <a:t>            This filter times the execution of the request after the filter itself, and prints the execution time to the standard output.</a:t>
            </a:r>
            <a:br>
              <a:rPr lang="en-US" sz="1100" smtClean="0"/>
            </a:br>
            <a:r>
              <a:rPr lang="en-US" sz="1100" smtClean="0"/>
              <a:t>        &lt;/description&gt;</a:t>
            </a:r>
            <a:br>
              <a:rPr lang="en-US" sz="1100" smtClean="0"/>
            </a:br>
            <a:r>
              <a:rPr lang="en-US" sz="1100" smtClean="0"/>
              <a:t>    &lt;/filter&gt;</a:t>
            </a:r>
            <a:br>
              <a:rPr lang="en-US" sz="1100" smtClean="0"/>
            </a:br>
            <a:r>
              <a:rPr lang="en-US" sz="1100" smtClean="0"/>
              <a:t/>
            </a:r>
            <a:br>
              <a:rPr lang="en-US" sz="1100" smtClean="0"/>
            </a:br>
            <a:r>
              <a:rPr lang="en-US" sz="1100" smtClean="0"/>
              <a:t>Note that the same filter class can be defined in multiple &lt;filter&gt; blocks, each with a different name. This creates a separate instance of the class for each &lt;filter&gt; block, each of which can have different configuration parameters. </a:t>
            </a:r>
          </a:p>
          <a:p>
            <a:endParaRPr lang="en-US" sz="1100" smtClean="0"/>
          </a:p>
          <a:p>
            <a:r>
              <a:rPr lang="en-US" sz="1100" b="1" u="sng" smtClean="0"/>
              <a:t>The &lt;filter-mapping&gt; block</a:t>
            </a:r>
            <a:r>
              <a:rPr lang="en-US" sz="1100" smtClean="0"/>
              <a:t/>
            </a:r>
            <a:br>
              <a:rPr lang="en-US" sz="1100" smtClean="0"/>
            </a:br>
            <a:r>
              <a:rPr lang="en-US" sz="1100" smtClean="0"/>
              <a:t/>
            </a:r>
            <a:br>
              <a:rPr lang="en-US" sz="1100" smtClean="0"/>
            </a:br>
            <a:r>
              <a:rPr lang="en-US" sz="1100" smtClean="0"/>
              <a:t>Now we need to tell the servlet container when to apply the filter, which is done with a &lt;filter-mapping&gt; block. The filter-mapping block includes the filter-name, which must match the name given in a &lt;filter&gt; block, and either a URL pattern or a servlet name. Most often you will use a URL pattern, but you can also specify the name of a servlet as defined in a &lt;servlet&gt; block.</a:t>
            </a:r>
            <a:br>
              <a:rPr lang="en-US" sz="1100" smtClean="0"/>
            </a:br>
            <a:r>
              <a:rPr lang="en-US" sz="1100" smtClean="0"/>
              <a:t/>
            </a:r>
            <a:br>
              <a:rPr lang="en-US" sz="1100" smtClean="0"/>
            </a:br>
            <a:r>
              <a:rPr lang="en-US" sz="1100" smtClean="0"/>
              <a:t>URL patterns for filter-mappings are the same as for the &lt;servlet-mapping&gt; block, normally either a subpath such as "/secure/*", or a file ending like "*.gif". Exact paths may also be used, like "/filtered_page.html".</a:t>
            </a:r>
            <a:br>
              <a:rPr lang="en-US" sz="1100" smtClean="0"/>
            </a:br>
            <a:r>
              <a:rPr lang="en-US" sz="1100" smtClean="0"/>
              <a:t/>
            </a:r>
            <a:br>
              <a:rPr lang="en-US" sz="1100" smtClean="0"/>
            </a:br>
            <a:r>
              <a:rPr lang="en-US" sz="1100" smtClean="0"/>
              <a:t/>
            </a:r>
            <a:br>
              <a:rPr lang="en-US" sz="1100" smtClean="0"/>
            </a:br>
            <a:r>
              <a:rPr lang="en-US" sz="1100" smtClean="0"/>
              <a:t>  </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53799B-6560-4B62-835A-AB375C1C0959}" type="slidenum">
              <a:rPr lang="en-US" sz="1200"/>
              <a:pPr/>
              <a:t>12</a:t>
            </a:fld>
            <a:endParaRPr lang="en-US" sz="1200"/>
          </a:p>
        </p:txBody>
      </p:sp>
    </p:spTree>
    <p:extLst>
      <p:ext uri="{BB962C8B-B14F-4D97-AF65-F5344CB8AC3E}">
        <p14:creationId xmlns:p14="http://schemas.microsoft.com/office/powerpoint/2010/main" val="170698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CB2CC5-1880-4DD3-A30F-AD5C2922996A}" type="slidenum">
              <a:rPr lang="en-US" sz="1200"/>
              <a:pPr/>
              <a:t>3</a:t>
            </a:fld>
            <a:endParaRPr lang="en-US" sz="1200"/>
          </a:p>
        </p:txBody>
      </p:sp>
    </p:spTree>
    <p:extLst>
      <p:ext uri="{BB962C8B-B14F-4D97-AF65-F5344CB8AC3E}">
        <p14:creationId xmlns:p14="http://schemas.microsoft.com/office/powerpoint/2010/main" val="402048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914400" y="4343400"/>
            <a:ext cx="5029200" cy="4343400"/>
          </a:xfrm>
        </p:spPr>
        <p:txBody>
          <a:bodyPr>
            <a:normAutofit fontScale="92500" lnSpcReduction="10000"/>
          </a:bodyPr>
          <a:lstStyle/>
          <a:p>
            <a:pPr>
              <a:defRPr/>
            </a:pPr>
            <a:r>
              <a:rPr lang="en-US" dirty="0" smtClean="0"/>
              <a:t>The Java </a:t>
            </a:r>
            <a:r>
              <a:rPr lang="en-US" dirty="0" err="1" smtClean="0"/>
              <a:t>Servlet</a:t>
            </a:r>
            <a:r>
              <a:rPr lang="en-US" dirty="0" smtClean="0"/>
              <a:t> specification version 2.3 introduces a new component type, called a filter. A </a:t>
            </a:r>
            <a:r>
              <a:rPr lang="en-US" i="1" dirty="0" smtClean="0"/>
              <a:t>filter</a:t>
            </a:r>
            <a:r>
              <a:rPr lang="en-US" dirty="0" smtClean="0"/>
              <a:t> dynamically intercepts requests and responses to transform or use the information contained in the requests or responses. Filters typically do not themselves create responses, but instead provide universal functions that can be "attached" to any type of </a:t>
            </a:r>
            <a:r>
              <a:rPr lang="en-US" dirty="0" err="1" smtClean="0"/>
              <a:t>servlet</a:t>
            </a:r>
            <a:r>
              <a:rPr lang="en-US" dirty="0" smtClean="0"/>
              <a:t> or JSP page. </a:t>
            </a:r>
          </a:p>
          <a:p>
            <a:pPr>
              <a:defRPr/>
            </a:pPr>
            <a:r>
              <a:rPr lang="en-US" dirty="0" smtClean="0"/>
              <a:t>Filters are important for a number of reasons. First, they provide the ability to encapsulate recurring tasks in reusable units. Organized developers are constantly on the lookout for ways to modularize their code. Modular code is more manageable and documentable, is easier to debug, and if done well, can be reused in another setting. </a:t>
            </a:r>
          </a:p>
          <a:p>
            <a:pPr>
              <a:defRPr/>
            </a:pPr>
            <a:r>
              <a:rPr lang="en-US" dirty="0" smtClean="0"/>
              <a:t>Second, filters can be used to transform the response from a </a:t>
            </a:r>
            <a:r>
              <a:rPr lang="en-US" dirty="0" err="1" smtClean="0"/>
              <a:t>servlet</a:t>
            </a:r>
            <a:r>
              <a:rPr lang="en-US" dirty="0" smtClean="0"/>
              <a:t> or a JSP page. A common task for the web application is to format data sent back to the client. Increasingly the clients require formats (for example, WML) other than just HTML. To accommodate these clients, there is usually a strong component of transformation or </a:t>
            </a:r>
            <a:r>
              <a:rPr lang="en-US" i="1" dirty="0" smtClean="0"/>
              <a:t>filtering</a:t>
            </a:r>
            <a:r>
              <a:rPr lang="en-US" dirty="0" smtClean="0"/>
              <a:t> in a fully featured web application. Many </a:t>
            </a:r>
            <a:r>
              <a:rPr lang="en-US" dirty="0" err="1" smtClean="0"/>
              <a:t>servlet</a:t>
            </a:r>
            <a:r>
              <a:rPr lang="en-US" dirty="0" smtClean="0"/>
              <a:t> and JSP containers have introduced proprietary filter mechanisms, resulting in a gain for the developer that deploys on that container, but reducing the reusability of such code. With the introduction of filters as part of the Java </a:t>
            </a:r>
            <a:r>
              <a:rPr lang="en-US" dirty="0" err="1" smtClean="0"/>
              <a:t>Servlet</a:t>
            </a:r>
            <a:r>
              <a:rPr lang="en-US" dirty="0" smtClean="0"/>
              <a:t> specification, developers now have the opportunity to write reusable transformation components that are portable across containers. </a:t>
            </a:r>
          </a:p>
          <a:p>
            <a:pPr>
              <a:defRPr/>
            </a:pPr>
            <a:endParaRPr lang="en-US" dirty="0" smtClean="0"/>
          </a:p>
          <a:p>
            <a:pPr>
              <a:defRPr/>
            </a:pPr>
            <a:r>
              <a:rPr lang="en-US" dirty="0" smtClean="0"/>
              <a:t>Filters differ from Web components in that they usually do not themselves create a response. Instead, a filter provides functionality that can be "attached" to any kind of Web resource. As a consequence, a filter should not have any dependencies on a Web resource for which it is acting as a filter so that it can be used with more than one type of Web resource. </a:t>
            </a:r>
            <a:endParaRPr lang="en-US" dirty="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9DEB7F-DDB2-4D40-BBDC-5A5C2A7B7E57}" type="slidenum">
              <a:rPr lang="en-US" sz="1200"/>
              <a:pPr/>
              <a:t>4</a:t>
            </a:fld>
            <a:endParaRPr lang="en-US" sz="1200"/>
          </a:p>
        </p:txBody>
      </p:sp>
    </p:spTree>
    <p:extLst>
      <p:ext uri="{BB962C8B-B14F-4D97-AF65-F5344CB8AC3E}">
        <p14:creationId xmlns:p14="http://schemas.microsoft.com/office/powerpoint/2010/main" val="317326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smtClean="0"/>
              <a:t>Filters can perform many different types of functions: </a:t>
            </a:r>
          </a:p>
          <a:p>
            <a:pPr>
              <a:defRPr/>
            </a:pPr>
            <a:endParaRPr lang="en-US" dirty="0" smtClean="0"/>
          </a:p>
          <a:p>
            <a:pPr>
              <a:buFont typeface="Arial" pitchFamily="34" charset="0"/>
              <a:buChar char="•"/>
              <a:defRPr/>
            </a:pPr>
            <a:r>
              <a:rPr lang="en-US" dirty="0" smtClean="0"/>
              <a:t> Authentication-Blocking requests based on user identity. </a:t>
            </a:r>
          </a:p>
          <a:p>
            <a:pPr>
              <a:buFont typeface="Arial" pitchFamily="34" charset="0"/>
              <a:buChar char="•"/>
              <a:defRPr/>
            </a:pPr>
            <a:r>
              <a:rPr lang="en-US" i="1" dirty="0" smtClean="0"/>
              <a:t> Logging and auditing</a:t>
            </a:r>
            <a:r>
              <a:rPr lang="en-US" dirty="0" smtClean="0"/>
              <a:t>-Tracking users of a web application. </a:t>
            </a:r>
          </a:p>
          <a:p>
            <a:pPr>
              <a:buFont typeface="Arial" pitchFamily="34" charset="0"/>
              <a:buChar char="•"/>
              <a:defRPr/>
            </a:pPr>
            <a:r>
              <a:rPr lang="en-US" dirty="0" smtClean="0"/>
              <a:t> Image conversion-Scaling maps, and so on. </a:t>
            </a:r>
          </a:p>
          <a:p>
            <a:pPr>
              <a:buFont typeface="Arial" pitchFamily="34" charset="0"/>
              <a:buChar char="•"/>
              <a:defRPr/>
            </a:pPr>
            <a:r>
              <a:rPr lang="en-US" i="1" dirty="0" smtClean="0"/>
              <a:t> Data compression-</a:t>
            </a:r>
            <a:r>
              <a:rPr lang="en-US" dirty="0" smtClean="0"/>
              <a:t>Making downloads smaller. </a:t>
            </a:r>
          </a:p>
          <a:p>
            <a:pPr>
              <a:buFont typeface="Arial" pitchFamily="34" charset="0"/>
              <a:buChar char="•"/>
              <a:defRPr/>
            </a:pPr>
            <a:r>
              <a:rPr lang="en-US" i="1" dirty="0" smtClean="0"/>
              <a:t> Localization-</a:t>
            </a:r>
            <a:r>
              <a:rPr lang="en-US" dirty="0" smtClean="0"/>
              <a:t>Targeting the request and response to a particular locale. </a:t>
            </a:r>
          </a:p>
          <a:p>
            <a:pPr>
              <a:buFont typeface="Arial" pitchFamily="34" charset="0"/>
              <a:buChar char="•"/>
              <a:defRPr/>
            </a:pPr>
            <a:r>
              <a:rPr lang="en-US" i="1" dirty="0" smtClean="0"/>
              <a:t> XSL/T transformations of XML content-</a:t>
            </a:r>
            <a:r>
              <a:rPr lang="en-US" dirty="0" smtClean="0"/>
              <a:t>Targeting web application responses to more that one type of client.</a:t>
            </a:r>
          </a:p>
          <a:p>
            <a:pPr>
              <a:defRPr/>
            </a:pPr>
            <a:r>
              <a:rPr lang="en-US" dirty="0" smtClean="0"/>
              <a:t> </a:t>
            </a:r>
          </a:p>
          <a:p>
            <a:pPr>
              <a:defRPr/>
            </a:pPr>
            <a:r>
              <a:rPr lang="en-US" dirty="0" smtClean="0"/>
              <a:t>These are just a few of the applications of filters. There are many more, such as encryption, tokenizing, triggering resource access events, mime-type chaining, and caching. </a:t>
            </a:r>
          </a:p>
          <a:p>
            <a:pPr>
              <a:defRPr/>
            </a:pPr>
            <a:endParaRPr lang="en-US" dirty="0" smtClean="0"/>
          </a:p>
          <a:p>
            <a:pPr>
              <a:buFont typeface="Arial" pitchFamily="34" charset="0"/>
              <a:buNone/>
              <a:defRPr/>
            </a:pPr>
            <a:r>
              <a:rPr lang="en-US" dirty="0" smtClean="0"/>
              <a:t>The main tasks that a filter can perform are as follows:</a:t>
            </a:r>
            <a:br>
              <a:rPr lang="en-US" dirty="0" smtClean="0"/>
            </a:br>
            <a:endParaRPr lang="en-US" dirty="0" smtClean="0"/>
          </a:p>
          <a:p>
            <a:pPr>
              <a:buFont typeface="Arial" pitchFamily="34" charset="0"/>
              <a:buChar char="•"/>
              <a:defRPr/>
            </a:pPr>
            <a:r>
              <a:rPr lang="en-US" dirty="0" smtClean="0"/>
              <a:t> Query the request and act accordingly.</a:t>
            </a:r>
          </a:p>
          <a:p>
            <a:pPr>
              <a:buFont typeface="Arial" pitchFamily="34" charset="0"/>
              <a:buChar char="•"/>
              <a:defRPr/>
            </a:pPr>
            <a:r>
              <a:rPr lang="en-US" dirty="0" smtClean="0"/>
              <a:t> Block the request-and-response pair from passing any further.</a:t>
            </a:r>
          </a:p>
          <a:p>
            <a:pPr>
              <a:buFont typeface="Arial" pitchFamily="34" charset="0"/>
              <a:buChar char="•"/>
              <a:defRPr/>
            </a:pPr>
            <a:r>
              <a:rPr lang="en-US" dirty="0" smtClean="0"/>
              <a:t> Modify the request headers and data. You do this by providing a customized version of the request.</a:t>
            </a:r>
          </a:p>
          <a:p>
            <a:pPr>
              <a:buFont typeface="Arial" pitchFamily="34" charset="0"/>
              <a:buChar char="•"/>
              <a:defRPr/>
            </a:pPr>
            <a:r>
              <a:rPr lang="en-US" dirty="0" smtClean="0"/>
              <a:t> Modify the response headers and data. You do this by providing a customized version of the response.</a:t>
            </a:r>
          </a:p>
          <a:p>
            <a:pPr>
              <a:buFont typeface="Arial" pitchFamily="34" charset="0"/>
              <a:buChar char="•"/>
              <a:defRPr/>
            </a:pPr>
            <a:r>
              <a:rPr lang="en-US" dirty="0" smtClean="0"/>
              <a:t> Interact with external resources.</a:t>
            </a:r>
            <a:br>
              <a:rPr lang="en-US" dirty="0" smtClean="0"/>
            </a:br>
            <a:r>
              <a:rPr lang="en-US" dirty="0" smtClean="0"/>
              <a:t/>
            </a:r>
            <a:br>
              <a:rPr lang="en-US" dirty="0" smtClean="0"/>
            </a:br>
            <a:r>
              <a:rPr lang="en-US" dirty="0" smtClean="0"/>
              <a:t>You can configure a filter to act on a </a:t>
            </a:r>
            <a:r>
              <a:rPr lang="en-US" dirty="0" err="1" smtClean="0"/>
              <a:t>servlet</a:t>
            </a:r>
            <a:r>
              <a:rPr lang="en-US" dirty="0" smtClean="0"/>
              <a:t> or group of </a:t>
            </a:r>
            <a:r>
              <a:rPr lang="en-US" dirty="0" err="1" smtClean="0"/>
              <a:t>servlets</a:t>
            </a:r>
            <a:r>
              <a:rPr lang="en-US" dirty="0" smtClean="0"/>
              <a:t>. Zero or more filters can filter one or more </a:t>
            </a:r>
            <a:r>
              <a:rPr lang="en-US" dirty="0" err="1" smtClean="0"/>
              <a:t>servlets</a:t>
            </a:r>
            <a:r>
              <a:rPr lang="en-US" dirty="0" smtClean="0"/>
              <a:t>. </a:t>
            </a:r>
          </a:p>
          <a:p>
            <a:pPr>
              <a:defRPr/>
            </a:pPr>
            <a:endParaRPr lang="en-US" dirty="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AFC6C7-5914-4A03-A163-14320ACAB0E8}" type="slidenum">
              <a:rPr lang="en-US" sz="1200"/>
              <a:pPr/>
              <a:t>5</a:t>
            </a:fld>
            <a:endParaRPr lang="en-US" sz="1200"/>
          </a:p>
        </p:txBody>
      </p:sp>
    </p:spTree>
    <p:extLst>
      <p:ext uri="{BB962C8B-B14F-4D97-AF65-F5344CB8AC3E}">
        <p14:creationId xmlns:p14="http://schemas.microsoft.com/office/powerpoint/2010/main" val="2220272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u="sng" dirty="0" err="1" smtClean="0"/>
              <a:t>javax.servlet.Filter</a:t>
            </a:r>
            <a:r>
              <a:rPr lang="en-US" u="sng" dirty="0" smtClean="0"/>
              <a:t> : </a:t>
            </a:r>
            <a:r>
              <a:rPr lang="en-US" dirty="0" smtClean="0"/>
              <a:t>To create a filter class you must implements the </a:t>
            </a:r>
            <a:r>
              <a:rPr lang="en-US" dirty="0" err="1" smtClean="0"/>
              <a:t>javax.servlet.Filter</a:t>
            </a:r>
            <a:r>
              <a:rPr lang="en-US" dirty="0" smtClean="0"/>
              <a:t> interface to the class and implement codes for all the given methods. </a:t>
            </a:r>
          </a:p>
          <a:p>
            <a:pPr lvl="1">
              <a:buFont typeface="Wingdings" pitchFamily="2" charset="2"/>
              <a:buChar char="Ø"/>
              <a:defRPr/>
            </a:pPr>
            <a:r>
              <a:rPr lang="en-US" dirty="0" smtClean="0"/>
              <a:t>public void init(</a:t>
            </a:r>
            <a:r>
              <a:rPr lang="en-US" dirty="0" err="1" smtClean="0"/>
              <a:t>FilterConfig</a:t>
            </a:r>
            <a:r>
              <a:rPr lang="en-US" dirty="0" smtClean="0"/>
              <a:t> </a:t>
            </a:r>
            <a:r>
              <a:rPr lang="en-US" dirty="0" err="1" smtClean="0"/>
              <a:t>filterConfig</a:t>
            </a:r>
            <a:r>
              <a:rPr lang="en-US" dirty="0" smtClean="0"/>
              <a:t>) :Called by the web container to indicate to a filter that it is being placed into service. </a:t>
            </a:r>
          </a:p>
          <a:p>
            <a:pPr lvl="1">
              <a:buFont typeface="Wingdings" pitchFamily="2" charset="2"/>
              <a:buChar char="Ø"/>
              <a:defRPr/>
            </a:pPr>
            <a:r>
              <a:rPr lang="en-US" dirty="0" smtClean="0"/>
              <a:t>public void </a:t>
            </a:r>
            <a:r>
              <a:rPr lang="en-US" dirty="0" err="1" smtClean="0"/>
              <a:t>doFilter</a:t>
            </a:r>
            <a:r>
              <a:rPr lang="en-US" dirty="0" smtClean="0"/>
              <a:t>(</a:t>
            </a:r>
            <a:r>
              <a:rPr lang="en-US" dirty="0" err="1" smtClean="0"/>
              <a:t>ServletRequest</a:t>
            </a:r>
            <a:r>
              <a:rPr lang="en-US" dirty="0" smtClean="0"/>
              <a:t> request, </a:t>
            </a:r>
            <a:r>
              <a:rPr lang="en-US" dirty="0" err="1" smtClean="0"/>
              <a:t>ServletResponse</a:t>
            </a:r>
            <a:r>
              <a:rPr lang="en-US" dirty="0" smtClean="0"/>
              <a:t> response, </a:t>
            </a:r>
            <a:r>
              <a:rPr lang="en-US" dirty="0" err="1" smtClean="0"/>
              <a:t>FilterChain</a:t>
            </a:r>
            <a:r>
              <a:rPr lang="en-US" dirty="0" smtClean="0"/>
              <a:t> chain) :The </a:t>
            </a:r>
            <a:r>
              <a:rPr lang="en-US" dirty="0" err="1" smtClean="0"/>
              <a:t>doFilter</a:t>
            </a:r>
            <a:r>
              <a:rPr lang="en-US" dirty="0" smtClean="0"/>
              <a:t>() method is called by the container each time a request/response pair is passed through the chain due to a client request for a resource at the end of the chain. </a:t>
            </a:r>
          </a:p>
          <a:p>
            <a:pPr lvl="1">
              <a:buFont typeface="Wingdings" pitchFamily="2" charset="2"/>
              <a:buChar char="Ø"/>
              <a:defRPr/>
            </a:pPr>
            <a:r>
              <a:rPr lang="en-US" dirty="0" smtClean="0"/>
              <a:t>public void destroy() : Called by the web container to indicate to a filter that it is being taken out of service.</a:t>
            </a:r>
          </a:p>
          <a:p>
            <a:pPr>
              <a:defRPr/>
            </a:pPr>
            <a:r>
              <a:rPr lang="en-US" dirty="0" smtClean="0"/>
              <a:t> </a:t>
            </a:r>
          </a:p>
          <a:p>
            <a:pPr>
              <a:defRPr/>
            </a:pPr>
            <a:r>
              <a:rPr lang="en-US" u="sng" dirty="0" err="1" smtClean="0"/>
              <a:t>javax.servlet.FilterConfig</a:t>
            </a:r>
            <a:r>
              <a:rPr lang="en-US" u="sng" dirty="0" smtClean="0"/>
              <a:t>: </a:t>
            </a:r>
            <a:r>
              <a:rPr lang="en-US" dirty="0" smtClean="0"/>
              <a:t>  It is an argument to the init() method. The Container gives us through this interface some information about initial parameters and access to the </a:t>
            </a:r>
            <a:r>
              <a:rPr lang="en-US" dirty="0" err="1" smtClean="0"/>
              <a:t>ServletContext</a:t>
            </a:r>
            <a:r>
              <a:rPr lang="en-US" dirty="0" smtClean="0"/>
              <a:t> as well. </a:t>
            </a:r>
          </a:p>
          <a:p>
            <a:pPr>
              <a:defRPr/>
            </a:pPr>
            <a:endParaRPr lang="en-US" dirty="0" smtClean="0"/>
          </a:p>
          <a:p>
            <a:pPr lvl="1">
              <a:buFont typeface="Wingdings" pitchFamily="2" charset="2"/>
              <a:buChar char="Ø"/>
              <a:defRPr/>
            </a:pPr>
            <a:r>
              <a:rPr lang="en-US" dirty="0" smtClean="0"/>
              <a:t>public String </a:t>
            </a:r>
            <a:r>
              <a:rPr lang="en-US" dirty="0" err="1" smtClean="0"/>
              <a:t>getFilterName</a:t>
            </a:r>
            <a:r>
              <a:rPr lang="en-US" dirty="0" smtClean="0"/>
              <a:t>(): Returns the filter-name of this filter as defined in the deployment descriptor. </a:t>
            </a:r>
          </a:p>
          <a:p>
            <a:pPr lvl="1">
              <a:buFont typeface="Wingdings" pitchFamily="2" charset="2"/>
              <a:buChar char="Ø"/>
              <a:defRPr/>
            </a:pPr>
            <a:r>
              <a:rPr lang="en-US" dirty="0" smtClean="0"/>
              <a:t>public </a:t>
            </a:r>
            <a:r>
              <a:rPr lang="en-US" dirty="0" err="1" smtClean="0"/>
              <a:t>ServletContext</a:t>
            </a:r>
            <a:r>
              <a:rPr lang="en-US" dirty="0" smtClean="0"/>
              <a:t> </a:t>
            </a:r>
            <a:r>
              <a:rPr lang="en-US" dirty="0" err="1" smtClean="0"/>
              <a:t>getServletContext</a:t>
            </a:r>
            <a:r>
              <a:rPr lang="en-US" dirty="0" smtClean="0"/>
              <a:t>(): Returns a reference to the </a:t>
            </a:r>
            <a:r>
              <a:rPr lang="en-US" dirty="0" err="1" smtClean="0"/>
              <a:t>ServletContext</a:t>
            </a:r>
            <a:r>
              <a:rPr lang="en-US" dirty="0" smtClean="0"/>
              <a:t> in which the caller is executing. </a:t>
            </a:r>
          </a:p>
          <a:p>
            <a:pPr lvl="1">
              <a:buFont typeface="Wingdings" pitchFamily="2" charset="2"/>
              <a:buChar char="Ø"/>
              <a:defRPr/>
            </a:pPr>
            <a:r>
              <a:rPr lang="en-US" dirty="0" smtClean="0"/>
              <a:t>public String </a:t>
            </a:r>
            <a:r>
              <a:rPr lang="en-US" dirty="0" err="1" smtClean="0"/>
              <a:t>getInitParameter</a:t>
            </a:r>
            <a:r>
              <a:rPr lang="en-US" dirty="0" smtClean="0"/>
              <a:t>(String name): Returns a String containing the value of the named initialization parameter, or null if the parameter does not exist. </a:t>
            </a:r>
          </a:p>
          <a:p>
            <a:pPr lvl="1">
              <a:buFont typeface="Wingdings" pitchFamily="2" charset="2"/>
              <a:buChar char="Ø"/>
              <a:defRPr/>
            </a:pPr>
            <a:r>
              <a:rPr lang="en-US" dirty="0" smtClean="0"/>
              <a:t>public Enumeration </a:t>
            </a:r>
            <a:r>
              <a:rPr lang="en-US" dirty="0" err="1" smtClean="0"/>
              <a:t>getInitParameterNames</a:t>
            </a:r>
            <a:r>
              <a:rPr lang="en-US" dirty="0" smtClean="0"/>
              <a:t>() :Returns the names of the filter's initialization parameters as an Enumeration of String objects, or an empty Enumeration if the filter has no initialization parameters. </a:t>
            </a:r>
          </a:p>
          <a:p>
            <a:pPr>
              <a:defRPr/>
            </a:pPr>
            <a:endParaRPr lang="en-US" dirty="0" smtClean="0"/>
          </a:p>
          <a:p>
            <a:pPr>
              <a:defRPr/>
            </a:pPr>
            <a:endParaRPr lang="en-US" dirty="0" smtClean="0"/>
          </a:p>
          <a:p>
            <a:pPr>
              <a:defRPr/>
            </a:pPr>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AA0430-AEF9-418C-86F3-052EEA92E7A5}" type="slidenum">
              <a:rPr lang="en-US" sz="1200"/>
              <a:pPr/>
              <a:t>6</a:t>
            </a:fld>
            <a:endParaRPr lang="en-US" sz="1200"/>
          </a:p>
        </p:txBody>
      </p:sp>
    </p:spTree>
    <p:extLst>
      <p:ext uri="{BB962C8B-B14F-4D97-AF65-F5344CB8AC3E}">
        <p14:creationId xmlns:p14="http://schemas.microsoft.com/office/powerpoint/2010/main" val="137764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u="sng" smtClean="0"/>
              <a:t>javax.servlet.FilterChain interface </a:t>
            </a:r>
            <a:r>
              <a:rPr lang="en-US" smtClean="0"/>
              <a:t>: It is an argument to the doFilter() method. This interface has only one method, doFilter(), which are used by the programnmer to causes the next filter in the chain to be invoked. </a:t>
            </a:r>
          </a:p>
          <a:p>
            <a:pPr lvl="1">
              <a:buFont typeface="Wingdings" panose="05000000000000000000" pitchFamily="2" charset="2"/>
              <a:buChar char="Ø"/>
            </a:pPr>
            <a:r>
              <a:rPr lang="en-US" smtClean="0"/>
              <a:t>public void doFilter(ServletRequest request, ServletResponse response) : Causes the next filter in the chain to be invoked, or if the calling filter, is the last filter in the chain, causes the resource at the end of the chain to be invoked. </a:t>
            </a:r>
          </a:p>
          <a:p>
            <a:endParaRPr lang="en-US" smtClean="0"/>
          </a:p>
          <a:p>
            <a:r>
              <a:rPr lang="en-US" smtClean="0"/>
              <a:t>The doFilter method of the Filter interface takes a FilterChain object as its third argument. When you call the doFilter method of that object, the next associated filter is invoked. This process normally continues until the last filter in the chain is invoked. When the final filter calls the doFilter method of its FilterChain object, the servlet or page itself is invoked.</a:t>
            </a:r>
          </a:p>
          <a:p>
            <a:endParaRPr lang="en-US" smtClean="0"/>
          </a:p>
          <a:p>
            <a:r>
              <a:rPr lang="en-US" smtClean="0"/>
              <a:t>However, any filter in the chain can interrupt the process by omitting the call to the doFilter method of its FilterChain. In such a case, the servlet of JSP page is never invoked and the filter is responsible for providing output to the client.</a:t>
            </a:r>
          </a:p>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D5C5A6-5E1F-48E8-8E7C-D517C0AD95D2}" type="slidenum">
              <a:rPr lang="en-US" sz="1200"/>
              <a:pPr/>
              <a:t>7</a:t>
            </a:fld>
            <a:endParaRPr lang="en-US" sz="1200"/>
          </a:p>
        </p:txBody>
      </p:sp>
    </p:spTree>
    <p:extLst>
      <p:ext uri="{BB962C8B-B14F-4D97-AF65-F5344CB8AC3E}">
        <p14:creationId xmlns:p14="http://schemas.microsoft.com/office/powerpoint/2010/main" val="339972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The life cycle of a filter is managed by a container. Every filter must implement the Filter interface. The life cycle of a filter consists of implementing the following methods:</a:t>
            </a:r>
          </a:p>
          <a:p>
            <a:pPr>
              <a:defRPr/>
            </a:pPr>
            <a:endParaRPr lang="en-US" dirty="0" smtClean="0"/>
          </a:p>
          <a:p>
            <a:pPr>
              <a:defRPr/>
            </a:pPr>
            <a:r>
              <a:rPr lang="en-US" b="1" dirty="0" smtClean="0"/>
              <a:t> 1. init(): </a:t>
            </a:r>
            <a:r>
              <a:rPr lang="en-US" dirty="0" smtClean="0"/>
              <a:t>This method is called only once after instantiation to perform any initialization task. </a:t>
            </a:r>
          </a:p>
          <a:p>
            <a:pPr>
              <a:defRPr/>
            </a:pPr>
            <a:r>
              <a:rPr lang="en-US" b="1" dirty="0" smtClean="0"/>
              <a:t>2. </a:t>
            </a:r>
            <a:r>
              <a:rPr lang="en-US" b="1" dirty="0" err="1" smtClean="0"/>
              <a:t>doFilter</a:t>
            </a:r>
            <a:r>
              <a:rPr lang="en-US" b="1" dirty="0" smtClean="0"/>
              <a:t>(): </a:t>
            </a:r>
            <a:r>
              <a:rPr lang="en-US" dirty="0" smtClean="0"/>
              <a:t>This method is called after the init() method. It takes three arguments, namely a </a:t>
            </a:r>
            <a:r>
              <a:rPr lang="en-US" dirty="0" err="1" smtClean="0"/>
              <a:t>ServletRequest</a:t>
            </a:r>
            <a:r>
              <a:rPr lang="en-US" dirty="0" smtClean="0"/>
              <a:t>, a </a:t>
            </a:r>
            <a:r>
              <a:rPr lang="en-US" dirty="0" err="1" smtClean="0"/>
              <a:t>ServletResponse</a:t>
            </a:r>
            <a:r>
              <a:rPr lang="en-US" dirty="0" smtClean="0"/>
              <a:t>, and a </a:t>
            </a:r>
            <a:r>
              <a:rPr lang="en-US" dirty="0" err="1" smtClean="0"/>
              <a:t>FilterChain</a:t>
            </a:r>
            <a:r>
              <a:rPr lang="en-US" dirty="0" smtClean="0"/>
              <a:t>. It is called each time a filter needs to perform any function. This method performs the actual work of a filter, either modifying the request or the response. </a:t>
            </a:r>
          </a:p>
          <a:p>
            <a:pPr>
              <a:defRPr/>
            </a:pPr>
            <a:r>
              <a:rPr lang="en-US" b="1" dirty="0" smtClean="0"/>
              <a:t>3. destroy(): </a:t>
            </a:r>
            <a:r>
              <a:rPr lang="en-US" dirty="0" smtClean="0"/>
              <a:t>This method is used to perform any cleanup operation before the container removes a filter instance.</a:t>
            </a:r>
            <a:endParaRPr lang="en-US" dirty="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F78E31-CC3F-48D3-B0FB-780FBA763FBE}" type="slidenum">
              <a:rPr lang="en-US" sz="1200"/>
              <a:pPr/>
              <a:t>8</a:t>
            </a:fld>
            <a:endParaRPr lang="en-US" sz="1200"/>
          </a:p>
        </p:txBody>
      </p:sp>
    </p:spTree>
    <p:extLst>
      <p:ext uri="{BB962C8B-B14F-4D97-AF65-F5344CB8AC3E}">
        <p14:creationId xmlns:p14="http://schemas.microsoft.com/office/powerpoint/2010/main" val="3154775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u="sng" dirty="0" smtClean="0"/>
              <a:t>Creating a filter involves three basic steps:</a:t>
            </a:r>
          </a:p>
          <a:p>
            <a:pPr marL="228600" indent="-228600">
              <a:buFontTx/>
              <a:buAutoNum type="arabicPeriod"/>
              <a:defRPr/>
            </a:pPr>
            <a:r>
              <a:rPr lang="en-US" b="1" dirty="0" smtClean="0"/>
              <a:t>Create a class that implements the Filter interface: </a:t>
            </a:r>
          </a:p>
          <a:p>
            <a:pPr marL="228600" indent="-228600">
              <a:defRPr/>
            </a:pPr>
            <a:r>
              <a:rPr lang="en-US" dirty="0" smtClean="0"/>
              <a:t>		We will need to implement three methods: </a:t>
            </a:r>
            <a:r>
              <a:rPr lang="en-US" dirty="0" err="1" smtClean="0"/>
              <a:t>doFilter</a:t>
            </a:r>
            <a:r>
              <a:rPr lang="en-US" dirty="0" smtClean="0"/>
              <a:t>, init, and destroy. The </a:t>
            </a:r>
            <a:r>
              <a:rPr lang="en-US" dirty="0" err="1" smtClean="0"/>
              <a:t>doFilter</a:t>
            </a:r>
            <a:r>
              <a:rPr lang="en-US" dirty="0" smtClean="0"/>
              <a:t> method contains the main filtering code, the init method performs setup operations, and the destroy method does cleanup.</a:t>
            </a:r>
          </a:p>
          <a:p>
            <a:pPr>
              <a:defRPr/>
            </a:pPr>
            <a:r>
              <a:rPr lang="en-US" dirty="0" smtClean="0"/>
              <a:t>2. </a:t>
            </a:r>
            <a:r>
              <a:rPr lang="en-US" b="1" dirty="0" smtClean="0"/>
              <a:t>Put the filtering behavior in the </a:t>
            </a:r>
            <a:r>
              <a:rPr lang="en-US" b="1" dirty="0" err="1" smtClean="0"/>
              <a:t>doFilter</a:t>
            </a:r>
            <a:r>
              <a:rPr lang="en-US" b="1" dirty="0" smtClean="0"/>
              <a:t> method and Call the </a:t>
            </a:r>
            <a:r>
              <a:rPr lang="en-US" b="1" dirty="0" err="1" smtClean="0"/>
              <a:t>doFilter</a:t>
            </a:r>
            <a:r>
              <a:rPr lang="en-US" b="1" dirty="0" smtClean="0"/>
              <a:t> method of the </a:t>
            </a:r>
            <a:r>
              <a:rPr lang="en-US" b="1" dirty="0" err="1" smtClean="0"/>
              <a:t>FilterChain</a:t>
            </a:r>
            <a:r>
              <a:rPr lang="en-US" b="1" dirty="0" smtClean="0"/>
              <a:t> object. :</a:t>
            </a:r>
          </a:p>
          <a:p>
            <a:pPr>
              <a:defRPr/>
            </a:pPr>
            <a:r>
              <a:rPr lang="en-US" b="1" dirty="0" smtClean="0"/>
              <a:t>	 </a:t>
            </a:r>
            <a:r>
              <a:rPr lang="en-US" dirty="0" smtClean="0"/>
              <a:t>The first argument to the </a:t>
            </a:r>
            <a:r>
              <a:rPr lang="en-US" dirty="0" err="1" smtClean="0"/>
              <a:t>doFilter</a:t>
            </a:r>
            <a:r>
              <a:rPr lang="en-US" dirty="0" smtClean="0"/>
              <a:t> method is a </a:t>
            </a:r>
            <a:r>
              <a:rPr lang="en-US" dirty="0" err="1" smtClean="0"/>
              <a:t>ServletRequest</a:t>
            </a:r>
            <a:r>
              <a:rPr lang="en-US" dirty="0" smtClean="0"/>
              <a:t> object. This object gives your filter full access to the incoming information, including form data, cookies, and HTTP request headers. The second argument is a </a:t>
            </a:r>
            <a:r>
              <a:rPr lang="en-US" dirty="0" err="1" smtClean="0"/>
              <a:t>ServletResponse</a:t>
            </a:r>
            <a:r>
              <a:rPr lang="en-US" dirty="0" smtClean="0"/>
              <a:t>; it is mostly ignored in simple filters. The final argument is a </a:t>
            </a:r>
            <a:r>
              <a:rPr lang="en-US" dirty="0" err="1" smtClean="0"/>
              <a:t>FilterChain</a:t>
            </a:r>
            <a:r>
              <a:rPr lang="en-US" dirty="0" smtClean="0"/>
              <a:t>; it is used to invoke the </a:t>
            </a:r>
            <a:r>
              <a:rPr lang="en-US" dirty="0" err="1" smtClean="0"/>
              <a:t>servlet</a:t>
            </a:r>
            <a:r>
              <a:rPr lang="en-US" dirty="0" smtClean="0"/>
              <a:t> or JSP.</a:t>
            </a:r>
          </a:p>
          <a:p>
            <a:pPr>
              <a:defRPr/>
            </a:pPr>
            <a:r>
              <a:rPr lang="en-US" dirty="0" smtClean="0"/>
              <a:t>	The </a:t>
            </a:r>
            <a:r>
              <a:rPr lang="en-US" dirty="0" err="1" smtClean="0"/>
              <a:t>doFilter</a:t>
            </a:r>
            <a:r>
              <a:rPr lang="en-US" dirty="0" smtClean="0"/>
              <a:t> method of the Filter interface takes a </a:t>
            </a:r>
            <a:r>
              <a:rPr lang="en-US" dirty="0" err="1" smtClean="0"/>
              <a:t>FilterChain</a:t>
            </a:r>
            <a:r>
              <a:rPr lang="en-US" dirty="0" smtClean="0"/>
              <a:t> object as one of its arguments. When you call the </a:t>
            </a:r>
            <a:r>
              <a:rPr lang="en-US" dirty="0" err="1" smtClean="0"/>
              <a:t>doFilter</a:t>
            </a:r>
            <a:r>
              <a:rPr lang="en-US" dirty="0" smtClean="0"/>
              <a:t> method of that object, the next associated filter is invoked. If no other filter is associated with the </a:t>
            </a:r>
            <a:r>
              <a:rPr lang="en-US" dirty="0" err="1" smtClean="0"/>
              <a:t>servlet</a:t>
            </a:r>
            <a:r>
              <a:rPr lang="en-US" dirty="0" smtClean="0"/>
              <a:t> or JSP page, then the </a:t>
            </a:r>
            <a:r>
              <a:rPr lang="en-US" dirty="0" err="1" smtClean="0"/>
              <a:t>servlet</a:t>
            </a:r>
            <a:r>
              <a:rPr lang="en-US" dirty="0" smtClean="0"/>
              <a:t> or page itself is invoked.</a:t>
            </a:r>
          </a:p>
          <a:p>
            <a:pPr>
              <a:defRPr/>
            </a:pPr>
            <a:r>
              <a:rPr lang="en-US" dirty="0" smtClean="0"/>
              <a:t>	</a:t>
            </a:r>
          </a:p>
          <a:p>
            <a:pPr>
              <a:defRPr/>
            </a:pPr>
            <a:r>
              <a:rPr lang="en-US" dirty="0" smtClean="0"/>
              <a:t>3. </a:t>
            </a:r>
            <a:r>
              <a:rPr lang="en-US" b="1" dirty="0" smtClean="0"/>
              <a:t>Register the filter with the appropriate </a:t>
            </a:r>
            <a:r>
              <a:rPr lang="en-US" b="1" dirty="0" err="1" smtClean="0"/>
              <a:t>servlets</a:t>
            </a:r>
            <a:r>
              <a:rPr lang="en-US" b="1" dirty="0" smtClean="0"/>
              <a:t> and JSP pages:</a:t>
            </a:r>
          </a:p>
          <a:p>
            <a:pPr>
              <a:defRPr/>
            </a:pPr>
            <a:r>
              <a:rPr lang="en-US" dirty="0" smtClean="0"/>
              <a:t>	Use the filter and filter-mapping elements in the deployment descriptor (</a:t>
            </a:r>
            <a:r>
              <a:rPr lang="en-US" i="1" dirty="0" smtClean="0"/>
              <a:t>web.xml).</a:t>
            </a:r>
          </a:p>
          <a:p>
            <a:pPr>
              <a:defRPr/>
            </a:pPr>
            <a:endParaRPr lang="en-US" dirty="0"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2FB20D-5DB0-4974-9243-8F3E55A5DCB1}" type="slidenum">
              <a:rPr lang="en-US" sz="1200"/>
              <a:pPr/>
              <a:t>9</a:t>
            </a:fld>
            <a:endParaRPr lang="en-US" sz="1200"/>
          </a:p>
        </p:txBody>
      </p:sp>
    </p:spTree>
    <p:extLst>
      <p:ext uri="{BB962C8B-B14F-4D97-AF65-F5344CB8AC3E}">
        <p14:creationId xmlns:p14="http://schemas.microsoft.com/office/powerpoint/2010/main" val="4282313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b="1" u="sng" dirty="0" smtClean="0"/>
              <a:t>Creating a Filter</a:t>
            </a:r>
          </a:p>
          <a:p>
            <a:pPr>
              <a:defRPr/>
            </a:pPr>
            <a:endParaRPr lang="en-US" b="1" u="sng" dirty="0" smtClean="0"/>
          </a:p>
          <a:p>
            <a:pPr>
              <a:defRPr/>
            </a:pPr>
            <a:r>
              <a:rPr lang="en-US" dirty="0" smtClean="0"/>
              <a:t>public class </a:t>
            </a:r>
            <a:r>
              <a:rPr lang="en-US" dirty="0" err="1" smtClean="0"/>
              <a:t>FirstFilter</a:t>
            </a:r>
            <a:r>
              <a:rPr lang="en-US" dirty="0" smtClean="0"/>
              <a:t> implements Filter {</a:t>
            </a:r>
            <a:br>
              <a:rPr lang="en-US" dirty="0" smtClean="0"/>
            </a:br>
            <a:r>
              <a:rPr lang="en-US" dirty="0" smtClean="0"/>
              <a:t>    private </a:t>
            </a:r>
            <a:r>
              <a:rPr lang="en-US" dirty="0" err="1" smtClean="0"/>
              <a:t>FilterConfig</a:t>
            </a:r>
            <a:r>
              <a:rPr lang="en-US" dirty="0" smtClean="0"/>
              <a:t> </a:t>
            </a:r>
            <a:r>
              <a:rPr lang="en-US" dirty="0" err="1" smtClean="0"/>
              <a:t>filterConfig</a:t>
            </a:r>
            <a:r>
              <a:rPr lang="en-US" dirty="0" smtClean="0"/>
              <a:t>;</a:t>
            </a:r>
            <a:br>
              <a:rPr lang="en-US" dirty="0" smtClean="0"/>
            </a:br>
            <a:r>
              <a:rPr lang="en-US" dirty="0" smtClean="0"/>
              <a:t>    public void </a:t>
            </a:r>
            <a:r>
              <a:rPr lang="en-US" dirty="0" err="1" smtClean="0"/>
              <a:t>doFilter</a:t>
            </a:r>
            <a:r>
              <a:rPr lang="en-US" dirty="0" smtClean="0"/>
              <a:t>(</a:t>
            </a:r>
            <a:r>
              <a:rPr lang="en-US" dirty="0" err="1" smtClean="0"/>
              <a:t>ServletRequest</a:t>
            </a:r>
            <a:r>
              <a:rPr lang="en-US" dirty="0" smtClean="0"/>
              <a:t> request, </a:t>
            </a:r>
            <a:r>
              <a:rPr lang="en-US" dirty="0" err="1" smtClean="0"/>
              <a:t>ServletResponse</a:t>
            </a:r>
            <a:r>
              <a:rPr lang="en-US" dirty="0" smtClean="0"/>
              <a:t> </a:t>
            </a:r>
            <a:r>
              <a:rPr lang="en-US" dirty="0" err="1" smtClean="0"/>
              <a:t>response,FilterChain</a:t>
            </a:r>
            <a:r>
              <a:rPr lang="en-US" dirty="0" smtClean="0"/>
              <a:t> chain) {</a:t>
            </a:r>
            <a:br>
              <a:rPr lang="en-US" dirty="0" smtClean="0"/>
            </a:br>
            <a:r>
              <a:rPr lang="en-US" dirty="0" smtClean="0"/>
              <a:t>        try {</a:t>
            </a:r>
            <a:br>
              <a:rPr lang="en-US" dirty="0" smtClean="0"/>
            </a:br>
            <a:r>
              <a:rPr lang="en-US" dirty="0" smtClean="0"/>
              <a:t>            </a:t>
            </a:r>
            <a:r>
              <a:rPr lang="en-US" dirty="0" err="1" smtClean="0"/>
              <a:t>System.out.println</a:t>
            </a:r>
            <a:r>
              <a:rPr lang="en-US" dirty="0" smtClean="0"/>
              <a:t>("Filtering the Request..................");</a:t>
            </a:r>
            <a:br>
              <a:rPr lang="en-US" dirty="0" smtClean="0"/>
            </a:br>
            <a:r>
              <a:rPr lang="en-US" dirty="0" smtClean="0"/>
              <a:t>            </a:t>
            </a:r>
            <a:r>
              <a:rPr lang="en-US" dirty="0" err="1" smtClean="0"/>
              <a:t>chain.doFilter</a:t>
            </a:r>
            <a:r>
              <a:rPr lang="en-US" dirty="0" smtClean="0"/>
              <a:t>(request, response);</a:t>
            </a:r>
            <a:br>
              <a:rPr lang="en-US" dirty="0" smtClean="0"/>
            </a:br>
            <a:r>
              <a:rPr lang="en-US" dirty="0" smtClean="0"/>
              <a:t>            </a:t>
            </a:r>
            <a:r>
              <a:rPr lang="en-US" dirty="0" err="1" smtClean="0"/>
              <a:t>System.out.println</a:t>
            </a:r>
            <a:r>
              <a:rPr lang="en-US" dirty="0" smtClean="0"/>
              <a:t>("Filtering the Response..................");</a:t>
            </a:r>
            <a:br>
              <a:rPr lang="en-US" dirty="0" smtClean="0"/>
            </a:br>
            <a:r>
              <a:rPr lang="en-US" dirty="0" smtClean="0"/>
              <a:t>        } catch (</a:t>
            </a:r>
            <a:r>
              <a:rPr lang="en-US" dirty="0" err="1" smtClean="0"/>
              <a:t>IOException</a:t>
            </a:r>
            <a:r>
              <a:rPr lang="en-US" dirty="0" smtClean="0"/>
              <a:t> </a:t>
            </a:r>
            <a:r>
              <a:rPr lang="en-US" dirty="0" err="1" smtClean="0"/>
              <a:t>io</a:t>
            </a:r>
            <a:r>
              <a:rPr lang="en-US" dirty="0" smtClean="0"/>
              <a:t>) {</a:t>
            </a:r>
            <a:br>
              <a:rPr lang="en-US" dirty="0" smtClean="0"/>
            </a:br>
            <a:r>
              <a:rPr lang="en-US" dirty="0" smtClean="0"/>
              <a:t>            </a:t>
            </a:r>
            <a:r>
              <a:rPr lang="en-US" dirty="0" err="1" smtClean="0"/>
              <a:t>System.out.println</a:t>
            </a:r>
            <a:r>
              <a:rPr lang="en-US" dirty="0" smtClean="0"/>
              <a:t>("Exception from </a:t>
            </a:r>
            <a:r>
              <a:rPr lang="en-US" dirty="0" err="1" smtClean="0"/>
              <a:t>FirstFilter</a:t>
            </a:r>
            <a:r>
              <a:rPr lang="en-US" dirty="0" smtClean="0"/>
              <a:t>....."+</a:t>
            </a:r>
            <a:r>
              <a:rPr lang="en-US" dirty="0" err="1" smtClean="0"/>
              <a:t>io.getMessage</a:t>
            </a:r>
            <a:r>
              <a:rPr lang="en-US" dirty="0" smtClean="0"/>
              <a:t>());</a:t>
            </a:r>
            <a:br>
              <a:rPr lang="en-US" dirty="0" smtClean="0"/>
            </a:br>
            <a:r>
              <a:rPr lang="en-US" dirty="0" smtClean="0"/>
              <a:t>        } catch (</a:t>
            </a:r>
            <a:r>
              <a:rPr lang="en-US" dirty="0" err="1" smtClean="0"/>
              <a:t>ServletException</a:t>
            </a:r>
            <a:r>
              <a:rPr lang="en-US" dirty="0" smtClean="0"/>
              <a:t> se) {</a:t>
            </a:r>
            <a:br>
              <a:rPr lang="en-US" dirty="0" smtClean="0"/>
            </a:br>
            <a:r>
              <a:rPr lang="en-US" dirty="0" smtClean="0"/>
              <a:t>            </a:t>
            </a:r>
            <a:r>
              <a:rPr lang="en-US" dirty="0" err="1" smtClean="0"/>
              <a:t>System.out.println</a:t>
            </a:r>
            <a:r>
              <a:rPr lang="en-US" dirty="0" smtClean="0"/>
              <a:t>("Exception from </a:t>
            </a:r>
            <a:r>
              <a:rPr lang="en-US" dirty="0" err="1" smtClean="0"/>
              <a:t>FirstFilter</a:t>
            </a:r>
            <a:r>
              <a:rPr lang="en-US" dirty="0" smtClean="0"/>
              <a:t>....."+</a:t>
            </a:r>
            <a:r>
              <a:rPr lang="en-US" dirty="0" err="1" smtClean="0"/>
              <a:t>se.getMessage</a:t>
            </a:r>
            <a:r>
              <a:rPr lang="en-US" dirty="0" smtClean="0"/>
              <a:t>());</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public void destroy() {}</a:t>
            </a:r>
            <a:br>
              <a:rPr lang="en-US" dirty="0" smtClean="0"/>
            </a:br>
            <a:r>
              <a:rPr lang="en-US" dirty="0" smtClean="0"/>
              <a:t>    </a:t>
            </a:r>
            <a:br>
              <a:rPr lang="en-US" dirty="0" smtClean="0"/>
            </a:br>
            <a:r>
              <a:rPr lang="en-US" dirty="0" smtClean="0"/>
              <a:t>    public void init(</a:t>
            </a:r>
            <a:r>
              <a:rPr lang="en-US" dirty="0" err="1" smtClean="0"/>
              <a:t>FilterConfig</a:t>
            </a:r>
            <a:r>
              <a:rPr lang="en-US" dirty="0" smtClean="0"/>
              <a:t> arg0) throws </a:t>
            </a:r>
            <a:r>
              <a:rPr lang="en-US" dirty="0" err="1" smtClean="0"/>
              <a:t>ServletException</a:t>
            </a:r>
            <a:r>
              <a:rPr lang="en-US" dirty="0" smtClean="0"/>
              <a:t> {}</a:t>
            </a:r>
            <a:br>
              <a:rPr lang="en-US" dirty="0" smtClean="0"/>
            </a:br>
            <a:r>
              <a:rPr lang="en-US" dirty="0" smtClean="0"/>
              <a:t>}</a:t>
            </a:r>
            <a:br>
              <a:rPr lang="en-US" dirty="0" smtClean="0"/>
            </a:br>
            <a:endParaRPr lang="en-US" b="1" u="sng" dirty="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83C34D-9108-4944-9CC9-14BB60CCA121}" type="slidenum">
              <a:rPr lang="en-US" sz="1200"/>
              <a:pPr/>
              <a:t>10</a:t>
            </a:fld>
            <a:endParaRPr lang="en-US" sz="1200"/>
          </a:p>
        </p:txBody>
      </p:sp>
    </p:spTree>
    <p:extLst>
      <p:ext uri="{BB962C8B-B14F-4D97-AF65-F5344CB8AC3E}">
        <p14:creationId xmlns:p14="http://schemas.microsoft.com/office/powerpoint/2010/main" val="2661703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6141" y="2425701"/>
            <a:ext cx="7224577" cy="1684190"/>
          </a:xfrm>
        </p:spPr>
        <p:txBody>
          <a:bodyPr/>
          <a:lstStyle/>
          <a:p>
            <a:r>
              <a:rPr lang="en-US" dirty="0" smtClean="0"/>
              <a:t>Servlet-Filters</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200" b="0"/>
              <a:t>Filters</a:t>
            </a:r>
          </a:p>
        </p:txBody>
      </p:sp>
      <p:sp>
        <p:nvSpPr>
          <p:cNvPr id="12291" name="Content Placeholder 2"/>
          <p:cNvSpPr>
            <a:spLocks noGrp="1"/>
          </p:cNvSpPr>
          <p:nvPr>
            <p:ph idx="1"/>
          </p:nvPr>
        </p:nvSpPr>
        <p:spPr/>
        <p:txBody>
          <a:bodyPr/>
          <a:lstStyle/>
          <a:p>
            <a:r>
              <a:rPr lang="en-US" sz="2400" b="0"/>
              <a:t>Creating  a Filter(Contd..)</a:t>
            </a:r>
          </a:p>
          <a:p>
            <a:pPr lvl="1"/>
            <a:r>
              <a:rPr lang="en-US" sz="2000"/>
              <a:t>Step 1:  Create a class that implements the Filter Interface</a:t>
            </a:r>
          </a:p>
          <a:p>
            <a:pPr lvl="2">
              <a:buFontTx/>
              <a:buNone/>
            </a:pPr>
            <a:r>
              <a:rPr lang="en-US" sz="2400"/>
              <a:t>	</a:t>
            </a:r>
            <a:r>
              <a:rPr lang="en-US" sz="2000">
                <a:solidFill>
                  <a:srgbClr val="FF0000"/>
                </a:solidFill>
              </a:rPr>
              <a:t>public class HeaderFilter implements Filter </a:t>
            </a:r>
            <a:endParaRPr lang="en-US" sz="2400">
              <a:solidFill>
                <a:srgbClr val="FF0000"/>
              </a:solidFill>
            </a:endParaRPr>
          </a:p>
          <a:p>
            <a:pPr lvl="2">
              <a:buFontTx/>
              <a:buNone/>
            </a:pPr>
            <a:endParaRPr lang="en-US" sz="2400"/>
          </a:p>
          <a:p>
            <a:pPr lvl="1"/>
            <a:r>
              <a:rPr lang="en-US" sz="2000"/>
              <a:t>Step 2: Put the filtering behavior in the doFilter method and call the doFilter method of the FilterChain object. . </a:t>
            </a:r>
          </a:p>
          <a:p>
            <a:pPr lvl="1"/>
            <a:endParaRPr lang="en-US"/>
          </a:p>
          <a:p>
            <a:pPr>
              <a:buFont typeface="Wingdings" panose="05000000000000000000" pitchFamily="2" charset="2"/>
              <a:buNone/>
            </a:pPr>
            <a:r>
              <a:rPr lang="en-US" sz="1800"/>
              <a:t>		</a:t>
            </a:r>
            <a:r>
              <a:rPr lang="en-US" sz="1400" b="0">
                <a:solidFill>
                  <a:srgbClr val="FF0000"/>
                </a:solidFill>
              </a:rPr>
              <a:t> </a:t>
            </a:r>
            <a:r>
              <a:rPr lang="en-US" sz="1800" b="0">
                <a:solidFill>
                  <a:srgbClr val="FF0000"/>
                </a:solidFill>
              </a:rPr>
              <a:t>public void doFilter(ServletRequest req, ServletResponse res,FilterChain chain)   throws IOException, ServletException {   </a:t>
            </a:r>
          </a:p>
          <a:p>
            <a:pPr>
              <a:buFont typeface="Wingdings" panose="05000000000000000000" pitchFamily="2" charset="2"/>
              <a:buNone/>
            </a:pPr>
            <a:r>
              <a:rPr lang="en-US" sz="1800" b="0">
                <a:solidFill>
                  <a:srgbClr val="FF0000"/>
                </a:solidFill>
              </a:rPr>
              <a:t>		        </a:t>
            </a:r>
            <a:r>
              <a:rPr lang="en-US" sz="1800" i="1"/>
              <a:t>   </a:t>
            </a:r>
            <a:r>
              <a:rPr lang="en-US" sz="1800" b="0">
                <a:solidFill>
                  <a:srgbClr val="FF0000"/>
                </a:solidFill>
              </a:rPr>
              <a:t>System.out.println("Filtering the Request..................");	</a:t>
            </a:r>
            <a:br>
              <a:rPr lang="en-US" sz="1800" b="0">
                <a:solidFill>
                  <a:srgbClr val="FF0000"/>
                </a:solidFill>
              </a:rPr>
            </a:br>
            <a:r>
              <a:rPr lang="en-US" sz="1800" b="0">
                <a:solidFill>
                  <a:srgbClr val="FF0000"/>
                </a:solidFill>
              </a:rPr>
              <a:t>	            chain.doFilter(request, response);</a:t>
            </a:r>
            <a:br>
              <a:rPr lang="en-US" sz="1800" b="0">
                <a:solidFill>
                  <a:srgbClr val="FF0000"/>
                </a:solidFill>
              </a:rPr>
            </a:br>
            <a:r>
              <a:rPr lang="en-US" sz="1800" b="0">
                <a:solidFill>
                  <a:srgbClr val="FF0000"/>
                </a:solidFill>
              </a:rPr>
              <a:t>                      System.out.println("Filtering the Response..................");        </a:t>
            </a:r>
          </a:p>
          <a:p>
            <a:pPr>
              <a:buFont typeface="Wingdings" panose="05000000000000000000" pitchFamily="2" charset="2"/>
              <a:buNone/>
            </a:pPr>
            <a:r>
              <a:rPr lang="en-US" sz="1800" b="0">
                <a:solidFill>
                  <a:srgbClr val="FF0000"/>
                </a:solidFill>
              </a:rPr>
              <a:t>      	 } </a:t>
            </a:r>
          </a:p>
          <a:p>
            <a:pPr lvl="1">
              <a:buFont typeface="Wingdings" panose="05000000000000000000" pitchFamily="2" charset="2"/>
              <a:buNone/>
            </a:pPr>
            <a:endParaRPr lang="en-US"/>
          </a:p>
          <a:p>
            <a:pPr lvl="1"/>
            <a:endParaRPr lang="en-US"/>
          </a:p>
          <a:p>
            <a:pPr lvl="1"/>
            <a:endParaRPr lang="en-US"/>
          </a:p>
          <a:p>
            <a:pPr lvl="1"/>
            <a:endParaRPr lang="en-US"/>
          </a:p>
          <a:p>
            <a:pPr lvl="2">
              <a:buFontTx/>
              <a:buNone/>
            </a:pPr>
            <a:endParaRPr lang="en-US" smtClean="0"/>
          </a:p>
          <a:p>
            <a:pPr lvl="1"/>
            <a:endParaRPr lang="en-US" sz="2000"/>
          </a:p>
          <a:p>
            <a:pPr lvl="1"/>
            <a:endParaRPr lang="en-US" smtClean="0"/>
          </a:p>
        </p:txBody>
      </p:sp>
    </p:spTree>
    <p:extLst>
      <p:ext uri="{BB962C8B-B14F-4D97-AF65-F5344CB8AC3E}">
        <p14:creationId xmlns:p14="http://schemas.microsoft.com/office/powerpoint/2010/main" val="4199166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200" b="0"/>
              <a:t>Filters</a:t>
            </a:r>
          </a:p>
        </p:txBody>
      </p:sp>
      <p:sp>
        <p:nvSpPr>
          <p:cNvPr id="13315" name="Content Placeholder 2"/>
          <p:cNvSpPr>
            <a:spLocks noGrp="1"/>
          </p:cNvSpPr>
          <p:nvPr>
            <p:ph idx="1"/>
          </p:nvPr>
        </p:nvSpPr>
        <p:spPr/>
        <p:txBody>
          <a:bodyPr/>
          <a:lstStyle/>
          <a:p>
            <a:r>
              <a:rPr lang="en-US" sz="2400" b="0"/>
              <a:t>Creating a Filter ( Contd..)</a:t>
            </a:r>
          </a:p>
          <a:p>
            <a:pPr lvl="1"/>
            <a:r>
              <a:rPr lang="en-US" sz="2000"/>
              <a:t>Step 3: Registering  a Filter: </a:t>
            </a:r>
          </a:p>
          <a:p>
            <a:pPr lvl="2"/>
            <a:r>
              <a:rPr lang="en-US" sz="1800"/>
              <a:t>The deployment descriptor introduced two elements for use with filters:</a:t>
            </a:r>
          </a:p>
          <a:p>
            <a:pPr lvl="2"/>
            <a:r>
              <a:rPr lang="en-US" smtClean="0"/>
              <a:t>Filter :</a:t>
            </a:r>
          </a:p>
          <a:p>
            <a:pPr lvl="3"/>
            <a:r>
              <a:rPr lang="en-US" sz="1600"/>
              <a:t>The &lt;</a:t>
            </a:r>
            <a:r>
              <a:rPr lang="en-US" smtClean="0"/>
              <a:t>filter&gt; </a:t>
            </a:r>
            <a:r>
              <a:rPr lang="en-US" sz="1600"/>
              <a:t>element registers a filtering object with the system. It creates a name for the filter and declares the filter's implementation class and initialization parameters. </a:t>
            </a:r>
          </a:p>
          <a:p>
            <a:pPr lvl="3"/>
            <a:endParaRPr lang="en-US" smtClean="0"/>
          </a:p>
          <a:p>
            <a:pPr lvl="2"/>
            <a:r>
              <a:rPr lang="en-US" sz="1800"/>
              <a:t>filter-mapping :</a:t>
            </a:r>
          </a:p>
          <a:p>
            <a:pPr lvl="3"/>
            <a:r>
              <a:rPr lang="en-US" sz="1600"/>
              <a:t>The filter-mapping element specifies the URLs to which the filtering object applies. </a:t>
            </a:r>
          </a:p>
          <a:p>
            <a:pPr lvl="3"/>
            <a:r>
              <a:rPr lang="en-US" sz="1600"/>
              <a:t>Map the filter to a servlet by defining a &lt;filter-mapping&gt; element in the deployment descriptor. This element maps a filter name to a servlet by name or by URL pattern.</a:t>
            </a:r>
          </a:p>
          <a:p>
            <a:pPr lvl="3"/>
            <a:endParaRPr lang="en-US" smtClean="0"/>
          </a:p>
          <a:p>
            <a:pPr lvl="1"/>
            <a:r>
              <a:rPr lang="en-US" sz="1400"/>
              <a:t>Note: If you want to log every request to a web application, you would map the hit counter filter to the URL pattern /*. Filter can also be made to be called for all requests to  a particular servlet </a:t>
            </a:r>
            <a:r>
              <a:rPr lang="en-US" sz="1400" i="1"/>
              <a:t>and</a:t>
            </a:r>
            <a:r>
              <a:rPr lang="en-US" sz="1400"/>
              <a:t> to any servlet JSP or static content mapped to the URL pattern</a:t>
            </a:r>
          </a:p>
          <a:p>
            <a:pPr lvl="1"/>
            <a:r>
              <a:rPr lang="en-US" sz="1400"/>
              <a:t>It is the sequence of the filter-mapping tags that decides the chain - not the filter tags </a:t>
            </a:r>
          </a:p>
          <a:p>
            <a:pPr lvl="1"/>
            <a:endParaRPr lang="en-US"/>
          </a:p>
        </p:txBody>
      </p:sp>
    </p:spTree>
    <p:extLst>
      <p:ext uri="{BB962C8B-B14F-4D97-AF65-F5344CB8AC3E}">
        <p14:creationId xmlns:p14="http://schemas.microsoft.com/office/powerpoint/2010/main" val="1783580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b="0"/>
              <a:t>Filters</a:t>
            </a:r>
          </a:p>
        </p:txBody>
      </p:sp>
      <p:sp>
        <p:nvSpPr>
          <p:cNvPr id="11267" name="Content Placeholder 2"/>
          <p:cNvSpPr>
            <a:spLocks noGrp="1"/>
          </p:cNvSpPr>
          <p:nvPr>
            <p:ph idx="1"/>
          </p:nvPr>
        </p:nvSpPr>
        <p:spPr/>
        <p:txBody>
          <a:bodyPr/>
          <a:lstStyle/>
          <a:p>
            <a:pPr>
              <a:defRPr/>
            </a:pPr>
            <a:r>
              <a:rPr lang="en-US" sz="2400" b="0" dirty="0"/>
              <a:t>Creating a Filter ( Contd..)</a:t>
            </a:r>
          </a:p>
          <a:p>
            <a:pPr lvl="1">
              <a:defRPr/>
            </a:pPr>
            <a:r>
              <a:rPr lang="en-US" sz="2000" dirty="0"/>
              <a:t>Step 3: Registering  a Filter(Contd..):</a:t>
            </a:r>
          </a:p>
          <a:p>
            <a:pPr lvl="3">
              <a:buFontTx/>
              <a:buNone/>
              <a:defRPr/>
            </a:pPr>
            <a:r>
              <a:rPr lang="en-US" dirty="0">
                <a:solidFill>
                  <a:srgbClr val="FF0000"/>
                </a:solidFill>
              </a:rPr>
              <a:t>&lt;filter&gt;</a:t>
            </a:r>
            <a:br>
              <a:rPr lang="en-US" dirty="0">
                <a:solidFill>
                  <a:srgbClr val="FF0000"/>
                </a:solidFill>
              </a:rPr>
            </a:br>
            <a:r>
              <a:rPr lang="en-US" dirty="0">
                <a:solidFill>
                  <a:srgbClr val="FF0000"/>
                </a:solidFill>
              </a:rPr>
              <a:t>        &lt;filter-name&gt;Header&lt;/filter-name&gt;</a:t>
            </a:r>
            <a:br>
              <a:rPr lang="en-US" dirty="0">
                <a:solidFill>
                  <a:srgbClr val="FF0000"/>
                </a:solidFill>
              </a:rPr>
            </a:br>
            <a:r>
              <a:rPr lang="en-US" dirty="0">
                <a:solidFill>
                  <a:srgbClr val="FF0000"/>
                </a:solidFill>
              </a:rPr>
              <a:t>        &lt;filter-class&gt;</a:t>
            </a:r>
            <a:r>
              <a:rPr lang="en-US" dirty="0" err="1">
                <a:solidFill>
                  <a:srgbClr val="FF0000"/>
                </a:solidFill>
              </a:rPr>
              <a:t>com.syntel.HeaderFilter</a:t>
            </a:r>
            <a:r>
              <a:rPr lang="en-US" dirty="0">
                <a:solidFill>
                  <a:srgbClr val="FF0000"/>
                </a:solidFill>
              </a:rPr>
              <a:t>&lt;/filter-class&gt;</a:t>
            </a:r>
          </a:p>
          <a:p>
            <a:pPr lvl="3">
              <a:buFontTx/>
              <a:buNone/>
              <a:defRPr/>
            </a:pPr>
            <a:r>
              <a:rPr lang="en-US" dirty="0">
                <a:solidFill>
                  <a:srgbClr val="FF0000"/>
                </a:solidFill>
              </a:rPr>
              <a:t>&lt;/filter&gt;</a:t>
            </a:r>
          </a:p>
          <a:p>
            <a:pPr lvl="2">
              <a:buFontTx/>
              <a:buNone/>
              <a:defRPr/>
            </a:pPr>
            <a:endParaRPr lang="en-US" sz="1800" dirty="0">
              <a:solidFill>
                <a:srgbClr val="FF0000"/>
              </a:solidFill>
            </a:endParaRPr>
          </a:p>
          <a:p>
            <a:pPr lvl="2">
              <a:buFontTx/>
              <a:buNone/>
              <a:defRPr/>
            </a:pPr>
            <a:r>
              <a:rPr lang="en-US" sz="1800" dirty="0">
                <a:solidFill>
                  <a:srgbClr val="FF0000"/>
                </a:solidFill>
              </a:rPr>
              <a:t>	  &lt;filter-mapping&gt;</a:t>
            </a:r>
            <a:br>
              <a:rPr lang="en-US" sz="1800" dirty="0">
                <a:solidFill>
                  <a:srgbClr val="FF0000"/>
                </a:solidFill>
              </a:rPr>
            </a:br>
            <a:r>
              <a:rPr lang="en-US" sz="1800" dirty="0">
                <a:solidFill>
                  <a:srgbClr val="FF0000"/>
                </a:solidFill>
              </a:rPr>
              <a:t>       	 &lt;filter-name&gt;Header&lt;/filter-name&gt;</a:t>
            </a:r>
            <a:br>
              <a:rPr lang="en-US" sz="1800" dirty="0">
                <a:solidFill>
                  <a:srgbClr val="FF0000"/>
                </a:solidFill>
              </a:rPr>
            </a:br>
            <a:r>
              <a:rPr lang="en-US" sz="1800" dirty="0">
                <a:solidFill>
                  <a:srgbClr val="FF0000"/>
                </a:solidFill>
              </a:rPr>
              <a:t>      	 &lt;</a:t>
            </a:r>
            <a:r>
              <a:rPr lang="en-US" sz="1800" dirty="0" err="1">
                <a:solidFill>
                  <a:srgbClr val="FF0000"/>
                </a:solidFill>
              </a:rPr>
              <a:t>url</a:t>
            </a:r>
            <a:r>
              <a:rPr lang="en-US" sz="1800" dirty="0">
                <a:solidFill>
                  <a:srgbClr val="FF0000"/>
                </a:solidFill>
              </a:rPr>
              <a:t>-pattern&gt;/*&lt;/</a:t>
            </a:r>
            <a:r>
              <a:rPr lang="en-US" sz="1800" dirty="0" err="1">
                <a:solidFill>
                  <a:srgbClr val="FF0000"/>
                </a:solidFill>
              </a:rPr>
              <a:t>url</a:t>
            </a:r>
            <a:r>
              <a:rPr lang="en-US" sz="1800" dirty="0">
                <a:solidFill>
                  <a:srgbClr val="FF0000"/>
                </a:solidFill>
              </a:rPr>
              <a:t>-pattern&gt;</a:t>
            </a:r>
            <a:br>
              <a:rPr lang="en-US" sz="1800" dirty="0">
                <a:solidFill>
                  <a:srgbClr val="FF0000"/>
                </a:solidFill>
              </a:rPr>
            </a:br>
            <a:r>
              <a:rPr lang="en-US" sz="1800" dirty="0">
                <a:solidFill>
                  <a:srgbClr val="FF0000"/>
                </a:solidFill>
              </a:rPr>
              <a:t>    &lt;/filter-mapping&gt;   </a:t>
            </a:r>
          </a:p>
          <a:p>
            <a:pPr lvl="1">
              <a:defRPr/>
            </a:pPr>
            <a:endParaRPr lang="en-US" dirty="0"/>
          </a:p>
          <a:p>
            <a:pPr lvl="1">
              <a:defRPr/>
            </a:pPr>
            <a:endParaRPr lang="en-US" dirty="0"/>
          </a:p>
        </p:txBody>
      </p:sp>
    </p:spTree>
    <p:extLst>
      <p:ext uri="{BB962C8B-B14F-4D97-AF65-F5344CB8AC3E}">
        <p14:creationId xmlns:p14="http://schemas.microsoft.com/office/powerpoint/2010/main" val="3206031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200" b="0"/>
              <a:t>Filters</a:t>
            </a:r>
          </a:p>
        </p:txBody>
      </p:sp>
      <p:sp>
        <p:nvSpPr>
          <p:cNvPr id="16387" name="Content Placeholder 2"/>
          <p:cNvSpPr>
            <a:spLocks noGrp="1"/>
          </p:cNvSpPr>
          <p:nvPr>
            <p:ph idx="1"/>
          </p:nvPr>
        </p:nvSpPr>
        <p:spPr>
          <a:xfrm>
            <a:off x="6400801" y="1066800"/>
            <a:ext cx="3802063" cy="4960938"/>
          </a:xfrm>
        </p:spPr>
        <p:txBody>
          <a:bodyPr/>
          <a:lstStyle/>
          <a:p>
            <a:endParaRPr lang="en-US" smtClean="0"/>
          </a:p>
          <a:p>
            <a:r>
              <a:rPr lang="en-US" sz="2400" b="0"/>
              <a:t>ServletFilter</a:t>
            </a:r>
          </a:p>
        </p:txBody>
      </p:sp>
      <p:sp>
        <p:nvSpPr>
          <p:cNvPr id="5" name="Content Placeholder 2"/>
          <p:cNvSpPr txBox="1">
            <a:spLocks/>
          </p:cNvSpPr>
          <p:nvPr/>
        </p:nvSpPr>
        <p:spPr bwMode="auto">
          <a:xfrm>
            <a:off x="2133600" y="1143000"/>
            <a:ext cx="4038600" cy="4960938"/>
          </a:xfrm>
          <a:prstGeom prst="rect">
            <a:avLst/>
          </a:prstGeom>
          <a:noFill/>
          <a:ln w="9525">
            <a:noFill/>
            <a:miter lim="800000"/>
            <a:headEnd/>
            <a:tailEnd/>
          </a:ln>
        </p:spPr>
        <p:txBody>
          <a:bodyPr/>
          <a:lstStyle/>
          <a:p>
            <a:pPr marL="342900" indent="-342900" defTabSz="969963">
              <a:spcBef>
                <a:spcPct val="20000"/>
              </a:spcBef>
              <a:buSzPct val="125000"/>
              <a:buBlip>
                <a:blip r:embed="rId2"/>
              </a:buBlip>
              <a:defRPr/>
            </a:pPr>
            <a:endParaRPr lang="en-US" kern="0" dirty="0"/>
          </a:p>
          <a:p>
            <a:pPr marL="342900" indent="-342900" defTabSz="969963">
              <a:spcBef>
                <a:spcPct val="20000"/>
              </a:spcBef>
              <a:buSzPct val="125000"/>
              <a:defRPr/>
            </a:pPr>
            <a:r>
              <a:rPr lang="en-US" kern="0" dirty="0"/>
              <a:t>	</a:t>
            </a:r>
          </a:p>
        </p:txBody>
      </p:sp>
      <p:pic>
        <p:nvPicPr>
          <p:cNvPr id="16389" name="Picture 5" descr="Demo.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14400"/>
            <a:ext cx="365760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247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Summary.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914400"/>
            <a:ext cx="36576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p:txBody>
          <a:bodyPr/>
          <a:lstStyle/>
          <a:p>
            <a:r>
              <a:rPr lang="en-US" sz="3200" b="0"/>
              <a:t>Summary</a:t>
            </a:r>
          </a:p>
        </p:txBody>
      </p:sp>
      <p:sp>
        <p:nvSpPr>
          <p:cNvPr id="17412" name="Content Placeholder 2"/>
          <p:cNvSpPr>
            <a:spLocks noGrp="1"/>
          </p:cNvSpPr>
          <p:nvPr>
            <p:ph idx="1"/>
          </p:nvPr>
        </p:nvSpPr>
        <p:spPr>
          <a:xfrm>
            <a:off x="1757364" y="1112839"/>
            <a:ext cx="8377237" cy="4960937"/>
          </a:xfrm>
        </p:spPr>
        <p:txBody>
          <a:bodyPr/>
          <a:lstStyle/>
          <a:p>
            <a:r>
              <a:rPr lang="en-US" b="0" smtClean="0"/>
              <a:t>A filter is executed before the actual endpoint (such as Servlet, JSP or even a simple HTML page).</a:t>
            </a:r>
          </a:p>
          <a:p>
            <a:r>
              <a:rPr lang="en-US" b="0" smtClean="0"/>
              <a:t>A filter is a component that exists in the chain and the last link in the chain is the resource actually requested by the user.</a:t>
            </a:r>
          </a:p>
          <a:p>
            <a:r>
              <a:rPr lang="en-US" b="0" smtClean="0"/>
              <a:t>The most important method in the Filter interface is doFilter, which is passed request, response, and filter chain objects. This method can perform the following actions:</a:t>
            </a:r>
          </a:p>
          <a:p>
            <a:r>
              <a:rPr lang="en-US" b="0" smtClean="0"/>
              <a:t>A web container uses filter mappings to decide how to apply filters to web resources. A filter mapping matches a filter to a web component by name or to web resources by URL pattern.</a:t>
            </a:r>
          </a:p>
          <a:p>
            <a:endParaRPr lang="en-US" b="0" smtClean="0"/>
          </a:p>
        </p:txBody>
      </p:sp>
    </p:spTree>
    <p:extLst>
      <p:ext uri="{BB962C8B-B14F-4D97-AF65-F5344CB8AC3E}">
        <p14:creationId xmlns:p14="http://schemas.microsoft.com/office/powerpoint/2010/main" val="3377187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descr="Objectiv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3438" y="914400"/>
            <a:ext cx="475456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p:cNvSpPr>
            <a:spLocks noGrp="1"/>
          </p:cNvSpPr>
          <p:nvPr>
            <p:ph type="title"/>
          </p:nvPr>
        </p:nvSpPr>
        <p:spPr/>
        <p:txBody>
          <a:bodyPr/>
          <a:lstStyle/>
          <a:p>
            <a:r>
              <a:rPr lang="en-US" sz="3200" b="0"/>
              <a:t>Objective</a:t>
            </a:r>
          </a:p>
        </p:txBody>
      </p:sp>
      <p:sp>
        <p:nvSpPr>
          <p:cNvPr id="4100" name="Content Placeholder 2"/>
          <p:cNvSpPr>
            <a:spLocks noGrp="1"/>
          </p:cNvSpPr>
          <p:nvPr>
            <p:ph idx="1"/>
          </p:nvPr>
        </p:nvSpPr>
        <p:spPr>
          <a:xfrm>
            <a:off x="1757364" y="1112839"/>
            <a:ext cx="8605837" cy="4960937"/>
          </a:xfrm>
        </p:spPr>
        <p:txBody>
          <a:bodyPr/>
          <a:lstStyle/>
          <a:p>
            <a:r>
              <a:rPr lang="en-US" sz="2400" b="0"/>
              <a:t>To learn how to do the filtering of request or response parameters in a servlet by </a:t>
            </a:r>
          </a:p>
          <a:p>
            <a:pPr>
              <a:buFont typeface="Wingdings" panose="05000000000000000000" pitchFamily="2" charset="2"/>
              <a:buNone/>
            </a:pPr>
            <a:r>
              <a:rPr lang="en-US" sz="2400" b="0"/>
              <a:t>    creating custom filters and </a:t>
            </a:r>
          </a:p>
          <a:p>
            <a:pPr>
              <a:buFont typeface="Wingdings" panose="05000000000000000000" pitchFamily="2" charset="2"/>
              <a:buNone/>
            </a:pPr>
            <a:r>
              <a:rPr lang="en-US" sz="2400" b="0"/>
              <a:t>    registering them.</a:t>
            </a:r>
          </a:p>
          <a:p>
            <a:endParaRPr lang="en-US" smtClean="0"/>
          </a:p>
          <a:p>
            <a:endParaRPr lang="en-US" smtClean="0"/>
          </a:p>
        </p:txBody>
      </p:sp>
    </p:spTree>
    <p:extLst>
      <p:ext uri="{BB962C8B-B14F-4D97-AF65-F5344CB8AC3E}">
        <p14:creationId xmlns:p14="http://schemas.microsoft.com/office/powerpoint/2010/main" val="2743977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conte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7288" y="914400"/>
            <a:ext cx="443071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a:spLocks noGrp="1"/>
          </p:cNvSpPr>
          <p:nvPr>
            <p:ph type="title"/>
          </p:nvPr>
        </p:nvSpPr>
        <p:spPr/>
        <p:txBody>
          <a:bodyPr/>
          <a:lstStyle/>
          <a:p>
            <a:r>
              <a:rPr lang="en-US" sz="3200" b="0"/>
              <a:t>Contents</a:t>
            </a:r>
          </a:p>
        </p:txBody>
      </p:sp>
      <p:sp>
        <p:nvSpPr>
          <p:cNvPr id="5124" name="Content Placeholder 2"/>
          <p:cNvSpPr>
            <a:spLocks noGrp="1"/>
          </p:cNvSpPr>
          <p:nvPr>
            <p:ph idx="1"/>
          </p:nvPr>
        </p:nvSpPr>
        <p:spPr/>
        <p:txBody>
          <a:bodyPr/>
          <a:lstStyle/>
          <a:p>
            <a:r>
              <a:rPr lang="en-US" sz="2400" b="0"/>
              <a:t>What are Filters?</a:t>
            </a:r>
          </a:p>
          <a:p>
            <a:r>
              <a:rPr lang="en-US" sz="2400" b="0"/>
              <a:t>Filter API</a:t>
            </a:r>
          </a:p>
          <a:p>
            <a:r>
              <a:rPr lang="en-US" sz="2400" b="0"/>
              <a:t>Life Cycle of Filter</a:t>
            </a:r>
          </a:p>
          <a:p>
            <a:r>
              <a:rPr lang="en-US" sz="2400" b="0"/>
              <a:t>Creating a Filter</a:t>
            </a:r>
          </a:p>
        </p:txBody>
      </p:sp>
    </p:spTree>
    <p:extLst>
      <p:ext uri="{BB962C8B-B14F-4D97-AF65-F5344CB8AC3E}">
        <p14:creationId xmlns:p14="http://schemas.microsoft.com/office/powerpoint/2010/main" val="345903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servlet-filters-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495551"/>
            <a:ext cx="51054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1"/>
          <p:cNvSpPr>
            <a:spLocks noGrp="1"/>
          </p:cNvSpPr>
          <p:nvPr>
            <p:ph type="title"/>
          </p:nvPr>
        </p:nvSpPr>
        <p:spPr/>
        <p:txBody>
          <a:bodyPr/>
          <a:lstStyle/>
          <a:p>
            <a:r>
              <a:rPr lang="en-US" sz="3200" b="0"/>
              <a:t>Filters</a:t>
            </a:r>
          </a:p>
        </p:txBody>
      </p:sp>
      <p:sp>
        <p:nvSpPr>
          <p:cNvPr id="6148" name="Content Placeholder 2"/>
          <p:cNvSpPr>
            <a:spLocks noGrp="1"/>
          </p:cNvSpPr>
          <p:nvPr>
            <p:ph idx="1"/>
          </p:nvPr>
        </p:nvSpPr>
        <p:spPr/>
        <p:txBody>
          <a:bodyPr/>
          <a:lstStyle/>
          <a:p>
            <a:r>
              <a:rPr lang="en-US" sz="2400" b="0"/>
              <a:t>What are Filters?</a:t>
            </a:r>
          </a:p>
          <a:p>
            <a:pPr lvl="1"/>
            <a:r>
              <a:rPr lang="en-US" sz="2000"/>
              <a:t>A filter is an object that performs filtering tasks either on the request to a resource, or on the response from a resource, or both. </a:t>
            </a:r>
          </a:p>
          <a:p>
            <a:pPr lvl="1"/>
            <a:r>
              <a:rPr lang="en-US" sz="2000"/>
              <a:t>It can intercept requests both for servlets, JSP's, HTML files or other static content.</a:t>
            </a:r>
          </a:p>
          <a:p>
            <a:pPr lvl="1"/>
            <a:endParaRPr lang="en-US"/>
          </a:p>
        </p:txBody>
      </p:sp>
    </p:spTree>
    <p:extLst>
      <p:ext uri="{BB962C8B-B14F-4D97-AF65-F5344CB8AC3E}">
        <p14:creationId xmlns:p14="http://schemas.microsoft.com/office/powerpoint/2010/main" val="3438456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3200" b="0"/>
              <a:t>Filters</a:t>
            </a:r>
          </a:p>
        </p:txBody>
      </p:sp>
      <p:sp>
        <p:nvSpPr>
          <p:cNvPr id="7171" name="Content Placeholder 2"/>
          <p:cNvSpPr>
            <a:spLocks noGrp="1"/>
          </p:cNvSpPr>
          <p:nvPr>
            <p:ph idx="1"/>
          </p:nvPr>
        </p:nvSpPr>
        <p:spPr/>
        <p:txBody>
          <a:bodyPr/>
          <a:lstStyle/>
          <a:p>
            <a:r>
              <a:rPr lang="en-US" sz="2400" b="0"/>
              <a:t>Use of Filters?</a:t>
            </a:r>
          </a:p>
          <a:p>
            <a:pPr lvl="1"/>
            <a:r>
              <a:rPr lang="en-US" sz="2000"/>
              <a:t>Filters are used for several purpose which could be: </a:t>
            </a:r>
          </a:p>
          <a:p>
            <a:pPr lvl="2"/>
            <a:r>
              <a:rPr lang="en-US" sz="1800"/>
              <a:t>Authentication filters. </a:t>
            </a:r>
          </a:p>
          <a:p>
            <a:pPr lvl="2"/>
            <a:r>
              <a:rPr lang="en-US" sz="1800"/>
              <a:t>Logging and auditing filters. </a:t>
            </a:r>
          </a:p>
          <a:p>
            <a:pPr lvl="2"/>
            <a:r>
              <a:rPr lang="en-US" sz="1800"/>
              <a:t>Data compression filters. </a:t>
            </a:r>
          </a:p>
          <a:p>
            <a:pPr lvl="2"/>
            <a:r>
              <a:rPr lang="en-US" sz="1800"/>
              <a:t>Encryption filters. </a:t>
            </a:r>
          </a:p>
          <a:p>
            <a:pPr lvl="2"/>
            <a:r>
              <a:rPr lang="en-US" sz="1800"/>
              <a:t>Tokenizing Filters. </a:t>
            </a:r>
          </a:p>
          <a:p>
            <a:pPr lvl="2"/>
            <a:r>
              <a:rPr lang="en-US" sz="1800"/>
              <a:t>Filters that trigger resource access events. </a:t>
            </a:r>
          </a:p>
          <a:p>
            <a:pPr lvl="1"/>
            <a:r>
              <a:rPr lang="en-US" sz="2000"/>
              <a:t>When encapsulating common functionality in a filter, the same filter can easily be used with several servlets.</a:t>
            </a:r>
          </a:p>
          <a:p>
            <a:pPr lvl="1"/>
            <a:r>
              <a:rPr lang="en-US" sz="2000"/>
              <a:t>Web application may define several different filters with a specific purpose.</a:t>
            </a:r>
          </a:p>
          <a:p>
            <a:pPr lvl="2"/>
            <a:r>
              <a:rPr lang="en-US" sz="1800" b="1"/>
              <a:t>Note: </a:t>
            </a:r>
            <a:r>
              <a:rPr lang="en-US" sz="1800"/>
              <a:t>The deployment descriptor is used to tell the container , if any filters, in which sequence to call for each servlet in the application. </a:t>
            </a:r>
          </a:p>
          <a:p>
            <a:pPr lvl="1"/>
            <a:endParaRPr lang="en-US"/>
          </a:p>
        </p:txBody>
      </p:sp>
    </p:spTree>
    <p:extLst>
      <p:ext uri="{BB962C8B-B14F-4D97-AF65-F5344CB8AC3E}">
        <p14:creationId xmlns:p14="http://schemas.microsoft.com/office/powerpoint/2010/main" val="3052647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200" b="0"/>
              <a:t>Filters</a:t>
            </a:r>
          </a:p>
        </p:txBody>
      </p:sp>
      <p:sp>
        <p:nvSpPr>
          <p:cNvPr id="8195" name="Content Placeholder 2"/>
          <p:cNvSpPr>
            <a:spLocks noGrp="1"/>
          </p:cNvSpPr>
          <p:nvPr>
            <p:ph idx="1"/>
          </p:nvPr>
        </p:nvSpPr>
        <p:spPr>
          <a:xfrm>
            <a:off x="1757364" y="990600"/>
            <a:ext cx="8910637" cy="4960938"/>
          </a:xfrm>
        </p:spPr>
        <p:txBody>
          <a:bodyPr/>
          <a:lstStyle/>
          <a:p>
            <a:r>
              <a:rPr lang="en-US" sz="2400" b="0"/>
              <a:t>Filter API:</a:t>
            </a:r>
          </a:p>
          <a:p>
            <a:pPr lvl="1"/>
            <a:r>
              <a:rPr lang="en-US" sz="2000"/>
              <a:t>The Filter API consists of three interfaces: </a:t>
            </a:r>
          </a:p>
          <a:p>
            <a:pPr lvl="2"/>
            <a:r>
              <a:rPr lang="en-US" sz="1800"/>
              <a:t>javax.servlet.Filter :</a:t>
            </a:r>
          </a:p>
          <a:p>
            <a:pPr lvl="3"/>
            <a:r>
              <a:rPr lang="en-US" sz="1600"/>
              <a:t>This interface comprises three methods: doFilter, init, and destroy.</a:t>
            </a:r>
          </a:p>
          <a:p>
            <a:pPr lvl="3"/>
            <a:r>
              <a:rPr lang="en-US" sz="1600"/>
              <a:t>The doFilter method is executed each time a filter is invoked (i.e., once for each request for a servlet or JSP page with which the filter is associated). It is this method that contains the bulk of the filtering logic.</a:t>
            </a:r>
          </a:p>
          <a:p>
            <a:pPr lvl="2"/>
            <a:r>
              <a:rPr lang="en-US" sz="1800"/>
              <a:t>javax.servlet.FilterChain </a:t>
            </a:r>
          </a:p>
          <a:p>
            <a:pPr lvl="3"/>
            <a:r>
              <a:rPr lang="en-US" sz="1600"/>
              <a:t>The doFilter method of the Filter interface takes a FilterChain object as its argument. When you call the doFilter method of that object, the next associated filter is invoked.</a:t>
            </a:r>
          </a:p>
          <a:p>
            <a:pPr lvl="3"/>
            <a:r>
              <a:rPr lang="en-US" sz="1600"/>
              <a:t>When the final filter calls the doFilter method of its FilterChain object, the servlet or page itself is invoked.</a:t>
            </a:r>
          </a:p>
          <a:p>
            <a:pPr lvl="2"/>
            <a:r>
              <a:rPr lang="en-US" sz="1800"/>
              <a:t>javax.servlet.FilterConfig</a:t>
            </a:r>
          </a:p>
          <a:p>
            <a:pPr lvl="3"/>
            <a:r>
              <a:rPr lang="en-US" sz="1600"/>
              <a:t>First, the FilterConfig object provides access to the servlet context and to the name of the filter that is assigned in the web.xml file. </a:t>
            </a:r>
          </a:p>
          <a:p>
            <a:pPr lvl="1"/>
            <a:endParaRPr lang="en-US"/>
          </a:p>
        </p:txBody>
      </p:sp>
    </p:spTree>
    <p:extLst>
      <p:ext uri="{BB962C8B-B14F-4D97-AF65-F5344CB8AC3E}">
        <p14:creationId xmlns:p14="http://schemas.microsoft.com/office/powerpoint/2010/main" val="154369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3200" b="0"/>
              <a:t>Filters</a:t>
            </a:r>
          </a:p>
        </p:txBody>
      </p:sp>
      <p:pic>
        <p:nvPicPr>
          <p:cNvPr id="9219" name="Content Placeholder 3" descr="Filter-Chai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1" y="2209800"/>
            <a:ext cx="8234363" cy="3962400"/>
          </a:xfrm>
        </p:spPr>
      </p:pic>
      <p:sp>
        <p:nvSpPr>
          <p:cNvPr id="4" name="Content Placeholder 2"/>
          <p:cNvSpPr txBox="1">
            <a:spLocks/>
          </p:cNvSpPr>
          <p:nvPr/>
        </p:nvSpPr>
        <p:spPr bwMode="auto">
          <a:xfrm>
            <a:off x="1752600" y="1143000"/>
            <a:ext cx="8674100" cy="4960938"/>
          </a:xfrm>
          <a:prstGeom prst="rect">
            <a:avLst/>
          </a:prstGeom>
          <a:noFill/>
          <a:ln w="9525">
            <a:noFill/>
            <a:miter lim="800000"/>
            <a:headEnd/>
            <a:tailEnd/>
          </a:ln>
        </p:spPr>
        <p:txBody>
          <a:bodyPr/>
          <a:lstStyle/>
          <a:p>
            <a:pPr marL="342900" indent="-342900" defTabSz="969963">
              <a:spcBef>
                <a:spcPct val="20000"/>
              </a:spcBef>
              <a:buSzPct val="125000"/>
              <a:buBlip>
                <a:blip r:embed="rId4"/>
              </a:buBlip>
              <a:defRPr/>
            </a:pPr>
            <a:r>
              <a:rPr lang="en-US" kern="0" dirty="0"/>
              <a:t>Filter API:</a:t>
            </a:r>
          </a:p>
          <a:p>
            <a:pPr marL="742950" lvl="1" indent="-285750" defTabSz="969963">
              <a:spcBef>
                <a:spcPct val="20000"/>
              </a:spcBef>
              <a:buFont typeface="Wingdings" pitchFamily="2" charset="2"/>
              <a:buChar char="§"/>
              <a:defRPr/>
            </a:pPr>
            <a:r>
              <a:rPr lang="en-US" sz="2000" kern="0" dirty="0"/>
              <a:t>Chaining of Filters: </a:t>
            </a:r>
          </a:p>
        </p:txBody>
      </p:sp>
    </p:spTree>
    <p:extLst>
      <p:ext uri="{BB962C8B-B14F-4D97-AF65-F5344CB8AC3E}">
        <p14:creationId xmlns:p14="http://schemas.microsoft.com/office/powerpoint/2010/main" val="3631494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Filter-LifeCycl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0" y="3398838"/>
            <a:ext cx="40703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p:cNvSpPr>
            <a:spLocks noGrp="1"/>
          </p:cNvSpPr>
          <p:nvPr>
            <p:ph type="title"/>
          </p:nvPr>
        </p:nvSpPr>
        <p:spPr/>
        <p:txBody>
          <a:bodyPr/>
          <a:lstStyle/>
          <a:p>
            <a:r>
              <a:rPr lang="en-US" sz="3200" b="0"/>
              <a:t>Filters</a:t>
            </a:r>
          </a:p>
        </p:txBody>
      </p:sp>
      <p:sp>
        <p:nvSpPr>
          <p:cNvPr id="10244" name="Content Placeholder 2"/>
          <p:cNvSpPr>
            <a:spLocks noGrp="1"/>
          </p:cNvSpPr>
          <p:nvPr>
            <p:ph idx="1"/>
          </p:nvPr>
        </p:nvSpPr>
        <p:spPr>
          <a:xfrm>
            <a:off x="1757364" y="990600"/>
            <a:ext cx="8910637" cy="4960938"/>
          </a:xfrm>
        </p:spPr>
        <p:txBody>
          <a:bodyPr/>
          <a:lstStyle/>
          <a:p>
            <a:r>
              <a:rPr lang="en-US" sz="2400" b="0"/>
              <a:t>Filter Life Cycle:</a:t>
            </a:r>
          </a:p>
          <a:p>
            <a:pPr lvl="1"/>
            <a:r>
              <a:rPr lang="en-US" sz="2000"/>
              <a:t>Filter's life cycle is similar to the life cycle of a Servlet. </a:t>
            </a:r>
          </a:p>
          <a:p>
            <a:pPr lvl="2"/>
            <a:r>
              <a:rPr lang="en-US" sz="1800"/>
              <a:t>The following are the important steps in the life cycle:</a:t>
            </a:r>
          </a:p>
          <a:p>
            <a:pPr lvl="2">
              <a:buFontTx/>
              <a:buAutoNum type="arabicPeriod"/>
            </a:pPr>
            <a:r>
              <a:rPr lang="en-US" smtClean="0"/>
              <a:t>Initialization - init(FilterConfig) method is called so that any initialization can be done here. </a:t>
            </a:r>
          </a:p>
          <a:p>
            <a:pPr lvl="2">
              <a:buFontTx/>
              <a:buAutoNum type="arabicPeriod"/>
            </a:pPr>
            <a:r>
              <a:rPr lang="en-US" smtClean="0"/>
              <a:t>Process - doFilter(ServletRequest , ServletResponse, FilterChain ) method does the actual process. It also transfer control to next link in the chain. </a:t>
            </a:r>
          </a:p>
          <a:p>
            <a:pPr lvl="2">
              <a:buFontTx/>
              <a:buAutoNum type="arabicPeriod"/>
            </a:pPr>
            <a:r>
              <a:rPr lang="en-US" smtClean="0"/>
              <a:t>Destory - destroy() method is called when filter is unloaded from memory. </a:t>
            </a:r>
          </a:p>
          <a:p>
            <a:pPr lvl="1"/>
            <a:endParaRPr lang="en-US"/>
          </a:p>
          <a:p>
            <a:pPr lvl="2">
              <a:buFontTx/>
              <a:buAutoNum type="arabicPeriod"/>
            </a:pPr>
            <a:endParaRPr lang="en-US" sz="600"/>
          </a:p>
        </p:txBody>
      </p:sp>
    </p:spTree>
    <p:extLst>
      <p:ext uri="{BB962C8B-B14F-4D97-AF65-F5344CB8AC3E}">
        <p14:creationId xmlns:p14="http://schemas.microsoft.com/office/powerpoint/2010/main" val="2115484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200" b="0"/>
              <a:t>Filters</a:t>
            </a:r>
          </a:p>
        </p:txBody>
      </p:sp>
      <p:sp>
        <p:nvSpPr>
          <p:cNvPr id="11267" name="Content Placeholder 2"/>
          <p:cNvSpPr>
            <a:spLocks noGrp="1"/>
          </p:cNvSpPr>
          <p:nvPr>
            <p:ph idx="1"/>
          </p:nvPr>
        </p:nvSpPr>
        <p:spPr/>
        <p:txBody>
          <a:bodyPr/>
          <a:lstStyle/>
          <a:p>
            <a:r>
              <a:rPr lang="en-US" sz="2400" b="0"/>
              <a:t>Creating  a Filter:</a:t>
            </a:r>
          </a:p>
          <a:p>
            <a:pPr lvl="1"/>
            <a:r>
              <a:rPr lang="en-US" sz="2000"/>
              <a:t>Creating a filter involves three basic steps:</a:t>
            </a:r>
          </a:p>
          <a:p>
            <a:pPr marL="1204913" lvl="2" indent="-342900">
              <a:buFontTx/>
              <a:buAutoNum type="arabicPeriod"/>
            </a:pPr>
            <a:r>
              <a:rPr lang="en-US" sz="1800"/>
              <a:t>Create a class that implements the </a:t>
            </a:r>
            <a:r>
              <a:rPr lang="en-US" smtClean="0"/>
              <a:t>Filter </a:t>
            </a:r>
            <a:r>
              <a:rPr lang="en-US" sz="1800"/>
              <a:t>interface. </a:t>
            </a:r>
          </a:p>
          <a:p>
            <a:pPr marL="1204913" lvl="2" indent="-342900">
              <a:buFontTx/>
              <a:buAutoNum type="arabicPeriod"/>
            </a:pPr>
            <a:r>
              <a:rPr lang="en-US" sz="1800"/>
              <a:t>Put the filtering behavior in the doFilter method and Call the doFilter method of the FilterChain object. </a:t>
            </a:r>
          </a:p>
          <a:p>
            <a:pPr marL="1204913" lvl="2" indent="-342900">
              <a:buFontTx/>
              <a:buAutoNum type="arabicPeriod"/>
            </a:pPr>
            <a:r>
              <a:rPr lang="en-US" sz="1800"/>
              <a:t>Register the filter with the appropriate servlets and JSP pages.</a:t>
            </a:r>
          </a:p>
        </p:txBody>
      </p:sp>
    </p:spTree>
    <p:extLst>
      <p:ext uri="{BB962C8B-B14F-4D97-AF65-F5344CB8AC3E}">
        <p14:creationId xmlns:p14="http://schemas.microsoft.com/office/powerpoint/2010/main" val="4001022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52</TotalTime>
  <Words>1893</Words>
  <Application>Microsoft Office PowerPoint</Application>
  <PresentationFormat>Widescreen</PresentationFormat>
  <Paragraphs>177</Paragraphs>
  <Slides>15</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Times New Roman</vt:lpstr>
      <vt:lpstr>Wingdings</vt:lpstr>
      <vt:lpstr>Global</vt:lpstr>
      <vt:lpstr>1_Global</vt:lpstr>
      <vt:lpstr>Servlet-Filters</vt:lpstr>
      <vt:lpstr>Objective</vt:lpstr>
      <vt:lpstr>Contents</vt:lpstr>
      <vt:lpstr>Filters</vt:lpstr>
      <vt:lpstr>Filters</vt:lpstr>
      <vt:lpstr>Filters</vt:lpstr>
      <vt:lpstr>Filters</vt:lpstr>
      <vt:lpstr>Filters</vt:lpstr>
      <vt:lpstr>Filters</vt:lpstr>
      <vt:lpstr>Filters</vt:lpstr>
      <vt:lpstr>Filters</vt:lpstr>
      <vt:lpstr>Filters</vt:lpstr>
      <vt:lpstr>Filters</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Chinchole, Pradeep</cp:lastModifiedBy>
  <cp:revision>17</cp:revision>
  <dcterms:created xsi:type="dcterms:W3CDTF">2017-03-10T12:39:37Z</dcterms:created>
  <dcterms:modified xsi:type="dcterms:W3CDTF">2017-04-03T10:48:26Z</dcterms:modified>
</cp:coreProperties>
</file>