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4"/>
  </p:notesMasterIdLst>
  <p:sldIdLst>
    <p:sldId id="256" r:id="rId3"/>
    <p:sldId id="340" r:id="rId4"/>
    <p:sldId id="341" r:id="rId5"/>
    <p:sldId id="342" r:id="rId6"/>
    <p:sldId id="344" r:id="rId7"/>
    <p:sldId id="346" r:id="rId8"/>
    <p:sldId id="350" r:id="rId9"/>
    <p:sldId id="351" r:id="rId10"/>
    <p:sldId id="352" r:id="rId11"/>
    <p:sldId id="355"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132" y="696"/>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6/8/2018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311150" y="715963"/>
            <a:ext cx="6226175" cy="3503612"/>
          </a:xfrm>
          <a:ln/>
        </p:spPr>
      </p:sp>
      <p:sp>
        <p:nvSpPr>
          <p:cNvPr id="29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smtClean="0"/>
          </a:p>
        </p:txBody>
      </p:sp>
      <p:sp>
        <p:nvSpPr>
          <p:cNvPr id="26628" name="Footer Placeholder 3"/>
          <p:cNvSpPr>
            <a:spLocks noGrp="1"/>
          </p:cNvSpPr>
          <p:nvPr>
            <p:ph type="ftr" sz="quarter" idx="4"/>
          </p:nvPr>
        </p:nvSpPr>
        <p:spPr/>
        <p:txBody>
          <a:bodyPr/>
          <a:lstStyle/>
          <a:p>
            <a:pPr>
              <a:defRPr/>
            </a:pPr>
            <a:r>
              <a:rPr lang="en-US" smtClean="0"/>
              <a:t>Apache Struts Lecture 1: Intro</a:t>
            </a:r>
          </a:p>
        </p:txBody>
      </p:sp>
      <p:sp>
        <p:nvSpPr>
          <p:cNvPr id="26629"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A27FF789-CD9D-49B8-83E0-CB391B01E76B}" type="slidenum">
              <a:rPr lang="en-US" sz="1200" b="0">
                <a:latin typeface="Times New Roman" panose="02020603050405020304" pitchFamily="18" charset="0"/>
              </a:rPr>
              <a:pPr/>
              <a:t>2</a:t>
            </a:fld>
            <a:endParaRPr lang="en-US" sz="1200" b="0">
              <a:latin typeface="Times New Roman" panose="02020603050405020304" pitchFamily="18" charset="0"/>
            </a:endParaRPr>
          </a:p>
        </p:txBody>
      </p:sp>
    </p:spTree>
    <p:extLst>
      <p:ext uri="{BB962C8B-B14F-4D97-AF65-F5344CB8AC3E}">
        <p14:creationId xmlns:p14="http://schemas.microsoft.com/office/powerpoint/2010/main" val="706696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11150" y="715963"/>
            <a:ext cx="6226175" cy="3503612"/>
          </a:xfrm>
          <a:ln/>
        </p:spPr>
      </p:sp>
      <p:sp>
        <p:nvSpPr>
          <p:cNvPr id="307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smtClean="0"/>
              <a:t>ServletRequest and ServletResponse </a:t>
            </a:r>
          </a:p>
          <a:p>
            <a:pPr lvl="1"/>
            <a:r>
              <a:rPr lang="en-US" smtClean="0"/>
              <a:t>Ther are two interfaces that serve as the backbone of servlet technology implementation. They belong to the javax.servlet package.</a:t>
            </a:r>
          </a:p>
          <a:p>
            <a:pPr lvl="2"/>
            <a:r>
              <a:rPr lang="en-US" b="1" smtClean="0"/>
              <a:t>Signature: public interface ServletRequest</a:t>
            </a:r>
            <a:r>
              <a:rPr lang="en-US" smtClean="0"/>
              <a:t/>
            </a:r>
            <a:br>
              <a:rPr lang="en-US" smtClean="0"/>
            </a:br>
            <a:r>
              <a:rPr lang="en-US" smtClean="0"/>
              <a:t>	Blueprint of an object to provide client request information to a servlet. </a:t>
            </a:r>
          </a:p>
          <a:p>
            <a:pPr lvl="1"/>
            <a:r>
              <a:rPr lang="en-US" smtClean="0"/>
              <a:t>The servlet container creates a ServletRequest object and sends it as an argument to the servlet’s service method.</a:t>
            </a:r>
          </a:p>
          <a:p>
            <a:pPr lvl="2"/>
            <a:r>
              <a:rPr lang="en-US" b="1" smtClean="0"/>
              <a:t>Signature: public interface ServletResponse</a:t>
            </a:r>
            <a:r>
              <a:rPr lang="en-US" smtClean="0"/>
              <a:t/>
            </a:r>
            <a:br>
              <a:rPr lang="en-US" smtClean="0"/>
            </a:br>
            <a:r>
              <a:rPr lang="en-US" smtClean="0"/>
              <a:t>	Blueprint of an object to assist a servlet in sending a response to the client. </a:t>
            </a:r>
          </a:p>
          <a:p>
            <a:pPr lvl="1"/>
            <a:r>
              <a:rPr lang="en-US" smtClean="0"/>
              <a:t>The servlet container creates a ServletResponse object and passes it as an argument to the servlet’s service method. </a:t>
            </a:r>
          </a:p>
          <a:p>
            <a:pPr lvl="1"/>
            <a:r>
              <a:rPr lang="en-US" smtClean="0"/>
              <a:t>Data that needs to be sent to the client will be put inside the ServletResponse object. To send binary data back to the client in a MIME body response, use the ServletOutputStream from the ServletResponse object by calling the getOutputStream() method. To send character data to the client, the PrintWriter object returned by getWriter() should be used. </a:t>
            </a:r>
          </a:p>
          <a:p>
            <a:endParaRPr lang="en-US" smtClean="0"/>
          </a:p>
        </p:txBody>
      </p:sp>
      <p:sp>
        <p:nvSpPr>
          <p:cNvPr id="27652" name="Footer Placeholder 3"/>
          <p:cNvSpPr>
            <a:spLocks noGrp="1"/>
          </p:cNvSpPr>
          <p:nvPr>
            <p:ph type="ftr" sz="quarter" idx="4"/>
          </p:nvPr>
        </p:nvSpPr>
        <p:spPr/>
        <p:txBody>
          <a:bodyPr/>
          <a:lstStyle/>
          <a:p>
            <a:pPr>
              <a:defRPr/>
            </a:pPr>
            <a:r>
              <a:rPr lang="en-US" smtClean="0"/>
              <a:t>Apache Struts Lecture 1: Intro</a:t>
            </a:r>
          </a:p>
        </p:txBody>
      </p:sp>
      <p:sp>
        <p:nvSpPr>
          <p:cNvPr id="27653"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2A023E03-1830-4CE3-A0F6-86581F86C419}" type="slidenum">
              <a:rPr lang="en-US" sz="1200" b="0">
                <a:latin typeface="Times New Roman" panose="02020603050405020304" pitchFamily="18" charset="0"/>
              </a:rPr>
              <a:pPr/>
              <a:t>3</a:t>
            </a:fld>
            <a:endParaRPr lang="en-US" sz="1200" b="0">
              <a:latin typeface="Times New Roman" panose="02020603050405020304" pitchFamily="18" charset="0"/>
            </a:endParaRPr>
          </a:p>
        </p:txBody>
      </p:sp>
    </p:spTree>
    <p:extLst>
      <p:ext uri="{BB962C8B-B14F-4D97-AF65-F5344CB8AC3E}">
        <p14:creationId xmlns:p14="http://schemas.microsoft.com/office/powerpoint/2010/main" val="252326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11150" y="715963"/>
            <a:ext cx="6226175" cy="3503612"/>
          </a:xfrm>
          <a:ln/>
        </p:spPr>
      </p:sp>
      <p:sp>
        <p:nvSpPr>
          <p:cNvPr id="30723" name="Notes Placeholder 2"/>
          <p:cNvSpPr>
            <a:spLocks noGrp="1"/>
          </p:cNvSpPr>
          <p:nvPr>
            <p:ph type="body" idx="1"/>
          </p:nvPr>
        </p:nvSpPr>
        <p:spPr/>
        <p:txBody>
          <a:bodyPr/>
          <a:lstStyle/>
          <a:p>
            <a:pPr marL="163513" lvl="1" indent="-163513">
              <a:buFontTx/>
              <a:buChar char="•"/>
              <a:defRPr/>
            </a:pPr>
            <a:r>
              <a:rPr lang="en-US" dirty="0" smtClean="0"/>
              <a:t>The </a:t>
            </a:r>
            <a:r>
              <a:rPr lang="en-US" dirty="0" err="1" smtClean="0"/>
              <a:t>servlet</a:t>
            </a:r>
            <a:r>
              <a:rPr lang="en-US" dirty="0" smtClean="0"/>
              <a:t> container creates a </a:t>
            </a:r>
            <a:r>
              <a:rPr lang="en-US" dirty="0" err="1" smtClean="0"/>
              <a:t>ServletRequest</a:t>
            </a:r>
            <a:r>
              <a:rPr lang="en-US" dirty="0" smtClean="0"/>
              <a:t> object and passes it as an argument to the </a:t>
            </a:r>
            <a:r>
              <a:rPr lang="en-US" dirty="0" err="1" smtClean="0"/>
              <a:t>servlet's</a:t>
            </a:r>
            <a:r>
              <a:rPr lang="en-US" dirty="0" smtClean="0"/>
              <a:t> service method. </a:t>
            </a:r>
          </a:p>
          <a:p>
            <a:pPr>
              <a:defRPr/>
            </a:pPr>
            <a:r>
              <a:rPr lang="en-US" sz="900" dirty="0" smtClean="0"/>
              <a:t>Request Headers:</a:t>
            </a:r>
          </a:p>
          <a:p>
            <a:pPr lvl="1">
              <a:defRPr/>
            </a:pPr>
            <a:r>
              <a:rPr lang="en-US" sz="900" dirty="0" smtClean="0"/>
              <a:t>When an HTTP client (e.g. a browser) sends a request, it is required to supply a request line (usually GET or POST). If it wants to, it can also send a number of headers, all of which are optional except for Content-Length, which is required only for POST requests. Here are the most common headers: Accept The MIME types the browser prefers. </a:t>
            </a:r>
          </a:p>
          <a:p>
            <a:pPr lvl="1">
              <a:defRPr/>
            </a:pPr>
            <a:r>
              <a:rPr lang="en-US" sz="900" b="1" dirty="0" smtClean="0"/>
              <a:t>Accept-</a:t>
            </a:r>
            <a:r>
              <a:rPr lang="en-US" sz="900" b="1" dirty="0" err="1" smtClean="0"/>
              <a:t>Charset</a:t>
            </a:r>
            <a:r>
              <a:rPr lang="en-US" sz="900" b="1" dirty="0" smtClean="0"/>
              <a:t> :</a:t>
            </a:r>
            <a:r>
              <a:rPr lang="en-US" sz="900" dirty="0" smtClean="0"/>
              <a:t>The character set the browser expects. </a:t>
            </a:r>
          </a:p>
          <a:p>
            <a:pPr lvl="1">
              <a:defRPr/>
            </a:pPr>
            <a:r>
              <a:rPr lang="en-US" sz="900" b="1" dirty="0" smtClean="0"/>
              <a:t>Accept-Encoding :</a:t>
            </a:r>
            <a:r>
              <a:rPr lang="en-US" sz="900" dirty="0" smtClean="0"/>
              <a:t>The types of data encodings (such as </a:t>
            </a:r>
            <a:r>
              <a:rPr lang="en-US" sz="900" dirty="0" err="1" smtClean="0"/>
              <a:t>gzip</a:t>
            </a:r>
            <a:r>
              <a:rPr lang="en-US" sz="900" dirty="0" smtClean="0"/>
              <a:t>) the browser knows how to decode. </a:t>
            </a:r>
            <a:r>
              <a:rPr lang="en-US" sz="900" dirty="0" err="1" smtClean="0"/>
              <a:t>Servlets</a:t>
            </a:r>
            <a:r>
              <a:rPr lang="en-US" sz="900" dirty="0" smtClean="0"/>
              <a:t> can explicitly check for </a:t>
            </a:r>
            <a:r>
              <a:rPr lang="en-US" sz="900" dirty="0" err="1" smtClean="0"/>
              <a:t>gzip</a:t>
            </a:r>
            <a:r>
              <a:rPr lang="en-US" sz="900" dirty="0" smtClean="0"/>
              <a:t> support and return </a:t>
            </a:r>
            <a:r>
              <a:rPr lang="en-US" sz="900" dirty="0" err="1" smtClean="0"/>
              <a:t>gzipped</a:t>
            </a:r>
            <a:r>
              <a:rPr lang="en-US" sz="900" dirty="0" smtClean="0"/>
              <a:t> HTML pages to browsers that support them, setting the Content-Encoding response header to indicate that they are </a:t>
            </a:r>
            <a:r>
              <a:rPr lang="en-US" sz="900" dirty="0" err="1" smtClean="0"/>
              <a:t>gzipped</a:t>
            </a:r>
            <a:r>
              <a:rPr lang="en-US" sz="900" dirty="0" smtClean="0"/>
              <a:t>. In many cases, this can reduce page download times by a factor of five or ten. </a:t>
            </a:r>
          </a:p>
          <a:p>
            <a:pPr lvl="1">
              <a:defRPr/>
            </a:pPr>
            <a:r>
              <a:rPr lang="en-US" sz="900" b="1" dirty="0" smtClean="0"/>
              <a:t>Accept-Language :</a:t>
            </a:r>
            <a:r>
              <a:rPr lang="en-US" sz="900" dirty="0" smtClean="0"/>
              <a:t>The language the browser is expecting, in case the server has versions in more than one language. </a:t>
            </a:r>
          </a:p>
          <a:p>
            <a:pPr lvl="1">
              <a:defRPr/>
            </a:pPr>
            <a:r>
              <a:rPr lang="en-US" sz="900" b="1" dirty="0" smtClean="0"/>
              <a:t>Authorization :</a:t>
            </a:r>
            <a:r>
              <a:rPr lang="en-US" sz="900" dirty="0" smtClean="0"/>
              <a:t>Authorization info, usually in response to a WWW-Authenticate header from the server. </a:t>
            </a:r>
          </a:p>
          <a:p>
            <a:pPr lvl="1">
              <a:defRPr/>
            </a:pPr>
            <a:r>
              <a:rPr lang="en-US" sz="900" b="1" dirty="0" smtClean="0"/>
              <a:t>Connection :</a:t>
            </a:r>
            <a:r>
              <a:rPr lang="en-US" sz="900" dirty="0" smtClean="0"/>
              <a:t>Use persistent connection? If a </a:t>
            </a:r>
            <a:r>
              <a:rPr lang="en-US" sz="900" dirty="0" err="1" smtClean="0"/>
              <a:t>servlet</a:t>
            </a:r>
            <a:r>
              <a:rPr lang="en-US" sz="900" dirty="0" smtClean="0"/>
              <a:t> gets a Keep-Alive value here, or gets a request line indicating HTTP 1.1 (where persistent connections are the default), it may be able to take advantage of persistent connections, saving significant time for Web pages that include several small pieces (images or applet classes). To do this, it needs to send a Content-Length header in the </a:t>
            </a:r>
            <a:r>
              <a:rPr lang="en-US" sz="900" i="1" dirty="0" smtClean="0"/>
              <a:t>response</a:t>
            </a:r>
            <a:r>
              <a:rPr lang="en-US" sz="900" dirty="0" smtClean="0"/>
              <a:t>, which is most easily accomplished by writing into a </a:t>
            </a:r>
            <a:r>
              <a:rPr lang="en-US" sz="900" dirty="0" err="1" smtClean="0"/>
              <a:t>ByteArrayOutputStream</a:t>
            </a:r>
            <a:r>
              <a:rPr lang="en-US" sz="900" dirty="0" smtClean="0"/>
              <a:t>, then looking up the size just before writing it out. </a:t>
            </a:r>
          </a:p>
          <a:p>
            <a:pPr lvl="1">
              <a:defRPr/>
            </a:pPr>
            <a:r>
              <a:rPr lang="en-US" sz="900" b="1" dirty="0" smtClean="0"/>
              <a:t>Content-Length </a:t>
            </a:r>
            <a:r>
              <a:rPr lang="en-US" sz="900" dirty="0" smtClean="0"/>
              <a:t>(for POST messages, how much data is attached) </a:t>
            </a:r>
          </a:p>
          <a:p>
            <a:pPr lvl="1">
              <a:defRPr/>
            </a:pPr>
            <a:r>
              <a:rPr lang="en-US" sz="900" b="1" dirty="0" smtClean="0"/>
              <a:t>Cookie :</a:t>
            </a:r>
            <a:r>
              <a:rPr lang="en-US" sz="900" dirty="0" smtClean="0"/>
              <a:t>(one of the most important headers; see separate section in this tutorial on handling cookies) </a:t>
            </a:r>
          </a:p>
          <a:p>
            <a:pPr lvl="1">
              <a:defRPr/>
            </a:pPr>
            <a:r>
              <a:rPr lang="en-US" sz="900" b="1" dirty="0" smtClean="0"/>
              <a:t>From :</a:t>
            </a:r>
            <a:r>
              <a:rPr lang="en-US" sz="900" dirty="0" smtClean="0"/>
              <a:t>(email address of requester; only used by Web spiders and other custom clients, not by browsers) </a:t>
            </a:r>
          </a:p>
          <a:p>
            <a:pPr lvl="1">
              <a:defRPr/>
            </a:pPr>
            <a:r>
              <a:rPr lang="en-US" sz="900" b="1" dirty="0" smtClean="0"/>
              <a:t>Host :</a:t>
            </a:r>
            <a:r>
              <a:rPr lang="en-US" sz="900" dirty="0" smtClean="0"/>
              <a:t>(host and port as listed in the </a:t>
            </a:r>
            <a:r>
              <a:rPr lang="en-US" sz="900" i="1" dirty="0" smtClean="0"/>
              <a:t>original</a:t>
            </a:r>
            <a:r>
              <a:rPr lang="en-US" sz="900" dirty="0" smtClean="0"/>
              <a:t> URL) </a:t>
            </a:r>
          </a:p>
          <a:p>
            <a:pPr>
              <a:defRPr/>
            </a:pPr>
            <a:endParaRPr lang="en-US" dirty="0" smtClean="0"/>
          </a:p>
        </p:txBody>
      </p:sp>
      <p:sp>
        <p:nvSpPr>
          <p:cNvPr id="28676" name="Footer Placeholder 3"/>
          <p:cNvSpPr>
            <a:spLocks noGrp="1"/>
          </p:cNvSpPr>
          <p:nvPr>
            <p:ph type="ftr" sz="quarter" idx="4"/>
          </p:nvPr>
        </p:nvSpPr>
        <p:spPr/>
        <p:txBody>
          <a:bodyPr/>
          <a:lstStyle/>
          <a:p>
            <a:pPr>
              <a:defRPr/>
            </a:pPr>
            <a:r>
              <a:rPr lang="en-US" smtClean="0"/>
              <a:t>Apache Struts Lecture 1: Intro</a:t>
            </a:r>
          </a:p>
        </p:txBody>
      </p:sp>
      <p:sp>
        <p:nvSpPr>
          <p:cNvPr id="28677"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B0555D1C-C158-481F-8BEC-3EF8F1165DB5}" type="slidenum">
              <a:rPr lang="en-US" sz="1200" b="0">
                <a:latin typeface="Times New Roman" panose="02020603050405020304" pitchFamily="18" charset="0"/>
              </a:rPr>
              <a:pPr/>
              <a:t>4</a:t>
            </a:fld>
            <a:endParaRPr lang="en-US" sz="1200" b="0">
              <a:latin typeface="Times New Roman" panose="02020603050405020304" pitchFamily="18" charset="0"/>
            </a:endParaRPr>
          </a:p>
        </p:txBody>
      </p:sp>
    </p:spTree>
    <p:extLst>
      <p:ext uri="{BB962C8B-B14F-4D97-AF65-F5344CB8AC3E}">
        <p14:creationId xmlns:p14="http://schemas.microsoft.com/office/powerpoint/2010/main" val="3660725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311150" y="715963"/>
            <a:ext cx="6226175" cy="3503612"/>
          </a:xfrm>
          <a:ln/>
        </p:spPr>
      </p:sp>
      <p:sp>
        <p:nvSpPr>
          <p:cNvPr id="337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u="sng" smtClean="0"/>
              <a:t>Processing Get and Post Requests from Web Clients</a:t>
            </a:r>
            <a:r>
              <a:rPr lang="en-US" smtClean="0"/>
              <a:t>:</a:t>
            </a:r>
          </a:p>
          <a:p>
            <a:pPr lvl="1"/>
            <a:r>
              <a:rPr lang="en-US" smtClean="0"/>
              <a:t>When a servlet accepts a service call from a client, it receives two objects, ServletRequest and ServletResponse. The ServletRequest class encapsulates the communication from the client to the server, while the ServletResponse class encapsulates the communication from the servlet back to the client. </a:t>
            </a:r>
          </a:p>
          <a:p>
            <a:pPr lvl="1"/>
            <a:r>
              <a:rPr lang="en-US" b="1" smtClean="0"/>
              <a:t>Request parameters:</a:t>
            </a:r>
          </a:p>
          <a:p>
            <a:pPr lvl="2"/>
            <a:r>
              <a:rPr lang="en-US" smtClean="0"/>
              <a:t>The ServletRequest (or HttpServletRequest object if you are using HttpServlet) contains a lot of information. We shall see how servlet processes form parameters.</a:t>
            </a:r>
          </a:p>
          <a:p>
            <a:pPr marL="1200150" lvl="3"/>
            <a:r>
              <a:rPr lang="en-US" b="1" smtClean="0"/>
              <a:t>public String ServletRequest.getParameter (String name): </a:t>
            </a:r>
            <a:r>
              <a:rPr lang="en-US" smtClean="0"/>
              <a:t>This returns the value of the named parameter as a String or null if parameter wasn’t specified.</a:t>
            </a:r>
          </a:p>
          <a:p>
            <a:pPr marL="1200150" lvl="3"/>
            <a:r>
              <a:rPr lang="en-US" b="1" smtClean="0"/>
              <a:t>public String[] ServletRequest.getParameterValues (String name): </a:t>
            </a:r>
            <a:r>
              <a:rPr lang="en-US" smtClean="0"/>
              <a:t>It</a:t>
            </a:r>
            <a:r>
              <a:rPr lang="en-US" b="1" smtClean="0"/>
              <a:t> </a:t>
            </a:r>
            <a:r>
              <a:rPr lang="en-US" smtClean="0"/>
              <a:t>returns values of named parameter as a String array if parameter could have multiple values, as in the case of list element with multiple select.</a:t>
            </a:r>
          </a:p>
          <a:p>
            <a:pPr marL="1200150" lvl="3"/>
            <a:r>
              <a:rPr lang="en-US" b="1" smtClean="0"/>
              <a:t>public Enumeration ServletRequest.getParameterNames():</a:t>
            </a:r>
            <a:r>
              <a:rPr lang="en-US" smtClean="0"/>
              <a:t> It returns a list of parameter names.</a:t>
            </a:r>
          </a:p>
          <a:p>
            <a:pPr marL="1200150" lvl="3"/>
            <a:r>
              <a:rPr lang="en-US" b="1" smtClean="0"/>
              <a:t>public String ServletRequest.getQueryString():</a:t>
            </a:r>
            <a:r>
              <a:rPr lang="en-US" smtClean="0"/>
              <a:t> It returns the raw query string of the request.</a:t>
            </a:r>
          </a:p>
          <a:p>
            <a:pPr lvl="1"/>
            <a:endParaRPr lang="en-US" sz="900" smtClean="0"/>
          </a:p>
        </p:txBody>
      </p:sp>
      <p:sp>
        <p:nvSpPr>
          <p:cNvPr id="4" name="Footer Placeholder 3"/>
          <p:cNvSpPr>
            <a:spLocks noGrp="1"/>
          </p:cNvSpPr>
          <p:nvPr>
            <p:ph type="ftr" sz="quarter" idx="4"/>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E09A1FC4-C620-4C99-8587-B3C58200FCE3}" type="slidenum">
              <a:rPr lang="en-US" sz="1200" b="0">
                <a:latin typeface="Times New Roman" panose="02020603050405020304" pitchFamily="18" charset="0"/>
              </a:rPr>
              <a:pPr/>
              <a:t>5</a:t>
            </a:fld>
            <a:endParaRPr lang="en-US" sz="1200" b="0">
              <a:latin typeface="Times New Roman" panose="02020603050405020304" pitchFamily="18" charset="0"/>
            </a:endParaRPr>
          </a:p>
        </p:txBody>
      </p:sp>
    </p:spTree>
    <p:extLst>
      <p:ext uri="{BB962C8B-B14F-4D97-AF65-F5344CB8AC3E}">
        <p14:creationId xmlns:p14="http://schemas.microsoft.com/office/powerpoint/2010/main" val="3682255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11150" y="715963"/>
            <a:ext cx="6226175" cy="3503612"/>
          </a:xfrm>
          <a:ln/>
        </p:spPr>
      </p:sp>
      <p:sp>
        <p:nvSpPr>
          <p:cNvPr id="358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smtClean="0"/>
          </a:p>
        </p:txBody>
      </p:sp>
      <p:sp>
        <p:nvSpPr>
          <p:cNvPr id="29700" name="Footer Placeholder 3"/>
          <p:cNvSpPr>
            <a:spLocks noGrp="1"/>
          </p:cNvSpPr>
          <p:nvPr>
            <p:ph type="ftr" sz="quarter" idx="4"/>
          </p:nvPr>
        </p:nvSpPr>
        <p:spPr/>
        <p:txBody>
          <a:bodyPr/>
          <a:lstStyle/>
          <a:p>
            <a:pPr>
              <a:defRPr/>
            </a:pPr>
            <a:r>
              <a:rPr lang="en-US" smtClean="0"/>
              <a:t>Apache Struts Lecture 1: Intro</a:t>
            </a:r>
          </a:p>
        </p:txBody>
      </p:sp>
      <p:sp>
        <p:nvSpPr>
          <p:cNvPr id="29701"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96797105-5929-4A85-82C6-CD115F34499D}" type="slidenum">
              <a:rPr lang="en-US" sz="1200" b="0">
                <a:latin typeface="Times New Roman" panose="02020603050405020304" pitchFamily="18" charset="0"/>
              </a:rPr>
              <a:pPr/>
              <a:t>6</a:t>
            </a:fld>
            <a:endParaRPr lang="en-US" sz="1200" b="0">
              <a:latin typeface="Times New Roman" panose="02020603050405020304" pitchFamily="18" charset="0"/>
            </a:endParaRPr>
          </a:p>
        </p:txBody>
      </p:sp>
    </p:spTree>
    <p:extLst>
      <p:ext uri="{BB962C8B-B14F-4D97-AF65-F5344CB8AC3E}">
        <p14:creationId xmlns:p14="http://schemas.microsoft.com/office/powerpoint/2010/main" val="4251299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fontScale="92500" lnSpcReduction="20000"/>
          </a:bodyPr>
          <a:lstStyle/>
          <a:p>
            <a:pPr>
              <a:lnSpc>
                <a:spcPct val="90000"/>
              </a:lnSpc>
              <a:defRPr/>
            </a:pPr>
            <a:r>
              <a:rPr lang="en-US" u="sng" dirty="0" smtClean="0"/>
              <a:t>Setting Response Headers</a:t>
            </a:r>
            <a:r>
              <a:rPr lang="en-US" dirty="0" smtClean="0"/>
              <a:t>:</a:t>
            </a:r>
          </a:p>
          <a:p>
            <a:pPr lvl="1">
              <a:lnSpc>
                <a:spcPct val="90000"/>
              </a:lnSpc>
              <a:defRPr/>
            </a:pPr>
            <a:r>
              <a:rPr lang="en-US" dirty="0" smtClean="0"/>
              <a:t>After the status line are the general headers, the response header, and the entity headers, followed by the message body. </a:t>
            </a:r>
          </a:p>
          <a:p>
            <a:pPr lvl="1">
              <a:lnSpc>
                <a:spcPct val="90000"/>
              </a:lnSpc>
              <a:defRPr/>
            </a:pPr>
            <a:r>
              <a:rPr lang="en-US" dirty="0" smtClean="0"/>
              <a:t>A </a:t>
            </a:r>
            <a:r>
              <a:rPr lang="en-US" dirty="0" err="1" smtClean="0"/>
              <a:t>servlet</a:t>
            </a:r>
            <a:r>
              <a:rPr lang="en-US" dirty="0" smtClean="0"/>
              <a:t> can set response headers to provide more information about its response. HTTP version 1.0 and 1.1 define a large number of request and response headers, description of which is beyond the scope of this course. Some of the most commonly used HTTP headers are listed below:</a:t>
            </a:r>
          </a:p>
          <a:p>
            <a:pPr marL="1200150" lvl="3">
              <a:lnSpc>
                <a:spcPct val="90000"/>
              </a:lnSpc>
              <a:defRPr/>
            </a:pPr>
            <a:r>
              <a:rPr lang="en-US" b="1" dirty="0" smtClean="0"/>
              <a:t>Cache-Control:</a:t>
            </a:r>
            <a:r>
              <a:rPr lang="en-US" dirty="0" smtClean="0"/>
              <a:t> It tells all caching mechanisms from server to client whether they may cache this object. </a:t>
            </a:r>
            <a:br>
              <a:rPr lang="en-US" dirty="0" smtClean="0"/>
            </a:br>
            <a:r>
              <a:rPr lang="en-US" dirty="0" smtClean="0"/>
              <a:t>For example: Cache-Control: no-cache </a:t>
            </a:r>
          </a:p>
          <a:p>
            <a:pPr marL="1200150" lvl="3">
              <a:lnSpc>
                <a:spcPct val="90000"/>
              </a:lnSpc>
              <a:defRPr/>
            </a:pPr>
            <a:r>
              <a:rPr lang="en-US" b="1" dirty="0" err="1" smtClean="0"/>
              <a:t>Pragma</a:t>
            </a:r>
            <a:r>
              <a:rPr lang="en-US" b="1" dirty="0" smtClean="0"/>
              <a:t>: </a:t>
            </a:r>
            <a:r>
              <a:rPr lang="en-US" dirty="0" smtClean="0"/>
              <a:t>The HTTP 1.0 equivalent of Cache-Control, with no-cache as its only possible value.</a:t>
            </a:r>
          </a:p>
          <a:p>
            <a:pPr marL="1200150" lvl="3">
              <a:lnSpc>
                <a:spcPct val="90000"/>
              </a:lnSpc>
              <a:defRPr/>
            </a:pPr>
            <a:r>
              <a:rPr lang="en-US" b="1" dirty="0" smtClean="0"/>
              <a:t>Connection:</a:t>
            </a:r>
            <a:r>
              <a:rPr lang="en-US" dirty="0" smtClean="0"/>
              <a:t> It is used to indicate whether the server is willing to maintain an open connection to the client. If so, its value is set to keep-alive.</a:t>
            </a:r>
          </a:p>
          <a:p>
            <a:pPr marL="1200150" lvl="3">
              <a:lnSpc>
                <a:spcPct val="90000"/>
              </a:lnSpc>
              <a:defRPr/>
            </a:pPr>
            <a:r>
              <a:rPr lang="en-US" b="1" dirty="0" smtClean="0"/>
              <a:t>Retry-After: </a:t>
            </a:r>
            <a:r>
              <a:rPr lang="en-US" dirty="0" smtClean="0"/>
              <a:t>If an entity is temporarily unavailable, this instructs the client to try again after a specified period of time (in seconds). </a:t>
            </a:r>
            <a:br>
              <a:rPr lang="en-US" dirty="0" smtClean="0"/>
            </a:br>
            <a:r>
              <a:rPr lang="en-US" dirty="0" smtClean="0"/>
              <a:t>For example: Retry-After: 120 </a:t>
            </a:r>
          </a:p>
          <a:p>
            <a:pPr marL="1200150" lvl="3">
              <a:lnSpc>
                <a:spcPct val="90000"/>
              </a:lnSpc>
              <a:defRPr/>
            </a:pPr>
            <a:r>
              <a:rPr lang="en-US" b="1" dirty="0" smtClean="0"/>
              <a:t>Expires:</a:t>
            </a:r>
            <a:r>
              <a:rPr lang="en-US" dirty="0" smtClean="0"/>
              <a:t> It gives the date/time after which the response is considered stale. For example: Expires: Thu, 01 Dec 2009 16:00:00 GMT </a:t>
            </a:r>
          </a:p>
          <a:p>
            <a:pPr marL="1200150" lvl="3">
              <a:lnSpc>
                <a:spcPct val="90000"/>
              </a:lnSpc>
              <a:defRPr/>
            </a:pPr>
            <a:r>
              <a:rPr lang="en-US" b="1" dirty="0" smtClean="0"/>
              <a:t>Location:</a:t>
            </a:r>
            <a:r>
              <a:rPr lang="en-US" dirty="0" smtClean="0"/>
              <a:t> It is used in redirection, or when a new resource has been created. Its value must be a fully qualified URL.</a:t>
            </a:r>
          </a:p>
          <a:p>
            <a:pPr marL="1200150" lvl="3">
              <a:lnSpc>
                <a:spcPct val="90000"/>
              </a:lnSpc>
              <a:defRPr/>
            </a:pPr>
            <a:r>
              <a:rPr lang="en-US" b="1" dirty="0" smtClean="0"/>
              <a:t>WWW-Authenticate:</a:t>
            </a:r>
            <a:r>
              <a:rPr lang="en-US" dirty="0" smtClean="0"/>
              <a:t> It indicates the authentication scheme that should be used to access the requested entity. WWW-Authenticate: Basic </a:t>
            </a:r>
          </a:p>
          <a:p>
            <a:pPr marL="1200150" lvl="3">
              <a:lnSpc>
                <a:spcPct val="90000"/>
              </a:lnSpc>
              <a:defRPr/>
            </a:pPr>
            <a:r>
              <a:rPr lang="en-US" b="1" dirty="0" smtClean="0"/>
              <a:t>Content-Encoding: </a:t>
            </a:r>
            <a:r>
              <a:rPr lang="en-US" dirty="0" smtClean="0"/>
              <a:t>The type of encoding used on the data. </a:t>
            </a:r>
            <a:br>
              <a:rPr lang="en-US" dirty="0" smtClean="0"/>
            </a:br>
            <a:r>
              <a:rPr lang="en-US" dirty="0" smtClean="0"/>
              <a:t>For example: Content-Encoding: </a:t>
            </a:r>
            <a:r>
              <a:rPr lang="en-US" dirty="0" err="1" smtClean="0"/>
              <a:t>gzip</a:t>
            </a:r>
            <a:r>
              <a:rPr lang="en-US" dirty="0" smtClean="0"/>
              <a:t> </a:t>
            </a:r>
          </a:p>
          <a:p>
            <a:pPr marL="1200150" lvl="3">
              <a:lnSpc>
                <a:spcPct val="90000"/>
              </a:lnSpc>
              <a:defRPr/>
            </a:pPr>
            <a:r>
              <a:rPr lang="en-US" b="1" dirty="0" smtClean="0"/>
              <a:t>Refresh:</a:t>
            </a:r>
            <a:r>
              <a:rPr lang="en-US" dirty="0" smtClean="0"/>
              <a:t> It is used in redirection, or when a new resource has been created. </a:t>
            </a:r>
          </a:p>
          <a:p>
            <a:pPr>
              <a:defRPr/>
            </a:pPr>
            <a:endParaRPr lang="en-US" dirty="0"/>
          </a:p>
        </p:txBody>
      </p:sp>
      <p:sp>
        <p:nvSpPr>
          <p:cNvPr id="33796" name="Footer Placeholder 3"/>
          <p:cNvSpPr>
            <a:spLocks noGrp="1"/>
          </p:cNvSpPr>
          <p:nvPr>
            <p:ph type="ftr" sz="quarter" idx="4"/>
          </p:nvPr>
        </p:nvSpPr>
        <p:spPr/>
        <p:txBody>
          <a:bodyPr/>
          <a:lstStyle/>
          <a:p>
            <a:pPr>
              <a:defRPr/>
            </a:pPr>
            <a:r>
              <a:rPr lang="en-US" smtClean="0"/>
              <a:t>Apache Struts Lecture 1: Intro</a:t>
            </a:r>
          </a:p>
        </p:txBody>
      </p:sp>
      <p:sp>
        <p:nvSpPr>
          <p:cNvPr id="33797"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7733EDC5-7705-463F-84C8-56C19D7F1519}" type="slidenum">
              <a:rPr lang="en-US" sz="1200" b="0">
                <a:latin typeface="Times New Roman" panose="02020603050405020304" pitchFamily="18" charset="0"/>
              </a:rPr>
              <a:pPr/>
              <a:t>7</a:t>
            </a:fld>
            <a:endParaRPr lang="en-US" sz="1200" b="0">
              <a:latin typeface="Times New Roman" panose="02020603050405020304" pitchFamily="18" charset="0"/>
            </a:endParaRPr>
          </a:p>
        </p:txBody>
      </p:sp>
    </p:spTree>
    <p:extLst>
      <p:ext uri="{BB962C8B-B14F-4D97-AF65-F5344CB8AC3E}">
        <p14:creationId xmlns:p14="http://schemas.microsoft.com/office/powerpoint/2010/main" val="855273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Autofit/>
          </a:bodyPr>
          <a:lstStyle/>
          <a:p>
            <a:pPr>
              <a:lnSpc>
                <a:spcPct val="90000"/>
              </a:lnSpc>
              <a:defRPr/>
            </a:pPr>
            <a:r>
              <a:rPr lang="en-US" sz="1000" u="sng" dirty="0" smtClean="0">
                <a:latin typeface="Times New Roman" pitchFamily="18" charset="0"/>
                <a:cs typeface="Times New Roman" pitchFamily="18" charset="0"/>
              </a:rPr>
              <a:t>Setting Response Headers</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HTTP response headers can be used to give forwarding location, specify cookies, supply the page modification date, instruct the browser to reload the page after a designated interval, designate the type of document being generated, and so on.</a:t>
            </a:r>
          </a:p>
          <a:p>
            <a:pPr lvl="1" eaLnBrk="1" hangingPunct="1">
              <a:lnSpc>
                <a:spcPct val="90000"/>
              </a:lnSpc>
              <a:defRPr/>
            </a:pPr>
            <a:r>
              <a:rPr lang="en-US" sz="1000" dirty="0" smtClean="0">
                <a:cs typeface="Times New Roman" pitchFamily="18" charset="0"/>
              </a:rPr>
              <a:t>Methods for setting arbitrary response headers are as follows:</a:t>
            </a:r>
          </a:p>
          <a:p>
            <a:pPr marL="1200150" lvl="3" eaLnBrk="1" hangingPunct="1">
              <a:lnSpc>
                <a:spcPct val="90000"/>
              </a:lnSpc>
              <a:defRPr/>
            </a:pPr>
            <a:r>
              <a:rPr lang="en-US" sz="1000" dirty="0" smtClean="0">
                <a:latin typeface="Times New Roman" pitchFamily="18" charset="0"/>
                <a:cs typeface="Times New Roman" pitchFamily="18" charset="0"/>
              </a:rPr>
              <a:t>The </a:t>
            </a:r>
            <a:r>
              <a:rPr lang="en-US" sz="1000" dirty="0" err="1" smtClean="0">
                <a:latin typeface="Times New Roman" pitchFamily="18" charset="0"/>
                <a:cs typeface="Times New Roman" pitchFamily="18" charset="0"/>
              </a:rPr>
              <a:t>setHeader</a:t>
            </a:r>
            <a:r>
              <a:rPr lang="en-US" sz="1000" dirty="0" smtClean="0">
                <a:latin typeface="Times New Roman" pitchFamily="18" charset="0"/>
                <a:cs typeface="Times New Roman" pitchFamily="18" charset="0"/>
              </a:rPr>
              <a:t>( String name, String value ) method sets the value of the named header as a string. For example: </a:t>
            </a:r>
            <a:r>
              <a:rPr lang="en-US" sz="1000" dirty="0" err="1" smtClean="0">
                <a:latin typeface="Times New Roman" pitchFamily="18" charset="0"/>
                <a:cs typeface="Times New Roman" pitchFamily="18" charset="0"/>
              </a:rPr>
              <a:t>res.setHeader</a:t>
            </a:r>
            <a:r>
              <a:rPr lang="en-US" sz="1000" dirty="0" smtClean="0">
                <a:latin typeface="Times New Roman" pitchFamily="18" charset="0"/>
                <a:cs typeface="Times New Roman" pitchFamily="18" charset="0"/>
              </a:rPr>
              <a:t>(“Location”, </a:t>
            </a:r>
            <a:r>
              <a:rPr lang="en-US" sz="1000" dirty="0" err="1" smtClean="0">
                <a:latin typeface="Times New Roman" pitchFamily="18" charset="0"/>
                <a:cs typeface="Times New Roman" pitchFamily="18" charset="0"/>
              </a:rPr>
              <a:t>new_location</a:t>
            </a:r>
            <a:r>
              <a:rPr lang="en-US" sz="1000" dirty="0" smtClean="0">
                <a:latin typeface="Times New Roman" pitchFamily="18" charset="0"/>
                <a:cs typeface="Times New Roman" pitchFamily="18" charset="0"/>
              </a:rPr>
              <a:t>);</a:t>
            </a:r>
          </a:p>
          <a:p>
            <a:pPr marL="1200150" lvl="3" eaLnBrk="1" hangingPunct="1">
              <a:lnSpc>
                <a:spcPct val="90000"/>
              </a:lnSpc>
              <a:defRPr/>
            </a:pPr>
            <a:r>
              <a:rPr lang="en-US" sz="1000" dirty="0" smtClean="0">
                <a:latin typeface="Times New Roman" pitchFamily="18" charset="0"/>
                <a:cs typeface="Times New Roman" pitchFamily="18" charset="0"/>
              </a:rPr>
              <a:t>Use the </a:t>
            </a:r>
            <a:r>
              <a:rPr lang="en-US" sz="1000" dirty="0" err="1" smtClean="0">
                <a:latin typeface="Times New Roman" pitchFamily="18" charset="0"/>
                <a:cs typeface="Times New Roman" pitchFamily="18" charset="0"/>
              </a:rPr>
              <a:t>setDateHeader</a:t>
            </a:r>
            <a:r>
              <a:rPr lang="en-US" sz="1000" dirty="0" smtClean="0">
                <a:latin typeface="Times New Roman" pitchFamily="18" charset="0"/>
                <a:cs typeface="Times New Roman" pitchFamily="18" charset="0"/>
              </a:rPr>
              <a:t>( String name, long date ) method, if you need to specify a timestamp for a header. It sets the value of the named header with the given name and date-value.</a:t>
            </a:r>
          </a:p>
          <a:p>
            <a:pPr marL="1200150" lvl="3" eaLnBrk="1" hangingPunct="1">
              <a:lnSpc>
                <a:spcPct val="90000"/>
              </a:lnSpc>
              <a:defRPr/>
            </a:pPr>
            <a:r>
              <a:rPr lang="en-US" sz="1000" dirty="0" smtClean="0">
                <a:latin typeface="Times New Roman" pitchFamily="18" charset="0"/>
                <a:cs typeface="Times New Roman" pitchFamily="18" charset="0"/>
              </a:rPr>
              <a:t>Use the </a:t>
            </a:r>
            <a:r>
              <a:rPr lang="en-US" sz="1000" dirty="0" err="1" smtClean="0">
                <a:latin typeface="Times New Roman" pitchFamily="18" charset="0"/>
                <a:cs typeface="Times New Roman" pitchFamily="18" charset="0"/>
              </a:rPr>
              <a:t>setIntHeader</a:t>
            </a:r>
            <a:r>
              <a:rPr lang="en-US" sz="1000" dirty="0" smtClean="0">
                <a:latin typeface="Times New Roman" pitchFamily="18" charset="0"/>
                <a:cs typeface="Times New Roman" pitchFamily="18" charset="0"/>
              </a:rPr>
              <a:t>( String name, </a:t>
            </a:r>
            <a:r>
              <a:rPr lang="en-US" sz="1000" dirty="0" err="1" smtClean="0">
                <a:latin typeface="Times New Roman" pitchFamily="18" charset="0"/>
                <a:cs typeface="Times New Roman" pitchFamily="18" charset="0"/>
              </a:rPr>
              <a:t>int</a:t>
            </a:r>
            <a:r>
              <a:rPr lang="en-US" sz="1000" dirty="0" smtClean="0">
                <a:latin typeface="Times New Roman" pitchFamily="18" charset="0"/>
                <a:cs typeface="Times New Roman" pitchFamily="18" charset="0"/>
              </a:rPr>
              <a:t> value) method to specify an integer value for a header. </a:t>
            </a:r>
          </a:p>
          <a:p>
            <a:pPr marL="1200150" lvl="3" eaLnBrk="1" hangingPunct="1">
              <a:lnSpc>
                <a:spcPct val="90000"/>
              </a:lnSpc>
              <a:defRPr/>
            </a:pPr>
            <a:r>
              <a:rPr lang="en-US" sz="1000" dirty="0" smtClean="0">
                <a:latin typeface="Times New Roman" pitchFamily="18" charset="0"/>
                <a:cs typeface="Times New Roman" pitchFamily="18" charset="0"/>
              </a:rPr>
              <a:t>The </a:t>
            </a:r>
            <a:r>
              <a:rPr lang="en-US" sz="1000" dirty="0" err="1" smtClean="0">
                <a:latin typeface="Times New Roman" pitchFamily="18" charset="0"/>
                <a:cs typeface="Times New Roman" pitchFamily="18" charset="0"/>
              </a:rPr>
              <a:t>containsHeader</a:t>
            </a:r>
            <a:r>
              <a:rPr lang="en-US" sz="1000" dirty="0" smtClean="0">
                <a:latin typeface="Times New Roman" pitchFamily="18" charset="0"/>
                <a:cs typeface="Times New Roman" pitchFamily="18" charset="0"/>
              </a:rPr>
              <a:t>() method returns a </a:t>
            </a:r>
            <a:r>
              <a:rPr lang="en-US" sz="1000" dirty="0" err="1" smtClean="0">
                <a:latin typeface="Times New Roman" pitchFamily="18" charset="0"/>
                <a:cs typeface="Times New Roman" pitchFamily="18" charset="0"/>
              </a:rPr>
              <a:t>boolean</a:t>
            </a:r>
            <a:r>
              <a:rPr lang="en-US" sz="1000" dirty="0" smtClean="0">
                <a:latin typeface="Times New Roman" pitchFamily="18" charset="0"/>
                <a:cs typeface="Times New Roman" pitchFamily="18" charset="0"/>
              </a:rPr>
              <a:t> indicating whether the named response header has already been set.</a:t>
            </a:r>
          </a:p>
          <a:p>
            <a:pPr lvl="1" eaLnBrk="1" hangingPunct="1">
              <a:lnSpc>
                <a:spcPct val="90000"/>
              </a:lnSpc>
              <a:defRPr/>
            </a:pPr>
            <a:r>
              <a:rPr lang="en-US" sz="1000" dirty="0" smtClean="0">
                <a:cs typeface="Times New Roman" pitchFamily="18" charset="0"/>
              </a:rPr>
              <a:t>Other than these methods, there are some additional methods to set response headers:</a:t>
            </a:r>
          </a:p>
          <a:p>
            <a:pPr marL="1200150" lvl="3" eaLnBrk="1" hangingPunct="1">
              <a:lnSpc>
                <a:spcPct val="90000"/>
              </a:lnSpc>
              <a:defRPr/>
            </a:pPr>
            <a:r>
              <a:rPr lang="en-US" sz="1000" b="1" dirty="0" err="1" smtClean="0">
                <a:latin typeface="Times New Roman" pitchFamily="18" charset="0"/>
                <a:cs typeface="Times New Roman" pitchFamily="18" charset="0"/>
              </a:rPr>
              <a:t>setContentType</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Sets the Content- Type header</a:t>
            </a:r>
          </a:p>
          <a:p>
            <a:pPr marL="1200150" lvl="3" eaLnBrk="1" hangingPunct="1">
              <a:lnSpc>
                <a:spcPct val="90000"/>
              </a:lnSpc>
              <a:defRPr/>
            </a:pPr>
            <a:r>
              <a:rPr lang="en-US" sz="1000" b="1" dirty="0" err="1" smtClean="0">
                <a:latin typeface="Times New Roman" pitchFamily="18" charset="0"/>
                <a:cs typeface="Times New Roman" pitchFamily="18" charset="0"/>
              </a:rPr>
              <a:t>setContentLength</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Sets the Content- Length header</a:t>
            </a:r>
          </a:p>
          <a:p>
            <a:pPr marL="1200150" lvl="3" eaLnBrk="1" hangingPunct="1">
              <a:lnSpc>
                <a:spcPct val="90000"/>
              </a:lnSpc>
              <a:defRPr/>
            </a:pPr>
            <a:r>
              <a:rPr lang="en-US" sz="1000" b="1" dirty="0" err="1" smtClean="0">
                <a:latin typeface="Times New Roman" pitchFamily="18" charset="0"/>
                <a:cs typeface="Times New Roman" pitchFamily="18" charset="0"/>
              </a:rPr>
              <a:t>addCookie</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Adds a value to the Set- Cookie header</a:t>
            </a:r>
          </a:p>
          <a:p>
            <a:pPr marL="1200150" lvl="3" eaLnBrk="1" hangingPunct="1">
              <a:lnSpc>
                <a:spcPct val="90000"/>
              </a:lnSpc>
              <a:defRPr/>
            </a:pPr>
            <a:r>
              <a:rPr lang="en-US" sz="1000" b="1" dirty="0" err="1" smtClean="0">
                <a:latin typeface="Times New Roman" pitchFamily="18" charset="0"/>
                <a:cs typeface="Times New Roman" pitchFamily="18" charset="0"/>
              </a:rPr>
              <a:t>sendRedirect</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Sets the Location header and changes status code</a:t>
            </a:r>
          </a:p>
          <a:p>
            <a:pPr marL="228600" indent="-228600" eaLnBrk="1" hangingPunct="1">
              <a:lnSpc>
                <a:spcPct val="90000"/>
              </a:lnSpc>
              <a:defRPr/>
            </a:pPr>
            <a:r>
              <a:rPr lang="en-US" sz="1000" u="sng" dirty="0" smtClean="0">
                <a:latin typeface="Times New Roman" pitchFamily="18" charset="0"/>
                <a:cs typeface="Times New Roman" pitchFamily="18" charset="0"/>
              </a:rPr>
              <a:t>Redirecting a Request</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One of the useful things a </a:t>
            </a:r>
            <a:r>
              <a:rPr lang="en-US" sz="1000" dirty="0" err="1" smtClean="0">
                <a:cs typeface="Times New Roman" pitchFamily="18" charset="0"/>
              </a:rPr>
              <a:t>servlet</a:t>
            </a:r>
            <a:r>
              <a:rPr lang="en-US" sz="1000" dirty="0" smtClean="0">
                <a:cs typeface="Times New Roman" pitchFamily="18" charset="0"/>
              </a:rPr>
              <a:t> can do using status codes and a header is redirecting a request. This is done by sending instructions to the client, to use another URL in the response. Redirection is generally used when a document moves (to send the client to the new location), for load balancing (so one URL can distribute the load to several different machine), or for simple randomization (choosing a destination at random). </a:t>
            </a:r>
          </a:p>
          <a:p>
            <a:pPr lvl="1" eaLnBrk="1" hangingPunct="1">
              <a:lnSpc>
                <a:spcPct val="90000"/>
              </a:lnSpc>
              <a:defRPr/>
            </a:pPr>
            <a:r>
              <a:rPr lang="en-US" sz="1000" dirty="0" smtClean="0">
                <a:cs typeface="Times New Roman" pitchFamily="18" charset="0"/>
              </a:rPr>
              <a:t>The actual redirection happens in two lines:</a:t>
            </a:r>
          </a:p>
          <a:p>
            <a:pPr lvl="3" indent="-285750" eaLnBrk="1" hangingPunct="1">
              <a:lnSpc>
                <a:spcPct val="90000"/>
              </a:lnSpc>
              <a:defRPr/>
            </a:pPr>
            <a:r>
              <a:rPr lang="en-US" sz="1000" dirty="0" err="1" smtClean="0">
                <a:latin typeface="Times New Roman" pitchFamily="18" charset="0"/>
                <a:cs typeface="Times New Roman" pitchFamily="18" charset="0"/>
              </a:rPr>
              <a:t>res.setStatus</a:t>
            </a:r>
            <a:r>
              <a:rPr lang="en-US" sz="1000" dirty="0" smtClean="0">
                <a:latin typeface="Times New Roman" pitchFamily="18" charset="0"/>
                <a:cs typeface="Times New Roman" pitchFamily="18" charset="0"/>
              </a:rPr>
              <a:t>(</a:t>
            </a:r>
            <a:r>
              <a:rPr lang="en-US" sz="1000" dirty="0" err="1" smtClean="0">
                <a:latin typeface="Times New Roman" pitchFamily="18" charset="0"/>
                <a:cs typeface="Times New Roman" pitchFamily="18" charset="0"/>
              </a:rPr>
              <a:t>res.SC_MOVED_TEMPORARILY</a:t>
            </a:r>
            <a:r>
              <a:rPr lang="en-US" sz="1000" dirty="0" smtClean="0">
                <a:latin typeface="Times New Roman" pitchFamily="18" charset="0"/>
                <a:cs typeface="Times New Roman" pitchFamily="18" charset="0"/>
              </a:rPr>
              <a:t>);</a:t>
            </a:r>
          </a:p>
          <a:p>
            <a:pPr lvl="3" indent="-285750" eaLnBrk="1" hangingPunct="1">
              <a:lnSpc>
                <a:spcPct val="90000"/>
              </a:lnSpc>
              <a:defRPr/>
            </a:pPr>
            <a:r>
              <a:rPr lang="en-US" sz="1000" dirty="0" err="1" smtClean="0">
                <a:latin typeface="Times New Roman" pitchFamily="18" charset="0"/>
                <a:cs typeface="Times New Roman" pitchFamily="18" charset="0"/>
              </a:rPr>
              <a:t>res.setHeader</a:t>
            </a:r>
            <a:r>
              <a:rPr lang="en-US" sz="1000" dirty="0" smtClean="0">
                <a:latin typeface="Times New Roman" pitchFamily="18" charset="0"/>
                <a:cs typeface="Times New Roman" pitchFamily="18" charset="0"/>
              </a:rPr>
              <a:t>("Location", site);</a:t>
            </a:r>
          </a:p>
          <a:p>
            <a:pPr lvl="1" eaLnBrk="1" hangingPunct="1">
              <a:lnSpc>
                <a:spcPct val="90000"/>
              </a:lnSpc>
              <a:defRPr/>
            </a:pPr>
            <a:r>
              <a:rPr lang="en-US" sz="1000" dirty="0" smtClean="0">
                <a:cs typeface="Times New Roman" pitchFamily="18" charset="0"/>
              </a:rPr>
              <a:t>The first line sets the status code to indicate a redirection is to take place, while the second line gives the new location. </a:t>
            </a:r>
          </a:p>
          <a:p>
            <a:pPr lvl="1" eaLnBrk="1" hangingPunct="1">
              <a:lnSpc>
                <a:spcPct val="90000"/>
              </a:lnSpc>
              <a:defRPr/>
            </a:pPr>
            <a:r>
              <a:rPr lang="en-US" sz="1000" dirty="0" smtClean="0">
                <a:cs typeface="Times New Roman" pitchFamily="18" charset="0"/>
              </a:rPr>
              <a:t>These two lines can be simplified to one using the </a:t>
            </a:r>
            <a:r>
              <a:rPr lang="en-US" sz="1000" dirty="0" err="1" smtClean="0">
                <a:cs typeface="Times New Roman" pitchFamily="18" charset="0"/>
              </a:rPr>
              <a:t>sendRedirect</a:t>
            </a:r>
            <a:r>
              <a:rPr lang="en-US" sz="1000" dirty="0" smtClean="0">
                <a:cs typeface="Times New Roman" pitchFamily="18" charset="0"/>
              </a:rPr>
              <a:t>( ) convenience method:</a:t>
            </a:r>
          </a:p>
          <a:p>
            <a:pPr lvl="3" indent="-285750" eaLnBrk="1" hangingPunct="1">
              <a:lnSpc>
                <a:spcPct val="90000"/>
              </a:lnSpc>
              <a:defRPr/>
            </a:pPr>
            <a:r>
              <a:rPr lang="en-US" sz="1000" dirty="0" smtClean="0">
                <a:latin typeface="Times New Roman" pitchFamily="18" charset="0"/>
                <a:cs typeface="Times New Roman" pitchFamily="18" charset="0"/>
              </a:rPr>
              <a:t>public void </a:t>
            </a:r>
            <a:r>
              <a:rPr lang="en-US" sz="1000" dirty="0" err="1" smtClean="0">
                <a:latin typeface="Times New Roman" pitchFamily="18" charset="0"/>
                <a:cs typeface="Times New Roman" pitchFamily="18" charset="0"/>
              </a:rPr>
              <a:t>HttpServletResponse.sendRedirect</a:t>
            </a:r>
            <a:r>
              <a:rPr lang="en-US" sz="1000" dirty="0" smtClean="0">
                <a:latin typeface="Times New Roman" pitchFamily="18" charset="0"/>
                <a:cs typeface="Times New Roman" pitchFamily="18" charset="0"/>
              </a:rPr>
              <a:t>(String location) throws </a:t>
            </a:r>
            <a:r>
              <a:rPr lang="en-US" sz="1000" dirty="0" err="1" smtClean="0">
                <a:latin typeface="Times New Roman" pitchFamily="18" charset="0"/>
                <a:cs typeface="Times New Roman" pitchFamily="18" charset="0"/>
              </a:rPr>
              <a:t>IOException</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This method redirects the response to the specified location, automatically setting the status code and location headers. For our example, the two lines simply become:</a:t>
            </a:r>
          </a:p>
          <a:p>
            <a:pPr lvl="3" indent="-285750" eaLnBrk="1" hangingPunct="1">
              <a:lnSpc>
                <a:spcPct val="90000"/>
              </a:lnSpc>
              <a:defRPr/>
            </a:pPr>
            <a:r>
              <a:rPr lang="en-US" sz="1000" dirty="0" err="1" smtClean="0">
                <a:latin typeface="Times New Roman" pitchFamily="18" charset="0"/>
                <a:cs typeface="Times New Roman" pitchFamily="18" charset="0"/>
              </a:rPr>
              <a:t>res.sendRedirect</a:t>
            </a:r>
            <a:r>
              <a:rPr lang="en-US" sz="1000" dirty="0" smtClean="0">
                <a:latin typeface="Times New Roman" pitchFamily="18" charset="0"/>
                <a:cs typeface="Times New Roman" pitchFamily="18" charset="0"/>
              </a:rPr>
              <a:t>(site);</a:t>
            </a:r>
          </a:p>
          <a:p>
            <a:pPr lvl="1" eaLnBrk="1" hangingPunct="1">
              <a:lnSpc>
                <a:spcPct val="90000"/>
              </a:lnSpc>
              <a:defRPr/>
            </a:pPr>
            <a:endParaRPr lang="en-US" sz="1000" dirty="0" smtClean="0">
              <a:cs typeface="Times New Roman" pitchFamily="18" charset="0"/>
            </a:endParaRPr>
          </a:p>
          <a:p>
            <a:pPr lvl="1" eaLnBrk="1" hangingPunct="1">
              <a:lnSpc>
                <a:spcPct val="90000"/>
              </a:lnSpc>
              <a:defRPr/>
            </a:pPr>
            <a:r>
              <a:rPr lang="en-US" sz="1000" dirty="0" smtClean="0">
                <a:cs typeface="Times New Roman" pitchFamily="18" charset="0"/>
              </a:rPr>
              <a:t>Example:</a:t>
            </a:r>
          </a:p>
          <a:p>
            <a:pPr lvl="1" eaLnBrk="1" hangingPunct="1">
              <a:lnSpc>
                <a:spcPct val="90000"/>
              </a:lnSpc>
              <a:defRPr/>
            </a:pPr>
            <a:endParaRPr lang="en-US" sz="1000" dirty="0" smtClean="0">
              <a:cs typeface="Times New Roman" pitchFamily="18" charset="0"/>
            </a:endParaRPr>
          </a:p>
          <a:p>
            <a:pPr lvl="1" eaLnBrk="1" hangingPunct="1">
              <a:lnSpc>
                <a:spcPct val="90000"/>
              </a:lnSpc>
              <a:defRPr/>
            </a:pPr>
            <a:endParaRPr lang="en-US" sz="1000" dirty="0" smtClean="0">
              <a:cs typeface="Times New Roman" pitchFamily="18" charset="0"/>
            </a:endParaRPr>
          </a:p>
          <a:p>
            <a:pPr marL="342900" lvl="1" indent="-228600" eaLnBrk="1" hangingPunct="1">
              <a:lnSpc>
                <a:spcPct val="90000"/>
              </a:lnSpc>
              <a:buFontTx/>
              <a:buChar char="•"/>
              <a:defRPr/>
            </a:pPr>
            <a:endParaRPr lang="en-US" sz="1000" dirty="0" smtClean="0">
              <a:cs typeface="Times New Roman" pitchFamily="18" charset="0"/>
            </a:endParaRPr>
          </a:p>
          <a:p>
            <a:pPr lvl="2">
              <a:defRPr/>
            </a:pPr>
            <a:endParaRPr lang="en-US" sz="1000" dirty="0">
              <a:latin typeface="Times New Roman" pitchFamily="18" charset="0"/>
              <a:cs typeface="Times New Roman" pitchFamily="18" charset="0"/>
            </a:endParaRPr>
          </a:p>
        </p:txBody>
      </p:sp>
      <p:sp>
        <p:nvSpPr>
          <p:cNvPr id="34820" name="Footer Placeholder 3"/>
          <p:cNvSpPr>
            <a:spLocks noGrp="1"/>
          </p:cNvSpPr>
          <p:nvPr>
            <p:ph type="ftr" sz="quarter" idx="4"/>
          </p:nvPr>
        </p:nvSpPr>
        <p:spPr/>
        <p:txBody>
          <a:bodyPr/>
          <a:lstStyle/>
          <a:p>
            <a:pPr>
              <a:defRPr/>
            </a:pPr>
            <a:r>
              <a:rPr lang="en-US" smtClean="0"/>
              <a:t>Apache Struts Lecture 1: Intro</a:t>
            </a:r>
          </a:p>
        </p:txBody>
      </p:sp>
      <p:sp>
        <p:nvSpPr>
          <p:cNvPr id="34821"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CC2CB77A-A696-4E8E-B404-66A632F52F62}" type="slidenum">
              <a:rPr lang="en-US" sz="1200" b="0">
                <a:latin typeface="Times New Roman" panose="02020603050405020304" pitchFamily="18" charset="0"/>
              </a:rPr>
              <a:pPr/>
              <a:t>8</a:t>
            </a:fld>
            <a:endParaRPr lang="en-US" sz="1200" b="0">
              <a:latin typeface="Times New Roman" panose="02020603050405020304" pitchFamily="18" charset="0"/>
            </a:endParaRPr>
          </a:p>
        </p:txBody>
      </p:sp>
      <p:sp>
        <p:nvSpPr>
          <p:cNvPr id="6" name="Rounded Rectangle 5"/>
          <p:cNvSpPr/>
          <p:nvPr/>
        </p:nvSpPr>
        <p:spPr>
          <a:xfrm>
            <a:off x="1974850" y="12546013"/>
            <a:ext cx="3962400" cy="60960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sz="1050" b="0" dirty="0"/>
              <a:t>import java.io.*; </a:t>
            </a:r>
          </a:p>
          <a:p>
            <a:pPr eaLnBrk="0" hangingPunct="0">
              <a:defRPr/>
            </a:pPr>
            <a:r>
              <a:rPr lang="en-US" sz="1050" b="0" dirty="0"/>
              <a:t>import </a:t>
            </a:r>
            <a:r>
              <a:rPr lang="en-US" sz="1050" b="0" dirty="0" err="1"/>
              <a:t>java.util</a:t>
            </a:r>
            <a:r>
              <a:rPr lang="en-US" sz="1050" b="0" dirty="0"/>
              <a:t>.*;</a:t>
            </a:r>
          </a:p>
          <a:p>
            <a:pPr eaLnBrk="0" hangingPunct="0">
              <a:defRPr/>
            </a:pPr>
            <a:r>
              <a:rPr lang="en-US" sz="1050" b="0" dirty="0"/>
              <a:t> import </a:t>
            </a:r>
            <a:r>
              <a:rPr lang="en-US" sz="1050" b="0" dirty="0" err="1"/>
              <a:t>javax.servlet</a:t>
            </a:r>
            <a:r>
              <a:rPr lang="en-US" sz="1050" b="0" dirty="0"/>
              <a:t>.*; </a:t>
            </a:r>
          </a:p>
          <a:p>
            <a:pPr eaLnBrk="0" hangingPunct="0">
              <a:defRPr/>
            </a:pPr>
            <a:r>
              <a:rPr lang="en-US" sz="1050" b="0" dirty="0"/>
              <a:t>import </a:t>
            </a:r>
            <a:r>
              <a:rPr lang="en-US" sz="1050" b="0" dirty="0" err="1"/>
              <a:t>javax.servlet.http</a:t>
            </a:r>
            <a:r>
              <a:rPr lang="en-US" sz="1050" b="0" dirty="0"/>
              <a:t>.*; </a:t>
            </a:r>
          </a:p>
          <a:p>
            <a:pPr eaLnBrk="0" hangingPunct="0">
              <a:defRPr/>
            </a:pPr>
            <a:r>
              <a:rPr lang="en-US" sz="1050" b="0" dirty="0"/>
              <a:t>public class </a:t>
            </a:r>
            <a:r>
              <a:rPr lang="en-US" sz="1050" b="0" dirty="0" err="1"/>
              <a:t>SiteSelector</a:t>
            </a:r>
            <a:r>
              <a:rPr lang="en-US" sz="1050" b="0" dirty="0"/>
              <a:t> extends </a:t>
            </a:r>
            <a:r>
              <a:rPr lang="en-US" sz="1050" b="0" dirty="0" err="1"/>
              <a:t>HttpServlet</a:t>
            </a:r>
            <a:r>
              <a:rPr lang="en-US" sz="1050" b="0" dirty="0"/>
              <a:t> {</a:t>
            </a:r>
          </a:p>
          <a:p>
            <a:pPr eaLnBrk="0" hangingPunct="0">
              <a:defRPr/>
            </a:pPr>
            <a:r>
              <a:rPr lang="en-US" sz="1050" b="0" dirty="0"/>
              <a:t> 	Vector sites = new Vector(); 	</a:t>
            </a:r>
          </a:p>
          <a:p>
            <a:pPr eaLnBrk="0" hangingPunct="0">
              <a:defRPr/>
            </a:pPr>
            <a:r>
              <a:rPr lang="en-US" sz="1050" b="0" dirty="0"/>
              <a:t>	Random </a:t>
            </a:r>
            <a:r>
              <a:rPr lang="en-US" sz="1050" b="0" dirty="0" err="1"/>
              <a:t>random</a:t>
            </a:r>
            <a:r>
              <a:rPr lang="en-US" sz="1050" b="0" dirty="0"/>
              <a:t> = new Random(); </a:t>
            </a:r>
          </a:p>
          <a:p>
            <a:pPr eaLnBrk="0" hangingPunct="0">
              <a:defRPr/>
            </a:pPr>
            <a:r>
              <a:rPr lang="en-US" sz="1050" b="0" dirty="0"/>
              <a:t>	public void init(</a:t>
            </a:r>
            <a:r>
              <a:rPr lang="en-US" sz="1050" b="0" dirty="0" err="1"/>
              <a:t>ServletConfig</a:t>
            </a:r>
            <a:r>
              <a:rPr lang="en-US" sz="1050" b="0" dirty="0"/>
              <a:t> </a:t>
            </a:r>
            <a:r>
              <a:rPr lang="en-US" sz="1050" b="0" dirty="0" err="1"/>
              <a:t>config</a:t>
            </a:r>
            <a:r>
              <a:rPr lang="en-US" sz="1050" b="0" dirty="0"/>
              <a:t>) throws </a:t>
            </a:r>
            <a:r>
              <a:rPr lang="en-US" sz="1050" b="0" dirty="0" err="1"/>
              <a:t>ServletException</a:t>
            </a:r>
            <a:r>
              <a:rPr lang="en-US" sz="1050" b="0" dirty="0"/>
              <a:t> { 	</a:t>
            </a:r>
            <a:r>
              <a:rPr lang="en-US" sz="1050" b="0" dirty="0" err="1"/>
              <a:t>super.init</a:t>
            </a:r>
            <a:r>
              <a:rPr lang="en-US" sz="1050" b="0" dirty="0"/>
              <a:t>(</a:t>
            </a:r>
            <a:r>
              <a:rPr lang="en-US" sz="1050" b="0" dirty="0" err="1"/>
              <a:t>config</a:t>
            </a:r>
            <a:r>
              <a:rPr lang="en-US" sz="1050" b="0" dirty="0"/>
              <a:t>); 	</a:t>
            </a:r>
            <a:r>
              <a:rPr lang="en-US" sz="1050" b="0" dirty="0" err="1"/>
              <a:t>sites.addElement</a:t>
            </a:r>
            <a:r>
              <a:rPr lang="en-US" sz="1050" b="0" dirty="0"/>
              <a:t>("http://www.oreilly.com/catalog/jservlet"); 	</a:t>
            </a:r>
            <a:r>
              <a:rPr lang="en-US" sz="1050" b="0" dirty="0" err="1"/>
              <a:t>sites.addElement</a:t>
            </a:r>
            <a:r>
              <a:rPr lang="en-US" sz="1050" b="0" dirty="0"/>
              <a:t>("http://www.servlets.com"); 	</a:t>
            </a:r>
            <a:r>
              <a:rPr lang="en-US" sz="1050" b="0" dirty="0" err="1"/>
              <a:t>sites.addElement</a:t>
            </a:r>
            <a:r>
              <a:rPr lang="en-US" sz="1050" b="0" dirty="0"/>
              <a:t>("http://jserv.java.sun.com"); 	</a:t>
            </a:r>
            <a:r>
              <a:rPr lang="en-US" sz="1050" b="0" dirty="0" err="1"/>
              <a:t>sites.addElement</a:t>
            </a:r>
            <a:r>
              <a:rPr lang="en-US" sz="1050" b="0" dirty="0"/>
              <a:t>("http://www.servletcentral.com"); </a:t>
            </a:r>
          </a:p>
          <a:p>
            <a:pPr eaLnBrk="0" hangingPunct="0">
              <a:defRPr/>
            </a:pPr>
            <a:r>
              <a:rPr lang="en-US" sz="1050" b="0" dirty="0"/>
              <a:t>	}</a:t>
            </a:r>
          </a:p>
          <a:p>
            <a:pPr eaLnBrk="0" hangingPunct="0">
              <a:defRPr/>
            </a:pPr>
            <a:r>
              <a:rPr lang="en-US" sz="1050" b="0" dirty="0"/>
              <a:t>	 public void </a:t>
            </a:r>
            <a:r>
              <a:rPr lang="en-US" sz="1050" b="0" dirty="0" err="1"/>
              <a:t>doGet</a:t>
            </a:r>
            <a:r>
              <a:rPr lang="en-US" sz="1050" b="0" dirty="0"/>
              <a:t>(</a:t>
            </a:r>
            <a:r>
              <a:rPr lang="en-US" sz="1050" b="0" dirty="0" err="1"/>
              <a:t>HttpServletRequest</a:t>
            </a:r>
            <a:r>
              <a:rPr lang="en-US" sz="1050" b="0" dirty="0"/>
              <a:t> </a:t>
            </a:r>
            <a:r>
              <a:rPr lang="en-US" sz="1050" b="0" dirty="0" err="1"/>
              <a:t>req</a:t>
            </a:r>
            <a:r>
              <a:rPr lang="en-US" sz="1050" b="0" dirty="0"/>
              <a:t>, </a:t>
            </a:r>
            <a:r>
              <a:rPr lang="en-US" sz="1050" b="0" dirty="0" err="1"/>
              <a:t>HttpServletResponse</a:t>
            </a:r>
            <a:r>
              <a:rPr lang="en-US" sz="1050" b="0" dirty="0"/>
              <a:t> res) throws </a:t>
            </a:r>
            <a:r>
              <a:rPr lang="en-US" sz="1050" b="0" dirty="0" err="1"/>
              <a:t>ServletException</a:t>
            </a:r>
            <a:r>
              <a:rPr lang="en-US" sz="1050" b="0" dirty="0"/>
              <a:t>, </a:t>
            </a:r>
            <a:r>
              <a:rPr lang="en-US" sz="1050" b="0" dirty="0" err="1"/>
              <a:t>IOException</a:t>
            </a:r>
            <a:r>
              <a:rPr lang="en-US" sz="1050" b="0" dirty="0"/>
              <a:t> { </a:t>
            </a:r>
          </a:p>
          <a:p>
            <a:pPr eaLnBrk="0" hangingPunct="0">
              <a:defRPr/>
            </a:pPr>
            <a:r>
              <a:rPr lang="en-US" sz="1050" b="0" dirty="0"/>
              <a:t>	</a:t>
            </a:r>
            <a:r>
              <a:rPr lang="en-US" sz="1050" b="0" dirty="0" err="1"/>
              <a:t>res.setContentType</a:t>
            </a:r>
            <a:r>
              <a:rPr lang="en-US" sz="1050" b="0" dirty="0"/>
              <a:t>("text/html"); </a:t>
            </a:r>
          </a:p>
          <a:p>
            <a:pPr eaLnBrk="0" hangingPunct="0">
              <a:defRPr/>
            </a:pPr>
            <a:r>
              <a:rPr lang="en-US" sz="1050" b="0" dirty="0"/>
              <a:t>	</a:t>
            </a:r>
            <a:r>
              <a:rPr lang="en-US" sz="1050" b="0" dirty="0" err="1"/>
              <a:t>PrintWriter</a:t>
            </a:r>
            <a:r>
              <a:rPr lang="en-US" sz="1050" b="0" dirty="0"/>
              <a:t> out = </a:t>
            </a:r>
            <a:r>
              <a:rPr lang="en-US" sz="1050" b="0" dirty="0" err="1"/>
              <a:t>res.getWriter</a:t>
            </a:r>
            <a:r>
              <a:rPr lang="en-US" sz="1050" b="0" dirty="0"/>
              <a:t>(); </a:t>
            </a:r>
          </a:p>
          <a:p>
            <a:pPr eaLnBrk="0" hangingPunct="0">
              <a:defRPr/>
            </a:pPr>
            <a:r>
              <a:rPr lang="en-US" sz="1050" b="0" dirty="0"/>
              <a:t>	</a:t>
            </a:r>
            <a:r>
              <a:rPr lang="en-US" sz="1050" b="0" dirty="0" err="1"/>
              <a:t>int</a:t>
            </a:r>
            <a:r>
              <a:rPr lang="en-US" sz="1050" b="0" dirty="0"/>
              <a:t> </a:t>
            </a:r>
            <a:r>
              <a:rPr lang="en-US" sz="1050" b="0" dirty="0" err="1"/>
              <a:t>siteIndex</a:t>
            </a:r>
            <a:r>
              <a:rPr lang="en-US" sz="1050" b="0" dirty="0"/>
              <a:t> = Math.abs(</a:t>
            </a:r>
            <a:r>
              <a:rPr lang="en-US" sz="1050" b="0" dirty="0" err="1"/>
              <a:t>random.nextInt</a:t>
            </a:r>
            <a:r>
              <a:rPr lang="en-US" sz="1050" b="0" dirty="0"/>
              <a:t>()) % </a:t>
            </a:r>
            <a:r>
              <a:rPr lang="en-US" sz="1050" b="0" dirty="0" err="1"/>
              <a:t>sites.size</a:t>
            </a:r>
            <a:r>
              <a:rPr lang="en-US" sz="1050" b="0" dirty="0"/>
              <a:t>(); </a:t>
            </a:r>
          </a:p>
          <a:p>
            <a:pPr eaLnBrk="0" hangingPunct="0">
              <a:defRPr/>
            </a:pPr>
            <a:r>
              <a:rPr lang="en-US" sz="1050" b="0" dirty="0"/>
              <a:t>	String site = (String)</a:t>
            </a:r>
            <a:r>
              <a:rPr lang="en-US" sz="1050" b="0" dirty="0" err="1"/>
              <a:t>sites.elementAt</a:t>
            </a:r>
            <a:r>
              <a:rPr lang="en-US" sz="1050" b="0" dirty="0"/>
              <a:t>(</a:t>
            </a:r>
            <a:r>
              <a:rPr lang="en-US" sz="1050" b="0" dirty="0" err="1"/>
              <a:t>siteIndex</a:t>
            </a:r>
            <a:r>
              <a:rPr lang="en-US" sz="1050" b="0" dirty="0"/>
              <a:t>); </a:t>
            </a:r>
          </a:p>
          <a:p>
            <a:pPr eaLnBrk="0" hangingPunct="0">
              <a:defRPr/>
            </a:pPr>
            <a:r>
              <a:rPr lang="en-US" sz="1050" b="0" dirty="0"/>
              <a:t>	</a:t>
            </a:r>
            <a:r>
              <a:rPr lang="en-US" sz="1050" b="0" dirty="0" err="1"/>
              <a:t>res.setStatus</a:t>
            </a:r>
            <a:r>
              <a:rPr lang="en-US" sz="1050" b="0" dirty="0"/>
              <a:t>(</a:t>
            </a:r>
            <a:r>
              <a:rPr lang="en-US" sz="1050" b="0" dirty="0" err="1"/>
              <a:t>res.SC_MOVED_TEMPORARILY</a:t>
            </a:r>
            <a:r>
              <a:rPr lang="en-US" sz="1050" b="0" dirty="0"/>
              <a:t>); </a:t>
            </a:r>
          </a:p>
          <a:p>
            <a:pPr eaLnBrk="0" hangingPunct="0">
              <a:defRPr/>
            </a:pPr>
            <a:r>
              <a:rPr lang="en-US" sz="1050" b="0" dirty="0"/>
              <a:t>	</a:t>
            </a:r>
            <a:r>
              <a:rPr lang="en-US" sz="1050" b="0" dirty="0" err="1"/>
              <a:t>res.setHeader</a:t>
            </a:r>
            <a:r>
              <a:rPr lang="en-US" sz="1050" b="0" dirty="0"/>
              <a:t>("Location", site); </a:t>
            </a:r>
          </a:p>
          <a:p>
            <a:pPr eaLnBrk="0" hangingPunct="0">
              <a:defRPr/>
            </a:pPr>
            <a:r>
              <a:rPr lang="en-US" sz="1050" b="0" dirty="0"/>
              <a:t>	} </a:t>
            </a:r>
          </a:p>
          <a:p>
            <a:pPr eaLnBrk="0" hangingPunct="0">
              <a:defRPr/>
            </a:pPr>
            <a:r>
              <a:rPr lang="en-US" sz="1050" b="0" dirty="0"/>
              <a:t>}</a:t>
            </a:r>
          </a:p>
        </p:txBody>
      </p:sp>
    </p:spTree>
    <p:extLst>
      <p:ext uri="{BB962C8B-B14F-4D97-AF65-F5344CB8AC3E}">
        <p14:creationId xmlns:p14="http://schemas.microsoft.com/office/powerpoint/2010/main" val="25525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5" y="889000"/>
            <a:ext cx="5559425" cy="7772400"/>
          </a:xfrm>
        </p:spPr>
        <p:txBody>
          <a:bodyPr>
            <a:noAutofit/>
          </a:bodyPr>
          <a:lstStyle/>
          <a:p>
            <a:pPr marL="228600" indent="-228600" eaLnBrk="1" hangingPunct="1">
              <a:lnSpc>
                <a:spcPct val="90000"/>
              </a:lnSpc>
              <a:defRPr/>
            </a:pPr>
            <a:r>
              <a:rPr lang="en-US" sz="1000" u="sng" dirty="0" smtClean="0">
                <a:latin typeface="Times New Roman" pitchFamily="18" charset="0"/>
                <a:cs typeface="Times New Roman" pitchFamily="18" charset="0"/>
              </a:rPr>
              <a:t>Redirecting a Request</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One of the useful things a </a:t>
            </a:r>
            <a:r>
              <a:rPr lang="en-US" sz="1000" dirty="0" err="1" smtClean="0">
                <a:cs typeface="Times New Roman" pitchFamily="18" charset="0"/>
              </a:rPr>
              <a:t>servlet</a:t>
            </a:r>
            <a:r>
              <a:rPr lang="en-US" sz="1000" dirty="0" smtClean="0">
                <a:cs typeface="Times New Roman" pitchFamily="18" charset="0"/>
              </a:rPr>
              <a:t> can do using status codes and a header is redirecting a request. This is done by sending instructions to the client, to use another URL in the response. Redirection is generally used when a document moves (to send the client to the new location), for load balancing (so one URL can distribute the load to several different machine), or for simple randomization (choosing a destination at random). </a:t>
            </a:r>
          </a:p>
          <a:p>
            <a:pPr lvl="1" eaLnBrk="1" hangingPunct="1">
              <a:lnSpc>
                <a:spcPct val="90000"/>
              </a:lnSpc>
              <a:defRPr/>
            </a:pPr>
            <a:r>
              <a:rPr lang="en-US" sz="1000" dirty="0" smtClean="0">
                <a:cs typeface="Times New Roman" pitchFamily="18" charset="0"/>
              </a:rPr>
              <a:t>The actual redirection happens in two lines:</a:t>
            </a:r>
          </a:p>
          <a:p>
            <a:pPr lvl="3" indent="-285750" eaLnBrk="1" hangingPunct="1">
              <a:lnSpc>
                <a:spcPct val="90000"/>
              </a:lnSpc>
              <a:defRPr/>
            </a:pPr>
            <a:r>
              <a:rPr lang="en-US" sz="1000" dirty="0" err="1" smtClean="0">
                <a:latin typeface="Times New Roman" pitchFamily="18" charset="0"/>
                <a:cs typeface="Times New Roman" pitchFamily="18" charset="0"/>
              </a:rPr>
              <a:t>res.setStatus</a:t>
            </a:r>
            <a:r>
              <a:rPr lang="en-US" sz="1000" dirty="0" smtClean="0">
                <a:latin typeface="Times New Roman" pitchFamily="18" charset="0"/>
                <a:cs typeface="Times New Roman" pitchFamily="18" charset="0"/>
              </a:rPr>
              <a:t>(</a:t>
            </a:r>
            <a:r>
              <a:rPr lang="en-US" sz="1000" dirty="0" err="1" smtClean="0">
                <a:latin typeface="Times New Roman" pitchFamily="18" charset="0"/>
                <a:cs typeface="Times New Roman" pitchFamily="18" charset="0"/>
              </a:rPr>
              <a:t>res.SC_MOVED_TEMPORARILY</a:t>
            </a:r>
            <a:r>
              <a:rPr lang="en-US" sz="1000" dirty="0" smtClean="0">
                <a:latin typeface="Times New Roman" pitchFamily="18" charset="0"/>
                <a:cs typeface="Times New Roman" pitchFamily="18" charset="0"/>
              </a:rPr>
              <a:t>);</a:t>
            </a:r>
          </a:p>
          <a:p>
            <a:pPr lvl="3" indent="-285750" eaLnBrk="1" hangingPunct="1">
              <a:lnSpc>
                <a:spcPct val="90000"/>
              </a:lnSpc>
              <a:defRPr/>
            </a:pPr>
            <a:r>
              <a:rPr lang="en-US" sz="1000" dirty="0" err="1" smtClean="0">
                <a:latin typeface="Times New Roman" pitchFamily="18" charset="0"/>
                <a:cs typeface="Times New Roman" pitchFamily="18" charset="0"/>
              </a:rPr>
              <a:t>res.setHeader</a:t>
            </a:r>
            <a:r>
              <a:rPr lang="en-US" sz="1000" dirty="0" smtClean="0">
                <a:latin typeface="Times New Roman" pitchFamily="18" charset="0"/>
                <a:cs typeface="Times New Roman" pitchFamily="18" charset="0"/>
              </a:rPr>
              <a:t>("Location", site);</a:t>
            </a:r>
          </a:p>
          <a:p>
            <a:pPr lvl="1" eaLnBrk="1" hangingPunct="1">
              <a:lnSpc>
                <a:spcPct val="90000"/>
              </a:lnSpc>
              <a:defRPr/>
            </a:pPr>
            <a:r>
              <a:rPr lang="en-US" sz="1000" dirty="0" smtClean="0">
                <a:cs typeface="Times New Roman" pitchFamily="18" charset="0"/>
              </a:rPr>
              <a:t>The first line sets the status code to indicate a redirection is to take place, while the second line gives the new location. </a:t>
            </a:r>
          </a:p>
          <a:p>
            <a:pPr lvl="1" eaLnBrk="1" hangingPunct="1">
              <a:lnSpc>
                <a:spcPct val="90000"/>
              </a:lnSpc>
              <a:defRPr/>
            </a:pPr>
            <a:r>
              <a:rPr lang="en-US" sz="1000" dirty="0" smtClean="0">
                <a:cs typeface="Times New Roman" pitchFamily="18" charset="0"/>
              </a:rPr>
              <a:t>These two lines can be simplified to one using the </a:t>
            </a:r>
            <a:r>
              <a:rPr lang="en-US" sz="1000" dirty="0" err="1" smtClean="0">
                <a:cs typeface="Times New Roman" pitchFamily="18" charset="0"/>
              </a:rPr>
              <a:t>sendRedirect</a:t>
            </a:r>
            <a:r>
              <a:rPr lang="en-US" sz="1000" dirty="0" smtClean="0">
                <a:cs typeface="Times New Roman" pitchFamily="18" charset="0"/>
              </a:rPr>
              <a:t>( ) convenience method:</a:t>
            </a:r>
          </a:p>
          <a:p>
            <a:pPr lvl="3" indent="-285750" eaLnBrk="1" hangingPunct="1">
              <a:lnSpc>
                <a:spcPct val="90000"/>
              </a:lnSpc>
              <a:defRPr/>
            </a:pPr>
            <a:r>
              <a:rPr lang="en-US" sz="1000" dirty="0" smtClean="0">
                <a:latin typeface="Times New Roman" pitchFamily="18" charset="0"/>
                <a:cs typeface="Times New Roman" pitchFamily="18" charset="0"/>
              </a:rPr>
              <a:t>public void </a:t>
            </a:r>
            <a:r>
              <a:rPr lang="en-US" sz="1000" dirty="0" err="1" smtClean="0">
                <a:latin typeface="Times New Roman" pitchFamily="18" charset="0"/>
                <a:cs typeface="Times New Roman" pitchFamily="18" charset="0"/>
              </a:rPr>
              <a:t>HttpServletResponse.sendRedirect</a:t>
            </a:r>
            <a:r>
              <a:rPr lang="en-US" sz="1000" dirty="0" smtClean="0">
                <a:latin typeface="Times New Roman" pitchFamily="18" charset="0"/>
                <a:cs typeface="Times New Roman" pitchFamily="18" charset="0"/>
              </a:rPr>
              <a:t>(String location) throws </a:t>
            </a:r>
            <a:r>
              <a:rPr lang="en-US" sz="1000" dirty="0" err="1" smtClean="0">
                <a:latin typeface="Times New Roman" pitchFamily="18" charset="0"/>
                <a:cs typeface="Times New Roman" pitchFamily="18" charset="0"/>
              </a:rPr>
              <a:t>IOException</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This method redirects the response to the specified location, automatically setting the status code and location headers. For our example, the two lines simply become:</a:t>
            </a:r>
          </a:p>
          <a:p>
            <a:pPr lvl="3" indent="-285750" eaLnBrk="1" hangingPunct="1">
              <a:lnSpc>
                <a:spcPct val="90000"/>
              </a:lnSpc>
              <a:defRPr/>
            </a:pPr>
            <a:r>
              <a:rPr lang="en-US" sz="1000" dirty="0" err="1" smtClean="0">
                <a:latin typeface="Times New Roman" pitchFamily="18" charset="0"/>
                <a:cs typeface="Times New Roman" pitchFamily="18" charset="0"/>
              </a:rPr>
              <a:t>res.sendRedirect</a:t>
            </a:r>
            <a:r>
              <a:rPr lang="en-US" sz="1000" dirty="0" smtClean="0">
                <a:latin typeface="Times New Roman" pitchFamily="18" charset="0"/>
                <a:cs typeface="Times New Roman" pitchFamily="18" charset="0"/>
              </a:rPr>
              <a:t>(site);</a:t>
            </a:r>
          </a:p>
          <a:p>
            <a:pPr lvl="1" eaLnBrk="1" hangingPunct="1">
              <a:lnSpc>
                <a:spcPct val="90000"/>
              </a:lnSpc>
              <a:defRPr/>
            </a:pPr>
            <a:endParaRPr lang="en-US" sz="1000" dirty="0" smtClean="0">
              <a:cs typeface="Times New Roman" pitchFamily="18" charset="0"/>
            </a:endParaRPr>
          </a:p>
          <a:p>
            <a:pPr lvl="1" eaLnBrk="1" hangingPunct="1">
              <a:lnSpc>
                <a:spcPct val="90000"/>
              </a:lnSpc>
              <a:defRPr/>
            </a:pPr>
            <a:r>
              <a:rPr lang="en-US" sz="1000" dirty="0" smtClean="0">
                <a:cs typeface="Times New Roman" pitchFamily="18" charset="0"/>
              </a:rPr>
              <a:t>Example:</a:t>
            </a:r>
          </a:p>
          <a:p>
            <a:pPr lvl="1" eaLnBrk="1" hangingPunct="1">
              <a:lnSpc>
                <a:spcPct val="90000"/>
              </a:lnSpc>
              <a:defRPr/>
            </a:pPr>
            <a:endParaRPr lang="en-US" sz="1000" dirty="0" smtClean="0">
              <a:cs typeface="Times New Roman" pitchFamily="18" charset="0"/>
            </a:endParaRPr>
          </a:p>
          <a:p>
            <a:pPr lvl="1" eaLnBrk="1" hangingPunct="1">
              <a:lnSpc>
                <a:spcPct val="90000"/>
              </a:lnSpc>
              <a:defRPr/>
            </a:pPr>
            <a:endParaRPr lang="en-US" sz="1000" dirty="0" smtClean="0">
              <a:cs typeface="Times New Roman" pitchFamily="18" charset="0"/>
            </a:endParaRPr>
          </a:p>
          <a:p>
            <a:pPr marL="342900" lvl="1" indent="-228600" eaLnBrk="1" hangingPunct="1">
              <a:lnSpc>
                <a:spcPct val="90000"/>
              </a:lnSpc>
              <a:buFontTx/>
              <a:buChar char="•"/>
              <a:defRPr/>
            </a:pPr>
            <a:endParaRPr lang="en-US" sz="1000" dirty="0" smtClean="0">
              <a:cs typeface="Times New Roman" pitchFamily="18" charset="0"/>
            </a:endParaRPr>
          </a:p>
          <a:p>
            <a:pPr lvl="2">
              <a:defRPr/>
            </a:pPr>
            <a:endParaRPr lang="en-US" sz="1000" dirty="0">
              <a:latin typeface="Times New Roman" pitchFamily="18" charset="0"/>
              <a:cs typeface="Times New Roman" pitchFamily="18" charset="0"/>
            </a:endParaRPr>
          </a:p>
        </p:txBody>
      </p:sp>
      <p:sp>
        <p:nvSpPr>
          <p:cNvPr id="35843"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2218E1A2-DA05-46C2-9234-B9653E4A4D61}" type="slidenum">
              <a:rPr lang="en-US" sz="1200" b="0">
                <a:latin typeface="Times New Roman" panose="02020603050405020304" pitchFamily="18" charset="0"/>
              </a:rPr>
              <a:pPr/>
              <a:t>9</a:t>
            </a:fld>
            <a:endParaRPr lang="en-US" sz="1200" b="0">
              <a:latin typeface="Times New Roman" panose="02020603050405020304" pitchFamily="18" charset="0"/>
            </a:endParaRPr>
          </a:p>
        </p:txBody>
      </p:sp>
      <p:sp>
        <p:nvSpPr>
          <p:cNvPr id="6" name="Rounded Rectangle 5"/>
          <p:cNvSpPr/>
          <p:nvPr/>
        </p:nvSpPr>
        <p:spPr>
          <a:xfrm>
            <a:off x="1746250" y="4164013"/>
            <a:ext cx="4419600" cy="434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sz="1000" b="0">
                <a:solidFill>
                  <a:srgbClr val="FFFFFF"/>
                </a:solidFill>
              </a:rPr>
              <a:t>import java.io.*; </a:t>
            </a:r>
          </a:p>
          <a:p>
            <a:pPr eaLnBrk="0" hangingPunct="0">
              <a:defRPr/>
            </a:pPr>
            <a:r>
              <a:rPr lang="en-US" sz="1000" b="0">
                <a:solidFill>
                  <a:schemeClr val="tx1"/>
                </a:solidFill>
              </a:rPr>
              <a:t>import java.util.*;</a:t>
            </a:r>
          </a:p>
          <a:p>
            <a:pPr eaLnBrk="0" hangingPunct="0">
              <a:defRPr/>
            </a:pPr>
            <a:r>
              <a:rPr lang="en-US" sz="1000" b="0">
                <a:solidFill>
                  <a:schemeClr val="tx1"/>
                </a:solidFill>
              </a:rPr>
              <a:t> import javax.servlet.*; </a:t>
            </a:r>
          </a:p>
          <a:p>
            <a:pPr eaLnBrk="0" hangingPunct="0">
              <a:defRPr/>
            </a:pPr>
            <a:r>
              <a:rPr lang="en-US" sz="1000" b="0">
                <a:solidFill>
                  <a:schemeClr val="tx1"/>
                </a:solidFill>
              </a:rPr>
              <a:t>import javax.servlet.http.*; </a:t>
            </a:r>
          </a:p>
          <a:p>
            <a:pPr eaLnBrk="0" hangingPunct="0">
              <a:defRPr/>
            </a:pPr>
            <a:r>
              <a:rPr lang="en-US" sz="1000" b="0">
                <a:solidFill>
                  <a:schemeClr val="tx1"/>
                </a:solidFill>
              </a:rPr>
              <a:t>public class SiteSelector extends HttpServlet {</a:t>
            </a:r>
          </a:p>
          <a:p>
            <a:pPr eaLnBrk="0" hangingPunct="0">
              <a:defRPr/>
            </a:pPr>
            <a:r>
              <a:rPr lang="en-US" sz="1000" b="0">
                <a:solidFill>
                  <a:schemeClr val="tx1"/>
                </a:solidFill>
              </a:rPr>
              <a:t> 	Vector sites = new Vector(); 	</a:t>
            </a:r>
          </a:p>
          <a:p>
            <a:pPr eaLnBrk="0" hangingPunct="0">
              <a:defRPr/>
            </a:pPr>
            <a:r>
              <a:rPr lang="en-US" sz="1000" b="0">
                <a:solidFill>
                  <a:schemeClr val="tx1"/>
                </a:solidFill>
              </a:rPr>
              <a:t>	Random random = new Random(); </a:t>
            </a:r>
          </a:p>
          <a:p>
            <a:pPr eaLnBrk="0" hangingPunct="0">
              <a:defRPr/>
            </a:pPr>
            <a:r>
              <a:rPr lang="en-US" sz="1000" b="0">
                <a:solidFill>
                  <a:schemeClr val="tx1"/>
                </a:solidFill>
              </a:rPr>
              <a:t>	public void init(ServletConfig config) throws ServletException { 	super.init(config); 	sites.addElement("http://www.oreilly.com/catalog/jservlet"); 	sites.addElement("http://www.servlets.com"); 	sites.addElement("http://jserv.java.sun.com"); 	sites.addElement("http://www.servletcentral.com"); </a:t>
            </a:r>
          </a:p>
          <a:p>
            <a:pPr eaLnBrk="0" hangingPunct="0">
              <a:defRPr/>
            </a:pPr>
            <a:r>
              <a:rPr lang="en-US" sz="1000" b="0">
                <a:solidFill>
                  <a:schemeClr val="tx1"/>
                </a:solidFill>
              </a:rPr>
              <a:t>	}</a:t>
            </a:r>
          </a:p>
          <a:p>
            <a:pPr eaLnBrk="0" hangingPunct="0">
              <a:defRPr/>
            </a:pPr>
            <a:r>
              <a:rPr lang="en-US" sz="1000" b="0">
                <a:solidFill>
                  <a:schemeClr val="tx1"/>
                </a:solidFill>
              </a:rPr>
              <a:t>	 public void doGet(HttpServletRequest req, HttpServletResponse res) throws ServletException, IOException { </a:t>
            </a:r>
          </a:p>
          <a:p>
            <a:pPr eaLnBrk="0" hangingPunct="0">
              <a:defRPr/>
            </a:pPr>
            <a:r>
              <a:rPr lang="en-US" sz="1000" b="0">
                <a:solidFill>
                  <a:schemeClr val="tx1"/>
                </a:solidFill>
              </a:rPr>
              <a:t>	res.setContentType("text/html"); </a:t>
            </a:r>
          </a:p>
          <a:p>
            <a:pPr eaLnBrk="0" hangingPunct="0">
              <a:defRPr/>
            </a:pPr>
            <a:r>
              <a:rPr lang="en-US" sz="1000" b="0">
                <a:solidFill>
                  <a:schemeClr val="tx1"/>
                </a:solidFill>
              </a:rPr>
              <a:t>	PrintWriter out = res.getWriter(); </a:t>
            </a:r>
          </a:p>
          <a:p>
            <a:pPr eaLnBrk="0" hangingPunct="0">
              <a:defRPr/>
            </a:pPr>
            <a:r>
              <a:rPr lang="en-US" sz="1000" b="0">
                <a:solidFill>
                  <a:schemeClr val="tx1"/>
                </a:solidFill>
              </a:rPr>
              <a:t>	int siteIndex = Math.abs(random.nextInt()) % sites.size(); </a:t>
            </a:r>
          </a:p>
          <a:p>
            <a:pPr eaLnBrk="0" hangingPunct="0">
              <a:defRPr/>
            </a:pPr>
            <a:r>
              <a:rPr lang="en-US" sz="1000" b="0">
                <a:solidFill>
                  <a:schemeClr val="tx1"/>
                </a:solidFill>
              </a:rPr>
              <a:t>	String site = (String)sites.elementAt(siteIndex); </a:t>
            </a:r>
          </a:p>
          <a:p>
            <a:pPr eaLnBrk="0" hangingPunct="0">
              <a:defRPr/>
            </a:pPr>
            <a:r>
              <a:rPr lang="en-US" sz="1000" b="0">
                <a:solidFill>
                  <a:schemeClr val="tx1"/>
                </a:solidFill>
              </a:rPr>
              <a:t>	res.setStatus(res.SC_MOVED_TEMPORARILY); </a:t>
            </a:r>
          </a:p>
          <a:p>
            <a:pPr eaLnBrk="0" hangingPunct="0">
              <a:defRPr/>
            </a:pPr>
            <a:r>
              <a:rPr lang="en-US" sz="1000" b="0">
                <a:solidFill>
                  <a:schemeClr val="tx1"/>
                </a:solidFill>
              </a:rPr>
              <a:t>	res.setHeader("Location", site); </a:t>
            </a:r>
          </a:p>
          <a:p>
            <a:pPr eaLnBrk="0" hangingPunct="0">
              <a:defRPr/>
            </a:pPr>
            <a:r>
              <a:rPr lang="en-US" sz="1000" b="0">
                <a:solidFill>
                  <a:schemeClr val="tx1"/>
                </a:solidFill>
              </a:rPr>
              <a:t>	} </a:t>
            </a:r>
          </a:p>
          <a:p>
            <a:pPr eaLnBrk="0" hangingPunct="0">
              <a:defRPr/>
            </a:pPr>
            <a:r>
              <a:rPr lang="en-US" sz="1000" b="0">
                <a:solidFill>
                  <a:schemeClr val="tx1"/>
                </a:solidFill>
              </a:rPr>
              <a:t>}</a:t>
            </a:r>
          </a:p>
          <a:p>
            <a:pPr eaLnBrk="0" hangingPunct="0">
              <a:defRPr/>
            </a:pPr>
            <a:r>
              <a:rPr lang="en-US" sz="1000" b="0">
                <a:solidFill>
                  <a:srgbClr val="FFFFFF"/>
                </a:solidFill>
              </a:rPr>
              <a:t>}</a:t>
            </a:r>
          </a:p>
        </p:txBody>
      </p:sp>
    </p:spTree>
    <p:extLst>
      <p:ext uri="{BB962C8B-B14F-4D97-AF65-F5344CB8AC3E}">
        <p14:creationId xmlns:p14="http://schemas.microsoft.com/office/powerpoint/2010/main" val="3601292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a:xfrm>
            <a:off x="911225" y="4316413"/>
            <a:ext cx="5022850" cy="4724400"/>
          </a:xfrm>
        </p:spPr>
        <p:txBody>
          <a:bodyPr>
            <a:normAutofit/>
          </a:bodyPr>
          <a:lstStyle/>
          <a:p>
            <a:pPr marL="228600" indent="-228600" eaLnBrk="1" hangingPunct="1">
              <a:lnSpc>
                <a:spcPct val="90000"/>
              </a:lnSpc>
              <a:defRPr/>
            </a:pPr>
            <a:r>
              <a:rPr lang="en-US" u="sng" dirty="0" err="1" smtClean="0"/>
              <a:t>ClientPull</a:t>
            </a:r>
            <a:r>
              <a:rPr lang="en-US" dirty="0" smtClean="0"/>
              <a:t>:</a:t>
            </a:r>
          </a:p>
          <a:p>
            <a:pPr marL="808037" lvl="1" indent="-228600" eaLnBrk="1" hangingPunct="1">
              <a:lnSpc>
                <a:spcPct val="90000"/>
              </a:lnSpc>
              <a:defRPr/>
            </a:pPr>
            <a:r>
              <a:rPr lang="en-US" sz="1050" dirty="0" smtClean="0"/>
              <a:t>Client pull information is sent to the client using the Refresh HTTP header. This header’s value specifies the number of seconds to display the page before pulling the next one, and it optionally includes a URL string that specifies the URL from which to pull. If no URL is given the same URL is used.  Some examples follow:</a:t>
            </a:r>
          </a:p>
          <a:p>
            <a:pPr marL="1085850" lvl="2" eaLnBrk="1" hangingPunct="1">
              <a:lnSpc>
                <a:spcPct val="90000"/>
              </a:lnSpc>
              <a:defRPr/>
            </a:pPr>
            <a:r>
              <a:rPr lang="en-US" sz="1050" dirty="0" smtClean="0"/>
              <a:t>A call to </a:t>
            </a:r>
            <a:r>
              <a:rPr lang="en-US" sz="1050" dirty="0" err="1" smtClean="0"/>
              <a:t>setHeader</a:t>
            </a:r>
            <a:r>
              <a:rPr lang="en-US" sz="1050" dirty="0" smtClean="0"/>
              <a:t>( ) that tells the client to reload this same </a:t>
            </a:r>
            <a:r>
              <a:rPr lang="en-US" sz="1050" dirty="0" err="1" smtClean="0"/>
              <a:t>servlet</a:t>
            </a:r>
            <a:r>
              <a:rPr lang="en-US" sz="1050" dirty="0" smtClean="0"/>
              <a:t> after showing its current content for three seconds:                </a:t>
            </a:r>
          </a:p>
          <a:p>
            <a:pPr lvl="3" eaLnBrk="1" hangingPunct="1">
              <a:lnSpc>
                <a:spcPct val="90000"/>
              </a:lnSpc>
              <a:defRPr/>
            </a:pPr>
            <a:r>
              <a:rPr lang="en-US" sz="1050" dirty="0" err="1" smtClean="0"/>
              <a:t>setHeader</a:t>
            </a:r>
            <a:r>
              <a:rPr lang="en-US" sz="1050" dirty="0" smtClean="0"/>
              <a:t>(“Refresh”, “3” );	</a:t>
            </a:r>
          </a:p>
          <a:p>
            <a:pPr marL="1085850" lvl="2" eaLnBrk="1" hangingPunct="1">
              <a:lnSpc>
                <a:spcPct val="90000"/>
              </a:lnSpc>
              <a:defRPr/>
            </a:pPr>
            <a:r>
              <a:rPr lang="en-US" sz="1050" dirty="0" err="1" smtClean="0"/>
              <a:t>setHeader</a:t>
            </a:r>
            <a:r>
              <a:rPr lang="en-US" sz="1050" dirty="0" smtClean="0"/>
              <a:t>(“Refresh”, “3;URL=https://syntelligence.syntelinc.com” );  :method call tells client to display </a:t>
            </a:r>
            <a:r>
              <a:rPr lang="en-US" sz="1050" dirty="0" err="1" smtClean="0"/>
              <a:t>Syntelligence</a:t>
            </a:r>
            <a:r>
              <a:rPr lang="en-US" sz="1050" dirty="0" smtClean="0"/>
              <a:t> page after three seconds.</a:t>
            </a:r>
          </a:p>
          <a:p>
            <a:pPr marL="685800" lvl="1" indent="-228600" eaLnBrk="1" hangingPunct="1">
              <a:lnSpc>
                <a:spcPct val="90000"/>
              </a:lnSpc>
              <a:defRPr/>
            </a:pPr>
            <a:endParaRPr lang="en-US" sz="1050" dirty="0" smtClean="0"/>
          </a:p>
          <a:p>
            <a:pPr marL="685800" lvl="1" indent="-228600" eaLnBrk="1" hangingPunct="1">
              <a:lnSpc>
                <a:spcPct val="90000"/>
              </a:lnSpc>
              <a:defRPr/>
            </a:pPr>
            <a:r>
              <a:rPr lang="en-US" sz="1050" dirty="0" smtClean="0"/>
              <a:t>Example:</a:t>
            </a:r>
          </a:p>
          <a:p>
            <a:pPr>
              <a:buFontTx/>
              <a:buNone/>
              <a:defRPr/>
            </a:pPr>
            <a:endParaRPr lang="en-US" dirty="0" smtClean="0"/>
          </a:p>
          <a:p>
            <a:pPr>
              <a:buFontTx/>
              <a:buNone/>
              <a:defRPr/>
            </a:pPr>
            <a:r>
              <a:rPr lang="en-US" dirty="0" smtClean="0"/>
              <a:t/>
            </a:r>
            <a:br>
              <a:rPr lang="en-US" dirty="0" smtClean="0"/>
            </a:br>
            <a:endParaRPr lang="en-US" dirty="0" smtClean="0"/>
          </a:p>
          <a:p>
            <a:pPr marL="1543050" lvl="3" eaLnBrk="1" hangingPunct="1">
              <a:lnSpc>
                <a:spcPct val="90000"/>
              </a:lnSpc>
              <a:buFontTx/>
              <a:buNone/>
              <a:defRPr/>
            </a:pPr>
            <a:endParaRPr lang="en-US" dirty="0" smtClean="0"/>
          </a:p>
          <a:p>
            <a:pPr marL="1085850" lvl="2" eaLnBrk="1" hangingPunct="1">
              <a:lnSpc>
                <a:spcPct val="90000"/>
              </a:lnSpc>
              <a:buFont typeface="Wingdings" pitchFamily="2" charset="2"/>
              <a:buChar char="Ø"/>
              <a:defRPr/>
            </a:pPr>
            <a:endParaRPr lang="en-US" dirty="0" smtClean="0"/>
          </a:p>
          <a:p>
            <a:pPr marL="685800" lvl="1" indent="-228600" eaLnBrk="1" hangingPunct="1">
              <a:lnSpc>
                <a:spcPct val="90000"/>
              </a:lnSpc>
              <a:buFont typeface="Wingdings" pitchFamily="2" charset="2"/>
              <a:buChar char="Ø"/>
              <a:defRPr/>
            </a:pPr>
            <a:endParaRPr lang="en-US" dirty="0" smtClean="0"/>
          </a:p>
          <a:p>
            <a:pPr>
              <a:defRPr/>
            </a:pPr>
            <a:endParaRPr lang="en-US" dirty="0"/>
          </a:p>
        </p:txBody>
      </p:sp>
      <p:sp>
        <p:nvSpPr>
          <p:cNvPr id="38916" name="Footer Placeholder 3"/>
          <p:cNvSpPr>
            <a:spLocks noGrp="1"/>
          </p:cNvSpPr>
          <p:nvPr>
            <p:ph type="ftr" sz="quarter" idx="4"/>
          </p:nvPr>
        </p:nvSpPr>
        <p:spPr/>
        <p:txBody>
          <a:bodyPr/>
          <a:lstStyle/>
          <a:p>
            <a:pPr>
              <a:defRPr/>
            </a:pPr>
            <a:endParaRPr lang="en-US" smtClean="0"/>
          </a:p>
        </p:txBody>
      </p:sp>
      <p:sp>
        <p:nvSpPr>
          <p:cNvPr id="38917"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91F1F049-66ED-4E67-94F2-6A71240D72ED}" type="slidenum">
              <a:rPr lang="en-US" sz="1200" b="0">
                <a:latin typeface="Times New Roman" panose="02020603050405020304" pitchFamily="18" charset="0"/>
              </a:rPr>
              <a:pPr/>
              <a:t>10</a:t>
            </a:fld>
            <a:endParaRPr lang="en-US" sz="1200" b="0">
              <a:latin typeface="Times New Roman" panose="02020603050405020304" pitchFamily="18" charset="0"/>
            </a:endParaRPr>
          </a:p>
        </p:txBody>
      </p:sp>
      <p:sp>
        <p:nvSpPr>
          <p:cNvPr id="6" name="Rounded Rectangle 5"/>
          <p:cNvSpPr/>
          <p:nvPr/>
        </p:nvSpPr>
        <p:spPr>
          <a:xfrm>
            <a:off x="1974850" y="6678613"/>
            <a:ext cx="3657600" cy="2286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sz="1000" dirty="0">
                <a:latin typeface="Arial" pitchFamily="34" charset="0"/>
                <a:cs typeface="Arial" pitchFamily="34" charset="0"/>
              </a:rPr>
              <a:t>import java.io.*;</a:t>
            </a:r>
            <a:br>
              <a:rPr lang="en-US" sz="1000" dirty="0">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rPr>
              <a:t>java.sql.Date</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rPr>
              <a:t>java.util</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hlinkClick r:id="" action="ppaction://hlinkfile"/>
              </a:rPr>
              <a:t>javax</a:t>
            </a:r>
            <a:r>
              <a:rPr lang="en-US" sz="1000" b="0" dirty="0" err="1">
                <a:solidFill>
                  <a:schemeClr val="tx1"/>
                </a:solidFill>
                <a:latin typeface="Arial" pitchFamily="34" charset="0"/>
                <a:cs typeface="Arial" pitchFamily="34" charset="0"/>
              </a:rPr>
              <a:t>.servlet</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rPr>
              <a:t>javax.servlet.http</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public class </a:t>
            </a:r>
            <a:r>
              <a:rPr lang="en-US" sz="1000" b="0" dirty="0" err="1">
                <a:solidFill>
                  <a:schemeClr val="tx1"/>
                </a:solidFill>
                <a:latin typeface="Arial" pitchFamily="34" charset="0"/>
                <a:cs typeface="Arial" pitchFamily="34" charset="0"/>
              </a:rPr>
              <a:t>ClientPull</a:t>
            </a:r>
            <a:r>
              <a:rPr lang="en-US" sz="1000" b="0" dirty="0">
                <a:solidFill>
                  <a:schemeClr val="tx1"/>
                </a:solidFill>
                <a:latin typeface="Arial" pitchFamily="34" charset="0"/>
                <a:cs typeface="Arial" pitchFamily="34" charset="0"/>
              </a:rPr>
              <a:t> extends </a:t>
            </a:r>
            <a:r>
              <a:rPr lang="en-US" sz="1000" b="0" dirty="0" err="1">
                <a:solidFill>
                  <a:schemeClr val="tx1"/>
                </a:solidFill>
                <a:latin typeface="Arial" pitchFamily="34" charset="0"/>
                <a:cs typeface="Arial" pitchFamily="34" charset="0"/>
              </a:rPr>
              <a:t>HttpServlet</a:t>
            </a:r>
            <a:r>
              <a:rPr lang="en-US" sz="1000" b="0" dirty="0">
                <a:solidFill>
                  <a:schemeClr val="tx1"/>
                </a:solidFill>
                <a:latin typeface="Arial" pitchFamily="34" charset="0"/>
                <a:cs typeface="Arial" pitchFamily="34" charset="0"/>
              </a:rPr>
              <a:t>{    </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public void </a:t>
            </a:r>
            <a:r>
              <a:rPr lang="en-US" sz="1000" b="0" dirty="0" err="1">
                <a:solidFill>
                  <a:schemeClr val="tx1"/>
                </a:solidFill>
                <a:latin typeface="Arial" pitchFamily="34" charset="0"/>
                <a:cs typeface="Arial" pitchFamily="34" charset="0"/>
              </a:rPr>
              <a:t>doGet</a:t>
            </a:r>
            <a:r>
              <a:rPr lang="en-US" sz="1000" b="0" dirty="0">
                <a:solidFill>
                  <a:schemeClr val="tx1"/>
                </a:solidFill>
                <a:latin typeface="Arial" pitchFamily="34" charset="0"/>
                <a:cs typeface="Arial" pitchFamily="34" charset="0"/>
              </a:rPr>
              <a:t>(</a:t>
            </a:r>
            <a:r>
              <a:rPr lang="en-US" sz="1000" b="0" dirty="0" err="1">
                <a:solidFill>
                  <a:schemeClr val="tx1"/>
                </a:solidFill>
                <a:latin typeface="Arial" pitchFamily="34" charset="0"/>
                <a:cs typeface="Arial" pitchFamily="34" charset="0"/>
              </a:rPr>
              <a:t>HttpServletRequest</a:t>
            </a: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req,HttpServletResponse</a:t>
            </a:r>
            <a:r>
              <a:rPr lang="en-US" sz="1000" b="0" dirty="0">
                <a:solidFill>
                  <a:schemeClr val="tx1"/>
                </a:solidFill>
                <a:latin typeface="Arial" pitchFamily="34" charset="0"/>
                <a:cs typeface="Arial" pitchFamily="34" charset="0"/>
              </a:rPr>
              <a:t> res)throws </a:t>
            </a:r>
            <a:r>
              <a:rPr lang="en-US" sz="1000" b="0" dirty="0" err="1">
                <a:solidFill>
                  <a:schemeClr val="tx1"/>
                </a:solidFill>
                <a:latin typeface="Arial" pitchFamily="34" charset="0"/>
                <a:cs typeface="Arial" pitchFamily="34" charset="0"/>
              </a:rPr>
              <a:t>ServletException,IOException</a:t>
            </a:r>
            <a:r>
              <a:rPr lang="en-US" sz="1000" b="0" dirty="0">
                <a:solidFill>
                  <a:schemeClr val="tx1"/>
                </a:solidFill>
                <a:latin typeface="Arial" pitchFamily="34" charset="0"/>
                <a:cs typeface="Arial" pitchFamily="34" charset="0"/>
              </a:rPr>
              <a:t>{        </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res.setContentType</a:t>
            </a:r>
            <a:r>
              <a:rPr lang="en-US" sz="1000" b="0" dirty="0">
                <a:solidFill>
                  <a:schemeClr val="tx1"/>
                </a:solidFill>
                <a:latin typeface="Arial" pitchFamily="34" charset="0"/>
                <a:cs typeface="Arial" pitchFamily="34" charset="0"/>
              </a:rPr>
              <a:t>("text/plain");</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PrintWriter</a:t>
            </a:r>
            <a:r>
              <a:rPr lang="en-US" sz="1000" b="0" dirty="0">
                <a:solidFill>
                  <a:schemeClr val="tx1"/>
                </a:solidFill>
                <a:latin typeface="Arial" pitchFamily="34" charset="0"/>
                <a:cs typeface="Arial" pitchFamily="34" charset="0"/>
              </a:rPr>
              <a:t> out= </a:t>
            </a:r>
            <a:r>
              <a:rPr lang="en-US" sz="1000" b="0" dirty="0" err="1">
                <a:solidFill>
                  <a:schemeClr val="tx1"/>
                </a:solidFill>
                <a:latin typeface="Arial" pitchFamily="34" charset="0"/>
                <a:cs typeface="Arial" pitchFamily="34" charset="0"/>
              </a:rPr>
              <a:t>res.getWriter</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res.setHeader</a:t>
            </a:r>
            <a:r>
              <a:rPr lang="en-US" sz="1000" b="0" dirty="0">
                <a:solidFill>
                  <a:schemeClr val="tx1"/>
                </a:solidFill>
                <a:latin typeface="Arial" pitchFamily="34" charset="0"/>
                <a:cs typeface="Arial" pitchFamily="34" charset="0"/>
              </a:rPr>
              <a:t>("Refresh","10");</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out.println</a:t>
            </a:r>
            <a:r>
              <a:rPr lang="en-US" sz="1000" b="0" dirty="0">
                <a:solidFill>
                  <a:schemeClr val="tx1"/>
                </a:solidFill>
                <a:latin typeface="Arial" pitchFamily="34" charset="0"/>
                <a:cs typeface="Arial" pitchFamily="34" charset="0"/>
              </a:rPr>
              <a:t>(new Date().</a:t>
            </a:r>
            <a:r>
              <a:rPr lang="en-US" sz="1000" b="0" dirty="0" err="1">
                <a:solidFill>
                  <a:schemeClr val="tx1"/>
                </a:solidFill>
                <a:latin typeface="Arial" pitchFamily="34" charset="0"/>
                <a:cs typeface="Arial" pitchFamily="34" charset="0"/>
              </a:rPr>
              <a:t>toString</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dirty="0">
                <a:latin typeface="Arial" pitchFamily="34" charset="0"/>
                <a:cs typeface="Arial" pitchFamily="34" charset="0"/>
              </a:rPr>
              <a:t/>
            </a:r>
            <a:br>
              <a:rPr lang="en-US" sz="1000" dirty="0">
                <a:latin typeface="Arial" pitchFamily="34" charset="0"/>
                <a:cs typeface="Arial" pitchFamily="34" charset="0"/>
              </a:rPr>
            </a:br>
            <a:r>
              <a:rPr lang="en-US" sz="1000" dirty="0">
                <a:latin typeface="Arial" pitchFamily="34" charset="0"/>
                <a:cs typeface="Arial" pitchFamily="34" charset="0"/>
              </a:rPr>
              <a:t>}</a:t>
            </a:r>
          </a:p>
        </p:txBody>
      </p:sp>
    </p:spTree>
    <p:extLst>
      <p:ext uri="{BB962C8B-B14F-4D97-AF65-F5344CB8AC3E}">
        <p14:creationId xmlns:p14="http://schemas.microsoft.com/office/powerpoint/2010/main" val="3565291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05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69097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smtClean="0">
                <a:solidFill>
                  <a:prstClr val="white"/>
                </a:solidFill>
                <a:effectLst>
                  <a:outerShdw blurRad="38100" dist="38100" dir="2700000" algn="tl">
                    <a:srgbClr val="000000">
                      <a:alpha val="43137"/>
                    </a:srgbClr>
                  </a:outerShdw>
                </a:effectLst>
              </a:rPr>
              <a:t>Thank You!</a:t>
            </a:r>
            <a:endParaRPr lang="en-US" sz="8000" b="1" dirty="0">
              <a:solidFill>
                <a:prstClr val="white"/>
              </a:solidFill>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67537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875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8820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prstClr val="white"/>
                </a:solidFill>
              </a:rPr>
              <a:t>© 2017, Syntel, Inc.</a:t>
            </a:r>
            <a:endParaRPr lang="en-US" sz="800" dirty="0">
              <a:solidFill>
                <a:prstClr val="white"/>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967573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ejb_server:8000/ServletJsp/servlet/siteselecto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6141" y="2425701"/>
            <a:ext cx="7224577" cy="1684190"/>
          </a:xfrm>
        </p:spPr>
        <p:txBody>
          <a:bodyPr/>
          <a:lstStyle/>
          <a:p>
            <a:r>
              <a:rPr lang="en-US" dirty="0" smtClean="0"/>
              <a:t>Servlet-Request and Response </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Servlet Objects and Methods</a:t>
            </a:r>
          </a:p>
        </p:txBody>
      </p:sp>
      <p:sp>
        <p:nvSpPr>
          <p:cNvPr id="20483" name="Content Placeholder 2"/>
          <p:cNvSpPr>
            <a:spLocks noGrp="1"/>
          </p:cNvSpPr>
          <p:nvPr>
            <p:ph idx="1"/>
          </p:nvPr>
        </p:nvSpPr>
        <p:spPr/>
        <p:txBody>
          <a:bodyPr/>
          <a:lstStyle/>
          <a:p>
            <a:r>
              <a:rPr lang="en-US" smtClean="0"/>
              <a:t>Structure of Response </a:t>
            </a:r>
          </a:p>
          <a:p>
            <a:pPr lvl="1"/>
            <a:r>
              <a:rPr lang="en-US" smtClean="0"/>
              <a:t>HttpResponse Header: </a:t>
            </a:r>
            <a:r>
              <a:rPr lang="en-US" b="1" u="sng" smtClean="0"/>
              <a:t>ClientPull</a:t>
            </a:r>
          </a:p>
          <a:p>
            <a:pPr lvl="2"/>
            <a:r>
              <a:rPr lang="en-US" sz="1800"/>
              <a:t>Almost  similar to </a:t>
            </a:r>
            <a:r>
              <a:rPr lang="en-US" sz="1800" b="1"/>
              <a:t>redirection</a:t>
            </a:r>
            <a:r>
              <a:rPr lang="en-US" sz="1800"/>
              <a:t>, with the exception , the browser actually displays the content from the first before retrieving and displaying the content from the next page.</a:t>
            </a:r>
          </a:p>
          <a:p>
            <a:pPr lvl="3"/>
            <a:r>
              <a:rPr lang="en-US" sz="1600" b="1"/>
              <a:t>res.setHeader(“Refresh”, “3” ): </a:t>
            </a:r>
            <a:r>
              <a:rPr lang="en-US" sz="1600"/>
              <a:t>This method tells the client to reload same servlet after showing its current content for three seconds.</a:t>
            </a:r>
          </a:p>
          <a:p>
            <a:pPr lvl="3"/>
            <a:r>
              <a:rPr lang="en-US" sz="1600" b="1"/>
              <a:t>res.setHeader(“Refresh”, “3;URL=url” ): </a:t>
            </a:r>
            <a:r>
              <a:rPr lang="en-US" sz="1600"/>
              <a:t>This method tells client to load page at URL url after three seconds.</a:t>
            </a:r>
          </a:p>
          <a:p>
            <a:pPr lvl="1"/>
            <a:endParaRPr lang="en-US" smtClean="0"/>
          </a:p>
          <a:p>
            <a:pPr lvl="1"/>
            <a:endParaRPr lang="en-US" smtClean="0"/>
          </a:p>
        </p:txBody>
      </p:sp>
      <p:pic>
        <p:nvPicPr>
          <p:cNvPr id="20484" name="Picture 3" descr="ClientPul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114800"/>
            <a:ext cx="65532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962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Objectives</a:t>
            </a:r>
          </a:p>
        </p:txBody>
      </p:sp>
      <p:sp>
        <p:nvSpPr>
          <p:cNvPr id="5123" name="Rectangle 3"/>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dirty="0" smtClean="0"/>
              <a:t>At the end of this module you would be able to understand,</a:t>
            </a:r>
          </a:p>
          <a:p>
            <a:pPr eaLnBrk="1" hangingPunct="1">
              <a:lnSpc>
                <a:spcPct val="150000"/>
              </a:lnSpc>
            </a:pPr>
            <a:r>
              <a:rPr lang="en-US" dirty="0" smtClean="0"/>
              <a:t>What is Request Object?</a:t>
            </a:r>
          </a:p>
          <a:p>
            <a:pPr lvl="1"/>
            <a:r>
              <a:rPr lang="en-US" dirty="0" smtClean="0"/>
              <a:t>Process GET and POST Requests from Web Clients</a:t>
            </a:r>
          </a:p>
          <a:p>
            <a:pPr lvl="1"/>
            <a:r>
              <a:rPr lang="en-US" dirty="0" smtClean="0"/>
              <a:t>Retrieve Parameters from HTML Client Forms	</a:t>
            </a:r>
          </a:p>
          <a:p>
            <a:pPr lvl="1"/>
            <a:r>
              <a:rPr lang="en-US" dirty="0" smtClean="0"/>
              <a:t>Retrieve path information	</a:t>
            </a:r>
          </a:p>
          <a:p>
            <a:pPr lvl="1"/>
            <a:r>
              <a:rPr lang="en-US" dirty="0" smtClean="0"/>
              <a:t>Determine what was requested and how </a:t>
            </a:r>
          </a:p>
          <a:p>
            <a:pPr lvl="1"/>
            <a:r>
              <a:rPr lang="en-US" dirty="0" smtClean="0"/>
              <a:t>Retrieve request headers	</a:t>
            </a:r>
            <a:endParaRPr lang="en-US" altLang="ja-JP" dirty="0" smtClean="0">
              <a:ea typeface="MS PGothic" panose="020B0600070205080204" pitchFamily="34" charset="-128"/>
            </a:endParaRPr>
          </a:p>
          <a:p>
            <a:pPr lvl="1"/>
            <a:r>
              <a:rPr lang="en-US" altLang="ja-JP" dirty="0" smtClean="0">
                <a:ea typeface="MS PGothic" panose="020B0600070205080204" pitchFamily="34" charset="-128"/>
              </a:rPr>
              <a:t>Retrieve information uploaded as files</a:t>
            </a:r>
            <a:endParaRPr lang="en-US" dirty="0" smtClean="0"/>
          </a:p>
          <a:p>
            <a:pPr eaLnBrk="1" hangingPunct="1">
              <a:lnSpc>
                <a:spcPct val="150000"/>
              </a:lnSpc>
            </a:pPr>
            <a:r>
              <a:rPr lang="en-US" dirty="0" smtClean="0"/>
              <a:t>What is Response Object?</a:t>
            </a:r>
          </a:p>
          <a:p>
            <a:pPr lvl="1" eaLnBrk="1" hangingPunct="1">
              <a:lnSpc>
                <a:spcPct val="150000"/>
              </a:lnSpc>
            </a:pPr>
            <a:r>
              <a:rPr lang="en-US" dirty="0" smtClean="0"/>
              <a:t>Structure of Response Object</a:t>
            </a:r>
          </a:p>
        </p:txBody>
      </p:sp>
      <p:pic>
        <p:nvPicPr>
          <p:cNvPr id="5124" name="Picture 27" descr="http://2.bp.blogspot.com/_y9Y2xh431vE/S8-Td7OVW8I/AAAAAAAAACc/8iTFRetf6Ko/s1600/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362200"/>
            <a:ext cx="1752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743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smtClean="0">
                <a:latin typeface="+mn-lt"/>
              </a:rPr>
              <a:t>Servlet  Request and Response Objects </a:t>
            </a:r>
            <a:endParaRPr lang="en-US" dirty="0">
              <a:latin typeface="+mn-lt"/>
            </a:endParaRPr>
          </a:p>
        </p:txBody>
      </p:sp>
      <p:sp>
        <p:nvSpPr>
          <p:cNvPr id="6147" name="Rectangle 3"/>
          <p:cNvSpPr>
            <a:spLocks noGrp="1" noChangeArrowheads="1"/>
          </p:cNvSpPr>
          <p:nvPr>
            <p:ph idx="1"/>
          </p:nvPr>
        </p:nvSpPr>
        <p:spPr>
          <a:xfrm>
            <a:off x="862208" y="1152394"/>
            <a:ext cx="8674100" cy="4960938"/>
          </a:xfrm>
        </p:spPr>
        <p:txBody>
          <a:bodyPr/>
          <a:lstStyle/>
          <a:p>
            <a:pPr eaLnBrk="1" hangingPunct="1"/>
            <a:r>
              <a:rPr lang="en-US" dirty="0" smtClean="0"/>
              <a:t>Servlet Request and Response Objects?</a:t>
            </a:r>
          </a:p>
          <a:p>
            <a:pPr lvl="1"/>
            <a:r>
              <a:rPr lang="en-US" dirty="0" err="1" smtClean="0"/>
              <a:t>HttpServlet</a:t>
            </a:r>
            <a:r>
              <a:rPr lang="en-US" dirty="0" smtClean="0"/>
              <a:t> gets request from a client (browser) on the </a:t>
            </a:r>
            <a:r>
              <a:rPr lang="en-US" dirty="0" err="1" smtClean="0"/>
              <a:t>HttpServletRequest</a:t>
            </a:r>
            <a:r>
              <a:rPr lang="en-US" dirty="0" smtClean="0"/>
              <a:t> interface and can return response to the client through the </a:t>
            </a:r>
            <a:r>
              <a:rPr lang="en-US" dirty="0" err="1" smtClean="0"/>
              <a:t>HttpServletResponse</a:t>
            </a:r>
            <a:r>
              <a:rPr lang="en-US" dirty="0" smtClean="0"/>
              <a:t> interface  . </a:t>
            </a:r>
          </a:p>
          <a:p>
            <a:pPr eaLnBrk="1" hangingPunct="1"/>
            <a:endParaRPr lang="en-US" dirty="0" smtClean="0"/>
          </a:p>
          <a:p>
            <a:pPr eaLnBrk="1" hangingPunct="1"/>
            <a:endParaRPr lang="en-US" dirty="0" smtClean="0"/>
          </a:p>
        </p:txBody>
      </p:sp>
      <p:pic>
        <p:nvPicPr>
          <p:cNvPr id="6148" name="Picture 3" descr="Respons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73250" y="2267001"/>
            <a:ext cx="6075123" cy="40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5282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err="1" smtClean="0">
                <a:latin typeface="+mn-lt"/>
              </a:rPr>
              <a:t>Servlet</a:t>
            </a:r>
            <a:r>
              <a:rPr lang="en-US" dirty="0" smtClean="0">
                <a:latin typeface="+mn-lt"/>
              </a:rPr>
              <a:t> Request  and Response Objects</a:t>
            </a:r>
            <a:endParaRPr lang="en-US" dirty="0">
              <a:latin typeface="+mn-lt"/>
            </a:endParaRPr>
          </a:p>
        </p:txBody>
      </p:sp>
      <p:sp>
        <p:nvSpPr>
          <p:cNvPr id="7171" name="Rectangle 3"/>
          <p:cNvSpPr>
            <a:spLocks noGrp="1" noChangeArrowheads="1"/>
          </p:cNvSpPr>
          <p:nvPr>
            <p:ph idx="1"/>
          </p:nvPr>
        </p:nvSpPr>
        <p:spPr>
          <a:xfrm>
            <a:off x="732969" y="1053752"/>
            <a:ext cx="8674100" cy="4960938"/>
          </a:xfrm>
        </p:spPr>
        <p:txBody>
          <a:bodyPr/>
          <a:lstStyle/>
          <a:p>
            <a:pPr eaLnBrk="1" hangingPunct="1"/>
            <a:r>
              <a:rPr lang="en-US" dirty="0" smtClean="0"/>
              <a:t>What is a Request Object?</a:t>
            </a:r>
          </a:p>
          <a:p>
            <a:pPr lvl="1"/>
            <a:r>
              <a:rPr lang="en-US" dirty="0" smtClean="0"/>
              <a:t>The </a:t>
            </a:r>
            <a:r>
              <a:rPr lang="en-US" dirty="0" err="1" smtClean="0"/>
              <a:t>HttpServletRequest</a:t>
            </a:r>
            <a:r>
              <a:rPr lang="en-US" dirty="0" smtClean="0"/>
              <a:t> object provides access to the request data, such as request headers, path info, and query string, as well as to some higher-level information such as cookies. </a:t>
            </a:r>
          </a:p>
          <a:p>
            <a:pPr lvl="1"/>
            <a:endParaRPr lang="en-US" dirty="0" smtClean="0"/>
          </a:p>
          <a:p>
            <a:pPr eaLnBrk="1" hangingPunct="1"/>
            <a:endParaRPr lang="en-US" dirty="0" smtClean="0"/>
          </a:p>
          <a:p>
            <a:pPr eaLnBrk="1" hangingPunct="1"/>
            <a:endParaRPr lang="en-US" dirty="0" smtClean="0"/>
          </a:p>
        </p:txBody>
      </p:sp>
      <p:pic>
        <p:nvPicPr>
          <p:cNvPr id="7172" name="Picture 3" descr="imagesCAEYPZC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6663" y="2277149"/>
            <a:ext cx="9749425" cy="392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53473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Servlet </a:t>
            </a:r>
            <a:r>
              <a:rPr lang="en-US" dirty="0" smtClean="0"/>
              <a:t>Request Object	</a:t>
            </a:r>
            <a:endParaRPr lang="en-US" dirty="0" smtClean="0"/>
          </a:p>
        </p:txBody>
      </p:sp>
      <p:sp>
        <p:nvSpPr>
          <p:cNvPr id="9219" name="Content Placeholder 2"/>
          <p:cNvSpPr>
            <a:spLocks noGrp="1"/>
          </p:cNvSpPr>
          <p:nvPr>
            <p:ph idx="1"/>
          </p:nvPr>
        </p:nvSpPr>
        <p:spPr/>
        <p:txBody>
          <a:bodyPr>
            <a:normAutofit/>
          </a:bodyPr>
          <a:lstStyle/>
          <a:p>
            <a:pPr lvl="1"/>
            <a:r>
              <a:rPr lang="en-US" dirty="0" smtClean="0"/>
              <a:t>Processing </a:t>
            </a:r>
            <a:r>
              <a:rPr lang="en-US" dirty="0" smtClean="0"/>
              <a:t>Form Data:</a:t>
            </a:r>
          </a:p>
          <a:p>
            <a:pPr marL="457200" lvl="2" indent="0">
              <a:buNone/>
            </a:pPr>
            <a:r>
              <a:rPr lang="en-US" sz="1800" dirty="0"/>
              <a:t>The servlet receives  parameters using these methods: </a:t>
            </a:r>
          </a:p>
          <a:p>
            <a:pPr lvl="3"/>
            <a:r>
              <a:rPr lang="en-US" sz="1600" dirty="0">
                <a:solidFill>
                  <a:schemeClr val="accent5"/>
                </a:solidFill>
              </a:rPr>
              <a:t>public String </a:t>
            </a:r>
            <a:r>
              <a:rPr lang="en-US" sz="1600" dirty="0" err="1">
                <a:solidFill>
                  <a:schemeClr val="accent5"/>
                </a:solidFill>
              </a:rPr>
              <a:t>ServletRequest.getParameter</a:t>
            </a:r>
            <a:r>
              <a:rPr lang="en-US" sz="1600" dirty="0">
                <a:solidFill>
                  <a:schemeClr val="accent5"/>
                </a:solidFill>
              </a:rPr>
              <a:t> (String name)</a:t>
            </a:r>
          </a:p>
          <a:p>
            <a:pPr lvl="3"/>
            <a:r>
              <a:rPr lang="en-US" sz="1600" dirty="0">
                <a:solidFill>
                  <a:schemeClr val="accent5"/>
                </a:solidFill>
              </a:rPr>
              <a:t>public String[] </a:t>
            </a:r>
            <a:r>
              <a:rPr lang="en-US" sz="1600" dirty="0" err="1">
                <a:solidFill>
                  <a:schemeClr val="accent5"/>
                </a:solidFill>
              </a:rPr>
              <a:t>ServletRequest.getParameterValues</a:t>
            </a:r>
            <a:r>
              <a:rPr lang="en-US" sz="1600" dirty="0">
                <a:solidFill>
                  <a:schemeClr val="accent5"/>
                </a:solidFill>
              </a:rPr>
              <a:t> (String name)</a:t>
            </a:r>
          </a:p>
          <a:p>
            <a:pPr lvl="3"/>
            <a:r>
              <a:rPr lang="en-US" sz="1600" dirty="0">
                <a:solidFill>
                  <a:schemeClr val="accent5"/>
                </a:solidFill>
              </a:rPr>
              <a:t>public Enumeration </a:t>
            </a:r>
            <a:r>
              <a:rPr lang="en-US" sz="1600" dirty="0" err="1">
                <a:solidFill>
                  <a:schemeClr val="accent5"/>
                </a:solidFill>
              </a:rPr>
              <a:t>ServletRequest.getParameterNames</a:t>
            </a:r>
            <a:r>
              <a:rPr lang="en-US" sz="1600" dirty="0">
                <a:solidFill>
                  <a:schemeClr val="accent5"/>
                </a:solidFill>
              </a:rPr>
              <a:t>()</a:t>
            </a:r>
          </a:p>
          <a:p>
            <a:pPr lvl="3"/>
            <a:r>
              <a:rPr lang="en-US" sz="1600" dirty="0">
                <a:solidFill>
                  <a:schemeClr val="accent5"/>
                </a:solidFill>
              </a:rPr>
              <a:t>public String </a:t>
            </a:r>
            <a:r>
              <a:rPr lang="en-US" sz="1600" dirty="0" err="1">
                <a:solidFill>
                  <a:schemeClr val="accent5"/>
                </a:solidFill>
              </a:rPr>
              <a:t>ServletRequest.getQueryString</a:t>
            </a:r>
            <a:r>
              <a:rPr lang="en-US" sz="1600" dirty="0" smtClean="0">
                <a:solidFill>
                  <a:schemeClr val="accent5"/>
                </a:solidFill>
              </a:rPr>
              <a:t>()</a:t>
            </a:r>
          </a:p>
          <a:p>
            <a:pPr lvl="1"/>
            <a:r>
              <a:rPr lang="en-US" dirty="0"/>
              <a:t>Path Elements:</a:t>
            </a:r>
          </a:p>
          <a:p>
            <a:pPr lvl="2"/>
            <a:r>
              <a:rPr lang="en-US" dirty="0"/>
              <a:t>Context path: The prefix for the deployed application. </a:t>
            </a:r>
          </a:p>
          <a:p>
            <a:pPr lvl="2"/>
            <a:r>
              <a:rPr lang="en-US" dirty="0"/>
              <a:t>Servlet path : The prefix that mapped to servlet handling the request. </a:t>
            </a:r>
          </a:p>
          <a:p>
            <a:pPr lvl="2"/>
            <a:r>
              <a:rPr lang="en-US" dirty="0"/>
              <a:t>Path info  :The remaining segment of the request path </a:t>
            </a:r>
            <a:r>
              <a:rPr lang="en-US" dirty="0" err="1"/>
              <a:t>adter</a:t>
            </a:r>
            <a:r>
              <a:rPr lang="en-US" dirty="0"/>
              <a:t> the context path or the servlet path. </a:t>
            </a:r>
          </a:p>
          <a:p>
            <a:pPr lvl="2"/>
            <a:r>
              <a:rPr lang="en-US" dirty="0"/>
              <a:t>The </a:t>
            </a:r>
            <a:r>
              <a:rPr lang="en-US" dirty="0"/>
              <a:t>servlet can use the </a:t>
            </a:r>
            <a:r>
              <a:rPr lang="en-US" dirty="0" err="1"/>
              <a:t>getPathInfo</a:t>
            </a:r>
            <a:r>
              <a:rPr lang="en-US" dirty="0"/>
              <a:t>( ) method to get extra path information:</a:t>
            </a:r>
          </a:p>
          <a:p>
            <a:pPr lvl="3"/>
            <a:r>
              <a:rPr lang="en-US" sz="1600" dirty="0">
                <a:solidFill>
                  <a:schemeClr val="accent5"/>
                </a:solidFill>
              </a:rPr>
              <a:t>public  String </a:t>
            </a:r>
            <a:r>
              <a:rPr lang="en-US" sz="1600" dirty="0" err="1">
                <a:solidFill>
                  <a:schemeClr val="accent5"/>
                </a:solidFill>
              </a:rPr>
              <a:t>HttpServletRequest.getPathInfo</a:t>
            </a:r>
            <a:r>
              <a:rPr lang="en-US" sz="1600" dirty="0">
                <a:solidFill>
                  <a:schemeClr val="accent5"/>
                </a:solidFill>
              </a:rPr>
              <a:t>( )</a:t>
            </a:r>
          </a:p>
          <a:p>
            <a:pPr lvl="3"/>
            <a:r>
              <a:rPr lang="en-US" sz="1600" dirty="0">
                <a:solidFill>
                  <a:schemeClr val="accent5"/>
                </a:solidFill>
              </a:rPr>
              <a:t>Example: http://server:port/servlet/ViewFile/index.html</a:t>
            </a:r>
          </a:p>
          <a:p>
            <a:pPr lvl="2"/>
            <a:r>
              <a:rPr lang="en-US" dirty="0"/>
              <a:t>The </a:t>
            </a:r>
            <a:r>
              <a:rPr lang="en-US" dirty="0" err="1"/>
              <a:t>getPathTranslated</a:t>
            </a:r>
            <a:r>
              <a:rPr lang="en-US" dirty="0"/>
              <a:t>( ) method returns the extra path information translated to a real file system path or null if there is no extra path information.</a:t>
            </a:r>
            <a:r>
              <a:rPr lang="en-US" sz="1800" dirty="0"/>
              <a:t> </a:t>
            </a:r>
          </a:p>
          <a:p>
            <a:pPr lvl="3"/>
            <a:r>
              <a:rPr lang="en-US" sz="1600" dirty="0">
                <a:solidFill>
                  <a:schemeClr val="accent5"/>
                </a:solidFill>
              </a:rPr>
              <a:t>public  String </a:t>
            </a:r>
            <a:r>
              <a:rPr lang="en-US" sz="1600" dirty="0" err="1">
                <a:solidFill>
                  <a:schemeClr val="accent5"/>
                </a:solidFill>
              </a:rPr>
              <a:t>HttpServletRequest.getPathTranslated</a:t>
            </a:r>
            <a:r>
              <a:rPr lang="en-US" sz="1600" dirty="0">
                <a:solidFill>
                  <a:schemeClr val="accent5"/>
                </a:solidFill>
              </a:rPr>
              <a:t>( )</a:t>
            </a:r>
            <a:endParaRPr lang="en-US" sz="1600" dirty="0">
              <a:solidFill>
                <a:schemeClr val="accent5"/>
              </a:solidFill>
            </a:endParaRPr>
          </a:p>
          <a:p>
            <a:pPr marL="1371600" lvl="3" indent="0">
              <a:buNone/>
            </a:pPr>
            <a:endParaRPr lang="en-US" dirty="0" smtClean="0">
              <a:solidFill>
                <a:srgbClr val="FF0000"/>
              </a:solidFill>
            </a:endParaRPr>
          </a:p>
          <a:p>
            <a:pPr lvl="2"/>
            <a:endParaRPr lang="en-US" dirty="0" smtClean="0"/>
          </a:p>
        </p:txBody>
      </p:sp>
    </p:spTree>
    <p:extLst>
      <p:ext uri="{BB962C8B-B14F-4D97-AF65-F5344CB8AC3E}">
        <p14:creationId xmlns:p14="http://schemas.microsoft.com/office/powerpoint/2010/main" val="2572606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smtClean="0">
                <a:latin typeface="+mn-lt"/>
              </a:rPr>
              <a:t>Servlet Response Object</a:t>
            </a:r>
            <a:endParaRPr lang="en-US" dirty="0">
              <a:latin typeface="+mn-lt"/>
            </a:endParaRPr>
          </a:p>
        </p:txBody>
      </p:sp>
      <p:sp>
        <p:nvSpPr>
          <p:cNvPr id="11267" name="Rectangle 3"/>
          <p:cNvSpPr>
            <a:spLocks noGrp="1" noChangeArrowheads="1"/>
          </p:cNvSpPr>
          <p:nvPr>
            <p:ph idx="1"/>
          </p:nvPr>
        </p:nvSpPr>
        <p:spPr>
          <a:xfrm>
            <a:off x="635870" y="971550"/>
            <a:ext cx="8746125" cy="5416724"/>
          </a:xfrm>
        </p:spPr>
        <p:txBody>
          <a:bodyPr>
            <a:normAutofit fontScale="85000" lnSpcReduction="10000"/>
          </a:bodyPr>
          <a:lstStyle/>
          <a:p>
            <a:pPr lvl="1"/>
            <a:r>
              <a:rPr lang="en-US" sz="1900" dirty="0"/>
              <a:t>It represents the HTTP response your web application sends back to the browser, in response to the HTTP request the browser send to your web application. </a:t>
            </a:r>
          </a:p>
          <a:p>
            <a:pPr lvl="1"/>
            <a:r>
              <a:rPr lang="en-US" sz="1900" dirty="0"/>
              <a:t>The Structure of  a Response: </a:t>
            </a:r>
          </a:p>
          <a:p>
            <a:pPr lvl="1"/>
            <a:r>
              <a:rPr lang="en-US" sz="1900" dirty="0"/>
              <a:t>An HTTP servlet can return three kinds of things to the client</a:t>
            </a:r>
            <a:r>
              <a:rPr lang="en-US" sz="1900" dirty="0" smtClean="0"/>
              <a:t>:</a:t>
            </a:r>
            <a:endParaRPr lang="en-US" sz="1900" dirty="0"/>
          </a:p>
          <a:p>
            <a:pPr lvl="2"/>
            <a:r>
              <a:rPr lang="en-US" sz="1900" dirty="0"/>
              <a:t>status code : An integer value describing the status of the response</a:t>
            </a:r>
            <a:r>
              <a:rPr lang="en-US" sz="1900" dirty="0" smtClean="0"/>
              <a:t>.</a:t>
            </a:r>
          </a:p>
          <a:p>
            <a:pPr lvl="2"/>
            <a:r>
              <a:rPr lang="en-US" sz="1900" dirty="0" smtClean="0"/>
              <a:t>Any number of Headers which have METADATA</a:t>
            </a:r>
            <a:endParaRPr lang="en-US" sz="1900" dirty="0"/>
          </a:p>
          <a:p>
            <a:pPr lvl="2"/>
            <a:r>
              <a:rPr lang="en-US" sz="1900" dirty="0"/>
              <a:t>The response body is the main content of the response. </a:t>
            </a:r>
            <a:endParaRPr lang="en-US" sz="1900" dirty="0"/>
          </a:p>
          <a:p>
            <a:pPr lvl="1"/>
            <a:r>
              <a:rPr lang="en-US" sz="1900" dirty="0"/>
              <a:t>Status Code:</a:t>
            </a:r>
          </a:p>
          <a:p>
            <a:pPr lvl="2"/>
            <a:r>
              <a:rPr lang="en-US" sz="1900" dirty="0"/>
              <a:t>The status line consists of HTTP version, a status code, and a short message corresponding to the status code</a:t>
            </a:r>
          </a:p>
          <a:p>
            <a:pPr lvl="2"/>
            <a:r>
              <a:rPr lang="en-US" sz="1900" dirty="0"/>
              <a:t>The HTTP version is set by server and message is directly associated with status code. Therefore a servlet needs to only set the status code.</a:t>
            </a:r>
          </a:p>
          <a:p>
            <a:pPr marL="457200" lvl="2" indent="0">
              <a:buNone/>
            </a:pPr>
            <a:endParaRPr lang="en-US" sz="1900" dirty="0" smtClean="0"/>
          </a:p>
          <a:p>
            <a:pPr lvl="3">
              <a:lnSpc>
                <a:spcPct val="100000"/>
              </a:lnSpc>
            </a:pPr>
            <a:r>
              <a:rPr lang="en-US" sz="1900" dirty="0">
                <a:solidFill>
                  <a:schemeClr val="accent5"/>
                </a:solidFill>
              </a:rPr>
              <a:t>public  </a:t>
            </a:r>
            <a:r>
              <a:rPr lang="en-US" sz="1900" dirty="0">
                <a:solidFill>
                  <a:schemeClr val="accent5"/>
                </a:solidFill>
              </a:rPr>
              <a:t>void </a:t>
            </a:r>
            <a:r>
              <a:rPr lang="en-US" sz="1900" dirty="0" err="1">
                <a:solidFill>
                  <a:schemeClr val="accent5"/>
                </a:solidFill>
              </a:rPr>
              <a:t>HttpServletResponse.setStatus</a:t>
            </a:r>
            <a:r>
              <a:rPr lang="en-US" sz="1900" dirty="0">
                <a:solidFill>
                  <a:schemeClr val="accent5"/>
                </a:solidFill>
              </a:rPr>
              <a:t>(</a:t>
            </a:r>
            <a:r>
              <a:rPr lang="en-US" sz="1900" dirty="0" err="1">
                <a:solidFill>
                  <a:schemeClr val="accent5"/>
                </a:solidFill>
              </a:rPr>
              <a:t>int</a:t>
            </a:r>
            <a:r>
              <a:rPr lang="en-US" sz="1900" dirty="0">
                <a:solidFill>
                  <a:schemeClr val="accent5"/>
                </a:solidFill>
              </a:rPr>
              <a:t> </a:t>
            </a:r>
            <a:r>
              <a:rPr lang="en-US" sz="1900" dirty="0" err="1">
                <a:solidFill>
                  <a:schemeClr val="accent5"/>
                </a:solidFill>
              </a:rPr>
              <a:t>sc</a:t>
            </a:r>
            <a:r>
              <a:rPr lang="en-US" sz="1900" dirty="0">
                <a:solidFill>
                  <a:schemeClr val="accent5"/>
                </a:solidFill>
              </a:rPr>
              <a:t>):  It sets response status </a:t>
            </a:r>
            <a:r>
              <a:rPr lang="en-US" sz="1900" dirty="0" err="1">
                <a:solidFill>
                  <a:schemeClr val="accent5"/>
                </a:solidFill>
              </a:rPr>
              <a:t>code.If</a:t>
            </a:r>
            <a:r>
              <a:rPr lang="en-US" sz="1900" dirty="0">
                <a:solidFill>
                  <a:schemeClr val="accent5"/>
                </a:solidFill>
              </a:rPr>
              <a:t> </a:t>
            </a:r>
            <a:r>
              <a:rPr lang="en-US" sz="1900" dirty="0">
                <a:solidFill>
                  <a:schemeClr val="accent5"/>
                </a:solidFill>
              </a:rPr>
              <a:t>a servlet sets a status code that indicates an error during the handling of the request, then it can </a:t>
            </a:r>
            <a:r>
              <a:rPr lang="en-US" sz="1900" dirty="0" err="1">
                <a:solidFill>
                  <a:schemeClr val="accent5"/>
                </a:solidFill>
              </a:rPr>
              <a:t>sendError</a:t>
            </a:r>
            <a:r>
              <a:rPr lang="en-US" sz="1900" dirty="0">
                <a:solidFill>
                  <a:schemeClr val="accent5"/>
                </a:solidFill>
              </a:rPr>
              <a:t>() instead of </a:t>
            </a:r>
            <a:r>
              <a:rPr lang="en-US" sz="1900" dirty="0" err="1">
                <a:solidFill>
                  <a:schemeClr val="accent5"/>
                </a:solidFill>
              </a:rPr>
              <a:t>setStatus</a:t>
            </a:r>
            <a:r>
              <a:rPr lang="en-US" sz="1900" dirty="0" smtClean="0">
                <a:solidFill>
                  <a:schemeClr val="accent5"/>
                </a:solidFill>
              </a:rPr>
              <a:t>():</a:t>
            </a:r>
          </a:p>
          <a:p>
            <a:pPr lvl="3">
              <a:lnSpc>
                <a:spcPct val="100000"/>
              </a:lnSpc>
            </a:pPr>
            <a:endParaRPr lang="en-US" sz="1900" dirty="0" smtClean="0">
              <a:solidFill>
                <a:schemeClr val="accent5"/>
              </a:solidFill>
            </a:endParaRPr>
          </a:p>
          <a:p>
            <a:pPr lvl="3">
              <a:lnSpc>
                <a:spcPct val="100000"/>
              </a:lnSpc>
            </a:pPr>
            <a:r>
              <a:rPr lang="en-US" sz="1900" dirty="0" smtClean="0">
                <a:solidFill>
                  <a:schemeClr val="accent5"/>
                </a:solidFill>
              </a:rPr>
              <a:t>public  </a:t>
            </a:r>
            <a:r>
              <a:rPr lang="en-US" sz="1900" dirty="0">
                <a:solidFill>
                  <a:schemeClr val="accent5"/>
                </a:solidFill>
              </a:rPr>
              <a:t>void </a:t>
            </a:r>
            <a:r>
              <a:rPr lang="en-US" sz="1900" dirty="0" err="1">
                <a:solidFill>
                  <a:schemeClr val="accent5"/>
                </a:solidFill>
              </a:rPr>
              <a:t>HttpServletResponse.sendError</a:t>
            </a:r>
            <a:r>
              <a:rPr lang="en-US" sz="1900" dirty="0">
                <a:solidFill>
                  <a:schemeClr val="accent5"/>
                </a:solidFill>
              </a:rPr>
              <a:t>(</a:t>
            </a:r>
            <a:r>
              <a:rPr lang="en-US" sz="1900" dirty="0" err="1">
                <a:solidFill>
                  <a:schemeClr val="accent5"/>
                </a:solidFill>
              </a:rPr>
              <a:t>int</a:t>
            </a:r>
            <a:r>
              <a:rPr lang="en-US" sz="1900" dirty="0">
                <a:solidFill>
                  <a:schemeClr val="accent5"/>
                </a:solidFill>
              </a:rPr>
              <a:t> </a:t>
            </a:r>
            <a:r>
              <a:rPr lang="en-US" sz="1900" dirty="0" err="1">
                <a:solidFill>
                  <a:schemeClr val="accent5"/>
                </a:solidFill>
              </a:rPr>
              <a:t>sc</a:t>
            </a:r>
            <a:r>
              <a:rPr lang="en-US" sz="1900" dirty="0">
                <a:solidFill>
                  <a:schemeClr val="accent5"/>
                </a:solidFill>
              </a:rPr>
              <a:t>)</a:t>
            </a:r>
          </a:p>
          <a:p>
            <a:pPr lvl="3">
              <a:lnSpc>
                <a:spcPct val="100000"/>
              </a:lnSpc>
            </a:pPr>
            <a:r>
              <a:rPr lang="en-US" sz="1900" dirty="0">
                <a:solidFill>
                  <a:schemeClr val="accent5"/>
                </a:solidFill>
              </a:rPr>
              <a:t>public  void </a:t>
            </a:r>
            <a:r>
              <a:rPr lang="en-US" sz="1900" dirty="0" err="1">
                <a:solidFill>
                  <a:schemeClr val="accent5"/>
                </a:solidFill>
              </a:rPr>
              <a:t>HttpServletResponse.sendError</a:t>
            </a:r>
            <a:r>
              <a:rPr lang="en-US" sz="1900" dirty="0">
                <a:solidFill>
                  <a:schemeClr val="accent5"/>
                </a:solidFill>
              </a:rPr>
              <a:t>(</a:t>
            </a:r>
            <a:r>
              <a:rPr lang="en-US" sz="1900" dirty="0" err="1">
                <a:solidFill>
                  <a:schemeClr val="accent5"/>
                </a:solidFill>
              </a:rPr>
              <a:t>int</a:t>
            </a:r>
            <a:r>
              <a:rPr lang="en-US" sz="1900" dirty="0">
                <a:solidFill>
                  <a:schemeClr val="accent5"/>
                </a:solidFill>
              </a:rPr>
              <a:t> </a:t>
            </a:r>
            <a:r>
              <a:rPr lang="en-US" sz="1900" dirty="0" err="1">
                <a:solidFill>
                  <a:schemeClr val="accent5"/>
                </a:solidFill>
              </a:rPr>
              <a:t>sc,String</a:t>
            </a:r>
            <a:r>
              <a:rPr lang="en-US" sz="1900" dirty="0">
                <a:solidFill>
                  <a:schemeClr val="accent5"/>
                </a:solidFill>
              </a:rPr>
              <a:t> </a:t>
            </a:r>
            <a:r>
              <a:rPr lang="en-US" sz="1900" dirty="0" err="1">
                <a:solidFill>
                  <a:schemeClr val="accent5"/>
                </a:solidFill>
              </a:rPr>
              <a:t>sm</a:t>
            </a:r>
            <a:r>
              <a:rPr lang="en-US" sz="1900" dirty="0">
                <a:solidFill>
                  <a:schemeClr val="accent5"/>
                </a:solidFill>
              </a:rPr>
              <a:t>)</a:t>
            </a:r>
          </a:p>
          <a:p>
            <a:pPr lvl="3">
              <a:lnSpc>
                <a:spcPct val="100000"/>
              </a:lnSpc>
            </a:pPr>
            <a:endParaRPr lang="en-US" sz="1900" dirty="0">
              <a:solidFill>
                <a:schemeClr val="accent5"/>
              </a:solidFill>
            </a:endParaRPr>
          </a:p>
          <a:p>
            <a:pPr lvl="1"/>
            <a:endParaRPr lang="en-US" b="1" dirty="0" smtClean="0"/>
          </a:p>
          <a:p>
            <a:pPr eaLnBrk="1" hangingPunct="1"/>
            <a:endParaRPr lang="en-US" dirty="0" smtClean="0"/>
          </a:p>
          <a:p>
            <a:pPr eaLnBrk="1" hangingPunct="1"/>
            <a:endParaRPr lang="en-US" dirty="0" smtClean="0"/>
          </a:p>
        </p:txBody>
      </p:sp>
      <p:pic>
        <p:nvPicPr>
          <p:cNvPr id="6" name="Picture 3" descr="Structure of Respons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85250" y="266700"/>
            <a:ext cx="3206750"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56128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Servlet Objects and Methods</a:t>
            </a:r>
          </a:p>
        </p:txBody>
      </p:sp>
      <p:sp>
        <p:nvSpPr>
          <p:cNvPr id="15363" name="Content Placeholder 2"/>
          <p:cNvSpPr>
            <a:spLocks noGrp="1"/>
          </p:cNvSpPr>
          <p:nvPr>
            <p:ph idx="1"/>
          </p:nvPr>
        </p:nvSpPr>
        <p:spPr/>
        <p:txBody>
          <a:bodyPr/>
          <a:lstStyle/>
          <a:p>
            <a:r>
              <a:rPr lang="en-US" smtClean="0"/>
              <a:t>Structure of Response:</a:t>
            </a:r>
          </a:p>
          <a:p>
            <a:pPr lvl="1"/>
            <a:r>
              <a:rPr lang="en-US" smtClean="0"/>
              <a:t>The HTTP response headers are as follows:</a:t>
            </a:r>
          </a:p>
          <a:p>
            <a:pPr lvl="2"/>
            <a:r>
              <a:rPr lang="en-US" sz="1800"/>
              <a:t>Cache-Control</a:t>
            </a:r>
          </a:p>
          <a:p>
            <a:pPr lvl="2"/>
            <a:r>
              <a:rPr lang="en-US" sz="1800"/>
              <a:t>Pragma</a:t>
            </a:r>
          </a:p>
          <a:p>
            <a:pPr lvl="2"/>
            <a:r>
              <a:rPr lang="en-US" sz="1800"/>
              <a:t>Refresh</a:t>
            </a:r>
          </a:p>
          <a:p>
            <a:pPr lvl="2"/>
            <a:r>
              <a:rPr lang="en-US" sz="1800"/>
              <a:t>Connection </a:t>
            </a:r>
          </a:p>
          <a:p>
            <a:pPr lvl="2"/>
            <a:r>
              <a:rPr lang="en-US" sz="1800"/>
              <a:t>Retry-After </a:t>
            </a:r>
          </a:p>
          <a:p>
            <a:pPr lvl="2"/>
            <a:r>
              <a:rPr lang="en-US" sz="1800"/>
              <a:t>Expires</a:t>
            </a:r>
          </a:p>
          <a:p>
            <a:pPr lvl="2"/>
            <a:r>
              <a:rPr lang="en-US" sz="1800"/>
              <a:t>Location </a:t>
            </a:r>
          </a:p>
          <a:p>
            <a:pPr lvl="2"/>
            <a:r>
              <a:rPr lang="en-US" sz="1800">
                <a:latin typeface="Trebuchet MS" panose="020B0603020202020204" pitchFamily="34" charset="0"/>
              </a:rPr>
              <a:t>WWW-Authenticate</a:t>
            </a:r>
          </a:p>
          <a:p>
            <a:pPr lvl="2"/>
            <a:r>
              <a:rPr lang="en-US" sz="1800">
                <a:latin typeface="Trebuchet MS" panose="020B0603020202020204" pitchFamily="34" charset="0"/>
              </a:rPr>
              <a:t>Content-Encoding</a:t>
            </a:r>
          </a:p>
          <a:p>
            <a:pPr lvl="2"/>
            <a:endParaRPr lang="en-US" smtClean="0"/>
          </a:p>
          <a:p>
            <a:pPr lvl="2"/>
            <a:endParaRPr lang="en-US" smtClean="0"/>
          </a:p>
          <a:p>
            <a:pPr lvl="1"/>
            <a:endParaRPr lang="en-US" smtClean="0"/>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8663" y="1741385"/>
            <a:ext cx="4894263"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0620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Servlet Objects and Methods</a:t>
            </a:r>
          </a:p>
        </p:txBody>
      </p:sp>
      <p:sp>
        <p:nvSpPr>
          <p:cNvPr id="3" name="Content Placeholder 2"/>
          <p:cNvSpPr>
            <a:spLocks noGrp="1"/>
          </p:cNvSpPr>
          <p:nvPr>
            <p:ph idx="1"/>
          </p:nvPr>
        </p:nvSpPr>
        <p:spPr/>
        <p:txBody>
          <a:bodyPr/>
          <a:lstStyle/>
          <a:p>
            <a:pPr>
              <a:defRPr/>
            </a:pPr>
            <a:r>
              <a:rPr lang="en-US" dirty="0" smtClean="0"/>
              <a:t>Structure of Response:</a:t>
            </a:r>
          </a:p>
          <a:p>
            <a:pPr lvl="1">
              <a:defRPr/>
            </a:pPr>
            <a:r>
              <a:rPr lang="en-US" dirty="0" err="1" smtClean="0"/>
              <a:t>HttpResponse</a:t>
            </a:r>
            <a:r>
              <a:rPr lang="en-US" dirty="0" smtClean="0"/>
              <a:t> Header: </a:t>
            </a:r>
            <a:r>
              <a:rPr lang="en-US" b="1" u="sng" dirty="0" smtClean="0"/>
              <a:t>Redirecting  a Request</a:t>
            </a:r>
          </a:p>
          <a:p>
            <a:pPr lvl="1">
              <a:buFont typeface="Wingdings" panose="05000000000000000000" pitchFamily="2" charset="2"/>
              <a:buNone/>
              <a:defRPr/>
            </a:pPr>
            <a:endParaRPr lang="en-US" dirty="0" smtClean="0"/>
          </a:p>
          <a:p>
            <a:pPr marL="857250" lvl="1" indent="-457200">
              <a:defRPr/>
            </a:pPr>
            <a:r>
              <a:rPr lang="en-US" dirty="0" smtClean="0"/>
              <a:t>Request can be redirected by either:</a:t>
            </a:r>
          </a:p>
          <a:p>
            <a:pPr marL="1243013" lvl="2" indent="-381000">
              <a:buFont typeface="Wingdings" pitchFamily="2" charset="2"/>
              <a:buAutoNum type="arabicPeriod"/>
              <a:defRPr/>
            </a:pPr>
            <a:r>
              <a:rPr lang="en-US" sz="1800" b="1" dirty="0" err="1"/>
              <a:t>response.setStatus</a:t>
            </a:r>
            <a:r>
              <a:rPr lang="en-US" sz="1800" b="1" dirty="0"/>
              <a:t>(</a:t>
            </a:r>
            <a:r>
              <a:rPr lang="en-US" sz="1800" b="1" dirty="0" err="1"/>
              <a:t>res.SC_MOVED_TEMPORARILY</a:t>
            </a:r>
            <a:r>
              <a:rPr lang="en-US" sz="1800" b="1" dirty="0"/>
              <a:t>);    </a:t>
            </a:r>
            <a:r>
              <a:rPr lang="en-US" sz="1800" b="1" dirty="0" err="1"/>
              <a:t>response.setHeader</a:t>
            </a:r>
            <a:r>
              <a:rPr lang="en-US" sz="1800" b="1" dirty="0"/>
              <a:t>("Location", site);</a:t>
            </a:r>
          </a:p>
          <a:p>
            <a:pPr marL="1243013" lvl="2" indent="-381000">
              <a:buFont typeface="Wingdings" pitchFamily="2" charset="2"/>
              <a:buAutoNum type="arabicPeriod"/>
              <a:defRPr/>
            </a:pPr>
            <a:r>
              <a:rPr lang="en-US" sz="1800" b="1" dirty="0" err="1"/>
              <a:t>response.sendRedirect</a:t>
            </a:r>
            <a:r>
              <a:rPr lang="en-US" sz="1800" b="1" dirty="0"/>
              <a:t>(site);</a:t>
            </a:r>
          </a:p>
          <a:p>
            <a:pPr marL="1243013" lvl="2" indent="-381000">
              <a:buFont typeface="Wingdings" pitchFamily="2" charset="2"/>
              <a:buAutoNum type="arabicPeriod"/>
              <a:defRPr/>
            </a:pPr>
            <a:endParaRPr lang="en-US" dirty="0" smtClean="0"/>
          </a:p>
          <a:p>
            <a:pPr marL="857250" lvl="1" indent="-457200">
              <a:defRPr/>
            </a:pPr>
            <a:r>
              <a:rPr lang="en-US" dirty="0" err="1" smtClean="0"/>
              <a:t>sendRedirect</a:t>
            </a:r>
            <a:r>
              <a:rPr lang="en-US" dirty="0" smtClean="0"/>
              <a:t>() syntax:</a:t>
            </a:r>
          </a:p>
          <a:p>
            <a:pPr marL="1243013" lvl="2" indent="-381000">
              <a:buNone/>
              <a:defRPr/>
            </a:pPr>
            <a:r>
              <a:rPr lang="en-US" dirty="0" smtClean="0"/>
              <a:t>	</a:t>
            </a:r>
            <a:r>
              <a:rPr lang="en-US" sz="1800" b="1" dirty="0"/>
              <a:t>public void </a:t>
            </a:r>
            <a:r>
              <a:rPr lang="en-US" sz="1800" b="1" dirty="0" err="1"/>
              <a:t>HttpServletResponse.sendRedirect</a:t>
            </a:r>
            <a:r>
              <a:rPr lang="en-US" sz="1800" b="1" dirty="0"/>
              <a:t>(String location) : </a:t>
            </a:r>
            <a:r>
              <a:rPr lang="en-US" sz="1800" dirty="0"/>
              <a:t>This method creates a roundtrip to the client and hence a new request for server.</a:t>
            </a:r>
            <a:endParaRPr lang="en-US" sz="1800" dirty="0">
              <a:hlinkClick r:id="rId3"/>
            </a:endParaRPr>
          </a:p>
          <a:p>
            <a:pPr lvl="3">
              <a:defRPr/>
            </a:pPr>
            <a:endParaRPr lang="en-US" dirty="0" smtClean="0"/>
          </a:p>
          <a:p>
            <a:pPr lvl="1">
              <a:defRPr/>
            </a:pPr>
            <a:endParaRPr lang="en-US" dirty="0"/>
          </a:p>
        </p:txBody>
      </p:sp>
    </p:spTree>
    <p:extLst>
      <p:ext uri="{BB962C8B-B14F-4D97-AF65-F5344CB8AC3E}">
        <p14:creationId xmlns:p14="http://schemas.microsoft.com/office/powerpoint/2010/main" val="115047094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Servlet Objects and Methods</a:t>
            </a:r>
          </a:p>
        </p:txBody>
      </p:sp>
      <p:sp>
        <p:nvSpPr>
          <p:cNvPr id="17411" name="Content Placeholder 2"/>
          <p:cNvSpPr>
            <a:spLocks noGrp="1"/>
          </p:cNvSpPr>
          <p:nvPr>
            <p:ph idx="1"/>
          </p:nvPr>
        </p:nvSpPr>
        <p:spPr/>
        <p:txBody>
          <a:bodyPr/>
          <a:lstStyle/>
          <a:p>
            <a:pPr lvl="3"/>
            <a:endParaRPr lang="en-US" smtClean="0"/>
          </a:p>
          <a:p>
            <a:pPr lvl="1"/>
            <a:endParaRPr lang="en-US" smtClean="0"/>
          </a:p>
        </p:txBody>
      </p:sp>
    </p:spTree>
    <p:extLst>
      <p:ext uri="{BB962C8B-B14F-4D97-AF65-F5344CB8AC3E}">
        <p14:creationId xmlns:p14="http://schemas.microsoft.com/office/powerpoint/2010/main" val="42339891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58</TotalTime>
  <Words>1693</Words>
  <Application>Microsoft Office PowerPoint</Application>
  <PresentationFormat>Widescreen</PresentationFormat>
  <Paragraphs>226</Paragraphs>
  <Slides>11</Slides>
  <Notes>9</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ＭＳ Ｐゴシック</vt:lpstr>
      <vt:lpstr>Arial</vt:lpstr>
      <vt:lpstr>Calibri</vt:lpstr>
      <vt:lpstr>Times New Roman</vt:lpstr>
      <vt:lpstr>Trebuchet MS</vt:lpstr>
      <vt:lpstr>Wingdings</vt:lpstr>
      <vt:lpstr>Global</vt:lpstr>
      <vt:lpstr>1_Global</vt:lpstr>
      <vt:lpstr>Servlet-Request and Response </vt:lpstr>
      <vt:lpstr>Objectives</vt:lpstr>
      <vt:lpstr>Servlet  Request and Response Objects </vt:lpstr>
      <vt:lpstr>Servlet Request  and Response Objects</vt:lpstr>
      <vt:lpstr>Servlet Request Object </vt:lpstr>
      <vt:lpstr>Servlet Response Object</vt:lpstr>
      <vt:lpstr>Servlet Objects and Methods</vt:lpstr>
      <vt:lpstr>Servlet Objects and Methods</vt:lpstr>
      <vt:lpstr>Servlet Objects and Methods</vt:lpstr>
      <vt:lpstr>Servlet Objects and Methods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Main2_29</cp:lastModifiedBy>
  <cp:revision>16</cp:revision>
  <dcterms:created xsi:type="dcterms:W3CDTF">2017-03-10T12:39:37Z</dcterms:created>
  <dcterms:modified xsi:type="dcterms:W3CDTF">2018-06-08T05:35:50Z</dcterms:modified>
</cp:coreProperties>
</file>