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60"/>
  </p:notesMasterIdLst>
  <p:sldIdLst>
    <p:sldId id="256" r:id="rId2"/>
    <p:sldId id="324"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91" r:id="rId34"/>
    <p:sldId id="292" r:id="rId35"/>
    <p:sldId id="293" r:id="rId36"/>
    <p:sldId id="294" r:id="rId37"/>
    <p:sldId id="295" r:id="rId38"/>
    <p:sldId id="297" r:id="rId39"/>
    <p:sldId id="299" r:id="rId40"/>
    <p:sldId id="300" r:id="rId41"/>
    <p:sldId id="301" r:id="rId42"/>
    <p:sldId id="302" r:id="rId43"/>
    <p:sldId id="304" r:id="rId44"/>
    <p:sldId id="305" r:id="rId45"/>
    <p:sldId id="307" r:id="rId46"/>
    <p:sldId id="308" r:id="rId47"/>
    <p:sldId id="309" r:id="rId48"/>
    <p:sldId id="311" r:id="rId49"/>
    <p:sldId id="312" r:id="rId50"/>
    <p:sldId id="313" r:id="rId51"/>
    <p:sldId id="314" r:id="rId52"/>
    <p:sldId id="315" r:id="rId53"/>
    <p:sldId id="317" r:id="rId54"/>
    <p:sldId id="318" r:id="rId55"/>
    <p:sldId id="319" r:id="rId56"/>
    <p:sldId id="320" r:id="rId57"/>
    <p:sldId id="321" r:id="rId58"/>
    <p:sldId id="32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90822-1A10-48C6-B982-00728ABAC4D2}" type="datetimeFigureOut">
              <a:rPr lang="en-US" smtClean="0"/>
              <a:t>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0D2E0-AFE5-4E81-91CB-3C87594C0228}" type="slidenum">
              <a:rPr lang="en-US" smtClean="0"/>
              <a:t>‹#›</a:t>
            </a:fld>
            <a:endParaRPr lang="en-US"/>
          </a:p>
        </p:txBody>
      </p:sp>
    </p:spTree>
    <p:extLst>
      <p:ext uri="{BB962C8B-B14F-4D97-AF65-F5344CB8AC3E}">
        <p14:creationId xmlns:p14="http://schemas.microsoft.com/office/powerpoint/2010/main" val="285240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127638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6E5B164F-B235-4B80-9492-4ECED1593ECF}" type="slidenum">
              <a:rPr lang="en-US" smtClean="0"/>
              <a:pPr/>
              <a:t>13</a:t>
            </a:fld>
            <a:endParaRPr lang="en-US" smtClean="0"/>
          </a:p>
        </p:txBody>
      </p:sp>
      <p:sp>
        <p:nvSpPr>
          <p:cNvPr id="303107" name="Rectangle 3"/>
          <p:cNvSpPr>
            <a:spLocks noGrp="1" noChangeArrowheads="1"/>
          </p:cNvSpPr>
          <p:nvPr>
            <p:ph type="body" idx="1"/>
          </p:nvPr>
        </p:nvSpPr>
        <p:spPr>
          <a:xfrm>
            <a:off x="701675" y="696913"/>
            <a:ext cx="5607050" cy="7902575"/>
          </a:xfrm>
          <a:noFill/>
          <a:ln/>
        </p:spPr>
        <p:txBody>
          <a:bodyPr/>
          <a:lstStyle/>
          <a:p>
            <a:endParaRPr lang="en-US" smtClean="0"/>
          </a:p>
        </p:txBody>
      </p:sp>
    </p:spTree>
    <p:extLst>
      <p:ext uri="{BB962C8B-B14F-4D97-AF65-F5344CB8AC3E}">
        <p14:creationId xmlns:p14="http://schemas.microsoft.com/office/powerpoint/2010/main" val="268881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8FDF726C-5A4E-4E17-ABE2-D1523C59E420}" type="slidenum">
              <a:rPr lang="en-US" smtClean="0"/>
              <a:pPr/>
              <a:t>16</a:t>
            </a:fld>
            <a:endParaRPr lang="en-US" smtClean="0"/>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6397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B25EAD65-F05B-4975-9AF5-5A120FE42847}" type="slidenum">
              <a:rPr lang="en-US" smtClean="0"/>
              <a:pPr/>
              <a:t>17</a:t>
            </a:fld>
            <a:endParaRPr lang="en-US" smtClean="0"/>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93185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C7E85165-95BC-4134-8DA3-9408E0C4933C}" type="slidenum">
              <a:rPr lang="en-US" smtClean="0"/>
              <a:pPr/>
              <a:t>18</a:t>
            </a:fld>
            <a:endParaRPr lang="en-US" smtClean="0"/>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49079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065C1C36-07A8-4DF0-9F96-55A3A9BA411F}" type="slidenum">
              <a:rPr lang="en-US" smtClean="0"/>
              <a:pPr/>
              <a:t>19</a:t>
            </a:fld>
            <a:endParaRPr lang="en-US" smtClean="0"/>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13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DFE4791F-2AAC-4295-88A1-FE0F498CAD32}" type="slidenum">
              <a:rPr lang="en-US" smtClean="0"/>
              <a:pPr/>
              <a:t>20</a:t>
            </a:fld>
            <a:endParaRPr lang="en-US"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54140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88D44060-4191-4514-88F7-5050A5CB134C}" type="slidenum">
              <a:rPr lang="en-US" smtClean="0"/>
              <a:pPr/>
              <a:t>21</a:t>
            </a:fld>
            <a:endParaRPr lang="en-US" smtClean="0"/>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45617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8D409F65-3053-4AA8-9057-F6D15FB4255F}" type="slidenum">
              <a:rPr lang="en-US" smtClean="0"/>
              <a:pPr/>
              <a:t>22</a:t>
            </a:fld>
            <a:endParaRPr lang="en-US" smtClean="0"/>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73781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10E569A9-E4AD-43D0-B0CD-1554EB140321}" type="slidenum">
              <a:rPr lang="en-US" smtClean="0"/>
              <a:pPr/>
              <a:t>23</a:t>
            </a:fld>
            <a:endParaRPr lang="en-US" smtClean="0"/>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16151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70E6EFF2-2A55-4D96-80F3-9745C4E87ED5}" type="slidenum">
              <a:rPr lang="en-US" smtClean="0"/>
              <a:pPr/>
              <a:t>24</a:t>
            </a:fld>
            <a:endParaRPr lang="en-US" smtClean="0"/>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067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FontTx/>
              <a:buNone/>
            </a:pPr>
            <a:r>
              <a:rPr lang="en-US" dirty="0" smtClean="0"/>
              <a:t>Internet - a global network of computer networks that use standard protocols to exchange information, the largest network of computer networks.</a:t>
            </a:r>
          </a:p>
          <a:p>
            <a:pPr>
              <a:buFontTx/>
              <a:buNone/>
            </a:pPr>
            <a:endParaRPr lang="en-US" dirty="0" smtClean="0"/>
          </a:p>
          <a:p>
            <a:pPr>
              <a:buFontTx/>
              <a:buNone/>
            </a:pPr>
            <a:r>
              <a:rPr lang="en-US" dirty="0" smtClean="0"/>
              <a:t>World Wide Web - the network of HTML files stored on Web servers and interlinked with hyperlinks, thereby creating a "web" of interlinked files</a:t>
            </a:r>
          </a:p>
          <a:p>
            <a:pPr>
              <a:buFontTx/>
              <a:buNone/>
            </a:pPr>
            <a:endParaRPr lang="en-US" dirty="0" smtClean="0"/>
          </a:p>
          <a:p>
            <a:pPr lvl="1"/>
            <a:r>
              <a:rPr lang="en-US" dirty="0" smtClean="0"/>
              <a:t>URL - the address of a Web page consist of (Protocols, Hostname and DNS, IP Address, Port number)</a:t>
            </a:r>
          </a:p>
          <a:p>
            <a:pPr>
              <a:buFontTx/>
              <a:buNone/>
            </a:pPr>
            <a:endParaRPr lang="en-US" dirty="0" smtClean="0"/>
          </a:p>
          <a:p>
            <a:pPr>
              <a:buFontTx/>
              <a:buNone/>
            </a:pPr>
            <a:r>
              <a:rPr lang="en-US" dirty="0" smtClean="0"/>
              <a:t>Domain Name</a:t>
            </a:r>
            <a:r>
              <a:rPr lang="en-US" baseline="0" dirty="0" smtClean="0"/>
              <a:t> - </a:t>
            </a:r>
            <a:r>
              <a:rPr lang="en-US" dirty="0" smtClean="0"/>
              <a:t>names used in URL's and corresponding to one or more IP addresses. Domain names always carry a suffix, the top-level domain name such as com or </a:t>
            </a:r>
            <a:r>
              <a:rPr lang="en-US" dirty="0" err="1" smtClean="0"/>
              <a:t>edu</a:t>
            </a:r>
            <a:r>
              <a:rPr lang="en-US" dirty="0" smtClean="0"/>
              <a:t>. Domain names in a URL are case sensitive</a:t>
            </a:r>
          </a:p>
          <a:p>
            <a:pPr>
              <a:buFontTx/>
              <a:buNone/>
            </a:pPr>
            <a:endParaRPr lang="en-US" dirty="0" smtClean="0"/>
          </a:p>
          <a:p>
            <a:r>
              <a:rPr lang="en-US" dirty="0" smtClean="0"/>
              <a:t>Web server - a computer connected to the Internet that provides electronic files to other computers.</a:t>
            </a:r>
            <a:br>
              <a:rPr lang="en-US" dirty="0" smtClean="0"/>
            </a:br>
            <a:endParaRPr lang="en-US" dirty="0" smtClean="0"/>
          </a:p>
          <a:p>
            <a:pPr>
              <a:buFontTx/>
              <a:buNone/>
            </a:pPr>
            <a:r>
              <a:rPr lang="en-US" dirty="0" smtClean="0"/>
              <a:t>Browser - a software application used to access the World Wide Web and view web pages</a:t>
            </a:r>
          </a:p>
          <a:p>
            <a:pPr>
              <a:buFontTx/>
              <a:buNone/>
            </a:pPr>
            <a:endParaRPr lang="en-US" dirty="0" smtClean="0"/>
          </a:p>
          <a:p>
            <a:pPr>
              <a:buFontTx/>
              <a:buNone/>
            </a:pPr>
            <a:r>
              <a:rPr lang="en-US" dirty="0" smtClean="0"/>
              <a:t>HTTP</a:t>
            </a:r>
            <a:r>
              <a:rPr lang="en-US" baseline="0" dirty="0" smtClean="0"/>
              <a:t> - </a:t>
            </a:r>
            <a:r>
              <a:rPr lang="en-US" dirty="0" smtClean="0"/>
              <a:t>the protocol computers use to transmit Web documents between computers, identified by the prefix "http://" of the URL</a:t>
            </a:r>
          </a:p>
          <a:p>
            <a:pPr>
              <a:buFontTx/>
              <a:buNone/>
            </a:pPr>
            <a:endParaRPr lang="en-US" dirty="0" smtClean="0"/>
          </a:p>
          <a:p>
            <a:pPr>
              <a:buFontTx/>
              <a:buNone/>
            </a:pPr>
            <a:r>
              <a:rPr lang="en-US" dirty="0" smtClean="0"/>
              <a:t>ISP - companies that sell access to the Internet to other users.</a:t>
            </a:r>
          </a:p>
          <a:p>
            <a:pPr>
              <a:buFontTx/>
              <a:buNone/>
            </a:pPr>
            <a:endParaRPr lang="en-US" dirty="0" smtClean="0"/>
          </a:p>
          <a:p>
            <a:pPr>
              <a:buFontTx/>
              <a:buNone/>
            </a:pPr>
            <a:endParaRPr lang="en-US" dirty="0" smtClean="0"/>
          </a:p>
          <a:p>
            <a:pPr>
              <a:buFontTx/>
              <a:buNone/>
            </a:pPr>
            <a:endParaRPr lang="en-US" dirty="0"/>
          </a:p>
        </p:txBody>
      </p:sp>
      <p:sp>
        <p:nvSpPr>
          <p:cNvPr id="4" name="Slide Number Placeholder 3"/>
          <p:cNvSpPr>
            <a:spLocks noGrp="1"/>
          </p:cNvSpPr>
          <p:nvPr>
            <p:ph type="sldNum" sz="quarter" idx="10"/>
          </p:nvPr>
        </p:nvSpPr>
        <p:spPr/>
        <p:txBody>
          <a:bodyPr/>
          <a:lstStyle/>
          <a:p>
            <a:fld id="{A9F631B5-1D88-49EB-882D-920E09C867F7}" type="slidenum">
              <a:rPr lang="en-US" smtClean="0"/>
              <a:pPr/>
              <a:t>5</a:t>
            </a:fld>
            <a:endParaRPr lang="en-US"/>
          </a:p>
        </p:txBody>
      </p:sp>
    </p:spTree>
    <p:extLst>
      <p:ext uri="{BB962C8B-B14F-4D97-AF65-F5344CB8AC3E}">
        <p14:creationId xmlns:p14="http://schemas.microsoft.com/office/powerpoint/2010/main" val="3863973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D68B484C-5A33-4CCF-A3DF-0567C27E91BC}" type="slidenum">
              <a:rPr lang="en-US" smtClean="0"/>
              <a:pPr/>
              <a:t>25</a:t>
            </a:fld>
            <a:endParaRPr lang="en-US" smtClean="0"/>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50043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2C9943B4-2603-451C-AE51-F422A606F695}" type="slidenum">
              <a:rPr lang="en-US" smtClean="0"/>
              <a:pPr/>
              <a:t>26</a:t>
            </a:fld>
            <a:endParaRPr lang="en-US" smtClean="0"/>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73838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1F4784DA-325A-4448-856C-2402E0496629}" type="slidenum">
              <a:rPr lang="en-US" smtClean="0"/>
              <a:pPr/>
              <a:t>27</a:t>
            </a:fld>
            <a:endParaRPr lang="en-US" smtClean="0"/>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66139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819B1862-5913-4203-B445-BD2E658E68DA}" type="slidenum">
              <a:rPr lang="en-US" smtClean="0"/>
              <a:pPr/>
              <a:t>28</a:t>
            </a:fld>
            <a:endParaRPr lang="en-US" smtClean="0"/>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08201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079F6257-546C-4E51-9914-38412DAC4677}" type="slidenum">
              <a:rPr lang="en-US" smtClean="0"/>
              <a:pPr/>
              <a:t>29</a:t>
            </a:fld>
            <a:endParaRPr lang="en-US" smtClean="0"/>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8601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62974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20048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0461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72712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92878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0DC19DE1-59B1-452A-AB4C-C8E05F9F9909}" type="slidenum">
              <a:rPr lang="en-US" smtClean="0"/>
              <a:pPr/>
              <a:t>6</a:t>
            </a:fld>
            <a:endParaRPr lang="en-US" smtClean="0"/>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75045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00029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77661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412446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99722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96420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89419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70628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662985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674344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76760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62FB55AD-C2A7-4EB5-9697-B5E080D3FE3E}" type="slidenum">
              <a:rPr lang="en-US" smtClean="0"/>
              <a:pPr/>
              <a:t>7</a:t>
            </a:fld>
            <a:endParaRPr lang="en-US" smtClean="0"/>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09849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73979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41021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38384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743792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152211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48025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876336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51997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790771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6477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039DC5F4-302E-4BAB-806C-4C8004F5E5A0}" type="slidenum">
              <a:rPr lang="en-US" smtClean="0"/>
              <a:pPr/>
              <a:t>8</a:t>
            </a:fld>
            <a:endParaRPr lang="en-US" smtClean="0"/>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212170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38207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580518FA-2E1B-4A47-8F3F-1347B714D5CA}" type="slidenum">
              <a:rPr lang="en-US" smtClean="0"/>
              <a:pPr/>
              <a:t>9</a:t>
            </a:fld>
            <a:endParaRPr lang="en-US" smtClean="0"/>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4885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55457AB-10FC-46BF-ADAC-C668EFB6B854}" type="slidenum">
              <a:rPr lang="en-US" smtClean="0"/>
              <a:pPr/>
              <a:t>10</a:t>
            </a:fld>
            <a:endParaRPr lang="en-US" smtClean="0"/>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21843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B5E2661D-651E-4996-B12A-AA1188783C49}" type="slidenum">
              <a:rPr lang="en-US" smtClean="0"/>
              <a:pPr/>
              <a:t>11</a:t>
            </a:fld>
            <a:endParaRPr lang="en-US" smtClean="0"/>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81101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9464D86F-C94B-4ACD-94AA-189F8A708F8F}" type="slidenum">
              <a:rPr lang="en-US" smtClean="0"/>
              <a:pPr/>
              <a:t>12</a:t>
            </a:fld>
            <a:endParaRPr lang="en-US" smtClean="0"/>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701675" y="4416425"/>
            <a:ext cx="5373688" cy="4183063"/>
          </a:xfrm>
          <a:noFill/>
          <a:ln/>
        </p:spPr>
        <p:txBody>
          <a:bodyPr/>
          <a:lstStyle/>
          <a:p>
            <a:pPr marL="231775" indent="-231775">
              <a:lnSpc>
                <a:spcPct val="90000"/>
              </a:lnSpc>
            </a:pPr>
            <a:r>
              <a:rPr lang="en-US" b="1" smtClean="0"/>
              <a:t>What is A Data Model </a:t>
            </a:r>
          </a:p>
          <a:p>
            <a:pPr marL="231775" indent="-231775">
              <a:lnSpc>
                <a:spcPct val="90000"/>
              </a:lnSpc>
            </a:pPr>
            <a:r>
              <a:rPr lang="en-US" smtClean="0"/>
              <a:t>A data model is a conceptual representation of the data structures that are required by a database. The data structures include the data objects, the associations between data objects, and the rules which govern operations on the objects. As the name implies, the data model focuses on what data is required and how it should be organized rather than what operations will be performed on the data. To use a common analogy, the data model is equivalent to an architect's building plans. </a:t>
            </a:r>
          </a:p>
          <a:p>
            <a:pPr marL="231775" indent="-231775">
              <a:lnSpc>
                <a:spcPct val="90000"/>
              </a:lnSpc>
            </a:pPr>
            <a:r>
              <a:rPr lang="en-US" smtClean="0"/>
              <a:t>A data model is independent of hardware or software constraints. Rather than try to represent the data as a database would see it, the data model focuses on representing the data as the user sees it in the "real world". It serves as a bridge between the concepts that make up real-world events and processes and the physical representation of those concepts in a database. </a:t>
            </a:r>
          </a:p>
          <a:p>
            <a:pPr marL="231775" indent="-231775">
              <a:lnSpc>
                <a:spcPct val="90000"/>
              </a:lnSpc>
            </a:pPr>
            <a:endParaRPr lang="en-US" smtClean="0"/>
          </a:p>
        </p:txBody>
      </p:sp>
    </p:spTree>
    <p:extLst>
      <p:ext uri="{BB962C8B-B14F-4D97-AF65-F5344CB8AC3E}">
        <p14:creationId xmlns:p14="http://schemas.microsoft.com/office/powerpoint/2010/main" val="696352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1212828462"/>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9064088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7792243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53993270"/>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97968923"/>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88779465"/>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67257707"/>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59058020"/>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38998178"/>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20116399"/>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0003227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127583"/>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33858502"/>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65672721"/>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65270198"/>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48348751"/>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89552356"/>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7362675"/>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61532527"/>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373114540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46849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2_Cover">
    <p:spTree>
      <p:nvGrpSpPr>
        <p:cNvPr id="1" name=""/>
        <p:cNvGrpSpPr/>
        <p:nvPr/>
      </p:nvGrpSpPr>
      <p:grpSpPr>
        <a:xfrm>
          <a:off x="0" y="0"/>
          <a:ext cx="0" cy="0"/>
          <a:chOff x="0" y="0"/>
          <a:chExt cx="0" cy="0"/>
        </a:xfrm>
      </p:grpSpPr>
      <p:sp>
        <p:nvSpPr>
          <p:cNvPr id="2" name="Title 1"/>
          <p:cNvSpPr>
            <a:spLocks noGrp="1"/>
          </p:cNvSpPr>
          <p:nvPr>
            <p:ph type="ctrTitle"/>
          </p:nvPr>
        </p:nvSpPr>
        <p:spPr>
          <a:xfrm>
            <a:off x="5410200" y="4580574"/>
            <a:ext cx="6461613" cy="1335024"/>
          </a:xfrm>
        </p:spPr>
        <p:txBody>
          <a:bodyPr rIns="0" anchor="ctr">
            <a:noAutofit/>
          </a:bodyPr>
          <a:lstStyle>
            <a:lvl1pPr algn="r">
              <a:defRPr sz="32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407005" y="5962651"/>
            <a:ext cx="6464808" cy="476249"/>
          </a:xfrm>
        </p:spPr>
        <p:txBody>
          <a:bodyPr rIns="0" anchor="ctr">
            <a:noAutofit/>
          </a:bodyPr>
          <a:lstStyle>
            <a:lvl1pPr marL="0" indent="0" algn="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0874420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87326"/>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14564110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59067862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04717258"/>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66633665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423084183"/>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61083634"/>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3016901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373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8.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Databases</a:t>
            </a:r>
          </a:p>
        </p:txBody>
      </p:sp>
    </p:spTree>
    <p:extLst>
      <p:ext uri="{BB962C8B-B14F-4D97-AF65-F5344CB8AC3E}">
        <p14:creationId xmlns:p14="http://schemas.microsoft.com/office/powerpoint/2010/main" val="200120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vert="horz" lIns="90488" tIns="44450" rIns="90488" bIns="44450" rtlCol="0" anchor="ctr">
            <a:noAutofit/>
          </a:bodyPr>
          <a:lstStyle/>
          <a:p>
            <a:r>
              <a:rPr lang="en-US" dirty="0" smtClean="0"/>
              <a:t>Characteristics of DBMS</a:t>
            </a:r>
          </a:p>
        </p:txBody>
      </p:sp>
      <p:sp>
        <p:nvSpPr>
          <p:cNvPr id="12291" name="Rectangle 5"/>
          <p:cNvSpPr>
            <a:spLocks noGrp="1" noChangeArrowheads="1"/>
          </p:cNvSpPr>
          <p:nvPr>
            <p:ph idx="1"/>
          </p:nvPr>
        </p:nvSpPr>
        <p:spPr/>
        <p:txBody>
          <a:bodyPr vert="horz" lIns="90488" tIns="44450" rIns="90488" bIns="44450" rtlCol="0">
            <a:noAutofit/>
          </a:bodyPr>
          <a:lstStyle/>
          <a:p>
            <a:r>
              <a:rPr lang="en-US" sz="1800" dirty="0" smtClean="0"/>
              <a:t>Control over Security</a:t>
            </a:r>
          </a:p>
          <a:p>
            <a:endParaRPr lang="en-US" sz="1800" dirty="0" smtClean="0"/>
          </a:p>
          <a:p>
            <a:pPr lvl="1"/>
            <a:r>
              <a:rPr lang="en-GB" sz="1800" dirty="0" smtClean="0">
                <a:latin typeface="+mj-lt"/>
              </a:rPr>
              <a:t>DBMS provide tools by which the DBA can ensure security of the database.</a:t>
            </a:r>
          </a:p>
          <a:p>
            <a:pPr lvl="1"/>
            <a:endParaRPr lang="en-GB" sz="1800" dirty="0" smtClean="0">
              <a:latin typeface="+mj-lt"/>
            </a:endParaRPr>
          </a:p>
          <a:p>
            <a:r>
              <a:rPr lang="en-US" sz="1800" dirty="0" smtClean="0"/>
              <a:t>Hardware Independence</a:t>
            </a:r>
          </a:p>
          <a:p>
            <a:endParaRPr lang="en-US" sz="1800" dirty="0" smtClean="0"/>
          </a:p>
          <a:p>
            <a:pPr lvl="1"/>
            <a:r>
              <a:rPr lang="en-GB" sz="1800" dirty="0" smtClean="0">
                <a:latin typeface="+mj-lt"/>
              </a:rPr>
              <a:t>Most DBMS are available across hardware platforms and operating systems. </a:t>
            </a:r>
            <a:endParaRPr lang="en-US" sz="1800" dirty="0" smtClean="0">
              <a:latin typeface="+mj-lt"/>
            </a:endParaRPr>
          </a:p>
          <a:p>
            <a:endParaRPr lang="en-US" sz="1800" dirty="0" smtClean="0"/>
          </a:p>
        </p:txBody>
      </p:sp>
    </p:spTree>
    <p:extLst>
      <p:ext uri="{BB962C8B-B14F-4D97-AF65-F5344CB8AC3E}">
        <p14:creationId xmlns:p14="http://schemas.microsoft.com/office/powerpoint/2010/main" val="690794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vert="horz" lIns="90488" tIns="44450" rIns="90488" bIns="44450" rtlCol="0" anchor="ctr">
            <a:noAutofit/>
          </a:bodyPr>
          <a:lstStyle/>
          <a:p>
            <a:r>
              <a:rPr lang="en-US" dirty="0" smtClean="0"/>
              <a:t>Levels of Abstraction</a:t>
            </a:r>
          </a:p>
        </p:txBody>
      </p:sp>
      <p:sp>
        <p:nvSpPr>
          <p:cNvPr id="13315" name="Rectangle 5"/>
          <p:cNvSpPr>
            <a:spLocks noGrp="1" noChangeArrowheads="1"/>
          </p:cNvSpPr>
          <p:nvPr>
            <p:ph idx="1"/>
          </p:nvPr>
        </p:nvSpPr>
        <p:spPr/>
        <p:txBody>
          <a:bodyPr vert="horz" lIns="90488" tIns="44450" rIns="90488" bIns="44450" rtlCol="0">
            <a:noAutofit/>
          </a:bodyPr>
          <a:lstStyle/>
          <a:p>
            <a:r>
              <a:rPr lang="en-US" sz="1800" b="1" dirty="0" smtClean="0"/>
              <a:t>Conceptual Level</a:t>
            </a:r>
            <a:r>
              <a:rPr lang="en-US" sz="1800" dirty="0" smtClean="0"/>
              <a:t>  :-the overall integrated structural organization of the database </a:t>
            </a:r>
          </a:p>
          <a:p>
            <a:endParaRPr lang="en-US" sz="1800" dirty="0" smtClean="0"/>
          </a:p>
          <a:p>
            <a:r>
              <a:rPr lang="en-US" sz="1800" b="1" dirty="0" smtClean="0"/>
              <a:t>Physical Level</a:t>
            </a:r>
            <a:r>
              <a:rPr lang="en-US" sz="1800" dirty="0" smtClean="0"/>
              <a:t>  :- the information about how the database is actually stored in the disk.</a:t>
            </a:r>
          </a:p>
          <a:p>
            <a:endParaRPr lang="en-US" sz="1800" dirty="0" smtClean="0"/>
          </a:p>
          <a:p>
            <a:r>
              <a:rPr lang="en-US" sz="1800" b="1" dirty="0" smtClean="0"/>
              <a:t>View / External Level</a:t>
            </a:r>
            <a:r>
              <a:rPr lang="en-US" sz="1800" dirty="0" smtClean="0"/>
              <a:t> :-  the user view of the database. Different for different user based on application requirement.</a:t>
            </a:r>
          </a:p>
          <a:p>
            <a:endParaRPr lang="en-US" sz="1800" dirty="0" smtClean="0"/>
          </a:p>
        </p:txBody>
      </p:sp>
    </p:spTree>
    <p:extLst>
      <p:ext uri="{BB962C8B-B14F-4D97-AF65-F5344CB8AC3E}">
        <p14:creationId xmlns:p14="http://schemas.microsoft.com/office/powerpoint/2010/main" val="49413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vert="horz" lIns="90488" tIns="44450" rIns="90488" bIns="44450" rtlCol="0" anchor="ctr">
            <a:noAutofit/>
          </a:bodyPr>
          <a:lstStyle/>
          <a:p>
            <a:r>
              <a:rPr lang="en-US" dirty="0" smtClean="0"/>
              <a:t>The  Data  Model</a:t>
            </a:r>
          </a:p>
        </p:txBody>
      </p:sp>
      <p:sp>
        <p:nvSpPr>
          <p:cNvPr id="14339" name="Rectangle 8"/>
          <p:cNvSpPr>
            <a:spLocks noGrp="1" noChangeArrowheads="1"/>
          </p:cNvSpPr>
          <p:nvPr>
            <p:ph idx="1"/>
          </p:nvPr>
        </p:nvSpPr>
        <p:spPr/>
        <p:txBody>
          <a:bodyPr vert="horz" lIns="90488" tIns="44450" rIns="90488" bIns="44450" rtlCol="0">
            <a:noAutofit/>
          </a:bodyPr>
          <a:lstStyle/>
          <a:p>
            <a:r>
              <a:rPr lang="en-US" sz="1800" dirty="0" smtClean="0"/>
              <a:t>Data model defines the range of data structures supported and the availability of data handling languages </a:t>
            </a:r>
          </a:p>
          <a:p>
            <a:endParaRPr lang="en-US" sz="1800" dirty="0" smtClean="0"/>
          </a:p>
          <a:p>
            <a:r>
              <a:rPr lang="en-US" sz="1800" dirty="0" smtClean="0"/>
              <a:t>It is a collection of conceptual tools to describe:</a:t>
            </a:r>
          </a:p>
          <a:p>
            <a:pPr lvl="1"/>
            <a:r>
              <a:rPr lang="en-US" sz="1800" dirty="0" smtClean="0"/>
              <a:t>Data</a:t>
            </a:r>
          </a:p>
          <a:p>
            <a:pPr lvl="1"/>
            <a:r>
              <a:rPr lang="en-US" sz="1800" dirty="0" smtClean="0"/>
              <a:t>Data relationships</a:t>
            </a:r>
          </a:p>
          <a:p>
            <a:pPr lvl="1"/>
            <a:r>
              <a:rPr lang="en-US" sz="1800" dirty="0" smtClean="0"/>
              <a:t>Constraints</a:t>
            </a:r>
          </a:p>
          <a:p>
            <a:pPr lvl="1"/>
            <a:endParaRPr lang="en-US" sz="1800" dirty="0" smtClean="0"/>
          </a:p>
          <a:p>
            <a:r>
              <a:rPr lang="en-US" sz="1800" dirty="0" smtClean="0"/>
              <a:t>There are different data models:</a:t>
            </a:r>
          </a:p>
          <a:p>
            <a:pPr lvl="1"/>
            <a:r>
              <a:rPr lang="en-US" sz="1800" dirty="0" smtClean="0"/>
              <a:t>Hierarchical Model</a:t>
            </a:r>
          </a:p>
          <a:p>
            <a:pPr lvl="1"/>
            <a:r>
              <a:rPr lang="en-US" sz="1800" dirty="0" smtClean="0"/>
              <a:t>Network Model</a:t>
            </a:r>
          </a:p>
          <a:p>
            <a:pPr lvl="1"/>
            <a:r>
              <a:rPr lang="en-US" sz="1800" dirty="0" smtClean="0"/>
              <a:t>Relational Model</a:t>
            </a:r>
          </a:p>
        </p:txBody>
      </p:sp>
    </p:spTree>
    <p:extLst>
      <p:ext uri="{BB962C8B-B14F-4D97-AF65-F5344CB8AC3E}">
        <p14:creationId xmlns:p14="http://schemas.microsoft.com/office/powerpoint/2010/main" val="2398534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vert="horz" lIns="90488" tIns="44450" rIns="90488" bIns="44450" rtlCol="0" anchor="ctr">
            <a:noAutofit/>
          </a:bodyPr>
          <a:lstStyle/>
          <a:p>
            <a:r>
              <a:rPr lang="en-US" dirty="0" err="1" smtClean="0"/>
              <a:t>Contd</a:t>
            </a:r>
            <a:r>
              <a:rPr lang="en-US" dirty="0" smtClean="0"/>
              <a:t>…</a:t>
            </a:r>
          </a:p>
        </p:txBody>
      </p:sp>
      <p:sp>
        <p:nvSpPr>
          <p:cNvPr id="15363" name="Rectangle 3"/>
          <p:cNvSpPr>
            <a:spLocks noGrp="1" noChangeArrowheads="1"/>
          </p:cNvSpPr>
          <p:nvPr>
            <p:ph idx="1"/>
          </p:nvPr>
        </p:nvSpPr>
        <p:spPr/>
        <p:txBody>
          <a:bodyPr vert="horz" lIns="90488" tIns="44450" rIns="90488" bIns="44450" rtlCol="0">
            <a:noAutofit/>
          </a:bodyPr>
          <a:lstStyle/>
          <a:p>
            <a:r>
              <a:rPr lang="en-US" sz="1800" b="0" dirty="0" smtClean="0"/>
              <a:t>What is A Data Model </a:t>
            </a:r>
          </a:p>
          <a:p>
            <a:endParaRPr lang="en-US" sz="1800" b="0" dirty="0" smtClean="0"/>
          </a:p>
          <a:p>
            <a:pPr>
              <a:buFontTx/>
              <a:buNone/>
            </a:pPr>
            <a:r>
              <a:rPr lang="en-US" sz="1800" b="0" dirty="0" smtClean="0"/>
              <a:t>    A data model is a conceptual representation of the data structures that are required by a database. The data structures include the data objects, the associations between data objects, and the rules which govern operations on the objects. As the name implies, the data model focuses on what data is required and how it should be organized rather than what operations will be performed on the data. </a:t>
            </a:r>
          </a:p>
          <a:p>
            <a:pPr>
              <a:buFontTx/>
              <a:buNone/>
            </a:pPr>
            <a:endParaRPr lang="en-US" sz="1800" b="0" dirty="0"/>
          </a:p>
          <a:p>
            <a:pPr>
              <a:buFontTx/>
              <a:buNone/>
            </a:pPr>
            <a:r>
              <a:rPr lang="en-US" sz="1800" b="0" dirty="0" smtClean="0"/>
              <a:t>	To </a:t>
            </a:r>
            <a:r>
              <a:rPr lang="en-US" sz="1800" b="0" dirty="0"/>
              <a:t>use a common analogy, the data model is equivalent to an architect's building plans. </a:t>
            </a:r>
          </a:p>
          <a:p>
            <a:pPr>
              <a:buFontTx/>
              <a:buNone/>
            </a:pPr>
            <a:r>
              <a:rPr lang="en-US" sz="1800" b="0" dirty="0"/>
              <a:t>   A data model is independent of hardware or software constraints. Rather than try to represent the data as a database would see it, the data model focuses on representing the data as the user sees it in the "real world". It serves as a bridge between the concepts that make up real-world events and processes and the physical representation of those concepts in a database. </a:t>
            </a:r>
          </a:p>
          <a:p>
            <a:pPr>
              <a:buFontTx/>
              <a:buNone/>
            </a:pPr>
            <a:endParaRPr lang="en-US" sz="1800" b="0" dirty="0" smtClean="0"/>
          </a:p>
        </p:txBody>
      </p:sp>
    </p:spTree>
    <p:extLst>
      <p:ext uri="{BB962C8B-B14F-4D97-AF65-F5344CB8AC3E}">
        <p14:creationId xmlns:p14="http://schemas.microsoft.com/office/powerpoint/2010/main" val="1412272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vert="horz" lIns="90488" tIns="44450" rIns="90488" bIns="44450" rtlCol="0" anchor="ctr">
            <a:noAutofit/>
          </a:bodyPr>
          <a:lstStyle/>
          <a:p>
            <a:r>
              <a:rPr lang="en-US" smtClean="0"/>
              <a:t>Contd</a:t>
            </a:r>
            <a:r>
              <a:rPr lang="en-US" sz="4000"/>
              <a:t>…</a:t>
            </a:r>
          </a:p>
        </p:txBody>
      </p:sp>
      <p:sp>
        <p:nvSpPr>
          <p:cNvPr id="16387" name="Rectangle 3"/>
          <p:cNvSpPr>
            <a:spLocks noGrp="1" noChangeArrowheads="1"/>
          </p:cNvSpPr>
          <p:nvPr>
            <p:ph idx="1"/>
          </p:nvPr>
        </p:nvSpPr>
        <p:spPr/>
        <p:txBody>
          <a:bodyPr vert="horz" lIns="90488" tIns="44450" rIns="90488" bIns="44450" rtlCol="0">
            <a:noAutofit/>
          </a:bodyPr>
          <a:lstStyle/>
          <a:p>
            <a:pPr>
              <a:buFontTx/>
              <a:buNone/>
            </a:pPr>
            <a:r>
              <a:rPr lang="en-US" sz="1800" b="0" dirty="0" smtClean="0"/>
              <a:t>   To use a common analogy, the data model is equivalent to an architect's building plans. </a:t>
            </a:r>
          </a:p>
          <a:p>
            <a:pPr>
              <a:buFontTx/>
              <a:buNone/>
            </a:pPr>
            <a:r>
              <a:rPr lang="en-US" sz="1800" b="0" dirty="0" smtClean="0"/>
              <a:t>   A data model is independent of hardware or software constraints. Rather than try to represent the data as a database would see it, the data model focuses on representing the data as the user sees it in the "real world". It serves as a bridge between the concepts that make up real-world events and processes and the physical representation of those concepts in a database. </a:t>
            </a:r>
          </a:p>
          <a:p>
            <a:pPr>
              <a:buFont typeface="Wingdings" pitchFamily="2" charset="2"/>
              <a:buChar char="•"/>
            </a:pPr>
            <a:endParaRPr lang="en-US" sz="1800" b="0" dirty="0" smtClean="0"/>
          </a:p>
          <a:p>
            <a:pPr>
              <a:buFont typeface="Wingdings" pitchFamily="2" charset="2"/>
              <a:buChar char="•"/>
            </a:pPr>
            <a:endParaRPr lang="en-US" sz="1800" b="0" dirty="0" smtClean="0"/>
          </a:p>
        </p:txBody>
      </p:sp>
    </p:spTree>
    <p:extLst>
      <p:ext uri="{BB962C8B-B14F-4D97-AF65-F5344CB8AC3E}">
        <p14:creationId xmlns:p14="http://schemas.microsoft.com/office/powerpoint/2010/main" val="2200499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vert="horz" lIns="90488" tIns="44450" rIns="90488" bIns="44450" rtlCol="0" anchor="ctr">
            <a:noAutofit/>
          </a:bodyPr>
          <a:lstStyle/>
          <a:p>
            <a:r>
              <a:rPr lang="en-US" dirty="0" err="1" smtClean="0"/>
              <a:t>Contd</a:t>
            </a:r>
            <a:r>
              <a:rPr lang="en-US" dirty="0" smtClean="0"/>
              <a:t>…</a:t>
            </a:r>
          </a:p>
        </p:txBody>
      </p:sp>
      <p:sp>
        <p:nvSpPr>
          <p:cNvPr id="17411" name="Rectangle 3"/>
          <p:cNvSpPr>
            <a:spLocks noGrp="1" noChangeArrowheads="1"/>
          </p:cNvSpPr>
          <p:nvPr>
            <p:ph idx="1"/>
          </p:nvPr>
        </p:nvSpPr>
        <p:spPr/>
        <p:txBody>
          <a:bodyPr vert="horz" lIns="90488" tIns="44450" rIns="90488" bIns="44450" rtlCol="0">
            <a:noAutofit/>
          </a:bodyPr>
          <a:lstStyle/>
          <a:p>
            <a:pPr algn="just"/>
            <a:r>
              <a:rPr lang="en-US" sz="1800" b="0" dirty="0" smtClean="0"/>
              <a:t>Why is Data Modeling Important? </a:t>
            </a:r>
          </a:p>
          <a:p>
            <a:pPr>
              <a:buFontTx/>
              <a:buNone/>
            </a:pPr>
            <a:r>
              <a:rPr lang="en-US" sz="1800" b="0" dirty="0" smtClean="0"/>
              <a:t>   The goal of the data model is to make sure that the all data objects required by the database are completely and accurately represented. Because the data model uses easily understood notations and natural language , it can be reviewed and verified as correct by the end-users. </a:t>
            </a:r>
          </a:p>
          <a:p>
            <a:r>
              <a:rPr lang="en-US" sz="1800" b="0" dirty="0"/>
              <a:t>The data model is also detailed enough to be used by the database developers to use as a "blueprint" for building the physical database. The information contained in the data model will be used to define the relational tables, primary and foreign keys, stored procedures, and triggers. A poorly designed database will require more time in the long-term. Without careful planning you may create a database that omits data required to create critical reports, produces results that are incorrect or inconsistent, and is unable to accommodate changes in the user's requirements.</a:t>
            </a:r>
          </a:p>
          <a:p>
            <a:pPr>
              <a:buFontTx/>
              <a:buNone/>
            </a:pPr>
            <a:endParaRPr lang="en-US" sz="1800" b="0" dirty="0" smtClean="0"/>
          </a:p>
          <a:p>
            <a:endParaRPr lang="en-US" sz="1800" b="0" dirty="0" smtClean="0"/>
          </a:p>
          <a:p>
            <a:endParaRPr lang="en-US" sz="1800" b="0" dirty="0" smtClean="0"/>
          </a:p>
          <a:p>
            <a:endParaRPr lang="en-US" sz="1800" b="0" dirty="0" smtClean="0"/>
          </a:p>
        </p:txBody>
      </p:sp>
    </p:spTree>
    <p:extLst>
      <p:ext uri="{BB962C8B-B14F-4D97-AF65-F5344CB8AC3E}">
        <p14:creationId xmlns:p14="http://schemas.microsoft.com/office/powerpoint/2010/main" val="3485022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7"/>
          <p:cNvSpPr>
            <a:spLocks noGrp="1" noChangeArrowheads="1"/>
          </p:cNvSpPr>
          <p:nvPr>
            <p:ph type="title"/>
          </p:nvPr>
        </p:nvSpPr>
        <p:spPr/>
        <p:txBody>
          <a:bodyPr vert="horz" lIns="90488" tIns="44450" rIns="90488" bIns="44450" rtlCol="0" anchor="ctr">
            <a:noAutofit/>
          </a:bodyPr>
          <a:lstStyle/>
          <a:p>
            <a:r>
              <a:rPr lang="en-US" smtClean="0"/>
              <a:t>Hierarchical Structure</a:t>
            </a:r>
          </a:p>
        </p:txBody>
      </p:sp>
      <p:sp>
        <p:nvSpPr>
          <p:cNvPr id="19459" name="Rectangle 18"/>
          <p:cNvSpPr>
            <a:spLocks noGrp="1" noChangeArrowheads="1"/>
          </p:cNvSpPr>
          <p:nvPr>
            <p:ph idx="1"/>
          </p:nvPr>
        </p:nvSpPr>
        <p:spPr/>
        <p:txBody>
          <a:bodyPr vert="horz" lIns="90488" tIns="44450" rIns="90488" bIns="44450" rtlCol="0">
            <a:noAutofit/>
          </a:bodyPr>
          <a:lstStyle/>
          <a:p>
            <a:r>
              <a:rPr lang="en-US" sz="1800" dirty="0" smtClean="0"/>
              <a:t>In this model data is represented by simple tree structure</a:t>
            </a:r>
          </a:p>
          <a:p>
            <a:pPr lvl="1"/>
            <a:r>
              <a:rPr lang="en-US" sz="1800" dirty="0" smtClean="0">
                <a:latin typeface="+mj-lt"/>
              </a:rPr>
              <a:t>Relationships between entities are represented as parent-child.</a:t>
            </a:r>
          </a:p>
          <a:p>
            <a:pPr lvl="1"/>
            <a:r>
              <a:rPr lang="en-US" sz="1800" dirty="0" smtClean="0">
                <a:latin typeface="+mj-lt"/>
              </a:rPr>
              <a:t>Many-to-many relationships are not allowed.</a:t>
            </a:r>
          </a:p>
          <a:p>
            <a:pPr lvl="1"/>
            <a:r>
              <a:rPr lang="en-US" sz="1800" dirty="0" smtClean="0">
                <a:latin typeface="+mj-lt"/>
              </a:rPr>
              <a:t>Parents and children are tied together by links called "pointers"</a:t>
            </a:r>
          </a:p>
        </p:txBody>
      </p:sp>
      <p:grpSp>
        <p:nvGrpSpPr>
          <p:cNvPr id="19460" name="Group 19"/>
          <p:cNvGrpSpPr>
            <a:grpSpLocks/>
          </p:cNvGrpSpPr>
          <p:nvPr/>
        </p:nvGrpSpPr>
        <p:grpSpPr bwMode="auto">
          <a:xfrm>
            <a:off x="2286000" y="2971800"/>
            <a:ext cx="6477000" cy="3124200"/>
            <a:chOff x="864" y="1392"/>
            <a:chExt cx="4080" cy="1872"/>
          </a:xfrm>
        </p:grpSpPr>
        <p:sp>
          <p:nvSpPr>
            <p:cNvPr id="19461" name="Text Box 4"/>
            <p:cNvSpPr txBox="1">
              <a:spLocks noChangeArrowheads="1"/>
            </p:cNvSpPr>
            <p:nvPr/>
          </p:nvSpPr>
          <p:spPr bwMode="auto">
            <a:xfrm>
              <a:off x="2208" y="1392"/>
              <a:ext cx="1056" cy="278"/>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Root</a:t>
              </a:r>
            </a:p>
          </p:txBody>
        </p:sp>
        <p:sp>
          <p:nvSpPr>
            <p:cNvPr id="19462" name="Line 5"/>
            <p:cNvSpPr>
              <a:spLocks noChangeShapeType="1"/>
            </p:cNvSpPr>
            <p:nvPr/>
          </p:nvSpPr>
          <p:spPr bwMode="auto">
            <a:xfrm flipH="1">
              <a:off x="2064" y="1680"/>
              <a:ext cx="499" cy="432"/>
            </a:xfrm>
            <a:prstGeom prst="line">
              <a:avLst/>
            </a:prstGeom>
            <a:noFill/>
            <a:ln w="9525">
              <a:solidFill>
                <a:srgbClr val="000000"/>
              </a:solidFill>
              <a:round/>
              <a:headEnd/>
              <a:tailEnd/>
            </a:ln>
          </p:spPr>
          <p:txBody>
            <a:bodyPr/>
            <a:lstStyle/>
            <a:p>
              <a:endParaRPr lang="en-US"/>
            </a:p>
          </p:txBody>
        </p:sp>
        <p:sp>
          <p:nvSpPr>
            <p:cNvPr id="19463" name="Line 6"/>
            <p:cNvSpPr>
              <a:spLocks noChangeShapeType="1"/>
            </p:cNvSpPr>
            <p:nvPr/>
          </p:nvSpPr>
          <p:spPr bwMode="auto">
            <a:xfrm>
              <a:off x="2880" y="1680"/>
              <a:ext cx="403" cy="403"/>
            </a:xfrm>
            <a:prstGeom prst="line">
              <a:avLst/>
            </a:prstGeom>
            <a:noFill/>
            <a:ln w="9525">
              <a:solidFill>
                <a:srgbClr val="000000"/>
              </a:solidFill>
              <a:round/>
              <a:headEnd/>
              <a:tailEnd/>
            </a:ln>
          </p:spPr>
          <p:txBody>
            <a:bodyPr/>
            <a:lstStyle/>
            <a:p>
              <a:endParaRPr lang="en-US"/>
            </a:p>
          </p:txBody>
        </p:sp>
        <p:sp>
          <p:nvSpPr>
            <p:cNvPr id="19464" name="Text Box 7"/>
            <p:cNvSpPr txBox="1">
              <a:spLocks noChangeArrowheads="1"/>
            </p:cNvSpPr>
            <p:nvPr/>
          </p:nvSpPr>
          <p:spPr bwMode="auto">
            <a:xfrm>
              <a:off x="1296" y="2064"/>
              <a:ext cx="1152"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1</a:t>
              </a:r>
            </a:p>
            <a:p>
              <a:pPr algn="ctr"/>
              <a:r>
                <a:rPr lang="en-US" sz="2000">
                  <a:latin typeface="Trebuchet MS" pitchFamily="34" charset="0"/>
                </a:rPr>
                <a:t>Child</a:t>
              </a:r>
            </a:p>
          </p:txBody>
        </p:sp>
        <p:sp>
          <p:nvSpPr>
            <p:cNvPr id="19465" name="Text Box 8"/>
            <p:cNvSpPr txBox="1">
              <a:spLocks noChangeArrowheads="1"/>
            </p:cNvSpPr>
            <p:nvPr/>
          </p:nvSpPr>
          <p:spPr bwMode="auto">
            <a:xfrm>
              <a:off x="3216" y="2064"/>
              <a:ext cx="1104"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1</a:t>
              </a:r>
            </a:p>
            <a:p>
              <a:pPr algn="ctr"/>
              <a:r>
                <a:rPr lang="en-US" sz="2000">
                  <a:latin typeface="Trebuchet MS" pitchFamily="34" charset="0"/>
                </a:rPr>
                <a:t>Child</a:t>
              </a:r>
            </a:p>
          </p:txBody>
        </p:sp>
        <p:sp>
          <p:nvSpPr>
            <p:cNvPr id="19466" name="Line 9"/>
            <p:cNvSpPr>
              <a:spLocks noChangeShapeType="1"/>
            </p:cNvSpPr>
            <p:nvPr/>
          </p:nvSpPr>
          <p:spPr bwMode="auto">
            <a:xfrm flipH="1">
              <a:off x="1536" y="2544"/>
              <a:ext cx="230" cy="231"/>
            </a:xfrm>
            <a:prstGeom prst="line">
              <a:avLst/>
            </a:prstGeom>
            <a:noFill/>
            <a:ln w="9525">
              <a:solidFill>
                <a:srgbClr val="000000"/>
              </a:solidFill>
              <a:round/>
              <a:headEnd/>
              <a:tailEnd/>
            </a:ln>
          </p:spPr>
          <p:txBody>
            <a:bodyPr/>
            <a:lstStyle/>
            <a:p>
              <a:endParaRPr lang="en-US"/>
            </a:p>
          </p:txBody>
        </p:sp>
        <p:sp>
          <p:nvSpPr>
            <p:cNvPr id="19467" name="Line 10"/>
            <p:cNvSpPr>
              <a:spLocks noChangeShapeType="1"/>
            </p:cNvSpPr>
            <p:nvPr/>
          </p:nvSpPr>
          <p:spPr bwMode="auto">
            <a:xfrm>
              <a:off x="1872" y="2544"/>
              <a:ext cx="230" cy="231"/>
            </a:xfrm>
            <a:prstGeom prst="line">
              <a:avLst/>
            </a:prstGeom>
            <a:noFill/>
            <a:ln w="9525">
              <a:solidFill>
                <a:srgbClr val="000000"/>
              </a:solidFill>
              <a:round/>
              <a:headEnd/>
              <a:tailEnd/>
            </a:ln>
          </p:spPr>
          <p:txBody>
            <a:bodyPr/>
            <a:lstStyle/>
            <a:p>
              <a:endParaRPr lang="en-US"/>
            </a:p>
          </p:txBody>
        </p:sp>
        <p:sp>
          <p:nvSpPr>
            <p:cNvPr id="19468" name="Line 11"/>
            <p:cNvSpPr>
              <a:spLocks noChangeShapeType="1"/>
            </p:cNvSpPr>
            <p:nvPr/>
          </p:nvSpPr>
          <p:spPr bwMode="auto">
            <a:xfrm flipH="1">
              <a:off x="3610" y="2544"/>
              <a:ext cx="230" cy="231"/>
            </a:xfrm>
            <a:prstGeom prst="line">
              <a:avLst/>
            </a:prstGeom>
            <a:noFill/>
            <a:ln w="9525">
              <a:solidFill>
                <a:srgbClr val="000000"/>
              </a:solidFill>
              <a:round/>
              <a:headEnd/>
              <a:tailEnd/>
            </a:ln>
          </p:spPr>
          <p:txBody>
            <a:bodyPr/>
            <a:lstStyle/>
            <a:p>
              <a:endParaRPr lang="en-US"/>
            </a:p>
          </p:txBody>
        </p:sp>
        <p:sp>
          <p:nvSpPr>
            <p:cNvPr id="19469" name="Line 12"/>
            <p:cNvSpPr>
              <a:spLocks noChangeShapeType="1"/>
            </p:cNvSpPr>
            <p:nvPr/>
          </p:nvSpPr>
          <p:spPr bwMode="auto">
            <a:xfrm>
              <a:off x="4090" y="2544"/>
              <a:ext cx="230" cy="231"/>
            </a:xfrm>
            <a:prstGeom prst="line">
              <a:avLst/>
            </a:prstGeom>
            <a:noFill/>
            <a:ln w="9525">
              <a:solidFill>
                <a:srgbClr val="000000"/>
              </a:solidFill>
              <a:round/>
              <a:headEnd/>
              <a:tailEnd/>
            </a:ln>
          </p:spPr>
          <p:txBody>
            <a:bodyPr/>
            <a:lstStyle/>
            <a:p>
              <a:endParaRPr lang="en-US"/>
            </a:p>
          </p:txBody>
        </p:sp>
        <p:sp>
          <p:nvSpPr>
            <p:cNvPr id="19470" name="Text Box 13"/>
            <p:cNvSpPr txBox="1">
              <a:spLocks noChangeArrowheads="1"/>
            </p:cNvSpPr>
            <p:nvPr/>
          </p:nvSpPr>
          <p:spPr bwMode="auto">
            <a:xfrm>
              <a:off x="864" y="2784"/>
              <a:ext cx="845"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sp>
          <p:nvSpPr>
            <p:cNvPr id="19471" name="Text Box 14"/>
            <p:cNvSpPr txBox="1">
              <a:spLocks noChangeArrowheads="1"/>
            </p:cNvSpPr>
            <p:nvPr/>
          </p:nvSpPr>
          <p:spPr bwMode="auto">
            <a:xfrm>
              <a:off x="1824" y="2784"/>
              <a:ext cx="816"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sp>
          <p:nvSpPr>
            <p:cNvPr id="19472" name="Text Box 15"/>
            <p:cNvSpPr txBox="1">
              <a:spLocks noChangeArrowheads="1"/>
            </p:cNvSpPr>
            <p:nvPr/>
          </p:nvSpPr>
          <p:spPr bwMode="auto">
            <a:xfrm>
              <a:off x="2928" y="2784"/>
              <a:ext cx="816"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sp>
          <p:nvSpPr>
            <p:cNvPr id="19473" name="Text Box 16"/>
            <p:cNvSpPr txBox="1">
              <a:spLocks noChangeArrowheads="1"/>
            </p:cNvSpPr>
            <p:nvPr/>
          </p:nvSpPr>
          <p:spPr bwMode="auto">
            <a:xfrm>
              <a:off x="4080" y="2784"/>
              <a:ext cx="864" cy="480"/>
            </a:xfrm>
            <a:prstGeom prst="rect">
              <a:avLst/>
            </a:prstGeom>
            <a:solidFill>
              <a:srgbClr val="FFFFFF"/>
            </a:solidFill>
            <a:ln w="9525">
              <a:solidFill>
                <a:srgbClr val="000000"/>
              </a:solidFill>
              <a:miter lim="800000"/>
              <a:headEnd/>
              <a:tailEnd/>
            </a:ln>
          </p:spPr>
          <p:txBody>
            <a:bodyPr/>
            <a:lstStyle/>
            <a:p>
              <a:pPr algn="ctr"/>
              <a:r>
                <a:rPr lang="en-US" sz="2000">
                  <a:latin typeface="Trebuchet MS" pitchFamily="34" charset="0"/>
                </a:rPr>
                <a:t>Level 2</a:t>
              </a:r>
            </a:p>
            <a:p>
              <a:pPr algn="ctr"/>
              <a:r>
                <a:rPr lang="en-US" sz="2000">
                  <a:latin typeface="Trebuchet MS" pitchFamily="34" charset="0"/>
                </a:rPr>
                <a:t>Child</a:t>
              </a:r>
            </a:p>
          </p:txBody>
        </p:sp>
      </p:grpSp>
    </p:spTree>
    <p:extLst>
      <p:ext uri="{BB962C8B-B14F-4D97-AF65-F5344CB8AC3E}">
        <p14:creationId xmlns:p14="http://schemas.microsoft.com/office/powerpoint/2010/main" val="251907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59"/>
          <p:cNvSpPr>
            <a:spLocks noGrp="1" noChangeArrowheads="1"/>
          </p:cNvSpPr>
          <p:nvPr>
            <p:ph type="title"/>
          </p:nvPr>
        </p:nvSpPr>
        <p:spPr/>
        <p:txBody>
          <a:bodyPr vert="horz" lIns="90488" tIns="44450" rIns="90488" bIns="44450" rtlCol="0" anchor="ctr">
            <a:noAutofit/>
          </a:bodyPr>
          <a:lstStyle/>
          <a:p>
            <a:r>
              <a:rPr lang="en-US" dirty="0" smtClean="0"/>
              <a:t>The  Hierarchical Model</a:t>
            </a:r>
          </a:p>
        </p:txBody>
      </p:sp>
      <p:sp>
        <p:nvSpPr>
          <p:cNvPr id="20483" name="Rectangle 360"/>
          <p:cNvSpPr>
            <a:spLocks noGrp="1" noChangeArrowheads="1"/>
          </p:cNvSpPr>
          <p:nvPr>
            <p:ph idx="1"/>
          </p:nvPr>
        </p:nvSpPr>
        <p:spPr/>
        <p:txBody>
          <a:bodyPr vert="horz" lIns="90488" tIns="44450" rIns="90488" bIns="44450" rtlCol="0">
            <a:noAutofit/>
          </a:bodyPr>
          <a:lstStyle/>
          <a:p>
            <a:pPr>
              <a:lnSpc>
                <a:spcPts val="3500"/>
              </a:lnSpc>
            </a:pPr>
            <a:r>
              <a:rPr lang="en-US" sz="1800" dirty="0" smtClean="0"/>
              <a:t>Consider a  student  course - marks database</a:t>
            </a:r>
          </a:p>
          <a:p>
            <a:pPr>
              <a:lnSpc>
                <a:spcPts val="3500"/>
              </a:lnSpc>
            </a:pPr>
            <a:r>
              <a:rPr lang="en-US" sz="1800" dirty="0" smtClean="0"/>
              <a:t>In the hierarchical  model  a student can  register for many courses and gets marks for each course.</a:t>
            </a:r>
          </a:p>
        </p:txBody>
      </p:sp>
      <p:grpSp>
        <p:nvGrpSpPr>
          <p:cNvPr id="20484" name="Group 159"/>
          <p:cNvGrpSpPr>
            <a:grpSpLocks/>
          </p:cNvGrpSpPr>
          <p:nvPr/>
        </p:nvGrpSpPr>
        <p:grpSpPr bwMode="auto">
          <a:xfrm>
            <a:off x="1828800" y="3352800"/>
            <a:ext cx="2133600" cy="685800"/>
            <a:chOff x="-3" y="-3"/>
            <a:chExt cx="1510" cy="774"/>
          </a:xfrm>
        </p:grpSpPr>
        <p:grpSp>
          <p:nvGrpSpPr>
            <p:cNvPr id="20579" name="Group 157"/>
            <p:cNvGrpSpPr>
              <a:grpSpLocks/>
            </p:cNvGrpSpPr>
            <p:nvPr/>
          </p:nvGrpSpPr>
          <p:grpSpPr bwMode="auto">
            <a:xfrm>
              <a:off x="0" y="0"/>
              <a:ext cx="1504" cy="768"/>
              <a:chOff x="0" y="0"/>
              <a:chExt cx="1504" cy="768"/>
            </a:xfrm>
          </p:grpSpPr>
          <p:grpSp>
            <p:nvGrpSpPr>
              <p:cNvPr id="20581" name="Group 150"/>
              <p:cNvGrpSpPr>
                <a:grpSpLocks/>
              </p:cNvGrpSpPr>
              <p:nvPr/>
            </p:nvGrpSpPr>
            <p:grpSpPr bwMode="auto">
              <a:xfrm>
                <a:off x="0" y="0"/>
                <a:ext cx="734" cy="384"/>
                <a:chOff x="0" y="0"/>
                <a:chExt cx="734" cy="384"/>
              </a:xfrm>
            </p:grpSpPr>
            <p:sp>
              <p:nvSpPr>
                <p:cNvPr id="20591" name="Rectangle 145"/>
                <p:cNvSpPr>
                  <a:spLocks noChangeArrowheads="1"/>
                </p:cNvSpPr>
                <p:nvPr/>
              </p:nvSpPr>
              <p:spPr bwMode="auto">
                <a:xfrm>
                  <a:off x="43" y="0"/>
                  <a:ext cx="648" cy="384"/>
                </a:xfrm>
                <a:prstGeom prst="rect">
                  <a:avLst/>
                </a:prstGeom>
                <a:noFill/>
                <a:ln w="9525">
                  <a:noFill/>
                  <a:miter lim="800000"/>
                  <a:headEnd/>
                  <a:tailEnd/>
                </a:ln>
              </p:spPr>
              <p:txBody>
                <a:bodyPr/>
                <a:lstStyle/>
                <a:p>
                  <a:pPr algn="ctr"/>
                  <a:r>
                    <a:rPr lang="en-US" b="1">
                      <a:cs typeface="Times New Roman" pitchFamily="18" charset="0"/>
                    </a:rPr>
                    <a:t>Scode</a:t>
                  </a:r>
                  <a:endParaRPr lang="en-US">
                    <a:cs typeface="Times New Roman" pitchFamily="18" charset="0"/>
                  </a:endParaRPr>
                </a:p>
                <a:p>
                  <a:pPr algn="ctr"/>
                  <a:endParaRPr lang="en-US"/>
                </a:p>
              </p:txBody>
            </p:sp>
            <p:sp>
              <p:nvSpPr>
                <p:cNvPr id="20592" name="Rectangle 149"/>
                <p:cNvSpPr>
                  <a:spLocks noChangeArrowheads="1"/>
                </p:cNvSpPr>
                <p:nvPr/>
              </p:nvSpPr>
              <p:spPr bwMode="auto">
                <a:xfrm>
                  <a:off x="0" y="0"/>
                  <a:ext cx="734" cy="384"/>
                </a:xfrm>
                <a:prstGeom prst="rect">
                  <a:avLst/>
                </a:prstGeom>
                <a:noFill/>
                <a:ln w="7">
                  <a:solidFill>
                    <a:srgbClr val="A0A0A0"/>
                  </a:solidFill>
                  <a:miter lim="800000"/>
                  <a:headEnd/>
                  <a:tailEnd/>
                </a:ln>
              </p:spPr>
              <p:txBody>
                <a:bodyPr/>
                <a:lstStyle/>
                <a:p>
                  <a:endParaRPr lang="en-US"/>
                </a:p>
              </p:txBody>
            </p:sp>
          </p:grpSp>
          <p:grpSp>
            <p:nvGrpSpPr>
              <p:cNvPr id="20582" name="Group 152"/>
              <p:cNvGrpSpPr>
                <a:grpSpLocks/>
              </p:cNvGrpSpPr>
              <p:nvPr/>
            </p:nvGrpSpPr>
            <p:grpSpPr bwMode="auto">
              <a:xfrm>
                <a:off x="734" y="0"/>
                <a:ext cx="770" cy="384"/>
                <a:chOff x="734" y="0"/>
                <a:chExt cx="770" cy="384"/>
              </a:xfrm>
            </p:grpSpPr>
            <p:sp>
              <p:nvSpPr>
                <p:cNvPr id="20589" name="Rectangle 146"/>
                <p:cNvSpPr>
                  <a:spLocks noChangeArrowheads="1"/>
                </p:cNvSpPr>
                <p:nvPr/>
              </p:nvSpPr>
              <p:spPr bwMode="auto">
                <a:xfrm>
                  <a:off x="777" y="0"/>
                  <a:ext cx="684" cy="384"/>
                </a:xfrm>
                <a:prstGeom prst="rect">
                  <a:avLst/>
                </a:prstGeom>
                <a:noFill/>
                <a:ln w="9525">
                  <a:noFill/>
                  <a:miter lim="800000"/>
                  <a:headEnd/>
                  <a:tailEnd/>
                </a:ln>
              </p:spPr>
              <p:txBody>
                <a:bodyPr/>
                <a:lstStyle/>
                <a:p>
                  <a:pPr algn="ctr"/>
                  <a:r>
                    <a:rPr lang="en-US" b="1">
                      <a:cs typeface="Times New Roman" pitchFamily="18" charset="0"/>
                    </a:rPr>
                    <a:t>Sname</a:t>
                  </a:r>
                  <a:endParaRPr lang="en-US">
                    <a:cs typeface="Times New Roman" pitchFamily="18" charset="0"/>
                  </a:endParaRPr>
                </a:p>
                <a:p>
                  <a:pPr algn="ctr"/>
                  <a:endParaRPr lang="en-US"/>
                </a:p>
              </p:txBody>
            </p:sp>
            <p:sp>
              <p:nvSpPr>
                <p:cNvPr id="20590" name="Rectangle 151"/>
                <p:cNvSpPr>
                  <a:spLocks noChangeArrowheads="1"/>
                </p:cNvSpPr>
                <p:nvPr/>
              </p:nvSpPr>
              <p:spPr bwMode="auto">
                <a:xfrm>
                  <a:off x="734" y="0"/>
                  <a:ext cx="770" cy="384"/>
                </a:xfrm>
                <a:prstGeom prst="rect">
                  <a:avLst/>
                </a:prstGeom>
                <a:noFill/>
                <a:ln w="7">
                  <a:solidFill>
                    <a:srgbClr val="A0A0A0"/>
                  </a:solidFill>
                  <a:miter lim="800000"/>
                  <a:headEnd/>
                  <a:tailEnd/>
                </a:ln>
              </p:spPr>
              <p:txBody>
                <a:bodyPr/>
                <a:lstStyle/>
                <a:p>
                  <a:endParaRPr lang="en-US"/>
                </a:p>
              </p:txBody>
            </p:sp>
          </p:grpSp>
          <p:grpSp>
            <p:nvGrpSpPr>
              <p:cNvPr id="20583" name="Group 154"/>
              <p:cNvGrpSpPr>
                <a:grpSpLocks/>
              </p:cNvGrpSpPr>
              <p:nvPr/>
            </p:nvGrpSpPr>
            <p:grpSpPr bwMode="auto">
              <a:xfrm>
                <a:off x="0" y="384"/>
                <a:ext cx="734" cy="384"/>
                <a:chOff x="0" y="384"/>
                <a:chExt cx="734" cy="384"/>
              </a:xfrm>
            </p:grpSpPr>
            <p:sp>
              <p:nvSpPr>
                <p:cNvPr id="20587" name="Rectangle 147"/>
                <p:cNvSpPr>
                  <a:spLocks noChangeArrowheads="1"/>
                </p:cNvSpPr>
                <p:nvPr/>
              </p:nvSpPr>
              <p:spPr bwMode="auto">
                <a:xfrm>
                  <a:off x="43" y="384"/>
                  <a:ext cx="648" cy="384"/>
                </a:xfrm>
                <a:prstGeom prst="rect">
                  <a:avLst/>
                </a:prstGeom>
                <a:noFill/>
                <a:ln w="9525">
                  <a:noFill/>
                  <a:miter lim="800000"/>
                  <a:headEnd/>
                  <a:tailEnd/>
                </a:ln>
              </p:spPr>
              <p:txBody>
                <a:bodyPr/>
                <a:lstStyle/>
                <a:p>
                  <a:pPr algn="ctr"/>
                  <a:r>
                    <a:rPr lang="en-US">
                      <a:cs typeface="Times New Roman" pitchFamily="18" charset="0"/>
                    </a:rPr>
                    <a:t>S1</a:t>
                  </a:r>
                </a:p>
                <a:p>
                  <a:pPr algn="ctr"/>
                  <a:endParaRPr lang="en-US"/>
                </a:p>
              </p:txBody>
            </p:sp>
            <p:sp>
              <p:nvSpPr>
                <p:cNvPr id="20588" name="Rectangle 153"/>
                <p:cNvSpPr>
                  <a:spLocks noChangeArrowheads="1"/>
                </p:cNvSpPr>
                <p:nvPr/>
              </p:nvSpPr>
              <p:spPr bwMode="auto">
                <a:xfrm>
                  <a:off x="0" y="384"/>
                  <a:ext cx="734" cy="384"/>
                </a:xfrm>
                <a:prstGeom prst="rect">
                  <a:avLst/>
                </a:prstGeom>
                <a:noFill/>
                <a:ln w="7">
                  <a:solidFill>
                    <a:srgbClr val="A0A0A0"/>
                  </a:solidFill>
                  <a:miter lim="800000"/>
                  <a:headEnd/>
                  <a:tailEnd/>
                </a:ln>
              </p:spPr>
              <p:txBody>
                <a:bodyPr/>
                <a:lstStyle/>
                <a:p>
                  <a:endParaRPr lang="en-US"/>
                </a:p>
              </p:txBody>
            </p:sp>
          </p:grpSp>
          <p:grpSp>
            <p:nvGrpSpPr>
              <p:cNvPr id="20584" name="Group 156"/>
              <p:cNvGrpSpPr>
                <a:grpSpLocks/>
              </p:cNvGrpSpPr>
              <p:nvPr/>
            </p:nvGrpSpPr>
            <p:grpSpPr bwMode="auto">
              <a:xfrm>
                <a:off x="734" y="384"/>
                <a:ext cx="770" cy="384"/>
                <a:chOff x="734" y="384"/>
                <a:chExt cx="770" cy="384"/>
              </a:xfrm>
            </p:grpSpPr>
            <p:sp>
              <p:nvSpPr>
                <p:cNvPr id="20585" name="Rectangle 148"/>
                <p:cNvSpPr>
                  <a:spLocks noChangeArrowheads="1"/>
                </p:cNvSpPr>
                <p:nvPr/>
              </p:nvSpPr>
              <p:spPr bwMode="auto">
                <a:xfrm>
                  <a:off x="777" y="384"/>
                  <a:ext cx="684" cy="384"/>
                </a:xfrm>
                <a:prstGeom prst="rect">
                  <a:avLst/>
                </a:prstGeom>
                <a:noFill/>
                <a:ln w="9525">
                  <a:noFill/>
                  <a:miter lim="800000"/>
                  <a:headEnd/>
                  <a:tailEnd/>
                </a:ln>
              </p:spPr>
              <p:txBody>
                <a:bodyPr/>
                <a:lstStyle/>
                <a:p>
                  <a:pPr algn="ctr"/>
                  <a:r>
                    <a:rPr lang="en-US">
                      <a:cs typeface="Times New Roman" pitchFamily="18" charset="0"/>
                    </a:rPr>
                    <a:t>A</a:t>
                  </a:r>
                </a:p>
                <a:p>
                  <a:pPr algn="ctr"/>
                  <a:endParaRPr lang="en-US"/>
                </a:p>
              </p:txBody>
            </p:sp>
            <p:sp>
              <p:nvSpPr>
                <p:cNvPr id="20586" name="Rectangle 155"/>
                <p:cNvSpPr>
                  <a:spLocks noChangeArrowheads="1"/>
                </p:cNvSpPr>
                <p:nvPr/>
              </p:nvSpPr>
              <p:spPr bwMode="auto">
                <a:xfrm>
                  <a:off x="734" y="384"/>
                  <a:ext cx="770" cy="384"/>
                </a:xfrm>
                <a:prstGeom prst="rect">
                  <a:avLst/>
                </a:prstGeom>
                <a:noFill/>
                <a:ln w="7">
                  <a:solidFill>
                    <a:srgbClr val="A0A0A0"/>
                  </a:solidFill>
                  <a:miter lim="800000"/>
                  <a:headEnd/>
                  <a:tailEnd/>
                </a:ln>
              </p:spPr>
              <p:txBody>
                <a:bodyPr/>
                <a:lstStyle/>
                <a:p>
                  <a:endParaRPr lang="en-US"/>
                </a:p>
              </p:txBody>
            </p:sp>
          </p:grpSp>
        </p:grpSp>
        <p:sp>
          <p:nvSpPr>
            <p:cNvPr id="20580" name="Rectangle 158"/>
            <p:cNvSpPr>
              <a:spLocks noChangeArrowheads="1"/>
            </p:cNvSpPr>
            <p:nvPr/>
          </p:nvSpPr>
          <p:spPr bwMode="auto">
            <a:xfrm>
              <a:off x="-3" y="-3"/>
              <a:ext cx="1510" cy="774"/>
            </a:xfrm>
            <a:prstGeom prst="rect">
              <a:avLst/>
            </a:prstGeom>
            <a:noFill/>
            <a:ln w="11112">
              <a:solidFill>
                <a:srgbClr val="A0A0A0"/>
              </a:solidFill>
              <a:miter lim="800000"/>
              <a:headEnd/>
              <a:tailEnd/>
            </a:ln>
          </p:spPr>
          <p:txBody>
            <a:bodyPr/>
            <a:lstStyle/>
            <a:p>
              <a:endParaRPr lang="en-US"/>
            </a:p>
          </p:txBody>
        </p:sp>
      </p:grpSp>
      <p:grpSp>
        <p:nvGrpSpPr>
          <p:cNvPr id="20485" name="Group 207"/>
          <p:cNvGrpSpPr>
            <a:grpSpLocks/>
          </p:cNvGrpSpPr>
          <p:nvPr/>
        </p:nvGrpSpPr>
        <p:grpSpPr bwMode="auto">
          <a:xfrm>
            <a:off x="1524001" y="4191000"/>
            <a:ext cx="4470217" cy="1981200"/>
            <a:chOff x="-3" y="-3"/>
            <a:chExt cx="1776" cy="1926"/>
          </a:xfrm>
        </p:grpSpPr>
        <p:grpSp>
          <p:nvGrpSpPr>
            <p:cNvPr id="20532" name="Group 205"/>
            <p:cNvGrpSpPr>
              <a:grpSpLocks/>
            </p:cNvGrpSpPr>
            <p:nvPr/>
          </p:nvGrpSpPr>
          <p:grpSpPr bwMode="auto">
            <a:xfrm>
              <a:off x="0" y="0"/>
              <a:ext cx="1770" cy="1920"/>
              <a:chOff x="0" y="0"/>
              <a:chExt cx="1770" cy="1920"/>
            </a:xfrm>
          </p:grpSpPr>
          <p:grpSp>
            <p:nvGrpSpPr>
              <p:cNvPr id="20534" name="Group 176"/>
              <p:cNvGrpSpPr>
                <a:grpSpLocks/>
              </p:cNvGrpSpPr>
              <p:nvPr/>
            </p:nvGrpSpPr>
            <p:grpSpPr bwMode="auto">
              <a:xfrm>
                <a:off x="0" y="0"/>
                <a:ext cx="530" cy="384"/>
                <a:chOff x="0" y="0"/>
                <a:chExt cx="530" cy="384"/>
              </a:xfrm>
            </p:grpSpPr>
            <p:sp>
              <p:nvSpPr>
                <p:cNvPr id="20577" name="Rectangle 160"/>
                <p:cNvSpPr>
                  <a:spLocks noChangeArrowheads="1"/>
                </p:cNvSpPr>
                <p:nvPr/>
              </p:nvSpPr>
              <p:spPr bwMode="auto">
                <a:xfrm>
                  <a:off x="43" y="0"/>
                  <a:ext cx="444" cy="384"/>
                </a:xfrm>
                <a:prstGeom prst="rect">
                  <a:avLst/>
                </a:prstGeom>
                <a:noFill/>
                <a:ln w="9525">
                  <a:noFill/>
                  <a:miter lim="800000"/>
                  <a:headEnd/>
                  <a:tailEnd/>
                </a:ln>
              </p:spPr>
              <p:txBody>
                <a:bodyPr/>
                <a:lstStyle/>
                <a:p>
                  <a:pPr algn="ctr"/>
                  <a:r>
                    <a:rPr lang="en-US" b="1">
                      <a:cs typeface="Times New Roman" pitchFamily="18" charset="0"/>
                    </a:rPr>
                    <a:t>Ccode</a:t>
                  </a:r>
                </a:p>
                <a:p>
                  <a:pPr algn="ctr"/>
                  <a:endParaRPr lang="en-US" b="1"/>
                </a:p>
              </p:txBody>
            </p:sp>
            <p:sp>
              <p:nvSpPr>
                <p:cNvPr id="20578" name="Rectangle 175"/>
                <p:cNvSpPr>
                  <a:spLocks noChangeArrowheads="1"/>
                </p:cNvSpPr>
                <p:nvPr/>
              </p:nvSpPr>
              <p:spPr bwMode="auto">
                <a:xfrm>
                  <a:off x="0" y="0"/>
                  <a:ext cx="530" cy="384"/>
                </a:xfrm>
                <a:prstGeom prst="rect">
                  <a:avLst/>
                </a:prstGeom>
                <a:noFill/>
                <a:ln w="7">
                  <a:solidFill>
                    <a:srgbClr val="A0A0A0"/>
                  </a:solidFill>
                  <a:miter lim="800000"/>
                  <a:headEnd/>
                  <a:tailEnd/>
                </a:ln>
              </p:spPr>
              <p:txBody>
                <a:bodyPr/>
                <a:lstStyle/>
                <a:p>
                  <a:endParaRPr lang="en-US"/>
                </a:p>
              </p:txBody>
            </p:sp>
          </p:grpSp>
          <p:grpSp>
            <p:nvGrpSpPr>
              <p:cNvPr id="20535" name="Group 178"/>
              <p:cNvGrpSpPr>
                <a:grpSpLocks/>
              </p:cNvGrpSpPr>
              <p:nvPr/>
            </p:nvGrpSpPr>
            <p:grpSpPr bwMode="auto">
              <a:xfrm>
                <a:off x="530" y="0"/>
                <a:ext cx="650" cy="384"/>
                <a:chOff x="530" y="0"/>
                <a:chExt cx="650" cy="384"/>
              </a:xfrm>
            </p:grpSpPr>
            <p:sp>
              <p:nvSpPr>
                <p:cNvPr id="20575" name="Rectangle 161"/>
                <p:cNvSpPr>
                  <a:spLocks noChangeArrowheads="1"/>
                </p:cNvSpPr>
                <p:nvPr/>
              </p:nvSpPr>
              <p:spPr bwMode="auto">
                <a:xfrm>
                  <a:off x="573" y="0"/>
                  <a:ext cx="564" cy="384"/>
                </a:xfrm>
                <a:prstGeom prst="rect">
                  <a:avLst/>
                </a:prstGeom>
                <a:noFill/>
                <a:ln w="9525">
                  <a:noFill/>
                  <a:miter lim="800000"/>
                  <a:headEnd/>
                  <a:tailEnd/>
                </a:ln>
              </p:spPr>
              <p:txBody>
                <a:bodyPr/>
                <a:lstStyle/>
                <a:p>
                  <a:pPr algn="ctr"/>
                  <a:r>
                    <a:rPr lang="en-US" b="1">
                      <a:cs typeface="Times New Roman" pitchFamily="18" charset="0"/>
                    </a:rPr>
                    <a:t>Cname</a:t>
                  </a:r>
                </a:p>
                <a:p>
                  <a:pPr algn="ctr"/>
                  <a:endParaRPr lang="en-US"/>
                </a:p>
              </p:txBody>
            </p:sp>
            <p:sp>
              <p:nvSpPr>
                <p:cNvPr id="20576" name="Rectangle 177"/>
                <p:cNvSpPr>
                  <a:spLocks noChangeArrowheads="1"/>
                </p:cNvSpPr>
                <p:nvPr/>
              </p:nvSpPr>
              <p:spPr bwMode="auto">
                <a:xfrm>
                  <a:off x="530" y="0"/>
                  <a:ext cx="650" cy="384"/>
                </a:xfrm>
                <a:prstGeom prst="rect">
                  <a:avLst/>
                </a:prstGeom>
                <a:noFill/>
                <a:ln w="7">
                  <a:solidFill>
                    <a:srgbClr val="A0A0A0"/>
                  </a:solidFill>
                  <a:miter lim="800000"/>
                  <a:headEnd/>
                  <a:tailEnd/>
                </a:ln>
              </p:spPr>
              <p:txBody>
                <a:bodyPr/>
                <a:lstStyle/>
                <a:p>
                  <a:endParaRPr lang="en-US"/>
                </a:p>
              </p:txBody>
            </p:sp>
          </p:grpSp>
          <p:grpSp>
            <p:nvGrpSpPr>
              <p:cNvPr id="20536" name="Group 180"/>
              <p:cNvGrpSpPr>
                <a:grpSpLocks/>
              </p:cNvGrpSpPr>
              <p:nvPr/>
            </p:nvGrpSpPr>
            <p:grpSpPr bwMode="auto">
              <a:xfrm>
                <a:off x="1180" y="0"/>
                <a:ext cx="590" cy="384"/>
                <a:chOff x="1180" y="0"/>
                <a:chExt cx="590" cy="384"/>
              </a:xfrm>
            </p:grpSpPr>
            <p:sp>
              <p:nvSpPr>
                <p:cNvPr id="20573" name="Rectangle 162"/>
                <p:cNvSpPr>
                  <a:spLocks noChangeArrowheads="1"/>
                </p:cNvSpPr>
                <p:nvPr/>
              </p:nvSpPr>
              <p:spPr bwMode="auto">
                <a:xfrm>
                  <a:off x="1223" y="0"/>
                  <a:ext cx="504" cy="384"/>
                </a:xfrm>
                <a:prstGeom prst="rect">
                  <a:avLst/>
                </a:prstGeom>
                <a:noFill/>
                <a:ln w="9525">
                  <a:noFill/>
                  <a:miter lim="800000"/>
                  <a:headEnd/>
                  <a:tailEnd/>
                </a:ln>
              </p:spPr>
              <p:txBody>
                <a:bodyPr/>
                <a:lstStyle/>
                <a:p>
                  <a:pPr algn="ctr"/>
                  <a:r>
                    <a:rPr lang="en-US" b="1">
                      <a:cs typeface="Times New Roman" pitchFamily="18" charset="0"/>
                    </a:rPr>
                    <a:t>Marks</a:t>
                  </a:r>
                </a:p>
                <a:p>
                  <a:pPr algn="ctr"/>
                  <a:endParaRPr lang="en-US"/>
                </a:p>
              </p:txBody>
            </p:sp>
            <p:sp>
              <p:nvSpPr>
                <p:cNvPr id="20574" name="Rectangle 179"/>
                <p:cNvSpPr>
                  <a:spLocks noChangeArrowheads="1"/>
                </p:cNvSpPr>
                <p:nvPr/>
              </p:nvSpPr>
              <p:spPr bwMode="auto">
                <a:xfrm>
                  <a:off x="1180" y="0"/>
                  <a:ext cx="590" cy="384"/>
                </a:xfrm>
                <a:prstGeom prst="rect">
                  <a:avLst/>
                </a:prstGeom>
                <a:noFill/>
                <a:ln w="7">
                  <a:solidFill>
                    <a:srgbClr val="A0A0A0"/>
                  </a:solidFill>
                  <a:miter lim="800000"/>
                  <a:headEnd/>
                  <a:tailEnd/>
                </a:ln>
              </p:spPr>
              <p:txBody>
                <a:bodyPr/>
                <a:lstStyle/>
                <a:p>
                  <a:endParaRPr lang="en-US"/>
                </a:p>
              </p:txBody>
            </p:sp>
          </p:grpSp>
          <p:grpSp>
            <p:nvGrpSpPr>
              <p:cNvPr id="20537" name="Group 182"/>
              <p:cNvGrpSpPr>
                <a:grpSpLocks/>
              </p:cNvGrpSpPr>
              <p:nvPr/>
            </p:nvGrpSpPr>
            <p:grpSpPr bwMode="auto">
              <a:xfrm>
                <a:off x="0" y="384"/>
                <a:ext cx="530" cy="384"/>
                <a:chOff x="0" y="384"/>
                <a:chExt cx="530" cy="384"/>
              </a:xfrm>
            </p:grpSpPr>
            <p:sp>
              <p:nvSpPr>
                <p:cNvPr id="20571" name="Rectangle 163"/>
                <p:cNvSpPr>
                  <a:spLocks noChangeArrowheads="1"/>
                </p:cNvSpPr>
                <p:nvPr/>
              </p:nvSpPr>
              <p:spPr bwMode="auto">
                <a:xfrm>
                  <a:off x="43" y="384"/>
                  <a:ext cx="444" cy="384"/>
                </a:xfrm>
                <a:prstGeom prst="rect">
                  <a:avLst/>
                </a:prstGeom>
                <a:noFill/>
                <a:ln w="9525">
                  <a:noFill/>
                  <a:miter lim="800000"/>
                  <a:headEnd/>
                  <a:tailEnd/>
                </a:ln>
              </p:spPr>
              <p:txBody>
                <a:bodyPr/>
                <a:lstStyle/>
                <a:p>
                  <a:pPr algn="ctr"/>
                  <a:r>
                    <a:rPr lang="en-US">
                      <a:cs typeface="Times New Roman" pitchFamily="18" charset="0"/>
                    </a:rPr>
                    <a:t>C1</a:t>
                  </a:r>
                </a:p>
                <a:p>
                  <a:pPr algn="ctr"/>
                  <a:endParaRPr lang="en-US"/>
                </a:p>
              </p:txBody>
            </p:sp>
            <p:sp>
              <p:nvSpPr>
                <p:cNvPr id="20572" name="Rectangle 181"/>
                <p:cNvSpPr>
                  <a:spLocks noChangeArrowheads="1"/>
                </p:cNvSpPr>
                <p:nvPr/>
              </p:nvSpPr>
              <p:spPr bwMode="auto">
                <a:xfrm>
                  <a:off x="0" y="384"/>
                  <a:ext cx="530" cy="384"/>
                </a:xfrm>
                <a:prstGeom prst="rect">
                  <a:avLst/>
                </a:prstGeom>
                <a:noFill/>
                <a:ln w="7">
                  <a:solidFill>
                    <a:srgbClr val="A0A0A0"/>
                  </a:solidFill>
                  <a:miter lim="800000"/>
                  <a:headEnd/>
                  <a:tailEnd/>
                </a:ln>
              </p:spPr>
              <p:txBody>
                <a:bodyPr/>
                <a:lstStyle/>
                <a:p>
                  <a:endParaRPr lang="en-US"/>
                </a:p>
              </p:txBody>
            </p:sp>
          </p:grpSp>
          <p:grpSp>
            <p:nvGrpSpPr>
              <p:cNvPr id="20538" name="Group 184"/>
              <p:cNvGrpSpPr>
                <a:grpSpLocks/>
              </p:cNvGrpSpPr>
              <p:nvPr/>
            </p:nvGrpSpPr>
            <p:grpSpPr bwMode="auto">
              <a:xfrm>
                <a:off x="530" y="384"/>
                <a:ext cx="650" cy="384"/>
                <a:chOff x="530" y="384"/>
                <a:chExt cx="650" cy="384"/>
              </a:xfrm>
            </p:grpSpPr>
            <p:sp>
              <p:nvSpPr>
                <p:cNvPr id="20569" name="Rectangle 164"/>
                <p:cNvSpPr>
                  <a:spLocks noChangeArrowheads="1"/>
                </p:cNvSpPr>
                <p:nvPr/>
              </p:nvSpPr>
              <p:spPr bwMode="auto">
                <a:xfrm>
                  <a:off x="573" y="384"/>
                  <a:ext cx="564" cy="384"/>
                </a:xfrm>
                <a:prstGeom prst="rect">
                  <a:avLst/>
                </a:prstGeom>
                <a:noFill/>
                <a:ln w="9525">
                  <a:noFill/>
                  <a:miter lim="800000"/>
                  <a:headEnd/>
                  <a:tailEnd/>
                </a:ln>
              </p:spPr>
              <p:txBody>
                <a:bodyPr/>
                <a:lstStyle/>
                <a:p>
                  <a:r>
                    <a:rPr lang="en-US">
                      <a:cs typeface="Times New Roman" pitchFamily="18" charset="0"/>
                    </a:rPr>
                    <a:t>Physics</a:t>
                  </a:r>
                </a:p>
                <a:p>
                  <a:endParaRPr lang="en-US"/>
                </a:p>
              </p:txBody>
            </p:sp>
            <p:sp>
              <p:nvSpPr>
                <p:cNvPr id="20570" name="Rectangle 183"/>
                <p:cNvSpPr>
                  <a:spLocks noChangeArrowheads="1"/>
                </p:cNvSpPr>
                <p:nvPr/>
              </p:nvSpPr>
              <p:spPr bwMode="auto">
                <a:xfrm>
                  <a:off x="530" y="384"/>
                  <a:ext cx="650" cy="384"/>
                </a:xfrm>
                <a:prstGeom prst="rect">
                  <a:avLst/>
                </a:prstGeom>
                <a:noFill/>
                <a:ln w="7">
                  <a:solidFill>
                    <a:srgbClr val="A0A0A0"/>
                  </a:solidFill>
                  <a:miter lim="800000"/>
                  <a:headEnd/>
                  <a:tailEnd/>
                </a:ln>
              </p:spPr>
              <p:txBody>
                <a:bodyPr/>
                <a:lstStyle/>
                <a:p>
                  <a:endParaRPr lang="en-US"/>
                </a:p>
              </p:txBody>
            </p:sp>
          </p:grpSp>
          <p:grpSp>
            <p:nvGrpSpPr>
              <p:cNvPr id="20539" name="Group 186"/>
              <p:cNvGrpSpPr>
                <a:grpSpLocks/>
              </p:cNvGrpSpPr>
              <p:nvPr/>
            </p:nvGrpSpPr>
            <p:grpSpPr bwMode="auto">
              <a:xfrm>
                <a:off x="1180" y="384"/>
                <a:ext cx="590" cy="384"/>
                <a:chOff x="1180" y="384"/>
                <a:chExt cx="590" cy="384"/>
              </a:xfrm>
            </p:grpSpPr>
            <p:sp>
              <p:nvSpPr>
                <p:cNvPr id="20567" name="Rectangle 165"/>
                <p:cNvSpPr>
                  <a:spLocks noChangeArrowheads="1"/>
                </p:cNvSpPr>
                <p:nvPr/>
              </p:nvSpPr>
              <p:spPr bwMode="auto">
                <a:xfrm>
                  <a:off x="1223" y="384"/>
                  <a:ext cx="504" cy="384"/>
                </a:xfrm>
                <a:prstGeom prst="rect">
                  <a:avLst/>
                </a:prstGeom>
                <a:noFill/>
                <a:ln w="9525">
                  <a:noFill/>
                  <a:miter lim="800000"/>
                  <a:headEnd/>
                  <a:tailEnd/>
                </a:ln>
              </p:spPr>
              <p:txBody>
                <a:bodyPr/>
                <a:lstStyle/>
                <a:p>
                  <a:pPr algn="ctr"/>
                  <a:r>
                    <a:rPr lang="en-US">
                      <a:cs typeface="Times New Roman" pitchFamily="18" charset="0"/>
                    </a:rPr>
                    <a:t>65</a:t>
                  </a:r>
                </a:p>
                <a:p>
                  <a:pPr algn="ctr"/>
                  <a:endParaRPr lang="en-US"/>
                </a:p>
              </p:txBody>
            </p:sp>
            <p:sp>
              <p:nvSpPr>
                <p:cNvPr id="20568" name="Rectangle 185"/>
                <p:cNvSpPr>
                  <a:spLocks noChangeArrowheads="1"/>
                </p:cNvSpPr>
                <p:nvPr/>
              </p:nvSpPr>
              <p:spPr bwMode="auto">
                <a:xfrm>
                  <a:off x="1180" y="384"/>
                  <a:ext cx="590" cy="384"/>
                </a:xfrm>
                <a:prstGeom prst="rect">
                  <a:avLst/>
                </a:prstGeom>
                <a:noFill/>
                <a:ln w="7">
                  <a:solidFill>
                    <a:srgbClr val="A0A0A0"/>
                  </a:solidFill>
                  <a:miter lim="800000"/>
                  <a:headEnd/>
                  <a:tailEnd/>
                </a:ln>
              </p:spPr>
              <p:txBody>
                <a:bodyPr/>
                <a:lstStyle/>
                <a:p>
                  <a:endParaRPr lang="en-US"/>
                </a:p>
              </p:txBody>
            </p:sp>
          </p:grpSp>
          <p:grpSp>
            <p:nvGrpSpPr>
              <p:cNvPr id="20540" name="Group 188"/>
              <p:cNvGrpSpPr>
                <a:grpSpLocks/>
              </p:cNvGrpSpPr>
              <p:nvPr/>
            </p:nvGrpSpPr>
            <p:grpSpPr bwMode="auto">
              <a:xfrm>
                <a:off x="0" y="768"/>
                <a:ext cx="530" cy="384"/>
                <a:chOff x="0" y="768"/>
                <a:chExt cx="530" cy="384"/>
              </a:xfrm>
            </p:grpSpPr>
            <p:sp>
              <p:nvSpPr>
                <p:cNvPr id="20565" name="Rectangle 166"/>
                <p:cNvSpPr>
                  <a:spLocks noChangeArrowheads="1"/>
                </p:cNvSpPr>
                <p:nvPr/>
              </p:nvSpPr>
              <p:spPr bwMode="auto">
                <a:xfrm>
                  <a:off x="43" y="768"/>
                  <a:ext cx="444" cy="384"/>
                </a:xfrm>
                <a:prstGeom prst="rect">
                  <a:avLst/>
                </a:prstGeom>
                <a:noFill/>
                <a:ln w="9525">
                  <a:noFill/>
                  <a:miter lim="800000"/>
                  <a:headEnd/>
                  <a:tailEnd/>
                </a:ln>
              </p:spPr>
              <p:txBody>
                <a:bodyPr/>
                <a:lstStyle/>
                <a:p>
                  <a:pPr algn="ctr"/>
                  <a:r>
                    <a:rPr lang="en-US">
                      <a:cs typeface="Times New Roman" pitchFamily="18" charset="0"/>
                    </a:rPr>
                    <a:t>C2</a:t>
                  </a:r>
                </a:p>
                <a:p>
                  <a:pPr algn="ctr"/>
                  <a:endParaRPr lang="en-US"/>
                </a:p>
              </p:txBody>
            </p:sp>
            <p:sp>
              <p:nvSpPr>
                <p:cNvPr id="20566" name="Rectangle 187"/>
                <p:cNvSpPr>
                  <a:spLocks noChangeArrowheads="1"/>
                </p:cNvSpPr>
                <p:nvPr/>
              </p:nvSpPr>
              <p:spPr bwMode="auto">
                <a:xfrm>
                  <a:off x="0" y="768"/>
                  <a:ext cx="530" cy="384"/>
                </a:xfrm>
                <a:prstGeom prst="rect">
                  <a:avLst/>
                </a:prstGeom>
                <a:noFill/>
                <a:ln w="7">
                  <a:solidFill>
                    <a:srgbClr val="A0A0A0"/>
                  </a:solidFill>
                  <a:miter lim="800000"/>
                  <a:headEnd/>
                  <a:tailEnd/>
                </a:ln>
              </p:spPr>
              <p:txBody>
                <a:bodyPr/>
                <a:lstStyle/>
                <a:p>
                  <a:endParaRPr lang="en-US"/>
                </a:p>
              </p:txBody>
            </p:sp>
          </p:grpSp>
          <p:grpSp>
            <p:nvGrpSpPr>
              <p:cNvPr id="20541" name="Group 190"/>
              <p:cNvGrpSpPr>
                <a:grpSpLocks/>
              </p:cNvGrpSpPr>
              <p:nvPr/>
            </p:nvGrpSpPr>
            <p:grpSpPr bwMode="auto">
              <a:xfrm>
                <a:off x="530" y="768"/>
                <a:ext cx="650" cy="384"/>
                <a:chOff x="530" y="768"/>
                <a:chExt cx="650" cy="384"/>
              </a:xfrm>
            </p:grpSpPr>
            <p:sp>
              <p:nvSpPr>
                <p:cNvPr id="20563" name="Rectangle 167"/>
                <p:cNvSpPr>
                  <a:spLocks noChangeArrowheads="1"/>
                </p:cNvSpPr>
                <p:nvPr/>
              </p:nvSpPr>
              <p:spPr bwMode="auto">
                <a:xfrm>
                  <a:off x="573" y="768"/>
                  <a:ext cx="564" cy="384"/>
                </a:xfrm>
                <a:prstGeom prst="rect">
                  <a:avLst/>
                </a:prstGeom>
                <a:noFill/>
                <a:ln w="9525">
                  <a:noFill/>
                  <a:miter lim="800000"/>
                  <a:headEnd/>
                  <a:tailEnd/>
                </a:ln>
              </p:spPr>
              <p:txBody>
                <a:bodyPr/>
                <a:lstStyle/>
                <a:p>
                  <a:r>
                    <a:rPr lang="en-US">
                      <a:cs typeface="Times New Roman" pitchFamily="18" charset="0"/>
                    </a:rPr>
                    <a:t>Chemistry</a:t>
                  </a:r>
                </a:p>
                <a:p>
                  <a:endParaRPr lang="en-US"/>
                </a:p>
              </p:txBody>
            </p:sp>
            <p:sp>
              <p:nvSpPr>
                <p:cNvPr id="20564" name="Rectangle 189"/>
                <p:cNvSpPr>
                  <a:spLocks noChangeArrowheads="1"/>
                </p:cNvSpPr>
                <p:nvPr/>
              </p:nvSpPr>
              <p:spPr bwMode="auto">
                <a:xfrm>
                  <a:off x="530" y="768"/>
                  <a:ext cx="650" cy="384"/>
                </a:xfrm>
                <a:prstGeom prst="rect">
                  <a:avLst/>
                </a:prstGeom>
                <a:noFill/>
                <a:ln w="7">
                  <a:solidFill>
                    <a:srgbClr val="A0A0A0"/>
                  </a:solidFill>
                  <a:miter lim="800000"/>
                  <a:headEnd/>
                  <a:tailEnd/>
                </a:ln>
              </p:spPr>
              <p:txBody>
                <a:bodyPr/>
                <a:lstStyle/>
                <a:p>
                  <a:endParaRPr lang="en-US"/>
                </a:p>
              </p:txBody>
            </p:sp>
          </p:grpSp>
          <p:grpSp>
            <p:nvGrpSpPr>
              <p:cNvPr id="20542" name="Group 192"/>
              <p:cNvGrpSpPr>
                <a:grpSpLocks/>
              </p:cNvGrpSpPr>
              <p:nvPr/>
            </p:nvGrpSpPr>
            <p:grpSpPr bwMode="auto">
              <a:xfrm>
                <a:off x="1180" y="768"/>
                <a:ext cx="590" cy="384"/>
                <a:chOff x="1180" y="768"/>
                <a:chExt cx="590" cy="384"/>
              </a:xfrm>
            </p:grpSpPr>
            <p:sp>
              <p:nvSpPr>
                <p:cNvPr id="20561" name="Rectangle 168"/>
                <p:cNvSpPr>
                  <a:spLocks noChangeArrowheads="1"/>
                </p:cNvSpPr>
                <p:nvPr/>
              </p:nvSpPr>
              <p:spPr bwMode="auto">
                <a:xfrm>
                  <a:off x="1223" y="768"/>
                  <a:ext cx="504" cy="384"/>
                </a:xfrm>
                <a:prstGeom prst="rect">
                  <a:avLst/>
                </a:prstGeom>
                <a:noFill/>
                <a:ln w="9525">
                  <a:noFill/>
                  <a:miter lim="800000"/>
                  <a:headEnd/>
                  <a:tailEnd/>
                </a:ln>
              </p:spPr>
              <p:txBody>
                <a:bodyPr/>
                <a:lstStyle/>
                <a:p>
                  <a:pPr algn="ctr"/>
                  <a:r>
                    <a:rPr lang="en-US">
                      <a:cs typeface="Times New Roman" pitchFamily="18" charset="0"/>
                    </a:rPr>
                    <a:t>78</a:t>
                  </a:r>
                </a:p>
                <a:p>
                  <a:pPr algn="ctr"/>
                  <a:endParaRPr lang="en-US"/>
                </a:p>
              </p:txBody>
            </p:sp>
            <p:sp>
              <p:nvSpPr>
                <p:cNvPr id="20562" name="Rectangle 191"/>
                <p:cNvSpPr>
                  <a:spLocks noChangeArrowheads="1"/>
                </p:cNvSpPr>
                <p:nvPr/>
              </p:nvSpPr>
              <p:spPr bwMode="auto">
                <a:xfrm>
                  <a:off x="1180" y="768"/>
                  <a:ext cx="590" cy="384"/>
                </a:xfrm>
                <a:prstGeom prst="rect">
                  <a:avLst/>
                </a:prstGeom>
                <a:noFill/>
                <a:ln w="7">
                  <a:solidFill>
                    <a:srgbClr val="A0A0A0"/>
                  </a:solidFill>
                  <a:miter lim="800000"/>
                  <a:headEnd/>
                  <a:tailEnd/>
                </a:ln>
              </p:spPr>
              <p:txBody>
                <a:bodyPr/>
                <a:lstStyle/>
                <a:p>
                  <a:endParaRPr lang="en-US"/>
                </a:p>
              </p:txBody>
            </p:sp>
          </p:grpSp>
          <p:grpSp>
            <p:nvGrpSpPr>
              <p:cNvPr id="20543" name="Group 194"/>
              <p:cNvGrpSpPr>
                <a:grpSpLocks/>
              </p:cNvGrpSpPr>
              <p:nvPr/>
            </p:nvGrpSpPr>
            <p:grpSpPr bwMode="auto">
              <a:xfrm>
                <a:off x="0" y="1152"/>
                <a:ext cx="530" cy="384"/>
                <a:chOff x="0" y="1152"/>
                <a:chExt cx="530" cy="384"/>
              </a:xfrm>
            </p:grpSpPr>
            <p:sp>
              <p:nvSpPr>
                <p:cNvPr id="20559" name="Rectangle 169"/>
                <p:cNvSpPr>
                  <a:spLocks noChangeArrowheads="1"/>
                </p:cNvSpPr>
                <p:nvPr/>
              </p:nvSpPr>
              <p:spPr bwMode="auto">
                <a:xfrm>
                  <a:off x="43" y="1152"/>
                  <a:ext cx="444" cy="384"/>
                </a:xfrm>
                <a:prstGeom prst="rect">
                  <a:avLst/>
                </a:prstGeom>
                <a:noFill/>
                <a:ln w="9525">
                  <a:noFill/>
                  <a:miter lim="800000"/>
                  <a:headEnd/>
                  <a:tailEnd/>
                </a:ln>
              </p:spPr>
              <p:txBody>
                <a:bodyPr/>
                <a:lstStyle/>
                <a:p>
                  <a:pPr algn="ctr"/>
                  <a:r>
                    <a:rPr lang="en-US">
                      <a:cs typeface="Times New Roman" pitchFamily="18" charset="0"/>
                    </a:rPr>
                    <a:t>C3</a:t>
                  </a:r>
                </a:p>
                <a:p>
                  <a:pPr algn="ctr"/>
                  <a:endParaRPr lang="en-US"/>
                </a:p>
              </p:txBody>
            </p:sp>
            <p:sp>
              <p:nvSpPr>
                <p:cNvPr id="20560" name="Rectangle 193"/>
                <p:cNvSpPr>
                  <a:spLocks noChangeArrowheads="1"/>
                </p:cNvSpPr>
                <p:nvPr/>
              </p:nvSpPr>
              <p:spPr bwMode="auto">
                <a:xfrm>
                  <a:off x="0" y="1152"/>
                  <a:ext cx="530" cy="384"/>
                </a:xfrm>
                <a:prstGeom prst="rect">
                  <a:avLst/>
                </a:prstGeom>
                <a:noFill/>
                <a:ln w="7">
                  <a:solidFill>
                    <a:srgbClr val="A0A0A0"/>
                  </a:solidFill>
                  <a:miter lim="800000"/>
                  <a:headEnd/>
                  <a:tailEnd/>
                </a:ln>
              </p:spPr>
              <p:txBody>
                <a:bodyPr/>
                <a:lstStyle/>
                <a:p>
                  <a:endParaRPr lang="en-US"/>
                </a:p>
              </p:txBody>
            </p:sp>
          </p:grpSp>
          <p:grpSp>
            <p:nvGrpSpPr>
              <p:cNvPr id="20544" name="Group 196"/>
              <p:cNvGrpSpPr>
                <a:grpSpLocks/>
              </p:cNvGrpSpPr>
              <p:nvPr/>
            </p:nvGrpSpPr>
            <p:grpSpPr bwMode="auto">
              <a:xfrm>
                <a:off x="530" y="1152"/>
                <a:ext cx="650" cy="384"/>
                <a:chOff x="530" y="1152"/>
                <a:chExt cx="650" cy="384"/>
              </a:xfrm>
            </p:grpSpPr>
            <p:sp>
              <p:nvSpPr>
                <p:cNvPr id="20557" name="Rectangle 170"/>
                <p:cNvSpPr>
                  <a:spLocks noChangeArrowheads="1"/>
                </p:cNvSpPr>
                <p:nvPr/>
              </p:nvSpPr>
              <p:spPr bwMode="auto">
                <a:xfrm>
                  <a:off x="573" y="1152"/>
                  <a:ext cx="564" cy="384"/>
                </a:xfrm>
                <a:prstGeom prst="rect">
                  <a:avLst/>
                </a:prstGeom>
                <a:noFill/>
                <a:ln w="9525">
                  <a:noFill/>
                  <a:miter lim="800000"/>
                  <a:headEnd/>
                  <a:tailEnd/>
                </a:ln>
              </p:spPr>
              <p:txBody>
                <a:bodyPr/>
                <a:lstStyle/>
                <a:p>
                  <a:r>
                    <a:rPr lang="en-US">
                      <a:cs typeface="Times New Roman" pitchFamily="18" charset="0"/>
                    </a:rPr>
                    <a:t>Maths</a:t>
                  </a:r>
                </a:p>
                <a:p>
                  <a:endParaRPr lang="en-US"/>
                </a:p>
              </p:txBody>
            </p:sp>
            <p:sp>
              <p:nvSpPr>
                <p:cNvPr id="20558" name="Rectangle 195"/>
                <p:cNvSpPr>
                  <a:spLocks noChangeArrowheads="1"/>
                </p:cNvSpPr>
                <p:nvPr/>
              </p:nvSpPr>
              <p:spPr bwMode="auto">
                <a:xfrm>
                  <a:off x="530" y="1152"/>
                  <a:ext cx="650" cy="384"/>
                </a:xfrm>
                <a:prstGeom prst="rect">
                  <a:avLst/>
                </a:prstGeom>
                <a:noFill/>
                <a:ln w="7">
                  <a:solidFill>
                    <a:srgbClr val="A0A0A0"/>
                  </a:solidFill>
                  <a:miter lim="800000"/>
                  <a:headEnd/>
                  <a:tailEnd/>
                </a:ln>
              </p:spPr>
              <p:txBody>
                <a:bodyPr/>
                <a:lstStyle/>
                <a:p>
                  <a:endParaRPr lang="en-US"/>
                </a:p>
              </p:txBody>
            </p:sp>
          </p:grpSp>
          <p:grpSp>
            <p:nvGrpSpPr>
              <p:cNvPr id="20545" name="Group 198"/>
              <p:cNvGrpSpPr>
                <a:grpSpLocks/>
              </p:cNvGrpSpPr>
              <p:nvPr/>
            </p:nvGrpSpPr>
            <p:grpSpPr bwMode="auto">
              <a:xfrm>
                <a:off x="1180" y="1152"/>
                <a:ext cx="590" cy="384"/>
                <a:chOff x="1180" y="1152"/>
                <a:chExt cx="590" cy="384"/>
              </a:xfrm>
            </p:grpSpPr>
            <p:sp>
              <p:nvSpPr>
                <p:cNvPr id="20555" name="Rectangle 171"/>
                <p:cNvSpPr>
                  <a:spLocks noChangeArrowheads="1"/>
                </p:cNvSpPr>
                <p:nvPr/>
              </p:nvSpPr>
              <p:spPr bwMode="auto">
                <a:xfrm>
                  <a:off x="1223" y="1152"/>
                  <a:ext cx="504" cy="384"/>
                </a:xfrm>
                <a:prstGeom prst="rect">
                  <a:avLst/>
                </a:prstGeom>
                <a:noFill/>
                <a:ln w="9525">
                  <a:noFill/>
                  <a:miter lim="800000"/>
                  <a:headEnd/>
                  <a:tailEnd/>
                </a:ln>
              </p:spPr>
              <p:txBody>
                <a:bodyPr/>
                <a:lstStyle/>
                <a:p>
                  <a:pPr algn="ctr"/>
                  <a:r>
                    <a:rPr lang="en-US">
                      <a:cs typeface="Times New Roman" pitchFamily="18" charset="0"/>
                    </a:rPr>
                    <a:t>83</a:t>
                  </a:r>
                </a:p>
                <a:p>
                  <a:pPr algn="ctr"/>
                  <a:endParaRPr lang="en-US"/>
                </a:p>
              </p:txBody>
            </p:sp>
            <p:sp>
              <p:nvSpPr>
                <p:cNvPr id="20556" name="Rectangle 197"/>
                <p:cNvSpPr>
                  <a:spLocks noChangeArrowheads="1"/>
                </p:cNvSpPr>
                <p:nvPr/>
              </p:nvSpPr>
              <p:spPr bwMode="auto">
                <a:xfrm>
                  <a:off x="1180" y="1152"/>
                  <a:ext cx="590" cy="384"/>
                </a:xfrm>
                <a:prstGeom prst="rect">
                  <a:avLst/>
                </a:prstGeom>
                <a:noFill/>
                <a:ln w="7">
                  <a:solidFill>
                    <a:srgbClr val="A0A0A0"/>
                  </a:solidFill>
                  <a:miter lim="800000"/>
                  <a:headEnd/>
                  <a:tailEnd/>
                </a:ln>
              </p:spPr>
              <p:txBody>
                <a:bodyPr/>
                <a:lstStyle/>
                <a:p>
                  <a:endParaRPr lang="en-US"/>
                </a:p>
              </p:txBody>
            </p:sp>
          </p:grpSp>
          <p:grpSp>
            <p:nvGrpSpPr>
              <p:cNvPr id="20546" name="Group 200"/>
              <p:cNvGrpSpPr>
                <a:grpSpLocks/>
              </p:cNvGrpSpPr>
              <p:nvPr/>
            </p:nvGrpSpPr>
            <p:grpSpPr bwMode="auto">
              <a:xfrm>
                <a:off x="0" y="1536"/>
                <a:ext cx="530" cy="384"/>
                <a:chOff x="0" y="1536"/>
                <a:chExt cx="530" cy="384"/>
              </a:xfrm>
            </p:grpSpPr>
            <p:sp>
              <p:nvSpPr>
                <p:cNvPr id="20553" name="Rectangle 172"/>
                <p:cNvSpPr>
                  <a:spLocks noChangeArrowheads="1"/>
                </p:cNvSpPr>
                <p:nvPr/>
              </p:nvSpPr>
              <p:spPr bwMode="auto">
                <a:xfrm>
                  <a:off x="43" y="1536"/>
                  <a:ext cx="444" cy="384"/>
                </a:xfrm>
                <a:prstGeom prst="rect">
                  <a:avLst/>
                </a:prstGeom>
                <a:noFill/>
                <a:ln w="9525">
                  <a:noFill/>
                  <a:miter lim="800000"/>
                  <a:headEnd/>
                  <a:tailEnd/>
                </a:ln>
              </p:spPr>
              <p:txBody>
                <a:bodyPr/>
                <a:lstStyle/>
                <a:p>
                  <a:pPr algn="ctr"/>
                  <a:r>
                    <a:rPr lang="en-US">
                      <a:cs typeface="Times New Roman" pitchFamily="18" charset="0"/>
                    </a:rPr>
                    <a:t>C4</a:t>
                  </a:r>
                </a:p>
                <a:p>
                  <a:pPr algn="ctr"/>
                  <a:endParaRPr lang="en-US"/>
                </a:p>
              </p:txBody>
            </p:sp>
            <p:sp>
              <p:nvSpPr>
                <p:cNvPr id="20554" name="Rectangle 199"/>
                <p:cNvSpPr>
                  <a:spLocks noChangeArrowheads="1"/>
                </p:cNvSpPr>
                <p:nvPr/>
              </p:nvSpPr>
              <p:spPr bwMode="auto">
                <a:xfrm>
                  <a:off x="0" y="1536"/>
                  <a:ext cx="530" cy="384"/>
                </a:xfrm>
                <a:prstGeom prst="rect">
                  <a:avLst/>
                </a:prstGeom>
                <a:noFill/>
                <a:ln w="7">
                  <a:solidFill>
                    <a:srgbClr val="A0A0A0"/>
                  </a:solidFill>
                  <a:miter lim="800000"/>
                  <a:headEnd/>
                  <a:tailEnd/>
                </a:ln>
              </p:spPr>
              <p:txBody>
                <a:bodyPr/>
                <a:lstStyle/>
                <a:p>
                  <a:endParaRPr lang="en-US"/>
                </a:p>
              </p:txBody>
            </p:sp>
          </p:grpSp>
          <p:grpSp>
            <p:nvGrpSpPr>
              <p:cNvPr id="20547" name="Group 202"/>
              <p:cNvGrpSpPr>
                <a:grpSpLocks/>
              </p:cNvGrpSpPr>
              <p:nvPr/>
            </p:nvGrpSpPr>
            <p:grpSpPr bwMode="auto">
              <a:xfrm>
                <a:off x="530" y="1536"/>
                <a:ext cx="650" cy="384"/>
                <a:chOff x="530" y="1536"/>
                <a:chExt cx="650" cy="384"/>
              </a:xfrm>
            </p:grpSpPr>
            <p:sp>
              <p:nvSpPr>
                <p:cNvPr id="20551" name="Rectangle 173"/>
                <p:cNvSpPr>
                  <a:spLocks noChangeArrowheads="1"/>
                </p:cNvSpPr>
                <p:nvPr/>
              </p:nvSpPr>
              <p:spPr bwMode="auto">
                <a:xfrm>
                  <a:off x="573" y="1536"/>
                  <a:ext cx="564" cy="384"/>
                </a:xfrm>
                <a:prstGeom prst="rect">
                  <a:avLst/>
                </a:prstGeom>
                <a:noFill/>
                <a:ln w="9525">
                  <a:noFill/>
                  <a:miter lim="800000"/>
                  <a:headEnd/>
                  <a:tailEnd/>
                </a:ln>
              </p:spPr>
              <p:txBody>
                <a:bodyPr/>
                <a:lstStyle/>
                <a:p>
                  <a:r>
                    <a:rPr lang="en-US">
                      <a:cs typeface="Times New Roman" pitchFamily="18" charset="0"/>
                    </a:rPr>
                    <a:t>Biology</a:t>
                  </a:r>
                </a:p>
                <a:p>
                  <a:endParaRPr lang="en-US"/>
                </a:p>
              </p:txBody>
            </p:sp>
            <p:sp>
              <p:nvSpPr>
                <p:cNvPr id="20552" name="Rectangle 201"/>
                <p:cNvSpPr>
                  <a:spLocks noChangeArrowheads="1"/>
                </p:cNvSpPr>
                <p:nvPr/>
              </p:nvSpPr>
              <p:spPr bwMode="auto">
                <a:xfrm>
                  <a:off x="530" y="1536"/>
                  <a:ext cx="650" cy="384"/>
                </a:xfrm>
                <a:prstGeom prst="rect">
                  <a:avLst/>
                </a:prstGeom>
                <a:noFill/>
                <a:ln w="7">
                  <a:solidFill>
                    <a:srgbClr val="A0A0A0"/>
                  </a:solidFill>
                  <a:miter lim="800000"/>
                  <a:headEnd/>
                  <a:tailEnd/>
                </a:ln>
              </p:spPr>
              <p:txBody>
                <a:bodyPr/>
                <a:lstStyle/>
                <a:p>
                  <a:endParaRPr lang="en-US"/>
                </a:p>
              </p:txBody>
            </p:sp>
          </p:grpSp>
          <p:grpSp>
            <p:nvGrpSpPr>
              <p:cNvPr id="20548" name="Group 204"/>
              <p:cNvGrpSpPr>
                <a:grpSpLocks/>
              </p:cNvGrpSpPr>
              <p:nvPr/>
            </p:nvGrpSpPr>
            <p:grpSpPr bwMode="auto">
              <a:xfrm>
                <a:off x="1180" y="1536"/>
                <a:ext cx="590" cy="384"/>
                <a:chOff x="1180" y="1536"/>
                <a:chExt cx="590" cy="384"/>
              </a:xfrm>
            </p:grpSpPr>
            <p:sp>
              <p:nvSpPr>
                <p:cNvPr id="20549" name="Rectangle 174"/>
                <p:cNvSpPr>
                  <a:spLocks noChangeArrowheads="1"/>
                </p:cNvSpPr>
                <p:nvPr/>
              </p:nvSpPr>
              <p:spPr bwMode="auto">
                <a:xfrm>
                  <a:off x="1223" y="1536"/>
                  <a:ext cx="504" cy="384"/>
                </a:xfrm>
                <a:prstGeom prst="rect">
                  <a:avLst/>
                </a:prstGeom>
                <a:noFill/>
                <a:ln w="9525">
                  <a:noFill/>
                  <a:miter lim="800000"/>
                  <a:headEnd/>
                  <a:tailEnd/>
                </a:ln>
              </p:spPr>
              <p:txBody>
                <a:bodyPr/>
                <a:lstStyle/>
                <a:p>
                  <a:pPr algn="ctr"/>
                  <a:r>
                    <a:rPr lang="en-US">
                      <a:cs typeface="Times New Roman" pitchFamily="18" charset="0"/>
                    </a:rPr>
                    <a:t>85</a:t>
                  </a:r>
                </a:p>
                <a:p>
                  <a:pPr algn="ctr"/>
                  <a:endParaRPr lang="en-US"/>
                </a:p>
              </p:txBody>
            </p:sp>
            <p:sp>
              <p:nvSpPr>
                <p:cNvPr id="20550" name="Rectangle 203"/>
                <p:cNvSpPr>
                  <a:spLocks noChangeArrowheads="1"/>
                </p:cNvSpPr>
                <p:nvPr/>
              </p:nvSpPr>
              <p:spPr bwMode="auto">
                <a:xfrm>
                  <a:off x="1180" y="1536"/>
                  <a:ext cx="590" cy="384"/>
                </a:xfrm>
                <a:prstGeom prst="rect">
                  <a:avLst/>
                </a:prstGeom>
                <a:noFill/>
                <a:ln w="7">
                  <a:solidFill>
                    <a:srgbClr val="A0A0A0"/>
                  </a:solidFill>
                  <a:miter lim="800000"/>
                  <a:headEnd/>
                  <a:tailEnd/>
                </a:ln>
              </p:spPr>
              <p:txBody>
                <a:bodyPr/>
                <a:lstStyle/>
                <a:p>
                  <a:endParaRPr lang="en-US"/>
                </a:p>
              </p:txBody>
            </p:sp>
          </p:grpSp>
        </p:grpSp>
        <p:sp>
          <p:nvSpPr>
            <p:cNvPr id="20533" name="Rectangle 206"/>
            <p:cNvSpPr>
              <a:spLocks noChangeArrowheads="1"/>
            </p:cNvSpPr>
            <p:nvPr/>
          </p:nvSpPr>
          <p:spPr bwMode="auto">
            <a:xfrm>
              <a:off x="-3" y="-3"/>
              <a:ext cx="1776" cy="1926"/>
            </a:xfrm>
            <a:prstGeom prst="rect">
              <a:avLst/>
            </a:prstGeom>
            <a:noFill/>
            <a:ln w="11112">
              <a:solidFill>
                <a:srgbClr val="A0A0A0"/>
              </a:solidFill>
              <a:miter lim="800000"/>
              <a:headEnd/>
              <a:tailEnd/>
            </a:ln>
          </p:spPr>
          <p:txBody>
            <a:bodyPr/>
            <a:lstStyle/>
            <a:p>
              <a:endParaRPr lang="en-US"/>
            </a:p>
          </p:txBody>
        </p:sp>
      </p:grpSp>
      <p:grpSp>
        <p:nvGrpSpPr>
          <p:cNvPr id="20486" name="Group 313"/>
          <p:cNvGrpSpPr>
            <a:grpSpLocks/>
          </p:cNvGrpSpPr>
          <p:nvPr/>
        </p:nvGrpSpPr>
        <p:grpSpPr bwMode="auto">
          <a:xfrm>
            <a:off x="6172200" y="3962400"/>
            <a:ext cx="3276600" cy="685800"/>
            <a:chOff x="-3" y="-3"/>
            <a:chExt cx="1510" cy="774"/>
          </a:xfrm>
        </p:grpSpPr>
        <p:grpSp>
          <p:nvGrpSpPr>
            <p:cNvPr id="20518" name="Group 314"/>
            <p:cNvGrpSpPr>
              <a:grpSpLocks/>
            </p:cNvGrpSpPr>
            <p:nvPr/>
          </p:nvGrpSpPr>
          <p:grpSpPr bwMode="auto">
            <a:xfrm>
              <a:off x="0" y="0"/>
              <a:ext cx="1504" cy="768"/>
              <a:chOff x="0" y="0"/>
              <a:chExt cx="1504" cy="768"/>
            </a:xfrm>
          </p:grpSpPr>
          <p:grpSp>
            <p:nvGrpSpPr>
              <p:cNvPr id="20520" name="Group 315"/>
              <p:cNvGrpSpPr>
                <a:grpSpLocks/>
              </p:cNvGrpSpPr>
              <p:nvPr/>
            </p:nvGrpSpPr>
            <p:grpSpPr bwMode="auto">
              <a:xfrm>
                <a:off x="0" y="0"/>
                <a:ext cx="734" cy="384"/>
                <a:chOff x="0" y="0"/>
                <a:chExt cx="734" cy="384"/>
              </a:xfrm>
            </p:grpSpPr>
            <p:sp>
              <p:nvSpPr>
                <p:cNvPr id="20530" name="Rectangle 316"/>
                <p:cNvSpPr>
                  <a:spLocks noChangeArrowheads="1"/>
                </p:cNvSpPr>
                <p:nvPr/>
              </p:nvSpPr>
              <p:spPr bwMode="auto">
                <a:xfrm>
                  <a:off x="43" y="0"/>
                  <a:ext cx="648" cy="384"/>
                </a:xfrm>
                <a:prstGeom prst="rect">
                  <a:avLst/>
                </a:prstGeom>
                <a:noFill/>
                <a:ln w="9525">
                  <a:noFill/>
                  <a:miter lim="800000"/>
                  <a:headEnd/>
                  <a:tailEnd/>
                </a:ln>
              </p:spPr>
              <p:txBody>
                <a:bodyPr/>
                <a:lstStyle/>
                <a:p>
                  <a:pPr algn="ctr"/>
                  <a:r>
                    <a:rPr lang="en-US" b="1">
                      <a:cs typeface="Times New Roman" pitchFamily="18" charset="0"/>
                    </a:rPr>
                    <a:t>Scode</a:t>
                  </a:r>
                  <a:endParaRPr lang="en-US">
                    <a:cs typeface="Times New Roman" pitchFamily="18" charset="0"/>
                  </a:endParaRPr>
                </a:p>
                <a:p>
                  <a:pPr algn="ctr"/>
                  <a:endParaRPr lang="en-US"/>
                </a:p>
              </p:txBody>
            </p:sp>
            <p:sp>
              <p:nvSpPr>
                <p:cNvPr id="20531" name="Rectangle 317"/>
                <p:cNvSpPr>
                  <a:spLocks noChangeArrowheads="1"/>
                </p:cNvSpPr>
                <p:nvPr/>
              </p:nvSpPr>
              <p:spPr bwMode="auto">
                <a:xfrm>
                  <a:off x="0" y="0"/>
                  <a:ext cx="734" cy="384"/>
                </a:xfrm>
                <a:prstGeom prst="rect">
                  <a:avLst/>
                </a:prstGeom>
                <a:noFill/>
                <a:ln w="7">
                  <a:solidFill>
                    <a:srgbClr val="A0A0A0"/>
                  </a:solidFill>
                  <a:miter lim="800000"/>
                  <a:headEnd/>
                  <a:tailEnd/>
                </a:ln>
              </p:spPr>
              <p:txBody>
                <a:bodyPr/>
                <a:lstStyle/>
                <a:p>
                  <a:endParaRPr lang="en-US"/>
                </a:p>
              </p:txBody>
            </p:sp>
          </p:grpSp>
          <p:grpSp>
            <p:nvGrpSpPr>
              <p:cNvPr id="20521" name="Group 318"/>
              <p:cNvGrpSpPr>
                <a:grpSpLocks/>
              </p:cNvGrpSpPr>
              <p:nvPr/>
            </p:nvGrpSpPr>
            <p:grpSpPr bwMode="auto">
              <a:xfrm>
                <a:off x="734" y="0"/>
                <a:ext cx="770" cy="384"/>
                <a:chOff x="734" y="0"/>
                <a:chExt cx="770" cy="384"/>
              </a:xfrm>
            </p:grpSpPr>
            <p:sp>
              <p:nvSpPr>
                <p:cNvPr id="20528" name="Rectangle 319"/>
                <p:cNvSpPr>
                  <a:spLocks noChangeArrowheads="1"/>
                </p:cNvSpPr>
                <p:nvPr/>
              </p:nvSpPr>
              <p:spPr bwMode="auto">
                <a:xfrm>
                  <a:off x="777" y="0"/>
                  <a:ext cx="684" cy="384"/>
                </a:xfrm>
                <a:prstGeom prst="rect">
                  <a:avLst/>
                </a:prstGeom>
                <a:noFill/>
                <a:ln w="9525">
                  <a:noFill/>
                  <a:miter lim="800000"/>
                  <a:headEnd/>
                  <a:tailEnd/>
                </a:ln>
              </p:spPr>
              <p:txBody>
                <a:bodyPr/>
                <a:lstStyle/>
                <a:p>
                  <a:pPr algn="ctr"/>
                  <a:r>
                    <a:rPr lang="en-US" b="1">
                      <a:cs typeface="Times New Roman" pitchFamily="18" charset="0"/>
                    </a:rPr>
                    <a:t>Sname</a:t>
                  </a:r>
                  <a:endParaRPr lang="en-US">
                    <a:cs typeface="Times New Roman" pitchFamily="18" charset="0"/>
                  </a:endParaRPr>
                </a:p>
                <a:p>
                  <a:pPr algn="ctr"/>
                  <a:endParaRPr lang="en-US"/>
                </a:p>
              </p:txBody>
            </p:sp>
            <p:sp>
              <p:nvSpPr>
                <p:cNvPr id="20529" name="Rectangle 320"/>
                <p:cNvSpPr>
                  <a:spLocks noChangeArrowheads="1"/>
                </p:cNvSpPr>
                <p:nvPr/>
              </p:nvSpPr>
              <p:spPr bwMode="auto">
                <a:xfrm>
                  <a:off x="734" y="0"/>
                  <a:ext cx="770" cy="384"/>
                </a:xfrm>
                <a:prstGeom prst="rect">
                  <a:avLst/>
                </a:prstGeom>
                <a:noFill/>
                <a:ln w="7">
                  <a:solidFill>
                    <a:srgbClr val="A0A0A0"/>
                  </a:solidFill>
                  <a:miter lim="800000"/>
                  <a:headEnd/>
                  <a:tailEnd/>
                </a:ln>
              </p:spPr>
              <p:txBody>
                <a:bodyPr/>
                <a:lstStyle/>
                <a:p>
                  <a:endParaRPr lang="en-US"/>
                </a:p>
              </p:txBody>
            </p:sp>
          </p:grpSp>
          <p:grpSp>
            <p:nvGrpSpPr>
              <p:cNvPr id="20522" name="Group 321"/>
              <p:cNvGrpSpPr>
                <a:grpSpLocks/>
              </p:cNvGrpSpPr>
              <p:nvPr/>
            </p:nvGrpSpPr>
            <p:grpSpPr bwMode="auto">
              <a:xfrm>
                <a:off x="0" y="384"/>
                <a:ext cx="734" cy="384"/>
                <a:chOff x="0" y="384"/>
                <a:chExt cx="734" cy="384"/>
              </a:xfrm>
            </p:grpSpPr>
            <p:sp>
              <p:nvSpPr>
                <p:cNvPr id="20526" name="Rectangle 322"/>
                <p:cNvSpPr>
                  <a:spLocks noChangeArrowheads="1"/>
                </p:cNvSpPr>
                <p:nvPr/>
              </p:nvSpPr>
              <p:spPr bwMode="auto">
                <a:xfrm>
                  <a:off x="43" y="384"/>
                  <a:ext cx="648" cy="384"/>
                </a:xfrm>
                <a:prstGeom prst="rect">
                  <a:avLst/>
                </a:prstGeom>
                <a:noFill/>
                <a:ln w="9525">
                  <a:noFill/>
                  <a:miter lim="800000"/>
                  <a:headEnd/>
                  <a:tailEnd/>
                </a:ln>
              </p:spPr>
              <p:txBody>
                <a:bodyPr/>
                <a:lstStyle/>
                <a:p>
                  <a:pPr algn="ctr"/>
                  <a:r>
                    <a:rPr lang="en-US">
                      <a:cs typeface="Times New Roman" pitchFamily="18" charset="0"/>
                    </a:rPr>
                    <a:t>S2</a:t>
                  </a:r>
                </a:p>
                <a:p>
                  <a:pPr algn="ctr"/>
                  <a:endParaRPr lang="en-US"/>
                </a:p>
              </p:txBody>
            </p:sp>
            <p:sp>
              <p:nvSpPr>
                <p:cNvPr id="20527" name="Rectangle 323"/>
                <p:cNvSpPr>
                  <a:spLocks noChangeArrowheads="1"/>
                </p:cNvSpPr>
                <p:nvPr/>
              </p:nvSpPr>
              <p:spPr bwMode="auto">
                <a:xfrm>
                  <a:off x="0" y="384"/>
                  <a:ext cx="734" cy="384"/>
                </a:xfrm>
                <a:prstGeom prst="rect">
                  <a:avLst/>
                </a:prstGeom>
                <a:noFill/>
                <a:ln w="7">
                  <a:solidFill>
                    <a:srgbClr val="A0A0A0"/>
                  </a:solidFill>
                  <a:miter lim="800000"/>
                  <a:headEnd/>
                  <a:tailEnd/>
                </a:ln>
              </p:spPr>
              <p:txBody>
                <a:bodyPr/>
                <a:lstStyle/>
                <a:p>
                  <a:endParaRPr lang="en-US"/>
                </a:p>
              </p:txBody>
            </p:sp>
          </p:grpSp>
          <p:grpSp>
            <p:nvGrpSpPr>
              <p:cNvPr id="20523" name="Group 324"/>
              <p:cNvGrpSpPr>
                <a:grpSpLocks/>
              </p:cNvGrpSpPr>
              <p:nvPr/>
            </p:nvGrpSpPr>
            <p:grpSpPr bwMode="auto">
              <a:xfrm>
                <a:off x="734" y="384"/>
                <a:ext cx="770" cy="384"/>
                <a:chOff x="734" y="384"/>
                <a:chExt cx="770" cy="384"/>
              </a:xfrm>
            </p:grpSpPr>
            <p:sp>
              <p:nvSpPr>
                <p:cNvPr id="20524" name="Rectangle 325"/>
                <p:cNvSpPr>
                  <a:spLocks noChangeArrowheads="1"/>
                </p:cNvSpPr>
                <p:nvPr/>
              </p:nvSpPr>
              <p:spPr bwMode="auto">
                <a:xfrm>
                  <a:off x="777" y="384"/>
                  <a:ext cx="684" cy="384"/>
                </a:xfrm>
                <a:prstGeom prst="rect">
                  <a:avLst/>
                </a:prstGeom>
                <a:noFill/>
                <a:ln w="9525">
                  <a:noFill/>
                  <a:miter lim="800000"/>
                  <a:headEnd/>
                  <a:tailEnd/>
                </a:ln>
              </p:spPr>
              <p:txBody>
                <a:bodyPr/>
                <a:lstStyle/>
                <a:p>
                  <a:pPr algn="ctr"/>
                  <a:r>
                    <a:rPr lang="en-US">
                      <a:cs typeface="Times New Roman" pitchFamily="18" charset="0"/>
                    </a:rPr>
                    <a:t>B</a:t>
                  </a:r>
                  <a:endParaRPr lang="en-US"/>
                </a:p>
              </p:txBody>
            </p:sp>
            <p:sp>
              <p:nvSpPr>
                <p:cNvPr id="20525" name="Rectangle 326"/>
                <p:cNvSpPr>
                  <a:spLocks noChangeArrowheads="1"/>
                </p:cNvSpPr>
                <p:nvPr/>
              </p:nvSpPr>
              <p:spPr bwMode="auto">
                <a:xfrm>
                  <a:off x="734" y="384"/>
                  <a:ext cx="770" cy="384"/>
                </a:xfrm>
                <a:prstGeom prst="rect">
                  <a:avLst/>
                </a:prstGeom>
                <a:noFill/>
                <a:ln w="7">
                  <a:solidFill>
                    <a:srgbClr val="A0A0A0"/>
                  </a:solidFill>
                  <a:miter lim="800000"/>
                  <a:headEnd/>
                  <a:tailEnd/>
                </a:ln>
              </p:spPr>
              <p:txBody>
                <a:bodyPr/>
                <a:lstStyle/>
                <a:p>
                  <a:endParaRPr lang="en-US"/>
                </a:p>
              </p:txBody>
            </p:sp>
          </p:grpSp>
        </p:grpSp>
        <p:sp>
          <p:nvSpPr>
            <p:cNvPr id="20519" name="Rectangle 327"/>
            <p:cNvSpPr>
              <a:spLocks noChangeArrowheads="1"/>
            </p:cNvSpPr>
            <p:nvPr/>
          </p:nvSpPr>
          <p:spPr bwMode="auto">
            <a:xfrm>
              <a:off x="-3" y="-3"/>
              <a:ext cx="1510" cy="774"/>
            </a:xfrm>
            <a:prstGeom prst="rect">
              <a:avLst/>
            </a:prstGeom>
            <a:noFill/>
            <a:ln w="11112">
              <a:solidFill>
                <a:srgbClr val="A0A0A0"/>
              </a:solidFill>
              <a:miter lim="800000"/>
              <a:headEnd/>
              <a:tailEnd/>
            </a:ln>
          </p:spPr>
          <p:txBody>
            <a:bodyPr/>
            <a:lstStyle/>
            <a:p>
              <a:endParaRPr lang="en-US"/>
            </a:p>
          </p:txBody>
        </p:sp>
      </p:grpSp>
      <p:grpSp>
        <p:nvGrpSpPr>
          <p:cNvPr id="20487" name="Group 357"/>
          <p:cNvGrpSpPr>
            <a:grpSpLocks/>
          </p:cNvGrpSpPr>
          <p:nvPr/>
        </p:nvGrpSpPr>
        <p:grpSpPr bwMode="auto">
          <a:xfrm>
            <a:off x="6248400" y="4724400"/>
            <a:ext cx="3810000" cy="1447800"/>
            <a:chOff x="-3" y="-3"/>
            <a:chExt cx="1776" cy="1158"/>
          </a:xfrm>
        </p:grpSpPr>
        <p:grpSp>
          <p:nvGrpSpPr>
            <p:cNvPr id="20489" name="Group 355"/>
            <p:cNvGrpSpPr>
              <a:grpSpLocks/>
            </p:cNvGrpSpPr>
            <p:nvPr/>
          </p:nvGrpSpPr>
          <p:grpSpPr bwMode="auto">
            <a:xfrm>
              <a:off x="0" y="0"/>
              <a:ext cx="1770" cy="1152"/>
              <a:chOff x="0" y="0"/>
              <a:chExt cx="1770" cy="1152"/>
            </a:xfrm>
          </p:grpSpPr>
          <p:grpSp>
            <p:nvGrpSpPr>
              <p:cNvPr id="20491" name="Group 338"/>
              <p:cNvGrpSpPr>
                <a:grpSpLocks/>
              </p:cNvGrpSpPr>
              <p:nvPr/>
            </p:nvGrpSpPr>
            <p:grpSpPr bwMode="auto">
              <a:xfrm>
                <a:off x="0" y="0"/>
                <a:ext cx="530" cy="384"/>
                <a:chOff x="0" y="0"/>
                <a:chExt cx="530" cy="384"/>
              </a:xfrm>
            </p:grpSpPr>
            <p:sp>
              <p:nvSpPr>
                <p:cNvPr id="20516" name="Rectangle 328"/>
                <p:cNvSpPr>
                  <a:spLocks noChangeArrowheads="1"/>
                </p:cNvSpPr>
                <p:nvPr/>
              </p:nvSpPr>
              <p:spPr bwMode="auto">
                <a:xfrm>
                  <a:off x="43" y="0"/>
                  <a:ext cx="444" cy="384"/>
                </a:xfrm>
                <a:prstGeom prst="rect">
                  <a:avLst/>
                </a:prstGeom>
                <a:noFill/>
                <a:ln w="9525">
                  <a:noFill/>
                  <a:miter lim="800000"/>
                  <a:headEnd/>
                  <a:tailEnd/>
                </a:ln>
              </p:spPr>
              <p:txBody>
                <a:bodyPr/>
                <a:lstStyle/>
                <a:p>
                  <a:pPr algn="ctr"/>
                  <a:r>
                    <a:rPr lang="en-US" b="1">
                      <a:cs typeface="Times New Roman" pitchFamily="18" charset="0"/>
                    </a:rPr>
                    <a:t>Ccode</a:t>
                  </a:r>
                </a:p>
                <a:p>
                  <a:pPr algn="ctr"/>
                  <a:endParaRPr lang="en-US"/>
                </a:p>
              </p:txBody>
            </p:sp>
            <p:sp>
              <p:nvSpPr>
                <p:cNvPr id="20517" name="Rectangle 337"/>
                <p:cNvSpPr>
                  <a:spLocks noChangeArrowheads="1"/>
                </p:cNvSpPr>
                <p:nvPr/>
              </p:nvSpPr>
              <p:spPr bwMode="auto">
                <a:xfrm>
                  <a:off x="0" y="0"/>
                  <a:ext cx="530" cy="384"/>
                </a:xfrm>
                <a:prstGeom prst="rect">
                  <a:avLst/>
                </a:prstGeom>
                <a:noFill/>
                <a:ln w="7">
                  <a:solidFill>
                    <a:srgbClr val="A0A0A0"/>
                  </a:solidFill>
                  <a:miter lim="800000"/>
                  <a:headEnd/>
                  <a:tailEnd/>
                </a:ln>
              </p:spPr>
              <p:txBody>
                <a:bodyPr/>
                <a:lstStyle/>
                <a:p>
                  <a:endParaRPr lang="en-US"/>
                </a:p>
              </p:txBody>
            </p:sp>
          </p:grpSp>
          <p:grpSp>
            <p:nvGrpSpPr>
              <p:cNvPr id="20492" name="Group 340"/>
              <p:cNvGrpSpPr>
                <a:grpSpLocks/>
              </p:cNvGrpSpPr>
              <p:nvPr/>
            </p:nvGrpSpPr>
            <p:grpSpPr bwMode="auto">
              <a:xfrm>
                <a:off x="530" y="0"/>
                <a:ext cx="650" cy="384"/>
                <a:chOff x="530" y="0"/>
                <a:chExt cx="650" cy="384"/>
              </a:xfrm>
            </p:grpSpPr>
            <p:sp>
              <p:nvSpPr>
                <p:cNvPr id="20514" name="Rectangle 329"/>
                <p:cNvSpPr>
                  <a:spLocks noChangeArrowheads="1"/>
                </p:cNvSpPr>
                <p:nvPr/>
              </p:nvSpPr>
              <p:spPr bwMode="auto">
                <a:xfrm>
                  <a:off x="573" y="0"/>
                  <a:ext cx="564" cy="384"/>
                </a:xfrm>
                <a:prstGeom prst="rect">
                  <a:avLst/>
                </a:prstGeom>
                <a:noFill/>
                <a:ln w="9525">
                  <a:noFill/>
                  <a:miter lim="800000"/>
                  <a:headEnd/>
                  <a:tailEnd/>
                </a:ln>
              </p:spPr>
              <p:txBody>
                <a:bodyPr/>
                <a:lstStyle/>
                <a:p>
                  <a:pPr algn="ctr"/>
                  <a:r>
                    <a:rPr lang="en-US" b="1">
                      <a:cs typeface="Times New Roman" pitchFamily="18" charset="0"/>
                    </a:rPr>
                    <a:t>Cname</a:t>
                  </a:r>
                </a:p>
                <a:p>
                  <a:pPr algn="ctr"/>
                  <a:endParaRPr lang="en-US"/>
                </a:p>
              </p:txBody>
            </p:sp>
            <p:sp>
              <p:nvSpPr>
                <p:cNvPr id="20515" name="Rectangle 339"/>
                <p:cNvSpPr>
                  <a:spLocks noChangeArrowheads="1"/>
                </p:cNvSpPr>
                <p:nvPr/>
              </p:nvSpPr>
              <p:spPr bwMode="auto">
                <a:xfrm>
                  <a:off x="530" y="0"/>
                  <a:ext cx="650" cy="384"/>
                </a:xfrm>
                <a:prstGeom prst="rect">
                  <a:avLst/>
                </a:prstGeom>
                <a:noFill/>
                <a:ln w="7">
                  <a:solidFill>
                    <a:srgbClr val="A0A0A0"/>
                  </a:solidFill>
                  <a:miter lim="800000"/>
                  <a:headEnd/>
                  <a:tailEnd/>
                </a:ln>
              </p:spPr>
              <p:txBody>
                <a:bodyPr/>
                <a:lstStyle/>
                <a:p>
                  <a:endParaRPr lang="en-US"/>
                </a:p>
              </p:txBody>
            </p:sp>
          </p:grpSp>
          <p:grpSp>
            <p:nvGrpSpPr>
              <p:cNvPr id="20493" name="Group 342"/>
              <p:cNvGrpSpPr>
                <a:grpSpLocks/>
              </p:cNvGrpSpPr>
              <p:nvPr/>
            </p:nvGrpSpPr>
            <p:grpSpPr bwMode="auto">
              <a:xfrm>
                <a:off x="1180" y="0"/>
                <a:ext cx="590" cy="384"/>
                <a:chOff x="1180" y="0"/>
                <a:chExt cx="590" cy="384"/>
              </a:xfrm>
            </p:grpSpPr>
            <p:sp>
              <p:nvSpPr>
                <p:cNvPr id="20512" name="Rectangle 330"/>
                <p:cNvSpPr>
                  <a:spLocks noChangeArrowheads="1"/>
                </p:cNvSpPr>
                <p:nvPr/>
              </p:nvSpPr>
              <p:spPr bwMode="auto">
                <a:xfrm>
                  <a:off x="1223" y="0"/>
                  <a:ext cx="504" cy="384"/>
                </a:xfrm>
                <a:prstGeom prst="rect">
                  <a:avLst/>
                </a:prstGeom>
                <a:noFill/>
                <a:ln w="9525">
                  <a:noFill/>
                  <a:miter lim="800000"/>
                  <a:headEnd/>
                  <a:tailEnd/>
                </a:ln>
              </p:spPr>
              <p:txBody>
                <a:bodyPr/>
                <a:lstStyle/>
                <a:p>
                  <a:pPr algn="ctr"/>
                  <a:r>
                    <a:rPr lang="en-US" b="1">
                      <a:cs typeface="Times New Roman" pitchFamily="18" charset="0"/>
                    </a:rPr>
                    <a:t>Marks</a:t>
                  </a:r>
                </a:p>
                <a:p>
                  <a:pPr algn="ctr"/>
                  <a:endParaRPr lang="en-US"/>
                </a:p>
              </p:txBody>
            </p:sp>
            <p:sp>
              <p:nvSpPr>
                <p:cNvPr id="20513" name="Rectangle 341"/>
                <p:cNvSpPr>
                  <a:spLocks noChangeArrowheads="1"/>
                </p:cNvSpPr>
                <p:nvPr/>
              </p:nvSpPr>
              <p:spPr bwMode="auto">
                <a:xfrm>
                  <a:off x="1180" y="0"/>
                  <a:ext cx="590" cy="384"/>
                </a:xfrm>
                <a:prstGeom prst="rect">
                  <a:avLst/>
                </a:prstGeom>
                <a:noFill/>
                <a:ln w="7">
                  <a:solidFill>
                    <a:srgbClr val="A0A0A0"/>
                  </a:solidFill>
                  <a:miter lim="800000"/>
                  <a:headEnd/>
                  <a:tailEnd/>
                </a:ln>
              </p:spPr>
              <p:txBody>
                <a:bodyPr/>
                <a:lstStyle/>
                <a:p>
                  <a:endParaRPr lang="en-US"/>
                </a:p>
              </p:txBody>
            </p:sp>
          </p:grpSp>
          <p:grpSp>
            <p:nvGrpSpPr>
              <p:cNvPr id="20494" name="Group 344"/>
              <p:cNvGrpSpPr>
                <a:grpSpLocks/>
              </p:cNvGrpSpPr>
              <p:nvPr/>
            </p:nvGrpSpPr>
            <p:grpSpPr bwMode="auto">
              <a:xfrm>
                <a:off x="0" y="384"/>
                <a:ext cx="530" cy="384"/>
                <a:chOff x="0" y="384"/>
                <a:chExt cx="530" cy="384"/>
              </a:xfrm>
            </p:grpSpPr>
            <p:sp>
              <p:nvSpPr>
                <p:cNvPr id="20510" name="Rectangle 331"/>
                <p:cNvSpPr>
                  <a:spLocks noChangeArrowheads="1"/>
                </p:cNvSpPr>
                <p:nvPr/>
              </p:nvSpPr>
              <p:spPr bwMode="auto">
                <a:xfrm>
                  <a:off x="43" y="384"/>
                  <a:ext cx="444" cy="384"/>
                </a:xfrm>
                <a:prstGeom prst="rect">
                  <a:avLst/>
                </a:prstGeom>
                <a:noFill/>
                <a:ln w="9525">
                  <a:noFill/>
                  <a:miter lim="800000"/>
                  <a:headEnd/>
                  <a:tailEnd/>
                </a:ln>
              </p:spPr>
              <p:txBody>
                <a:bodyPr/>
                <a:lstStyle/>
                <a:p>
                  <a:pPr algn="ctr"/>
                  <a:r>
                    <a:rPr lang="en-US">
                      <a:cs typeface="Times New Roman" pitchFamily="18" charset="0"/>
                    </a:rPr>
                    <a:t>C3</a:t>
                  </a:r>
                </a:p>
                <a:p>
                  <a:pPr algn="ctr"/>
                  <a:endParaRPr lang="en-US"/>
                </a:p>
              </p:txBody>
            </p:sp>
            <p:sp>
              <p:nvSpPr>
                <p:cNvPr id="20511" name="Rectangle 343"/>
                <p:cNvSpPr>
                  <a:spLocks noChangeArrowheads="1"/>
                </p:cNvSpPr>
                <p:nvPr/>
              </p:nvSpPr>
              <p:spPr bwMode="auto">
                <a:xfrm>
                  <a:off x="0" y="384"/>
                  <a:ext cx="530" cy="384"/>
                </a:xfrm>
                <a:prstGeom prst="rect">
                  <a:avLst/>
                </a:prstGeom>
                <a:noFill/>
                <a:ln w="7">
                  <a:solidFill>
                    <a:srgbClr val="A0A0A0"/>
                  </a:solidFill>
                  <a:miter lim="800000"/>
                  <a:headEnd/>
                  <a:tailEnd/>
                </a:ln>
              </p:spPr>
              <p:txBody>
                <a:bodyPr/>
                <a:lstStyle/>
                <a:p>
                  <a:endParaRPr lang="en-US"/>
                </a:p>
              </p:txBody>
            </p:sp>
          </p:grpSp>
          <p:grpSp>
            <p:nvGrpSpPr>
              <p:cNvPr id="20495" name="Group 346"/>
              <p:cNvGrpSpPr>
                <a:grpSpLocks/>
              </p:cNvGrpSpPr>
              <p:nvPr/>
            </p:nvGrpSpPr>
            <p:grpSpPr bwMode="auto">
              <a:xfrm>
                <a:off x="530" y="384"/>
                <a:ext cx="650" cy="384"/>
                <a:chOff x="530" y="384"/>
                <a:chExt cx="650" cy="384"/>
              </a:xfrm>
            </p:grpSpPr>
            <p:sp>
              <p:nvSpPr>
                <p:cNvPr id="20508" name="Rectangle 332"/>
                <p:cNvSpPr>
                  <a:spLocks noChangeArrowheads="1"/>
                </p:cNvSpPr>
                <p:nvPr/>
              </p:nvSpPr>
              <p:spPr bwMode="auto">
                <a:xfrm>
                  <a:off x="573" y="384"/>
                  <a:ext cx="564" cy="384"/>
                </a:xfrm>
                <a:prstGeom prst="rect">
                  <a:avLst/>
                </a:prstGeom>
                <a:noFill/>
                <a:ln w="9525">
                  <a:noFill/>
                  <a:miter lim="800000"/>
                  <a:headEnd/>
                  <a:tailEnd/>
                </a:ln>
              </p:spPr>
              <p:txBody>
                <a:bodyPr/>
                <a:lstStyle/>
                <a:p>
                  <a:r>
                    <a:rPr lang="en-US">
                      <a:cs typeface="Times New Roman" pitchFamily="18" charset="0"/>
                    </a:rPr>
                    <a:t>Maths</a:t>
                  </a:r>
                </a:p>
                <a:p>
                  <a:endParaRPr lang="en-US"/>
                </a:p>
              </p:txBody>
            </p:sp>
            <p:sp>
              <p:nvSpPr>
                <p:cNvPr id="20509" name="Rectangle 345"/>
                <p:cNvSpPr>
                  <a:spLocks noChangeArrowheads="1"/>
                </p:cNvSpPr>
                <p:nvPr/>
              </p:nvSpPr>
              <p:spPr bwMode="auto">
                <a:xfrm>
                  <a:off x="530" y="384"/>
                  <a:ext cx="650" cy="384"/>
                </a:xfrm>
                <a:prstGeom prst="rect">
                  <a:avLst/>
                </a:prstGeom>
                <a:noFill/>
                <a:ln w="7">
                  <a:solidFill>
                    <a:srgbClr val="A0A0A0"/>
                  </a:solidFill>
                  <a:miter lim="800000"/>
                  <a:headEnd/>
                  <a:tailEnd/>
                </a:ln>
              </p:spPr>
              <p:txBody>
                <a:bodyPr/>
                <a:lstStyle/>
                <a:p>
                  <a:endParaRPr lang="en-US"/>
                </a:p>
              </p:txBody>
            </p:sp>
          </p:grpSp>
          <p:grpSp>
            <p:nvGrpSpPr>
              <p:cNvPr id="20496" name="Group 348"/>
              <p:cNvGrpSpPr>
                <a:grpSpLocks/>
              </p:cNvGrpSpPr>
              <p:nvPr/>
            </p:nvGrpSpPr>
            <p:grpSpPr bwMode="auto">
              <a:xfrm>
                <a:off x="1180" y="384"/>
                <a:ext cx="590" cy="384"/>
                <a:chOff x="1180" y="384"/>
                <a:chExt cx="590" cy="384"/>
              </a:xfrm>
            </p:grpSpPr>
            <p:sp>
              <p:nvSpPr>
                <p:cNvPr id="20506" name="Rectangle 333"/>
                <p:cNvSpPr>
                  <a:spLocks noChangeArrowheads="1"/>
                </p:cNvSpPr>
                <p:nvPr/>
              </p:nvSpPr>
              <p:spPr bwMode="auto">
                <a:xfrm>
                  <a:off x="1223" y="384"/>
                  <a:ext cx="504" cy="384"/>
                </a:xfrm>
                <a:prstGeom prst="rect">
                  <a:avLst/>
                </a:prstGeom>
                <a:noFill/>
                <a:ln w="9525">
                  <a:noFill/>
                  <a:miter lim="800000"/>
                  <a:headEnd/>
                  <a:tailEnd/>
                </a:ln>
              </p:spPr>
              <p:txBody>
                <a:bodyPr/>
                <a:lstStyle/>
                <a:p>
                  <a:pPr algn="ctr"/>
                  <a:r>
                    <a:rPr lang="en-US">
                      <a:cs typeface="Times New Roman" pitchFamily="18" charset="0"/>
                    </a:rPr>
                    <a:t>83</a:t>
                  </a:r>
                </a:p>
                <a:p>
                  <a:pPr algn="ctr"/>
                  <a:endParaRPr lang="en-US"/>
                </a:p>
              </p:txBody>
            </p:sp>
            <p:sp>
              <p:nvSpPr>
                <p:cNvPr id="20507" name="Rectangle 347"/>
                <p:cNvSpPr>
                  <a:spLocks noChangeArrowheads="1"/>
                </p:cNvSpPr>
                <p:nvPr/>
              </p:nvSpPr>
              <p:spPr bwMode="auto">
                <a:xfrm>
                  <a:off x="1180" y="384"/>
                  <a:ext cx="590" cy="384"/>
                </a:xfrm>
                <a:prstGeom prst="rect">
                  <a:avLst/>
                </a:prstGeom>
                <a:noFill/>
                <a:ln w="7">
                  <a:solidFill>
                    <a:srgbClr val="A0A0A0"/>
                  </a:solidFill>
                  <a:miter lim="800000"/>
                  <a:headEnd/>
                  <a:tailEnd/>
                </a:ln>
              </p:spPr>
              <p:txBody>
                <a:bodyPr/>
                <a:lstStyle/>
                <a:p>
                  <a:endParaRPr lang="en-US"/>
                </a:p>
              </p:txBody>
            </p:sp>
          </p:grpSp>
          <p:grpSp>
            <p:nvGrpSpPr>
              <p:cNvPr id="20497" name="Group 350"/>
              <p:cNvGrpSpPr>
                <a:grpSpLocks/>
              </p:cNvGrpSpPr>
              <p:nvPr/>
            </p:nvGrpSpPr>
            <p:grpSpPr bwMode="auto">
              <a:xfrm>
                <a:off x="0" y="768"/>
                <a:ext cx="530" cy="384"/>
                <a:chOff x="0" y="768"/>
                <a:chExt cx="530" cy="384"/>
              </a:xfrm>
            </p:grpSpPr>
            <p:sp>
              <p:nvSpPr>
                <p:cNvPr id="20504" name="Rectangle 334"/>
                <p:cNvSpPr>
                  <a:spLocks noChangeArrowheads="1"/>
                </p:cNvSpPr>
                <p:nvPr/>
              </p:nvSpPr>
              <p:spPr bwMode="auto">
                <a:xfrm>
                  <a:off x="43" y="768"/>
                  <a:ext cx="444" cy="384"/>
                </a:xfrm>
                <a:prstGeom prst="rect">
                  <a:avLst/>
                </a:prstGeom>
                <a:noFill/>
                <a:ln w="9525">
                  <a:noFill/>
                  <a:miter lim="800000"/>
                  <a:headEnd/>
                  <a:tailEnd/>
                </a:ln>
              </p:spPr>
              <p:txBody>
                <a:bodyPr/>
                <a:lstStyle/>
                <a:p>
                  <a:pPr algn="ctr"/>
                  <a:r>
                    <a:rPr lang="en-US">
                      <a:cs typeface="Times New Roman" pitchFamily="18" charset="0"/>
                    </a:rPr>
                    <a:t>C4</a:t>
                  </a:r>
                </a:p>
                <a:p>
                  <a:pPr algn="ctr"/>
                  <a:endParaRPr lang="en-US"/>
                </a:p>
              </p:txBody>
            </p:sp>
            <p:sp>
              <p:nvSpPr>
                <p:cNvPr id="20505" name="Rectangle 349"/>
                <p:cNvSpPr>
                  <a:spLocks noChangeArrowheads="1"/>
                </p:cNvSpPr>
                <p:nvPr/>
              </p:nvSpPr>
              <p:spPr bwMode="auto">
                <a:xfrm>
                  <a:off x="0" y="768"/>
                  <a:ext cx="530" cy="384"/>
                </a:xfrm>
                <a:prstGeom prst="rect">
                  <a:avLst/>
                </a:prstGeom>
                <a:noFill/>
                <a:ln w="7">
                  <a:solidFill>
                    <a:srgbClr val="A0A0A0"/>
                  </a:solidFill>
                  <a:miter lim="800000"/>
                  <a:headEnd/>
                  <a:tailEnd/>
                </a:ln>
              </p:spPr>
              <p:txBody>
                <a:bodyPr/>
                <a:lstStyle/>
                <a:p>
                  <a:endParaRPr lang="en-US"/>
                </a:p>
              </p:txBody>
            </p:sp>
          </p:grpSp>
          <p:grpSp>
            <p:nvGrpSpPr>
              <p:cNvPr id="20498" name="Group 352"/>
              <p:cNvGrpSpPr>
                <a:grpSpLocks/>
              </p:cNvGrpSpPr>
              <p:nvPr/>
            </p:nvGrpSpPr>
            <p:grpSpPr bwMode="auto">
              <a:xfrm>
                <a:off x="530" y="768"/>
                <a:ext cx="650" cy="384"/>
                <a:chOff x="530" y="768"/>
                <a:chExt cx="650" cy="384"/>
              </a:xfrm>
            </p:grpSpPr>
            <p:sp>
              <p:nvSpPr>
                <p:cNvPr id="20502" name="Rectangle 335"/>
                <p:cNvSpPr>
                  <a:spLocks noChangeArrowheads="1"/>
                </p:cNvSpPr>
                <p:nvPr/>
              </p:nvSpPr>
              <p:spPr bwMode="auto">
                <a:xfrm>
                  <a:off x="573" y="768"/>
                  <a:ext cx="564" cy="384"/>
                </a:xfrm>
                <a:prstGeom prst="rect">
                  <a:avLst/>
                </a:prstGeom>
                <a:noFill/>
                <a:ln w="9525">
                  <a:noFill/>
                  <a:miter lim="800000"/>
                  <a:headEnd/>
                  <a:tailEnd/>
                </a:ln>
              </p:spPr>
              <p:txBody>
                <a:bodyPr/>
                <a:lstStyle/>
                <a:p>
                  <a:r>
                    <a:rPr lang="en-US">
                      <a:cs typeface="Times New Roman" pitchFamily="18" charset="0"/>
                    </a:rPr>
                    <a:t>Biology</a:t>
                  </a:r>
                </a:p>
                <a:p>
                  <a:endParaRPr lang="en-US"/>
                </a:p>
              </p:txBody>
            </p:sp>
            <p:sp>
              <p:nvSpPr>
                <p:cNvPr id="20503" name="Rectangle 351"/>
                <p:cNvSpPr>
                  <a:spLocks noChangeArrowheads="1"/>
                </p:cNvSpPr>
                <p:nvPr/>
              </p:nvSpPr>
              <p:spPr bwMode="auto">
                <a:xfrm>
                  <a:off x="530" y="768"/>
                  <a:ext cx="650" cy="384"/>
                </a:xfrm>
                <a:prstGeom prst="rect">
                  <a:avLst/>
                </a:prstGeom>
                <a:noFill/>
                <a:ln w="7">
                  <a:solidFill>
                    <a:srgbClr val="A0A0A0"/>
                  </a:solidFill>
                  <a:miter lim="800000"/>
                  <a:headEnd/>
                  <a:tailEnd/>
                </a:ln>
              </p:spPr>
              <p:txBody>
                <a:bodyPr/>
                <a:lstStyle/>
                <a:p>
                  <a:endParaRPr lang="en-US"/>
                </a:p>
              </p:txBody>
            </p:sp>
          </p:grpSp>
          <p:grpSp>
            <p:nvGrpSpPr>
              <p:cNvPr id="20499" name="Group 354"/>
              <p:cNvGrpSpPr>
                <a:grpSpLocks/>
              </p:cNvGrpSpPr>
              <p:nvPr/>
            </p:nvGrpSpPr>
            <p:grpSpPr bwMode="auto">
              <a:xfrm>
                <a:off x="1180" y="768"/>
                <a:ext cx="590" cy="384"/>
                <a:chOff x="1180" y="768"/>
                <a:chExt cx="590" cy="384"/>
              </a:xfrm>
            </p:grpSpPr>
            <p:sp>
              <p:nvSpPr>
                <p:cNvPr id="20500" name="Rectangle 336"/>
                <p:cNvSpPr>
                  <a:spLocks noChangeArrowheads="1"/>
                </p:cNvSpPr>
                <p:nvPr/>
              </p:nvSpPr>
              <p:spPr bwMode="auto">
                <a:xfrm>
                  <a:off x="1223" y="768"/>
                  <a:ext cx="504" cy="384"/>
                </a:xfrm>
                <a:prstGeom prst="rect">
                  <a:avLst/>
                </a:prstGeom>
                <a:noFill/>
                <a:ln w="9525">
                  <a:noFill/>
                  <a:miter lim="800000"/>
                  <a:headEnd/>
                  <a:tailEnd/>
                </a:ln>
              </p:spPr>
              <p:txBody>
                <a:bodyPr/>
                <a:lstStyle/>
                <a:p>
                  <a:pPr algn="ctr"/>
                  <a:r>
                    <a:rPr lang="en-US">
                      <a:cs typeface="Times New Roman" pitchFamily="18" charset="0"/>
                    </a:rPr>
                    <a:t>85</a:t>
                  </a:r>
                </a:p>
                <a:p>
                  <a:pPr algn="ctr"/>
                  <a:endParaRPr lang="en-US"/>
                </a:p>
              </p:txBody>
            </p:sp>
            <p:sp>
              <p:nvSpPr>
                <p:cNvPr id="20501" name="Rectangle 353"/>
                <p:cNvSpPr>
                  <a:spLocks noChangeArrowheads="1"/>
                </p:cNvSpPr>
                <p:nvPr/>
              </p:nvSpPr>
              <p:spPr bwMode="auto">
                <a:xfrm>
                  <a:off x="1180" y="768"/>
                  <a:ext cx="590" cy="384"/>
                </a:xfrm>
                <a:prstGeom prst="rect">
                  <a:avLst/>
                </a:prstGeom>
                <a:noFill/>
                <a:ln w="7">
                  <a:solidFill>
                    <a:srgbClr val="A0A0A0"/>
                  </a:solidFill>
                  <a:miter lim="800000"/>
                  <a:headEnd/>
                  <a:tailEnd/>
                </a:ln>
              </p:spPr>
              <p:txBody>
                <a:bodyPr/>
                <a:lstStyle/>
                <a:p>
                  <a:endParaRPr lang="en-US"/>
                </a:p>
              </p:txBody>
            </p:sp>
          </p:grpSp>
        </p:grpSp>
        <p:sp>
          <p:nvSpPr>
            <p:cNvPr id="20490" name="Rectangle 356"/>
            <p:cNvSpPr>
              <a:spLocks noChangeArrowheads="1"/>
            </p:cNvSpPr>
            <p:nvPr/>
          </p:nvSpPr>
          <p:spPr bwMode="auto">
            <a:xfrm>
              <a:off x="-3" y="-3"/>
              <a:ext cx="1776" cy="1158"/>
            </a:xfrm>
            <a:prstGeom prst="rect">
              <a:avLst/>
            </a:prstGeom>
            <a:noFill/>
            <a:ln w="11112">
              <a:solidFill>
                <a:srgbClr val="A0A0A0"/>
              </a:solidFill>
              <a:miter lim="800000"/>
              <a:headEnd/>
              <a:tailEnd/>
            </a:ln>
          </p:spPr>
          <p:txBody>
            <a:bodyPr/>
            <a:lstStyle/>
            <a:p>
              <a:endParaRPr lang="en-US"/>
            </a:p>
          </p:txBody>
        </p:sp>
      </p:grpSp>
      <p:sp>
        <p:nvSpPr>
          <p:cNvPr id="20488" name="AutoShape 3075"/>
          <p:cNvSpPr>
            <a:spLocks noChangeArrowheads="1"/>
          </p:cNvSpPr>
          <p:nvPr/>
        </p:nvSpPr>
        <p:spPr bwMode="auto">
          <a:xfrm>
            <a:off x="5638800" y="2514600"/>
            <a:ext cx="4724400" cy="1295400"/>
          </a:xfrm>
          <a:prstGeom prst="roundRect">
            <a:avLst>
              <a:gd name="adj" fmla="val 16667"/>
            </a:avLst>
          </a:prstGeom>
          <a:solidFill>
            <a:schemeClr val="accent1"/>
          </a:solidFill>
          <a:ln w="9525">
            <a:solidFill>
              <a:schemeClr val="tx1"/>
            </a:solidFill>
            <a:round/>
            <a:headEnd/>
            <a:tailEnd/>
          </a:ln>
        </p:spPr>
        <p:txBody>
          <a:bodyPr wrap="none" anchor="ctr"/>
          <a:lstStyle/>
          <a:p>
            <a:pPr>
              <a:lnSpc>
                <a:spcPct val="115000"/>
              </a:lnSpc>
              <a:buFontTx/>
              <a:buChar char="•"/>
            </a:pPr>
            <a:r>
              <a:rPr lang="en-GB">
                <a:latin typeface="Trebuchet MS" pitchFamily="34" charset="0"/>
              </a:rPr>
              <a:t>A parent can have many children</a:t>
            </a:r>
          </a:p>
          <a:p>
            <a:pPr>
              <a:lnSpc>
                <a:spcPct val="115000"/>
              </a:lnSpc>
              <a:buFontTx/>
              <a:buChar char="•"/>
            </a:pPr>
            <a:r>
              <a:rPr lang="en-GB">
                <a:latin typeface="Trebuchet MS" pitchFamily="34" charset="0"/>
              </a:rPr>
              <a:t>A child cannot have more than one parent </a:t>
            </a:r>
          </a:p>
          <a:p>
            <a:pPr>
              <a:lnSpc>
                <a:spcPct val="115000"/>
              </a:lnSpc>
              <a:buFontTx/>
              <a:buChar char="•"/>
            </a:pPr>
            <a:r>
              <a:rPr lang="en-GB">
                <a:latin typeface="Trebuchet MS" pitchFamily="34" charset="0"/>
              </a:rPr>
              <a:t>No child can exist without its parent</a:t>
            </a:r>
            <a:endParaRPr lang="en-US"/>
          </a:p>
        </p:txBody>
      </p:sp>
    </p:spTree>
    <p:extLst>
      <p:ext uri="{BB962C8B-B14F-4D97-AF65-F5344CB8AC3E}">
        <p14:creationId xmlns:p14="http://schemas.microsoft.com/office/powerpoint/2010/main" val="1860785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vert="horz" lIns="90488" tIns="44450" rIns="90488" bIns="44450" rtlCol="0" anchor="ctr">
            <a:noAutofit/>
          </a:bodyPr>
          <a:lstStyle/>
          <a:p>
            <a:r>
              <a:rPr lang="en-US" dirty="0" smtClean="0"/>
              <a:t>Possibilities</a:t>
            </a:r>
            <a:r>
              <a:rPr lang="en-US" sz="4000" dirty="0"/>
              <a:t> in Hierarchical Model</a:t>
            </a:r>
            <a:r>
              <a:rPr lang="en-US" dirty="0" smtClean="0"/>
              <a:t> </a:t>
            </a:r>
          </a:p>
        </p:txBody>
      </p:sp>
      <p:sp>
        <p:nvSpPr>
          <p:cNvPr id="21507" name="Rectangle 6"/>
          <p:cNvSpPr>
            <a:spLocks noGrp="1" noChangeArrowheads="1"/>
          </p:cNvSpPr>
          <p:nvPr>
            <p:ph idx="1"/>
          </p:nvPr>
        </p:nvSpPr>
        <p:spPr>
          <a:xfrm>
            <a:off x="254064" y="820679"/>
            <a:ext cx="11622024" cy="4992624"/>
          </a:xfrm>
        </p:spPr>
        <p:txBody>
          <a:bodyPr vert="horz" lIns="90488" tIns="44450" rIns="90488" bIns="44450" rtlCol="0">
            <a:noAutofit/>
          </a:bodyPr>
          <a:lstStyle/>
          <a:p>
            <a:endParaRPr lang="en-GB" sz="1800" dirty="0" smtClean="0"/>
          </a:p>
          <a:p>
            <a:endParaRPr lang="en-GB" sz="1800" smtClean="0"/>
          </a:p>
          <a:p>
            <a:r>
              <a:rPr lang="en-GB" sz="1800" smtClean="0"/>
              <a:t>INSERT</a:t>
            </a:r>
            <a:endParaRPr lang="en-GB" sz="1800" dirty="0" smtClean="0"/>
          </a:p>
          <a:p>
            <a:pPr lvl="1"/>
            <a:r>
              <a:rPr lang="en-US" sz="1800" dirty="0" smtClean="0"/>
              <a:t>Insertion of Dummy student required to introduce a new course.</a:t>
            </a:r>
            <a:r>
              <a:rPr lang="en-GB" sz="1800" dirty="0" smtClean="0"/>
              <a:t>    </a:t>
            </a:r>
          </a:p>
          <a:p>
            <a:r>
              <a:rPr lang="en-GB" sz="1800" dirty="0" smtClean="0"/>
              <a:t>  DELETE</a:t>
            </a:r>
          </a:p>
          <a:p>
            <a:pPr lvl="1"/>
            <a:r>
              <a:rPr lang="en-US" sz="1800" dirty="0" smtClean="0"/>
              <a:t>Deleting a student- the only one to take the course deletes course information.</a:t>
            </a:r>
            <a:r>
              <a:rPr lang="en-GB" sz="1800" dirty="0" smtClean="0"/>
              <a:t>     </a:t>
            </a:r>
          </a:p>
          <a:p>
            <a:r>
              <a:rPr lang="en-GB" sz="1800" dirty="0" smtClean="0"/>
              <a:t>  UPDATE</a:t>
            </a:r>
          </a:p>
          <a:p>
            <a:pPr lvl="1"/>
            <a:r>
              <a:rPr lang="en-US" sz="1800" dirty="0" smtClean="0"/>
              <a:t>To change the course name of one  course, the whole database has to be searched, this may result in data inconsistency.</a:t>
            </a:r>
          </a:p>
        </p:txBody>
      </p:sp>
    </p:spTree>
    <p:extLst>
      <p:ext uri="{BB962C8B-B14F-4D97-AF65-F5344CB8AC3E}">
        <p14:creationId xmlns:p14="http://schemas.microsoft.com/office/powerpoint/2010/main" val="2146237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5"/>
          <p:cNvSpPr>
            <a:spLocks noGrp="1" noChangeArrowheads="1"/>
          </p:cNvSpPr>
          <p:nvPr>
            <p:ph type="title"/>
          </p:nvPr>
        </p:nvSpPr>
        <p:spPr/>
        <p:txBody>
          <a:bodyPr vert="horz" lIns="90488" tIns="44450" rIns="90488" bIns="44450" rtlCol="0" anchor="ctr">
            <a:noAutofit/>
          </a:bodyPr>
          <a:lstStyle/>
          <a:p>
            <a:r>
              <a:rPr lang="en-US" dirty="0" smtClean="0"/>
              <a:t>The Network Model</a:t>
            </a:r>
          </a:p>
        </p:txBody>
      </p:sp>
      <p:sp>
        <p:nvSpPr>
          <p:cNvPr id="22531" name="Rectangle 16"/>
          <p:cNvSpPr>
            <a:spLocks noGrp="1" noChangeArrowheads="1"/>
          </p:cNvSpPr>
          <p:nvPr>
            <p:ph idx="1"/>
          </p:nvPr>
        </p:nvSpPr>
        <p:spPr/>
        <p:txBody>
          <a:bodyPr vert="horz" lIns="90488" tIns="44450" rIns="90488" bIns="44450" rtlCol="0">
            <a:noAutofit/>
          </a:bodyPr>
          <a:lstStyle/>
          <a:p>
            <a:r>
              <a:rPr lang="en-US" sz="1800" b="0" dirty="0" smtClean="0"/>
              <a:t>Network model solves the problem of data redundancy by representing relationships in terms of sets rather than hierarchy</a:t>
            </a:r>
          </a:p>
          <a:p>
            <a:endParaRPr lang="en-US" sz="1800" b="0" dirty="0" smtClean="0"/>
          </a:p>
          <a:p>
            <a:r>
              <a:rPr lang="en-US" sz="1800" b="0" dirty="0" smtClean="0"/>
              <a:t>A record occurrence may have any number of immediate superiors</a:t>
            </a:r>
          </a:p>
          <a:p>
            <a:endParaRPr lang="en-US" sz="1800" b="0" dirty="0" smtClean="0"/>
          </a:p>
          <a:p>
            <a:r>
              <a:rPr lang="en-US" sz="1800" b="0" dirty="0" smtClean="0"/>
              <a:t>Network model supports many-to-many relationships</a:t>
            </a:r>
          </a:p>
        </p:txBody>
      </p:sp>
    </p:spTree>
    <p:extLst>
      <p:ext uri="{BB962C8B-B14F-4D97-AF65-F5344CB8AC3E}">
        <p14:creationId xmlns:p14="http://schemas.microsoft.com/office/powerpoint/2010/main" val="1950176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3181351" y="1066800"/>
          <a:ext cx="5600700" cy="11125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1911844891"/>
                    </a:ext>
                  </a:extLst>
                </a:gridCol>
                <a:gridCol w="1866900">
                  <a:extLst>
                    <a:ext uri="{9D8B030D-6E8A-4147-A177-3AD203B41FA5}">
                      <a16:colId xmlns:a16="http://schemas.microsoft.com/office/drawing/2014/main" val="1575950742"/>
                    </a:ext>
                  </a:extLst>
                </a:gridCol>
                <a:gridCol w="1866900">
                  <a:extLst>
                    <a:ext uri="{9D8B030D-6E8A-4147-A177-3AD203B41FA5}">
                      <a16:colId xmlns:a16="http://schemas.microsoft.com/office/drawing/2014/main" val="671011277"/>
                    </a:ext>
                  </a:extLst>
                </a:gridCol>
              </a:tblGrid>
              <a:tr h="278130">
                <a:tc>
                  <a:txBody>
                    <a:bodyPr/>
                    <a:lstStyle/>
                    <a:p>
                      <a:endParaRPr lang="en-US" sz="1100" dirty="0"/>
                    </a:p>
                  </a:txBody>
                  <a:tcPr marL="68580" marR="68580" marT="34290" marB="34290" anchor="ctr"/>
                </a:tc>
                <a:tc>
                  <a:txBody>
                    <a:bodyPr/>
                    <a:lstStyle/>
                    <a:p>
                      <a:pPr algn="ctr"/>
                      <a:r>
                        <a:rPr lang="en-US" sz="1100" dirty="0" smtClean="0"/>
                        <a:t>Name</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extLst>
                  <a:ext uri="{0D108BD9-81ED-4DB2-BD59-A6C34878D82A}">
                    <a16:rowId xmlns:a16="http://schemas.microsoft.com/office/drawing/2014/main" val="1364382642"/>
                  </a:ext>
                </a:extLst>
              </a:tr>
              <a:tr h="278130">
                <a:tc>
                  <a:txBody>
                    <a:bodyPr/>
                    <a:lstStyle/>
                    <a:p>
                      <a:pPr algn="ctr"/>
                      <a:r>
                        <a:rPr lang="en-US" sz="1100" b="1" dirty="0" smtClean="0">
                          <a:solidFill>
                            <a:schemeClr val="bg1"/>
                          </a:solidFill>
                        </a:rPr>
                        <a:t>Prepared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Manisha Mane </a:t>
                      </a:r>
                      <a:endParaRPr lang="en-US" sz="1100" dirty="0"/>
                    </a:p>
                  </a:txBody>
                  <a:tcPr marL="68580" marR="68580" marT="34290" marB="34290" anchor="ctr"/>
                </a:tc>
                <a:tc>
                  <a:txBody>
                    <a:bodyPr/>
                    <a:lstStyle/>
                    <a:p>
                      <a:pPr algn="ctr"/>
                      <a:r>
                        <a:rPr lang="en-US" sz="1100" dirty="0" smtClean="0"/>
                        <a:t>27-Jul-2018</a:t>
                      </a:r>
                      <a:endParaRPr lang="en-US" sz="1100" dirty="0"/>
                    </a:p>
                  </a:txBody>
                  <a:tcPr marL="68580" marR="68580" marT="34290" marB="34290" anchor="ctr"/>
                </a:tc>
                <a:extLst>
                  <a:ext uri="{0D108BD9-81ED-4DB2-BD59-A6C34878D82A}">
                    <a16:rowId xmlns:a16="http://schemas.microsoft.com/office/drawing/2014/main" val="2030142880"/>
                  </a:ext>
                </a:extLst>
              </a:tr>
              <a:tr h="278130">
                <a:tc>
                  <a:txBody>
                    <a:bodyPr/>
                    <a:lstStyle/>
                    <a:p>
                      <a:pPr algn="ctr"/>
                      <a:r>
                        <a:rPr lang="en-US" sz="1100" b="1" dirty="0" smtClean="0">
                          <a:solidFill>
                            <a:schemeClr val="bg1"/>
                          </a:solidFill>
                        </a:rPr>
                        <a:t>Reviewed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val="198953261"/>
                  </a:ext>
                </a:extLst>
              </a:tr>
              <a:tr h="278130">
                <a:tc>
                  <a:txBody>
                    <a:bodyPr/>
                    <a:lstStyle/>
                    <a:p>
                      <a:pPr algn="ctr"/>
                      <a:r>
                        <a:rPr lang="en-US" sz="1100" b="1" dirty="0" smtClean="0">
                          <a:solidFill>
                            <a:schemeClr val="bg1"/>
                          </a:solidFill>
                        </a:rPr>
                        <a:t>Approved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Gauresh Gaitonde</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2286000" y="2514601"/>
          <a:ext cx="7620000" cy="1552575"/>
        </p:xfrm>
        <a:graphic>
          <a:graphicData uri="http://schemas.openxmlformats.org/drawingml/2006/table">
            <a:tbl>
              <a:tblPr firstRow="1" bandRow="1">
                <a:tableStyleId>{5C22544A-7EE6-4342-B048-85BDC9FD1C3A}</a:tableStyleId>
              </a:tblPr>
              <a:tblGrid>
                <a:gridCol w="1109709">
                  <a:extLst>
                    <a:ext uri="{9D8B030D-6E8A-4147-A177-3AD203B41FA5}">
                      <a16:colId xmlns:a16="http://schemas.microsoft.com/office/drawing/2014/main" val="980557498"/>
                    </a:ext>
                  </a:extLst>
                </a:gridCol>
                <a:gridCol w="1183689">
                  <a:extLst>
                    <a:ext uri="{9D8B030D-6E8A-4147-A177-3AD203B41FA5}">
                      <a16:colId xmlns:a16="http://schemas.microsoft.com/office/drawing/2014/main" val="214367020"/>
                    </a:ext>
                  </a:extLst>
                </a:gridCol>
                <a:gridCol w="1553592">
                  <a:extLst>
                    <a:ext uri="{9D8B030D-6E8A-4147-A177-3AD203B41FA5}">
                      <a16:colId xmlns:a16="http://schemas.microsoft.com/office/drawing/2014/main" val="2479592523"/>
                    </a:ext>
                  </a:extLst>
                </a:gridCol>
                <a:gridCol w="3773010">
                  <a:extLst>
                    <a:ext uri="{9D8B030D-6E8A-4147-A177-3AD203B41FA5}">
                      <a16:colId xmlns:a16="http://schemas.microsoft.com/office/drawing/2014/main" val="1814150058"/>
                    </a:ext>
                  </a:extLst>
                </a:gridCol>
              </a:tblGrid>
              <a:tr h="314325">
                <a:tc>
                  <a:txBody>
                    <a:bodyPr/>
                    <a:lstStyle/>
                    <a:p>
                      <a:pPr algn="ctr"/>
                      <a:r>
                        <a:rPr lang="en-US" sz="1100" dirty="0" smtClean="0"/>
                        <a:t>Version No.</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tc>
                  <a:txBody>
                    <a:bodyPr/>
                    <a:lstStyle/>
                    <a:p>
                      <a:pPr algn="ctr"/>
                      <a:r>
                        <a:rPr lang="en-US" sz="1100" dirty="0" smtClean="0"/>
                        <a:t>Section Affected</a:t>
                      </a:r>
                      <a:endParaRPr lang="en-US" sz="1100" dirty="0"/>
                    </a:p>
                  </a:txBody>
                  <a:tcPr marL="68580" marR="68580" marT="34290" marB="34290" anchor="ctr"/>
                </a:tc>
                <a:tc>
                  <a:txBody>
                    <a:bodyPr/>
                    <a:lstStyle/>
                    <a:p>
                      <a:pPr algn="ctr"/>
                      <a:r>
                        <a:rPr lang="en-US" sz="1100" dirty="0" smtClean="0"/>
                        <a:t>Highlight of Changes</a:t>
                      </a:r>
                      <a:endParaRPr lang="en-US" sz="1100" dirty="0"/>
                    </a:p>
                  </a:txBody>
                  <a:tcPr marL="68580" marR="68580" marT="34290" marB="34290" anchor="ctr"/>
                </a:tc>
                <a:extLst>
                  <a:ext uri="{0D108BD9-81ED-4DB2-BD59-A6C34878D82A}">
                    <a16:rowId xmlns:a16="http://schemas.microsoft.com/office/drawing/2014/main" val="1553383291"/>
                  </a:ext>
                </a:extLst>
              </a:tr>
              <a:tr h="295275">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51429" marR="51429"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51429" marR="51429"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51429" marR="51429" marT="0" marB="0" anchor="ctr"/>
                </a:tc>
                <a:extLst>
                  <a:ext uri="{0D108BD9-81ED-4DB2-BD59-A6C34878D82A}">
                    <a16:rowId xmlns:a16="http://schemas.microsoft.com/office/drawing/2014/main" val="94794346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51429" marR="51429"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27-Jul-2018</a:t>
                      </a:r>
                    </a:p>
                  </a:txBody>
                  <a:tcPr marL="51429" marR="51429"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None</a:t>
                      </a:r>
                      <a:endParaRPr lang="en-US" sz="1100" b="0" dirty="0">
                        <a:effectLst/>
                        <a:latin typeface="+mj-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j-lt"/>
                          <a:ea typeface="Times New Roman"/>
                        </a:rPr>
                        <a:t>Annual Review 2018. No changes made. </a:t>
                      </a:r>
                      <a:endParaRPr lang="en-US" sz="1100" b="0" dirty="0">
                        <a:effectLst/>
                        <a:latin typeface="+mj-lt"/>
                        <a:ea typeface="Times New Roman"/>
                      </a:endParaRPr>
                    </a:p>
                  </a:txBody>
                  <a:tcPr marL="51429" marR="51429" marT="0" marB="0" anchor="ctr"/>
                </a:tc>
                <a:extLst>
                  <a:ext uri="{0D108BD9-81ED-4DB2-BD59-A6C34878D82A}">
                    <a16:rowId xmlns:a16="http://schemas.microsoft.com/office/drawing/2014/main" val="270737101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a16="http://schemas.microsoft.com/office/drawing/2014/main" val="3146481189"/>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2131989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30"/>
          <p:cNvSpPr>
            <a:spLocks noGrp="1" noChangeArrowheads="1"/>
          </p:cNvSpPr>
          <p:nvPr>
            <p:ph type="title"/>
          </p:nvPr>
        </p:nvSpPr>
        <p:spPr/>
        <p:txBody>
          <a:bodyPr vert="horz" lIns="90488" tIns="44450" rIns="90488" bIns="44450" rtlCol="0" anchor="ctr">
            <a:noAutofit/>
          </a:bodyPr>
          <a:lstStyle/>
          <a:p>
            <a:r>
              <a:rPr lang="en-US" dirty="0" smtClean="0"/>
              <a:t>The Network Model</a:t>
            </a:r>
          </a:p>
        </p:txBody>
      </p:sp>
      <p:sp>
        <p:nvSpPr>
          <p:cNvPr id="23555" name="Rectangle 431"/>
          <p:cNvSpPr>
            <a:spLocks noGrp="1" noChangeArrowheads="1"/>
          </p:cNvSpPr>
          <p:nvPr>
            <p:ph idx="1"/>
          </p:nvPr>
        </p:nvSpPr>
        <p:spPr/>
        <p:txBody>
          <a:bodyPr vert="horz" lIns="90488" tIns="44450" rIns="90488" bIns="44450" rtlCol="0">
            <a:noAutofit/>
          </a:bodyPr>
          <a:lstStyle/>
          <a:p>
            <a:pPr>
              <a:lnSpc>
                <a:spcPts val="3000"/>
              </a:lnSpc>
            </a:pPr>
            <a:r>
              <a:rPr lang="en-GB" sz="1800" b="0" dirty="0" smtClean="0"/>
              <a:t>The student and course records are linked together through a marks record</a:t>
            </a:r>
          </a:p>
          <a:p>
            <a:pPr>
              <a:lnSpc>
                <a:spcPts val="3000"/>
              </a:lnSpc>
            </a:pPr>
            <a:r>
              <a:rPr lang="en-GB" sz="1800" b="0" dirty="0" smtClean="0"/>
              <a:t>No restrictions on number of parents</a:t>
            </a:r>
          </a:p>
          <a:p>
            <a:pPr>
              <a:lnSpc>
                <a:spcPts val="3000"/>
              </a:lnSpc>
            </a:pPr>
            <a:r>
              <a:rPr lang="en-GB" sz="1800" b="0" dirty="0" smtClean="0"/>
              <a:t>Record type can have number of parent and child record types</a:t>
            </a:r>
          </a:p>
          <a:p>
            <a:pPr>
              <a:lnSpc>
                <a:spcPts val="3000"/>
              </a:lnSpc>
            </a:pPr>
            <a:r>
              <a:rPr lang="en-GB" sz="1800" b="0" dirty="0" smtClean="0"/>
              <a:t>It is more complex than the hierarchical model because of links</a:t>
            </a:r>
          </a:p>
          <a:p>
            <a:pPr>
              <a:lnSpc>
                <a:spcPts val="3000"/>
              </a:lnSpc>
            </a:pPr>
            <a:r>
              <a:rPr lang="en-GB" sz="1800" b="0" dirty="0" smtClean="0"/>
              <a:t>Is a superset of the hierarchical model</a:t>
            </a:r>
            <a:endParaRPr lang="en-US" sz="1800" b="0" dirty="0" smtClean="0"/>
          </a:p>
        </p:txBody>
      </p:sp>
      <p:pic>
        <p:nvPicPr>
          <p:cNvPr id="23556" name="Picture 427"/>
          <p:cNvPicPr>
            <a:picLocks noChangeAspect="1" noChangeArrowheads="1"/>
          </p:cNvPicPr>
          <p:nvPr/>
        </p:nvPicPr>
        <p:blipFill>
          <a:blip r:embed="rId3"/>
          <a:srcRect/>
          <a:stretch>
            <a:fillRect/>
          </a:stretch>
        </p:blipFill>
        <p:spPr bwMode="auto">
          <a:xfrm>
            <a:off x="2362200" y="3733800"/>
            <a:ext cx="7772400" cy="2565400"/>
          </a:xfrm>
          <a:prstGeom prst="rect">
            <a:avLst/>
          </a:prstGeom>
          <a:noFill/>
          <a:ln w="9525">
            <a:noFill/>
            <a:miter lim="800000"/>
            <a:headEnd/>
            <a:tailEnd/>
          </a:ln>
        </p:spPr>
      </p:pic>
    </p:spTree>
    <p:extLst>
      <p:ext uri="{BB962C8B-B14F-4D97-AF65-F5344CB8AC3E}">
        <p14:creationId xmlns:p14="http://schemas.microsoft.com/office/powerpoint/2010/main" val="2057997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p:txBody>
          <a:bodyPr vert="horz" lIns="90488" tIns="44450" rIns="90488" bIns="44450" rtlCol="0" anchor="ctr">
            <a:noAutofit/>
          </a:bodyPr>
          <a:lstStyle/>
          <a:p>
            <a:r>
              <a:rPr lang="en-US" smtClean="0"/>
              <a:t>Possibilities in Network Model </a:t>
            </a:r>
          </a:p>
        </p:txBody>
      </p:sp>
      <p:sp>
        <p:nvSpPr>
          <p:cNvPr id="24579" name="Rectangle 8"/>
          <p:cNvSpPr>
            <a:spLocks noGrp="1" noChangeArrowheads="1"/>
          </p:cNvSpPr>
          <p:nvPr>
            <p:ph idx="1"/>
          </p:nvPr>
        </p:nvSpPr>
        <p:spPr/>
        <p:txBody>
          <a:bodyPr vert="horz" lIns="90488" tIns="44450" rIns="90488" bIns="44450" rtlCol="0">
            <a:noAutofit/>
          </a:bodyPr>
          <a:lstStyle/>
          <a:p>
            <a:r>
              <a:rPr lang="en-GB" sz="1800" dirty="0" smtClean="0"/>
              <a:t> INSERT</a:t>
            </a:r>
          </a:p>
          <a:p>
            <a:pPr lvl="1"/>
            <a:r>
              <a:rPr lang="en-US" sz="1800" dirty="0" smtClean="0">
                <a:latin typeface="+mj-lt"/>
              </a:rPr>
              <a:t>Inserting a course record or student record poses no problems as they can exist without any connectors till a student takes the course.</a:t>
            </a:r>
            <a:r>
              <a:rPr lang="en-GB" sz="1800" dirty="0" smtClean="0">
                <a:latin typeface="+mj-lt"/>
              </a:rPr>
              <a:t>      </a:t>
            </a:r>
          </a:p>
          <a:p>
            <a:r>
              <a:rPr lang="en-GB" sz="1800" dirty="0" smtClean="0"/>
              <a:t>  DELETE</a:t>
            </a:r>
          </a:p>
          <a:p>
            <a:pPr lvl="1"/>
            <a:r>
              <a:rPr lang="en-US" sz="1800" dirty="0" smtClean="0">
                <a:latin typeface="+mj-lt"/>
              </a:rPr>
              <a:t>Deleting any record automatically adjusts the chain </a:t>
            </a:r>
            <a:r>
              <a:rPr lang="en-GB" sz="1800" dirty="0" smtClean="0">
                <a:latin typeface="+mj-lt"/>
              </a:rPr>
              <a:t>   </a:t>
            </a:r>
          </a:p>
          <a:p>
            <a:r>
              <a:rPr lang="en-GB" sz="1800" dirty="0" smtClean="0"/>
              <a:t>  UPDATE</a:t>
            </a:r>
          </a:p>
          <a:p>
            <a:pPr lvl="1"/>
            <a:r>
              <a:rPr lang="en-US" sz="1800" dirty="0" smtClean="0">
                <a:latin typeface="+mj-lt"/>
              </a:rPr>
              <a:t>Update can be done only to a particular child record </a:t>
            </a:r>
          </a:p>
          <a:p>
            <a:endParaRPr lang="en-US" sz="1800" dirty="0" smtClean="0"/>
          </a:p>
        </p:txBody>
      </p:sp>
    </p:spTree>
    <p:extLst>
      <p:ext uri="{BB962C8B-B14F-4D97-AF65-F5344CB8AC3E}">
        <p14:creationId xmlns:p14="http://schemas.microsoft.com/office/powerpoint/2010/main" val="1538213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vert="horz" lIns="90488" tIns="44450" rIns="90488" bIns="44450" rtlCol="0" anchor="ctr">
            <a:noAutofit/>
          </a:bodyPr>
          <a:lstStyle/>
          <a:p>
            <a:r>
              <a:rPr lang="en-US" smtClean="0"/>
              <a:t>The Relational Model</a:t>
            </a:r>
          </a:p>
        </p:txBody>
      </p:sp>
      <p:sp>
        <p:nvSpPr>
          <p:cNvPr id="25603" name="Rectangle 3"/>
          <p:cNvSpPr>
            <a:spLocks noGrp="1" noChangeArrowheads="1"/>
          </p:cNvSpPr>
          <p:nvPr>
            <p:ph idx="1"/>
          </p:nvPr>
        </p:nvSpPr>
        <p:spPr/>
        <p:txBody>
          <a:bodyPr vert="horz" lIns="90488" tIns="44450" rIns="90488" bIns="44450" rtlCol="0">
            <a:noAutofit/>
          </a:bodyPr>
          <a:lstStyle/>
          <a:p>
            <a:pPr marL="285750" indent="-285750">
              <a:buFont typeface="Wingdings" panose="05000000000000000000" pitchFamily="2" charset="2"/>
              <a:buChar char="§"/>
            </a:pPr>
            <a:endParaRPr lang="en-US" sz="1800" b="0" dirty="0" smtClean="0"/>
          </a:p>
          <a:p>
            <a:pPr marL="285750" indent="-285750">
              <a:buFont typeface="Wingdings" panose="05000000000000000000" pitchFamily="2" charset="2"/>
              <a:buChar char="§"/>
            </a:pPr>
            <a:r>
              <a:rPr lang="en-US" sz="1800" b="0" dirty="0" smtClean="0"/>
              <a:t>The Relational Model developed out of the work done by Dr. E. F. </a:t>
            </a:r>
            <a:r>
              <a:rPr lang="en-US" sz="1800" b="0" dirty="0" err="1" smtClean="0"/>
              <a:t>Codd</a:t>
            </a:r>
            <a:r>
              <a:rPr lang="en-US" sz="1800" b="0" dirty="0" smtClean="0"/>
              <a:t> at IBM in the late 1960s who was looking for ways to solve the problems with the existing models. </a:t>
            </a:r>
          </a:p>
          <a:p>
            <a:pPr marL="285750" indent="-285750">
              <a:buFont typeface="Wingdings" panose="05000000000000000000" pitchFamily="2" charset="2"/>
              <a:buChar char="§"/>
            </a:pPr>
            <a:r>
              <a:rPr lang="en-US" sz="1800" b="0" dirty="0" smtClean="0"/>
              <a:t>At the core of the relational model is the concept of a table (also called a relation) in which all data is stored. </a:t>
            </a:r>
          </a:p>
          <a:p>
            <a:pPr marL="285750" indent="-285750">
              <a:buFont typeface="Wingdings" panose="05000000000000000000" pitchFamily="2" charset="2"/>
              <a:buChar char="§"/>
            </a:pPr>
            <a:r>
              <a:rPr lang="en-US" sz="1800" b="0" dirty="0" smtClean="0"/>
              <a:t>Each table is made up of records (horizontal rows also known as tuples) and fields (vertical columns also known as attributes).</a:t>
            </a:r>
          </a:p>
          <a:p>
            <a:pPr marL="285750" indent="-285750">
              <a:buFont typeface="Wingdings" panose="05000000000000000000" pitchFamily="2" charset="2"/>
              <a:buChar char="§"/>
            </a:pPr>
            <a:r>
              <a:rPr lang="en-US" sz="1800" b="0" dirty="0" smtClean="0"/>
              <a:t>Examples of RDBMS are Oracle, Informix, and Sybase.</a:t>
            </a:r>
          </a:p>
        </p:txBody>
      </p:sp>
    </p:spTree>
    <p:extLst>
      <p:ext uri="{BB962C8B-B14F-4D97-AF65-F5344CB8AC3E}">
        <p14:creationId xmlns:p14="http://schemas.microsoft.com/office/powerpoint/2010/main" val="727571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Grp="1" noChangeArrowheads="1"/>
          </p:cNvSpPr>
          <p:nvPr>
            <p:ph type="title"/>
          </p:nvPr>
        </p:nvSpPr>
        <p:spPr/>
        <p:txBody>
          <a:bodyPr vert="horz" lIns="90488" tIns="44450" rIns="90488" bIns="44450" rtlCol="0" anchor="ctr">
            <a:noAutofit/>
          </a:bodyPr>
          <a:lstStyle/>
          <a:p>
            <a:r>
              <a:rPr lang="en-US" smtClean="0"/>
              <a:t>The Relational Model</a:t>
            </a:r>
          </a:p>
        </p:txBody>
      </p:sp>
      <p:sp>
        <p:nvSpPr>
          <p:cNvPr id="26627" name="Rectangle 11"/>
          <p:cNvSpPr>
            <a:spLocks noGrp="1" noChangeArrowheads="1"/>
          </p:cNvSpPr>
          <p:nvPr>
            <p:ph idx="1"/>
          </p:nvPr>
        </p:nvSpPr>
        <p:spPr/>
        <p:txBody>
          <a:bodyPr vert="horz" lIns="90488" tIns="44450" rIns="90488" bIns="44450" rtlCol="0">
            <a:noAutofit/>
          </a:bodyPr>
          <a:lstStyle/>
          <a:p>
            <a:r>
              <a:rPr lang="en-US" sz="1800" b="0" dirty="0" smtClean="0"/>
              <a:t>Because of lack of linkages relational model is easier to understand and implement.</a:t>
            </a:r>
          </a:p>
          <a:p>
            <a:endParaRPr lang="en-US" sz="1800" b="0" dirty="0" smtClean="0"/>
          </a:p>
        </p:txBody>
      </p:sp>
      <p:pic>
        <p:nvPicPr>
          <p:cNvPr id="26628" name="Picture 5"/>
          <p:cNvPicPr>
            <a:picLocks noChangeAspect="1" noChangeArrowheads="1"/>
          </p:cNvPicPr>
          <p:nvPr/>
        </p:nvPicPr>
        <p:blipFill>
          <a:blip r:embed="rId3"/>
          <a:srcRect/>
          <a:stretch>
            <a:fillRect/>
          </a:stretch>
        </p:blipFill>
        <p:spPr bwMode="auto">
          <a:xfrm>
            <a:off x="1524000" y="2286000"/>
            <a:ext cx="8453438" cy="3962400"/>
          </a:xfrm>
          <a:prstGeom prst="rect">
            <a:avLst/>
          </a:prstGeom>
          <a:noFill/>
          <a:ln w="9525">
            <a:noFill/>
            <a:miter lim="800000"/>
            <a:headEnd/>
            <a:tailEnd/>
          </a:ln>
        </p:spPr>
      </p:pic>
    </p:spTree>
    <p:extLst>
      <p:ext uri="{BB962C8B-B14F-4D97-AF65-F5344CB8AC3E}">
        <p14:creationId xmlns:p14="http://schemas.microsoft.com/office/powerpoint/2010/main" val="509612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vert="horz" lIns="90488" tIns="44450" rIns="90488" bIns="44450" rtlCol="0" anchor="ctr">
            <a:noAutofit/>
          </a:bodyPr>
          <a:lstStyle/>
          <a:p>
            <a:r>
              <a:rPr lang="en-US" smtClean="0"/>
              <a:t>Possibilities in Relational Model </a:t>
            </a:r>
          </a:p>
        </p:txBody>
      </p:sp>
      <p:sp>
        <p:nvSpPr>
          <p:cNvPr id="27651" name="Rectangle 6"/>
          <p:cNvSpPr>
            <a:spLocks noGrp="1" noChangeArrowheads="1"/>
          </p:cNvSpPr>
          <p:nvPr>
            <p:ph idx="1"/>
          </p:nvPr>
        </p:nvSpPr>
        <p:spPr/>
        <p:txBody>
          <a:bodyPr vert="horz" lIns="90488" tIns="44450" rIns="90488" bIns="44450" rtlCol="0">
            <a:noAutofit/>
          </a:bodyPr>
          <a:lstStyle/>
          <a:p>
            <a:r>
              <a:rPr lang="en-GB" sz="1800" b="1" dirty="0" smtClean="0"/>
              <a:t>INSERT</a:t>
            </a:r>
          </a:p>
          <a:p>
            <a:pPr lvl="1"/>
            <a:r>
              <a:rPr lang="en-US" sz="1800" dirty="0" smtClean="0">
                <a:latin typeface="+mj-lt"/>
              </a:rPr>
              <a:t>Inserting a course record or student record poses no problems because tables are separate</a:t>
            </a:r>
            <a:r>
              <a:rPr lang="en-GB" sz="1800" dirty="0" smtClean="0">
                <a:latin typeface="+mj-lt"/>
              </a:rPr>
              <a:t>   </a:t>
            </a:r>
            <a:r>
              <a:rPr lang="en-GB" sz="1800" b="1" dirty="0" smtClean="0">
                <a:latin typeface="+mj-lt"/>
              </a:rPr>
              <a:t>        </a:t>
            </a:r>
          </a:p>
          <a:p>
            <a:r>
              <a:rPr lang="en-GB" sz="1800" b="1" dirty="0" smtClean="0"/>
              <a:t>  DELETE</a:t>
            </a:r>
          </a:p>
          <a:p>
            <a:pPr lvl="1"/>
            <a:r>
              <a:rPr lang="en-US" sz="1800" dirty="0" smtClean="0">
                <a:latin typeface="+mj-lt"/>
              </a:rPr>
              <a:t>Deleting any record affects only a particular table</a:t>
            </a:r>
            <a:r>
              <a:rPr lang="en-GB" sz="1800" dirty="0" smtClean="0">
                <a:latin typeface="+mj-lt"/>
              </a:rPr>
              <a:t>        </a:t>
            </a:r>
          </a:p>
          <a:p>
            <a:r>
              <a:rPr lang="en-GB" sz="1800" dirty="0" smtClean="0"/>
              <a:t>  </a:t>
            </a:r>
            <a:r>
              <a:rPr lang="en-GB" sz="1800" b="1" dirty="0" smtClean="0"/>
              <a:t>UPDATE</a:t>
            </a:r>
          </a:p>
          <a:p>
            <a:pPr lvl="1"/>
            <a:r>
              <a:rPr lang="en-US" sz="1800" dirty="0" smtClean="0">
                <a:latin typeface="+mj-lt"/>
              </a:rPr>
              <a:t>Update can be done only to a particular table</a:t>
            </a:r>
          </a:p>
          <a:p>
            <a:endParaRPr lang="en-US" sz="1800" dirty="0" smtClean="0"/>
          </a:p>
        </p:txBody>
      </p:sp>
    </p:spTree>
    <p:extLst>
      <p:ext uri="{BB962C8B-B14F-4D97-AF65-F5344CB8AC3E}">
        <p14:creationId xmlns:p14="http://schemas.microsoft.com/office/powerpoint/2010/main" val="3202636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6"/>
          <p:cNvSpPr>
            <a:spLocks noGrp="1" noChangeArrowheads="1"/>
          </p:cNvSpPr>
          <p:nvPr>
            <p:ph type="title"/>
          </p:nvPr>
        </p:nvSpPr>
        <p:spPr/>
        <p:txBody>
          <a:bodyPr vert="horz" lIns="90488" tIns="44450" rIns="90488" bIns="44450" rtlCol="0" anchor="ctr">
            <a:noAutofit/>
          </a:bodyPr>
          <a:lstStyle/>
          <a:p>
            <a:r>
              <a:rPr lang="en-US" dirty="0" smtClean="0"/>
              <a:t>Relational DBMS</a:t>
            </a:r>
          </a:p>
        </p:txBody>
      </p:sp>
      <p:sp>
        <p:nvSpPr>
          <p:cNvPr id="28676" name="Text Box 3"/>
          <p:cNvSpPr txBox="1">
            <a:spLocks noChangeArrowheads="1"/>
          </p:cNvSpPr>
          <p:nvPr/>
        </p:nvSpPr>
        <p:spPr bwMode="auto">
          <a:xfrm>
            <a:off x="1752600" y="1143000"/>
            <a:ext cx="8915400" cy="5005388"/>
          </a:xfrm>
          <a:prstGeom prst="rect">
            <a:avLst/>
          </a:prstGeom>
          <a:noFill/>
          <a:ln w="9525">
            <a:noFill/>
            <a:miter lim="800000"/>
            <a:headEnd/>
            <a:tailEnd/>
          </a:ln>
        </p:spPr>
        <p:txBody>
          <a:bodyPr>
            <a:spAutoFit/>
          </a:bodyPr>
          <a:lstStyle/>
          <a:p>
            <a:pPr marL="457200" indent="-457200"/>
            <a:r>
              <a:rPr lang="en-US" dirty="0">
                <a:latin typeface="+mj-lt"/>
                <a:cs typeface="Arial" pitchFamily="34" charset="0"/>
              </a:rPr>
              <a:t>Examples of Relational Tables</a:t>
            </a:r>
          </a:p>
          <a:p>
            <a:pPr marL="457200" indent="-457200"/>
            <a:r>
              <a:rPr lang="en-US" sz="2000" dirty="0">
                <a:latin typeface="+mj-lt"/>
                <a:cs typeface="Arial" pitchFamily="34" charset="0"/>
              </a:rPr>
              <a:t>			</a:t>
            </a:r>
            <a:r>
              <a:rPr lang="en-US" sz="1600" dirty="0">
                <a:latin typeface="+mj-lt"/>
                <a:cs typeface="Arial" pitchFamily="34" charset="0"/>
              </a:rPr>
              <a:t>DEPT  table</a:t>
            </a:r>
          </a:p>
          <a:p>
            <a:pPr marL="457200" indent="-457200"/>
            <a:r>
              <a:rPr lang="en-US" b="1" dirty="0">
                <a:latin typeface="+mj-lt"/>
                <a:cs typeface="Arial" pitchFamily="34" charset="0"/>
              </a:rPr>
              <a:t>	</a:t>
            </a:r>
            <a:r>
              <a:rPr lang="en-US" sz="1600" b="1" dirty="0">
                <a:latin typeface="+mj-lt"/>
                <a:cs typeface="Arial" pitchFamily="34" charset="0"/>
              </a:rPr>
              <a:t>	</a:t>
            </a:r>
            <a:r>
              <a:rPr lang="en-US" b="1" dirty="0" err="1">
                <a:latin typeface="+mj-lt"/>
                <a:cs typeface="Arial" pitchFamily="34" charset="0"/>
              </a:rPr>
              <a:t>Deptno</a:t>
            </a:r>
            <a:r>
              <a:rPr lang="en-US" b="1" dirty="0">
                <a:latin typeface="+mj-lt"/>
                <a:cs typeface="Arial" pitchFamily="34" charset="0"/>
              </a:rPr>
              <a:t>		</a:t>
            </a:r>
            <a:r>
              <a:rPr lang="en-US" b="1" dirty="0" err="1">
                <a:latin typeface="+mj-lt"/>
                <a:cs typeface="Arial" pitchFamily="34" charset="0"/>
              </a:rPr>
              <a:t>Dname</a:t>
            </a:r>
            <a:r>
              <a:rPr lang="en-US" b="1" dirty="0">
                <a:latin typeface="+mj-lt"/>
                <a:cs typeface="Arial" pitchFamily="34" charset="0"/>
              </a:rPr>
              <a:t>		</a:t>
            </a:r>
            <a:r>
              <a:rPr lang="en-US" b="1" dirty="0" err="1">
                <a:latin typeface="+mj-lt"/>
                <a:cs typeface="Arial" pitchFamily="34" charset="0"/>
              </a:rPr>
              <a:t>Loc</a:t>
            </a:r>
            <a:endParaRPr lang="en-US" b="1" dirty="0">
              <a:latin typeface="+mj-lt"/>
              <a:cs typeface="Arial" pitchFamily="34" charset="0"/>
            </a:endParaRPr>
          </a:p>
          <a:p>
            <a:pPr marL="457200" indent="-457200"/>
            <a:r>
              <a:rPr lang="en-US" dirty="0">
                <a:latin typeface="+mj-lt"/>
                <a:cs typeface="Arial" pitchFamily="34" charset="0"/>
              </a:rPr>
              <a:t>		10		Accounting	New York</a:t>
            </a:r>
          </a:p>
          <a:p>
            <a:pPr marL="457200" indent="-457200"/>
            <a:r>
              <a:rPr lang="en-US" dirty="0">
                <a:latin typeface="+mj-lt"/>
                <a:cs typeface="Arial" pitchFamily="34" charset="0"/>
              </a:rPr>
              <a:t>		20		Research	Dallas</a:t>
            </a:r>
          </a:p>
          <a:p>
            <a:pPr marL="457200" indent="-457200"/>
            <a:r>
              <a:rPr lang="en-US" dirty="0">
                <a:latin typeface="+mj-lt"/>
                <a:cs typeface="Arial" pitchFamily="34" charset="0"/>
              </a:rPr>
              <a:t>		30		Sales		Chicago      </a:t>
            </a:r>
            <a:r>
              <a:rPr lang="en-US" b="1" dirty="0">
                <a:latin typeface="+mj-lt"/>
                <a:cs typeface="Arial" pitchFamily="34" charset="0"/>
              </a:rPr>
              <a:t>ß  'row' or 'tuple'</a:t>
            </a:r>
          </a:p>
          <a:p>
            <a:pPr marL="457200" indent="-457200"/>
            <a:r>
              <a:rPr lang="en-US" dirty="0">
                <a:latin typeface="+mj-lt"/>
                <a:cs typeface="Arial" pitchFamily="34" charset="0"/>
              </a:rPr>
              <a:t>		40		Operations	Boston</a:t>
            </a:r>
          </a:p>
          <a:p>
            <a:pPr marL="457200" indent="-457200"/>
            <a:r>
              <a:rPr lang="en-US" dirty="0">
                <a:latin typeface="+mj-lt"/>
                <a:cs typeface="Arial" pitchFamily="34" charset="0"/>
              </a:rPr>
              <a:t>                    		         á</a:t>
            </a:r>
          </a:p>
          <a:p>
            <a:pPr marL="457200" indent="-457200"/>
            <a:r>
              <a:rPr lang="en-US" dirty="0">
                <a:latin typeface="+mj-lt"/>
                <a:cs typeface="Arial" pitchFamily="34" charset="0"/>
              </a:rPr>
              <a:t>			               </a:t>
            </a:r>
            <a:r>
              <a:rPr lang="en-US" b="1" dirty="0">
                <a:latin typeface="+mj-lt"/>
                <a:cs typeface="Arial" pitchFamily="34" charset="0"/>
              </a:rPr>
              <a:t>'column' or 'attribute'</a:t>
            </a:r>
          </a:p>
          <a:p>
            <a:pPr marL="457200" indent="-457200"/>
            <a:r>
              <a:rPr lang="en-US" sz="1600" dirty="0">
                <a:latin typeface="+mj-lt"/>
                <a:cs typeface="Arial" pitchFamily="34" charset="0"/>
              </a:rPr>
              <a:t>			</a:t>
            </a:r>
          </a:p>
          <a:p>
            <a:pPr marL="457200" indent="-457200"/>
            <a:r>
              <a:rPr lang="en-US" sz="1600" dirty="0">
                <a:latin typeface="+mj-lt"/>
                <a:cs typeface="Arial" pitchFamily="34" charset="0"/>
              </a:rPr>
              <a:t>			</a:t>
            </a:r>
          </a:p>
          <a:p>
            <a:pPr marL="457200" indent="-457200"/>
            <a:r>
              <a:rPr lang="en-US" sz="1600" dirty="0">
                <a:latin typeface="+mj-lt"/>
                <a:cs typeface="Arial" pitchFamily="34" charset="0"/>
              </a:rPr>
              <a:t>			</a:t>
            </a:r>
            <a:r>
              <a:rPr lang="en-US" dirty="0">
                <a:latin typeface="+mj-lt"/>
                <a:cs typeface="Arial" pitchFamily="34" charset="0"/>
              </a:rPr>
              <a:t>EMPLOYEE table</a:t>
            </a:r>
          </a:p>
          <a:p>
            <a:pPr marL="457200" indent="-457200"/>
            <a:r>
              <a:rPr lang="en-US" b="1" dirty="0">
                <a:latin typeface="+mj-lt"/>
                <a:cs typeface="Arial" pitchFamily="34" charset="0"/>
              </a:rPr>
              <a:t>	</a:t>
            </a:r>
            <a:r>
              <a:rPr lang="en-US" b="1" dirty="0" err="1">
                <a:latin typeface="+mj-lt"/>
                <a:cs typeface="Arial" pitchFamily="34" charset="0"/>
              </a:rPr>
              <a:t>Empno</a:t>
            </a:r>
            <a:r>
              <a:rPr lang="en-US" b="1" dirty="0">
                <a:latin typeface="+mj-lt"/>
                <a:cs typeface="Arial" pitchFamily="34" charset="0"/>
              </a:rPr>
              <a:t>	</a:t>
            </a:r>
            <a:r>
              <a:rPr lang="en-US" b="1" dirty="0" err="1">
                <a:latin typeface="+mj-lt"/>
                <a:cs typeface="Arial" pitchFamily="34" charset="0"/>
              </a:rPr>
              <a:t>Empname</a:t>
            </a:r>
            <a:r>
              <a:rPr lang="en-US" b="1" dirty="0">
                <a:latin typeface="+mj-lt"/>
                <a:cs typeface="Arial" pitchFamily="34" charset="0"/>
              </a:rPr>
              <a:t>	Job		</a:t>
            </a:r>
            <a:r>
              <a:rPr lang="en-US" b="1" dirty="0" err="1">
                <a:latin typeface="+mj-lt"/>
                <a:cs typeface="Arial" pitchFamily="34" charset="0"/>
              </a:rPr>
              <a:t>Mgr</a:t>
            </a:r>
            <a:r>
              <a:rPr lang="en-US" b="1" dirty="0">
                <a:latin typeface="+mj-lt"/>
                <a:cs typeface="Arial" pitchFamily="34" charset="0"/>
              </a:rPr>
              <a:t>	</a:t>
            </a:r>
            <a:r>
              <a:rPr lang="en-US" b="1" dirty="0" err="1">
                <a:latin typeface="+mj-lt"/>
                <a:cs typeface="Arial" pitchFamily="34" charset="0"/>
              </a:rPr>
              <a:t>Deptno</a:t>
            </a:r>
            <a:endParaRPr lang="en-US" b="1" dirty="0">
              <a:latin typeface="+mj-lt"/>
              <a:cs typeface="Arial" pitchFamily="34" charset="0"/>
            </a:endParaRPr>
          </a:p>
          <a:p>
            <a:pPr marL="457200" indent="-457200"/>
            <a:r>
              <a:rPr lang="en-US" dirty="0">
                <a:latin typeface="+mj-lt"/>
                <a:cs typeface="Arial" pitchFamily="34" charset="0"/>
              </a:rPr>
              <a:t>	7369	Smith		Clerk		7902	20</a:t>
            </a:r>
          </a:p>
          <a:p>
            <a:pPr marL="457200" indent="-457200"/>
            <a:r>
              <a:rPr lang="en-US" dirty="0">
                <a:latin typeface="+mj-lt"/>
                <a:cs typeface="Arial" pitchFamily="34" charset="0"/>
              </a:rPr>
              <a:t>	7499	Allen		Salesman	7839	30</a:t>
            </a:r>
          </a:p>
          <a:p>
            <a:pPr marL="457200" indent="-457200"/>
            <a:r>
              <a:rPr lang="en-US" dirty="0">
                <a:latin typeface="+mj-lt"/>
                <a:cs typeface="Arial" pitchFamily="34" charset="0"/>
              </a:rPr>
              <a:t>	7566	Jones		Manager		7839	20</a:t>
            </a:r>
          </a:p>
          <a:p>
            <a:pPr marL="457200" indent="-457200"/>
            <a:r>
              <a:rPr lang="en-US" dirty="0">
                <a:latin typeface="+mj-lt"/>
                <a:cs typeface="Arial" pitchFamily="34" charset="0"/>
              </a:rPr>
              <a:t>	7839	King		President		10</a:t>
            </a:r>
          </a:p>
          <a:p>
            <a:pPr marL="457200" indent="-457200"/>
            <a:r>
              <a:rPr lang="en-US" dirty="0">
                <a:latin typeface="+mj-lt"/>
                <a:cs typeface="Times New Roman" pitchFamily="18" charset="0"/>
              </a:rPr>
              <a:t>    </a:t>
            </a:r>
            <a:r>
              <a:rPr lang="en-US" dirty="0">
                <a:latin typeface="+mj-lt"/>
                <a:cs typeface="Arial" pitchFamily="34" charset="0"/>
              </a:rPr>
              <a:t>7902      	Ford		Analyst		7566	20	 </a:t>
            </a:r>
          </a:p>
        </p:txBody>
      </p:sp>
      <p:sp>
        <p:nvSpPr>
          <p:cNvPr id="28677" name="Rectangle 2148"/>
          <p:cNvSpPr>
            <a:spLocks noChangeArrowheads="1"/>
          </p:cNvSpPr>
          <p:nvPr/>
        </p:nvSpPr>
        <p:spPr bwMode="auto">
          <a:xfrm>
            <a:off x="2667000" y="1752600"/>
            <a:ext cx="4953000" cy="1447800"/>
          </a:xfrm>
          <a:prstGeom prst="rect">
            <a:avLst/>
          </a:prstGeom>
          <a:noFill/>
          <a:ln w="9525">
            <a:solidFill>
              <a:schemeClr val="tx1"/>
            </a:solidFill>
            <a:miter lim="800000"/>
            <a:headEnd/>
            <a:tailEnd/>
          </a:ln>
        </p:spPr>
        <p:txBody>
          <a:bodyPr wrap="none" anchor="ctr"/>
          <a:lstStyle/>
          <a:p>
            <a:endParaRPr lang="en-US"/>
          </a:p>
        </p:txBody>
      </p:sp>
      <p:sp>
        <p:nvSpPr>
          <p:cNvPr id="28678" name="Line 2149"/>
          <p:cNvSpPr>
            <a:spLocks noChangeShapeType="1"/>
          </p:cNvSpPr>
          <p:nvPr/>
        </p:nvSpPr>
        <p:spPr bwMode="auto">
          <a:xfrm>
            <a:off x="2667000" y="2057400"/>
            <a:ext cx="4953000" cy="0"/>
          </a:xfrm>
          <a:prstGeom prst="line">
            <a:avLst/>
          </a:prstGeom>
          <a:noFill/>
          <a:ln w="9525">
            <a:solidFill>
              <a:schemeClr val="tx1"/>
            </a:solidFill>
            <a:round/>
            <a:headEnd/>
            <a:tailEnd/>
          </a:ln>
        </p:spPr>
        <p:txBody>
          <a:bodyPr/>
          <a:lstStyle/>
          <a:p>
            <a:endParaRPr lang="en-US"/>
          </a:p>
        </p:txBody>
      </p:sp>
      <p:sp>
        <p:nvSpPr>
          <p:cNvPr id="28679" name="Rectangle 2150"/>
          <p:cNvSpPr>
            <a:spLocks noChangeArrowheads="1"/>
          </p:cNvSpPr>
          <p:nvPr/>
        </p:nvSpPr>
        <p:spPr bwMode="auto">
          <a:xfrm>
            <a:off x="2286000" y="4419600"/>
            <a:ext cx="6934200" cy="1752600"/>
          </a:xfrm>
          <a:prstGeom prst="rect">
            <a:avLst/>
          </a:prstGeom>
          <a:noFill/>
          <a:ln w="9525">
            <a:solidFill>
              <a:schemeClr val="tx1"/>
            </a:solidFill>
            <a:miter lim="800000"/>
            <a:headEnd/>
            <a:tailEnd/>
          </a:ln>
        </p:spPr>
        <p:txBody>
          <a:bodyPr wrap="none" anchor="ctr"/>
          <a:lstStyle/>
          <a:p>
            <a:endParaRPr lang="en-US"/>
          </a:p>
        </p:txBody>
      </p:sp>
      <p:sp>
        <p:nvSpPr>
          <p:cNvPr id="28680" name="Line 2151"/>
          <p:cNvSpPr>
            <a:spLocks noChangeShapeType="1"/>
          </p:cNvSpPr>
          <p:nvPr/>
        </p:nvSpPr>
        <p:spPr bwMode="auto">
          <a:xfrm>
            <a:off x="2286000" y="4724400"/>
            <a:ext cx="69342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598573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2"/>
          <p:cNvSpPr>
            <a:spLocks noGrp="1" noChangeArrowheads="1"/>
          </p:cNvSpPr>
          <p:nvPr>
            <p:ph type="title"/>
          </p:nvPr>
        </p:nvSpPr>
        <p:spPr/>
        <p:txBody>
          <a:bodyPr vert="horz" lIns="90488" tIns="44450" rIns="90488" bIns="44450" rtlCol="0" anchor="ctr">
            <a:noAutofit/>
          </a:bodyPr>
          <a:lstStyle/>
          <a:p>
            <a:r>
              <a:rPr lang="en-US" smtClean="0"/>
              <a:t>Properties of Relational Data Structures</a:t>
            </a:r>
          </a:p>
        </p:txBody>
      </p:sp>
      <p:sp>
        <p:nvSpPr>
          <p:cNvPr id="29699" name="Rectangle 2053"/>
          <p:cNvSpPr>
            <a:spLocks noGrp="1" noChangeArrowheads="1"/>
          </p:cNvSpPr>
          <p:nvPr>
            <p:ph idx="1"/>
          </p:nvPr>
        </p:nvSpPr>
        <p:spPr/>
        <p:txBody>
          <a:bodyPr vert="horz" lIns="90488" tIns="44450" rIns="90488" bIns="44450" rtlCol="0">
            <a:noAutofit/>
          </a:bodyPr>
          <a:lstStyle/>
          <a:p>
            <a:r>
              <a:rPr lang="en-US" sz="1800" dirty="0" smtClean="0"/>
              <a:t>Tables must satisfy the following properties to be classified as relational. </a:t>
            </a:r>
          </a:p>
          <a:p>
            <a:pPr lvl="1"/>
            <a:r>
              <a:rPr lang="en-US" sz="1800" dirty="0" smtClean="0"/>
              <a:t>Entries of attributes are single valued</a:t>
            </a:r>
          </a:p>
          <a:p>
            <a:pPr lvl="1"/>
            <a:r>
              <a:rPr lang="en-US" sz="1800" dirty="0" smtClean="0"/>
              <a:t>Entries of attribute are of the same kind.</a:t>
            </a:r>
          </a:p>
          <a:p>
            <a:pPr lvl="1"/>
            <a:r>
              <a:rPr lang="en-US" sz="1800" dirty="0" smtClean="0"/>
              <a:t>No two rows are identical</a:t>
            </a:r>
          </a:p>
          <a:p>
            <a:pPr lvl="1"/>
            <a:r>
              <a:rPr lang="en-US" sz="1800" dirty="0" smtClean="0"/>
              <a:t>The order of attributes is unimportant</a:t>
            </a:r>
          </a:p>
          <a:p>
            <a:pPr lvl="1"/>
            <a:r>
              <a:rPr lang="en-US" sz="1800" dirty="0" smtClean="0"/>
              <a:t>The order of rows is unimportant</a:t>
            </a:r>
          </a:p>
          <a:p>
            <a:pPr lvl="1"/>
            <a:r>
              <a:rPr lang="en-US" sz="1800" dirty="0" smtClean="0"/>
              <a:t>Every column can be uniquely identified.</a:t>
            </a:r>
          </a:p>
        </p:txBody>
      </p:sp>
    </p:spTree>
    <p:extLst>
      <p:ext uri="{BB962C8B-B14F-4D97-AF65-F5344CB8AC3E}">
        <p14:creationId xmlns:p14="http://schemas.microsoft.com/office/powerpoint/2010/main" val="1096807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8"/>
          <p:cNvSpPr>
            <a:spLocks noGrp="1" noChangeArrowheads="1"/>
          </p:cNvSpPr>
          <p:nvPr>
            <p:ph type="title"/>
          </p:nvPr>
        </p:nvSpPr>
        <p:spPr/>
        <p:txBody>
          <a:bodyPr vert="horz" lIns="90488" tIns="44450" rIns="90488" bIns="44450" rtlCol="0" anchor="ctr">
            <a:noAutofit/>
          </a:bodyPr>
          <a:lstStyle/>
          <a:p>
            <a:r>
              <a:rPr lang="en-US" smtClean="0"/>
              <a:t>Data Integrity</a:t>
            </a:r>
          </a:p>
        </p:txBody>
      </p:sp>
      <p:sp>
        <p:nvSpPr>
          <p:cNvPr id="30723" name="Rectangle 9"/>
          <p:cNvSpPr>
            <a:spLocks noGrp="1" noChangeArrowheads="1"/>
          </p:cNvSpPr>
          <p:nvPr>
            <p:ph idx="1"/>
          </p:nvPr>
        </p:nvSpPr>
        <p:spPr>
          <a:xfrm>
            <a:off x="732968" y="820679"/>
            <a:ext cx="9655631" cy="4960937"/>
          </a:xfrm>
        </p:spPr>
        <p:txBody>
          <a:bodyPr vert="horz" lIns="90488" tIns="44450" rIns="90488" bIns="44450" rtlCol="0">
            <a:noAutofit/>
          </a:bodyPr>
          <a:lstStyle/>
          <a:p>
            <a:pPr>
              <a:lnSpc>
                <a:spcPts val="3700"/>
              </a:lnSpc>
            </a:pPr>
            <a:r>
              <a:rPr lang="en-US" sz="1800" dirty="0" smtClean="0"/>
              <a:t>Data integrity is the assurance that data is consistent, correct, and accessible</a:t>
            </a:r>
          </a:p>
          <a:p>
            <a:pPr>
              <a:lnSpc>
                <a:spcPts val="3700"/>
              </a:lnSpc>
            </a:pPr>
            <a:r>
              <a:rPr lang="en-US" sz="1800" dirty="0" smtClean="0"/>
              <a:t>Entity Integrity:</a:t>
            </a:r>
          </a:p>
          <a:p>
            <a:pPr lvl="1">
              <a:lnSpc>
                <a:spcPts val="3700"/>
              </a:lnSpc>
            </a:pPr>
            <a:r>
              <a:rPr lang="en-US" sz="1800" dirty="0" smtClean="0">
                <a:latin typeface="+mj-lt"/>
              </a:rPr>
              <a:t>Entity integrity ensures that no records are duplicated and that no attributes that make up the primary key are NULL</a:t>
            </a:r>
          </a:p>
          <a:p>
            <a:pPr lvl="1">
              <a:lnSpc>
                <a:spcPts val="3700"/>
              </a:lnSpc>
            </a:pPr>
            <a:r>
              <a:rPr lang="en-US" sz="1800" dirty="0" smtClean="0">
                <a:latin typeface="+mj-lt"/>
              </a:rPr>
              <a:t>It is one of the properties necessary to ensure the consistency of the database.</a:t>
            </a:r>
          </a:p>
          <a:p>
            <a:pPr>
              <a:lnSpc>
                <a:spcPts val="3700"/>
              </a:lnSpc>
            </a:pPr>
            <a:r>
              <a:rPr lang="en-US" sz="1800" dirty="0" smtClean="0"/>
              <a:t>Foreign Key and Referential Integrity</a:t>
            </a:r>
          </a:p>
          <a:p>
            <a:pPr lvl="1">
              <a:lnSpc>
                <a:spcPts val="3700"/>
              </a:lnSpc>
            </a:pPr>
            <a:r>
              <a:rPr lang="en-US" sz="1800" dirty="0" smtClean="0">
                <a:latin typeface="+mj-lt"/>
              </a:rPr>
              <a:t>The referential integrity rule : If a foreign key in table A refers to the primary key in table B, then every value of the foreign key in table A must be null or must be available in table B</a:t>
            </a:r>
          </a:p>
        </p:txBody>
      </p:sp>
    </p:spTree>
    <p:extLst>
      <p:ext uri="{BB962C8B-B14F-4D97-AF65-F5344CB8AC3E}">
        <p14:creationId xmlns:p14="http://schemas.microsoft.com/office/powerpoint/2010/main" val="2798208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vert="horz" lIns="90488" tIns="44450" rIns="90488" bIns="44450" rtlCol="0" anchor="ctr">
            <a:noAutofit/>
          </a:bodyPr>
          <a:lstStyle/>
          <a:p>
            <a:r>
              <a:rPr lang="en-US" smtClean="0"/>
              <a:t>Data Integrity (Cont…)</a:t>
            </a:r>
          </a:p>
        </p:txBody>
      </p:sp>
      <p:sp>
        <p:nvSpPr>
          <p:cNvPr id="31747" name="Rectangle 3"/>
          <p:cNvSpPr>
            <a:spLocks noGrp="1" noChangeArrowheads="1"/>
          </p:cNvSpPr>
          <p:nvPr>
            <p:ph idx="1"/>
          </p:nvPr>
        </p:nvSpPr>
        <p:spPr/>
        <p:txBody>
          <a:bodyPr vert="horz" lIns="90488" tIns="44450" rIns="90488" bIns="44450" rtlCol="0">
            <a:noAutofit/>
          </a:bodyPr>
          <a:lstStyle/>
          <a:p>
            <a:r>
              <a:rPr lang="en-US" sz="1800" dirty="0" smtClean="0"/>
              <a:t>Unique Constraint:</a:t>
            </a:r>
          </a:p>
          <a:p>
            <a:pPr lvl="1"/>
            <a:r>
              <a:rPr lang="en-US" sz="1800" dirty="0" smtClean="0">
                <a:latin typeface="+mj-lt"/>
              </a:rPr>
              <a:t>A unique constraint is a single field or combination of fields that uniquely defines a tuple/row</a:t>
            </a:r>
          </a:p>
          <a:p>
            <a:pPr lvl="1"/>
            <a:r>
              <a:rPr lang="en-US" sz="1800" dirty="0" smtClean="0">
                <a:latin typeface="+mj-lt"/>
              </a:rPr>
              <a:t>Unique constraints ensure that every value in the specified key is unique</a:t>
            </a:r>
          </a:p>
          <a:p>
            <a:pPr lvl="1"/>
            <a:r>
              <a:rPr lang="en-US" sz="1800" dirty="0" smtClean="0">
                <a:latin typeface="+mj-lt"/>
              </a:rPr>
              <a:t>A table can have any number of unique constraints, with at most one unique constraint defined as a primary key</a:t>
            </a:r>
          </a:p>
          <a:p>
            <a:pPr lvl="1"/>
            <a:r>
              <a:rPr lang="en-US" sz="1800" dirty="0" smtClean="0">
                <a:latin typeface="+mj-lt"/>
              </a:rPr>
              <a:t>A unique constraint can contain NULL value.</a:t>
            </a:r>
          </a:p>
          <a:p>
            <a:endParaRPr lang="en-US" sz="1800" dirty="0" smtClean="0"/>
          </a:p>
        </p:txBody>
      </p:sp>
    </p:spTree>
    <p:extLst>
      <p:ext uri="{BB962C8B-B14F-4D97-AF65-F5344CB8AC3E}">
        <p14:creationId xmlns:p14="http://schemas.microsoft.com/office/powerpoint/2010/main" val="3263027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vert="horz" lIns="90488" tIns="44450" rIns="90488" bIns="44450" rtlCol="0" anchor="ctr">
            <a:noAutofit/>
          </a:bodyPr>
          <a:lstStyle/>
          <a:p>
            <a:r>
              <a:rPr lang="en-US" smtClean="0"/>
              <a:t>Data Integrity (Cont…)</a:t>
            </a:r>
          </a:p>
        </p:txBody>
      </p:sp>
      <p:sp>
        <p:nvSpPr>
          <p:cNvPr id="32771" name="Rectangle 6"/>
          <p:cNvSpPr>
            <a:spLocks noGrp="1" noChangeArrowheads="1"/>
          </p:cNvSpPr>
          <p:nvPr>
            <p:ph idx="1"/>
          </p:nvPr>
        </p:nvSpPr>
        <p:spPr>
          <a:xfrm>
            <a:off x="1600200" y="982664"/>
            <a:ext cx="8991600" cy="4960937"/>
          </a:xfrm>
        </p:spPr>
        <p:txBody>
          <a:bodyPr vert="horz" lIns="90488" tIns="44450" rIns="90488" bIns="44450" rtlCol="0">
            <a:noAutofit/>
          </a:bodyPr>
          <a:lstStyle/>
          <a:p>
            <a:pPr lvl="1">
              <a:lnSpc>
                <a:spcPts val="3500"/>
              </a:lnSpc>
              <a:buNone/>
            </a:pPr>
            <a:r>
              <a:rPr lang="en-US" sz="1800" b="1" dirty="0"/>
              <a:t>DEPT  table</a:t>
            </a:r>
          </a:p>
          <a:p>
            <a:pPr lvl="1">
              <a:lnSpc>
                <a:spcPts val="3500"/>
              </a:lnSpc>
              <a:buNone/>
            </a:pPr>
            <a:r>
              <a:rPr lang="en-US" sz="2000" dirty="0" err="1">
                <a:latin typeface="+mj-lt"/>
              </a:rPr>
              <a:t>Deptno</a:t>
            </a:r>
            <a:r>
              <a:rPr lang="en-US" sz="2000" dirty="0">
                <a:latin typeface="+mj-lt"/>
              </a:rPr>
              <a:t>		</a:t>
            </a:r>
            <a:r>
              <a:rPr lang="en-US" sz="2000" dirty="0" err="1">
                <a:latin typeface="+mj-lt"/>
              </a:rPr>
              <a:t>Dname</a:t>
            </a:r>
            <a:r>
              <a:rPr lang="en-US" sz="2000" dirty="0">
                <a:latin typeface="+mj-lt"/>
              </a:rPr>
              <a:t>		Loc</a:t>
            </a:r>
          </a:p>
          <a:p>
            <a:pPr lvl="2">
              <a:lnSpc>
                <a:spcPts val="3500"/>
              </a:lnSpc>
              <a:buAutoNum type="arabicPlain" startAt="10"/>
            </a:pPr>
            <a:r>
              <a:rPr lang="en-US" sz="1800" dirty="0" smtClean="0">
                <a:latin typeface="+mj-lt"/>
              </a:rPr>
              <a:t>          Accounting</a:t>
            </a:r>
            <a:r>
              <a:rPr lang="en-US" sz="1800" dirty="0">
                <a:latin typeface="+mj-lt"/>
              </a:rPr>
              <a:t>	</a:t>
            </a:r>
            <a:r>
              <a:rPr lang="en-US" sz="1800" dirty="0" smtClean="0">
                <a:latin typeface="+mj-lt"/>
              </a:rPr>
              <a:t>           New York</a:t>
            </a:r>
          </a:p>
          <a:p>
            <a:pPr marL="402336" lvl="2" indent="0">
              <a:lnSpc>
                <a:spcPts val="3500"/>
              </a:lnSpc>
              <a:buNone/>
            </a:pPr>
            <a:r>
              <a:rPr lang="en-US" sz="1800" dirty="0" smtClean="0">
                <a:latin typeface="+mj-lt"/>
              </a:rPr>
              <a:t>20         </a:t>
            </a:r>
            <a:r>
              <a:rPr lang="en-US" sz="1800" dirty="0">
                <a:latin typeface="+mj-lt"/>
              </a:rPr>
              <a:t>Research               Dallas</a:t>
            </a:r>
          </a:p>
          <a:p>
            <a:pPr marL="914400" lvl="1" indent="-457200">
              <a:lnSpc>
                <a:spcPts val="3500"/>
              </a:lnSpc>
            </a:pPr>
            <a:r>
              <a:rPr lang="en-US" sz="1800" b="1" dirty="0">
                <a:latin typeface="+mj-lt"/>
              </a:rPr>
              <a:t>EMPLOYEE table</a:t>
            </a:r>
          </a:p>
          <a:p>
            <a:pPr lvl="1">
              <a:lnSpc>
                <a:spcPts val="3500"/>
              </a:lnSpc>
              <a:buNone/>
            </a:pPr>
            <a:r>
              <a:rPr lang="en-US" sz="1800" dirty="0" err="1">
                <a:latin typeface="+mj-lt"/>
              </a:rPr>
              <a:t>Empno</a:t>
            </a:r>
            <a:r>
              <a:rPr lang="en-US" sz="1800" dirty="0">
                <a:latin typeface="+mj-lt"/>
              </a:rPr>
              <a:t>	 </a:t>
            </a:r>
            <a:r>
              <a:rPr lang="en-US" sz="1800" dirty="0" smtClean="0">
                <a:latin typeface="+mj-lt"/>
              </a:rPr>
              <a:t>      </a:t>
            </a:r>
            <a:r>
              <a:rPr lang="en-US" sz="1800" dirty="0" err="1" smtClean="0">
                <a:latin typeface="+mj-lt"/>
              </a:rPr>
              <a:t>Empname</a:t>
            </a:r>
            <a:r>
              <a:rPr lang="en-US" sz="1800" dirty="0">
                <a:latin typeface="+mj-lt"/>
              </a:rPr>
              <a:t>	Job		Mgr	</a:t>
            </a:r>
            <a:r>
              <a:rPr lang="en-US" sz="1800" dirty="0" err="1">
                <a:latin typeface="+mj-lt"/>
              </a:rPr>
              <a:t>Deptno</a:t>
            </a:r>
            <a:endParaRPr lang="en-US" sz="1800" dirty="0">
              <a:latin typeface="+mj-lt"/>
            </a:endParaRPr>
          </a:p>
          <a:p>
            <a:pPr lvl="1">
              <a:lnSpc>
                <a:spcPts val="3500"/>
              </a:lnSpc>
              <a:buNone/>
            </a:pPr>
            <a:r>
              <a:rPr lang="en-US" sz="1800" dirty="0">
                <a:latin typeface="+mj-lt"/>
              </a:rPr>
              <a:t>7369		</a:t>
            </a:r>
            <a:r>
              <a:rPr lang="en-US" sz="1800" dirty="0" smtClean="0">
                <a:latin typeface="+mj-lt"/>
              </a:rPr>
              <a:t>Smith</a:t>
            </a:r>
            <a:r>
              <a:rPr lang="en-US" sz="1800" dirty="0">
                <a:latin typeface="+mj-lt"/>
              </a:rPr>
              <a:t>	Clerk		7902	20</a:t>
            </a:r>
          </a:p>
          <a:p>
            <a:pPr lvl="1">
              <a:lnSpc>
                <a:spcPts val="3500"/>
              </a:lnSpc>
              <a:buNone/>
            </a:pPr>
            <a:r>
              <a:rPr lang="en-US" sz="1800" dirty="0">
                <a:latin typeface="+mj-lt"/>
              </a:rPr>
              <a:t>7499		Allen	</a:t>
            </a:r>
            <a:r>
              <a:rPr lang="en-US" sz="1800" dirty="0" smtClean="0">
                <a:latin typeface="+mj-lt"/>
              </a:rPr>
              <a:t>Salesman</a:t>
            </a:r>
            <a:r>
              <a:rPr lang="en-US" sz="1800" dirty="0">
                <a:latin typeface="+mj-lt"/>
              </a:rPr>
              <a:t>	7839	30</a:t>
            </a:r>
          </a:p>
          <a:p>
            <a:pPr>
              <a:lnSpc>
                <a:spcPts val="3500"/>
              </a:lnSpc>
            </a:pPr>
            <a:r>
              <a:rPr lang="en-US" sz="1000" dirty="0" smtClean="0"/>
              <a:t> </a:t>
            </a:r>
            <a:endParaRPr lang="en-US" sz="900" dirty="0"/>
          </a:p>
          <a:p>
            <a:pPr>
              <a:lnSpc>
                <a:spcPts val="3500"/>
              </a:lnSpc>
            </a:pPr>
            <a:r>
              <a:rPr lang="en-US" sz="1800" dirty="0"/>
              <a:t>Column Constraints : </a:t>
            </a:r>
            <a:r>
              <a:rPr lang="en-GB" sz="1800" dirty="0"/>
              <a:t>Specify restrictions on the values a column can take</a:t>
            </a:r>
            <a:endParaRPr lang="en-US" sz="1800" dirty="0"/>
          </a:p>
        </p:txBody>
      </p:sp>
      <p:sp>
        <p:nvSpPr>
          <p:cNvPr id="32772" name="Rectangle 1027"/>
          <p:cNvSpPr>
            <a:spLocks noChangeArrowheads="1"/>
          </p:cNvSpPr>
          <p:nvPr/>
        </p:nvSpPr>
        <p:spPr bwMode="auto">
          <a:xfrm>
            <a:off x="1600200" y="1503364"/>
            <a:ext cx="5511800" cy="1850169"/>
          </a:xfrm>
          <a:prstGeom prst="rect">
            <a:avLst/>
          </a:prstGeom>
          <a:noFill/>
          <a:ln w="9525">
            <a:solidFill>
              <a:schemeClr val="tx1"/>
            </a:solidFill>
            <a:miter lim="800000"/>
            <a:headEnd/>
            <a:tailEnd/>
          </a:ln>
        </p:spPr>
        <p:txBody>
          <a:bodyPr wrap="none" anchor="ctr"/>
          <a:lstStyle/>
          <a:p>
            <a:endParaRPr lang="en-US"/>
          </a:p>
        </p:txBody>
      </p:sp>
      <p:sp>
        <p:nvSpPr>
          <p:cNvPr id="32773" name="Line 1028"/>
          <p:cNvSpPr>
            <a:spLocks noChangeShapeType="1"/>
          </p:cNvSpPr>
          <p:nvPr/>
        </p:nvSpPr>
        <p:spPr bwMode="auto">
          <a:xfrm>
            <a:off x="1600200" y="2214565"/>
            <a:ext cx="5257800" cy="0"/>
          </a:xfrm>
          <a:prstGeom prst="line">
            <a:avLst/>
          </a:prstGeom>
          <a:noFill/>
          <a:ln w="9525">
            <a:solidFill>
              <a:schemeClr val="tx1"/>
            </a:solidFill>
            <a:round/>
            <a:headEnd/>
            <a:tailEnd/>
          </a:ln>
        </p:spPr>
        <p:txBody>
          <a:bodyPr/>
          <a:lstStyle/>
          <a:p>
            <a:endParaRPr lang="en-US"/>
          </a:p>
        </p:txBody>
      </p:sp>
      <p:sp>
        <p:nvSpPr>
          <p:cNvPr id="32774" name="Rectangle 1029"/>
          <p:cNvSpPr>
            <a:spLocks noChangeArrowheads="1"/>
          </p:cNvSpPr>
          <p:nvPr/>
        </p:nvSpPr>
        <p:spPr bwMode="auto">
          <a:xfrm>
            <a:off x="1600200" y="3515518"/>
            <a:ext cx="7772400" cy="2590067"/>
          </a:xfrm>
          <a:prstGeom prst="rect">
            <a:avLst/>
          </a:prstGeom>
          <a:noFill/>
          <a:ln w="9525">
            <a:solidFill>
              <a:schemeClr val="tx1"/>
            </a:solidFill>
            <a:miter lim="800000"/>
            <a:headEnd/>
            <a:tailEnd/>
          </a:ln>
        </p:spPr>
        <p:txBody>
          <a:bodyPr wrap="none" anchor="ctr"/>
          <a:lstStyle/>
          <a:p>
            <a:endParaRPr lang="en-US"/>
          </a:p>
        </p:txBody>
      </p:sp>
      <p:sp>
        <p:nvSpPr>
          <p:cNvPr id="32775" name="Line 1030"/>
          <p:cNvSpPr>
            <a:spLocks noChangeShapeType="1"/>
          </p:cNvSpPr>
          <p:nvPr/>
        </p:nvSpPr>
        <p:spPr bwMode="auto">
          <a:xfrm>
            <a:off x="1600200" y="4038600"/>
            <a:ext cx="77724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1623952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Iconic Representations.......</a:t>
            </a:r>
          </a:p>
        </p:txBody>
      </p:sp>
      <p:sp>
        <p:nvSpPr>
          <p:cNvPr id="4099" name="TextBox 4"/>
          <p:cNvSpPr txBox="1">
            <a:spLocks noChangeArrowheads="1"/>
          </p:cNvSpPr>
          <p:nvPr/>
        </p:nvSpPr>
        <p:spPr bwMode="auto">
          <a:xfrm>
            <a:off x="1752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9144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8763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6680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2057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400" y="4495801"/>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4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6557964"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3962401"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076" y="2009776"/>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4257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709894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lstStyle/>
          <a:p>
            <a:r>
              <a:rPr lang="en-US" smtClean="0"/>
              <a:t>Normalization</a:t>
            </a:r>
          </a:p>
        </p:txBody>
      </p:sp>
      <p:sp>
        <p:nvSpPr>
          <p:cNvPr id="33795" name="Rectangle 3"/>
          <p:cNvSpPr>
            <a:spLocks noGrp="1" noChangeArrowheads="1"/>
          </p:cNvSpPr>
          <p:nvPr>
            <p:ph type="subTitle" idx="1"/>
          </p:nvPr>
        </p:nvSpPr>
        <p:spPr/>
        <p:txBody>
          <a:bodyPr/>
          <a:lstStyle/>
          <a:p>
            <a:endParaRPr lang="en-US" smtClean="0"/>
          </a:p>
          <a:p>
            <a:endParaRPr lang="en-US" smtClean="0"/>
          </a:p>
        </p:txBody>
      </p:sp>
    </p:spTree>
    <p:extLst>
      <p:ext uri="{BB962C8B-B14F-4D97-AF65-F5344CB8AC3E}">
        <p14:creationId xmlns:p14="http://schemas.microsoft.com/office/powerpoint/2010/main" val="2878687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Normalization</a:t>
            </a:r>
          </a:p>
        </p:txBody>
      </p:sp>
      <p:sp>
        <p:nvSpPr>
          <p:cNvPr id="34819" name="Rectangle 3"/>
          <p:cNvSpPr>
            <a:spLocks noGrp="1" noChangeArrowheads="1"/>
          </p:cNvSpPr>
          <p:nvPr>
            <p:ph idx="1"/>
          </p:nvPr>
        </p:nvSpPr>
        <p:spPr/>
        <p:txBody>
          <a:bodyPr/>
          <a:lstStyle/>
          <a:p>
            <a:pPr marL="342900" indent="-342900">
              <a:buFont typeface="Wingdings" panose="05000000000000000000" pitchFamily="2" charset="2"/>
              <a:buChar char="§"/>
            </a:pPr>
            <a:r>
              <a:rPr lang="en-US" sz="2000" b="0" dirty="0" smtClean="0"/>
              <a:t>    is a technique for designing relational database tables </a:t>
            </a:r>
          </a:p>
          <a:p>
            <a:pPr marL="342900" indent="-342900">
              <a:buFont typeface="Wingdings" panose="05000000000000000000" pitchFamily="2" charset="2"/>
              <a:buChar char="§"/>
            </a:pPr>
            <a:r>
              <a:rPr lang="en-US" sz="2000" b="0" dirty="0" smtClean="0"/>
              <a:t>    minimize duplication of information </a:t>
            </a:r>
          </a:p>
          <a:p>
            <a:pPr marL="342900" indent="-342900">
              <a:buFont typeface="Wingdings" panose="05000000000000000000" pitchFamily="2" charset="2"/>
              <a:buChar char="§"/>
            </a:pPr>
            <a:r>
              <a:rPr lang="en-US" sz="2000" b="0" dirty="0" smtClean="0"/>
              <a:t>safeguard the database against certain types of problems</a:t>
            </a:r>
          </a:p>
          <a:p>
            <a:r>
              <a:rPr lang="en-US" b="0" dirty="0"/>
              <a:t> </a:t>
            </a:r>
            <a:r>
              <a:rPr lang="en-US" sz="1800" b="0" dirty="0"/>
              <a:t>Process of efficiently organizing data in a database </a:t>
            </a:r>
            <a:r>
              <a:rPr lang="en-US" sz="1800" b="0" dirty="0" smtClean="0"/>
              <a:t>    </a:t>
            </a:r>
            <a:endParaRPr lang="en-US" sz="1800" b="0" dirty="0"/>
          </a:p>
          <a:p>
            <a:r>
              <a:rPr lang="en-US" sz="1800" b="0" dirty="0"/>
              <a:t>    Goals of the normalization process: </a:t>
            </a:r>
          </a:p>
          <a:p>
            <a:pPr lvl="1"/>
            <a:r>
              <a:rPr lang="en-US" sz="1800" dirty="0"/>
              <a:t> eliminate redundant data </a:t>
            </a:r>
          </a:p>
          <a:p>
            <a:pPr lvl="1"/>
            <a:r>
              <a:rPr lang="en-US" sz="1800" dirty="0"/>
              <a:t> ensure data dependencies make sense    </a:t>
            </a:r>
            <a:endParaRPr lang="en-US" sz="1800" dirty="0" smtClean="0"/>
          </a:p>
          <a:p>
            <a:pPr lvl="1"/>
            <a:r>
              <a:rPr lang="en-US" sz="1800" b="0" dirty="0" smtClean="0"/>
              <a:t>   </a:t>
            </a:r>
            <a:r>
              <a:rPr lang="en-US" sz="1800" b="0" dirty="0"/>
              <a:t>reduces the amount of space a database </a:t>
            </a:r>
            <a:r>
              <a:rPr lang="en-US" sz="1800" b="0" dirty="0" smtClean="0"/>
              <a:t>consumed</a:t>
            </a:r>
          </a:p>
          <a:p>
            <a:pPr lvl="1"/>
            <a:r>
              <a:rPr lang="en-US" sz="1800" b="0" dirty="0" smtClean="0"/>
              <a:t>   </a:t>
            </a:r>
            <a:r>
              <a:rPr lang="en-US" sz="1800" b="0" dirty="0"/>
              <a:t>ensures that data is logically stored. </a:t>
            </a:r>
            <a:endParaRPr lang="en-US" sz="2000" b="0" dirty="0" smtClean="0"/>
          </a:p>
        </p:txBody>
      </p:sp>
      <p:sp>
        <p:nvSpPr>
          <p:cNvPr id="34820" name="Rectangle 4"/>
          <p:cNvSpPr>
            <a:spLocks noChangeArrowheads="1"/>
          </p:cNvSpPr>
          <p:nvPr/>
        </p:nvSpPr>
        <p:spPr bwMode="auto">
          <a:xfrm>
            <a:off x="1981200" y="1219200"/>
            <a:ext cx="8686800" cy="369332"/>
          </a:xfrm>
          <a:prstGeom prst="rect">
            <a:avLst/>
          </a:prstGeom>
          <a:noFill/>
          <a:ln w="9525">
            <a:noFill/>
            <a:miter lim="800000"/>
            <a:headEnd/>
            <a:tailEnd/>
          </a:ln>
        </p:spPr>
        <p:txBody>
          <a:bodyPr>
            <a:spAutoFit/>
          </a:bodyPr>
          <a:lstStyle/>
          <a:p>
            <a:endParaRPr lang="en-US"/>
          </a:p>
        </p:txBody>
      </p:sp>
    </p:spTree>
    <p:extLst>
      <p:ext uri="{BB962C8B-B14F-4D97-AF65-F5344CB8AC3E}">
        <p14:creationId xmlns:p14="http://schemas.microsoft.com/office/powerpoint/2010/main" val="24631604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52600" y="28576"/>
            <a:ext cx="8775700" cy="828675"/>
          </a:xfrm>
        </p:spPr>
        <p:txBody>
          <a:bodyPr>
            <a:normAutofit fontScale="90000"/>
          </a:bodyPr>
          <a:lstStyle/>
          <a:p>
            <a:r>
              <a:rPr lang="en-US" smtClean="0"/>
              <a:t/>
            </a:r>
            <a:br>
              <a:rPr lang="en-US" smtClean="0"/>
            </a:br>
            <a:r>
              <a:rPr lang="en-US" smtClean="0"/>
              <a:t>Problems with Unnormalized Database</a:t>
            </a:r>
            <a:br>
              <a:rPr lang="en-US" smtClean="0"/>
            </a:br>
            <a:endParaRPr lang="en-US" smtClean="0"/>
          </a:p>
        </p:txBody>
      </p:sp>
      <p:sp>
        <p:nvSpPr>
          <p:cNvPr id="36867" name="Rectangle 3"/>
          <p:cNvSpPr>
            <a:spLocks noGrp="1" noChangeArrowheads="1"/>
          </p:cNvSpPr>
          <p:nvPr>
            <p:ph idx="1"/>
          </p:nvPr>
        </p:nvSpPr>
        <p:spPr/>
        <p:txBody>
          <a:bodyPr/>
          <a:lstStyle/>
          <a:p>
            <a:r>
              <a:rPr lang="en-US" sz="1800" b="0" dirty="0" smtClean="0"/>
              <a:t>can suffer from logical inconsistencies of various types and from anomalies involving data operations. </a:t>
            </a:r>
          </a:p>
          <a:p>
            <a:pPr marL="285750" indent="-285750">
              <a:buFont typeface="Wingdings" panose="05000000000000000000" pitchFamily="2" charset="2"/>
              <a:buChar char="§"/>
            </a:pPr>
            <a:r>
              <a:rPr lang="en-US" sz="1800" b="0" dirty="0" smtClean="0"/>
              <a:t>   </a:t>
            </a:r>
          </a:p>
          <a:p>
            <a:pPr marL="285750" indent="-285750">
              <a:buFont typeface="Wingdings" panose="05000000000000000000" pitchFamily="2" charset="2"/>
              <a:buChar char="§"/>
            </a:pPr>
            <a:r>
              <a:rPr lang="en-US" sz="1800" b="0" dirty="0" smtClean="0"/>
              <a:t>UPDATE ANOMALY </a:t>
            </a:r>
          </a:p>
          <a:p>
            <a:pPr marL="285750" indent="-285750">
              <a:buFont typeface="Wingdings" panose="05000000000000000000" pitchFamily="2" charset="2"/>
              <a:buChar char="§"/>
            </a:pPr>
            <a:endParaRPr lang="en-US" sz="1800" b="0" dirty="0" smtClean="0"/>
          </a:p>
          <a:p>
            <a:pPr marL="285750" indent="-285750">
              <a:buFont typeface="Wingdings" panose="05000000000000000000" pitchFamily="2" charset="2"/>
              <a:buChar char="§"/>
            </a:pPr>
            <a:r>
              <a:rPr lang="en-US" sz="1800" b="0" dirty="0" smtClean="0"/>
              <a:t>INSERTION ANOMALY </a:t>
            </a:r>
          </a:p>
          <a:p>
            <a:pPr marL="285750" indent="-285750">
              <a:buFont typeface="Wingdings" panose="05000000000000000000" pitchFamily="2" charset="2"/>
              <a:buChar char="§"/>
            </a:pPr>
            <a:endParaRPr lang="en-US" sz="1800" b="0" dirty="0" smtClean="0"/>
          </a:p>
          <a:p>
            <a:pPr marL="285750" indent="-285750">
              <a:buFont typeface="Wingdings" panose="05000000000000000000" pitchFamily="2" charset="2"/>
              <a:buChar char="§"/>
            </a:pPr>
            <a:r>
              <a:rPr lang="en-US" sz="1800" b="0" dirty="0" smtClean="0"/>
              <a:t>DELETION ANOMALY </a:t>
            </a:r>
          </a:p>
          <a:p>
            <a:pPr>
              <a:buFontTx/>
              <a:buNone/>
            </a:pPr>
            <a:endParaRPr lang="en-US" sz="1800" b="0" dirty="0" smtClean="0"/>
          </a:p>
          <a:p>
            <a:pPr>
              <a:buFontTx/>
              <a:buNone/>
            </a:pPr>
            <a:endParaRPr lang="en-US" sz="1800" b="0" dirty="0" smtClean="0"/>
          </a:p>
        </p:txBody>
      </p:sp>
    </p:spTree>
    <p:extLst>
      <p:ext uri="{BB962C8B-B14F-4D97-AF65-F5344CB8AC3E}">
        <p14:creationId xmlns:p14="http://schemas.microsoft.com/office/powerpoint/2010/main" val="3685545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Example: UPDATE ANOMALY</a:t>
            </a:r>
          </a:p>
        </p:txBody>
      </p:sp>
      <p:pic>
        <p:nvPicPr>
          <p:cNvPr id="37891" name="Picture 3" descr="Update_anomaly"/>
          <p:cNvPicPr>
            <a:picLocks noGrp="1" noChangeAspect="1" noChangeArrowheads="1"/>
          </p:cNvPicPr>
          <p:nvPr>
            <p:ph idx="1"/>
          </p:nvPr>
        </p:nvPicPr>
        <p:blipFill>
          <a:blip r:embed="rId3"/>
          <a:stretch>
            <a:fillRect/>
          </a:stretch>
        </p:blipFill>
        <p:spPr>
          <a:xfrm>
            <a:off x="2560638" y="2164556"/>
            <a:ext cx="7219950" cy="3114675"/>
          </a:xfrm>
        </p:spPr>
      </p:pic>
      <p:sp>
        <p:nvSpPr>
          <p:cNvPr id="37892" name="Rectangle 4"/>
          <p:cNvSpPr>
            <a:spLocks noChangeArrowheads="1"/>
          </p:cNvSpPr>
          <p:nvPr/>
        </p:nvSpPr>
        <p:spPr bwMode="auto">
          <a:xfrm>
            <a:off x="2057400" y="5029200"/>
            <a:ext cx="7258050" cy="641350"/>
          </a:xfrm>
          <a:prstGeom prst="rect">
            <a:avLst/>
          </a:prstGeom>
          <a:noFill/>
          <a:ln w="9525">
            <a:noFill/>
            <a:miter lim="800000"/>
            <a:headEnd/>
            <a:tailEnd/>
          </a:ln>
        </p:spPr>
        <p:txBody>
          <a:bodyPr anchor="ctr">
            <a:spAutoFit/>
          </a:bodyPr>
          <a:lstStyle/>
          <a:p>
            <a:pPr algn="ctr"/>
            <a:r>
              <a:rPr lang="en-US" dirty="0">
                <a:latin typeface="+mj-lt"/>
              </a:rPr>
              <a:t>An update anomaly. Employee 519 is shown as</a:t>
            </a:r>
          </a:p>
          <a:p>
            <a:pPr algn="ctr"/>
            <a:r>
              <a:rPr lang="en-US" dirty="0">
                <a:latin typeface="+mj-lt"/>
              </a:rPr>
              <a:t> having different addresses on different records</a:t>
            </a:r>
          </a:p>
        </p:txBody>
      </p:sp>
    </p:spTree>
    <p:extLst>
      <p:ext uri="{BB962C8B-B14F-4D97-AF65-F5344CB8AC3E}">
        <p14:creationId xmlns:p14="http://schemas.microsoft.com/office/powerpoint/2010/main" val="398556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Example: INSERTION ANOMALY</a:t>
            </a:r>
          </a:p>
        </p:txBody>
      </p:sp>
      <p:pic>
        <p:nvPicPr>
          <p:cNvPr id="38915" name="Picture 3" descr="untitled"/>
          <p:cNvPicPr>
            <a:picLocks noGrp="1" noChangeAspect="1" noChangeArrowheads="1"/>
          </p:cNvPicPr>
          <p:nvPr>
            <p:ph idx="1"/>
          </p:nvPr>
        </p:nvPicPr>
        <p:blipFill>
          <a:blip r:embed="rId3"/>
          <a:stretch>
            <a:fillRect/>
          </a:stretch>
        </p:blipFill>
        <p:spPr>
          <a:xfrm>
            <a:off x="2579688" y="1893094"/>
            <a:ext cx="7181850" cy="3657600"/>
          </a:xfrm>
        </p:spPr>
      </p:pic>
      <p:sp>
        <p:nvSpPr>
          <p:cNvPr id="38916" name="Rectangle 4"/>
          <p:cNvSpPr>
            <a:spLocks noChangeArrowheads="1"/>
          </p:cNvSpPr>
          <p:nvPr/>
        </p:nvSpPr>
        <p:spPr bwMode="auto">
          <a:xfrm>
            <a:off x="2514600" y="5257800"/>
            <a:ext cx="6661150" cy="641350"/>
          </a:xfrm>
          <a:prstGeom prst="rect">
            <a:avLst/>
          </a:prstGeom>
          <a:noFill/>
          <a:ln w="9525">
            <a:noFill/>
            <a:miter lim="800000"/>
            <a:headEnd/>
            <a:tailEnd/>
          </a:ln>
        </p:spPr>
        <p:txBody>
          <a:bodyPr wrap="none" anchor="ctr">
            <a:spAutoFit/>
          </a:bodyPr>
          <a:lstStyle/>
          <a:p>
            <a:pPr algn="ctr"/>
            <a:r>
              <a:rPr lang="en-US" dirty="0">
                <a:latin typeface="+mj-lt"/>
              </a:rPr>
              <a:t>An insertion anomaly. Until the new faculty member is assigned </a:t>
            </a:r>
          </a:p>
          <a:p>
            <a:pPr algn="ctr"/>
            <a:r>
              <a:rPr lang="en-US" dirty="0">
                <a:latin typeface="+mj-lt"/>
              </a:rPr>
              <a:t>to teach at least one course, his details cannot be recorded.</a:t>
            </a:r>
          </a:p>
        </p:txBody>
      </p:sp>
    </p:spTree>
    <p:extLst>
      <p:ext uri="{BB962C8B-B14F-4D97-AF65-F5344CB8AC3E}">
        <p14:creationId xmlns:p14="http://schemas.microsoft.com/office/powerpoint/2010/main" val="1899816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smtClean="0"/>
              <a:t>Example: DELETION ANOMALY </a:t>
            </a:r>
            <a:br>
              <a:rPr lang="en-US" smtClean="0"/>
            </a:br>
            <a:endParaRPr lang="en-US" smtClean="0"/>
          </a:p>
        </p:txBody>
      </p:sp>
      <p:pic>
        <p:nvPicPr>
          <p:cNvPr id="39939" name="Picture 3" descr="untitled1"/>
          <p:cNvPicPr>
            <a:picLocks noGrp="1" noChangeAspect="1" noChangeArrowheads="1"/>
          </p:cNvPicPr>
          <p:nvPr>
            <p:ph idx="1"/>
          </p:nvPr>
        </p:nvPicPr>
        <p:blipFill>
          <a:blip r:embed="rId3"/>
          <a:stretch>
            <a:fillRect/>
          </a:stretch>
        </p:blipFill>
        <p:spPr>
          <a:xfrm>
            <a:off x="2389188" y="2135981"/>
            <a:ext cx="7562850" cy="3171825"/>
          </a:xfrm>
        </p:spPr>
      </p:pic>
      <p:sp>
        <p:nvSpPr>
          <p:cNvPr id="39940" name="Rectangle 4"/>
          <p:cNvSpPr>
            <a:spLocks noChangeArrowheads="1"/>
          </p:cNvSpPr>
          <p:nvPr/>
        </p:nvSpPr>
        <p:spPr bwMode="auto">
          <a:xfrm>
            <a:off x="2438400" y="5181600"/>
            <a:ext cx="7080250" cy="641350"/>
          </a:xfrm>
          <a:prstGeom prst="rect">
            <a:avLst/>
          </a:prstGeom>
          <a:noFill/>
          <a:ln w="9525">
            <a:noFill/>
            <a:miter lim="800000"/>
            <a:headEnd/>
            <a:tailEnd/>
          </a:ln>
        </p:spPr>
        <p:txBody>
          <a:bodyPr wrap="none" anchor="ctr">
            <a:spAutoFit/>
          </a:bodyPr>
          <a:lstStyle/>
          <a:p>
            <a:pPr algn="ctr"/>
            <a:r>
              <a:rPr lang="en-US" dirty="0">
                <a:latin typeface="+mj-lt"/>
              </a:rPr>
              <a:t>A </a:t>
            </a:r>
            <a:r>
              <a:rPr lang="en-US" b="1" dirty="0">
                <a:latin typeface="+mj-lt"/>
              </a:rPr>
              <a:t>deletion anomaly</a:t>
            </a:r>
            <a:r>
              <a:rPr lang="en-US" dirty="0">
                <a:latin typeface="+mj-lt"/>
              </a:rPr>
              <a:t>. All information about Dr. Giddens is lost when </a:t>
            </a:r>
          </a:p>
          <a:p>
            <a:pPr algn="ctr"/>
            <a:r>
              <a:rPr lang="en-US" dirty="0">
                <a:latin typeface="+mj-lt"/>
              </a:rPr>
              <a:t>he temporarily ceases to be assigned to any courses</a:t>
            </a:r>
          </a:p>
        </p:txBody>
      </p:sp>
    </p:spTree>
    <p:extLst>
      <p:ext uri="{BB962C8B-B14F-4D97-AF65-F5344CB8AC3E}">
        <p14:creationId xmlns:p14="http://schemas.microsoft.com/office/powerpoint/2010/main" val="35200293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Background to normalization: </a:t>
            </a:r>
          </a:p>
        </p:txBody>
      </p:sp>
      <p:sp>
        <p:nvSpPr>
          <p:cNvPr id="40963"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dirty="0" smtClean="0"/>
              <a:t>Functional dependency </a:t>
            </a:r>
          </a:p>
          <a:p>
            <a:pPr marL="285750" indent="-285750">
              <a:buFont typeface="Wingdings" panose="05000000000000000000" pitchFamily="2" charset="2"/>
              <a:buChar char="§"/>
            </a:pPr>
            <a:r>
              <a:rPr lang="en-US" sz="1800" b="0" dirty="0" smtClean="0"/>
              <a:t>Trivial functional dependency</a:t>
            </a:r>
          </a:p>
          <a:p>
            <a:pPr marL="285750" indent="-285750">
              <a:buFont typeface="Wingdings" panose="05000000000000000000" pitchFamily="2" charset="2"/>
              <a:buChar char="§"/>
            </a:pPr>
            <a:r>
              <a:rPr lang="en-US" sz="1800" b="0" dirty="0" smtClean="0"/>
              <a:t>Transitive dependency</a:t>
            </a:r>
          </a:p>
          <a:p>
            <a:pPr marL="285750" indent="-285750">
              <a:buFont typeface="Wingdings" panose="05000000000000000000" pitchFamily="2" charset="2"/>
              <a:buChar char="§"/>
            </a:pPr>
            <a:r>
              <a:rPr lang="en-US" sz="1800" b="0" dirty="0" smtClean="0"/>
              <a:t>Multivalued dependency</a:t>
            </a:r>
          </a:p>
          <a:p>
            <a:pPr marL="285750" indent="-285750">
              <a:buFont typeface="Wingdings" panose="05000000000000000000" pitchFamily="2" charset="2"/>
              <a:buChar char="§"/>
            </a:pPr>
            <a:r>
              <a:rPr lang="en-US" sz="1800" b="0" dirty="0" smtClean="0"/>
              <a:t>Join dependency</a:t>
            </a:r>
          </a:p>
          <a:p>
            <a:pPr marL="285750" indent="-285750">
              <a:buFont typeface="Wingdings" panose="05000000000000000000" pitchFamily="2" charset="2"/>
              <a:buChar char="§"/>
            </a:pPr>
            <a:r>
              <a:rPr lang="en-US" sz="1800" b="0" dirty="0" smtClean="0"/>
              <a:t>Super key</a:t>
            </a:r>
          </a:p>
          <a:p>
            <a:pPr marL="285750" indent="-285750">
              <a:buFont typeface="Wingdings" panose="05000000000000000000" pitchFamily="2" charset="2"/>
              <a:buChar char="§"/>
            </a:pPr>
            <a:r>
              <a:rPr lang="en-US" sz="1800" b="0" dirty="0" smtClean="0"/>
              <a:t>Candidate key</a:t>
            </a:r>
          </a:p>
          <a:p>
            <a:pPr marL="285750" indent="-285750">
              <a:buFont typeface="Wingdings" panose="05000000000000000000" pitchFamily="2" charset="2"/>
              <a:buChar char="§"/>
            </a:pPr>
            <a:r>
              <a:rPr lang="en-US" sz="1800" b="0" dirty="0" smtClean="0"/>
              <a:t>Non-prime attribute</a:t>
            </a:r>
          </a:p>
          <a:p>
            <a:pPr marL="285750" indent="-285750">
              <a:buFont typeface="Wingdings" panose="05000000000000000000" pitchFamily="2" charset="2"/>
              <a:buChar char="§"/>
            </a:pPr>
            <a:r>
              <a:rPr lang="en-US" sz="1800" b="0" dirty="0" smtClean="0"/>
              <a:t>Primary key</a:t>
            </a:r>
          </a:p>
          <a:p>
            <a:endParaRPr lang="en-US" sz="1800" dirty="0" smtClean="0"/>
          </a:p>
        </p:txBody>
      </p:sp>
    </p:spTree>
    <p:extLst>
      <p:ext uri="{BB962C8B-B14F-4D97-AF65-F5344CB8AC3E}">
        <p14:creationId xmlns:p14="http://schemas.microsoft.com/office/powerpoint/2010/main" val="3402370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Purpose of the Normalization</a:t>
            </a:r>
          </a:p>
        </p:txBody>
      </p:sp>
      <p:sp>
        <p:nvSpPr>
          <p:cNvPr id="41987"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dirty="0" smtClean="0"/>
              <a:t>no duplication of data </a:t>
            </a:r>
          </a:p>
          <a:p>
            <a:pPr marL="285750" indent="-285750">
              <a:buFont typeface="Wingdings" panose="05000000000000000000" pitchFamily="2" charset="2"/>
              <a:buChar char="§"/>
            </a:pPr>
            <a:r>
              <a:rPr lang="en-US" sz="1800" b="0" dirty="0" smtClean="0"/>
              <a:t>no unnecessary data stored within a Database.</a:t>
            </a:r>
          </a:p>
          <a:p>
            <a:pPr marL="285750" indent="-285750">
              <a:buFont typeface="Wingdings" panose="05000000000000000000" pitchFamily="2" charset="2"/>
              <a:buChar char="§"/>
            </a:pPr>
            <a:r>
              <a:rPr lang="en-US" sz="1800" b="0" dirty="0" smtClean="0"/>
              <a:t> All the attributes (columns) of a table are completely dependent on the primary key of a table only and not on any other attribute. </a:t>
            </a:r>
          </a:p>
          <a:p>
            <a:r>
              <a:rPr lang="en-US" sz="1800" dirty="0"/>
              <a:t>Two important properties of Normalization: </a:t>
            </a:r>
          </a:p>
          <a:p>
            <a:pPr marL="285750" indent="-285750">
              <a:buFont typeface="Wingdings" panose="05000000000000000000" pitchFamily="2" charset="2"/>
              <a:buChar char="§"/>
            </a:pPr>
            <a:r>
              <a:rPr lang="en-US" sz="1800" b="0" dirty="0"/>
              <a:t>Lossless Join Property  </a:t>
            </a:r>
          </a:p>
          <a:p>
            <a:pPr marL="285750" indent="-285750">
              <a:buFont typeface="Wingdings" panose="05000000000000000000" pitchFamily="2" charset="2"/>
              <a:buChar char="§"/>
            </a:pPr>
            <a:r>
              <a:rPr lang="en-US" sz="1800" b="0" dirty="0"/>
              <a:t>Dependency Preservation Property </a:t>
            </a:r>
          </a:p>
          <a:p>
            <a:pPr marL="285750" indent="-285750">
              <a:buFont typeface="Wingdings" panose="05000000000000000000" pitchFamily="2" charset="2"/>
              <a:buChar char="§"/>
            </a:pPr>
            <a:endParaRPr lang="en-US" sz="1800" b="0" dirty="0" smtClean="0"/>
          </a:p>
        </p:txBody>
      </p:sp>
    </p:spTree>
    <p:extLst>
      <p:ext uri="{BB962C8B-B14F-4D97-AF65-F5344CB8AC3E}">
        <p14:creationId xmlns:p14="http://schemas.microsoft.com/office/powerpoint/2010/main" val="21540059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Normal forms (abbrev. NF) </a:t>
            </a:r>
          </a:p>
        </p:txBody>
      </p:sp>
      <p:sp>
        <p:nvSpPr>
          <p:cNvPr id="44035" name="Rectangle 3"/>
          <p:cNvSpPr>
            <a:spLocks noGrp="1" noChangeArrowheads="1"/>
          </p:cNvSpPr>
          <p:nvPr>
            <p:ph idx="1"/>
          </p:nvPr>
        </p:nvSpPr>
        <p:spPr/>
        <p:txBody>
          <a:bodyPr/>
          <a:lstStyle/>
          <a:p>
            <a:pPr>
              <a:buFontTx/>
              <a:buNone/>
            </a:pPr>
            <a:r>
              <a:rPr lang="en-US" dirty="0" smtClean="0"/>
              <a:t> </a:t>
            </a:r>
            <a:r>
              <a:rPr lang="en-US" sz="1800" b="0" dirty="0" smtClean="0"/>
              <a:t>provides criteria for determining a table's degree of vulnerability to logical inconsistencies and anomalies. </a:t>
            </a:r>
          </a:p>
          <a:p>
            <a:r>
              <a:rPr lang="en-US" sz="1800" b="0" dirty="0" smtClean="0"/>
              <a:t>The higher the NF applicable to a table, the less vulnerable it is to inconsistencies and anomalies</a:t>
            </a:r>
          </a:p>
          <a:p>
            <a:r>
              <a:rPr lang="en-US" sz="1800" dirty="0"/>
              <a:t>Normal Forms – Anomalies and Data </a:t>
            </a:r>
            <a:r>
              <a:rPr lang="en-US" sz="1800" dirty="0" smtClean="0"/>
              <a:t>Redundancies</a:t>
            </a:r>
          </a:p>
          <a:p>
            <a:pPr marL="285750" indent="-285750">
              <a:buFont typeface="Wingdings" panose="05000000000000000000" pitchFamily="2" charset="2"/>
              <a:buChar char="§"/>
            </a:pPr>
            <a:r>
              <a:rPr lang="en-US" sz="1800" b="0" dirty="0"/>
              <a:t>A number of NF have been defined for classifying relations. </a:t>
            </a:r>
          </a:p>
          <a:p>
            <a:pPr marL="285750" indent="-285750">
              <a:buFont typeface="Wingdings" panose="05000000000000000000" pitchFamily="2" charset="2"/>
              <a:buChar char="§"/>
            </a:pPr>
            <a:r>
              <a:rPr lang="en-US" sz="1800" b="0" dirty="0"/>
              <a:t>has associated with the relation. </a:t>
            </a:r>
          </a:p>
          <a:p>
            <a:pPr marL="285750" indent="-285750">
              <a:buFont typeface="Wingdings" panose="05000000000000000000" pitchFamily="2" charset="2"/>
              <a:buChar char="§"/>
            </a:pPr>
            <a:r>
              <a:rPr lang="en-US" sz="1800" b="0" dirty="0"/>
              <a:t>Are used to ensure the various types of anomalies and inconsistencies</a:t>
            </a:r>
          </a:p>
          <a:p>
            <a:endParaRPr lang="en-US" sz="1800" dirty="0" smtClean="0"/>
          </a:p>
          <a:p>
            <a:r>
              <a:rPr lang="en-US" sz="1800" b="0" dirty="0" smtClean="0"/>
              <a:t> </a:t>
            </a:r>
          </a:p>
        </p:txBody>
      </p:sp>
    </p:spTree>
    <p:extLst>
      <p:ext uri="{BB962C8B-B14F-4D97-AF65-F5344CB8AC3E}">
        <p14:creationId xmlns:p14="http://schemas.microsoft.com/office/powerpoint/2010/main" val="14477795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Relationship between Normal Forms</a:t>
            </a:r>
          </a:p>
        </p:txBody>
      </p:sp>
      <p:pic>
        <p:nvPicPr>
          <p:cNvPr id="46083" name="Picture 3"/>
          <p:cNvPicPr>
            <a:picLocks noGrp="1" noChangeAspect="1" noChangeArrowheads="1"/>
          </p:cNvPicPr>
          <p:nvPr>
            <p:ph idx="1"/>
          </p:nvPr>
        </p:nvPicPr>
        <p:blipFill>
          <a:blip r:embed="rId3"/>
          <a:stretch>
            <a:fillRect/>
          </a:stretch>
        </p:blipFill>
        <p:spPr>
          <a:xfrm>
            <a:off x="3580137" y="2564751"/>
            <a:ext cx="5180952" cy="2314286"/>
          </a:xfrm>
        </p:spPr>
      </p:pic>
    </p:spTree>
    <p:extLst>
      <p:ext uri="{BB962C8B-B14F-4D97-AF65-F5344CB8AC3E}">
        <p14:creationId xmlns:p14="http://schemas.microsoft.com/office/powerpoint/2010/main" val="4271863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732969" y="1079501"/>
            <a:ext cx="7843837" cy="4960937"/>
          </a:xfrm>
        </p:spPr>
        <p:txBody>
          <a:bodyPr/>
          <a:lstStyle/>
          <a:p>
            <a:r>
              <a:rPr lang="en-US" sz="1800" b="0" dirty="0" smtClean="0"/>
              <a:t>The objective of this session is to make participants understand the Database Concepts and enable to design the Database Schema</a:t>
            </a:r>
            <a:endParaRPr lang="en-US" sz="1800" b="0" dirty="0"/>
          </a:p>
        </p:txBody>
      </p:sp>
      <p:pic>
        <p:nvPicPr>
          <p:cNvPr id="5" name="Picture 4" descr="objectives.png"/>
          <p:cNvPicPr>
            <a:picLocks noChangeAspect="1"/>
          </p:cNvPicPr>
          <p:nvPr/>
        </p:nvPicPr>
        <p:blipFill>
          <a:blip r:embed="rId2"/>
          <a:stretch>
            <a:fillRect/>
          </a:stretch>
        </p:blipFill>
        <p:spPr>
          <a:xfrm>
            <a:off x="9562324" y="990600"/>
            <a:ext cx="953277" cy="1219200"/>
          </a:xfrm>
          <a:prstGeom prst="rect">
            <a:avLst/>
          </a:prstGeom>
        </p:spPr>
      </p:pic>
    </p:spTree>
    <p:extLst>
      <p:ext uri="{BB962C8B-B14F-4D97-AF65-F5344CB8AC3E}">
        <p14:creationId xmlns:p14="http://schemas.microsoft.com/office/powerpoint/2010/main" val="2143999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Unnormalized Relation</a:t>
            </a:r>
          </a:p>
        </p:txBody>
      </p:sp>
      <p:sp>
        <p:nvSpPr>
          <p:cNvPr id="47107"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dirty="0" smtClean="0"/>
              <a:t> A table that contains one or more repeating groups.</a:t>
            </a:r>
          </a:p>
          <a:p>
            <a:pPr marL="285750" indent="-285750">
              <a:buFont typeface="Wingdings" panose="05000000000000000000" pitchFamily="2" charset="2"/>
              <a:buChar char="§"/>
            </a:pPr>
            <a:endParaRPr lang="en-US" sz="1800" b="0" dirty="0" smtClean="0"/>
          </a:p>
          <a:p>
            <a:pPr marL="285750" indent="-285750">
              <a:buFont typeface="Wingdings" panose="05000000000000000000" pitchFamily="2" charset="2"/>
              <a:buChar char="§"/>
            </a:pPr>
            <a:r>
              <a:rPr lang="en-US" sz="1800" b="0" dirty="0" smtClean="0"/>
              <a:t> To create an </a:t>
            </a:r>
            <a:r>
              <a:rPr lang="en-US" sz="1800" b="0" dirty="0" err="1" smtClean="0"/>
              <a:t>unnormalized</a:t>
            </a:r>
            <a:r>
              <a:rPr lang="en-US" sz="1800" b="0" dirty="0" smtClean="0"/>
              <a:t> table transform the data from the information source (e.g. form) into table format with columns and rows. </a:t>
            </a:r>
          </a:p>
        </p:txBody>
      </p:sp>
    </p:spTree>
    <p:extLst>
      <p:ext uri="{BB962C8B-B14F-4D97-AF65-F5344CB8AC3E}">
        <p14:creationId xmlns:p14="http://schemas.microsoft.com/office/powerpoint/2010/main" val="32967406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b="1" smtClean="0"/>
              <a:t>Unnormalized relation contains non atomic values</a:t>
            </a:r>
          </a:p>
        </p:txBody>
      </p:sp>
      <p:sp>
        <p:nvSpPr>
          <p:cNvPr id="48131" name="Rectangle 3"/>
          <p:cNvSpPr>
            <a:spLocks noGrp="1" noChangeArrowheads="1"/>
          </p:cNvSpPr>
          <p:nvPr>
            <p:ph idx="1"/>
          </p:nvPr>
        </p:nvSpPr>
        <p:spPr/>
        <p:txBody>
          <a:bodyPr/>
          <a:lstStyle/>
          <a:p>
            <a:r>
              <a:rPr lang="en-US" sz="1800" dirty="0" smtClean="0"/>
              <a:t>Below </a:t>
            </a:r>
            <a:r>
              <a:rPr lang="en-US" sz="1800" dirty="0" err="1" smtClean="0"/>
              <a:t>unnormalized</a:t>
            </a:r>
            <a:r>
              <a:rPr lang="en-US" sz="1800" dirty="0" smtClean="0"/>
              <a:t> table shows the preferences that student registers for various classes</a:t>
            </a:r>
          </a:p>
          <a:p>
            <a:endParaRPr lang="en-US" sz="1800" dirty="0" smtClean="0"/>
          </a:p>
          <a:p>
            <a:r>
              <a:rPr lang="en-US" sz="1800" dirty="0" smtClean="0"/>
              <a:t>Each row may contain non-atomic values</a:t>
            </a:r>
          </a:p>
        </p:txBody>
      </p:sp>
      <p:pic>
        <p:nvPicPr>
          <p:cNvPr id="48132" name="Picture 4"/>
          <p:cNvPicPr>
            <a:picLocks noChangeAspect="1" noChangeArrowheads="1"/>
          </p:cNvPicPr>
          <p:nvPr/>
        </p:nvPicPr>
        <p:blipFill>
          <a:blip r:embed="rId3"/>
          <a:srcRect/>
          <a:stretch>
            <a:fillRect/>
          </a:stretch>
        </p:blipFill>
        <p:spPr bwMode="auto">
          <a:xfrm>
            <a:off x="2209800" y="3581401"/>
            <a:ext cx="6553200" cy="2181225"/>
          </a:xfrm>
          <a:prstGeom prst="rect">
            <a:avLst/>
          </a:prstGeom>
          <a:noFill/>
          <a:ln w="9525">
            <a:noFill/>
            <a:miter lim="800000"/>
            <a:headEnd/>
            <a:tailEnd/>
          </a:ln>
        </p:spPr>
      </p:pic>
    </p:spTree>
    <p:extLst>
      <p:ext uri="{BB962C8B-B14F-4D97-AF65-F5344CB8AC3E}">
        <p14:creationId xmlns:p14="http://schemas.microsoft.com/office/powerpoint/2010/main" val="11888123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mtClean="0"/>
              <a:t>First Normal Form (1NF) </a:t>
            </a:r>
            <a:br>
              <a:rPr lang="en-US" smtClean="0"/>
            </a:br>
            <a:endParaRPr lang="en-US" smtClean="0"/>
          </a:p>
        </p:txBody>
      </p:sp>
      <p:sp>
        <p:nvSpPr>
          <p:cNvPr id="49155"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dirty="0" smtClean="0"/>
              <a:t>Eliminate Repeating Groups - Make a separate table for each set of related attributes, and give each table a primary key. </a:t>
            </a:r>
          </a:p>
          <a:p>
            <a:pPr marL="285750" indent="-285750">
              <a:buFont typeface="Wingdings" panose="05000000000000000000" pitchFamily="2" charset="2"/>
              <a:buChar char="§"/>
            </a:pPr>
            <a:r>
              <a:rPr lang="en-US" sz="1800" b="0" dirty="0" smtClean="0"/>
              <a:t>1NF requires that the values in each column of a table are atomic. By atomic we mean that there are no sets of values within a column.</a:t>
            </a:r>
          </a:p>
          <a:p>
            <a:pPr marL="285750" indent="-285750">
              <a:buFont typeface="Wingdings" panose="05000000000000000000" pitchFamily="2" charset="2"/>
              <a:buChar char="§"/>
            </a:pPr>
            <a:r>
              <a:rPr lang="en-US" sz="1800" b="0" dirty="0"/>
              <a:t>A table is in first normal form (1NF) if and only if it faithfully represents a relation. </a:t>
            </a:r>
          </a:p>
          <a:p>
            <a:pPr marL="285750" indent="-285750">
              <a:buFont typeface="Wingdings" panose="05000000000000000000" pitchFamily="2" charset="2"/>
              <a:buChar char="§"/>
            </a:pPr>
            <a:r>
              <a:rPr lang="en-US" sz="1800" b="0" dirty="0" smtClean="0"/>
              <a:t>a </a:t>
            </a:r>
            <a:r>
              <a:rPr lang="en-US" sz="1800" b="0" dirty="0"/>
              <a:t>table with a unique key and without any </a:t>
            </a:r>
            <a:r>
              <a:rPr lang="en-US" sz="1800" b="0" dirty="0" err="1"/>
              <a:t>nullable</a:t>
            </a:r>
            <a:r>
              <a:rPr lang="en-US" sz="1800" b="0" dirty="0"/>
              <a:t> columns is in 1NF </a:t>
            </a:r>
          </a:p>
          <a:p>
            <a:pPr marL="285750" indent="-285750">
              <a:buFont typeface="Wingdings" panose="05000000000000000000" pitchFamily="2" charset="2"/>
              <a:buChar char="§"/>
            </a:pPr>
            <a:endParaRPr lang="en-US" sz="1800" b="0" i="1" dirty="0" smtClean="0"/>
          </a:p>
          <a:p>
            <a:pPr>
              <a:buFontTx/>
              <a:buNone/>
            </a:pPr>
            <a:endParaRPr lang="en-US" sz="1800" b="0" dirty="0" smtClean="0"/>
          </a:p>
        </p:txBody>
      </p:sp>
    </p:spTree>
    <p:extLst>
      <p:ext uri="{BB962C8B-B14F-4D97-AF65-F5344CB8AC3E}">
        <p14:creationId xmlns:p14="http://schemas.microsoft.com/office/powerpoint/2010/main" val="21418802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 Example of First Normal form</a:t>
            </a:r>
          </a:p>
        </p:txBody>
      </p:sp>
      <p:sp>
        <p:nvSpPr>
          <p:cNvPr id="51203" name="Rectangle 3"/>
          <p:cNvSpPr>
            <a:spLocks noGrp="1" noChangeArrowheads="1"/>
          </p:cNvSpPr>
          <p:nvPr>
            <p:ph idx="1"/>
          </p:nvPr>
        </p:nvSpPr>
        <p:spPr/>
        <p:txBody>
          <a:bodyPr/>
          <a:lstStyle/>
          <a:p>
            <a:pPr>
              <a:buFontTx/>
              <a:buNone/>
            </a:pPr>
            <a:r>
              <a:rPr lang="en-US" sz="1800" i="1" dirty="0" err="1" smtClean="0"/>
              <a:t>unnormalized</a:t>
            </a:r>
            <a:r>
              <a:rPr lang="en-US" sz="1800" i="1" dirty="0" smtClean="0"/>
              <a:t> data is normalized to 1NF </a:t>
            </a:r>
          </a:p>
        </p:txBody>
      </p:sp>
      <p:pic>
        <p:nvPicPr>
          <p:cNvPr id="51204" name="Picture 4"/>
          <p:cNvPicPr>
            <a:picLocks noChangeAspect="1" noChangeArrowheads="1"/>
          </p:cNvPicPr>
          <p:nvPr/>
        </p:nvPicPr>
        <p:blipFill>
          <a:blip r:embed="rId3"/>
          <a:srcRect/>
          <a:stretch>
            <a:fillRect/>
          </a:stretch>
        </p:blipFill>
        <p:spPr bwMode="auto">
          <a:xfrm>
            <a:off x="2514600" y="2352676"/>
            <a:ext cx="6477000" cy="3438525"/>
          </a:xfrm>
          <a:prstGeom prst="rect">
            <a:avLst/>
          </a:prstGeom>
          <a:noFill/>
          <a:ln w="9525">
            <a:noFill/>
            <a:miter lim="800000"/>
            <a:headEnd/>
            <a:tailEnd/>
          </a:ln>
        </p:spPr>
      </p:pic>
    </p:spTree>
    <p:extLst>
      <p:ext uri="{BB962C8B-B14F-4D97-AF65-F5344CB8AC3E}">
        <p14:creationId xmlns:p14="http://schemas.microsoft.com/office/powerpoint/2010/main" val="3542502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smtClean="0"/>
              <a:t>Second Normal Form (2NF) </a:t>
            </a:r>
            <a:br>
              <a:rPr lang="en-US" smtClean="0"/>
            </a:br>
            <a:endParaRPr lang="en-US" smtClean="0"/>
          </a:p>
        </p:txBody>
      </p:sp>
      <p:sp>
        <p:nvSpPr>
          <p:cNvPr id="52227"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dirty="0" smtClean="0"/>
              <a:t>Is based on the concept of Full Functional Dependency. </a:t>
            </a:r>
          </a:p>
          <a:p>
            <a:pPr marL="285750" indent="-285750">
              <a:buFont typeface="Wingdings" panose="05000000000000000000" pitchFamily="2" charset="2"/>
              <a:buChar char="§"/>
            </a:pPr>
            <a:r>
              <a:rPr lang="en-US" sz="1800" b="0" i="1" dirty="0" smtClean="0"/>
              <a:t>A relation R is in 2NF if and only if it is in 1NF and every non-key attribute is fully functionally dependent on the primary key of the relation R. </a:t>
            </a:r>
          </a:p>
          <a:p>
            <a:r>
              <a:rPr lang="en-US" sz="1800" dirty="0" smtClean="0"/>
              <a:t>Rules </a:t>
            </a:r>
            <a:r>
              <a:rPr lang="en-US" sz="1800" dirty="0"/>
              <a:t>for </a:t>
            </a:r>
            <a:r>
              <a:rPr lang="en-US" sz="1800" dirty="0" smtClean="0"/>
              <a:t>2NF</a:t>
            </a:r>
          </a:p>
          <a:p>
            <a:pPr marL="285750" indent="-285750">
              <a:buFont typeface="Wingdings" panose="05000000000000000000" pitchFamily="2" charset="2"/>
              <a:buChar char="§"/>
            </a:pPr>
            <a:r>
              <a:rPr lang="en-US" sz="1800" b="0" dirty="0"/>
              <a:t>A table in 1NF is also in 2NF form if the values in every column are functionally or transitively dependent on the complete primary key</a:t>
            </a:r>
          </a:p>
          <a:p>
            <a:pPr marL="285750" indent="-285750">
              <a:buFont typeface="Wingdings" panose="05000000000000000000" pitchFamily="2" charset="2"/>
              <a:buChar char="§"/>
            </a:pPr>
            <a:r>
              <a:rPr lang="en-US" sz="1800" b="0" dirty="0"/>
              <a:t>For every relation with a single data item making up the primary key, this rule should always be true. For those with the composite key examine every column and ask whether its value depends on the whole of the composite key or just some part of it</a:t>
            </a:r>
          </a:p>
          <a:p>
            <a:pPr marL="285750" indent="-285750">
              <a:buFont typeface="Wingdings" panose="05000000000000000000" pitchFamily="2" charset="2"/>
              <a:buChar char="§"/>
            </a:pPr>
            <a:r>
              <a:rPr lang="en-US" sz="1800" b="0" dirty="0"/>
              <a:t>Remove those that depend only on part of the key to a new relation with that part as the primary key</a:t>
            </a:r>
          </a:p>
          <a:p>
            <a:endParaRPr lang="en-US" sz="1800" b="0" dirty="0" smtClean="0"/>
          </a:p>
          <a:p>
            <a:endParaRPr lang="en-US" dirty="0" smtClean="0"/>
          </a:p>
          <a:p>
            <a:endParaRPr lang="en-US" dirty="0" smtClean="0"/>
          </a:p>
          <a:p>
            <a:pPr>
              <a:buFontTx/>
              <a:buNone/>
            </a:pPr>
            <a:endParaRPr lang="en-US" dirty="0" smtClean="0"/>
          </a:p>
        </p:txBody>
      </p:sp>
    </p:spTree>
    <p:extLst>
      <p:ext uri="{BB962C8B-B14F-4D97-AF65-F5344CB8AC3E}">
        <p14:creationId xmlns:p14="http://schemas.microsoft.com/office/powerpoint/2010/main" val="11626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Example of 2NF form</a:t>
            </a:r>
          </a:p>
        </p:txBody>
      </p:sp>
      <p:sp>
        <p:nvSpPr>
          <p:cNvPr id="54275" name="Rectangle 3"/>
          <p:cNvSpPr>
            <a:spLocks noGrp="1" noChangeArrowheads="1"/>
          </p:cNvSpPr>
          <p:nvPr>
            <p:ph idx="1"/>
          </p:nvPr>
        </p:nvSpPr>
        <p:spPr/>
        <p:txBody>
          <a:bodyPr/>
          <a:lstStyle/>
          <a:p>
            <a:r>
              <a:rPr lang="en-US" sz="1800" b="0" dirty="0" smtClean="0"/>
              <a:t>The below two tables demonstrate 2NF.</a:t>
            </a:r>
          </a:p>
          <a:p>
            <a:r>
              <a:rPr lang="en-US" sz="1800" b="0" dirty="0" smtClean="0"/>
              <a:t>Note the multiple Class# values for each Student# value in the above table. Class# is not functionally dependent on Student# (primary key), so this relationship is not in 2NF.</a:t>
            </a:r>
          </a:p>
        </p:txBody>
      </p:sp>
      <p:pic>
        <p:nvPicPr>
          <p:cNvPr id="54276" name="Picture 4"/>
          <p:cNvPicPr>
            <a:picLocks noChangeAspect="1" noChangeArrowheads="1"/>
          </p:cNvPicPr>
          <p:nvPr/>
        </p:nvPicPr>
        <p:blipFill>
          <a:blip r:embed="rId3"/>
          <a:srcRect/>
          <a:stretch>
            <a:fillRect/>
          </a:stretch>
        </p:blipFill>
        <p:spPr bwMode="auto">
          <a:xfrm>
            <a:off x="342900" y="2451100"/>
            <a:ext cx="6934200" cy="3143250"/>
          </a:xfrm>
          <a:prstGeom prst="rect">
            <a:avLst/>
          </a:prstGeom>
          <a:noFill/>
          <a:ln w="9525">
            <a:noFill/>
            <a:miter lim="800000"/>
            <a:headEnd/>
            <a:tailEnd/>
          </a:ln>
        </p:spPr>
      </p:pic>
    </p:spTree>
    <p:extLst>
      <p:ext uri="{BB962C8B-B14F-4D97-AF65-F5344CB8AC3E}">
        <p14:creationId xmlns:p14="http://schemas.microsoft.com/office/powerpoint/2010/main" val="14098084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Example for 2nf</a:t>
            </a:r>
          </a:p>
        </p:txBody>
      </p:sp>
      <p:sp>
        <p:nvSpPr>
          <p:cNvPr id="55299" name="Rectangle 3"/>
          <p:cNvSpPr>
            <a:spLocks noGrp="1" noChangeArrowheads="1"/>
          </p:cNvSpPr>
          <p:nvPr>
            <p:ph idx="1"/>
          </p:nvPr>
        </p:nvSpPr>
        <p:spPr/>
        <p:txBody>
          <a:bodyPr/>
          <a:lstStyle/>
          <a:p>
            <a:pPr>
              <a:buFontTx/>
              <a:buNone/>
            </a:pPr>
            <a:r>
              <a:rPr lang="en-US" sz="1800" b="0" dirty="0" smtClean="0"/>
              <a:t>Let’s consider relation </a:t>
            </a:r>
            <a:r>
              <a:rPr lang="en-US" sz="1800" b="0" dirty="0" err="1" smtClean="0"/>
              <a:t>Emp_proj</a:t>
            </a:r>
            <a:r>
              <a:rPr lang="en-US" sz="1800" b="0" dirty="0" smtClean="0"/>
              <a:t> has the following structures with the following FDs: </a:t>
            </a:r>
          </a:p>
          <a:p>
            <a:pPr>
              <a:buFontTx/>
              <a:buNone/>
            </a:pPr>
            <a:r>
              <a:rPr lang="en-US" sz="1800" b="0" dirty="0" err="1" smtClean="0"/>
              <a:t>Emp_Proj</a:t>
            </a:r>
            <a:r>
              <a:rPr lang="en-US" sz="1800" b="0" dirty="0" smtClean="0"/>
              <a:t> (SSN, </a:t>
            </a:r>
            <a:r>
              <a:rPr lang="en-US" sz="1800" b="0" dirty="0" err="1" smtClean="0"/>
              <a:t>Pnumber</a:t>
            </a:r>
            <a:r>
              <a:rPr lang="en-US" sz="1800" b="0" dirty="0" smtClean="0"/>
              <a:t>, Hours, </a:t>
            </a:r>
            <a:r>
              <a:rPr lang="en-US" sz="1800" b="0" dirty="0" err="1" smtClean="0"/>
              <a:t>Ename</a:t>
            </a:r>
            <a:r>
              <a:rPr lang="en-US" sz="1800" b="0" dirty="0" smtClean="0"/>
              <a:t>, </a:t>
            </a:r>
            <a:r>
              <a:rPr lang="en-US" sz="1800" b="0" dirty="0" err="1" smtClean="0"/>
              <a:t>Pname</a:t>
            </a:r>
            <a:r>
              <a:rPr lang="en-US" sz="1800" b="0" dirty="0" smtClean="0"/>
              <a:t>, </a:t>
            </a:r>
            <a:r>
              <a:rPr lang="en-US" sz="1800" b="0" dirty="0" err="1" smtClean="0"/>
              <a:t>Plocation</a:t>
            </a:r>
            <a:r>
              <a:rPr lang="en-US" sz="1800" b="0" dirty="0" smtClean="0"/>
              <a:t>)</a:t>
            </a:r>
          </a:p>
          <a:p>
            <a:pPr marL="285750" indent="-285750">
              <a:buFont typeface="Wingdings" panose="05000000000000000000" pitchFamily="2" charset="2"/>
              <a:buChar char="§"/>
            </a:pPr>
            <a:r>
              <a:rPr lang="en-US" sz="1800" b="0" dirty="0" smtClean="0"/>
              <a:t>SSN -&gt; </a:t>
            </a:r>
            <a:r>
              <a:rPr lang="en-US" sz="1800" b="0" dirty="0" err="1" smtClean="0"/>
              <a:t>Ename</a:t>
            </a:r>
            <a:r>
              <a:rPr lang="en-US" sz="1800" b="0" dirty="0" smtClean="0"/>
              <a:t> </a:t>
            </a:r>
          </a:p>
          <a:p>
            <a:pPr marL="285750" indent="-285750">
              <a:buFont typeface="Wingdings" panose="05000000000000000000" pitchFamily="2" charset="2"/>
              <a:buChar char="§"/>
            </a:pPr>
            <a:r>
              <a:rPr lang="en-US" sz="1800" b="0" dirty="0" err="1" smtClean="0"/>
              <a:t>Pnumber</a:t>
            </a:r>
            <a:r>
              <a:rPr lang="en-US" sz="1800" b="0" dirty="0" smtClean="0"/>
              <a:t> -&gt; {</a:t>
            </a:r>
            <a:r>
              <a:rPr lang="en-US" sz="1800" b="0" dirty="0" err="1" smtClean="0"/>
              <a:t>Pname</a:t>
            </a:r>
            <a:r>
              <a:rPr lang="en-US" sz="1800" b="0" dirty="0" smtClean="0"/>
              <a:t>, </a:t>
            </a:r>
            <a:r>
              <a:rPr lang="en-US" sz="1800" b="0" dirty="0" err="1" smtClean="0"/>
              <a:t>Plocation</a:t>
            </a:r>
            <a:r>
              <a:rPr lang="en-US" sz="1800" b="0" dirty="0" smtClean="0"/>
              <a:t>} </a:t>
            </a:r>
          </a:p>
          <a:p>
            <a:pPr marL="285750" indent="-285750">
              <a:buFont typeface="Wingdings" panose="05000000000000000000" pitchFamily="2" charset="2"/>
              <a:buChar char="§"/>
            </a:pPr>
            <a:r>
              <a:rPr lang="en-US" sz="1800" b="0" dirty="0" smtClean="0"/>
              <a:t>{</a:t>
            </a:r>
            <a:r>
              <a:rPr lang="en-US" sz="1800" b="0" dirty="0" err="1" smtClean="0"/>
              <a:t>SSN,Pnumber</a:t>
            </a:r>
            <a:r>
              <a:rPr lang="en-US" sz="1800" b="0" dirty="0" smtClean="0"/>
              <a:t>} -&gt; Hours </a:t>
            </a:r>
          </a:p>
          <a:p>
            <a:pPr marL="285750" indent="-285750">
              <a:buFont typeface="Wingdings" panose="05000000000000000000" pitchFamily="2" charset="2"/>
              <a:buChar char="§"/>
            </a:pPr>
            <a:r>
              <a:rPr lang="en-US" sz="1800" b="0" dirty="0" smtClean="0"/>
              <a:t>{</a:t>
            </a:r>
            <a:r>
              <a:rPr lang="en-US" sz="1800" b="0" dirty="0" err="1" smtClean="0"/>
              <a:t>SSN,Pnumber</a:t>
            </a:r>
            <a:r>
              <a:rPr lang="en-US" sz="1800" b="0" dirty="0" smtClean="0"/>
              <a:t>} -&gt; </a:t>
            </a:r>
            <a:r>
              <a:rPr lang="en-US" sz="1800" b="0" dirty="0" err="1" smtClean="0"/>
              <a:t>Ename</a:t>
            </a:r>
            <a:r>
              <a:rPr lang="en-US" sz="1800" b="0" dirty="0" smtClean="0"/>
              <a:t> </a:t>
            </a:r>
          </a:p>
        </p:txBody>
      </p:sp>
    </p:spTree>
    <p:extLst>
      <p:ext uri="{BB962C8B-B14F-4D97-AF65-F5344CB8AC3E}">
        <p14:creationId xmlns:p14="http://schemas.microsoft.com/office/powerpoint/2010/main" val="17014036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Contd…</a:t>
            </a:r>
          </a:p>
        </p:txBody>
      </p:sp>
      <p:sp>
        <p:nvSpPr>
          <p:cNvPr id="56323" name="Rectangle 3"/>
          <p:cNvSpPr>
            <a:spLocks noGrp="1" noChangeArrowheads="1"/>
          </p:cNvSpPr>
          <p:nvPr>
            <p:ph idx="1"/>
          </p:nvPr>
        </p:nvSpPr>
        <p:spPr/>
        <p:txBody>
          <a:bodyPr/>
          <a:lstStyle/>
          <a:p>
            <a:r>
              <a:rPr lang="en-US" sz="1800" b="0" dirty="0" smtClean="0"/>
              <a:t>In the above set of FDs for the relation </a:t>
            </a:r>
            <a:r>
              <a:rPr lang="en-US" sz="1800" b="0" dirty="0" err="1" smtClean="0"/>
              <a:t>Emp_Proj</a:t>
            </a:r>
            <a:r>
              <a:rPr lang="en-US" sz="1800" b="0" dirty="0" smtClean="0"/>
              <a:t> the attribute </a:t>
            </a:r>
            <a:r>
              <a:rPr lang="en-US" sz="1800" b="0" dirty="0" err="1" smtClean="0"/>
              <a:t>Ename</a:t>
            </a:r>
            <a:r>
              <a:rPr lang="en-US" sz="1800" b="0" dirty="0" smtClean="0"/>
              <a:t> is partially dependent on {</a:t>
            </a:r>
            <a:r>
              <a:rPr lang="en-US" sz="1800" b="0" dirty="0" err="1" smtClean="0"/>
              <a:t>SSN,Pnumber</a:t>
            </a:r>
            <a:r>
              <a:rPr lang="en-US" sz="1800" b="0" dirty="0" smtClean="0"/>
              <a:t>} because SS </a:t>
            </a:r>
            <a:r>
              <a:rPr lang="en-US" sz="1800" b="0" dirty="0" err="1" smtClean="0"/>
              <a:t>Ename</a:t>
            </a:r>
            <a:r>
              <a:rPr lang="en-US" sz="1800" b="0" dirty="0" smtClean="0"/>
              <a:t> also holds. Therefore </a:t>
            </a:r>
            <a:r>
              <a:rPr lang="en-US" sz="1800" b="0" dirty="0" err="1" smtClean="0"/>
              <a:t>Ename</a:t>
            </a:r>
            <a:r>
              <a:rPr lang="en-US" sz="1800" b="0" dirty="0" smtClean="0"/>
              <a:t> is not fully functionally dependent on SSN. </a:t>
            </a:r>
          </a:p>
          <a:p>
            <a:r>
              <a:rPr lang="en-US" sz="1800" b="0" dirty="0" smtClean="0"/>
              <a:t>So we decompose this table to arrive at set of relations, in a state as defined by second normal form. Thus the above table EMP_PROJ gets decomposed in the following three relations say EP1, EP2 and EP3. </a:t>
            </a:r>
          </a:p>
          <a:p>
            <a:r>
              <a:rPr lang="en-US" sz="1800" b="0" dirty="0"/>
              <a:t>EP1 (SSN, PNUMBER, HOURS)                  {SSN,PNUMBER} -&gt; HOURS </a:t>
            </a:r>
          </a:p>
          <a:p>
            <a:r>
              <a:rPr lang="en-US" sz="1800" b="0" dirty="0"/>
              <a:t>EP2 (SSN,ENAME)                                    SSN-&gt;ENAME </a:t>
            </a:r>
          </a:p>
          <a:p>
            <a:r>
              <a:rPr lang="en-US" sz="1800" b="0" dirty="0"/>
              <a:t>EP3 (PNUMBER,PNAME,PLOCATION)          PNUMBER-&gt;{PNAME,PLOCATION} </a:t>
            </a:r>
          </a:p>
          <a:p>
            <a:endParaRPr lang="en-US" sz="1800" b="0" dirty="0" smtClean="0"/>
          </a:p>
        </p:txBody>
      </p:sp>
    </p:spTree>
    <p:extLst>
      <p:ext uri="{BB962C8B-B14F-4D97-AF65-F5344CB8AC3E}">
        <p14:creationId xmlns:p14="http://schemas.microsoft.com/office/powerpoint/2010/main" val="56763333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Third Normal form</a:t>
            </a:r>
          </a:p>
        </p:txBody>
      </p:sp>
      <p:sp>
        <p:nvSpPr>
          <p:cNvPr id="58371"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dirty="0" smtClean="0"/>
              <a:t>Eliminate Columns Not Dependent On Key - If attributes do not contribute to a description of the key, remove them to a separate table </a:t>
            </a:r>
          </a:p>
          <a:p>
            <a:pPr marL="285750" indent="-285750">
              <a:buFont typeface="Wingdings" panose="05000000000000000000" pitchFamily="2" charset="2"/>
              <a:buChar char="§"/>
            </a:pPr>
            <a:r>
              <a:rPr lang="en-US" sz="1800" b="0" dirty="0" smtClean="0"/>
              <a:t>3nF is based on the concept of transitive dependency. </a:t>
            </a:r>
            <a:endParaRPr lang="en-US" sz="1800" b="0" i="1" dirty="0" smtClean="0"/>
          </a:p>
          <a:p>
            <a:pPr marL="285750" indent="-285750">
              <a:buFont typeface="Wingdings" panose="05000000000000000000" pitchFamily="2" charset="2"/>
              <a:buChar char="§"/>
            </a:pPr>
            <a:r>
              <a:rPr lang="en-US" sz="1800" b="0" i="1" dirty="0" smtClean="0"/>
              <a:t>A relation R is in 3NF if and only if it is in 2NF and every non-key attribute is </a:t>
            </a:r>
            <a:r>
              <a:rPr lang="en-US" sz="1800" b="0" i="1" dirty="0" err="1" smtClean="0"/>
              <a:t>nontransitively</a:t>
            </a:r>
            <a:r>
              <a:rPr lang="en-US" sz="1800" b="0" i="1" dirty="0" smtClean="0"/>
              <a:t> dependent on the primary key of the relation R.</a:t>
            </a:r>
            <a:r>
              <a:rPr lang="en-US" sz="1800" b="0" dirty="0" smtClean="0"/>
              <a:t> </a:t>
            </a:r>
          </a:p>
        </p:txBody>
      </p:sp>
    </p:spTree>
    <p:extLst>
      <p:ext uri="{BB962C8B-B14F-4D97-AF65-F5344CB8AC3E}">
        <p14:creationId xmlns:p14="http://schemas.microsoft.com/office/powerpoint/2010/main" val="27454121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 The criteria for </a:t>
            </a:r>
            <a:r>
              <a:rPr lang="en-US" b="1" smtClean="0"/>
              <a:t>third normal form</a:t>
            </a:r>
            <a:r>
              <a:rPr lang="en-US" smtClean="0"/>
              <a:t> (</a:t>
            </a:r>
            <a:r>
              <a:rPr lang="en-US" b="1" smtClean="0"/>
              <a:t>3NF)</a:t>
            </a:r>
            <a:r>
              <a:rPr lang="en-US" smtClean="0"/>
              <a:t> </a:t>
            </a:r>
          </a:p>
        </p:txBody>
      </p:sp>
      <p:sp>
        <p:nvSpPr>
          <p:cNvPr id="59395" name="Rectangle 3"/>
          <p:cNvSpPr>
            <a:spLocks noGrp="1" noChangeArrowheads="1"/>
          </p:cNvSpPr>
          <p:nvPr>
            <p:ph idx="1"/>
          </p:nvPr>
        </p:nvSpPr>
        <p:spPr/>
        <p:txBody>
          <a:bodyPr/>
          <a:lstStyle/>
          <a:p>
            <a:r>
              <a:rPr lang="en-US" sz="1800" dirty="0" smtClean="0"/>
              <a:t>Rules : </a:t>
            </a:r>
          </a:p>
          <a:p>
            <a:pPr marL="285750" indent="-285750">
              <a:buFont typeface="Wingdings" panose="05000000000000000000" pitchFamily="2" charset="2"/>
              <a:buChar char="§"/>
            </a:pPr>
            <a:r>
              <a:rPr lang="en-US" sz="1800" b="0" dirty="0" smtClean="0"/>
              <a:t>A relation in the second normal form is also in the third normal form, if the values in every non - key column are not transitively dependent on the primary key</a:t>
            </a:r>
          </a:p>
          <a:p>
            <a:pPr marL="285750" indent="-285750">
              <a:buFont typeface="Wingdings" panose="05000000000000000000" pitchFamily="2" charset="2"/>
              <a:buChar char="§"/>
            </a:pPr>
            <a:r>
              <a:rPr lang="en-US" sz="1800" b="0" dirty="0" smtClean="0"/>
              <a:t>Examine every non - key column and question its relationship with every other non - key column</a:t>
            </a:r>
          </a:p>
          <a:p>
            <a:pPr marL="285750" indent="-285750">
              <a:buFont typeface="Wingdings" panose="05000000000000000000" pitchFamily="2" charset="2"/>
              <a:buChar char="§"/>
            </a:pPr>
            <a:r>
              <a:rPr lang="en-US" sz="1800" b="0" dirty="0" smtClean="0"/>
              <a:t>If there is a transitive dependency remove both the columns to a new relation</a:t>
            </a:r>
          </a:p>
        </p:txBody>
      </p:sp>
    </p:spTree>
    <p:extLst>
      <p:ext uri="{BB962C8B-B14F-4D97-AF65-F5344CB8AC3E}">
        <p14:creationId xmlns:p14="http://schemas.microsoft.com/office/powerpoint/2010/main" val="2913419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sz="1800" b="0" dirty="0"/>
              <a:t>Database Fundamentals</a:t>
            </a:r>
          </a:p>
          <a:p>
            <a:r>
              <a:rPr lang="en-US" sz="1800" b="0" dirty="0"/>
              <a:t>Database Views and Users</a:t>
            </a:r>
          </a:p>
          <a:p>
            <a:r>
              <a:rPr lang="en-US" sz="1800" b="0" dirty="0"/>
              <a:t>Data Models</a:t>
            </a:r>
          </a:p>
          <a:p>
            <a:r>
              <a:rPr lang="en-US" sz="1800" b="0" dirty="0"/>
              <a:t>Normalization</a:t>
            </a:r>
          </a:p>
          <a:p>
            <a:endParaRPr lang="en-US" sz="2400"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751581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Example of Third Normal form</a:t>
            </a:r>
          </a:p>
        </p:txBody>
      </p:sp>
      <p:sp>
        <p:nvSpPr>
          <p:cNvPr id="60419" name="Rectangle 3"/>
          <p:cNvSpPr>
            <a:spLocks noGrp="1" noChangeArrowheads="1"/>
          </p:cNvSpPr>
          <p:nvPr>
            <p:ph idx="1"/>
          </p:nvPr>
        </p:nvSpPr>
        <p:spPr/>
        <p:txBody>
          <a:bodyPr/>
          <a:lstStyle/>
          <a:p>
            <a:r>
              <a:rPr lang="en-US" sz="1800" b="0" dirty="0" smtClean="0"/>
              <a:t>In the last example, </a:t>
            </a:r>
            <a:r>
              <a:rPr lang="en-US" sz="1800" b="0" dirty="0" err="1" smtClean="0"/>
              <a:t>Adv</a:t>
            </a:r>
            <a:r>
              <a:rPr lang="en-US" sz="1800" b="0" dirty="0" smtClean="0"/>
              <a:t>-Room (the advisor's office number) is functionally dependent on the Advisor attribute. </a:t>
            </a:r>
          </a:p>
          <a:p>
            <a:r>
              <a:rPr lang="en-US" sz="1800" b="0" dirty="0" smtClean="0"/>
              <a:t>move that attribute from the Students table to the Faculty table, as shown below: </a:t>
            </a:r>
          </a:p>
        </p:txBody>
      </p:sp>
      <p:pic>
        <p:nvPicPr>
          <p:cNvPr id="60420" name="Picture 4"/>
          <p:cNvPicPr>
            <a:picLocks noChangeAspect="1" noChangeArrowheads="1"/>
          </p:cNvPicPr>
          <p:nvPr/>
        </p:nvPicPr>
        <p:blipFill>
          <a:blip r:embed="rId3"/>
          <a:srcRect/>
          <a:stretch>
            <a:fillRect/>
          </a:stretch>
        </p:blipFill>
        <p:spPr bwMode="auto">
          <a:xfrm>
            <a:off x="1905000" y="2819400"/>
            <a:ext cx="7162800" cy="3124200"/>
          </a:xfrm>
          <a:prstGeom prst="rect">
            <a:avLst/>
          </a:prstGeom>
          <a:noFill/>
          <a:ln w="9525">
            <a:noFill/>
            <a:miter lim="800000"/>
            <a:headEnd/>
            <a:tailEnd/>
          </a:ln>
        </p:spPr>
      </p:pic>
    </p:spTree>
    <p:extLst>
      <p:ext uri="{BB962C8B-B14F-4D97-AF65-F5344CB8AC3E}">
        <p14:creationId xmlns:p14="http://schemas.microsoft.com/office/powerpoint/2010/main" val="4585299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Example for 3NF</a:t>
            </a:r>
          </a:p>
        </p:txBody>
      </p:sp>
      <p:sp>
        <p:nvSpPr>
          <p:cNvPr id="61443" name="Rectangle 3"/>
          <p:cNvSpPr>
            <a:spLocks noGrp="1" noChangeArrowheads="1"/>
          </p:cNvSpPr>
          <p:nvPr>
            <p:ph idx="1"/>
          </p:nvPr>
        </p:nvSpPr>
        <p:spPr/>
        <p:txBody>
          <a:bodyPr/>
          <a:lstStyle/>
          <a:p>
            <a:r>
              <a:rPr lang="en-US" sz="1800" b="0" dirty="0" smtClean="0"/>
              <a:t>Let’s consider relation </a:t>
            </a:r>
            <a:r>
              <a:rPr lang="en-US" sz="1800" b="0" dirty="0" err="1" smtClean="0"/>
              <a:t>Emp_dept</a:t>
            </a:r>
            <a:r>
              <a:rPr lang="en-US" sz="1800" b="0" dirty="0" smtClean="0"/>
              <a:t> has the following structures with the following FDs: </a:t>
            </a:r>
          </a:p>
          <a:p>
            <a:r>
              <a:rPr lang="en-US" sz="1800" b="0" dirty="0" err="1" smtClean="0"/>
              <a:t>Emp_dept</a:t>
            </a:r>
            <a:r>
              <a:rPr lang="en-US" sz="1800" b="0" dirty="0" smtClean="0"/>
              <a:t> (</a:t>
            </a:r>
            <a:r>
              <a:rPr lang="en-US" sz="1800" b="0" dirty="0" err="1" smtClean="0"/>
              <a:t>Ename,SSN</a:t>
            </a:r>
            <a:r>
              <a:rPr lang="en-US" sz="1800" b="0" dirty="0" smtClean="0"/>
              <a:t>, </a:t>
            </a:r>
            <a:r>
              <a:rPr lang="en-US" sz="1800" b="0" dirty="0" err="1" smtClean="0"/>
              <a:t>Bdate</a:t>
            </a:r>
            <a:r>
              <a:rPr lang="en-US" sz="1800" b="0" dirty="0" smtClean="0"/>
              <a:t>, </a:t>
            </a:r>
            <a:r>
              <a:rPr lang="en-US" sz="1800" b="0" dirty="0" err="1" smtClean="0"/>
              <a:t>Address,Dnumber,Dname,DMGRSSN</a:t>
            </a:r>
            <a:r>
              <a:rPr lang="en-US" sz="1800" b="0" dirty="0" smtClean="0"/>
              <a:t>) </a:t>
            </a:r>
          </a:p>
          <a:p>
            <a:pPr>
              <a:buFontTx/>
              <a:buNone/>
            </a:pPr>
            <a:r>
              <a:rPr lang="en-US" sz="1800" b="0" dirty="0" smtClean="0"/>
              <a:t>SSN  -&gt; </a:t>
            </a:r>
            <a:r>
              <a:rPr lang="en-US" sz="1800" b="0" dirty="0" err="1" smtClean="0"/>
              <a:t>Ename</a:t>
            </a:r>
            <a:r>
              <a:rPr lang="en-US" sz="1800" b="0" dirty="0" smtClean="0"/>
              <a:t> </a:t>
            </a:r>
          </a:p>
          <a:p>
            <a:pPr>
              <a:buFontTx/>
              <a:buNone/>
            </a:pPr>
            <a:r>
              <a:rPr lang="en-US" sz="1800" b="0" dirty="0" smtClean="0"/>
              <a:t>SSN -&gt; </a:t>
            </a:r>
            <a:r>
              <a:rPr lang="en-US" sz="1800" b="0" dirty="0" err="1" smtClean="0"/>
              <a:t>Bdate</a:t>
            </a:r>
            <a:r>
              <a:rPr lang="en-US" sz="1800" b="0" dirty="0" smtClean="0"/>
              <a:t> </a:t>
            </a:r>
          </a:p>
          <a:p>
            <a:pPr>
              <a:buFontTx/>
              <a:buNone/>
            </a:pPr>
            <a:r>
              <a:rPr lang="en-US" sz="1800" b="0" dirty="0" smtClean="0"/>
              <a:t>SSN -&gt; </a:t>
            </a:r>
            <a:r>
              <a:rPr lang="en-US" sz="1800" b="0" dirty="0" err="1" smtClean="0"/>
              <a:t>DNumber</a:t>
            </a:r>
            <a:r>
              <a:rPr lang="en-US" sz="1800" b="0" dirty="0" smtClean="0"/>
              <a:t> </a:t>
            </a:r>
          </a:p>
          <a:p>
            <a:pPr>
              <a:buFontTx/>
              <a:buNone/>
            </a:pPr>
            <a:r>
              <a:rPr lang="en-US" sz="1800" b="0" dirty="0" err="1" smtClean="0"/>
              <a:t>DNumber</a:t>
            </a:r>
            <a:r>
              <a:rPr lang="en-US" sz="1800" b="0" dirty="0" smtClean="0"/>
              <a:t> -&gt; </a:t>
            </a:r>
            <a:r>
              <a:rPr lang="en-US" sz="1800" b="0" dirty="0" err="1" smtClean="0"/>
              <a:t>Dname</a:t>
            </a:r>
            <a:r>
              <a:rPr lang="en-US" sz="1800" b="0" dirty="0" smtClean="0"/>
              <a:t> </a:t>
            </a:r>
          </a:p>
          <a:p>
            <a:pPr>
              <a:buFontTx/>
              <a:buNone/>
            </a:pPr>
            <a:r>
              <a:rPr lang="en-US" sz="1800" b="0" dirty="0" err="1" smtClean="0"/>
              <a:t>DNumber</a:t>
            </a:r>
            <a:r>
              <a:rPr lang="en-US" sz="1800" b="0" dirty="0" smtClean="0"/>
              <a:t> -&gt; DMGRSSN </a:t>
            </a:r>
          </a:p>
        </p:txBody>
      </p:sp>
    </p:spTree>
    <p:extLst>
      <p:ext uri="{BB962C8B-B14F-4D97-AF65-F5344CB8AC3E}">
        <p14:creationId xmlns:p14="http://schemas.microsoft.com/office/powerpoint/2010/main" val="324743752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mtClean="0"/>
              <a:t>Contd…</a:t>
            </a:r>
          </a:p>
        </p:txBody>
      </p:sp>
      <p:sp>
        <p:nvSpPr>
          <p:cNvPr id="62467" name="Rectangle 3"/>
          <p:cNvSpPr>
            <a:spLocks noGrp="1" noChangeArrowheads="1"/>
          </p:cNvSpPr>
          <p:nvPr>
            <p:ph idx="1"/>
          </p:nvPr>
        </p:nvSpPr>
        <p:spPr/>
        <p:txBody>
          <a:bodyPr/>
          <a:lstStyle/>
          <a:p>
            <a:r>
              <a:rPr lang="en-US" sz="1800" b="0" dirty="0" smtClean="0"/>
              <a:t>In the above relation </a:t>
            </a:r>
            <a:r>
              <a:rPr lang="en-US" sz="1800" b="0" dirty="0" err="1" smtClean="0"/>
              <a:t>Emp_dept</a:t>
            </a:r>
            <a:r>
              <a:rPr lang="en-US" sz="1800" b="0" dirty="0" smtClean="0"/>
              <a:t> the dependency SSN-&gt;DMGRSSN is transitive as both the dependencies SSN-&gt;</a:t>
            </a:r>
            <a:r>
              <a:rPr lang="en-US" sz="1800" b="0" dirty="0" err="1" smtClean="0"/>
              <a:t>Dnumber</a:t>
            </a:r>
            <a:r>
              <a:rPr lang="en-US" sz="1800" b="0" dirty="0" smtClean="0"/>
              <a:t> and </a:t>
            </a:r>
            <a:r>
              <a:rPr lang="en-US" sz="1800" b="0" dirty="0" err="1" smtClean="0"/>
              <a:t>Dnumber</a:t>
            </a:r>
            <a:r>
              <a:rPr lang="en-US" sz="1800" b="0" dirty="0" smtClean="0"/>
              <a:t>-&gt;DMGRSSN holds and </a:t>
            </a:r>
            <a:r>
              <a:rPr lang="en-US" sz="1800" b="0" dirty="0" err="1" smtClean="0"/>
              <a:t>Dnumber</a:t>
            </a:r>
            <a:r>
              <a:rPr lang="en-US" sz="1800" b="0" dirty="0" smtClean="0"/>
              <a:t> is neither a key itself nor a subset of </a:t>
            </a:r>
            <a:r>
              <a:rPr lang="en-US" sz="1800" b="0" dirty="0" err="1" smtClean="0"/>
              <a:t>Emp_dept</a:t>
            </a:r>
            <a:r>
              <a:rPr lang="en-US" sz="1800" b="0" dirty="0" smtClean="0"/>
              <a:t>. </a:t>
            </a:r>
          </a:p>
          <a:p>
            <a:r>
              <a:rPr lang="en-US" sz="1800" b="0" dirty="0" smtClean="0"/>
              <a:t>So we decompose this table to arrive at set of relations, in a state as defined by third normal form. Thus the above table EMP_PROJ gets decomposed in the following two relations say EP1 and EP2</a:t>
            </a:r>
            <a:r>
              <a:rPr lang="en-US" dirty="0" smtClean="0"/>
              <a:t>.</a:t>
            </a:r>
          </a:p>
          <a:p>
            <a:r>
              <a:rPr lang="en-US" sz="1800" b="0" dirty="0"/>
              <a:t>EP1 (</a:t>
            </a:r>
            <a:r>
              <a:rPr lang="en-US" sz="1800" b="0" dirty="0" err="1"/>
              <a:t>Ename,SSN</a:t>
            </a:r>
            <a:r>
              <a:rPr lang="en-US" sz="1800" b="0" dirty="0"/>
              <a:t>, </a:t>
            </a:r>
            <a:r>
              <a:rPr lang="en-US" sz="1800" b="0" dirty="0" err="1"/>
              <a:t>Bdate,Address,Dnumber</a:t>
            </a:r>
            <a:r>
              <a:rPr lang="en-US" sz="1800" b="0" dirty="0"/>
              <a:t>)                       SSN-&gt;{</a:t>
            </a:r>
            <a:r>
              <a:rPr lang="en-US" sz="1800" b="0" dirty="0" err="1"/>
              <a:t>Ename,BDate,Address,DNumber</a:t>
            </a:r>
            <a:r>
              <a:rPr lang="en-US" sz="1800" b="0" dirty="0"/>
              <a:t>} </a:t>
            </a:r>
          </a:p>
          <a:p>
            <a:endParaRPr lang="en-US" sz="1800" b="0" dirty="0"/>
          </a:p>
          <a:p>
            <a:r>
              <a:rPr lang="en-US" sz="1800" b="0" dirty="0"/>
              <a:t>EP2 (</a:t>
            </a:r>
            <a:r>
              <a:rPr lang="en-US" sz="1800" b="0" dirty="0" err="1"/>
              <a:t>Dnumber,Dname,DMGRSSN</a:t>
            </a:r>
            <a:r>
              <a:rPr lang="en-US" sz="1800" b="0" dirty="0"/>
              <a:t>) </a:t>
            </a:r>
          </a:p>
          <a:p>
            <a:r>
              <a:rPr lang="en-US" sz="1800" b="0" dirty="0"/>
              <a:t>    </a:t>
            </a:r>
            <a:r>
              <a:rPr lang="en-US" sz="1800" b="0" dirty="0" err="1"/>
              <a:t>Dnumber</a:t>
            </a:r>
            <a:r>
              <a:rPr lang="en-US" sz="1800" b="0" dirty="0"/>
              <a:t>-&gt;{</a:t>
            </a:r>
            <a:r>
              <a:rPr lang="en-US" sz="1800" b="0" dirty="0" err="1"/>
              <a:t>Dname,DMGRSSN</a:t>
            </a:r>
            <a:r>
              <a:rPr lang="en-US" sz="1800" b="0" dirty="0"/>
              <a:t>} </a:t>
            </a:r>
          </a:p>
          <a:p>
            <a:r>
              <a:rPr lang="en-US" dirty="0" smtClean="0"/>
              <a:t> </a:t>
            </a:r>
          </a:p>
        </p:txBody>
      </p:sp>
    </p:spTree>
    <p:extLst>
      <p:ext uri="{BB962C8B-B14F-4D97-AF65-F5344CB8AC3E}">
        <p14:creationId xmlns:p14="http://schemas.microsoft.com/office/powerpoint/2010/main" val="354552000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Contd…</a:t>
            </a:r>
          </a:p>
        </p:txBody>
      </p:sp>
      <p:sp>
        <p:nvSpPr>
          <p:cNvPr id="71683" name="Rectangle 3"/>
          <p:cNvSpPr>
            <a:spLocks noGrp="1" noChangeArrowheads="1"/>
          </p:cNvSpPr>
          <p:nvPr>
            <p:ph idx="1"/>
          </p:nvPr>
        </p:nvSpPr>
        <p:spPr/>
        <p:txBody>
          <a:bodyPr/>
          <a:lstStyle/>
          <a:p>
            <a:r>
              <a:rPr lang="en-US" sz="1800" b="0" dirty="0" smtClean="0"/>
              <a:t>this relation has redundancies wherein If the name of the employee is changed, the change will have to be made in every tuple of the relation, otherwise inconsistencies will creep up. </a:t>
            </a:r>
          </a:p>
          <a:p>
            <a:r>
              <a:rPr lang="en-US" sz="1800" b="0" dirty="0" smtClean="0"/>
              <a:t>The table will further have to be decomposed to eliminate dependencies between the candidate key columns as shown,</a:t>
            </a:r>
          </a:p>
        </p:txBody>
      </p:sp>
      <p:pic>
        <p:nvPicPr>
          <p:cNvPr id="71684" name="Picture 4"/>
          <p:cNvPicPr>
            <a:picLocks noChangeAspect="1" noChangeArrowheads="1"/>
          </p:cNvPicPr>
          <p:nvPr/>
        </p:nvPicPr>
        <p:blipFill>
          <a:blip r:embed="rId3"/>
          <a:srcRect/>
          <a:stretch>
            <a:fillRect/>
          </a:stretch>
        </p:blipFill>
        <p:spPr bwMode="auto">
          <a:xfrm>
            <a:off x="247651" y="3022600"/>
            <a:ext cx="7162800" cy="2590800"/>
          </a:xfrm>
          <a:prstGeom prst="rect">
            <a:avLst/>
          </a:prstGeom>
          <a:noFill/>
          <a:ln w="12700">
            <a:noFill/>
            <a:miter lim="800000"/>
            <a:headEnd/>
            <a:tailEnd/>
          </a:ln>
        </p:spPr>
      </p:pic>
    </p:spTree>
    <p:extLst>
      <p:ext uri="{BB962C8B-B14F-4D97-AF65-F5344CB8AC3E}">
        <p14:creationId xmlns:p14="http://schemas.microsoft.com/office/powerpoint/2010/main" val="380214957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r>
              <a:rPr lang="en-US" b="1" smtClean="0"/>
              <a:t>BENEFITS OF NORMALIZATION</a:t>
            </a:r>
            <a:br>
              <a:rPr lang="en-US" b="1" smtClean="0"/>
            </a:br>
            <a:endParaRPr lang="en-US" b="1" smtClean="0"/>
          </a:p>
        </p:txBody>
      </p:sp>
      <p:sp>
        <p:nvSpPr>
          <p:cNvPr id="72707"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dirty="0" smtClean="0"/>
              <a:t>Greater overall database organization</a:t>
            </a:r>
          </a:p>
          <a:p>
            <a:pPr marL="285750" indent="-285750">
              <a:buFont typeface="Wingdings" panose="05000000000000000000" pitchFamily="2" charset="2"/>
              <a:buChar char="§"/>
            </a:pPr>
            <a:r>
              <a:rPr lang="en-US" sz="1800" b="0" dirty="0" smtClean="0"/>
              <a:t>Reduction of redundant data</a:t>
            </a:r>
          </a:p>
          <a:p>
            <a:pPr marL="285750" indent="-285750">
              <a:buFont typeface="Wingdings" panose="05000000000000000000" pitchFamily="2" charset="2"/>
              <a:buChar char="§"/>
            </a:pPr>
            <a:r>
              <a:rPr lang="en-US" sz="1800" b="0" dirty="0" smtClean="0"/>
              <a:t>Data consistency within the database</a:t>
            </a:r>
          </a:p>
          <a:p>
            <a:pPr marL="285750" indent="-285750">
              <a:buFont typeface="Wingdings" panose="05000000000000000000" pitchFamily="2" charset="2"/>
              <a:buChar char="§"/>
            </a:pPr>
            <a:r>
              <a:rPr lang="en-US" sz="1800" b="0" dirty="0" smtClean="0"/>
              <a:t>A much more flexible database design</a:t>
            </a:r>
          </a:p>
          <a:p>
            <a:pPr marL="285750" indent="-285750">
              <a:buFont typeface="Wingdings" panose="05000000000000000000" pitchFamily="2" charset="2"/>
              <a:buChar char="§"/>
            </a:pPr>
            <a:r>
              <a:rPr lang="en-US" sz="1800" b="0" dirty="0" smtClean="0"/>
              <a:t>A better handle on database security</a:t>
            </a:r>
          </a:p>
        </p:txBody>
      </p:sp>
    </p:spTree>
    <p:extLst>
      <p:ext uri="{BB962C8B-B14F-4D97-AF65-F5344CB8AC3E}">
        <p14:creationId xmlns:p14="http://schemas.microsoft.com/office/powerpoint/2010/main" val="33822050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b="1" dirty="0" smtClean="0"/>
              <a:t>DRAWBACKS OF NORMALIZATION</a:t>
            </a:r>
            <a:br>
              <a:rPr lang="en-US" b="1" dirty="0" smtClean="0"/>
            </a:br>
            <a:endParaRPr lang="en-US" b="1" dirty="0" smtClean="0"/>
          </a:p>
        </p:txBody>
      </p:sp>
      <p:sp>
        <p:nvSpPr>
          <p:cNvPr id="73731" name="Rectangle 3"/>
          <p:cNvSpPr>
            <a:spLocks noGrp="1" noChangeArrowheads="1"/>
          </p:cNvSpPr>
          <p:nvPr>
            <p:ph idx="1"/>
          </p:nvPr>
        </p:nvSpPr>
        <p:spPr/>
        <p:txBody>
          <a:bodyPr/>
          <a:lstStyle/>
          <a:p>
            <a:r>
              <a:rPr lang="en-US" sz="1800" dirty="0" smtClean="0"/>
              <a:t>Reduced database performance </a:t>
            </a:r>
          </a:p>
          <a:p>
            <a:pPr lvl="1"/>
            <a:r>
              <a:rPr lang="en-US" sz="1800" dirty="0" smtClean="0"/>
              <a:t>The acceptance of reduced performance requires the knowledge that   when a query or transaction request is sent to the database </a:t>
            </a:r>
          </a:p>
          <a:p>
            <a:pPr lvl="1"/>
            <a:r>
              <a:rPr lang="en-US" sz="1800" dirty="0" smtClean="0"/>
              <a:t> requires much more CPU, memory, and I/O to process transactions and database queries</a:t>
            </a:r>
          </a:p>
        </p:txBody>
      </p:sp>
    </p:spTree>
    <p:extLst>
      <p:ext uri="{BB962C8B-B14F-4D97-AF65-F5344CB8AC3E}">
        <p14:creationId xmlns:p14="http://schemas.microsoft.com/office/powerpoint/2010/main" val="36488475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42964" y="1219200"/>
            <a:ext cx="7691437" cy="4960937"/>
          </a:xfrm>
        </p:spPr>
        <p:txBody>
          <a:bodyPr/>
          <a:lstStyle/>
          <a:p>
            <a:pPr marL="285750" indent="-285750">
              <a:buFont typeface="Wingdings" panose="05000000000000000000" pitchFamily="2" charset="2"/>
              <a:buChar char="§"/>
            </a:pPr>
            <a:r>
              <a:rPr lang="en-US" sz="1800" b="0" dirty="0" smtClean="0"/>
              <a:t>RDBMS are primary used for storing transactional data.</a:t>
            </a:r>
          </a:p>
          <a:p>
            <a:pPr marL="285750" indent="-285750">
              <a:buFont typeface="Wingdings" panose="05000000000000000000" pitchFamily="2" charset="2"/>
              <a:buChar char="§"/>
            </a:pPr>
            <a:r>
              <a:rPr lang="en-US" sz="1800" b="0" dirty="0" smtClean="0"/>
              <a:t>E-R Model is prepared to map the business system to database.</a:t>
            </a:r>
          </a:p>
          <a:p>
            <a:pPr marL="285750" indent="-285750">
              <a:buFont typeface="Wingdings" panose="05000000000000000000" pitchFamily="2" charset="2"/>
              <a:buChar char="§"/>
            </a:pPr>
            <a:r>
              <a:rPr lang="en-US" sz="1800" b="0" dirty="0" smtClean="0"/>
              <a:t>Normalization is the process of  refining the table schema</a:t>
            </a:r>
            <a:r>
              <a:rPr lang="en-US" sz="1800" dirty="0" smtClean="0"/>
              <a:t>.</a:t>
            </a:r>
          </a:p>
        </p:txBody>
      </p:sp>
      <p:pic>
        <p:nvPicPr>
          <p:cNvPr id="4" name="Picture 3" descr="Summary.jpg"/>
          <p:cNvPicPr>
            <a:picLocks noChangeAspect="1"/>
          </p:cNvPicPr>
          <p:nvPr/>
        </p:nvPicPr>
        <p:blipFill>
          <a:blip r:embed="rId2"/>
          <a:stretch>
            <a:fillRect/>
          </a:stretch>
        </p:blipFill>
        <p:spPr>
          <a:xfrm>
            <a:off x="8839200" y="1219200"/>
            <a:ext cx="1353312" cy="1176528"/>
          </a:xfrm>
          <a:prstGeom prst="rect">
            <a:avLst/>
          </a:prstGeom>
        </p:spPr>
      </p:pic>
    </p:spTree>
    <p:extLst>
      <p:ext uri="{BB962C8B-B14F-4D97-AF65-F5344CB8AC3E}">
        <p14:creationId xmlns:p14="http://schemas.microsoft.com/office/powerpoint/2010/main" val="16818157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a:t>Questions</a:t>
            </a:r>
          </a:p>
        </p:txBody>
      </p:sp>
    </p:spTree>
    <p:extLst>
      <p:ext uri="{BB962C8B-B14F-4D97-AF65-F5344CB8AC3E}">
        <p14:creationId xmlns:p14="http://schemas.microsoft.com/office/powerpoint/2010/main" val="13154201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394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37"/>
          <p:cNvGrpSpPr>
            <a:grpSpLocks/>
          </p:cNvGrpSpPr>
          <p:nvPr/>
        </p:nvGrpSpPr>
        <p:grpSpPr bwMode="auto">
          <a:xfrm>
            <a:off x="2286000" y="2438401"/>
            <a:ext cx="6705600" cy="3355975"/>
            <a:chOff x="480" y="1824"/>
            <a:chExt cx="4224" cy="2114"/>
          </a:xfrm>
        </p:grpSpPr>
        <p:sp>
          <p:nvSpPr>
            <p:cNvPr id="8197" name="Rectangle 4"/>
            <p:cNvSpPr>
              <a:spLocks noChangeArrowheads="1"/>
            </p:cNvSpPr>
            <p:nvPr/>
          </p:nvSpPr>
          <p:spPr bwMode="auto">
            <a:xfrm>
              <a:off x="1097" y="1824"/>
              <a:ext cx="2946" cy="2114"/>
            </a:xfrm>
            <a:prstGeom prst="rect">
              <a:avLst/>
            </a:prstGeom>
            <a:solidFill>
              <a:srgbClr val="FFFFFF"/>
            </a:solidFill>
            <a:ln w="19050">
              <a:solidFill>
                <a:srgbClr val="000000"/>
              </a:solidFill>
              <a:miter lim="800000"/>
              <a:headEnd/>
              <a:tailEnd/>
            </a:ln>
          </p:spPr>
          <p:txBody>
            <a:bodyPr/>
            <a:lstStyle/>
            <a:p>
              <a:endParaRPr lang="en-US"/>
            </a:p>
          </p:txBody>
        </p:sp>
        <p:sp>
          <p:nvSpPr>
            <p:cNvPr id="8198" name="Rectangle 5"/>
            <p:cNvSpPr>
              <a:spLocks noChangeArrowheads="1"/>
            </p:cNvSpPr>
            <p:nvPr/>
          </p:nvSpPr>
          <p:spPr bwMode="auto">
            <a:xfrm>
              <a:off x="1514" y="2126"/>
              <a:ext cx="2088" cy="1541"/>
            </a:xfrm>
            <a:prstGeom prst="rect">
              <a:avLst/>
            </a:prstGeom>
            <a:solidFill>
              <a:srgbClr val="FFFFFF"/>
            </a:solidFill>
            <a:ln w="19050">
              <a:solidFill>
                <a:srgbClr val="000000"/>
              </a:solidFill>
              <a:miter lim="800000"/>
              <a:headEnd/>
              <a:tailEnd/>
            </a:ln>
          </p:spPr>
          <p:txBody>
            <a:bodyPr/>
            <a:lstStyle/>
            <a:p>
              <a:endParaRPr lang="en-US"/>
            </a:p>
          </p:txBody>
        </p:sp>
        <p:sp>
          <p:nvSpPr>
            <p:cNvPr id="8199" name="Text Box 6"/>
            <p:cNvSpPr txBox="1">
              <a:spLocks noChangeArrowheads="1"/>
            </p:cNvSpPr>
            <p:nvPr/>
          </p:nvSpPr>
          <p:spPr bwMode="auto">
            <a:xfrm>
              <a:off x="1137" y="1855"/>
              <a:ext cx="1167" cy="158"/>
            </a:xfrm>
            <a:prstGeom prst="rect">
              <a:avLst/>
            </a:prstGeom>
            <a:solidFill>
              <a:srgbClr val="FFFFFF"/>
            </a:solidFill>
            <a:ln w="9525">
              <a:solidFill>
                <a:srgbClr val="FFFFFF"/>
              </a:solidFill>
              <a:miter lim="800000"/>
              <a:headEnd/>
              <a:tailEnd/>
            </a:ln>
          </p:spPr>
          <p:txBody>
            <a:bodyPr/>
            <a:lstStyle/>
            <a:p>
              <a:r>
                <a:rPr lang="en-US" sz="1600" b="1" dirty="0">
                  <a:latin typeface="Trebuchet MS" pitchFamily="34" charset="0"/>
                </a:rPr>
                <a:t>ENDUSER  TOOLS</a:t>
              </a:r>
            </a:p>
          </p:txBody>
        </p:sp>
        <p:sp>
          <p:nvSpPr>
            <p:cNvPr id="8200" name="Text Box 7"/>
            <p:cNvSpPr txBox="1">
              <a:spLocks noChangeArrowheads="1"/>
            </p:cNvSpPr>
            <p:nvPr/>
          </p:nvSpPr>
          <p:spPr bwMode="auto">
            <a:xfrm>
              <a:off x="2928" y="3744"/>
              <a:ext cx="1088" cy="140"/>
            </a:xfrm>
            <a:prstGeom prst="rect">
              <a:avLst/>
            </a:prstGeom>
            <a:solidFill>
              <a:srgbClr val="FFFFFF"/>
            </a:solidFill>
            <a:ln w="9525">
              <a:solidFill>
                <a:srgbClr val="FFFFFF"/>
              </a:solidFill>
              <a:miter lim="800000"/>
              <a:headEnd/>
              <a:tailEnd/>
            </a:ln>
          </p:spPr>
          <p:txBody>
            <a:bodyPr/>
            <a:lstStyle/>
            <a:p>
              <a:pPr algn="ctr"/>
              <a:r>
                <a:rPr lang="en-US" sz="1600" b="1" dirty="0">
                  <a:latin typeface="Trebuchet MS" pitchFamily="34" charset="0"/>
                </a:rPr>
                <a:t>APPLICATIONS</a:t>
              </a:r>
            </a:p>
          </p:txBody>
        </p:sp>
        <p:sp>
          <p:nvSpPr>
            <p:cNvPr id="8201" name="Rectangle 8"/>
            <p:cNvSpPr>
              <a:spLocks noChangeArrowheads="1"/>
            </p:cNvSpPr>
            <p:nvPr/>
          </p:nvSpPr>
          <p:spPr bwMode="auto">
            <a:xfrm>
              <a:off x="1981" y="2514"/>
              <a:ext cx="1105" cy="813"/>
            </a:xfrm>
            <a:prstGeom prst="rect">
              <a:avLst/>
            </a:prstGeom>
            <a:solidFill>
              <a:srgbClr val="FFFFFF"/>
            </a:solidFill>
            <a:ln w="19050">
              <a:solidFill>
                <a:srgbClr val="000000"/>
              </a:solidFill>
              <a:miter lim="800000"/>
              <a:headEnd/>
              <a:tailEnd/>
            </a:ln>
          </p:spPr>
          <p:txBody>
            <a:bodyPr/>
            <a:lstStyle/>
            <a:p>
              <a:endParaRPr lang="en-US"/>
            </a:p>
          </p:txBody>
        </p:sp>
        <p:sp>
          <p:nvSpPr>
            <p:cNvPr id="8202" name="Text Box 9"/>
            <p:cNvSpPr txBox="1">
              <a:spLocks noChangeArrowheads="1"/>
            </p:cNvSpPr>
            <p:nvPr/>
          </p:nvSpPr>
          <p:spPr bwMode="auto">
            <a:xfrm>
              <a:off x="1824" y="2236"/>
              <a:ext cx="638" cy="165"/>
            </a:xfrm>
            <a:prstGeom prst="rect">
              <a:avLst/>
            </a:prstGeom>
            <a:solidFill>
              <a:srgbClr val="FFFFFF"/>
            </a:solidFill>
            <a:ln w="9525">
              <a:solidFill>
                <a:srgbClr val="FFFFFF"/>
              </a:solidFill>
              <a:miter lim="800000"/>
              <a:headEnd/>
              <a:tailEnd/>
            </a:ln>
          </p:spPr>
          <p:txBody>
            <a:bodyPr/>
            <a:lstStyle/>
            <a:p>
              <a:r>
                <a:rPr lang="en-US" b="1" dirty="0">
                  <a:latin typeface="Trebuchet MS" pitchFamily="34" charset="0"/>
                </a:rPr>
                <a:t>DBMS</a:t>
              </a:r>
            </a:p>
          </p:txBody>
        </p:sp>
        <p:sp>
          <p:nvSpPr>
            <p:cNvPr id="8203" name="Text Box 10"/>
            <p:cNvSpPr txBox="1">
              <a:spLocks noChangeArrowheads="1"/>
            </p:cNvSpPr>
            <p:nvPr/>
          </p:nvSpPr>
          <p:spPr bwMode="auto">
            <a:xfrm>
              <a:off x="2055" y="2800"/>
              <a:ext cx="957" cy="162"/>
            </a:xfrm>
            <a:prstGeom prst="rect">
              <a:avLst/>
            </a:prstGeom>
            <a:solidFill>
              <a:srgbClr val="FFFFFF"/>
            </a:solidFill>
            <a:ln w="9525">
              <a:solidFill>
                <a:srgbClr val="FFFFFF"/>
              </a:solidFill>
              <a:miter lim="800000"/>
              <a:headEnd/>
              <a:tailEnd/>
            </a:ln>
          </p:spPr>
          <p:txBody>
            <a:bodyPr/>
            <a:lstStyle/>
            <a:p>
              <a:pPr algn="ctr"/>
              <a:r>
                <a:rPr lang="en-US" b="1">
                  <a:latin typeface="Trebuchet MS" pitchFamily="34" charset="0"/>
                </a:rPr>
                <a:t>DATA</a:t>
              </a:r>
            </a:p>
          </p:txBody>
        </p:sp>
        <p:grpSp>
          <p:nvGrpSpPr>
            <p:cNvPr id="8204" name="Group 11"/>
            <p:cNvGrpSpPr>
              <a:grpSpLocks/>
            </p:cNvGrpSpPr>
            <p:nvPr/>
          </p:nvGrpSpPr>
          <p:grpSpPr bwMode="auto">
            <a:xfrm>
              <a:off x="722" y="2658"/>
              <a:ext cx="391" cy="271"/>
              <a:chOff x="1484" y="7776"/>
              <a:chExt cx="739" cy="701"/>
            </a:xfrm>
          </p:grpSpPr>
          <p:sp>
            <p:nvSpPr>
              <p:cNvPr id="8210" name="Line 12"/>
              <p:cNvSpPr>
                <a:spLocks noChangeShapeType="1"/>
              </p:cNvSpPr>
              <p:nvPr/>
            </p:nvSpPr>
            <p:spPr bwMode="auto">
              <a:xfrm>
                <a:off x="1484" y="7776"/>
                <a:ext cx="0" cy="701"/>
              </a:xfrm>
              <a:prstGeom prst="line">
                <a:avLst/>
              </a:prstGeom>
              <a:noFill/>
              <a:ln w="19050">
                <a:solidFill>
                  <a:srgbClr val="000000"/>
                </a:solidFill>
                <a:round/>
                <a:headEnd/>
                <a:tailEnd/>
              </a:ln>
            </p:spPr>
            <p:txBody>
              <a:bodyPr/>
              <a:lstStyle/>
              <a:p>
                <a:endParaRPr lang="en-US"/>
              </a:p>
            </p:txBody>
          </p:sp>
          <p:sp>
            <p:nvSpPr>
              <p:cNvPr id="8211" name="Line 13"/>
              <p:cNvSpPr>
                <a:spLocks noChangeShapeType="1"/>
              </p:cNvSpPr>
              <p:nvPr/>
            </p:nvSpPr>
            <p:spPr bwMode="auto">
              <a:xfrm>
                <a:off x="1484" y="7776"/>
                <a:ext cx="739" cy="0"/>
              </a:xfrm>
              <a:prstGeom prst="line">
                <a:avLst/>
              </a:prstGeom>
              <a:noFill/>
              <a:ln w="19050">
                <a:solidFill>
                  <a:srgbClr val="000000"/>
                </a:solidFill>
                <a:round/>
                <a:headEnd/>
                <a:tailEnd type="triangle" w="med" len="med"/>
              </a:ln>
            </p:spPr>
            <p:txBody>
              <a:bodyPr/>
              <a:lstStyle/>
              <a:p>
                <a:endParaRPr lang="en-US"/>
              </a:p>
            </p:txBody>
          </p:sp>
        </p:grpSp>
        <p:sp>
          <p:nvSpPr>
            <p:cNvPr id="8205" name="Text Box 14"/>
            <p:cNvSpPr txBox="1">
              <a:spLocks noChangeArrowheads="1"/>
            </p:cNvSpPr>
            <p:nvPr/>
          </p:nvSpPr>
          <p:spPr bwMode="auto">
            <a:xfrm>
              <a:off x="480" y="2937"/>
              <a:ext cx="508" cy="370"/>
            </a:xfrm>
            <a:prstGeom prst="rect">
              <a:avLst/>
            </a:prstGeom>
            <a:solidFill>
              <a:srgbClr val="FFFFFF"/>
            </a:solidFill>
            <a:ln w="9525">
              <a:solidFill>
                <a:srgbClr val="FFFFFF"/>
              </a:solidFill>
              <a:miter lim="800000"/>
              <a:headEnd/>
              <a:tailEnd/>
            </a:ln>
          </p:spPr>
          <p:txBody>
            <a:bodyPr/>
            <a:lstStyle/>
            <a:p>
              <a:pPr>
                <a:spcAft>
                  <a:spcPts val="600"/>
                </a:spcAft>
              </a:pPr>
              <a:r>
                <a:rPr lang="en-US" sz="1600" b="1">
                  <a:latin typeface="Trebuchet MS" pitchFamily="34" charset="0"/>
                </a:rPr>
                <a:t>END </a:t>
              </a:r>
              <a:br>
                <a:rPr lang="en-US" sz="1600" b="1">
                  <a:latin typeface="Trebuchet MS" pitchFamily="34" charset="0"/>
                </a:rPr>
              </a:br>
              <a:r>
                <a:rPr lang="en-US" sz="1600" b="1">
                  <a:latin typeface="Trebuchet MS" pitchFamily="34" charset="0"/>
                </a:rPr>
                <a:t>USER</a:t>
              </a:r>
            </a:p>
          </p:txBody>
        </p:sp>
        <p:grpSp>
          <p:nvGrpSpPr>
            <p:cNvPr id="8206" name="Group 15"/>
            <p:cNvGrpSpPr>
              <a:grpSpLocks/>
            </p:cNvGrpSpPr>
            <p:nvPr/>
          </p:nvGrpSpPr>
          <p:grpSpPr bwMode="auto">
            <a:xfrm>
              <a:off x="4043" y="2691"/>
              <a:ext cx="369" cy="271"/>
              <a:chOff x="7767" y="7861"/>
              <a:chExt cx="697" cy="701"/>
            </a:xfrm>
          </p:grpSpPr>
          <p:sp>
            <p:nvSpPr>
              <p:cNvPr id="8208" name="Line 16"/>
              <p:cNvSpPr>
                <a:spLocks noChangeShapeType="1"/>
              </p:cNvSpPr>
              <p:nvPr/>
            </p:nvSpPr>
            <p:spPr bwMode="auto">
              <a:xfrm>
                <a:off x="7767" y="7861"/>
                <a:ext cx="697" cy="0"/>
              </a:xfrm>
              <a:prstGeom prst="line">
                <a:avLst/>
              </a:prstGeom>
              <a:noFill/>
              <a:ln w="19050">
                <a:solidFill>
                  <a:srgbClr val="000000"/>
                </a:solidFill>
                <a:round/>
                <a:headEnd type="triangle" w="med" len="med"/>
                <a:tailEnd/>
              </a:ln>
            </p:spPr>
            <p:txBody>
              <a:bodyPr/>
              <a:lstStyle/>
              <a:p>
                <a:endParaRPr lang="en-US"/>
              </a:p>
            </p:txBody>
          </p:sp>
          <p:sp>
            <p:nvSpPr>
              <p:cNvPr id="8209" name="Line 17"/>
              <p:cNvSpPr>
                <a:spLocks noChangeShapeType="1"/>
              </p:cNvSpPr>
              <p:nvPr/>
            </p:nvSpPr>
            <p:spPr bwMode="auto">
              <a:xfrm>
                <a:off x="8464" y="7861"/>
                <a:ext cx="0" cy="701"/>
              </a:xfrm>
              <a:prstGeom prst="line">
                <a:avLst/>
              </a:prstGeom>
              <a:noFill/>
              <a:ln w="19050">
                <a:solidFill>
                  <a:srgbClr val="000000"/>
                </a:solidFill>
                <a:round/>
                <a:headEnd/>
                <a:tailEnd/>
              </a:ln>
            </p:spPr>
            <p:txBody>
              <a:bodyPr/>
              <a:lstStyle/>
              <a:p>
                <a:endParaRPr lang="en-US"/>
              </a:p>
            </p:txBody>
          </p:sp>
        </p:grpSp>
        <p:sp>
          <p:nvSpPr>
            <p:cNvPr id="8207" name="Text Box 18"/>
            <p:cNvSpPr txBox="1">
              <a:spLocks noChangeArrowheads="1"/>
            </p:cNvSpPr>
            <p:nvPr/>
          </p:nvSpPr>
          <p:spPr bwMode="auto">
            <a:xfrm>
              <a:off x="4179" y="2992"/>
              <a:ext cx="525" cy="377"/>
            </a:xfrm>
            <a:prstGeom prst="rect">
              <a:avLst/>
            </a:prstGeom>
            <a:solidFill>
              <a:srgbClr val="FFFFFF"/>
            </a:solidFill>
            <a:ln w="9525">
              <a:solidFill>
                <a:srgbClr val="FFFFFF"/>
              </a:solidFill>
              <a:miter lim="800000"/>
              <a:headEnd/>
              <a:tailEnd/>
            </a:ln>
          </p:spPr>
          <p:txBody>
            <a:bodyPr/>
            <a:lstStyle/>
            <a:p>
              <a:r>
                <a:rPr lang="en-US" sz="1600" b="1">
                  <a:latin typeface="Trebuchet MS" pitchFamily="34" charset="0"/>
                </a:rPr>
                <a:t>END </a:t>
              </a:r>
              <a:br>
                <a:rPr lang="en-US" sz="1600" b="1">
                  <a:latin typeface="Trebuchet MS" pitchFamily="34" charset="0"/>
                </a:rPr>
              </a:br>
              <a:r>
                <a:rPr lang="en-US" sz="1600" b="1">
                  <a:latin typeface="Trebuchet MS" pitchFamily="34" charset="0"/>
                </a:rPr>
                <a:t>USER</a:t>
              </a:r>
            </a:p>
          </p:txBody>
        </p:sp>
      </p:grpSp>
      <p:sp>
        <p:nvSpPr>
          <p:cNvPr id="8195" name="Rectangle 38"/>
          <p:cNvSpPr>
            <a:spLocks noGrp="1" noChangeArrowheads="1"/>
          </p:cNvSpPr>
          <p:nvPr>
            <p:ph type="title"/>
          </p:nvPr>
        </p:nvSpPr>
        <p:spPr/>
        <p:txBody>
          <a:bodyPr/>
          <a:lstStyle/>
          <a:p>
            <a:r>
              <a:rPr lang="en-US" dirty="0" smtClean="0"/>
              <a:t>Introduction to Database</a:t>
            </a:r>
          </a:p>
        </p:txBody>
      </p:sp>
      <p:sp>
        <p:nvSpPr>
          <p:cNvPr id="8196" name="Rectangle 39"/>
          <p:cNvSpPr>
            <a:spLocks noGrp="1" noChangeArrowheads="1"/>
          </p:cNvSpPr>
          <p:nvPr>
            <p:ph idx="1"/>
          </p:nvPr>
        </p:nvSpPr>
        <p:spPr/>
        <p:txBody>
          <a:bodyPr/>
          <a:lstStyle/>
          <a:p>
            <a:r>
              <a:rPr lang="en-US" sz="1800" b="0" dirty="0" smtClean="0"/>
              <a:t>DB - A set of inter-related data </a:t>
            </a:r>
          </a:p>
          <a:p>
            <a:r>
              <a:rPr lang="en-US" sz="1800" b="0" dirty="0" smtClean="0"/>
              <a:t>MS - A software that manages the data </a:t>
            </a:r>
          </a:p>
          <a:p>
            <a:r>
              <a:rPr lang="en-US" sz="1800" b="0" dirty="0" smtClean="0"/>
              <a:t>SCHEMA - A set of tables and relationships, which meet a specific need </a:t>
            </a:r>
          </a:p>
        </p:txBody>
      </p:sp>
    </p:spTree>
    <p:extLst>
      <p:ext uri="{BB962C8B-B14F-4D97-AF65-F5344CB8AC3E}">
        <p14:creationId xmlns:p14="http://schemas.microsoft.com/office/powerpoint/2010/main" val="50440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p:cNvSpPr>
            <a:spLocks noGrp="1" noChangeArrowheads="1"/>
          </p:cNvSpPr>
          <p:nvPr>
            <p:ph type="title"/>
          </p:nvPr>
        </p:nvSpPr>
        <p:spPr/>
        <p:txBody>
          <a:bodyPr vert="horz" lIns="90488" tIns="44450" rIns="90488" bIns="44450" rtlCol="0" anchor="ctr">
            <a:noAutofit/>
          </a:bodyPr>
          <a:lstStyle/>
          <a:p>
            <a:r>
              <a:rPr lang="en-US" dirty="0" smtClean="0"/>
              <a:t>Database Administrator</a:t>
            </a:r>
          </a:p>
        </p:txBody>
      </p:sp>
      <p:sp>
        <p:nvSpPr>
          <p:cNvPr id="9219" name="Rectangle 11"/>
          <p:cNvSpPr>
            <a:spLocks noGrp="1" noChangeArrowheads="1"/>
          </p:cNvSpPr>
          <p:nvPr>
            <p:ph idx="1"/>
          </p:nvPr>
        </p:nvSpPr>
        <p:spPr/>
        <p:txBody>
          <a:bodyPr vert="horz" lIns="90488" tIns="44450" rIns="90488" bIns="44450" rtlCol="0">
            <a:noAutofit/>
          </a:bodyPr>
          <a:lstStyle/>
          <a:p>
            <a:pPr marL="285750" indent="-285750">
              <a:buFont typeface="Wingdings" panose="05000000000000000000" pitchFamily="2" charset="2"/>
              <a:buChar char="§"/>
            </a:pPr>
            <a:r>
              <a:rPr lang="en-US" sz="1800" b="0" dirty="0" smtClean="0"/>
              <a:t>Is  a database architect who is responsible for design and implementation of new databases.</a:t>
            </a:r>
          </a:p>
          <a:p>
            <a:pPr marL="285750" indent="-285750">
              <a:buFont typeface="Wingdings" panose="05000000000000000000" pitchFamily="2" charset="2"/>
              <a:buChar char="§"/>
            </a:pPr>
            <a:r>
              <a:rPr lang="en-US" sz="1800" b="0" dirty="0" smtClean="0"/>
              <a:t>Manages the database centrally</a:t>
            </a:r>
          </a:p>
          <a:p>
            <a:pPr marL="285750" indent="-285750">
              <a:buFont typeface="Wingdings" panose="05000000000000000000" pitchFamily="2" charset="2"/>
              <a:buChar char="§"/>
            </a:pPr>
            <a:r>
              <a:rPr lang="en-US" sz="1800" b="0" dirty="0" smtClean="0"/>
              <a:t>Decides on the type of data, internal structures and their relationships </a:t>
            </a:r>
          </a:p>
          <a:p>
            <a:pPr marL="285750" indent="-285750">
              <a:buFont typeface="Wingdings" panose="05000000000000000000" pitchFamily="2" charset="2"/>
              <a:buChar char="§"/>
            </a:pPr>
            <a:r>
              <a:rPr lang="en-US" sz="1800" b="0" dirty="0" smtClean="0"/>
              <a:t>Ensures the security of the database</a:t>
            </a:r>
          </a:p>
          <a:p>
            <a:pPr marL="285750" indent="-285750">
              <a:buFont typeface="Wingdings" panose="05000000000000000000" pitchFamily="2" charset="2"/>
              <a:buChar char="§"/>
            </a:pPr>
            <a:r>
              <a:rPr lang="en-US" sz="1800" b="0" dirty="0" smtClean="0"/>
              <a:t>Controls access to the data through the user codes and passwords </a:t>
            </a:r>
          </a:p>
          <a:p>
            <a:pPr marL="285750" indent="-285750">
              <a:buFont typeface="Wingdings" panose="05000000000000000000" pitchFamily="2" charset="2"/>
              <a:buChar char="§"/>
            </a:pPr>
            <a:r>
              <a:rPr lang="en-US" sz="1800" b="0" dirty="0" smtClean="0"/>
              <a:t>Can restrict the views or operations that the users can perform on the database.</a:t>
            </a:r>
          </a:p>
        </p:txBody>
      </p:sp>
    </p:spTree>
    <p:extLst>
      <p:ext uri="{BB962C8B-B14F-4D97-AF65-F5344CB8AC3E}">
        <p14:creationId xmlns:p14="http://schemas.microsoft.com/office/powerpoint/2010/main" val="1339872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75"/>
          <p:cNvSpPr>
            <a:spLocks noGrp="1" noChangeArrowheads="1"/>
          </p:cNvSpPr>
          <p:nvPr>
            <p:ph type="title"/>
          </p:nvPr>
        </p:nvSpPr>
        <p:spPr/>
        <p:txBody>
          <a:bodyPr vert="horz" lIns="90488" tIns="44450" rIns="90488" bIns="44450" rtlCol="0" anchor="ctr">
            <a:noAutofit/>
          </a:bodyPr>
          <a:lstStyle/>
          <a:p>
            <a:r>
              <a:rPr lang="en-US" dirty="0" smtClean="0"/>
              <a:t>Characteristics of DBMS</a:t>
            </a:r>
          </a:p>
        </p:txBody>
      </p:sp>
      <p:sp>
        <p:nvSpPr>
          <p:cNvPr id="10243" name="Rectangle 3076"/>
          <p:cNvSpPr>
            <a:spLocks noGrp="1" noChangeArrowheads="1"/>
          </p:cNvSpPr>
          <p:nvPr>
            <p:ph idx="1"/>
          </p:nvPr>
        </p:nvSpPr>
        <p:spPr/>
        <p:txBody>
          <a:bodyPr vert="horz" lIns="90488" tIns="44450" rIns="90488" bIns="44450" rtlCol="0">
            <a:noAutofit/>
          </a:bodyPr>
          <a:lstStyle/>
          <a:p>
            <a:pPr>
              <a:lnSpc>
                <a:spcPts val="3800"/>
              </a:lnSpc>
            </a:pPr>
            <a:r>
              <a:rPr lang="en-US" sz="1800" dirty="0" smtClean="0"/>
              <a:t>Control of Data Redundancy</a:t>
            </a:r>
          </a:p>
          <a:p>
            <a:pPr lvl="1">
              <a:lnSpc>
                <a:spcPts val="3800"/>
              </a:lnSpc>
            </a:pPr>
            <a:r>
              <a:rPr lang="en-GB" sz="1800" dirty="0" smtClean="0">
                <a:latin typeface="+mj-lt"/>
              </a:rPr>
              <a:t>Same data is stored at number of places</a:t>
            </a:r>
          </a:p>
          <a:p>
            <a:pPr lvl="1">
              <a:lnSpc>
                <a:spcPts val="3800"/>
              </a:lnSpc>
            </a:pPr>
            <a:r>
              <a:rPr lang="en-GB" sz="1800" dirty="0" smtClean="0">
                <a:latin typeface="+mj-lt"/>
              </a:rPr>
              <a:t>DBMS helps in removing redundancies by providing means of integration. </a:t>
            </a:r>
          </a:p>
          <a:p>
            <a:pPr>
              <a:lnSpc>
                <a:spcPts val="3800"/>
              </a:lnSpc>
            </a:pPr>
            <a:r>
              <a:rPr lang="en-US" sz="1800" dirty="0" smtClean="0"/>
              <a:t>Sharing of Data</a:t>
            </a:r>
          </a:p>
          <a:p>
            <a:pPr lvl="1">
              <a:lnSpc>
                <a:spcPts val="3800"/>
              </a:lnSpc>
            </a:pPr>
            <a:r>
              <a:rPr lang="en-GB" sz="1800" dirty="0" smtClean="0">
                <a:latin typeface="+mj-lt"/>
              </a:rPr>
              <a:t>DBMS allow many applications to share the data. </a:t>
            </a:r>
          </a:p>
          <a:p>
            <a:pPr>
              <a:lnSpc>
                <a:spcPts val="3800"/>
              </a:lnSpc>
            </a:pPr>
            <a:r>
              <a:rPr lang="en-US" sz="1800" dirty="0" smtClean="0"/>
              <a:t>Maintenance of Integrity</a:t>
            </a:r>
          </a:p>
          <a:p>
            <a:pPr lvl="1">
              <a:lnSpc>
                <a:spcPts val="3800"/>
              </a:lnSpc>
            </a:pPr>
            <a:r>
              <a:rPr lang="en-GB" sz="1800" dirty="0" smtClean="0">
                <a:latin typeface="+mj-lt"/>
              </a:rPr>
              <a:t>Refers to the correctness, consistency and interrelationship of data with respect to the application, which uses the data. </a:t>
            </a:r>
          </a:p>
        </p:txBody>
      </p:sp>
    </p:spTree>
    <p:extLst>
      <p:ext uri="{BB962C8B-B14F-4D97-AF65-F5344CB8AC3E}">
        <p14:creationId xmlns:p14="http://schemas.microsoft.com/office/powerpoint/2010/main" val="568849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099"/>
          <p:cNvSpPr>
            <a:spLocks noGrp="1" noChangeArrowheads="1"/>
          </p:cNvSpPr>
          <p:nvPr>
            <p:ph type="title"/>
          </p:nvPr>
        </p:nvSpPr>
        <p:spPr/>
        <p:txBody>
          <a:bodyPr vert="horz" lIns="90488" tIns="44450" rIns="90488" bIns="44450" rtlCol="0" anchor="ctr">
            <a:noAutofit/>
          </a:bodyPr>
          <a:lstStyle/>
          <a:p>
            <a:r>
              <a:rPr lang="en-US" dirty="0" smtClean="0"/>
              <a:t>Characteristics of DBMS</a:t>
            </a:r>
          </a:p>
        </p:txBody>
      </p:sp>
      <p:sp>
        <p:nvSpPr>
          <p:cNvPr id="11267" name="Rectangle 4100"/>
          <p:cNvSpPr>
            <a:spLocks noGrp="1" noChangeArrowheads="1"/>
          </p:cNvSpPr>
          <p:nvPr>
            <p:ph idx="1"/>
          </p:nvPr>
        </p:nvSpPr>
        <p:spPr/>
        <p:txBody>
          <a:bodyPr vert="horz" lIns="90488" tIns="44450" rIns="90488" bIns="44450" rtlCol="0">
            <a:noAutofit/>
          </a:bodyPr>
          <a:lstStyle/>
          <a:p>
            <a:r>
              <a:rPr lang="en-US" sz="1800" dirty="0" smtClean="0"/>
              <a:t>Support for Transaction Control and Recovery</a:t>
            </a:r>
          </a:p>
          <a:p>
            <a:endParaRPr lang="en-US" sz="1800" dirty="0" smtClean="0"/>
          </a:p>
          <a:p>
            <a:pPr lvl="1"/>
            <a:r>
              <a:rPr lang="en-GB" sz="1800" dirty="0" smtClean="0">
                <a:latin typeface="+mj-lt"/>
              </a:rPr>
              <a:t>DBMS ensures that updates take place physically after a logical transaction is complete.</a:t>
            </a:r>
          </a:p>
          <a:p>
            <a:pPr lvl="1"/>
            <a:endParaRPr lang="en-US" sz="1800" dirty="0" smtClean="0">
              <a:latin typeface="+mj-lt"/>
            </a:endParaRPr>
          </a:p>
          <a:p>
            <a:r>
              <a:rPr lang="en-US" sz="1800" dirty="0" smtClean="0"/>
              <a:t>Data Independence</a:t>
            </a:r>
          </a:p>
          <a:p>
            <a:endParaRPr lang="en-US" sz="1800" dirty="0" smtClean="0"/>
          </a:p>
          <a:p>
            <a:pPr lvl="1"/>
            <a:r>
              <a:rPr lang="en-GB" sz="1800" dirty="0" smtClean="0">
                <a:latin typeface="+mj-lt"/>
              </a:rPr>
              <a:t>In DBMS, the application programs are transparent to the physical organization and access techniques.</a:t>
            </a:r>
          </a:p>
          <a:p>
            <a:pPr lvl="1"/>
            <a:endParaRPr lang="en-GB" sz="1800" dirty="0" smtClean="0">
              <a:latin typeface="+mj-lt"/>
            </a:endParaRPr>
          </a:p>
          <a:p>
            <a:r>
              <a:rPr lang="en-US" sz="1800" dirty="0" smtClean="0"/>
              <a:t>Availability of Productivity Tools</a:t>
            </a:r>
          </a:p>
          <a:p>
            <a:endParaRPr lang="en-US" sz="1800" dirty="0" smtClean="0"/>
          </a:p>
          <a:p>
            <a:pPr lvl="1"/>
            <a:r>
              <a:rPr lang="en-GB" sz="1800" dirty="0" smtClean="0">
                <a:latin typeface="+mj-lt"/>
              </a:rPr>
              <a:t>Tools like query language, screen and report painter and other 4GL tools are available. </a:t>
            </a:r>
          </a:p>
        </p:txBody>
      </p:sp>
    </p:spTree>
    <p:extLst>
      <p:ext uri="{BB962C8B-B14F-4D97-AF65-F5344CB8AC3E}">
        <p14:creationId xmlns:p14="http://schemas.microsoft.com/office/powerpoint/2010/main" val="1558206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3049</Words>
  <Application>Microsoft Office PowerPoint</Application>
  <PresentationFormat>Widescreen</PresentationFormat>
  <Paragraphs>455</Paragraphs>
  <Slides>58</Slides>
  <Notes>50</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Lucida Sans Unicode</vt:lpstr>
      <vt:lpstr>Papyrus</vt:lpstr>
      <vt:lpstr>Stag Sans Light</vt:lpstr>
      <vt:lpstr>Times New Roman</vt:lpstr>
      <vt:lpstr>Trebuchet MS</vt:lpstr>
      <vt:lpstr>Verdana</vt:lpstr>
      <vt:lpstr>Wingdings</vt:lpstr>
      <vt:lpstr>Atos Syntel</vt:lpstr>
      <vt:lpstr>Introduction to Databases</vt:lpstr>
      <vt:lpstr>Version Control and Revision History</vt:lpstr>
      <vt:lpstr>Iconic Representations.......</vt:lpstr>
      <vt:lpstr>Objectives</vt:lpstr>
      <vt:lpstr>Contents</vt:lpstr>
      <vt:lpstr>Introduction to Database</vt:lpstr>
      <vt:lpstr>Database Administrator</vt:lpstr>
      <vt:lpstr>Characteristics of DBMS</vt:lpstr>
      <vt:lpstr>Characteristics of DBMS</vt:lpstr>
      <vt:lpstr>Characteristics of DBMS</vt:lpstr>
      <vt:lpstr>Levels of Abstraction</vt:lpstr>
      <vt:lpstr>The  Data  Model</vt:lpstr>
      <vt:lpstr>Contd…</vt:lpstr>
      <vt:lpstr>Contd…</vt:lpstr>
      <vt:lpstr>Contd…</vt:lpstr>
      <vt:lpstr>Hierarchical Structure</vt:lpstr>
      <vt:lpstr>The  Hierarchical Model</vt:lpstr>
      <vt:lpstr>Possibilities in Hierarchical Model </vt:lpstr>
      <vt:lpstr>The Network Model</vt:lpstr>
      <vt:lpstr>The Network Model</vt:lpstr>
      <vt:lpstr>Possibilities in Network Model </vt:lpstr>
      <vt:lpstr>The Relational Model</vt:lpstr>
      <vt:lpstr>The Relational Model</vt:lpstr>
      <vt:lpstr>Possibilities in Relational Model </vt:lpstr>
      <vt:lpstr>Relational DBMS</vt:lpstr>
      <vt:lpstr>Properties of Relational Data Structures</vt:lpstr>
      <vt:lpstr>Data Integrity</vt:lpstr>
      <vt:lpstr>Data Integrity (Cont…)</vt:lpstr>
      <vt:lpstr>Data Integrity (Cont…)</vt:lpstr>
      <vt:lpstr>Normalization</vt:lpstr>
      <vt:lpstr>Normalization</vt:lpstr>
      <vt:lpstr> Problems with Unnormalized Database </vt:lpstr>
      <vt:lpstr>Example: UPDATE ANOMALY</vt:lpstr>
      <vt:lpstr>Example: INSERTION ANOMALY</vt:lpstr>
      <vt:lpstr>Example: DELETION ANOMALY  </vt:lpstr>
      <vt:lpstr>Background to normalization: </vt:lpstr>
      <vt:lpstr>Purpose of the Normalization</vt:lpstr>
      <vt:lpstr>Normal forms (abbrev. NF) </vt:lpstr>
      <vt:lpstr>Relationship between Normal Forms</vt:lpstr>
      <vt:lpstr>Unnormalized Relation</vt:lpstr>
      <vt:lpstr>Unnormalized relation contains non atomic values</vt:lpstr>
      <vt:lpstr>First Normal Form (1NF)  </vt:lpstr>
      <vt:lpstr> Example of First Normal form</vt:lpstr>
      <vt:lpstr>Second Normal Form (2NF)  </vt:lpstr>
      <vt:lpstr>Example of 2NF form</vt:lpstr>
      <vt:lpstr>Example for 2nf</vt:lpstr>
      <vt:lpstr>Contd…</vt:lpstr>
      <vt:lpstr>Third Normal form</vt:lpstr>
      <vt:lpstr> The criteria for third normal form (3NF) </vt:lpstr>
      <vt:lpstr>Example of Third Normal form</vt:lpstr>
      <vt:lpstr>Example for 3NF</vt:lpstr>
      <vt:lpstr>Contd…</vt:lpstr>
      <vt:lpstr>Contd…</vt:lpstr>
      <vt:lpstr>BENEFITS OF NORMALIZATION </vt:lpstr>
      <vt:lpstr>DRAWBACKS OF NORMALIZATION </vt:lpstr>
      <vt:lpstr>Summary</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Mane, Manisha</dc:creator>
  <cp:lastModifiedBy>.\syntel</cp:lastModifiedBy>
  <cp:revision>38</cp:revision>
  <dcterms:created xsi:type="dcterms:W3CDTF">2018-07-03T11:34:23Z</dcterms:created>
  <dcterms:modified xsi:type="dcterms:W3CDTF">2020-01-08T10:19:51Z</dcterms:modified>
</cp:coreProperties>
</file>