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68"/>
  </p:notesMasterIdLst>
  <p:sldIdLst>
    <p:sldId id="256" r:id="rId2"/>
    <p:sldId id="326"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32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22"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24" r:id="rId58"/>
    <p:sldId id="315" r:id="rId59"/>
    <p:sldId id="316" r:id="rId60"/>
    <p:sldId id="317" r:id="rId61"/>
    <p:sldId id="318" r:id="rId62"/>
    <p:sldId id="319" r:id="rId63"/>
    <p:sldId id="320" r:id="rId64"/>
    <p:sldId id="321" r:id="rId65"/>
    <p:sldId id="259" r:id="rId66"/>
    <p:sldId id="260"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50" autoAdjust="0"/>
    <p:restoredTop sz="30645" autoAdjust="0"/>
  </p:normalViewPr>
  <p:slideViewPr>
    <p:cSldViewPr snapToGrid="0">
      <p:cViewPr varScale="1">
        <p:scale>
          <a:sx n="83" d="100"/>
          <a:sy n="83" d="100"/>
        </p:scale>
        <p:origin x="108"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603DCF-8287-4976-AB4C-2B308D2B9E45}" type="datetimeFigureOut">
              <a:rPr lang="en-US" smtClean="0"/>
              <a:t>12/27/2019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E3082-D426-4EFC-8B2E-9FFA818FE1F4}" type="slidenum">
              <a:rPr lang="en-US" smtClean="0"/>
              <a:t>‹#›</a:t>
            </a:fld>
            <a:endParaRPr lang="en-US"/>
          </a:p>
        </p:txBody>
      </p:sp>
    </p:spTree>
    <p:extLst>
      <p:ext uri="{BB962C8B-B14F-4D97-AF65-F5344CB8AC3E}">
        <p14:creationId xmlns:p14="http://schemas.microsoft.com/office/powerpoint/2010/main" val="3335626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DE3082-D426-4EFC-8B2E-9FFA818FE1F4}" type="slidenum">
              <a:rPr lang="en-US" smtClean="0"/>
              <a:t>1</a:t>
            </a:fld>
            <a:endParaRPr lang="en-US"/>
          </a:p>
        </p:txBody>
      </p:sp>
    </p:spTree>
    <p:extLst>
      <p:ext uri="{BB962C8B-B14F-4D97-AF65-F5344CB8AC3E}">
        <p14:creationId xmlns:p14="http://schemas.microsoft.com/office/powerpoint/2010/main" val="78618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a:t>
            </a:fld>
            <a:endParaRPr lang="en-US" dirty="0"/>
          </a:p>
        </p:txBody>
      </p:sp>
    </p:spTree>
    <p:extLst>
      <p:ext uri="{BB962C8B-B14F-4D97-AF65-F5344CB8AC3E}">
        <p14:creationId xmlns:p14="http://schemas.microsoft.com/office/powerpoint/2010/main" val="3222566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12</a:t>
            </a:fld>
            <a:endParaRPr lang="en-US" dirty="0"/>
          </a:p>
        </p:txBody>
      </p:sp>
    </p:spTree>
    <p:extLst>
      <p:ext uri="{BB962C8B-B14F-4D97-AF65-F5344CB8AC3E}">
        <p14:creationId xmlns:p14="http://schemas.microsoft.com/office/powerpoint/2010/main" val="2329568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13</a:t>
            </a:fld>
            <a:endParaRPr lang="en-US" dirty="0"/>
          </a:p>
        </p:txBody>
      </p:sp>
    </p:spTree>
    <p:extLst>
      <p:ext uri="{BB962C8B-B14F-4D97-AF65-F5344CB8AC3E}">
        <p14:creationId xmlns:p14="http://schemas.microsoft.com/office/powerpoint/2010/main" val="4245636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a:t>
            </a:fld>
            <a:endParaRPr lang="en-US" dirty="0"/>
          </a:p>
        </p:txBody>
      </p:sp>
    </p:spTree>
    <p:extLst>
      <p:ext uri="{BB962C8B-B14F-4D97-AF65-F5344CB8AC3E}">
        <p14:creationId xmlns:p14="http://schemas.microsoft.com/office/powerpoint/2010/main" val="3252154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a:t>
            </a:fld>
            <a:endParaRPr lang="en-US" dirty="0"/>
          </a:p>
        </p:txBody>
      </p:sp>
    </p:spTree>
    <p:extLst>
      <p:ext uri="{BB962C8B-B14F-4D97-AF65-F5344CB8AC3E}">
        <p14:creationId xmlns:p14="http://schemas.microsoft.com/office/powerpoint/2010/main" val="563438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16</a:t>
            </a:fld>
            <a:endParaRPr lang="en-US" dirty="0"/>
          </a:p>
        </p:txBody>
      </p:sp>
    </p:spTree>
    <p:extLst>
      <p:ext uri="{BB962C8B-B14F-4D97-AF65-F5344CB8AC3E}">
        <p14:creationId xmlns:p14="http://schemas.microsoft.com/office/powerpoint/2010/main" val="1227318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17</a:t>
            </a:fld>
            <a:endParaRPr lang="en-US" dirty="0"/>
          </a:p>
        </p:txBody>
      </p:sp>
    </p:spTree>
    <p:extLst>
      <p:ext uri="{BB962C8B-B14F-4D97-AF65-F5344CB8AC3E}">
        <p14:creationId xmlns:p14="http://schemas.microsoft.com/office/powerpoint/2010/main" val="1807196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18</a:t>
            </a:fld>
            <a:endParaRPr lang="en-US" dirty="0"/>
          </a:p>
        </p:txBody>
      </p:sp>
    </p:spTree>
    <p:extLst>
      <p:ext uri="{BB962C8B-B14F-4D97-AF65-F5344CB8AC3E}">
        <p14:creationId xmlns:p14="http://schemas.microsoft.com/office/powerpoint/2010/main" val="1105405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a:t>
            </a:fld>
            <a:endParaRPr lang="en-US" dirty="0"/>
          </a:p>
        </p:txBody>
      </p:sp>
    </p:spTree>
    <p:extLst>
      <p:ext uri="{BB962C8B-B14F-4D97-AF65-F5344CB8AC3E}">
        <p14:creationId xmlns:p14="http://schemas.microsoft.com/office/powerpoint/2010/main" val="3108535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20</a:t>
            </a:fld>
            <a:endParaRPr lang="en-US" dirty="0"/>
          </a:p>
        </p:txBody>
      </p:sp>
    </p:spTree>
    <p:extLst>
      <p:ext uri="{BB962C8B-B14F-4D97-AF65-F5344CB8AC3E}">
        <p14:creationId xmlns:p14="http://schemas.microsoft.com/office/powerpoint/2010/main" val="2117388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pPr>
                <a:defRPr/>
              </a:pPr>
              <a:t>2</a:t>
            </a:fld>
            <a:endParaRPr lang="en-US" altLang="en-US" dirty="0"/>
          </a:p>
        </p:txBody>
      </p:sp>
    </p:spTree>
    <p:extLst>
      <p:ext uri="{BB962C8B-B14F-4D97-AF65-F5344CB8AC3E}">
        <p14:creationId xmlns:p14="http://schemas.microsoft.com/office/powerpoint/2010/main" val="2140610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a:t>
            </a:fld>
            <a:endParaRPr lang="en-US" dirty="0"/>
          </a:p>
        </p:txBody>
      </p:sp>
    </p:spTree>
    <p:extLst>
      <p:ext uri="{BB962C8B-B14F-4D97-AF65-F5344CB8AC3E}">
        <p14:creationId xmlns:p14="http://schemas.microsoft.com/office/powerpoint/2010/main" val="3190053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a:t>
            </a:fld>
            <a:endParaRPr lang="en-US" dirty="0"/>
          </a:p>
        </p:txBody>
      </p:sp>
    </p:spTree>
    <p:extLst>
      <p:ext uri="{BB962C8B-B14F-4D97-AF65-F5344CB8AC3E}">
        <p14:creationId xmlns:p14="http://schemas.microsoft.com/office/powerpoint/2010/main" val="1089746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a:xfrm>
            <a:off x="0" y="8924925"/>
            <a:ext cx="2967038" cy="469900"/>
          </a:xfrm>
          <a:prstGeom prst="rect">
            <a:avLst/>
          </a:prstGeom>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25</a:t>
            </a:fld>
            <a:endParaRPr lang="en-US"/>
          </a:p>
        </p:txBody>
      </p:sp>
    </p:spTree>
    <p:extLst>
      <p:ext uri="{BB962C8B-B14F-4D97-AF65-F5344CB8AC3E}">
        <p14:creationId xmlns:p14="http://schemas.microsoft.com/office/powerpoint/2010/main" val="125231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27</a:t>
            </a:fld>
            <a:endParaRPr lang="en-US" dirty="0"/>
          </a:p>
        </p:txBody>
      </p:sp>
    </p:spTree>
    <p:extLst>
      <p:ext uri="{BB962C8B-B14F-4D97-AF65-F5344CB8AC3E}">
        <p14:creationId xmlns:p14="http://schemas.microsoft.com/office/powerpoint/2010/main" val="33695318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28</a:t>
            </a:fld>
            <a:endParaRPr lang="en-US" dirty="0"/>
          </a:p>
        </p:txBody>
      </p:sp>
    </p:spTree>
    <p:extLst>
      <p:ext uri="{BB962C8B-B14F-4D97-AF65-F5344CB8AC3E}">
        <p14:creationId xmlns:p14="http://schemas.microsoft.com/office/powerpoint/2010/main" val="36160386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29</a:t>
            </a:fld>
            <a:endParaRPr lang="en-US" dirty="0"/>
          </a:p>
        </p:txBody>
      </p:sp>
    </p:spTree>
    <p:extLst>
      <p:ext uri="{BB962C8B-B14F-4D97-AF65-F5344CB8AC3E}">
        <p14:creationId xmlns:p14="http://schemas.microsoft.com/office/powerpoint/2010/main" val="6181159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30</a:t>
            </a:fld>
            <a:endParaRPr lang="en-US" dirty="0"/>
          </a:p>
        </p:txBody>
      </p:sp>
    </p:spTree>
    <p:extLst>
      <p:ext uri="{BB962C8B-B14F-4D97-AF65-F5344CB8AC3E}">
        <p14:creationId xmlns:p14="http://schemas.microsoft.com/office/powerpoint/2010/main" val="3398196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31</a:t>
            </a:fld>
            <a:endParaRPr lang="en-US" dirty="0"/>
          </a:p>
        </p:txBody>
      </p:sp>
    </p:spTree>
    <p:extLst>
      <p:ext uri="{BB962C8B-B14F-4D97-AF65-F5344CB8AC3E}">
        <p14:creationId xmlns:p14="http://schemas.microsoft.com/office/powerpoint/2010/main" val="11028178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32</a:t>
            </a:fld>
            <a:endParaRPr lang="en-US" dirty="0"/>
          </a:p>
        </p:txBody>
      </p:sp>
    </p:spTree>
    <p:extLst>
      <p:ext uri="{BB962C8B-B14F-4D97-AF65-F5344CB8AC3E}">
        <p14:creationId xmlns:p14="http://schemas.microsoft.com/office/powerpoint/2010/main" val="1426588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33</a:t>
            </a:fld>
            <a:endParaRPr lang="en-US" dirty="0"/>
          </a:p>
        </p:txBody>
      </p:sp>
    </p:spTree>
    <p:extLst>
      <p:ext uri="{BB962C8B-B14F-4D97-AF65-F5344CB8AC3E}">
        <p14:creationId xmlns:p14="http://schemas.microsoft.com/office/powerpoint/2010/main" val="861711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4</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331788" y="727075"/>
            <a:ext cx="6208712"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36197424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34</a:t>
            </a:fld>
            <a:endParaRPr lang="en-US" dirty="0"/>
          </a:p>
        </p:txBody>
      </p:sp>
    </p:spTree>
    <p:extLst>
      <p:ext uri="{BB962C8B-B14F-4D97-AF65-F5344CB8AC3E}">
        <p14:creationId xmlns:p14="http://schemas.microsoft.com/office/powerpoint/2010/main" val="4418049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35</a:t>
            </a:fld>
            <a:endParaRPr lang="en-US" dirty="0"/>
          </a:p>
        </p:txBody>
      </p:sp>
    </p:spTree>
    <p:extLst>
      <p:ext uri="{BB962C8B-B14F-4D97-AF65-F5344CB8AC3E}">
        <p14:creationId xmlns:p14="http://schemas.microsoft.com/office/powerpoint/2010/main" val="29477351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36</a:t>
            </a:fld>
            <a:endParaRPr lang="en-US" dirty="0"/>
          </a:p>
        </p:txBody>
      </p:sp>
    </p:spTree>
    <p:extLst>
      <p:ext uri="{BB962C8B-B14F-4D97-AF65-F5344CB8AC3E}">
        <p14:creationId xmlns:p14="http://schemas.microsoft.com/office/powerpoint/2010/main" val="32434311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37</a:t>
            </a:fld>
            <a:endParaRPr lang="en-US" dirty="0"/>
          </a:p>
        </p:txBody>
      </p:sp>
    </p:spTree>
    <p:extLst>
      <p:ext uri="{BB962C8B-B14F-4D97-AF65-F5344CB8AC3E}">
        <p14:creationId xmlns:p14="http://schemas.microsoft.com/office/powerpoint/2010/main" val="2291783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a:xfrm>
            <a:off x="0" y="8924925"/>
            <a:ext cx="2967038" cy="469900"/>
          </a:xfrm>
          <a:prstGeom prst="rect">
            <a:avLst/>
          </a:prstGeom>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40</a:t>
            </a:fld>
            <a:endParaRPr lang="en-US"/>
          </a:p>
        </p:txBody>
      </p:sp>
    </p:spTree>
    <p:extLst>
      <p:ext uri="{BB962C8B-B14F-4D97-AF65-F5344CB8AC3E}">
        <p14:creationId xmlns:p14="http://schemas.microsoft.com/office/powerpoint/2010/main" val="26277969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42</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331788" y="727075"/>
            <a:ext cx="6208712"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2102078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43</a:t>
            </a:fld>
            <a:endParaRPr lang="en-US" dirty="0"/>
          </a:p>
        </p:txBody>
      </p:sp>
    </p:spTree>
    <p:extLst>
      <p:ext uri="{BB962C8B-B14F-4D97-AF65-F5344CB8AC3E}">
        <p14:creationId xmlns:p14="http://schemas.microsoft.com/office/powerpoint/2010/main" val="8391853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44</a:t>
            </a:fld>
            <a:endParaRPr lang="en-US" dirty="0"/>
          </a:p>
        </p:txBody>
      </p:sp>
    </p:spTree>
    <p:extLst>
      <p:ext uri="{BB962C8B-B14F-4D97-AF65-F5344CB8AC3E}">
        <p14:creationId xmlns:p14="http://schemas.microsoft.com/office/powerpoint/2010/main" val="16997960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45</a:t>
            </a:fld>
            <a:endParaRPr lang="en-US" dirty="0"/>
          </a:p>
        </p:txBody>
      </p:sp>
    </p:spTree>
    <p:extLst>
      <p:ext uri="{BB962C8B-B14F-4D97-AF65-F5344CB8AC3E}">
        <p14:creationId xmlns:p14="http://schemas.microsoft.com/office/powerpoint/2010/main" val="11615798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46</a:t>
            </a:fld>
            <a:endParaRPr lang="en-US" dirty="0"/>
          </a:p>
        </p:txBody>
      </p:sp>
    </p:spTree>
    <p:extLst>
      <p:ext uri="{BB962C8B-B14F-4D97-AF65-F5344CB8AC3E}">
        <p14:creationId xmlns:p14="http://schemas.microsoft.com/office/powerpoint/2010/main" val="2054110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a:t>
            </a:fld>
            <a:endParaRPr lang="en-US" dirty="0"/>
          </a:p>
        </p:txBody>
      </p:sp>
    </p:spTree>
    <p:extLst>
      <p:ext uri="{BB962C8B-B14F-4D97-AF65-F5344CB8AC3E}">
        <p14:creationId xmlns:p14="http://schemas.microsoft.com/office/powerpoint/2010/main" val="24518316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47</a:t>
            </a:fld>
            <a:endParaRPr lang="en-US" dirty="0"/>
          </a:p>
        </p:txBody>
      </p:sp>
    </p:spTree>
    <p:extLst>
      <p:ext uri="{BB962C8B-B14F-4D97-AF65-F5344CB8AC3E}">
        <p14:creationId xmlns:p14="http://schemas.microsoft.com/office/powerpoint/2010/main" val="8681710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48</a:t>
            </a:fld>
            <a:endParaRPr lang="en-US" dirty="0"/>
          </a:p>
        </p:txBody>
      </p:sp>
    </p:spTree>
    <p:extLst>
      <p:ext uri="{BB962C8B-B14F-4D97-AF65-F5344CB8AC3E}">
        <p14:creationId xmlns:p14="http://schemas.microsoft.com/office/powerpoint/2010/main" val="3800340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49</a:t>
            </a:fld>
            <a:endParaRPr lang="en-US" dirty="0"/>
          </a:p>
        </p:txBody>
      </p:sp>
    </p:spTree>
    <p:extLst>
      <p:ext uri="{BB962C8B-B14F-4D97-AF65-F5344CB8AC3E}">
        <p14:creationId xmlns:p14="http://schemas.microsoft.com/office/powerpoint/2010/main" val="16736807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50</a:t>
            </a:fld>
            <a:endParaRPr lang="en-US" dirty="0"/>
          </a:p>
        </p:txBody>
      </p:sp>
    </p:spTree>
    <p:extLst>
      <p:ext uri="{BB962C8B-B14F-4D97-AF65-F5344CB8AC3E}">
        <p14:creationId xmlns:p14="http://schemas.microsoft.com/office/powerpoint/2010/main" val="26583581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51</a:t>
            </a:fld>
            <a:endParaRPr lang="en-US" dirty="0"/>
          </a:p>
        </p:txBody>
      </p:sp>
    </p:spTree>
    <p:extLst>
      <p:ext uri="{BB962C8B-B14F-4D97-AF65-F5344CB8AC3E}">
        <p14:creationId xmlns:p14="http://schemas.microsoft.com/office/powerpoint/2010/main" val="40733049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52</a:t>
            </a:fld>
            <a:endParaRPr lang="en-US" dirty="0"/>
          </a:p>
        </p:txBody>
      </p:sp>
    </p:spTree>
    <p:extLst>
      <p:ext uri="{BB962C8B-B14F-4D97-AF65-F5344CB8AC3E}">
        <p14:creationId xmlns:p14="http://schemas.microsoft.com/office/powerpoint/2010/main" val="29496015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53</a:t>
            </a:fld>
            <a:endParaRPr lang="en-US" dirty="0"/>
          </a:p>
        </p:txBody>
      </p:sp>
    </p:spTree>
    <p:extLst>
      <p:ext uri="{BB962C8B-B14F-4D97-AF65-F5344CB8AC3E}">
        <p14:creationId xmlns:p14="http://schemas.microsoft.com/office/powerpoint/2010/main" val="32971334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54</a:t>
            </a:fld>
            <a:endParaRPr lang="en-US" dirty="0"/>
          </a:p>
        </p:txBody>
      </p:sp>
    </p:spTree>
    <p:extLst>
      <p:ext uri="{BB962C8B-B14F-4D97-AF65-F5344CB8AC3E}">
        <p14:creationId xmlns:p14="http://schemas.microsoft.com/office/powerpoint/2010/main" val="32111411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55</a:t>
            </a:fld>
            <a:endParaRPr lang="en-US" dirty="0"/>
          </a:p>
        </p:txBody>
      </p:sp>
    </p:spTree>
    <p:extLst>
      <p:ext uri="{BB962C8B-B14F-4D97-AF65-F5344CB8AC3E}">
        <p14:creationId xmlns:p14="http://schemas.microsoft.com/office/powerpoint/2010/main" val="7547540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a:xfrm>
            <a:off x="0" y="8924925"/>
            <a:ext cx="2967038" cy="469900"/>
          </a:xfrm>
          <a:prstGeom prst="rect">
            <a:avLst/>
          </a:prstGeom>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56</a:t>
            </a:fld>
            <a:endParaRPr lang="en-US"/>
          </a:p>
        </p:txBody>
      </p:sp>
    </p:spTree>
    <p:extLst>
      <p:ext uri="{BB962C8B-B14F-4D97-AF65-F5344CB8AC3E}">
        <p14:creationId xmlns:p14="http://schemas.microsoft.com/office/powerpoint/2010/main" val="1622707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a:t>
            </a:fld>
            <a:endParaRPr lang="en-US" dirty="0"/>
          </a:p>
        </p:txBody>
      </p:sp>
    </p:spTree>
    <p:extLst>
      <p:ext uri="{BB962C8B-B14F-4D97-AF65-F5344CB8AC3E}">
        <p14:creationId xmlns:p14="http://schemas.microsoft.com/office/powerpoint/2010/main" val="13293039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58</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331788" y="727075"/>
            <a:ext cx="6208712"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31087137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59</a:t>
            </a:fld>
            <a:endParaRPr lang="en-US" dirty="0"/>
          </a:p>
        </p:txBody>
      </p:sp>
    </p:spTree>
    <p:extLst>
      <p:ext uri="{BB962C8B-B14F-4D97-AF65-F5344CB8AC3E}">
        <p14:creationId xmlns:p14="http://schemas.microsoft.com/office/powerpoint/2010/main" val="34670227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60</a:t>
            </a:fld>
            <a:endParaRPr lang="en-US" dirty="0"/>
          </a:p>
        </p:txBody>
      </p:sp>
    </p:spTree>
    <p:extLst>
      <p:ext uri="{BB962C8B-B14F-4D97-AF65-F5344CB8AC3E}">
        <p14:creationId xmlns:p14="http://schemas.microsoft.com/office/powerpoint/2010/main" val="15853521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61</a:t>
            </a:fld>
            <a:endParaRPr lang="en-US" dirty="0"/>
          </a:p>
        </p:txBody>
      </p:sp>
    </p:spTree>
    <p:extLst>
      <p:ext uri="{BB962C8B-B14F-4D97-AF65-F5344CB8AC3E}">
        <p14:creationId xmlns:p14="http://schemas.microsoft.com/office/powerpoint/2010/main" val="5101420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5A4532-4A94-4754-A63D-D3D2A5F3E4AE}" type="slidenum">
              <a:rPr lang="en-US" smtClean="0"/>
              <a:pPr>
                <a:defRPr/>
              </a:pPr>
              <a:t>62</a:t>
            </a:fld>
            <a:endParaRPr lang="en-US" dirty="0"/>
          </a:p>
        </p:txBody>
      </p:sp>
    </p:spTree>
    <p:extLst>
      <p:ext uri="{BB962C8B-B14F-4D97-AF65-F5344CB8AC3E}">
        <p14:creationId xmlns:p14="http://schemas.microsoft.com/office/powerpoint/2010/main" val="2645635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a:t>
            </a:fld>
            <a:endParaRPr lang="en-US" dirty="0"/>
          </a:p>
        </p:txBody>
      </p:sp>
    </p:spTree>
    <p:extLst>
      <p:ext uri="{BB962C8B-B14F-4D97-AF65-F5344CB8AC3E}">
        <p14:creationId xmlns:p14="http://schemas.microsoft.com/office/powerpoint/2010/main" val="578548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8</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331788" y="727075"/>
            <a:ext cx="6208712"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841654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9</a:t>
            </a:fld>
            <a:endParaRPr lang="en-US" dirty="0"/>
          </a:p>
        </p:txBody>
      </p:sp>
    </p:spTree>
    <p:extLst>
      <p:ext uri="{BB962C8B-B14F-4D97-AF65-F5344CB8AC3E}">
        <p14:creationId xmlns:p14="http://schemas.microsoft.com/office/powerpoint/2010/main" val="1662167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a:t>
            </a:fld>
            <a:endParaRPr lang="en-US" dirty="0"/>
          </a:p>
        </p:txBody>
      </p:sp>
    </p:spTree>
    <p:extLst>
      <p:ext uri="{BB962C8B-B14F-4D97-AF65-F5344CB8AC3E}">
        <p14:creationId xmlns:p14="http://schemas.microsoft.com/office/powerpoint/2010/main" val="17152564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390532" y="2950236"/>
            <a:ext cx="11574817" cy="984885"/>
          </a:xfrm>
        </p:spPr>
        <p:txBody>
          <a:bodyPr wrap="square" tIns="0" bIns="0" anchor="ctr">
            <a:spAutoFit/>
          </a:bodyPr>
          <a:lstStyle>
            <a:lvl1pPr algn="l">
              <a:defRPr sz="64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390533" y="5703555"/>
            <a:ext cx="3713601" cy="287259"/>
          </a:xfrm>
        </p:spPr>
        <p:txBody>
          <a:bodyPr wrap="none" anchor="b"/>
          <a:lstStyle>
            <a:lvl1pPr marL="0" indent="0" algn="l">
              <a:buNone/>
              <a:defRPr sz="18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8" name="AddClassification"/>
          <p:cNvSpPr txBox="1">
            <a:spLocks noChangeArrowheads="1"/>
          </p:cNvSpPr>
          <p:nvPr/>
        </p:nvSpPr>
        <p:spPr bwMode="auto">
          <a:xfrm>
            <a:off x="5190946" y="6233424"/>
            <a:ext cx="1810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00" b="0" dirty="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2019, Atos</a:t>
            </a:r>
            <a:r>
              <a:rPr lang="en-US" sz="1000" b="0" baseline="0" dirty="0" smtClean="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Syntel </a:t>
            </a:r>
            <a:r>
              <a:rPr lang="en-US" sz="100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Tree>
    <p:extLst>
      <p:ext uri="{BB962C8B-B14F-4D97-AF65-F5344CB8AC3E}">
        <p14:creationId xmlns:p14="http://schemas.microsoft.com/office/powerpoint/2010/main" val="4080446964"/>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83749548"/>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129709310"/>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60691574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156936918"/>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660924460"/>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681382888"/>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080874685"/>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095692288"/>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08"/>
            <a:ext cx="12248651" cy="273411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295895538"/>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026"/>
            <a:ext cx="12248651"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713895054"/>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385665" y="1454400"/>
            <a:ext cx="11570208"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4" name="Straight Connector 3"/>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937099"/>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959105667"/>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97784968"/>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187592129"/>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79346"/>
            <a:ext cx="12272555" cy="2699309"/>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531297634"/>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026"/>
            <a:ext cx="12272555"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201686356"/>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253"/>
            <a:ext cx="12272555" cy="273562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059387100"/>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67175"/>
            <a:ext cx="12272555" cy="2723651"/>
          </a:xfrm>
          <a:prstGeom prst="rect">
            <a:avLst/>
          </a:prstGeom>
        </p:spPr>
      </p:pic>
      <p:sp>
        <p:nvSpPr>
          <p:cNvPr id="5" name="Text Placeholder 4"/>
          <p:cNvSpPr>
            <a:spLocks noGrp="1"/>
          </p:cNvSpPr>
          <p:nvPr>
            <p:ph type="body" sz="quarter" idx="10"/>
          </p:nvPr>
        </p:nvSpPr>
        <p:spPr>
          <a:xfrm>
            <a:off x="6642099" y="2247901"/>
            <a:ext cx="53255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799302409"/>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AddClassification"/>
          <p:cNvSpPr txBox="1">
            <a:spLocks noChangeArrowheads="1"/>
          </p:cNvSpPr>
          <p:nvPr userDrawn="1"/>
        </p:nvSpPr>
        <p:spPr bwMode="auto">
          <a:xfrm>
            <a:off x="4846300" y="6212905"/>
            <a:ext cx="2499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67"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390532" y="2950237"/>
            <a:ext cx="11160125" cy="957527"/>
          </a:xfrm>
          <a:prstGeom prst="rect">
            <a:avLst/>
          </a:prstGeom>
        </p:spPr>
        <p:txBody>
          <a:bodyPr lIns="0" tIns="0" rIns="0" bIns="0" anchor="ctr">
            <a:spAutoFit/>
          </a:bodyPr>
          <a:lstStyle>
            <a:lvl1pPr>
              <a:lnSpc>
                <a:spcPts val="7500"/>
              </a:lnSpc>
              <a:defRPr sz="64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9416950" y="6030111"/>
            <a:ext cx="2548399" cy="444636"/>
          </a:xfrm>
          <a:prstGeom prst="rect">
            <a:avLst/>
          </a:prstGeom>
        </p:spPr>
      </p:pic>
      <p:sp>
        <p:nvSpPr>
          <p:cNvPr id="3" name="Text Placeholder 2"/>
          <p:cNvSpPr>
            <a:spLocks noGrp="1"/>
          </p:cNvSpPr>
          <p:nvPr>
            <p:ph type="body" sz="quarter" idx="10" hasCustomPrompt="1"/>
          </p:nvPr>
        </p:nvSpPr>
        <p:spPr>
          <a:xfrm>
            <a:off x="390533" y="5703555"/>
            <a:ext cx="3713601" cy="287259"/>
          </a:xfrm>
        </p:spPr>
        <p:txBody>
          <a:bodyPr wrap="none" anchor="ctr">
            <a:noAutofit/>
          </a:bodyPr>
          <a:lstStyle>
            <a:lvl1pPr marL="0" indent="0">
              <a:buNone/>
              <a:defRPr sz="1867">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248995172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012637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cSld name="2_Cover">
    <p:spTree>
      <p:nvGrpSpPr>
        <p:cNvPr id="1" name=""/>
        <p:cNvGrpSpPr/>
        <p:nvPr/>
      </p:nvGrpSpPr>
      <p:grpSpPr>
        <a:xfrm>
          <a:off x="0" y="0"/>
          <a:ext cx="0" cy="0"/>
          <a:chOff x="0" y="0"/>
          <a:chExt cx="0" cy="0"/>
        </a:xfrm>
      </p:grpSpPr>
      <p:sp>
        <p:nvSpPr>
          <p:cNvPr id="2" name="Title 1"/>
          <p:cNvSpPr>
            <a:spLocks noGrp="1"/>
          </p:cNvSpPr>
          <p:nvPr>
            <p:ph type="ctrTitle"/>
          </p:nvPr>
        </p:nvSpPr>
        <p:spPr>
          <a:xfrm>
            <a:off x="5410200" y="4580574"/>
            <a:ext cx="6461613" cy="1335024"/>
          </a:xfrm>
        </p:spPr>
        <p:txBody>
          <a:bodyPr rIns="0" anchor="ctr">
            <a:noAutofit/>
          </a:bodyPr>
          <a:lstStyle>
            <a:lvl1pPr algn="r">
              <a:defRPr sz="32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5407005" y="5962651"/>
            <a:ext cx="6464808" cy="476249"/>
          </a:xfrm>
        </p:spPr>
        <p:txBody>
          <a:bodyPr rIns="0" anchor="ctr">
            <a:noAutofit/>
          </a:bodyPr>
          <a:lstStyle>
            <a:lvl1pPr marL="0" indent="0" algn="r">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2368382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cxnSp>
        <p:nvCxnSpPr>
          <p:cNvPr id="3" name="Straight Connector 2"/>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701216"/>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hasCustomPrompt="1"/>
          </p:nvPr>
        </p:nvSpPr>
        <p:spPr>
          <a:xfrm>
            <a:off x="711200" y="304800"/>
            <a:ext cx="10972800" cy="609600"/>
          </a:xfrm>
        </p:spPr>
        <p:txBody>
          <a:bodyPr/>
          <a:lstStyle>
            <a:lvl1pPr>
              <a:defRPr/>
            </a:lvl1pPr>
          </a:lstStyle>
          <a:p>
            <a:pPr eaLnBrk="1" hangingPunct="1"/>
            <a:r>
              <a:rPr lang="en-US" dirty="0" smtClean="0"/>
              <a:t>Oracle SQL</a:t>
            </a:r>
          </a:p>
        </p:txBody>
      </p:sp>
    </p:spTree>
    <p:extLst>
      <p:ext uri="{BB962C8B-B14F-4D97-AF65-F5344CB8AC3E}">
        <p14:creationId xmlns:p14="http://schemas.microsoft.com/office/powerpoint/2010/main" val="83620189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4" y="1218353"/>
            <a:ext cx="5351401" cy="1231106"/>
          </a:xfrm>
          <a:prstGeom prst="rect">
            <a:avLst/>
          </a:prstGeom>
          <a:noFill/>
        </p:spPr>
        <p:txBody>
          <a:bodyPr wrap="none" lIns="0" tIns="0" rIns="0" bIns="0" rtlCol="0">
            <a:spAutoFit/>
          </a:bodyPr>
          <a:lstStyle/>
          <a:p>
            <a:r>
              <a:rPr lang="en-GB" sz="8000" dirty="0" smtClean="0">
                <a:solidFill>
                  <a:schemeClr val="bg1"/>
                </a:solidFill>
              </a:rPr>
              <a:t>Thank You</a:t>
            </a:r>
            <a:endParaRPr lang="en-GB" sz="8000" dirty="0">
              <a:solidFill>
                <a:schemeClr val="bg1"/>
              </a:solidFill>
            </a:endParaRPr>
          </a:p>
        </p:txBody>
      </p:sp>
      <p:sp>
        <p:nvSpPr>
          <p:cNvPr id="7" name="AddNotifier#1"/>
          <p:cNvSpPr txBox="1">
            <a:spLocks noChangeArrowheads="1"/>
          </p:cNvSpPr>
          <p:nvPr userDrawn="1"/>
        </p:nvSpPr>
        <p:spPr bwMode="auto">
          <a:xfrm>
            <a:off x="395392" y="5611000"/>
            <a:ext cx="703156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33" kern="1200" dirty="0">
                <a:solidFill>
                  <a:schemeClr val="bg1"/>
                </a:solidFill>
                <a:latin typeface="Verdana" pitchFamily="34" charset="0"/>
                <a:ea typeface="Verdana" pitchFamily="34" charset="0"/>
                <a:cs typeface="Verdana" pitchFamily="34" charset="0"/>
              </a:rPr>
              <a:t>Atos, the Atos logo, Atos Codex, Atos Consulting, Atos </a:t>
            </a:r>
            <a:r>
              <a:rPr lang="en-US" sz="933" kern="1200" dirty="0" smtClean="0">
                <a:solidFill>
                  <a:schemeClr val="bg1"/>
                </a:solidFill>
                <a:latin typeface="Verdana" pitchFamily="34" charset="0"/>
                <a:ea typeface="Verdana" pitchFamily="34" charset="0"/>
                <a:cs typeface="Verdana" pitchFamily="34" charset="0"/>
              </a:rPr>
              <a:t>Syntel</a:t>
            </a:r>
            <a:r>
              <a:rPr lang="en-US" sz="933"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933" kern="1200" dirty="0" smtClean="0">
                <a:solidFill>
                  <a:schemeClr val="bg1"/>
                </a:solidFill>
                <a:latin typeface="Verdana" pitchFamily="34" charset="0"/>
                <a:ea typeface="Verdana" pitchFamily="34" charset="0"/>
                <a:cs typeface="Verdana" pitchFamily="34" charset="0"/>
              </a:rPr>
              <a:t>it, may </a:t>
            </a:r>
            <a:r>
              <a:rPr lang="en-US" sz="933"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933"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9416950" y="6030111"/>
            <a:ext cx="2548399" cy="444636"/>
          </a:xfrm>
          <a:prstGeom prst="rect">
            <a:avLst/>
          </a:prstGeom>
        </p:spPr>
      </p:pic>
    </p:spTree>
    <p:extLst>
      <p:ext uri="{BB962C8B-B14F-4D97-AF65-F5344CB8AC3E}">
        <p14:creationId xmlns:p14="http://schemas.microsoft.com/office/powerpoint/2010/main" val="12449008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6" name="Straight Connector 5"/>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2427395227"/>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2087515"/>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p:cNvSpPr txBox="1"/>
          <p:nvPr/>
        </p:nvSpPr>
        <p:spPr>
          <a:xfrm>
            <a:off x="395394" y="1218353"/>
            <a:ext cx="5351401" cy="1231106"/>
          </a:xfrm>
          <a:prstGeom prst="rect">
            <a:avLst/>
          </a:prstGeom>
          <a:noFill/>
        </p:spPr>
        <p:txBody>
          <a:bodyPr wrap="none" lIns="0" tIns="0" rIns="0" bIns="0" rtlCol="0">
            <a:spAutoFit/>
          </a:bodyPr>
          <a:lstStyle/>
          <a:p>
            <a:r>
              <a:rPr lang="en-GB" sz="8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7" name="AddNotifier#1"/>
          <p:cNvSpPr txBox="1">
            <a:spLocks noChangeArrowheads="1"/>
          </p:cNvSpPr>
          <p:nvPr/>
        </p:nvSpPr>
        <p:spPr bwMode="auto">
          <a:xfrm>
            <a:off x="397449" y="6018426"/>
            <a:ext cx="647395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00"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164491899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779643152"/>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440488041"/>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720155560"/>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5665" y="164637"/>
            <a:ext cx="11566985"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5665" y="1454400"/>
            <a:ext cx="11570208"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34" name="Straight Connector 33"/>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4">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
        <p:nvSpPr>
          <p:cNvPr id="10" name="AddCustomFooter#1"/>
          <p:cNvSpPr txBox="1"/>
          <p:nvPr userDrawn="1"/>
        </p:nvSpPr>
        <p:spPr>
          <a:xfrm>
            <a:off x="373661" y="6418879"/>
            <a:ext cx="2758769" cy="164212"/>
          </a:xfrm>
          <a:prstGeom prst="rect">
            <a:avLst/>
          </a:prstGeom>
          <a:noFill/>
        </p:spPr>
        <p:txBody>
          <a:bodyPr wrap="none" lIns="0" tIns="0" rIns="0" bIns="0" rtlCol="0" anchor="ctr">
            <a:spAutoFit/>
          </a:bodyPr>
          <a:lstStyle/>
          <a:p>
            <a:fld id="{6971936E-DEB9-479F-A215-67E5B2252768}" type="slidenum">
              <a:rPr lang="en-US" sz="1067" baseline="0" smtClean="0">
                <a:latin typeface="Verdana" pitchFamily="34" charset="0"/>
                <a:ea typeface="Verdana" pitchFamily="34" charset="0"/>
                <a:cs typeface="Verdana" pitchFamily="34" charset="0"/>
              </a:rPr>
              <a:t>‹#›</a:t>
            </a:fld>
            <a:r>
              <a:rPr lang="en-US" sz="1067" baseline="0" dirty="0" smtClean="0">
                <a:latin typeface="Verdana" pitchFamily="34" charset="0"/>
                <a:ea typeface="Verdana" pitchFamily="34" charset="0"/>
                <a:cs typeface="Verdana" pitchFamily="34" charset="0"/>
              </a:rPr>
              <a:t> | </a:t>
            </a:r>
            <a:r>
              <a:rPr lang="en-US" sz="1067" baseline="0" dirty="0">
                <a:latin typeface="Verdana" pitchFamily="34" charset="0"/>
                <a:ea typeface="Verdana" pitchFamily="34" charset="0"/>
                <a:cs typeface="Verdana" pitchFamily="34" charset="0"/>
              </a:rPr>
              <a:t>© Atos | Syntel - For internal use </a:t>
            </a:r>
            <a:endParaRPr lang="nl-NL" sz="1067" dirty="0">
              <a:latin typeface="Verdana" pitchFamily="34" charset="0"/>
              <a:ea typeface="Verdana" pitchFamily="34" charset="0"/>
              <a:cs typeface="Verdana" pitchFamily="34" charset="0"/>
            </a:endParaRPr>
          </a:p>
        </p:txBody>
      </p:sp>
      <p:cxnSp>
        <p:nvCxnSpPr>
          <p:cNvPr id="11" name="Straight Connector 10"/>
          <p:cNvCxnSpPr>
            <a:cxnSpLocks/>
          </p:cNvCxnSpPr>
          <p:nvPr userDrawn="1"/>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06E602D-FA1B-4AE5-B8F2-F42DAE337BD8}"/>
              </a:ext>
            </a:extLst>
          </p:cNvPr>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13" name="Straight Connector 12"/>
          <p:cNvCxnSpPr>
            <a:cxnSpLocks/>
          </p:cNvCxnSpPr>
          <p:nvPr userDrawn="1"/>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81153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69" r:id="rId26"/>
    <p:sldLayoutId id="2147483770" r:id="rId27"/>
    <p:sldLayoutId id="2147483771" r:id="rId28"/>
    <p:sldLayoutId id="2147483772" r:id="rId29"/>
    <p:sldLayoutId id="2147483773" r:id="rId30"/>
    <p:sldLayoutId id="2147483774" r:id="rId31"/>
  </p:sldLayoutIdLst>
  <p:timing>
    <p:tnLst>
      <p:par>
        <p:cTn id="1" dur="indefinite" restart="never" nodeType="tmRoot"/>
      </p:par>
    </p:tnLst>
  </p:timing>
  <p:hf hdr="0" ftr="0" dt="0"/>
  <p:txStyles>
    <p:titleStyle>
      <a:lvl1pPr algn="l" defTabSz="914377"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365751" indent="-365751" algn="l" defTabSz="914377" rtl="0" eaLnBrk="1" latinLnBrk="0" hangingPunct="1">
        <a:lnSpc>
          <a:spcPct val="100000"/>
        </a:lnSpc>
        <a:spcBef>
          <a:spcPts val="0"/>
        </a:spcBef>
        <a:spcAft>
          <a:spcPts val="400"/>
        </a:spcAft>
        <a:buClr>
          <a:schemeClr val="accent1"/>
        </a:buClr>
        <a:buFont typeface="Lucida Sans Unicode" panose="020B0602030504020204" pitchFamily="34" charset="0"/>
        <a:buChar char="▶"/>
        <a:defRPr sz="1800" kern="1200">
          <a:solidFill>
            <a:schemeClr val="tx1"/>
          </a:solidFill>
          <a:latin typeface="+mn-lt"/>
          <a:ea typeface="+mn-ea"/>
          <a:cs typeface="+mn-cs"/>
        </a:defRPr>
      </a:lvl1pPr>
      <a:lvl2pPr marL="731502"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109725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146300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4pPr>
      <a:lvl5pPr marL="1828754"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64.com/ora/clause_constraint.html" TargetMode="External"/><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30.xml"/><Relationship Id="rId4" Type="http://schemas.openxmlformats.org/officeDocument/2006/relationships/image" Target="../media/image38.jpe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png"/><Relationship Id="rId1" Type="http://schemas.openxmlformats.org/officeDocument/2006/relationships/slideLayout" Target="../slideLayouts/slideLayout28.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jpe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30.xml"/><Relationship Id="rId4" Type="http://schemas.openxmlformats.org/officeDocument/2006/relationships/image" Target="../media/image39.jpe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30.xml"/><Relationship Id="rId4" Type="http://schemas.openxmlformats.org/officeDocument/2006/relationships/image" Target="../media/image39.jpeg"/></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30.xml"/><Relationship Id="rId4" Type="http://schemas.openxmlformats.org/officeDocument/2006/relationships/image" Target="../media/image39.jpeg"/></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30.xml"/><Relationship Id="rId4" Type="http://schemas.openxmlformats.org/officeDocument/2006/relationships/image" Target="../media/image39.jpeg"/></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30.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30.xml"/></Relationships>
</file>

<file path=ppt/slides/_rels/slide6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4.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Oracle SQL</a:t>
            </a:r>
            <a:endParaRPr lang="en-US" dirty="0"/>
          </a:p>
        </p:txBody>
      </p:sp>
    </p:spTree>
    <p:extLst>
      <p:ext uri="{BB962C8B-B14F-4D97-AF65-F5344CB8AC3E}">
        <p14:creationId xmlns:p14="http://schemas.microsoft.com/office/powerpoint/2010/main" val="6097314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852814" y="3194137"/>
            <a:ext cx="7391400" cy="1600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CREATE TABLE [schema.]table ( </a:t>
            </a:r>
          </a:p>
          <a:p>
            <a:r>
              <a:rPr lang="en-US" dirty="0">
                <a:solidFill>
                  <a:schemeClr val="tx1">
                    <a:lumMod val="95000"/>
                    <a:lumOff val="5000"/>
                  </a:schemeClr>
                </a:solidFill>
                <a:latin typeface="+mj-lt"/>
                <a:cs typeface="Times New Roman" pitchFamily="18" charset="0"/>
              </a:rPr>
              <a:t>          column datatype [DEFAULT expr]</a:t>
            </a:r>
          </a:p>
          <a:p>
            <a:r>
              <a:rPr lang="en-US" dirty="0">
                <a:solidFill>
                  <a:schemeClr val="tx1">
                    <a:lumMod val="95000"/>
                    <a:lumOff val="5000"/>
                  </a:schemeClr>
                </a:solidFill>
                <a:latin typeface="+mj-lt"/>
                <a:cs typeface="Times New Roman" pitchFamily="18" charset="0"/>
              </a:rPr>
              <a:t>          [column constraints[,…]] [,column datatype [,…]] ) </a:t>
            </a:r>
          </a:p>
          <a:p>
            <a:r>
              <a:rPr lang="en-US" dirty="0">
                <a:solidFill>
                  <a:schemeClr val="tx1">
                    <a:lumMod val="95000"/>
                    <a:lumOff val="5000"/>
                  </a:schemeClr>
                </a:solidFill>
                <a:latin typeface="+mj-lt"/>
                <a:cs typeface="Times New Roman" pitchFamily="18" charset="0"/>
              </a:rPr>
              <a:t>          [ table constraint</a:t>
            </a:r>
            <a:r>
              <a:rPr lang="en-US" dirty="0">
                <a:solidFill>
                  <a:schemeClr val="tx1">
                    <a:lumMod val="95000"/>
                    <a:lumOff val="5000"/>
                  </a:schemeClr>
                </a:solidFill>
                <a:latin typeface="+mj-lt"/>
                <a:cs typeface="Times New Roman" pitchFamily="18" charset="0"/>
                <a:hlinkClick r:id="rId3" action="ppaction://hlinkfile"/>
              </a:rPr>
              <a:t> </a:t>
            </a:r>
            <a:r>
              <a:rPr lang="en-US" dirty="0">
                <a:solidFill>
                  <a:schemeClr val="tx1">
                    <a:lumMod val="95000"/>
                    <a:lumOff val="5000"/>
                  </a:schemeClr>
                </a:solidFill>
                <a:latin typeface="+mj-lt"/>
                <a:cs typeface="Times New Roman" pitchFamily="18" charset="0"/>
              </a:rPr>
              <a:t>[,…]] [ table ref constraint [,…]]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
        <p:nvSpPr>
          <p:cNvPr id="2" name="Title 1"/>
          <p:cNvSpPr>
            <a:spLocks noGrp="1"/>
          </p:cNvSpPr>
          <p:nvPr>
            <p:ph type="title" idx="4294967295"/>
          </p:nvPr>
        </p:nvSpPr>
        <p:spPr/>
        <p:txBody>
          <a:bodyPr/>
          <a:lstStyle/>
          <a:p>
            <a:r>
              <a:rPr lang="en-US" dirty="0" smtClean="0"/>
              <a:t/>
            </a:r>
            <a:br>
              <a:rPr lang="en-US" dirty="0" smtClean="0"/>
            </a:br>
            <a:r>
              <a:rPr lang="en-US" dirty="0" smtClean="0"/>
              <a:t>DDL</a:t>
            </a:r>
            <a:r>
              <a:rPr lang="en-US" dirty="0"/>
              <a:t>:</a:t>
            </a:r>
            <a:br>
              <a:rPr lang="en-US" dirty="0"/>
            </a:br>
            <a:endParaRPr lang="en-US" dirty="0"/>
          </a:p>
        </p:txBody>
      </p:sp>
      <p:sp>
        <p:nvSpPr>
          <p:cNvPr id="7171" name="Rectangle 3"/>
          <p:cNvSpPr>
            <a:spLocks noGrp="1" noChangeArrowheads="1"/>
          </p:cNvSpPr>
          <p:nvPr>
            <p:ph type="body" idx="4294967295"/>
          </p:nvPr>
        </p:nvSpPr>
        <p:spPr>
          <a:xfrm>
            <a:off x="0" y="703263"/>
            <a:ext cx="8661400" cy="5410200"/>
          </a:xfrm>
        </p:spPr>
        <p:txBody>
          <a:bodyPr/>
          <a:lstStyle/>
          <a:p>
            <a:endParaRPr lang="en-US" dirty="0" smtClean="0"/>
          </a:p>
          <a:p>
            <a:pPr lvl="1"/>
            <a:r>
              <a:rPr lang="en-US" sz="1800" dirty="0" smtClean="0">
                <a:latin typeface="+mj-lt"/>
              </a:rPr>
              <a:t>CREATE TABLE: </a:t>
            </a:r>
          </a:p>
          <a:p>
            <a:pPr lvl="2"/>
            <a:r>
              <a:rPr lang="en-US" sz="1800" dirty="0" smtClean="0">
                <a:latin typeface="+mj-lt"/>
              </a:rPr>
              <a:t>Used to create a table to hold the data</a:t>
            </a:r>
          </a:p>
          <a:p>
            <a:pPr lvl="2"/>
            <a:r>
              <a:rPr lang="en-US" sz="1800" dirty="0" smtClean="0">
                <a:latin typeface="+mj-lt"/>
              </a:rPr>
              <a:t>Integrity constraints are used to ensure accuracy and consistency of data in the table</a:t>
            </a: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r>
              <a:rPr lang="en-US" dirty="0" smtClean="0">
                <a:latin typeface="+mj-lt"/>
              </a:rPr>
              <a:t>Constraints can be defined at </a:t>
            </a:r>
          </a:p>
          <a:p>
            <a:pPr lvl="3"/>
            <a:r>
              <a:rPr lang="en-US" dirty="0" smtClean="0">
                <a:latin typeface="+mj-lt"/>
              </a:rPr>
              <a:t>Column Level : Specified immediately after the column definition.</a:t>
            </a:r>
          </a:p>
          <a:p>
            <a:pPr lvl="3"/>
            <a:r>
              <a:rPr lang="en-US" dirty="0" smtClean="0">
                <a:latin typeface="+mj-lt"/>
              </a:rPr>
              <a:t>Table Level : Specified after all the columns are defined.</a:t>
            </a:r>
          </a:p>
          <a:p>
            <a:pPr lvl="1"/>
            <a:endParaRPr lang="en-US" dirty="0" smtClean="0">
              <a:latin typeface="+mj-lt"/>
            </a:endParaRPr>
          </a:p>
          <a:p>
            <a:pPr lvl="2"/>
            <a:endParaRPr lang="en-US" dirty="0" smtClean="0">
              <a:latin typeface="+mj-lt"/>
            </a:endParaRPr>
          </a:p>
          <a:p>
            <a:pPr lvl="1"/>
            <a:endParaRPr lang="en-US" dirty="0" smtClean="0">
              <a:latin typeface="+mj-lt"/>
            </a:endParaRPr>
          </a:p>
          <a:p>
            <a:pPr lvl="1"/>
            <a:endParaRPr lang="en-US" dirty="0" smtClean="0">
              <a:latin typeface="+mj-lt"/>
            </a:endParaRPr>
          </a:p>
          <a:p>
            <a:pPr lvl="2">
              <a:buNone/>
            </a:pPr>
            <a:endParaRPr lang="en-US" dirty="0" smtClean="0">
              <a:latin typeface="+mj-lt"/>
            </a:endParaRPr>
          </a:p>
        </p:txBody>
      </p:sp>
    </p:spTree>
    <p:extLst>
      <p:ext uri="{BB962C8B-B14F-4D97-AF65-F5344CB8AC3E}">
        <p14:creationId xmlns:p14="http://schemas.microsoft.com/office/powerpoint/2010/main" val="231657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9430409"/>
              </p:ext>
            </p:extLst>
          </p:nvPr>
        </p:nvGraphicFramePr>
        <p:xfrm>
          <a:off x="796469" y="2122641"/>
          <a:ext cx="8534400" cy="4487576"/>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tblGrid>
              <a:tr h="358163">
                <a:tc>
                  <a:txBody>
                    <a:bodyPr/>
                    <a:lstStyle/>
                    <a:p>
                      <a:r>
                        <a:rPr lang="en-US" dirty="0" smtClean="0"/>
                        <a:t>Data</a:t>
                      </a:r>
                      <a:r>
                        <a:rPr lang="en-US" baseline="0" dirty="0" smtClean="0"/>
                        <a:t> Type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343240">
                <a:tc>
                  <a:txBody>
                    <a:bodyPr/>
                    <a:lstStyle/>
                    <a:p>
                      <a:r>
                        <a:rPr lang="en-US" sz="1700" dirty="0" smtClean="0"/>
                        <a:t>Char</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A fixed-sized field of characters. Max 2000 bytes/characters.</a:t>
                      </a:r>
                      <a:endParaRPr lang="en-US" sz="1700" dirty="0"/>
                    </a:p>
                  </a:txBody>
                  <a:tcPr/>
                </a:tc>
                <a:extLst>
                  <a:ext uri="{0D108BD9-81ED-4DB2-BD59-A6C34878D82A}">
                    <a16:rowId xmlns:a16="http://schemas.microsoft.com/office/drawing/2014/main" val="10001"/>
                  </a:ext>
                </a:extLst>
              </a:tr>
              <a:tr h="376423">
                <a:tc>
                  <a:txBody>
                    <a:bodyPr/>
                    <a:lstStyle/>
                    <a:p>
                      <a:r>
                        <a:rPr lang="en-US" sz="1700" dirty="0" smtClean="0"/>
                        <a:t>Varchar2</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A variable-sized field of characters. Max 4000 bytes/characters.</a:t>
                      </a:r>
                    </a:p>
                  </a:txBody>
                  <a:tcPr/>
                </a:tc>
                <a:extLst>
                  <a:ext uri="{0D108BD9-81ED-4DB2-BD59-A6C34878D82A}">
                    <a16:rowId xmlns:a16="http://schemas.microsoft.com/office/drawing/2014/main" val="10002"/>
                  </a:ext>
                </a:extLst>
              </a:tr>
              <a:tr h="850638">
                <a:tc>
                  <a:txBody>
                    <a:bodyPr/>
                    <a:lstStyle/>
                    <a:p>
                      <a:r>
                        <a:rPr lang="en-US" sz="1700" dirty="0" smtClean="0"/>
                        <a:t>Number</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A variable-sized number. A NUMBER data type with only one parameter is NUMBER (precision), where the parameter specifies the precision of the number. </a:t>
                      </a:r>
                    </a:p>
                  </a:txBody>
                  <a:tcPr/>
                </a:tc>
                <a:extLst>
                  <a:ext uri="{0D108BD9-81ED-4DB2-BD59-A6C34878D82A}">
                    <a16:rowId xmlns:a16="http://schemas.microsoft.com/office/drawing/2014/main" val="10003"/>
                  </a:ext>
                </a:extLst>
              </a:tr>
              <a:tr h="422715">
                <a:tc>
                  <a:txBody>
                    <a:bodyPr/>
                    <a:lstStyle/>
                    <a:p>
                      <a:r>
                        <a:rPr lang="en-US" sz="1700" dirty="0" smtClean="0"/>
                        <a:t>Date</a:t>
                      </a:r>
                      <a:endParaRPr lang="en-US" sz="1700" dirty="0"/>
                    </a:p>
                  </a:txBody>
                  <a:tcPr/>
                </a:tc>
                <a:tc>
                  <a:txBody>
                    <a:bodyPr/>
                    <a:lstStyle/>
                    <a:p>
                      <a:r>
                        <a:rPr lang="en-US" sz="1700" kern="1200" dirty="0" smtClean="0">
                          <a:solidFill>
                            <a:schemeClr val="dk1"/>
                          </a:solidFill>
                          <a:latin typeface="+mn-lt"/>
                          <a:ea typeface="+mn-ea"/>
                          <a:cs typeface="+mn-cs"/>
                        </a:rPr>
                        <a:t>A </a:t>
                      </a:r>
                      <a:r>
                        <a:rPr lang="en-US" sz="1700" dirty="0" smtClean="0"/>
                        <a:t>fixed-sized</a:t>
                      </a:r>
                      <a:r>
                        <a:rPr lang="en-US" sz="1700" kern="1200" dirty="0" smtClean="0">
                          <a:solidFill>
                            <a:schemeClr val="dk1"/>
                          </a:solidFill>
                          <a:latin typeface="+mn-lt"/>
                          <a:ea typeface="+mn-ea"/>
                          <a:cs typeface="+mn-cs"/>
                        </a:rPr>
                        <a:t> 7 bit field that is used to store dates.</a:t>
                      </a:r>
                      <a:endParaRPr lang="en-US" sz="1700" dirty="0"/>
                    </a:p>
                  </a:txBody>
                  <a:tcPr/>
                </a:tc>
                <a:extLst>
                  <a:ext uri="{0D108BD9-81ED-4DB2-BD59-A6C34878D82A}">
                    <a16:rowId xmlns:a16="http://schemas.microsoft.com/office/drawing/2014/main" val="10004"/>
                  </a:ext>
                </a:extLst>
              </a:tr>
              <a:tr h="371241">
                <a:tc>
                  <a:txBody>
                    <a:bodyPr/>
                    <a:lstStyle/>
                    <a:p>
                      <a:r>
                        <a:rPr lang="en-US" sz="1700" dirty="0" smtClean="0"/>
                        <a:t>Long</a:t>
                      </a:r>
                      <a:endParaRPr lang="en-US" sz="17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A variable-sized field of characters. Max 2GB.</a:t>
                      </a:r>
                    </a:p>
                  </a:txBody>
                  <a:tcPr/>
                </a:tc>
                <a:extLst>
                  <a:ext uri="{0D108BD9-81ED-4DB2-BD59-A6C34878D82A}">
                    <a16:rowId xmlns:a16="http://schemas.microsoft.com/office/drawing/2014/main" val="10005"/>
                  </a:ext>
                </a:extLst>
              </a:tr>
              <a:tr h="619990">
                <a:tc>
                  <a:txBody>
                    <a:bodyPr/>
                    <a:lstStyle/>
                    <a:p>
                      <a:r>
                        <a:rPr lang="en-US" sz="1700" dirty="0" smtClean="0"/>
                        <a:t>RAW and Long RAW</a:t>
                      </a:r>
                      <a:endParaRPr lang="en-US" sz="1700" dirty="0"/>
                    </a:p>
                  </a:txBody>
                  <a:tcPr/>
                </a:tc>
                <a:tc>
                  <a:txBody>
                    <a:bodyPr/>
                    <a:lstStyle/>
                    <a:p>
                      <a:r>
                        <a:rPr lang="en-US" sz="1700" kern="1200" dirty="0" smtClean="0">
                          <a:solidFill>
                            <a:schemeClr val="dk1"/>
                          </a:solidFill>
                          <a:latin typeface="+mn-lt"/>
                          <a:ea typeface="+mn-ea"/>
                          <a:cs typeface="+mn-cs"/>
                        </a:rPr>
                        <a:t>A variable-sized field of raw binary data.</a:t>
                      </a:r>
                      <a:endParaRPr lang="en-US" sz="1700" dirty="0"/>
                    </a:p>
                  </a:txBody>
                  <a:tcPr/>
                </a:tc>
                <a:extLst>
                  <a:ext uri="{0D108BD9-81ED-4DB2-BD59-A6C34878D82A}">
                    <a16:rowId xmlns:a16="http://schemas.microsoft.com/office/drawing/2014/main" val="10006"/>
                  </a:ext>
                </a:extLst>
              </a:tr>
              <a:tr h="619990">
                <a:tc>
                  <a:txBody>
                    <a:bodyPr/>
                    <a:lstStyle/>
                    <a:p>
                      <a:r>
                        <a:rPr lang="en-US" sz="1700" dirty="0" smtClean="0"/>
                        <a:t>BLOB,CLOB</a:t>
                      </a:r>
                      <a:endParaRPr lang="en-US" sz="1700" dirty="0"/>
                    </a:p>
                  </a:txBody>
                  <a:tcPr/>
                </a:tc>
                <a:tc>
                  <a:txBody>
                    <a:bodyPr/>
                    <a:lstStyle/>
                    <a:p>
                      <a:r>
                        <a:rPr lang="en-US" sz="1700" kern="1200" dirty="0" smtClean="0">
                          <a:solidFill>
                            <a:schemeClr val="dk1"/>
                          </a:solidFill>
                          <a:latin typeface="+mn-lt"/>
                          <a:ea typeface="+mn-ea"/>
                          <a:cs typeface="+mn-cs"/>
                        </a:rPr>
                        <a:t>The Binary Large Object  and Character</a:t>
                      </a:r>
                      <a:r>
                        <a:rPr lang="en-US" sz="1700" kern="1200" baseline="0" dirty="0" smtClean="0">
                          <a:solidFill>
                            <a:schemeClr val="dk1"/>
                          </a:solidFill>
                          <a:latin typeface="+mn-lt"/>
                          <a:ea typeface="+mn-ea"/>
                          <a:cs typeface="+mn-cs"/>
                        </a:rPr>
                        <a:t> Large Object to</a:t>
                      </a:r>
                      <a:r>
                        <a:rPr lang="en-US" sz="1700" kern="1200" dirty="0" smtClean="0">
                          <a:solidFill>
                            <a:schemeClr val="dk1"/>
                          </a:solidFill>
                          <a:latin typeface="+mn-lt"/>
                          <a:ea typeface="+mn-ea"/>
                          <a:cs typeface="+mn-cs"/>
                        </a:rPr>
                        <a:t> hold  large data</a:t>
                      </a:r>
                      <a:endParaRPr lang="en-US" sz="1700" dirty="0"/>
                    </a:p>
                  </a:txBody>
                  <a:tcPr/>
                </a:tc>
                <a:extLst>
                  <a:ext uri="{0D108BD9-81ED-4DB2-BD59-A6C34878D82A}">
                    <a16:rowId xmlns:a16="http://schemas.microsoft.com/office/drawing/2014/main" val="10007"/>
                  </a:ext>
                </a:extLst>
              </a:tr>
            </a:tbl>
          </a:graphicData>
        </a:graphic>
      </p:graphicFrame>
      <p:sp>
        <p:nvSpPr>
          <p:cNvPr id="2" name="Title 1"/>
          <p:cNvSpPr>
            <a:spLocks noGrp="1"/>
          </p:cNvSpPr>
          <p:nvPr>
            <p:ph type="title" idx="4294967295"/>
          </p:nvPr>
        </p:nvSpPr>
        <p:spPr/>
        <p:txBody>
          <a:bodyPr/>
          <a:lstStyle/>
          <a:p>
            <a:r>
              <a:rPr lang="en-US" dirty="0" smtClean="0"/>
              <a:t/>
            </a:r>
            <a:br>
              <a:rPr lang="en-US" dirty="0" smtClean="0"/>
            </a:br>
            <a:r>
              <a:rPr lang="en-US" dirty="0" smtClean="0"/>
              <a:t>DDL</a:t>
            </a:r>
            <a:r>
              <a:rPr lang="en-US" dirty="0"/>
              <a:t>:</a:t>
            </a:r>
            <a:br>
              <a:rPr lang="en-US" dirty="0"/>
            </a:br>
            <a:endParaRPr lang="en-US" dirty="0"/>
          </a:p>
        </p:txBody>
      </p:sp>
      <p:sp>
        <p:nvSpPr>
          <p:cNvPr id="7171" name="Rectangle 3"/>
          <p:cNvSpPr>
            <a:spLocks noGrp="1" noChangeArrowheads="1"/>
          </p:cNvSpPr>
          <p:nvPr>
            <p:ph type="body" idx="4294967295"/>
          </p:nvPr>
        </p:nvSpPr>
        <p:spPr>
          <a:xfrm>
            <a:off x="0" y="164637"/>
            <a:ext cx="11338560" cy="6693363"/>
          </a:xfrm>
        </p:spPr>
        <p:txBody>
          <a:bodyPr/>
          <a:lstStyle/>
          <a:p>
            <a:pPr lvl="8">
              <a:buFont typeface="Wingdings" panose="05000000000000000000" pitchFamily="2" charset="2"/>
              <a:buChar char="Ø"/>
            </a:pPr>
            <a:r>
              <a:rPr lang="en-US" dirty="0" smtClean="0">
                <a:latin typeface="+mj-lt"/>
              </a:rPr>
              <a:t>CREATE TABLE: </a:t>
            </a:r>
          </a:p>
          <a:p>
            <a:pPr lvl="8"/>
            <a:r>
              <a:rPr lang="en-US" dirty="0" smtClean="0">
                <a:latin typeface="+mj-lt"/>
              </a:rPr>
              <a:t>Data types:</a:t>
            </a:r>
          </a:p>
          <a:p>
            <a:pPr lvl="8"/>
            <a:r>
              <a:rPr lang="en-US" dirty="0" smtClean="0">
                <a:latin typeface="+mj-lt"/>
              </a:rPr>
              <a:t>Oracle Supports the following data types:</a:t>
            </a:r>
            <a:endParaRPr lang="en-US" sz="1800" dirty="0" smtClean="0">
              <a:latin typeface="+mj-lt"/>
            </a:endParaRPr>
          </a:p>
          <a:p>
            <a:pPr lvl="2"/>
            <a:endParaRPr lang="en-US" sz="1800" dirty="0" smtClean="0">
              <a:latin typeface="+mj-lt"/>
            </a:endParaRPr>
          </a:p>
        </p:txBody>
      </p:sp>
    </p:spTree>
    <p:extLst>
      <p:ext uri="{BB962C8B-B14F-4D97-AF65-F5344CB8AC3E}">
        <p14:creationId xmlns:p14="http://schemas.microsoft.com/office/powerpoint/2010/main" val="1680894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524000" y="2247900"/>
            <a:ext cx="7391400" cy="1447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CREATE TABLE products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product_id</a:t>
            </a:r>
            <a:r>
              <a:rPr lang="en-US" dirty="0">
                <a:solidFill>
                  <a:schemeClr val="tx1">
                    <a:lumMod val="95000"/>
                    <a:lumOff val="5000"/>
                  </a:schemeClr>
                </a:solidFill>
                <a:latin typeface="+mj-lt"/>
                <a:cs typeface="Times New Roman" pitchFamily="18" charset="0"/>
              </a:rPr>
              <a:t> INTEGER,</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product_name</a:t>
            </a:r>
            <a:r>
              <a:rPr lang="en-US" dirty="0">
                <a:solidFill>
                  <a:schemeClr val="tx1">
                    <a:lumMod val="95000"/>
                    <a:lumOff val="5000"/>
                  </a:schemeClr>
                </a:solidFill>
                <a:latin typeface="+mj-lt"/>
                <a:cs typeface="Times New Roman" pitchFamily="18" charset="0"/>
              </a:rPr>
              <a:t> TEXT,</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cost numeric );</a:t>
            </a:r>
            <a:br>
              <a:rPr lang="en-US" dirty="0">
                <a:solidFill>
                  <a:schemeClr val="tx1">
                    <a:lumMod val="95000"/>
                    <a:lumOff val="5000"/>
                  </a:schemeClr>
                </a:solidFill>
                <a:latin typeface="+mj-lt"/>
                <a:cs typeface="Times New Roman" pitchFamily="18" charset="0"/>
              </a:rPr>
            </a:br>
            <a:r>
              <a:rPr lang="en-US" dirty="0">
                <a:latin typeface="+mj-lt"/>
              </a:rPr>
              <a:t/>
            </a:r>
            <a:br>
              <a:rPr lang="en-US" dirty="0">
                <a:latin typeface="+mj-lt"/>
              </a:rPr>
            </a:b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220200" y="990601"/>
            <a:ext cx="1085850" cy="1152525"/>
          </a:xfrm>
          <a:prstGeom prst="rect">
            <a:avLst/>
          </a:prstGeom>
          <a:noFill/>
          <a:ln w="9525">
            <a:noFill/>
            <a:miter lim="800000"/>
            <a:headEnd/>
            <a:tailEnd/>
          </a:ln>
        </p:spPr>
      </p:pic>
      <p:sp>
        <p:nvSpPr>
          <p:cNvPr id="7171" name="Rectangle 3"/>
          <p:cNvSpPr>
            <a:spLocks noGrp="1" noChangeArrowheads="1"/>
          </p:cNvSpPr>
          <p:nvPr>
            <p:ph type="body" idx="4294967295"/>
          </p:nvPr>
        </p:nvSpPr>
        <p:spPr>
          <a:xfrm>
            <a:off x="0" y="990600"/>
            <a:ext cx="8661400" cy="5410200"/>
          </a:xfrm>
        </p:spPr>
        <p:txBody>
          <a:bodyPr/>
          <a:lstStyle/>
          <a:p>
            <a:pPr lvl="1"/>
            <a:r>
              <a:rPr lang="en-US" sz="2000" dirty="0" smtClean="0">
                <a:latin typeface="+mj-lt"/>
              </a:rPr>
              <a:t>CREATE TABLE: </a:t>
            </a:r>
          </a:p>
          <a:p>
            <a:pPr lvl="2"/>
            <a:r>
              <a:rPr lang="en-US" sz="1800" dirty="0" smtClean="0">
                <a:latin typeface="+mj-lt"/>
              </a:rPr>
              <a:t>Example:</a:t>
            </a: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1"/>
            <a:endParaRPr lang="en-US" sz="2000" dirty="0" smtClean="0">
              <a:latin typeface="+mj-lt"/>
            </a:endParaRPr>
          </a:p>
          <a:p>
            <a:pPr lvl="2"/>
            <a:endParaRPr lang="en-US" sz="1800" dirty="0" smtClean="0">
              <a:latin typeface="+mj-lt"/>
            </a:endParaRPr>
          </a:p>
          <a:p>
            <a:pPr lvl="1"/>
            <a:endParaRPr lang="en-US" sz="2000" dirty="0" smtClean="0">
              <a:latin typeface="+mj-lt"/>
            </a:endParaRPr>
          </a:p>
          <a:p>
            <a:pPr lvl="1"/>
            <a:endParaRPr lang="en-US" sz="2000" dirty="0" smtClean="0">
              <a:latin typeface="+mj-lt"/>
            </a:endParaRPr>
          </a:p>
          <a:p>
            <a:pPr lvl="2">
              <a:buNone/>
            </a:pPr>
            <a:endParaRPr lang="en-US" sz="1800" dirty="0" smtClean="0">
              <a:latin typeface="+mj-lt"/>
            </a:endParaRPr>
          </a:p>
        </p:txBody>
      </p:sp>
      <p:sp>
        <p:nvSpPr>
          <p:cNvPr id="2" name="Title 1"/>
          <p:cNvSpPr>
            <a:spLocks noGrp="1"/>
          </p:cNvSpPr>
          <p:nvPr>
            <p:ph type="title" idx="4294967295"/>
          </p:nvPr>
        </p:nvSpPr>
        <p:spPr/>
        <p:txBody>
          <a:bodyPr/>
          <a:lstStyle/>
          <a:p>
            <a:r>
              <a:rPr lang="en-US" dirty="0" smtClean="0"/>
              <a:t>DDL</a:t>
            </a:r>
            <a:endParaRPr lang="en-US" dirty="0"/>
          </a:p>
        </p:txBody>
      </p:sp>
    </p:spTree>
    <p:extLst>
      <p:ext uri="{BB962C8B-B14F-4D97-AF65-F5344CB8AC3E}">
        <p14:creationId xmlns:p14="http://schemas.microsoft.com/office/powerpoint/2010/main" val="3933235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oracle11g-constraints.png"/>
          <p:cNvPicPr>
            <a:picLocks noChangeAspect="1"/>
          </p:cNvPicPr>
          <p:nvPr/>
        </p:nvPicPr>
        <p:blipFill>
          <a:blip r:embed="rId3"/>
          <a:stretch>
            <a:fillRect/>
          </a:stretch>
        </p:blipFill>
        <p:spPr>
          <a:xfrm>
            <a:off x="7924800" y="4912402"/>
            <a:ext cx="3657600" cy="1347170"/>
          </a:xfrm>
          <a:prstGeom prst="rect">
            <a:avLst/>
          </a:prstGeom>
        </p:spPr>
      </p:pic>
      <p:sp>
        <p:nvSpPr>
          <p:cNvPr id="2" name="Title 1"/>
          <p:cNvSpPr>
            <a:spLocks noGrp="1"/>
          </p:cNvSpPr>
          <p:nvPr>
            <p:ph type="title" idx="4294967295"/>
          </p:nvPr>
        </p:nvSpPr>
        <p:spPr>
          <a:xfrm>
            <a:off x="732969" y="472079"/>
            <a:ext cx="11143119" cy="649224"/>
          </a:xfrm>
        </p:spPr>
        <p:txBody>
          <a:bodyPr/>
          <a:lstStyle/>
          <a:p>
            <a:r>
              <a:rPr lang="en-US" dirty="0"/>
              <a:t>DDL:</a:t>
            </a:r>
            <a:br>
              <a:rPr lang="en-US" dirty="0"/>
            </a:br>
            <a:endParaRPr lang="en-US" dirty="0"/>
          </a:p>
        </p:txBody>
      </p:sp>
      <p:sp>
        <p:nvSpPr>
          <p:cNvPr id="7171" name="Rectangle 3"/>
          <p:cNvSpPr>
            <a:spLocks noGrp="1" noChangeArrowheads="1"/>
          </p:cNvSpPr>
          <p:nvPr>
            <p:ph type="body" idx="4294967295"/>
          </p:nvPr>
        </p:nvSpPr>
        <p:spPr>
          <a:xfrm>
            <a:off x="0" y="865188"/>
            <a:ext cx="9067800" cy="5410200"/>
          </a:xfrm>
        </p:spPr>
        <p:txBody>
          <a:bodyPr/>
          <a:lstStyle/>
          <a:p>
            <a:pPr lvl="1"/>
            <a:endParaRPr lang="en-US" sz="1800" dirty="0" smtClean="0">
              <a:latin typeface="+mj-lt"/>
            </a:endParaRPr>
          </a:p>
          <a:p>
            <a:pPr lvl="1"/>
            <a:r>
              <a:rPr lang="en-US" sz="1800" dirty="0" smtClean="0">
                <a:latin typeface="+mj-lt"/>
              </a:rPr>
              <a:t>CREATE </a:t>
            </a:r>
            <a:r>
              <a:rPr lang="en-US" sz="1800" dirty="0" smtClean="0">
                <a:latin typeface="+mj-lt"/>
              </a:rPr>
              <a:t>TABLE: </a:t>
            </a:r>
          </a:p>
          <a:p>
            <a:pPr lvl="2"/>
            <a:r>
              <a:rPr lang="en-US" sz="1800" dirty="0">
                <a:latin typeface="+mj-lt"/>
              </a:rPr>
              <a:t>Constraints</a:t>
            </a:r>
          </a:p>
          <a:p>
            <a:pPr lvl="3"/>
            <a:r>
              <a:rPr lang="en-US" sz="1800" dirty="0">
                <a:latin typeface="+mj-lt"/>
              </a:rPr>
              <a:t>Defined as the rules to preserve the data integrity in the application.</a:t>
            </a:r>
          </a:p>
          <a:p>
            <a:pPr lvl="3"/>
            <a:r>
              <a:rPr lang="en-US" sz="1800" dirty="0">
                <a:latin typeface="+mj-lt"/>
              </a:rPr>
              <a:t>These rules are imposed on a column of a database table, so as to define the basic behavioral layer of a column of the table and check the sanctity of the data flowing into it.</a:t>
            </a:r>
          </a:p>
          <a:p>
            <a:pPr lvl="3"/>
            <a:r>
              <a:rPr lang="en-US" sz="1800" dirty="0">
                <a:latin typeface="+mj-lt"/>
              </a:rPr>
              <a:t>The data which violates the rule, fails to pass the constraint layer and oracle raises a predefined exception.</a:t>
            </a:r>
          </a:p>
          <a:p>
            <a:pPr lvl="3"/>
            <a:r>
              <a:rPr lang="en-US" sz="1800" dirty="0">
                <a:latin typeface="+mj-lt"/>
              </a:rPr>
              <a:t>They  can be defined when a table is first created via the CREATE TABLE statement, or after the table is already created. </a:t>
            </a:r>
          </a:p>
          <a:p>
            <a:pPr lvl="3"/>
            <a:r>
              <a:rPr lang="en-US" sz="1800" dirty="0">
                <a:latin typeface="+mj-lt"/>
              </a:rPr>
              <a:t>The key milestones achieved by the usage of constraints are:</a:t>
            </a:r>
          </a:p>
          <a:p>
            <a:pPr lvl="4"/>
            <a:r>
              <a:rPr lang="en-US" dirty="0">
                <a:latin typeface="+mj-lt"/>
              </a:rPr>
              <a:t>Validate NULL property of the data</a:t>
            </a:r>
          </a:p>
          <a:p>
            <a:pPr lvl="4"/>
            <a:r>
              <a:rPr lang="en-US" dirty="0">
                <a:latin typeface="+mj-lt"/>
              </a:rPr>
              <a:t>Validate uniqueness of the data</a:t>
            </a:r>
          </a:p>
          <a:p>
            <a:pPr lvl="4"/>
            <a:r>
              <a:rPr lang="en-US" dirty="0">
                <a:latin typeface="+mj-lt"/>
              </a:rPr>
              <a:t>Validate referential integrity of the data</a:t>
            </a:r>
            <a:endParaRPr lang="en-US" sz="2400" dirty="0" smtClean="0">
              <a:latin typeface="+mj-lt"/>
            </a:endParaRPr>
          </a:p>
          <a:p>
            <a:pPr lvl="2"/>
            <a:endParaRPr lang="en-US" sz="3600" dirty="0" smtClean="0">
              <a:latin typeface="+mj-lt"/>
            </a:endParaRPr>
          </a:p>
          <a:p>
            <a:pPr lvl="2"/>
            <a:endParaRPr lang="en-US" sz="3600" dirty="0" smtClean="0">
              <a:latin typeface="+mj-lt"/>
            </a:endParaRPr>
          </a:p>
          <a:p>
            <a:pPr lvl="2"/>
            <a:endParaRPr lang="en-US" sz="3600" dirty="0" smtClean="0">
              <a:latin typeface="+mj-lt"/>
            </a:endParaRPr>
          </a:p>
          <a:p>
            <a:pPr lvl="2"/>
            <a:endParaRPr lang="en-US" sz="3600" dirty="0" smtClean="0">
              <a:latin typeface="+mj-lt"/>
            </a:endParaRPr>
          </a:p>
          <a:p>
            <a:pPr lvl="2"/>
            <a:endParaRPr lang="en-US" sz="3600" dirty="0" smtClean="0">
              <a:latin typeface="+mj-lt"/>
            </a:endParaRPr>
          </a:p>
          <a:p>
            <a:pPr lvl="2"/>
            <a:endParaRPr lang="en-US" sz="3600" dirty="0" smtClean="0">
              <a:latin typeface="+mj-lt"/>
            </a:endParaRPr>
          </a:p>
          <a:p>
            <a:pPr lvl="2"/>
            <a:endParaRPr lang="en-US" sz="3600" dirty="0" smtClean="0">
              <a:latin typeface="+mj-lt"/>
            </a:endParaRPr>
          </a:p>
          <a:p>
            <a:pPr lvl="1"/>
            <a:endParaRPr lang="en-US" sz="4000" dirty="0" smtClean="0">
              <a:latin typeface="+mj-lt"/>
            </a:endParaRPr>
          </a:p>
          <a:p>
            <a:pPr lvl="2"/>
            <a:endParaRPr lang="en-US" sz="3600" dirty="0" smtClean="0">
              <a:latin typeface="+mj-lt"/>
            </a:endParaRPr>
          </a:p>
          <a:p>
            <a:pPr lvl="1"/>
            <a:endParaRPr lang="en-US" sz="4000" dirty="0" smtClean="0">
              <a:latin typeface="+mj-lt"/>
            </a:endParaRPr>
          </a:p>
          <a:p>
            <a:pPr lvl="1"/>
            <a:endParaRPr lang="en-US" sz="4000" dirty="0" smtClean="0">
              <a:latin typeface="+mj-lt"/>
            </a:endParaRPr>
          </a:p>
          <a:p>
            <a:pPr lvl="2">
              <a:buNone/>
            </a:pPr>
            <a:endParaRPr lang="en-US" sz="3600" dirty="0" smtClean="0">
              <a:latin typeface="+mj-lt"/>
            </a:endParaRPr>
          </a:p>
        </p:txBody>
      </p:sp>
    </p:spTree>
    <p:extLst>
      <p:ext uri="{BB962C8B-B14F-4D97-AF65-F5344CB8AC3E}">
        <p14:creationId xmlns:p14="http://schemas.microsoft.com/office/powerpoint/2010/main" val="963506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905000" y="2305050"/>
          <a:ext cx="8534400" cy="4149189"/>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7239000">
                  <a:extLst>
                    <a:ext uri="{9D8B030D-6E8A-4147-A177-3AD203B41FA5}">
                      <a16:colId xmlns:a16="http://schemas.microsoft.com/office/drawing/2014/main" val="20001"/>
                    </a:ext>
                  </a:extLst>
                </a:gridCol>
              </a:tblGrid>
              <a:tr h="446415">
                <a:tc>
                  <a:txBody>
                    <a:bodyPr/>
                    <a:lstStyle/>
                    <a:p>
                      <a:r>
                        <a:rPr lang="en-US" dirty="0" smtClean="0"/>
                        <a:t>Data</a:t>
                      </a:r>
                      <a:r>
                        <a:rPr lang="en-US" baseline="0" dirty="0" smtClean="0"/>
                        <a:t> Type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6203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CHECK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Used to set one or more conditions that the value in a column must meet before it is stored.</a:t>
                      </a:r>
                    </a:p>
                  </a:txBody>
                  <a:tcPr/>
                </a:tc>
                <a:extLst>
                  <a:ext uri="{0D108BD9-81ED-4DB2-BD59-A6C34878D82A}">
                    <a16:rowId xmlns:a16="http://schemas.microsoft.com/office/drawing/2014/main" val="10001"/>
                  </a:ext>
                </a:extLst>
              </a:tr>
              <a:tr h="5807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UNIQUE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Ensures that all values in a specified column are distinct, that is, the column cannot contain two identical instances of any value.</a:t>
                      </a:r>
                    </a:p>
                  </a:txBody>
                  <a:tcPr/>
                </a:tc>
                <a:extLst>
                  <a:ext uri="{0D108BD9-81ED-4DB2-BD59-A6C34878D82A}">
                    <a16:rowId xmlns:a16="http://schemas.microsoft.com/office/drawing/2014/main" val="10002"/>
                  </a:ext>
                </a:extLst>
              </a:tr>
              <a:tr h="4073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NOT NULL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prevents the inclusion of NULL values in a column.</a:t>
                      </a:r>
                    </a:p>
                  </a:txBody>
                  <a:tcPr/>
                </a:tc>
                <a:extLst>
                  <a:ext uri="{0D108BD9-81ED-4DB2-BD59-A6C34878D82A}">
                    <a16:rowId xmlns:a16="http://schemas.microsoft.com/office/drawing/2014/main" val="10003"/>
                  </a:ext>
                </a:extLst>
              </a:tr>
              <a:tr h="744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Primary Key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Used to uniquely identify each row in a table. It acts to enforce row-level integrity of the table, </a:t>
                      </a:r>
                    </a:p>
                  </a:txBody>
                  <a:tcPr/>
                </a:tc>
                <a:extLst>
                  <a:ext uri="{0D108BD9-81ED-4DB2-BD59-A6C34878D82A}">
                    <a16:rowId xmlns:a16="http://schemas.microsoft.com/office/drawing/2014/main" val="10004"/>
                  </a:ext>
                </a:extLst>
              </a:tr>
              <a:tr h="1004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Foreign Key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kern="1200" dirty="0" smtClean="0">
                          <a:solidFill>
                            <a:schemeClr val="dk1"/>
                          </a:solidFill>
                          <a:latin typeface="+mn-lt"/>
                          <a:ea typeface="+mn-ea"/>
                          <a:cs typeface="+mn-cs"/>
                        </a:rPr>
                        <a:t>Defines constraint between two tables in a database The foreign key identifies a column (or set of columns) in one table (the "referencing" table) that refers to set of columns in another table (the "referenced" table).</a:t>
                      </a:r>
                    </a:p>
                  </a:txBody>
                  <a:tcPr/>
                </a:tc>
                <a:extLst>
                  <a:ext uri="{0D108BD9-81ED-4DB2-BD59-A6C34878D82A}">
                    <a16:rowId xmlns:a16="http://schemas.microsoft.com/office/drawing/2014/main" val="10005"/>
                  </a:ext>
                </a:extLst>
              </a:tr>
            </a:tbl>
          </a:graphicData>
        </a:graphic>
      </p:graphicFrame>
      <p:sp>
        <p:nvSpPr>
          <p:cNvPr id="2" name="Title 1"/>
          <p:cNvSpPr>
            <a:spLocks noGrp="1"/>
          </p:cNvSpPr>
          <p:nvPr>
            <p:ph type="title" idx="4294967295"/>
          </p:nvPr>
        </p:nvSpPr>
        <p:spPr/>
        <p:txBody>
          <a:bodyPr/>
          <a:lstStyle/>
          <a:p>
            <a:r>
              <a:rPr lang="en-US" dirty="0" smtClean="0"/>
              <a:t/>
            </a:r>
            <a:br>
              <a:rPr lang="en-US" dirty="0" smtClean="0"/>
            </a:br>
            <a:r>
              <a:rPr lang="en-US" dirty="0" smtClean="0"/>
              <a:t>DDL</a:t>
            </a:r>
            <a:r>
              <a:rPr lang="en-US" dirty="0"/>
              <a:t>:</a:t>
            </a:r>
            <a:br>
              <a:rPr lang="en-US" dirty="0"/>
            </a:br>
            <a:endParaRPr lang="en-US" dirty="0"/>
          </a:p>
        </p:txBody>
      </p:sp>
      <p:sp>
        <p:nvSpPr>
          <p:cNvPr id="7171" name="Rectangle 3"/>
          <p:cNvSpPr>
            <a:spLocks noGrp="1" noChangeArrowheads="1"/>
          </p:cNvSpPr>
          <p:nvPr>
            <p:ph type="body" idx="4294967295"/>
          </p:nvPr>
        </p:nvSpPr>
        <p:spPr>
          <a:xfrm>
            <a:off x="3124200" y="838200"/>
            <a:ext cx="9067800" cy="5410200"/>
          </a:xfrm>
        </p:spPr>
        <p:txBody>
          <a:bodyPr/>
          <a:lstStyle/>
          <a:p>
            <a:pPr lvl="1"/>
            <a:r>
              <a:rPr lang="en-US" sz="1800" dirty="0" smtClean="0">
                <a:latin typeface="+mj-lt"/>
              </a:rPr>
              <a:t>CREATE TABLE: </a:t>
            </a:r>
          </a:p>
          <a:p>
            <a:pPr lvl="2"/>
            <a:r>
              <a:rPr lang="en-US" sz="1800" dirty="0">
                <a:latin typeface="+mj-lt"/>
              </a:rPr>
              <a:t>Constraints</a:t>
            </a:r>
          </a:p>
          <a:p>
            <a:pPr lvl="3"/>
            <a:r>
              <a:rPr lang="en-US" sz="1800" dirty="0">
                <a:latin typeface="+mj-lt"/>
              </a:rPr>
              <a:t>Some of the constraints are</a:t>
            </a:r>
            <a:r>
              <a:rPr lang="en-US" sz="1800" dirty="0"/>
              <a:t>:</a:t>
            </a:r>
            <a:r>
              <a:rPr lang="en-US" sz="2400" dirty="0" smtClean="0"/>
              <a:t/>
            </a:r>
            <a:br>
              <a:rPr lang="en-US" sz="2400" dirty="0" smtClean="0"/>
            </a:br>
            <a:endParaRPr lang="en-US" sz="2400" dirty="0" smtClean="0"/>
          </a:p>
          <a:p>
            <a:pPr lvl="2"/>
            <a:endParaRPr lang="en-US" sz="2400" dirty="0" smtClean="0"/>
          </a:p>
          <a:p>
            <a:pPr lvl="2"/>
            <a:endParaRPr lang="en-US" sz="2400" dirty="0" smtClean="0"/>
          </a:p>
          <a:p>
            <a:pPr lvl="2"/>
            <a:endParaRPr lang="en-US" sz="2400" dirty="0" smtClean="0"/>
          </a:p>
          <a:p>
            <a:pPr lvl="2"/>
            <a:endParaRPr lang="en-US" sz="2400" dirty="0" smtClean="0"/>
          </a:p>
          <a:p>
            <a:pPr lvl="2"/>
            <a:endParaRPr lang="en-US" sz="2400" dirty="0" smtClean="0"/>
          </a:p>
          <a:p>
            <a:pPr lvl="2"/>
            <a:endParaRPr lang="en-US" sz="2400" dirty="0" smtClean="0"/>
          </a:p>
          <a:p>
            <a:pPr lvl="2"/>
            <a:endParaRPr lang="en-US" sz="2400" dirty="0" smtClean="0"/>
          </a:p>
          <a:p>
            <a:pPr lvl="1"/>
            <a:endParaRPr lang="en-US" sz="2800" dirty="0" smtClean="0"/>
          </a:p>
          <a:p>
            <a:pPr lvl="2"/>
            <a:endParaRPr lang="en-US" sz="2400" dirty="0" smtClean="0"/>
          </a:p>
          <a:p>
            <a:pPr lvl="1"/>
            <a:endParaRPr lang="en-US" sz="2800" dirty="0" smtClean="0"/>
          </a:p>
          <a:p>
            <a:pPr lvl="1"/>
            <a:endParaRPr lang="en-US" sz="2800" dirty="0" smtClean="0"/>
          </a:p>
          <a:p>
            <a:pPr lvl="2">
              <a:buNone/>
            </a:pPr>
            <a:endParaRPr lang="en-US" sz="2400" dirty="0" smtClean="0"/>
          </a:p>
        </p:txBody>
      </p:sp>
    </p:spTree>
    <p:extLst>
      <p:ext uri="{BB962C8B-B14F-4D97-AF65-F5344CB8AC3E}">
        <p14:creationId xmlns:p14="http://schemas.microsoft.com/office/powerpoint/2010/main" val="281630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828800" y="2410216"/>
            <a:ext cx="7391400" cy="1447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CREATE TABLE products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product_id</a:t>
            </a:r>
            <a:r>
              <a:rPr lang="en-US" dirty="0">
                <a:solidFill>
                  <a:schemeClr val="tx1">
                    <a:lumMod val="95000"/>
                    <a:lumOff val="5000"/>
                  </a:schemeClr>
                </a:solidFill>
                <a:latin typeface="+mj-lt"/>
                <a:cs typeface="Times New Roman" pitchFamily="18" charset="0"/>
              </a:rPr>
              <a:t> NUMBER(5),</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product_name</a:t>
            </a:r>
            <a:r>
              <a:rPr lang="en-US" dirty="0">
                <a:solidFill>
                  <a:schemeClr val="tx1">
                    <a:lumMod val="95000"/>
                    <a:lumOff val="5000"/>
                  </a:schemeClr>
                </a:solidFill>
                <a:latin typeface="+mj-lt"/>
                <a:cs typeface="Times New Roman" pitchFamily="18" charset="0"/>
              </a:rPr>
              <a:t> TEXT NOT NULL</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cost numeric );</a:t>
            </a:r>
            <a:br>
              <a:rPr lang="en-US" dirty="0">
                <a:solidFill>
                  <a:schemeClr val="tx1">
                    <a:lumMod val="95000"/>
                    <a:lumOff val="5000"/>
                  </a:schemeClr>
                </a:solidFill>
                <a:latin typeface="+mj-lt"/>
                <a:cs typeface="Times New Roman" pitchFamily="18" charset="0"/>
              </a:rPr>
            </a:br>
            <a:r>
              <a:rPr lang="en-US" dirty="0">
                <a:latin typeface="+mj-lt"/>
              </a:rPr>
              <a:t/>
            </a:r>
            <a:br>
              <a:rPr lang="en-US" dirty="0">
                <a:latin typeface="+mj-lt"/>
              </a:rPr>
            </a:b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220200" y="990601"/>
            <a:ext cx="1085850" cy="1152525"/>
          </a:xfrm>
          <a:prstGeom prst="rect">
            <a:avLst/>
          </a:prstGeom>
          <a:noFill/>
          <a:ln w="9525">
            <a:noFill/>
            <a:miter lim="800000"/>
            <a:headEnd/>
            <a:tailEnd/>
          </a:ln>
        </p:spPr>
      </p:pic>
      <p:sp>
        <p:nvSpPr>
          <p:cNvPr id="7171" name="Rectangle 3"/>
          <p:cNvSpPr>
            <a:spLocks noGrp="1" noChangeArrowheads="1"/>
          </p:cNvSpPr>
          <p:nvPr>
            <p:ph type="body" idx="4294967295"/>
          </p:nvPr>
        </p:nvSpPr>
        <p:spPr>
          <a:xfrm>
            <a:off x="0" y="308610"/>
            <a:ext cx="12070080" cy="6115050"/>
          </a:xfrm>
        </p:spPr>
        <p:txBody>
          <a:bodyPr/>
          <a:lstStyle/>
          <a:p>
            <a:pPr lvl="1"/>
            <a:r>
              <a:rPr lang="en-US" sz="1800" dirty="0" smtClean="0">
                <a:latin typeface="+mj-lt"/>
              </a:rPr>
              <a:t>CREATE TABLE: </a:t>
            </a:r>
          </a:p>
          <a:p>
            <a:pPr lvl="2"/>
            <a:r>
              <a:rPr lang="en-US" sz="1800" dirty="0" smtClean="0">
                <a:latin typeface="+mj-lt"/>
              </a:rPr>
              <a:t>Example: NOT NULL </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marL="731502" lvl="2" indent="0">
              <a:buNone/>
            </a:pPr>
            <a:endParaRPr lang="en-US" dirty="0" smtClean="0"/>
          </a:p>
          <a:p>
            <a:pPr lvl="2"/>
            <a:endParaRPr lang="en-US" dirty="0" smtClean="0"/>
          </a:p>
          <a:p>
            <a:pPr lvl="2"/>
            <a:r>
              <a:rPr lang="en-US" b="1" dirty="0" smtClean="0"/>
              <a:t>Note : </a:t>
            </a:r>
            <a:r>
              <a:rPr lang="en-US" dirty="0" smtClean="0"/>
              <a:t>‘Not Null’ constraint can be defined only at the column level. </a:t>
            </a:r>
          </a:p>
          <a:p>
            <a:pPr lvl="2"/>
            <a:r>
              <a:rPr lang="en-US" dirty="0" smtClean="0"/>
              <a:t>If any NULL values are encountered during insertion, Oracle raises exception 	‘ORA-01400: cannot insert NULL into [Column description]’. </a:t>
            </a:r>
          </a:p>
          <a:p>
            <a:pPr lvl="2"/>
            <a:r>
              <a:rPr lang="en-US" dirty="0" smtClean="0"/>
              <a:t>NOT NULL constraint is also active during update operation; violation of the rule results in exception </a:t>
            </a:r>
          </a:p>
          <a:p>
            <a:pPr lvl="3">
              <a:buNone/>
            </a:pPr>
            <a:r>
              <a:rPr lang="en-US" dirty="0" smtClean="0"/>
              <a:t>		‘</a:t>
            </a:r>
            <a:r>
              <a:rPr lang="en-US" sz="1600" dirty="0"/>
              <a:t>ORA-10407: cannot update [Column description] to NULL’.</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r>
              <a:rPr lang="en-US" dirty="0" smtClean="0"/>
              <a:t/>
            </a:r>
            <a:br>
              <a:rPr lang="en-US" dirty="0" smtClean="0"/>
            </a:br>
            <a:r>
              <a:rPr lang="en-US" dirty="0"/>
              <a:t/>
            </a:r>
            <a:br>
              <a:rPr lang="en-US" dirty="0"/>
            </a:br>
            <a:r>
              <a:rPr lang="en-US" dirty="0" smtClean="0"/>
              <a:t>DDL</a:t>
            </a:r>
            <a:r>
              <a:rPr lang="en-US" dirty="0"/>
              <a:t>:</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4008180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220200" y="990601"/>
            <a:ext cx="1085850" cy="1152525"/>
          </a:xfrm>
          <a:prstGeom prst="rect">
            <a:avLst/>
          </a:prstGeom>
          <a:noFill/>
          <a:ln w="9525">
            <a:noFill/>
            <a:miter lim="800000"/>
            <a:headEnd/>
            <a:tailEnd/>
          </a:ln>
        </p:spPr>
      </p:pic>
      <p:sp>
        <p:nvSpPr>
          <p:cNvPr id="19" name="Rounded Rectangle 18"/>
          <p:cNvSpPr/>
          <p:nvPr/>
        </p:nvSpPr>
        <p:spPr bwMode="auto">
          <a:xfrm>
            <a:off x="1828800" y="2895600"/>
            <a:ext cx="7391400" cy="1295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CREATE TABLE products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product_id</a:t>
            </a:r>
            <a:r>
              <a:rPr lang="en-US" dirty="0">
                <a:solidFill>
                  <a:schemeClr val="tx1">
                    <a:lumMod val="95000"/>
                    <a:lumOff val="5000"/>
                  </a:schemeClr>
                </a:solidFill>
                <a:latin typeface="+mj-lt"/>
                <a:cs typeface="Times New Roman" pitchFamily="18" charset="0"/>
              </a:rPr>
              <a:t> NUMBER(5),</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product_name</a:t>
            </a:r>
            <a:r>
              <a:rPr lang="en-US" dirty="0">
                <a:solidFill>
                  <a:schemeClr val="tx1">
                    <a:lumMod val="95000"/>
                    <a:lumOff val="5000"/>
                  </a:schemeClr>
                </a:solidFill>
                <a:latin typeface="+mj-lt"/>
                <a:cs typeface="Times New Roman" pitchFamily="18" charset="0"/>
              </a:rPr>
              <a:t> TEXT UNIQUE,</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cost numeric );</a:t>
            </a:r>
            <a:br>
              <a:rPr lang="en-US" dirty="0">
                <a:solidFill>
                  <a:schemeClr val="tx1">
                    <a:lumMod val="95000"/>
                    <a:lumOff val="5000"/>
                  </a:schemeClr>
                </a:solidFill>
                <a:latin typeface="+mj-lt"/>
                <a:cs typeface="Times New Roman" pitchFamily="18" charset="0"/>
              </a:rPr>
            </a:br>
            <a:r>
              <a:rPr lang="en-US" dirty="0">
                <a:latin typeface="+mj-lt"/>
              </a:rPr>
              <a:t/>
            </a:r>
            <a:br>
              <a:rPr lang="en-US" dirty="0">
                <a:latin typeface="+mj-lt"/>
              </a:rPr>
            </a:b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
        <p:nvSpPr>
          <p:cNvPr id="6" name="Rounded Rectangle 5"/>
          <p:cNvSpPr/>
          <p:nvPr/>
        </p:nvSpPr>
        <p:spPr bwMode="auto">
          <a:xfrm>
            <a:off x="1828800" y="4519808"/>
            <a:ext cx="7391400" cy="1752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CREATE TABLE products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product_id</a:t>
            </a:r>
            <a:r>
              <a:rPr lang="en-US" dirty="0">
                <a:solidFill>
                  <a:schemeClr val="tx1">
                    <a:lumMod val="95000"/>
                    <a:lumOff val="5000"/>
                  </a:schemeClr>
                </a:solidFill>
                <a:latin typeface="+mj-lt"/>
                <a:cs typeface="Times New Roman" pitchFamily="18" charset="0"/>
              </a:rPr>
              <a:t> NUMBER(5),</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product_name</a:t>
            </a:r>
            <a:r>
              <a:rPr lang="en-US" dirty="0">
                <a:solidFill>
                  <a:schemeClr val="tx1">
                    <a:lumMod val="95000"/>
                    <a:lumOff val="5000"/>
                  </a:schemeClr>
                </a:solidFill>
                <a:latin typeface="+mj-lt"/>
                <a:cs typeface="Times New Roman" pitchFamily="18" charset="0"/>
              </a:rPr>
              <a:t> TEXT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cost numeric,</a:t>
            </a:r>
          </a:p>
          <a:p>
            <a:r>
              <a:rPr lang="en-US" dirty="0">
                <a:solidFill>
                  <a:schemeClr val="tx1">
                    <a:lumMod val="95000"/>
                    <a:lumOff val="5000"/>
                  </a:schemeClr>
                </a:solidFill>
                <a:latin typeface="+mj-lt"/>
                <a:cs typeface="Times New Roman" pitchFamily="18" charset="0"/>
              </a:rPr>
              <a:t>	CONSTRAINT UN_NAME UNIQUE(</a:t>
            </a:r>
            <a:r>
              <a:rPr lang="en-US" dirty="0" err="1">
                <a:solidFill>
                  <a:schemeClr val="tx1">
                    <a:lumMod val="95000"/>
                    <a:lumOff val="5000"/>
                  </a:schemeClr>
                </a:solidFill>
                <a:latin typeface="+mj-lt"/>
                <a:cs typeface="Times New Roman" pitchFamily="18" charset="0"/>
              </a:rPr>
              <a:t>product_name</a:t>
            </a:r>
            <a:r>
              <a:rPr lang="en-US" dirty="0">
                <a:solidFill>
                  <a:schemeClr val="tx1">
                    <a:lumMod val="95000"/>
                    <a:lumOff val="5000"/>
                  </a:schemeClr>
                </a:solidFill>
                <a:latin typeface="+mj-lt"/>
                <a:cs typeface="Times New Roman" pitchFamily="18" charset="0"/>
              </a:rPr>
              <a:t>));</a:t>
            </a:r>
          </a:p>
          <a:p>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a:t>
            </a:r>
            <a:br>
              <a:rPr lang="en-US" dirty="0">
                <a:solidFill>
                  <a:schemeClr val="tx1">
                    <a:lumMod val="95000"/>
                    <a:lumOff val="5000"/>
                  </a:schemeClr>
                </a:solidFill>
                <a:latin typeface="+mj-lt"/>
                <a:cs typeface="Times New Roman" pitchFamily="18" charset="0"/>
              </a:rPr>
            </a:br>
            <a:r>
              <a:rPr lang="en-US" dirty="0">
                <a:latin typeface="+mj-lt"/>
              </a:rPr>
              <a:t/>
            </a:r>
            <a:br>
              <a:rPr lang="en-US" dirty="0">
                <a:latin typeface="+mj-lt"/>
              </a:rPr>
            </a:b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
        <p:nvSpPr>
          <p:cNvPr id="7171" name="Rectangle 3"/>
          <p:cNvSpPr>
            <a:spLocks noGrp="1" noChangeArrowheads="1"/>
          </p:cNvSpPr>
          <p:nvPr>
            <p:ph type="body" idx="4294967295"/>
          </p:nvPr>
        </p:nvSpPr>
        <p:spPr>
          <a:xfrm>
            <a:off x="0" y="990600"/>
            <a:ext cx="12275820" cy="5410200"/>
          </a:xfrm>
        </p:spPr>
        <p:txBody>
          <a:bodyPr/>
          <a:lstStyle/>
          <a:p>
            <a:endParaRPr lang="en-US" dirty="0" smtClean="0"/>
          </a:p>
          <a:p>
            <a:pPr lvl="1"/>
            <a:r>
              <a:rPr lang="en-US" sz="1800" dirty="0" smtClean="0"/>
              <a:t>CREATE TABLE: </a:t>
            </a:r>
          </a:p>
          <a:p>
            <a:pPr lvl="2"/>
            <a:r>
              <a:rPr lang="en-US" sz="1800" dirty="0" smtClean="0"/>
              <a:t>Example: UNIQUE</a:t>
            </a:r>
            <a:endParaRPr lang="en-US" dirty="0" smtClean="0"/>
          </a:p>
          <a:p>
            <a:pPr lvl="2"/>
            <a:r>
              <a:rPr lang="en-US" dirty="0" smtClean="0"/>
              <a:t>It prevents duplication of the column data, but interestingly allows NULLs. It allows multiple NULLs during creation as well as modification of the column data.</a:t>
            </a:r>
          </a:p>
          <a:p>
            <a:pPr lvl="2"/>
            <a:r>
              <a:rPr lang="en-US" dirty="0" smtClean="0"/>
              <a:t>Can also be defined at Table-level as : </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r>
              <a:rPr lang="en-US" dirty="0" smtClean="0"/>
              <a:t>DDL</a:t>
            </a:r>
            <a:endParaRPr lang="en-US" dirty="0"/>
          </a:p>
        </p:txBody>
      </p:sp>
    </p:spTree>
    <p:extLst>
      <p:ext uri="{BB962C8B-B14F-4D97-AF65-F5344CB8AC3E}">
        <p14:creationId xmlns:p14="http://schemas.microsoft.com/office/powerpoint/2010/main" val="2375744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220200" y="990601"/>
            <a:ext cx="1085850" cy="1152525"/>
          </a:xfrm>
          <a:prstGeom prst="rect">
            <a:avLst/>
          </a:prstGeom>
          <a:noFill/>
          <a:ln w="9525">
            <a:noFill/>
            <a:miter lim="800000"/>
            <a:headEnd/>
            <a:tailEnd/>
          </a:ln>
        </p:spPr>
      </p:pic>
      <p:sp>
        <p:nvSpPr>
          <p:cNvPr id="19" name="Rounded Rectangle 18"/>
          <p:cNvSpPr/>
          <p:nvPr/>
        </p:nvSpPr>
        <p:spPr bwMode="auto">
          <a:xfrm>
            <a:off x="1967630" y="4561562"/>
            <a:ext cx="7391400" cy="1295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CREATE TABLE products (</a:t>
            </a:r>
            <a:br>
              <a:rPr lang="en-US" dirty="0">
                <a:solidFill>
                  <a:schemeClr val="tx1">
                    <a:lumMod val="95000"/>
                    <a:lumOff val="5000"/>
                  </a:schemeClr>
                </a:solidFill>
                <a:latin typeface="Times New Roman" pitchFamily="18" charset="0"/>
                <a:cs typeface="Times New Roman" pitchFamily="18" charset="0"/>
              </a:rPr>
            </a:br>
            <a:r>
              <a:rPr lang="en-US" dirty="0">
                <a:solidFill>
                  <a:schemeClr val="tx1">
                    <a:lumMod val="95000"/>
                    <a:lumOff val="5000"/>
                  </a:schemeClr>
                </a:solidFill>
                <a:latin typeface="Times New Roman" pitchFamily="18" charset="0"/>
                <a:cs typeface="Times New Roman" pitchFamily="18" charset="0"/>
              </a:rPr>
              <a:t>	</a:t>
            </a:r>
            <a:r>
              <a:rPr lang="en-US" dirty="0" err="1">
                <a:solidFill>
                  <a:schemeClr val="tx1">
                    <a:lumMod val="95000"/>
                    <a:lumOff val="5000"/>
                  </a:schemeClr>
                </a:solidFill>
                <a:latin typeface="Times New Roman" pitchFamily="18" charset="0"/>
                <a:cs typeface="Times New Roman" pitchFamily="18" charset="0"/>
              </a:rPr>
              <a:t>product_id</a:t>
            </a:r>
            <a:r>
              <a:rPr lang="en-US" dirty="0">
                <a:solidFill>
                  <a:schemeClr val="tx1">
                    <a:lumMod val="95000"/>
                    <a:lumOff val="5000"/>
                  </a:schemeClr>
                </a:solidFill>
                <a:latin typeface="Times New Roman" pitchFamily="18" charset="0"/>
                <a:cs typeface="Times New Roman" pitchFamily="18" charset="0"/>
              </a:rPr>
              <a:t> NUMBER(5) PRIMARY KEY,</a:t>
            </a:r>
            <a:br>
              <a:rPr lang="en-US" dirty="0">
                <a:solidFill>
                  <a:schemeClr val="tx1">
                    <a:lumMod val="95000"/>
                    <a:lumOff val="5000"/>
                  </a:schemeClr>
                </a:solidFill>
                <a:latin typeface="Times New Roman" pitchFamily="18" charset="0"/>
                <a:cs typeface="Times New Roman" pitchFamily="18" charset="0"/>
              </a:rPr>
            </a:br>
            <a:r>
              <a:rPr lang="en-US" dirty="0">
                <a:solidFill>
                  <a:schemeClr val="tx1">
                    <a:lumMod val="95000"/>
                    <a:lumOff val="5000"/>
                  </a:schemeClr>
                </a:solidFill>
                <a:latin typeface="Times New Roman" pitchFamily="18" charset="0"/>
                <a:cs typeface="Times New Roman" pitchFamily="18" charset="0"/>
              </a:rPr>
              <a:t>	</a:t>
            </a:r>
            <a:r>
              <a:rPr lang="en-US" dirty="0" err="1">
                <a:solidFill>
                  <a:schemeClr val="tx1">
                    <a:lumMod val="95000"/>
                    <a:lumOff val="5000"/>
                  </a:schemeClr>
                </a:solidFill>
                <a:latin typeface="Times New Roman" pitchFamily="18" charset="0"/>
                <a:cs typeface="Times New Roman" pitchFamily="18" charset="0"/>
              </a:rPr>
              <a:t>product_name</a:t>
            </a:r>
            <a:r>
              <a:rPr lang="en-US" dirty="0">
                <a:solidFill>
                  <a:schemeClr val="tx1">
                    <a:lumMod val="95000"/>
                    <a:lumOff val="5000"/>
                  </a:schemeClr>
                </a:solidFill>
                <a:latin typeface="Times New Roman" pitchFamily="18" charset="0"/>
                <a:cs typeface="Times New Roman" pitchFamily="18" charset="0"/>
              </a:rPr>
              <a:t> TEXT UNIQUE,</a:t>
            </a:r>
            <a:br>
              <a:rPr lang="en-US" dirty="0">
                <a:solidFill>
                  <a:schemeClr val="tx1">
                    <a:lumMod val="95000"/>
                    <a:lumOff val="5000"/>
                  </a:schemeClr>
                </a:solidFill>
                <a:latin typeface="Times New Roman" pitchFamily="18" charset="0"/>
                <a:cs typeface="Times New Roman" pitchFamily="18" charset="0"/>
              </a:rPr>
            </a:br>
            <a:r>
              <a:rPr lang="en-US" dirty="0">
                <a:solidFill>
                  <a:schemeClr val="tx1">
                    <a:lumMod val="95000"/>
                    <a:lumOff val="5000"/>
                  </a:schemeClr>
                </a:solidFill>
                <a:latin typeface="Times New Roman" pitchFamily="18" charset="0"/>
                <a:cs typeface="Times New Roman" pitchFamily="18" charset="0"/>
              </a:rPr>
              <a:t>	cost numeric );</a:t>
            </a:r>
            <a:br>
              <a:rPr lang="en-US" dirty="0">
                <a:solidFill>
                  <a:schemeClr val="tx1">
                    <a:lumMod val="95000"/>
                    <a:lumOff val="5000"/>
                  </a:schemeClr>
                </a:solidFill>
                <a:latin typeface="Times New Roman" pitchFamily="18" charset="0"/>
                <a:cs typeface="Times New Roman" pitchFamily="18" charset="0"/>
              </a:rPr>
            </a:br>
            <a:r>
              <a:rPr lang="en-US" dirty="0"/>
              <a:t/>
            </a:r>
            <a:br>
              <a:rPr lang="en-US" dirty="0"/>
            </a:br>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r>
              <a:rPr lang="en-US" dirty="0" smtClean="0"/>
              <a:t>DDL</a:t>
            </a:r>
            <a:endParaRPr lang="en-US" dirty="0"/>
          </a:p>
        </p:txBody>
      </p:sp>
      <p:sp>
        <p:nvSpPr>
          <p:cNvPr id="7171" name="Rectangle 3"/>
          <p:cNvSpPr>
            <a:spLocks noGrp="1" noChangeArrowheads="1"/>
          </p:cNvSpPr>
          <p:nvPr>
            <p:ph type="body" idx="4294967295"/>
          </p:nvPr>
        </p:nvSpPr>
        <p:spPr>
          <a:xfrm>
            <a:off x="0" y="990600"/>
            <a:ext cx="8661400" cy="5410200"/>
          </a:xfrm>
        </p:spPr>
        <p:txBody>
          <a:bodyPr/>
          <a:lstStyle/>
          <a:p>
            <a:pPr lvl="1"/>
            <a:r>
              <a:rPr lang="en-US" sz="1800" dirty="0" smtClean="0">
                <a:latin typeface="+mj-lt"/>
              </a:rPr>
              <a:t>CREATE TABLE: </a:t>
            </a:r>
          </a:p>
          <a:p>
            <a:pPr lvl="2"/>
            <a:r>
              <a:rPr lang="en-US" sz="1800" dirty="0" smtClean="0">
                <a:latin typeface="+mj-lt"/>
              </a:rPr>
              <a:t>Example: PRIMARY KEY</a:t>
            </a:r>
          </a:p>
          <a:p>
            <a:pPr lvl="2"/>
            <a:r>
              <a:rPr lang="en-US" sz="1800" dirty="0" smtClean="0">
                <a:latin typeface="+mj-lt"/>
              </a:rPr>
              <a:t>It is referred to as the hybrid evolution of NOT NULL and UNIQUE</a:t>
            </a:r>
          </a:p>
          <a:p>
            <a:pPr lvl="2"/>
            <a:r>
              <a:rPr lang="en-US" sz="1800" dirty="0" smtClean="0">
                <a:latin typeface="+mj-lt"/>
              </a:rPr>
              <a:t>The declaration can be either made at Column level, Table level or using ALTER TABLE command.</a:t>
            </a:r>
          </a:p>
          <a:p>
            <a:pPr lvl="2"/>
            <a:r>
              <a:rPr lang="en-US" sz="1800" dirty="0" smtClean="0">
                <a:latin typeface="+mj-lt"/>
              </a:rPr>
              <a:t>Unlike other constraints, there can be one and only one Primary Key in a table. It can be either a single column or a composite primary key.</a:t>
            </a:r>
          </a:p>
          <a:p>
            <a:pPr lvl="2"/>
            <a:r>
              <a:rPr lang="en-US" sz="1800" dirty="0" smtClean="0">
                <a:latin typeface="+mj-lt"/>
              </a:rPr>
              <a:t>Composite primary keys can accommodate maximum of 32 columns.</a:t>
            </a:r>
          </a:p>
          <a:p>
            <a:pPr lvl="2"/>
            <a:endParaRPr lang="en-US" sz="1800" dirty="0" smtClean="0">
              <a:latin typeface="+mj-lt"/>
            </a:endParaRPr>
          </a:p>
          <a:p>
            <a:pPr lvl="2"/>
            <a:endParaRPr lang="en-US" sz="1800" dirty="0" smtClean="0">
              <a:latin typeface="+mj-lt"/>
            </a:endParaRPr>
          </a:p>
          <a:p>
            <a:pPr lvl="2"/>
            <a:endParaRPr lang="en-US" sz="1800" dirty="0">
              <a:latin typeface="+mj-lt"/>
            </a:endParaRPr>
          </a:p>
          <a:p>
            <a:pPr lvl="2"/>
            <a:endParaRPr lang="en-US" sz="1800" dirty="0" smtClean="0">
              <a:latin typeface="+mj-lt"/>
            </a:endParaRPr>
          </a:p>
          <a:p>
            <a:pPr lvl="2"/>
            <a:endParaRPr lang="en-US" sz="1800" dirty="0">
              <a:latin typeface="+mj-lt"/>
            </a:endParaRPr>
          </a:p>
          <a:p>
            <a:pPr lvl="2"/>
            <a:endParaRPr lang="en-US" sz="1800" dirty="0" smtClean="0">
              <a:latin typeface="+mj-lt"/>
            </a:endParaRPr>
          </a:p>
          <a:p>
            <a:pPr lvl="2"/>
            <a:endParaRPr lang="en-US" sz="1800" dirty="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1"/>
            <a:r>
              <a:rPr lang="en-US" sz="2000" dirty="0" smtClean="0">
                <a:latin typeface="+mj-lt"/>
              </a:rPr>
              <a:t>Similar to UNIQUE key, a unique b-tree index is always created whenever a primary key is created, with the same name as that of primary key constraint.</a:t>
            </a:r>
          </a:p>
          <a:p>
            <a:pPr lvl="1"/>
            <a:endParaRPr lang="en-US" sz="2000" dirty="0" smtClean="0">
              <a:latin typeface="+mj-lt"/>
            </a:endParaRPr>
          </a:p>
          <a:p>
            <a:pPr lvl="2">
              <a:buNone/>
            </a:pPr>
            <a:endParaRPr lang="en-US" sz="1800" dirty="0" smtClean="0">
              <a:latin typeface="+mj-lt"/>
            </a:endParaRPr>
          </a:p>
        </p:txBody>
      </p:sp>
    </p:spTree>
    <p:extLst>
      <p:ext uri="{BB962C8B-B14F-4D97-AF65-F5344CB8AC3E}">
        <p14:creationId xmlns:p14="http://schemas.microsoft.com/office/powerpoint/2010/main" val="3780160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254490" y="322942"/>
            <a:ext cx="1085850" cy="1152525"/>
          </a:xfrm>
          <a:prstGeom prst="rect">
            <a:avLst/>
          </a:prstGeom>
          <a:noFill/>
          <a:ln w="9525">
            <a:noFill/>
            <a:miter lim="800000"/>
            <a:headEnd/>
            <a:tailEnd/>
          </a:ln>
        </p:spPr>
      </p:pic>
      <p:sp>
        <p:nvSpPr>
          <p:cNvPr id="19" name="Rounded Rectangle 18"/>
          <p:cNvSpPr/>
          <p:nvPr/>
        </p:nvSpPr>
        <p:spPr bwMode="auto">
          <a:xfrm>
            <a:off x="1153438" y="4171950"/>
            <a:ext cx="8299172" cy="190182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CREATE TABLE Sales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sales_id</a:t>
            </a:r>
            <a:r>
              <a:rPr lang="en-US" dirty="0">
                <a:solidFill>
                  <a:schemeClr val="tx1">
                    <a:lumMod val="95000"/>
                    <a:lumOff val="5000"/>
                  </a:schemeClr>
                </a:solidFill>
                <a:latin typeface="+mj-lt"/>
                <a:cs typeface="Times New Roman" pitchFamily="18" charset="0"/>
              </a:rPr>
              <a:t> NUMBER(4) PRIMARY KEY,</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product_id</a:t>
            </a:r>
            <a:r>
              <a:rPr lang="en-US" dirty="0">
                <a:solidFill>
                  <a:schemeClr val="tx1">
                    <a:lumMod val="95000"/>
                    <a:lumOff val="5000"/>
                  </a:schemeClr>
                </a:solidFill>
                <a:latin typeface="+mj-lt"/>
                <a:cs typeface="Times New Roman" pitchFamily="18" charset="0"/>
              </a:rPr>
              <a:t> NUMBER(5) </a:t>
            </a:r>
          </a:p>
          <a:p>
            <a:r>
              <a:rPr lang="en-US" dirty="0">
                <a:solidFill>
                  <a:schemeClr val="tx1">
                    <a:lumMod val="95000"/>
                    <a:lumOff val="5000"/>
                  </a:schemeClr>
                </a:solidFill>
                <a:latin typeface="+mj-lt"/>
                <a:cs typeface="Times New Roman" pitchFamily="18" charset="0"/>
              </a:rPr>
              <a:t>		REFERENCES Product(</a:t>
            </a:r>
            <a:r>
              <a:rPr lang="en-US" dirty="0" err="1">
                <a:solidFill>
                  <a:schemeClr val="tx1">
                    <a:lumMod val="95000"/>
                    <a:lumOff val="5000"/>
                  </a:schemeClr>
                </a:solidFill>
                <a:latin typeface="+mj-lt"/>
                <a:cs typeface="Times New Roman" pitchFamily="18" charset="0"/>
              </a:rPr>
              <a:t>product_id</a:t>
            </a:r>
            <a:r>
              <a:rPr lang="en-US" dirty="0">
                <a:solidFill>
                  <a:schemeClr val="tx1">
                    <a:lumMod val="95000"/>
                    <a:lumOff val="5000"/>
                  </a:schemeClr>
                </a:solidFill>
                <a:latin typeface="+mj-lt"/>
                <a:cs typeface="Times New Roman" pitchFamily="18" charset="0"/>
              </a:rPr>
              <a:t>),</a:t>
            </a:r>
          </a:p>
          <a:p>
            <a:r>
              <a:rPr lang="en-US" dirty="0">
                <a:solidFill>
                  <a:schemeClr val="tx1">
                    <a:lumMod val="95000"/>
                    <a:lumOff val="5000"/>
                  </a:schemeClr>
                </a:solidFill>
                <a:latin typeface="+mj-lt"/>
                <a:cs typeface="Times New Roman" pitchFamily="18" charset="0"/>
              </a:rPr>
              <a:t>	quantity INT CHECK(quantity &gt;0),</a:t>
            </a:r>
          </a:p>
          <a:p>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order_date</a:t>
            </a:r>
            <a:r>
              <a:rPr lang="en-US" dirty="0">
                <a:solidFill>
                  <a:schemeClr val="tx1">
                    <a:lumMod val="95000"/>
                    <a:lumOff val="5000"/>
                  </a:schemeClr>
                </a:solidFill>
                <a:latin typeface="+mj-lt"/>
                <a:cs typeface="Times New Roman" pitchFamily="18" charset="0"/>
              </a:rPr>
              <a:t> DATE );</a:t>
            </a:r>
            <a:br>
              <a:rPr lang="en-US" dirty="0">
                <a:solidFill>
                  <a:schemeClr val="tx1">
                    <a:lumMod val="95000"/>
                    <a:lumOff val="5000"/>
                  </a:schemeClr>
                </a:solidFill>
                <a:latin typeface="+mj-lt"/>
                <a:cs typeface="Times New Roman" pitchFamily="18" charset="0"/>
              </a:rPr>
            </a:br>
            <a:r>
              <a:rPr lang="en-US" dirty="0">
                <a:latin typeface="+mj-lt"/>
              </a:rPr>
              <a:t/>
            </a:r>
            <a:br>
              <a:rPr lang="en-US" dirty="0">
                <a:latin typeface="+mj-lt"/>
              </a:rPr>
            </a:b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
        <p:nvSpPr>
          <p:cNvPr id="2" name="Title 1"/>
          <p:cNvSpPr>
            <a:spLocks noGrp="1"/>
          </p:cNvSpPr>
          <p:nvPr>
            <p:ph type="title" idx="4294967295"/>
          </p:nvPr>
        </p:nvSpPr>
        <p:spPr/>
        <p:txBody>
          <a:bodyPr/>
          <a:lstStyle/>
          <a:p>
            <a:r>
              <a:rPr lang="en-US" dirty="0" smtClean="0"/>
              <a:t>DDL</a:t>
            </a:r>
            <a:endParaRPr lang="en-US" dirty="0"/>
          </a:p>
        </p:txBody>
      </p:sp>
      <p:sp>
        <p:nvSpPr>
          <p:cNvPr id="7171" name="Rectangle 3"/>
          <p:cNvSpPr>
            <a:spLocks noGrp="1" noChangeArrowheads="1"/>
          </p:cNvSpPr>
          <p:nvPr>
            <p:ph type="body" idx="4294967295"/>
          </p:nvPr>
        </p:nvSpPr>
        <p:spPr>
          <a:xfrm>
            <a:off x="0" y="1348741"/>
            <a:ext cx="12192000" cy="4896484"/>
          </a:xfrm>
        </p:spPr>
        <p:txBody>
          <a:bodyPr/>
          <a:lstStyle/>
          <a:p>
            <a:pPr lvl="1"/>
            <a:r>
              <a:rPr lang="en-US" sz="1800" dirty="0" smtClean="0">
                <a:latin typeface="+mj-lt"/>
              </a:rPr>
              <a:t>CREATE TABLE: </a:t>
            </a:r>
          </a:p>
          <a:p>
            <a:pPr lvl="2"/>
            <a:r>
              <a:rPr lang="en-US" sz="1800" dirty="0" smtClean="0">
                <a:latin typeface="+mj-lt"/>
              </a:rPr>
              <a:t>Example: FOREIGN KEY</a:t>
            </a:r>
          </a:p>
          <a:p>
            <a:pPr lvl="2"/>
            <a:r>
              <a:rPr lang="en-US" sz="1800" dirty="0" smtClean="0">
                <a:latin typeface="+mj-lt"/>
              </a:rPr>
              <a:t>Two tables can be connected through a column, where one table acts as Parent table while the other one is the child table.</a:t>
            </a:r>
          </a:p>
          <a:p>
            <a:pPr lvl="2"/>
            <a:r>
              <a:rPr lang="en-US" sz="1800" dirty="0" smtClean="0">
                <a:latin typeface="+mj-lt"/>
              </a:rPr>
              <a:t>The key column value set in the child table is always the subset of key column value set in the parent table, thus establishing the Parent Child relationship and obeys the referential integrity of data.</a:t>
            </a:r>
          </a:p>
          <a:p>
            <a:pPr lvl="2"/>
            <a:r>
              <a:rPr lang="en-US" sz="1800" dirty="0" smtClean="0">
                <a:latin typeface="+mj-lt"/>
              </a:rPr>
              <a:t>The key column in child table is known as Foreign Key i.e. its data references an ‘external or foreign’ set of values.</a:t>
            </a:r>
          </a:p>
        </p:txBody>
      </p:sp>
    </p:spTree>
    <p:extLst>
      <p:ext uri="{BB962C8B-B14F-4D97-AF65-F5344CB8AC3E}">
        <p14:creationId xmlns:p14="http://schemas.microsoft.com/office/powerpoint/2010/main" val="25946518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221175" y="30525"/>
            <a:ext cx="1085850" cy="1152525"/>
          </a:xfrm>
          <a:prstGeom prst="rect">
            <a:avLst/>
          </a:prstGeom>
          <a:noFill/>
          <a:ln w="9525">
            <a:noFill/>
            <a:miter lim="800000"/>
            <a:headEnd/>
            <a:tailEnd/>
          </a:ln>
        </p:spPr>
      </p:pic>
      <p:sp>
        <p:nvSpPr>
          <p:cNvPr id="19" name="Rounded Rectangle 18"/>
          <p:cNvSpPr/>
          <p:nvPr/>
        </p:nvSpPr>
        <p:spPr bwMode="auto">
          <a:xfrm>
            <a:off x="732969" y="3726180"/>
            <a:ext cx="10665716" cy="230886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CREATE TABLE Sales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sales_id</a:t>
            </a:r>
            <a:r>
              <a:rPr lang="en-US" dirty="0">
                <a:solidFill>
                  <a:schemeClr val="tx1">
                    <a:lumMod val="95000"/>
                    <a:lumOff val="5000"/>
                  </a:schemeClr>
                </a:solidFill>
                <a:latin typeface="+mj-lt"/>
                <a:cs typeface="Times New Roman" pitchFamily="18" charset="0"/>
              </a:rPr>
              <a:t> NUMBER(4) PRIMARY KEY,</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product_id</a:t>
            </a:r>
            <a:r>
              <a:rPr lang="en-US" dirty="0">
                <a:solidFill>
                  <a:schemeClr val="tx1">
                    <a:lumMod val="95000"/>
                    <a:lumOff val="5000"/>
                  </a:schemeClr>
                </a:solidFill>
                <a:latin typeface="+mj-lt"/>
                <a:cs typeface="Times New Roman" pitchFamily="18" charset="0"/>
              </a:rPr>
              <a:t> NUMBER(5),		</a:t>
            </a:r>
          </a:p>
          <a:p>
            <a:r>
              <a:rPr lang="en-US" dirty="0">
                <a:solidFill>
                  <a:schemeClr val="tx1">
                    <a:lumMod val="95000"/>
                    <a:lumOff val="5000"/>
                  </a:schemeClr>
                </a:solidFill>
                <a:latin typeface="+mj-lt"/>
                <a:cs typeface="Times New Roman" pitchFamily="18" charset="0"/>
              </a:rPr>
              <a:t>	quantity INT CHECK(quantity &gt;0),</a:t>
            </a:r>
          </a:p>
          <a:p>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order_date</a:t>
            </a:r>
            <a:r>
              <a:rPr lang="en-US" dirty="0">
                <a:solidFill>
                  <a:schemeClr val="tx1">
                    <a:lumMod val="95000"/>
                    <a:lumOff val="5000"/>
                  </a:schemeClr>
                </a:solidFill>
                <a:latin typeface="+mj-lt"/>
                <a:cs typeface="Times New Roman" pitchFamily="18" charset="0"/>
              </a:rPr>
              <a:t> DATE,</a:t>
            </a:r>
          </a:p>
          <a:p>
            <a:r>
              <a:rPr lang="en-US" dirty="0">
                <a:solidFill>
                  <a:schemeClr val="tx1">
                    <a:lumMod val="95000"/>
                    <a:lumOff val="5000"/>
                  </a:schemeClr>
                </a:solidFill>
                <a:latin typeface="+mj-lt"/>
                <a:cs typeface="Times New Roman" pitchFamily="18" charset="0"/>
              </a:rPr>
              <a:t>	CONSTRAINT FK_PRODUCT FOREIGN KEY (</a:t>
            </a:r>
            <a:r>
              <a:rPr lang="en-US" dirty="0" err="1">
                <a:solidFill>
                  <a:schemeClr val="tx1">
                    <a:lumMod val="95000"/>
                    <a:lumOff val="5000"/>
                  </a:schemeClr>
                </a:solidFill>
                <a:latin typeface="+mj-lt"/>
                <a:cs typeface="Times New Roman" pitchFamily="18" charset="0"/>
              </a:rPr>
              <a:t>product_id</a:t>
            </a:r>
            <a:r>
              <a:rPr lang="en-US" dirty="0">
                <a:solidFill>
                  <a:schemeClr val="tx1">
                    <a:lumMod val="95000"/>
                    <a:lumOff val="5000"/>
                  </a:schemeClr>
                </a:solidFill>
                <a:latin typeface="+mj-lt"/>
                <a:cs typeface="Times New Roman" pitchFamily="18" charset="0"/>
              </a:rPr>
              <a:t>) REFERENCES Product(</a:t>
            </a:r>
            <a:r>
              <a:rPr lang="en-US" dirty="0" err="1">
                <a:solidFill>
                  <a:schemeClr val="tx1">
                    <a:lumMod val="95000"/>
                    <a:lumOff val="5000"/>
                  </a:schemeClr>
                </a:solidFill>
                <a:latin typeface="+mj-lt"/>
                <a:cs typeface="Times New Roman" pitchFamily="18" charset="0"/>
              </a:rPr>
              <a:t>product_id</a:t>
            </a:r>
            <a:r>
              <a:rPr lang="en-US" dirty="0">
                <a:solidFill>
                  <a:schemeClr val="tx1">
                    <a:lumMod val="95000"/>
                    <a:lumOff val="5000"/>
                  </a:schemeClr>
                </a:solidFill>
                <a:latin typeface="+mj-lt"/>
                <a:cs typeface="Times New Roman" pitchFamily="18" charset="0"/>
              </a:rPr>
              <a:t>) ON DELETE CASCADE );</a:t>
            </a:r>
            <a:br>
              <a:rPr lang="en-US" dirty="0">
                <a:solidFill>
                  <a:schemeClr val="tx1">
                    <a:lumMod val="95000"/>
                    <a:lumOff val="5000"/>
                  </a:schemeClr>
                </a:solidFill>
                <a:latin typeface="+mj-lt"/>
                <a:cs typeface="Times New Roman" pitchFamily="18" charset="0"/>
              </a:rPr>
            </a:br>
            <a:r>
              <a:rPr lang="en-US" dirty="0">
                <a:latin typeface="+mj-lt"/>
              </a:rPr>
              <a:t/>
            </a:r>
            <a:br>
              <a:rPr lang="en-US" dirty="0">
                <a:latin typeface="+mj-lt"/>
              </a:rPr>
            </a:b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
        <p:nvSpPr>
          <p:cNvPr id="2" name="Title 1"/>
          <p:cNvSpPr>
            <a:spLocks noGrp="1"/>
          </p:cNvSpPr>
          <p:nvPr>
            <p:ph type="title" idx="4294967295"/>
          </p:nvPr>
        </p:nvSpPr>
        <p:spPr/>
        <p:txBody>
          <a:bodyPr/>
          <a:lstStyle/>
          <a:p>
            <a:r>
              <a:rPr lang="en-US" dirty="0" smtClean="0"/>
              <a:t>DDL</a:t>
            </a:r>
            <a:endParaRPr lang="en-US" dirty="0"/>
          </a:p>
        </p:txBody>
      </p:sp>
      <p:sp>
        <p:nvSpPr>
          <p:cNvPr id="7171" name="Rectangle 3"/>
          <p:cNvSpPr>
            <a:spLocks noGrp="1" noChangeArrowheads="1"/>
          </p:cNvSpPr>
          <p:nvPr>
            <p:ph type="body" idx="4294967295"/>
          </p:nvPr>
        </p:nvSpPr>
        <p:spPr>
          <a:xfrm>
            <a:off x="274320" y="877888"/>
            <a:ext cx="11678330" cy="5410200"/>
          </a:xfrm>
        </p:spPr>
        <p:txBody>
          <a:bodyPr/>
          <a:lstStyle/>
          <a:p>
            <a:pPr lvl="1"/>
            <a:r>
              <a:rPr lang="en-US" sz="1800" dirty="0" smtClean="0">
                <a:latin typeface="+mj-lt"/>
              </a:rPr>
              <a:t>CREATE TABLE: </a:t>
            </a:r>
          </a:p>
          <a:p>
            <a:pPr lvl="2"/>
            <a:r>
              <a:rPr lang="en-US" sz="1800" dirty="0" smtClean="0">
                <a:latin typeface="+mj-lt"/>
              </a:rPr>
              <a:t>Example: FOREIGN KEY</a:t>
            </a:r>
          </a:p>
          <a:p>
            <a:pPr lvl="2"/>
            <a:r>
              <a:rPr lang="en-US" sz="1800" dirty="0" smtClean="0">
                <a:latin typeface="+mj-lt"/>
              </a:rPr>
              <a:t>Oracle prevents the deletion of a Parent record, if its corresponding child exists in the child table. </a:t>
            </a:r>
          </a:p>
          <a:p>
            <a:pPr lvl="3"/>
            <a:r>
              <a:rPr lang="en-US" sz="1800" dirty="0" smtClean="0">
                <a:latin typeface="+mj-lt"/>
              </a:rPr>
              <a:t>This can be solved by adding the CASCADE clause with the constraint :</a:t>
            </a:r>
          </a:p>
          <a:p>
            <a:pPr lvl="4"/>
            <a:r>
              <a:rPr lang="en-US" dirty="0" smtClean="0">
                <a:latin typeface="+mj-lt"/>
              </a:rPr>
              <a:t>ON DELETE CASCADE : This will remove the record from child table, if that value of foreign key is deleted from the main table.</a:t>
            </a:r>
          </a:p>
          <a:p>
            <a:pPr lvl="4"/>
            <a:r>
              <a:rPr lang="en-US" dirty="0" smtClean="0">
                <a:latin typeface="+mj-lt"/>
              </a:rPr>
              <a:t> and ON DELETE SET NULL : This will set all the values in that record of child table as NULL, for which the value of foreign key is deleted from the main table.</a:t>
            </a:r>
          </a:p>
          <a:p>
            <a:pPr lvl="4"/>
            <a:endParaRPr lang="en-US" dirty="0" smtClean="0"/>
          </a:p>
        </p:txBody>
      </p:sp>
    </p:spTree>
    <p:extLst>
      <p:ext uri="{BB962C8B-B14F-4D97-AF65-F5344CB8AC3E}">
        <p14:creationId xmlns:p14="http://schemas.microsoft.com/office/powerpoint/2010/main" val="161301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nvPr>
        </p:nvGraphicFramePr>
        <p:xfrm>
          <a:off x="3181351" y="1066800"/>
          <a:ext cx="5600700" cy="1112520"/>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val="1911844891"/>
                    </a:ext>
                  </a:extLst>
                </a:gridCol>
                <a:gridCol w="1866900">
                  <a:extLst>
                    <a:ext uri="{9D8B030D-6E8A-4147-A177-3AD203B41FA5}">
                      <a16:colId xmlns:a16="http://schemas.microsoft.com/office/drawing/2014/main" val="1575950742"/>
                    </a:ext>
                  </a:extLst>
                </a:gridCol>
                <a:gridCol w="1866900">
                  <a:extLst>
                    <a:ext uri="{9D8B030D-6E8A-4147-A177-3AD203B41FA5}">
                      <a16:colId xmlns:a16="http://schemas.microsoft.com/office/drawing/2014/main" val="671011277"/>
                    </a:ext>
                  </a:extLst>
                </a:gridCol>
              </a:tblGrid>
              <a:tr h="278130">
                <a:tc>
                  <a:txBody>
                    <a:bodyPr/>
                    <a:lstStyle/>
                    <a:p>
                      <a:endParaRPr lang="en-US" sz="1100" dirty="0"/>
                    </a:p>
                  </a:txBody>
                  <a:tcPr marL="68580" marR="68580" marT="34290" marB="34290" anchor="ctr"/>
                </a:tc>
                <a:tc>
                  <a:txBody>
                    <a:bodyPr/>
                    <a:lstStyle/>
                    <a:p>
                      <a:pPr algn="ctr"/>
                      <a:r>
                        <a:rPr lang="en-US" sz="1100" dirty="0" smtClean="0"/>
                        <a:t>Name</a:t>
                      </a:r>
                      <a:endParaRPr lang="en-US" sz="1100" dirty="0"/>
                    </a:p>
                  </a:txBody>
                  <a:tcPr marL="68580" marR="68580" marT="34290" marB="34290" anchor="ctr"/>
                </a:tc>
                <a:tc>
                  <a:txBody>
                    <a:bodyPr/>
                    <a:lstStyle/>
                    <a:p>
                      <a:pPr algn="ctr"/>
                      <a:r>
                        <a:rPr lang="en-US" sz="1100" dirty="0" smtClean="0"/>
                        <a:t>Date</a:t>
                      </a:r>
                      <a:endParaRPr lang="en-US" sz="1100" dirty="0"/>
                    </a:p>
                  </a:txBody>
                  <a:tcPr marL="68580" marR="68580" marT="34290" marB="34290" anchor="ctr"/>
                </a:tc>
                <a:extLst>
                  <a:ext uri="{0D108BD9-81ED-4DB2-BD59-A6C34878D82A}">
                    <a16:rowId xmlns:a16="http://schemas.microsoft.com/office/drawing/2014/main" val="1364382642"/>
                  </a:ext>
                </a:extLst>
              </a:tr>
              <a:tr h="278130">
                <a:tc>
                  <a:txBody>
                    <a:bodyPr/>
                    <a:lstStyle/>
                    <a:p>
                      <a:pPr algn="ctr"/>
                      <a:r>
                        <a:rPr lang="en-US" sz="1100" b="1" dirty="0" smtClean="0">
                          <a:solidFill>
                            <a:schemeClr val="bg1"/>
                          </a:solidFill>
                        </a:rPr>
                        <a:t>Prepared By</a:t>
                      </a:r>
                      <a:endParaRPr lang="en-US" sz="1100" b="1" dirty="0">
                        <a:solidFill>
                          <a:schemeClr val="bg1"/>
                        </a:solidFill>
                      </a:endParaRPr>
                    </a:p>
                  </a:txBody>
                  <a:tcPr marL="68580" marR="68580" marT="34290" marB="34290" anchor="ctr">
                    <a:solidFill>
                      <a:schemeClr val="accent1"/>
                    </a:solidFill>
                  </a:tcPr>
                </a:tc>
                <a:tc>
                  <a:txBody>
                    <a:bodyPr/>
                    <a:lstStyle/>
                    <a:p>
                      <a:pPr algn="ctr"/>
                      <a:r>
                        <a:rPr lang="en-US" sz="1100" dirty="0" smtClean="0"/>
                        <a:t>Manisha Mane </a:t>
                      </a:r>
                      <a:endParaRPr lang="en-US" sz="1100" dirty="0"/>
                    </a:p>
                  </a:txBody>
                  <a:tcPr marL="68580" marR="68580" marT="34290" marB="34290" anchor="ctr"/>
                </a:tc>
                <a:tc>
                  <a:txBody>
                    <a:bodyPr/>
                    <a:lstStyle/>
                    <a:p>
                      <a:pPr algn="ctr"/>
                      <a:r>
                        <a:rPr lang="en-US" sz="1100" dirty="0" smtClean="0"/>
                        <a:t>27-Jul-2018</a:t>
                      </a:r>
                      <a:endParaRPr lang="en-US" sz="1100" dirty="0"/>
                    </a:p>
                  </a:txBody>
                  <a:tcPr marL="68580" marR="68580" marT="34290" marB="34290" anchor="ctr"/>
                </a:tc>
                <a:extLst>
                  <a:ext uri="{0D108BD9-81ED-4DB2-BD59-A6C34878D82A}">
                    <a16:rowId xmlns:a16="http://schemas.microsoft.com/office/drawing/2014/main" val="2030142880"/>
                  </a:ext>
                </a:extLst>
              </a:tr>
              <a:tr h="278130">
                <a:tc>
                  <a:txBody>
                    <a:bodyPr/>
                    <a:lstStyle/>
                    <a:p>
                      <a:pPr algn="ctr"/>
                      <a:r>
                        <a:rPr lang="en-US" sz="1100" b="1" dirty="0" smtClean="0">
                          <a:solidFill>
                            <a:schemeClr val="bg1"/>
                          </a:solidFill>
                        </a:rPr>
                        <a:t>Reviewed By</a:t>
                      </a:r>
                      <a:endParaRPr lang="en-US" sz="1100" b="1" dirty="0">
                        <a:solidFill>
                          <a:schemeClr val="bg1"/>
                        </a:solidFill>
                      </a:endParaRPr>
                    </a:p>
                  </a:txBody>
                  <a:tcPr marL="68580" marR="68580" marT="34290" marB="34290" anchor="ctr">
                    <a:solidFill>
                      <a:schemeClr val="accent1"/>
                    </a:solidFill>
                  </a:tcPr>
                </a:tc>
                <a:tc>
                  <a:txBody>
                    <a:bodyPr/>
                    <a:lstStyle/>
                    <a:p>
                      <a:pPr algn="ctr"/>
                      <a:r>
                        <a:rPr lang="en-US" sz="1100" dirty="0" smtClean="0"/>
                        <a:t>Nisha</a:t>
                      </a:r>
                      <a:r>
                        <a:rPr lang="en-US" sz="1100" baseline="0" dirty="0" smtClean="0"/>
                        <a:t> Mendonsa</a:t>
                      </a:r>
                      <a:endParaRPr lang="en-US" sz="1100" dirty="0"/>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smtClean="0"/>
                        <a:t>27-Jul-2018</a:t>
                      </a:r>
                    </a:p>
                  </a:txBody>
                  <a:tcPr marL="68580" marR="68580" marT="34290" marB="34290" anchor="ctr"/>
                </a:tc>
                <a:extLst>
                  <a:ext uri="{0D108BD9-81ED-4DB2-BD59-A6C34878D82A}">
                    <a16:rowId xmlns:a16="http://schemas.microsoft.com/office/drawing/2014/main" val="198953261"/>
                  </a:ext>
                </a:extLst>
              </a:tr>
              <a:tr h="278130">
                <a:tc>
                  <a:txBody>
                    <a:bodyPr/>
                    <a:lstStyle/>
                    <a:p>
                      <a:pPr algn="ctr"/>
                      <a:r>
                        <a:rPr lang="en-US" sz="1100" b="1" dirty="0" smtClean="0">
                          <a:solidFill>
                            <a:schemeClr val="bg1"/>
                          </a:solidFill>
                        </a:rPr>
                        <a:t>Approved By</a:t>
                      </a:r>
                      <a:endParaRPr lang="en-US" sz="1100" b="1" dirty="0">
                        <a:solidFill>
                          <a:schemeClr val="bg1"/>
                        </a:solidFill>
                      </a:endParaRPr>
                    </a:p>
                  </a:txBody>
                  <a:tcPr marL="68580" marR="68580" marT="34290" marB="34290" anchor="ctr">
                    <a:solidFill>
                      <a:schemeClr val="accent1"/>
                    </a:solidFill>
                  </a:tcPr>
                </a:tc>
                <a:tc>
                  <a:txBody>
                    <a:bodyPr/>
                    <a:lstStyle/>
                    <a:p>
                      <a:pPr algn="ctr"/>
                      <a:r>
                        <a:rPr lang="en-US" sz="1100" dirty="0" smtClean="0"/>
                        <a:t>Gauresh Gaitonde</a:t>
                      </a:r>
                      <a:endParaRPr lang="en-US" sz="1100" dirty="0"/>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smtClean="0"/>
                        <a:t>27-Jul-2018</a:t>
                      </a:r>
                    </a:p>
                  </a:txBody>
                  <a:tcPr marL="68580" marR="68580" marT="34290" marB="34290" anchor="ctr"/>
                </a:tc>
                <a:extLst>
                  <a:ext uri="{0D108BD9-81ED-4DB2-BD59-A6C34878D82A}">
                    <a16:rowId xmlns:a16="http://schemas.microsoft.com/office/drawing/2014/main" val="3766917923"/>
                  </a:ext>
                </a:extLst>
              </a:tr>
            </a:tbl>
          </a:graphicData>
        </a:graphic>
      </p:graphicFrame>
      <p:graphicFrame>
        <p:nvGraphicFramePr>
          <p:cNvPr id="5" name="Table 4"/>
          <p:cNvGraphicFramePr>
            <a:graphicFrameLocks noGrp="1"/>
          </p:cNvGraphicFramePr>
          <p:nvPr>
            <p:extLst/>
          </p:nvPr>
        </p:nvGraphicFramePr>
        <p:xfrm>
          <a:off x="2286000" y="2514601"/>
          <a:ext cx="7620000" cy="1552575"/>
        </p:xfrm>
        <a:graphic>
          <a:graphicData uri="http://schemas.openxmlformats.org/drawingml/2006/table">
            <a:tbl>
              <a:tblPr firstRow="1" bandRow="1">
                <a:tableStyleId>{5C22544A-7EE6-4342-B048-85BDC9FD1C3A}</a:tableStyleId>
              </a:tblPr>
              <a:tblGrid>
                <a:gridCol w="1109709">
                  <a:extLst>
                    <a:ext uri="{9D8B030D-6E8A-4147-A177-3AD203B41FA5}">
                      <a16:colId xmlns:a16="http://schemas.microsoft.com/office/drawing/2014/main" val="980557498"/>
                    </a:ext>
                  </a:extLst>
                </a:gridCol>
                <a:gridCol w="1183689">
                  <a:extLst>
                    <a:ext uri="{9D8B030D-6E8A-4147-A177-3AD203B41FA5}">
                      <a16:colId xmlns:a16="http://schemas.microsoft.com/office/drawing/2014/main" val="214367020"/>
                    </a:ext>
                  </a:extLst>
                </a:gridCol>
                <a:gridCol w="1553592">
                  <a:extLst>
                    <a:ext uri="{9D8B030D-6E8A-4147-A177-3AD203B41FA5}">
                      <a16:colId xmlns:a16="http://schemas.microsoft.com/office/drawing/2014/main" val="2479592523"/>
                    </a:ext>
                  </a:extLst>
                </a:gridCol>
                <a:gridCol w="3773010">
                  <a:extLst>
                    <a:ext uri="{9D8B030D-6E8A-4147-A177-3AD203B41FA5}">
                      <a16:colId xmlns:a16="http://schemas.microsoft.com/office/drawing/2014/main" val="1814150058"/>
                    </a:ext>
                  </a:extLst>
                </a:gridCol>
              </a:tblGrid>
              <a:tr h="314325">
                <a:tc>
                  <a:txBody>
                    <a:bodyPr/>
                    <a:lstStyle/>
                    <a:p>
                      <a:pPr algn="ctr"/>
                      <a:r>
                        <a:rPr lang="en-US" sz="1100" dirty="0" smtClean="0"/>
                        <a:t>Version No.</a:t>
                      </a:r>
                      <a:endParaRPr lang="en-US" sz="1100" dirty="0"/>
                    </a:p>
                  </a:txBody>
                  <a:tcPr marL="68580" marR="68580" marT="34290" marB="34290" anchor="ctr"/>
                </a:tc>
                <a:tc>
                  <a:txBody>
                    <a:bodyPr/>
                    <a:lstStyle/>
                    <a:p>
                      <a:pPr algn="ctr"/>
                      <a:r>
                        <a:rPr lang="en-US" sz="1100" dirty="0" smtClean="0"/>
                        <a:t>Date</a:t>
                      </a:r>
                      <a:endParaRPr lang="en-US" sz="1100" dirty="0"/>
                    </a:p>
                  </a:txBody>
                  <a:tcPr marL="68580" marR="68580" marT="34290" marB="34290" anchor="ctr"/>
                </a:tc>
                <a:tc>
                  <a:txBody>
                    <a:bodyPr/>
                    <a:lstStyle/>
                    <a:p>
                      <a:pPr algn="ctr"/>
                      <a:r>
                        <a:rPr lang="en-US" sz="1100" dirty="0" smtClean="0"/>
                        <a:t>Section Affected</a:t>
                      </a:r>
                      <a:endParaRPr lang="en-US" sz="1100" dirty="0"/>
                    </a:p>
                  </a:txBody>
                  <a:tcPr marL="68580" marR="68580" marT="34290" marB="34290" anchor="ctr"/>
                </a:tc>
                <a:tc>
                  <a:txBody>
                    <a:bodyPr/>
                    <a:lstStyle/>
                    <a:p>
                      <a:pPr algn="ctr"/>
                      <a:r>
                        <a:rPr lang="en-US" sz="1100" dirty="0" smtClean="0"/>
                        <a:t>Highlight of Changes</a:t>
                      </a:r>
                      <a:endParaRPr lang="en-US" sz="1100" dirty="0"/>
                    </a:p>
                  </a:txBody>
                  <a:tcPr marL="68580" marR="68580" marT="34290" marB="34290" anchor="ctr"/>
                </a:tc>
                <a:extLst>
                  <a:ext uri="{0D108BD9-81ED-4DB2-BD59-A6C34878D82A}">
                    <a16:rowId xmlns:a16="http://schemas.microsoft.com/office/drawing/2014/main" val="1553383291"/>
                  </a:ext>
                </a:extLst>
              </a:tr>
              <a:tr h="295275">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Arial" charset="0"/>
                        </a:rPr>
                        <a:t>1.0.0</a:t>
                      </a:r>
                      <a:endParaRPr kumimoji="0" lang="en-US" altLang="en-US" sz="1100" b="1" i="0" u="none" strike="noStrike" cap="none" normalizeH="0" baseline="0" dirty="0" smtClean="0">
                        <a:ln>
                          <a:noFill/>
                        </a:ln>
                        <a:solidFill>
                          <a:srgbClr val="FFFFFF"/>
                        </a:solidFill>
                        <a:effectLst/>
                        <a:latin typeface="Times New Roman" pitchFamily="18" charset="0"/>
                        <a:cs typeface="Times New Roman" pitchFamily="18" charset="0"/>
                      </a:endParaRPr>
                    </a:p>
                  </a:txBody>
                  <a:tcPr marL="51429" marR="51429"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lang="en-US" sz="1100" b="0" kern="1200" dirty="0" smtClean="0">
                          <a:solidFill>
                            <a:schemeClr val="dk1"/>
                          </a:solidFill>
                          <a:effectLst/>
                          <a:latin typeface="Arial" charset="0"/>
                          <a:ea typeface="Times New Roman"/>
                          <a:cs typeface="+mn-cs"/>
                        </a:rPr>
                        <a:t>23-Mar-2017</a:t>
                      </a:r>
                      <a:endParaRPr lang="en-US" sz="1100" b="0" kern="1200" dirty="0">
                        <a:solidFill>
                          <a:schemeClr val="tx1"/>
                        </a:solidFill>
                        <a:effectLst/>
                        <a:latin typeface="Arial" charset="0"/>
                        <a:ea typeface="Times New Roman"/>
                        <a:cs typeface="+mn-cs"/>
                      </a:endParaRPr>
                    </a:p>
                  </a:txBody>
                  <a:tcPr marL="51429" marR="51429" marT="0" marB="0" anchor="ctr" horzOverflow="overflow"/>
                </a:tc>
                <a:tc>
                  <a:txBody>
                    <a:bodyPr/>
                    <a:lstStyle/>
                    <a:p>
                      <a:pPr marL="0" marR="0" algn="ctr">
                        <a:spcBef>
                          <a:spcPts val="0"/>
                        </a:spcBef>
                        <a:spcAft>
                          <a:spcPts val="0"/>
                        </a:spcAft>
                      </a:pPr>
                      <a:r>
                        <a:rPr lang="en-US" sz="1100" b="0" dirty="0" smtClean="0">
                          <a:effectLst/>
                          <a:latin typeface="+mn-lt"/>
                          <a:ea typeface="Times New Roman"/>
                        </a:rPr>
                        <a:t>All</a:t>
                      </a:r>
                      <a:endParaRPr lang="en-US" sz="1100" b="0" dirty="0">
                        <a:effectLst/>
                        <a:latin typeface="+mn-lt"/>
                        <a:ea typeface="Times New Roman"/>
                      </a:endParaRPr>
                    </a:p>
                  </a:txBody>
                  <a:tcPr marL="51429" marR="51429" marT="0" marB="0" anchor="ctr"/>
                </a:tc>
                <a:tc>
                  <a:txBody>
                    <a:bodyPr/>
                    <a:lstStyle/>
                    <a:p>
                      <a:pPr marL="0" marR="0" algn="ctr">
                        <a:spcBef>
                          <a:spcPts val="0"/>
                        </a:spcBef>
                        <a:spcAft>
                          <a:spcPts val="0"/>
                        </a:spcAft>
                      </a:pPr>
                      <a:r>
                        <a:rPr lang="en-US" sz="1100" b="0" dirty="0" smtClean="0">
                          <a:effectLst/>
                          <a:latin typeface="+mn-lt"/>
                        </a:rPr>
                        <a:t>Original</a:t>
                      </a:r>
                      <a:r>
                        <a:rPr lang="en-US" sz="1100" b="0" baseline="0" dirty="0" smtClean="0">
                          <a:effectLst/>
                          <a:latin typeface="+mn-lt"/>
                        </a:rPr>
                        <a:t> Version. </a:t>
                      </a:r>
                      <a:endParaRPr lang="en-US" sz="1100" b="0" dirty="0">
                        <a:effectLst/>
                        <a:latin typeface="+mn-lt"/>
                        <a:ea typeface="Times New Roman"/>
                      </a:endParaRPr>
                    </a:p>
                  </a:txBody>
                  <a:tcPr marL="51429" marR="51429" marT="0" marB="0" anchor="ctr"/>
                </a:tc>
                <a:extLst>
                  <a:ext uri="{0D108BD9-81ED-4DB2-BD59-A6C34878D82A}">
                    <a16:rowId xmlns:a16="http://schemas.microsoft.com/office/drawing/2014/main" val="947943468"/>
                  </a:ext>
                </a:extLst>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mj-lt"/>
                          <a:cs typeface="Times New Roman" pitchFamily="18" charset="0"/>
                        </a:rPr>
                        <a:t>2.0.0</a:t>
                      </a:r>
                    </a:p>
                  </a:txBody>
                  <a:tcPr marL="51429" marR="51429" marT="0" marB="0" anchor="ctr" horzOverflow="overflow">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lang="en-US" sz="1100" dirty="0" smtClean="0"/>
                        <a:t>27-Jul-2018</a:t>
                      </a:r>
                    </a:p>
                  </a:txBody>
                  <a:tcPr marL="51429" marR="51429" marT="0" marB="0" anchor="ctr" horzOverflow="overflow"/>
                </a:tc>
                <a:tc>
                  <a:txBody>
                    <a:bodyPr/>
                    <a:lstStyle/>
                    <a:p>
                      <a:pPr marL="0" marR="0" algn="ctr">
                        <a:spcBef>
                          <a:spcPts val="0"/>
                        </a:spcBef>
                        <a:spcAft>
                          <a:spcPts val="0"/>
                        </a:spcAft>
                      </a:pPr>
                      <a:r>
                        <a:rPr lang="en-US" sz="1100" b="0" dirty="0" smtClean="0">
                          <a:effectLst/>
                          <a:latin typeface="+mj-lt"/>
                          <a:ea typeface="Times New Roman"/>
                        </a:rPr>
                        <a:t>None</a:t>
                      </a:r>
                      <a:endParaRPr lang="en-US" sz="1100" b="0" dirty="0">
                        <a:effectLst/>
                        <a:latin typeface="+mj-lt"/>
                        <a:ea typeface="Times New Roman"/>
                      </a:endParaRPr>
                    </a:p>
                  </a:txBody>
                  <a:tcPr marL="51429" marR="51429" marT="0" marB="0" anchor="ctr"/>
                </a:tc>
                <a:tc>
                  <a:txBody>
                    <a:bodyPr/>
                    <a:lstStyle/>
                    <a:p>
                      <a:pPr marL="0" marR="0" algn="ctr">
                        <a:spcBef>
                          <a:spcPts val="0"/>
                        </a:spcBef>
                        <a:spcAft>
                          <a:spcPts val="0"/>
                        </a:spcAft>
                      </a:pPr>
                      <a:r>
                        <a:rPr lang="en-US" sz="1100" b="0" dirty="0" smtClean="0">
                          <a:effectLst/>
                          <a:latin typeface="+mj-lt"/>
                          <a:ea typeface="Times New Roman"/>
                        </a:rPr>
                        <a:t>Annual Review 2018. No changes made. </a:t>
                      </a:r>
                      <a:endParaRPr lang="en-US" sz="1100" b="0" dirty="0">
                        <a:effectLst/>
                        <a:latin typeface="+mj-lt"/>
                        <a:ea typeface="Times New Roman"/>
                      </a:endParaRPr>
                    </a:p>
                  </a:txBody>
                  <a:tcPr marL="51429" marR="51429" marT="0" marB="0" anchor="ctr"/>
                </a:tc>
                <a:extLst>
                  <a:ext uri="{0D108BD9-81ED-4DB2-BD59-A6C34878D82A}">
                    <a16:rowId xmlns:a16="http://schemas.microsoft.com/office/drawing/2014/main" val="2707371018"/>
                  </a:ext>
                </a:extLst>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51429" marR="51429"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effectLst/>
                        <a:latin typeface="+mn-lt"/>
                        <a:ea typeface="+mn-ea"/>
                        <a:cs typeface="+mn-cs"/>
                      </a:endParaRPr>
                    </a:p>
                  </a:txBody>
                  <a:tcPr marL="68580" marR="68580" marT="34290" marB="34290" anchor="ctr"/>
                </a:tc>
                <a:tc>
                  <a:txBody>
                    <a:bodyPr/>
                    <a:lstStyle/>
                    <a:p>
                      <a:pPr algn="ctr"/>
                      <a:endParaRPr lang="en-US" sz="1100" kern="1200" dirty="0">
                        <a:solidFill>
                          <a:schemeClr val="dk1"/>
                        </a:solidFill>
                        <a:effectLst/>
                        <a:latin typeface="+mn-lt"/>
                        <a:ea typeface="+mn-ea"/>
                        <a:cs typeface="+mn-cs"/>
                      </a:endParaRPr>
                    </a:p>
                  </a:txBody>
                  <a:tcPr marL="68580" marR="68580" marT="34290" marB="34290" anchor="ctr"/>
                </a:tc>
                <a:tc>
                  <a:txBody>
                    <a:bodyPr/>
                    <a:lstStyle/>
                    <a:p>
                      <a:pPr algn="ctr"/>
                      <a:endParaRPr lang="en-US" sz="1100" kern="1200" dirty="0">
                        <a:solidFill>
                          <a:schemeClr val="dk1"/>
                        </a:solidFill>
                        <a:effectLst/>
                        <a:latin typeface="+mn-lt"/>
                        <a:ea typeface="+mn-ea"/>
                        <a:cs typeface="+mn-cs"/>
                      </a:endParaRPr>
                    </a:p>
                  </a:txBody>
                  <a:tcPr marL="68580" marR="68580" marT="34290" marB="34290" anchor="ctr"/>
                </a:tc>
                <a:extLst>
                  <a:ext uri="{0D108BD9-81ED-4DB2-BD59-A6C34878D82A}">
                    <a16:rowId xmlns:a16="http://schemas.microsoft.com/office/drawing/2014/main" val="3146481189"/>
                  </a:ext>
                </a:extLst>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51429" marR="51429"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dirty="0" smtClean="0"/>
                    </a:p>
                  </a:txBody>
                  <a:tcPr marL="68580" marR="68580" marT="34290" marB="34290" anchor="ctr"/>
                </a:tc>
                <a:tc>
                  <a:txBody>
                    <a:bodyPr/>
                    <a:lstStyle/>
                    <a:p>
                      <a:pPr algn="ctr"/>
                      <a:endParaRPr lang="en-US" sz="1100" kern="1200" dirty="0">
                        <a:solidFill>
                          <a:schemeClr val="dk1"/>
                        </a:solidFill>
                        <a:effectLst/>
                        <a:latin typeface="+mn-lt"/>
                        <a:ea typeface="+mn-ea"/>
                        <a:cs typeface="+mn-cs"/>
                      </a:endParaRPr>
                    </a:p>
                  </a:txBody>
                  <a:tcPr marL="68580" marR="68580" marT="34290" marB="34290" anchor="ctr"/>
                </a:tc>
                <a:tc>
                  <a:txBody>
                    <a:bodyPr/>
                    <a:lstStyle/>
                    <a:p>
                      <a:pPr algn="ctr"/>
                      <a:endParaRPr lang="en-US" sz="1100" kern="1200" dirty="0">
                        <a:solidFill>
                          <a:schemeClr val="dk1"/>
                        </a:solidFill>
                        <a:effectLst/>
                        <a:latin typeface="+mn-lt"/>
                        <a:ea typeface="+mn-ea"/>
                        <a:cs typeface="+mn-cs"/>
                      </a:endParaRPr>
                    </a:p>
                  </a:txBody>
                  <a:tcPr marL="68580" marR="68580" marT="34290" marB="34290" anchor="ctr"/>
                </a:tc>
                <a:extLst>
                  <a:ext uri="{0D108BD9-81ED-4DB2-BD59-A6C34878D82A}">
                    <a16:rowId xmlns:a16="http://schemas.microsoft.com/office/drawing/2014/main" val="4248856756"/>
                  </a:ext>
                </a:extLst>
              </a:tr>
            </a:tbl>
          </a:graphicData>
        </a:graphic>
      </p:graphicFrame>
    </p:spTree>
    <p:extLst>
      <p:ext uri="{BB962C8B-B14F-4D97-AF65-F5344CB8AC3E}">
        <p14:creationId xmlns:p14="http://schemas.microsoft.com/office/powerpoint/2010/main" val="23151536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8623375" y="0"/>
            <a:ext cx="2819400" cy="3054724"/>
            <a:chOff x="6639238" y="914400"/>
            <a:chExt cx="2504762" cy="2457450"/>
          </a:xfrm>
        </p:grpSpPr>
        <p:pic>
          <p:nvPicPr>
            <p:cNvPr id="6" name="Picture 5" descr="2.bmp"/>
            <p:cNvPicPr>
              <a:picLocks noChangeAspect="1"/>
            </p:cNvPicPr>
            <p:nvPr/>
          </p:nvPicPr>
          <p:blipFill>
            <a:blip r:embed="rId3"/>
            <a:srcRect t="16669" b="12489"/>
            <a:stretch>
              <a:fillRect/>
            </a:stretch>
          </p:blipFill>
          <p:spPr>
            <a:xfrm>
              <a:off x="6639238" y="914400"/>
              <a:ext cx="2504762" cy="1295400"/>
            </a:xfrm>
            <a:prstGeom prst="rect">
              <a:avLst/>
            </a:prstGeom>
          </p:spPr>
        </p:pic>
        <p:pic>
          <p:nvPicPr>
            <p:cNvPr id="7" name="Picture 6" descr="0359.jpg"/>
            <p:cNvPicPr>
              <a:picLocks noChangeAspect="1"/>
            </p:cNvPicPr>
            <p:nvPr/>
          </p:nvPicPr>
          <p:blipFill>
            <a:blip r:embed="rId4"/>
            <a:srcRect l="16602" t="4124" r="16216"/>
            <a:stretch>
              <a:fillRect/>
            </a:stretch>
          </p:blipFill>
          <p:spPr>
            <a:xfrm>
              <a:off x="7486650" y="1600200"/>
              <a:ext cx="1657350" cy="1771650"/>
            </a:xfrm>
            <a:prstGeom prst="rect">
              <a:avLst/>
            </a:prstGeom>
          </p:spPr>
        </p:pic>
      </p:grpSp>
      <p:sp>
        <p:nvSpPr>
          <p:cNvPr id="2" name="Title 1"/>
          <p:cNvSpPr>
            <a:spLocks noGrp="1"/>
          </p:cNvSpPr>
          <p:nvPr>
            <p:ph type="title" idx="4294967295"/>
          </p:nvPr>
        </p:nvSpPr>
        <p:spPr/>
        <p:txBody>
          <a:bodyPr/>
          <a:lstStyle/>
          <a:p>
            <a:r>
              <a:rPr lang="en-US" dirty="0" smtClean="0"/>
              <a:t>DDL</a:t>
            </a:r>
            <a:endParaRPr lang="en-US" dirty="0"/>
          </a:p>
        </p:txBody>
      </p:sp>
      <p:sp>
        <p:nvSpPr>
          <p:cNvPr id="7171" name="Rectangle 3"/>
          <p:cNvSpPr>
            <a:spLocks noGrp="1" noChangeArrowheads="1"/>
          </p:cNvSpPr>
          <p:nvPr>
            <p:ph type="body" idx="4294967295"/>
          </p:nvPr>
        </p:nvSpPr>
        <p:spPr>
          <a:xfrm>
            <a:off x="146039" y="852481"/>
            <a:ext cx="11806611" cy="5410200"/>
          </a:xfrm>
        </p:spPr>
        <p:txBody>
          <a:bodyPr/>
          <a:lstStyle/>
          <a:p>
            <a:endParaRPr lang="en-US" sz="2000" dirty="0" smtClean="0"/>
          </a:p>
          <a:p>
            <a:pPr lvl="1"/>
            <a:r>
              <a:rPr lang="en-US" sz="1800" dirty="0" smtClean="0">
                <a:latin typeface="+mj-lt"/>
              </a:rPr>
              <a:t>CREATE TABLE: </a:t>
            </a:r>
          </a:p>
          <a:p>
            <a:pPr lvl="2"/>
            <a:r>
              <a:rPr lang="en-US" sz="1800" dirty="0" smtClean="0">
                <a:latin typeface="+mj-lt"/>
              </a:rPr>
              <a:t>Example: FOREIGN KEY</a:t>
            </a:r>
          </a:p>
          <a:p>
            <a:pPr lvl="2"/>
            <a:r>
              <a:rPr lang="en-US" sz="1800" dirty="0" smtClean="0">
                <a:latin typeface="+mj-lt"/>
              </a:rPr>
              <a:t>Guidelines for establishing Relationship</a:t>
            </a:r>
          </a:p>
          <a:p>
            <a:pPr lvl="3"/>
            <a:r>
              <a:rPr lang="en-US" sz="1800" dirty="0" smtClean="0">
                <a:latin typeface="+mj-lt"/>
              </a:rPr>
              <a:t>The key column in the Parent table must be a Primary Key.</a:t>
            </a:r>
          </a:p>
          <a:p>
            <a:pPr lvl="3"/>
            <a:r>
              <a:rPr lang="en-US" sz="1800" dirty="0" smtClean="0">
                <a:latin typeface="+mj-lt"/>
              </a:rPr>
              <a:t>Multiple Child key columns can refer single Parent key column.</a:t>
            </a:r>
          </a:p>
          <a:p>
            <a:pPr lvl="3"/>
            <a:r>
              <a:rPr lang="en-US" sz="1800" dirty="0" smtClean="0">
                <a:latin typeface="+mj-lt"/>
              </a:rPr>
              <a:t>Though the Parent table key column is a Primary Key (which does not allows NULLs), foreign key can accommodate NULL values.</a:t>
            </a:r>
          </a:p>
          <a:p>
            <a:pPr lvl="3"/>
            <a:r>
              <a:rPr lang="en-US" sz="1800" dirty="0" smtClean="0">
                <a:latin typeface="+mj-lt"/>
              </a:rPr>
              <a:t>Oracle prevents the deletion of a Parent record, if its corresponding child exists in the child table.</a:t>
            </a:r>
            <a:br>
              <a:rPr lang="en-US" sz="1800" dirty="0" smtClean="0">
                <a:latin typeface="+mj-lt"/>
              </a:rPr>
            </a:br>
            <a:r>
              <a:rPr lang="en-US" sz="1800" dirty="0" smtClean="0">
                <a:latin typeface="+mj-lt"/>
              </a:rPr>
              <a:t>If the constraint is enforced with ON DELETE CASCADE option, then the child record would also be deleted.</a:t>
            </a:r>
            <a:br>
              <a:rPr lang="en-US" sz="1800" dirty="0" smtClean="0">
                <a:latin typeface="+mj-lt"/>
              </a:rPr>
            </a:br>
            <a:r>
              <a:rPr lang="en-US" sz="1800" dirty="0" smtClean="0">
                <a:latin typeface="+mj-lt"/>
              </a:rPr>
              <a:t>If the constraint is enforced with ON DELETE SET NULL option, then the child record would not be deleted, but their key column value would be set to NULL</a:t>
            </a:r>
          </a:p>
          <a:p>
            <a:pPr lvl="3"/>
            <a:r>
              <a:rPr lang="en-US" sz="1800" dirty="0" smtClean="0">
                <a:latin typeface="+mj-lt"/>
              </a:rPr>
              <a:t>Oracle prevents the creation of a Child record, for which value of key column does not exists in the Parent table.</a:t>
            </a:r>
          </a:p>
          <a:p>
            <a:pPr lvl="3"/>
            <a:endParaRPr lang="en-US" sz="1800" dirty="0" smtClean="0">
              <a:latin typeface="+mj-lt"/>
            </a:endParaRPr>
          </a:p>
          <a:p>
            <a:pPr lvl="2"/>
            <a:endParaRPr lang="en-US" sz="1800" dirty="0" smtClean="0">
              <a:latin typeface="+mj-lt"/>
            </a:endParaRPr>
          </a:p>
        </p:txBody>
      </p:sp>
    </p:spTree>
    <p:extLst>
      <p:ext uri="{BB962C8B-B14F-4D97-AF65-F5344CB8AC3E}">
        <p14:creationId xmlns:p14="http://schemas.microsoft.com/office/powerpoint/2010/main" val="36266129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220200" y="990601"/>
            <a:ext cx="1085850" cy="1152525"/>
          </a:xfrm>
          <a:prstGeom prst="rect">
            <a:avLst/>
          </a:prstGeom>
          <a:noFill/>
          <a:ln w="9525">
            <a:noFill/>
            <a:miter lim="800000"/>
            <a:headEnd/>
            <a:tailEnd/>
          </a:ln>
        </p:spPr>
      </p:pic>
      <p:sp>
        <p:nvSpPr>
          <p:cNvPr id="19" name="Rounded Rectangle 18"/>
          <p:cNvSpPr/>
          <p:nvPr/>
        </p:nvSpPr>
        <p:spPr bwMode="auto">
          <a:xfrm>
            <a:off x="1942578" y="2143126"/>
            <a:ext cx="7391400" cy="685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CREATE TABLE  AS (SELECT Query); </a:t>
            </a:r>
            <a:br>
              <a:rPr lang="en-US" dirty="0">
                <a:solidFill>
                  <a:schemeClr val="tx1">
                    <a:lumMod val="95000"/>
                    <a:lumOff val="5000"/>
                  </a:schemeClr>
                </a:solidFill>
                <a:latin typeface="+mj-lt"/>
                <a:cs typeface="Times New Roman" pitchFamily="18" charset="0"/>
              </a:rPr>
            </a:br>
            <a:r>
              <a:rPr lang="en-US" dirty="0">
                <a:latin typeface="+mj-lt"/>
              </a:rPr>
              <a:t/>
            </a:r>
            <a:br>
              <a:rPr lang="en-US" dirty="0">
                <a:latin typeface="+mj-lt"/>
              </a:rPr>
            </a:b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
        <p:nvSpPr>
          <p:cNvPr id="6" name="Rounded Rectangle 5"/>
          <p:cNvSpPr/>
          <p:nvPr/>
        </p:nvSpPr>
        <p:spPr bwMode="auto">
          <a:xfrm>
            <a:off x="1942578" y="4178475"/>
            <a:ext cx="73914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CREATE TABLE  Emp_New AS (</a:t>
            </a:r>
          </a:p>
          <a:p>
            <a:r>
              <a:rPr lang="en-US" dirty="0">
                <a:solidFill>
                  <a:schemeClr val="tx1">
                    <a:lumMod val="95000"/>
                    <a:lumOff val="5000"/>
                  </a:schemeClr>
                </a:solidFill>
                <a:latin typeface="+mj-lt"/>
                <a:cs typeface="Times New Roman" pitchFamily="18" charset="0"/>
              </a:rPr>
              <a:t>	SELECT * from HR.Employees</a:t>
            </a:r>
          </a:p>
          <a:p>
            <a:r>
              <a:rPr lang="en-US" dirty="0">
                <a:solidFill>
                  <a:schemeClr val="tx1">
                    <a:lumMod val="95000"/>
                    <a:lumOff val="5000"/>
                  </a:schemeClr>
                </a:solidFill>
                <a:latin typeface="+mj-lt"/>
                <a:cs typeface="Times New Roman" pitchFamily="18" charset="0"/>
              </a:rPr>
              <a:t>);</a:t>
            </a:r>
            <a:br>
              <a:rPr lang="en-US" dirty="0">
                <a:solidFill>
                  <a:schemeClr val="tx1">
                    <a:lumMod val="95000"/>
                    <a:lumOff val="5000"/>
                  </a:schemeClr>
                </a:solidFill>
                <a:latin typeface="+mj-lt"/>
                <a:cs typeface="Times New Roman" pitchFamily="18" charset="0"/>
              </a:rPr>
            </a:br>
            <a:r>
              <a:rPr lang="en-US" dirty="0">
                <a:latin typeface="+mj-lt"/>
              </a:rPr>
              <a:t/>
            </a:r>
            <a:br>
              <a:rPr lang="en-US" dirty="0">
                <a:latin typeface="+mj-lt"/>
              </a:rPr>
            </a:b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
        <p:nvSpPr>
          <p:cNvPr id="7171" name="Rectangle 3"/>
          <p:cNvSpPr>
            <a:spLocks noGrp="1" noChangeArrowheads="1"/>
          </p:cNvSpPr>
          <p:nvPr>
            <p:ph type="body" idx="4294967295"/>
          </p:nvPr>
        </p:nvSpPr>
        <p:spPr>
          <a:xfrm>
            <a:off x="0" y="990600"/>
            <a:ext cx="11952650" cy="5410200"/>
          </a:xfrm>
        </p:spPr>
        <p:txBody>
          <a:bodyPr/>
          <a:lstStyle/>
          <a:p>
            <a:endParaRPr lang="en-US" sz="2000" dirty="0" smtClean="0"/>
          </a:p>
          <a:p>
            <a:pPr lvl="1"/>
            <a:r>
              <a:rPr lang="en-US" sz="1800" dirty="0" smtClean="0">
                <a:latin typeface="+mj-lt"/>
              </a:rPr>
              <a:t>CREATE TABLE: Creating a Table From an Existing Table</a:t>
            </a: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r>
              <a:rPr lang="en-US" sz="2000" dirty="0" smtClean="0">
                <a:latin typeface="+mj-lt"/>
              </a:rPr>
              <a:t>Example:</a:t>
            </a:r>
          </a:p>
          <a:p>
            <a:pPr lvl="1"/>
            <a:r>
              <a:rPr lang="en-US" sz="2000" dirty="0" smtClean="0">
                <a:latin typeface="+mj-lt"/>
              </a:rPr>
              <a:t>The new Table Emp_New will be created with the data populated from HR.Employees.</a:t>
            </a:r>
          </a:p>
          <a:p>
            <a:pPr lvl="1"/>
            <a:r>
              <a:rPr lang="en-US" sz="2000" dirty="0" smtClean="0">
                <a:latin typeface="+mj-lt"/>
              </a:rPr>
              <a:t>Although the table structure and data is copied the constraints are not copied.</a:t>
            </a:r>
          </a:p>
        </p:txBody>
      </p:sp>
      <p:sp>
        <p:nvSpPr>
          <p:cNvPr id="2" name="Title 1"/>
          <p:cNvSpPr>
            <a:spLocks noGrp="1"/>
          </p:cNvSpPr>
          <p:nvPr>
            <p:ph type="title" idx="4294967295"/>
          </p:nvPr>
        </p:nvSpPr>
        <p:spPr/>
        <p:txBody>
          <a:bodyPr/>
          <a:lstStyle/>
          <a:p>
            <a:r>
              <a:rPr lang="en-US" dirty="0" smtClean="0"/>
              <a:t>DDL</a:t>
            </a:r>
            <a:endParaRPr lang="en-US" dirty="0"/>
          </a:p>
        </p:txBody>
      </p:sp>
    </p:spTree>
    <p:extLst>
      <p:ext uri="{BB962C8B-B14F-4D97-AF65-F5344CB8AC3E}">
        <p14:creationId xmlns:p14="http://schemas.microsoft.com/office/powerpoint/2010/main" val="30639880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82150" y="904876"/>
            <a:ext cx="1085850" cy="1152525"/>
          </a:xfrm>
          <a:prstGeom prst="rect">
            <a:avLst/>
          </a:prstGeom>
          <a:noFill/>
          <a:ln w="9525">
            <a:noFill/>
            <a:miter lim="800000"/>
            <a:headEnd/>
            <a:tailEnd/>
          </a:ln>
        </p:spPr>
      </p:pic>
      <p:sp>
        <p:nvSpPr>
          <p:cNvPr id="6" name="Rounded Rectangle 5"/>
          <p:cNvSpPr/>
          <p:nvPr/>
        </p:nvSpPr>
        <p:spPr bwMode="auto">
          <a:xfrm>
            <a:off x="2667000" y="2209800"/>
            <a:ext cx="73914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CREATE TABLE  Emp_New AS (</a:t>
            </a:r>
          </a:p>
          <a:p>
            <a:r>
              <a:rPr lang="en-US" dirty="0">
                <a:solidFill>
                  <a:schemeClr val="tx1">
                    <a:lumMod val="95000"/>
                    <a:lumOff val="5000"/>
                  </a:schemeClr>
                </a:solidFill>
                <a:latin typeface="+mj-lt"/>
                <a:cs typeface="Times New Roman" pitchFamily="18" charset="0"/>
              </a:rPr>
              <a:t>	SELECT * from HR.Employees where 1=2</a:t>
            </a:r>
          </a:p>
          <a:p>
            <a:r>
              <a:rPr lang="en-US" dirty="0">
                <a:solidFill>
                  <a:schemeClr val="tx1">
                    <a:lumMod val="95000"/>
                    <a:lumOff val="5000"/>
                  </a:schemeClr>
                </a:solidFill>
                <a:latin typeface="+mj-lt"/>
                <a:cs typeface="Times New Roman" pitchFamily="18" charset="0"/>
              </a:rPr>
              <a:t>);</a:t>
            </a:r>
            <a:br>
              <a:rPr lang="en-US" dirty="0">
                <a:solidFill>
                  <a:schemeClr val="tx1">
                    <a:lumMod val="95000"/>
                    <a:lumOff val="5000"/>
                  </a:schemeClr>
                </a:solidFill>
                <a:latin typeface="+mj-lt"/>
                <a:cs typeface="Times New Roman" pitchFamily="18" charset="0"/>
              </a:rPr>
            </a:br>
            <a:r>
              <a:rPr lang="en-US" dirty="0">
                <a:latin typeface="+mj-lt"/>
              </a:rPr>
              <a:t/>
            </a:r>
            <a:br>
              <a:rPr lang="en-US" dirty="0">
                <a:latin typeface="+mj-lt"/>
              </a:rPr>
            </a:b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
        <p:nvSpPr>
          <p:cNvPr id="2" name="Title 1"/>
          <p:cNvSpPr>
            <a:spLocks noGrp="1"/>
          </p:cNvSpPr>
          <p:nvPr>
            <p:ph type="title" idx="4294967295"/>
          </p:nvPr>
        </p:nvSpPr>
        <p:spPr/>
        <p:txBody>
          <a:bodyPr/>
          <a:lstStyle/>
          <a:p>
            <a:r>
              <a:rPr lang="en-US" dirty="0" smtClean="0"/>
              <a:t>DDL</a:t>
            </a:r>
            <a:endParaRPr lang="en-US" dirty="0"/>
          </a:p>
        </p:txBody>
      </p:sp>
      <p:sp>
        <p:nvSpPr>
          <p:cNvPr id="7171" name="Rectangle 3"/>
          <p:cNvSpPr>
            <a:spLocks noGrp="1" noChangeArrowheads="1"/>
          </p:cNvSpPr>
          <p:nvPr>
            <p:ph type="body" idx="4294967295"/>
          </p:nvPr>
        </p:nvSpPr>
        <p:spPr>
          <a:xfrm>
            <a:off x="0" y="990600"/>
            <a:ext cx="12047220" cy="5410200"/>
          </a:xfrm>
        </p:spPr>
        <p:txBody>
          <a:bodyPr/>
          <a:lstStyle/>
          <a:p>
            <a:pPr lvl="1"/>
            <a:endParaRPr lang="en-US" sz="1800" dirty="0" smtClean="0"/>
          </a:p>
          <a:p>
            <a:pPr lvl="1"/>
            <a:endParaRPr lang="en-US" dirty="0"/>
          </a:p>
          <a:p>
            <a:pPr lvl="1"/>
            <a:r>
              <a:rPr lang="en-US" sz="1800" dirty="0" smtClean="0"/>
              <a:t>CREATE TABLE: Creating a Table with the same structure as an existing Table.</a:t>
            </a:r>
          </a:p>
          <a:p>
            <a:pPr lvl="1"/>
            <a:endParaRPr lang="en-US" sz="2000" dirty="0" smtClean="0"/>
          </a:p>
          <a:p>
            <a:pPr lvl="1"/>
            <a:endParaRPr lang="en-US" sz="2000" dirty="0" smtClean="0"/>
          </a:p>
          <a:p>
            <a:pPr lvl="1"/>
            <a:endParaRPr lang="en-US" sz="2000" dirty="0" smtClean="0"/>
          </a:p>
          <a:p>
            <a:pPr lvl="1"/>
            <a:endParaRPr lang="en-US" sz="2000" dirty="0" smtClean="0"/>
          </a:p>
          <a:p>
            <a:pPr marL="365751" lvl="1" indent="0">
              <a:buNone/>
            </a:pPr>
            <a:endParaRPr lang="en-US" sz="2000" dirty="0" smtClean="0"/>
          </a:p>
          <a:p>
            <a:pPr lvl="1"/>
            <a:r>
              <a:rPr lang="en-US" sz="1800" dirty="0" smtClean="0">
                <a:latin typeface="+mj-lt"/>
              </a:rPr>
              <a:t>The structure of a table can be copied by giving in a WHERE condition that evaluates to false</a:t>
            </a:r>
          </a:p>
          <a:p>
            <a:pPr lvl="1"/>
            <a:endParaRPr lang="en-US" sz="2000" dirty="0" smtClean="0"/>
          </a:p>
          <a:p>
            <a:pPr lvl="2"/>
            <a:endParaRPr lang="en-US" sz="1800" dirty="0" smtClean="0"/>
          </a:p>
          <a:p>
            <a:pPr lvl="2"/>
            <a:endParaRPr lang="en-US" sz="1800" dirty="0" smtClean="0"/>
          </a:p>
        </p:txBody>
      </p:sp>
    </p:spTree>
    <p:extLst>
      <p:ext uri="{BB962C8B-B14F-4D97-AF65-F5344CB8AC3E}">
        <p14:creationId xmlns:p14="http://schemas.microsoft.com/office/powerpoint/2010/main" val="33157520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8915400" y="1066800"/>
            <a:ext cx="1524000" cy="1447800"/>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18436" name="Content Placeholder 4"/>
          <p:cNvSpPr>
            <a:spLocks noGrp="1"/>
          </p:cNvSpPr>
          <p:nvPr>
            <p:ph idx="1"/>
          </p:nvPr>
        </p:nvSpPr>
        <p:spPr>
          <a:xfrm>
            <a:off x="1391604" y="1889919"/>
            <a:ext cx="7158037" cy="2925762"/>
          </a:xfrm>
        </p:spPr>
        <p:txBody>
          <a:bodyPr/>
          <a:lstStyle/>
          <a:p>
            <a:pPr>
              <a:buNone/>
            </a:pPr>
            <a:r>
              <a:rPr lang="en-US" sz="1800" dirty="0"/>
              <a:t>How will you find out the structure of a table in oracle?</a:t>
            </a:r>
          </a:p>
          <a:p>
            <a:endParaRPr lang="en-US" sz="1800" dirty="0"/>
          </a:p>
          <a:p>
            <a:pPr>
              <a:buNone/>
            </a:pPr>
            <a:endParaRPr lang="en-US" sz="1800" dirty="0"/>
          </a:p>
          <a:p>
            <a:pPr>
              <a:buNone/>
            </a:pPr>
            <a:endParaRPr lang="en-US" sz="1800" dirty="0"/>
          </a:p>
          <a:p>
            <a:pPr marL="749300" lvl="1" indent="-292100">
              <a:buNone/>
            </a:pPr>
            <a:endParaRPr lang="en-US" sz="2800" dirty="0" smtClean="0"/>
          </a:p>
          <a:p>
            <a:endParaRPr lang="en-US" sz="2800" dirty="0" smtClean="0"/>
          </a:p>
        </p:txBody>
      </p:sp>
      <p:sp>
        <p:nvSpPr>
          <p:cNvPr id="5" name="Rectangle 4"/>
          <p:cNvSpPr>
            <a:spLocks noChangeArrowheads="1"/>
          </p:cNvSpPr>
          <p:nvPr/>
        </p:nvSpPr>
        <p:spPr bwMode="auto">
          <a:xfrm>
            <a:off x="1905001" y="2667000"/>
            <a:ext cx="7313613" cy="1371600"/>
          </a:xfrm>
          <a:prstGeom prst="rect">
            <a:avLst/>
          </a:prstGeom>
          <a:noFill/>
          <a:ln w="9525">
            <a:noFill/>
            <a:miter lim="800000"/>
            <a:headEnd/>
            <a:tailEnd/>
          </a:ln>
        </p:spPr>
        <p:txBody>
          <a:bodyPr/>
          <a:lstStyle/>
          <a:p>
            <a:pPr marL="342900" indent="-342900"/>
            <a:r>
              <a:rPr lang="en-US" dirty="0">
                <a:cs typeface="Times New Roman" pitchFamily="18" charset="0"/>
              </a:rPr>
              <a:t>Answer: Using DESCRIBE/DESC Command</a:t>
            </a:r>
          </a:p>
          <a:p>
            <a:pPr marL="342900" indent="-342900"/>
            <a:endParaRPr lang="en-US" dirty="0">
              <a:cs typeface="Times New Roman" pitchFamily="18" charset="0"/>
            </a:endParaRPr>
          </a:p>
          <a:p>
            <a:pPr marL="342900" indent="-342900"/>
            <a:r>
              <a:rPr lang="en-US" dirty="0">
                <a:cs typeface="Times New Roman" pitchFamily="18" charset="0"/>
              </a:rPr>
              <a:t>E.g. DESC Employees;</a:t>
            </a:r>
          </a:p>
        </p:txBody>
      </p:sp>
    </p:spTree>
    <p:extLst>
      <p:ext uri="{BB962C8B-B14F-4D97-AF65-F5344CB8AC3E}">
        <p14:creationId xmlns:p14="http://schemas.microsoft.com/office/powerpoint/2010/main" val="259710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8915400" y="1066800"/>
            <a:ext cx="1524000" cy="1447800"/>
          </a:xfrm>
          <a:prstGeom prst="rect">
            <a:avLst/>
          </a:prstGeom>
          <a:noFill/>
          <a:ln w="9525">
            <a:noFill/>
            <a:miter lim="800000"/>
            <a:headEnd/>
            <a:tailEnd/>
          </a:ln>
        </p:spPr>
      </p:pic>
      <p:sp>
        <p:nvSpPr>
          <p:cNvPr id="2" name="Title 1"/>
          <p:cNvSpPr>
            <a:spLocks noGrp="1"/>
          </p:cNvSpPr>
          <p:nvPr>
            <p:ph type="title"/>
          </p:nvPr>
        </p:nvSpPr>
        <p:spPr>
          <a:xfrm>
            <a:off x="2082061" y="224790"/>
            <a:ext cx="8357339" cy="704850"/>
          </a:xfrm>
        </p:spPr>
        <p:txBody>
          <a:bodyPr/>
          <a:lstStyle/>
          <a:p>
            <a:endParaRPr lang="en-US" dirty="0"/>
          </a:p>
        </p:txBody>
      </p:sp>
      <p:sp>
        <p:nvSpPr>
          <p:cNvPr id="18436" name="Content Placeholder 4"/>
          <p:cNvSpPr>
            <a:spLocks noGrp="1"/>
          </p:cNvSpPr>
          <p:nvPr>
            <p:ph idx="1"/>
          </p:nvPr>
        </p:nvSpPr>
        <p:spPr>
          <a:xfrm>
            <a:off x="548641" y="1760220"/>
            <a:ext cx="8366760" cy="2956242"/>
          </a:xfrm>
        </p:spPr>
        <p:txBody>
          <a:bodyPr/>
          <a:lstStyle/>
          <a:p>
            <a:pPr>
              <a:buNone/>
            </a:pPr>
            <a:r>
              <a:rPr lang="en-US" sz="1800" dirty="0"/>
              <a:t>If an unique key constraint on DATE column is created, will it validate the rows that are inserted with SYSDATE ?</a:t>
            </a:r>
            <a:r>
              <a:rPr lang="en-US" sz="2000" dirty="0"/>
              <a:t/>
            </a:r>
            <a:br>
              <a:rPr lang="en-US" sz="2000" dirty="0"/>
            </a:br>
            <a:endParaRPr lang="en-US" sz="2000" dirty="0"/>
          </a:p>
          <a:p>
            <a:pPr>
              <a:buNone/>
            </a:pPr>
            <a:endParaRPr lang="en-US" sz="2000" dirty="0"/>
          </a:p>
          <a:p>
            <a:pPr>
              <a:buNone/>
            </a:pPr>
            <a:endParaRPr lang="en-US" sz="2000" dirty="0"/>
          </a:p>
          <a:p>
            <a:pPr marL="749300" lvl="1" indent="-292100">
              <a:buNone/>
            </a:pPr>
            <a:endParaRPr lang="en-US" dirty="0" smtClean="0"/>
          </a:p>
          <a:p>
            <a:endParaRPr lang="en-US" dirty="0" smtClean="0"/>
          </a:p>
        </p:txBody>
      </p:sp>
      <p:sp>
        <p:nvSpPr>
          <p:cNvPr id="5" name="Rectangle 4"/>
          <p:cNvSpPr>
            <a:spLocks noChangeArrowheads="1"/>
          </p:cNvSpPr>
          <p:nvPr/>
        </p:nvSpPr>
        <p:spPr bwMode="auto">
          <a:xfrm>
            <a:off x="1040131" y="2667000"/>
            <a:ext cx="8178484" cy="1371600"/>
          </a:xfrm>
          <a:prstGeom prst="rect">
            <a:avLst/>
          </a:prstGeom>
          <a:noFill/>
          <a:ln w="9525">
            <a:noFill/>
            <a:miter lim="800000"/>
            <a:headEnd/>
            <a:tailEnd/>
          </a:ln>
        </p:spPr>
        <p:txBody>
          <a:bodyPr/>
          <a:lstStyle/>
          <a:p>
            <a:pPr marL="342900" indent="-342900"/>
            <a:r>
              <a:rPr lang="en-US" dirty="0">
                <a:latin typeface="+mj-lt"/>
                <a:cs typeface="Times New Roman" pitchFamily="18" charset="0"/>
              </a:rPr>
              <a:t>Answer: </a:t>
            </a:r>
            <a:r>
              <a:rPr lang="en-US" dirty="0">
                <a:latin typeface="+mj-lt"/>
              </a:rPr>
              <a:t>It won't, Because SYSDATE format contains time attached with it.</a:t>
            </a:r>
            <a:br>
              <a:rPr lang="en-US" dirty="0">
                <a:latin typeface="+mj-lt"/>
              </a:rPr>
            </a:br>
            <a:r>
              <a:rPr lang="en-US" dirty="0"/>
              <a:t/>
            </a:r>
            <a:br>
              <a:rPr lang="en-US" dirty="0"/>
            </a:br>
            <a:r>
              <a:rPr lang="en-US" dirty="0"/>
              <a:t/>
            </a:r>
            <a:br>
              <a:rPr lang="en-US" dirty="0"/>
            </a:br>
            <a:endParaRPr lang="en-US" sz="2000" dirty="0">
              <a:cs typeface="Times New Roman" pitchFamily="18" charset="0"/>
            </a:endParaRPr>
          </a:p>
        </p:txBody>
      </p:sp>
    </p:spTree>
    <p:extLst>
      <p:ext uri="{BB962C8B-B14F-4D97-AF65-F5344CB8AC3E}">
        <p14:creationId xmlns:p14="http://schemas.microsoft.com/office/powerpoint/2010/main" val="159727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5"/>
          <p:cNvPicPr>
            <a:picLocks noChangeAspect="1" noChangeArrowheads="1"/>
          </p:cNvPicPr>
          <p:nvPr/>
        </p:nvPicPr>
        <p:blipFill>
          <a:blip r:embed="rId3"/>
          <a:srcRect/>
          <a:stretch>
            <a:fillRect/>
          </a:stretch>
        </p:blipFill>
        <p:spPr bwMode="auto">
          <a:xfrm>
            <a:off x="5105401" y="2286000"/>
            <a:ext cx="2187575" cy="2514600"/>
          </a:xfrm>
          <a:prstGeom prst="rect">
            <a:avLst/>
          </a:prstGeom>
          <a:noFill/>
          <a:ln w="12700">
            <a:noFill/>
            <a:miter lim="800000"/>
            <a:headEnd/>
            <a:tailEnd/>
          </a:ln>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728666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ctrTitle"/>
          </p:nvPr>
        </p:nvSpPr>
        <p:spPr/>
        <p:txBody>
          <a:bodyPr/>
          <a:lstStyle/>
          <a:p>
            <a:r>
              <a:rPr lang="en-US" altLang="en-US" sz="3000"/>
              <a:t>Questions</a:t>
            </a:r>
          </a:p>
        </p:txBody>
      </p:sp>
    </p:spTree>
    <p:extLst>
      <p:ext uri="{BB962C8B-B14F-4D97-AF65-F5344CB8AC3E}">
        <p14:creationId xmlns:p14="http://schemas.microsoft.com/office/powerpoint/2010/main" val="38922644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smtClean="0"/>
              <a:t>DDL</a:t>
            </a:r>
            <a:endParaRPr lang="en-US" dirty="0"/>
          </a:p>
        </p:txBody>
      </p:sp>
      <p:sp>
        <p:nvSpPr>
          <p:cNvPr id="7171" name="Rectangle 3"/>
          <p:cNvSpPr>
            <a:spLocks noGrp="1" noChangeArrowheads="1"/>
          </p:cNvSpPr>
          <p:nvPr>
            <p:ph type="body" idx="4294967295"/>
          </p:nvPr>
        </p:nvSpPr>
        <p:spPr>
          <a:xfrm>
            <a:off x="0" y="914400"/>
            <a:ext cx="8661400" cy="5410200"/>
          </a:xfrm>
        </p:spPr>
        <p:txBody>
          <a:bodyPr/>
          <a:lstStyle/>
          <a:p>
            <a:endParaRPr lang="en-US" sz="2000" dirty="0" smtClean="0"/>
          </a:p>
          <a:p>
            <a:pPr lvl="1"/>
            <a:r>
              <a:rPr lang="en-US" sz="1800" dirty="0" smtClean="0">
                <a:latin typeface="+mj-lt"/>
              </a:rPr>
              <a:t>ALTER TABLE: </a:t>
            </a:r>
          </a:p>
          <a:p>
            <a:pPr lvl="2"/>
            <a:r>
              <a:rPr lang="en-US" sz="1800" dirty="0" smtClean="0">
                <a:latin typeface="+mj-lt"/>
              </a:rPr>
              <a:t>It is used for alteration of table structures. There are various uses of </a:t>
            </a:r>
            <a:r>
              <a:rPr lang="en-US" sz="1800" i="1" dirty="0" smtClean="0">
                <a:latin typeface="+mj-lt"/>
              </a:rPr>
              <a:t>alter</a:t>
            </a:r>
            <a:r>
              <a:rPr lang="en-US" sz="1800" dirty="0" smtClean="0">
                <a:latin typeface="+mj-lt"/>
              </a:rPr>
              <a:t> command, such as,</a:t>
            </a:r>
          </a:p>
          <a:p>
            <a:pPr lvl="3"/>
            <a:r>
              <a:rPr lang="en-US" sz="1800" dirty="0" smtClean="0">
                <a:latin typeface="+mj-lt"/>
              </a:rPr>
              <a:t>To add a column to existing table</a:t>
            </a:r>
          </a:p>
          <a:p>
            <a:pPr lvl="3"/>
            <a:r>
              <a:rPr lang="en-US" sz="1800" dirty="0" smtClean="0">
                <a:latin typeface="+mj-lt"/>
              </a:rPr>
              <a:t>To rename any existing column</a:t>
            </a:r>
          </a:p>
          <a:p>
            <a:pPr lvl="3"/>
            <a:r>
              <a:rPr lang="en-US" sz="1800" dirty="0" smtClean="0">
                <a:latin typeface="+mj-lt"/>
              </a:rPr>
              <a:t>To change data type of any column or to modify its size.</a:t>
            </a:r>
          </a:p>
          <a:p>
            <a:pPr lvl="3"/>
            <a:r>
              <a:rPr lang="en-US" sz="1800" dirty="0" smtClean="0">
                <a:latin typeface="+mj-lt"/>
              </a:rPr>
              <a:t>alter is also used to drop a column</a:t>
            </a:r>
          </a:p>
          <a:p>
            <a:pPr lvl="3"/>
            <a:r>
              <a:rPr lang="en-US" sz="1800" dirty="0" smtClean="0">
                <a:latin typeface="+mj-lt"/>
              </a:rPr>
              <a:t>Rename a Table</a:t>
            </a: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1"/>
            <a:endParaRPr lang="en-US" sz="2000" dirty="0" smtClean="0">
              <a:latin typeface="+mj-lt"/>
            </a:endParaRPr>
          </a:p>
          <a:p>
            <a:pPr lvl="2"/>
            <a:endParaRPr lang="en-US" sz="1800" dirty="0" smtClean="0">
              <a:latin typeface="+mj-lt"/>
            </a:endParaRPr>
          </a:p>
          <a:p>
            <a:pPr lvl="1"/>
            <a:endParaRPr lang="en-US" sz="2000" dirty="0" smtClean="0">
              <a:latin typeface="+mj-lt"/>
            </a:endParaRPr>
          </a:p>
          <a:p>
            <a:pPr lvl="1"/>
            <a:endParaRPr lang="en-US" sz="2000" dirty="0" smtClean="0">
              <a:latin typeface="+mj-lt"/>
            </a:endParaRPr>
          </a:p>
          <a:p>
            <a:pPr lvl="2">
              <a:buNone/>
            </a:pPr>
            <a:endParaRPr lang="en-US" sz="1800" dirty="0" smtClean="0">
              <a:latin typeface="+mj-lt"/>
            </a:endParaRPr>
          </a:p>
        </p:txBody>
      </p:sp>
    </p:spTree>
    <p:extLst>
      <p:ext uri="{BB962C8B-B14F-4D97-AF65-F5344CB8AC3E}">
        <p14:creationId xmlns:p14="http://schemas.microsoft.com/office/powerpoint/2010/main" val="3561595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981597" y="2157406"/>
            <a:ext cx="7239000" cy="914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ALTER TABLE table_name ADD (column_1 column-definition, column_2 column-definition, ... column_n column_definition); </a:t>
            </a:r>
          </a:p>
          <a:p>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82150" y="904876"/>
            <a:ext cx="1085850" cy="1152525"/>
          </a:xfrm>
          <a:prstGeom prst="rect">
            <a:avLst/>
          </a:prstGeom>
          <a:noFill/>
          <a:ln w="9525">
            <a:noFill/>
            <a:miter lim="800000"/>
            <a:headEnd/>
            <a:tailEnd/>
          </a:ln>
        </p:spPr>
      </p:pic>
      <p:sp>
        <p:nvSpPr>
          <p:cNvPr id="7171" name="Rectangle 3"/>
          <p:cNvSpPr>
            <a:spLocks noGrp="1" noChangeArrowheads="1"/>
          </p:cNvSpPr>
          <p:nvPr>
            <p:ph type="body" idx="4294967295"/>
          </p:nvPr>
        </p:nvSpPr>
        <p:spPr>
          <a:xfrm>
            <a:off x="0" y="228600"/>
            <a:ext cx="11475720" cy="6035040"/>
          </a:xfrm>
        </p:spPr>
        <p:txBody>
          <a:bodyPr/>
          <a:lstStyle/>
          <a:p>
            <a:endParaRPr lang="en-US" dirty="0" smtClean="0"/>
          </a:p>
          <a:p>
            <a:pPr lvl="1"/>
            <a:endParaRPr lang="en-US" sz="1800" dirty="0" smtClean="0"/>
          </a:p>
          <a:p>
            <a:pPr lvl="1"/>
            <a:endParaRPr lang="en-US" dirty="0"/>
          </a:p>
          <a:p>
            <a:pPr lvl="1"/>
            <a:r>
              <a:rPr lang="en-US" sz="1800" dirty="0" smtClean="0"/>
              <a:t>ALTER TABLE: Columns</a:t>
            </a:r>
          </a:p>
          <a:p>
            <a:pPr lvl="2"/>
            <a:r>
              <a:rPr lang="en-US" sz="1800" dirty="0" smtClean="0"/>
              <a:t>Add Column to an Existing Table</a:t>
            </a:r>
          </a:p>
          <a:p>
            <a:pPr lvl="2"/>
            <a:r>
              <a:rPr lang="en-US" sz="1800" dirty="0" smtClean="0"/>
              <a:t>Syntax:</a:t>
            </a:r>
            <a:endParaRPr lang="en-US" dirty="0" smtClean="0"/>
          </a:p>
          <a:p>
            <a:pPr lvl="2"/>
            <a:endParaRPr lang="en-US" dirty="0"/>
          </a:p>
          <a:p>
            <a:pPr lvl="2"/>
            <a:endParaRPr lang="en-US" dirty="0" smtClean="0"/>
          </a:p>
          <a:p>
            <a:pPr lvl="2"/>
            <a:endParaRPr lang="en-US" dirty="0" smtClean="0"/>
          </a:p>
          <a:p>
            <a:pPr marL="402336" lvl="2" indent="0">
              <a:buNone/>
            </a:pPr>
            <a:r>
              <a:rPr lang="en-US" dirty="0" smtClean="0"/>
              <a:t>Example:</a:t>
            </a:r>
          </a:p>
          <a:p>
            <a:pPr lvl="3"/>
            <a:r>
              <a:rPr lang="en-US" dirty="0" smtClean="0"/>
              <a:t>Adding multiple columns</a:t>
            </a:r>
          </a:p>
        </p:txBody>
      </p:sp>
      <p:sp>
        <p:nvSpPr>
          <p:cNvPr id="6" name="Rounded Rectangle 5"/>
          <p:cNvSpPr/>
          <p:nvPr/>
        </p:nvSpPr>
        <p:spPr bwMode="auto">
          <a:xfrm>
            <a:off x="1179964" y="3929638"/>
            <a:ext cx="7239000" cy="533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ALTER TABLE Products ADD price NUMBER(4) NOT NULL</a:t>
            </a:r>
            <a:r>
              <a:rPr lang="en-US" dirty="0"/>
              <a:t/>
            </a:r>
            <a:br>
              <a:rPr lang="en-US" dirty="0"/>
            </a:br>
            <a:r>
              <a:rPr lang="en-US" dirty="0"/>
              <a:t> </a:t>
            </a:r>
            <a:br>
              <a:rPr lang="en-US" dirty="0"/>
            </a:br>
            <a:endParaRPr lang="en-US" dirty="0">
              <a:solidFill>
                <a:schemeClr val="tx1">
                  <a:lumMod val="95000"/>
                  <a:lumOff val="5000"/>
                </a:schemeClr>
              </a:solidFill>
              <a:latin typeface="Times New Roman" pitchFamily="18" charset="0"/>
              <a:cs typeface="Times New Roman" pitchFamily="18" charset="0"/>
            </a:endParaRPr>
          </a:p>
        </p:txBody>
      </p:sp>
      <p:sp>
        <p:nvSpPr>
          <p:cNvPr id="7" name="Rounded Rectangle 6"/>
          <p:cNvSpPr/>
          <p:nvPr/>
        </p:nvSpPr>
        <p:spPr bwMode="auto">
          <a:xfrm>
            <a:off x="1179964" y="4806839"/>
            <a:ext cx="72390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ALTER TABLE supplier ADD (</a:t>
            </a:r>
          </a:p>
          <a:p>
            <a:r>
              <a:rPr lang="en-US" dirty="0">
                <a:solidFill>
                  <a:schemeClr val="tx1">
                    <a:lumMod val="95000"/>
                    <a:lumOff val="5000"/>
                  </a:schemeClr>
                </a:solidFill>
                <a:latin typeface="Times New Roman" pitchFamily="18" charset="0"/>
                <a:cs typeface="Times New Roman" pitchFamily="18" charset="0"/>
              </a:rPr>
              <a:t>	</a:t>
            </a:r>
            <a:r>
              <a:rPr lang="en-US" dirty="0" err="1">
                <a:solidFill>
                  <a:schemeClr val="tx1">
                    <a:lumMod val="95000"/>
                    <a:lumOff val="5000"/>
                  </a:schemeClr>
                </a:solidFill>
                <a:latin typeface="Times New Roman" pitchFamily="18" charset="0"/>
                <a:cs typeface="Times New Roman" pitchFamily="18" charset="0"/>
              </a:rPr>
              <a:t>supplier_name</a:t>
            </a:r>
            <a:r>
              <a:rPr lang="en-US" dirty="0">
                <a:solidFill>
                  <a:schemeClr val="tx1">
                    <a:lumMod val="95000"/>
                    <a:lumOff val="5000"/>
                  </a:schemeClr>
                </a:solidFill>
                <a:latin typeface="Times New Roman" pitchFamily="18" charset="0"/>
                <a:cs typeface="Times New Roman" pitchFamily="18" charset="0"/>
              </a:rPr>
              <a:t> varchar2(50), </a:t>
            </a:r>
          </a:p>
          <a:p>
            <a:r>
              <a:rPr lang="en-US" dirty="0">
                <a:solidFill>
                  <a:schemeClr val="tx1">
                    <a:lumMod val="95000"/>
                    <a:lumOff val="5000"/>
                  </a:schemeClr>
                </a:solidFill>
                <a:latin typeface="Times New Roman" pitchFamily="18" charset="0"/>
                <a:cs typeface="Times New Roman" pitchFamily="18" charset="0"/>
              </a:rPr>
              <a:t>	city varchar2(45));  </a:t>
            </a:r>
            <a:r>
              <a:rPr lang="en-US" dirty="0"/>
              <a:t/>
            </a:r>
            <a:br>
              <a:rPr lang="en-US" dirty="0"/>
            </a:br>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r>
              <a:rPr lang="en-US" dirty="0" smtClean="0"/>
              <a:t>DDL</a:t>
            </a:r>
            <a:endParaRPr lang="en-US" dirty="0"/>
          </a:p>
        </p:txBody>
      </p:sp>
    </p:spTree>
    <p:extLst>
      <p:ext uri="{BB962C8B-B14F-4D97-AF65-F5344CB8AC3E}">
        <p14:creationId xmlns:p14="http://schemas.microsoft.com/office/powerpoint/2010/main" val="17851433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2028173" y="2154178"/>
            <a:ext cx="72390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ALTER TABLE </a:t>
            </a:r>
            <a:r>
              <a:rPr lang="en-US" dirty="0" err="1">
                <a:solidFill>
                  <a:schemeClr val="tx1">
                    <a:lumMod val="95000"/>
                    <a:lumOff val="5000"/>
                  </a:schemeClr>
                </a:solidFill>
                <a:latin typeface="Times New Roman" pitchFamily="18" charset="0"/>
                <a:cs typeface="Times New Roman" pitchFamily="18" charset="0"/>
              </a:rPr>
              <a:t>table_name</a:t>
            </a:r>
            <a:r>
              <a:rPr lang="en-US" dirty="0">
                <a:solidFill>
                  <a:schemeClr val="tx1">
                    <a:lumMod val="95000"/>
                    <a:lumOff val="5000"/>
                  </a:schemeClr>
                </a:solidFill>
                <a:latin typeface="Times New Roman" pitchFamily="18" charset="0"/>
                <a:cs typeface="Times New Roman" pitchFamily="18" charset="0"/>
              </a:rPr>
              <a:t> MODIFY </a:t>
            </a:r>
            <a:r>
              <a:rPr lang="en-US" dirty="0" err="1">
                <a:solidFill>
                  <a:schemeClr val="tx1">
                    <a:lumMod val="95000"/>
                    <a:lumOff val="5000"/>
                  </a:schemeClr>
                </a:solidFill>
                <a:latin typeface="Times New Roman" pitchFamily="18" charset="0"/>
                <a:cs typeface="Times New Roman" pitchFamily="18" charset="0"/>
              </a:rPr>
              <a:t>column_name</a:t>
            </a:r>
            <a:r>
              <a:rPr lang="en-US" dirty="0">
                <a:solidFill>
                  <a:schemeClr val="tx1">
                    <a:lumMod val="95000"/>
                    <a:lumOff val="5000"/>
                  </a:schemeClr>
                </a:solidFill>
                <a:latin typeface="Times New Roman" pitchFamily="18" charset="0"/>
                <a:cs typeface="Times New Roman" pitchFamily="18" charset="0"/>
              </a:rPr>
              <a:t> column-definition[, column_2 column-definition, ... </a:t>
            </a:r>
            <a:r>
              <a:rPr lang="en-US" dirty="0" err="1">
                <a:solidFill>
                  <a:schemeClr val="tx1">
                    <a:lumMod val="95000"/>
                    <a:lumOff val="5000"/>
                  </a:schemeClr>
                </a:solidFill>
                <a:latin typeface="Times New Roman" pitchFamily="18" charset="0"/>
                <a:cs typeface="Times New Roman" pitchFamily="18" charset="0"/>
              </a:rPr>
              <a:t>column_n</a:t>
            </a:r>
            <a:r>
              <a:rPr lang="en-US" dirty="0">
                <a:solidFill>
                  <a:schemeClr val="tx1">
                    <a:lumMod val="95000"/>
                    <a:lumOff val="5000"/>
                  </a:schemeClr>
                </a:solidFill>
                <a:latin typeface="Times New Roman" pitchFamily="18" charset="0"/>
                <a:cs typeface="Times New Roman" pitchFamily="18" charset="0"/>
              </a:rPr>
              <a:t> </a:t>
            </a:r>
            <a:r>
              <a:rPr lang="en-US" dirty="0" err="1">
                <a:solidFill>
                  <a:schemeClr val="tx1">
                    <a:lumMod val="95000"/>
                    <a:lumOff val="5000"/>
                  </a:schemeClr>
                </a:solidFill>
                <a:latin typeface="Times New Roman" pitchFamily="18" charset="0"/>
                <a:cs typeface="Times New Roman" pitchFamily="18" charset="0"/>
              </a:rPr>
              <a:t>column_definition</a:t>
            </a:r>
            <a:r>
              <a:rPr lang="en-US" dirty="0">
                <a:solidFill>
                  <a:schemeClr val="tx1">
                    <a:lumMod val="95000"/>
                    <a:lumOff val="5000"/>
                  </a:schemeClr>
                </a:solidFill>
                <a:latin typeface="Times New Roman" pitchFamily="18" charset="0"/>
                <a:cs typeface="Times New Roman" pitchFamily="18" charset="0"/>
              </a:rPr>
              <a:t>]); </a:t>
            </a:r>
          </a:p>
          <a:p>
            <a:endParaRPr lang="en-US" dirty="0">
              <a:solidFill>
                <a:schemeClr val="tx1">
                  <a:lumMod val="95000"/>
                  <a:lumOff val="5000"/>
                </a:schemeClr>
              </a:solidFill>
              <a:latin typeface="Times New Roman" pitchFamily="18" charset="0"/>
              <a:cs typeface="Times New Roman" pitchFamily="18" charset="0"/>
            </a:endParaRPr>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82150" y="904876"/>
            <a:ext cx="1085850" cy="1152525"/>
          </a:xfrm>
          <a:prstGeom prst="rect">
            <a:avLst/>
          </a:prstGeom>
          <a:noFill/>
          <a:ln w="9525">
            <a:noFill/>
            <a:miter lim="800000"/>
            <a:headEnd/>
            <a:tailEnd/>
          </a:ln>
        </p:spPr>
      </p:pic>
      <p:sp>
        <p:nvSpPr>
          <p:cNvPr id="7171" name="Rectangle 3"/>
          <p:cNvSpPr>
            <a:spLocks noGrp="1" noChangeArrowheads="1"/>
          </p:cNvSpPr>
          <p:nvPr>
            <p:ph type="body" idx="4294967295"/>
          </p:nvPr>
        </p:nvSpPr>
        <p:spPr>
          <a:xfrm>
            <a:off x="0" y="914400"/>
            <a:ext cx="11952650" cy="5410200"/>
          </a:xfrm>
        </p:spPr>
        <p:txBody>
          <a:bodyPr/>
          <a:lstStyle/>
          <a:p>
            <a:pPr lvl="1"/>
            <a:r>
              <a:rPr lang="en-US" sz="1800" dirty="0" smtClean="0"/>
              <a:t>ALTER TABLE:  Columns</a:t>
            </a:r>
          </a:p>
          <a:p>
            <a:pPr lvl="2"/>
            <a:r>
              <a:rPr lang="en-US" sz="1800" dirty="0" smtClean="0"/>
              <a:t>Modifying an Existing Column</a:t>
            </a:r>
          </a:p>
          <a:p>
            <a:pPr lvl="2"/>
            <a:r>
              <a:rPr lang="en-US" sz="1800" dirty="0" smtClean="0"/>
              <a:t>Syntax:</a:t>
            </a:r>
            <a:endParaRPr lang="en-US" dirty="0" smtClean="0"/>
          </a:p>
          <a:p>
            <a:pPr lvl="2"/>
            <a:endParaRPr lang="en-US" dirty="0" smtClean="0"/>
          </a:p>
          <a:p>
            <a:pPr lvl="2"/>
            <a:endParaRPr lang="en-US" dirty="0"/>
          </a:p>
          <a:p>
            <a:pPr lvl="2"/>
            <a:endParaRPr lang="en-US" dirty="0" smtClean="0"/>
          </a:p>
          <a:p>
            <a:pPr lvl="2"/>
            <a:endParaRPr lang="en-US" dirty="0"/>
          </a:p>
          <a:p>
            <a:pPr lvl="2"/>
            <a:r>
              <a:rPr lang="en-US" sz="1800" dirty="0" smtClean="0"/>
              <a:t>Example:</a:t>
            </a:r>
          </a:p>
          <a:p>
            <a:pPr lvl="3"/>
            <a:r>
              <a:rPr lang="en-US" sz="1800" dirty="0" smtClean="0"/>
              <a:t>Altering the size of the column</a:t>
            </a:r>
          </a:p>
          <a:p>
            <a:pPr marL="1097252" lvl="3" indent="0">
              <a:buNone/>
            </a:pPr>
            <a:endParaRPr lang="en-US" sz="1800" dirty="0"/>
          </a:p>
          <a:p>
            <a:pPr marL="1097252" lvl="3" indent="0">
              <a:buNone/>
            </a:pPr>
            <a:endParaRPr lang="en-US" dirty="0"/>
          </a:p>
          <a:p>
            <a:pPr lvl="3"/>
            <a:r>
              <a:rPr lang="en-US" sz="1800" dirty="0" smtClean="0"/>
              <a:t>Altering multiple columns</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6" name="Rounded Rectangle 5"/>
          <p:cNvSpPr/>
          <p:nvPr/>
        </p:nvSpPr>
        <p:spPr bwMode="auto">
          <a:xfrm>
            <a:off x="1892300" y="3845225"/>
            <a:ext cx="7239000" cy="685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ALTER TABLE supplier</a:t>
            </a:r>
          </a:p>
          <a:p>
            <a:r>
              <a:rPr lang="en-US" dirty="0">
                <a:solidFill>
                  <a:schemeClr val="tx1">
                    <a:lumMod val="95000"/>
                    <a:lumOff val="5000"/>
                  </a:schemeClr>
                </a:solidFill>
                <a:latin typeface="Times New Roman" pitchFamily="18" charset="0"/>
                <a:cs typeface="Times New Roman" pitchFamily="18" charset="0"/>
              </a:rPr>
              <a:t>	MODIFY </a:t>
            </a:r>
            <a:r>
              <a:rPr lang="en-US" dirty="0" err="1">
                <a:solidFill>
                  <a:schemeClr val="tx1">
                    <a:lumMod val="95000"/>
                    <a:lumOff val="5000"/>
                  </a:schemeClr>
                </a:solidFill>
                <a:latin typeface="Times New Roman" pitchFamily="18" charset="0"/>
                <a:cs typeface="Times New Roman" pitchFamily="18" charset="0"/>
              </a:rPr>
              <a:t>supplier_name</a:t>
            </a:r>
            <a:r>
              <a:rPr lang="en-US" dirty="0">
                <a:solidFill>
                  <a:schemeClr val="tx1">
                    <a:lumMod val="95000"/>
                    <a:lumOff val="5000"/>
                  </a:schemeClr>
                </a:solidFill>
                <a:latin typeface="Times New Roman" pitchFamily="18" charset="0"/>
                <a:cs typeface="Times New Roman" pitchFamily="18" charset="0"/>
              </a:rPr>
              <a:t> varchar2(70) not null;</a:t>
            </a:r>
            <a:br>
              <a:rPr lang="en-US" dirty="0">
                <a:solidFill>
                  <a:schemeClr val="tx1">
                    <a:lumMod val="95000"/>
                    <a:lumOff val="5000"/>
                  </a:schemeClr>
                </a:solidFill>
                <a:latin typeface="Times New Roman" pitchFamily="18" charset="0"/>
                <a:cs typeface="Times New Roman" pitchFamily="18" charset="0"/>
              </a:rPr>
            </a:br>
            <a:r>
              <a:rPr lang="en-US" dirty="0">
                <a:solidFill>
                  <a:schemeClr val="tx1">
                    <a:lumMod val="95000"/>
                    <a:lumOff val="5000"/>
                  </a:schemeClr>
                </a:solidFill>
                <a:latin typeface="Times New Roman" pitchFamily="18" charset="0"/>
                <a:cs typeface="Times New Roman" pitchFamily="18" charset="0"/>
              </a:rPr>
              <a:t>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p:txBody>
      </p:sp>
      <p:sp>
        <p:nvSpPr>
          <p:cNvPr id="7" name="Rounded Rectangle 6"/>
          <p:cNvSpPr/>
          <p:nvPr/>
        </p:nvSpPr>
        <p:spPr bwMode="auto">
          <a:xfrm>
            <a:off x="1892300" y="5050191"/>
            <a:ext cx="72390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ALTER TABLE supplier MODIFY (</a:t>
            </a:r>
          </a:p>
          <a:p>
            <a:r>
              <a:rPr lang="en-US" dirty="0">
                <a:solidFill>
                  <a:schemeClr val="tx1">
                    <a:lumMod val="95000"/>
                    <a:lumOff val="5000"/>
                  </a:schemeClr>
                </a:solidFill>
                <a:latin typeface="Times New Roman" pitchFamily="18" charset="0"/>
                <a:cs typeface="Times New Roman" pitchFamily="18" charset="0"/>
              </a:rPr>
              <a:t>	city varchar2(75)  NOT NULL, </a:t>
            </a:r>
          </a:p>
          <a:p>
            <a:r>
              <a:rPr lang="en-US" dirty="0">
                <a:solidFill>
                  <a:schemeClr val="tx1">
                    <a:lumMod val="95000"/>
                    <a:lumOff val="5000"/>
                  </a:schemeClr>
                </a:solidFill>
                <a:latin typeface="Times New Roman" pitchFamily="18" charset="0"/>
                <a:cs typeface="Times New Roman" pitchFamily="18" charset="0"/>
              </a:rPr>
              <a:t>	</a:t>
            </a:r>
            <a:r>
              <a:rPr lang="en-US" dirty="0" err="1">
                <a:solidFill>
                  <a:schemeClr val="tx1">
                    <a:lumMod val="95000"/>
                    <a:lumOff val="5000"/>
                  </a:schemeClr>
                </a:solidFill>
                <a:latin typeface="Times New Roman" pitchFamily="18" charset="0"/>
                <a:cs typeface="Times New Roman" pitchFamily="18" charset="0"/>
              </a:rPr>
              <a:t>supplier_name</a:t>
            </a:r>
            <a:r>
              <a:rPr lang="en-US" dirty="0">
                <a:solidFill>
                  <a:schemeClr val="tx1">
                    <a:lumMod val="95000"/>
                    <a:lumOff val="5000"/>
                  </a:schemeClr>
                </a:solidFill>
                <a:latin typeface="Times New Roman" pitchFamily="18" charset="0"/>
                <a:cs typeface="Times New Roman" pitchFamily="18" charset="0"/>
              </a:rPr>
              <a:t>(75)) NOT NULL;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r>
              <a:rPr lang="en-US" dirty="0" smtClean="0"/>
              <a:t>DDL</a:t>
            </a:r>
            <a:endParaRPr lang="en-US" dirty="0"/>
          </a:p>
        </p:txBody>
      </p:sp>
    </p:spTree>
    <p:extLst>
      <p:ext uri="{BB962C8B-B14F-4D97-AF65-F5344CB8AC3E}">
        <p14:creationId xmlns:p14="http://schemas.microsoft.com/office/powerpoint/2010/main" val="1250168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Iconic Representations.......</a:t>
            </a:r>
          </a:p>
        </p:txBody>
      </p:sp>
      <p:sp>
        <p:nvSpPr>
          <p:cNvPr id="4099" name="TextBox 4"/>
          <p:cNvSpPr txBox="1">
            <a:spLocks noChangeArrowheads="1"/>
          </p:cNvSpPr>
          <p:nvPr/>
        </p:nvSpPr>
        <p:spPr bwMode="auto">
          <a:xfrm>
            <a:off x="1752600" y="1092200"/>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Test your Memory</a:t>
            </a:r>
          </a:p>
          <a:p>
            <a:endParaRPr lang="en-US" sz="160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7800" y="4191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9144000" y="3733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Recap</a:t>
            </a:r>
          </a:p>
          <a:p>
            <a:endParaRPr lang="en-US" sz="1600">
              <a:latin typeface="Papyrus" pitchFamily="66" charset="0"/>
            </a:endParaRPr>
          </a:p>
        </p:txBody>
      </p:sp>
      <p:sp>
        <p:nvSpPr>
          <p:cNvPr id="4102" name="TextBox 8"/>
          <p:cNvSpPr txBox="1">
            <a:spLocks noChangeArrowheads="1"/>
          </p:cNvSpPr>
          <p:nvPr/>
        </p:nvSpPr>
        <p:spPr bwMode="auto">
          <a:xfrm>
            <a:off x="8763000" y="10160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Can you Solve?</a:t>
            </a:r>
          </a:p>
          <a:p>
            <a:endParaRPr lang="en-US" sz="1600">
              <a:latin typeface="Papyrus" pitchFamily="66" charset="0"/>
            </a:endParaRPr>
          </a:p>
        </p:txBody>
      </p:sp>
      <p:sp>
        <p:nvSpPr>
          <p:cNvPr id="4103" name="TextBox 10"/>
          <p:cNvSpPr txBox="1">
            <a:spLocks noChangeArrowheads="1"/>
          </p:cNvSpPr>
          <p:nvPr/>
        </p:nvSpPr>
        <p:spPr bwMode="auto">
          <a:xfrm>
            <a:off x="6680200" y="38862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Brainstorm</a:t>
            </a:r>
          </a:p>
          <a:p>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6764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2" descr="http://orlandocomputersolutions.com/wp-content/uploads/2011/10/fusion-confused-ic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800" y="44958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5"/>
          <p:cNvSpPr txBox="1">
            <a:spLocks noChangeArrowheads="1"/>
          </p:cNvSpPr>
          <p:nvPr/>
        </p:nvSpPr>
        <p:spPr bwMode="auto">
          <a:xfrm>
            <a:off x="2057400" y="3835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Queries</a:t>
            </a:r>
          </a:p>
          <a:p>
            <a:endParaRPr lang="en-US" sz="1600">
              <a:latin typeface="Papyrus" pitchFamily="66" charset="0"/>
            </a:endParaRPr>
          </a:p>
        </p:txBody>
      </p:sp>
      <p:pic>
        <p:nvPicPr>
          <p:cNvPr id="41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6400" y="4495801"/>
            <a:ext cx="10858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8" name="Picture 17" descr="http://www.marketingplaninfo.com/wp-content/uploads/2012/04/Direct-Marketing-Strategi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3000" y="1295400"/>
            <a:ext cx="144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http://www.personal.psu.edu/afr3/blogs/SIOW/coffee-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4163" y="180340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Box 21"/>
          <p:cNvSpPr txBox="1">
            <a:spLocks noChangeArrowheads="1"/>
          </p:cNvSpPr>
          <p:nvPr/>
        </p:nvSpPr>
        <p:spPr bwMode="auto">
          <a:xfrm>
            <a:off x="6557964" y="1371600"/>
            <a:ext cx="159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Coffee Break</a:t>
            </a:r>
          </a:p>
          <a:p>
            <a:endParaRPr lang="en-US" sz="1600">
              <a:latin typeface="Papyrus" pitchFamily="66" charset="0"/>
            </a:endParaRPr>
          </a:p>
        </p:txBody>
      </p:sp>
      <p:sp>
        <p:nvSpPr>
          <p:cNvPr id="4111" name="TextBox 22"/>
          <p:cNvSpPr txBox="1">
            <a:spLocks noChangeArrowheads="1"/>
          </p:cNvSpPr>
          <p:nvPr/>
        </p:nvSpPr>
        <p:spPr bwMode="auto">
          <a:xfrm>
            <a:off x="3962401" y="3911600"/>
            <a:ext cx="187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Need more Info</a:t>
            </a:r>
          </a:p>
          <a:p>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00" y="434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7" descr="http://2.bp.blogspot.com/_y9Y2xh431vE/S8-Td7OVW8I/AAAAAAAAACc/8iTFRetf6Ko/s1600/Targe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3076" y="2009776"/>
            <a:ext cx="1584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27"/>
          <p:cNvSpPr txBox="1">
            <a:spLocks noChangeArrowheads="1"/>
          </p:cNvSpPr>
          <p:nvPr/>
        </p:nvSpPr>
        <p:spPr bwMode="auto">
          <a:xfrm>
            <a:off x="4257675" y="1168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Objective</a:t>
            </a:r>
          </a:p>
          <a:p>
            <a:endParaRPr lang="en-US" sz="1600">
              <a:latin typeface="Papyrus" pitchFamily="66" charset="0"/>
            </a:endParaRPr>
          </a:p>
        </p:txBody>
      </p:sp>
    </p:spTree>
    <p:extLst>
      <p:ext uri="{BB962C8B-B14F-4D97-AF65-F5344CB8AC3E}">
        <p14:creationId xmlns:p14="http://schemas.microsoft.com/office/powerpoint/2010/main" val="38351009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513041" y="2191550"/>
            <a:ext cx="7239000" cy="609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ALTER TABLE </a:t>
            </a:r>
            <a:r>
              <a:rPr lang="en-US" dirty="0" err="1">
                <a:solidFill>
                  <a:schemeClr val="tx1">
                    <a:lumMod val="95000"/>
                    <a:lumOff val="5000"/>
                  </a:schemeClr>
                </a:solidFill>
                <a:latin typeface="+mj-lt"/>
                <a:cs typeface="Times New Roman" pitchFamily="18" charset="0"/>
              </a:rPr>
              <a:t>table_name</a:t>
            </a:r>
            <a:r>
              <a:rPr lang="en-US" dirty="0">
                <a:solidFill>
                  <a:schemeClr val="tx1">
                    <a:lumMod val="95000"/>
                    <a:lumOff val="5000"/>
                  </a:schemeClr>
                </a:solidFill>
                <a:latin typeface="+mj-lt"/>
                <a:cs typeface="Times New Roman" pitchFamily="18" charset="0"/>
              </a:rPr>
              <a:t> DROP COLUMN </a:t>
            </a:r>
            <a:r>
              <a:rPr lang="en-US" dirty="0" err="1">
                <a:solidFill>
                  <a:schemeClr val="tx1">
                    <a:lumMod val="95000"/>
                    <a:lumOff val="5000"/>
                  </a:schemeClr>
                </a:solidFill>
                <a:latin typeface="+mj-lt"/>
                <a:cs typeface="Times New Roman" pitchFamily="18" charset="0"/>
              </a:rPr>
              <a:t>column_name</a:t>
            </a: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82150" y="904876"/>
            <a:ext cx="1085850" cy="1152525"/>
          </a:xfrm>
          <a:prstGeom prst="rect">
            <a:avLst/>
          </a:prstGeom>
          <a:noFill/>
          <a:ln w="9525">
            <a:noFill/>
            <a:miter lim="800000"/>
            <a:headEnd/>
            <a:tailEnd/>
          </a:ln>
        </p:spPr>
      </p:pic>
      <p:sp>
        <p:nvSpPr>
          <p:cNvPr id="7171" name="Rectangle 3"/>
          <p:cNvSpPr>
            <a:spLocks noGrp="1" noChangeArrowheads="1"/>
          </p:cNvSpPr>
          <p:nvPr>
            <p:ph type="body" idx="4294967295"/>
          </p:nvPr>
        </p:nvSpPr>
        <p:spPr>
          <a:xfrm>
            <a:off x="0" y="904875"/>
            <a:ext cx="12192000" cy="5410200"/>
          </a:xfrm>
        </p:spPr>
        <p:txBody>
          <a:bodyPr/>
          <a:lstStyle/>
          <a:p>
            <a:pPr lvl="1"/>
            <a:endParaRPr lang="en-US" sz="1800" dirty="0" smtClean="0"/>
          </a:p>
          <a:p>
            <a:pPr lvl="1"/>
            <a:r>
              <a:rPr lang="en-US" sz="1800" dirty="0" smtClean="0"/>
              <a:t>ALTER TABLE: Columns</a:t>
            </a:r>
          </a:p>
          <a:p>
            <a:pPr lvl="2"/>
            <a:r>
              <a:rPr lang="en-US" sz="1800" dirty="0" smtClean="0"/>
              <a:t>Dropping an Existing Column</a:t>
            </a:r>
          </a:p>
          <a:p>
            <a:pPr lvl="2"/>
            <a:r>
              <a:rPr lang="en-US" sz="1800" dirty="0" smtClean="0"/>
              <a:t>Syntax:</a:t>
            </a:r>
          </a:p>
          <a:p>
            <a:pPr lvl="2"/>
            <a:endParaRPr lang="en-US" sz="1800" dirty="0"/>
          </a:p>
          <a:p>
            <a:pPr lvl="2"/>
            <a:endParaRPr lang="en-US" dirty="0" smtClean="0"/>
          </a:p>
          <a:p>
            <a:pPr lvl="2"/>
            <a:endParaRPr lang="en-US" dirty="0"/>
          </a:p>
          <a:p>
            <a:pPr lvl="2"/>
            <a:endParaRPr lang="en-US" dirty="0" smtClean="0"/>
          </a:p>
          <a:p>
            <a:pPr lvl="2"/>
            <a:r>
              <a:rPr lang="en-US" sz="1800" dirty="0" smtClean="0"/>
              <a:t>Example</a:t>
            </a:r>
          </a:p>
          <a:p>
            <a:pPr marL="731502" lvl="2" indent="0">
              <a:buNone/>
            </a:pPr>
            <a:endParaRPr lang="en-US" dirty="0" smtClean="0"/>
          </a:p>
        </p:txBody>
      </p:sp>
      <p:sp>
        <p:nvSpPr>
          <p:cNvPr id="6" name="Rounded Rectangle 5"/>
          <p:cNvSpPr/>
          <p:nvPr/>
        </p:nvSpPr>
        <p:spPr bwMode="auto">
          <a:xfrm>
            <a:off x="1539658" y="4087824"/>
            <a:ext cx="7239000" cy="533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ALTER TABLE supplier DROP COLUMN </a:t>
            </a:r>
            <a:r>
              <a:rPr lang="en-US" dirty="0" err="1">
                <a:solidFill>
                  <a:schemeClr val="tx1">
                    <a:lumMod val="95000"/>
                    <a:lumOff val="5000"/>
                  </a:schemeClr>
                </a:solidFill>
                <a:latin typeface="+mj-lt"/>
                <a:cs typeface="Times New Roman" pitchFamily="18" charset="0"/>
              </a:rPr>
              <a:t>supplier_name</a:t>
            </a:r>
            <a:r>
              <a:rPr lang="en-US" dirty="0">
                <a:solidFill>
                  <a:schemeClr val="tx1">
                    <a:lumMod val="95000"/>
                    <a:lumOff val="5000"/>
                  </a:schemeClr>
                </a:solidFill>
                <a:latin typeface="+mj-lt"/>
                <a:cs typeface="Times New Roman" pitchFamily="18" charset="0"/>
              </a:rPr>
              <a:t>;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
        <p:nvSpPr>
          <p:cNvPr id="2" name="Title 1"/>
          <p:cNvSpPr>
            <a:spLocks noGrp="1"/>
          </p:cNvSpPr>
          <p:nvPr>
            <p:ph type="title" idx="4294967295"/>
          </p:nvPr>
        </p:nvSpPr>
        <p:spPr/>
        <p:txBody>
          <a:bodyPr/>
          <a:lstStyle/>
          <a:p>
            <a:r>
              <a:rPr lang="en-US" dirty="0" smtClean="0"/>
              <a:t>DDL</a:t>
            </a:r>
            <a:endParaRPr lang="en-US" dirty="0"/>
          </a:p>
        </p:txBody>
      </p:sp>
    </p:spTree>
    <p:extLst>
      <p:ext uri="{BB962C8B-B14F-4D97-AF65-F5344CB8AC3E}">
        <p14:creationId xmlns:p14="http://schemas.microsoft.com/office/powerpoint/2010/main" val="42898548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2066030" y="4800600"/>
            <a:ext cx="72390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ALTER TABLE </a:t>
            </a:r>
            <a:r>
              <a:rPr lang="en-US" dirty="0" err="1">
                <a:solidFill>
                  <a:schemeClr val="tx1">
                    <a:lumMod val="95000"/>
                    <a:lumOff val="5000"/>
                  </a:schemeClr>
                </a:solidFill>
                <a:latin typeface="Times New Roman" pitchFamily="18" charset="0"/>
                <a:cs typeface="Times New Roman" pitchFamily="18" charset="0"/>
              </a:rPr>
              <a:t>table_name</a:t>
            </a:r>
            <a:r>
              <a:rPr lang="en-US" dirty="0">
                <a:solidFill>
                  <a:schemeClr val="tx1">
                    <a:lumMod val="95000"/>
                    <a:lumOff val="5000"/>
                  </a:schemeClr>
                </a:solidFill>
                <a:latin typeface="Times New Roman" pitchFamily="18" charset="0"/>
                <a:cs typeface="Times New Roman" pitchFamily="18" charset="0"/>
              </a:rPr>
              <a:t> </a:t>
            </a:r>
          </a:p>
          <a:p>
            <a:r>
              <a:rPr lang="en-US" dirty="0">
                <a:solidFill>
                  <a:schemeClr val="tx1">
                    <a:lumMod val="95000"/>
                    <a:lumOff val="5000"/>
                  </a:schemeClr>
                </a:solidFill>
                <a:latin typeface="Times New Roman" pitchFamily="18" charset="0"/>
                <a:cs typeface="Times New Roman" pitchFamily="18" charset="0"/>
              </a:rPr>
              <a:t>	RENAME </a:t>
            </a:r>
            <a:r>
              <a:rPr lang="en-US" dirty="0" err="1">
                <a:solidFill>
                  <a:schemeClr val="tx1">
                    <a:lumMod val="95000"/>
                    <a:lumOff val="5000"/>
                  </a:schemeClr>
                </a:solidFill>
                <a:latin typeface="Times New Roman" pitchFamily="18" charset="0"/>
                <a:cs typeface="Times New Roman" pitchFamily="18" charset="0"/>
              </a:rPr>
              <a:t>old_column</a:t>
            </a:r>
            <a:r>
              <a:rPr lang="en-US" dirty="0">
                <a:solidFill>
                  <a:schemeClr val="tx1">
                    <a:lumMod val="95000"/>
                    <a:lumOff val="5000"/>
                  </a:schemeClr>
                </a:solidFill>
                <a:latin typeface="Times New Roman" pitchFamily="18" charset="0"/>
                <a:cs typeface="Times New Roman" pitchFamily="18" charset="0"/>
              </a:rPr>
              <a:t> TO </a:t>
            </a:r>
            <a:r>
              <a:rPr lang="en-US" dirty="0" err="1">
                <a:solidFill>
                  <a:schemeClr val="tx1">
                    <a:lumMod val="95000"/>
                    <a:lumOff val="5000"/>
                  </a:schemeClr>
                </a:solidFill>
                <a:latin typeface="Times New Roman" pitchFamily="18" charset="0"/>
                <a:cs typeface="Times New Roman" pitchFamily="18" charset="0"/>
              </a:rPr>
              <a:t>new_column_name</a:t>
            </a:r>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474200" y="725043"/>
            <a:ext cx="1085850" cy="1152525"/>
          </a:xfrm>
          <a:prstGeom prst="rect">
            <a:avLst/>
          </a:prstGeom>
          <a:noFill/>
          <a:ln w="9525">
            <a:noFill/>
            <a:miter lim="800000"/>
            <a:headEnd/>
            <a:tailEnd/>
          </a:ln>
        </p:spPr>
      </p:pic>
      <p:sp>
        <p:nvSpPr>
          <p:cNvPr id="7171" name="Rectangle 3"/>
          <p:cNvSpPr>
            <a:spLocks noGrp="1" noChangeArrowheads="1"/>
          </p:cNvSpPr>
          <p:nvPr>
            <p:ph type="body" idx="4294967295"/>
          </p:nvPr>
        </p:nvSpPr>
        <p:spPr>
          <a:xfrm>
            <a:off x="0" y="914400"/>
            <a:ext cx="12035790" cy="5410200"/>
          </a:xfrm>
        </p:spPr>
        <p:txBody>
          <a:bodyPr/>
          <a:lstStyle/>
          <a:p>
            <a:pPr lvl="1"/>
            <a:endParaRPr lang="en-US" sz="1800" dirty="0" smtClean="0">
              <a:latin typeface="+mj-lt"/>
            </a:endParaRPr>
          </a:p>
          <a:p>
            <a:pPr lvl="1"/>
            <a:endParaRPr lang="en-US" sz="1800" dirty="0" smtClean="0">
              <a:latin typeface="+mj-lt"/>
            </a:endParaRPr>
          </a:p>
          <a:p>
            <a:pPr lvl="1"/>
            <a:r>
              <a:rPr lang="en-US" sz="1800" dirty="0" smtClean="0">
                <a:latin typeface="+mj-lt"/>
              </a:rPr>
              <a:t>ALTER TABLE: </a:t>
            </a:r>
          </a:p>
          <a:p>
            <a:pPr lvl="2"/>
            <a:r>
              <a:rPr lang="en-US" sz="1800" dirty="0" smtClean="0">
                <a:latin typeface="+mj-lt"/>
              </a:rPr>
              <a:t>Renaming a Column</a:t>
            </a:r>
          </a:p>
          <a:p>
            <a:pPr lvl="3"/>
            <a:r>
              <a:rPr lang="en-US" sz="1800" dirty="0" smtClean="0">
                <a:latin typeface="+mj-lt"/>
              </a:rPr>
              <a:t>Starting in Oracle 9i Release 2, you can now rename a column.</a:t>
            </a:r>
          </a:p>
          <a:p>
            <a:pPr lvl="3"/>
            <a:endParaRPr lang="en-US" sz="1800" dirty="0" smtClean="0">
              <a:latin typeface="+mj-lt"/>
            </a:endParaRPr>
          </a:p>
          <a:p>
            <a:pPr lvl="2"/>
            <a:r>
              <a:rPr lang="en-US" sz="1800" dirty="0" smtClean="0">
                <a:latin typeface="+mj-lt"/>
              </a:rPr>
              <a:t>Syntax:</a:t>
            </a:r>
          </a:p>
          <a:p>
            <a:pPr lvl="2"/>
            <a:endParaRPr lang="en-US" dirty="0" smtClean="0"/>
          </a:p>
          <a:p>
            <a:pPr marL="731502" lvl="2" indent="0">
              <a:buNone/>
            </a:pPr>
            <a:endParaRPr lang="en-US" dirty="0" smtClean="0"/>
          </a:p>
          <a:p>
            <a:pPr lvl="2"/>
            <a:endParaRPr lang="en-US" dirty="0" smtClean="0"/>
          </a:p>
          <a:p>
            <a:pPr lvl="2"/>
            <a:endParaRPr lang="en-US" dirty="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6" name="Rounded Rectangle 5"/>
          <p:cNvSpPr/>
          <p:nvPr/>
        </p:nvSpPr>
        <p:spPr bwMode="auto">
          <a:xfrm>
            <a:off x="2235200" y="3200401"/>
            <a:ext cx="7239000" cy="838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ALTER TABLE supplier RENAME COLUMN city TO </a:t>
            </a:r>
            <a:r>
              <a:rPr lang="en-US" dirty="0" err="1">
                <a:solidFill>
                  <a:schemeClr val="tx1">
                    <a:lumMod val="95000"/>
                    <a:lumOff val="5000"/>
                  </a:schemeClr>
                </a:solidFill>
                <a:latin typeface="Times New Roman" pitchFamily="18" charset="0"/>
                <a:cs typeface="Times New Roman" pitchFamily="18" charset="0"/>
              </a:rPr>
              <a:t>supplier_city</a:t>
            </a:r>
            <a:r>
              <a:rPr lang="en-US" dirty="0">
                <a:solidFill>
                  <a:schemeClr val="tx1">
                    <a:lumMod val="95000"/>
                    <a:lumOff val="5000"/>
                  </a:schemeClr>
                </a:solidFill>
                <a:latin typeface="Times New Roman" pitchFamily="18" charset="0"/>
                <a:cs typeface="Times New Roman" pitchFamily="18" charset="0"/>
              </a:rPr>
              <a:t>; </a:t>
            </a: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endParaRPr lang="en-US" dirty="0" smtClean="0">
              <a:solidFill>
                <a:schemeClr val="tx1">
                  <a:lumMod val="95000"/>
                  <a:lumOff val="5000"/>
                </a:schemeClr>
              </a:solidFill>
              <a:latin typeface="Times New Roman" pitchFamily="18" charset="0"/>
              <a:cs typeface="Times New Roman" pitchFamily="18" charset="0"/>
            </a:endParaRPr>
          </a:p>
          <a:p>
            <a:r>
              <a:rPr lang="en-US" dirty="0" smtClean="0">
                <a:solidFill>
                  <a:schemeClr val="tx1">
                    <a:lumMod val="95000"/>
                    <a:lumOff val="5000"/>
                  </a:schemeClr>
                </a:solidFill>
                <a:latin typeface="+mj-lt"/>
                <a:cs typeface="Times New Roman" pitchFamily="18" charset="0"/>
              </a:rPr>
              <a:t>Example</a:t>
            </a:r>
            <a:endParaRPr lang="en-US" dirty="0">
              <a:solidFill>
                <a:schemeClr val="tx1">
                  <a:lumMod val="95000"/>
                  <a:lumOff val="5000"/>
                </a:schemeClr>
              </a:solidFill>
              <a:latin typeface="+mj-lt"/>
              <a:cs typeface="Times New Roman" pitchFamily="18" charset="0"/>
            </a:endParaRPr>
          </a:p>
        </p:txBody>
      </p:sp>
      <p:pic>
        <p:nvPicPr>
          <p:cNvPr id="7" name="Picture 6" descr="untitled3.bmp"/>
          <p:cNvPicPr>
            <a:picLocks noChangeAspect="1"/>
          </p:cNvPicPr>
          <p:nvPr/>
        </p:nvPicPr>
        <p:blipFill>
          <a:blip r:embed="rId4"/>
          <a:stretch>
            <a:fillRect/>
          </a:stretch>
        </p:blipFill>
        <p:spPr>
          <a:xfrm>
            <a:off x="10560050" y="1688211"/>
            <a:ext cx="1180857" cy="1180857"/>
          </a:xfrm>
          <a:prstGeom prst="rect">
            <a:avLst/>
          </a:prstGeom>
        </p:spPr>
      </p:pic>
      <p:sp>
        <p:nvSpPr>
          <p:cNvPr id="2" name="Title 1"/>
          <p:cNvSpPr>
            <a:spLocks noGrp="1"/>
          </p:cNvSpPr>
          <p:nvPr>
            <p:ph type="title" idx="4294967295"/>
          </p:nvPr>
        </p:nvSpPr>
        <p:spPr/>
        <p:txBody>
          <a:bodyPr/>
          <a:lstStyle/>
          <a:p>
            <a:endParaRPr lang="en-US" dirty="0"/>
          </a:p>
        </p:txBody>
      </p:sp>
    </p:spTree>
    <p:extLst>
      <p:ext uri="{BB962C8B-B14F-4D97-AF65-F5344CB8AC3E}">
        <p14:creationId xmlns:p14="http://schemas.microsoft.com/office/powerpoint/2010/main" val="34767084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884471" y="2269329"/>
            <a:ext cx="72390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 ALTER TABLE  </a:t>
            </a:r>
            <a:r>
              <a:rPr lang="en-US" dirty="0" err="1">
                <a:solidFill>
                  <a:schemeClr val="tx1">
                    <a:lumMod val="95000"/>
                    <a:lumOff val="5000"/>
                  </a:schemeClr>
                </a:solidFill>
                <a:latin typeface="+mj-lt"/>
                <a:cs typeface="Times New Roman" pitchFamily="18" charset="0"/>
              </a:rPr>
              <a:t>table_name</a:t>
            </a: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	 ENABLE/DISABLE constraint  </a:t>
            </a:r>
            <a:r>
              <a:rPr lang="en-US" dirty="0" err="1">
                <a:solidFill>
                  <a:schemeClr val="tx1">
                    <a:lumMod val="95000"/>
                    <a:lumOff val="5000"/>
                  </a:schemeClr>
                </a:solidFill>
                <a:latin typeface="+mj-lt"/>
                <a:cs typeface="Times New Roman" pitchFamily="18" charset="0"/>
              </a:rPr>
              <a:t>ConstraintName</a:t>
            </a:r>
            <a:r>
              <a:rPr lang="en-US" dirty="0">
                <a:solidFill>
                  <a:schemeClr val="tx1">
                    <a:lumMod val="95000"/>
                    <a:lumOff val="5000"/>
                  </a:schemeClr>
                </a:solidFill>
                <a:latin typeface="+mj-lt"/>
                <a:cs typeface="Times New Roman" pitchFamily="18" charset="0"/>
              </a:rPr>
              <a:t>;</a:t>
            </a:r>
          </a:p>
          <a:p>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82150" y="904876"/>
            <a:ext cx="1085850" cy="1152525"/>
          </a:xfrm>
          <a:prstGeom prst="rect">
            <a:avLst/>
          </a:prstGeom>
          <a:noFill/>
          <a:ln w="9525">
            <a:noFill/>
            <a:miter lim="800000"/>
            <a:headEnd/>
            <a:tailEnd/>
          </a:ln>
        </p:spPr>
      </p:pic>
      <p:sp>
        <p:nvSpPr>
          <p:cNvPr id="7171" name="Rectangle 3"/>
          <p:cNvSpPr>
            <a:spLocks noGrp="1" noChangeArrowheads="1"/>
          </p:cNvSpPr>
          <p:nvPr>
            <p:ph type="body" idx="4294967295"/>
          </p:nvPr>
        </p:nvSpPr>
        <p:spPr>
          <a:xfrm>
            <a:off x="920750" y="1262058"/>
            <a:ext cx="11595100" cy="5410200"/>
          </a:xfrm>
        </p:spPr>
        <p:txBody>
          <a:bodyPr/>
          <a:lstStyle/>
          <a:p>
            <a:pPr lvl="1"/>
            <a:r>
              <a:rPr lang="en-US" sz="1800" dirty="0" smtClean="0">
                <a:latin typeface="+mj-lt"/>
              </a:rPr>
              <a:t>ALTER TABLE: Constraints</a:t>
            </a:r>
          </a:p>
          <a:p>
            <a:pPr lvl="2"/>
            <a:r>
              <a:rPr lang="en-US" sz="1800" dirty="0" smtClean="0">
                <a:latin typeface="+mj-lt"/>
              </a:rPr>
              <a:t>Enable / Disable a Constraint</a:t>
            </a:r>
          </a:p>
          <a:p>
            <a:pPr lvl="2"/>
            <a:r>
              <a:rPr lang="en-US" sz="1800" dirty="0" smtClean="0">
                <a:latin typeface="+mj-lt"/>
              </a:rPr>
              <a:t>Syntax:</a:t>
            </a:r>
          </a:p>
          <a:p>
            <a:pPr lvl="2"/>
            <a:endParaRPr lang="en-US" dirty="0" smtClean="0">
              <a:latin typeface="+mj-lt"/>
            </a:endParaRPr>
          </a:p>
          <a:p>
            <a:pPr lvl="2"/>
            <a:endParaRPr lang="en-US" dirty="0" smtClean="0">
              <a:latin typeface="+mj-lt"/>
            </a:endParaRPr>
          </a:p>
          <a:p>
            <a:pPr lvl="2"/>
            <a:endParaRPr lang="en-US" sz="1800" dirty="0" smtClean="0">
              <a:latin typeface="+mj-lt"/>
            </a:endParaRPr>
          </a:p>
          <a:p>
            <a:pPr lvl="2"/>
            <a:r>
              <a:rPr lang="en-US" sz="1800" dirty="0" smtClean="0">
                <a:latin typeface="+mj-lt"/>
              </a:rPr>
              <a:t>Example</a:t>
            </a:r>
          </a:p>
          <a:p>
            <a:pPr lvl="2"/>
            <a:endParaRPr lang="en-US" dirty="0" smtClean="0">
              <a:latin typeface="+mj-lt"/>
            </a:endParaRPr>
          </a:p>
          <a:p>
            <a:pPr lvl="2"/>
            <a:endParaRPr lang="en-US" dirty="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3"/>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1"/>
            <a:endParaRPr lang="en-US" dirty="0" smtClean="0">
              <a:latin typeface="+mj-lt"/>
            </a:endParaRPr>
          </a:p>
          <a:p>
            <a:pPr lvl="2"/>
            <a:endParaRPr lang="en-US" dirty="0" smtClean="0">
              <a:latin typeface="+mj-lt"/>
            </a:endParaRPr>
          </a:p>
          <a:p>
            <a:pPr lvl="1"/>
            <a:endParaRPr lang="en-US" dirty="0" smtClean="0">
              <a:latin typeface="+mj-lt"/>
            </a:endParaRPr>
          </a:p>
          <a:p>
            <a:pPr lvl="1"/>
            <a:endParaRPr lang="en-US" dirty="0" smtClean="0">
              <a:latin typeface="+mj-lt"/>
            </a:endParaRPr>
          </a:p>
          <a:p>
            <a:pPr lvl="2">
              <a:buNone/>
            </a:pPr>
            <a:endParaRPr lang="en-US" dirty="0" smtClean="0">
              <a:latin typeface="+mj-lt"/>
            </a:endParaRPr>
          </a:p>
        </p:txBody>
      </p:sp>
      <p:sp>
        <p:nvSpPr>
          <p:cNvPr id="6" name="Rounded Rectangle 5"/>
          <p:cNvSpPr/>
          <p:nvPr/>
        </p:nvSpPr>
        <p:spPr bwMode="auto">
          <a:xfrm>
            <a:off x="1884471" y="3967158"/>
            <a:ext cx="7239000" cy="838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ALTER TABLE Sales </a:t>
            </a:r>
          </a:p>
          <a:p>
            <a:r>
              <a:rPr lang="en-US" dirty="0">
                <a:solidFill>
                  <a:schemeClr val="tx1">
                    <a:lumMod val="95000"/>
                    <a:lumOff val="5000"/>
                  </a:schemeClr>
                </a:solidFill>
                <a:latin typeface="+mj-lt"/>
                <a:cs typeface="Times New Roman" pitchFamily="18" charset="0"/>
              </a:rPr>
              <a:t>	DISABLE CONSTRAINT FK_PRODUCT</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
        <p:nvSpPr>
          <p:cNvPr id="2" name="Title 1"/>
          <p:cNvSpPr>
            <a:spLocks noGrp="1"/>
          </p:cNvSpPr>
          <p:nvPr>
            <p:ph type="title" idx="4294967295"/>
          </p:nvPr>
        </p:nvSpPr>
        <p:spPr/>
        <p:txBody>
          <a:bodyPr/>
          <a:lstStyle/>
          <a:p>
            <a:endParaRPr lang="en-US" dirty="0"/>
          </a:p>
        </p:txBody>
      </p:sp>
    </p:spTree>
    <p:extLst>
      <p:ext uri="{BB962C8B-B14F-4D97-AF65-F5344CB8AC3E}">
        <p14:creationId xmlns:p14="http://schemas.microsoft.com/office/powerpoint/2010/main" val="12363371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940491" y="1863246"/>
            <a:ext cx="6826312" cy="914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ALTER TABLE </a:t>
            </a:r>
            <a:r>
              <a:rPr lang="en-US" dirty="0" err="1">
                <a:solidFill>
                  <a:schemeClr val="tx1">
                    <a:lumMod val="95000"/>
                    <a:lumOff val="5000"/>
                  </a:schemeClr>
                </a:solidFill>
                <a:latin typeface="+mj-lt"/>
                <a:cs typeface="Times New Roman" pitchFamily="18" charset="0"/>
              </a:rPr>
              <a:t>table_name</a:t>
            </a:r>
            <a:r>
              <a:rPr lang="en-US" dirty="0">
                <a:solidFill>
                  <a:schemeClr val="tx1">
                    <a:lumMod val="95000"/>
                    <a:lumOff val="5000"/>
                  </a:schemeClr>
                </a:solidFill>
                <a:latin typeface="+mj-lt"/>
                <a:cs typeface="Times New Roman" pitchFamily="18" charset="0"/>
              </a:rPr>
              <a:t> </a:t>
            </a:r>
          </a:p>
          <a:p>
            <a:r>
              <a:rPr lang="en-US" dirty="0">
                <a:solidFill>
                  <a:schemeClr val="tx1">
                    <a:lumMod val="95000"/>
                    <a:lumOff val="5000"/>
                  </a:schemeClr>
                </a:solidFill>
                <a:latin typeface="+mj-lt"/>
                <a:cs typeface="Times New Roman" pitchFamily="18" charset="0"/>
              </a:rPr>
              <a:t>	ADD/DROP CONSTRAINT </a:t>
            </a:r>
            <a:r>
              <a:rPr lang="en-US" dirty="0" err="1">
                <a:solidFill>
                  <a:schemeClr val="tx1">
                    <a:lumMod val="95000"/>
                    <a:lumOff val="5000"/>
                  </a:schemeClr>
                </a:solidFill>
                <a:latin typeface="+mj-lt"/>
                <a:cs typeface="Times New Roman" pitchFamily="18" charset="0"/>
              </a:rPr>
              <a:t>ConstraintName</a:t>
            </a: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
        <p:nvSpPr>
          <p:cNvPr id="5" name="Rounded Rectangle 4"/>
          <p:cNvSpPr/>
          <p:nvPr/>
        </p:nvSpPr>
        <p:spPr bwMode="auto">
          <a:xfrm>
            <a:off x="1940491" y="4170123"/>
            <a:ext cx="6765956" cy="838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ALTER TABLE Sales </a:t>
            </a:r>
          </a:p>
          <a:p>
            <a:r>
              <a:rPr lang="en-US" dirty="0">
                <a:solidFill>
                  <a:schemeClr val="tx1">
                    <a:lumMod val="95000"/>
                    <a:lumOff val="5000"/>
                  </a:schemeClr>
                </a:solidFill>
                <a:latin typeface="Times New Roman" pitchFamily="18" charset="0"/>
                <a:cs typeface="Times New Roman" pitchFamily="18" charset="0"/>
              </a:rPr>
              <a:t>	DROP </a:t>
            </a:r>
            <a:r>
              <a:rPr lang="en-US" dirty="0">
                <a:solidFill>
                  <a:schemeClr val="tx1">
                    <a:lumMod val="95000"/>
                    <a:lumOff val="5000"/>
                  </a:schemeClr>
                </a:solidFill>
                <a:latin typeface="+mj-lt"/>
                <a:cs typeface="Times New Roman" pitchFamily="18" charset="0"/>
              </a:rPr>
              <a:t>CONSTRAINT</a:t>
            </a:r>
            <a:r>
              <a:rPr lang="en-US" dirty="0">
                <a:solidFill>
                  <a:schemeClr val="tx1">
                    <a:lumMod val="95000"/>
                    <a:lumOff val="5000"/>
                  </a:schemeClr>
                </a:solidFill>
                <a:latin typeface="Times New Roman" pitchFamily="18" charset="0"/>
                <a:cs typeface="Times New Roman" pitchFamily="18" charset="0"/>
              </a:rPr>
              <a:t> FK_PRODUCT</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12355830" cy="5410200"/>
          </a:xfrm>
        </p:spPr>
        <p:txBody>
          <a:bodyPr/>
          <a:lstStyle/>
          <a:p>
            <a:pPr marL="365751" lvl="1" indent="0">
              <a:buNone/>
            </a:pPr>
            <a:r>
              <a:rPr lang="en-US" sz="1800" dirty="0" smtClean="0"/>
              <a:t>ALTER TABLE: Constraints</a:t>
            </a:r>
          </a:p>
          <a:p>
            <a:pPr lvl="2"/>
            <a:r>
              <a:rPr lang="en-US" sz="1800" dirty="0" smtClean="0"/>
              <a:t>Add /Drop Constraints </a:t>
            </a:r>
          </a:p>
          <a:p>
            <a:pPr lvl="2"/>
            <a:endParaRPr lang="en-US" sz="1800" dirty="0"/>
          </a:p>
          <a:p>
            <a:pPr lvl="2"/>
            <a:endParaRPr lang="en-US" sz="1800" dirty="0" smtClean="0"/>
          </a:p>
          <a:p>
            <a:pPr lvl="2"/>
            <a:endParaRPr lang="en-US" sz="1800" dirty="0"/>
          </a:p>
          <a:p>
            <a:pPr lvl="2"/>
            <a:endParaRPr lang="en-US" sz="1800" dirty="0" smtClean="0"/>
          </a:p>
          <a:p>
            <a:pPr lvl="2"/>
            <a:endParaRPr lang="en-US" dirty="0"/>
          </a:p>
          <a:p>
            <a:pPr lvl="2"/>
            <a:endParaRPr lang="en-US" sz="1800" dirty="0" smtClean="0"/>
          </a:p>
          <a:p>
            <a:pPr lvl="2"/>
            <a:r>
              <a:rPr lang="en-US" sz="1800" dirty="0" smtClean="0"/>
              <a:t>Example: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spcBef>
                <a:spcPct val="0"/>
              </a:spcBef>
            </a:pPr>
            <a:endParaRPr lang="en-US" sz="2000" b="1" dirty="0">
              <a:solidFill>
                <a:schemeClr val="bg1"/>
              </a:solidFill>
              <a:latin typeface="Times New Roman" pitchFamily="18" charset="0"/>
              <a:cs typeface="Times New Roman" pitchFamily="18" charset="0"/>
            </a:endParaRPr>
          </a:p>
          <a:p>
            <a:pPr lvl="1">
              <a:spcBef>
                <a:spcPct val="0"/>
              </a:spcBef>
            </a:pPr>
            <a:endParaRPr lang="en-US" b="1" kern="1200" dirty="0" smtClean="0">
              <a:solidFill>
                <a:schemeClr val="bg1"/>
              </a:solidFill>
              <a:latin typeface="Times New Roman" pitchFamily="18" charset="0"/>
              <a:ea typeface="+mn-ea"/>
              <a:cs typeface="Times New Roman" pitchFamily="18" charset="0"/>
            </a:endParaRPr>
          </a:p>
          <a:p>
            <a:pPr lvl="1">
              <a:spcBef>
                <a:spcPct val="0"/>
              </a:spcBef>
            </a:pPr>
            <a:endParaRPr lang="en-US" b="1" kern="1200" dirty="0" smtClean="0">
              <a:solidFill>
                <a:schemeClr val="bg1"/>
              </a:solidFill>
              <a:latin typeface="Times New Roman" pitchFamily="18" charset="0"/>
              <a:ea typeface="+mn-ea"/>
              <a:cs typeface="Times New Roman" pitchFamily="18" charset="0"/>
            </a:endParaRPr>
          </a:p>
          <a:p>
            <a:pPr lvl="2">
              <a:buNone/>
            </a:pPr>
            <a:endParaRPr lang="en-US" dirty="0" smtClean="0"/>
          </a:p>
        </p:txBody>
      </p:sp>
      <p:pic>
        <p:nvPicPr>
          <p:cNvPr id="6" name="Picture 10" descr="http://www.capesoft.com/utilities/messenger/Images/UseTheSourceLuke!.png"/>
          <p:cNvPicPr>
            <a:picLocks noChangeAspect="1" noChangeArrowheads="1"/>
          </p:cNvPicPr>
          <p:nvPr/>
        </p:nvPicPr>
        <p:blipFill>
          <a:blip r:embed="rId3"/>
          <a:srcRect/>
          <a:stretch>
            <a:fillRect/>
          </a:stretch>
        </p:blipFill>
        <p:spPr bwMode="auto">
          <a:xfrm>
            <a:off x="9582150" y="904876"/>
            <a:ext cx="1085850" cy="1152525"/>
          </a:xfrm>
          <a:prstGeom prst="rect">
            <a:avLst/>
          </a:prstGeom>
          <a:noFill/>
          <a:ln w="9525">
            <a:noFill/>
            <a:miter lim="800000"/>
            <a:headEnd/>
            <a:tailEnd/>
          </a:ln>
        </p:spPr>
      </p:pic>
      <p:sp>
        <p:nvSpPr>
          <p:cNvPr id="2" name="Title 1"/>
          <p:cNvSpPr>
            <a:spLocks noGrp="1"/>
          </p:cNvSpPr>
          <p:nvPr>
            <p:ph type="title" idx="4294967295"/>
          </p:nvPr>
        </p:nvSpPr>
        <p:spPr/>
        <p:txBody>
          <a:bodyPr/>
          <a:lstStyle/>
          <a:p>
            <a:r>
              <a:rPr lang="en-US" dirty="0" smtClean="0"/>
              <a:t>DDL</a:t>
            </a:r>
            <a:endParaRPr lang="en-US" dirty="0"/>
          </a:p>
        </p:txBody>
      </p:sp>
    </p:spTree>
    <p:extLst>
      <p:ext uri="{BB962C8B-B14F-4D97-AF65-F5344CB8AC3E}">
        <p14:creationId xmlns:p14="http://schemas.microsoft.com/office/powerpoint/2010/main" val="6120580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2217492" y="2038350"/>
            <a:ext cx="6894286" cy="609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RENAME </a:t>
            </a:r>
            <a:r>
              <a:rPr lang="en-US" dirty="0" err="1">
                <a:solidFill>
                  <a:schemeClr val="tx1">
                    <a:lumMod val="95000"/>
                    <a:lumOff val="5000"/>
                  </a:schemeClr>
                </a:solidFill>
                <a:latin typeface="Times New Roman" pitchFamily="18" charset="0"/>
                <a:cs typeface="Times New Roman" pitchFamily="18" charset="0"/>
              </a:rPr>
              <a:t>old_table_name</a:t>
            </a:r>
            <a:r>
              <a:rPr lang="en-US" dirty="0">
                <a:solidFill>
                  <a:schemeClr val="tx1">
                    <a:lumMod val="95000"/>
                    <a:lumOff val="5000"/>
                  </a:schemeClr>
                </a:solidFill>
                <a:latin typeface="Times New Roman" pitchFamily="18" charset="0"/>
                <a:cs typeface="Times New Roman" pitchFamily="18" charset="0"/>
              </a:rPr>
              <a:t>  TO </a:t>
            </a:r>
            <a:r>
              <a:rPr lang="en-US" dirty="0" err="1">
                <a:solidFill>
                  <a:schemeClr val="tx1">
                    <a:lumMod val="95000"/>
                    <a:lumOff val="5000"/>
                  </a:schemeClr>
                </a:solidFill>
                <a:latin typeface="Times New Roman" pitchFamily="18" charset="0"/>
                <a:cs typeface="Times New Roman" pitchFamily="18" charset="0"/>
              </a:rPr>
              <a:t>New_Table_name</a:t>
            </a:r>
            <a:endParaRPr lang="en-US" dirty="0">
              <a:solidFill>
                <a:schemeClr val="tx1">
                  <a:lumMod val="95000"/>
                  <a:lumOff val="5000"/>
                </a:schemeClr>
              </a:solidFill>
              <a:latin typeface="Times New Roman" pitchFamily="18" charset="0"/>
              <a:cs typeface="Times New Roman" pitchFamily="18" charset="0"/>
            </a:endParaRPr>
          </a:p>
          <a:p>
            <a:r>
              <a:rPr lang="en-US" dirty="0">
                <a:solidFill>
                  <a:schemeClr val="tx1">
                    <a:lumMod val="95000"/>
                    <a:lumOff val="5000"/>
                  </a:schemeClr>
                </a:solidFill>
                <a:latin typeface="Times New Roman" pitchFamily="18" charset="0"/>
                <a:cs typeface="Times New Roman" pitchFamily="18" charset="0"/>
              </a:rPr>
              <a:t>	</a:t>
            </a:r>
          </a:p>
          <a:p>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p:txBody>
      </p:sp>
      <p:sp>
        <p:nvSpPr>
          <p:cNvPr id="5" name="Rounded Rectangle 4"/>
          <p:cNvSpPr/>
          <p:nvPr/>
        </p:nvSpPr>
        <p:spPr bwMode="auto">
          <a:xfrm>
            <a:off x="2217492" y="3695700"/>
            <a:ext cx="6877050" cy="609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RENAME TABLE Suppliers TO vendors</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990600"/>
            <a:ext cx="12515850" cy="5410200"/>
          </a:xfrm>
        </p:spPr>
        <p:txBody>
          <a:bodyPr/>
          <a:lstStyle/>
          <a:p>
            <a:pPr lvl="1"/>
            <a:r>
              <a:rPr lang="en-US" sz="1800" dirty="0" smtClean="0"/>
              <a:t>ALTER TABLE: Table</a:t>
            </a:r>
          </a:p>
          <a:p>
            <a:pPr lvl="2"/>
            <a:r>
              <a:rPr lang="en-US" sz="1800" dirty="0" smtClean="0">
                <a:latin typeface="+mj-lt"/>
              </a:rPr>
              <a:t>Rename a Table</a:t>
            </a:r>
            <a:endParaRPr lang="en-US" sz="2400" dirty="0">
              <a:latin typeface="+mj-lt"/>
            </a:endParaRPr>
          </a:p>
          <a:p>
            <a:pPr lvl="2"/>
            <a:endParaRPr lang="en-US" sz="2400" dirty="0" smtClean="0">
              <a:latin typeface="+mj-lt"/>
            </a:endParaRPr>
          </a:p>
          <a:p>
            <a:pPr lvl="2"/>
            <a:endParaRPr lang="en-US" sz="2400" dirty="0">
              <a:latin typeface="+mj-lt"/>
            </a:endParaRPr>
          </a:p>
          <a:p>
            <a:pPr lvl="2"/>
            <a:endParaRPr lang="en-US" sz="1800" dirty="0" smtClean="0">
              <a:latin typeface="+mj-lt"/>
            </a:endParaRPr>
          </a:p>
          <a:p>
            <a:pPr lvl="2"/>
            <a:endParaRPr lang="en-US" dirty="0">
              <a:latin typeface="+mj-lt"/>
            </a:endParaRPr>
          </a:p>
          <a:p>
            <a:pPr lvl="2"/>
            <a:r>
              <a:rPr lang="en-US" sz="1800" dirty="0" smtClean="0">
                <a:latin typeface="+mj-lt"/>
              </a:rPr>
              <a:t>Example:</a:t>
            </a:r>
          </a:p>
          <a:p>
            <a:pPr lvl="2"/>
            <a:endParaRPr lang="en-US" sz="2400" dirty="0" smtClean="0">
              <a:latin typeface="+mj-lt"/>
            </a:endParaRPr>
          </a:p>
          <a:p>
            <a:pPr marL="731502" lvl="2" indent="0">
              <a:buNone/>
            </a:pPr>
            <a:endParaRPr lang="en-US" sz="2400" dirty="0">
              <a:latin typeface="+mj-lt"/>
            </a:endParaRPr>
          </a:p>
          <a:p>
            <a:pPr marL="731502" lvl="2" indent="0">
              <a:buNone/>
            </a:pPr>
            <a:endParaRPr lang="en-US" sz="1800" b="1" dirty="0" smtClean="0">
              <a:latin typeface="+mj-lt"/>
            </a:endParaRPr>
          </a:p>
          <a:p>
            <a:pPr lvl="2"/>
            <a:endParaRPr lang="en-US" b="1" dirty="0">
              <a:latin typeface="+mj-lt"/>
            </a:endParaRPr>
          </a:p>
          <a:p>
            <a:pPr lvl="2"/>
            <a:r>
              <a:rPr lang="en-US" sz="1800" b="1" dirty="0" smtClean="0">
                <a:latin typeface="+mj-lt"/>
              </a:rPr>
              <a:t>Note : </a:t>
            </a:r>
            <a:r>
              <a:rPr lang="en-US" sz="1800" dirty="0" smtClean="0">
                <a:latin typeface="+mj-lt"/>
              </a:rPr>
              <a:t>If you change the object's name any reference to the old name will be affected. You have to manually change the old name to the new name in every reference.</a:t>
            </a:r>
          </a:p>
          <a:p>
            <a:pPr lvl="2"/>
            <a:endParaRPr lang="en-US" sz="2400" dirty="0" smtClean="0">
              <a:latin typeface="+mj-lt"/>
            </a:endParaRPr>
          </a:p>
          <a:p>
            <a:pPr lvl="2"/>
            <a:endParaRPr lang="en-US" sz="2400" dirty="0" smtClean="0">
              <a:latin typeface="+mj-lt"/>
            </a:endParaRPr>
          </a:p>
          <a:p>
            <a:pPr lvl="2"/>
            <a:endParaRPr lang="en-US" sz="2400" dirty="0" smtClean="0">
              <a:latin typeface="+mj-lt"/>
            </a:endParaRPr>
          </a:p>
          <a:p>
            <a:pPr lvl="2"/>
            <a:endParaRPr lang="en-US" sz="2400" dirty="0" smtClean="0">
              <a:latin typeface="+mj-lt"/>
            </a:endParaRPr>
          </a:p>
          <a:p>
            <a:pPr lvl="2"/>
            <a:endParaRPr lang="en-US" sz="2400" dirty="0" smtClean="0">
              <a:latin typeface="+mj-lt"/>
            </a:endParaRPr>
          </a:p>
          <a:p>
            <a:pPr lvl="2"/>
            <a:endParaRPr lang="en-US" sz="2400" dirty="0" smtClean="0">
              <a:latin typeface="+mj-lt"/>
            </a:endParaRPr>
          </a:p>
          <a:p>
            <a:pPr lvl="1"/>
            <a:endParaRPr lang="en-US" sz="2800" dirty="0" smtClean="0">
              <a:latin typeface="+mj-lt"/>
            </a:endParaRPr>
          </a:p>
          <a:p>
            <a:pPr lvl="2">
              <a:spcBef>
                <a:spcPct val="0"/>
              </a:spcBef>
            </a:pPr>
            <a:endParaRPr lang="en-US" sz="1800" b="1" dirty="0">
              <a:solidFill>
                <a:schemeClr val="bg1"/>
              </a:solidFill>
              <a:latin typeface="+mj-lt"/>
              <a:cs typeface="Times New Roman" pitchFamily="18" charset="0"/>
            </a:endParaRPr>
          </a:p>
          <a:p>
            <a:pPr lvl="1">
              <a:spcBef>
                <a:spcPct val="0"/>
              </a:spcBef>
            </a:pPr>
            <a:endParaRPr lang="en-US" sz="2800" b="1" kern="1200" dirty="0" smtClean="0">
              <a:solidFill>
                <a:schemeClr val="bg1"/>
              </a:solidFill>
              <a:latin typeface="+mj-lt"/>
              <a:cs typeface="Times New Roman" pitchFamily="18" charset="0"/>
            </a:endParaRPr>
          </a:p>
          <a:p>
            <a:pPr lvl="1">
              <a:spcBef>
                <a:spcPct val="0"/>
              </a:spcBef>
            </a:pPr>
            <a:endParaRPr lang="en-US" sz="2800" b="1" kern="1200" dirty="0" smtClean="0">
              <a:solidFill>
                <a:schemeClr val="bg1"/>
              </a:solidFill>
              <a:latin typeface="+mj-lt"/>
              <a:cs typeface="Times New Roman" pitchFamily="18" charset="0"/>
            </a:endParaRPr>
          </a:p>
          <a:p>
            <a:pPr lvl="2">
              <a:buNone/>
            </a:pPr>
            <a:endParaRPr lang="en-US" sz="2400" dirty="0" smtClean="0">
              <a:latin typeface="+mj-lt"/>
            </a:endParaRPr>
          </a:p>
        </p:txBody>
      </p:sp>
      <p:pic>
        <p:nvPicPr>
          <p:cNvPr id="6" name="Picture 10" descr="http://www.capesoft.com/utilities/messenger/Images/UseTheSourceLuke!.png"/>
          <p:cNvPicPr>
            <a:picLocks noChangeAspect="1" noChangeArrowheads="1"/>
          </p:cNvPicPr>
          <p:nvPr/>
        </p:nvPicPr>
        <p:blipFill>
          <a:blip r:embed="rId3"/>
          <a:srcRect/>
          <a:stretch>
            <a:fillRect/>
          </a:stretch>
        </p:blipFill>
        <p:spPr bwMode="auto">
          <a:xfrm>
            <a:off x="9582150" y="904876"/>
            <a:ext cx="1085850" cy="1152525"/>
          </a:xfrm>
          <a:prstGeom prst="rect">
            <a:avLst/>
          </a:prstGeom>
          <a:noFill/>
          <a:ln w="9525">
            <a:noFill/>
            <a:miter lim="800000"/>
            <a:headEnd/>
            <a:tailEnd/>
          </a:ln>
        </p:spPr>
      </p:pic>
      <p:sp>
        <p:nvSpPr>
          <p:cNvPr id="2" name="Title 1"/>
          <p:cNvSpPr>
            <a:spLocks noGrp="1"/>
          </p:cNvSpPr>
          <p:nvPr>
            <p:ph type="title" idx="4294967295"/>
          </p:nvPr>
        </p:nvSpPr>
        <p:spPr/>
        <p:txBody>
          <a:bodyPr/>
          <a:lstStyle/>
          <a:p>
            <a:endParaRPr lang="en-US"/>
          </a:p>
        </p:txBody>
      </p:sp>
    </p:spTree>
    <p:extLst>
      <p:ext uri="{BB962C8B-B14F-4D97-AF65-F5344CB8AC3E}">
        <p14:creationId xmlns:p14="http://schemas.microsoft.com/office/powerpoint/2010/main" val="20022258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993727" y="2729248"/>
            <a:ext cx="60198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DROP TABLE table_name</a:t>
            </a:r>
          </a:p>
          <a:p>
            <a:r>
              <a:rPr lang="en-US" dirty="0">
                <a:solidFill>
                  <a:schemeClr val="tx1">
                    <a:lumMod val="95000"/>
                    <a:lumOff val="5000"/>
                  </a:schemeClr>
                </a:solidFill>
                <a:latin typeface="+mj-lt"/>
                <a:cs typeface="Times New Roman" pitchFamily="18" charset="0"/>
              </a:rPr>
              <a:t>DROP TABLE table_name CASCADE constraints; </a:t>
            </a:r>
          </a:p>
          <a:p>
            <a:r>
              <a:rPr lang="en-US" dirty="0">
                <a:solidFill>
                  <a:schemeClr val="tx1">
                    <a:lumMod val="95000"/>
                    <a:lumOff val="5000"/>
                  </a:schemeClr>
                </a:solidFill>
                <a:latin typeface="+mj-lt"/>
                <a:cs typeface="Times New Roman" pitchFamily="18" charset="0"/>
              </a:rPr>
              <a:t>DROP TABLE table_name PURGE; </a:t>
            </a:r>
          </a:p>
          <a:p>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p:txBody>
      </p:sp>
      <p:pic>
        <p:nvPicPr>
          <p:cNvPr id="5" name="Picture 4" descr="untitled3.bmp"/>
          <p:cNvPicPr>
            <a:picLocks noChangeAspect="1"/>
          </p:cNvPicPr>
          <p:nvPr/>
        </p:nvPicPr>
        <p:blipFill>
          <a:blip r:embed="rId3"/>
          <a:stretch>
            <a:fillRect/>
          </a:stretch>
        </p:blipFill>
        <p:spPr>
          <a:xfrm>
            <a:off x="480929" y="2138820"/>
            <a:ext cx="1180857" cy="1180857"/>
          </a:xfrm>
          <a:prstGeom prst="rect">
            <a:avLst/>
          </a:prstGeom>
        </p:spPr>
      </p:pic>
      <p:sp>
        <p:nvSpPr>
          <p:cNvPr id="7171" name="Rectangle 3"/>
          <p:cNvSpPr>
            <a:spLocks noGrp="1" noChangeArrowheads="1"/>
          </p:cNvSpPr>
          <p:nvPr>
            <p:ph type="body" idx="4294967295"/>
          </p:nvPr>
        </p:nvSpPr>
        <p:spPr>
          <a:xfrm>
            <a:off x="1661786" y="1562100"/>
            <a:ext cx="10137775" cy="5410200"/>
          </a:xfrm>
        </p:spPr>
        <p:txBody>
          <a:bodyPr/>
          <a:lstStyle/>
          <a:p>
            <a:pPr lvl="1"/>
            <a:r>
              <a:rPr lang="en-US" sz="1800" dirty="0" smtClean="0"/>
              <a:t>DROP TABLE: </a:t>
            </a:r>
          </a:p>
          <a:p>
            <a:pPr lvl="2"/>
            <a:r>
              <a:rPr lang="en-US" sz="1800" dirty="0" smtClean="0"/>
              <a:t>Used to delete one or more table structure which is no longer in use.</a:t>
            </a:r>
          </a:p>
          <a:p>
            <a:pPr lvl="2"/>
            <a:r>
              <a:rPr lang="en-US" sz="1800" dirty="0" smtClean="0"/>
              <a:t>When a table is dropped, all the tables' rows, indexes and privileges will also be removed.</a:t>
            </a:r>
          </a:p>
          <a:p>
            <a:pPr lvl="2"/>
            <a:endParaRPr lang="en-US" dirty="0" smtClean="0"/>
          </a:p>
          <a:p>
            <a:pPr lvl="2"/>
            <a:endParaRPr lang="en-US" dirty="0" smtClean="0"/>
          </a:p>
          <a:p>
            <a:pPr lvl="2"/>
            <a:endParaRPr lang="en-US" dirty="0" smtClean="0"/>
          </a:p>
          <a:p>
            <a:pPr lvl="2"/>
            <a:r>
              <a:rPr lang="en-US" sz="1800" dirty="0" smtClean="0">
                <a:latin typeface="+mj-lt"/>
              </a:rPr>
              <a:t>CASCADE Constraints :</a:t>
            </a:r>
          </a:p>
          <a:p>
            <a:pPr lvl="3"/>
            <a:r>
              <a:rPr lang="en-US" sz="1800" dirty="0" smtClean="0">
                <a:latin typeface="+mj-lt"/>
              </a:rPr>
              <a:t>Deletes all  foreign keys that reference the table to be dropped, then drops the table.</a:t>
            </a:r>
          </a:p>
          <a:p>
            <a:pPr lvl="2"/>
            <a:r>
              <a:rPr lang="en-US" sz="1800" dirty="0" smtClean="0">
                <a:latin typeface="+mj-lt"/>
              </a:rPr>
              <a:t>PURGE :</a:t>
            </a:r>
          </a:p>
          <a:p>
            <a:pPr lvl="3"/>
            <a:r>
              <a:rPr lang="en-US" sz="1800" dirty="0" smtClean="0">
                <a:latin typeface="+mj-lt"/>
              </a:rPr>
              <a:t>As of Oracle 10g, when a table is dropped it is moved into the recycle bin unless the PURGE modifier is used. If the PURGE modifier is used then the table is dropped completely from the database and is unrecoverable.</a:t>
            </a:r>
          </a:p>
          <a:p>
            <a:pPr lvl="3"/>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r>
              <a:rPr lang="en-US" dirty="0" smtClean="0"/>
              <a:t>DDL</a:t>
            </a:r>
            <a:endParaRPr lang="en-US" dirty="0"/>
          </a:p>
        </p:txBody>
      </p:sp>
    </p:spTree>
    <p:extLst>
      <p:ext uri="{BB962C8B-B14F-4D97-AF65-F5344CB8AC3E}">
        <p14:creationId xmlns:p14="http://schemas.microsoft.com/office/powerpoint/2010/main" val="971661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2032348" y="4015636"/>
            <a:ext cx="6019800" cy="70485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FLASHBACK table </a:t>
            </a:r>
            <a:r>
              <a:rPr lang="en-US" dirty="0" err="1">
                <a:solidFill>
                  <a:schemeClr val="tx1">
                    <a:lumMod val="95000"/>
                    <a:lumOff val="5000"/>
                  </a:schemeClr>
                </a:solidFill>
                <a:latin typeface="+mj-lt"/>
                <a:cs typeface="Times New Roman" pitchFamily="18" charset="0"/>
              </a:rPr>
              <a:t>table_name</a:t>
            </a:r>
            <a:r>
              <a:rPr lang="en-US" dirty="0">
                <a:solidFill>
                  <a:schemeClr val="tx1">
                    <a:lumMod val="95000"/>
                    <a:lumOff val="5000"/>
                  </a:schemeClr>
                </a:solidFill>
                <a:latin typeface="+mj-lt"/>
                <a:cs typeface="Times New Roman" pitchFamily="18" charset="0"/>
              </a:rPr>
              <a:t> </a:t>
            </a:r>
          </a:p>
          <a:p>
            <a:r>
              <a:rPr lang="en-US" dirty="0">
                <a:solidFill>
                  <a:schemeClr val="tx1">
                    <a:lumMod val="95000"/>
                    <a:lumOff val="5000"/>
                  </a:schemeClr>
                </a:solidFill>
                <a:latin typeface="+mj-lt"/>
                <a:cs typeface="Times New Roman" pitchFamily="18" charset="0"/>
              </a:rPr>
              <a:t>	TO BEFORE DROP;</a:t>
            </a:r>
            <a:r>
              <a:rPr lang="en-US" i="1" dirty="0">
                <a:latin typeface="+mj-lt"/>
              </a:rPr>
              <a:t/>
            </a:r>
            <a:br>
              <a:rPr lang="en-US" i="1" dirty="0">
                <a:latin typeface="+mj-lt"/>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
        <p:nvSpPr>
          <p:cNvPr id="5" name="Rounded Rectangle 4"/>
          <p:cNvSpPr/>
          <p:nvPr/>
        </p:nvSpPr>
        <p:spPr bwMode="auto">
          <a:xfrm>
            <a:off x="2032348" y="2609850"/>
            <a:ext cx="6019800" cy="533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 FROM </a:t>
            </a:r>
            <a:r>
              <a:rPr lang="en-US" dirty="0" err="1">
                <a:solidFill>
                  <a:schemeClr val="tx1">
                    <a:lumMod val="95000"/>
                    <a:lumOff val="5000"/>
                  </a:schemeClr>
                </a:solidFill>
                <a:latin typeface="+mj-lt"/>
                <a:cs typeface="Times New Roman" pitchFamily="18" charset="0"/>
              </a:rPr>
              <a:t>recyclebin</a:t>
            </a:r>
            <a:r>
              <a:rPr lang="en-US" dirty="0">
                <a:solidFill>
                  <a:schemeClr val="tx1">
                    <a:lumMod val="95000"/>
                    <a:lumOff val="5000"/>
                  </a:schemeClr>
                </a:solidFill>
                <a:latin typeface="+mj-lt"/>
                <a:cs typeface="Times New Roman" pitchFamily="18" charset="0"/>
              </a:rPr>
              <a:t>;</a:t>
            </a:r>
            <a:r>
              <a:rPr lang="en-US" i="1" dirty="0">
                <a:latin typeface="+mj-lt"/>
              </a:rPr>
              <a:t/>
            </a:r>
            <a:br>
              <a:rPr lang="en-US" i="1" dirty="0">
                <a:latin typeface="+mj-lt"/>
              </a:rPr>
            </a:b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p:txBody>
      </p:sp>
      <p:sp>
        <p:nvSpPr>
          <p:cNvPr id="7171" name="Rectangle 3"/>
          <p:cNvSpPr>
            <a:spLocks noGrp="1" noChangeArrowheads="1"/>
          </p:cNvSpPr>
          <p:nvPr>
            <p:ph type="body" idx="4294967295"/>
          </p:nvPr>
        </p:nvSpPr>
        <p:spPr>
          <a:xfrm>
            <a:off x="0" y="820738"/>
            <a:ext cx="11190288" cy="5410200"/>
          </a:xfrm>
        </p:spPr>
        <p:txBody>
          <a:bodyPr/>
          <a:lstStyle/>
          <a:p>
            <a:pPr lvl="1"/>
            <a:r>
              <a:rPr lang="en-US" sz="1800" dirty="0" smtClean="0">
                <a:latin typeface="+mj-lt"/>
              </a:rPr>
              <a:t>DROP TABLE: Retrieving the Table Back</a:t>
            </a:r>
          </a:p>
          <a:p>
            <a:pPr lvl="2"/>
            <a:r>
              <a:rPr lang="en-US" sz="1800" dirty="0" smtClean="0">
                <a:latin typeface="+mj-lt"/>
              </a:rPr>
              <a:t>With Oracle 10g, the table once dropped, cannot be queried or acted upon and is moved from schema to Oracle Recycle bin. </a:t>
            </a:r>
          </a:p>
          <a:p>
            <a:pPr lvl="2"/>
            <a:r>
              <a:rPr lang="en-US" sz="1800" dirty="0" smtClean="0">
                <a:latin typeface="+mj-lt"/>
              </a:rPr>
              <a:t>We can see the contents of user’s recycle bin:</a:t>
            </a:r>
          </a:p>
          <a:p>
            <a:pPr marL="731502" lvl="2" indent="0">
              <a:buNone/>
            </a:pPr>
            <a:r>
              <a:rPr lang="en-US" sz="1800" dirty="0" smtClean="0">
                <a:latin typeface="+mj-lt"/>
              </a:rPr>
              <a:t>Table can be retrieved back from the </a:t>
            </a:r>
            <a:r>
              <a:rPr lang="en-US" sz="1800" dirty="0" err="1" smtClean="0">
                <a:latin typeface="+mj-lt"/>
              </a:rPr>
              <a:t>recyclebin</a:t>
            </a:r>
            <a:r>
              <a:rPr lang="en-US" sz="1800" dirty="0" smtClean="0">
                <a:latin typeface="+mj-lt"/>
              </a:rPr>
              <a:t> using </a:t>
            </a:r>
            <a:r>
              <a:rPr lang="en-US" sz="1800" i="1" dirty="0" smtClean="0">
                <a:latin typeface="+mj-lt"/>
              </a:rPr>
              <a:t>FLASHBACK</a:t>
            </a:r>
            <a:r>
              <a:rPr lang="en-US" sz="1800" dirty="0" smtClean="0">
                <a:latin typeface="+mj-lt"/>
              </a:rPr>
              <a:t> utility as:</a:t>
            </a:r>
            <a:endParaRPr lang="en-US" dirty="0" smtClean="0"/>
          </a:p>
          <a:p>
            <a:pPr lvl="2"/>
            <a:endParaRPr lang="en-US" dirty="0" smtClean="0"/>
          </a:p>
          <a:p>
            <a:pPr lvl="2"/>
            <a:endParaRPr lang="en-US" dirty="0" smtClean="0"/>
          </a:p>
          <a:p>
            <a:pPr lvl="2"/>
            <a:endParaRPr lang="en-US" sz="1800" dirty="0" smtClean="0"/>
          </a:p>
          <a:p>
            <a:pPr lvl="2"/>
            <a:endParaRPr lang="en-US" dirty="0"/>
          </a:p>
          <a:p>
            <a:pPr lvl="2"/>
            <a:endParaRPr lang="en-US" sz="1800" dirty="0" smtClean="0"/>
          </a:p>
          <a:p>
            <a:pPr lvl="2"/>
            <a:endParaRPr lang="en-US" dirty="0"/>
          </a:p>
          <a:p>
            <a:pPr lvl="2"/>
            <a:endParaRPr lang="en-US" sz="1800" dirty="0" smtClean="0"/>
          </a:p>
          <a:p>
            <a:pPr lvl="2"/>
            <a:r>
              <a:rPr lang="en-US" sz="1800" dirty="0" smtClean="0"/>
              <a:t>To drop the table entirely and release the space, use “PURGE” clause.</a:t>
            </a:r>
          </a:p>
          <a:p>
            <a:pPr lvl="3"/>
            <a:r>
              <a:rPr lang="en-US" sz="1800" dirty="0" smtClean="0"/>
              <a:t>Unless you purge them, Oracle will leave objects in the </a:t>
            </a:r>
            <a:r>
              <a:rPr lang="en-US" sz="1800" dirty="0" err="1" smtClean="0"/>
              <a:t>recyclebin</a:t>
            </a:r>
            <a:r>
              <a:rPr lang="en-US" sz="1800" dirty="0" smtClean="0"/>
              <a:t> until the </a:t>
            </a:r>
            <a:r>
              <a:rPr lang="en-US" sz="1800" dirty="0" err="1" smtClean="0"/>
              <a:t>tablespace</a:t>
            </a:r>
            <a:r>
              <a:rPr lang="en-US" sz="1800" dirty="0" smtClean="0"/>
              <a:t> runs out of space, or until you hit your user quota on the </a:t>
            </a:r>
            <a:r>
              <a:rPr lang="en-US" sz="1800" dirty="0" err="1" smtClean="0"/>
              <a:t>tablespace</a:t>
            </a:r>
            <a:r>
              <a:rPr lang="en-US" sz="1800" dirty="0" smtClean="0"/>
              <a:t>. </a:t>
            </a:r>
          </a:p>
          <a:p>
            <a:pPr lvl="3"/>
            <a:r>
              <a:rPr lang="en-US" sz="1800" dirty="0" smtClean="0"/>
              <a:t>At that point, Oracle purges the objects one at a time, starting with the ones dropped the longest time ago, until there is enough space for the current operation.</a:t>
            </a:r>
          </a:p>
          <a:p>
            <a:pPr lvl="2"/>
            <a:endParaRPr lang="en-US" dirty="0" smtClean="0"/>
          </a:p>
          <a:p>
            <a:pPr lvl="3"/>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r>
              <a:rPr lang="en-US" dirty="0" smtClean="0"/>
              <a:t>DDL</a:t>
            </a:r>
            <a:endParaRPr lang="en-US" dirty="0"/>
          </a:p>
        </p:txBody>
      </p:sp>
    </p:spTree>
    <p:extLst>
      <p:ext uri="{BB962C8B-B14F-4D97-AF65-F5344CB8AC3E}">
        <p14:creationId xmlns:p14="http://schemas.microsoft.com/office/powerpoint/2010/main" val="26832052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524000" y="2440487"/>
            <a:ext cx="5105400" cy="685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TRUNCATE TABLE </a:t>
            </a:r>
            <a:r>
              <a:rPr lang="en-US" dirty="0" err="1">
                <a:solidFill>
                  <a:schemeClr val="tx1">
                    <a:lumMod val="95000"/>
                    <a:lumOff val="5000"/>
                  </a:schemeClr>
                </a:solidFill>
                <a:latin typeface="Times New Roman" pitchFamily="18" charset="0"/>
                <a:cs typeface="Times New Roman" pitchFamily="18" charset="0"/>
              </a:rPr>
              <a:t>table_name</a:t>
            </a:r>
            <a:r>
              <a:rPr lang="en-US" dirty="0">
                <a:solidFill>
                  <a:schemeClr val="tx1">
                    <a:lumMod val="95000"/>
                    <a:lumOff val="5000"/>
                  </a:schemeClr>
                </a:solidFill>
                <a:latin typeface="Times New Roman" pitchFamily="18" charset="0"/>
                <a:cs typeface="Times New Roman" pitchFamily="18" charset="0"/>
              </a:rPr>
              <a:t>; </a:t>
            </a:r>
          </a:p>
          <a:p>
            <a:endParaRPr lang="en-US" dirty="0">
              <a:solidFill>
                <a:schemeClr val="tx1">
                  <a:lumMod val="95000"/>
                  <a:lumOff val="5000"/>
                </a:schemeClr>
              </a:solidFill>
              <a:latin typeface="Times New Roman" pitchFamily="18" charset="0"/>
              <a:cs typeface="Times New Roman" pitchFamily="18" charset="0"/>
            </a:endParaRPr>
          </a:p>
          <a:p>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r>
              <a:rPr lang="en-US" dirty="0" smtClean="0"/>
              <a:t>DDL</a:t>
            </a:r>
            <a:endParaRPr lang="en-US" dirty="0"/>
          </a:p>
        </p:txBody>
      </p:sp>
      <p:sp>
        <p:nvSpPr>
          <p:cNvPr id="7171" name="Rectangle 3"/>
          <p:cNvSpPr>
            <a:spLocks noGrp="1" noChangeArrowheads="1"/>
          </p:cNvSpPr>
          <p:nvPr>
            <p:ph type="body" idx="4294967295"/>
          </p:nvPr>
        </p:nvSpPr>
        <p:spPr>
          <a:xfrm>
            <a:off x="0" y="990600"/>
            <a:ext cx="8661400" cy="5410200"/>
          </a:xfrm>
        </p:spPr>
        <p:txBody>
          <a:bodyPr/>
          <a:lstStyle/>
          <a:p>
            <a:pPr lvl="1"/>
            <a:r>
              <a:rPr lang="en-US" sz="1800" dirty="0" smtClean="0"/>
              <a:t>TRUNCATE : </a:t>
            </a:r>
          </a:p>
          <a:p>
            <a:pPr lvl="2"/>
            <a:r>
              <a:rPr lang="en-US" sz="1800" dirty="0" smtClean="0"/>
              <a:t>Used to remove (delete) all rows from a table.</a:t>
            </a:r>
          </a:p>
          <a:p>
            <a:pPr lvl="2"/>
            <a:r>
              <a:rPr lang="en-US" sz="1800" dirty="0" smtClean="0"/>
              <a:t>Also deallocates all of the space used by the removed rows</a:t>
            </a:r>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3"/>
            <a:endParaRPr lang="en-US" dirty="0" smtClean="0"/>
          </a:p>
          <a:p>
            <a:pPr lvl="1"/>
            <a:endParaRPr lang="en-US" dirty="0" smtClean="0"/>
          </a:p>
          <a:p>
            <a:pPr lvl="2">
              <a:buNone/>
            </a:pPr>
            <a:endParaRPr lang="en-US" dirty="0" smtClean="0"/>
          </a:p>
        </p:txBody>
      </p:sp>
    </p:spTree>
    <p:extLst>
      <p:ext uri="{BB962C8B-B14F-4D97-AF65-F5344CB8AC3E}">
        <p14:creationId xmlns:p14="http://schemas.microsoft.com/office/powerpoint/2010/main" val="12041991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8915400" y="1066800"/>
            <a:ext cx="1524000" cy="1447800"/>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18436" name="Content Placeholder 4"/>
          <p:cNvSpPr>
            <a:spLocks noGrp="1"/>
          </p:cNvSpPr>
          <p:nvPr>
            <p:ph idx="1"/>
          </p:nvPr>
        </p:nvSpPr>
        <p:spPr>
          <a:xfrm>
            <a:off x="1128387" y="1112838"/>
            <a:ext cx="7158037" cy="2925762"/>
          </a:xfrm>
        </p:spPr>
        <p:txBody>
          <a:bodyPr/>
          <a:lstStyle/>
          <a:p>
            <a:pPr>
              <a:buNone/>
            </a:pPr>
            <a:r>
              <a:rPr lang="en-US" sz="1800" dirty="0"/>
              <a:t>How do you force a  DROP command to drop the parent table even when a child table is existing?</a:t>
            </a:r>
          </a:p>
          <a:p>
            <a:endParaRPr lang="en-US" sz="2000" dirty="0"/>
          </a:p>
          <a:p>
            <a:pPr>
              <a:buNone/>
            </a:pPr>
            <a:endParaRPr lang="en-US" sz="2000" dirty="0"/>
          </a:p>
          <a:p>
            <a:pPr>
              <a:buNone/>
            </a:pPr>
            <a:endParaRPr lang="en-US" sz="2000" dirty="0"/>
          </a:p>
          <a:p>
            <a:pPr marL="749300" lvl="1" indent="-292100">
              <a:buNone/>
            </a:pPr>
            <a:endParaRPr lang="en-US" dirty="0" smtClean="0"/>
          </a:p>
          <a:p>
            <a:endParaRPr lang="en-US" dirty="0" smtClean="0"/>
          </a:p>
        </p:txBody>
      </p:sp>
      <p:sp>
        <p:nvSpPr>
          <p:cNvPr id="5" name="Rectangle 4"/>
          <p:cNvSpPr>
            <a:spLocks noChangeArrowheads="1"/>
          </p:cNvSpPr>
          <p:nvPr/>
        </p:nvSpPr>
        <p:spPr bwMode="auto">
          <a:xfrm>
            <a:off x="1128387" y="2667000"/>
            <a:ext cx="7313613" cy="1371600"/>
          </a:xfrm>
          <a:prstGeom prst="rect">
            <a:avLst/>
          </a:prstGeom>
          <a:noFill/>
          <a:ln w="9525">
            <a:noFill/>
            <a:miter lim="800000"/>
            <a:headEnd/>
            <a:tailEnd/>
          </a:ln>
        </p:spPr>
        <p:txBody>
          <a:bodyPr/>
          <a:lstStyle/>
          <a:p>
            <a:pPr marL="342900" indent="-342900"/>
            <a:r>
              <a:rPr lang="en-US" dirty="0">
                <a:latin typeface="+mj-lt"/>
                <a:cs typeface="Times New Roman" pitchFamily="18" charset="0"/>
              </a:rPr>
              <a:t>Answer</a:t>
            </a:r>
            <a:r>
              <a:rPr lang="en-US" sz="1600" dirty="0">
                <a:latin typeface="+mj-lt"/>
                <a:cs typeface="Times New Roman" pitchFamily="18" charset="0"/>
              </a:rPr>
              <a:t>: </a:t>
            </a:r>
            <a:r>
              <a:rPr lang="en-US" dirty="0">
                <a:latin typeface="+mj-lt"/>
                <a:cs typeface="Times New Roman" pitchFamily="18" charset="0"/>
              </a:rPr>
              <a:t>Using the CASCADE CONSTRAINTS Option with the DROP Command</a:t>
            </a:r>
          </a:p>
        </p:txBody>
      </p:sp>
    </p:spTree>
    <p:extLst>
      <p:ext uri="{BB962C8B-B14F-4D97-AF65-F5344CB8AC3E}">
        <p14:creationId xmlns:p14="http://schemas.microsoft.com/office/powerpoint/2010/main" val="95132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8915400" y="1066800"/>
            <a:ext cx="1524000" cy="1447800"/>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18436" name="Content Placeholder 4"/>
          <p:cNvSpPr>
            <a:spLocks noGrp="1"/>
          </p:cNvSpPr>
          <p:nvPr>
            <p:ph idx="1"/>
          </p:nvPr>
        </p:nvSpPr>
        <p:spPr>
          <a:xfrm>
            <a:off x="1757364" y="1112838"/>
            <a:ext cx="7158037" cy="2925762"/>
          </a:xfrm>
        </p:spPr>
        <p:txBody>
          <a:bodyPr/>
          <a:lstStyle/>
          <a:p>
            <a:pPr>
              <a:buNone/>
            </a:pPr>
            <a:r>
              <a:rPr lang="en-US" sz="1800" dirty="0"/>
              <a:t>Where the integrity constraints are stored in Data Dictionary ?</a:t>
            </a:r>
            <a:r>
              <a:rPr lang="en-US" sz="2000" dirty="0"/>
              <a:t/>
            </a:r>
            <a:br>
              <a:rPr lang="en-US" sz="2000" dirty="0"/>
            </a:br>
            <a:endParaRPr lang="en-US" sz="2000" dirty="0"/>
          </a:p>
          <a:p>
            <a:endParaRPr lang="en-US" sz="2000" dirty="0"/>
          </a:p>
          <a:p>
            <a:pPr>
              <a:buNone/>
            </a:pPr>
            <a:endParaRPr lang="en-US" sz="2000" dirty="0"/>
          </a:p>
          <a:p>
            <a:pPr>
              <a:buNone/>
            </a:pPr>
            <a:endParaRPr lang="en-US" sz="2000" dirty="0"/>
          </a:p>
          <a:p>
            <a:pPr marL="749300" lvl="1" indent="-292100">
              <a:buNone/>
            </a:pPr>
            <a:endParaRPr lang="en-US" dirty="0" smtClean="0"/>
          </a:p>
          <a:p>
            <a:endParaRPr lang="en-US" dirty="0" smtClean="0"/>
          </a:p>
        </p:txBody>
      </p:sp>
      <p:sp>
        <p:nvSpPr>
          <p:cNvPr id="5" name="Rectangle 4"/>
          <p:cNvSpPr>
            <a:spLocks noChangeArrowheads="1"/>
          </p:cNvSpPr>
          <p:nvPr/>
        </p:nvSpPr>
        <p:spPr bwMode="auto">
          <a:xfrm>
            <a:off x="1905001" y="2667000"/>
            <a:ext cx="7313613" cy="1371600"/>
          </a:xfrm>
          <a:prstGeom prst="rect">
            <a:avLst/>
          </a:prstGeom>
          <a:noFill/>
          <a:ln w="9525">
            <a:noFill/>
            <a:miter lim="800000"/>
            <a:headEnd/>
            <a:tailEnd/>
          </a:ln>
        </p:spPr>
        <p:txBody>
          <a:bodyPr/>
          <a:lstStyle/>
          <a:p>
            <a:pPr marL="342900" indent="-342900"/>
            <a:r>
              <a:rPr lang="en-US" dirty="0">
                <a:latin typeface="+mj-lt"/>
                <a:cs typeface="Times New Roman" pitchFamily="18" charset="0"/>
              </a:rPr>
              <a:t>Answer</a:t>
            </a:r>
            <a:r>
              <a:rPr lang="en-US" sz="2000" dirty="0">
                <a:latin typeface="+mj-lt"/>
                <a:cs typeface="Times New Roman" pitchFamily="18" charset="0"/>
              </a:rPr>
              <a:t>: </a:t>
            </a:r>
            <a:r>
              <a:rPr lang="en-US" dirty="0">
                <a:latin typeface="+mj-lt"/>
              </a:rPr>
              <a:t>The integrity constraints are stored in USER_CONSTRAINTS.</a:t>
            </a:r>
            <a:r>
              <a:rPr lang="en-US" dirty="0"/>
              <a:t/>
            </a:r>
            <a:br>
              <a:rPr lang="en-US" dirty="0"/>
            </a:br>
            <a:endParaRPr lang="en-US" sz="2000" dirty="0">
              <a:cs typeface="Times New Roman" pitchFamily="18" charset="0"/>
            </a:endParaRPr>
          </a:p>
        </p:txBody>
      </p:sp>
    </p:spTree>
    <p:extLst>
      <p:ext uri="{BB962C8B-B14F-4D97-AF65-F5344CB8AC3E}">
        <p14:creationId xmlns:p14="http://schemas.microsoft.com/office/powerpoint/2010/main" val="225372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de-DE" dirty="0"/>
              <a:t>Oracle SQL</a:t>
            </a:r>
          </a:p>
        </p:txBody>
      </p:sp>
      <p:sp>
        <p:nvSpPr>
          <p:cNvPr id="5123" name="Rectangle 3"/>
          <p:cNvSpPr>
            <a:spLocks noGrp="1" noChangeArrowheads="1"/>
          </p:cNvSpPr>
          <p:nvPr>
            <p:ph type="subTitle" idx="1"/>
          </p:nvPr>
        </p:nvSpPr>
        <p:spPr>
          <a:xfrm>
            <a:off x="390532" y="3935121"/>
            <a:ext cx="3713601" cy="287259"/>
          </a:xfrm>
        </p:spPr>
        <p:txBody>
          <a:bodyPr>
            <a:normAutofit fontScale="25000" lnSpcReduction="20000"/>
          </a:bodyPr>
          <a:lstStyle/>
          <a:p>
            <a:pPr eaLnBrk="1" hangingPunct="1"/>
            <a:endParaRPr lang="en-US" sz="3200" dirty="0"/>
          </a:p>
          <a:p>
            <a:pPr eaLnBrk="1" hangingPunct="1"/>
            <a:r>
              <a:rPr lang="en-US" sz="3500" dirty="0"/>
              <a:t>Data Control Language</a:t>
            </a:r>
          </a:p>
        </p:txBody>
      </p:sp>
    </p:spTree>
    <p:extLst>
      <p:ext uri="{BB962C8B-B14F-4D97-AF65-F5344CB8AC3E}">
        <p14:creationId xmlns:p14="http://schemas.microsoft.com/office/powerpoint/2010/main" val="42201239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5"/>
          <p:cNvPicPr>
            <a:picLocks noChangeAspect="1" noChangeArrowheads="1"/>
          </p:cNvPicPr>
          <p:nvPr/>
        </p:nvPicPr>
        <p:blipFill>
          <a:blip r:embed="rId3"/>
          <a:srcRect/>
          <a:stretch>
            <a:fillRect/>
          </a:stretch>
        </p:blipFill>
        <p:spPr bwMode="auto">
          <a:xfrm>
            <a:off x="5105401" y="2286000"/>
            <a:ext cx="2187575" cy="2514600"/>
          </a:xfrm>
          <a:prstGeom prst="rect">
            <a:avLst/>
          </a:prstGeom>
          <a:noFill/>
          <a:ln w="12700">
            <a:noFill/>
            <a:miter lim="800000"/>
            <a:headEnd/>
            <a:tailEnd/>
          </a:ln>
        </p:spPr>
      </p:pic>
      <p:sp>
        <p:nvSpPr>
          <p:cNvPr id="28675" name="Rectangle 2"/>
          <p:cNvSpPr>
            <a:spLocks noGrp="1" noChangeArrowheads="1"/>
          </p:cNvSpPr>
          <p:nvPr>
            <p:ph type="title"/>
          </p:nvPr>
        </p:nvSpPr>
        <p:spPr>
          <a:xfrm>
            <a:off x="2057401" y="381000"/>
            <a:ext cx="8910637" cy="476250"/>
          </a:xfrm>
        </p:spPr>
        <p:txBody>
          <a:bodyPr/>
          <a:lstStyle/>
          <a:p>
            <a:pPr eaLnBrk="1" hangingPunct="1"/>
            <a:r>
              <a:rPr lang="en-US" altLang="ja-JP" dirty="0" smtClean="0">
                <a:ea typeface="ＭＳ Ｐゴシック" pitchFamily="34" charset="-128"/>
              </a:rPr>
              <a:t>Brainstorm</a:t>
            </a:r>
            <a:endParaRPr lang="en-US" dirty="0" smtClean="0"/>
          </a:p>
        </p:txBody>
      </p:sp>
    </p:spTree>
    <p:extLst>
      <p:ext uri="{BB962C8B-B14F-4D97-AF65-F5344CB8AC3E}">
        <p14:creationId xmlns:p14="http://schemas.microsoft.com/office/powerpoint/2010/main" val="11232901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ctrTitle"/>
          </p:nvPr>
        </p:nvSpPr>
        <p:spPr/>
        <p:txBody>
          <a:bodyPr/>
          <a:lstStyle/>
          <a:p>
            <a:r>
              <a:rPr lang="en-US" altLang="en-US" sz="3000"/>
              <a:t>Questions</a:t>
            </a:r>
          </a:p>
        </p:txBody>
      </p:sp>
    </p:spTree>
    <p:extLst>
      <p:ext uri="{BB962C8B-B14F-4D97-AF65-F5344CB8AC3E}">
        <p14:creationId xmlns:p14="http://schemas.microsoft.com/office/powerpoint/2010/main" val="39538276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de-DE" sz="4400" dirty="0"/>
              <a:t>Oracle SQL</a:t>
            </a:r>
          </a:p>
        </p:txBody>
      </p:sp>
      <p:sp>
        <p:nvSpPr>
          <p:cNvPr id="5123" name="Rectangle 3"/>
          <p:cNvSpPr>
            <a:spLocks noGrp="1" noChangeArrowheads="1"/>
          </p:cNvSpPr>
          <p:nvPr>
            <p:ph type="subTitle" idx="1"/>
          </p:nvPr>
        </p:nvSpPr>
        <p:spPr>
          <a:xfrm>
            <a:off x="390532" y="4071525"/>
            <a:ext cx="3713601" cy="287259"/>
          </a:xfrm>
        </p:spPr>
        <p:txBody>
          <a:bodyPr>
            <a:normAutofit fontScale="25000" lnSpcReduction="20000"/>
          </a:bodyPr>
          <a:lstStyle/>
          <a:p>
            <a:pPr eaLnBrk="1" hangingPunct="1"/>
            <a:endParaRPr lang="en-US" sz="3200" dirty="0"/>
          </a:p>
          <a:p>
            <a:pPr eaLnBrk="1" hangingPunct="1"/>
            <a:r>
              <a:rPr lang="en-US" sz="3200" dirty="0"/>
              <a:t>DML – Data Manipulation  Language</a:t>
            </a:r>
          </a:p>
        </p:txBody>
      </p:sp>
    </p:spTree>
    <p:extLst>
      <p:ext uri="{BB962C8B-B14F-4D97-AF65-F5344CB8AC3E}">
        <p14:creationId xmlns:p14="http://schemas.microsoft.com/office/powerpoint/2010/main" val="5081792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smtClean="0"/>
              <a:t>Oracle SQL</a:t>
            </a:r>
            <a:endParaRPr lang="en-US" dirty="0"/>
          </a:p>
        </p:txBody>
      </p:sp>
      <p:sp>
        <p:nvSpPr>
          <p:cNvPr id="7171" name="Rectangle 3"/>
          <p:cNvSpPr>
            <a:spLocks noGrp="1" noChangeArrowheads="1"/>
          </p:cNvSpPr>
          <p:nvPr>
            <p:ph type="body" idx="4294967295"/>
          </p:nvPr>
        </p:nvSpPr>
        <p:spPr>
          <a:xfrm>
            <a:off x="0" y="990600"/>
            <a:ext cx="8661400" cy="5410200"/>
          </a:xfrm>
        </p:spPr>
        <p:txBody>
          <a:bodyPr/>
          <a:lstStyle/>
          <a:p>
            <a:r>
              <a:rPr lang="en-US" sz="1800" dirty="0" smtClean="0"/>
              <a:t>DML:</a:t>
            </a:r>
          </a:p>
          <a:p>
            <a:pPr lvl="1"/>
            <a:r>
              <a:rPr lang="en-US" sz="2000" dirty="0" smtClean="0">
                <a:latin typeface="+mj-lt"/>
              </a:rPr>
              <a:t>Data Manipulation Language</a:t>
            </a:r>
          </a:p>
          <a:p>
            <a:pPr lvl="1"/>
            <a:r>
              <a:rPr lang="en-US" sz="2000" dirty="0" smtClean="0">
                <a:latin typeface="+mj-lt"/>
              </a:rPr>
              <a:t>Used to manipulate the data stored in the database.</a:t>
            </a:r>
          </a:p>
          <a:p>
            <a:pPr lvl="2"/>
            <a:r>
              <a:rPr lang="en-US" sz="1800" dirty="0" smtClean="0">
                <a:latin typeface="+mj-lt"/>
              </a:rPr>
              <a:t>Inserting Data</a:t>
            </a:r>
          </a:p>
          <a:p>
            <a:pPr lvl="2"/>
            <a:r>
              <a:rPr lang="en-US" sz="1800" dirty="0" smtClean="0">
                <a:latin typeface="+mj-lt"/>
              </a:rPr>
              <a:t>Updating Data</a:t>
            </a:r>
          </a:p>
          <a:p>
            <a:pPr lvl="2"/>
            <a:r>
              <a:rPr lang="en-US" sz="1800" dirty="0" smtClean="0">
                <a:latin typeface="+mj-lt"/>
              </a:rPr>
              <a:t>Deleting Data </a:t>
            </a:r>
          </a:p>
          <a:p>
            <a:pPr lvl="2"/>
            <a:r>
              <a:rPr lang="en-US" sz="1800" dirty="0" smtClean="0">
                <a:latin typeface="+mj-lt"/>
              </a:rPr>
              <a:t>Merging Data</a:t>
            </a:r>
          </a:p>
          <a:p>
            <a:pPr lvl="2"/>
            <a:endParaRPr lang="en-US" sz="1800" dirty="0" smtClean="0"/>
          </a:p>
          <a:p>
            <a:pPr lvl="1"/>
            <a:endParaRPr lang="en-US" sz="2000" dirty="0" smtClean="0"/>
          </a:p>
          <a:p>
            <a:pPr lvl="2"/>
            <a:endParaRPr lang="en-US" sz="1800" dirty="0" smtClean="0"/>
          </a:p>
          <a:p>
            <a:pPr lvl="1"/>
            <a:endParaRPr lang="en-US" sz="2000" dirty="0" smtClean="0"/>
          </a:p>
          <a:p>
            <a:pPr lvl="2"/>
            <a:endParaRPr lang="en-US" sz="1800" dirty="0" smtClean="0"/>
          </a:p>
          <a:p>
            <a:pPr lvl="1"/>
            <a:endParaRPr lang="en-US" sz="2000" dirty="0" smtClean="0"/>
          </a:p>
          <a:p>
            <a:pPr lvl="1"/>
            <a:endParaRPr lang="en-US" sz="2000" dirty="0" smtClean="0"/>
          </a:p>
          <a:p>
            <a:pPr lvl="2">
              <a:buNone/>
            </a:pPr>
            <a:endParaRPr lang="en-US" sz="1800" dirty="0" smtClean="0"/>
          </a:p>
        </p:txBody>
      </p:sp>
    </p:spTree>
    <p:extLst>
      <p:ext uri="{BB962C8B-B14F-4D97-AF65-F5344CB8AC3E}">
        <p14:creationId xmlns:p14="http://schemas.microsoft.com/office/powerpoint/2010/main" val="37215431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http://www.capesoft.com/utilities/messenger/Images/UseTheSourceLuke!.png"/>
          <p:cNvPicPr>
            <a:picLocks noChangeAspect="1" noChangeArrowheads="1"/>
          </p:cNvPicPr>
          <p:nvPr/>
        </p:nvPicPr>
        <p:blipFill>
          <a:blip r:embed="rId3"/>
          <a:srcRect/>
          <a:stretch>
            <a:fillRect/>
          </a:stretch>
        </p:blipFill>
        <p:spPr bwMode="auto">
          <a:xfrm>
            <a:off x="9582150" y="990601"/>
            <a:ext cx="1085850" cy="1152525"/>
          </a:xfrm>
          <a:prstGeom prst="rect">
            <a:avLst/>
          </a:prstGeom>
          <a:noFill/>
          <a:ln w="9525">
            <a:noFill/>
            <a:miter lim="800000"/>
            <a:headEnd/>
            <a:tailEnd/>
          </a:ln>
        </p:spPr>
      </p:pic>
      <p:sp>
        <p:nvSpPr>
          <p:cNvPr id="19" name="Rounded Rectangle 18"/>
          <p:cNvSpPr/>
          <p:nvPr/>
        </p:nvSpPr>
        <p:spPr bwMode="auto">
          <a:xfrm>
            <a:off x="1632559" y="2075389"/>
            <a:ext cx="6934200" cy="914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INSERT INTO table_name (column-1, column-2, ... column-n) VALUES (value-1, value-2, ... value-n);</a:t>
            </a:r>
          </a:p>
          <a:p>
            <a:endParaRPr lang="en-US" dirty="0">
              <a:solidFill>
                <a:schemeClr val="tx1">
                  <a:lumMod val="95000"/>
                  <a:lumOff val="5000"/>
                </a:schemeClr>
              </a:solidFill>
              <a:latin typeface="Times New Roman" pitchFamily="18" charset="0"/>
              <a:cs typeface="Times New Roman" pitchFamily="18" charset="0"/>
            </a:endParaRPr>
          </a:p>
          <a:p>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p:txBody>
      </p:sp>
      <p:sp>
        <p:nvSpPr>
          <p:cNvPr id="5" name="Rounded Rectangle 4"/>
          <p:cNvSpPr/>
          <p:nvPr/>
        </p:nvSpPr>
        <p:spPr bwMode="auto">
          <a:xfrm>
            <a:off x="1670659" y="5532959"/>
            <a:ext cx="68580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INSERT INTO suppliers (</a:t>
            </a:r>
            <a:r>
              <a:rPr lang="en-US" dirty="0" err="1">
                <a:solidFill>
                  <a:schemeClr val="tx1">
                    <a:lumMod val="95000"/>
                    <a:lumOff val="5000"/>
                  </a:schemeClr>
                </a:solidFill>
                <a:latin typeface="+mj-lt"/>
                <a:cs typeface="Times New Roman" pitchFamily="18" charset="0"/>
              </a:rPr>
              <a:t>supplier_id</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supplier_name,supplier_city,phone</a:t>
            </a:r>
            <a:r>
              <a:rPr lang="en-US" dirty="0">
                <a:solidFill>
                  <a:schemeClr val="tx1">
                    <a:lumMod val="95000"/>
                    <a:lumOff val="5000"/>
                  </a:schemeClr>
                </a:solidFill>
                <a:latin typeface="+mj-lt"/>
                <a:cs typeface="Times New Roman" pitchFamily="18" charset="0"/>
              </a:rPr>
              <a:t>) VALUES(‘S01’,’UPS’,’Columbia’,’0441-782-7892’);</a:t>
            </a:r>
          </a:p>
          <a:p>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a:p>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p:txBody>
      </p:sp>
      <p:sp>
        <p:nvSpPr>
          <p:cNvPr id="7171" name="Rectangle 3"/>
          <p:cNvSpPr>
            <a:spLocks noGrp="1" noChangeArrowheads="1"/>
          </p:cNvSpPr>
          <p:nvPr>
            <p:ph type="body" idx="4294967295"/>
          </p:nvPr>
        </p:nvSpPr>
        <p:spPr>
          <a:xfrm>
            <a:off x="0" y="820738"/>
            <a:ext cx="10250488" cy="5410200"/>
          </a:xfrm>
        </p:spPr>
        <p:txBody>
          <a:bodyPr/>
          <a:lstStyle/>
          <a:p>
            <a:r>
              <a:rPr lang="en-US" sz="1800" dirty="0" smtClean="0"/>
              <a:t>DML:</a:t>
            </a:r>
          </a:p>
          <a:p>
            <a:pPr lvl="1"/>
            <a:r>
              <a:rPr lang="en-US" sz="1800" dirty="0" smtClean="0">
                <a:latin typeface="+mj-lt"/>
              </a:rPr>
              <a:t>INSERT : </a:t>
            </a:r>
          </a:p>
          <a:p>
            <a:pPr lvl="2"/>
            <a:r>
              <a:rPr lang="en-US" sz="1800" dirty="0" smtClean="0">
                <a:latin typeface="+mj-lt"/>
              </a:rPr>
              <a:t>Data can be inserted into the table using INSERT Statement</a:t>
            </a:r>
          </a:p>
          <a:p>
            <a:pPr lvl="2"/>
            <a:endParaRPr lang="en-US" dirty="0" smtClean="0">
              <a:latin typeface="+mj-lt"/>
            </a:endParaRPr>
          </a:p>
          <a:p>
            <a:pPr lvl="2"/>
            <a:endParaRPr lang="en-US" dirty="0" smtClean="0">
              <a:latin typeface="+mj-lt"/>
            </a:endParaRPr>
          </a:p>
          <a:p>
            <a:pPr lvl="2"/>
            <a:r>
              <a:rPr lang="en-US" sz="1800" dirty="0" smtClean="0">
                <a:latin typeface="+mj-lt"/>
              </a:rPr>
              <a:t>Example:</a:t>
            </a:r>
            <a:endParaRPr lang="en-US" dirty="0" smtClean="0">
              <a:latin typeface="+mj-lt"/>
            </a:endParaRPr>
          </a:p>
          <a:p>
            <a:pPr lvl="2"/>
            <a:endParaRPr lang="en-US" dirty="0" smtClean="0">
              <a:latin typeface="+mj-lt"/>
            </a:endParaRPr>
          </a:p>
          <a:p>
            <a:pPr lvl="2"/>
            <a:endParaRPr lang="en-US" dirty="0" smtClean="0">
              <a:latin typeface="+mj-lt"/>
            </a:endParaRPr>
          </a:p>
          <a:p>
            <a:pPr lvl="2">
              <a:buNone/>
            </a:pPr>
            <a:r>
              <a:rPr lang="en-US" sz="1800" dirty="0" smtClean="0">
                <a:latin typeface="+mj-lt"/>
              </a:rPr>
              <a:t>If  data is inserted into all the columns of the table the </a:t>
            </a:r>
            <a:r>
              <a:rPr lang="en-US" sz="1800" dirty="0" err="1" smtClean="0">
                <a:latin typeface="+mj-lt"/>
              </a:rPr>
              <a:t>column_name</a:t>
            </a:r>
            <a:r>
              <a:rPr lang="en-US" sz="1800" dirty="0" smtClean="0">
                <a:latin typeface="+mj-lt"/>
              </a:rPr>
              <a:t> can be skipped </a:t>
            </a: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1"/>
            <a:endParaRPr lang="en-US" dirty="0" smtClean="0">
              <a:latin typeface="+mj-lt"/>
            </a:endParaRPr>
          </a:p>
          <a:p>
            <a:pPr lvl="2">
              <a:buNone/>
            </a:pPr>
            <a:endParaRPr lang="en-US" dirty="0" smtClean="0">
              <a:latin typeface="+mj-lt"/>
            </a:endParaRPr>
          </a:p>
        </p:txBody>
      </p:sp>
      <p:sp>
        <p:nvSpPr>
          <p:cNvPr id="6" name="Rounded Rectangle 5"/>
          <p:cNvSpPr/>
          <p:nvPr/>
        </p:nvSpPr>
        <p:spPr bwMode="auto">
          <a:xfrm>
            <a:off x="1632559" y="3749607"/>
            <a:ext cx="6934200" cy="802342"/>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INSERT INTO suppliers 	VALUES(‘S01’,’UPS’,’Columbia’,</a:t>
            </a:r>
            <a:r>
              <a:rPr lang="en-US" dirty="0" smtClean="0">
                <a:solidFill>
                  <a:schemeClr val="tx1">
                    <a:lumMod val="95000"/>
                    <a:lumOff val="5000"/>
                  </a:schemeClr>
                </a:solidFill>
                <a:latin typeface="+mj-lt"/>
                <a:cs typeface="Times New Roman" pitchFamily="18" charset="0"/>
              </a:rPr>
              <a:t>’0441-782-7892’);</a:t>
            </a:r>
          </a:p>
        </p:txBody>
      </p:sp>
      <p:sp>
        <p:nvSpPr>
          <p:cNvPr id="2" name="Title 1"/>
          <p:cNvSpPr>
            <a:spLocks noGrp="1"/>
          </p:cNvSpPr>
          <p:nvPr>
            <p:ph type="title" idx="4294967295"/>
          </p:nvPr>
        </p:nvSpPr>
        <p:spPr/>
        <p:txBody>
          <a:bodyPr/>
          <a:lstStyle/>
          <a:p>
            <a:r>
              <a:rPr lang="en-US" dirty="0" smtClean="0"/>
              <a:t>Oracle SQL</a:t>
            </a:r>
            <a:endParaRPr lang="en-US" dirty="0"/>
          </a:p>
        </p:txBody>
      </p:sp>
    </p:spTree>
    <p:extLst>
      <p:ext uri="{BB962C8B-B14F-4D97-AF65-F5344CB8AC3E}">
        <p14:creationId xmlns:p14="http://schemas.microsoft.com/office/powerpoint/2010/main" val="10258976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524000" y="2650299"/>
            <a:ext cx="69342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INSERT ALL</a:t>
            </a:r>
          </a:p>
          <a:p>
            <a:r>
              <a:rPr lang="en-US" dirty="0">
                <a:solidFill>
                  <a:schemeClr val="tx1">
                    <a:lumMod val="95000"/>
                    <a:lumOff val="5000"/>
                  </a:schemeClr>
                </a:solidFill>
                <a:latin typeface="+mj-lt"/>
                <a:cs typeface="Times New Roman" pitchFamily="18" charset="0"/>
              </a:rPr>
              <a:t>          INTO table_name (column-1, ..) VALUES (value-1... )</a:t>
            </a:r>
          </a:p>
          <a:p>
            <a:r>
              <a:rPr lang="en-US" dirty="0">
                <a:solidFill>
                  <a:schemeClr val="tx1">
                    <a:lumMod val="95000"/>
                    <a:lumOff val="5000"/>
                  </a:schemeClr>
                </a:solidFill>
                <a:latin typeface="+mj-lt"/>
                <a:cs typeface="Times New Roman" pitchFamily="18" charset="0"/>
              </a:rPr>
              <a:t>          INTO table_name (column-1, ..) VALUES (value-1... )</a:t>
            </a:r>
          </a:p>
          <a:p>
            <a:pPr algn="ctr"/>
            <a:endParaRPr lang="en-US" dirty="0">
              <a:solidFill>
                <a:schemeClr val="tx1">
                  <a:lumMod val="95000"/>
                  <a:lumOff val="5000"/>
                </a:schemeClr>
              </a:solidFill>
              <a:latin typeface="+mj-lt"/>
              <a:cs typeface="Times New Roman" pitchFamily="18" charset="0"/>
            </a:endParaRPr>
          </a:p>
          <a:p>
            <a:endParaRPr lang="en-US" dirty="0" smtClean="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p:txBody>
      </p:sp>
      <p:pic>
        <p:nvPicPr>
          <p:cNvPr id="7" name="Picture 10" descr="http://www.capesoft.com/utilities/messenger/Images/UseTheSourceLuke!.png"/>
          <p:cNvPicPr>
            <a:picLocks noChangeAspect="1" noChangeArrowheads="1"/>
          </p:cNvPicPr>
          <p:nvPr/>
        </p:nvPicPr>
        <p:blipFill>
          <a:blip r:embed="rId3"/>
          <a:srcRect/>
          <a:stretch>
            <a:fillRect/>
          </a:stretch>
        </p:blipFill>
        <p:spPr bwMode="auto">
          <a:xfrm>
            <a:off x="9582150" y="990601"/>
            <a:ext cx="1085850" cy="1152525"/>
          </a:xfrm>
          <a:prstGeom prst="rect">
            <a:avLst/>
          </a:prstGeom>
          <a:noFill/>
          <a:ln w="9525">
            <a:noFill/>
            <a:miter lim="800000"/>
            <a:headEnd/>
            <a:tailEnd/>
          </a:ln>
        </p:spPr>
      </p:pic>
      <p:sp>
        <p:nvSpPr>
          <p:cNvPr id="7171" name="Rectangle 3"/>
          <p:cNvSpPr>
            <a:spLocks noGrp="1" noChangeArrowheads="1"/>
          </p:cNvSpPr>
          <p:nvPr>
            <p:ph type="body" idx="4294967295"/>
          </p:nvPr>
        </p:nvSpPr>
        <p:spPr>
          <a:xfrm>
            <a:off x="0" y="954088"/>
            <a:ext cx="8661400" cy="5410200"/>
          </a:xfrm>
        </p:spPr>
        <p:txBody>
          <a:bodyPr/>
          <a:lstStyle/>
          <a:p>
            <a:r>
              <a:rPr lang="en-US" sz="1800" dirty="0" smtClean="0"/>
              <a:t>DML:</a:t>
            </a:r>
          </a:p>
          <a:p>
            <a:pPr lvl="1"/>
            <a:r>
              <a:rPr lang="en-US" sz="1800" dirty="0" smtClean="0">
                <a:latin typeface="+mj-lt"/>
              </a:rPr>
              <a:t>INSERT : INSERT ALL</a:t>
            </a:r>
          </a:p>
          <a:p>
            <a:pPr lvl="2"/>
            <a:r>
              <a:rPr lang="en-US" sz="1800" dirty="0" smtClean="0">
                <a:latin typeface="+mj-lt"/>
              </a:rPr>
              <a:t>INSERT ALL can be used for inserting multiple rows  at a time</a:t>
            </a:r>
          </a:p>
          <a:p>
            <a:pPr lvl="2"/>
            <a:r>
              <a:rPr lang="en-US" sz="1800" dirty="0" smtClean="0">
                <a:latin typeface="+mj-lt"/>
              </a:rPr>
              <a:t>Applicable only to Oracle10g and above</a:t>
            </a:r>
          </a:p>
          <a:p>
            <a:pPr lvl="2"/>
            <a:endParaRPr lang="en-US" dirty="0" smtClean="0"/>
          </a:p>
          <a:p>
            <a:pPr lvl="2"/>
            <a:endParaRPr lang="en-US" dirty="0" smtClean="0"/>
          </a:p>
          <a:p>
            <a:pPr marL="402336" lvl="2" indent="0">
              <a:buNone/>
            </a:pPr>
            <a:r>
              <a:rPr lang="en-US" sz="1800" dirty="0" smtClean="0"/>
              <a:t>Example: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
        <p:nvSpPr>
          <p:cNvPr id="10" name="Rounded Rectangle 9"/>
          <p:cNvSpPr/>
          <p:nvPr/>
        </p:nvSpPr>
        <p:spPr bwMode="auto">
          <a:xfrm>
            <a:off x="1251560" y="4240593"/>
            <a:ext cx="6934200" cy="1676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INSERT ALL </a:t>
            </a:r>
          </a:p>
          <a:p>
            <a:r>
              <a:rPr lang="en-US" dirty="0">
                <a:solidFill>
                  <a:schemeClr val="tx1">
                    <a:lumMod val="95000"/>
                    <a:lumOff val="5000"/>
                  </a:schemeClr>
                </a:solidFill>
                <a:latin typeface="+mj-lt"/>
                <a:cs typeface="Times New Roman" pitchFamily="18" charset="0"/>
              </a:rPr>
              <a:t>	INTO Supplier (</a:t>
            </a:r>
            <a:r>
              <a:rPr lang="en-US" dirty="0" err="1">
                <a:solidFill>
                  <a:schemeClr val="tx1">
                    <a:lumMod val="95000"/>
                    <a:lumOff val="5000"/>
                  </a:schemeClr>
                </a:solidFill>
                <a:latin typeface="+mj-lt"/>
                <a:cs typeface="Times New Roman" pitchFamily="18" charset="0"/>
              </a:rPr>
              <a:t>supplier_name</a:t>
            </a:r>
            <a:r>
              <a:rPr lang="en-US" dirty="0">
                <a:solidFill>
                  <a:schemeClr val="tx1">
                    <a:lumMod val="95000"/>
                    <a:lumOff val="5000"/>
                  </a:schemeClr>
                </a:solidFill>
                <a:latin typeface="+mj-lt"/>
                <a:cs typeface="Times New Roman" pitchFamily="18" charset="0"/>
              </a:rPr>
              <a:t>) VALUES (‘A') </a:t>
            </a:r>
          </a:p>
          <a:p>
            <a:r>
              <a:rPr lang="en-US" dirty="0">
                <a:solidFill>
                  <a:schemeClr val="tx1">
                    <a:lumMod val="95000"/>
                    <a:lumOff val="5000"/>
                  </a:schemeClr>
                </a:solidFill>
                <a:latin typeface="+mj-lt"/>
                <a:cs typeface="Times New Roman" pitchFamily="18" charset="0"/>
              </a:rPr>
              <a:t>	INTO Supplier (</a:t>
            </a:r>
            <a:r>
              <a:rPr lang="en-US" dirty="0" err="1">
                <a:solidFill>
                  <a:schemeClr val="tx1">
                    <a:lumMod val="95000"/>
                    <a:lumOff val="5000"/>
                  </a:schemeClr>
                </a:solidFill>
                <a:latin typeface="+mj-lt"/>
                <a:cs typeface="Times New Roman" pitchFamily="18" charset="0"/>
              </a:rPr>
              <a:t>supplier_name</a:t>
            </a:r>
            <a:r>
              <a:rPr lang="en-US" dirty="0">
                <a:solidFill>
                  <a:schemeClr val="tx1">
                    <a:lumMod val="95000"/>
                    <a:lumOff val="5000"/>
                  </a:schemeClr>
                </a:solidFill>
                <a:latin typeface="+mj-lt"/>
                <a:cs typeface="Times New Roman" pitchFamily="18" charset="0"/>
              </a:rPr>
              <a:t>) VALUES (‘B') </a:t>
            </a:r>
          </a:p>
          <a:p>
            <a:r>
              <a:rPr lang="en-US" dirty="0">
                <a:solidFill>
                  <a:schemeClr val="tx1">
                    <a:lumMod val="95000"/>
                    <a:lumOff val="5000"/>
                  </a:schemeClr>
                </a:solidFill>
                <a:latin typeface="+mj-lt"/>
                <a:cs typeface="Times New Roman" pitchFamily="18" charset="0"/>
              </a:rPr>
              <a:t>	INTO Supplier (</a:t>
            </a:r>
            <a:r>
              <a:rPr lang="en-US" dirty="0" err="1">
                <a:solidFill>
                  <a:schemeClr val="tx1">
                    <a:lumMod val="95000"/>
                    <a:lumOff val="5000"/>
                  </a:schemeClr>
                </a:solidFill>
                <a:latin typeface="+mj-lt"/>
                <a:cs typeface="Times New Roman" pitchFamily="18" charset="0"/>
              </a:rPr>
              <a:t>supplier_name</a:t>
            </a:r>
            <a:r>
              <a:rPr lang="en-US" dirty="0">
                <a:solidFill>
                  <a:schemeClr val="tx1">
                    <a:lumMod val="95000"/>
                    <a:lumOff val="5000"/>
                  </a:schemeClr>
                </a:solidFill>
                <a:latin typeface="+mj-lt"/>
                <a:cs typeface="Times New Roman" pitchFamily="18" charset="0"/>
              </a:rPr>
              <a:t>) VALUES (‘C') </a:t>
            </a:r>
          </a:p>
          <a:p>
            <a:r>
              <a:rPr lang="en-US" dirty="0">
                <a:solidFill>
                  <a:schemeClr val="tx1">
                    <a:lumMod val="95000"/>
                    <a:lumOff val="5000"/>
                  </a:schemeClr>
                </a:solidFill>
                <a:latin typeface="+mj-lt"/>
                <a:cs typeface="Times New Roman" pitchFamily="18" charset="0"/>
              </a:rPr>
              <a:t>SELECT * FROM dual;</a:t>
            </a:r>
          </a:p>
          <a:p>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p:txBody>
      </p:sp>
      <p:sp>
        <p:nvSpPr>
          <p:cNvPr id="2" name="Title 1"/>
          <p:cNvSpPr>
            <a:spLocks noGrp="1"/>
          </p:cNvSpPr>
          <p:nvPr>
            <p:ph type="title" idx="4294967295"/>
          </p:nvPr>
        </p:nvSpPr>
        <p:spPr/>
        <p:txBody>
          <a:bodyPr/>
          <a:lstStyle/>
          <a:p>
            <a:r>
              <a:rPr lang="en-US" dirty="0" smtClean="0"/>
              <a:t>Oracle SQL</a:t>
            </a:r>
            <a:endParaRPr lang="en-US" dirty="0"/>
          </a:p>
        </p:txBody>
      </p:sp>
    </p:spTree>
    <p:extLst>
      <p:ext uri="{BB962C8B-B14F-4D97-AF65-F5344CB8AC3E}">
        <p14:creationId xmlns:p14="http://schemas.microsoft.com/office/powerpoint/2010/main" val="23686144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http://www.capesoft.com/utilities/messenger/Images/UseTheSourceLuke!.png"/>
          <p:cNvPicPr>
            <a:picLocks noChangeAspect="1" noChangeArrowheads="1"/>
          </p:cNvPicPr>
          <p:nvPr/>
        </p:nvPicPr>
        <p:blipFill>
          <a:blip r:embed="rId3"/>
          <a:srcRect/>
          <a:stretch>
            <a:fillRect/>
          </a:stretch>
        </p:blipFill>
        <p:spPr bwMode="auto">
          <a:xfrm>
            <a:off x="9582150" y="990601"/>
            <a:ext cx="1085850" cy="1152525"/>
          </a:xfrm>
          <a:prstGeom prst="rect">
            <a:avLst/>
          </a:prstGeom>
          <a:noFill/>
          <a:ln w="9525">
            <a:noFill/>
            <a:miter lim="800000"/>
            <a:headEnd/>
            <a:tailEnd/>
          </a:ln>
        </p:spPr>
      </p:pic>
      <p:sp>
        <p:nvSpPr>
          <p:cNvPr id="5" name="Rounded Rectangle 4"/>
          <p:cNvSpPr/>
          <p:nvPr/>
        </p:nvSpPr>
        <p:spPr bwMode="auto">
          <a:xfrm>
            <a:off x="1315233" y="2136173"/>
            <a:ext cx="68580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INSERT INTO table_name (column-1, column-2, ... column-n) </a:t>
            </a:r>
          </a:p>
          <a:p>
            <a:r>
              <a:rPr lang="en-US" dirty="0">
                <a:solidFill>
                  <a:schemeClr val="tx1">
                    <a:lumMod val="95000"/>
                    <a:lumOff val="5000"/>
                  </a:schemeClr>
                </a:solidFill>
                <a:latin typeface="Times New Roman" pitchFamily="18" charset="0"/>
                <a:cs typeface="Times New Roman" pitchFamily="18" charset="0"/>
              </a:rPr>
              <a:t>SELECT column1,column2 FROM </a:t>
            </a:r>
            <a:r>
              <a:rPr lang="en-US" dirty="0" err="1">
                <a:solidFill>
                  <a:schemeClr val="tx1">
                    <a:lumMod val="95000"/>
                    <a:lumOff val="5000"/>
                  </a:schemeClr>
                </a:solidFill>
                <a:latin typeface="Times New Roman" pitchFamily="18" charset="0"/>
                <a:cs typeface="Times New Roman" pitchFamily="18" charset="0"/>
              </a:rPr>
              <a:t>table_name</a:t>
            </a:r>
            <a:r>
              <a:rPr lang="en-US" dirty="0">
                <a:solidFill>
                  <a:schemeClr val="tx1">
                    <a:lumMod val="95000"/>
                    <a:lumOff val="5000"/>
                  </a:schemeClr>
                </a:solidFill>
                <a:latin typeface="Times New Roman" pitchFamily="18" charset="0"/>
                <a:cs typeface="Times New Roman" pitchFamily="18" charset="0"/>
              </a:rPr>
              <a:t> …..</a:t>
            </a:r>
          </a:p>
          <a:p>
            <a:endParaRPr lang="en-US" dirty="0">
              <a:solidFill>
                <a:schemeClr val="tx1">
                  <a:lumMod val="95000"/>
                  <a:lumOff val="5000"/>
                </a:schemeClr>
              </a:solidFill>
              <a:latin typeface="Times New Roman" pitchFamily="18" charset="0"/>
              <a:cs typeface="Times New Roman" pitchFamily="18" charset="0"/>
            </a:endParaRPr>
          </a:p>
          <a:p>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p:txBody>
      </p:sp>
      <p:sp>
        <p:nvSpPr>
          <p:cNvPr id="6" name="Rounded Rectangle 5"/>
          <p:cNvSpPr/>
          <p:nvPr/>
        </p:nvSpPr>
        <p:spPr bwMode="auto">
          <a:xfrm>
            <a:off x="1315233" y="3928397"/>
            <a:ext cx="69342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INSERT INTO suppliers (</a:t>
            </a:r>
            <a:r>
              <a:rPr lang="en-US" dirty="0" err="1">
                <a:solidFill>
                  <a:schemeClr val="tx1">
                    <a:lumMod val="95000"/>
                    <a:lumOff val="5000"/>
                  </a:schemeClr>
                </a:solidFill>
                <a:latin typeface="+mj-lt"/>
                <a:cs typeface="Times New Roman" pitchFamily="18" charset="0"/>
              </a:rPr>
              <a:t>supplier_id</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supplier_name</a:t>
            </a:r>
            <a:r>
              <a:rPr lang="en-US" dirty="0">
                <a:solidFill>
                  <a:schemeClr val="tx1">
                    <a:lumMod val="95000"/>
                    <a:lumOff val="5000"/>
                  </a:schemeClr>
                </a:solidFill>
                <a:latin typeface="+mj-lt"/>
                <a:cs typeface="Times New Roman" pitchFamily="18" charset="0"/>
              </a:rPr>
              <a:t>) SELECT </a:t>
            </a:r>
            <a:r>
              <a:rPr lang="en-US" dirty="0" err="1">
                <a:solidFill>
                  <a:schemeClr val="tx1">
                    <a:lumMod val="95000"/>
                    <a:lumOff val="5000"/>
                  </a:schemeClr>
                </a:solidFill>
                <a:latin typeface="+mj-lt"/>
                <a:cs typeface="Times New Roman" pitchFamily="18" charset="0"/>
              </a:rPr>
              <a:t>account_no</a:t>
            </a:r>
            <a:r>
              <a:rPr lang="en-US" dirty="0">
                <a:solidFill>
                  <a:schemeClr val="tx1">
                    <a:lumMod val="95000"/>
                    <a:lumOff val="5000"/>
                  </a:schemeClr>
                </a:solidFill>
                <a:latin typeface="+mj-lt"/>
                <a:cs typeface="Times New Roman" pitchFamily="18" charset="0"/>
              </a:rPr>
              <a:t>, name </a:t>
            </a:r>
          </a:p>
          <a:p>
            <a:r>
              <a:rPr lang="en-US" dirty="0">
                <a:solidFill>
                  <a:schemeClr val="tx1">
                    <a:lumMod val="95000"/>
                    <a:lumOff val="5000"/>
                  </a:schemeClr>
                </a:solidFill>
                <a:latin typeface="+mj-lt"/>
                <a:cs typeface="Times New Roman" pitchFamily="18" charset="0"/>
              </a:rPr>
              <a:t>FROM customers WHERE city = 'Newark';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p:txBody>
      </p:sp>
      <p:sp>
        <p:nvSpPr>
          <p:cNvPr id="7171" name="Rectangle 3"/>
          <p:cNvSpPr>
            <a:spLocks noGrp="1" noChangeArrowheads="1"/>
          </p:cNvSpPr>
          <p:nvPr>
            <p:ph type="body" idx="4294967295"/>
          </p:nvPr>
        </p:nvSpPr>
        <p:spPr>
          <a:xfrm>
            <a:off x="0" y="820738"/>
            <a:ext cx="8661400" cy="5410200"/>
          </a:xfrm>
        </p:spPr>
        <p:txBody>
          <a:bodyPr/>
          <a:lstStyle/>
          <a:p>
            <a:r>
              <a:rPr lang="en-US" sz="1800" dirty="0" smtClean="0"/>
              <a:t>DML:</a:t>
            </a:r>
          </a:p>
          <a:p>
            <a:pPr lvl="1"/>
            <a:r>
              <a:rPr lang="en-US" sz="2000" dirty="0" smtClean="0"/>
              <a:t>INSERT : </a:t>
            </a:r>
          </a:p>
          <a:p>
            <a:pPr lvl="2"/>
            <a:r>
              <a:rPr lang="en-US" sz="1800" dirty="0" smtClean="0"/>
              <a:t>We can also use sub-selects in an INSERT Statement</a:t>
            </a:r>
            <a:endParaRPr lang="en-US" sz="1800" dirty="0"/>
          </a:p>
          <a:p>
            <a:pPr lvl="2"/>
            <a:endParaRPr lang="en-US" sz="1800" dirty="0" smtClean="0"/>
          </a:p>
          <a:p>
            <a:pPr lvl="2"/>
            <a:endParaRPr lang="en-US" sz="1800" dirty="0"/>
          </a:p>
          <a:p>
            <a:pPr lvl="2"/>
            <a:endParaRPr lang="en-US" sz="1800" dirty="0" smtClean="0"/>
          </a:p>
          <a:p>
            <a:pPr lvl="2"/>
            <a:r>
              <a:rPr lang="en-US" sz="1800" dirty="0" smtClean="0"/>
              <a:t>Example: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r>
              <a:rPr lang="en-US" dirty="0" smtClean="0"/>
              <a:t>Oracle SQL</a:t>
            </a:r>
            <a:endParaRPr lang="en-US" dirty="0"/>
          </a:p>
        </p:txBody>
      </p:sp>
    </p:spTree>
    <p:extLst>
      <p:ext uri="{BB962C8B-B14F-4D97-AF65-F5344CB8AC3E}">
        <p14:creationId xmlns:p14="http://schemas.microsoft.com/office/powerpoint/2010/main" val="13794416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http://www.capesoft.com/utilities/messenger/Images/UseTheSourceLuke!.png"/>
          <p:cNvPicPr>
            <a:picLocks noChangeAspect="1" noChangeArrowheads="1"/>
          </p:cNvPicPr>
          <p:nvPr/>
        </p:nvPicPr>
        <p:blipFill>
          <a:blip r:embed="rId3"/>
          <a:srcRect/>
          <a:stretch>
            <a:fillRect/>
          </a:stretch>
        </p:blipFill>
        <p:spPr bwMode="auto">
          <a:xfrm>
            <a:off x="9582150" y="990601"/>
            <a:ext cx="1085850" cy="1152525"/>
          </a:xfrm>
          <a:prstGeom prst="rect">
            <a:avLst/>
          </a:prstGeom>
          <a:noFill/>
          <a:ln w="9525">
            <a:noFill/>
            <a:miter lim="800000"/>
            <a:headEnd/>
            <a:tailEnd/>
          </a:ln>
        </p:spPr>
      </p:pic>
      <p:sp>
        <p:nvSpPr>
          <p:cNvPr id="19" name="Rounded Rectangle 18"/>
          <p:cNvSpPr/>
          <p:nvPr/>
        </p:nvSpPr>
        <p:spPr bwMode="auto">
          <a:xfrm>
            <a:off x="1524000" y="2514600"/>
            <a:ext cx="6934200" cy="1295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UPDATE table_name</a:t>
            </a:r>
          </a:p>
          <a:p>
            <a:r>
              <a:rPr lang="en-US" dirty="0">
                <a:solidFill>
                  <a:schemeClr val="tx1">
                    <a:lumMod val="95000"/>
                    <a:lumOff val="5000"/>
                  </a:schemeClr>
                </a:solidFill>
                <a:latin typeface="+mj-lt"/>
                <a:cs typeface="Times New Roman" pitchFamily="18" charset="0"/>
              </a:rPr>
              <a:t> SET column-1= value-1[, column-2 = value-2, ... column-n) [WHERE …..]</a:t>
            </a:r>
          </a:p>
          <a:p>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p:txBody>
      </p:sp>
      <p:sp>
        <p:nvSpPr>
          <p:cNvPr id="5" name="Rounded Rectangle 4"/>
          <p:cNvSpPr/>
          <p:nvPr/>
        </p:nvSpPr>
        <p:spPr bwMode="auto">
          <a:xfrm>
            <a:off x="1524000" y="4362391"/>
            <a:ext cx="69342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UPDATE suppliers </a:t>
            </a:r>
          </a:p>
          <a:p>
            <a:r>
              <a:rPr lang="en-US" dirty="0">
                <a:solidFill>
                  <a:schemeClr val="tx1">
                    <a:lumMod val="95000"/>
                    <a:lumOff val="5000"/>
                  </a:schemeClr>
                </a:solidFill>
                <a:latin typeface="+mj-lt"/>
                <a:cs typeface="Times New Roman" pitchFamily="18" charset="0"/>
              </a:rPr>
              <a:t>SET name = ‘Samsung' WHERE name = ‘Apple’;</a:t>
            </a: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p:txBody>
      </p:sp>
      <p:sp>
        <p:nvSpPr>
          <p:cNvPr id="7171" name="Rectangle 3"/>
          <p:cNvSpPr>
            <a:spLocks noGrp="1" noChangeArrowheads="1"/>
          </p:cNvSpPr>
          <p:nvPr>
            <p:ph type="body" idx="4294967295"/>
          </p:nvPr>
        </p:nvSpPr>
        <p:spPr>
          <a:xfrm>
            <a:off x="0" y="954088"/>
            <a:ext cx="8661400" cy="5410200"/>
          </a:xfrm>
        </p:spPr>
        <p:txBody>
          <a:bodyPr/>
          <a:lstStyle/>
          <a:p>
            <a:r>
              <a:rPr lang="en-US" sz="1800" dirty="0" smtClean="0"/>
              <a:t>DML:</a:t>
            </a:r>
          </a:p>
          <a:p>
            <a:pPr lvl="1"/>
            <a:r>
              <a:rPr lang="en-US" sz="1800" dirty="0" smtClean="0"/>
              <a:t>UPDATE : </a:t>
            </a:r>
          </a:p>
          <a:p>
            <a:pPr lvl="1"/>
            <a:r>
              <a:rPr lang="en-US" sz="1800" dirty="0"/>
              <a:t>Used to modify the existing data in the table.</a:t>
            </a:r>
          </a:p>
          <a:p>
            <a:pPr lvl="2"/>
            <a:endParaRPr lang="en-US" dirty="0" smtClean="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smtClean="0"/>
          </a:p>
          <a:p>
            <a:pPr lvl="2"/>
            <a:endParaRPr lang="en-US" dirty="0" smtClean="0"/>
          </a:p>
          <a:p>
            <a:pPr lvl="2"/>
            <a:endParaRPr lang="en-US" dirty="0" smtClean="0"/>
          </a:p>
          <a:p>
            <a:pPr lvl="2"/>
            <a:r>
              <a:rPr lang="en-US" dirty="0" smtClean="0"/>
              <a:t>Example:</a:t>
            </a:r>
          </a:p>
          <a:p>
            <a:pPr lvl="2"/>
            <a:endParaRPr lang="en-US" dirty="0" smtClean="0"/>
          </a:p>
          <a:p>
            <a:pPr lvl="2"/>
            <a:endParaRPr lang="en-US" dirty="0" smtClean="0"/>
          </a:p>
          <a:p>
            <a:pPr lvl="2"/>
            <a:endParaRPr lang="en-US" dirty="0" smtClean="0"/>
          </a:p>
          <a:p>
            <a:pPr lvl="3"/>
            <a:r>
              <a:rPr lang="en-US" dirty="0" smtClean="0"/>
              <a:t>If the WHERE Clause is ignored it will update all the rows in the table.</a:t>
            </a:r>
          </a:p>
          <a:p>
            <a:pPr lvl="2"/>
            <a:r>
              <a:rPr lang="en-US" dirty="0" smtClean="0"/>
              <a:t>Example : Updating Multiple Columns</a:t>
            </a:r>
          </a:p>
          <a:p>
            <a:pPr lvl="3"/>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
        <p:nvSpPr>
          <p:cNvPr id="6" name="Rounded Rectangle 5"/>
          <p:cNvSpPr/>
          <p:nvPr/>
        </p:nvSpPr>
        <p:spPr bwMode="auto">
          <a:xfrm>
            <a:off x="1524000" y="5440292"/>
            <a:ext cx="69342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UPDATE suppliers </a:t>
            </a:r>
          </a:p>
          <a:p>
            <a:r>
              <a:rPr lang="en-US" dirty="0">
                <a:solidFill>
                  <a:schemeClr val="tx1">
                    <a:lumMod val="95000"/>
                    <a:lumOff val="5000"/>
                  </a:schemeClr>
                </a:solidFill>
                <a:latin typeface="+mj-lt"/>
                <a:cs typeface="Times New Roman" pitchFamily="18" charset="0"/>
              </a:rPr>
              <a:t>SET name = ‘Nokia', product = ‘Nokia 910' </a:t>
            </a:r>
          </a:p>
          <a:p>
            <a:r>
              <a:rPr lang="en-US" dirty="0">
                <a:solidFill>
                  <a:schemeClr val="tx1">
                    <a:lumMod val="95000"/>
                    <a:lumOff val="5000"/>
                  </a:schemeClr>
                </a:solidFill>
                <a:latin typeface="+mj-lt"/>
                <a:cs typeface="Times New Roman" pitchFamily="18" charset="0"/>
              </a:rPr>
              <a:t>WHERE name = ‘Samsung';</a:t>
            </a: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p:txBody>
      </p:sp>
      <p:sp>
        <p:nvSpPr>
          <p:cNvPr id="2" name="Title 1"/>
          <p:cNvSpPr>
            <a:spLocks noGrp="1"/>
          </p:cNvSpPr>
          <p:nvPr>
            <p:ph type="title" idx="4294967295"/>
          </p:nvPr>
        </p:nvSpPr>
        <p:spPr/>
        <p:txBody>
          <a:bodyPr/>
          <a:lstStyle/>
          <a:p>
            <a:r>
              <a:rPr lang="en-US" dirty="0" smtClean="0"/>
              <a:t>Oracle SQL</a:t>
            </a:r>
            <a:endParaRPr lang="en-US" dirty="0"/>
          </a:p>
        </p:txBody>
      </p:sp>
    </p:spTree>
    <p:extLst>
      <p:ext uri="{BB962C8B-B14F-4D97-AF65-F5344CB8AC3E}">
        <p14:creationId xmlns:p14="http://schemas.microsoft.com/office/powerpoint/2010/main" val="16572969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2514600" y="2133600"/>
            <a:ext cx="7696200" cy="3429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UPDATE suppliers </a:t>
            </a:r>
          </a:p>
          <a:p>
            <a:r>
              <a:rPr lang="en-US" dirty="0">
                <a:solidFill>
                  <a:schemeClr val="tx1">
                    <a:lumMod val="95000"/>
                    <a:lumOff val="5000"/>
                  </a:schemeClr>
                </a:solidFill>
                <a:latin typeface="+mj-lt"/>
                <a:cs typeface="Times New Roman" pitchFamily="18" charset="0"/>
              </a:rPr>
              <a:t>SET </a:t>
            </a:r>
            <a:r>
              <a:rPr lang="en-US" dirty="0" err="1">
                <a:solidFill>
                  <a:schemeClr val="tx1">
                    <a:lumMod val="95000"/>
                    <a:lumOff val="5000"/>
                  </a:schemeClr>
                </a:solidFill>
                <a:latin typeface="+mj-lt"/>
                <a:cs typeface="Times New Roman" pitchFamily="18" charset="0"/>
              </a:rPr>
              <a:t>supplier_name</a:t>
            </a:r>
            <a:r>
              <a:rPr lang="en-US" dirty="0">
                <a:solidFill>
                  <a:schemeClr val="tx1">
                    <a:lumMod val="95000"/>
                    <a:lumOff val="5000"/>
                  </a:schemeClr>
                </a:solidFill>
                <a:latin typeface="+mj-lt"/>
                <a:cs typeface="Times New Roman" pitchFamily="18" charset="0"/>
              </a:rPr>
              <a:t> = (SELECT customers.name </a:t>
            </a:r>
          </a:p>
          <a:p>
            <a:r>
              <a:rPr lang="en-US" dirty="0">
                <a:solidFill>
                  <a:schemeClr val="tx1">
                    <a:lumMod val="95000"/>
                    <a:lumOff val="5000"/>
                  </a:schemeClr>
                </a:solidFill>
                <a:latin typeface="+mj-lt"/>
                <a:cs typeface="Times New Roman" pitchFamily="18" charset="0"/>
              </a:rPr>
              <a:t>			FROM customers </a:t>
            </a:r>
          </a:p>
          <a:p>
            <a:r>
              <a:rPr lang="en-US" dirty="0">
                <a:solidFill>
                  <a:schemeClr val="tx1">
                    <a:lumMod val="95000"/>
                    <a:lumOff val="5000"/>
                  </a:schemeClr>
                </a:solidFill>
                <a:latin typeface="+mj-lt"/>
                <a:cs typeface="Times New Roman" pitchFamily="18" charset="0"/>
              </a:rPr>
              <a:t>			WHERE </a:t>
            </a:r>
            <a:r>
              <a:rPr lang="en-US" dirty="0" err="1">
                <a:solidFill>
                  <a:schemeClr val="tx1">
                    <a:lumMod val="95000"/>
                    <a:lumOff val="5000"/>
                  </a:schemeClr>
                </a:solidFill>
                <a:latin typeface="+mj-lt"/>
                <a:cs typeface="Times New Roman" pitchFamily="18" charset="0"/>
              </a:rPr>
              <a:t>customers.customer_id</a:t>
            </a:r>
            <a:r>
              <a:rPr lang="en-US" dirty="0">
                <a:solidFill>
                  <a:schemeClr val="tx1">
                    <a:lumMod val="95000"/>
                    <a:lumOff val="5000"/>
                  </a:schemeClr>
                </a:solidFill>
                <a:latin typeface="+mj-lt"/>
                <a:cs typeface="Times New Roman" pitchFamily="18" charset="0"/>
              </a:rPr>
              <a:t> = </a:t>
            </a:r>
            <a:r>
              <a:rPr lang="en-US" dirty="0" err="1">
                <a:solidFill>
                  <a:schemeClr val="tx1">
                    <a:lumMod val="95000"/>
                    <a:lumOff val="5000"/>
                  </a:schemeClr>
                </a:solidFill>
                <a:latin typeface="+mj-lt"/>
                <a:cs typeface="Times New Roman" pitchFamily="18" charset="0"/>
              </a:rPr>
              <a:t>suppliers.supplier_id</a:t>
            </a:r>
            <a:r>
              <a:rPr lang="en-US" dirty="0">
                <a:solidFill>
                  <a:schemeClr val="tx1">
                    <a:lumMod val="95000"/>
                    <a:lumOff val="5000"/>
                  </a:schemeClr>
                </a:solidFill>
                <a:latin typeface="+mj-lt"/>
                <a:cs typeface="Times New Roman" pitchFamily="18" charset="0"/>
              </a:rPr>
              <a:t>) </a:t>
            </a:r>
          </a:p>
          <a:p>
            <a:r>
              <a:rPr lang="en-US" dirty="0">
                <a:solidFill>
                  <a:schemeClr val="tx1">
                    <a:lumMod val="95000"/>
                    <a:lumOff val="5000"/>
                  </a:schemeClr>
                </a:solidFill>
                <a:latin typeface="+mj-lt"/>
                <a:cs typeface="Times New Roman" pitchFamily="18" charset="0"/>
              </a:rPr>
              <a:t>WHERE EXISTS </a:t>
            </a:r>
          </a:p>
          <a:p>
            <a:r>
              <a:rPr lang="en-US" dirty="0">
                <a:solidFill>
                  <a:schemeClr val="tx1">
                    <a:lumMod val="95000"/>
                    <a:lumOff val="5000"/>
                  </a:schemeClr>
                </a:solidFill>
                <a:latin typeface="+mj-lt"/>
                <a:cs typeface="Times New Roman" pitchFamily="18" charset="0"/>
              </a:rPr>
              <a:t>		(SELECT customers.name</a:t>
            </a:r>
          </a:p>
          <a:p>
            <a:r>
              <a:rPr lang="en-US" dirty="0">
                <a:solidFill>
                  <a:schemeClr val="tx1">
                    <a:lumMod val="95000"/>
                    <a:lumOff val="5000"/>
                  </a:schemeClr>
                </a:solidFill>
                <a:latin typeface="+mj-lt"/>
                <a:cs typeface="Times New Roman" pitchFamily="18" charset="0"/>
              </a:rPr>
              <a:t>		 FROM customers </a:t>
            </a:r>
          </a:p>
          <a:p>
            <a:r>
              <a:rPr lang="en-US" dirty="0">
                <a:solidFill>
                  <a:schemeClr val="tx1">
                    <a:lumMod val="95000"/>
                    <a:lumOff val="5000"/>
                  </a:schemeClr>
                </a:solidFill>
                <a:latin typeface="+mj-lt"/>
                <a:cs typeface="Times New Roman" pitchFamily="18" charset="0"/>
              </a:rPr>
              <a:t>		WHERE </a:t>
            </a:r>
            <a:r>
              <a:rPr lang="en-US" dirty="0" err="1">
                <a:solidFill>
                  <a:schemeClr val="tx1">
                    <a:lumMod val="95000"/>
                    <a:lumOff val="5000"/>
                  </a:schemeClr>
                </a:solidFill>
                <a:latin typeface="+mj-lt"/>
                <a:cs typeface="Times New Roman" pitchFamily="18" charset="0"/>
              </a:rPr>
              <a:t>customers.customer_id</a:t>
            </a:r>
            <a:r>
              <a:rPr lang="en-US" dirty="0">
                <a:solidFill>
                  <a:schemeClr val="tx1">
                    <a:lumMod val="95000"/>
                    <a:lumOff val="5000"/>
                  </a:schemeClr>
                </a:solidFill>
                <a:latin typeface="+mj-lt"/>
                <a:cs typeface="Times New Roman" pitchFamily="18" charset="0"/>
              </a:rPr>
              <a:t> = </a:t>
            </a:r>
            <a:r>
              <a:rPr lang="en-US" dirty="0" err="1">
                <a:solidFill>
                  <a:schemeClr val="tx1">
                    <a:lumMod val="95000"/>
                    <a:lumOff val="5000"/>
                  </a:schemeClr>
                </a:solidFill>
                <a:latin typeface="+mj-lt"/>
                <a:cs typeface="Times New Roman" pitchFamily="18" charset="0"/>
              </a:rPr>
              <a:t>suppliers.supplier_id</a:t>
            </a:r>
            <a:r>
              <a:rPr lang="en-US" dirty="0">
                <a:solidFill>
                  <a:schemeClr val="tx1">
                    <a:lumMod val="95000"/>
                    <a:lumOff val="5000"/>
                  </a:schemeClr>
                </a:solidFill>
                <a:latin typeface="+mj-lt"/>
                <a:cs typeface="Times New Roman" pitchFamily="18" charset="0"/>
              </a:rPr>
              <a:t>);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p:txBody>
      </p:sp>
      <p:pic>
        <p:nvPicPr>
          <p:cNvPr id="7" name="Picture 10" descr="http://www.capesoft.com/utilities/messenger/Images/UseTheSourceLuke!.png"/>
          <p:cNvPicPr>
            <a:picLocks noChangeAspect="1" noChangeArrowheads="1"/>
          </p:cNvPicPr>
          <p:nvPr/>
        </p:nvPicPr>
        <p:blipFill>
          <a:blip r:embed="rId3"/>
          <a:srcRect/>
          <a:stretch>
            <a:fillRect/>
          </a:stretch>
        </p:blipFill>
        <p:spPr bwMode="auto">
          <a:xfrm>
            <a:off x="9582150" y="990601"/>
            <a:ext cx="1085850" cy="1152525"/>
          </a:xfrm>
          <a:prstGeom prst="rect">
            <a:avLst/>
          </a:prstGeom>
          <a:noFill/>
          <a:ln w="9525">
            <a:noFill/>
            <a:miter lim="800000"/>
            <a:headEnd/>
            <a:tailEnd/>
          </a:ln>
        </p:spPr>
      </p:pic>
      <p:sp>
        <p:nvSpPr>
          <p:cNvPr id="7171" name="Rectangle 3"/>
          <p:cNvSpPr>
            <a:spLocks noGrp="1" noChangeArrowheads="1"/>
          </p:cNvSpPr>
          <p:nvPr>
            <p:ph type="body" idx="4294967295"/>
          </p:nvPr>
        </p:nvSpPr>
        <p:spPr>
          <a:xfrm>
            <a:off x="0" y="820738"/>
            <a:ext cx="8661400" cy="5410200"/>
          </a:xfrm>
        </p:spPr>
        <p:txBody>
          <a:bodyPr/>
          <a:lstStyle/>
          <a:p>
            <a:r>
              <a:rPr lang="en-US" sz="1800" dirty="0" smtClean="0"/>
              <a:t>DML:</a:t>
            </a:r>
          </a:p>
          <a:p>
            <a:pPr marL="0" lvl="1" indent="0">
              <a:buNone/>
            </a:pPr>
            <a:r>
              <a:rPr lang="en-US" sz="1800" b="1" dirty="0">
                <a:latin typeface="+mj-lt"/>
              </a:rPr>
              <a:t>UPDATE : </a:t>
            </a:r>
          </a:p>
          <a:p>
            <a:pPr marL="0" lvl="2" indent="0">
              <a:buNone/>
            </a:pPr>
            <a:r>
              <a:rPr lang="en-US" sz="1800" b="1" dirty="0">
                <a:latin typeface="+mj-lt"/>
              </a:rPr>
              <a:t>Example: Update records in one table based on values in another table.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r>
              <a:rPr lang="en-US" dirty="0" smtClean="0"/>
              <a:t>Oracle SQL</a:t>
            </a:r>
            <a:endParaRPr lang="en-US" dirty="0"/>
          </a:p>
        </p:txBody>
      </p:sp>
    </p:spTree>
    <p:extLst>
      <p:ext uri="{BB962C8B-B14F-4D97-AF65-F5344CB8AC3E}">
        <p14:creationId xmlns:p14="http://schemas.microsoft.com/office/powerpoint/2010/main" val="10620294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descr="http://www.capesoft.com/utilities/messenger/Images/UseTheSourceLuke!.png"/>
          <p:cNvPicPr>
            <a:picLocks noChangeAspect="1" noChangeArrowheads="1"/>
          </p:cNvPicPr>
          <p:nvPr/>
        </p:nvPicPr>
        <p:blipFill>
          <a:blip r:embed="rId3"/>
          <a:srcRect/>
          <a:stretch>
            <a:fillRect/>
          </a:stretch>
        </p:blipFill>
        <p:spPr bwMode="auto">
          <a:xfrm>
            <a:off x="9582150" y="990601"/>
            <a:ext cx="1085850" cy="1152525"/>
          </a:xfrm>
          <a:prstGeom prst="rect">
            <a:avLst/>
          </a:prstGeom>
          <a:noFill/>
          <a:ln w="9525">
            <a:noFill/>
            <a:miter lim="800000"/>
            <a:headEnd/>
            <a:tailEnd/>
          </a:ln>
        </p:spPr>
      </p:pic>
      <p:sp>
        <p:nvSpPr>
          <p:cNvPr id="5" name="Rounded Rectangle 4"/>
          <p:cNvSpPr/>
          <p:nvPr/>
        </p:nvSpPr>
        <p:spPr bwMode="auto">
          <a:xfrm>
            <a:off x="1524000" y="2592388"/>
            <a:ext cx="7696200" cy="2133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UPDATE suppliers </a:t>
            </a:r>
          </a:p>
          <a:p>
            <a:r>
              <a:rPr lang="en-US" dirty="0">
                <a:solidFill>
                  <a:schemeClr val="tx1">
                    <a:lumMod val="95000"/>
                    <a:lumOff val="5000"/>
                  </a:schemeClr>
                </a:solidFill>
                <a:latin typeface="+mj-lt"/>
                <a:cs typeface="Times New Roman" pitchFamily="18" charset="0"/>
              </a:rPr>
              <a:t>SET (</a:t>
            </a:r>
            <a:r>
              <a:rPr lang="en-US" dirty="0" err="1">
                <a:solidFill>
                  <a:schemeClr val="tx1">
                    <a:lumMod val="95000"/>
                    <a:lumOff val="5000"/>
                  </a:schemeClr>
                </a:solidFill>
                <a:latin typeface="+mj-lt"/>
                <a:cs typeface="Times New Roman" pitchFamily="18" charset="0"/>
              </a:rPr>
              <a:t>supplier_name,city</a:t>
            </a:r>
            <a:r>
              <a:rPr lang="en-US" dirty="0">
                <a:solidFill>
                  <a:schemeClr val="tx1">
                    <a:lumMod val="95000"/>
                    <a:lumOff val="5000"/>
                  </a:schemeClr>
                </a:solidFill>
                <a:latin typeface="+mj-lt"/>
                <a:cs typeface="Times New Roman" pitchFamily="18" charset="0"/>
              </a:rPr>
              <a:t>) = (SELECT </a:t>
            </a:r>
            <a:r>
              <a:rPr lang="en-US" dirty="0" err="1">
                <a:solidFill>
                  <a:schemeClr val="tx1">
                    <a:lumMod val="95000"/>
                    <a:lumOff val="5000"/>
                  </a:schemeClr>
                </a:solidFill>
                <a:latin typeface="+mj-lt"/>
                <a:cs typeface="Times New Roman" pitchFamily="18" charset="0"/>
              </a:rPr>
              <a:t>customers.name,city</a:t>
            </a: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			FROM customers </a:t>
            </a:r>
          </a:p>
          <a:p>
            <a:r>
              <a:rPr lang="en-US" dirty="0">
                <a:solidFill>
                  <a:schemeClr val="tx1">
                    <a:lumMod val="95000"/>
                    <a:lumOff val="5000"/>
                  </a:schemeClr>
                </a:solidFill>
                <a:latin typeface="+mj-lt"/>
                <a:cs typeface="Times New Roman" pitchFamily="18" charset="0"/>
              </a:rPr>
              <a:t>			WHERE </a:t>
            </a:r>
            <a:r>
              <a:rPr lang="en-US" dirty="0" err="1">
                <a:solidFill>
                  <a:schemeClr val="tx1">
                    <a:lumMod val="95000"/>
                    <a:lumOff val="5000"/>
                  </a:schemeClr>
                </a:solidFill>
                <a:latin typeface="+mj-lt"/>
                <a:cs typeface="Times New Roman" pitchFamily="18" charset="0"/>
              </a:rPr>
              <a:t>customers.customer_id</a:t>
            </a:r>
            <a:r>
              <a:rPr lang="en-US" dirty="0">
                <a:solidFill>
                  <a:schemeClr val="tx1">
                    <a:lumMod val="95000"/>
                    <a:lumOff val="5000"/>
                  </a:schemeClr>
                </a:solidFill>
                <a:latin typeface="+mj-lt"/>
                <a:cs typeface="Times New Roman" pitchFamily="18" charset="0"/>
              </a:rPr>
              <a:t> = </a:t>
            </a:r>
            <a:r>
              <a:rPr lang="en-US" dirty="0" err="1">
                <a:solidFill>
                  <a:schemeClr val="tx1">
                    <a:lumMod val="95000"/>
                    <a:lumOff val="5000"/>
                  </a:schemeClr>
                </a:solidFill>
                <a:latin typeface="+mj-lt"/>
                <a:cs typeface="Times New Roman" pitchFamily="18" charset="0"/>
              </a:rPr>
              <a:t>suppliers.supplier_id</a:t>
            </a:r>
            <a:r>
              <a:rPr lang="en-US" dirty="0">
                <a:solidFill>
                  <a:schemeClr val="tx1">
                    <a:lumMod val="95000"/>
                    <a:lumOff val="5000"/>
                  </a:schemeClr>
                </a:solidFill>
                <a:latin typeface="+mj-lt"/>
                <a:cs typeface="Times New Roman" pitchFamily="18" charset="0"/>
              </a:rPr>
              <a:t>) </a:t>
            </a:r>
          </a:p>
          <a:p>
            <a:r>
              <a:rPr lang="en-US" dirty="0">
                <a:solidFill>
                  <a:schemeClr val="tx1">
                    <a:lumMod val="95000"/>
                    <a:lumOff val="5000"/>
                  </a:schemeClr>
                </a:solidFill>
                <a:latin typeface="+mj-lt"/>
                <a:cs typeface="Times New Roman" pitchFamily="18" charset="0"/>
              </a:rPr>
              <a:t>WHERE </a:t>
            </a:r>
            <a:r>
              <a:rPr lang="en-US" dirty="0" err="1">
                <a:solidFill>
                  <a:schemeClr val="tx1">
                    <a:lumMod val="95000"/>
                    <a:lumOff val="5000"/>
                  </a:schemeClr>
                </a:solidFill>
                <a:latin typeface="+mj-lt"/>
                <a:cs typeface="Times New Roman" pitchFamily="18" charset="0"/>
              </a:rPr>
              <a:t>supplier_id</a:t>
            </a:r>
            <a:r>
              <a:rPr lang="en-US" dirty="0">
                <a:solidFill>
                  <a:schemeClr val="tx1">
                    <a:lumMod val="95000"/>
                    <a:lumOff val="5000"/>
                  </a:schemeClr>
                </a:solidFill>
                <a:latin typeface="+mj-lt"/>
                <a:cs typeface="Times New Roman" pitchFamily="18" charset="0"/>
              </a:rPr>
              <a:t>=10;</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p:txBody>
      </p:sp>
      <p:sp>
        <p:nvSpPr>
          <p:cNvPr id="2" name="Title 1"/>
          <p:cNvSpPr>
            <a:spLocks noGrp="1"/>
          </p:cNvSpPr>
          <p:nvPr>
            <p:ph type="title" idx="4294967295"/>
          </p:nvPr>
        </p:nvSpPr>
        <p:spPr/>
        <p:txBody>
          <a:bodyPr/>
          <a:lstStyle/>
          <a:p>
            <a:r>
              <a:rPr lang="en-US" dirty="0" smtClean="0"/>
              <a:t>Oracle SQL</a:t>
            </a:r>
            <a:endParaRPr lang="en-US" dirty="0"/>
          </a:p>
        </p:txBody>
      </p:sp>
      <p:sp>
        <p:nvSpPr>
          <p:cNvPr id="7171" name="Rectangle 3"/>
          <p:cNvSpPr>
            <a:spLocks noGrp="1" noChangeArrowheads="1"/>
          </p:cNvSpPr>
          <p:nvPr>
            <p:ph type="body" idx="4294967295"/>
          </p:nvPr>
        </p:nvSpPr>
        <p:spPr>
          <a:xfrm>
            <a:off x="0" y="954088"/>
            <a:ext cx="8661400" cy="5410200"/>
          </a:xfrm>
        </p:spPr>
        <p:txBody>
          <a:bodyPr/>
          <a:lstStyle/>
          <a:p>
            <a:r>
              <a:rPr lang="en-US" sz="1800" dirty="0" smtClean="0"/>
              <a:t>DML:</a:t>
            </a:r>
          </a:p>
          <a:p>
            <a:pPr lvl="1"/>
            <a:r>
              <a:rPr lang="en-US" sz="1800" dirty="0" smtClean="0"/>
              <a:t>UPDATE : </a:t>
            </a:r>
          </a:p>
          <a:p>
            <a:pPr lvl="2"/>
            <a:r>
              <a:rPr lang="en-US" sz="1800" dirty="0" smtClean="0"/>
              <a:t>Example: Update based on a query returning multiple values</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Tree>
    <p:extLst>
      <p:ext uri="{BB962C8B-B14F-4D97-AF65-F5344CB8AC3E}">
        <p14:creationId xmlns:p14="http://schemas.microsoft.com/office/powerpoint/2010/main" val="3405573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733633" y="1718019"/>
            <a:ext cx="67056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CREATE USER Trainer</a:t>
            </a:r>
          </a:p>
          <a:p>
            <a:r>
              <a:rPr lang="en-US" dirty="0">
                <a:solidFill>
                  <a:schemeClr val="tx1">
                    <a:lumMod val="95000"/>
                    <a:lumOff val="5000"/>
                  </a:schemeClr>
                </a:solidFill>
                <a:latin typeface="+mj-lt"/>
                <a:cs typeface="Times New Roman" pitchFamily="18" charset="0"/>
              </a:rPr>
              <a:t> </a:t>
            </a:r>
            <a:r>
              <a:rPr lang="en-US" dirty="0" smtClean="0">
                <a:solidFill>
                  <a:schemeClr val="tx1">
                    <a:lumMod val="95000"/>
                    <a:lumOff val="5000"/>
                  </a:schemeClr>
                </a:solidFill>
                <a:latin typeface="+mj-lt"/>
                <a:cs typeface="Times New Roman" pitchFamily="18" charset="0"/>
              </a:rPr>
              <a:t>IDENTIFIED </a:t>
            </a:r>
            <a:r>
              <a:rPr lang="en-US" dirty="0">
                <a:solidFill>
                  <a:schemeClr val="tx1">
                    <a:lumMod val="95000"/>
                    <a:lumOff val="5000"/>
                  </a:schemeClr>
                </a:solidFill>
                <a:latin typeface="+mj-lt"/>
                <a:cs typeface="Times New Roman" pitchFamily="18" charset="0"/>
              </a:rPr>
              <a:t>BY Syntel123;</a:t>
            </a:r>
          </a:p>
          <a:p>
            <a:r>
              <a:rPr lang="en-US" dirty="0">
                <a:solidFill>
                  <a:schemeClr val="tx1">
                    <a:lumMod val="95000"/>
                    <a:lumOff val="5000"/>
                  </a:schemeClr>
                </a:solidFill>
                <a:latin typeface="Times New Roman" pitchFamily="18" charset="0"/>
                <a:cs typeface="Times New Roman" pitchFamily="18" charset="0"/>
              </a:rPr>
              <a:t>  </a:t>
            </a:r>
            <a:endParaRPr lang="en-US" sz="2400" dirty="0">
              <a:latin typeface="Times New Roman" pitchFamily="18" charset="0"/>
            </a:endParaRPr>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ellipse">
            <a:avLst/>
          </a:prstGeom>
          <a:ln>
            <a:noFill/>
          </a:ln>
          <a:effectLst>
            <a:softEdge rad="63500"/>
          </a:effectLst>
        </p:spPr>
      </p:pic>
      <p:sp>
        <p:nvSpPr>
          <p:cNvPr id="7171" name="Rectangle 3"/>
          <p:cNvSpPr>
            <a:spLocks noGrp="1" noChangeArrowheads="1"/>
          </p:cNvSpPr>
          <p:nvPr>
            <p:ph type="body" idx="4294967295"/>
          </p:nvPr>
        </p:nvSpPr>
        <p:spPr>
          <a:xfrm>
            <a:off x="0" y="1066800"/>
            <a:ext cx="8661400" cy="5257800"/>
          </a:xfrm>
        </p:spPr>
        <p:txBody>
          <a:bodyPr/>
          <a:lstStyle/>
          <a:p>
            <a:pPr lvl="1"/>
            <a:endParaRPr lang="en-US" sz="1800" smtClean="0">
              <a:latin typeface="+mj-lt"/>
            </a:endParaRPr>
          </a:p>
          <a:p>
            <a:pPr lvl="1"/>
            <a:r>
              <a:rPr lang="en-US" sz="1800" smtClean="0">
                <a:latin typeface="+mj-lt"/>
              </a:rPr>
              <a:t>Creating </a:t>
            </a:r>
            <a:r>
              <a:rPr lang="en-US" sz="1800" dirty="0" smtClean="0">
                <a:latin typeface="+mj-lt"/>
              </a:rPr>
              <a:t>User Statement</a:t>
            </a:r>
          </a:p>
          <a:p>
            <a:pPr lvl="1"/>
            <a:endParaRPr lang="en-US" sz="1800" dirty="0" smtClean="0">
              <a:latin typeface="+mj-lt"/>
            </a:endParaRPr>
          </a:p>
          <a:p>
            <a:pPr lvl="1"/>
            <a:endParaRPr lang="en-US" sz="1800" dirty="0" smtClean="0">
              <a:latin typeface="+mj-lt"/>
            </a:endParaRPr>
          </a:p>
          <a:p>
            <a:pPr lvl="1"/>
            <a:endParaRPr lang="en-US" sz="1800" dirty="0" smtClean="0">
              <a:latin typeface="+mj-lt"/>
            </a:endParaRPr>
          </a:p>
          <a:p>
            <a:pPr lvl="1"/>
            <a:endParaRPr lang="en-US" sz="1800" dirty="0" smtClean="0">
              <a:latin typeface="+mj-lt"/>
            </a:endParaRPr>
          </a:p>
          <a:p>
            <a:pPr lvl="1"/>
            <a:endParaRPr lang="en-US" sz="1800" dirty="0">
              <a:latin typeface="+mj-lt"/>
            </a:endParaRPr>
          </a:p>
          <a:p>
            <a:pPr lvl="1"/>
            <a:endParaRPr lang="en-US" sz="1800" dirty="0" smtClean="0">
              <a:latin typeface="+mj-lt"/>
            </a:endParaRPr>
          </a:p>
          <a:p>
            <a:pPr lvl="1"/>
            <a:r>
              <a:rPr lang="en-US" sz="1800" dirty="0" smtClean="0">
                <a:latin typeface="+mj-lt"/>
              </a:rPr>
              <a:t>creating a new user account name as Trainer and password as syntel123.</a:t>
            </a:r>
          </a:p>
          <a:p>
            <a:pPr lvl="1"/>
            <a:endParaRPr lang="en-US" sz="1800" dirty="0" smtClean="0">
              <a:latin typeface="+mj-lt"/>
            </a:endParaRPr>
          </a:p>
          <a:p>
            <a:pPr lvl="1"/>
            <a:endParaRPr lang="en-US" sz="1800" dirty="0" smtClean="0">
              <a:latin typeface="+mj-lt"/>
            </a:endParaRPr>
          </a:p>
          <a:p>
            <a:pPr lvl="1"/>
            <a:endParaRPr lang="en-US" sz="1800" dirty="0" smtClean="0">
              <a:latin typeface="+mj-lt"/>
            </a:endParaRPr>
          </a:p>
          <a:p>
            <a:pPr lvl="1"/>
            <a:endParaRPr lang="en-US" sz="1800" dirty="0" smtClean="0">
              <a:latin typeface="+mj-lt"/>
            </a:endParaRPr>
          </a:p>
          <a:p>
            <a:pPr lvl="1"/>
            <a:endParaRPr lang="en-US" sz="1800" dirty="0" smtClean="0">
              <a:latin typeface="+mj-lt"/>
            </a:endParaRPr>
          </a:p>
          <a:p>
            <a:pPr marL="178308" lvl="1" indent="0">
              <a:buNone/>
            </a:pPr>
            <a:endParaRPr lang="en-US" sz="1800" dirty="0" smtClean="0">
              <a:latin typeface="+mj-lt"/>
            </a:endParaRPr>
          </a:p>
          <a:p>
            <a:pPr lvl="1"/>
            <a:endParaRPr lang="en-US" sz="1800" dirty="0" smtClean="0">
              <a:latin typeface="+mj-lt"/>
            </a:endParaRPr>
          </a:p>
          <a:p>
            <a:pPr lvl="1"/>
            <a:endParaRPr lang="en-US" sz="1800" dirty="0" smtClean="0">
              <a:latin typeface="+mj-lt"/>
            </a:endParaRPr>
          </a:p>
          <a:p>
            <a:pPr lvl="1"/>
            <a:endParaRPr lang="en-US" sz="1800" dirty="0" smtClean="0">
              <a:latin typeface="+mj-lt"/>
            </a:endParaRPr>
          </a:p>
          <a:p>
            <a:pPr lvl="2"/>
            <a:endParaRPr lang="en-US" sz="1800" dirty="0" smtClean="0">
              <a:latin typeface="+mj-lt"/>
            </a:endParaRPr>
          </a:p>
          <a:p>
            <a:pPr lvl="1"/>
            <a:endParaRPr lang="en-US" sz="1800" dirty="0" smtClean="0">
              <a:latin typeface="+mj-lt"/>
            </a:endParaRPr>
          </a:p>
          <a:p>
            <a:pPr lvl="2"/>
            <a:endParaRPr lang="en-US" sz="1800" dirty="0" smtClean="0">
              <a:latin typeface="+mj-lt"/>
            </a:endParaRPr>
          </a:p>
          <a:p>
            <a:pPr lvl="1"/>
            <a:endParaRPr lang="en-US" sz="1800" dirty="0" smtClean="0">
              <a:latin typeface="+mj-lt"/>
            </a:endParaRPr>
          </a:p>
          <a:p>
            <a:pPr lvl="1"/>
            <a:endParaRPr lang="en-US" sz="1800" dirty="0" smtClean="0">
              <a:latin typeface="+mj-lt"/>
            </a:endParaRPr>
          </a:p>
          <a:p>
            <a:pPr lvl="2">
              <a:buNone/>
            </a:pPr>
            <a:endParaRPr lang="en-US" sz="1800" dirty="0" smtClean="0">
              <a:latin typeface="+mj-lt"/>
            </a:endParaRPr>
          </a:p>
        </p:txBody>
      </p:sp>
      <p:sp>
        <p:nvSpPr>
          <p:cNvPr id="10" name="Rounded Rectangle 9"/>
          <p:cNvSpPr/>
          <p:nvPr/>
        </p:nvSpPr>
        <p:spPr bwMode="auto">
          <a:xfrm>
            <a:off x="1886033" y="4655238"/>
            <a:ext cx="6553200" cy="639097"/>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ALTER USER Trainer IDENTIFIED BY Password123;</a:t>
            </a:r>
          </a:p>
          <a:p>
            <a:endParaRPr lang="en-US" dirty="0">
              <a:solidFill>
                <a:schemeClr val="tx1">
                  <a:lumMod val="95000"/>
                  <a:lumOff val="5000"/>
                </a:schemeClr>
              </a:solidFill>
              <a:latin typeface="Times New Roman" pitchFamily="18" charset="0"/>
              <a:cs typeface="Times New Roman" pitchFamily="18" charset="0"/>
            </a:endParaRPr>
          </a:p>
          <a:p>
            <a:pPr eaLnBrk="0" fontAlgn="base" hangingPunct="0">
              <a:spcBef>
                <a:spcPct val="0"/>
              </a:spcBef>
              <a:spcAft>
                <a:spcPct val="0"/>
              </a:spcAft>
            </a:pPr>
            <a:endParaRPr lang="en-US" sz="2400" dirty="0">
              <a:latin typeface="Times New Roman" pitchFamily="18" charset="0"/>
            </a:endParaRPr>
          </a:p>
        </p:txBody>
      </p:sp>
      <p:sp>
        <p:nvSpPr>
          <p:cNvPr id="2" name="Title 1"/>
          <p:cNvSpPr>
            <a:spLocks noGrp="1"/>
          </p:cNvSpPr>
          <p:nvPr>
            <p:ph type="title" idx="4294967295"/>
          </p:nvPr>
        </p:nvSpPr>
        <p:spPr>
          <a:xfrm>
            <a:off x="983964" y="76202"/>
            <a:ext cx="8357339" cy="704850"/>
          </a:xfrm>
          <a:prstGeom prst="rect">
            <a:avLst/>
          </a:prstGeom>
        </p:spPr>
        <p:txBody>
          <a:bodyPr/>
          <a:lstStyle/>
          <a:p>
            <a:r>
              <a:rPr lang="en-US" dirty="0" smtClean="0"/>
              <a:t/>
            </a:r>
            <a:br>
              <a:rPr lang="en-US" dirty="0" smtClean="0"/>
            </a:br>
            <a:r>
              <a:rPr lang="en-US" dirty="0" smtClean="0"/>
              <a:t>DCL</a:t>
            </a:r>
            <a:r>
              <a:rPr lang="en-US" dirty="0"/>
              <a:t>:</a:t>
            </a:r>
            <a:br>
              <a:rPr lang="en-US" dirty="0"/>
            </a:br>
            <a:endParaRPr lang="en-US" dirty="0"/>
          </a:p>
        </p:txBody>
      </p:sp>
    </p:spTree>
    <p:extLst>
      <p:ext uri="{BB962C8B-B14F-4D97-AF65-F5344CB8AC3E}">
        <p14:creationId xmlns:p14="http://schemas.microsoft.com/office/powerpoint/2010/main" val="9550234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524000" y="3155515"/>
            <a:ext cx="6934200" cy="1295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DELETE</a:t>
            </a:r>
          </a:p>
          <a:p>
            <a:r>
              <a:rPr lang="en-US" dirty="0">
                <a:solidFill>
                  <a:schemeClr val="tx1">
                    <a:lumMod val="95000"/>
                    <a:lumOff val="5000"/>
                  </a:schemeClr>
                </a:solidFill>
                <a:latin typeface="Times New Roman" pitchFamily="18" charset="0"/>
                <a:cs typeface="Times New Roman" pitchFamily="18" charset="0"/>
              </a:rPr>
              <a:t>FROM table_name</a:t>
            </a:r>
          </a:p>
          <a:p>
            <a:r>
              <a:rPr lang="en-US" dirty="0">
                <a:solidFill>
                  <a:schemeClr val="tx1">
                    <a:lumMod val="95000"/>
                    <a:lumOff val="5000"/>
                  </a:schemeClr>
                </a:solidFill>
                <a:latin typeface="Times New Roman" pitchFamily="18" charset="0"/>
                <a:cs typeface="Times New Roman" pitchFamily="18" charset="0"/>
              </a:rPr>
              <a:t>[WHERE …..]</a:t>
            </a:r>
          </a:p>
          <a:p>
            <a:endParaRPr lang="en-US" dirty="0">
              <a:solidFill>
                <a:schemeClr val="tx1">
                  <a:lumMod val="95000"/>
                  <a:lumOff val="5000"/>
                </a:schemeClr>
              </a:solidFill>
              <a:latin typeface="Times New Roman" pitchFamily="18" charset="0"/>
              <a:cs typeface="Times New Roman" pitchFamily="18" charset="0"/>
            </a:endParaRPr>
          </a:p>
          <a:p>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r>
              <a:rPr lang="en-US" dirty="0" smtClean="0"/>
              <a:t>Oracle SQL</a:t>
            </a:r>
            <a:endParaRPr lang="en-US" dirty="0"/>
          </a:p>
        </p:txBody>
      </p:sp>
      <p:sp>
        <p:nvSpPr>
          <p:cNvPr id="7171" name="Rectangle 3"/>
          <p:cNvSpPr>
            <a:spLocks noGrp="1" noChangeArrowheads="1"/>
          </p:cNvSpPr>
          <p:nvPr>
            <p:ph type="body" idx="4294967295"/>
          </p:nvPr>
        </p:nvSpPr>
        <p:spPr>
          <a:xfrm>
            <a:off x="0" y="954088"/>
            <a:ext cx="8661400" cy="5410200"/>
          </a:xfrm>
        </p:spPr>
        <p:txBody>
          <a:bodyPr/>
          <a:lstStyle/>
          <a:p>
            <a:r>
              <a:rPr lang="en-US" sz="1800" dirty="0" smtClean="0"/>
              <a:t>DML:</a:t>
            </a:r>
          </a:p>
          <a:p>
            <a:pPr lvl="1"/>
            <a:r>
              <a:rPr lang="en-US" sz="1800" dirty="0" smtClean="0"/>
              <a:t>DELETE : </a:t>
            </a:r>
          </a:p>
          <a:p>
            <a:pPr lvl="1"/>
            <a:r>
              <a:rPr lang="en-US" sz="1800" dirty="0"/>
              <a:t>Used to delete the data in the table</a:t>
            </a:r>
          </a:p>
          <a:p>
            <a:pPr lvl="1"/>
            <a:r>
              <a:rPr lang="en-US" sz="1800" dirty="0"/>
              <a:t>DELETE Statement by default deletes all the data from the table unless specified using a WHERE clause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Tree>
    <p:extLst>
      <p:ext uri="{BB962C8B-B14F-4D97-AF65-F5344CB8AC3E}">
        <p14:creationId xmlns:p14="http://schemas.microsoft.com/office/powerpoint/2010/main" val="1022187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348635" y="3841315"/>
            <a:ext cx="6934200" cy="2743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MERGE into &lt;target table&gt; </a:t>
            </a:r>
          </a:p>
          <a:p>
            <a:r>
              <a:rPr lang="en-US" dirty="0">
                <a:solidFill>
                  <a:schemeClr val="tx1">
                    <a:lumMod val="95000"/>
                    <a:lumOff val="5000"/>
                  </a:schemeClr>
                </a:solidFill>
                <a:latin typeface="+mj-lt"/>
                <a:cs typeface="Times New Roman" pitchFamily="18" charset="0"/>
              </a:rPr>
              <a:t>USING  &lt;</a:t>
            </a:r>
            <a:r>
              <a:rPr lang="en-US" dirty="0" err="1">
                <a:solidFill>
                  <a:schemeClr val="tx1">
                    <a:lumMod val="95000"/>
                    <a:lumOff val="5000"/>
                  </a:schemeClr>
                </a:solidFill>
                <a:latin typeface="+mj-lt"/>
                <a:cs typeface="Times New Roman" pitchFamily="18" charset="0"/>
              </a:rPr>
              <a:t>souce</a:t>
            </a:r>
            <a:r>
              <a:rPr lang="en-US" dirty="0">
                <a:solidFill>
                  <a:schemeClr val="tx1">
                    <a:lumMod val="95000"/>
                    <a:lumOff val="5000"/>
                  </a:schemeClr>
                </a:solidFill>
                <a:latin typeface="+mj-lt"/>
                <a:cs typeface="Times New Roman" pitchFamily="18" charset="0"/>
              </a:rPr>
              <a:t> table/view/result of </a:t>
            </a:r>
            <a:r>
              <a:rPr lang="en-US" dirty="0" err="1">
                <a:solidFill>
                  <a:schemeClr val="tx1">
                    <a:lumMod val="95000"/>
                    <a:lumOff val="5000"/>
                  </a:schemeClr>
                </a:solidFill>
                <a:latin typeface="+mj-lt"/>
                <a:cs typeface="Times New Roman" pitchFamily="18" charset="0"/>
              </a:rPr>
              <a:t>subquery</a:t>
            </a:r>
            <a:r>
              <a:rPr lang="en-US" dirty="0">
                <a:solidFill>
                  <a:schemeClr val="tx1">
                    <a:lumMod val="95000"/>
                    <a:lumOff val="5000"/>
                  </a:schemeClr>
                </a:solidFill>
                <a:latin typeface="+mj-lt"/>
                <a:cs typeface="Times New Roman" pitchFamily="18" charset="0"/>
              </a:rPr>
              <a:t>&gt; </a:t>
            </a:r>
          </a:p>
          <a:p>
            <a:r>
              <a:rPr lang="en-US" dirty="0">
                <a:solidFill>
                  <a:schemeClr val="tx1">
                    <a:lumMod val="95000"/>
                    <a:lumOff val="5000"/>
                  </a:schemeClr>
                </a:solidFill>
                <a:latin typeface="+mj-lt"/>
                <a:cs typeface="Times New Roman" pitchFamily="18" charset="0"/>
              </a:rPr>
              <a:t>ON  &lt;match condition&gt; </a:t>
            </a:r>
          </a:p>
          <a:p>
            <a:r>
              <a:rPr lang="en-US" dirty="0">
                <a:solidFill>
                  <a:schemeClr val="tx1">
                    <a:lumMod val="95000"/>
                    <a:lumOff val="5000"/>
                  </a:schemeClr>
                </a:solidFill>
                <a:latin typeface="+mj-lt"/>
                <a:cs typeface="Times New Roman" pitchFamily="18" charset="0"/>
              </a:rPr>
              <a:t>WHEN MATCHED THEN</a:t>
            </a:r>
          </a:p>
          <a:p>
            <a:r>
              <a:rPr lang="en-US" dirty="0">
                <a:solidFill>
                  <a:schemeClr val="tx1">
                    <a:lumMod val="95000"/>
                    <a:lumOff val="5000"/>
                  </a:schemeClr>
                </a:solidFill>
                <a:latin typeface="+mj-lt"/>
                <a:cs typeface="Times New Roman" pitchFamily="18" charset="0"/>
              </a:rPr>
              <a:t>    &lt;update clause&gt; </a:t>
            </a:r>
          </a:p>
          <a:p>
            <a:r>
              <a:rPr lang="en-US" dirty="0">
                <a:solidFill>
                  <a:schemeClr val="tx1">
                    <a:lumMod val="95000"/>
                    <a:lumOff val="5000"/>
                  </a:schemeClr>
                </a:solidFill>
                <a:latin typeface="+mj-lt"/>
                <a:cs typeface="Times New Roman" pitchFamily="18" charset="0"/>
              </a:rPr>
              <a:t>    &lt;delete clause&gt; </a:t>
            </a:r>
          </a:p>
          <a:p>
            <a:r>
              <a:rPr lang="en-US" dirty="0">
                <a:solidFill>
                  <a:schemeClr val="tx1">
                    <a:lumMod val="95000"/>
                    <a:lumOff val="5000"/>
                  </a:schemeClr>
                </a:solidFill>
                <a:latin typeface="+mj-lt"/>
                <a:cs typeface="Times New Roman" pitchFamily="18" charset="0"/>
              </a:rPr>
              <a:t>WHEN NOT MATCHED THEN</a:t>
            </a:r>
          </a:p>
          <a:p>
            <a:r>
              <a:rPr lang="en-US" dirty="0">
                <a:solidFill>
                  <a:schemeClr val="tx1">
                    <a:lumMod val="95000"/>
                    <a:lumOff val="5000"/>
                  </a:schemeClr>
                </a:solidFill>
                <a:latin typeface="+mj-lt"/>
                <a:cs typeface="Times New Roman" pitchFamily="18" charset="0"/>
              </a:rPr>
              <a:t>    &lt;insert clause&gt;</a:t>
            </a:r>
          </a:p>
          <a:p>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p:txBody>
      </p:sp>
      <p:sp>
        <p:nvSpPr>
          <p:cNvPr id="2" name="Title 1"/>
          <p:cNvSpPr>
            <a:spLocks noGrp="1"/>
          </p:cNvSpPr>
          <p:nvPr>
            <p:ph type="title" idx="4294967295"/>
          </p:nvPr>
        </p:nvSpPr>
        <p:spPr/>
        <p:txBody>
          <a:bodyPr/>
          <a:lstStyle/>
          <a:p>
            <a:r>
              <a:rPr lang="en-US" dirty="0" smtClean="0"/>
              <a:t>Oracle SQL</a:t>
            </a:r>
            <a:endParaRPr lang="en-US" dirty="0"/>
          </a:p>
        </p:txBody>
      </p:sp>
      <p:sp>
        <p:nvSpPr>
          <p:cNvPr id="7171" name="Rectangle 3"/>
          <p:cNvSpPr>
            <a:spLocks noGrp="1" noChangeArrowheads="1"/>
          </p:cNvSpPr>
          <p:nvPr>
            <p:ph type="body" idx="4294967295"/>
          </p:nvPr>
        </p:nvSpPr>
        <p:spPr>
          <a:xfrm>
            <a:off x="0" y="820738"/>
            <a:ext cx="8661400" cy="5410200"/>
          </a:xfrm>
        </p:spPr>
        <p:txBody>
          <a:bodyPr/>
          <a:lstStyle/>
          <a:p>
            <a:r>
              <a:rPr lang="en-US" sz="1800" dirty="0" smtClean="0"/>
              <a:t>DML:</a:t>
            </a:r>
          </a:p>
          <a:p>
            <a:pPr lvl="1"/>
            <a:r>
              <a:rPr lang="en-US" sz="1800" dirty="0" smtClean="0">
                <a:latin typeface="+mj-lt"/>
              </a:rPr>
              <a:t>MERGE : </a:t>
            </a:r>
          </a:p>
          <a:p>
            <a:pPr lvl="2"/>
            <a:r>
              <a:rPr lang="en-US" sz="1800" dirty="0" smtClean="0">
                <a:latin typeface="+mj-lt"/>
              </a:rPr>
              <a:t>The MERGE statement was introduced in Oracle 9i to conditionally insert or update data in a single atomic statement, depending on the existence of a record.</a:t>
            </a:r>
          </a:p>
          <a:p>
            <a:pPr lvl="2"/>
            <a:r>
              <a:rPr lang="en-US" sz="1800" dirty="0" smtClean="0">
                <a:latin typeface="+mj-lt"/>
              </a:rPr>
              <a:t>The MERGE statement reduces table scans and can perform the operation in parallel if required.</a:t>
            </a:r>
          </a:p>
          <a:p>
            <a:pPr lvl="2"/>
            <a:r>
              <a:rPr lang="en-US" sz="1800" dirty="0" smtClean="0">
                <a:latin typeface="+mj-lt"/>
              </a:rPr>
              <a:t>Syntax</a:t>
            </a:r>
            <a:r>
              <a:rPr lang="en-US" dirty="0" smtClean="0"/>
              <a:t>:</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Tree>
    <p:extLst>
      <p:ext uri="{BB962C8B-B14F-4D97-AF65-F5344CB8AC3E}">
        <p14:creationId xmlns:p14="http://schemas.microsoft.com/office/powerpoint/2010/main" val="34831948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82150" y="990601"/>
            <a:ext cx="1085850" cy="1152525"/>
          </a:xfrm>
          <a:prstGeom prst="rect">
            <a:avLst/>
          </a:prstGeom>
          <a:noFill/>
          <a:ln w="9525">
            <a:noFill/>
            <a:miter lim="800000"/>
            <a:headEnd/>
            <a:tailEnd/>
          </a:ln>
        </p:spPr>
      </p:pic>
      <p:sp>
        <p:nvSpPr>
          <p:cNvPr id="19" name="Rounded Rectangle 18"/>
          <p:cNvSpPr/>
          <p:nvPr/>
        </p:nvSpPr>
        <p:spPr bwMode="auto">
          <a:xfrm>
            <a:off x="624214" y="2421698"/>
            <a:ext cx="7239000" cy="2667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MERGE INTO dept d </a:t>
            </a:r>
          </a:p>
          <a:p>
            <a:r>
              <a:rPr lang="en-US" dirty="0">
                <a:solidFill>
                  <a:schemeClr val="tx1">
                    <a:lumMod val="95000"/>
                    <a:lumOff val="5000"/>
                  </a:schemeClr>
                </a:solidFill>
                <a:latin typeface="Times New Roman" pitchFamily="18" charset="0"/>
                <a:cs typeface="Times New Roman" pitchFamily="18" charset="0"/>
              </a:rPr>
              <a:t>USING </a:t>
            </a:r>
            <a:r>
              <a:rPr lang="en-US" dirty="0" err="1">
                <a:solidFill>
                  <a:schemeClr val="tx1">
                    <a:lumMod val="95000"/>
                    <a:lumOff val="5000"/>
                  </a:schemeClr>
                </a:solidFill>
                <a:latin typeface="Times New Roman" pitchFamily="18" charset="0"/>
                <a:cs typeface="Times New Roman" pitchFamily="18" charset="0"/>
              </a:rPr>
              <a:t>dept_online</a:t>
            </a:r>
            <a:r>
              <a:rPr lang="en-US" dirty="0">
                <a:solidFill>
                  <a:schemeClr val="tx1">
                    <a:lumMod val="95000"/>
                    <a:lumOff val="5000"/>
                  </a:schemeClr>
                </a:solidFill>
                <a:latin typeface="Times New Roman" pitchFamily="18" charset="0"/>
                <a:cs typeface="Times New Roman" pitchFamily="18" charset="0"/>
              </a:rPr>
              <a:t> o</a:t>
            </a:r>
          </a:p>
          <a:p>
            <a:r>
              <a:rPr lang="en-US" dirty="0">
                <a:solidFill>
                  <a:schemeClr val="tx1">
                    <a:lumMod val="95000"/>
                    <a:lumOff val="5000"/>
                  </a:schemeClr>
                </a:solidFill>
                <a:latin typeface="Times New Roman" pitchFamily="18" charset="0"/>
                <a:cs typeface="Times New Roman" pitchFamily="18" charset="0"/>
              </a:rPr>
              <a:t> ON (</a:t>
            </a:r>
            <a:r>
              <a:rPr lang="en-US" dirty="0" err="1">
                <a:solidFill>
                  <a:schemeClr val="tx1">
                    <a:lumMod val="95000"/>
                    <a:lumOff val="5000"/>
                  </a:schemeClr>
                </a:solidFill>
                <a:latin typeface="Times New Roman" pitchFamily="18" charset="0"/>
                <a:cs typeface="Times New Roman" pitchFamily="18" charset="0"/>
              </a:rPr>
              <a:t>d.deptno</a:t>
            </a:r>
            <a:r>
              <a:rPr lang="en-US" dirty="0">
                <a:solidFill>
                  <a:schemeClr val="tx1">
                    <a:lumMod val="95000"/>
                    <a:lumOff val="5000"/>
                  </a:schemeClr>
                </a:solidFill>
                <a:latin typeface="Times New Roman" pitchFamily="18" charset="0"/>
                <a:cs typeface="Times New Roman" pitchFamily="18" charset="0"/>
              </a:rPr>
              <a:t> = </a:t>
            </a:r>
            <a:r>
              <a:rPr lang="en-US" dirty="0" err="1">
                <a:solidFill>
                  <a:schemeClr val="tx1">
                    <a:lumMod val="95000"/>
                    <a:lumOff val="5000"/>
                  </a:schemeClr>
                </a:solidFill>
                <a:latin typeface="Times New Roman" pitchFamily="18" charset="0"/>
                <a:cs typeface="Times New Roman" pitchFamily="18" charset="0"/>
              </a:rPr>
              <a:t>o.deptno</a:t>
            </a:r>
            <a:r>
              <a:rPr lang="en-US" dirty="0">
                <a:solidFill>
                  <a:schemeClr val="tx1">
                    <a:lumMod val="95000"/>
                    <a:lumOff val="5000"/>
                  </a:schemeClr>
                </a:solidFill>
                <a:latin typeface="Times New Roman" pitchFamily="18" charset="0"/>
                <a:cs typeface="Times New Roman" pitchFamily="18" charset="0"/>
              </a:rPr>
              <a:t>) </a:t>
            </a:r>
          </a:p>
          <a:p>
            <a:r>
              <a:rPr lang="en-US" dirty="0">
                <a:solidFill>
                  <a:schemeClr val="tx1">
                    <a:lumMod val="95000"/>
                    <a:lumOff val="5000"/>
                  </a:schemeClr>
                </a:solidFill>
                <a:latin typeface="Times New Roman" pitchFamily="18" charset="0"/>
                <a:cs typeface="Times New Roman" pitchFamily="18" charset="0"/>
              </a:rPr>
              <a:t>WHEN MATCHED THEN </a:t>
            </a:r>
          </a:p>
          <a:p>
            <a:r>
              <a:rPr lang="en-US" dirty="0">
                <a:solidFill>
                  <a:schemeClr val="tx1">
                    <a:lumMod val="95000"/>
                    <a:lumOff val="5000"/>
                  </a:schemeClr>
                </a:solidFill>
                <a:latin typeface="Times New Roman" pitchFamily="18" charset="0"/>
                <a:cs typeface="Times New Roman" pitchFamily="18" charset="0"/>
              </a:rPr>
              <a:t>	UPDATE SET </a:t>
            </a:r>
            <a:r>
              <a:rPr lang="en-US" dirty="0" err="1">
                <a:solidFill>
                  <a:schemeClr val="tx1">
                    <a:lumMod val="95000"/>
                    <a:lumOff val="5000"/>
                  </a:schemeClr>
                </a:solidFill>
                <a:latin typeface="Times New Roman" pitchFamily="18" charset="0"/>
                <a:cs typeface="Times New Roman" pitchFamily="18" charset="0"/>
              </a:rPr>
              <a:t>d.dname</a:t>
            </a:r>
            <a:r>
              <a:rPr lang="en-US" dirty="0">
                <a:solidFill>
                  <a:schemeClr val="tx1">
                    <a:lumMod val="95000"/>
                    <a:lumOff val="5000"/>
                  </a:schemeClr>
                </a:solidFill>
                <a:latin typeface="Times New Roman" pitchFamily="18" charset="0"/>
                <a:cs typeface="Times New Roman" pitchFamily="18" charset="0"/>
              </a:rPr>
              <a:t> = </a:t>
            </a:r>
            <a:r>
              <a:rPr lang="en-US" dirty="0" err="1">
                <a:solidFill>
                  <a:schemeClr val="tx1">
                    <a:lumMod val="95000"/>
                    <a:lumOff val="5000"/>
                  </a:schemeClr>
                </a:solidFill>
                <a:latin typeface="Times New Roman" pitchFamily="18" charset="0"/>
                <a:cs typeface="Times New Roman" pitchFamily="18" charset="0"/>
              </a:rPr>
              <a:t>o.dname</a:t>
            </a:r>
            <a:r>
              <a:rPr lang="en-US" dirty="0">
                <a:solidFill>
                  <a:schemeClr val="tx1">
                    <a:lumMod val="95000"/>
                    <a:lumOff val="5000"/>
                  </a:schemeClr>
                </a:solidFill>
                <a:latin typeface="Times New Roman" pitchFamily="18" charset="0"/>
                <a:cs typeface="Times New Roman" pitchFamily="18" charset="0"/>
              </a:rPr>
              <a:t>, d.loc = o.loc </a:t>
            </a:r>
          </a:p>
          <a:p>
            <a:r>
              <a:rPr lang="en-US" dirty="0">
                <a:solidFill>
                  <a:schemeClr val="tx1">
                    <a:lumMod val="95000"/>
                    <a:lumOff val="5000"/>
                  </a:schemeClr>
                </a:solidFill>
                <a:latin typeface="Times New Roman" pitchFamily="18" charset="0"/>
                <a:cs typeface="Times New Roman" pitchFamily="18" charset="0"/>
              </a:rPr>
              <a:t>WHEN NOT MATCHED THEN</a:t>
            </a:r>
          </a:p>
          <a:p>
            <a:r>
              <a:rPr lang="en-US" dirty="0">
                <a:solidFill>
                  <a:schemeClr val="tx1">
                    <a:lumMod val="95000"/>
                    <a:lumOff val="5000"/>
                  </a:schemeClr>
                </a:solidFill>
                <a:latin typeface="Times New Roman" pitchFamily="18" charset="0"/>
                <a:cs typeface="Times New Roman" pitchFamily="18" charset="0"/>
              </a:rPr>
              <a:t>	 INSERT (</a:t>
            </a:r>
            <a:r>
              <a:rPr lang="en-US" dirty="0" err="1">
                <a:solidFill>
                  <a:schemeClr val="tx1">
                    <a:lumMod val="95000"/>
                    <a:lumOff val="5000"/>
                  </a:schemeClr>
                </a:solidFill>
                <a:latin typeface="Times New Roman" pitchFamily="18" charset="0"/>
                <a:cs typeface="Times New Roman" pitchFamily="18" charset="0"/>
              </a:rPr>
              <a:t>d.deptno</a:t>
            </a:r>
            <a:r>
              <a:rPr lang="en-US" dirty="0">
                <a:solidFill>
                  <a:schemeClr val="tx1">
                    <a:lumMod val="95000"/>
                    <a:lumOff val="5000"/>
                  </a:schemeClr>
                </a:solidFill>
                <a:latin typeface="Times New Roman" pitchFamily="18" charset="0"/>
                <a:cs typeface="Times New Roman" pitchFamily="18" charset="0"/>
              </a:rPr>
              <a:t>, </a:t>
            </a:r>
            <a:r>
              <a:rPr lang="en-US" dirty="0" err="1">
                <a:solidFill>
                  <a:schemeClr val="tx1">
                    <a:lumMod val="95000"/>
                    <a:lumOff val="5000"/>
                  </a:schemeClr>
                </a:solidFill>
                <a:latin typeface="Times New Roman" pitchFamily="18" charset="0"/>
                <a:cs typeface="Times New Roman" pitchFamily="18" charset="0"/>
              </a:rPr>
              <a:t>d.dname</a:t>
            </a:r>
            <a:r>
              <a:rPr lang="en-US" dirty="0">
                <a:solidFill>
                  <a:schemeClr val="tx1">
                    <a:lumMod val="95000"/>
                    <a:lumOff val="5000"/>
                  </a:schemeClr>
                </a:solidFill>
                <a:latin typeface="Times New Roman" pitchFamily="18" charset="0"/>
                <a:cs typeface="Times New Roman" pitchFamily="18" charset="0"/>
              </a:rPr>
              <a:t>, d.loc) VALUES (</a:t>
            </a:r>
            <a:r>
              <a:rPr lang="en-US" dirty="0" err="1">
                <a:solidFill>
                  <a:schemeClr val="tx1">
                    <a:lumMod val="95000"/>
                    <a:lumOff val="5000"/>
                  </a:schemeClr>
                </a:solidFill>
                <a:latin typeface="Times New Roman" pitchFamily="18" charset="0"/>
                <a:cs typeface="Times New Roman" pitchFamily="18" charset="0"/>
              </a:rPr>
              <a:t>o.deptno</a:t>
            </a:r>
            <a:r>
              <a:rPr lang="en-US" dirty="0">
                <a:solidFill>
                  <a:schemeClr val="tx1">
                    <a:lumMod val="95000"/>
                    <a:lumOff val="5000"/>
                  </a:schemeClr>
                </a:solidFill>
                <a:latin typeface="Times New Roman" pitchFamily="18" charset="0"/>
                <a:cs typeface="Times New Roman" pitchFamily="18" charset="0"/>
              </a:rPr>
              <a:t>, </a:t>
            </a:r>
            <a:r>
              <a:rPr lang="en-US" dirty="0" err="1">
                <a:solidFill>
                  <a:schemeClr val="tx1">
                    <a:lumMod val="95000"/>
                    <a:lumOff val="5000"/>
                  </a:schemeClr>
                </a:solidFill>
                <a:latin typeface="Times New Roman" pitchFamily="18" charset="0"/>
                <a:cs typeface="Times New Roman" pitchFamily="18" charset="0"/>
              </a:rPr>
              <a:t>o.dname</a:t>
            </a:r>
            <a:r>
              <a:rPr lang="en-US" dirty="0">
                <a:solidFill>
                  <a:schemeClr val="tx1">
                    <a:lumMod val="95000"/>
                    <a:lumOff val="5000"/>
                  </a:schemeClr>
                </a:solidFill>
                <a:latin typeface="Times New Roman" pitchFamily="18" charset="0"/>
                <a:cs typeface="Times New Roman" pitchFamily="18" charset="0"/>
              </a:rPr>
              <a:t>, o.loc);</a:t>
            </a:r>
          </a:p>
          <a:p>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p:txBody>
      </p:sp>
      <p:sp>
        <p:nvSpPr>
          <p:cNvPr id="2" name="Title 1"/>
          <p:cNvSpPr>
            <a:spLocks noGrp="1"/>
          </p:cNvSpPr>
          <p:nvPr>
            <p:ph type="title" idx="4294967295"/>
          </p:nvPr>
        </p:nvSpPr>
        <p:spPr/>
        <p:txBody>
          <a:bodyPr/>
          <a:lstStyle/>
          <a:p>
            <a:r>
              <a:rPr lang="en-US" dirty="0" smtClean="0"/>
              <a:t>Oracle SQL</a:t>
            </a:r>
            <a:endParaRPr lang="en-US" dirty="0"/>
          </a:p>
        </p:txBody>
      </p:sp>
      <p:sp>
        <p:nvSpPr>
          <p:cNvPr id="7171" name="Rectangle 3"/>
          <p:cNvSpPr>
            <a:spLocks noGrp="1" noChangeArrowheads="1"/>
          </p:cNvSpPr>
          <p:nvPr>
            <p:ph type="body" idx="4294967295"/>
          </p:nvPr>
        </p:nvSpPr>
        <p:spPr>
          <a:xfrm>
            <a:off x="0" y="820738"/>
            <a:ext cx="8661400" cy="5410200"/>
          </a:xfrm>
        </p:spPr>
        <p:txBody>
          <a:bodyPr/>
          <a:lstStyle/>
          <a:p>
            <a:r>
              <a:rPr lang="en-US" sz="1800" dirty="0" smtClean="0"/>
              <a:t>DML:</a:t>
            </a:r>
          </a:p>
          <a:p>
            <a:pPr lvl="1"/>
            <a:r>
              <a:rPr lang="en-US" sz="1800" dirty="0" smtClean="0"/>
              <a:t>MERGE : </a:t>
            </a:r>
          </a:p>
          <a:p>
            <a:pPr lvl="2"/>
            <a:r>
              <a:rPr lang="en-US" sz="1800" dirty="0" smtClean="0"/>
              <a:t>Example: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Tree>
    <p:extLst>
      <p:ext uri="{BB962C8B-B14F-4D97-AF65-F5344CB8AC3E}">
        <p14:creationId xmlns:p14="http://schemas.microsoft.com/office/powerpoint/2010/main" val="17925151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82150" y="990601"/>
            <a:ext cx="1085850" cy="1152525"/>
          </a:xfrm>
          <a:prstGeom prst="rect">
            <a:avLst/>
          </a:prstGeom>
          <a:noFill/>
          <a:ln w="9525">
            <a:noFill/>
            <a:miter lim="800000"/>
            <a:headEnd/>
            <a:tailEnd/>
          </a:ln>
        </p:spPr>
      </p:pic>
      <p:sp>
        <p:nvSpPr>
          <p:cNvPr id="19" name="Rounded Rectangle 18"/>
          <p:cNvSpPr/>
          <p:nvPr/>
        </p:nvSpPr>
        <p:spPr bwMode="auto">
          <a:xfrm>
            <a:off x="1704323" y="4018139"/>
            <a:ext cx="7239000" cy="1905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MERGE INTO dept d </a:t>
            </a:r>
          </a:p>
          <a:p>
            <a:r>
              <a:rPr lang="en-US" dirty="0">
                <a:solidFill>
                  <a:schemeClr val="tx1">
                    <a:lumMod val="95000"/>
                    <a:lumOff val="5000"/>
                  </a:schemeClr>
                </a:solidFill>
                <a:latin typeface="+mj-lt"/>
                <a:cs typeface="Times New Roman" pitchFamily="18" charset="0"/>
              </a:rPr>
              <a:t>USING </a:t>
            </a:r>
            <a:r>
              <a:rPr lang="en-US" dirty="0" err="1">
                <a:solidFill>
                  <a:schemeClr val="tx1">
                    <a:lumMod val="95000"/>
                    <a:lumOff val="5000"/>
                  </a:schemeClr>
                </a:solidFill>
                <a:latin typeface="+mj-lt"/>
                <a:cs typeface="Times New Roman" pitchFamily="18" charset="0"/>
              </a:rPr>
              <a:t>dept_online</a:t>
            </a:r>
            <a:r>
              <a:rPr lang="en-US" dirty="0">
                <a:solidFill>
                  <a:schemeClr val="tx1">
                    <a:lumMod val="95000"/>
                    <a:lumOff val="5000"/>
                  </a:schemeClr>
                </a:solidFill>
                <a:latin typeface="+mj-lt"/>
                <a:cs typeface="Times New Roman" pitchFamily="18" charset="0"/>
              </a:rPr>
              <a:t> o</a:t>
            </a:r>
          </a:p>
          <a:p>
            <a:r>
              <a:rPr lang="en-US" dirty="0">
                <a:solidFill>
                  <a:schemeClr val="tx1">
                    <a:lumMod val="95000"/>
                    <a:lumOff val="5000"/>
                  </a:schemeClr>
                </a:solidFill>
                <a:latin typeface="+mj-lt"/>
                <a:cs typeface="Times New Roman" pitchFamily="18" charset="0"/>
              </a:rPr>
              <a:t> ON (</a:t>
            </a:r>
            <a:r>
              <a:rPr lang="en-US" dirty="0" err="1">
                <a:solidFill>
                  <a:schemeClr val="tx1">
                    <a:lumMod val="95000"/>
                    <a:lumOff val="5000"/>
                  </a:schemeClr>
                </a:solidFill>
                <a:latin typeface="+mj-lt"/>
                <a:cs typeface="Times New Roman" pitchFamily="18" charset="0"/>
              </a:rPr>
              <a:t>d.deptno</a:t>
            </a:r>
            <a:r>
              <a:rPr lang="en-US" dirty="0">
                <a:solidFill>
                  <a:schemeClr val="tx1">
                    <a:lumMod val="95000"/>
                    <a:lumOff val="5000"/>
                  </a:schemeClr>
                </a:solidFill>
                <a:latin typeface="+mj-lt"/>
                <a:cs typeface="Times New Roman" pitchFamily="18" charset="0"/>
              </a:rPr>
              <a:t> = </a:t>
            </a:r>
            <a:r>
              <a:rPr lang="en-US" dirty="0" err="1">
                <a:solidFill>
                  <a:schemeClr val="tx1">
                    <a:lumMod val="95000"/>
                    <a:lumOff val="5000"/>
                  </a:schemeClr>
                </a:solidFill>
                <a:latin typeface="+mj-lt"/>
                <a:cs typeface="Times New Roman" pitchFamily="18" charset="0"/>
              </a:rPr>
              <a:t>o.deptno</a:t>
            </a:r>
            <a:r>
              <a:rPr lang="en-US" dirty="0">
                <a:solidFill>
                  <a:schemeClr val="tx1">
                    <a:lumMod val="95000"/>
                    <a:lumOff val="5000"/>
                  </a:schemeClr>
                </a:solidFill>
                <a:latin typeface="+mj-lt"/>
                <a:cs typeface="Times New Roman" pitchFamily="18" charset="0"/>
              </a:rPr>
              <a:t>) </a:t>
            </a:r>
          </a:p>
          <a:p>
            <a:r>
              <a:rPr lang="en-US" dirty="0">
                <a:solidFill>
                  <a:schemeClr val="tx1">
                    <a:lumMod val="95000"/>
                    <a:lumOff val="5000"/>
                  </a:schemeClr>
                </a:solidFill>
                <a:latin typeface="+mj-lt"/>
                <a:cs typeface="Times New Roman" pitchFamily="18" charset="0"/>
              </a:rPr>
              <a:t>WHEN MATCHED THEN </a:t>
            </a:r>
          </a:p>
          <a:p>
            <a:r>
              <a:rPr lang="en-US" dirty="0">
                <a:solidFill>
                  <a:schemeClr val="tx1">
                    <a:lumMod val="95000"/>
                    <a:lumOff val="5000"/>
                  </a:schemeClr>
                </a:solidFill>
                <a:latin typeface="+mj-lt"/>
                <a:cs typeface="Times New Roman" pitchFamily="18" charset="0"/>
              </a:rPr>
              <a:t>	UPDATE SET </a:t>
            </a:r>
            <a:r>
              <a:rPr lang="en-US" dirty="0" err="1">
                <a:solidFill>
                  <a:schemeClr val="tx1">
                    <a:lumMod val="95000"/>
                    <a:lumOff val="5000"/>
                  </a:schemeClr>
                </a:solidFill>
                <a:latin typeface="+mj-lt"/>
                <a:cs typeface="Times New Roman" pitchFamily="18" charset="0"/>
              </a:rPr>
              <a:t>d.dname</a:t>
            </a:r>
            <a:r>
              <a:rPr lang="en-US" dirty="0">
                <a:solidFill>
                  <a:schemeClr val="tx1">
                    <a:lumMod val="95000"/>
                    <a:lumOff val="5000"/>
                  </a:schemeClr>
                </a:solidFill>
                <a:latin typeface="+mj-lt"/>
                <a:cs typeface="Times New Roman" pitchFamily="18" charset="0"/>
              </a:rPr>
              <a:t> = </a:t>
            </a:r>
            <a:r>
              <a:rPr lang="en-US" dirty="0" err="1">
                <a:solidFill>
                  <a:schemeClr val="tx1">
                    <a:lumMod val="95000"/>
                    <a:lumOff val="5000"/>
                  </a:schemeClr>
                </a:solidFill>
                <a:latin typeface="+mj-lt"/>
                <a:cs typeface="Times New Roman" pitchFamily="18" charset="0"/>
              </a:rPr>
              <a:t>o.dname</a:t>
            </a:r>
            <a:r>
              <a:rPr lang="en-US" dirty="0">
                <a:solidFill>
                  <a:schemeClr val="tx1">
                    <a:lumMod val="95000"/>
                    <a:lumOff val="5000"/>
                  </a:schemeClr>
                </a:solidFill>
                <a:latin typeface="+mj-lt"/>
                <a:cs typeface="Times New Roman" pitchFamily="18" charset="0"/>
              </a:rPr>
              <a:t>, d.loc = o.loc </a:t>
            </a: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p:txBody>
      </p:sp>
      <p:pic>
        <p:nvPicPr>
          <p:cNvPr id="7" name="Picture 6" descr="untitled3.bmp"/>
          <p:cNvPicPr>
            <a:picLocks noChangeAspect="1"/>
          </p:cNvPicPr>
          <p:nvPr/>
        </p:nvPicPr>
        <p:blipFill>
          <a:blip r:embed="rId4"/>
          <a:stretch>
            <a:fillRect/>
          </a:stretch>
        </p:blipFill>
        <p:spPr>
          <a:xfrm>
            <a:off x="428356" y="1907089"/>
            <a:ext cx="1180857" cy="1180857"/>
          </a:xfrm>
          <a:prstGeom prst="rect">
            <a:avLst/>
          </a:prstGeom>
        </p:spPr>
      </p:pic>
      <p:sp>
        <p:nvSpPr>
          <p:cNvPr id="7171" name="Rectangle 3"/>
          <p:cNvSpPr>
            <a:spLocks noGrp="1" noChangeArrowheads="1"/>
          </p:cNvSpPr>
          <p:nvPr>
            <p:ph type="body" idx="4294967295"/>
          </p:nvPr>
        </p:nvSpPr>
        <p:spPr>
          <a:xfrm>
            <a:off x="0" y="697230"/>
            <a:ext cx="10149840" cy="5383530"/>
          </a:xfrm>
        </p:spPr>
        <p:txBody>
          <a:bodyPr/>
          <a:lstStyle/>
          <a:p>
            <a:r>
              <a:rPr lang="en-US" sz="1800" dirty="0" smtClean="0"/>
              <a:t>DML:</a:t>
            </a:r>
          </a:p>
          <a:p>
            <a:pPr lvl="1"/>
            <a:r>
              <a:rPr lang="en-US" sz="1800" dirty="0" smtClean="0"/>
              <a:t>MERGE : </a:t>
            </a:r>
          </a:p>
          <a:p>
            <a:pPr lvl="2"/>
            <a:r>
              <a:rPr lang="en-US" sz="1800" dirty="0" smtClean="0">
                <a:latin typeface="+mj-lt"/>
              </a:rPr>
              <a:t>With the release of 10g, Oracle has added many enhancements to MERGE statement</a:t>
            </a:r>
          </a:p>
          <a:p>
            <a:pPr lvl="3"/>
            <a:r>
              <a:rPr lang="en-US" sz="1800" dirty="0" smtClean="0">
                <a:latin typeface="+mj-lt"/>
              </a:rPr>
              <a:t>It can now UPDATE, DELETE and INSERT with separate conditions for each.</a:t>
            </a:r>
          </a:p>
          <a:p>
            <a:pPr lvl="3"/>
            <a:r>
              <a:rPr lang="en-US" sz="1800" dirty="0" smtClean="0">
                <a:latin typeface="+mj-lt"/>
              </a:rPr>
              <a:t>It also supports UPDATE-only or INSERT-only operations.</a:t>
            </a:r>
          </a:p>
          <a:p>
            <a:pPr lvl="3"/>
            <a:r>
              <a:rPr lang="en-US" sz="1800" dirty="0" smtClean="0">
                <a:latin typeface="+mj-lt"/>
              </a:rPr>
              <a:t>Deleting during the merge operation</a:t>
            </a:r>
          </a:p>
          <a:p>
            <a:pPr lvl="2"/>
            <a:endParaRPr lang="en-US" dirty="0" smtClean="0"/>
          </a:p>
          <a:p>
            <a:pPr lvl="2"/>
            <a:endParaRPr lang="en-US" dirty="0"/>
          </a:p>
          <a:p>
            <a:pPr marL="731502" lvl="2" indent="0">
              <a:buNone/>
            </a:pPr>
            <a:r>
              <a:rPr lang="en-US" smtClean="0"/>
              <a:t>Example</a:t>
            </a:r>
            <a:r>
              <a:rPr lang="en-US" dirty="0" smtClean="0"/>
              <a:t>: Oracle 10g : UPDATE- only</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r>
              <a:rPr lang="en-US" dirty="0" smtClean="0"/>
              <a:t>Similarly for INSERT-only operations.</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r>
              <a:rPr lang="en-US" dirty="0" smtClean="0"/>
              <a:t>Oracle SQL</a:t>
            </a:r>
            <a:endParaRPr lang="en-US" dirty="0"/>
          </a:p>
        </p:txBody>
      </p:sp>
    </p:spTree>
    <p:extLst>
      <p:ext uri="{BB962C8B-B14F-4D97-AF65-F5344CB8AC3E}">
        <p14:creationId xmlns:p14="http://schemas.microsoft.com/office/powerpoint/2010/main" val="22580068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82150" y="990601"/>
            <a:ext cx="1085850" cy="1152525"/>
          </a:xfrm>
          <a:prstGeom prst="rect">
            <a:avLst/>
          </a:prstGeom>
          <a:noFill/>
          <a:ln w="9525">
            <a:noFill/>
            <a:miter lim="800000"/>
            <a:headEnd/>
            <a:tailEnd/>
          </a:ln>
        </p:spPr>
      </p:pic>
      <p:sp>
        <p:nvSpPr>
          <p:cNvPr id="19" name="Rounded Rectangle 18"/>
          <p:cNvSpPr/>
          <p:nvPr/>
        </p:nvSpPr>
        <p:spPr bwMode="auto">
          <a:xfrm>
            <a:off x="1826712" y="3407080"/>
            <a:ext cx="7239000" cy="2057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MERGE INTO dept d </a:t>
            </a:r>
          </a:p>
          <a:p>
            <a:r>
              <a:rPr lang="en-US" dirty="0">
                <a:solidFill>
                  <a:schemeClr val="tx1">
                    <a:lumMod val="95000"/>
                    <a:lumOff val="5000"/>
                  </a:schemeClr>
                </a:solidFill>
                <a:latin typeface="+mj-lt"/>
                <a:cs typeface="Times New Roman" pitchFamily="18" charset="0"/>
              </a:rPr>
              <a:t>USING </a:t>
            </a:r>
            <a:r>
              <a:rPr lang="en-US" dirty="0" err="1">
                <a:solidFill>
                  <a:schemeClr val="tx1">
                    <a:lumMod val="95000"/>
                    <a:lumOff val="5000"/>
                  </a:schemeClr>
                </a:solidFill>
                <a:latin typeface="+mj-lt"/>
                <a:cs typeface="Times New Roman" pitchFamily="18" charset="0"/>
              </a:rPr>
              <a:t>dept_online</a:t>
            </a:r>
            <a:r>
              <a:rPr lang="en-US" dirty="0">
                <a:solidFill>
                  <a:schemeClr val="tx1">
                    <a:lumMod val="95000"/>
                    <a:lumOff val="5000"/>
                  </a:schemeClr>
                </a:solidFill>
                <a:latin typeface="+mj-lt"/>
                <a:cs typeface="Times New Roman" pitchFamily="18" charset="0"/>
              </a:rPr>
              <a:t> o</a:t>
            </a:r>
          </a:p>
          <a:p>
            <a:r>
              <a:rPr lang="en-US" dirty="0">
                <a:solidFill>
                  <a:schemeClr val="tx1">
                    <a:lumMod val="95000"/>
                    <a:lumOff val="5000"/>
                  </a:schemeClr>
                </a:solidFill>
                <a:latin typeface="+mj-lt"/>
                <a:cs typeface="Times New Roman" pitchFamily="18" charset="0"/>
              </a:rPr>
              <a:t> ON (</a:t>
            </a:r>
            <a:r>
              <a:rPr lang="en-US" dirty="0" err="1">
                <a:solidFill>
                  <a:schemeClr val="tx1">
                    <a:lumMod val="95000"/>
                    <a:lumOff val="5000"/>
                  </a:schemeClr>
                </a:solidFill>
                <a:latin typeface="+mj-lt"/>
                <a:cs typeface="Times New Roman" pitchFamily="18" charset="0"/>
              </a:rPr>
              <a:t>d.deptno</a:t>
            </a:r>
            <a:r>
              <a:rPr lang="en-US" dirty="0">
                <a:solidFill>
                  <a:schemeClr val="tx1">
                    <a:lumMod val="95000"/>
                    <a:lumOff val="5000"/>
                  </a:schemeClr>
                </a:solidFill>
                <a:latin typeface="+mj-lt"/>
                <a:cs typeface="Times New Roman" pitchFamily="18" charset="0"/>
              </a:rPr>
              <a:t> = </a:t>
            </a:r>
            <a:r>
              <a:rPr lang="en-US" dirty="0" err="1">
                <a:solidFill>
                  <a:schemeClr val="tx1">
                    <a:lumMod val="95000"/>
                    <a:lumOff val="5000"/>
                  </a:schemeClr>
                </a:solidFill>
                <a:latin typeface="+mj-lt"/>
                <a:cs typeface="Times New Roman" pitchFamily="18" charset="0"/>
              </a:rPr>
              <a:t>o.deptno</a:t>
            </a:r>
            <a:r>
              <a:rPr lang="en-US" dirty="0">
                <a:solidFill>
                  <a:schemeClr val="tx1">
                    <a:lumMod val="95000"/>
                    <a:lumOff val="5000"/>
                  </a:schemeClr>
                </a:solidFill>
                <a:latin typeface="+mj-lt"/>
                <a:cs typeface="Times New Roman" pitchFamily="18" charset="0"/>
              </a:rPr>
              <a:t>) </a:t>
            </a:r>
          </a:p>
          <a:p>
            <a:r>
              <a:rPr lang="en-US" dirty="0">
                <a:solidFill>
                  <a:schemeClr val="tx1">
                    <a:lumMod val="95000"/>
                    <a:lumOff val="5000"/>
                  </a:schemeClr>
                </a:solidFill>
                <a:latin typeface="+mj-lt"/>
                <a:cs typeface="Times New Roman" pitchFamily="18" charset="0"/>
              </a:rPr>
              <a:t>WHEN MATCHED THEN </a:t>
            </a:r>
          </a:p>
          <a:p>
            <a:r>
              <a:rPr lang="en-US" dirty="0">
                <a:solidFill>
                  <a:schemeClr val="tx1">
                    <a:lumMod val="95000"/>
                    <a:lumOff val="5000"/>
                  </a:schemeClr>
                </a:solidFill>
                <a:latin typeface="+mj-lt"/>
                <a:cs typeface="Times New Roman" pitchFamily="18" charset="0"/>
              </a:rPr>
              <a:t>	UPDATE SET </a:t>
            </a:r>
            <a:r>
              <a:rPr lang="en-US" dirty="0" err="1">
                <a:solidFill>
                  <a:schemeClr val="tx1">
                    <a:lumMod val="95000"/>
                    <a:lumOff val="5000"/>
                  </a:schemeClr>
                </a:solidFill>
                <a:latin typeface="+mj-lt"/>
                <a:cs typeface="Times New Roman" pitchFamily="18" charset="0"/>
              </a:rPr>
              <a:t>d.dname</a:t>
            </a:r>
            <a:r>
              <a:rPr lang="en-US" dirty="0">
                <a:solidFill>
                  <a:schemeClr val="tx1">
                    <a:lumMod val="95000"/>
                    <a:lumOff val="5000"/>
                  </a:schemeClr>
                </a:solidFill>
                <a:latin typeface="+mj-lt"/>
                <a:cs typeface="Times New Roman" pitchFamily="18" charset="0"/>
              </a:rPr>
              <a:t> = </a:t>
            </a:r>
            <a:r>
              <a:rPr lang="en-US" dirty="0" err="1">
                <a:solidFill>
                  <a:schemeClr val="tx1">
                    <a:lumMod val="95000"/>
                    <a:lumOff val="5000"/>
                  </a:schemeClr>
                </a:solidFill>
                <a:latin typeface="+mj-lt"/>
                <a:cs typeface="Times New Roman" pitchFamily="18" charset="0"/>
              </a:rPr>
              <a:t>o.dname</a:t>
            </a:r>
            <a:r>
              <a:rPr lang="en-US" dirty="0">
                <a:solidFill>
                  <a:schemeClr val="tx1">
                    <a:lumMod val="95000"/>
                    <a:lumOff val="5000"/>
                  </a:schemeClr>
                </a:solidFill>
                <a:latin typeface="+mj-lt"/>
                <a:cs typeface="Times New Roman" pitchFamily="18" charset="0"/>
              </a:rPr>
              <a:t>, d.loc = o.loc </a:t>
            </a:r>
          </a:p>
          <a:p>
            <a:r>
              <a:rPr lang="en-US" dirty="0">
                <a:solidFill>
                  <a:schemeClr val="tx1">
                    <a:lumMod val="95000"/>
                    <a:lumOff val="5000"/>
                  </a:schemeClr>
                </a:solidFill>
                <a:latin typeface="+mj-lt"/>
                <a:cs typeface="Times New Roman" pitchFamily="18" charset="0"/>
              </a:rPr>
              <a:t>	WHERE </a:t>
            </a:r>
            <a:r>
              <a:rPr lang="en-US" dirty="0" err="1">
                <a:solidFill>
                  <a:schemeClr val="tx1">
                    <a:lumMod val="95000"/>
                    <a:lumOff val="5000"/>
                  </a:schemeClr>
                </a:solidFill>
                <a:latin typeface="+mj-lt"/>
                <a:cs typeface="Times New Roman" pitchFamily="18" charset="0"/>
              </a:rPr>
              <a:t>d.deptno</a:t>
            </a:r>
            <a:r>
              <a:rPr lang="en-US" dirty="0">
                <a:solidFill>
                  <a:schemeClr val="tx1">
                    <a:lumMod val="95000"/>
                    <a:lumOff val="5000"/>
                  </a:schemeClr>
                </a:solidFill>
                <a:latin typeface="+mj-lt"/>
                <a:cs typeface="Times New Roman" pitchFamily="18" charset="0"/>
              </a:rPr>
              <a:t> IN (10,20,30)</a:t>
            </a: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p:txBody>
      </p:sp>
      <p:pic>
        <p:nvPicPr>
          <p:cNvPr id="7" name="Picture 6" descr="untitled3.bmp"/>
          <p:cNvPicPr>
            <a:picLocks noChangeAspect="1"/>
          </p:cNvPicPr>
          <p:nvPr/>
        </p:nvPicPr>
        <p:blipFill>
          <a:blip r:embed="rId4"/>
          <a:stretch>
            <a:fillRect/>
          </a:stretch>
        </p:blipFill>
        <p:spPr>
          <a:xfrm>
            <a:off x="0" y="2032349"/>
            <a:ext cx="1180857" cy="1180857"/>
          </a:xfrm>
          <a:prstGeom prst="rect">
            <a:avLst/>
          </a:prstGeom>
        </p:spPr>
      </p:pic>
      <p:sp>
        <p:nvSpPr>
          <p:cNvPr id="7171" name="Rectangle 3"/>
          <p:cNvSpPr>
            <a:spLocks noGrp="1" noChangeArrowheads="1"/>
          </p:cNvSpPr>
          <p:nvPr>
            <p:ph type="body" idx="4294967295"/>
          </p:nvPr>
        </p:nvSpPr>
        <p:spPr>
          <a:xfrm>
            <a:off x="0" y="954088"/>
            <a:ext cx="11952650" cy="5410200"/>
          </a:xfrm>
        </p:spPr>
        <p:txBody>
          <a:bodyPr/>
          <a:lstStyle/>
          <a:p>
            <a:r>
              <a:rPr lang="en-US" sz="1800" dirty="0" smtClean="0"/>
              <a:t>DML:</a:t>
            </a:r>
          </a:p>
          <a:p>
            <a:pPr lvl="1"/>
            <a:r>
              <a:rPr lang="en-US" sz="1800" dirty="0" smtClean="0">
                <a:latin typeface="+mj-lt"/>
              </a:rPr>
              <a:t>MERGE : </a:t>
            </a:r>
          </a:p>
          <a:p>
            <a:pPr lvl="2"/>
            <a:r>
              <a:rPr lang="en-US" sz="1800" dirty="0" smtClean="0">
                <a:latin typeface="+mj-lt"/>
              </a:rPr>
              <a:t>With Oracle 10g, we can  now apply additional conditions to the UPDATE or INSERT operation within a MERGE. </a:t>
            </a:r>
          </a:p>
          <a:p>
            <a:pPr lvl="3"/>
            <a:r>
              <a:rPr lang="en-US" sz="1800" dirty="0" smtClean="0">
                <a:latin typeface="+mj-lt"/>
              </a:rPr>
              <a:t>This is extremely useful if we have different rules for when a record is updated or inserted but we do not wish to restrict the ON condition that joins source and target together.</a:t>
            </a:r>
          </a:p>
          <a:p>
            <a:pPr lvl="2"/>
            <a:endParaRPr lang="en-US" sz="1800" dirty="0" smtClean="0">
              <a:latin typeface="+mj-lt"/>
            </a:endParaRPr>
          </a:p>
          <a:p>
            <a:pPr lvl="2"/>
            <a:endParaRPr lang="en-US" dirty="0">
              <a:latin typeface="+mj-lt"/>
            </a:endParaRPr>
          </a:p>
          <a:p>
            <a:pPr lvl="2"/>
            <a:endParaRPr lang="en-US" dirty="0" smtClean="0">
              <a:latin typeface="+mj-lt"/>
            </a:endParaRPr>
          </a:p>
          <a:p>
            <a:pPr lvl="2"/>
            <a:endParaRPr lang="en-US" dirty="0">
              <a:latin typeface="+mj-lt"/>
            </a:endParaRPr>
          </a:p>
          <a:p>
            <a:pPr lvl="2"/>
            <a:endParaRPr lang="en-US" dirty="0" smtClean="0">
              <a:latin typeface="+mj-lt"/>
            </a:endParaRPr>
          </a:p>
          <a:p>
            <a:pPr lvl="2"/>
            <a:endParaRPr lang="en-US" dirty="0" smtClean="0">
              <a:latin typeface="+mj-lt"/>
            </a:endParaRPr>
          </a:p>
          <a:p>
            <a:pPr lvl="2"/>
            <a:endParaRPr lang="en-US" dirty="0">
              <a:latin typeface="+mj-lt"/>
            </a:endParaRPr>
          </a:p>
          <a:p>
            <a:pPr lvl="2"/>
            <a:endParaRPr lang="en-US" dirty="0" smtClean="0">
              <a:latin typeface="+mj-lt"/>
            </a:endParaRPr>
          </a:p>
          <a:p>
            <a:pPr lvl="2"/>
            <a:endParaRPr lang="en-US" dirty="0">
              <a:latin typeface="+mj-lt"/>
            </a:endParaRPr>
          </a:p>
          <a:p>
            <a:pPr lvl="2"/>
            <a:r>
              <a:rPr lang="en-US" dirty="0" smtClean="0">
                <a:latin typeface="+mj-lt"/>
              </a:rPr>
              <a:t>Example: Oracle 10g : Conditional </a:t>
            </a:r>
            <a:r>
              <a:rPr lang="en-US" dirty="0" err="1" smtClean="0">
                <a:latin typeface="+mj-lt"/>
              </a:rPr>
              <a:t>dml</a:t>
            </a:r>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1"/>
            <a:endParaRPr lang="en-US" dirty="0" smtClean="0">
              <a:latin typeface="+mj-lt"/>
            </a:endParaRPr>
          </a:p>
          <a:p>
            <a:pPr lvl="2">
              <a:buNone/>
            </a:pPr>
            <a:endParaRPr lang="en-US" dirty="0" smtClean="0">
              <a:latin typeface="+mj-lt"/>
            </a:endParaRPr>
          </a:p>
        </p:txBody>
      </p:sp>
      <p:sp>
        <p:nvSpPr>
          <p:cNvPr id="2" name="Title 1"/>
          <p:cNvSpPr>
            <a:spLocks noGrp="1"/>
          </p:cNvSpPr>
          <p:nvPr>
            <p:ph type="title" idx="4294967295"/>
          </p:nvPr>
        </p:nvSpPr>
        <p:spPr/>
        <p:txBody>
          <a:bodyPr/>
          <a:lstStyle/>
          <a:p>
            <a:r>
              <a:rPr lang="en-US" dirty="0" smtClean="0"/>
              <a:t>Oracle SQL</a:t>
            </a:r>
            <a:endParaRPr lang="en-US" dirty="0"/>
          </a:p>
        </p:txBody>
      </p:sp>
    </p:spTree>
    <p:extLst>
      <p:ext uri="{BB962C8B-B14F-4D97-AF65-F5344CB8AC3E}">
        <p14:creationId xmlns:p14="http://schemas.microsoft.com/office/powerpoint/2010/main" val="4372254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82150" y="990601"/>
            <a:ext cx="1085850" cy="1152525"/>
          </a:xfrm>
          <a:prstGeom prst="rect">
            <a:avLst/>
          </a:prstGeom>
          <a:noFill/>
          <a:ln w="9525">
            <a:noFill/>
            <a:miter lim="800000"/>
            <a:headEnd/>
            <a:tailEnd/>
          </a:ln>
        </p:spPr>
      </p:pic>
      <p:sp>
        <p:nvSpPr>
          <p:cNvPr id="19" name="Rounded Rectangle 18"/>
          <p:cNvSpPr/>
          <p:nvPr/>
        </p:nvSpPr>
        <p:spPr bwMode="auto">
          <a:xfrm>
            <a:off x="307041" y="4099198"/>
            <a:ext cx="9818034" cy="2415249"/>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MERGE INTO </a:t>
            </a:r>
            <a:r>
              <a:rPr lang="en-US" dirty="0" err="1">
                <a:solidFill>
                  <a:schemeClr val="tx1">
                    <a:lumMod val="95000"/>
                    <a:lumOff val="5000"/>
                  </a:schemeClr>
                </a:solidFill>
                <a:latin typeface="+mj-lt"/>
                <a:cs typeface="Times New Roman" pitchFamily="18" charset="0"/>
              </a:rPr>
              <a:t>emp</a:t>
            </a:r>
            <a:r>
              <a:rPr lang="en-US" dirty="0">
                <a:solidFill>
                  <a:schemeClr val="tx1">
                    <a:lumMod val="95000"/>
                    <a:lumOff val="5000"/>
                  </a:schemeClr>
                </a:solidFill>
                <a:latin typeface="+mj-lt"/>
                <a:cs typeface="Times New Roman" pitchFamily="18" charset="0"/>
              </a:rPr>
              <a:t> e1 </a:t>
            </a:r>
          </a:p>
          <a:p>
            <a:r>
              <a:rPr lang="en-US" dirty="0">
                <a:solidFill>
                  <a:schemeClr val="tx1">
                    <a:lumMod val="95000"/>
                    <a:lumOff val="5000"/>
                  </a:schemeClr>
                </a:solidFill>
                <a:latin typeface="+mj-lt"/>
                <a:cs typeface="Times New Roman" pitchFamily="18" charset="0"/>
              </a:rPr>
              <a:t>USING </a:t>
            </a:r>
            <a:r>
              <a:rPr lang="en-US" dirty="0" err="1">
                <a:solidFill>
                  <a:schemeClr val="tx1">
                    <a:lumMod val="95000"/>
                    <a:lumOff val="5000"/>
                  </a:schemeClr>
                </a:solidFill>
                <a:latin typeface="+mj-lt"/>
                <a:cs typeface="Times New Roman" pitchFamily="18" charset="0"/>
              </a:rPr>
              <a:t>emp_load</a:t>
            </a:r>
            <a:r>
              <a:rPr lang="en-US" dirty="0">
                <a:solidFill>
                  <a:schemeClr val="tx1">
                    <a:lumMod val="95000"/>
                    <a:lumOff val="5000"/>
                  </a:schemeClr>
                </a:solidFill>
                <a:latin typeface="+mj-lt"/>
                <a:cs typeface="Times New Roman" pitchFamily="18" charset="0"/>
              </a:rPr>
              <a:t> e2 </a:t>
            </a:r>
          </a:p>
          <a:p>
            <a:r>
              <a:rPr lang="en-US" dirty="0">
                <a:solidFill>
                  <a:schemeClr val="tx1">
                    <a:lumMod val="95000"/>
                    <a:lumOff val="5000"/>
                  </a:schemeClr>
                </a:solidFill>
                <a:latin typeface="+mj-lt"/>
                <a:cs typeface="Times New Roman" pitchFamily="18" charset="0"/>
              </a:rPr>
              <a:t>ON (e2.empno = e1.empno) </a:t>
            </a:r>
          </a:p>
          <a:p>
            <a:r>
              <a:rPr lang="en-US" dirty="0">
                <a:solidFill>
                  <a:schemeClr val="tx1">
                    <a:lumMod val="95000"/>
                    <a:lumOff val="5000"/>
                  </a:schemeClr>
                </a:solidFill>
                <a:latin typeface="+mj-lt"/>
                <a:cs typeface="Times New Roman" pitchFamily="18" charset="0"/>
              </a:rPr>
              <a:t>WHEN MATCHED THEN </a:t>
            </a:r>
          </a:p>
          <a:p>
            <a:r>
              <a:rPr lang="en-US" dirty="0">
                <a:solidFill>
                  <a:schemeClr val="tx1">
                    <a:lumMod val="95000"/>
                    <a:lumOff val="5000"/>
                  </a:schemeClr>
                </a:solidFill>
                <a:latin typeface="+mj-lt"/>
                <a:cs typeface="Times New Roman" pitchFamily="18" charset="0"/>
              </a:rPr>
              <a:t>	UPDATE SET e1.sal = e2.sal DELETE WHERE </a:t>
            </a:r>
            <a:r>
              <a:rPr lang="en-US" dirty="0" err="1">
                <a:solidFill>
                  <a:schemeClr val="tx1">
                    <a:lumMod val="95000"/>
                    <a:lumOff val="5000"/>
                  </a:schemeClr>
                </a:solidFill>
                <a:latin typeface="+mj-lt"/>
                <a:cs typeface="Times New Roman" pitchFamily="18" charset="0"/>
              </a:rPr>
              <a:t>sal</a:t>
            </a:r>
            <a:r>
              <a:rPr lang="en-US" dirty="0">
                <a:solidFill>
                  <a:schemeClr val="tx1">
                    <a:lumMod val="95000"/>
                    <a:lumOff val="5000"/>
                  </a:schemeClr>
                </a:solidFill>
                <a:latin typeface="+mj-lt"/>
                <a:cs typeface="Times New Roman" pitchFamily="18" charset="0"/>
              </a:rPr>
              <a:t> &lt;= 0 </a:t>
            </a:r>
          </a:p>
          <a:p>
            <a:r>
              <a:rPr lang="en-US" dirty="0">
                <a:solidFill>
                  <a:schemeClr val="tx1">
                    <a:lumMod val="95000"/>
                    <a:lumOff val="5000"/>
                  </a:schemeClr>
                </a:solidFill>
                <a:latin typeface="+mj-lt"/>
                <a:cs typeface="Times New Roman" pitchFamily="18" charset="0"/>
              </a:rPr>
              <a:t>WHEN NOT MATCHED THEN </a:t>
            </a:r>
          </a:p>
          <a:p>
            <a:r>
              <a:rPr lang="en-US" dirty="0">
                <a:solidFill>
                  <a:schemeClr val="tx1">
                    <a:lumMod val="95000"/>
                    <a:lumOff val="5000"/>
                  </a:schemeClr>
                </a:solidFill>
                <a:latin typeface="+mj-lt"/>
                <a:cs typeface="Times New Roman" pitchFamily="18" charset="0"/>
              </a:rPr>
              <a:t>	INSERT (</a:t>
            </a:r>
            <a:r>
              <a:rPr lang="en-US" dirty="0" err="1">
                <a:solidFill>
                  <a:schemeClr val="tx1">
                    <a:lumMod val="95000"/>
                    <a:lumOff val="5000"/>
                  </a:schemeClr>
                </a:solidFill>
                <a:latin typeface="+mj-lt"/>
                <a:cs typeface="Times New Roman" pitchFamily="18" charset="0"/>
              </a:rPr>
              <a:t>empno</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ename</a:t>
            </a:r>
            <a:r>
              <a:rPr lang="en-US" dirty="0">
                <a:solidFill>
                  <a:schemeClr val="tx1">
                    <a:lumMod val="95000"/>
                    <a:lumOff val="5000"/>
                  </a:schemeClr>
                </a:solidFill>
                <a:latin typeface="+mj-lt"/>
                <a:cs typeface="Times New Roman" pitchFamily="18" charset="0"/>
              </a:rPr>
              <a:t>, job, mgr, </a:t>
            </a:r>
            <a:r>
              <a:rPr lang="en-US" dirty="0" err="1">
                <a:solidFill>
                  <a:schemeClr val="tx1">
                    <a:lumMod val="95000"/>
                    <a:lumOff val="5000"/>
                  </a:schemeClr>
                </a:solidFill>
                <a:latin typeface="+mj-lt"/>
                <a:cs typeface="Times New Roman" pitchFamily="18" charset="0"/>
              </a:rPr>
              <a:t>hiredate</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sal</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comm</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deptno</a:t>
            </a:r>
            <a:r>
              <a:rPr lang="en-US" dirty="0">
                <a:solidFill>
                  <a:schemeClr val="tx1">
                    <a:lumMod val="95000"/>
                    <a:lumOff val="5000"/>
                  </a:schemeClr>
                </a:solidFill>
                <a:latin typeface="+mj-lt"/>
                <a:cs typeface="Times New Roman" pitchFamily="18" charset="0"/>
              </a:rPr>
              <a:t>) VALUES (e2.empno, e2.ename, e2.job, e2.mgr, e2.hiredate, e2.sal, e2.comm, e2.deptno);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p:txBody>
      </p:sp>
      <p:pic>
        <p:nvPicPr>
          <p:cNvPr id="6" name="Picture 5" descr="untitled3.bmp"/>
          <p:cNvPicPr>
            <a:picLocks noChangeAspect="1"/>
          </p:cNvPicPr>
          <p:nvPr/>
        </p:nvPicPr>
        <p:blipFill>
          <a:blip r:embed="rId4"/>
          <a:stretch>
            <a:fillRect/>
          </a:stretch>
        </p:blipFill>
        <p:spPr>
          <a:xfrm>
            <a:off x="559497" y="1869510"/>
            <a:ext cx="1180857" cy="1180857"/>
          </a:xfrm>
          <a:prstGeom prst="rect">
            <a:avLst/>
          </a:prstGeom>
        </p:spPr>
      </p:pic>
      <p:sp>
        <p:nvSpPr>
          <p:cNvPr id="7171" name="Rectangle 3"/>
          <p:cNvSpPr>
            <a:spLocks noGrp="1" noChangeArrowheads="1"/>
          </p:cNvSpPr>
          <p:nvPr>
            <p:ph type="body" idx="4294967295"/>
          </p:nvPr>
        </p:nvSpPr>
        <p:spPr>
          <a:xfrm>
            <a:off x="0" y="638175"/>
            <a:ext cx="8915400" cy="5410200"/>
          </a:xfrm>
        </p:spPr>
        <p:txBody>
          <a:bodyPr/>
          <a:lstStyle/>
          <a:p>
            <a:r>
              <a:rPr lang="en-US" sz="1800" dirty="0" smtClean="0"/>
              <a:t>DML:</a:t>
            </a:r>
          </a:p>
          <a:p>
            <a:pPr lvl="1"/>
            <a:r>
              <a:rPr lang="en-US" sz="1800" dirty="0" smtClean="0">
                <a:latin typeface="+mj-lt"/>
              </a:rPr>
              <a:t>MERGE : </a:t>
            </a:r>
          </a:p>
          <a:p>
            <a:pPr lvl="2"/>
            <a:r>
              <a:rPr lang="en-US" sz="1800" dirty="0" smtClean="0">
                <a:latin typeface="+mj-lt"/>
              </a:rPr>
              <a:t>With Oracle 10g, we can  conditionally DELETE rows from the target dataset during an UPDATE operation.  </a:t>
            </a:r>
          </a:p>
          <a:p>
            <a:pPr lvl="3"/>
            <a:r>
              <a:rPr lang="en-US" sz="1800" dirty="0" smtClean="0">
                <a:latin typeface="+mj-lt"/>
              </a:rPr>
              <a:t>The DELETE works against conditions on the </a:t>
            </a:r>
            <a:r>
              <a:rPr lang="en-US" sz="1800" b="1" dirty="0" smtClean="0">
                <a:latin typeface="+mj-lt"/>
              </a:rPr>
              <a:t>target</a:t>
            </a:r>
            <a:r>
              <a:rPr lang="en-US" sz="1800" dirty="0" smtClean="0">
                <a:latin typeface="+mj-lt"/>
              </a:rPr>
              <a:t> data, not the source. </a:t>
            </a:r>
          </a:p>
          <a:p>
            <a:pPr lvl="3"/>
            <a:r>
              <a:rPr lang="en-US" sz="1800" dirty="0" smtClean="0">
                <a:latin typeface="+mj-lt"/>
              </a:rPr>
              <a:t>The DELETE works only on rows that have been updated as a result of the MERGE. Any rows in the target table that are not touched by the MERGE are not deleted, even if they satisfy the DELETE criteria.</a:t>
            </a:r>
          </a:p>
          <a:p>
            <a:pPr lvl="3"/>
            <a:r>
              <a:rPr lang="en-US" sz="1800" dirty="0" smtClean="0">
                <a:latin typeface="+mj-lt"/>
              </a:rPr>
              <a:t>Example: Oracle 10g : Conditional </a:t>
            </a:r>
            <a:r>
              <a:rPr lang="en-US" sz="1800" dirty="0" err="1" smtClean="0">
                <a:latin typeface="+mj-lt"/>
              </a:rPr>
              <a:t>dml</a:t>
            </a:r>
            <a:endParaRPr lang="en-US" sz="1800" dirty="0" smtClean="0">
              <a:latin typeface="+mj-lt"/>
            </a:endParaRP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
        <p:nvSpPr>
          <p:cNvPr id="2" name="Title 1"/>
          <p:cNvSpPr>
            <a:spLocks noGrp="1"/>
          </p:cNvSpPr>
          <p:nvPr>
            <p:ph type="title" idx="4294967295"/>
          </p:nvPr>
        </p:nvSpPr>
        <p:spPr/>
        <p:txBody>
          <a:bodyPr/>
          <a:lstStyle/>
          <a:p>
            <a:r>
              <a:rPr lang="en-US" dirty="0" smtClean="0"/>
              <a:t>Oracle SQL</a:t>
            </a:r>
            <a:endParaRPr lang="en-US" dirty="0"/>
          </a:p>
        </p:txBody>
      </p:sp>
    </p:spTree>
    <p:extLst>
      <p:ext uri="{BB962C8B-B14F-4D97-AF65-F5344CB8AC3E}">
        <p14:creationId xmlns:p14="http://schemas.microsoft.com/office/powerpoint/2010/main" val="13795634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5"/>
          <p:cNvPicPr>
            <a:picLocks noChangeAspect="1" noChangeArrowheads="1"/>
          </p:cNvPicPr>
          <p:nvPr/>
        </p:nvPicPr>
        <p:blipFill>
          <a:blip r:embed="rId3"/>
          <a:srcRect/>
          <a:stretch>
            <a:fillRect/>
          </a:stretch>
        </p:blipFill>
        <p:spPr bwMode="auto">
          <a:xfrm>
            <a:off x="5105401" y="2286000"/>
            <a:ext cx="2187575" cy="2514600"/>
          </a:xfrm>
          <a:prstGeom prst="rect">
            <a:avLst/>
          </a:prstGeom>
          <a:noFill/>
          <a:ln w="12700">
            <a:noFill/>
            <a:miter lim="800000"/>
            <a:headEnd/>
            <a:tailEnd/>
          </a:ln>
        </p:spPr>
      </p:pic>
      <p:sp>
        <p:nvSpPr>
          <p:cNvPr id="28675" name="Rectangle 2"/>
          <p:cNvSpPr>
            <a:spLocks noGrp="1" noChangeArrowheads="1"/>
          </p:cNvSpPr>
          <p:nvPr>
            <p:ph type="title"/>
          </p:nvPr>
        </p:nvSpPr>
        <p:spPr>
          <a:xfrm>
            <a:off x="2057401" y="304801"/>
            <a:ext cx="8910637" cy="504825"/>
          </a:xfrm>
        </p:spPr>
        <p:txBody>
          <a:bodyPr/>
          <a:lstStyle/>
          <a:p>
            <a:pPr eaLnBrk="1" hangingPunct="1"/>
            <a:r>
              <a:rPr lang="en-US" altLang="ja-JP" dirty="0" smtClean="0">
                <a:ea typeface="ＭＳ Ｐゴシック" pitchFamily="34" charset="-128"/>
              </a:rPr>
              <a:t>Brainstorm</a:t>
            </a:r>
            <a:endParaRPr lang="en-US" dirty="0" smtClean="0"/>
          </a:p>
        </p:txBody>
      </p:sp>
    </p:spTree>
    <p:extLst>
      <p:ext uri="{BB962C8B-B14F-4D97-AF65-F5344CB8AC3E}">
        <p14:creationId xmlns:p14="http://schemas.microsoft.com/office/powerpoint/2010/main" val="35350804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ctrTitle"/>
          </p:nvPr>
        </p:nvSpPr>
        <p:spPr/>
        <p:txBody>
          <a:bodyPr/>
          <a:lstStyle/>
          <a:p>
            <a:r>
              <a:rPr lang="en-US" altLang="en-US" sz="3000"/>
              <a:t>Questions</a:t>
            </a:r>
          </a:p>
        </p:txBody>
      </p:sp>
    </p:spTree>
    <p:extLst>
      <p:ext uri="{BB962C8B-B14F-4D97-AF65-F5344CB8AC3E}">
        <p14:creationId xmlns:p14="http://schemas.microsoft.com/office/powerpoint/2010/main" val="36793230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de-DE" sz="4400" dirty="0"/>
              <a:t>Oracle SQL</a:t>
            </a:r>
          </a:p>
        </p:txBody>
      </p:sp>
      <p:sp>
        <p:nvSpPr>
          <p:cNvPr id="5123" name="Rectangle 3"/>
          <p:cNvSpPr>
            <a:spLocks noGrp="1" noChangeArrowheads="1"/>
          </p:cNvSpPr>
          <p:nvPr>
            <p:ph type="subTitle" idx="1"/>
          </p:nvPr>
        </p:nvSpPr>
        <p:spPr>
          <a:xfrm>
            <a:off x="471556" y="3935121"/>
            <a:ext cx="3713601" cy="287259"/>
          </a:xfrm>
        </p:spPr>
        <p:txBody>
          <a:bodyPr>
            <a:normAutofit fontScale="25000" lnSpcReduction="20000"/>
          </a:bodyPr>
          <a:lstStyle/>
          <a:p>
            <a:pPr eaLnBrk="1" hangingPunct="1"/>
            <a:endParaRPr lang="en-US" sz="3200" dirty="0"/>
          </a:p>
          <a:p>
            <a:pPr eaLnBrk="1" hangingPunct="1"/>
            <a:r>
              <a:rPr lang="en-US" sz="3200" dirty="0"/>
              <a:t>TCL – Transaction Control  Language</a:t>
            </a:r>
          </a:p>
        </p:txBody>
      </p:sp>
    </p:spTree>
    <p:extLst>
      <p:ext uri="{BB962C8B-B14F-4D97-AF65-F5344CB8AC3E}">
        <p14:creationId xmlns:p14="http://schemas.microsoft.com/office/powerpoint/2010/main" val="4913961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smtClean="0"/>
              <a:t>Oracle SQL</a:t>
            </a:r>
            <a:endParaRPr lang="en-US" dirty="0"/>
          </a:p>
        </p:txBody>
      </p:sp>
      <p:sp>
        <p:nvSpPr>
          <p:cNvPr id="7171" name="Rectangle 3"/>
          <p:cNvSpPr>
            <a:spLocks noGrp="1" noChangeArrowheads="1"/>
          </p:cNvSpPr>
          <p:nvPr>
            <p:ph type="body" idx="4294967295"/>
          </p:nvPr>
        </p:nvSpPr>
        <p:spPr>
          <a:xfrm>
            <a:off x="0" y="990600"/>
            <a:ext cx="8661400" cy="5410200"/>
          </a:xfrm>
        </p:spPr>
        <p:txBody>
          <a:bodyPr/>
          <a:lstStyle/>
          <a:p>
            <a:r>
              <a:rPr lang="en-US" sz="1800" dirty="0" smtClean="0"/>
              <a:t>TCL:</a:t>
            </a:r>
          </a:p>
          <a:p>
            <a:pPr lvl="1"/>
            <a:r>
              <a:rPr lang="en-US" sz="1800" dirty="0" smtClean="0">
                <a:latin typeface="+mj-lt"/>
              </a:rPr>
              <a:t>Transaction Control Language</a:t>
            </a:r>
          </a:p>
          <a:p>
            <a:pPr lvl="2"/>
            <a:r>
              <a:rPr lang="en-US" sz="1800" dirty="0" smtClean="0">
                <a:latin typeface="+mj-lt"/>
              </a:rPr>
              <a:t>Properties of TCL</a:t>
            </a:r>
          </a:p>
          <a:p>
            <a:pPr lvl="2"/>
            <a:r>
              <a:rPr lang="en-US" sz="1800" dirty="0" smtClean="0">
                <a:latin typeface="+mj-lt"/>
              </a:rPr>
              <a:t>Commit</a:t>
            </a:r>
          </a:p>
          <a:p>
            <a:pPr lvl="2"/>
            <a:r>
              <a:rPr lang="en-US" sz="1800" dirty="0" smtClean="0">
                <a:latin typeface="+mj-lt"/>
              </a:rPr>
              <a:t>Rollback</a:t>
            </a:r>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Tree>
    <p:extLst>
      <p:ext uri="{BB962C8B-B14F-4D97-AF65-F5344CB8AC3E}">
        <p14:creationId xmlns:p14="http://schemas.microsoft.com/office/powerpoint/2010/main" val="3553065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2362200" y="2345098"/>
            <a:ext cx="67056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latin typeface="+mj-lt"/>
              </a:rPr>
              <a:t>GRANT SELECT, INSERT, UPDATE, DELETE ON </a:t>
            </a:r>
            <a:r>
              <a:rPr lang="en-US" dirty="0" err="1">
                <a:latin typeface="+mj-lt"/>
              </a:rPr>
              <a:t>training.employees</a:t>
            </a:r>
            <a:r>
              <a:rPr lang="en-US" dirty="0">
                <a:latin typeface="+mj-lt"/>
              </a:rPr>
              <a:t> TO Trainer;</a:t>
            </a:r>
            <a:r>
              <a:rPr lang="en-US" dirty="0">
                <a:solidFill>
                  <a:schemeClr val="tx1">
                    <a:lumMod val="95000"/>
                    <a:lumOff val="5000"/>
                  </a:schemeClr>
                </a:solidFill>
                <a:latin typeface="+mj-lt"/>
                <a:cs typeface="Times New Roman" pitchFamily="18" charset="0"/>
              </a:rPr>
              <a:t> </a:t>
            </a:r>
            <a:endParaRPr lang="en-US" sz="2400" dirty="0">
              <a:latin typeface="+mj-lt"/>
            </a:endParaRPr>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ellipse">
            <a:avLst/>
          </a:prstGeom>
          <a:ln>
            <a:noFill/>
          </a:ln>
          <a:effectLst>
            <a:softEdge rad="63500"/>
          </a:effectLst>
        </p:spPr>
      </p:pic>
      <p:sp>
        <p:nvSpPr>
          <p:cNvPr id="7171" name="Rectangle 3"/>
          <p:cNvSpPr>
            <a:spLocks noGrp="1" noChangeArrowheads="1"/>
          </p:cNvSpPr>
          <p:nvPr>
            <p:ph type="body" idx="4294967295"/>
          </p:nvPr>
        </p:nvSpPr>
        <p:spPr>
          <a:xfrm>
            <a:off x="0" y="1066800"/>
            <a:ext cx="8661400" cy="5257800"/>
          </a:xfrm>
        </p:spPr>
        <p:txBody>
          <a:bodyPr/>
          <a:lstStyle/>
          <a:p>
            <a:pPr lvl="1"/>
            <a:r>
              <a:rPr lang="en-US" sz="1800" dirty="0" smtClean="0">
                <a:latin typeface="+mj-lt"/>
              </a:rPr>
              <a:t>Provide </a:t>
            </a:r>
            <a:r>
              <a:rPr lang="en-US" sz="1800" dirty="0">
                <a:latin typeface="+mj-lt"/>
              </a:rPr>
              <a:t>SELECT, INSERT, UPDATE, DELETE </a:t>
            </a:r>
            <a:r>
              <a:rPr lang="en-US" sz="1800" dirty="0" smtClean="0">
                <a:latin typeface="+mj-lt"/>
              </a:rPr>
              <a:t>privileges on training. Employee table</a:t>
            </a:r>
          </a:p>
          <a:p>
            <a:pPr marL="178308" lvl="1" indent="0">
              <a:buNone/>
            </a:pPr>
            <a:r>
              <a:rPr lang="en-US" sz="2000" dirty="0" smtClean="0">
                <a:latin typeface="+mj-lt"/>
              </a:rPr>
              <a:t>   </a:t>
            </a:r>
            <a:r>
              <a:rPr lang="en-US" sz="1800" dirty="0">
                <a:latin typeface="+mj-lt"/>
              </a:rPr>
              <a:t>to username(Trainer) </a:t>
            </a:r>
          </a:p>
          <a:p>
            <a:pPr marL="178308" lvl="1" indent="0">
              <a:buNone/>
            </a:pPr>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a:latin typeface="+mj-lt"/>
            </a:endParaRPr>
          </a:p>
          <a:p>
            <a:pPr lvl="1"/>
            <a:endParaRPr lang="en-US" sz="2000" dirty="0" smtClean="0">
              <a:latin typeface="+mj-lt"/>
            </a:endParaRPr>
          </a:p>
          <a:p>
            <a:pPr marL="178308" lvl="1" indent="0">
              <a:buNone/>
            </a:pPr>
            <a:r>
              <a:rPr lang="en-US" sz="2000" dirty="0" smtClean="0">
                <a:latin typeface="+mj-lt"/>
              </a:rPr>
              <a:t>.</a:t>
            </a:r>
          </a:p>
          <a:p>
            <a:pPr lvl="1"/>
            <a:r>
              <a:rPr lang="en-US" sz="1800" dirty="0">
                <a:latin typeface="+mj-lt"/>
              </a:rPr>
              <a:t>Provide </a:t>
            </a:r>
            <a:r>
              <a:rPr lang="en-US" sz="1800" dirty="0" smtClean="0">
                <a:latin typeface="+mj-lt"/>
              </a:rPr>
              <a:t>ALL privileges on </a:t>
            </a:r>
            <a:r>
              <a:rPr lang="en-US" sz="1800" dirty="0">
                <a:latin typeface="+mj-lt"/>
              </a:rPr>
              <a:t>training. Employee </a:t>
            </a:r>
            <a:r>
              <a:rPr lang="en-US" sz="1800" dirty="0" smtClean="0">
                <a:latin typeface="+mj-lt"/>
              </a:rPr>
              <a:t>table </a:t>
            </a:r>
            <a:r>
              <a:rPr lang="en-US" sz="1800" dirty="0">
                <a:latin typeface="+mj-lt"/>
              </a:rPr>
              <a:t>to username(Trainer) </a:t>
            </a: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marL="178308" lvl="1" indent="0">
              <a:buNone/>
            </a:pPr>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2"/>
            <a:endParaRPr lang="en-US" sz="1800" dirty="0" smtClean="0">
              <a:latin typeface="+mj-lt"/>
            </a:endParaRPr>
          </a:p>
          <a:p>
            <a:pPr lvl="1"/>
            <a:endParaRPr lang="en-US" sz="2000" dirty="0" smtClean="0">
              <a:latin typeface="+mj-lt"/>
            </a:endParaRPr>
          </a:p>
          <a:p>
            <a:pPr lvl="2"/>
            <a:endParaRPr lang="en-US" sz="1800" dirty="0" smtClean="0">
              <a:latin typeface="+mj-lt"/>
            </a:endParaRPr>
          </a:p>
          <a:p>
            <a:pPr lvl="1"/>
            <a:endParaRPr lang="en-US" sz="2000" dirty="0" smtClean="0">
              <a:latin typeface="+mj-lt"/>
            </a:endParaRPr>
          </a:p>
          <a:p>
            <a:pPr lvl="1"/>
            <a:endParaRPr lang="en-US" sz="2000" dirty="0" smtClean="0">
              <a:latin typeface="+mj-lt"/>
            </a:endParaRPr>
          </a:p>
          <a:p>
            <a:pPr lvl="2">
              <a:buNone/>
            </a:pPr>
            <a:endParaRPr lang="en-US" sz="1800" dirty="0" smtClean="0">
              <a:latin typeface="+mj-lt"/>
            </a:endParaRPr>
          </a:p>
        </p:txBody>
      </p:sp>
      <p:sp>
        <p:nvSpPr>
          <p:cNvPr id="10" name="Rounded Rectangle 9"/>
          <p:cNvSpPr/>
          <p:nvPr/>
        </p:nvSpPr>
        <p:spPr bwMode="auto">
          <a:xfrm>
            <a:off x="2311400" y="5100238"/>
            <a:ext cx="6553200" cy="639097"/>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GRANT ALL ON </a:t>
            </a:r>
            <a:r>
              <a:rPr lang="en-US" dirty="0" err="1">
                <a:solidFill>
                  <a:schemeClr val="tx1">
                    <a:lumMod val="95000"/>
                    <a:lumOff val="5000"/>
                  </a:schemeClr>
                </a:solidFill>
                <a:latin typeface="+mj-lt"/>
                <a:cs typeface="Times New Roman" pitchFamily="18" charset="0"/>
              </a:rPr>
              <a:t>training.departments</a:t>
            </a:r>
            <a:r>
              <a:rPr lang="en-US" dirty="0">
                <a:solidFill>
                  <a:schemeClr val="tx1">
                    <a:lumMod val="95000"/>
                    <a:lumOff val="5000"/>
                  </a:schemeClr>
                </a:solidFill>
                <a:latin typeface="+mj-lt"/>
                <a:cs typeface="Times New Roman" pitchFamily="18" charset="0"/>
              </a:rPr>
              <a:t> TO Trainer; </a:t>
            </a:r>
          </a:p>
          <a:p>
            <a:endParaRPr lang="en-US" dirty="0">
              <a:solidFill>
                <a:schemeClr val="tx1">
                  <a:lumMod val="95000"/>
                  <a:lumOff val="5000"/>
                </a:schemeClr>
              </a:solidFill>
              <a:latin typeface="+mj-lt"/>
              <a:cs typeface="Times New Roman" pitchFamily="18" charset="0"/>
            </a:endParaRPr>
          </a:p>
          <a:p>
            <a:pPr eaLnBrk="0" fontAlgn="base" hangingPunct="0">
              <a:spcBef>
                <a:spcPct val="0"/>
              </a:spcBef>
              <a:spcAft>
                <a:spcPct val="0"/>
              </a:spcAft>
            </a:pPr>
            <a:endParaRPr lang="en-US" sz="2400" dirty="0">
              <a:latin typeface="Times New Roman" pitchFamily="18" charset="0"/>
            </a:endParaRPr>
          </a:p>
        </p:txBody>
      </p:sp>
      <p:sp>
        <p:nvSpPr>
          <p:cNvPr id="2" name="Title 1"/>
          <p:cNvSpPr>
            <a:spLocks noGrp="1"/>
          </p:cNvSpPr>
          <p:nvPr>
            <p:ph type="title" idx="4294967295"/>
          </p:nvPr>
        </p:nvSpPr>
        <p:spPr>
          <a:xfrm>
            <a:off x="1098550" y="361950"/>
            <a:ext cx="8357339" cy="704850"/>
          </a:xfrm>
          <a:prstGeom prst="rect">
            <a:avLst/>
          </a:prstGeom>
        </p:spPr>
        <p:txBody>
          <a:bodyPr/>
          <a:lstStyle/>
          <a:p>
            <a:r>
              <a:rPr lang="en-US" dirty="0"/>
              <a:t>DCL:</a:t>
            </a:r>
            <a:br>
              <a:rPr lang="en-US" dirty="0"/>
            </a:br>
            <a:endParaRPr lang="en-US" dirty="0"/>
          </a:p>
        </p:txBody>
      </p:sp>
    </p:spTree>
    <p:extLst>
      <p:ext uri="{BB962C8B-B14F-4D97-AF65-F5344CB8AC3E}">
        <p14:creationId xmlns:p14="http://schemas.microsoft.com/office/powerpoint/2010/main" val="8751450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http://www.capesoft.com/utilities/messenger/Images/UseTheSourceLuke!.png"/>
          <p:cNvPicPr>
            <a:picLocks noChangeAspect="1" noChangeArrowheads="1"/>
          </p:cNvPicPr>
          <p:nvPr/>
        </p:nvPicPr>
        <p:blipFill>
          <a:blip r:embed="rId3"/>
          <a:srcRect/>
          <a:stretch>
            <a:fillRect/>
          </a:stretch>
        </p:blipFill>
        <p:spPr bwMode="auto">
          <a:xfrm>
            <a:off x="9582150" y="990601"/>
            <a:ext cx="1085850" cy="1152525"/>
          </a:xfrm>
          <a:prstGeom prst="rect">
            <a:avLst/>
          </a:prstGeom>
          <a:noFill/>
          <a:ln w="9525">
            <a:noFill/>
            <a:miter lim="800000"/>
            <a:headEnd/>
            <a:tailEnd/>
          </a:ln>
        </p:spPr>
      </p:pic>
      <p:sp>
        <p:nvSpPr>
          <p:cNvPr id="2" name="Title 1"/>
          <p:cNvSpPr>
            <a:spLocks noGrp="1"/>
          </p:cNvSpPr>
          <p:nvPr>
            <p:ph type="title" idx="4294967295"/>
          </p:nvPr>
        </p:nvSpPr>
        <p:spPr/>
        <p:txBody>
          <a:bodyPr/>
          <a:lstStyle/>
          <a:p>
            <a:r>
              <a:rPr lang="en-US" dirty="0" smtClean="0"/>
              <a:t>Oracle SQL</a:t>
            </a:r>
            <a:endParaRPr lang="en-US" dirty="0"/>
          </a:p>
        </p:txBody>
      </p:sp>
      <p:sp>
        <p:nvSpPr>
          <p:cNvPr id="7171" name="Rectangle 3"/>
          <p:cNvSpPr>
            <a:spLocks noGrp="1" noChangeArrowheads="1"/>
          </p:cNvSpPr>
          <p:nvPr>
            <p:ph type="body" idx="4294967295"/>
          </p:nvPr>
        </p:nvSpPr>
        <p:spPr>
          <a:xfrm>
            <a:off x="0" y="914400"/>
            <a:ext cx="8890000" cy="5410200"/>
          </a:xfrm>
        </p:spPr>
        <p:txBody>
          <a:bodyPr>
            <a:normAutofit fontScale="62500" lnSpcReduction="20000"/>
          </a:bodyPr>
          <a:lstStyle/>
          <a:p>
            <a:r>
              <a:rPr lang="en-US" sz="3300" dirty="0"/>
              <a:t>Properties of </a:t>
            </a:r>
            <a:r>
              <a:rPr lang="en-US" sz="3300" dirty="0" smtClean="0"/>
              <a:t>TCL:</a:t>
            </a:r>
            <a:endParaRPr lang="en-US" sz="3300" b="1" dirty="0" smtClean="0"/>
          </a:p>
          <a:p>
            <a:pPr lvl="1"/>
            <a:endParaRPr lang="en-US" sz="3300" b="1" dirty="0" smtClean="0">
              <a:latin typeface="+mj-lt"/>
            </a:endParaRPr>
          </a:p>
          <a:p>
            <a:pPr lvl="1"/>
            <a:r>
              <a:rPr lang="en-US" sz="3300" b="1" dirty="0" smtClean="0">
                <a:latin typeface="+mj-lt"/>
              </a:rPr>
              <a:t>Atomicity</a:t>
            </a:r>
            <a:r>
              <a:rPr lang="en-US" sz="3300" dirty="0">
                <a:latin typeface="+mj-lt"/>
              </a:rPr>
              <a:t>: This property ensures that either all the operations of a transaction reflect in database or none. </a:t>
            </a:r>
            <a:endParaRPr lang="en-US" sz="3300" dirty="0" smtClean="0">
              <a:latin typeface="+mj-lt"/>
            </a:endParaRPr>
          </a:p>
          <a:p>
            <a:pPr lvl="1"/>
            <a:endParaRPr lang="en-US" sz="3300" dirty="0">
              <a:latin typeface="+mj-lt"/>
            </a:endParaRPr>
          </a:p>
          <a:p>
            <a:pPr lvl="1"/>
            <a:r>
              <a:rPr lang="en-US" sz="3300" b="1" dirty="0">
                <a:latin typeface="+mj-lt"/>
              </a:rPr>
              <a:t>Consistency</a:t>
            </a:r>
            <a:r>
              <a:rPr lang="en-US" sz="3300" dirty="0">
                <a:latin typeface="+mj-lt"/>
              </a:rPr>
              <a:t>: To preserve the consistency of database, the execution of transaction should take place in isolation (that means no other transaction should run concurrently when there is a transaction already running). </a:t>
            </a:r>
            <a:endParaRPr lang="en-US" sz="3300" dirty="0" smtClean="0">
              <a:latin typeface="+mj-lt"/>
            </a:endParaRPr>
          </a:p>
          <a:p>
            <a:pPr lvl="1"/>
            <a:endParaRPr lang="en-US" sz="3300" dirty="0">
              <a:latin typeface="+mj-lt"/>
            </a:endParaRPr>
          </a:p>
          <a:p>
            <a:pPr lvl="1"/>
            <a:r>
              <a:rPr lang="en-US" sz="3300" b="1" dirty="0">
                <a:latin typeface="+mj-lt"/>
              </a:rPr>
              <a:t>Isolation</a:t>
            </a:r>
            <a:r>
              <a:rPr lang="en-US" sz="3300" dirty="0">
                <a:latin typeface="+mj-lt"/>
              </a:rPr>
              <a:t>: For every pair of transactions, one transaction should start execution only when the other finished </a:t>
            </a:r>
            <a:r>
              <a:rPr lang="en-US" sz="3300" dirty="0" smtClean="0">
                <a:latin typeface="+mj-lt"/>
              </a:rPr>
              <a:t>execution</a:t>
            </a:r>
          </a:p>
          <a:p>
            <a:pPr lvl="1"/>
            <a:endParaRPr lang="en-US" sz="3300" dirty="0">
              <a:latin typeface="+mj-lt"/>
            </a:endParaRPr>
          </a:p>
          <a:p>
            <a:pPr lvl="1"/>
            <a:r>
              <a:rPr lang="en-US" sz="3300" b="1" dirty="0">
                <a:latin typeface="+mj-lt"/>
              </a:rPr>
              <a:t>Durability</a:t>
            </a:r>
            <a:r>
              <a:rPr lang="en-US" sz="3300" dirty="0">
                <a:latin typeface="+mj-lt"/>
              </a:rPr>
              <a:t>: Once a transaction completes successfully, the changes it has made into the database should be permanent even if there is a system failure. The recovery-management component of database systems ensures the durability of transaction.</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Tree>
    <p:extLst>
      <p:ext uri="{BB962C8B-B14F-4D97-AF65-F5344CB8AC3E}">
        <p14:creationId xmlns:p14="http://schemas.microsoft.com/office/powerpoint/2010/main" val="38819265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http://www.capesoft.com/utilities/messenger/Images/UseTheSourceLuke!.png"/>
          <p:cNvPicPr>
            <a:picLocks noChangeAspect="1" noChangeArrowheads="1"/>
          </p:cNvPicPr>
          <p:nvPr/>
        </p:nvPicPr>
        <p:blipFill>
          <a:blip r:embed="rId3"/>
          <a:srcRect/>
          <a:stretch>
            <a:fillRect/>
          </a:stretch>
        </p:blipFill>
        <p:spPr bwMode="auto">
          <a:xfrm>
            <a:off x="9582150" y="990601"/>
            <a:ext cx="1085850" cy="1152525"/>
          </a:xfrm>
          <a:prstGeom prst="rect">
            <a:avLst/>
          </a:prstGeom>
          <a:noFill/>
          <a:ln w="9525">
            <a:noFill/>
            <a:miter lim="800000"/>
            <a:headEnd/>
            <a:tailEnd/>
          </a:ln>
        </p:spPr>
      </p:pic>
      <p:sp>
        <p:nvSpPr>
          <p:cNvPr id="19" name="Rounded Rectangle 18"/>
          <p:cNvSpPr/>
          <p:nvPr/>
        </p:nvSpPr>
        <p:spPr bwMode="auto">
          <a:xfrm>
            <a:off x="1524000" y="2686877"/>
            <a:ext cx="6934200" cy="1295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UPDATE suppliers </a:t>
            </a:r>
          </a:p>
          <a:p>
            <a:r>
              <a:rPr lang="en-US" dirty="0">
                <a:solidFill>
                  <a:schemeClr val="tx1">
                    <a:lumMod val="95000"/>
                    <a:lumOff val="5000"/>
                  </a:schemeClr>
                </a:solidFill>
                <a:latin typeface="+mj-lt"/>
                <a:cs typeface="Times New Roman" pitchFamily="18" charset="0"/>
              </a:rPr>
              <a:t>SET name = ‘Samsung' WHERE name = ‘Apple’;</a:t>
            </a:r>
          </a:p>
          <a:p>
            <a:r>
              <a:rPr lang="en-US" dirty="0">
                <a:solidFill>
                  <a:schemeClr val="tx1">
                    <a:lumMod val="95000"/>
                    <a:lumOff val="5000"/>
                  </a:schemeClr>
                </a:solidFill>
                <a:latin typeface="+mj-lt"/>
                <a:cs typeface="Times New Roman" pitchFamily="18" charset="0"/>
              </a:rPr>
              <a:t>Commit;</a:t>
            </a: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p:txBody>
      </p:sp>
      <p:sp>
        <p:nvSpPr>
          <p:cNvPr id="2" name="Title 1"/>
          <p:cNvSpPr>
            <a:spLocks noGrp="1"/>
          </p:cNvSpPr>
          <p:nvPr>
            <p:ph type="title" idx="4294967295"/>
          </p:nvPr>
        </p:nvSpPr>
        <p:spPr/>
        <p:txBody>
          <a:bodyPr/>
          <a:lstStyle/>
          <a:p>
            <a:r>
              <a:rPr lang="en-US" dirty="0" smtClean="0"/>
              <a:t>Oracle SQL</a:t>
            </a:r>
            <a:endParaRPr lang="en-US" dirty="0"/>
          </a:p>
        </p:txBody>
      </p:sp>
      <p:sp>
        <p:nvSpPr>
          <p:cNvPr id="7171" name="Rectangle 3"/>
          <p:cNvSpPr>
            <a:spLocks noGrp="1" noChangeArrowheads="1"/>
          </p:cNvSpPr>
          <p:nvPr>
            <p:ph type="body" idx="4294967295"/>
          </p:nvPr>
        </p:nvSpPr>
        <p:spPr>
          <a:xfrm>
            <a:off x="0" y="954088"/>
            <a:ext cx="10001250" cy="5410200"/>
          </a:xfrm>
        </p:spPr>
        <p:txBody>
          <a:bodyPr/>
          <a:lstStyle/>
          <a:p>
            <a:r>
              <a:rPr lang="en-US" sz="1800" dirty="0" smtClean="0"/>
              <a:t>TCL:</a:t>
            </a:r>
          </a:p>
          <a:p>
            <a:pPr lvl="1"/>
            <a:r>
              <a:rPr lang="en-US" sz="1800" dirty="0" smtClean="0"/>
              <a:t>Commit : </a:t>
            </a:r>
          </a:p>
          <a:p>
            <a:pPr lvl="2"/>
            <a:r>
              <a:rPr lang="en-US" sz="1800" dirty="0" smtClean="0">
                <a:latin typeface="+mj-lt"/>
              </a:rPr>
              <a:t>Save changes permanently made on tables after query is executed successfully</a:t>
            </a:r>
          </a:p>
          <a:p>
            <a:pPr lvl="2"/>
            <a:endParaRPr lang="en-US" dirty="0" smtClean="0"/>
          </a:p>
          <a:p>
            <a:pPr lvl="2"/>
            <a:endParaRPr lang="en-US" dirty="0"/>
          </a:p>
          <a:p>
            <a:pPr lvl="2"/>
            <a:endParaRPr lang="en-US" dirty="0" smtClean="0"/>
          </a:p>
          <a:p>
            <a:pPr lvl="2"/>
            <a:r>
              <a:rPr lang="en-US" dirty="0" smtClean="0"/>
              <a:t>       </a:t>
            </a:r>
            <a:endParaRPr lang="en-US" dirty="0"/>
          </a:p>
          <a:p>
            <a:pPr lvl="2"/>
            <a:endParaRPr lang="en-US" dirty="0" smtClean="0"/>
          </a:p>
          <a:p>
            <a:pPr lvl="2"/>
            <a:endParaRPr lang="en-US" dirty="0" smtClean="0"/>
          </a:p>
          <a:p>
            <a:pPr lvl="2"/>
            <a:endParaRPr lang="en-US" dirty="0" smtClean="0"/>
          </a:p>
          <a:p>
            <a:pPr lvl="2"/>
            <a:endParaRPr lang="en-US" dirty="0" smtClean="0"/>
          </a:p>
          <a:p>
            <a:pPr lvl="1"/>
            <a:r>
              <a:rPr lang="en-US" dirty="0" smtClean="0"/>
              <a:t>Rollback: </a:t>
            </a:r>
            <a:endParaRPr lang="en-US" dirty="0"/>
          </a:p>
          <a:p>
            <a:pPr lvl="2"/>
            <a:r>
              <a:rPr lang="en-US" dirty="0" smtClean="0"/>
              <a:t>undo the changes made </a:t>
            </a:r>
            <a:r>
              <a:rPr lang="en-US" dirty="0"/>
              <a:t>on </a:t>
            </a:r>
            <a:r>
              <a:rPr lang="en-US" dirty="0" smtClean="0"/>
              <a:t>tables </a:t>
            </a:r>
            <a:r>
              <a:rPr lang="en-US" dirty="0"/>
              <a:t>after query is </a:t>
            </a:r>
            <a:r>
              <a:rPr lang="en-US" dirty="0" smtClean="0"/>
              <a:t>execution getting failure</a:t>
            </a:r>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p:txBody>
      </p:sp>
      <p:sp>
        <p:nvSpPr>
          <p:cNvPr id="8" name="Rounded Rectangle 7"/>
          <p:cNvSpPr/>
          <p:nvPr/>
        </p:nvSpPr>
        <p:spPr bwMode="auto">
          <a:xfrm>
            <a:off x="4591050" y="3594577"/>
            <a:ext cx="6934200" cy="1295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UPDATE suppliers </a:t>
            </a:r>
          </a:p>
          <a:p>
            <a:r>
              <a:rPr lang="en-US" dirty="0">
                <a:solidFill>
                  <a:schemeClr val="tx1">
                    <a:lumMod val="95000"/>
                    <a:lumOff val="5000"/>
                  </a:schemeClr>
                </a:solidFill>
                <a:latin typeface="+mj-lt"/>
                <a:cs typeface="Times New Roman" pitchFamily="18" charset="0"/>
              </a:rPr>
              <a:t>SET name = ‘Samsung' WHERE name = ‘Apple’;</a:t>
            </a:r>
          </a:p>
          <a:p>
            <a:r>
              <a:rPr lang="en-US" dirty="0">
                <a:solidFill>
                  <a:schemeClr val="tx1">
                    <a:lumMod val="95000"/>
                    <a:lumOff val="5000"/>
                  </a:schemeClr>
                </a:solidFill>
                <a:latin typeface="+mj-lt"/>
                <a:cs typeface="Times New Roman" pitchFamily="18" charset="0"/>
              </a:rPr>
              <a:t>rollback;</a:t>
            </a:r>
          </a:p>
          <a:p>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155926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3"/>
          <a:srcRect/>
          <a:stretch>
            <a:fillRect/>
          </a:stretch>
        </p:blipFill>
        <p:spPr bwMode="auto">
          <a:xfrm>
            <a:off x="8915400" y="1066800"/>
            <a:ext cx="1524000" cy="1447800"/>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18436" name="Content Placeholder 4"/>
          <p:cNvSpPr>
            <a:spLocks noGrp="1"/>
          </p:cNvSpPr>
          <p:nvPr>
            <p:ph idx="1"/>
          </p:nvPr>
        </p:nvSpPr>
        <p:spPr>
          <a:xfrm>
            <a:off x="1757364" y="1112838"/>
            <a:ext cx="7158037" cy="2925762"/>
          </a:xfrm>
        </p:spPr>
        <p:txBody>
          <a:bodyPr>
            <a:normAutofit/>
          </a:bodyPr>
          <a:lstStyle/>
          <a:p>
            <a:pPr>
              <a:buNone/>
            </a:pPr>
            <a:r>
              <a:rPr lang="en-US" sz="1800" dirty="0"/>
              <a:t>How is DELETE different from TRUNCATE?</a:t>
            </a:r>
          </a:p>
          <a:p>
            <a:endParaRPr lang="en-US" sz="1350" dirty="0"/>
          </a:p>
          <a:p>
            <a:pPr>
              <a:buNone/>
            </a:pPr>
            <a:endParaRPr lang="en-US" sz="1350" dirty="0"/>
          </a:p>
          <a:p>
            <a:pPr>
              <a:buNone/>
            </a:pPr>
            <a:endParaRPr lang="en-US" sz="1350" dirty="0"/>
          </a:p>
          <a:p>
            <a:pPr marL="749300" lvl="1" indent="-292100">
              <a:buNone/>
            </a:pPr>
            <a:endParaRPr lang="en-US" dirty="0"/>
          </a:p>
          <a:p>
            <a:endParaRPr lang="en-US" sz="1350" dirty="0"/>
          </a:p>
        </p:txBody>
      </p:sp>
      <p:sp>
        <p:nvSpPr>
          <p:cNvPr id="5" name="Rectangle 4"/>
          <p:cNvSpPr>
            <a:spLocks noChangeArrowheads="1"/>
          </p:cNvSpPr>
          <p:nvPr/>
        </p:nvSpPr>
        <p:spPr bwMode="auto">
          <a:xfrm>
            <a:off x="1905001" y="1905000"/>
            <a:ext cx="7313613" cy="1371600"/>
          </a:xfrm>
          <a:prstGeom prst="rect">
            <a:avLst/>
          </a:prstGeom>
          <a:noFill/>
          <a:ln w="9525">
            <a:noFill/>
            <a:miter lim="800000"/>
            <a:headEnd/>
            <a:tailEnd/>
          </a:ln>
        </p:spPr>
        <p:txBody>
          <a:bodyPr/>
          <a:lstStyle/>
          <a:p>
            <a:pPr marL="342900" indent="-342900"/>
            <a:r>
              <a:rPr lang="en-US" dirty="0">
                <a:latin typeface="+mj-lt"/>
              </a:rPr>
              <a:t>Answer: Delete is a DML Operation. After performing a DELETE we need to COMMIT or ROLLBACK the transaction to make the change permanent or to undo it and this operation will cause all DELETE triggers on the table to fire.</a:t>
            </a:r>
          </a:p>
          <a:p>
            <a:pPr marL="342900" indent="-342900"/>
            <a:endParaRPr lang="en-US" dirty="0">
              <a:latin typeface="+mj-lt"/>
            </a:endParaRPr>
          </a:p>
          <a:p>
            <a:pPr marL="342900" indent="-342900"/>
            <a:r>
              <a:rPr lang="en-US" dirty="0">
                <a:latin typeface="+mj-lt"/>
              </a:rPr>
              <a:t>TRUNCATE operation is a DDL Operation. It cannot be rolled back and no triggers will be fired. As far as performance is concerned TRUCATE is faster and doesn't use as much undo space as a DELETE.</a:t>
            </a:r>
          </a:p>
          <a:p>
            <a:pPr marL="342900" indent="-342900"/>
            <a:endParaRPr lang="en-US" sz="1350" dirty="0">
              <a:latin typeface="+mj-lt"/>
            </a:endParaRPr>
          </a:p>
          <a:p>
            <a:pPr marL="342900" indent="-342900"/>
            <a:endParaRPr lang="en-US" sz="2000" dirty="0">
              <a:latin typeface="+mj-lt"/>
              <a:cs typeface="Times New Roman" pitchFamily="18" charset="0"/>
            </a:endParaRPr>
          </a:p>
        </p:txBody>
      </p:sp>
    </p:spTree>
    <p:extLst>
      <p:ext uri="{BB962C8B-B14F-4D97-AF65-F5344CB8AC3E}">
        <p14:creationId xmlns:p14="http://schemas.microsoft.com/office/powerpoint/2010/main" val="39230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8915400" y="1066800"/>
            <a:ext cx="1524000" cy="1447800"/>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18436" name="Content Placeholder 4"/>
          <p:cNvSpPr>
            <a:spLocks noGrp="1"/>
          </p:cNvSpPr>
          <p:nvPr>
            <p:ph idx="1"/>
          </p:nvPr>
        </p:nvSpPr>
        <p:spPr>
          <a:xfrm>
            <a:off x="1757364" y="1112838"/>
            <a:ext cx="7158037" cy="2925762"/>
          </a:xfrm>
        </p:spPr>
        <p:txBody>
          <a:bodyPr>
            <a:normAutofit/>
          </a:bodyPr>
          <a:lstStyle/>
          <a:p>
            <a:pPr>
              <a:buNone/>
            </a:pPr>
            <a:r>
              <a:rPr lang="en-US" sz="1800" dirty="0"/>
              <a:t>Why is TRUNCATE faster than DELETE? </a:t>
            </a:r>
          </a:p>
          <a:p>
            <a:endParaRPr lang="en-US" sz="1350" dirty="0"/>
          </a:p>
          <a:p>
            <a:pPr>
              <a:buNone/>
            </a:pPr>
            <a:endParaRPr lang="en-US" sz="1350" dirty="0"/>
          </a:p>
          <a:p>
            <a:pPr>
              <a:buNone/>
            </a:pPr>
            <a:endParaRPr lang="en-US" sz="1350" dirty="0"/>
          </a:p>
          <a:p>
            <a:pPr marL="749300" lvl="1" indent="-292100">
              <a:buNone/>
            </a:pPr>
            <a:endParaRPr lang="en-US" b="1" dirty="0"/>
          </a:p>
          <a:p>
            <a:endParaRPr lang="en-US" sz="1350" dirty="0"/>
          </a:p>
        </p:txBody>
      </p:sp>
      <p:sp>
        <p:nvSpPr>
          <p:cNvPr id="5" name="Rectangle 4"/>
          <p:cNvSpPr>
            <a:spLocks noChangeArrowheads="1"/>
          </p:cNvSpPr>
          <p:nvPr/>
        </p:nvSpPr>
        <p:spPr bwMode="auto">
          <a:xfrm>
            <a:off x="1905000" y="2057400"/>
            <a:ext cx="7848600" cy="3810000"/>
          </a:xfrm>
          <a:prstGeom prst="rect">
            <a:avLst/>
          </a:prstGeom>
          <a:noFill/>
          <a:ln w="9525">
            <a:noFill/>
            <a:miter lim="800000"/>
            <a:headEnd/>
            <a:tailEnd/>
          </a:ln>
        </p:spPr>
        <p:txBody>
          <a:bodyPr/>
          <a:lstStyle/>
          <a:p>
            <a:r>
              <a:rPr lang="en-US" dirty="0">
                <a:latin typeface="+mj-lt"/>
              </a:rPr>
              <a:t>Answer: When you type DELETE. All the data get copied into the Rollback Tablespace first and then delete operation is performed. That’s how when you type ROLLBACK after deleting a table ,you can get back the data. All this process is time consuming. </a:t>
            </a:r>
          </a:p>
          <a:p>
            <a:endParaRPr lang="en-US" sz="1350" dirty="0">
              <a:latin typeface="+mj-lt"/>
            </a:endParaRPr>
          </a:p>
          <a:p>
            <a:r>
              <a:rPr lang="en-US" dirty="0">
                <a:latin typeface="+mj-lt"/>
              </a:rPr>
              <a:t>Whereas when you type TRUNCATE, it removes data directly without copying it into the Rollback Tablespace and makes TRUNCATE a faster operation in comparison. Once you Truncate the data cannot be retrieved.</a:t>
            </a:r>
          </a:p>
          <a:p>
            <a:pPr marL="342900" indent="-342900"/>
            <a:endParaRPr lang="en-US" dirty="0">
              <a:latin typeface="+mj-lt"/>
            </a:endParaRPr>
          </a:p>
          <a:p>
            <a:pPr marL="342900" indent="-342900"/>
            <a:endParaRPr lang="en-US" sz="2000" dirty="0">
              <a:latin typeface="+mj-lt"/>
              <a:cs typeface="Times New Roman" pitchFamily="18" charset="0"/>
            </a:endParaRPr>
          </a:p>
        </p:txBody>
      </p:sp>
    </p:spTree>
    <p:extLst>
      <p:ext uri="{BB962C8B-B14F-4D97-AF65-F5344CB8AC3E}">
        <p14:creationId xmlns:p14="http://schemas.microsoft.com/office/powerpoint/2010/main" val="303936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a:latin typeface="+mn-lt"/>
              </a:rPr>
              <a:t>Recap</a:t>
            </a:r>
          </a:p>
        </p:txBody>
      </p:sp>
      <p:sp>
        <p:nvSpPr>
          <p:cNvPr id="45059" name="Rectangle 3"/>
          <p:cNvSpPr>
            <a:spLocks noGrp="1" noChangeArrowheads="1"/>
          </p:cNvSpPr>
          <p:nvPr>
            <p:ph idx="1"/>
          </p:nvPr>
        </p:nvSpPr>
        <p:spPr>
          <a:xfrm>
            <a:off x="592443" y="986631"/>
            <a:ext cx="10818768" cy="4960937"/>
          </a:xfrm>
        </p:spPr>
        <p:txBody>
          <a:bodyPr/>
          <a:lstStyle/>
          <a:p>
            <a:pPr eaLnBrk="1" hangingPunct="1"/>
            <a:r>
              <a:rPr lang="en-US" sz="1800" dirty="0"/>
              <a:t>DDL Statements</a:t>
            </a:r>
          </a:p>
          <a:p>
            <a:pPr lvl="1" eaLnBrk="1" hangingPunct="1"/>
            <a:r>
              <a:rPr lang="en-US" sz="1800" dirty="0" smtClean="0">
                <a:latin typeface="+mj-lt"/>
              </a:rPr>
              <a:t>Help in Defining and Modifying the database structure</a:t>
            </a:r>
          </a:p>
          <a:p>
            <a:pPr lvl="1" eaLnBrk="1" hangingPunct="1"/>
            <a:r>
              <a:rPr lang="en-US" sz="1800" dirty="0">
                <a:latin typeface="+mj-lt"/>
              </a:rPr>
              <a:t>CREATE TABLE:</a:t>
            </a:r>
          </a:p>
          <a:p>
            <a:pPr lvl="2" eaLnBrk="1" hangingPunct="1"/>
            <a:r>
              <a:rPr lang="en-US" sz="1800" dirty="0">
                <a:latin typeface="+mj-lt"/>
              </a:rPr>
              <a:t>Creates the Table and also help in providing in the different constraints to maintain the integrity of the data</a:t>
            </a:r>
          </a:p>
          <a:p>
            <a:pPr lvl="1" eaLnBrk="1" hangingPunct="1"/>
            <a:r>
              <a:rPr lang="en-US" sz="1800" dirty="0">
                <a:latin typeface="+mj-lt"/>
              </a:rPr>
              <a:t>ALTER TABLE:</a:t>
            </a:r>
          </a:p>
          <a:p>
            <a:pPr lvl="2" eaLnBrk="1" hangingPunct="1"/>
            <a:r>
              <a:rPr lang="en-US" sz="1800" dirty="0">
                <a:latin typeface="+mj-lt"/>
              </a:rPr>
              <a:t>Used to modify the existing data structure which includes adding a new column or constraint, dropping an existing column or constraint, enabling or disabling a </a:t>
            </a:r>
            <a:r>
              <a:rPr lang="en-US" sz="1800" dirty="0" err="1">
                <a:latin typeface="+mj-lt"/>
              </a:rPr>
              <a:t>constraint,etc</a:t>
            </a:r>
            <a:r>
              <a:rPr lang="en-US" sz="1800" dirty="0">
                <a:latin typeface="+mj-lt"/>
              </a:rPr>
              <a:t>…</a:t>
            </a:r>
          </a:p>
          <a:p>
            <a:pPr lvl="1" eaLnBrk="1" hangingPunct="1"/>
            <a:r>
              <a:rPr lang="en-US" sz="1800" dirty="0">
                <a:latin typeface="+mj-lt"/>
              </a:rPr>
              <a:t>DROP TABLE:</a:t>
            </a:r>
          </a:p>
          <a:p>
            <a:pPr lvl="2" eaLnBrk="1" hangingPunct="1"/>
            <a:r>
              <a:rPr lang="en-US" sz="1800" dirty="0">
                <a:latin typeface="+mj-lt"/>
              </a:rPr>
              <a:t>Dropping an existing data structure temporarily or permanently and also retrieving the data structure using the FLASHBACK utility of Oracle 10g.</a:t>
            </a:r>
          </a:p>
          <a:p>
            <a:pPr lvl="1" eaLnBrk="1" hangingPunct="1"/>
            <a:r>
              <a:rPr lang="en-US" sz="1800" dirty="0">
                <a:latin typeface="+mj-lt"/>
              </a:rPr>
              <a:t>TRUNCATE TABLE;</a:t>
            </a:r>
          </a:p>
          <a:p>
            <a:pPr lvl="2" eaLnBrk="1" hangingPunct="1"/>
            <a:r>
              <a:rPr lang="en-US" sz="1800" dirty="0">
                <a:latin typeface="+mj-lt"/>
              </a:rPr>
              <a:t>Used to remove all the data from the table.</a:t>
            </a:r>
          </a:p>
          <a:p>
            <a:pPr eaLnBrk="1" hangingPunct="1"/>
            <a:r>
              <a:rPr lang="en-US" sz="1800" dirty="0"/>
              <a:t>DML Statements</a:t>
            </a:r>
          </a:p>
          <a:p>
            <a:pPr lvl="1" eaLnBrk="1" hangingPunct="1"/>
            <a:r>
              <a:rPr lang="en-US" sz="1800" dirty="0">
                <a:latin typeface="+mj-lt"/>
              </a:rPr>
              <a:t>Manipulate the data store in the tables</a:t>
            </a:r>
          </a:p>
          <a:p>
            <a:pPr lvl="1" eaLnBrk="1" hangingPunct="1"/>
            <a:r>
              <a:rPr lang="en-US" sz="1800" dirty="0">
                <a:latin typeface="+mj-lt"/>
              </a:rPr>
              <a:t>INSERT,UPDATE,DELETE and MERGER</a:t>
            </a:r>
          </a:p>
        </p:txBody>
      </p:sp>
      <p:pic>
        <p:nvPicPr>
          <p:cNvPr id="45060" name="Picture 11" descr="http://appworkbench.com/Content/products/geeknotes/images/help/GeekNotesIcon.png"/>
          <p:cNvPicPr>
            <a:picLocks noChangeAspect="1" noChangeArrowheads="1"/>
          </p:cNvPicPr>
          <p:nvPr/>
        </p:nvPicPr>
        <p:blipFill>
          <a:blip r:embed="rId2"/>
          <a:srcRect/>
          <a:stretch>
            <a:fillRect/>
          </a:stretch>
        </p:blipFill>
        <p:spPr bwMode="auto">
          <a:xfrm>
            <a:off x="10961688" y="2253641"/>
            <a:ext cx="914400" cy="1600200"/>
          </a:xfrm>
          <a:prstGeom prst="rect">
            <a:avLst/>
          </a:prstGeom>
          <a:noFill/>
          <a:ln w="9525">
            <a:noFill/>
            <a:miter lim="800000"/>
            <a:headEnd/>
            <a:tailEnd/>
          </a:ln>
        </p:spPr>
      </p:pic>
    </p:spTree>
    <p:extLst>
      <p:ext uri="{BB962C8B-B14F-4D97-AF65-F5344CB8AC3E}">
        <p14:creationId xmlns:p14="http://schemas.microsoft.com/office/powerpoint/2010/main" val="29460100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p:txBody>
          <a:bodyPr/>
          <a:lstStyle/>
          <a:p>
            <a:r>
              <a:rPr lang="en-US" altLang="en-US" sz="3000"/>
              <a:t>Questions</a:t>
            </a:r>
          </a:p>
        </p:txBody>
      </p:sp>
    </p:spTree>
    <p:extLst>
      <p:ext uri="{BB962C8B-B14F-4D97-AF65-F5344CB8AC3E}">
        <p14:creationId xmlns:p14="http://schemas.microsoft.com/office/powerpoint/2010/main" val="37151410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399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bwMode="auto">
          <a:xfrm>
            <a:off x="1993530" y="2407728"/>
            <a:ext cx="67056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t>REVOKE SELECT, INSERT, UPDATE, DELETE ON </a:t>
            </a:r>
            <a:r>
              <a:rPr lang="en-US" dirty="0" err="1"/>
              <a:t>training.employees</a:t>
            </a:r>
            <a:r>
              <a:rPr lang="en-US" dirty="0"/>
              <a:t> FROM Trainer;</a:t>
            </a:r>
            <a:r>
              <a:rPr lang="en-US" dirty="0">
                <a:solidFill>
                  <a:schemeClr val="tx1">
                    <a:lumMod val="95000"/>
                    <a:lumOff val="5000"/>
                  </a:schemeClr>
                </a:solidFill>
                <a:latin typeface="Times New Roman" pitchFamily="18" charset="0"/>
                <a:cs typeface="Times New Roman" pitchFamily="18" charset="0"/>
              </a:rPr>
              <a:t> </a:t>
            </a:r>
            <a:endParaRPr lang="en-US" sz="2400" dirty="0">
              <a:latin typeface="Times New Roman" pitchFamily="18" charset="0"/>
            </a:endParaRPr>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ellipse">
            <a:avLst/>
          </a:prstGeom>
          <a:ln>
            <a:noFill/>
          </a:ln>
          <a:effectLst>
            <a:softEdge rad="63500"/>
          </a:effectLst>
        </p:spPr>
      </p:pic>
      <p:sp>
        <p:nvSpPr>
          <p:cNvPr id="7171" name="Rectangle 3"/>
          <p:cNvSpPr>
            <a:spLocks noGrp="1" noChangeArrowheads="1"/>
          </p:cNvSpPr>
          <p:nvPr>
            <p:ph type="body" idx="4294967295"/>
          </p:nvPr>
        </p:nvSpPr>
        <p:spPr>
          <a:xfrm>
            <a:off x="0" y="1066800"/>
            <a:ext cx="8661400" cy="5257800"/>
          </a:xfrm>
        </p:spPr>
        <p:txBody>
          <a:bodyPr/>
          <a:lstStyle/>
          <a:p>
            <a:pPr lvl="1"/>
            <a:r>
              <a:rPr lang="en-US" sz="1800" dirty="0" smtClean="0">
                <a:latin typeface="+mj-lt"/>
              </a:rPr>
              <a:t>Revoke SELECT</a:t>
            </a:r>
            <a:r>
              <a:rPr lang="en-US" sz="1800" dirty="0">
                <a:latin typeface="+mj-lt"/>
              </a:rPr>
              <a:t>, INSERT, UPDATE, DELETE </a:t>
            </a:r>
            <a:r>
              <a:rPr lang="en-US" sz="1800" dirty="0" smtClean="0">
                <a:latin typeface="+mj-lt"/>
              </a:rPr>
              <a:t>privileges on training. Employee table </a:t>
            </a:r>
          </a:p>
          <a:p>
            <a:pPr marL="0" lvl="1" indent="0">
              <a:buNone/>
            </a:pPr>
            <a:r>
              <a:rPr lang="en-US" sz="1800" dirty="0" smtClean="0">
                <a:latin typeface="+mj-lt"/>
              </a:rPr>
              <a:t>       to </a:t>
            </a:r>
            <a:r>
              <a:rPr lang="en-US" sz="1800" dirty="0">
                <a:latin typeface="+mj-lt"/>
              </a:rPr>
              <a:t>username(Trainer) </a:t>
            </a:r>
          </a:p>
          <a:p>
            <a:pPr marL="178308" lvl="1" indent="0">
              <a:buNone/>
            </a:pPr>
            <a:endParaRPr lang="en-US" sz="1800" dirty="0" smtClean="0">
              <a:latin typeface="+mj-lt"/>
            </a:endParaRPr>
          </a:p>
          <a:p>
            <a:pPr lvl="1"/>
            <a:endParaRPr lang="en-US" sz="1800" dirty="0" smtClean="0">
              <a:latin typeface="+mj-lt"/>
            </a:endParaRPr>
          </a:p>
          <a:p>
            <a:pPr lvl="1"/>
            <a:endParaRPr lang="en-US" sz="1800" dirty="0" smtClean="0">
              <a:latin typeface="+mj-lt"/>
            </a:endParaRPr>
          </a:p>
          <a:p>
            <a:pPr lvl="1"/>
            <a:endParaRPr lang="en-US" sz="1800" dirty="0">
              <a:latin typeface="+mj-lt"/>
            </a:endParaRPr>
          </a:p>
          <a:p>
            <a:pPr lvl="1"/>
            <a:endParaRPr lang="en-US" sz="1800" dirty="0" smtClean="0">
              <a:latin typeface="+mj-lt"/>
            </a:endParaRPr>
          </a:p>
          <a:p>
            <a:pPr marL="178308" lvl="1" indent="0">
              <a:buNone/>
            </a:pPr>
            <a:r>
              <a:rPr lang="en-US" sz="1800" dirty="0" smtClean="0">
                <a:latin typeface="+mj-lt"/>
              </a:rPr>
              <a:t>.</a:t>
            </a:r>
          </a:p>
          <a:p>
            <a:pPr lvl="1"/>
            <a:r>
              <a:rPr lang="en-US" sz="1800" dirty="0">
                <a:latin typeface="+mj-lt"/>
              </a:rPr>
              <a:t>Revoke </a:t>
            </a:r>
            <a:r>
              <a:rPr lang="en-US" sz="1800" dirty="0" smtClean="0">
                <a:latin typeface="+mj-lt"/>
              </a:rPr>
              <a:t>ALL privileges on </a:t>
            </a:r>
            <a:r>
              <a:rPr lang="en-US" sz="1800" dirty="0">
                <a:latin typeface="+mj-lt"/>
              </a:rPr>
              <a:t>training. Employee </a:t>
            </a:r>
            <a:r>
              <a:rPr lang="en-US" sz="1800" dirty="0" smtClean="0">
                <a:latin typeface="+mj-lt"/>
              </a:rPr>
              <a:t>table </a:t>
            </a:r>
            <a:r>
              <a:rPr lang="en-US" sz="1800" dirty="0">
                <a:latin typeface="+mj-lt"/>
              </a:rPr>
              <a:t>to username(Trainer) </a:t>
            </a:r>
          </a:p>
          <a:p>
            <a:pPr lvl="1"/>
            <a:endParaRPr lang="en-US" sz="1800" dirty="0" smtClean="0">
              <a:latin typeface="+mj-lt"/>
            </a:endParaRPr>
          </a:p>
          <a:p>
            <a:pPr lvl="1"/>
            <a:endParaRPr lang="en-US" sz="1800" dirty="0" smtClean="0">
              <a:latin typeface="+mj-lt"/>
            </a:endParaRPr>
          </a:p>
          <a:p>
            <a:pPr lvl="1"/>
            <a:endParaRPr lang="en-US" sz="1800" dirty="0" smtClean="0">
              <a:latin typeface="+mj-lt"/>
            </a:endParaRPr>
          </a:p>
          <a:p>
            <a:pPr lvl="1"/>
            <a:endParaRPr lang="en-US" sz="1800" dirty="0" smtClean="0">
              <a:latin typeface="+mj-lt"/>
            </a:endParaRPr>
          </a:p>
          <a:p>
            <a:pPr lvl="1"/>
            <a:endParaRPr lang="en-US" sz="1800" dirty="0" smtClean="0">
              <a:latin typeface="+mj-lt"/>
            </a:endParaRPr>
          </a:p>
          <a:p>
            <a:pPr marL="178308" lvl="1" indent="0">
              <a:buNone/>
            </a:pPr>
            <a:endParaRPr lang="en-US" sz="1800" dirty="0" smtClean="0">
              <a:latin typeface="+mj-lt"/>
            </a:endParaRPr>
          </a:p>
          <a:p>
            <a:pPr lvl="1"/>
            <a:endParaRPr lang="en-US" sz="1800" dirty="0" smtClean="0">
              <a:latin typeface="+mj-lt"/>
            </a:endParaRPr>
          </a:p>
          <a:p>
            <a:pPr lvl="1"/>
            <a:endParaRPr lang="en-US" sz="1800" dirty="0" smtClean="0">
              <a:latin typeface="+mj-lt"/>
            </a:endParaRPr>
          </a:p>
          <a:p>
            <a:pPr lvl="1"/>
            <a:endParaRPr lang="en-US" sz="1800" dirty="0" smtClean="0">
              <a:latin typeface="+mj-lt"/>
            </a:endParaRPr>
          </a:p>
          <a:p>
            <a:pPr lvl="2"/>
            <a:endParaRPr lang="en-US" sz="1600" dirty="0" smtClean="0">
              <a:latin typeface="+mj-lt"/>
            </a:endParaRPr>
          </a:p>
          <a:p>
            <a:pPr lvl="1"/>
            <a:endParaRPr lang="en-US" sz="1800" dirty="0" smtClean="0">
              <a:latin typeface="+mj-lt"/>
            </a:endParaRPr>
          </a:p>
          <a:p>
            <a:pPr lvl="2"/>
            <a:endParaRPr lang="en-US" sz="1600" dirty="0" smtClean="0">
              <a:latin typeface="+mj-lt"/>
            </a:endParaRPr>
          </a:p>
          <a:p>
            <a:pPr lvl="1"/>
            <a:endParaRPr lang="en-US" sz="1800" dirty="0" smtClean="0">
              <a:latin typeface="+mj-lt"/>
            </a:endParaRPr>
          </a:p>
          <a:p>
            <a:pPr lvl="1"/>
            <a:endParaRPr lang="en-US" sz="1800" dirty="0" smtClean="0">
              <a:latin typeface="+mj-lt"/>
            </a:endParaRPr>
          </a:p>
          <a:p>
            <a:pPr lvl="2">
              <a:buNone/>
            </a:pPr>
            <a:endParaRPr lang="en-US" sz="1600" dirty="0" smtClean="0">
              <a:latin typeface="+mj-lt"/>
            </a:endParaRPr>
          </a:p>
        </p:txBody>
      </p:sp>
      <p:sp>
        <p:nvSpPr>
          <p:cNvPr id="10" name="Rounded Rectangle 9"/>
          <p:cNvSpPr/>
          <p:nvPr/>
        </p:nvSpPr>
        <p:spPr bwMode="auto">
          <a:xfrm>
            <a:off x="1993530" y="3858125"/>
            <a:ext cx="6553200" cy="639097"/>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REVOKE ALL ON </a:t>
            </a:r>
            <a:r>
              <a:rPr lang="en-US" dirty="0" err="1">
                <a:solidFill>
                  <a:schemeClr val="tx1">
                    <a:lumMod val="95000"/>
                    <a:lumOff val="5000"/>
                  </a:schemeClr>
                </a:solidFill>
                <a:latin typeface="Times New Roman" pitchFamily="18" charset="0"/>
                <a:cs typeface="Times New Roman" pitchFamily="18" charset="0"/>
              </a:rPr>
              <a:t>training.departments</a:t>
            </a:r>
            <a:r>
              <a:rPr lang="en-US" dirty="0">
                <a:solidFill>
                  <a:schemeClr val="tx1">
                    <a:lumMod val="95000"/>
                    <a:lumOff val="5000"/>
                  </a:schemeClr>
                </a:solidFill>
                <a:latin typeface="Times New Roman" pitchFamily="18" charset="0"/>
                <a:cs typeface="Times New Roman" pitchFamily="18" charset="0"/>
              </a:rPr>
              <a:t> FROM Trainer; </a:t>
            </a:r>
          </a:p>
          <a:p>
            <a:endParaRPr lang="en-US" dirty="0">
              <a:solidFill>
                <a:schemeClr val="tx1">
                  <a:lumMod val="95000"/>
                  <a:lumOff val="5000"/>
                </a:schemeClr>
              </a:solidFill>
              <a:latin typeface="Times New Roman" pitchFamily="18" charset="0"/>
              <a:cs typeface="Times New Roman" pitchFamily="18" charset="0"/>
            </a:endParaRPr>
          </a:p>
          <a:p>
            <a:pPr eaLnBrk="0" fontAlgn="base" hangingPunct="0">
              <a:spcBef>
                <a:spcPct val="0"/>
              </a:spcBef>
              <a:spcAft>
                <a:spcPct val="0"/>
              </a:spcAft>
            </a:pPr>
            <a:endParaRPr lang="en-US" sz="2400" dirty="0">
              <a:latin typeface="Times New Roman" pitchFamily="18" charset="0"/>
            </a:endParaRPr>
          </a:p>
        </p:txBody>
      </p:sp>
      <p:sp>
        <p:nvSpPr>
          <p:cNvPr id="2" name="Title 1"/>
          <p:cNvSpPr>
            <a:spLocks noGrp="1"/>
          </p:cNvSpPr>
          <p:nvPr>
            <p:ph type="title" idx="4294967295"/>
          </p:nvPr>
        </p:nvSpPr>
        <p:spPr>
          <a:xfrm>
            <a:off x="1167661" y="200486"/>
            <a:ext cx="8357339" cy="704850"/>
          </a:xfrm>
          <a:prstGeom prst="rect">
            <a:avLst/>
          </a:prstGeom>
        </p:spPr>
        <p:txBody>
          <a:bodyPr/>
          <a:lstStyle/>
          <a:p>
            <a:r>
              <a:rPr lang="en-US" dirty="0" smtClean="0"/>
              <a:t/>
            </a:r>
            <a:br>
              <a:rPr lang="en-US" dirty="0" smtClean="0"/>
            </a:br>
            <a:r>
              <a:rPr lang="en-US" dirty="0" smtClean="0"/>
              <a:t>DCL</a:t>
            </a:r>
            <a:r>
              <a:rPr lang="en-US" dirty="0"/>
              <a:t>:</a:t>
            </a:r>
            <a:br>
              <a:rPr lang="en-US" dirty="0"/>
            </a:br>
            <a:endParaRPr lang="en-US" dirty="0"/>
          </a:p>
        </p:txBody>
      </p:sp>
    </p:spTree>
    <p:extLst>
      <p:ext uri="{BB962C8B-B14F-4D97-AF65-F5344CB8AC3E}">
        <p14:creationId xmlns:p14="http://schemas.microsoft.com/office/powerpoint/2010/main" val="3065803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de-DE" sz="4400" dirty="0"/>
              <a:t>SQL</a:t>
            </a:r>
          </a:p>
        </p:txBody>
      </p:sp>
      <p:sp>
        <p:nvSpPr>
          <p:cNvPr id="5123" name="Rectangle 3"/>
          <p:cNvSpPr>
            <a:spLocks noGrp="1" noChangeArrowheads="1"/>
          </p:cNvSpPr>
          <p:nvPr>
            <p:ph type="subTitle" idx="1"/>
          </p:nvPr>
        </p:nvSpPr>
        <p:spPr>
          <a:xfrm>
            <a:off x="390532" y="3935121"/>
            <a:ext cx="3713601" cy="287259"/>
          </a:xfrm>
        </p:spPr>
        <p:txBody>
          <a:bodyPr>
            <a:normAutofit fontScale="25000" lnSpcReduction="20000"/>
          </a:bodyPr>
          <a:lstStyle/>
          <a:p>
            <a:pPr eaLnBrk="1" hangingPunct="1"/>
            <a:endParaRPr lang="en-US" sz="3200" dirty="0"/>
          </a:p>
          <a:p>
            <a:pPr eaLnBrk="1" hangingPunct="1"/>
            <a:r>
              <a:rPr lang="en-US" sz="3200" dirty="0"/>
              <a:t>DDL – Data Definition Language</a:t>
            </a:r>
          </a:p>
        </p:txBody>
      </p:sp>
    </p:spTree>
    <p:extLst>
      <p:ext uri="{BB962C8B-B14F-4D97-AF65-F5344CB8AC3E}">
        <p14:creationId xmlns:p14="http://schemas.microsoft.com/office/powerpoint/2010/main" val="4198278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US" dirty="0" smtClean="0"/>
              <a:t/>
            </a:r>
            <a:br>
              <a:rPr lang="en-US" dirty="0" smtClean="0"/>
            </a:br>
            <a:r>
              <a:rPr lang="en-US" dirty="0" smtClean="0"/>
              <a:t>DDL</a:t>
            </a:r>
            <a:r>
              <a:rPr lang="en-US" dirty="0"/>
              <a:t>:</a:t>
            </a:r>
            <a:br>
              <a:rPr lang="en-US" dirty="0"/>
            </a:br>
            <a:endParaRPr lang="en-US" dirty="0"/>
          </a:p>
        </p:txBody>
      </p:sp>
      <p:sp>
        <p:nvSpPr>
          <p:cNvPr id="7171" name="Rectangle 3"/>
          <p:cNvSpPr>
            <a:spLocks noGrp="1" noChangeArrowheads="1"/>
          </p:cNvSpPr>
          <p:nvPr>
            <p:ph type="body" idx="4294967295"/>
          </p:nvPr>
        </p:nvSpPr>
        <p:spPr>
          <a:xfrm>
            <a:off x="0" y="1657350"/>
            <a:ext cx="8661400" cy="4642168"/>
          </a:xfrm>
        </p:spPr>
        <p:txBody>
          <a:bodyPr/>
          <a:lstStyle/>
          <a:p>
            <a:endParaRPr lang="en-US" dirty="0" smtClean="0"/>
          </a:p>
          <a:p>
            <a:pPr lvl="1"/>
            <a:r>
              <a:rPr lang="en-US" sz="2000" dirty="0" smtClean="0">
                <a:latin typeface="+mj-lt"/>
              </a:rPr>
              <a:t>Data Definition Language</a:t>
            </a:r>
          </a:p>
          <a:p>
            <a:pPr lvl="1"/>
            <a:r>
              <a:rPr lang="en-US" sz="2000" dirty="0" smtClean="0">
                <a:latin typeface="+mj-lt"/>
              </a:rPr>
              <a:t>Used to define , modify or drop the database objects like tables , views, sequences, synonyms, etc..</a:t>
            </a:r>
          </a:p>
          <a:p>
            <a:pPr lvl="1"/>
            <a:endParaRPr lang="en-US" sz="2000" dirty="0" smtClean="0">
              <a:latin typeface="+mj-lt"/>
            </a:endParaRPr>
          </a:p>
          <a:p>
            <a:pPr lvl="1"/>
            <a:r>
              <a:rPr lang="en-US" sz="2000" dirty="0" smtClean="0">
                <a:latin typeface="+mj-lt"/>
              </a:rPr>
              <a:t>Some Statements are:</a:t>
            </a:r>
          </a:p>
          <a:p>
            <a:pPr lvl="2"/>
            <a:r>
              <a:rPr lang="en-US" sz="1800" dirty="0" smtClean="0">
                <a:latin typeface="+mj-lt"/>
              </a:rPr>
              <a:t>CREATE  : Creates the database object</a:t>
            </a:r>
          </a:p>
          <a:p>
            <a:pPr lvl="2"/>
            <a:r>
              <a:rPr lang="en-US" sz="1800" dirty="0" smtClean="0">
                <a:latin typeface="+mj-lt"/>
              </a:rPr>
              <a:t>ALTER : Modify the object</a:t>
            </a:r>
          </a:p>
          <a:p>
            <a:pPr lvl="2"/>
            <a:r>
              <a:rPr lang="en-US" sz="1800" dirty="0" smtClean="0">
                <a:latin typeface="+mj-lt"/>
              </a:rPr>
              <a:t>DROP : Delete the object</a:t>
            </a:r>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Tree>
    <p:extLst>
      <p:ext uri="{BB962C8B-B14F-4D97-AF65-F5344CB8AC3E}">
        <p14:creationId xmlns:p14="http://schemas.microsoft.com/office/powerpoint/2010/main" val="2766274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TotalTime>
  <Words>3312</Words>
  <Application>Microsoft Office PowerPoint</Application>
  <PresentationFormat>Widescreen</PresentationFormat>
  <Paragraphs>1185</Paragraphs>
  <Slides>66</Slides>
  <Notes>54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ＭＳ Ｐゴシック</vt:lpstr>
      <vt:lpstr>Arial</vt:lpstr>
      <vt:lpstr>Calibri</vt:lpstr>
      <vt:lpstr>Lucida Sans Unicode</vt:lpstr>
      <vt:lpstr>Papyrus</vt:lpstr>
      <vt:lpstr>Stag Sans Light</vt:lpstr>
      <vt:lpstr>Times New Roman</vt:lpstr>
      <vt:lpstr>Verdana</vt:lpstr>
      <vt:lpstr>Wingdings</vt:lpstr>
      <vt:lpstr>Atos Syntel</vt:lpstr>
      <vt:lpstr>Oracle SQL</vt:lpstr>
      <vt:lpstr>Version Control and Revision History</vt:lpstr>
      <vt:lpstr>Iconic Representations.......</vt:lpstr>
      <vt:lpstr>Oracle SQL</vt:lpstr>
      <vt:lpstr> DCL: </vt:lpstr>
      <vt:lpstr>DCL: </vt:lpstr>
      <vt:lpstr> DCL: </vt:lpstr>
      <vt:lpstr>SQL</vt:lpstr>
      <vt:lpstr> DDL: </vt:lpstr>
      <vt:lpstr> DDL: </vt:lpstr>
      <vt:lpstr> DDL: </vt:lpstr>
      <vt:lpstr>DDL</vt:lpstr>
      <vt:lpstr>DDL: </vt:lpstr>
      <vt:lpstr> DDL: </vt:lpstr>
      <vt:lpstr>  DDL:  </vt:lpstr>
      <vt:lpstr>DDL</vt:lpstr>
      <vt:lpstr>DDL</vt:lpstr>
      <vt:lpstr>DDL</vt:lpstr>
      <vt:lpstr>DDL</vt:lpstr>
      <vt:lpstr>DDL</vt:lpstr>
      <vt:lpstr>DDL</vt:lpstr>
      <vt:lpstr>DDL</vt:lpstr>
      <vt:lpstr>PowerPoint Presentation</vt:lpstr>
      <vt:lpstr>PowerPoint Presentation</vt:lpstr>
      <vt:lpstr>PowerPoint Presentation</vt:lpstr>
      <vt:lpstr>Questions</vt:lpstr>
      <vt:lpstr>DDL</vt:lpstr>
      <vt:lpstr>DDL</vt:lpstr>
      <vt:lpstr>DDL</vt:lpstr>
      <vt:lpstr>DDL</vt:lpstr>
      <vt:lpstr>PowerPoint Presentation</vt:lpstr>
      <vt:lpstr>PowerPoint Presentation</vt:lpstr>
      <vt:lpstr>DDL</vt:lpstr>
      <vt:lpstr>PowerPoint Presentation</vt:lpstr>
      <vt:lpstr>DDL</vt:lpstr>
      <vt:lpstr>DDL</vt:lpstr>
      <vt:lpstr>DDL</vt:lpstr>
      <vt:lpstr>PowerPoint Presentation</vt:lpstr>
      <vt:lpstr>PowerPoint Presentation</vt:lpstr>
      <vt:lpstr>Brainstorm</vt:lpstr>
      <vt:lpstr>Questions</vt:lpstr>
      <vt:lpstr>Oracle SQL</vt:lpstr>
      <vt:lpstr>Oracle SQL</vt:lpstr>
      <vt:lpstr>Oracle SQL</vt:lpstr>
      <vt:lpstr>Oracle SQL</vt:lpstr>
      <vt:lpstr>Oracle SQL</vt:lpstr>
      <vt:lpstr>Oracle SQL</vt:lpstr>
      <vt:lpstr>Oracle SQL</vt:lpstr>
      <vt:lpstr>Oracle SQL</vt:lpstr>
      <vt:lpstr>Oracle SQL</vt:lpstr>
      <vt:lpstr>Oracle SQL</vt:lpstr>
      <vt:lpstr>Oracle SQL</vt:lpstr>
      <vt:lpstr>Oracle SQL</vt:lpstr>
      <vt:lpstr>Oracle SQL</vt:lpstr>
      <vt:lpstr>Oracle SQL</vt:lpstr>
      <vt:lpstr>Brainstorm</vt:lpstr>
      <vt:lpstr>Questions</vt:lpstr>
      <vt:lpstr>Oracle SQL</vt:lpstr>
      <vt:lpstr>Oracle SQL</vt:lpstr>
      <vt:lpstr>Oracle SQL</vt:lpstr>
      <vt:lpstr>Oracle SQL</vt:lpstr>
      <vt:lpstr>PowerPoint Presentation</vt:lpstr>
      <vt:lpstr>PowerPoint Presentation</vt:lpstr>
      <vt:lpstr>Recap</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Mane, Manisha</dc:creator>
  <cp:lastModifiedBy>syntel</cp:lastModifiedBy>
  <cp:revision>65</cp:revision>
  <dcterms:created xsi:type="dcterms:W3CDTF">2018-07-04T06:54:33Z</dcterms:created>
  <dcterms:modified xsi:type="dcterms:W3CDTF">2019-12-27T09:37:28Z</dcterms:modified>
</cp:coreProperties>
</file>