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50"/>
  </p:notesMasterIdLst>
  <p:sldIdLst>
    <p:sldId id="257" r:id="rId2"/>
    <p:sldId id="304"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0"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E6A7B-393E-4856-A31A-52D65F049AD1}" type="datetimeFigureOut">
              <a:rPr lang="en-US" smtClean="0"/>
              <a:t>11/13/2019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6AD2B2-FD63-4B2E-ADC6-FA1BA35DAA8C}" type="slidenum">
              <a:rPr lang="en-US" smtClean="0"/>
              <a:t>‹#›</a:t>
            </a:fld>
            <a:endParaRPr lang="en-US"/>
          </a:p>
        </p:txBody>
      </p:sp>
    </p:spTree>
    <p:extLst>
      <p:ext uri="{BB962C8B-B14F-4D97-AF65-F5344CB8AC3E}">
        <p14:creationId xmlns:p14="http://schemas.microsoft.com/office/powerpoint/2010/main" val="1410142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1</a:t>
            </a:fld>
            <a:endParaRPr lang="en-US" dirty="0" smtClean="0">
              <a:latin typeface="Arial" pitchFamily="34" charset="0"/>
            </a:endParaRPr>
          </a:p>
        </p:txBody>
      </p:sp>
      <p:sp>
        <p:nvSpPr>
          <p:cNvPr id="50179" name="Rectangle 2"/>
          <p:cNvSpPr>
            <a:spLocks noGrp="1" noRot="1" noChangeAspect="1" noChangeArrowheads="1" noTextEdit="1"/>
          </p:cNvSpPr>
          <p:nvPr>
            <p:ph type="sldImg"/>
          </p:nvPr>
        </p:nvSpPr>
        <p:spPr>
          <a:xfrm>
            <a:off x="331788" y="727075"/>
            <a:ext cx="6208712"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dirty="0" smtClean="0"/>
          </a:p>
        </p:txBody>
      </p:sp>
    </p:spTree>
    <p:extLst>
      <p:ext uri="{BB962C8B-B14F-4D97-AF65-F5344CB8AC3E}">
        <p14:creationId xmlns:p14="http://schemas.microsoft.com/office/powerpoint/2010/main" val="3269125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10</a:t>
            </a:fld>
            <a:endParaRPr lang="en-US" dirty="0"/>
          </a:p>
        </p:txBody>
      </p:sp>
    </p:spTree>
    <p:extLst>
      <p:ext uri="{BB962C8B-B14F-4D97-AF65-F5344CB8AC3E}">
        <p14:creationId xmlns:p14="http://schemas.microsoft.com/office/powerpoint/2010/main" val="4073299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11</a:t>
            </a:fld>
            <a:endParaRPr lang="en-US" dirty="0"/>
          </a:p>
        </p:txBody>
      </p:sp>
    </p:spTree>
    <p:extLst>
      <p:ext uri="{BB962C8B-B14F-4D97-AF65-F5344CB8AC3E}">
        <p14:creationId xmlns:p14="http://schemas.microsoft.com/office/powerpoint/2010/main" val="1233195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12</a:t>
            </a:fld>
            <a:endParaRPr lang="en-US" dirty="0"/>
          </a:p>
        </p:txBody>
      </p:sp>
    </p:spTree>
    <p:extLst>
      <p:ext uri="{BB962C8B-B14F-4D97-AF65-F5344CB8AC3E}">
        <p14:creationId xmlns:p14="http://schemas.microsoft.com/office/powerpoint/2010/main" val="871783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13</a:t>
            </a:fld>
            <a:endParaRPr lang="en-US" dirty="0" smtClean="0">
              <a:latin typeface="Arial" pitchFamily="34" charset="0"/>
            </a:endParaRPr>
          </a:p>
        </p:txBody>
      </p:sp>
      <p:sp>
        <p:nvSpPr>
          <p:cNvPr id="50179" name="Rectangle 2"/>
          <p:cNvSpPr>
            <a:spLocks noGrp="1" noRot="1" noChangeAspect="1" noChangeArrowheads="1" noTextEdit="1"/>
          </p:cNvSpPr>
          <p:nvPr>
            <p:ph type="sldImg"/>
          </p:nvPr>
        </p:nvSpPr>
        <p:spPr>
          <a:xfrm>
            <a:off x="331788" y="727075"/>
            <a:ext cx="6208712"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dirty="0" smtClean="0"/>
          </a:p>
        </p:txBody>
      </p:sp>
    </p:spTree>
    <p:extLst>
      <p:ext uri="{BB962C8B-B14F-4D97-AF65-F5344CB8AC3E}">
        <p14:creationId xmlns:p14="http://schemas.microsoft.com/office/powerpoint/2010/main" val="1735303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14</a:t>
            </a:fld>
            <a:endParaRPr lang="en-US" dirty="0"/>
          </a:p>
        </p:txBody>
      </p:sp>
    </p:spTree>
    <p:extLst>
      <p:ext uri="{BB962C8B-B14F-4D97-AF65-F5344CB8AC3E}">
        <p14:creationId xmlns:p14="http://schemas.microsoft.com/office/powerpoint/2010/main" val="3654959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15</a:t>
            </a:fld>
            <a:endParaRPr lang="en-US" dirty="0"/>
          </a:p>
        </p:txBody>
      </p:sp>
    </p:spTree>
    <p:extLst>
      <p:ext uri="{BB962C8B-B14F-4D97-AF65-F5344CB8AC3E}">
        <p14:creationId xmlns:p14="http://schemas.microsoft.com/office/powerpoint/2010/main" val="1615345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16</a:t>
            </a:fld>
            <a:endParaRPr lang="en-US" dirty="0"/>
          </a:p>
        </p:txBody>
      </p:sp>
    </p:spTree>
    <p:extLst>
      <p:ext uri="{BB962C8B-B14F-4D97-AF65-F5344CB8AC3E}">
        <p14:creationId xmlns:p14="http://schemas.microsoft.com/office/powerpoint/2010/main" val="2994866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17</a:t>
            </a:fld>
            <a:endParaRPr lang="en-US" dirty="0"/>
          </a:p>
        </p:txBody>
      </p:sp>
    </p:spTree>
    <p:extLst>
      <p:ext uri="{BB962C8B-B14F-4D97-AF65-F5344CB8AC3E}">
        <p14:creationId xmlns:p14="http://schemas.microsoft.com/office/powerpoint/2010/main" val="27647061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18</a:t>
            </a:fld>
            <a:endParaRPr lang="en-US" dirty="0"/>
          </a:p>
        </p:txBody>
      </p:sp>
    </p:spTree>
    <p:extLst>
      <p:ext uri="{BB962C8B-B14F-4D97-AF65-F5344CB8AC3E}">
        <p14:creationId xmlns:p14="http://schemas.microsoft.com/office/powerpoint/2010/main" val="25862512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19</a:t>
            </a:fld>
            <a:endParaRPr lang="en-US" dirty="0"/>
          </a:p>
        </p:txBody>
      </p:sp>
    </p:spTree>
    <p:extLst>
      <p:ext uri="{BB962C8B-B14F-4D97-AF65-F5344CB8AC3E}">
        <p14:creationId xmlns:p14="http://schemas.microsoft.com/office/powerpoint/2010/main" val="3823257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19138"/>
            <a:ext cx="6391275" cy="3595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DCDC256-072F-4465-96C8-15F8637A1814}" type="slidenum">
              <a:rPr lang="en-US" altLang="en-US" smtClean="0"/>
              <a:pPr>
                <a:defRPr/>
              </a:pPr>
              <a:t>2</a:t>
            </a:fld>
            <a:endParaRPr lang="en-US" altLang="en-US" dirty="0"/>
          </a:p>
        </p:txBody>
      </p:sp>
    </p:spTree>
    <p:extLst>
      <p:ext uri="{BB962C8B-B14F-4D97-AF65-F5344CB8AC3E}">
        <p14:creationId xmlns:p14="http://schemas.microsoft.com/office/powerpoint/2010/main" val="34092264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20</a:t>
            </a:fld>
            <a:endParaRPr lang="en-US" dirty="0"/>
          </a:p>
        </p:txBody>
      </p:sp>
    </p:spTree>
    <p:extLst>
      <p:ext uri="{BB962C8B-B14F-4D97-AF65-F5344CB8AC3E}">
        <p14:creationId xmlns:p14="http://schemas.microsoft.com/office/powerpoint/2010/main" val="3568053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21</a:t>
            </a:fld>
            <a:endParaRPr lang="en-US" dirty="0"/>
          </a:p>
        </p:txBody>
      </p:sp>
    </p:spTree>
    <p:extLst>
      <p:ext uri="{BB962C8B-B14F-4D97-AF65-F5344CB8AC3E}">
        <p14:creationId xmlns:p14="http://schemas.microsoft.com/office/powerpoint/2010/main" val="3813283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22</a:t>
            </a:fld>
            <a:endParaRPr lang="en-US" dirty="0"/>
          </a:p>
        </p:txBody>
      </p:sp>
    </p:spTree>
    <p:extLst>
      <p:ext uri="{BB962C8B-B14F-4D97-AF65-F5344CB8AC3E}">
        <p14:creationId xmlns:p14="http://schemas.microsoft.com/office/powerpoint/2010/main" val="14876197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23</a:t>
            </a:fld>
            <a:endParaRPr lang="en-US" dirty="0"/>
          </a:p>
        </p:txBody>
      </p:sp>
    </p:spTree>
    <p:extLst>
      <p:ext uri="{BB962C8B-B14F-4D97-AF65-F5344CB8AC3E}">
        <p14:creationId xmlns:p14="http://schemas.microsoft.com/office/powerpoint/2010/main" val="3909803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24</a:t>
            </a:fld>
            <a:endParaRPr lang="en-US" dirty="0"/>
          </a:p>
        </p:txBody>
      </p:sp>
    </p:spTree>
    <p:extLst>
      <p:ext uri="{BB962C8B-B14F-4D97-AF65-F5344CB8AC3E}">
        <p14:creationId xmlns:p14="http://schemas.microsoft.com/office/powerpoint/2010/main" val="1892557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25</a:t>
            </a:fld>
            <a:endParaRPr lang="en-US" dirty="0"/>
          </a:p>
        </p:txBody>
      </p:sp>
    </p:spTree>
    <p:extLst>
      <p:ext uri="{BB962C8B-B14F-4D97-AF65-F5344CB8AC3E}">
        <p14:creationId xmlns:p14="http://schemas.microsoft.com/office/powerpoint/2010/main" val="41317860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26</a:t>
            </a:fld>
            <a:endParaRPr lang="en-US" dirty="0"/>
          </a:p>
        </p:txBody>
      </p:sp>
    </p:spTree>
    <p:extLst>
      <p:ext uri="{BB962C8B-B14F-4D97-AF65-F5344CB8AC3E}">
        <p14:creationId xmlns:p14="http://schemas.microsoft.com/office/powerpoint/2010/main" val="14098478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27</a:t>
            </a:fld>
            <a:endParaRPr lang="en-US" dirty="0"/>
          </a:p>
        </p:txBody>
      </p:sp>
    </p:spTree>
    <p:extLst>
      <p:ext uri="{BB962C8B-B14F-4D97-AF65-F5344CB8AC3E}">
        <p14:creationId xmlns:p14="http://schemas.microsoft.com/office/powerpoint/2010/main" val="20329393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28</a:t>
            </a:fld>
            <a:endParaRPr lang="en-US" dirty="0"/>
          </a:p>
        </p:txBody>
      </p:sp>
    </p:spTree>
    <p:extLst>
      <p:ext uri="{BB962C8B-B14F-4D97-AF65-F5344CB8AC3E}">
        <p14:creationId xmlns:p14="http://schemas.microsoft.com/office/powerpoint/2010/main" val="13547454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29</a:t>
            </a:fld>
            <a:endParaRPr lang="en-US" dirty="0" smtClean="0">
              <a:latin typeface="Arial" pitchFamily="34" charset="0"/>
            </a:endParaRPr>
          </a:p>
        </p:txBody>
      </p:sp>
      <p:sp>
        <p:nvSpPr>
          <p:cNvPr id="50179" name="Rectangle 2"/>
          <p:cNvSpPr>
            <a:spLocks noGrp="1" noRot="1" noChangeAspect="1" noChangeArrowheads="1" noTextEdit="1"/>
          </p:cNvSpPr>
          <p:nvPr>
            <p:ph type="sldImg"/>
          </p:nvPr>
        </p:nvSpPr>
        <p:spPr>
          <a:xfrm>
            <a:off x="331788" y="727075"/>
            <a:ext cx="6208712"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dirty="0" smtClean="0"/>
          </a:p>
        </p:txBody>
      </p:sp>
    </p:spTree>
    <p:extLst>
      <p:ext uri="{BB962C8B-B14F-4D97-AF65-F5344CB8AC3E}">
        <p14:creationId xmlns:p14="http://schemas.microsoft.com/office/powerpoint/2010/main" val="3496863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a:t>
            </a:fld>
            <a:endParaRPr lang="en-US" dirty="0"/>
          </a:p>
        </p:txBody>
      </p:sp>
    </p:spTree>
    <p:extLst>
      <p:ext uri="{BB962C8B-B14F-4D97-AF65-F5344CB8AC3E}">
        <p14:creationId xmlns:p14="http://schemas.microsoft.com/office/powerpoint/2010/main" val="2033442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30</a:t>
            </a:fld>
            <a:endParaRPr lang="en-US" dirty="0"/>
          </a:p>
        </p:txBody>
      </p:sp>
    </p:spTree>
    <p:extLst>
      <p:ext uri="{BB962C8B-B14F-4D97-AF65-F5344CB8AC3E}">
        <p14:creationId xmlns:p14="http://schemas.microsoft.com/office/powerpoint/2010/main" val="3670470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31</a:t>
            </a:fld>
            <a:endParaRPr lang="en-US" dirty="0"/>
          </a:p>
        </p:txBody>
      </p:sp>
    </p:spTree>
    <p:extLst>
      <p:ext uri="{BB962C8B-B14F-4D97-AF65-F5344CB8AC3E}">
        <p14:creationId xmlns:p14="http://schemas.microsoft.com/office/powerpoint/2010/main" val="35768939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32</a:t>
            </a:fld>
            <a:endParaRPr lang="en-US" dirty="0"/>
          </a:p>
        </p:txBody>
      </p:sp>
    </p:spTree>
    <p:extLst>
      <p:ext uri="{BB962C8B-B14F-4D97-AF65-F5344CB8AC3E}">
        <p14:creationId xmlns:p14="http://schemas.microsoft.com/office/powerpoint/2010/main" val="6760192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33</a:t>
            </a:fld>
            <a:endParaRPr lang="en-US" dirty="0"/>
          </a:p>
        </p:txBody>
      </p:sp>
    </p:spTree>
    <p:extLst>
      <p:ext uri="{BB962C8B-B14F-4D97-AF65-F5344CB8AC3E}">
        <p14:creationId xmlns:p14="http://schemas.microsoft.com/office/powerpoint/2010/main" val="16949044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34</a:t>
            </a:fld>
            <a:endParaRPr lang="en-US" dirty="0"/>
          </a:p>
        </p:txBody>
      </p:sp>
    </p:spTree>
    <p:extLst>
      <p:ext uri="{BB962C8B-B14F-4D97-AF65-F5344CB8AC3E}">
        <p14:creationId xmlns:p14="http://schemas.microsoft.com/office/powerpoint/2010/main" val="21174863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35</a:t>
            </a:fld>
            <a:endParaRPr lang="en-US" dirty="0"/>
          </a:p>
        </p:txBody>
      </p:sp>
    </p:spTree>
    <p:extLst>
      <p:ext uri="{BB962C8B-B14F-4D97-AF65-F5344CB8AC3E}">
        <p14:creationId xmlns:p14="http://schemas.microsoft.com/office/powerpoint/2010/main" val="12444911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36</a:t>
            </a:fld>
            <a:endParaRPr lang="en-US" dirty="0"/>
          </a:p>
        </p:txBody>
      </p:sp>
    </p:spTree>
    <p:extLst>
      <p:ext uri="{BB962C8B-B14F-4D97-AF65-F5344CB8AC3E}">
        <p14:creationId xmlns:p14="http://schemas.microsoft.com/office/powerpoint/2010/main" val="1097981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37</a:t>
            </a:fld>
            <a:endParaRPr lang="en-US" dirty="0"/>
          </a:p>
        </p:txBody>
      </p:sp>
    </p:spTree>
    <p:extLst>
      <p:ext uri="{BB962C8B-B14F-4D97-AF65-F5344CB8AC3E}">
        <p14:creationId xmlns:p14="http://schemas.microsoft.com/office/powerpoint/2010/main" val="15222606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38</a:t>
            </a:fld>
            <a:endParaRPr lang="en-US" dirty="0"/>
          </a:p>
        </p:txBody>
      </p:sp>
    </p:spTree>
    <p:extLst>
      <p:ext uri="{BB962C8B-B14F-4D97-AF65-F5344CB8AC3E}">
        <p14:creationId xmlns:p14="http://schemas.microsoft.com/office/powerpoint/2010/main" val="31090631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39</a:t>
            </a:fld>
            <a:endParaRPr lang="en-US" dirty="0"/>
          </a:p>
        </p:txBody>
      </p:sp>
    </p:spTree>
    <p:extLst>
      <p:ext uri="{BB962C8B-B14F-4D97-AF65-F5344CB8AC3E}">
        <p14:creationId xmlns:p14="http://schemas.microsoft.com/office/powerpoint/2010/main" val="2716631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a:t>
            </a:fld>
            <a:endParaRPr lang="en-US" dirty="0"/>
          </a:p>
        </p:txBody>
      </p:sp>
    </p:spTree>
    <p:extLst>
      <p:ext uri="{BB962C8B-B14F-4D97-AF65-F5344CB8AC3E}">
        <p14:creationId xmlns:p14="http://schemas.microsoft.com/office/powerpoint/2010/main" val="25526324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40</a:t>
            </a:fld>
            <a:endParaRPr lang="en-US" dirty="0"/>
          </a:p>
        </p:txBody>
      </p:sp>
    </p:spTree>
    <p:extLst>
      <p:ext uri="{BB962C8B-B14F-4D97-AF65-F5344CB8AC3E}">
        <p14:creationId xmlns:p14="http://schemas.microsoft.com/office/powerpoint/2010/main" val="30415941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41</a:t>
            </a:fld>
            <a:endParaRPr lang="en-US" dirty="0"/>
          </a:p>
        </p:txBody>
      </p:sp>
    </p:spTree>
    <p:extLst>
      <p:ext uri="{BB962C8B-B14F-4D97-AF65-F5344CB8AC3E}">
        <p14:creationId xmlns:p14="http://schemas.microsoft.com/office/powerpoint/2010/main" val="10595898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42</a:t>
            </a:fld>
            <a:endParaRPr lang="en-US" dirty="0"/>
          </a:p>
        </p:txBody>
      </p:sp>
    </p:spTree>
    <p:extLst>
      <p:ext uri="{BB962C8B-B14F-4D97-AF65-F5344CB8AC3E}">
        <p14:creationId xmlns:p14="http://schemas.microsoft.com/office/powerpoint/2010/main" val="22226325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43</a:t>
            </a:fld>
            <a:endParaRPr lang="en-US" dirty="0"/>
          </a:p>
        </p:txBody>
      </p:sp>
    </p:spTree>
    <p:extLst>
      <p:ext uri="{BB962C8B-B14F-4D97-AF65-F5344CB8AC3E}">
        <p14:creationId xmlns:p14="http://schemas.microsoft.com/office/powerpoint/2010/main" val="39082853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44</a:t>
            </a:fld>
            <a:endParaRPr lang="en-US" dirty="0"/>
          </a:p>
        </p:txBody>
      </p:sp>
    </p:spTree>
    <p:extLst>
      <p:ext uri="{BB962C8B-B14F-4D97-AF65-F5344CB8AC3E}">
        <p14:creationId xmlns:p14="http://schemas.microsoft.com/office/powerpoint/2010/main" val="30554815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45</a:t>
            </a:fld>
            <a:endParaRPr lang="en-US" dirty="0"/>
          </a:p>
        </p:txBody>
      </p:sp>
    </p:spTree>
    <p:extLst>
      <p:ext uri="{BB962C8B-B14F-4D97-AF65-F5344CB8AC3E}">
        <p14:creationId xmlns:p14="http://schemas.microsoft.com/office/powerpoint/2010/main" val="1137003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5</a:t>
            </a:fld>
            <a:endParaRPr lang="en-US" dirty="0" smtClean="0">
              <a:latin typeface="Arial" pitchFamily="34" charset="0"/>
            </a:endParaRPr>
          </a:p>
        </p:txBody>
      </p:sp>
      <p:sp>
        <p:nvSpPr>
          <p:cNvPr id="50179" name="Rectangle 2"/>
          <p:cNvSpPr>
            <a:spLocks noGrp="1" noRot="1" noChangeAspect="1" noChangeArrowheads="1" noTextEdit="1"/>
          </p:cNvSpPr>
          <p:nvPr>
            <p:ph type="sldImg"/>
          </p:nvPr>
        </p:nvSpPr>
        <p:spPr>
          <a:xfrm>
            <a:off x="331788" y="727075"/>
            <a:ext cx="6208712"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dirty="0" smtClean="0"/>
          </a:p>
        </p:txBody>
      </p:sp>
    </p:spTree>
    <p:extLst>
      <p:ext uri="{BB962C8B-B14F-4D97-AF65-F5344CB8AC3E}">
        <p14:creationId xmlns:p14="http://schemas.microsoft.com/office/powerpoint/2010/main" val="1514748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6</a:t>
            </a:fld>
            <a:endParaRPr lang="en-US" dirty="0"/>
          </a:p>
        </p:txBody>
      </p:sp>
    </p:spTree>
    <p:extLst>
      <p:ext uri="{BB962C8B-B14F-4D97-AF65-F5344CB8AC3E}">
        <p14:creationId xmlns:p14="http://schemas.microsoft.com/office/powerpoint/2010/main" val="295307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7</a:t>
            </a:fld>
            <a:endParaRPr lang="en-US" dirty="0"/>
          </a:p>
        </p:txBody>
      </p:sp>
    </p:spTree>
    <p:extLst>
      <p:ext uri="{BB962C8B-B14F-4D97-AF65-F5344CB8AC3E}">
        <p14:creationId xmlns:p14="http://schemas.microsoft.com/office/powerpoint/2010/main" val="4180844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8</a:t>
            </a:fld>
            <a:endParaRPr lang="en-US" dirty="0"/>
          </a:p>
        </p:txBody>
      </p:sp>
    </p:spTree>
    <p:extLst>
      <p:ext uri="{BB962C8B-B14F-4D97-AF65-F5344CB8AC3E}">
        <p14:creationId xmlns:p14="http://schemas.microsoft.com/office/powerpoint/2010/main" val="3764713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pPr marL="808037" lvl="1" indent="-228600"/>
            <a:endParaRPr lang="en-US" dirty="0" smtClean="0">
              <a:latin typeface="Arial" pitchFamily="34" charset="0"/>
              <a:cs typeface="Arial" pitchFamily="34" charset="0"/>
            </a:endParaRPr>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9</a:t>
            </a:fld>
            <a:endParaRPr lang="en-US" dirty="0"/>
          </a:p>
        </p:txBody>
      </p:sp>
    </p:spTree>
    <p:extLst>
      <p:ext uri="{BB962C8B-B14F-4D97-AF65-F5344CB8AC3E}">
        <p14:creationId xmlns:p14="http://schemas.microsoft.com/office/powerpoint/2010/main" val="11707079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bg>
      <p:bgPr>
        <a:solidFill>
          <a:schemeClr val="accent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 xmlns:a16="http://schemas.microsoft.com/office/drawing/2014/main" id="{0AAB3C45-CA8C-4F49-82D6-C9852E174F89}"/>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390532" y="2950236"/>
            <a:ext cx="11574817" cy="984885"/>
          </a:xfrm>
        </p:spPr>
        <p:txBody>
          <a:bodyPr wrap="square" tIns="0" bIns="0" anchor="ctr">
            <a:spAutoFit/>
          </a:bodyPr>
          <a:lstStyle>
            <a:lvl1pPr algn="l">
              <a:defRPr sz="6400" b="0">
                <a:solidFill>
                  <a:schemeClr val="bg1"/>
                </a:solidFill>
              </a:defRPr>
            </a:lvl1pPr>
          </a:lstStyle>
          <a:p>
            <a:r>
              <a:rPr lang="en-US" dirty="0"/>
              <a:t>Cover Title</a:t>
            </a:r>
          </a:p>
        </p:txBody>
      </p:sp>
      <p:sp>
        <p:nvSpPr>
          <p:cNvPr id="3" name="Subtitle 2"/>
          <p:cNvSpPr>
            <a:spLocks noGrp="1"/>
          </p:cNvSpPr>
          <p:nvPr>
            <p:ph type="subTitle" idx="1" hasCustomPrompt="1"/>
          </p:nvPr>
        </p:nvSpPr>
        <p:spPr>
          <a:xfrm>
            <a:off x="390533" y="5703555"/>
            <a:ext cx="3713601" cy="287259"/>
          </a:xfrm>
        </p:spPr>
        <p:txBody>
          <a:bodyPr wrap="none" anchor="b"/>
          <a:lstStyle>
            <a:lvl1pPr marL="0" indent="0" algn="l">
              <a:buNone/>
              <a:defRPr sz="18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Date</a:t>
            </a:r>
          </a:p>
        </p:txBody>
      </p:sp>
      <p:pic>
        <p:nvPicPr>
          <p:cNvPr id="11" name="Picture 10">
            <a:extLst>
              <a:ext uri="{FF2B5EF4-FFF2-40B4-BE49-F238E27FC236}">
                <a16:creationId xmlns="" xmlns:a16="http://schemas.microsoft.com/office/drawing/2014/main" id="{EBD77CA9-E9B2-4B00-9505-00DBB336A8D2}"/>
              </a:ext>
            </a:extLst>
          </p:cNvPr>
          <p:cNvPicPr>
            <a:picLocks noChangeAspect="1"/>
          </p:cNvPicPr>
          <p:nvPr/>
        </p:nvPicPr>
        <p:blipFill>
          <a:blip r:embed="rId3"/>
          <a:stretch>
            <a:fillRect/>
          </a:stretch>
        </p:blipFill>
        <p:spPr>
          <a:xfrm>
            <a:off x="9416950" y="6030111"/>
            <a:ext cx="2548399" cy="444636"/>
          </a:xfrm>
          <a:prstGeom prst="rect">
            <a:avLst/>
          </a:prstGeom>
        </p:spPr>
      </p:pic>
      <p:sp>
        <p:nvSpPr>
          <p:cNvPr id="8" name="AddClassification"/>
          <p:cNvSpPr txBox="1">
            <a:spLocks noChangeArrowheads="1"/>
          </p:cNvSpPr>
          <p:nvPr/>
        </p:nvSpPr>
        <p:spPr bwMode="auto">
          <a:xfrm>
            <a:off x="5190946" y="6233424"/>
            <a:ext cx="18101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1000" b="0" dirty="0">
                <a:solidFill>
                  <a:schemeClr val="bg1"/>
                </a:solidFill>
                <a:latin typeface="+mn-lt"/>
                <a:ea typeface="Verdana" pitchFamily="34" charset="0"/>
                <a:cs typeface="Verdana" pitchFamily="34" charset="0"/>
              </a:rPr>
              <a:t>© </a:t>
            </a:r>
            <a:r>
              <a:rPr lang="en-US" sz="1000" b="0" dirty="0" smtClean="0">
                <a:solidFill>
                  <a:schemeClr val="bg1"/>
                </a:solidFill>
                <a:latin typeface="+mn-lt"/>
                <a:ea typeface="Verdana" pitchFamily="34" charset="0"/>
                <a:cs typeface="Verdana" pitchFamily="34" charset="0"/>
              </a:rPr>
              <a:t>2019, Atos</a:t>
            </a:r>
            <a:r>
              <a:rPr lang="en-US" sz="1000" b="0" baseline="0" dirty="0" smtClean="0">
                <a:solidFill>
                  <a:schemeClr val="bg1"/>
                </a:solidFill>
                <a:latin typeface="+mn-lt"/>
                <a:ea typeface="Verdana" pitchFamily="34" charset="0"/>
                <a:cs typeface="Verdana" pitchFamily="34" charset="0"/>
              </a:rPr>
              <a:t> </a:t>
            </a:r>
            <a:r>
              <a:rPr lang="en-US" sz="1000" b="0" dirty="0" smtClean="0">
                <a:solidFill>
                  <a:schemeClr val="bg1"/>
                </a:solidFill>
                <a:latin typeface="+mn-lt"/>
                <a:ea typeface="Verdana" pitchFamily="34" charset="0"/>
                <a:cs typeface="Verdana" pitchFamily="34" charset="0"/>
              </a:rPr>
              <a:t>Syntel </a:t>
            </a:r>
            <a:r>
              <a:rPr lang="en-US" sz="1000" b="0" dirty="0">
                <a:solidFill>
                  <a:schemeClr val="bg1"/>
                </a:solidFill>
                <a:latin typeface="+mn-lt"/>
                <a:ea typeface="Verdana" pitchFamily="34" charset="0"/>
                <a:cs typeface="Verdana" pitchFamily="34" charset="0"/>
              </a:rPr>
              <a:t>Inc.</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6075" y="6316801"/>
            <a:ext cx="2180299" cy="114767"/>
          </a:xfrm>
          <a:prstGeom prst="rect">
            <a:avLst/>
          </a:prstGeom>
        </p:spPr>
      </p:pic>
    </p:spTree>
    <p:extLst>
      <p:ext uri="{BB962C8B-B14F-4D97-AF65-F5344CB8AC3E}">
        <p14:creationId xmlns:p14="http://schemas.microsoft.com/office/powerpoint/2010/main" val="39981369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4">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9122"/>
            <a:ext cx="12240683" cy="2699757"/>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54343831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5">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8112"/>
            <a:ext cx="12240683" cy="2701776"/>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22483430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vider 6">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3152802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7">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1290089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8">
    <p:bg>
      <p:bgPr>
        <a:solidFill>
          <a:schemeClr val="accent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2786162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9">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80150794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1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75536489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11">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29" y="2080354"/>
            <a:ext cx="12263712" cy="2697292"/>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88455483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12">
    <p:bg>
      <p:bgPr>
        <a:solidFill>
          <a:schemeClr val="accent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08"/>
            <a:ext cx="12248651" cy="2734113"/>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09543976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ivider 1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5026"/>
            <a:ext cx="12248651" cy="273607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0278498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sp>
        <p:nvSpPr>
          <p:cNvPr id="10" name="Text Placeholder 9"/>
          <p:cNvSpPr>
            <a:spLocks noGrp="1"/>
          </p:cNvSpPr>
          <p:nvPr>
            <p:ph type="body" sz="quarter" idx="11" hasCustomPrompt="1"/>
          </p:nvPr>
        </p:nvSpPr>
        <p:spPr>
          <a:xfrm>
            <a:off x="385665" y="1454400"/>
            <a:ext cx="11570208" cy="4535424"/>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38256979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ivider 14">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85488378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vider 15">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8112"/>
            <a:ext cx="12248651" cy="2701776"/>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75247127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Divider 16">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97187669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Divider 17">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79346"/>
            <a:ext cx="12272555" cy="2699309"/>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84394824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Divider 18">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5026"/>
            <a:ext cx="12272555" cy="273607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87482731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vider 19">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5253"/>
            <a:ext cx="12272555" cy="2735623"/>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62813629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vider 2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67175"/>
            <a:ext cx="12272555" cy="2723651"/>
          </a:xfrm>
          <a:prstGeom prst="rect">
            <a:avLst/>
          </a:prstGeom>
        </p:spPr>
      </p:pic>
      <p:sp>
        <p:nvSpPr>
          <p:cNvPr id="5" name="Text Placeholder 4"/>
          <p:cNvSpPr>
            <a:spLocks noGrp="1"/>
          </p:cNvSpPr>
          <p:nvPr>
            <p:ph type="body" sz="quarter" idx="10"/>
          </p:nvPr>
        </p:nvSpPr>
        <p:spPr>
          <a:xfrm>
            <a:off x="6642099" y="2247901"/>
            <a:ext cx="5325532" cy="2374900"/>
          </a:xfrm>
        </p:spPr>
        <p:txBody>
          <a:bodyPr/>
          <a:lstStyle>
            <a:lvl1pPr marL="0" indent="0">
              <a:spcBef>
                <a:spcPts val="0"/>
              </a:spcBef>
              <a:buNone/>
              <a:defRPr sz="3600" b="1">
                <a:solidFill>
                  <a:schemeClr val="bg1"/>
                </a:solidFill>
              </a:defRPr>
            </a:lvl1pPr>
            <a:lvl2pPr marL="0" indent="0">
              <a:spcBef>
                <a:spcPts val="0"/>
              </a:spcBef>
              <a:buNone/>
              <a:defRPr sz="30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08425881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_Cover">
    <p:bg bwMode="gray">
      <p:bgPr>
        <a:solidFill>
          <a:srgbClr val="0066A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0AAB3C45-CA8C-4F49-82D6-C9852E174F8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AddClassification"/>
          <p:cNvSpPr txBox="1">
            <a:spLocks noChangeArrowheads="1"/>
          </p:cNvSpPr>
          <p:nvPr userDrawn="1"/>
        </p:nvSpPr>
        <p:spPr bwMode="auto">
          <a:xfrm>
            <a:off x="4846300" y="6212905"/>
            <a:ext cx="2499402"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1067" b="0" dirty="0">
                <a:solidFill>
                  <a:schemeClr val="bg1"/>
                </a:solidFill>
                <a:latin typeface="Verdana" pitchFamily="34" charset="0"/>
                <a:ea typeface="Verdana" pitchFamily="34" charset="0"/>
                <a:cs typeface="Verdana" pitchFamily="34" charset="0"/>
              </a:rPr>
              <a:t>© Atos | Syntel - For internal use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6075" y="6316801"/>
            <a:ext cx="2180299" cy="114767"/>
          </a:xfrm>
          <a:prstGeom prst="rect">
            <a:avLst/>
          </a:prstGeom>
        </p:spPr>
      </p:pic>
      <p:sp>
        <p:nvSpPr>
          <p:cNvPr id="11" name="Title 4">
            <a:extLst>
              <a:ext uri="{FF2B5EF4-FFF2-40B4-BE49-F238E27FC236}">
                <a16:creationId xmlns="" xmlns:a16="http://schemas.microsoft.com/office/drawing/2014/main" id="{42A67D0E-7482-4A6A-9596-65138D4180BE}"/>
              </a:ext>
            </a:extLst>
          </p:cNvPr>
          <p:cNvSpPr>
            <a:spLocks noGrp="1"/>
          </p:cNvSpPr>
          <p:nvPr>
            <p:ph type="title" hasCustomPrompt="1"/>
          </p:nvPr>
        </p:nvSpPr>
        <p:spPr>
          <a:xfrm>
            <a:off x="390532" y="2950237"/>
            <a:ext cx="11160125" cy="957527"/>
          </a:xfrm>
          <a:prstGeom prst="rect">
            <a:avLst/>
          </a:prstGeom>
        </p:spPr>
        <p:txBody>
          <a:bodyPr lIns="0" tIns="0" rIns="0" bIns="0" anchor="ctr">
            <a:spAutoFit/>
          </a:bodyPr>
          <a:lstStyle>
            <a:lvl1pPr>
              <a:lnSpc>
                <a:spcPts val="7500"/>
              </a:lnSpc>
              <a:defRPr sz="6400" b="0" i="0" baseline="0">
                <a:solidFill>
                  <a:schemeClr val="bg1"/>
                </a:solidFill>
                <a:latin typeface="+mj-lt"/>
                <a:ea typeface="Stag Sans Light" charset="0"/>
                <a:cs typeface="Stag Sans Light" charset="0"/>
              </a:defRPr>
            </a:lvl1pPr>
          </a:lstStyle>
          <a:p>
            <a:r>
              <a:rPr lang="en-US" dirty="0" smtClean="0"/>
              <a:t>Cover Title</a:t>
            </a:r>
            <a:endParaRPr lang="en-US" dirty="0"/>
          </a:p>
        </p:txBody>
      </p:sp>
      <p:pic>
        <p:nvPicPr>
          <p:cNvPr id="12" name="Picture 11">
            <a:extLst>
              <a:ext uri="{FF2B5EF4-FFF2-40B4-BE49-F238E27FC236}">
                <a16:creationId xmlns="" xmlns:a16="http://schemas.microsoft.com/office/drawing/2014/main" id="{EBD77CA9-E9B2-4B00-9505-00DBB336A8D2}"/>
              </a:ext>
            </a:extLst>
          </p:cNvPr>
          <p:cNvPicPr>
            <a:picLocks noChangeAspect="1"/>
          </p:cNvPicPr>
          <p:nvPr userDrawn="1"/>
        </p:nvPicPr>
        <p:blipFill>
          <a:blip r:embed="rId4"/>
          <a:stretch>
            <a:fillRect/>
          </a:stretch>
        </p:blipFill>
        <p:spPr>
          <a:xfrm>
            <a:off x="9416950" y="6030111"/>
            <a:ext cx="2548399" cy="444636"/>
          </a:xfrm>
          <a:prstGeom prst="rect">
            <a:avLst/>
          </a:prstGeom>
        </p:spPr>
      </p:pic>
      <p:sp>
        <p:nvSpPr>
          <p:cNvPr id="3" name="Text Placeholder 2"/>
          <p:cNvSpPr>
            <a:spLocks noGrp="1"/>
          </p:cNvSpPr>
          <p:nvPr>
            <p:ph type="body" sz="quarter" idx="10" hasCustomPrompt="1"/>
          </p:nvPr>
        </p:nvSpPr>
        <p:spPr>
          <a:xfrm>
            <a:off x="390533" y="5703555"/>
            <a:ext cx="3713601" cy="287259"/>
          </a:xfrm>
        </p:spPr>
        <p:txBody>
          <a:bodyPr wrap="none" anchor="ctr">
            <a:noAutofit/>
          </a:bodyPr>
          <a:lstStyle>
            <a:lvl1pPr marL="0" indent="0">
              <a:buNone/>
              <a:defRPr sz="1867">
                <a:solidFill>
                  <a:schemeClr val="bg1"/>
                </a:solidFill>
              </a:defRPr>
            </a:lvl1pPr>
          </a:lstStyle>
          <a:p>
            <a:pPr lvl="0"/>
            <a:r>
              <a:rPr lang="en-US" dirty="0" smtClean="0"/>
              <a:t>Date</a:t>
            </a:r>
            <a:endParaRPr lang="en-GB" dirty="0"/>
          </a:p>
        </p:txBody>
      </p:sp>
    </p:spTree>
    <p:extLst>
      <p:ext uri="{BB962C8B-B14F-4D97-AF65-F5344CB8AC3E}">
        <p14:creationId xmlns:p14="http://schemas.microsoft.com/office/powerpoint/2010/main" val="1100324240"/>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11C18-CE47-4453-A4CB-03490D6EE740}"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5DC4F-7C0B-488E-BAB4-9C6A6EA2DA2E}" type="slidenum">
              <a:rPr lang="en-US" smtClean="0"/>
              <a:t>‹#›</a:t>
            </a:fld>
            <a:endParaRPr lang="en-US"/>
          </a:p>
        </p:txBody>
      </p:sp>
    </p:spTree>
    <p:extLst>
      <p:ext uri="{BB962C8B-B14F-4D97-AF65-F5344CB8AC3E}">
        <p14:creationId xmlns:p14="http://schemas.microsoft.com/office/powerpoint/2010/main" val="7050031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2970" y="266700"/>
            <a:ext cx="11143119" cy="704850"/>
          </a:xfrm>
        </p:spPr>
        <p:txBody>
          <a:bodyPr/>
          <a:lstStyle>
            <a:lvl1pPr>
              <a:defRPr/>
            </a:lvl1pPr>
          </a:lstStyle>
          <a:p>
            <a:r>
              <a:rPr lang="en-US" dirty="0" smtClean="0"/>
              <a:t>Oracle SQL</a:t>
            </a:r>
            <a:endParaRPr lang="en-US" dirty="0"/>
          </a:p>
        </p:txBody>
      </p:sp>
    </p:spTree>
    <p:extLst>
      <p:ext uri="{BB962C8B-B14F-4D97-AF65-F5344CB8AC3E}">
        <p14:creationId xmlns:p14="http://schemas.microsoft.com/office/powerpoint/2010/main" val="40015410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spTree>
    <p:extLst>
      <p:ext uri="{BB962C8B-B14F-4D97-AF65-F5344CB8AC3E}">
        <p14:creationId xmlns:p14="http://schemas.microsoft.com/office/powerpoint/2010/main" val="77869284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B11C18-CE47-4453-A4CB-03490D6EE740}"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5DC4F-7C0B-488E-BAB4-9C6A6EA2DA2E}" type="slidenum">
              <a:rPr lang="en-US" smtClean="0"/>
              <a:t>‹#›</a:t>
            </a:fld>
            <a:endParaRPr lang="en-US"/>
          </a:p>
        </p:txBody>
      </p:sp>
    </p:spTree>
    <p:extLst>
      <p:ext uri="{BB962C8B-B14F-4D97-AF65-F5344CB8AC3E}">
        <p14:creationId xmlns:p14="http://schemas.microsoft.com/office/powerpoint/2010/main" val="34724081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Closing">
    <p:bg bwMode="gray">
      <p:bgPr>
        <a:solidFill>
          <a:srgbClr val="0066A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41E1C74D-134F-4EB2-9532-ED3805FDC89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TextBox 9"/>
          <p:cNvSpPr txBox="1"/>
          <p:nvPr userDrawn="1"/>
        </p:nvSpPr>
        <p:spPr>
          <a:xfrm>
            <a:off x="395394" y="1218353"/>
            <a:ext cx="5351401" cy="1231106"/>
          </a:xfrm>
          <a:prstGeom prst="rect">
            <a:avLst/>
          </a:prstGeom>
          <a:noFill/>
        </p:spPr>
        <p:txBody>
          <a:bodyPr wrap="none" lIns="0" tIns="0" rIns="0" bIns="0" rtlCol="0">
            <a:spAutoFit/>
          </a:bodyPr>
          <a:lstStyle/>
          <a:p>
            <a:r>
              <a:rPr lang="en-GB" sz="8000" dirty="0" smtClean="0">
                <a:solidFill>
                  <a:schemeClr val="bg1"/>
                </a:solidFill>
              </a:rPr>
              <a:t>Thank You</a:t>
            </a:r>
            <a:endParaRPr lang="en-GB" sz="8000" dirty="0">
              <a:solidFill>
                <a:schemeClr val="bg1"/>
              </a:solidFill>
            </a:endParaRPr>
          </a:p>
        </p:txBody>
      </p:sp>
      <p:sp>
        <p:nvSpPr>
          <p:cNvPr id="7" name="AddNotifier#1"/>
          <p:cNvSpPr txBox="1">
            <a:spLocks noChangeArrowheads="1"/>
          </p:cNvSpPr>
          <p:nvPr userDrawn="1"/>
        </p:nvSpPr>
        <p:spPr bwMode="auto">
          <a:xfrm>
            <a:off x="395392" y="5611000"/>
            <a:ext cx="7031568"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933" kern="1200" dirty="0">
                <a:solidFill>
                  <a:schemeClr val="bg1"/>
                </a:solidFill>
                <a:latin typeface="Verdana" pitchFamily="34" charset="0"/>
                <a:ea typeface="Verdana" pitchFamily="34" charset="0"/>
                <a:cs typeface="Verdana" pitchFamily="34" charset="0"/>
              </a:rPr>
              <a:t>Atos, the Atos logo, Atos Codex, Atos Consulting, Atos </a:t>
            </a:r>
            <a:r>
              <a:rPr lang="en-US" sz="933" kern="1200" dirty="0" smtClean="0">
                <a:solidFill>
                  <a:schemeClr val="bg1"/>
                </a:solidFill>
                <a:latin typeface="Verdana" pitchFamily="34" charset="0"/>
                <a:ea typeface="Verdana" pitchFamily="34" charset="0"/>
                <a:cs typeface="Verdana" pitchFamily="34" charset="0"/>
              </a:rPr>
              <a:t>Syntel</a:t>
            </a:r>
            <a:r>
              <a:rPr lang="en-US" sz="933" kern="1200" dirty="0">
                <a:solidFill>
                  <a:schemeClr val="bg1"/>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933" kern="1200" dirty="0" smtClean="0">
                <a:solidFill>
                  <a:schemeClr val="bg1"/>
                </a:solidFill>
                <a:latin typeface="Verdana" pitchFamily="34" charset="0"/>
                <a:ea typeface="Verdana" pitchFamily="34" charset="0"/>
                <a:cs typeface="Verdana" pitchFamily="34" charset="0"/>
              </a:rPr>
              <a:t>it, may </a:t>
            </a:r>
            <a:r>
              <a:rPr lang="en-US" sz="933" kern="1200" dirty="0">
                <a:solidFill>
                  <a:schemeClr val="bg1"/>
                </a:solidFill>
                <a:latin typeface="Verdana" pitchFamily="34" charset="0"/>
                <a:ea typeface="Verdana" pitchFamily="34" charset="0"/>
                <a:cs typeface="Verdana" pitchFamily="34" charset="0"/>
              </a:rPr>
              <a:t>not be reproduced, copied, circulated and/or distributed nor quoted without prior written approval from Atos.</a:t>
            </a:r>
            <a:endParaRPr lang="en-US" sz="933" dirty="0">
              <a:solidFill>
                <a:schemeClr val="bg1"/>
              </a:solidFill>
              <a:latin typeface="Verdana" pitchFamily="34" charset="0"/>
              <a:ea typeface="Verdana" pitchFamily="34" charset="0"/>
              <a:cs typeface="Verdana" pitchFamily="34" charset="0"/>
            </a:endParaRPr>
          </a:p>
        </p:txBody>
      </p:sp>
      <p:pic>
        <p:nvPicPr>
          <p:cNvPr id="9" name="Picture 8">
            <a:extLst>
              <a:ext uri="{FF2B5EF4-FFF2-40B4-BE49-F238E27FC236}">
                <a16:creationId xmlns="" xmlns:a16="http://schemas.microsoft.com/office/drawing/2014/main" id="{EBD77CA9-E9B2-4B00-9505-00DBB336A8D2}"/>
              </a:ext>
            </a:extLst>
          </p:cNvPr>
          <p:cNvPicPr>
            <a:picLocks noChangeAspect="1"/>
          </p:cNvPicPr>
          <p:nvPr userDrawn="1"/>
        </p:nvPicPr>
        <p:blipFill>
          <a:blip r:embed="rId3"/>
          <a:stretch>
            <a:fillRect/>
          </a:stretch>
        </p:blipFill>
        <p:spPr>
          <a:xfrm>
            <a:off x="9416950" y="6030111"/>
            <a:ext cx="2548399" cy="444636"/>
          </a:xfrm>
          <a:prstGeom prst="rect">
            <a:avLst/>
          </a:prstGeom>
        </p:spPr>
      </p:pic>
    </p:spTree>
    <p:extLst>
      <p:ext uri="{BB962C8B-B14F-4D97-AF65-F5344CB8AC3E}">
        <p14:creationId xmlns:p14="http://schemas.microsoft.com/office/powerpoint/2010/main" val="183066560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Only WO Toplin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pic>
        <p:nvPicPr>
          <p:cNvPr id="5" name="Picture 4">
            <a:extLst>
              <a:ext uri="{FF2B5EF4-FFF2-40B4-BE49-F238E27FC236}">
                <a16:creationId xmlns="" xmlns:a16="http://schemas.microsoft.com/office/drawing/2014/main" id="{606E602D-FA1B-4AE5-B8F2-F42DAE337B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6" name="Straight Connector 5"/>
          <p:cNvCxnSpPr>
            <a:cxnSpLocks/>
          </p:cNvCxnSpPr>
          <p:nvPr/>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AddCustomFooter#1"/>
          <p:cNvSpPr txBox="1"/>
          <p:nvPr/>
        </p:nvSpPr>
        <p:spPr>
          <a:xfrm>
            <a:off x="5977378" y="6418898"/>
            <a:ext cx="237244" cy="164212"/>
          </a:xfrm>
          <a:prstGeom prst="rect">
            <a:avLst/>
          </a:prstGeom>
          <a:noFill/>
        </p:spPr>
        <p:txBody>
          <a:bodyPr wrap="none" lIns="0" tIns="0" rIns="0" bIns="0" rtlCol="0" anchor="ctr">
            <a:spAutoFit/>
          </a:bodyPr>
          <a:lstStyle/>
          <a:p>
            <a:pPr algn="ctr"/>
            <a:fld id="{6971936E-DEB9-479F-A215-67E5B2252768}" type="slidenum">
              <a:rPr lang="en-US" sz="1067" baseline="0" smtClean="0">
                <a:latin typeface="+mn-lt"/>
                <a:ea typeface="Verdana" pitchFamily="34" charset="0"/>
                <a:cs typeface="Verdana" pitchFamily="34" charset="0"/>
              </a:rPr>
              <a:pPr algn="ctr"/>
              <a:t>‹#›</a:t>
            </a:fld>
            <a:endParaRPr lang="nl-NL" sz="1067" dirty="0">
              <a:latin typeface="+mn-lt"/>
              <a:ea typeface="Verdana" pitchFamily="34" charset="0"/>
              <a:cs typeface="Verdana"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85032" y="6443621"/>
            <a:ext cx="2180299" cy="114767"/>
          </a:xfrm>
          <a:prstGeom prst="rect">
            <a:avLst/>
          </a:prstGeom>
        </p:spPr>
      </p:pic>
    </p:spTree>
    <p:extLst>
      <p:ext uri="{BB962C8B-B14F-4D97-AF65-F5344CB8AC3E}">
        <p14:creationId xmlns:p14="http://schemas.microsoft.com/office/powerpoint/2010/main" val="2451347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89786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hank You">
    <p:bg bwMode="gray">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41E1C74D-134F-4EB2-9532-ED3805FDC89F}"/>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p:cNvSpPr txBox="1"/>
          <p:nvPr/>
        </p:nvSpPr>
        <p:spPr>
          <a:xfrm>
            <a:off x="395394" y="1218353"/>
            <a:ext cx="5351401" cy="1231106"/>
          </a:xfrm>
          <a:prstGeom prst="rect">
            <a:avLst/>
          </a:prstGeom>
          <a:noFill/>
        </p:spPr>
        <p:txBody>
          <a:bodyPr wrap="none" lIns="0" tIns="0" rIns="0" bIns="0" rtlCol="0">
            <a:spAutoFit/>
          </a:bodyPr>
          <a:lstStyle/>
          <a:p>
            <a:r>
              <a:rPr lang="en-GB" sz="8000" dirty="0">
                <a:solidFill>
                  <a:schemeClr val="bg1"/>
                </a:solidFill>
              </a:rPr>
              <a:t>Thank You</a:t>
            </a:r>
          </a:p>
        </p:txBody>
      </p:sp>
      <p:pic>
        <p:nvPicPr>
          <p:cNvPr id="9" name="Picture 8">
            <a:extLst>
              <a:ext uri="{FF2B5EF4-FFF2-40B4-BE49-F238E27FC236}">
                <a16:creationId xmlns="" xmlns:a16="http://schemas.microsoft.com/office/drawing/2014/main" id="{EBD77CA9-E9B2-4B00-9505-00DBB336A8D2}"/>
              </a:ext>
            </a:extLst>
          </p:cNvPr>
          <p:cNvPicPr>
            <a:picLocks noChangeAspect="1"/>
          </p:cNvPicPr>
          <p:nvPr/>
        </p:nvPicPr>
        <p:blipFill>
          <a:blip r:embed="rId3"/>
          <a:stretch>
            <a:fillRect/>
          </a:stretch>
        </p:blipFill>
        <p:spPr>
          <a:xfrm>
            <a:off x="9416950" y="6030111"/>
            <a:ext cx="2548399" cy="444636"/>
          </a:xfrm>
          <a:prstGeom prst="rect">
            <a:avLst/>
          </a:prstGeom>
        </p:spPr>
      </p:pic>
      <p:sp>
        <p:nvSpPr>
          <p:cNvPr id="7" name="AddNotifier#1"/>
          <p:cNvSpPr txBox="1">
            <a:spLocks noChangeArrowheads="1"/>
          </p:cNvSpPr>
          <p:nvPr/>
        </p:nvSpPr>
        <p:spPr bwMode="auto">
          <a:xfrm>
            <a:off x="397449" y="6018426"/>
            <a:ext cx="647395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900" kern="1200" dirty="0" smtClean="0">
                <a:solidFill>
                  <a:schemeClr val="bg1"/>
                </a:solidFill>
                <a:latin typeface="+mn-lt"/>
                <a:ea typeface="Verdana" pitchFamily="34" charset="0"/>
                <a:cs typeface="Verdana" pitchFamily="34" charset="0"/>
              </a:rPr>
              <a:t>Atos, the Atos logo, Atos Syntel, and Unify are registered trademarks of the Atos group. © 2019 Atos. Confidential information owned by Atos, to be used by the recipient only. This document, or any part of it, may not be reproduced, copied, circulated and/or distributed nor quoted without prior written approval from Atos.</a:t>
            </a:r>
          </a:p>
        </p:txBody>
      </p:sp>
    </p:spTree>
    <p:extLst>
      <p:ext uri="{BB962C8B-B14F-4D97-AF65-F5344CB8AC3E}">
        <p14:creationId xmlns:p14="http://schemas.microsoft.com/office/powerpoint/2010/main" val="193667384"/>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1">
    <p:bg>
      <p:bgPr>
        <a:solidFill>
          <a:schemeClr val="accent1"/>
        </a:solidFill>
        <a:effectLst/>
      </p:bgPr>
    </p:bg>
    <p:spTree>
      <p:nvGrpSpPr>
        <p:cNvPr id="1" name=""/>
        <p:cNvGrpSpPr/>
        <p:nvPr/>
      </p:nvGrpSpPr>
      <p:grpSpPr>
        <a:xfrm>
          <a:off x="0" y="0"/>
          <a:ext cx="0" cy="0"/>
          <a:chOff x="0" y="0"/>
          <a:chExt cx="0" cy="0"/>
        </a:xfrm>
      </p:grpSpPr>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5" y="2079122"/>
            <a:ext cx="12222469" cy="2699757"/>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97535109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2">
    <p:bg>
      <p:bgPr>
        <a:solidFill>
          <a:schemeClr val="accent1"/>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36" y="2046008"/>
            <a:ext cx="12256619" cy="2734113"/>
          </a:xfrm>
          <a:prstGeom prst="rect">
            <a:avLst/>
          </a:prstGeom>
        </p:spPr>
      </p:pic>
      <p:sp>
        <p:nvSpPr>
          <p:cNvPr id="4"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51325744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3">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5253"/>
            <a:ext cx="12240683" cy="2735623"/>
          </a:xfrm>
          <a:prstGeom prst="rect">
            <a:avLst/>
          </a:prstGeom>
        </p:spPr>
      </p:pic>
      <p:sp>
        <p:nvSpPr>
          <p:cNvPr id="4"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5618759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2.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5665" y="164637"/>
            <a:ext cx="11566985" cy="963168"/>
          </a:xfrm>
          <a:prstGeom prst="rect">
            <a:avLst/>
          </a:prstGeom>
        </p:spPr>
        <p:txBody>
          <a:bodyPr vert="horz" lIns="0" tIns="45720" rIns="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5665" y="1454400"/>
            <a:ext cx="11570208" cy="4535424"/>
          </a:xfrm>
          <a:prstGeom prst="rect">
            <a:avLst/>
          </a:prstGeom>
        </p:spPr>
        <p:txBody>
          <a:bodyPr vert="horz" lIns="0" tIns="0" rIns="0" bIns="0" rtlCol="0">
            <a:no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2" name="Straight Connector 31"/>
          <p:cNvCxnSpPr>
            <a:cxnSpLocks/>
          </p:cNvCxnSpPr>
          <p:nvPr/>
        </p:nvCxnSpPr>
        <p:spPr>
          <a:xfrm>
            <a:off x="385666" y="1259909"/>
            <a:ext cx="11813909"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 xmlns:a16="http://schemas.microsoft.com/office/drawing/2014/main" id="{606E602D-FA1B-4AE5-B8F2-F42DAE337BD8}"/>
              </a:ext>
            </a:extLst>
          </p:cNvPr>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34" name="Straight Connector 33"/>
          <p:cNvCxnSpPr>
            <a:cxnSpLocks/>
          </p:cNvCxnSpPr>
          <p:nvPr/>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8" name="AddCustomFooter#1"/>
          <p:cNvSpPr txBox="1"/>
          <p:nvPr/>
        </p:nvSpPr>
        <p:spPr>
          <a:xfrm>
            <a:off x="5977378" y="6418898"/>
            <a:ext cx="237244" cy="164212"/>
          </a:xfrm>
          <a:prstGeom prst="rect">
            <a:avLst/>
          </a:prstGeom>
          <a:noFill/>
        </p:spPr>
        <p:txBody>
          <a:bodyPr wrap="none" lIns="0" tIns="0" rIns="0" bIns="0" rtlCol="0" anchor="ctr">
            <a:spAutoFit/>
          </a:bodyPr>
          <a:lstStyle/>
          <a:p>
            <a:pPr algn="ctr"/>
            <a:fld id="{6971936E-DEB9-479F-A215-67E5B2252768}" type="slidenum">
              <a:rPr lang="en-US" sz="1067" baseline="0" smtClean="0">
                <a:latin typeface="+mn-lt"/>
                <a:ea typeface="Verdana" pitchFamily="34" charset="0"/>
                <a:cs typeface="Verdana" pitchFamily="34" charset="0"/>
              </a:rPr>
              <a:pPr algn="ctr"/>
              <a:t>‹#›</a:t>
            </a:fld>
            <a:endParaRPr lang="nl-NL" sz="1067" dirty="0">
              <a:latin typeface="+mn-lt"/>
              <a:ea typeface="Verdana" pitchFamily="34" charset="0"/>
              <a:cs typeface="Verdana" pitchFamily="34" charset="0"/>
            </a:endParaRPr>
          </a:p>
        </p:txBody>
      </p:sp>
      <p:pic>
        <p:nvPicPr>
          <p:cNvPr id="9" name="Picture 8"/>
          <p:cNvPicPr>
            <a:picLocks noChangeAspect="1"/>
          </p:cNvPicPr>
          <p:nvPr/>
        </p:nvPicPr>
        <p:blipFill>
          <a:blip r:embed="rId34">
            <a:extLst>
              <a:ext uri="{28A0092B-C50C-407E-A947-70E740481C1C}">
                <a14:useLocalDpi xmlns:a14="http://schemas.microsoft.com/office/drawing/2010/main"/>
              </a:ext>
            </a:extLst>
          </a:blip>
          <a:stretch>
            <a:fillRect/>
          </a:stretch>
        </p:blipFill>
        <p:spPr>
          <a:xfrm>
            <a:off x="385032" y="6443621"/>
            <a:ext cx="2180299" cy="114767"/>
          </a:xfrm>
          <a:prstGeom prst="rect">
            <a:avLst/>
          </a:prstGeom>
        </p:spPr>
      </p:pic>
    </p:spTree>
    <p:extLst>
      <p:ext uri="{BB962C8B-B14F-4D97-AF65-F5344CB8AC3E}">
        <p14:creationId xmlns:p14="http://schemas.microsoft.com/office/powerpoint/2010/main" val="2407087832"/>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 id="2147483730" r:id="rId20"/>
    <p:sldLayoutId id="2147483731" r:id="rId21"/>
    <p:sldLayoutId id="2147483732" r:id="rId22"/>
    <p:sldLayoutId id="2147483733" r:id="rId23"/>
    <p:sldLayoutId id="2147483734" r:id="rId24"/>
    <p:sldLayoutId id="2147483735" r:id="rId25"/>
    <p:sldLayoutId id="2147483736" r:id="rId26"/>
    <p:sldLayoutId id="2147483740" r:id="rId27"/>
    <p:sldLayoutId id="2147483741" r:id="rId28"/>
    <p:sldLayoutId id="2147483742" r:id="rId29"/>
    <p:sldLayoutId id="2147483743" r:id="rId30"/>
    <p:sldLayoutId id="2147483744" r:id="rId31"/>
  </p:sldLayoutIdLst>
  <p:timing>
    <p:tnLst>
      <p:par>
        <p:cTn id="1" dur="indefinite" restart="never" nodeType="tmRoot"/>
      </p:par>
    </p:tnLst>
  </p:timing>
  <p:hf hdr="0" ftr="0" dt="0"/>
  <p:txStyles>
    <p:titleStyle>
      <a:lvl1pPr algn="l" defTabSz="914377"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365751" indent="-365751" algn="l" defTabSz="914377" rtl="0" eaLnBrk="1" latinLnBrk="0" hangingPunct="1">
        <a:lnSpc>
          <a:spcPct val="100000"/>
        </a:lnSpc>
        <a:spcBef>
          <a:spcPts val="0"/>
        </a:spcBef>
        <a:spcAft>
          <a:spcPts val="400"/>
        </a:spcAft>
        <a:buClr>
          <a:schemeClr val="accent1"/>
        </a:buClr>
        <a:buFont typeface="Lucida Sans Unicode" panose="020B0602030504020204" pitchFamily="34" charset="0"/>
        <a:buChar char="▶"/>
        <a:defRPr sz="1800" kern="1200">
          <a:solidFill>
            <a:schemeClr val="tx1"/>
          </a:solidFill>
          <a:latin typeface="+mn-lt"/>
          <a:ea typeface="+mn-ea"/>
          <a:cs typeface="+mn-cs"/>
        </a:defRPr>
      </a:lvl1pPr>
      <a:lvl2pPr marL="731502"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1097253"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3pPr>
      <a:lvl4pPr marL="1463003"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4pPr>
      <a:lvl5pPr marL="1828754"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532">
          <p15:clr>
            <a:srgbClr val="F26B43"/>
          </p15:clr>
        </p15:guide>
        <p15:guide id="2" orient="horz" pos="911">
          <p15:clr>
            <a:srgbClr val="F26B43"/>
          </p15:clr>
        </p15:guide>
        <p15:guide id="3" orient="horz" pos="3779">
          <p15:clr>
            <a:srgbClr val="F26B43"/>
          </p15:clr>
        </p15:guide>
        <p15:guide id="4" pos="23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9.xml"/><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29.xml"/><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27.png"/><Relationship Id="rId7" Type="http://schemas.openxmlformats.org/officeDocument/2006/relationships/image" Target="../media/image31.jpeg"/><Relationship Id="rId12" Type="http://schemas.openxmlformats.org/officeDocument/2006/relationships/image" Target="../media/image36.jpeg"/><Relationship Id="rId2" Type="http://schemas.openxmlformats.org/officeDocument/2006/relationships/notesSlide" Target="../notesSlides/notesSlide3.xml"/><Relationship Id="rId1" Type="http://schemas.openxmlformats.org/officeDocument/2006/relationships/slideLayout" Target="../slideLayouts/slideLayout28.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jpeg"/><Relationship Id="rId4" Type="http://schemas.openxmlformats.org/officeDocument/2006/relationships/image" Target="../media/image28.jpeg"/><Relationship Id="rId9" Type="http://schemas.openxmlformats.org/officeDocument/2006/relationships/image" Target="../media/image3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algn="l" eaLnBrk="1" hangingPunct="1"/>
            <a:r>
              <a:rPr lang="de-DE" sz="4400" dirty="0"/>
              <a:t>Oracle </a:t>
            </a:r>
            <a:r>
              <a:rPr lang="de-DE" sz="4400" dirty="0" smtClean="0"/>
              <a:t>SQL-DQL</a:t>
            </a:r>
            <a:endParaRPr lang="de-DE" sz="4400" dirty="0"/>
          </a:p>
        </p:txBody>
      </p:sp>
      <p:sp>
        <p:nvSpPr>
          <p:cNvPr id="5123" name="Rectangle 3"/>
          <p:cNvSpPr>
            <a:spLocks noGrp="1" noChangeArrowheads="1"/>
          </p:cNvSpPr>
          <p:nvPr>
            <p:ph type="subTitle" idx="1"/>
          </p:nvPr>
        </p:nvSpPr>
        <p:spPr/>
        <p:txBody>
          <a:bodyPr/>
          <a:lstStyle/>
          <a:p>
            <a:pPr eaLnBrk="1" hangingPunct="1"/>
            <a:endParaRPr lang="en-US" sz="3200" dirty="0"/>
          </a:p>
          <a:p>
            <a:pPr eaLnBrk="1" hangingPunct="1"/>
            <a:endParaRPr lang="en-US" sz="3200" dirty="0"/>
          </a:p>
        </p:txBody>
      </p:sp>
    </p:spTree>
    <p:extLst>
      <p:ext uri="{BB962C8B-B14F-4D97-AF65-F5344CB8AC3E}">
        <p14:creationId xmlns:p14="http://schemas.microsoft.com/office/powerpoint/2010/main" val="3445316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7171" name="Rectangle 3"/>
          <p:cNvSpPr>
            <a:spLocks noGrp="1" noChangeArrowheads="1"/>
          </p:cNvSpPr>
          <p:nvPr>
            <p:ph type="body" idx="4294967295"/>
          </p:nvPr>
        </p:nvSpPr>
        <p:spPr>
          <a:xfrm>
            <a:off x="0" y="990600"/>
            <a:ext cx="8661400" cy="5410200"/>
          </a:xfrm>
        </p:spPr>
        <p:txBody>
          <a:bodyPr/>
          <a:lstStyle/>
          <a:p>
            <a:r>
              <a:rPr lang="en-US" sz="1800" dirty="0" smtClean="0"/>
              <a:t>Writing a Query:</a:t>
            </a:r>
          </a:p>
          <a:p>
            <a:pPr lvl="1"/>
            <a:r>
              <a:rPr lang="en-US" sz="1800" b="1" dirty="0">
                <a:latin typeface="+mj-lt"/>
              </a:rPr>
              <a:t>Command Line:</a:t>
            </a:r>
          </a:p>
          <a:p>
            <a:pPr lvl="3"/>
            <a:endParaRPr lang="en-US" dirty="0" smtClean="0"/>
          </a:p>
          <a:p>
            <a:pPr lvl="3"/>
            <a:endParaRPr lang="en-US" dirty="0" smtClean="0"/>
          </a:p>
          <a:p>
            <a:pPr lvl="3"/>
            <a:endParaRPr lang="en-US" dirty="0" smtClean="0"/>
          </a:p>
          <a:p>
            <a:pPr lvl="3"/>
            <a:endParaRPr lang="en-US" dirty="0" smtClean="0"/>
          </a:p>
          <a:p>
            <a:pPr lvl="2"/>
            <a:endParaRPr lang="en-US" dirty="0" smtClean="0"/>
          </a:p>
          <a:p>
            <a:pPr lvl="1"/>
            <a:endParaRPr lang="en-US" dirty="0" smtClean="0"/>
          </a:p>
          <a:p>
            <a:pPr lvl="1"/>
            <a:endParaRPr lang="en-US" dirty="0" smtClean="0"/>
          </a:p>
          <a:p>
            <a:pPr lvl="2"/>
            <a:endParaRPr lang="en-US" dirty="0" smtClean="0"/>
          </a:p>
        </p:txBody>
      </p:sp>
      <p:pic>
        <p:nvPicPr>
          <p:cNvPr id="1027" name="Picture 3"/>
          <p:cNvPicPr>
            <a:picLocks noChangeAspect="1" noChangeArrowheads="1"/>
          </p:cNvPicPr>
          <p:nvPr/>
        </p:nvPicPr>
        <p:blipFill>
          <a:blip r:embed="rId3"/>
          <a:srcRect/>
          <a:stretch>
            <a:fillRect/>
          </a:stretch>
        </p:blipFill>
        <p:spPr bwMode="auto">
          <a:xfrm>
            <a:off x="1725873" y="2387600"/>
            <a:ext cx="5641454" cy="3505200"/>
          </a:xfrm>
          <a:prstGeom prst="rect">
            <a:avLst/>
          </a:prstGeom>
          <a:noFill/>
          <a:ln w="9525">
            <a:noFill/>
            <a:miter lim="800000"/>
            <a:headEnd/>
            <a:tailEnd/>
          </a:ln>
          <a:effectLst/>
        </p:spPr>
      </p:pic>
      <p:sp>
        <p:nvSpPr>
          <p:cNvPr id="12" name="Rounded Rectangle 11"/>
          <p:cNvSpPr/>
          <p:nvPr/>
        </p:nvSpPr>
        <p:spPr bwMode="auto">
          <a:xfrm>
            <a:off x="8001000" y="1600200"/>
            <a:ext cx="2514600" cy="2667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To Connect using a username and password the command is:</a:t>
            </a:r>
          </a:p>
          <a:p>
            <a:endParaRPr lang="en-US" dirty="0">
              <a:solidFill>
                <a:schemeClr val="tx1">
                  <a:lumMod val="95000"/>
                  <a:lumOff val="5000"/>
                </a:schemeClr>
              </a:solidFill>
              <a:latin typeface="+mj-lt"/>
              <a:cs typeface="Times New Roman" pitchFamily="18" charset="0"/>
            </a:endParaRPr>
          </a:p>
          <a:p>
            <a:r>
              <a:rPr lang="en-US" dirty="0">
                <a:solidFill>
                  <a:schemeClr val="tx1">
                    <a:lumMod val="95000"/>
                    <a:lumOff val="5000"/>
                  </a:schemeClr>
                </a:solidFill>
                <a:latin typeface="+mj-lt"/>
                <a:cs typeface="Times New Roman" pitchFamily="18" charset="0"/>
              </a:rPr>
              <a:t>CONNECT &lt;&lt;username&gt;&gt; / &lt;&lt;password&gt;&gt;</a:t>
            </a:r>
            <a:r>
              <a:rPr lang="en-US" sz="2400" dirty="0">
                <a:latin typeface="+mj-lt"/>
              </a:rPr>
              <a:t/>
            </a:r>
            <a:br>
              <a:rPr lang="en-US" sz="2400" dirty="0">
                <a:latin typeface="+mj-lt"/>
              </a:rPr>
            </a:br>
            <a:endParaRPr lang="en-US" sz="2400" dirty="0">
              <a:latin typeface="+mj-lt"/>
            </a:endParaRPr>
          </a:p>
          <a:p>
            <a:pPr eaLnBrk="0" fontAlgn="base" hangingPunct="0">
              <a:spcBef>
                <a:spcPct val="0"/>
              </a:spcBef>
              <a:spcAft>
                <a:spcPct val="0"/>
              </a:spcAft>
            </a:pPr>
            <a:endParaRPr lang="en-US" sz="2400" dirty="0">
              <a:latin typeface="+mj-lt"/>
            </a:endParaRPr>
          </a:p>
        </p:txBody>
      </p:sp>
      <p:cxnSp>
        <p:nvCxnSpPr>
          <p:cNvPr id="9" name="Straight Arrow Connector 8"/>
          <p:cNvCxnSpPr/>
          <p:nvPr/>
        </p:nvCxnSpPr>
        <p:spPr bwMode="auto">
          <a:xfrm>
            <a:off x="4876800" y="2895600"/>
            <a:ext cx="3429000" cy="1588"/>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33504704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7171" name="Rectangle 3"/>
          <p:cNvSpPr>
            <a:spLocks noGrp="1" noChangeArrowheads="1"/>
          </p:cNvSpPr>
          <p:nvPr>
            <p:ph type="body" idx="4294967295"/>
          </p:nvPr>
        </p:nvSpPr>
        <p:spPr>
          <a:xfrm>
            <a:off x="0" y="990600"/>
            <a:ext cx="8661400" cy="5410200"/>
          </a:xfrm>
        </p:spPr>
        <p:txBody>
          <a:bodyPr/>
          <a:lstStyle/>
          <a:p>
            <a:r>
              <a:rPr lang="en-US" sz="1800" dirty="0" smtClean="0"/>
              <a:t>Getting Connected to Oracle:</a:t>
            </a:r>
          </a:p>
          <a:p>
            <a:pPr marL="0" lvl="1" indent="0">
              <a:buNone/>
            </a:pPr>
            <a:r>
              <a:rPr lang="en-US" sz="1800" b="1" dirty="0">
                <a:latin typeface="+mj-lt"/>
              </a:rPr>
              <a:t>Command Line :Set of commands to start working with the CLI.</a:t>
            </a:r>
          </a:p>
          <a:p>
            <a:pPr marL="0" lvl="2" indent="0">
              <a:buNone/>
            </a:pPr>
            <a:endParaRPr lang="en-US" sz="1800" b="1" dirty="0">
              <a:latin typeface="+mj-lt"/>
            </a:endParaRPr>
          </a:p>
          <a:p>
            <a:pPr marL="0" lvl="1" indent="0">
              <a:buNone/>
            </a:pPr>
            <a:endParaRPr lang="en-US" sz="1800" b="1" dirty="0">
              <a:latin typeface="+mj-lt"/>
            </a:endParaRPr>
          </a:p>
          <a:p>
            <a:pPr marL="0" lvl="1" indent="0">
              <a:buNone/>
            </a:pPr>
            <a:endParaRPr lang="en-US" sz="1800" b="1" dirty="0">
              <a:latin typeface="+mj-lt"/>
            </a:endParaRPr>
          </a:p>
          <a:p>
            <a:pPr marL="0" lvl="2" indent="0">
              <a:buNone/>
            </a:pPr>
            <a:endParaRPr lang="en-US" sz="1800" b="1" dirty="0">
              <a:latin typeface="+mj-lt"/>
            </a:endParaRPr>
          </a:p>
        </p:txBody>
      </p:sp>
      <p:graphicFrame>
        <p:nvGraphicFramePr>
          <p:cNvPr id="6" name="Table 5"/>
          <p:cNvGraphicFramePr>
            <a:graphicFrameLocks noGrp="1"/>
          </p:cNvGraphicFramePr>
          <p:nvPr>
            <p:extLst>
              <p:ext uri="{D42A27DB-BD31-4B8C-83A1-F6EECF244321}">
                <p14:modId xmlns:p14="http://schemas.microsoft.com/office/powerpoint/2010/main" val="2110973902"/>
              </p:ext>
            </p:extLst>
          </p:nvPr>
        </p:nvGraphicFramePr>
        <p:xfrm>
          <a:off x="1244601" y="1844040"/>
          <a:ext cx="8382001" cy="4043680"/>
        </p:xfrm>
        <a:graphic>
          <a:graphicData uri="http://schemas.openxmlformats.org/drawingml/2006/table">
            <a:tbl>
              <a:tblPr firstRow="1" bandRow="1">
                <a:tableStyleId>{5C22544A-7EE6-4342-B048-85BDC9FD1C3A}</a:tableStyleId>
              </a:tblPr>
              <a:tblGrid>
                <a:gridCol w="2895600">
                  <a:extLst>
                    <a:ext uri="{9D8B030D-6E8A-4147-A177-3AD203B41FA5}">
                      <a16:colId xmlns="" xmlns:a16="http://schemas.microsoft.com/office/drawing/2014/main" val="20000"/>
                    </a:ext>
                  </a:extLst>
                </a:gridCol>
                <a:gridCol w="5486401">
                  <a:extLst>
                    <a:ext uri="{9D8B030D-6E8A-4147-A177-3AD203B41FA5}">
                      <a16:colId xmlns="" xmlns:a16="http://schemas.microsoft.com/office/drawing/2014/main" val="20001"/>
                    </a:ext>
                  </a:extLst>
                </a:gridCol>
              </a:tblGrid>
              <a:tr h="370840">
                <a:tc>
                  <a:txBody>
                    <a:bodyPr/>
                    <a:lstStyle/>
                    <a:p>
                      <a:r>
                        <a:rPr lang="en-US" dirty="0" smtClean="0"/>
                        <a:t>Command</a:t>
                      </a:r>
                      <a:endParaRPr lang="en-US" dirty="0"/>
                    </a:p>
                  </a:txBody>
                  <a:tcPr/>
                </a:tc>
                <a:tc>
                  <a:txBody>
                    <a:bodyPr/>
                    <a:lstStyle/>
                    <a:p>
                      <a:r>
                        <a:rPr lang="en-US" dirty="0" smtClean="0"/>
                        <a:t>Description</a:t>
                      </a:r>
                      <a:endParaRPr lang="en-US" dirty="0"/>
                    </a:p>
                  </a:txBody>
                  <a:tcPr/>
                </a:tc>
                <a:extLst>
                  <a:ext uri="{0D108BD9-81ED-4DB2-BD59-A6C34878D82A}">
                    <a16:rowId xmlns="" xmlns:a16="http://schemas.microsoft.com/office/drawing/2014/main" val="10000"/>
                  </a:ext>
                </a:extLst>
              </a:tr>
              <a:tr h="370840">
                <a:tc>
                  <a:txBody>
                    <a:bodyPr/>
                    <a:lstStyle/>
                    <a:p>
                      <a:r>
                        <a:rPr lang="en-US" dirty="0" smtClean="0"/>
                        <a:t>SQL</a:t>
                      </a:r>
                      <a:r>
                        <a:rPr lang="en-US" baseline="0" dirty="0" smtClean="0"/>
                        <a:t> &gt; LIST</a:t>
                      </a:r>
                      <a:endParaRPr lang="en-US" dirty="0"/>
                    </a:p>
                  </a:txBody>
                  <a:tcPr/>
                </a:tc>
                <a:tc>
                  <a:txBody>
                    <a:bodyPr/>
                    <a:lstStyle/>
                    <a:p>
                      <a:r>
                        <a:rPr lang="en-US" dirty="0" smtClean="0"/>
                        <a:t>Lists the SQL Command in the Buffer</a:t>
                      </a:r>
                      <a:endParaRPr lang="en-US" dirty="0"/>
                    </a:p>
                  </a:txBody>
                  <a:tcPr/>
                </a:tc>
                <a:extLst>
                  <a:ext uri="{0D108BD9-81ED-4DB2-BD59-A6C34878D82A}">
                    <a16:rowId xmlns="" xmlns:a16="http://schemas.microsoft.com/office/drawing/2014/main" val="10001"/>
                  </a:ext>
                </a:extLst>
              </a:tr>
              <a:tr h="370840">
                <a:tc>
                  <a:txBody>
                    <a:bodyPr/>
                    <a:lstStyle/>
                    <a:p>
                      <a:r>
                        <a:rPr lang="en-US" dirty="0" smtClean="0"/>
                        <a:t>SQL &gt; SAVE &lt;&lt;filename&gt;&gt;</a:t>
                      </a:r>
                      <a:endParaRPr lang="en-US" dirty="0"/>
                    </a:p>
                  </a:txBody>
                  <a:tcPr/>
                </a:tc>
                <a:tc>
                  <a:txBody>
                    <a:bodyPr/>
                    <a:lstStyle/>
                    <a:p>
                      <a:r>
                        <a:rPr lang="en-US" dirty="0" smtClean="0"/>
                        <a:t>Save the Contents</a:t>
                      </a:r>
                      <a:r>
                        <a:rPr lang="en-US" baseline="0" dirty="0" smtClean="0"/>
                        <a:t> of the Buffer to a file</a:t>
                      </a:r>
                      <a:endParaRPr lang="en-US" dirty="0"/>
                    </a:p>
                  </a:txBody>
                  <a:tcPr/>
                </a:tc>
                <a:extLst>
                  <a:ext uri="{0D108BD9-81ED-4DB2-BD59-A6C34878D82A}">
                    <a16:rowId xmlns="" xmlns:a16="http://schemas.microsoft.com/office/drawing/2014/main" val="10002"/>
                  </a:ext>
                </a:extLst>
              </a:tr>
              <a:tr h="370840">
                <a:tc>
                  <a:txBody>
                    <a:bodyPr/>
                    <a:lstStyle/>
                    <a:p>
                      <a:r>
                        <a:rPr lang="en-US" dirty="0" smtClean="0"/>
                        <a:t>CLEAR BUFFER</a:t>
                      </a:r>
                      <a:endParaRPr lang="en-US" dirty="0"/>
                    </a:p>
                  </a:txBody>
                  <a:tcPr/>
                </a:tc>
                <a:tc>
                  <a:txBody>
                    <a:bodyPr/>
                    <a:lstStyle/>
                    <a:p>
                      <a:r>
                        <a:rPr lang="en-US" dirty="0" smtClean="0"/>
                        <a:t>Flushes the buffer</a:t>
                      </a:r>
                      <a:endParaRPr lang="en-US" dirty="0"/>
                    </a:p>
                  </a:txBody>
                  <a:tcPr/>
                </a:tc>
                <a:extLst>
                  <a:ext uri="{0D108BD9-81ED-4DB2-BD59-A6C34878D82A}">
                    <a16:rowId xmlns="" xmlns:a16="http://schemas.microsoft.com/office/drawing/2014/main" val="10003"/>
                  </a:ext>
                </a:extLst>
              </a:tr>
              <a:tr h="370840">
                <a:tc>
                  <a:txBody>
                    <a:bodyPr/>
                    <a:lstStyle/>
                    <a:p>
                      <a:r>
                        <a:rPr lang="en-US" dirty="0" smtClean="0"/>
                        <a:t>SQL &gt; GET &lt;&lt;filename&gt;&gt;</a:t>
                      </a:r>
                      <a:endParaRPr lang="en-US" dirty="0"/>
                    </a:p>
                  </a:txBody>
                  <a:tcPr/>
                </a:tc>
                <a:tc>
                  <a:txBody>
                    <a:bodyPr/>
                    <a:lstStyle/>
                    <a:p>
                      <a:r>
                        <a:rPr lang="en-US" dirty="0" smtClean="0"/>
                        <a:t>Load the contents</a:t>
                      </a:r>
                      <a:r>
                        <a:rPr lang="en-US" baseline="0" dirty="0" smtClean="0"/>
                        <a:t> of the file into memory</a:t>
                      </a:r>
                      <a:endParaRPr lang="en-US" dirty="0"/>
                    </a:p>
                  </a:txBody>
                  <a:tcPr/>
                </a:tc>
                <a:extLst>
                  <a:ext uri="{0D108BD9-81ED-4DB2-BD59-A6C34878D82A}">
                    <a16:rowId xmlns="" xmlns:a16="http://schemas.microsoft.com/office/drawing/2014/main" val="10004"/>
                  </a:ext>
                </a:extLst>
              </a:tr>
              <a:tr h="370840">
                <a:tc>
                  <a:txBody>
                    <a:bodyPr/>
                    <a:lstStyle/>
                    <a:p>
                      <a:r>
                        <a:rPr lang="en-US" dirty="0" smtClean="0"/>
                        <a:t>SQL &gt; @filename or SQL &gt; START &lt;&lt;filename&gt;&gt;</a:t>
                      </a:r>
                      <a:endParaRPr lang="en-US" dirty="0"/>
                    </a:p>
                  </a:txBody>
                  <a:tcPr/>
                </a:tc>
                <a:tc>
                  <a:txBody>
                    <a:bodyPr/>
                    <a:lstStyle/>
                    <a:p>
                      <a:r>
                        <a:rPr lang="en-US" dirty="0" smtClean="0"/>
                        <a:t>Load the contents of the file into the memory and execute the commands in the file.</a:t>
                      </a:r>
                      <a:endParaRPr lang="en-US" dirty="0"/>
                    </a:p>
                  </a:txBody>
                  <a:tcPr/>
                </a:tc>
                <a:extLst>
                  <a:ext uri="{0D108BD9-81ED-4DB2-BD59-A6C34878D82A}">
                    <a16:rowId xmlns="" xmlns:a16="http://schemas.microsoft.com/office/drawing/2014/main" val="10005"/>
                  </a:ext>
                </a:extLst>
              </a:tr>
              <a:tr h="370840">
                <a:tc>
                  <a:txBody>
                    <a:bodyPr/>
                    <a:lstStyle/>
                    <a:p>
                      <a:r>
                        <a:rPr lang="en-US" dirty="0" smtClean="0"/>
                        <a:t>SQL &gt; RUN or SQL &gt; /</a:t>
                      </a:r>
                      <a:endParaRPr lang="en-US" dirty="0"/>
                    </a:p>
                  </a:txBody>
                  <a:tcPr/>
                </a:tc>
                <a:tc>
                  <a:txBody>
                    <a:bodyPr/>
                    <a:lstStyle/>
                    <a:p>
                      <a:r>
                        <a:rPr lang="en-US" dirty="0" smtClean="0"/>
                        <a:t>Executes the commands in the buffer(RUN displays the contents of the buffer before execution)</a:t>
                      </a:r>
                      <a:endParaRPr lang="en-US" dirty="0"/>
                    </a:p>
                  </a:txBody>
                  <a:tcPr/>
                </a:tc>
                <a:extLst>
                  <a:ext uri="{0D108BD9-81ED-4DB2-BD59-A6C34878D82A}">
                    <a16:rowId xmlns="" xmlns:a16="http://schemas.microsoft.com/office/drawing/2014/main" val="10006"/>
                  </a:ext>
                </a:extLst>
              </a:tr>
              <a:tr h="370840">
                <a:tc>
                  <a:txBody>
                    <a:bodyPr/>
                    <a:lstStyle/>
                    <a:p>
                      <a:r>
                        <a:rPr lang="en-US" dirty="0" smtClean="0"/>
                        <a:t>SQL &gt; SPO[OL ]</a:t>
                      </a:r>
                      <a:r>
                        <a:rPr lang="en-US" baseline="0" dirty="0" smtClean="0"/>
                        <a:t> &lt;&lt;</a:t>
                      </a:r>
                      <a:r>
                        <a:rPr lang="en-US" baseline="0" dirty="0" err="1" smtClean="0"/>
                        <a:t>filename|OFF|OUT</a:t>
                      </a:r>
                      <a:r>
                        <a:rPr lang="en-US" baseline="0" dirty="0" smtClean="0"/>
                        <a:t>&gt;&gt;</a:t>
                      </a:r>
                      <a:endParaRPr lang="en-US" dirty="0"/>
                    </a:p>
                  </a:txBody>
                  <a:tcPr/>
                </a:tc>
                <a:tc>
                  <a:txBody>
                    <a:bodyPr/>
                    <a:lstStyle/>
                    <a:p>
                      <a:r>
                        <a:rPr lang="en-US" dirty="0" smtClean="0"/>
                        <a:t>To store/print the queries and the Output.</a:t>
                      </a:r>
                      <a:endParaRPr lang="en-US" dirty="0"/>
                    </a:p>
                  </a:txBody>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24446219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7171" name="Rectangle 3"/>
          <p:cNvSpPr>
            <a:spLocks noGrp="1" noChangeArrowheads="1"/>
          </p:cNvSpPr>
          <p:nvPr>
            <p:ph type="body" idx="4294967295"/>
          </p:nvPr>
        </p:nvSpPr>
        <p:spPr>
          <a:xfrm>
            <a:off x="0" y="990600"/>
            <a:ext cx="8661400" cy="5410200"/>
          </a:xfrm>
        </p:spPr>
        <p:txBody>
          <a:bodyPr/>
          <a:lstStyle/>
          <a:p>
            <a:r>
              <a:rPr lang="en-US" sz="1800" dirty="0" smtClean="0"/>
              <a:t>Writing a Query:</a:t>
            </a:r>
          </a:p>
          <a:p>
            <a:pPr lvl="1"/>
            <a:r>
              <a:rPr lang="en-US" sz="1800" dirty="0" smtClean="0"/>
              <a:t>GUI Environment:</a:t>
            </a:r>
          </a:p>
          <a:p>
            <a:pPr lvl="3"/>
            <a:endParaRPr lang="en-US" dirty="0" smtClean="0"/>
          </a:p>
          <a:p>
            <a:pPr lvl="3"/>
            <a:endParaRPr lang="en-US" dirty="0" smtClean="0"/>
          </a:p>
          <a:p>
            <a:pPr lvl="3"/>
            <a:endParaRPr lang="en-US" dirty="0" smtClean="0"/>
          </a:p>
          <a:p>
            <a:pPr lvl="3"/>
            <a:endParaRPr lang="en-US" dirty="0" smtClean="0"/>
          </a:p>
          <a:p>
            <a:pPr lvl="2"/>
            <a:endParaRPr lang="en-US" dirty="0" smtClean="0"/>
          </a:p>
          <a:p>
            <a:pPr lvl="1"/>
            <a:endParaRPr lang="en-US" dirty="0" smtClean="0"/>
          </a:p>
          <a:p>
            <a:pPr lvl="1"/>
            <a:endParaRPr lang="en-US" dirty="0" smtClean="0"/>
          </a:p>
          <a:p>
            <a:pPr lvl="2"/>
            <a:endParaRPr lang="en-US" dirty="0" smtClean="0"/>
          </a:p>
        </p:txBody>
      </p:sp>
      <p:sp>
        <p:nvSpPr>
          <p:cNvPr id="12" name="Rounded Rectangle 11"/>
          <p:cNvSpPr/>
          <p:nvPr/>
        </p:nvSpPr>
        <p:spPr bwMode="auto">
          <a:xfrm>
            <a:off x="7696200" y="2743200"/>
            <a:ext cx="2514600" cy="1295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Specify the username and password</a:t>
            </a:r>
          </a:p>
          <a:p>
            <a:r>
              <a:rPr lang="en-US" sz="2400" dirty="0"/>
              <a:t/>
            </a:r>
            <a:br>
              <a:rPr lang="en-US" sz="2400" dirty="0"/>
            </a:br>
            <a:endParaRPr lang="en-US" sz="2400" dirty="0"/>
          </a:p>
          <a:p>
            <a:pPr eaLnBrk="0" fontAlgn="base" hangingPunct="0">
              <a:spcBef>
                <a:spcPct val="0"/>
              </a:spcBef>
              <a:spcAft>
                <a:spcPct val="0"/>
              </a:spcAft>
            </a:pPr>
            <a:endParaRPr lang="en-US" sz="2400" dirty="0">
              <a:latin typeface="Times New Roman" pitchFamily="18" charset="0"/>
            </a:endParaRPr>
          </a:p>
        </p:txBody>
      </p:sp>
      <p:pic>
        <p:nvPicPr>
          <p:cNvPr id="7" name="Picture 2"/>
          <p:cNvPicPr>
            <a:picLocks noChangeAspect="1" noChangeArrowheads="1"/>
          </p:cNvPicPr>
          <p:nvPr/>
        </p:nvPicPr>
        <p:blipFill>
          <a:blip r:embed="rId3"/>
          <a:srcRect/>
          <a:stretch>
            <a:fillRect/>
          </a:stretch>
        </p:blipFill>
        <p:spPr bwMode="auto">
          <a:xfrm>
            <a:off x="1409700" y="2252980"/>
            <a:ext cx="5410200" cy="4147820"/>
          </a:xfrm>
          <a:prstGeom prst="rect">
            <a:avLst/>
          </a:prstGeom>
          <a:noFill/>
          <a:ln w="9525">
            <a:noFill/>
            <a:miter lim="800000"/>
            <a:headEnd/>
            <a:tailEnd/>
          </a:ln>
          <a:effectLst/>
        </p:spPr>
      </p:pic>
      <p:cxnSp>
        <p:nvCxnSpPr>
          <p:cNvPr id="9" name="Straight Arrow Connector 8"/>
          <p:cNvCxnSpPr/>
          <p:nvPr/>
        </p:nvCxnSpPr>
        <p:spPr bwMode="auto">
          <a:xfrm flipV="1">
            <a:off x="3657600" y="3429000"/>
            <a:ext cx="4191000" cy="3810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3501585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de-DE" sz="4400" dirty="0"/>
              <a:t>SQL</a:t>
            </a:r>
          </a:p>
        </p:txBody>
      </p:sp>
      <p:sp>
        <p:nvSpPr>
          <p:cNvPr id="5123" name="Rectangle 3"/>
          <p:cNvSpPr>
            <a:spLocks noGrp="1" noChangeArrowheads="1"/>
          </p:cNvSpPr>
          <p:nvPr>
            <p:ph type="subTitle" idx="1"/>
          </p:nvPr>
        </p:nvSpPr>
        <p:spPr>
          <a:xfrm>
            <a:off x="390532" y="3791491"/>
            <a:ext cx="3713601" cy="287259"/>
          </a:xfrm>
        </p:spPr>
        <p:txBody>
          <a:bodyPr>
            <a:normAutofit fontScale="25000" lnSpcReduction="20000"/>
          </a:bodyPr>
          <a:lstStyle/>
          <a:p>
            <a:pPr eaLnBrk="1" hangingPunct="1"/>
            <a:endParaRPr lang="en-US" sz="3200" dirty="0"/>
          </a:p>
          <a:p>
            <a:pPr eaLnBrk="1" hangingPunct="1"/>
            <a:r>
              <a:rPr lang="en-US" sz="3200" dirty="0"/>
              <a:t>DQL – Data Query Language</a:t>
            </a:r>
          </a:p>
        </p:txBody>
      </p:sp>
    </p:spTree>
    <p:extLst>
      <p:ext uri="{BB962C8B-B14F-4D97-AF65-F5344CB8AC3E}">
        <p14:creationId xmlns:p14="http://schemas.microsoft.com/office/powerpoint/2010/main" val="778200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normAutofit fontScale="92500" lnSpcReduction="10000"/>
          </a:bodyPr>
          <a:lstStyle/>
          <a:p>
            <a:r>
              <a:rPr lang="en-US" sz="1800" dirty="0" smtClean="0"/>
              <a:t>DQL:</a:t>
            </a:r>
          </a:p>
          <a:p>
            <a:pPr marL="0" lvl="1" indent="0">
              <a:buNone/>
            </a:pPr>
            <a:r>
              <a:rPr lang="en-US" sz="1800" b="1" dirty="0">
                <a:latin typeface="+mj-lt"/>
              </a:rPr>
              <a:t>Data Query Language</a:t>
            </a:r>
          </a:p>
          <a:p>
            <a:pPr marL="0" lvl="1" indent="0">
              <a:buNone/>
            </a:pPr>
            <a:r>
              <a:rPr lang="en-US" sz="1800" b="1" dirty="0">
                <a:latin typeface="+mj-lt"/>
              </a:rPr>
              <a:t>Used to fetch records from Database.</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2"/>
            <a:r>
              <a:rPr lang="en-US" dirty="0" smtClean="0"/>
              <a:t>DISTINCT : Selecting DISTINCT records from the set</a:t>
            </a:r>
          </a:p>
          <a:p>
            <a:pPr lvl="2"/>
            <a:r>
              <a:rPr lang="en-US" dirty="0" smtClean="0"/>
              <a:t>WHERE : Filtering Records based on some criteria</a:t>
            </a:r>
          </a:p>
          <a:p>
            <a:pPr lvl="2"/>
            <a:r>
              <a:rPr lang="en-US" dirty="0" smtClean="0"/>
              <a:t>GROUP BY : Grouping Records</a:t>
            </a:r>
          </a:p>
          <a:p>
            <a:pPr lvl="3"/>
            <a:r>
              <a:rPr lang="en-US" dirty="0" smtClean="0"/>
              <a:t>HAVING BY : Applying condition on GROUPS</a:t>
            </a:r>
          </a:p>
          <a:p>
            <a:pPr lvl="2"/>
            <a:r>
              <a:rPr lang="en-US" dirty="0" smtClean="0"/>
              <a:t>ORDER BY : Arranging in Ascending / Descending Order.</a:t>
            </a:r>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sp>
        <p:nvSpPr>
          <p:cNvPr id="19" name="Rounded Rectangle 18"/>
          <p:cNvSpPr/>
          <p:nvPr/>
        </p:nvSpPr>
        <p:spPr bwMode="auto">
          <a:xfrm>
            <a:off x="1770185" y="2667000"/>
            <a:ext cx="4876800" cy="2057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lvl="1">
              <a:spcAft>
                <a:spcPts val="1200"/>
              </a:spcAft>
            </a:pPr>
            <a:r>
              <a:rPr lang="en-US" dirty="0">
                <a:solidFill>
                  <a:schemeClr val="tx1">
                    <a:lumMod val="75000"/>
                    <a:lumOff val="25000"/>
                  </a:schemeClr>
                </a:solidFill>
                <a:latin typeface="+mj-lt"/>
              </a:rPr>
              <a:t>SELECT [DISTINCT ]</a:t>
            </a:r>
            <a:r>
              <a:rPr lang="en-US" dirty="0" err="1">
                <a:solidFill>
                  <a:schemeClr val="tx1">
                    <a:lumMod val="75000"/>
                    <a:lumOff val="25000"/>
                  </a:schemeClr>
                </a:solidFill>
                <a:latin typeface="+mj-lt"/>
              </a:rPr>
              <a:t>column_list</a:t>
            </a:r>
            <a:r>
              <a:rPr lang="en-US" dirty="0">
                <a:solidFill>
                  <a:schemeClr val="tx1">
                    <a:lumMod val="75000"/>
                    <a:lumOff val="25000"/>
                  </a:schemeClr>
                </a:solidFill>
                <a:latin typeface="+mj-lt"/>
              </a:rPr>
              <a:t> |* </a:t>
            </a:r>
          </a:p>
          <a:p>
            <a:pPr marL="0" lvl="1">
              <a:spcAft>
                <a:spcPts val="1200"/>
              </a:spcAft>
            </a:pPr>
            <a:r>
              <a:rPr lang="en-US" dirty="0">
                <a:solidFill>
                  <a:schemeClr val="tx1">
                    <a:lumMod val="75000"/>
                    <a:lumOff val="25000"/>
                  </a:schemeClr>
                </a:solidFill>
                <a:latin typeface="+mj-lt"/>
              </a:rPr>
              <a:t> FROM table-name </a:t>
            </a:r>
            <a:br>
              <a:rPr lang="en-US" dirty="0">
                <a:solidFill>
                  <a:schemeClr val="tx1">
                    <a:lumMod val="75000"/>
                    <a:lumOff val="25000"/>
                  </a:schemeClr>
                </a:solidFill>
                <a:latin typeface="+mj-lt"/>
              </a:rPr>
            </a:br>
            <a:r>
              <a:rPr lang="en-US" dirty="0">
                <a:solidFill>
                  <a:schemeClr val="tx1">
                    <a:lumMod val="75000"/>
                    <a:lumOff val="25000"/>
                  </a:schemeClr>
                </a:solidFill>
                <a:latin typeface="+mj-lt"/>
              </a:rPr>
              <a:t>[WHERE Clause]</a:t>
            </a:r>
            <a:br>
              <a:rPr lang="en-US" dirty="0">
                <a:solidFill>
                  <a:schemeClr val="tx1">
                    <a:lumMod val="75000"/>
                    <a:lumOff val="25000"/>
                  </a:schemeClr>
                </a:solidFill>
                <a:latin typeface="+mj-lt"/>
              </a:rPr>
            </a:br>
            <a:r>
              <a:rPr lang="en-US" dirty="0">
                <a:solidFill>
                  <a:schemeClr val="tx1">
                    <a:lumMod val="75000"/>
                    <a:lumOff val="25000"/>
                  </a:schemeClr>
                </a:solidFill>
                <a:latin typeface="+mj-lt"/>
              </a:rPr>
              <a:t>[GROUP BY clause]</a:t>
            </a:r>
            <a:br>
              <a:rPr lang="en-US" dirty="0">
                <a:solidFill>
                  <a:schemeClr val="tx1">
                    <a:lumMod val="75000"/>
                    <a:lumOff val="25000"/>
                  </a:schemeClr>
                </a:solidFill>
                <a:latin typeface="+mj-lt"/>
              </a:rPr>
            </a:br>
            <a:r>
              <a:rPr lang="en-US" dirty="0">
                <a:solidFill>
                  <a:schemeClr val="tx1">
                    <a:lumMod val="75000"/>
                    <a:lumOff val="25000"/>
                  </a:schemeClr>
                </a:solidFill>
                <a:latin typeface="+mj-lt"/>
              </a:rPr>
              <a:t>[HAVING clause]</a:t>
            </a:r>
            <a:br>
              <a:rPr lang="en-US" dirty="0">
                <a:solidFill>
                  <a:schemeClr val="tx1">
                    <a:lumMod val="75000"/>
                    <a:lumOff val="25000"/>
                  </a:schemeClr>
                </a:solidFill>
                <a:latin typeface="+mj-lt"/>
              </a:rPr>
            </a:br>
            <a:r>
              <a:rPr lang="en-US" dirty="0">
                <a:solidFill>
                  <a:schemeClr val="tx1">
                    <a:lumMod val="75000"/>
                    <a:lumOff val="25000"/>
                  </a:schemeClr>
                </a:solidFill>
                <a:latin typeface="+mj-lt"/>
              </a:rPr>
              <a:t>[ORDER BY clause];</a:t>
            </a:r>
            <a:r>
              <a:rPr lang="en-US" sz="2400" dirty="0"/>
              <a:t/>
            </a:r>
            <a:br>
              <a:rPr lang="en-US" sz="2400" dirty="0"/>
            </a:br>
            <a:endParaRPr lang="en-US" sz="2400" dirty="0"/>
          </a:p>
          <a:p>
            <a:pPr eaLnBrk="0" fontAlgn="base" hangingPunct="0">
              <a:spcBef>
                <a:spcPct val="0"/>
              </a:spcBef>
              <a:spcAft>
                <a:spcPct val="0"/>
              </a:spcAft>
            </a:pPr>
            <a:endParaRPr lang="en-US" sz="2400" dirty="0">
              <a:latin typeface="Times New Roman" pitchFamily="18" charset="0"/>
            </a:endParaRPr>
          </a:p>
        </p:txBody>
      </p:sp>
      <p:pic>
        <p:nvPicPr>
          <p:cNvPr id="5" name="Picture 4" descr="imagesCAVUE8IH.jpg"/>
          <p:cNvPicPr>
            <a:picLocks noChangeAspect="1"/>
          </p:cNvPicPr>
          <p:nvPr/>
        </p:nvPicPr>
        <p:blipFill>
          <a:blip r:embed="rId3"/>
          <a:srcRect b="10345"/>
          <a:stretch>
            <a:fillRect/>
          </a:stretch>
        </p:blipFill>
        <p:spPr>
          <a:xfrm>
            <a:off x="8417170" y="1143000"/>
            <a:ext cx="2250831" cy="1828800"/>
          </a:xfrm>
          <a:prstGeom prst="rect">
            <a:avLst/>
          </a:prstGeom>
        </p:spPr>
      </p:pic>
    </p:spTree>
    <p:extLst>
      <p:ext uri="{BB962C8B-B14F-4D97-AF65-F5344CB8AC3E}">
        <p14:creationId xmlns:p14="http://schemas.microsoft.com/office/powerpoint/2010/main" val="16342112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892175"/>
            <a:ext cx="8661400" cy="5410200"/>
          </a:xfrm>
        </p:spPr>
        <p:txBody>
          <a:bodyPr/>
          <a:lstStyle/>
          <a:p>
            <a:r>
              <a:rPr lang="en-US" sz="1800" dirty="0" smtClean="0"/>
              <a:t>DQL:</a:t>
            </a:r>
          </a:p>
          <a:p>
            <a:pPr lvl="1"/>
            <a:r>
              <a:rPr lang="en-US" sz="1800" dirty="0" smtClean="0">
                <a:latin typeface="+mj-lt"/>
              </a:rPr>
              <a:t>Fetching Records  from the table</a:t>
            </a:r>
          </a:p>
          <a:p>
            <a:pPr lvl="1"/>
            <a:r>
              <a:rPr lang="en-US" sz="1800" dirty="0" smtClean="0">
                <a:latin typeface="+mj-lt"/>
              </a:rPr>
              <a:t>Expressions </a:t>
            </a:r>
            <a:r>
              <a:rPr lang="en-US" sz="1800" dirty="0">
                <a:latin typeface="+mj-lt"/>
              </a:rPr>
              <a:t>in SELECT Statement</a:t>
            </a:r>
          </a:p>
          <a:p>
            <a:pPr lvl="1"/>
            <a:r>
              <a:rPr lang="en-US" sz="1800" dirty="0">
                <a:latin typeface="+mj-lt"/>
              </a:rPr>
              <a:t>‘ ||’  is the concatenation operator in Oracle</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sp>
        <p:nvSpPr>
          <p:cNvPr id="19" name="Rounded Rectangle 18"/>
          <p:cNvSpPr/>
          <p:nvPr/>
        </p:nvSpPr>
        <p:spPr bwMode="auto">
          <a:xfrm>
            <a:off x="1054100" y="2719387"/>
            <a:ext cx="6705600" cy="1143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406400" lvl="1" indent="-406400">
              <a:spcAft>
                <a:spcPts val="1200"/>
              </a:spcAft>
              <a:buFont typeface="Wingdings" panose="05000000000000000000" pitchFamily="2" charset="2"/>
              <a:buChar char="§"/>
            </a:pPr>
            <a:r>
              <a:rPr lang="en-US" dirty="0">
                <a:solidFill>
                  <a:schemeClr val="tx1">
                    <a:lumMod val="75000"/>
                    <a:lumOff val="25000"/>
                  </a:schemeClr>
                </a:solidFill>
                <a:latin typeface="+mj-lt"/>
              </a:rPr>
              <a:t>SELECT *  FROM </a:t>
            </a:r>
            <a:r>
              <a:rPr lang="en-US" dirty="0" err="1">
                <a:solidFill>
                  <a:schemeClr val="tx1">
                    <a:lumMod val="75000"/>
                    <a:lumOff val="25000"/>
                  </a:schemeClr>
                </a:solidFill>
                <a:latin typeface="+mj-lt"/>
              </a:rPr>
              <a:t>HR.Employees</a:t>
            </a:r>
            <a:r>
              <a:rPr lang="en-US" dirty="0">
                <a:solidFill>
                  <a:schemeClr val="tx1">
                    <a:lumMod val="75000"/>
                    <a:lumOff val="25000"/>
                  </a:schemeClr>
                </a:solidFill>
                <a:latin typeface="+mj-lt"/>
              </a:rPr>
              <a:t/>
            </a:r>
            <a:br>
              <a:rPr lang="en-US" dirty="0">
                <a:solidFill>
                  <a:schemeClr val="tx1">
                    <a:lumMod val="75000"/>
                    <a:lumOff val="25000"/>
                  </a:schemeClr>
                </a:solidFill>
                <a:latin typeface="+mj-lt"/>
              </a:rPr>
            </a:br>
            <a:r>
              <a:rPr lang="en-US" dirty="0">
                <a:solidFill>
                  <a:schemeClr val="tx1">
                    <a:lumMod val="75000"/>
                    <a:lumOff val="25000"/>
                  </a:schemeClr>
                </a:solidFill>
                <a:latin typeface="+mj-lt"/>
              </a:rPr>
              <a:t>SELECT </a:t>
            </a:r>
            <a:r>
              <a:rPr lang="en-US" dirty="0" err="1">
                <a:solidFill>
                  <a:schemeClr val="tx1">
                    <a:lumMod val="75000"/>
                    <a:lumOff val="25000"/>
                  </a:schemeClr>
                </a:solidFill>
                <a:latin typeface="+mj-lt"/>
              </a:rPr>
              <a:t>first_name,last_name,department_id</a:t>
            </a:r>
            <a:endParaRPr lang="en-US" dirty="0">
              <a:solidFill>
                <a:schemeClr val="tx1">
                  <a:lumMod val="75000"/>
                  <a:lumOff val="25000"/>
                </a:schemeClr>
              </a:solidFill>
              <a:latin typeface="+mj-lt"/>
            </a:endParaRPr>
          </a:p>
          <a:p>
            <a:pPr marL="406400" lvl="1" indent="-406400">
              <a:spcAft>
                <a:spcPts val="1200"/>
              </a:spcAft>
              <a:buFont typeface="Wingdings" panose="05000000000000000000" pitchFamily="2" charset="2"/>
              <a:buChar char="§"/>
            </a:pPr>
            <a:r>
              <a:rPr lang="en-US" dirty="0">
                <a:solidFill>
                  <a:schemeClr val="tx1">
                    <a:lumMod val="75000"/>
                    <a:lumOff val="25000"/>
                  </a:schemeClr>
                </a:solidFill>
                <a:latin typeface="+mj-lt"/>
              </a:rPr>
              <a:t>FROM </a:t>
            </a:r>
            <a:r>
              <a:rPr lang="en-US" dirty="0" err="1">
                <a:solidFill>
                  <a:schemeClr val="tx1">
                    <a:lumMod val="75000"/>
                    <a:lumOff val="25000"/>
                  </a:schemeClr>
                </a:solidFill>
                <a:latin typeface="+mj-lt"/>
              </a:rPr>
              <a:t>Hr.Employees</a:t>
            </a:r>
            <a:endParaRPr lang="en-US" dirty="0">
              <a:solidFill>
                <a:schemeClr val="tx1">
                  <a:lumMod val="75000"/>
                  <a:lumOff val="25000"/>
                </a:schemeClr>
              </a:solidFill>
              <a:latin typeface="+mj-lt"/>
            </a:endParaRPr>
          </a:p>
          <a:p>
            <a:pPr eaLnBrk="0" fontAlgn="base" hangingPunct="0">
              <a:spcBef>
                <a:spcPct val="0"/>
              </a:spcBef>
              <a:spcAft>
                <a:spcPct val="0"/>
              </a:spcAft>
            </a:pPr>
            <a:endParaRPr lang="en-US" sz="2400" dirty="0">
              <a:latin typeface="Times New Roman" pitchFamily="18" charset="0"/>
            </a:endParaRPr>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525000" y="981076"/>
            <a:ext cx="1085850" cy="1152525"/>
          </a:xfrm>
          <a:prstGeom prst="rect">
            <a:avLst/>
          </a:prstGeom>
          <a:noFill/>
          <a:ln w="9525">
            <a:noFill/>
            <a:miter lim="800000"/>
            <a:headEnd/>
            <a:tailEnd/>
          </a:ln>
        </p:spPr>
      </p:pic>
      <p:sp>
        <p:nvSpPr>
          <p:cNvPr id="6" name="Rounded Rectangle 5"/>
          <p:cNvSpPr/>
          <p:nvPr/>
        </p:nvSpPr>
        <p:spPr bwMode="auto">
          <a:xfrm>
            <a:off x="1054100" y="4016375"/>
            <a:ext cx="6705600" cy="609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SELECT   DISTINCT </a:t>
            </a:r>
            <a:r>
              <a:rPr lang="en-US" dirty="0" err="1">
                <a:solidFill>
                  <a:schemeClr val="tx1">
                    <a:lumMod val="95000"/>
                    <a:lumOff val="5000"/>
                  </a:schemeClr>
                </a:solidFill>
                <a:latin typeface="+mj-lt"/>
                <a:cs typeface="Times New Roman" pitchFamily="18" charset="0"/>
              </a:rPr>
              <a:t>job_id</a:t>
            </a:r>
            <a:r>
              <a:rPr lang="en-US" dirty="0">
                <a:solidFill>
                  <a:schemeClr val="tx1">
                    <a:lumMod val="95000"/>
                    <a:lumOff val="5000"/>
                  </a:schemeClr>
                </a:solidFill>
                <a:latin typeface="+mj-lt"/>
                <a:cs typeface="Times New Roman" pitchFamily="18" charset="0"/>
              </a:rPr>
              <a:t> FROM </a:t>
            </a:r>
            <a:r>
              <a:rPr lang="en-US" dirty="0" err="1">
                <a:solidFill>
                  <a:schemeClr val="tx1">
                    <a:lumMod val="95000"/>
                    <a:lumOff val="5000"/>
                  </a:schemeClr>
                </a:solidFill>
                <a:latin typeface="+mj-lt"/>
                <a:cs typeface="Times New Roman" pitchFamily="18" charset="0"/>
              </a:rPr>
              <a:t>HR.Employees</a:t>
            </a:r>
            <a:r>
              <a:rPr lang="en-US" dirty="0">
                <a:solidFill>
                  <a:schemeClr val="tx1">
                    <a:lumMod val="95000"/>
                    <a:lumOff val="5000"/>
                  </a:schemeClr>
                </a:solidFill>
                <a:latin typeface="+mj-lt"/>
                <a:cs typeface="Times New Roman" pitchFamily="18" charset="0"/>
              </a:rPr>
              <a:t> </a:t>
            </a:r>
          </a:p>
          <a:p>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a:p>
            <a:pPr eaLnBrk="0" fontAlgn="base" hangingPunct="0">
              <a:spcBef>
                <a:spcPct val="0"/>
              </a:spcBef>
              <a:spcAft>
                <a:spcPct val="0"/>
              </a:spcAft>
            </a:pPr>
            <a:endParaRPr lang="en-US" sz="2400" dirty="0">
              <a:latin typeface="Times New Roman" pitchFamily="18" charset="0"/>
            </a:endParaRPr>
          </a:p>
        </p:txBody>
      </p:sp>
      <p:sp>
        <p:nvSpPr>
          <p:cNvPr id="10" name="Rounded Rectangle 9"/>
          <p:cNvSpPr/>
          <p:nvPr/>
        </p:nvSpPr>
        <p:spPr bwMode="auto">
          <a:xfrm>
            <a:off x="1054100" y="4779963"/>
            <a:ext cx="6553200" cy="1676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SELECT </a:t>
            </a:r>
            <a:r>
              <a:rPr lang="en-US" dirty="0" err="1">
                <a:solidFill>
                  <a:schemeClr val="tx1">
                    <a:lumMod val="95000"/>
                    <a:lumOff val="5000"/>
                  </a:schemeClr>
                </a:solidFill>
                <a:latin typeface="+mj-lt"/>
                <a:cs typeface="Times New Roman" pitchFamily="18" charset="0"/>
              </a:rPr>
              <a:t>first_name</a:t>
            </a:r>
            <a:r>
              <a:rPr lang="en-US" dirty="0">
                <a:solidFill>
                  <a:schemeClr val="tx1">
                    <a:lumMod val="95000"/>
                    <a:lumOff val="5000"/>
                  </a:schemeClr>
                </a:solidFill>
                <a:latin typeface="+mj-lt"/>
                <a:cs typeface="Times New Roman" pitchFamily="18" charset="0"/>
              </a:rPr>
              <a:t>||</a:t>
            </a:r>
            <a:r>
              <a:rPr lang="en-US" dirty="0" err="1">
                <a:solidFill>
                  <a:schemeClr val="tx1">
                    <a:lumMod val="95000"/>
                    <a:lumOff val="5000"/>
                  </a:schemeClr>
                </a:solidFill>
                <a:latin typeface="+mj-lt"/>
                <a:cs typeface="Times New Roman" pitchFamily="18" charset="0"/>
              </a:rPr>
              <a:t>last_name</a:t>
            </a:r>
            <a:r>
              <a:rPr lang="en-US" dirty="0">
                <a:solidFill>
                  <a:schemeClr val="tx1">
                    <a:lumMod val="95000"/>
                    <a:lumOff val="5000"/>
                  </a:schemeClr>
                </a:solidFill>
                <a:latin typeface="+mj-lt"/>
                <a:cs typeface="Times New Roman" pitchFamily="18" charset="0"/>
              </a:rPr>
              <a:t> “</a:t>
            </a:r>
            <a:r>
              <a:rPr lang="en-US" dirty="0" err="1">
                <a:solidFill>
                  <a:schemeClr val="tx1">
                    <a:lumMod val="95000"/>
                    <a:lumOff val="5000"/>
                  </a:schemeClr>
                </a:solidFill>
                <a:latin typeface="+mj-lt"/>
                <a:cs typeface="Times New Roman" pitchFamily="18" charset="0"/>
              </a:rPr>
              <a:t>Emp</a:t>
            </a:r>
            <a:r>
              <a:rPr lang="en-US" dirty="0">
                <a:solidFill>
                  <a:schemeClr val="tx1">
                    <a:lumMod val="95000"/>
                    <a:lumOff val="5000"/>
                  </a:schemeClr>
                </a:solidFill>
                <a:latin typeface="+mj-lt"/>
                <a:cs typeface="Times New Roman" pitchFamily="18" charset="0"/>
              </a:rPr>
              <a:t> Name”</a:t>
            </a:r>
          </a:p>
          <a:p>
            <a:r>
              <a:rPr lang="en-US" dirty="0">
                <a:solidFill>
                  <a:schemeClr val="tx1">
                    <a:lumMod val="95000"/>
                    <a:lumOff val="5000"/>
                  </a:schemeClr>
                </a:solidFill>
                <a:latin typeface="+mj-lt"/>
                <a:cs typeface="Times New Roman" pitchFamily="18" charset="0"/>
              </a:rPr>
              <a:t>FROM </a:t>
            </a:r>
            <a:r>
              <a:rPr lang="en-US" dirty="0" err="1">
                <a:solidFill>
                  <a:schemeClr val="tx1">
                    <a:lumMod val="95000"/>
                    <a:lumOff val="5000"/>
                  </a:schemeClr>
                </a:solidFill>
                <a:latin typeface="+mj-lt"/>
                <a:cs typeface="Times New Roman" pitchFamily="18" charset="0"/>
              </a:rPr>
              <a:t>Hr.Employees</a:t>
            </a:r>
            <a:endParaRPr lang="en-US" dirty="0">
              <a:solidFill>
                <a:schemeClr val="tx1">
                  <a:lumMod val="95000"/>
                  <a:lumOff val="5000"/>
                </a:schemeClr>
              </a:solidFill>
              <a:latin typeface="+mj-lt"/>
              <a:cs typeface="Times New Roman" pitchFamily="18" charset="0"/>
            </a:endParaRPr>
          </a:p>
          <a:p>
            <a:pPr algn="ctr"/>
            <a:r>
              <a:rPr lang="en-US" dirty="0">
                <a:solidFill>
                  <a:schemeClr val="tx1">
                    <a:lumMod val="95000"/>
                    <a:lumOff val="5000"/>
                  </a:schemeClr>
                </a:solidFill>
                <a:latin typeface="+mj-lt"/>
                <a:cs typeface="Times New Roman" pitchFamily="18" charset="0"/>
              </a:rPr>
              <a:t>OR</a:t>
            </a:r>
          </a:p>
          <a:p>
            <a:r>
              <a:rPr lang="en-US" dirty="0">
                <a:solidFill>
                  <a:schemeClr val="tx1">
                    <a:lumMod val="95000"/>
                    <a:lumOff val="5000"/>
                  </a:schemeClr>
                </a:solidFill>
                <a:latin typeface="+mj-lt"/>
                <a:cs typeface="Times New Roman" pitchFamily="18" charset="0"/>
              </a:rPr>
              <a:t>SELECT </a:t>
            </a:r>
            <a:r>
              <a:rPr lang="en-US" dirty="0" err="1">
                <a:solidFill>
                  <a:schemeClr val="tx1">
                    <a:lumMod val="95000"/>
                    <a:lumOff val="5000"/>
                  </a:schemeClr>
                </a:solidFill>
                <a:latin typeface="+mj-lt"/>
                <a:cs typeface="Times New Roman" pitchFamily="18" charset="0"/>
              </a:rPr>
              <a:t>first_name</a:t>
            </a:r>
            <a:r>
              <a:rPr lang="en-US" dirty="0">
                <a:solidFill>
                  <a:schemeClr val="tx1">
                    <a:lumMod val="95000"/>
                    <a:lumOff val="5000"/>
                  </a:schemeClr>
                </a:solidFill>
                <a:latin typeface="+mj-lt"/>
                <a:cs typeface="Times New Roman" pitchFamily="18" charset="0"/>
              </a:rPr>
              <a:t>||</a:t>
            </a:r>
            <a:r>
              <a:rPr lang="en-US" dirty="0" err="1">
                <a:solidFill>
                  <a:schemeClr val="tx1">
                    <a:lumMod val="95000"/>
                    <a:lumOff val="5000"/>
                  </a:schemeClr>
                </a:solidFill>
                <a:latin typeface="+mj-lt"/>
                <a:cs typeface="Times New Roman" pitchFamily="18" charset="0"/>
              </a:rPr>
              <a:t>last_name</a:t>
            </a:r>
            <a:r>
              <a:rPr lang="en-US" dirty="0">
                <a:solidFill>
                  <a:schemeClr val="tx1">
                    <a:lumMod val="95000"/>
                    <a:lumOff val="5000"/>
                  </a:schemeClr>
                </a:solidFill>
                <a:latin typeface="+mj-lt"/>
                <a:cs typeface="Times New Roman" pitchFamily="18" charset="0"/>
              </a:rPr>
              <a:t> AS “</a:t>
            </a:r>
            <a:r>
              <a:rPr lang="en-US" dirty="0" err="1">
                <a:solidFill>
                  <a:schemeClr val="tx1">
                    <a:lumMod val="95000"/>
                    <a:lumOff val="5000"/>
                  </a:schemeClr>
                </a:solidFill>
                <a:latin typeface="+mj-lt"/>
                <a:cs typeface="Times New Roman" pitchFamily="18" charset="0"/>
              </a:rPr>
              <a:t>Emp</a:t>
            </a:r>
            <a:r>
              <a:rPr lang="en-US" dirty="0">
                <a:solidFill>
                  <a:schemeClr val="tx1">
                    <a:lumMod val="95000"/>
                    <a:lumOff val="5000"/>
                  </a:schemeClr>
                </a:solidFill>
                <a:latin typeface="+mj-lt"/>
                <a:cs typeface="Times New Roman" pitchFamily="18" charset="0"/>
              </a:rPr>
              <a:t> Name”</a:t>
            </a:r>
          </a:p>
          <a:p>
            <a:r>
              <a:rPr lang="en-US" dirty="0">
                <a:solidFill>
                  <a:schemeClr val="tx1">
                    <a:lumMod val="95000"/>
                    <a:lumOff val="5000"/>
                  </a:schemeClr>
                </a:solidFill>
                <a:latin typeface="+mj-lt"/>
                <a:cs typeface="Times New Roman" pitchFamily="18" charset="0"/>
              </a:rPr>
              <a:t>FROM </a:t>
            </a:r>
            <a:r>
              <a:rPr lang="en-US" dirty="0" err="1">
                <a:solidFill>
                  <a:schemeClr val="tx1">
                    <a:lumMod val="95000"/>
                    <a:lumOff val="5000"/>
                  </a:schemeClr>
                </a:solidFill>
                <a:latin typeface="+mj-lt"/>
                <a:cs typeface="Times New Roman" pitchFamily="18" charset="0"/>
              </a:rPr>
              <a:t>Hr.Employees</a:t>
            </a:r>
            <a:endParaRPr lang="en-US" dirty="0">
              <a:solidFill>
                <a:schemeClr val="tx1">
                  <a:lumMod val="95000"/>
                  <a:lumOff val="5000"/>
                </a:schemeClr>
              </a:solidFill>
              <a:latin typeface="+mj-lt"/>
              <a:cs typeface="Times New Roman" pitchFamily="18" charset="0"/>
            </a:endParaRPr>
          </a:p>
          <a:p>
            <a:endParaRPr lang="en-US" dirty="0">
              <a:solidFill>
                <a:schemeClr val="tx1">
                  <a:lumMod val="95000"/>
                  <a:lumOff val="5000"/>
                </a:schemeClr>
              </a:solidFill>
              <a:latin typeface="Times New Roman" pitchFamily="18" charset="0"/>
              <a:cs typeface="Times New Roman" pitchFamily="18" charset="0"/>
            </a:endParaRPr>
          </a:p>
          <a:p>
            <a:endParaRPr lang="en-US" dirty="0">
              <a:solidFill>
                <a:schemeClr val="tx1">
                  <a:lumMod val="95000"/>
                  <a:lumOff val="5000"/>
                </a:schemeClr>
              </a:solidFill>
              <a:latin typeface="Times New Roman" pitchFamily="18" charset="0"/>
              <a:cs typeface="Times New Roman" pitchFamily="18" charset="0"/>
            </a:endParaRPr>
          </a:p>
          <a:p>
            <a:pPr eaLnBrk="0" fontAlgn="base" hangingPunct="0">
              <a:spcBef>
                <a:spcPct val="0"/>
              </a:spcBef>
              <a:spcAft>
                <a:spcPct val="0"/>
              </a:spcAft>
            </a:pPr>
            <a:endParaRPr lang="en-US" sz="2400" dirty="0">
              <a:latin typeface="Times New Roman" pitchFamily="18" charset="0"/>
            </a:endParaRPr>
          </a:p>
        </p:txBody>
      </p:sp>
    </p:spTree>
    <p:extLst>
      <p:ext uri="{BB962C8B-B14F-4D97-AF65-F5344CB8AC3E}">
        <p14:creationId xmlns:p14="http://schemas.microsoft.com/office/powerpoint/2010/main" val="7550640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14400"/>
            <a:ext cx="8661400" cy="5410200"/>
          </a:xfrm>
        </p:spPr>
        <p:txBody>
          <a:bodyPr/>
          <a:lstStyle/>
          <a:p>
            <a:r>
              <a:rPr lang="en-US" sz="1800" dirty="0" smtClean="0"/>
              <a:t>DQL:</a:t>
            </a:r>
          </a:p>
          <a:p>
            <a:pPr lvl="1"/>
            <a:r>
              <a:rPr lang="en-US" sz="1800" dirty="0" smtClean="0"/>
              <a:t>Filtering Information using Where Condition</a:t>
            </a:r>
            <a:endParaRPr lang="en-US" sz="2000" dirty="0" smtClean="0"/>
          </a:p>
          <a:p>
            <a:pPr lvl="2"/>
            <a:r>
              <a:rPr lang="en-US" sz="1800" dirty="0" smtClean="0"/>
              <a:t>When filtering out String or Date data enclose the data in quotes</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525000" y="981076"/>
            <a:ext cx="1085850" cy="1152525"/>
          </a:xfrm>
          <a:prstGeom prst="rect">
            <a:avLst/>
          </a:prstGeom>
          <a:noFill/>
          <a:ln w="9525">
            <a:noFill/>
            <a:miter lim="800000"/>
            <a:headEnd/>
            <a:tailEnd/>
          </a:ln>
        </p:spPr>
      </p:pic>
      <p:sp>
        <p:nvSpPr>
          <p:cNvPr id="8" name="Rounded Rectangle 7"/>
          <p:cNvSpPr/>
          <p:nvPr/>
        </p:nvSpPr>
        <p:spPr bwMode="auto">
          <a:xfrm>
            <a:off x="1524000" y="2454275"/>
            <a:ext cx="6705600" cy="762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SELECT   * FROM </a:t>
            </a:r>
            <a:r>
              <a:rPr lang="en-US" dirty="0" err="1">
                <a:solidFill>
                  <a:schemeClr val="tx1">
                    <a:lumMod val="95000"/>
                    <a:lumOff val="5000"/>
                  </a:schemeClr>
                </a:solidFill>
                <a:latin typeface="+mj-lt"/>
                <a:cs typeface="Times New Roman" pitchFamily="18" charset="0"/>
              </a:rPr>
              <a:t>HR.Employees</a:t>
            </a:r>
            <a:r>
              <a:rPr lang="en-US" dirty="0">
                <a:solidFill>
                  <a:schemeClr val="tx1">
                    <a:lumMod val="95000"/>
                    <a:lumOff val="5000"/>
                  </a:schemeClr>
                </a:solidFill>
                <a:latin typeface="+mj-lt"/>
                <a:cs typeface="Times New Roman" pitchFamily="18" charset="0"/>
              </a:rPr>
              <a:t> </a:t>
            </a:r>
          </a:p>
          <a:p>
            <a:r>
              <a:rPr lang="en-US" dirty="0">
                <a:solidFill>
                  <a:schemeClr val="tx1">
                    <a:lumMod val="95000"/>
                    <a:lumOff val="5000"/>
                  </a:schemeClr>
                </a:solidFill>
                <a:latin typeface="+mj-lt"/>
                <a:cs typeface="Times New Roman" pitchFamily="18" charset="0"/>
              </a:rPr>
              <a:t>WHERE Salary  &gt; 5000; </a:t>
            </a:r>
            <a:r>
              <a:rPr lang="en-US" dirty="0">
                <a:solidFill>
                  <a:schemeClr val="tx1">
                    <a:lumMod val="95000"/>
                    <a:lumOff val="5000"/>
                  </a:schemeClr>
                </a:solidFill>
                <a:latin typeface="Times New Roman" pitchFamily="18" charset="0"/>
                <a:cs typeface="Times New Roman" pitchFamily="18" charset="0"/>
              </a:rPr>
              <a:t/>
            </a:r>
            <a:br>
              <a:rPr lang="en-US" dirty="0">
                <a:solidFill>
                  <a:schemeClr val="tx1">
                    <a:lumMod val="95000"/>
                    <a:lumOff val="5000"/>
                  </a:schemeClr>
                </a:solidFill>
                <a:latin typeface="Times New Roman" pitchFamily="18" charset="0"/>
                <a:cs typeface="Times New Roman" pitchFamily="18" charset="0"/>
              </a:rPr>
            </a:br>
            <a:endParaRPr lang="en-US" dirty="0">
              <a:solidFill>
                <a:schemeClr val="tx1">
                  <a:lumMod val="95000"/>
                  <a:lumOff val="5000"/>
                </a:schemeClr>
              </a:solidFill>
              <a:latin typeface="Times New Roman" pitchFamily="18" charset="0"/>
              <a:cs typeface="Times New Roman" pitchFamily="18" charset="0"/>
            </a:endParaRPr>
          </a:p>
          <a:p>
            <a:pPr eaLnBrk="0" fontAlgn="base" hangingPunct="0">
              <a:spcBef>
                <a:spcPct val="0"/>
              </a:spcBef>
              <a:spcAft>
                <a:spcPct val="0"/>
              </a:spcAft>
            </a:pPr>
            <a:endParaRPr lang="en-US" sz="2400" dirty="0">
              <a:latin typeface="Times New Roman" pitchFamily="18" charset="0"/>
            </a:endParaRPr>
          </a:p>
        </p:txBody>
      </p:sp>
      <p:sp>
        <p:nvSpPr>
          <p:cNvPr id="9" name="Rounded Rectangle 8"/>
          <p:cNvSpPr/>
          <p:nvPr/>
        </p:nvSpPr>
        <p:spPr bwMode="auto">
          <a:xfrm>
            <a:off x="1524000" y="3482975"/>
            <a:ext cx="6705600" cy="762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SELECT   * FROM </a:t>
            </a:r>
            <a:r>
              <a:rPr lang="en-US" dirty="0" err="1">
                <a:solidFill>
                  <a:schemeClr val="tx1">
                    <a:lumMod val="95000"/>
                    <a:lumOff val="5000"/>
                  </a:schemeClr>
                </a:solidFill>
                <a:latin typeface="+mj-lt"/>
                <a:cs typeface="Times New Roman" pitchFamily="18" charset="0"/>
              </a:rPr>
              <a:t>HR.Employees</a:t>
            </a:r>
            <a:r>
              <a:rPr lang="en-US" dirty="0">
                <a:solidFill>
                  <a:schemeClr val="tx1">
                    <a:lumMod val="95000"/>
                    <a:lumOff val="5000"/>
                  </a:schemeClr>
                </a:solidFill>
                <a:latin typeface="+mj-lt"/>
                <a:cs typeface="Times New Roman" pitchFamily="18" charset="0"/>
              </a:rPr>
              <a:t> </a:t>
            </a:r>
          </a:p>
          <a:p>
            <a:r>
              <a:rPr lang="en-US" dirty="0">
                <a:solidFill>
                  <a:schemeClr val="tx1">
                    <a:lumMod val="95000"/>
                    <a:lumOff val="5000"/>
                  </a:schemeClr>
                </a:solidFill>
                <a:latin typeface="+mj-lt"/>
                <a:cs typeface="Times New Roman" pitchFamily="18" charset="0"/>
              </a:rPr>
              <a:t>WHERE </a:t>
            </a:r>
            <a:r>
              <a:rPr lang="en-US" dirty="0" err="1">
                <a:solidFill>
                  <a:schemeClr val="tx1">
                    <a:lumMod val="95000"/>
                    <a:lumOff val="5000"/>
                  </a:schemeClr>
                </a:solidFill>
                <a:latin typeface="+mj-lt"/>
                <a:cs typeface="Times New Roman" pitchFamily="18" charset="0"/>
              </a:rPr>
              <a:t>job_id</a:t>
            </a:r>
            <a:r>
              <a:rPr lang="en-US" dirty="0">
                <a:solidFill>
                  <a:schemeClr val="tx1">
                    <a:lumMod val="95000"/>
                    <a:lumOff val="5000"/>
                  </a:schemeClr>
                </a:solidFill>
                <a:latin typeface="+mj-lt"/>
                <a:cs typeface="Times New Roman" pitchFamily="18" charset="0"/>
              </a:rPr>
              <a:t>=‘HR_REP’; </a:t>
            </a:r>
            <a:r>
              <a:rPr lang="en-US" dirty="0">
                <a:solidFill>
                  <a:schemeClr val="tx1">
                    <a:lumMod val="95000"/>
                    <a:lumOff val="5000"/>
                  </a:schemeClr>
                </a:solidFill>
                <a:latin typeface="Times New Roman" pitchFamily="18" charset="0"/>
                <a:cs typeface="Times New Roman" pitchFamily="18" charset="0"/>
              </a:rPr>
              <a:t/>
            </a:r>
            <a:br>
              <a:rPr lang="en-US" dirty="0">
                <a:solidFill>
                  <a:schemeClr val="tx1">
                    <a:lumMod val="95000"/>
                    <a:lumOff val="5000"/>
                  </a:schemeClr>
                </a:solidFill>
                <a:latin typeface="Times New Roman" pitchFamily="18" charset="0"/>
                <a:cs typeface="Times New Roman" pitchFamily="18" charset="0"/>
              </a:rPr>
            </a:br>
            <a:endParaRPr lang="en-US" dirty="0">
              <a:solidFill>
                <a:schemeClr val="tx1">
                  <a:lumMod val="95000"/>
                  <a:lumOff val="5000"/>
                </a:schemeClr>
              </a:solidFill>
              <a:latin typeface="Times New Roman" pitchFamily="18" charset="0"/>
              <a:cs typeface="Times New Roman" pitchFamily="18" charset="0"/>
            </a:endParaRPr>
          </a:p>
          <a:p>
            <a:pPr eaLnBrk="0" fontAlgn="base" hangingPunct="0">
              <a:spcBef>
                <a:spcPct val="0"/>
              </a:spcBef>
              <a:spcAft>
                <a:spcPct val="0"/>
              </a:spcAft>
            </a:pPr>
            <a:endParaRPr lang="en-US" sz="2400" dirty="0">
              <a:latin typeface="Times New Roman" pitchFamily="18" charset="0"/>
            </a:endParaRPr>
          </a:p>
        </p:txBody>
      </p:sp>
      <p:pic>
        <p:nvPicPr>
          <p:cNvPr id="3074" name="Picture 2"/>
          <p:cNvPicPr>
            <a:picLocks noChangeAspect="1" noChangeArrowheads="1"/>
          </p:cNvPicPr>
          <p:nvPr/>
        </p:nvPicPr>
        <p:blipFill>
          <a:blip r:embed="rId4"/>
          <a:srcRect/>
          <a:stretch>
            <a:fillRect/>
          </a:stretch>
        </p:blipFill>
        <p:spPr bwMode="auto">
          <a:xfrm>
            <a:off x="1524000" y="4551363"/>
            <a:ext cx="4495800" cy="2133600"/>
          </a:xfrm>
          <a:prstGeom prst="rect">
            <a:avLst/>
          </a:prstGeom>
          <a:noFill/>
          <a:ln w="9525">
            <a:noFill/>
            <a:miter lim="800000"/>
            <a:headEnd/>
            <a:tailEnd/>
          </a:ln>
          <a:effectLst/>
        </p:spPr>
      </p:pic>
    </p:spTree>
    <p:extLst>
      <p:ext uri="{BB962C8B-B14F-4D97-AF65-F5344CB8AC3E}">
        <p14:creationId xmlns:p14="http://schemas.microsoft.com/office/powerpoint/2010/main" val="32274944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r>
              <a:rPr lang="en-US" sz="1800" dirty="0" smtClean="0"/>
              <a:t>DQL:</a:t>
            </a:r>
          </a:p>
          <a:p>
            <a:pPr lvl="1"/>
            <a:r>
              <a:rPr lang="en-US" sz="1800" dirty="0" smtClean="0">
                <a:latin typeface="+mj-lt"/>
              </a:rPr>
              <a:t>Logical Conditions (Contd..)</a:t>
            </a:r>
          </a:p>
          <a:p>
            <a:pPr lvl="2"/>
            <a:r>
              <a:rPr lang="en-US" sz="1800" dirty="0" smtClean="0">
                <a:latin typeface="+mj-lt"/>
              </a:rPr>
              <a:t>AND Operator : Returns TRUE if both component conditions are TRUE.</a:t>
            </a:r>
            <a:endParaRPr lang="en-US" dirty="0" smtClean="0">
              <a:latin typeface="+mj-lt"/>
            </a:endParaRPr>
          </a:p>
          <a:p>
            <a:pPr lvl="2"/>
            <a:r>
              <a:rPr lang="en-US" sz="1800" dirty="0" smtClean="0">
                <a:latin typeface="+mj-lt"/>
              </a:rPr>
              <a:t>OR Operator : Returns TRUE if  either component conditions are TRUE.</a:t>
            </a:r>
            <a:endParaRPr lang="en-US" dirty="0" smtClean="0">
              <a:latin typeface="+mj-lt"/>
            </a:endParaRPr>
          </a:p>
          <a:p>
            <a:pPr lvl="2"/>
            <a:r>
              <a:rPr lang="en-US" sz="1800" dirty="0">
                <a:latin typeface="+mj-lt"/>
              </a:rPr>
              <a:t>NOT Operator : Returns TRUE if the following condition is FALSE.</a:t>
            </a:r>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525000" y="981076"/>
            <a:ext cx="1085850" cy="1152525"/>
          </a:xfrm>
          <a:prstGeom prst="rect">
            <a:avLst/>
          </a:prstGeom>
          <a:noFill/>
          <a:ln w="9525">
            <a:noFill/>
            <a:miter lim="800000"/>
            <a:headEnd/>
            <a:tailEnd/>
          </a:ln>
        </p:spPr>
      </p:pic>
      <p:sp>
        <p:nvSpPr>
          <p:cNvPr id="7" name="Rounded Rectangle 6"/>
          <p:cNvSpPr/>
          <p:nvPr/>
        </p:nvSpPr>
        <p:spPr bwMode="auto">
          <a:xfrm>
            <a:off x="1130300" y="5696605"/>
            <a:ext cx="6705600" cy="1143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SELECT *</a:t>
            </a:r>
          </a:p>
          <a:p>
            <a:r>
              <a:rPr lang="en-US" dirty="0">
                <a:solidFill>
                  <a:schemeClr val="tx1">
                    <a:lumMod val="95000"/>
                    <a:lumOff val="5000"/>
                  </a:schemeClr>
                </a:solidFill>
                <a:latin typeface="+mj-lt"/>
                <a:cs typeface="Times New Roman" pitchFamily="18" charset="0"/>
              </a:rPr>
              <a:t>FROM </a:t>
            </a:r>
            <a:r>
              <a:rPr lang="en-US" dirty="0" err="1">
                <a:solidFill>
                  <a:schemeClr val="tx1">
                    <a:lumMod val="95000"/>
                    <a:lumOff val="5000"/>
                  </a:schemeClr>
                </a:solidFill>
                <a:latin typeface="+mj-lt"/>
                <a:cs typeface="Times New Roman" pitchFamily="18" charset="0"/>
              </a:rPr>
              <a:t>HR.Employees</a:t>
            </a:r>
            <a:endParaRPr lang="en-US" dirty="0">
              <a:solidFill>
                <a:schemeClr val="tx1">
                  <a:lumMod val="95000"/>
                  <a:lumOff val="5000"/>
                </a:schemeClr>
              </a:solidFill>
              <a:latin typeface="+mj-lt"/>
              <a:cs typeface="Times New Roman" pitchFamily="18" charset="0"/>
            </a:endParaRPr>
          </a:p>
          <a:p>
            <a:r>
              <a:rPr lang="en-US" dirty="0">
                <a:solidFill>
                  <a:schemeClr val="tx1">
                    <a:lumMod val="95000"/>
                    <a:lumOff val="5000"/>
                  </a:schemeClr>
                </a:solidFill>
                <a:latin typeface="+mj-lt"/>
                <a:cs typeface="Times New Roman" pitchFamily="18" charset="0"/>
              </a:rPr>
              <a:t>WHERE </a:t>
            </a:r>
            <a:r>
              <a:rPr lang="en-US" dirty="0" err="1">
                <a:solidFill>
                  <a:schemeClr val="tx1">
                    <a:lumMod val="95000"/>
                    <a:lumOff val="5000"/>
                  </a:schemeClr>
                </a:solidFill>
                <a:latin typeface="+mj-lt"/>
                <a:cs typeface="Times New Roman" pitchFamily="18" charset="0"/>
              </a:rPr>
              <a:t>first_name</a:t>
            </a:r>
            <a:r>
              <a:rPr lang="en-US" dirty="0">
                <a:solidFill>
                  <a:schemeClr val="tx1">
                    <a:lumMod val="95000"/>
                    <a:lumOff val="5000"/>
                  </a:schemeClr>
                </a:solidFill>
                <a:latin typeface="+mj-lt"/>
                <a:cs typeface="Times New Roman" pitchFamily="18" charset="0"/>
              </a:rPr>
              <a:t> ='SAMI‘ AND salary=3000;</a:t>
            </a:r>
          </a:p>
          <a:p>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a:p>
            <a:pPr eaLnBrk="0" fontAlgn="base" hangingPunct="0">
              <a:spcBef>
                <a:spcPct val="0"/>
              </a:spcBef>
              <a:spcAft>
                <a:spcPct val="0"/>
              </a:spcAft>
            </a:pPr>
            <a:endParaRPr lang="en-US" sz="2400" dirty="0">
              <a:latin typeface="+mj-lt"/>
            </a:endParaRPr>
          </a:p>
        </p:txBody>
      </p:sp>
      <p:sp>
        <p:nvSpPr>
          <p:cNvPr id="8" name="Rounded Rectangle 7"/>
          <p:cNvSpPr/>
          <p:nvPr/>
        </p:nvSpPr>
        <p:spPr bwMode="auto">
          <a:xfrm>
            <a:off x="1130300" y="4492249"/>
            <a:ext cx="6705600" cy="1030942"/>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Times New Roman" pitchFamily="18" charset="0"/>
                <a:cs typeface="Times New Roman" pitchFamily="18" charset="0"/>
              </a:rPr>
              <a:t>SELECT *</a:t>
            </a:r>
          </a:p>
          <a:p>
            <a:r>
              <a:rPr lang="en-US" dirty="0">
                <a:solidFill>
                  <a:schemeClr val="tx1">
                    <a:lumMod val="95000"/>
                    <a:lumOff val="5000"/>
                  </a:schemeClr>
                </a:solidFill>
                <a:latin typeface="Times New Roman" pitchFamily="18" charset="0"/>
                <a:cs typeface="Times New Roman" pitchFamily="18" charset="0"/>
              </a:rPr>
              <a:t>FROM </a:t>
            </a:r>
            <a:r>
              <a:rPr lang="en-US" dirty="0" err="1">
                <a:solidFill>
                  <a:schemeClr val="tx1">
                    <a:lumMod val="95000"/>
                    <a:lumOff val="5000"/>
                  </a:schemeClr>
                </a:solidFill>
                <a:latin typeface="Times New Roman" pitchFamily="18" charset="0"/>
                <a:cs typeface="Times New Roman" pitchFamily="18" charset="0"/>
              </a:rPr>
              <a:t>HR.Employees</a:t>
            </a:r>
            <a:endParaRPr lang="en-US" dirty="0">
              <a:solidFill>
                <a:schemeClr val="tx1">
                  <a:lumMod val="95000"/>
                  <a:lumOff val="5000"/>
                </a:schemeClr>
              </a:solidFill>
              <a:latin typeface="Times New Roman" pitchFamily="18" charset="0"/>
              <a:cs typeface="Times New Roman" pitchFamily="18" charset="0"/>
            </a:endParaRPr>
          </a:p>
          <a:p>
            <a:r>
              <a:rPr lang="en-US" dirty="0">
                <a:solidFill>
                  <a:schemeClr val="tx1">
                    <a:lumMod val="95000"/>
                    <a:lumOff val="5000"/>
                  </a:schemeClr>
                </a:solidFill>
                <a:latin typeface="Times New Roman" pitchFamily="18" charset="0"/>
                <a:cs typeface="Times New Roman" pitchFamily="18" charset="0"/>
              </a:rPr>
              <a:t>WHERE </a:t>
            </a:r>
            <a:r>
              <a:rPr lang="en-US" dirty="0" err="1">
                <a:solidFill>
                  <a:schemeClr val="tx1">
                    <a:lumMod val="95000"/>
                    <a:lumOff val="5000"/>
                  </a:schemeClr>
                </a:solidFill>
                <a:latin typeface="Times New Roman" pitchFamily="18" charset="0"/>
                <a:cs typeface="Times New Roman" pitchFamily="18" charset="0"/>
              </a:rPr>
              <a:t>first_name</a:t>
            </a:r>
            <a:r>
              <a:rPr lang="en-US" dirty="0">
                <a:solidFill>
                  <a:schemeClr val="tx1">
                    <a:lumMod val="95000"/>
                    <a:lumOff val="5000"/>
                  </a:schemeClr>
                </a:solidFill>
                <a:latin typeface="Times New Roman" pitchFamily="18" charset="0"/>
                <a:cs typeface="Times New Roman" pitchFamily="18" charset="0"/>
              </a:rPr>
              <a:t> = 'SAMI‘  OR salary &gt;= 1000;</a:t>
            </a:r>
          </a:p>
          <a:p>
            <a:endParaRPr lang="en-US" dirty="0">
              <a:solidFill>
                <a:schemeClr val="tx1">
                  <a:lumMod val="95000"/>
                  <a:lumOff val="5000"/>
                </a:schemeClr>
              </a:solidFill>
              <a:latin typeface="Times New Roman" pitchFamily="18" charset="0"/>
              <a:cs typeface="Times New Roman" pitchFamily="18" charset="0"/>
            </a:endParaRPr>
          </a:p>
          <a:p>
            <a:r>
              <a:rPr lang="en-US" dirty="0">
                <a:solidFill>
                  <a:schemeClr val="tx1">
                    <a:lumMod val="95000"/>
                    <a:lumOff val="5000"/>
                  </a:schemeClr>
                </a:solidFill>
                <a:latin typeface="Times New Roman" pitchFamily="18" charset="0"/>
                <a:cs typeface="Times New Roman" pitchFamily="18" charset="0"/>
              </a:rPr>
              <a:t/>
            </a:r>
            <a:br>
              <a:rPr lang="en-US" dirty="0">
                <a:solidFill>
                  <a:schemeClr val="tx1">
                    <a:lumMod val="95000"/>
                    <a:lumOff val="5000"/>
                  </a:schemeClr>
                </a:solidFill>
                <a:latin typeface="Times New Roman" pitchFamily="18" charset="0"/>
                <a:cs typeface="Times New Roman" pitchFamily="18" charset="0"/>
              </a:rPr>
            </a:br>
            <a:endParaRPr lang="en-US" dirty="0">
              <a:solidFill>
                <a:schemeClr val="tx1">
                  <a:lumMod val="95000"/>
                  <a:lumOff val="5000"/>
                </a:schemeClr>
              </a:solidFill>
              <a:latin typeface="Times New Roman" pitchFamily="18" charset="0"/>
              <a:cs typeface="Times New Roman" pitchFamily="18" charset="0"/>
            </a:endParaRPr>
          </a:p>
          <a:p>
            <a:pPr eaLnBrk="0" fontAlgn="base" hangingPunct="0">
              <a:spcBef>
                <a:spcPct val="0"/>
              </a:spcBef>
              <a:spcAft>
                <a:spcPct val="0"/>
              </a:spcAft>
            </a:pPr>
            <a:endParaRPr lang="en-US" sz="2400" dirty="0">
              <a:latin typeface="Times New Roman" pitchFamily="18" charset="0"/>
            </a:endParaRPr>
          </a:p>
        </p:txBody>
      </p:sp>
      <p:sp>
        <p:nvSpPr>
          <p:cNvPr id="9" name="Rounded Rectangle 8"/>
          <p:cNvSpPr/>
          <p:nvPr/>
        </p:nvSpPr>
        <p:spPr bwMode="auto">
          <a:xfrm>
            <a:off x="1130300" y="3246904"/>
            <a:ext cx="6705600" cy="990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SELECT *</a:t>
            </a:r>
          </a:p>
          <a:p>
            <a:r>
              <a:rPr lang="en-US" dirty="0">
                <a:solidFill>
                  <a:schemeClr val="tx1">
                    <a:lumMod val="95000"/>
                    <a:lumOff val="5000"/>
                  </a:schemeClr>
                </a:solidFill>
                <a:latin typeface="+mj-lt"/>
                <a:cs typeface="Times New Roman" pitchFamily="18" charset="0"/>
              </a:rPr>
              <a:t>FROM </a:t>
            </a:r>
            <a:r>
              <a:rPr lang="en-US" dirty="0" err="1">
                <a:solidFill>
                  <a:schemeClr val="tx1">
                    <a:lumMod val="95000"/>
                    <a:lumOff val="5000"/>
                  </a:schemeClr>
                </a:solidFill>
                <a:latin typeface="+mj-lt"/>
                <a:cs typeface="Times New Roman" pitchFamily="18" charset="0"/>
              </a:rPr>
              <a:t>HR.Employees</a:t>
            </a:r>
            <a:endParaRPr lang="en-US" dirty="0">
              <a:solidFill>
                <a:schemeClr val="tx1">
                  <a:lumMod val="95000"/>
                  <a:lumOff val="5000"/>
                </a:schemeClr>
              </a:solidFill>
              <a:latin typeface="+mj-lt"/>
              <a:cs typeface="Times New Roman" pitchFamily="18" charset="0"/>
            </a:endParaRPr>
          </a:p>
          <a:p>
            <a:r>
              <a:rPr lang="en-US" dirty="0">
                <a:solidFill>
                  <a:schemeClr val="tx1">
                    <a:lumMod val="95000"/>
                    <a:lumOff val="5000"/>
                  </a:schemeClr>
                </a:solidFill>
                <a:latin typeface="+mj-lt"/>
                <a:cs typeface="Times New Roman" pitchFamily="18" charset="0"/>
              </a:rPr>
              <a:t>WHERE NOT (salary BETWEEN  1000 AND 2000);</a:t>
            </a:r>
          </a:p>
          <a:p>
            <a:r>
              <a:rPr lang="en-US" dirty="0">
                <a:solidFill>
                  <a:schemeClr val="tx1">
                    <a:lumMod val="95000"/>
                    <a:lumOff val="5000"/>
                  </a:schemeClr>
                </a:solidFill>
                <a:latin typeface="+mj-lt"/>
                <a:cs typeface="Times New Roman" pitchFamily="18" charset="0"/>
              </a:rPr>
              <a:t/>
            </a:r>
            <a:br>
              <a:rPr lang="en-US" dirty="0">
                <a:solidFill>
                  <a:schemeClr val="tx1">
                    <a:lumMod val="95000"/>
                    <a:lumOff val="5000"/>
                  </a:schemeClr>
                </a:solidFill>
                <a:latin typeface="+mj-lt"/>
                <a:cs typeface="Times New Roman" pitchFamily="18" charset="0"/>
              </a:rPr>
            </a:br>
            <a:endParaRPr lang="en-US" dirty="0">
              <a:solidFill>
                <a:schemeClr val="tx1">
                  <a:lumMod val="95000"/>
                  <a:lumOff val="5000"/>
                </a:schemeClr>
              </a:solidFill>
              <a:latin typeface="+mj-lt"/>
              <a:cs typeface="Times New Roman" pitchFamily="18" charset="0"/>
            </a:endParaRPr>
          </a:p>
          <a:p>
            <a:pPr eaLnBrk="0" fontAlgn="base" hangingPunct="0">
              <a:spcBef>
                <a:spcPct val="0"/>
              </a:spcBef>
              <a:spcAft>
                <a:spcPct val="0"/>
              </a:spcAft>
            </a:pPr>
            <a:endParaRPr lang="en-US" sz="2400" dirty="0">
              <a:latin typeface="+mj-lt"/>
            </a:endParaRPr>
          </a:p>
        </p:txBody>
      </p:sp>
    </p:spTree>
    <p:extLst>
      <p:ext uri="{BB962C8B-B14F-4D97-AF65-F5344CB8AC3E}">
        <p14:creationId xmlns:p14="http://schemas.microsoft.com/office/powerpoint/2010/main" val="21957655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71550"/>
            <a:ext cx="8661400" cy="5410200"/>
          </a:xfrm>
        </p:spPr>
        <p:txBody>
          <a:bodyPr/>
          <a:lstStyle/>
          <a:p>
            <a:r>
              <a:rPr lang="en-US" sz="1800" dirty="0" smtClean="0"/>
              <a:t>DQL:</a:t>
            </a:r>
          </a:p>
          <a:p>
            <a:pPr lvl="1"/>
            <a:r>
              <a:rPr lang="en-US" sz="1800" dirty="0" smtClean="0"/>
              <a:t>Logical Conditions (Contd..)</a:t>
            </a:r>
          </a:p>
          <a:p>
            <a:pPr lvl="2"/>
            <a:r>
              <a:rPr lang="en-US" sz="1800" dirty="0" smtClean="0"/>
              <a:t>Order of Precedence of Operators is as follows:</a:t>
            </a:r>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10" name="Picture 9" descr="imagesCALH89BO.jpg"/>
          <p:cNvPicPr>
            <a:picLocks noChangeAspect="1"/>
          </p:cNvPicPr>
          <p:nvPr/>
        </p:nvPicPr>
        <p:blipFill>
          <a:blip r:embed="rId3"/>
          <a:stretch>
            <a:fillRect/>
          </a:stretch>
        </p:blipFill>
        <p:spPr>
          <a:xfrm>
            <a:off x="656770" y="2384778"/>
            <a:ext cx="3581400" cy="3050822"/>
          </a:xfrm>
          <a:prstGeom prst="rect">
            <a:avLst/>
          </a:prstGeom>
        </p:spPr>
      </p:pic>
    </p:spTree>
    <p:extLst>
      <p:ext uri="{BB962C8B-B14F-4D97-AF65-F5344CB8AC3E}">
        <p14:creationId xmlns:p14="http://schemas.microsoft.com/office/powerpoint/2010/main" val="10392712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14400"/>
            <a:ext cx="8661400" cy="5410200"/>
          </a:xfrm>
        </p:spPr>
        <p:txBody>
          <a:bodyPr/>
          <a:lstStyle/>
          <a:p>
            <a:r>
              <a:rPr lang="en-US" sz="1800" dirty="0" smtClean="0"/>
              <a:t>DQL:</a:t>
            </a:r>
          </a:p>
          <a:p>
            <a:pPr lvl="1"/>
            <a:r>
              <a:rPr lang="en-US" sz="1800" dirty="0" smtClean="0"/>
              <a:t>Other Keywords:</a:t>
            </a:r>
          </a:p>
          <a:p>
            <a:pPr lvl="2"/>
            <a:r>
              <a:rPr lang="en-US" sz="1800" dirty="0" smtClean="0"/>
              <a:t>IN </a:t>
            </a:r>
          </a:p>
          <a:p>
            <a:pPr lvl="2"/>
            <a:r>
              <a:rPr lang="en-US" sz="1800" dirty="0" smtClean="0"/>
              <a:t>NOT IN : Equivalent to "!=ALL". Evaluates to FALSE if any member of the set is NULL..</a:t>
            </a:r>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525000" y="981076"/>
            <a:ext cx="1085850" cy="1152525"/>
          </a:xfrm>
          <a:prstGeom prst="rect">
            <a:avLst/>
          </a:prstGeom>
          <a:noFill/>
          <a:ln w="9525">
            <a:noFill/>
            <a:miter lim="800000"/>
            <a:headEnd/>
            <a:tailEnd/>
          </a:ln>
        </p:spPr>
      </p:pic>
      <p:sp>
        <p:nvSpPr>
          <p:cNvPr id="7" name="Rounded Rectangle 6"/>
          <p:cNvSpPr/>
          <p:nvPr/>
        </p:nvSpPr>
        <p:spPr bwMode="auto">
          <a:xfrm>
            <a:off x="1282700" y="3048000"/>
            <a:ext cx="6705600" cy="1143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SELECT * </a:t>
            </a:r>
          </a:p>
          <a:p>
            <a:r>
              <a:rPr lang="en-US" dirty="0">
                <a:solidFill>
                  <a:schemeClr val="tx1">
                    <a:lumMod val="95000"/>
                    <a:lumOff val="5000"/>
                  </a:schemeClr>
                </a:solidFill>
                <a:latin typeface="+mj-lt"/>
                <a:cs typeface="Times New Roman" pitchFamily="18" charset="0"/>
              </a:rPr>
              <a:t>FROM </a:t>
            </a:r>
            <a:r>
              <a:rPr lang="en-US" dirty="0" err="1">
                <a:solidFill>
                  <a:schemeClr val="tx1">
                    <a:lumMod val="95000"/>
                    <a:lumOff val="5000"/>
                  </a:schemeClr>
                </a:solidFill>
                <a:latin typeface="+mj-lt"/>
                <a:cs typeface="Times New Roman" pitchFamily="18" charset="0"/>
              </a:rPr>
              <a:t>HR.Employees</a:t>
            </a:r>
            <a:endParaRPr lang="en-US" dirty="0">
              <a:solidFill>
                <a:schemeClr val="tx1">
                  <a:lumMod val="95000"/>
                  <a:lumOff val="5000"/>
                </a:schemeClr>
              </a:solidFill>
              <a:latin typeface="+mj-lt"/>
              <a:cs typeface="Times New Roman" pitchFamily="18" charset="0"/>
            </a:endParaRPr>
          </a:p>
          <a:p>
            <a:r>
              <a:rPr lang="en-US" dirty="0">
                <a:solidFill>
                  <a:schemeClr val="tx1">
                    <a:lumMod val="95000"/>
                    <a:lumOff val="5000"/>
                  </a:schemeClr>
                </a:solidFill>
                <a:latin typeface="+mj-lt"/>
                <a:cs typeface="Times New Roman" pitchFamily="18" charset="0"/>
              </a:rPr>
              <a:t>WHERE </a:t>
            </a:r>
            <a:r>
              <a:rPr lang="en-US" dirty="0" err="1">
                <a:solidFill>
                  <a:schemeClr val="tx1">
                    <a:lumMod val="95000"/>
                    <a:lumOff val="5000"/>
                  </a:schemeClr>
                </a:solidFill>
                <a:latin typeface="+mj-lt"/>
                <a:cs typeface="Times New Roman" pitchFamily="18" charset="0"/>
              </a:rPr>
              <a:t>deparmentid</a:t>
            </a:r>
            <a:r>
              <a:rPr lang="en-US" dirty="0">
                <a:solidFill>
                  <a:schemeClr val="tx1">
                    <a:lumMod val="95000"/>
                    <a:lumOff val="5000"/>
                  </a:schemeClr>
                </a:solidFill>
                <a:latin typeface="+mj-lt"/>
                <a:cs typeface="Times New Roman" pitchFamily="18" charset="0"/>
              </a:rPr>
              <a:t> IN (10,20)</a:t>
            </a:r>
            <a:r>
              <a:rPr lang="en-US" dirty="0">
                <a:solidFill>
                  <a:schemeClr val="tx1">
                    <a:lumMod val="95000"/>
                    <a:lumOff val="5000"/>
                  </a:schemeClr>
                </a:solidFill>
                <a:latin typeface="Times New Roman" pitchFamily="18" charset="0"/>
                <a:cs typeface="Times New Roman" pitchFamily="18" charset="0"/>
              </a:rPr>
              <a:t>;</a:t>
            </a:r>
          </a:p>
          <a:p>
            <a:endParaRPr lang="en-US" dirty="0">
              <a:solidFill>
                <a:schemeClr val="tx1">
                  <a:lumMod val="95000"/>
                  <a:lumOff val="5000"/>
                </a:schemeClr>
              </a:solidFill>
              <a:latin typeface="Times New Roman" pitchFamily="18" charset="0"/>
              <a:cs typeface="Times New Roman" pitchFamily="18" charset="0"/>
            </a:endParaRPr>
          </a:p>
          <a:p>
            <a:r>
              <a:rPr lang="en-US" dirty="0">
                <a:solidFill>
                  <a:schemeClr val="tx1">
                    <a:lumMod val="95000"/>
                    <a:lumOff val="5000"/>
                  </a:schemeClr>
                </a:solidFill>
                <a:latin typeface="Times New Roman" pitchFamily="18" charset="0"/>
                <a:cs typeface="Times New Roman" pitchFamily="18" charset="0"/>
              </a:rPr>
              <a:t/>
            </a:r>
            <a:br>
              <a:rPr lang="en-US" dirty="0">
                <a:solidFill>
                  <a:schemeClr val="tx1">
                    <a:lumMod val="95000"/>
                    <a:lumOff val="5000"/>
                  </a:schemeClr>
                </a:solidFill>
                <a:latin typeface="Times New Roman" pitchFamily="18" charset="0"/>
                <a:cs typeface="Times New Roman" pitchFamily="18" charset="0"/>
              </a:rPr>
            </a:br>
            <a:endParaRPr lang="en-US" dirty="0">
              <a:solidFill>
                <a:schemeClr val="tx1">
                  <a:lumMod val="95000"/>
                  <a:lumOff val="5000"/>
                </a:schemeClr>
              </a:solidFill>
              <a:latin typeface="Times New Roman" pitchFamily="18" charset="0"/>
              <a:cs typeface="Times New Roman" pitchFamily="18" charset="0"/>
            </a:endParaRPr>
          </a:p>
          <a:p>
            <a:pPr eaLnBrk="0" fontAlgn="base" hangingPunct="0">
              <a:spcBef>
                <a:spcPct val="0"/>
              </a:spcBef>
              <a:spcAft>
                <a:spcPct val="0"/>
              </a:spcAft>
            </a:pPr>
            <a:endParaRPr lang="en-US" sz="2400" dirty="0">
              <a:latin typeface="Times New Roman" pitchFamily="18" charset="0"/>
            </a:endParaRPr>
          </a:p>
        </p:txBody>
      </p:sp>
      <p:sp>
        <p:nvSpPr>
          <p:cNvPr id="8" name="Rounded Rectangle 7"/>
          <p:cNvSpPr/>
          <p:nvPr/>
        </p:nvSpPr>
        <p:spPr bwMode="auto">
          <a:xfrm>
            <a:off x="1282700" y="4592916"/>
            <a:ext cx="6705600" cy="1030942"/>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SELECT * </a:t>
            </a:r>
          </a:p>
          <a:p>
            <a:r>
              <a:rPr lang="en-US" dirty="0">
                <a:solidFill>
                  <a:schemeClr val="tx1">
                    <a:lumMod val="95000"/>
                    <a:lumOff val="5000"/>
                  </a:schemeClr>
                </a:solidFill>
                <a:latin typeface="+mj-lt"/>
                <a:cs typeface="Times New Roman" pitchFamily="18" charset="0"/>
              </a:rPr>
              <a:t>FROM </a:t>
            </a:r>
            <a:r>
              <a:rPr lang="en-US" dirty="0" err="1">
                <a:solidFill>
                  <a:schemeClr val="tx1">
                    <a:lumMod val="95000"/>
                    <a:lumOff val="5000"/>
                  </a:schemeClr>
                </a:solidFill>
                <a:latin typeface="+mj-lt"/>
                <a:cs typeface="Times New Roman" pitchFamily="18" charset="0"/>
              </a:rPr>
              <a:t>HR.Employees</a:t>
            </a:r>
            <a:endParaRPr lang="en-US" dirty="0">
              <a:solidFill>
                <a:schemeClr val="tx1">
                  <a:lumMod val="95000"/>
                  <a:lumOff val="5000"/>
                </a:schemeClr>
              </a:solidFill>
              <a:latin typeface="+mj-lt"/>
              <a:cs typeface="Times New Roman" pitchFamily="18" charset="0"/>
            </a:endParaRPr>
          </a:p>
          <a:p>
            <a:r>
              <a:rPr lang="en-US" dirty="0">
                <a:solidFill>
                  <a:schemeClr val="tx1">
                    <a:lumMod val="95000"/>
                    <a:lumOff val="5000"/>
                  </a:schemeClr>
                </a:solidFill>
                <a:latin typeface="+mj-lt"/>
                <a:cs typeface="Times New Roman" pitchFamily="18" charset="0"/>
              </a:rPr>
              <a:t>WHERE </a:t>
            </a:r>
            <a:r>
              <a:rPr lang="en-US" dirty="0" err="1">
                <a:solidFill>
                  <a:schemeClr val="tx1">
                    <a:lumMod val="95000"/>
                    <a:lumOff val="5000"/>
                  </a:schemeClr>
                </a:solidFill>
                <a:latin typeface="+mj-lt"/>
                <a:cs typeface="Times New Roman" pitchFamily="18" charset="0"/>
              </a:rPr>
              <a:t>first_name</a:t>
            </a:r>
            <a:r>
              <a:rPr lang="en-US" dirty="0">
                <a:solidFill>
                  <a:schemeClr val="tx1">
                    <a:lumMod val="95000"/>
                    <a:lumOff val="5000"/>
                  </a:schemeClr>
                </a:solidFill>
                <a:latin typeface="+mj-lt"/>
                <a:cs typeface="Times New Roman" pitchFamily="18" charset="0"/>
              </a:rPr>
              <a:t> NOT IN  ('SCOTT', 'SMITH');</a:t>
            </a:r>
          </a:p>
          <a:p>
            <a:endParaRPr lang="en-US" dirty="0">
              <a:solidFill>
                <a:schemeClr val="tx1">
                  <a:lumMod val="95000"/>
                  <a:lumOff val="5000"/>
                </a:schemeClr>
              </a:solidFill>
              <a:latin typeface="Times New Roman" pitchFamily="18" charset="0"/>
              <a:cs typeface="Times New Roman" pitchFamily="18" charset="0"/>
            </a:endParaRPr>
          </a:p>
          <a:p>
            <a:r>
              <a:rPr lang="en-US" dirty="0">
                <a:solidFill>
                  <a:schemeClr val="tx1">
                    <a:lumMod val="95000"/>
                    <a:lumOff val="5000"/>
                  </a:schemeClr>
                </a:solidFill>
                <a:latin typeface="Times New Roman" pitchFamily="18" charset="0"/>
                <a:cs typeface="Times New Roman" pitchFamily="18" charset="0"/>
              </a:rPr>
              <a:t/>
            </a:r>
            <a:br>
              <a:rPr lang="en-US" dirty="0">
                <a:solidFill>
                  <a:schemeClr val="tx1">
                    <a:lumMod val="95000"/>
                    <a:lumOff val="5000"/>
                  </a:schemeClr>
                </a:solidFill>
                <a:latin typeface="Times New Roman" pitchFamily="18" charset="0"/>
                <a:cs typeface="Times New Roman" pitchFamily="18" charset="0"/>
              </a:rPr>
            </a:br>
            <a:endParaRPr lang="en-US" dirty="0">
              <a:solidFill>
                <a:schemeClr val="tx1">
                  <a:lumMod val="95000"/>
                  <a:lumOff val="5000"/>
                </a:schemeClr>
              </a:solidFill>
              <a:latin typeface="Times New Roman" pitchFamily="18" charset="0"/>
              <a:cs typeface="Times New Roman" pitchFamily="18" charset="0"/>
            </a:endParaRPr>
          </a:p>
          <a:p>
            <a:pPr eaLnBrk="0" fontAlgn="base" hangingPunct="0">
              <a:spcBef>
                <a:spcPct val="0"/>
              </a:spcBef>
              <a:spcAft>
                <a:spcPct val="0"/>
              </a:spcAft>
            </a:pPr>
            <a:endParaRPr lang="en-US" sz="2400" dirty="0">
              <a:latin typeface="Times New Roman" pitchFamily="18" charset="0"/>
            </a:endParaRPr>
          </a:p>
        </p:txBody>
      </p:sp>
    </p:spTree>
    <p:extLst>
      <p:ext uri="{BB962C8B-B14F-4D97-AF65-F5344CB8AC3E}">
        <p14:creationId xmlns:p14="http://schemas.microsoft.com/office/powerpoint/2010/main" val="426549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4" name="Table 3"/>
          <p:cNvGraphicFramePr>
            <a:graphicFrameLocks noGrp="1"/>
          </p:cNvGraphicFramePr>
          <p:nvPr>
            <p:extLst/>
          </p:nvPr>
        </p:nvGraphicFramePr>
        <p:xfrm>
          <a:off x="3181351" y="1066800"/>
          <a:ext cx="5600700" cy="1112520"/>
        </p:xfrm>
        <a:graphic>
          <a:graphicData uri="http://schemas.openxmlformats.org/drawingml/2006/table">
            <a:tbl>
              <a:tblPr firstRow="1" bandRow="1">
                <a:tableStyleId>{5C22544A-7EE6-4342-B048-85BDC9FD1C3A}</a:tableStyleId>
              </a:tblPr>
              <a:tblGrid>
                <a:gridCol w="1866900">
                  <a:extLst>
                    <a:ext uri="{9D8B030D-6E8A-4147-A177-3AD203B41FA5}">
                      <a16:colId xmlns="" xmlns:a16="http://schemas.microsoft.com/office/drawing/2014/main" val="1911844891"/>
                    </a:ext>
                  </a:extLst>
                </a:gridCol>
                <a:gridCol w="1866900">
                  <a:extLst>
                    <a:ext uri="{9D8B030D-6E8A-4147-A177-3AD203B41FA5}">
                      <a16:colId xmlns="" xmlns:a16="http://schemas.microsoft.com/office/drawing/2014/main" val="1575950742"/>
                    </a:ext>
                  </a:extLst>
                </a:gridCol>
                <a:gridCol w="1866900">
                  <a:extLst>
                    <a:ext uri="{9D8B030D-6E8A-4147-A177-3AD203B41FA5}">
                      <a16:colId xmlns="" xmlns:a16="http://schemas.microsoft.com/office/drawing/2014/main" val="671011277"/>
                    </a:ext>
                  </a:extLst>
                </a:gridCol>
              </a:tblGrid>
              <a:tr h="278130">
                <a:tc>
                  <a:txBody>
                    <a:bodyPr/>
                    <a:lstStyle/>
                    <a:p>
                      <a:endParaRPr lang="en-US" sz="1100" dirty="0"/>
                    </a:p>
                  </a:txBody>
                  <a:tcPr marL="68580" marR="68580" marT="34290" marB="34290" anchor="ctr"/>
                </a:tc>
                <a:tc>
                  <a:txBody>
                    <a:bodyPr/>
                    <a:lstStyle/>
                    <a:p>
                      <a:pPr algn="ctr"/>
                      <a:r>
                        <a:rPr lang="en-US" sz="1100" dirty="0" smtClean="0"/>
                        <a:t>Name</a:t>
                      </a:r>
                      <a:endParaRPr lang="en-US" sz="1100" dirty="0"/>
                    </a:p>
                  </a:txBody>
                  <a:tcPr marL="68580" marR="68580" marT="34290" marB="34290" anchor="ctr"/>
                </a:tc>
                <a:tc>
                  <a:txBody>
                    <a:bodyPr/>
                    <a:lstStyle/>
                    <a:p>
                      <a:pPr algn="ctr"/>
                      <a:r>
                        <a:rPr lang="en-US" sz="1100" dirty="0" smtClean="0"/>
                        <a:t>Date</a:t>
                      </a:r>
                      <a:endParaRPr lang="en-US" sz="1100" dirty="0"/>
                    </a:p>
                  </a:txBody>
                  <a:tcPr marL="68580" marR="68580" marT="34290" marB="34290" anchor="ctr"/>
                </a:tc>
                <a:extLst>
                  <a:ext uri="{0D108BD9-81ED-4DB2-BD59-A6C34878D82A}">
                    <a16:rowId xmlns="" xmlns:a16="http://schemas.microsoft.com/office/drawing/2014/main" val="1364382642"/>
                  </a:ext>
                </a:extLst>
              </a:tr>
              <a:tr h="278130">
                <a:tc>
                  <a:txBody>
                    <a:bodyPr/>
                    <a:lstStyle/>
                    <a:p>
                      <a:pPr algn="ctr"/>
                      <a:r>
                        <a:rPr lang="en-US" sz="1100" b="1" dirty="0" smtClean="0">
                          <a:solidFill>
                            <a:schemeClr val="bg1"/>
                          </a:solidFill>
                        </a:rPr>
                        <a:t>Prepared By</a:t>
                      </a:r>
                      <a:endParaRPr lang="en-US" sz="1100" b="1" dirty="0">
                        <a:solidFill>
                          <a:schemeClr val="bg1"/>
                        </a:solidFill>
                      </a:endParaRPr>
                    </a:p>
                  </a:txBody>
                  <a:tcPr marL="68580" marR="68580" marT="34290" marB="34290" anchor="ctr">
                    <a:solidFill>
                      <a:schemeClr val="accent1"/>
                    </a:solidFill>
                  </a:tcPr>
                </a:tc>
                <a:tc>
                  <a:txBody>
                    <a:bodyPr/>
                    <a:lstStyle/>
                    <a:p>
                      <a:pPr algn="ctr"/>
                      <a:r>
                        <a:rPr lang="en-US" sz="1100" dirty="0" smtClean="0"/>
                        <a:t>Manisha Mane </a:t>
                      </a:r>
                      <a:endParaRPr lang="en-US" sz="1100" dirty="0"/>
                    </a:p>
                  </a:txBody>
                  <a:tcPr marL="68580" marR="68580" marT="34290" marB="34290" anchor="ctr"/>
                </a:tc>
                <a:tc>
                  <a:txBody>
                    <a:bodyPr/>
                    <a:lstStyle/>
                    <a:p>
                      <a:pPr algn="ctr"/>
                      <a:r>
                        <a:rPr lang="en-US" sz="1100" dirty="0" smtClean="0"/>
                        <a:t>27-Jul-2018</a:t>
                      </a:r>
                      <a:endParaRPr lang="en-US" sz="1100" dirty="0"/>
                    </a:p>
                  </a:txBody>
                  <a:tcPr marL="68580" marR="68580" marT="34290" marB="34290" anchor="ctr"/>
                </a:tc>
                <a:extLst>
                  <a:ext uri="{0D108BD9-81ED-4DB2-BD59-A6C34878D82A}">
                    <a16:rowId xmlns="" xmlns:a16="http://schemas.microsoft.com/office/drawing/2014/main" val="2030142880"/>
                  </a:ext>
                </a:extLst>
              </a:tr>
              <a:tr h="278130">
                <a:tc>
                  <a:txBody>
                    <a:bodyPr/>
                    <a:lstStyle/>
                    <a:p>
                      <a:pPr algn="ctr"/>
                      <a:r>
                        <a:rPr lang="en-US" sz="1100" b="1" dirty="0" smtClean="0">
                          <a:solidFill>
                            <a:schemeClr val="bg1"/>
                          </a:solidFill>
                        </a:rPr>
                        <a:t>Reviewed By</a:t>
                      </a:r>
                      <a:endParaRPr lang="en-US" sz="1100" b="1" dirty="0">
                        <a:solidFill>
                          <a:schemeClr val="bg1"/>
                        </a:solidFill>
                      </a:endParaRPr>
                    </a:p>
                  </a:txBody>
                  <a:tcPr marL="68580" marR="68580" marT="34290" marB="34290" anchor="ctr">
                    <a:solidFill>
                      <a:schemeClr val="accent1"/>
                    </a:solidFill>
                  </a:tcPr>
                </a:tc>
                <a:tc>
                  <a:txBody>
                    <a:bodyPr/>
                    <a:lstStyle/>
                    <a:p>
                      <a:pPr algn="ctr"/>
                      <a:r>
                        <a:rPr lang="en-US" sz="1100" dirty="0" smtClean="0"/>
                        <a:t>Nisha</a:t>
                      </a:r>
                      <a:r>
                        <a:rPr lang="en-US" sz="1100" baseline="0" dirty="0" smtClean="0"/>
                        <a:t> Mendonsa</a:t>
                      </a:r>
                      <a:endParaRPr lang="en-US" sz="1100" dirty="0"/>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100" dirty="0" smtClean="0"/>
                        <a:t>27-Jul-2018</a:t>
                      </a:r>
                    </a:p>
                  </a:txBody>
                  <a:tcPr marL="68580" marR="68580" marT="34290" marB="34290" anchor="ctr"/>
                </a:tc>
                <a:extLst>
                  <a:ext uri="{0D108BD9-81ED-4DB2-BD59-A6C34878D82A}">
                    <a16:rowId xmlns="" xmlns:a16="http://schemas.microsoft.com/office/drawing/2014/main" val="198953261"/>
                  </a:ext>
                </a:extLst>
              </a:tr>
              <a:tr h="278130">
                <a:tc>
                  <a:txBody>
                    <a:bodyPr/>
                    <a:lstStyle/>
                    <a:p>
                      <a:pPr algn="ctr"/>
                      <a:r>
                        <a:rPr lang="en-US" sz="1100" b="1" dirty="0" smtClean="0">
                          <a:solidFill>
                            <a:schemeClr val="bg1"/>
                          </a:solidFill>
                        </a:rPr>
                        <a:t>Approved By</a:t>
                      </a:r>
                      <a:endParaRPr lang="en-US" sz="1100" b="1" dirty="0">
                        <a:solidFill>
                          <a:schemeClr val="bg1"/>
                        </a:solidFill>
                      </a:endParaRPr>
                    </a:p>
                  </a:txBody>
                  <a:tcPr marL="68580" marR="68580" marT="34290" marB="34290" anchor="ctr">
                    <a:solidFill>
                      <a:schemeClr val="accent1"/>
                    </a:solidFill>
                  </a:tcPr>
                </a:tc>
                <a:tc>
                  <a:txBody>
                    <a:bodyPr/>
                    <a:lstStyle/>
                    <a:p>
                      <a:pPr algn="ctr"/>
                      <a:r>
                        <a:rPr lang="en-US" sz="1100" dirty="0" smtClean="0"/>
                        <a:t>Gauresh Gaitonde</a:t>
                      </a:r>
                      <a:endParaRPr lang="en-US" sz="1100" dirty="0"/>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100" dirty="0" smtClean="0"/>
                        <a:t>27-Jul-2018</a:t>
                      </a:r>
                    </a:p>
                  </a:txBody>
                  <a:tcPr marL="68580" marR="68580" marT="34290" marB="34290" anchor="ctr"/>
                </a:tc>
                <a:extLst>
                  <a:ext uri="{0D108BD9-81ED-4DB2-BD59-A6C34878D82A}">
                    <a16:rowId xmlns="" xmlns:a16="http://schemas.microsoft.com/office/drawing/2014/main" val="3766917923"/>
                  </a:ext>
                </a:extLst>
              </a:tr>
            </a:tbl>
          </a:graphicData>
        </a:graphic>
      </p:graphicFrame>
      <p:graphicFrame>
        <p:nvGraphicFramePr>
          <p:cNvPr id="5" name="Table 4"/>
          <p:cNvGraphicFramePr>
            <a:graphicFrameLocks noGrp="1"/>
          </p:cNvGraphicFramePr>
          <p:nvPr>
            <p:extLst/>
          </p:nvPr>
        </p:nvGraphicFramePr>
        <p:xfrm>
          <a:off x="2286000" y="2514601"/>
          <a:ext cx="7620000" cy="1552575"/>
        </p:xfrm>
        <a:graphic>
          <a:graphicData uri="http://schemas.openxmlformats.org/drawingml/2006/table">
            <a:tbl>
              <a:tblPr firstRow="1" bandRow="1">
                <a:tableStyleId>{5C22544A-7EE6-4342-B048-85BDC9FD1C3A}</a:tableStyleId>
              </a:tblPr>
              <a:tblGrid>
                <a:gridCol w="1109709">
                  <a:extLst>
                    <a:ext uri="{9D8B030D-6E8A-4147-A177-3AD203B41FA5}">
                      <a16:colId xmlns="" xmlns:a16="http://schemas.microsoft.com/office/drawing/2014/main" val="980557498"/>
                    </a:ext>
                  </a:extLst>
                </a:gridCol>
                <a:gridCol w="1183689">
                  <a:extLst>
                    <a:ext uri="{9D8B030D-6E8A-4147-A177-3AD203B41FA5}">
                      <a16:colId xmlns="" xmlns:a16="http://schemas.microsoft.com/office/drawing/2014/main" val="214367020"/>
                    </a:ext>
                  </a:extLst>
                </a:gridCol>
                <a:gridCol w="1553592">
                  <a:extLst>
                    <a:ext uri="{9D8B030D-6E8A-4147-A177-3AD203B41FA5}">
                      <a16:colId xmlns="" xmlns:a16="http://schemas.microsoft.com/office/drawing/2014/main" val="2479592523"/>
                    </a:ext>
                  </a:extLst>
                </a:gridCol>
                <a:gridCol w="3773010">
                  <a:extLst>
                    <a:ext uri="{9D8B030D-6E8A-4147-A177-3AD203B41FA5}">
                      <a16:colId xmlns="" xmlns:a16="http://schemas.microsoft.com/office/drawing/2014/main" val="1814150058"/>
                    </a:ext>
                  </a:extLst>
                </a:gridCol>
              </a:tblGrid>
              <a:tr h="314325">
                <a:tc>
                  <a:txBody>
                    <a:bodyPr/>
                    <a:lstStyle/>
                    <a:p>
                      <a:pPr algn="ctr"/>
                      <a:r>
                        <a:rPr lang="en-US" sz="1100" dirty="0" smtClean="0"/>
                        <a:t>Version No.</a:t>
                      </a:r>
                      <a:endParaRPr lang="en-US" sz="1100" dirty="0"/>
                    </a:p>
                  </a:txBody>
                  <a:tcPr marL="68580" marR="68580" marT="34290" marB="34290" anchor="ctr"/>
                </a:tc>
                <a:tc>
                  <a:txBody>
                    <a:bodyPr/>
                    <a:lstStyle/>
                    <a:p>
                      <a:pPr algn="ctr"/>
                      <a:r>
                        <a:rPr lang="en-US" sz="1100" dirty="0" smtClean="0"/>
                        <a:t>Date</a:t>
                      </a:r>
                      <a:endParaRPr lang="en-US" sz="1100" dirty="0"/>
                    </a:p>
                  </a:txBody>
                  <a:tcPr marL="68580" marR="68580" marT="34290" marB="34290" anchor="ctr"/>
                </a:tc>
                <a:tc>
                  <a:txBody>
                    <a:bodyPr/>
                    <a:lstStyle/>
                    <a:p>
                      <a:pPr algn="ctr"/>
                      <a:r>
                        <a:rPr lang="en-US" sz="1100" dirty="0" smtClean="0"/>
                        <a:t>Section Affected</a:t>
                      </a:r>
                      <a:endParaRPr lang="en-US" sz="1100" dirty="0"/>
                    </a:p>
                  </a:txBody>
                  <a:tcPr marL="68580" marR="68580" marT="34290" marB="34290" anchor="ctr"/>
                </a:tc>
                <a:tc>
                  <a:txBody>
                    <a:bodyPr/>
                    <a:lstStyle/>
                    <a:p>
                      <a:pPr algn="ctr"/>
                      <a:r>
                        <a:rPr lang="en-US" sz="1100" dirty="0" smtClean="0"/>
                        <a:t>Highlight of Changes</a:t>
                      </a:r>
                      <a:endParaRPr lang="en-US" sz="1100" dirty="0"/>
                    </a:p>
                  </a:txBody>
                  <a:tcPr marL="68580" marR="68580" marT="34290" marB="34290" anchor="ctr"/>
                </a:tc>
                <a:extLst>
                  <a:ext uri="{0D108BD9-81ED-4DB2-BD59-A6C34878D82A}">
                    <a16:rowId xmlns="" xmlns:a16="http://schemas.microsoft.com/office/drawing/2014/main" val="1553383291"/>
                  </a:ext>
                </a:extLst>
              </a:tr>
              <a:tr h="295275">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FFFFFF"/>
                          </a:solidFill>
                          <a:effectLst/>
                          <a:latin typeface="Arial" charset="0"/>
                        </a:rPr>
                        <a:t>1.0.0</a:t>
                      </a:r>
                      <a:endParaRPr kumimoji="0" lang="en-US" altLang="en-US" sz="1100" b="1" i="0" u="none" strike="noStrike" cap="none" normalizeH="0" baseline="0" dirty="0" smtClean="0">
                        <a:ln>
                          <a:noFill/>
                        </a:ln>
                        <a:solidFill>
                          <a:srgbClr val="FFFFFF"/>
                        </a:solidFill>
                        <a:effectLst/>
                        <a:latin typeface="Times New Roman" pitchFamily="18" charset="0"/>
                        <a:cs typeface="Times New Roman" pitchFamily="18" charset="0"/>
                      </a:endParaRPr>
                    </a:p>
                  </a:txBody>
                  <a:tcPr marL="51429" marR="51429" marT="0" marB="0" anchor="ctr" horzOverflow="overflow">
                    <a:solidFill>
                      <a:schemeClr val="accent1"/>
                    </a:solidFill>
                  </a:tcPr>
                </a:tc>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indent="0" algn="ctr" defTabSz="914400" rtl="0" eaLnBrk="1" fontAlgn="auto" latinLnBrk="0" hangingPunct="1">
                        <a:lnSpc>
                          <a:spcPct val="100000"/>
                        </a:lnSpc>
                        <a:spcBef>
                          <a:spcPts val="0"/>
                        </a:spcBef>
                        <a:spcAft>
                          <a:spcPts val="0"/>
                        </a:spcAft>
                        <a:buClrTx/>
                        <a:buSzPct val="125000"/>
                        <a:buFont typeface="Wingdings" pitchFamily="2" charset="2"/>
                        <a:buNone/>
                        <a:tabLst/>
                        <a:defRPr/>
                      </a:pPr>
                      <a:r>
                        <a:rPr lang="en-US" sz="1100" b="0" kern="1200" dirty="0" smtClean="0">
                          <a:solidFill>
                            <a:schemeClr val="dk1"/>
                          </a:solidFill>
                          <a:effectLst/>
                          <a:latin typeface="Arial" charset="0"/>
                          <a:ea typeface="Times New Roman"/>
                          <a:cs typeface="+mn-cs"/>
                        </a:rPr>
                        <a:t>23-Mar-2017</a:t>
                      </a:r>
                      <a:endParaRPr lang="en-US" sz="1100" b="0" kern="1200" dirty="0">
                        <a:solidFill>
                          <a:schemeClr val="tx1"/>
                        </a:solidFill>
                        <a:effectLst/>
                        <a:latin typeface="Arial" charset="0"/>
                        <a:ea typeface="Times New Roman"/>
                        <a:cs typeface="+mn-cs"/>
                      </a:endParaRPr>
                    </a:p>
                  </a:txBody>
                  <a:tcPr marL="51429" marR="51429" marT="0" marB="0" anchor="ctr" horzOverflow="overflow"/>
                </a:tc>
                <a:tc>
                  <a:txBody>
                    <a:bodyPr/>
                    <a:lstStyle/>
                    <a:p>
                      <a:pPr marL="0" marR="0" algn="ctr">
                        <a:spcBef>
                          <a:spcPts val="0"/>
                        </a:spcBef>
                        <a:spcAft>
                          <a:spcPts val="0"/>
                        </a:spcAft>
                      </a:pPr>
                      <a:r>
                        <a:rPr lang="en-US" sz="1100" b="0" dirty="0" smtClean="0">
                          <a:effectLst/>
                          <a:latin typeface="+mn-lt"/>
                          <a:ea typeface="Times New Roman"/>
                        </a:rPr>
                        <a:t>All</a:t>
                      </a:r>
                      <a:endParaRPr lang="en-US" sz="1100" b="0" dirty="0">
                        <a:effectLst/>
                        <a:latin typeface="+mn-lt"/>
                        <a:ea typeface="Times New Roman"/>
                      </a:endParaRPr>
                    </a:p>
                  </a:txBody>
                  <a:tcPr marL="51429" marR="51429" marT="0" marB="0" anchor="ctr"/>
                </a:tc>
                <a:tc>
                  <a:txBody>
                    <a:bodyPr/>
                    <a:lstStyle/>
                    <a:p>
                      <a:pPr marL="0" marR="0" algn="ctr">
                        <a:spcBef>
                          <a:spcPts val="0"/>
                        </a:spcBef>
                        <a:spcAft>
                          <a:spcPts val="0"/>
                        </a:spcAft>
                      </a:pPr>
                      <a:r>
                        <a:rPr lang="en-US" sz="1100" b="0" dirty="0" smtClean="0">
                          <a:effectLst/>
                          <a:latin typeface="+mn-lt"/>
                        </a:rPr>
                        <a:t>Original</a:t>
                      </a:r>
                      <a:r>
                        <a:rPr lang="en-US" sz="1100" b="0" baseline="0" dirty="0" smtClean="0">
                          <a:effectLst/>
                          <a:latin typeface="+mn-lt"/>
                        </a:rPr>
                        <a:t> Version. </a:t>
                      </a:r>
                      <a:endParaRPr lang="en-US" sz="1100" b="0" dirty="0">
                        <a:effectLst/>
                        <a:latin typeface="+mn-lt"/>
                        <a:ea typeface="Times New Roman"/>
                      </a:endParaRPr>
                    </a:p>
                  </a:txBody>
                  <a:tcPr marL="51429" marR="51429" marT="0" marB="0" anchor="ctr"/>
                </a:tc>
                <a:extLst>
                  <a:ext uri="{0D108BD9-81ED-4DB2-BD59-A6C34878D82A}">
                    <a16:rowId xmlns="" xmlns:a16="http://schemas.microsoft.com/office/drawing/2014/main" val="947943468"/>
                  </a:ext>
                </a:extLst>
              </a:tr>
              <a:tr h="314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FFFFFF"/>
                          </a:solidFill>
                          <a:effectLst/>
                          <a:latin typeface="+mj-lt"/>
                          <a:cs typeface="Times New Roman" pitchFamily="18" charset="0"/>
                        </a:rPr>
                        <a:t>2.0.0</a:t>
                      </a:r>
                    </a:p>
                  </a:txBody>
                  <a:tcPr marL="51429" marR="51429" marT="0" marB="0" anchor="ctr" horzOverflow="overflow">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Pct val="125000"/>
                        <a:buFont typeface="Wingdings" pitchFamily="2" charset="2"/>
                        <a:buNone/>
                        <a:tabLst/>
                        <a:defRPr/>
                      </a:pPr>
                      <a:r>
                        <a:rPr lang="en-US" sz="1100" dirty="0" smtClean="0"/>
                        <a:t>27-Jul-2018</a:t>
                      </a:r>
                    </a:p>
                  </a:txBody>
                  <a:tcPr marL="51429" marR="51429" marT="0" marB="0" anchor="ctr" horzOverflow="overflow"/>
                </a:tc>
                <a:tc>
                  <a:txBody>
                    <a:bodyPr/>
                    <a:lstStyle/>
                    <a:p>
                      <a:pPr marL="0" marR="0" algn="ctr">
                        <a:spcBef>
                          <a:spcPts val="0"/>
                        </a:spcBef>
                        <a:spcAft>
                          <a:spcPts val="0"/>
                        </a:spcAft>
                      </a:pPr>
                      <a:r>
                        <a:rPr lang="en-US" sz="1100" b="0" dirty="0" smtClean="0">
                          <a:effectLst/>
                          <a:latin typeface="+mj-lt"/>
                          <a:ea typeface="Times New Roman"/>
                        </a:rPr>
                        <a:t>None</a:t>
                      </a:r>
                      <a:endParaRPr lang="en-US" sz="1100" b="0" dirty="0">
                        <a:effectLst/>
                        <a:latin typeface="+mj-lt"/>
                        <a:ea typeface="Times New Roman"/>
                      </a:endParaRPr>
                    </a:p>
                  </a:txBody>
                  <a:tcPr marL="51429" marR="51429" marT="0" marB="0" anchor="ctr"/>
                </a:tc>
                <a:tc>
                  <a:txBody>
                    <a:bodyPr/>
                    <a:lstStyle/>
                    <a:p>
                      <a:pPr marL="0" marR="0" algn="ctr">
                        <a:spcBef>
                          <a:spcPts val="0"/>
                        </a:spcBef>
                        <a:spcAft>
                          <a:spcPts val="0"/>
                        </a:spcAft>
                      </a:pPr>
                      <a:r>
                        <a:rPr lang="en-US" sz="1100" b="0" dirty="0" smtClean="0">
                          <a:effectLst/>
                          <a:latin typeface="+mj-lt"/>
                          <a:ea typeface="Times New Roman"/>
                        </a:rPr>
                        <a:t>Annual Review 2018. No changes made. </a:t>
                      </a:r>
                      <a:endParaRPr lang="en-US" sz="1100" b="0" dirty="0">
                        <a:effectLst/>
                        <a:latin typeface="+mj-lt"/>
                        <a:ea typeface="Times New Roman"/>
                      </a:endParaRPr>
                    </a:p>
                  </a:txBody>
                  <a:tcPr marL="51429" marR="51429" marT="0" marB="0" anchor="ctr"/>
                </a:tc>
                <a:extLst>
                  <a:ext uri="{0D108BD9-81ED-4DB2-BD59-A6C34878D82A}">
                    <a16:rowId xmlns="" xmlns:a16="http://schemas.microsoft.com/office/drawing/2014/main" val="2707371018"/>
                  </a:ext>
                </a:extLst>
              </a:tr>
              <a:tr h="314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mj-lt"/>
                        <a:cs typeface="Times New Roman" pitchFamily="18" charset="0"/>
                      </a:endParaRPr>
                    </a:p>
                  </a:txBody>
                  <a:tcPr marL="51429" marR="51429" marT="0" marB="0" anchor="ctr" horzOverflow="overflow">
                    <a:solidFill>
                      <a:schemeClr val="accent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dk1"/>
                        </a:solidFill>
                        <a:effectLst/>
                        <a:latin typeface="+mn-lt"/>
                        <a:ea typeface="+mn-ea"/>
                        <a:cs typeface="+mn-cs"/>
                      </a:endParaRPr>
                    </a:p>
                  </a:txBody>
                  <a:tcPr marL="68580" marR="68580" marT="34290" marB="34290" anchor="ctr"/>
                </a:tc>
                <a:tc>
                  <a:txBody>
                    <a:bodyPr/>
                    <a:lstStyle/>
                    <a:p>
                      <a:pPr algn="ctr"/>
                      <a:endParaRPr lang="en-US" sz="1100" kern="1200" dirty="0">
                        <a:solidFill>
                          <a:schemeClr val="dk1"/>
                        </a:solidFill>
                        <a:effectLst/>
                        <a:latin typeface="+mn-lt"/>
                        <a:ea typeface="+mn-ea"/>
                        <a:cs typeface="+mn-cs"/>
                      </a:endParaRPr>
                    </a:p>
                  </a:txBody>
                  <a:tcPr marL="68580" marR="68580" marT="34290" marB="34290" anchor="ctr"/>
                </a:tc>
                <a:tc>
                  <a:txBody>
                    <a:bodyPr/>
                    <a:lstStyle/>
                    <a:p>
                      <a:pPr algn="ctr"/>
                      <a:endParaRPr lang="en-US" sz="1100" kern="1200" dirty="0">
                        <a:solidFill>
                          <a:schemeClr val="dk1"/>
                        </a:solidFill>
                        <a:effectLst/>
                        <a:latin typeface="+mn-lt"/>
                        <a:ea typeface="+mn-ea"/>
                        <a:cs typeface="+mn-cs"/>
                      </a:endParaRPr>
                    </a:p>
                  </a:txBody>
                  <a:tcPr marL="68580" marR="68580" marT="34290" marB="34290" anchor="ctr"/>
                </a:tc>
                <a:extLst>
                  <a:ext uri="{0D108BD9-81ED-4DB2-BD59-A6C34878D82A}">
                    <a16:rowId xmlns="" xmlns:a16="http://schemas.microsoft.com/office/drawing/2014/main" val="3146481189"/>
                  </a:ext>
                </a:extLst>
              </a:tr>
              <a:tr h="314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mj-lt"/>
                        <a:cs typeface="Times New Roman" pitchFamily="18" charset="0"/>
                      </a:endParaRPr>
                    </a:p>
                  </a:txBody>
                  <a:tcPr marL="51429" marR="51429" marT="0" marB="0" anchor="ctr" horzOverflow="overflow">
                    <a:solidFill>
                      <a:schemeClr val="accent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100" dirty="0" smtClean="0"/>
                    </a:p>
                  </a:txBody>
                  <a:tcPr marL="68580" marR="68580" marT="34290" marB="34290" anchor="ctr"/>
                </a:tc>
                <a:tc>
                  <a:txBody>
                    <a:bodyPr/>
                    <a:lstStyle/>
                    <a:p>
                      <a:pPr algn="ctr"/>
                      <a:endParaRPr lang="en-US" sz="1100" kern="1200" dirty="0">
                        <a:solidFill>
                          <a:schemeClr val="dk1"/>
                        </a:solidFill>
                        <a:effectLst/>
                        <a:latin typeface="+mn-lt"/>
                        <a:ea typeface="+mn-ea"/>
                        <a:cs typeface="+mn-cs"/>
                      </a:endParaRPr>
                    </a:p>
                  </a:txBody>
                  <a:tcPr marL="68580" marR="68580" marT="34290" marB="34290" anchor="ctr"/>
                </a:tc>
                <a:tc>
                  <a:txBody>
                    <a:bodyPr/>
                    <a:lstStyle/>
                    <a:p>
                      <a:pPr algn="ctr"/>
                      <a:endParaRPr lang="en-US" sz="1100" kern="1200" dirty="0">
                        <a:solidFill>
                          <a:schemeClr val="dk1"/>
                        </a:solidFill>
                        <a:effectLst/>
                        <a:latin typeface="+mn-lt"/>
                        <a:ea typeface="+mn-ea"/>
                        <a:cs typeface="+mn-cs"/>
                      </a:endParaRPr>
                    </a:p>
                  </a:txBody>
                  <a:tcPr marL="68580" marR="68580" marT="34290" marB="34290" anchor="ctr"/>
                </a:tc>
                <a:extLst>
                  <a:ext uri="{0D108BD9-81ED-4DB2-BD59-A6C34878D82A}">
                    <a16:rowId xmlns="" xmlns:a16="http://schemas.microsoft.com/office/drawing/2014/main" val="4248856756"/>
                  </a:ext>
                </a:extLst>
              </a:tr>
            </a:tbl>
          </a:graphicData>
        </a:graphic>
      </p:graphicFrame>
    </p:spTree>
    <p:extLst>
      <p:ext uri="{BB962C8B-B14F-4D97-AF65-F5344CB8AC3E}">
        <p14:creationId xmlns:p14="http://schemas.microsoft.com/office/powerpoint/2010/main" val="8297800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14400"/>
            <a:ext cx="8661400" cy="5410200"/>
          </a:xfrm>
        </p:spPr>
        <p:txBody>
          <a:bodyPr/>
          <a:lstStyle/>
          <a:p>
            <a:r>
              <a:rPr lang="en-US" sz="1800" dirty="0" smtClean="0"/>
              <a:t>DQL:</a:t>
            </a:r>
          </a:p>
          <a:p>
            <a:pPr lvl="1"/>
            <a:r>
              <a:rPr lang="en-US" sz="1800" dirty="0" smtClean="0"/>
              <a:t>NULL:</a:t>
            </a:r>
          </a:p>
          <a:p>
            <a:pPr lvl="2"/>
            <a:r>
              <a:rPr lang="en-US" sz="1800" dirty="0" smtClean="0"/>
              <a:t>If a column is empty or no value has been inserted in it then it is called null.</a:t>
            </a:r>
          </a:p>
          <a:p>
            <a:pPr lvl="2"/>
            <a:r>
              <a:rPr lang="en-US" sz="1800" dirty="0" smtClean="0"/>
              <a:t>NULL  doesn’t mean 0 (Zero) or blank String “ “.</a:t>
            </a:r>
          </a:p>
          <a:p>
            <a:pPr lvl="2"/>
            <a:endParaRPr lang="en-US" sz="1800" dirty="0" smtClean="0"/>
          </a:p>
          <a:p>
            <a:pPr lvl="2"/>
            <a:endParaRPr lang="en-US" sz="1800" dirty="0" smtClean="0"/>
          </a:p>
          <a:p>
            <a:pPr lvl="2"/>
            <a:endParaRPr lang="en-US" sz="1800" dirty="0" smtClean="0"/>
          </a:p>
          <a:p>
            <a:pPr lvl="1"/>
            <a:r>
              <a:rPr lang="en-US" sz="2000" dirty="0" smtClean="0"/>
              <a:t>LIKE :</a:t>
            </a:r>
          </a:p>
          <a:p>
            <a:pPr lvl="2"/>
            <a:r>
              <a:rPr lang="en-US" sz="1800" dirty="0" smtClean="0"/>
              <a:t>Used to search for a pattern</a:t>
            </a:r>
          </a:p>
          <a:p>
            <a:pPr lvl="2"/>
            <a:r>
              <a:rPr lang="en-US" sz="1800" dirty="0" smtClean="0"/>
              <a:t>Wildcards like % and _ (Underscore) is used to match the pattern.</a:t>
            </a:r>
          </a:p>
          <a:p>
            <a:pPr lvl="3"/>
            <a:r>
              <a:rPr lang="en-US" sz="1800" dirty="0" smtClean="0"/>
              <a:t>% Matches any number of characters</a:t>
            </a:r>
          </a:p>
          <a:p>
            <a:pPr lvl="3"/>
            <a:r>
              <a:rPr lang="en-US" sz="1800" dirty="0" smtClean="0"/>
              <a:t>_ (underscore) matches a single character</a:t>
            </a:r>
          </a:p>
          <a:p>
            <a:pPr lvl="2"/>
            <a:endParaRPr lang="en-US" dirty="0" smtClean="0"/>
          </a:p>
          <a:p>
            <a:pPr lvl="2"/>
            <a:endParaRPr lang="en-US" dirty="0" smtClean="0"/>
          </a:p>
          <a:p>
            <a:pPr lvl="2"/>
            <a:endParaRPr lang="en-US" dirty="0" smtClean="0"/>
          </a:p>
          <a:p>
            <a:pPr lvl="2"/>
            <a:endParaRPr lang="en-US" dirty="0" smtClean="0"/>
          </a:p>
          <a:p>
            <a:pPr lvl="2">
              <a:buNone/>
            </a:pPr>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525000" y="981076"/>
            <a:ext cx="1085850" cy="1152525"/>
          </a:xfrm>
          <a:prstGeom prst="rect">
            <a:avLst/>
          </a:prstGeom>
          <a:noFill/>
          <a:ln w="9525">
            <a:noFill/>
            <a:miter lim="800000"/>
            <a:headEnd/>
            <a:tailEnd/>
          </a:ln>
        </p:spPr>
      </p:pic>
      <p:sp>
        <p:nvSpPr>
          <p:cNvPr id="7" name="Rounded Rectangle 6"/>
          <p:cNvSpPr/>
          <p:nvPr/>
        </p:nvSpPr>
        <p:spPr bwMode="auto">
          <a:xfrm>
            <a:off x="1524000" y="2835275"/>
            <a:ext cx="6705600" cy="762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SELECT * FROM </a:t>
            </a:r>
            <a:r>
              <a:rPr lang="en-US" dirty="0" err="1">
                <a:solidFill>
                  <a:schemeClr val="tx1">
                    <a:lumMod val="95000"/>
                    <a:lumOff val="5000"/>
                  </a:schemeClr>
                </a:solidFill>
                <a:latin typeface="+mj-lt"/>
                <a:cs typeface="Times New Roman" pitchFamily="18" charset="0"/>
              </a:rPr>
              <a:t>HR.Employees</a:t>
            </a:r>
            <a:endParaRPr lang="en-US" dirty="0">
              <a:solidFill>
                <a:schemeClr val="tx1">
                  <a:lumMod val="95000"/>
                  <a:lumOff val="5000"/>
                </a:schemeClr>
              </a:solidFill>
              <a:latin typeface="+mj-lt"/>
              <a:cs typeface="Times New Roman" pitchFamily="18" charset="0"/>
            </a:endParaRPr>
          </a:p>
          <a:p>
            <a:r>
              <a:rPr lang="en-US" dirty="0">
                <a:solidFill>
                  <a:schemeClr val="tx1">
                    <a:lumMod val="95000"/>
                    <a:lumOff val="5000"/>
                  </a:schemeClr>
                </a:solidFill>
                <a:latin typeface="+mj-lt"/>
                <a:cs typeface="Times New Roman" pitchFamily="18" charset="0"/>
              </a:rPr>
              <a:t>WHERE </a:t>
            </a:r>
            <a:r>
              <a:rPr lang="en-US" dirty="0" err="1">
                <a:solidFill>
                  <a:schemeClr val="tx1">
                    <a:lumMod val="95000"/>
                    <a:lumOff val="5000"/>
                  </a:schemeClr>
                </a:solidFill>
                <a:latin typeface="+mj-lt"/>
                <a:cs typeface="Times New Roman" pitchFamily="18" charset="0"/>
              </a:rPr>
              <a:t>commission_pct</a:t>
            </a:r>
            <a:r>
              <a:rPr lang="en-US" dirty="0">
                <a:solidFill>
                  <a:schemeClr val="tx1">
                    <a:lumMod val="95000"/>
                    <a:lumOff val="5000"/>
                  </a:schemeClr>
                </a:solidFill>
                <a:latin typeface="+mj-lt"/>
                <a:cs typeface="Times New Roman" pitchFamily="18" charset="0"/>
              </a:rPr>
              <a:t> IS NULL</a:t>
            </a:r>
          </a:p>
          <a:p>
            <a:endParaRPr lang="en-US" dirty="0">
              <a:solidFill>
                <a:schemeClr val="tx1">
                  <a:lumMod val="95000"/>
                  <a:lumOff val="5000"/>
                </a:schemeClr>
              </a:solidFill>
              <a:latin typeface="Times New Roman" pitchFamily="18" charset="0"/>
              <a:cs typeface="Times New Roman" pitchFamily="18" charset="0"/>
            </a:endParaRPr>
          </a:p>
          <a:p>
            <a:r>
              <a:rPr lang="en-US" dirty="0">
                <a:solidFill>
                  <a:schemeClr val="tx1">
                    <a:lumMod val="95000"/>
                    <a:lumOff val="5000"/>
                  </a:schemeClr>
                </a:solidFill>
                <a:latin typeface="Times New Roman" pitchFamily="18" charset="0"/>
                <a:cs typeface="Times New Roman" pitchFamily="18" charset="0"/>
              </a:rPr>
              <a:t/>
            </a:r>
            <a:br>
              <a:rPr lang="en-US" dirty="0">
                <a:solidFill>
                  <a:schemeClr val="tx1">
                    <a:lumMod val="95000"/>
                    <a:lumOff val="5000"/>
                  </a:schemeClr>
                </a:solidFill>
                <a:latin typeface="Times New Roman" pitchFamily="18" charset="0"/>
                <a:cs typeface="Times New Roman" pitchFamily="18" charset="0"/>
              </a:rPr>
            </a:br>
            <a:endParaRPr lang="en-US" dirty="0">
              <a:solidFill>
                <a:schemeClr val="tx1">
                  <a:lumMod val="95000"/>
                  <a:lumOff val="5000"/>
                </a:schemeClr>
              </a:solidFill>
              <a:latin typeface="Times New Roman" pitchFamily="18" charset="0"/>
              <a:cs typeface="Times New Roman" pitchFamily="18" charset="0"/>
            </a:endParaRPr>
          </a:p>
          <a:p>
            <a:pPr eaLnBrk="0" fontAlgn="base" hangingPunct="0">
              <a:spcBef>
                <a:spcPct val="0"/>
              </a:spcBef>
              <a:spcAft>
                <a:spcPct val="0"/>
              </a:spcAft>
            </a:pPr>
            <a:endParaRPr lang="en-US" sz="2400" dirty="0">
              <a:latin typeface="Times New Roman" pitchFamily="18" charset="0"/>
            </a:endParaRPr>
          </a:p>
        </p:txBody>
      </p:sp>
      <p:sp>
        <p:nvSpPr>
          <p:cNvPr id="9" name="Rounded Rectangle 8"/>
          <p:cNvSpPr/>
          <p:nvPr/>
        </p:nvSpPr>
        <p:spPr bwMode="auto">
          <a:xfrm>
            <a:off x="1524000" y="6057900"/>
            <a:ext cx="6705600" cy="838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SELECT *  FROM </a:t>
            </a:r>
            <a:r>
              <a:rPr lang="en-US" dirty="0" err="1">
                <a:solidFill>
                  <a:schemeClr val="tx1">
                    <a:lumMod val="95000"/>
                    <a:lumOff val="5000"/>
                  </a:schemeClr>
                </a:solidFill>
                <a:latin typeface="+mj-lt"/>
                <a:cs typeface="Times New Roman" pitchFamily="18" charset="0"/>
              </a:rPr>
              <a:t>HR.Employees</a:t>
            </a:r>
            <a:endParaRPr lang="en-US" dirty="0">
              <a:solidFill>
                <a:schemeClr val="tx1">
                  <a:lumMod val="95000"/>
                  <a:lumOff val="5000"/>
                </a:schemeClr>
              </a:solidFill>
              <a:latin typeface="+mj-lt"/>
              <a:cs typeface="Times New Roman" pitchFamily="18" charset="0"/>
            </a:endParaRPr>
          </a:p>
          <a:p>
            <a:r>
              <a:rPr lang="en-US" dirty="0">
                <a:solidFill>
                  <a:schemeClr val="tx1">
                    <a:lumMod val="95000"/>
                    <a:lumOff val="5000"/>
                  </a:schemeClr>
                </a:solidFill>
                <a:latin typeface="+mj-lt"/>
                <a:cs typeface="Times New Roman" pitchFamily="18" charset="0"/>
              </a:rPr>
              <a:t>WHERE </a:t>
            </a:r>
            <a:r>
              <a:rPr lang="en-US" dirty="0" err="1">
                <a:solidFill>
                  <a:schemeClr val="tx1">
                    <a:lumMod val="95000"/>
                    <a:lumOff val="5000"/>
                  </a:schemeClr>
                </a:solidFill>
                <a:latin typeface="+mj-lt"/>
                <a:cs typeface="Times New Roman" pitchFamily="18" charset="0"/>
              </a:rPr>
              <a:t>job_id</a:t>
            </a:r>
            <a:r>
              <a:rPr lang="en-US" dirty="0">
                <a:solidFill>
                  <a:schemeClr val="tx1">
                    <a:lumMod val="95000"/>
                    <a:lumOff val="5000"/>
                  </a:schemeClr>
                </a:solidFill>
                <a:latin typeface="+mj-lt"/>
                <a:cs typeface="Times New Roman" pitchFamily="18" charset="0"/>
              </a:rPr>
              <a:t> LIKE ‘HR%’</a:t>
            </a:r>
          </a:p>
          <a:p>
            <a:endParaRPr lang="en-US" dirty="0">
              <a:solidFill>
                <a:schemeClr val="tx1">
                  <a:lumMod val="95000"/>
                  <a:lumOff val="5000"/>
                </a:schemeClr>
              </a:solidFill>
              <a:latin typeface="Times New Roman" pitchFamily="18" charset="0"/>
              <a:cs typeface="Times New Roman" pitchFamily="18" charset="0"/>
            </a:endParaRPr>
          </a:p>
          <a:p>
            <a:r>
              <a:rPr lang="en-US" dirty="0">
                <a:solidFill>
                  <a:schemeClr val="tx1">
                    <a:lumMod val="95000"/>
                    <a:lumOff val="5000"/>
                  </a:schemeClr>
                </a:solidFill>
                <a:latin typeface="Times New Roman" pitchFamily="18" charset="0"/>
                <a:cs typeface="Times New Roman" pitchFamily="18" charset="0"/>
              </a:rPr>
              <a:t/>
            </a:r>
            <a:br>
              <a:rPr lang="en-US" dirty="0">
                <a:solidFill>
                  <a:schemeClr val="tx1">
                    <a:lumMod val="95000"/>
                    <a:lumOff val="5000"/>
                  </a:schemeClr>
                </a:solidFill>
                <a:latin typeface="Times New Roman" pitchFamily="18" charset="0"/>
                <a:cs typeface="Times New Roman" pitchFamily="18" charset="0"/>
              </a:rPr>
            </a:br>
            <a:endParaRPr lang="en-US" dirty="0">
              <a:solidFill>
                <a:schemeClr val="tx1">
                  <a:lumMod val="95000"/>
                  <a:lumOff val="5000"/>
                </a:schemeClr>
              </a:solidFill>
              <a:latin typeface="Times New Roman" pitchFamily="18" charset="0"/>
              <a:cs typeface="Times New Roman" pitchFamily="18" charset="0"/>
            </a:endParaRPr>
          </a:p>
          <a:p>
            <a:pPr eaLnBrk="0" fontAlgn="base" hangingPunct="0">
              <a:spcBef>
                <a:spcPct val="0"/>
              </a:spcBef>
              <a:spcAft>
                <a:spcPct val="0"/>
              </a:spcAft>
            </a:pPr>
            <a:endParaRPr lang="en-US" sz="2400" dirty="0">
              <a:latin typeface="Times New Roman" pitchFamily="18" charset="0"/>
            </a:endParaRPr>
          </a:p>
        </p:txBody>
      </p:sp>
    </p:spTree>
    <p:extLst>
      <p:ext uri="{BB962C8B-B14F-4D97-AF65-F5344CB8AC3E}">
        <p14:creationId xmlns:p14="http://schemas.microsoft.com/office/powerpoint/2010/main" val="41558332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1111250"/>
            <a:ext cx="10668000" cy="5410200"/>
          </a:xfrm>
        </p:spPr>
        <p:txBody>
          <a:bodyPr/>
          <a:lstStyle/>
          <a:p>
            <a:r>
              <a:rPr lang="en-US" sz="1800" dirty="0" smtClean="0"/>
              <a:t>DQL:</a:t>
            </a:r>
          </a:p>
          <a:p>
            <a:pPr lvl="1"/>
            <a:r>
              <a:rPr lang="en-US" dirty="0" smtClean="0"/>
              <a:t>Sorting the </a:t>
            </a:r>
            <a:r>
              <a:rPr lang="en-US" dirty="0" err="1" smtClean="0"/>
              <a:t>Records:ORDER</a:t>
            </a:r>
            <a:r>
              <a:rPr lang="en-US" dirty="0" smtClean="0"/>
              <a:t> BY</a:t>
            </a:r>
          </a:p>
          <a:p>
            <a:pPr lvl="2"/>
            <a:r>
              <a:rPr lang="en-US" sz="1800" dirty="0" smtClean="0">
                <a:latin typeface="+mj-lt"/>
              </a:rPr>
              <a:t>Results fetched can be ordered in Ascending / Descending order using the  ORDER BY Clause</a:t>
            </a:r>
          </a:p>
          <a:p>
            <a:pPr lvl="2"/>
            <a:r>
              <a:rPr lang="en-US" sz="1800" dirty="0" smtClean="0">
                <a:latin typeface="+mj-lt"/>
              </a:rPr>
              <a:t>Default order of arranging the Records is Ascending Order.</a:t>
            </a:r>
          </a:p>
          <a:p>
            <a:pPr lvl="2"/>
            <a:r>
              <a:rPr lang="en-US" sz="1800" dirty="0" smtClean="0">
                <a:latin typeface="+mj-lt"/>
              </a:rPr>
              <a:t>Specifying the Descending order can be done by adding the DESC Keyword.</a:t>
            </a:r>
            <a:endParaRPr lang="en-US" dirty="0" smtClean="0"/>
          </a:p>
          <a:p>
            <a:pPr lvl="2"/>
            <a:r>
              <a:rPr lang="en-US" sz="1800" dirty="0">
                <a:latin typeface="+mj-lt"/>
              </a:rPr>
              <a:t>More than one ordering criteria can also be enforced:</a:t>
            </a:r>
          </a:p>
          <a:p>
            <a:pPr lvl="2"/>
            <a:endParaRPr lang="en-US" dirty="0" smtClean="0"/>
          </a:p>
          <a:p>
            <a:pPr lvl="2">
              <a:buNone/>
            </a:pPr>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525000" y="981076"/>
            <a:ext cx="1085850" cy="1152525"/>
          </a:xfrm>
          <a:prstGeom prst="rect">
            <a:avLst/>
          </a:prstGeom>
          <a:noFill/>
          <a:ln w="9525">
            <a:noFill/>
            <a:miter lim="800000"/>
            <a:headEnd/>
            <a:tailEnd/>
          </a:ln>
        </p:spPr>
      </p:pic>
      <p:sp>
        <p:nvSpPr>
          <p:cNvPr id="7" name="Rounded Rectangle 6"/>
          <p:cNvSpPr/>
          <p:nvPr/>
        </p:nvSpPr>
        <p:spPr bwMode="auto">
          <a:xfrm>
            <a:off x="1046729" y="4112164"/>
            <a:ext cx="6705600" cy="762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SELECT * FROM </a:t>
            </a:r>
            <a:r>
              <a:rPr lang="en-US" dirty="0" err="1">
                <a:solidFill>
                  <a:schemeClr val="tx1">
                    <a:lumMod val="95000"/>
                    <a:lumOff val="5000"/>
                  </a:schemeClr>
                </a:solidFill>
                <a:latin typeface="+mj-lt"/>
                <a:cs typeface="Times New Roman" pitchFamily="18" charset="0"/>
              </a:rPr>
              <a:t>HR.Employees</a:t>
            </a:r>
            <a:endParaRPr lang="en-US" dirty="0">
              <a:solidFill>
                <a:schemeClr val="tx1">
                  <a:lumMod val="95000"/>
                  <a:lumOff val="5000"/>
                </a:schemeClr>
              </a:solidFill>
              <a:latin typeface="+mj-lt"/>
              <a:cs typeface="Times New Roman" pitchFamily="18" charset="0"/>
            </a:endParaRPr>
          </a:p>
          <a:p>
            <a:r>
              <a:rPr lang="en-US" dirty="0">
                <a:solidFill>
                  <a:schemeClr val="tx1">
                    <a:lumMod val="95000"/>
                    <a:lumOff val="5000"/>
                  </a:schemeClr>
                </a:solidFill>
                <a:latin typeface="+mj-lt"/>
                <a:cs typeface="Times New Roman" pitchFamily="18" charset="0"/>
              </a:rPr>
              <a:t>ORDER BY </a:t>
            </a:r>
            <a:r>
              <a:rPr lang="en-US" dirty="0" err="1">
                <a:solidFill>
                  <a:schemeClr val="tx1">
                    <a:lumMod val="95000"/>
                    <a:lumOff val="5000"/>
                  </a:schemeClr>
                </a:solidFill>
                <a:latin typeface="+mj-lt"/>
                <a:cs typeface="Times New Roman" pitchFamily="18" charset="0"/>
              </a:rPr>
              <a:t>department_id</a:t>
            </a:r>
            <a:endParaRPr lang="en-US" dirty="0">
              <a:solidFill>
                <a:schemeClr val="tx1">
                  <a:lumMod val="95000"/>
                  <a:lumOff val="5000"/>
                </a:schemeClr>
              </a:solidFill>
              <a:latin typeface="+mj-lt"/>
              <a:cs typeface="Times New Roman" pitchFamily="18" charset="0"/>
            </a:endParaRPr>
          </a:p>
          <a:p>
            <a:endParaRPr lang="en-US" dirty="0">
              <a:solidFill>
                <a:schemeClr val="tx1">
                  <a:lumMod val="95000"/>
                  <a:lumOff val="5000"/>
                </a:schemeClr>
              </a:solidFill>
              <a:latin typeface="Times New Roman" pitchFamily="18" charset="0"/>
              <a:cs typeface="Times New Roman" pitchFamily="18" charset="0"/>
            </a:endParaRPr>
          </a:p>
          <a:p>
            <a:r>
              <a:rPr lang="en-US" dirty="0">
                <a:solidFill>
                  <a:schemeClr val="tx1">
                    <a:lumMod val="95000"/>
                    <a:lumOff val="5000"/>
                  </a:schemeClr>
                </a:solidFill>
                <a:latin typeface="Times New Roman" pitchFamily="18" charset="0"/>
                <a:cs typeface="Times New Roman" pitchFamily="18" charset="0"/>
              </a:rPr>
              <a:t/>
            </a:r>
            <a:br>
              <a:rPr lang="en-US" dirty="0">
                <a:solidFill>
                  <a:schemeClr val="tx1">
                    <a:lumMod val="95000"/>
                    <a:lumOff val="5000"/>
                  </a:schemeClr>
                </a:solidFill>
                <a:latin typeface="Times New Roman" pitchFamily="18" charset="0"/>
                <a:cs typeface="Times New Roman" pitchFamily="18" charset="0"/>
              </a:rPr>
            </a:br>
            <a:endParaRPr lang="en-US" dirty="0">
              <a:solidFill>
                <a:schemeClr val="tx1">
                  <a:lumMod val="95000"/>
                  <a:lumOff val="5000"/>
                </a:schemeClr>
              </a:solidFill>
              <a:latin typeface="Times New Roman" pitchFamily="18" charset="0"/>
              <a:cs typeface="Times New Roman" pitchFamily="18" charset="0"/>
            </a:endParaRPr>
          </a:p>
          <a:p>
            <a:pPr eaLnBrk="0" fontAlgn="base" hangingPunct="0">
              <a:spcBef>
                <a:spcPct val="0"/>
              </a:spcBef>
              <a:spcAft>
                <a:spcPct val="0"/>
              </a:spcAft>
            </a:pPr>
            <a:endParaRPr lang="en-US" sz="2400" dirty="0">
              <a:latin typeface="Times New Roman" pitchFamily="18" charset="0"/>
            </a:endParaRPr>
          </a:p>
        </p:txBody>
      </p:sp>
      <p:sp>
        <p:nvSpPr>
          <p:cNvPr id="9" name="Rounded Rectangle 8"/>
          <p:cNvSpPr/>
          <p:nvPr/>
        </p:nvSpPr>
        <p:spPr bwMode="auto">
          <a:xfrm>
            <a:off x="1046729" y="5003876"/>
            <a:ext cx="6705600" cy="838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SELECT *  FROM </a:t>
            </a:r>
            <a:r>
              <a:rPr lang="en-US" dirty="0" err="1">
                <a:solidFill>
                  <a:schemeClr val="tx1">
                    <a:lumMod val="95000"/>
                    <a:lumOff val="5000"/>
                  </a:schemeClr>
                </a:solidFill>
                <a:latin typeface="+mj-lt"/>
                <a:cs typeface="Times New Roman" pitchFamily="18" charset="0"/>
              </a:rPr>
              <a:t>HR.Employees</a:t>
            </a:r>
            <a:endParaRPr lang="en-US" dirty="0">
              <a:solidFill>
                <a:schemeClr val="tx1">
                  <a:lumMod val="95000"/>
                  <a:lumOff val="5000"/>
                </a:schemeClr>
              </a:solidFill>
              <a:latin typeface="+mj-lt"/>
              <a:cs typeface="Times New Roman" pitchFamily="18" charset="0"/>
            </a:endParaRPr>
          </a:p>
          <a:p>
            <a:r>
              <a:rPr lang="en-US" dirty="0">
                <a:solidFill>
                  <a:schemeClr val="tx1">
                    <a:lumMod val="95000"/>
                    <a:lumOff val="5000"/>
                  </a:schemeClr>
                </a:solidFill>
                <a:latin typeface="+mj-lt"/>
                <a:cs typeface="Times New Roman" pitchFamily="18" charset="0"/>
              </a:rPr>
              <a:t>ORDER BY Salary DESC</a:t>
            </a:r>
          </a:p>
          <a:p>
            <a:endParaRPr lang="en-US" dirty="0">
              <a:solidFill>
                <a:schemeClr val="tx1">
                  <a:lumMod val="95000"/>
                  <a:lumOff val="5000"/>
                </a:schemeClr>
              </a:solidFill>
              <a:latin typeface="Times New Roman" pitchFamily="18" charset="0"/>
              <a:cs typeface="Times New Roman" pitchFamily="18" charset="0"/>
            </a:endParaRPr>
          </a:p>
          <a:p>
            <a:r>
              <a:rPr lang="en-US" dirty="0">
                <a:solidFill>
                  <a:schemeClr val="tx1">
                    <a:lumMod val="95000"/>
                    <a:lumOff val="5000"/>
                  </a:schemeClr>
                </a:solidFill>
                <a:latin typeface="Times New Roman" pitchFamily="18" charset="0"/>
                <a:cs typeface="Times New Roman" pitchFamily="18" charset="0"/>
              </a:rPr>
              <a:t/>
            </a:r>
            <a:br>
              <a:rPr lang="en-US" dirty="0">
                <a:solidFill>
                  <a:schemeClr val="tx1">
                    <a:lumMod val="95000"/>
                    <a:lumOff val="5000"/>
                  </a:schemeClr>
                </a:solidFill>
                <a:latin typeface="Times New Roman" pitchFamily="18" charset="0"/>
                <a:cs typeface="Times New Roman" pitchFamily="18" charset="0"/>
              </a:rPr>
            </a:br>
            <a:endParaRPr lang="en-US" dirty="0">
              <a:solidFill>
                <a:schemeClr val="tx1">
                  <a:lumMod val="95000"/>
                  <a:lumOff val="5000"/>
                </a:schemeClr>
              </a:solidFill>
              <a:latin typeface="Times New Roman" pitchFamily="18" charset="0"/>
              <a:cs typeface="Times New Roman" pitchFamily="18" charset="0"/>
            </a:endParaRPr>
          </a:p>
          <a:p>
            <a:pPr eaLnBrk="0" fontAlgn="base" hangingPunct="0">
              <a:spcBef>
                <a:spcPct val="0"/>
              </a:spcBef>
              <a:spcAft>
                <a:spcPct val="0"/>
              </a:spcAft>
            </a:pPr>
            <a:endParaRPr lang="en-US" sz="2400" dirty="0">
              <a:latin typeface="Times New Roman" pitchFamily="18" charset="0"/>
            </a:endParaRPr>
          </a:p>
        </p:txBody>
      </p:sp>
      <p:sp>
        <p:nvSpPr>
          <p:cNvPr id="8" name="Rounded Rectangle 7"/>
          <p:cNvSpPr/>
          <p:nvPr/>
        </p:nvSpPr>
        <p:spPr bwMode="auto">
          <a:xfrm>
            <a:off x="1046729" y="6022244"/>
            <a:ext cx="6705600" cy="838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SELECT *  FROM </a:t>
            </a:r>
            <a:r>
              <a:rPr lang="en-US" dirty="0" err="1">
                <a:solidFill>
                  <a:schemeClr val="tx1">
                    <a:lumMod val="95000"/>
                    <a:lumOff val="5000"/>
                  </a:schemeClr>
                </a:solidFill>
                <a:latin typeface="+mj-lt"/>
                <a:cs typeface="Times New Roman" pitchFamily="18" charset="0"/>
              </a:rPr>
              <a:t>HR.Employees</a:t>
            </a:r>
            <a:endParaRPr lang="en-US" dirty="0">
              <a:solidFill>
                <a:schemeClr val="tx1">
                  <a:lumMod val="95000"/>
                  <a:lumOff val="5000"/>
                </a:schemeClr>
              </a:solidFill>
              <a:latin typeface="+mj-lt"/>
              <a:cs typeface="Times New Roman" pitchFamily="18" charset="0"/>
            </a:endParaRPr>
          </a:p>
          <a:p>
            <a:r>
              <a:rPr lang="en-US" dirty="0">
                <a:solidFill>
                  <a:schemeClr val="tx1">
                    <a:lumMod val="95000"/>
                    <a:lumOff val="5000"/>
                  </a:schemeClr>
                </a:solidFill>
                <a:latin typeface="+mj-lt"/>
                <a:cs typeface="Times New Roman" pitchFamily="18" charset="0"/>
              </a:rPr>
              <a:t>ORDER BY </a:t>
            </a:r>
            <a:r>
              <a:rPr lang="en-US" dirty="0" err="1">
                <a:solidFill>
                  <a:schemeClr val="tx1">
                    <a:lumMod val="95000"/>
                    <a:lumOff val="5000"/>
                  </a:schemeClr>
                </a:solidFill>
                <a:latin typeface="+mj-lt"/>
                <a:cs typeface="Times New Roman" pitchFamily="18" charset="0"/>
              </a:rPr>
              <a:t>department_id</a:t>
            </a:r>
            <a:r>
              <a:rPr lang="en-US" dirty="0">
                <a:solidFill>
                  <a:schemeClr val="tx1">
                    <a:lumMod val="95000"/>
                    <a:lumOff val="5000"/>
                  </a:schemeClr>
                </a:solidFill>
                <a:latin typeface="+mj-lt"/>
                <a:cs typeface="Times New Roman" pitchFamily="18" charset="0"/>
              </a:rPr>
              <a:t> ASC, Salary DESC</a:t>
            </a:r>
          </a:p>
          <a:p>
            <a:endParaRPr lang="en-US" dirty="0">
              <a:solidFill>
                <a:schemeClr val="tx1">
                  <a:lumMod val="95000"/>
                  <a:lumOff val="5000"/>
                </a:schemeClr>
              </a:solidFill>
              <a:latin typeface="Times New Roman" pitchFamily="18" charset="0"/>
              <a:cs typeface="Times New Roman" pitchFamily="18" charset="0"/>
            </a:endParaRPr>
          </a:p>
          <a:p>
            <a:r>
              <a:rPr lang="en-US" dirty="0">
                <a:solidFill>
                  <a:schemeClr val="tx1">
                    <a:lumMod val="95000"/>
                    <a:lumOff val="5000"/>
                  </a:schemeClr>
                </a:solidFill>
                <a:latin typeface="Times New Roman" pitchFamily="18" charset="0"/>
                <a:cs typeface="Times New Roman" pitchFamily="18" charset="0"/>
              </a:rPr>
              <a:t/>
            </a:r>
            <a:br>
              <a:rPr lang="en-US" dirty="0">
                <a:solidFill>
                  <a:schemeClr val="tx1">
                    <a:lumMod val="95000"/>
                    <a:lumOff val="5000"/>
                  </a:schemeClr>
                </a:solidFill>
                <a:latin typeface="Times New Roman" pitchFamily="18" charset="0"/>
                <a:cs typeface="Times New Roman" pitchFamily="18" charset="0"/>
              </a:rPr>
            </a:br>
            <a:endParaRPr lang="en-US" dirty="0">
              <a:solidFill>
                <a:schemeClr val="tx1">
                  <a:lumMod val="95000"/>
                  <a:lumOff val="5000"/>
                </a:schemeClr>
              </a:solidFill>
              <a:latin typeface="Times New Roman" pitchFamily="18" charset="0"/>
              <a:cs typeface="Times New Roman" pitchFamily="18" charset="0"/>
            </a:endParaRPr>
          </a:p>
          <a:p>
            <a:pPr eaLnBrk="0" fontAlgn="base" hangingPunct="0">
              <a:spcBef>
                <a:spcPct val="0"/>
              </a:spcBef>
              <a:spcAft>
                <a:spcPct val="0"/>
              </a:spcAft>
            </a:pPr>
            <a:endParaRPr lang="en-US" sz="2400" dirty="0">
              <a:latin typeface="Times New Roman" pitchFamily="18" charset="0"/>
            </a:endParaRPr>
          </a:p>
        </p:txBody>
      </p:sp>
    </p:spTree>
    <p:extLst>
      <p:ext uri="{BB962C8B-B14F-4D97-AF65-F5344CB8AC3E}">
        <p14:creationId xmlns:p14="http://schemas.microsoft.com/office/powerpoint/2010/main" val="31792183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1130300"/>
            <a:ext cx="8915400" cy="5410200"/>
          </a:xfrm>
        </p:spPr>
        <p:txBody>
          <a:bodyPr/>
          <a:lstStyle/>
          <a:p>
            <a:r>
              <a:rPr lang="en-US" sz="1800" dirty="0" smtClean="0"/>
              <a:t>DQL:</a:t>
            </a:r>
          </a:p>
          <a:p>
            <a:pPr lvl="1"/>
            <a:r>
              <a:rPr lang="en-US" sz="1800" dirty="0" smtClean="0">
                <a:latin typeface="+mj-lt"/>
              </a:rPr>
              <a:t>GROUP BY :</a:t>
            </a:r>
          </a:p>
          <a:p>
            <a:pPr lvl="2"/>
            <a:r>
              <a:rPr lang="en-US" sz="1800" dirty="0" smtClean="0">
                <a:latin typeface="+mj-lt"/>
              </a:rPr>
              <a:t>Used to divide the rows in a table into smaller groups</a:t>
            </a:r>
          </a:p>
          <a:p>
            <a:pPr lvl="2"/>
            <a:r>
              <a:rPr lang="en-US" sz="1800" dirty="0" smtClean="0">
                <a:latin typeface="+mj-lt"/>
              </a:rPr>
              <a:t>The grouping can happen after retrieves the rows from a table.</a:t>
            </a:r>
          </a:p>
          <a:p>
            <a:pPr lvl="2"/>
            <a:r>
              <a:rPr lang="en-US" sz="1800" dirty="0" smtClean="0">
                <a:latin typeface="+mj-lt"/>
              </a:rPr>
              <a:t>The GROUP BY clause is rarely used without an aggregate function.</a:t>
            </a:r>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4098" name="Picture 2"/>
          <p:cNvPicPr>
            <a:picLocks noChangeAspect="1" noChangeArrowheads="1"/>
          </p:cNvPicPr>
          <p:nvPr/>
        </p:nvPicPr>
        <p:blipFill>
          <a:blip r:embed="rId3"/>
          <a:srcRect/>
          <a:stretch>
            <a:fillRect/>
          </a:stretch>
        </p:blipFill>
        <p:spPr bwMode="auto">
          <a:xfrm>
            <a:off x="3517900" y="3190846"/>
            <a:ext cx="5257800" cy="3508404"/>
          </a:xfrm>
          <a:prstGeom prst="rect">
            <a:avLst/>
          </a:prstGeom>
          <a:noFill/>
          <a:ln w="9525">
            <a:noFill/>
            <a:miter lim="800000"/>
            <a:headEnd/>
            <a:tailEnd/>
          </a:ln>
          <a:effectLst/>
        </p:spPr>
      </p:pic>
    </p:spTree>
    <p:extLst>
      <p:ext uri="{BB962C8B-B14F-4D97-AF65-F5344CB8AC3E}">
        <p14:creationId xmlns:p14="http://schemas.microsoft.com/office/powerpoint/2010/main" val="14524307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r>
              <a:rPr lang="en-US" sz="1800" dirty="0" smtClean="0"/>
              <a:t>DQL:</a:t>
            </a:r>
          </a:p>
          <a:p>
            <a:pPr lvl="1"/>
            <a:r>
              <a:rPr lang="en-US" sz="1800" dirty="0" smtClean="0"/>
              <a:t>GROUP BY : Aggregate Functions</a:t>
            </a:r>
          </a:p>
          <a:p>
            <a:pPr lvl="1"/>
            <a:r>
              <a:rPr lang="en-US" sz="1800" dirty="0" smtClean="0"/>
              <a:t>COUNT()</a:t>
            </a:r>
          </a:p>
          <a:p>
            <a:pPr lvl="1"/>
            <a:r>
              <a:rPr lang="en-US" sz="1800" dirty="0" smtClean="0"/>
              <a:t>SUM()</a:t>
            </a:r>
            <a:endParaRPr lang="en-US" dirty="0" smtClean="0"/>
          </a:p>
          <a:p>
            <a:pPr lvl="1"/>
            <a:r>
              <a:rPr lang="en-US" sz="1800" dirty="0"/>
              <a:t>Other Aggregate Functions are : MIN,MAX,AVG,…</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buNone/>
            </a:pPr>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525000" y="981076"/>
            <a:ext cx="1085850" cy="1152525"/>
          </a:xfrm>
          <a:prstGeom prst="rect">
            <a:avLst/>
          </a:prstGeom>
          <a:noFill/>
          <a:ln w="9525">
            <a:noFill/>
            <a:miter lim="800000"/>
            <a:headEnd/>
            <a:tailEnd/>
          </a:ln>
        </p:spPr>
      </p:pic>
      <p:sp>
        <p:nvSpPr>
          <p:cNvPr id="7" name="Rounded Rectangle 6"/>
          <p:cNvSpPr/>
          <p:nvPr/>
        </p:nvSpPr>
        <p:spPr bwMode="auto">
          <a:xfrm>
            <a:off x="1524000" y="3412587"/>
            <a:ext cx="7696200" cy="1371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SELECT </a:t>
            </a:r>
            <a:r>
              <a:rPr lang="en-US" dirty="0" err="1">
                <a:solidFill>
                  <a:schemeClr val="tx1">
                    <a:lumMod val="95000"/>
                    <a:lumOff val="5000"/>
                  </a:schemeClr>
                </a:solidFill>
                <a:latin typeface="+mj-lt"/>
                <a:cs typeface="Times New Roman" pitchFamily="18" charset="0"/>
              </a:rPr>
              <a:t>department_id</a:t>
            </a:r>
            <a:r>
              <a:rPr lang="en-US" dirty="0">
                <a:solidFill>
                  <a:schemeClr val="tx1">
                    <a:lumMod val="95000"/>
                    <a:lumOff val="5000"/>
                  </a:schemeClr>
                </a:solidFill>
                <a:latin typeface="+mj-lt"/>
                <a:cs typeface="Times New Roman" pitchFamily="18" charset="0"/>
              </a:rPr>
              <a:t> "Department </a:t>
            </a:r>
            <a:r>
              <a:rPr lang="en-US" dirty="0" err="1">
                <a:solidFill>
                  <a:schemeClr val="tx1">
                    <a:lumMod val="95000"/>
                    <a:lumOff val="5000"/>
                  </a:schemeClr>
                </a:solidFill>
                <a:latin typeface="+mj-lt"/>
                <a:cs typeface="Times New Roman" pitchFamily="18" charset="0"/>
              </a:rPr>
              <a:t>Code“,COUNT</a:t>
            </a:r>
            <a:r>
              <a:rPr lang="en-US" dirty="0">
                <a:solidFill>
                  <a:schemeClr val="tx1">
                    <a:lumMod val="95000"/>
                    <a:lumOff val="5000"/>
                  </a:schemeClr>
                </a:solidFill>
                <a:latin typeface="+mj-lt"/>
                <a:cs typeface="Times New Roman" pitchFamily="18" charset="0"/>
              </a:rPr>
              <a:t>(*) "No of Employees"</a:t>
            </a:r>
          </a:p>
          <a:p>
            <a:r>
              <a:rPr lang="en-US" dirty="0">
                <a:solidFill>
                  <a:schemeClr val="tx1">
                    <a:lumMod val="95000"/>
                    <a:lumOff val="5000"/>
                  </a:schemeClr>
                </a:solidFill>
                <a:latin typeface="+mj-lt"/>
                <a:cs typeface="Times New Roman" pitchFamily="18" charset="0"/>
              </a:rPr>
              <a:t>FROM employees</a:t>
            </a:r>
          </a:p>
          <a:p>
            <a:r>
              <a:rPr lang="en-US" dirty="0">
                <a:solidFill>
                  <a:schemeClr val="tx1">
                    <a:lumMod val="95000"/>
                    <a:lumOff val="5000"/>
                  </a:schemeClr>
                </a:solidFill>
                <a:latin typeface="+mj-lt"/>
                <a:cs typeface="Times New Roman" pitchFamily="18" charset="0"/>
              </a:rPr>
              <a:t>GROUP BY </a:t>
            </a:r>
            <a:r>
              <a:rPr lang="en-US" dirty="0" err="1">
                <a:solidFill>
                  <a:schemeClr val="tx1">
                    <a:lumMod val="95000"/>
                    <a:lumOff val="5000"/>
                  </a:schemeClr>
                </a:solidFill>
                <a:latin typeface="+mj-lt"/>
                <a:cs typeface="Times New Roman" pitchFamily="18" charset="0"/>
              </a:rPr>
              <a:t>department_id</a:t>
            </a:r>
            <a:r>
              <a:rPr lang="en-US" dirty="0">
                <a:solidFill>
                  <a:schemeClr val="tx1">
                    <a:lumMod val="95000"/>
                    <a:lumOff val="5000"/>
                  </a:schemeClr>
                </a:solidFill>
                <a:latin typeface="+mj-lt"/>
                <a:cs typeface="Times New Roman" pitchFamily="18" charset="0"/>
              </a:rPr>
              <a:t>;</a:t>
            </a:r>
          </a:p>
          <a:p>
            <a:r>
              <a:rPr lang="en-US" dirty="0">
                <a:solidFill>
                  <a:schemeClr val="tx1">
                    <a:lumMod val="95000"/>
                    <a:lumOff val="5000"/>
                  </a:schemeClr>
                </a:solidFill>
                <a:latin typeface="Times New Roman" pitchFamily="18" charset="0"/>
                <a:cs typeface="Times New Roman" pitchFamily="18" charset="0"/>
              </a:rPr>
              <a:t/>
            </a:r>
            <a:br>
              <a:rPr lang="en-US" dirty="0">
                <a:solidFill>
                  <a:schemeClr val="tx1">
                    <a:lumMod val="95000"/>
                    <a:lumOff val="5000"/>
                  </a:schemeClr>
                </a:solidFill>
                <a:latin typeface="Times New Roman" pitchFamily="18" charset="0"/>
                <a:cs typeface="Times New Roman" pitchFamily="18" charset="0"/>
              </a:rPr>
            </a:br>
            <a:endParaRPr lang="en-US" dirty="0">
              <a:solidFill>
                <a:schemeClr val="tx1">
                  <a:lumMod val="95000"/>
                  <a:lumOff val="5000"/>
                </a:schemeClr>
              </a:solidFill>
              <a:latin typeface="Times New Roman" pitchFamily="18" charset="0"/>
              <a:cs typeface="Times New Roman" pitchFamily="18" charset="0"/>
            </a:endParaRPr>
          </a:p>
          <a:p>
            <a:pPr eaLnBrk="0" fontAlgn="base" hangingPunct="0">
              <a:spcBef>
                <a:spcPct val="0"/>
              </a:spcBef>
              <a:spcAft>
                <a:spcPct val="0"/>
              </a:spcAft>
            </a:pPr>
            <a:endParaRPr lang="en-US" sz="2400" dirty="0">
              <a:latin typeface="Times New Roman" pitchFamily="18" charset="0"/>
            </a:endParaRPr>
          </a:p>
        </p:txBody>
      </p:sp>
      <p:sp>
        <p:nvSpPr>
          <p:cNvPr id="9" name="Rounded Rectangle 8"/>
          <p:cNvSpPr/>
          <p:nvPr/>
        </p:nvSpPr>
        <p:spPr bwMode="auto">
          <a:xfrm>
            <a:off x="1524000" y="5059093"/>
            <a:ext cx="7696200" cy="1066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SELECT </a:t>
            </a:r>
            <a:r>
              <a:rPr lang="en-US" dirty="0" err="1">
                <a:solidFill>
                  <a:schemeClr val="tx1">
                    <a:lumMod val="95000"/>
                    <a:lumOff val="5000"/>
                  </a:schemeClr>
                </a:solidFill>
                <a:latin typeface="+mj-lt"/>
                <a:cs typeface="Times New Roman" pitchFamily="18" charset="0"/>
              </a:rPr>
              <a:t>department_id</a:t>
            </a:r>
            <a:r>
              <a:rPr lang="en-US" dirty="0">
                <a:solidFill>
                  <a:schemeClr val="tx1">
                    <a:lumMod val="95000"/>
                    <a:lumOff val="5000"/>
                  </a:schemeClr>
                </a:solidFill>
                <a:latin typeface="+mj-lt"/>
                <a:cs typeface="Times New Roman" pitchFamily="18" charset="0"/>
              </a:rPr>
              <a:t>, SUM(salary)</a:t>
            </a:r>
          </a:p>
          <a:p>
            <a:r>
              <a:rPr lang="en-US" dirty="0">
                <a:solidFill>
                  <a:schemeClr val="tx1">
                    <a:lumMod val="95000"/>
                    <a:lumOff val="5000"/>
                  </a:schemeClr>
                </a:solidFill>
                <a:latin typeface="+mj-lt"/>
                <a:cs typeface="Times New Roman" pitchFamily="18" charset="0"/>
              </a:rPr>
              <a:t>FROM  employees</a:t>
            </a:r>
          </a:p>
          <a:p>
            <a:r>
              <a:rPr lang="en-US" dirty="0">
                <a:solidFill>
                  <a:schemeClr val="tx1">
                    <a:lumMod val="95000"/>
                    <a:lumOff val="5000"/>
                  </a:schemeClr>
                </a:solidFill>
                <a:latin typeface="+mj-lt"/>
                <a:cs typeface="Times New Roman" pitchFamily="18" charset="0"/>
              </a:rPr>
              <a:t>GROUP BY  </a:t>
            </a:r>
            <a:r>
              <a:rPr lang="en-US" dirty="0" err="1">
                <a:solidFill>
                  <a:schemeClr val="tx1">
                    <a:lumMod val="95000"/>
                    <a:lumOff val="5000"/>
                  </a:schemeClr>
                </a:solidFill>
                <a:latin typeface="+mj-lt"/>
                <a:cs typeface="Times New Roman" pitchFamily="18" charset="0"/>
              </a:rPr>
              <a:t>department_id</a:t>
            </a:r>
            <a:r>
              <a:rPr lang="en-US" dirty="0">
                <a:solidFill>
                  <a:schemeClr val="tx1">
                    <a:lumMod val="95000"/>
                    <a:lumOff val="5000"/>
                  </a:schemeClr>
                </a:solidFill>
                <a:latin typeface="+mj-lt"/>
                <a:cs typeface="Times New Roman" pitchFamily="18" charset="0"/>
              </a:rPr>
              <a:t>;</a:t>
            </a:r>
          </a:p>
          <a:p>
            <a:r>
              <a:rPr lang="en-US" dirty="0">
                <a:solidFill>
                  <a:schemeClr val="tx1">
                    <a:lumMod val="95000"/>
                    <a:lumOff val="5000"/>
                  </a:schemeClr>
                </a:solidFill>
                <a:latin typeface="Times New Roman" pitchFamily="18" charset="0"/>
                <a:cs typeface="Times New Roman" pitchFamily="18" charset="0"/>
              </a:rPr>
              <a:t/>
            </a:r>
            <a:br>
              <a:rPr lang="en-US" dirty="0">
                <a:solidFill>
                  <a:schemeClr val="tx1">
                    <a:lumMod val="95000"/>
                    <a:lumOff val="5000"/>
                  </a:schemeClr>
                </a:solidFill>
                <a:latin typeface="Times New Roman" pitchFamily="18" charset="0"/>
                <a:cs typeface="Times New Roman" pitchFamily="18" charset="0"/>
              </a:rPr>
            </a:br>
            <a:endParaRPr lang="en-US" dirty="0">
              <a:solidFill>
                <a:schemeClr val="tx1">
                  <a:lumMod val="95000"/>
                  <a:lumOff val="5000"/>
                </a:schemeClr>
              </a:solidFill>
              <a:latin typeface="Times New Roman" pitchFamily="18" charset="0"/>
              <a:cs typeface="Times New Roman" pitchFamily="18" charset="0"/>
            </a:endParaRPr>
          </a:p>
          <a:p>
            <a:pPr eaLnBrk="0" fontAlgn="base" hangingPunct="0">
              <a:spcBef>
                <a:spcPct val="0"/>
              </a:spcBef>
              <a:spcAft>
                <a:spcPct val="0"/>
              </a:spcAft>
            </a:pPr>
            <a:endParaRPr lang="en-US" sz="2400" dirty="0">
              <a:latin typeface="Times New Roman" pitchFamily="18" charset="0"/>
            </a:endParaRPr>
          </a:p>
        </p:txBody>
      </p:sp>
    </p:spTree>
    <p:extLst>
      <p:ext uri="{BB962C8B-B14F-4D97-AF65-F5344CB8AC3E}">
        <p14:creationId xmlns:p14="http://schemas.microsoft.com/office/powerpoint/2010/main" val="9086069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1079500"/>
            <a:ext cx="8661400" cy="5410200"/>
          </a:xfrm>
        </p:spPr>
        <p:txBody>
          <a:bodyPr/>
          <a:lstStyle/>
          <a:p>
            <a:r>
              <a:rPr lang="en-US" sz="1800" dirty="0" smtClean="0"/>
              <a:t>DQL:</a:t>
            </a:r>
          </a:p>
          <a:p>
            <a:pPr lvl="1"/>
            <a:r>
              <a:rPr lang="en-US" sz="1800" dirty="0" smtClean="0">
                <a:latin typeface="+mj-lt"/>
              </a:rPr>
              <a:t>GROUP BY : Aggregate Functions</a:t>
            </a:r>
          </a:p>
          <a:p>
            <a:pPr lvl="1"/>
            <a:r>
              <a:rPr lang="en-US" sz="1800" dirty="0" smtClean="0">
                <a:latin typeface="+mj-lt"/>
              </a:rPr>
              <a:t>Grouping more than one column is also </a:t>
            </a:r>
            <a:r>
              <a:rPr lang="en-US" sz="1800" dirty="0" err="1" smtClean="0">
                <a:latin typeface="+mj-lt"/>
              </a:rPr>
              <a:t>permissble</a:t>
            </a:r>
            <a:endParaRPr lang="en-US" sz="1800" dirty="0" smtClean="0">
              <a:latin typeface="+mj-lt"/>
            </a:endParaRPr>
          </a:p>
          <a:p>
            <a:pPr lvl="1"/>
            <a:r>
              <a:rPr lang="en-US" sz="1800" dirty="0" smtClean="0">
                <a:latin typeface="+mj-lt"/>
              </a:rPr>
              <a:t>GROUP BY with HAVING Clause</a:t>
            </a:r>
          </a:p>
          <a:p>
            <a:pPr lvl="2"/>
            <a:r>
              <a:rPr lang="en-US" dirty="0" smtClean="0"/>
              <a:t>Works with the GROUP BY clause to limit the results to groups that meet the criteria</a:t>
            </a:r>
          </a:p>
          <a:p>
            <a:pPr lvl="1"/>
            <a:endParaRPr lang="en-US" dirty="0" smtClean="0"/>
          </a:p>
          <a:p>
            <a:pPr lvl="1"/>
            <a:endParaRPr lang="en-US" dirty="0" smtClean="0"/>
          </a:p>
          <a:p>
            <a:pPr lvl="1"/>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buNone/>
            </a:pPr>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525000" y="981076"/>
            <a:ext cx="1085850" cy="1152525"/>
          </a:xfrm>
          <a:prstGeom prst="rect">
            <a:avLst/>
          </a:prstGeom>
          <a:noFill/>
          <a:ln w="9525">
            <a:noFill/>
            <a:miter lim="800000"/>
            <a:headEnd/>
            <a:tailEnd/>
          </a:ln>
        </p:spPr>
      </p:pic>
      <p:sp>
        <p:nvSpPr>
          <p:cNvPr id="7" name="Rounded Rectangle 6"/>
          <p:cNvSpPr/>
          <p:nvPr/>
        </p:nvSpPr>
        <p:spPr bwMode="auto">
          <a:xfrm>
            <a:off x="1092200" y="3765704"/>
            <a:ext cx="7696200" cy="1371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SELECT </a:t>
            </a:r>
            <a:r>
              <a:rPr lang="en-US" dirty="0" err="1">
                <a:solidFill>
                  <a:schemeClr val="tx1">
                    <a:lumMod val="95000"/>
                    <a:lumOff val="5000"/>
                  </a:schemeClr>
                </a:solidFill>
                <a:latin typeface="+mj-lt"/>
                <a:cs typeface="Times New Roman" pitchFamily="18" charset="0"/>
              </a:rPr>
              <a:t>department_id</a:t>
            </a:r>
            <a:r>
              <a:rPr lang="en-US" dirty="0">
                <a:solidFill>
                  <a:schemeClr val="tx1">
                    <a:lumMod val="95000"/>
                    <a:lumOff val="5000"/>
                  </a:schemeClr>
                </a:solidFill>
                <a:latin typeface="+mj-lt"/>
                <a:cs typeface="Times New Roman" pitchFamily="18" charset="0"/>
              </a:rPr>
              <a:t> "Department Code", </a:t>
            </a:r>
            <a:r>
              <a:rPr lang="en-US" dirty="0" err="1">
                <a:solidFill>
                  <a:schemeClr val="tx1">
                    <a:lumMod val="95000"/>
                    <a:lumOff val="5000"/>
                  </a:schemeClr>
                </a:solidFill>
                <a:latin typeface="+mj-lt"/>
                <a:cs typeface="Times New Roman" pitchFamily="18" charset="0"/>
              </a:rPr>
              <a:t>job_id</a:t>
            </a:r>
            <a:r>
              <a:rPr lang="en-US" dirty="0">
                <a:solidFill>
                  <a:schemeClr val="tx1">
                    <a:lumMod val="95000"/>
                    <a:lumOff val="5000"/>
                  </a:schemeClr>
                </a:solidFill>
                <a:latin typeface="+mj-lt"/>
                <a:cs typeface="Times New Roman" pitchFamily="18" charset="0"/>
              </a:rPr>
              <a:t>, </a:t>
            </a:r>
          </a:p>
          <a:p>
            <a:r>
              <a:rPr lang="en-US" dirty="0">
                <a:solidFill>
                  <a:schemeClr val="tx1">
                    <a:lumMod val="95000"/>
                    <a:lumOff val="5000"/>
                  </a:schemeClr>
                </a:solidFill>
                <a:latin typeface="+mj-lt"/>
                <a:cs typeface="Times New Roman" pitchFamily="18" charset="0"/>
              </a:rPr>
              <a:t>SUM(salary) "Total Salary"</a:t>
            </a:r>
          </a:p>
          <a:p>
            <a:r>
              <a:rPr lang="en-US" dirty="0">
                <a:solidFill>
                  <a:schemeClr val="tx1">
                    <a:lumMod val="95000"/>
                    <a:lumOff val="5000"/>
                  </a:schemeClr>
                </a:solidFill>
                <a:latin typeface="+mj-lt"/>
                <a:cs typeface="Times New Roman" pitchFamily="18" charset="0"/>
              </a:rPr>
              <a:t>FROM  employees</a:t>
            </a:r>
          </a:p>
          <a:p>
            <a:r>
              <a:rPr lang="en-US" dirty="0">
                <a:solidFill>
                  <a:schemeClr val="tx1">
                    <a:lumMod val="95000"/>
                    <a:lumOff val="5000"/>
                  </a:schemeClr>
                </a:solidFill>
                <a:latin typeface="+mj-lt"/>
                <a:cs typeface="Times New Roman" pitchFamily="18" charset="0"/>
              </a:rPr>
              <a:t>GROUP BY  </a:t>
            </a:r>
            <a:r>
              <a:rPr lang="en-US" dirty="0" err="1">
                <a:solidFill>
                  <a:schemeClr val="tx1">
                    <a:lumMod val="95000"/>
                    <a:lumOff val="5000"/>
                  </a:schemeClr>
                </a:solidFill>
                <a:latin typeface="+mj-lt"/>
                <a:cs typeface="Times New Roman" pitchFamily="18" charset="0"/>
              </a:rPr>
              <a:t>department_id,job_id</a:t>
            </a:r>
            <a:r>
              <a:rPr lang="en-US" dirty="0">
                <a:solidFill>
                  <a:schemeClr val="tx1">
                    <a:lumMod val="95000"/>
                    <a:lumOff val="5000"/>
                  </a:schemeClr>
                </a:solidFill>
                <a:latin typeface="+mj-lt"/>
                <a:cs typeface="Times New Roman" pitchFamily="18" charset="0"/>
              </a:rPr>
              <a:t>;</a:t>
            </a:r>
            <a:r>
              <a:rPr lang="en-US" dirty="0">
                <a:solidFill>
                  <a:schemeClr val="tx1">
                    <a:lumMod val="95000"/>
                    <a:lumOff val="5000"/>
                  </a:schemeClr>
                </a:solidFill>
                <a:latin typeface="Times New Roman" pitchFamily="18" charset="0"/>
                <a:cs typeface="Times New Roman" pitchFamily="18" charset="0"/>
              </a:rPr>
              <a:t/>
            </a:r>
            <a:br>
              <a:rPr lang="en-US" dirty="0">
                <a:solidFill>
                  <a:schemeClr val="tx1">
                    <a:lumMod val="95000"/>
                    <a:lumOff val="5000"/>
                  </a:schemeClr>
                </a:solidFill>
                <a:latin typeface="Times New Roman" pitchFamily="18" charset="0"/>
                <a:cs typeface="Times New Roman" pitchFamily="18" charset="0"/>
              </a:rPr>
            </a:br>
            <a:endParaRPr lang="en-US" dirty="0">
              <a:solidFill>
                <a:schemeClr val="tx1">
                  <a:lumMod val="95000"/>
                  <a:lumOff val="5000"/>
                </a:schemeClr>
              </a:solidFill>
              <a:latin typeface="Times New Roman" pitchFamily="18" charset="0"/>
              <a:cs typeface="Times New Roman" pitchFamily="18" charset="0"/>
            </a:endParaRPr>
          </a:p>
          <a:p>
            <a:pPr eaLnBrk="0" fontAlgn="base" hangingPunct="0">
              <a:spcBef>
                <a:spcPct val="0"/>
              </a:spcBef>
              <a:spcAft>
                <a:spcPct val="0"/>
              </a:spcAft>
            </a:pPr>
            <a:endParaRPr lang="en-US" sz="2400" dirty="0">
              <a:latin typeface="Times New Roman" pitchFamily="18" charset="0"/>
            </a:endParaRPr>
          </a:p>
        </p:txBody>
      </p:sp>
      <p:sp>
        <p:nvSpPr>
          <p:cNvPr id="8" name="Rounded Rectangle 7"/>
          <p:cNvSpPr/>
          <p:nvPr/>
        </p:nvSpPr>
        <p:spPr bwMode="auto">
          <a:xfrm>
            <a:off x="1092200" y="5308754"/>
            <a:ext cx="7696200" cy="1371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mj-lt"/>
                <a:cs typeface="Times New Roman" pitchFamily="18" charset="0"/>
              </a:rPr>
              <a:t>SELECT </a:t>
            </a:r>
            <a:r>
              <a:rPr lang="en-US" dirty="0" err="1">
                <a:solidFill>
                  <a:schemeClr val="tx1">
                    <a:lumMod val="95000"/>
                    <a:lumOff val="5000"/>
                  </a:schemeClr>
                </a:solidFill>
                <a:latin typeface="+mj-lt"/>
                <a:cs typeface="Times New Roman" pitchFamily="18" charset="0"/>
              </a:rPr>
              <a:t>department_id</a:t>
            </a:r>
            <a:r>
              <a:rPr lang="en-US" dirty="0">
                <a:solidFill>
                  <a:schemeClr val="tx1">
                    <a:lumMod val="95000"/>
                    <a:lumOff val="5000"/>
                  </a:schemeClr>
                </a:solidFill>
                <a:latin typeface="+mj-lt"/>
                <a:cs typeface="Times New Roman" pitchFamily="18" charset="0"/>
              </a:rPr>
              <a:t>, count(*) "No. of Employee"</a:t>
            </a:r>
          </a:p>
          <a:p>
            <a:r>
              <a:rPr lang="en-US" dirty="0">
                <a:solidFill>
                  <a:schemeClr val="tx1">
                    <a:lumMod val="95000"/>
                    <a:lumOff val="5000"/>
                  </a:schemeClr>
                </a:solidFill>
                <a:latin typeface="+mj-lt"/>
                <a:cs typeface="Times New Roman" pitchFamily="18" charset="0"/>
              </a:rPr>
              <a:t>FROM employees</a:t>
            </a:r>
          </a:p>
          <a:p>
            <a:r>
              <a:rPr lang="en-US" dirty="0">
                <a:solidFill>
                  <a:schemeClr val="tx1">
                    <a:lumMod val="95000"/>
                    <a:lumOff val="5000"/>
                  </a:schemeClr>
                </a:solidFill>
                <a:latin typeface="+mj-lt"/>
                <a:cs typeface="Times New Roman" pitchFamily="18" charset="0"/>
              </a:rPr>
              <a:t>GROUP BY  </a:t>
            </a:r>
            <a:r>
              <a:rPr lang="en-US" dirty="0" err="1">
                <a:solidFill>
                  <a:schemeClr val="tx1">
                    <a:lumMod val="95000"/>
                    <a:lumOff val="5000"/>
                  </a:schemeClr>
                </a:solidFill>
                <a:latin typeface="+mj-lt"/>
                <a:cs typeface="Times New Roman" pitchFamily="18" charset="0"/>
              </a:rPr>
              <a:t>department_id</a:t>
            </a:r>
            <a:endParaRPr lang="en-US" dirty="0">
              <a:solidFill>
                <a:schemeClr val="tx1">
                  <a:lumMod val="95000"/>
                  <a:lumOff val="5000"/>
                </a:schemeClr>
              </a:solidFill>
              <a:latin typeface="+mj-lt"/>
              <a:cs typeface="Times New Roman" pitchFamily="18" charset="0"/>
            </a:endParaRPr>
          </a:p>
          <a:p>
            <a:r>
              <a:rPr lang="en-US" dirty="0">
                <a:solidFill>
                  <a:schemeClr val="tx1">
                    <a:lumMod val="95000"/>
                    <a:lumOff val="5000"/>
                  </a:schemeClr>
                </a:solidFill>
                <a:latin typeface="+mj-lt"/>
                <a:cs typeface="Times New Roman" pitchFamily="18" charset="0"/>
              </a:rPr>
              <a:t>HAVING count(*) &gt; 2;</a:t>
            </a:r>
            <a:r>
              <a:rPr lang="en-US" dirty="0">
                <a:solidFill>
                  <a:schemeClr val="tx1">
                    <a:lumMod val="95000"/>
                    <a:lumOff val="5000"/>
                  </a:schemeClr>
                </a:solidFill>
                <a:latin typeface="Times New Roman" pitchFamily="18" charset="0"/>
                <a:cs typeface="Times New Roman" pitchFamily="18" charset="0"/>
              </a:rPr>
              <a:t/>
            </a:r>
            <a:br>
              <a:rPr lang="en-US" dirty="0">
                <a:solidFill>
                  <a:schemeClr val="tx1">
                    <a:lumMod val="95000"/>
                    <a:lumOff val="5000"/>
                  </a:schemeClr>
                </a:solidFill>
                <a:latin typeface="Times New Roman" pitchFamily="18" charset="0"/>
                <a:cs typeface="Times New Roman" pitchFamily="18" charset="0"/>
              </a:rPr>
            </a:br>
            <a:endParaRPr lang="en-US" dirty="0">
              <a:solidFill>
                <a:schemeClr val="tx1">
                  <a:lumMod val="95000"/>
                  <a:lumOff val="5000"/>
                </a:schemeClr>
              </a:solidFill>
              <a:latin typeface="Times New Roman" pitchFamily="18" charset="0"/>
              <a:cs typeface="Times New Roman" pitchFamily="18" charset="0"/>
            </a:endParaRPr>
          </a:p>
          <a:p>
            <a:pPr eaLnBrk="0" fontAlgn="base" hangingPunct="0">
              <a:spcBef>
                <a:spcPct val="0"/>
              </a:spcBef>
              <a:spcAft>
                <a:spcPct val="0"/>
              </a:spcAft>
            </a:pPr>
            <a:endParaRPr lang="en-US" sz="2400" dirty="0">
              <a:latin typeface="Times New Roman" pitchFamily="18" charset="0"/>
            </a:endParaRPr>
          </a:p>
        </p:txBody>
      </p:sp>
    </p:spTree>
    <p:extLst>
      <p:ext uri="{BB962C8B-B14F-4D97-AF65-F5344CB8AC3E}">
        <p14:creationId xmlns:p14="http://schemas.microsoft.com/office/powerpoint/2010/main" val="12243139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1049338" y="971550"/>
            <a:ext cx="11142662" cy="5410200"/>
          </a:xfrm>
        </p:spPr>
        <p:txBody>
          <a:bodyPr/>
          <a:lstStyle/>
          <a:p>
            <a:r>
              <a:rPr lang="en-US" sz="1800" dirty="0" smtClean="0"/>
              <a:t>SQL:</a:t>
            </a:r>
          </a:p>
          <a:p>
            <a:pPr lvl="1"/>
            <a:r>
              <a:rPr lang="en-US" sz="1800" dirty="0" smtClean="0">
                <a:latin typeface="+mj-lt"/>
              </a:rPr>
              <a:t>GROUP BY:</a:t>
            </a:r>
          </a:p>
          <a:p>
            <a:pPr lvl="1"/>
            <a:r>
              <a:rPr lang="en-US" sz="1800" dirty="0" smtClean="0">
                <a:latin typeface="+mj-lt"/>
              </a:rPr>
              <a:t>Rules for Grouping columns are:</a:t>
            </a:r>
          </a:p>
          <a:p>
            <a:pPr lvl="2"/>
            <a:r>
              <a:rPr lang="en-US" sz="1800" dirty="0" smtClean="0">
                <a:latin typeface="+mj-lt"/>
              </a:rPr>
              <a:t>If a select block does have a GROUP BY clause, any column specification specified in the SELECT clause must exclusively occur as a parameter of an aggregated function or in the list of columns given in the GROUP BY clause, or in both.</a:t>
            </a:r>
            <a:endParaRPr lang="en-US" dirty="0" smtClean="0">
              <a:latin typeface="+mj-lt"/>
            </a:endParaRPr>
          </a:p>
          <a:p>
            <a:pPr lvl="3"/>
            <a:r>
              <a:rPr lang="en-US" sz="1800" dirty="0" smtClean="0">
                <a:latin typeface="+mj-lt"/>
              </a:rPr>
              <a:t>The result of an aggregation function always consists of one value for each group. The result of a column specification on which grouping is performed also always consists of one value per group. These results are compatible. In contrast, the result of a column specification on which no grouping is performed consists of a set of values. This would not be compatible with the results of the other expressions in the SELECT clause.</a:t>
            </a:r>
          </a:p>
          <a:p>
            <a:pPr lvl="2"/>
            <a:endParaRPr lang="en-US" dirty="0" smtClean="0">
              <a:latin typeface="+mj-lt"/>
            </a:endParaRPr>
          </a:p>
          <a:p>
            <a:pPr lvl="3">
              <a:buNone/>
            </a:pPr>
            <a:endParaRPr lang="en-US" dirty="0" smtClean="0">
              <a:latin typeface="+mj-lt"/>
            </a:endParaRPr>
          </a:p>
          <a:p>
            <a:pPr lvl="2"/>
            <a:endParaRPr lang="en-US" dirty="0" smtClean="0">
              <a:latin typeface="+mj-lt"/>
            </a:endParaRPr>
          </a:p>
          <a:p>
            <a:pPr lvl="1"/>
            <a:endParaRPr lang="en-US" dirty="0" smtClean="0">
              <a:latin typeface="+mj-lt"/>
            </a:endParaRPr>
          </a:p>
          <a:p>
            <a:pPr lvl="2"/>
            <a:endParaRPr lang="en-US" dirty="0" smtClean="0">
              <a:latin typeface="+mj-lt"/>
            </a:endParaRPr>
          </a:p>
          <a:p>
            <a:pPr lvl="1"/>
            <a:endParaRPr lang="en-US" dirty="0" smtClean="0">
              <a:latin typeface="+mj-lt"/>
            </a:endParaRPr>
          </a:p>
          <a:p>
            <a:pPr lvl="1"/>
            <a:endParaRPr lang="en-US" dirty="0" smtClean="0">
              <a:latin typeface="+mj-lt"/>
            </a:endParaRPr>
          </a:p>
          <a:p>
            <a:pPr lvl="2">
              <a:buNone/>
            </a:pPr>
            <a:endParaRPr lang="en-US" dirty="0" smtClean="0">
              <a:latin typeface="+mj-lt"/>
            </a:endParaRPr>
          </a:p>
        </p:txBody>
      </p:sp>
      <p:pic>
        <p:nvPicPr>
          <p:cNvPr id="5" name="Picture 4" descr="imagesCAUBTQ2J.jpg"/>
          <p:cNvPicPr>
            <a:picLocks noChangeAspect="1"/>
          </p:cNvPicPr>
          <p:nvPr/>
        </p:nvPicPr>
        <p:blipFill>
          <a:blip r:embed="rId3"/>
          <a:srcRect b="7420"/>
          <a:stretch>
            <a:fillRect/>
          </a:stretch>
        </p:blipFill>
        <p:spPr>
          <a:xfrm>
            <a:off x="7239000" y="0"/>
            <a:ext cx="2971800" cy="1752600"/>
          </a:xfrm>
          <a:prstGeom prst="rect">
            <a:avLst/>
          </a:prstGeom>
        </p:spPr>
      </p:pic>
    </p:spTree>
    <p:extLst>
      <p:ext uri="{BB962C8B-B14F-4D97-AF65-F5344CB8AC3E}">
        <p14:creationId xmlns:p14="http://schemas.microsoft.com/office/powerpoint/2010/main" val="22105099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525000" y="981076"/>
            <a:ext cx="1085850" cy="1152525"/>
          </a:xfrm>
          <a:prstGeom prst="rect">
            <a:avLst/>
          </a:prstGeom>
          <a:noFill/>
          <a:ln w="9525">
            <a:noFill/>
            <a:miter lim="800000"/>
            <a:headEnd/>
            <a:tailEnd/>
          </a:ln>
        </p:spPr>
      </p:pic>
      <p:sp>
        <p:nvSpPr>
          <p:cNvPr id="2" name="Title 1"/>
          <p:cNvSpPr>
            <a:spLocks noGrp="1"/>
          </p:cNvSpPr>
          <p:nvPr>
            <p:ph type="title"/>
          </p:nvPr>
        </p:nvSpPr>
        <p:spPr/>
        <p:txBody>
          <a:bodyPr/>
          <a:lstStyle/>
          <a:p>
            <a:endParaRPr lang="en-US" dirty="0"/>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DQL:</a:t>
            </a:r>
          </a:p>
          <a:p>
            <a:pPr lvl="1"/>
            <a:r>
              <a:rPr lang="en-US" dirty="0" smtClean="0"/>
              <a:t>GROUP BY :</a:t>
            </a:r>
          </a:p>
          <a:p>
            <a:pPr lvl="1"/>
            <a:r>
              <a:rPr lang="en-US" dirty="0" smtClean="0"/>
              <a:t>Although every column included in the SELECT list must also be listed in a GROUP BY clause, this restriction doesn’t apply to number and string literals, </a:t>
            </a:r>
            <a:r>
              <a:rPr lang="en-US" i="1" dirty="0" smtClean="0"/>
              <a:t>constant</a:t>
            </a:r>
            <a:r>
              <a:rPr lang="en-US" dirty="0" smtClean="0"/>
              <a:t> expressions (expressions that do not use column values), and functions such as SYSDATE. </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buNone/>
            </a:pPr>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sp>
        <p:nvSpPr>
          <p:cNvPr id="7" name="Rounded Rectangle 6"/>
          <p:cNvSpPr/>
          <p:nvPr/>
        </p:nvSpPr>
        <p:spPr bwMode="auto">
          <a:xfrm>
            <a:off x="2514600" y="3352800"/>
            <a:ext cx="7696200" cy="2133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Times New Roman" pitchFamily="18" charset="0"/>
                <a:cs typeface="Times New Roman" pitchFamily="18" charset="0"/>
              </a:rPr>
              <a:t>SELECT COUNT(</a:t>
            </a:r>
            <a:r>
              <a:rPr lang="en-US" dirty="0" err="1">
                <a:solidFill>
                  <a:schemeClr val="tx1">
                    <a:lumMod val="95000"/>
                    <a:lumOff val="5000"/>
                  </a:schemeClr>
                </a:solidFill>
                <a:latin typeface="Times New Roman" pitchFamily="18" charset="0"/>
                <a:cs typeface="Times New Roman" pitchFamily="18" charset="0"/>
              </a:rPr>
              <a:t>employee_id</a:t>
            </a:r>
            <a:r>
              <a:rPr lang="en-US" dirty="0">
                <a:solidFill>
                  <a:schemeClr val="tx1">
                    <a:lumMod val="95000"/>
                    <a:lumOff val="5000"/>
                  </a:schemeClr>
                </a:solidFill>
                <a:latin typeface="Times New Roman" pitchFamily="18" charset="0"/>
                <a:cs typeface="Times New Roman" pitchFamily="18" charset="0"/>
              </a:rPr>
              <a:t>), </a:t>
            </a:r>
            <a:r>
              <a:rPr lang="en-US" dirty="0" err="1">
                <a:solidFill>
                  <a:schemeClr val="tx1">
                    <a:lumMod val="95000"/>
                    <a:lumOff val="5000"/>
                  </a:schemeClr>
                </a:solidFill>
                <a:latin typeface="Times New Roman" pitchFamily="18" charset="0"/>
                <a:cs typeface="Times New Roman" pitchFamily="18" charset="0"/>
              </a:rPr>
              <a:t>department_id</a:t>
            </a:r>
            <a:r>
              <a:rPr lang="en-US" dirty="0">
                <a:solidFill>
                  <a:schemeClr val="tx1">
                    <a:lumMod val="95000"/>
                    <a:lumOff val="5000"/>
                  </a:schemeClr>
                </a:solidFill>
                <a:latin typeface="Times New Roman" pitchFamily="18" charset="0"/>
                <a:cs typeface="Times New Roman" pitchFamily="18" charset="0"/>
              </a:rPr>
              <a:t>, salary,  	SYSDATE, ‘String Literal’, 42*37 Expression </a:t>
            </a:r>
          </a:p>
          <a:p>
            <a:r>
              <a:rPr lang="en-US" dirty="0">
                <a:solidFill>
                  <a:schemeClr val="tx1">
                    <a:lumMod val="95000"/>
                    <a:lumOff val="5000"/>
                  </a:schemeClr>
                </a:solidFill>
                <a:latin typeface="Times New Roman" pitchFamily="18" charset="0"/>
                <a:cs typeface="Times New Roman" pitchFamily="18" charset="0"/>
              </a:rPr>
              <a:t>FROM Employee </a:t>
            </a:r>
          </a:p>
          <a:p>
            <a:r>
              <a:rPr lang="en-US" dirty="0">
                <a:solidFill>
                  <a:schemeClr val="tx1">
                    <a:lumMod val="95000"/>
                    <a:lumOff val="5000"/>
                  </a:schemeClr>
                </a:solidFill>
                <a:latin typeface="Times New Roman" pitchFamily="18" charset="0"/>
                <a:cs typeface="Times New Roman" pitchFamily="18" charset="0"/>
              </a:rPr>
              <a:t>GROUP BY </a:t>
            </a:r>
            <a:r>
              <a:rPr lang="en-US" dirty="0" err="1">
                <a:solidFill>
                  <a:schemeClr val="tx1">
                    <a:lumMod val="95000"/>
                    <a:lumOff val="5000"/>
                  </a:schemeClr>
                </a:solidFill>
                <a:latin typeface="Times New Roman" pitchFamily="18" charset="0"/>
                <a:cs typeface="Times New Roman" pitchFamily="18" charset="0"/>
              </a:rPr>
              <a:t>department_id</a:t>
            </a:r>
            <a:r>
              <a:rPr lang="en-US" dirty="0">
                <a:solidFill>
                  <a:schemeClr val="tx1">
                    <a:lumMod val="95000"/>
                    <a:lumOff val="5000"/>
                  </a:schemeClr>
                </a:solidFill>
                <a:latin typeface="Times New Roman" pitchFamily="18" charset="0"/>
                <a:cs typeface="Times New Roman" pitchFamily="18" charset="0"/>
              </a:rPr>
              <a:t>, salary </a:t>
            </a:r>
          </a:p>
          <a:p>
            <a:r>
              <a:rPr lang="en-US" dirty="0">
                <a:solidFill>
                  <a:schemeClr val="tx1">
                    <a:lumMod val="95000"/>
                    <a:lumOff val="5000"/>
                  </a:schemeClr>
                </a:solidFill>
                <a:latin typeface="Times New Roman" pitchFamily="18" charset="0"/>
                <a:cs typeface="Times New Roman" pitchFamily="18" charset="0"/>
              </a:rPr>
              <a:t>HAVING (COUNT(</a:t>
            </a:r>
            <a:r>
              <a:rPr lang="en-US" dirty="0" err="1">
                <a:solidFill>
                  <a:schemeClr val="tx1">
                    <a:lumMod val="95000"/>
                    <a:lumOff val="5000"/>
                  </a:schemeClr>
                </a:solidFill>
                <a:latin typeface="Times New Roman" pitchFamily="18" charset="0"/>
                <a:cs typeface="Times New Roman" pitchFamily="18" charset="0"/>
              </a:rPr>
              <a:t>employee_id</a:t>
            </a:r>
            <a:r>
              <a:rPr lang="en-US" dirty="0">
                <a:solidFill>
                  <a:schemeClr val="tx1">
                    <a:lumMod val="95000"/>
                    <a:lumOff val="5000"/>
                  </a:schemeClr>
                </a:solidFill>
                <a:latin typeface="Times New Roman" pitchFamily="18" charset="0"/>
                <a:cs typeface="Times New Roman" pitchFamily="18" charset="0"/>
              </a:rPr>
              <a:t>) &gt; 1 OR salary &lt; 100000) </a:t>
            </a:r>
          </a:p>
          <a:p>
            <a:r>
              <a:rPr lang="en-US" dirty="0">
                <a:solidFill>
                  <a:schemeClr val="tx1">
                    <a:lumMod val="95000"/>
                    <a:lumOff val="5000"/>
                  </a:schemeClr>
                </a:solidFill>
                <a:latin typeface="Times New Roman" pitchFamily="18" charset="0"/>
                <a:cs typeface="Times New Roman" pitchFamily="18" charset="0"/>
              </a:rPr>
              <a:t>ORDER BY </a:t>
            </a:r>
            <a:r>
              <a:rPr lang="en-US" dirty="0" err="1">
                <a:solidFill>
                  <a:schemeClr val="tx1">
                    <a:lumMod val="95000"/>
                    <a:lumOff val="5000"/>
                  </a:schemeClr>
                </a:solidFill>
                <a:latin typeface="Times New Roman" pitchFamily="18" charset="0"/>
                <a:cs typeface="Times New Roman" pitchFamily="18" charset="0"/>
              </a:rPr>
              <a:t>department_id</a:t>
            </a:r>
            <a:r>
              <a:rPr lang="en-US" dirty="0">
                <a:solidFill>
                  <a:schemeClr val="tx1">
                    <a:lumMod val="95000"/>
                    <a:lumOff val="5000"/>
                  </a:schemeClr>
                </a:solidFill>
                <a:latin typeface="Times New Roman" pitchFamily="18" charset="0"/>
                <a:cs typeface="Times New Roman" pitchFamily="18" charset="0"/>
              </a:rPr>
              <a:t>, salary DESC; </a:t>
            </a:r>
            <a:br>
              <a:rPr lang="en-US" dirty="0">
                <a:solidFill>
                  <a:schemeClr val="tx1">
                    <a:lumMod val="95000"/>
                    <a:lumOff val="5000"/>
                  </a:schemeClr>
                </a:solidFill>
                <a:latin typeface="Times New Roman" pitchFamily="18" charset="0"/>
                <a:cs typeface="Times New Roman" pitchFamily="18" charset="0"/>
              </a:rPr>
            </a:br>
            <a:endParaRPr lang="en-US" dirty="0">
              <a:solidFill>
                <a:schemeClr val="tx1">
                  <a:lumMod val="95000"/>
                  <a:lumOff val="5000"/>
                </a:schemeClr>
              </a:solidFill>
              <a:latin typeface="Times New Roman" pitchFamily="18" charset="0"/>
              <a:cs typeface="Times New Roman" pitchFamily="18" charset="0"/>
            </a:endParaRPr>
          </a:p>
          <a:p>
            <a:pPr eaLnBrk="0" fontAlgn="base" hangingPunct="0">
              <a:spcBef>
                <a:spcPct val="0"/>
              </a:spcBef>
              <a:spcAft>
                <a:spcPct val="0"/>
              </a:spcAft>
            </a:pPr>
            <a:endParaRPr lang="en-US" sz="2400" dirty="0">
              <a:latin typeface="Times New Roman" pitchFamily="18" charset="0"/>
            </a:endParaRPr>
          </a:p>
        </p:txBody>
      </p:sp>
    </p:spTree>
    <p:extLst>
      <p:ext uri="{BB962C8B-B14F-4D97-AF65-F5344CB8AC3E}">
        <p14:creationId xmlns:p14="http://schemas.microsoft.com/office/powerpoint/2010/main" val="18921781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normAutofit fontScale="92500" lnSpcReduction="20000"/>
          </a:bodyPr>
          <a:lstStyle/>
          <a:p>
            <a:r>
              <a:rPr lang="en-US" dirty="0" smtClean="0"/>
              <a:t>SQL:</a:t>
            </a:r>
          </a:p>
          <a:p>
            <a:pPr lvl="1"/>
            <a:r>
              <a:rPr lang="en-US" dirty="0" smtClean="0"/>
              <a:t>GROUP BY:</a:t>
            </a:r>
          </a:p>
          <a:p>
            <a:pPr lvl="1"/>
            <a:r>
              <a:rPr lang="en-US" dirty="0" smtClean="0"/>
              <a:t>Rules for Grouping columns are:</a:t>
            </a:r>
          </a:p>
          <a:p>
            <a:pPr lvl="2"/>
            <a:r>
              <a:rPr lang="en-US" dirty="0" smtClean="0"/>
              <a:t>An expression that is used to form groups can also occur in the SELECT clause within a compound expression.</a:t>
            </a:r>
          </a:p>
          <a:p>
            <a:pPr lvl="2"/>
            <a:endParaRPr lang="en-US" dirty="0" smtClean="0"/>
          </a:p>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r>
              <a:rPr lang="en-US" dirty="0" smtClean="0"/>
              <a:t>For SELECT statements with a GROUP BY clause: DISTINCT (if used outside an aggregation function) that is superfluous when the SELECT clause includes all the columns specified in the GROUP BY clause. The GROUP BY clause groups the rows in such a way that the columns on which they are grouped no longer contain duplicate values.</a:t>
            </a:r>
          </a:p>
          <a:p>
            <a:pPr lvl="2"/>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sp>
        <p:nvSpPr>
          <p:cNvPr id="5" name="Rounded Rectangle 4"/>
          <p:cNvSpPr/>
          <p:nvPr/>
        </p:nvSpPr>
        <p:spPr bwMode="auto">
          <a:xfrm>
            <a:off x="2514600" y="2895600"/>
            <a:ext cx="7696200" cy="1143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Times New Roman" pitchFamily="18" charset="0"/>
                <a:cs typeface="Times New Roman" pitchFamily="18" charset="0"/>
              </a:rPr>
              <a:t>SELECT AMOUNT * 100 AS  AMOUNT_IN_CENTS </a:t>
            </a:r>
          </a:p>
          <a:p>
            <a:r>
              <a:rPr lang="en-US" dirty="0">
                <a:solidFill>
                  <a:schemeClr val="tx1">
                    <a:lumMod val="95000"/>
                    <a:lumOff val="5000"/>
                  </a:schemeClr>
                </a:solidFill>
                <a:latin typeface="Times New Roman" pitchFamily="18" charset="0"/>
                <a:cs typeface="Times New Roman" pitchFamily="18" charset="0"/>
              </a:rPr>
              <a:t>FROM PENALTIES </a:t>
            </a:r>
          </a:p>
          <a:p>
            <a:r>
              <a:rPr lang="en-US" dirty="0">
                <a:solidFill>
                  <a:schemeClr val="tx1">
                    <a:lumMod val="95000"/>
                    <a:lumOff val="5000"/>
                  </a:schemeClr>
                </a:solidFill>
                <a:latin typeface="Times New Roman" pitchFamily="18" charset="0"/>
                <a:cs typeface="Times New Roman" pitchFamily="18" charset="0"/>
              </a:rPr>
              <a:t>GROUP BY AMOUNT </a:t>
            </a:r>
            <a:br>
              <a:rPr lang="en-US" dirty="0">
                <a:solidFill>
                  <a:schemeClr val="tx1">
                    <a:lumMod val="95000"/>
                    <a:lumOff val="5000"/>
                  </a:schemeClr>
                </a:solidFill>
                <a:latin typeface="Times New Roman" pitchFamily="18" charset="0"/>
                <a:cs typeface="Times New Roman" pitchFamily="18" charset="0"/>
              </a:rPr>
            </a:br>
            <a:endParaRPr lang="en-US" dirty="0">
              <a:solidFill>
                <a:schemeClr val="tx1">
                  <a:lumMod val="95000"/>
                  <a:lumOff val="5000"/>
                </a:schemeClr>
              </a:solidFill>
              <a:latin typeface="Times New Roman" pitchFamily="18" charset="0"/>
              <a:cs typeface="Times New Roman" pitchFamily="18" charset="0"/>
            </a:endParaRPr>
          </a:p>
          <a:p>
            <a:endParaRPr lang="en-US"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9540010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14400"/>
            <a:ext cx="8661400" cy="5410200"/>
          </a:xfrm>
        </p:spPr>
        <p:txBody>
          <a:bodyPr/>
          <a:lstStyle/>
          <a:p>
            <a:r>
              <a:rPr lang="en-US" dirty="0" smtClean="0"/>
              <a:t>Execution Order </a:t>
            </a:r>
          </a:p>
          <a:p>
            <a:pPr lvl="1"/>
            <a:r>
              <a:rPr lang="en-US" dirty="0" smtClean="0"/>
              <a:t>The Execution order of the various clauses in the SELECT Statement are as follows:</a:t>
            </a:r>
          </a:p>
          <a:p>
            <a:pPr lvl="1"/>
            <a:endParaRPr lang="en-US" dirty="0" smtClean="0"/>
          </a:p>
          <a:p>
            <a:pPr lvl="1"/>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buNone/>
            </a:pPr>
            <a:endParaRPr lang="en-US" dirty="0" smtClean="0"/>
          </a:p>
          <a:p>
            <a:pPr lvl="2"/>
            <a:endParaRPr lang="en-US" dirty="0" smtClean="0"/>
          </a:p>
          <a:p>
            <a:pPr lvl="2"/>
            <a:endParaRPr lang="en-US" dirty="0" smtClean="0"/>
          </a:p>
          <a:p>
            <a:pPr lvl="2"/>
            <a:endParaRPr lang="en-US" dirty="0" smtClean="0"/>
          </a:p>
          <a:p>
            <a:pPr lvl="2">
              <a:buNone/>
            </a:pPr>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pic>
        <p:nvPicPr>
          <p:cNvPr id="2050" name="Picture 2"/>
          <p:cNvPicPr>
            <a:picLocks noChangeAspect="1" noChangeArrowheads="1"/>
          </p:cNvPicPr>
          <p:nvPr/>
        </p:nvPicPr>
        <p:blipFill>
          <a:blip r:embed="rId3"/>
          <a:srcRect/>
          <a:stretch>
            <a:fillRect/>
          </a:stretch>
        </p:blipFill>
        <p:spPr bwMode="auto">
          <a:xfrm>
            <a:off x="1713104" y="3388659"/>
            <a:ext cx="8954896" cy="29813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l="18732" t="8000" r="27415"/>
          <a:stretch>
            <a:fillRect/>
          </a:stretch>
        </p:blipFill>
        <p:spPr bwMode="auto">
          <a:xfrm>
            <a:off x="4876800" y="1981200"/>
            <a:ext cx="1752600" cy="1752600"/>
          </a:xfrm>
          <a:prstGeom prst="rect">
            <a:avLst/>
          </a:prstGeom>
          <a:noFill/>
          <a:ln w="9525">
            <a:noFill/>
            <a:miter lim="800000"/>
            <a:headEnd/>
            <a:tailEnd/>
          </a:ln>
          <a:effectLst/>
        </p:spPr>
      </p:pic>
    </p:spTree>
    <p:extLst>
      <p:ext uri="{BB962C8B-B14F-4D97-AF65-F5344CB8AC3E}">
        <p14:creationId xmlns:p14="http://schemas.microsoft.com/office/powerpoint/2010/main" val="39329154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de-DE" sz="4400" dirty="0"/>
              <a:t>SQL</a:t>
            </a:r>
          </a:p>
        </p:txBody>
      </p:sp>
      <p:sp>
        <p:nvSpPr>
          <p:cNvPr id="5123" name="Rectangle 3"/>
          <p:cNvSpPr>
            <a:spLocks noGrp="1" noChangeArrowheads="1"/>
          </p:cNvSpPr>
          <p:nvPr>
            <p:ph type="subTitle" idx="1"/>
          </p:nvPr>
        </p:nvSpPr>
        <p:spPr>
          <a:xfrm>
            <a:off x="390532" y="4077955"/>
            <a:ext cx="3713601" cy="287259"/>
          </a:xfrm>
        </p:spPr>
        <p:txBody>
          <a:bodyPr>
            <a:normAutofit fontScale="25000" lnSpcReduction="20000"/>
          </a:bodyPr>
          <a:lstStyle/>
          <a:p>
            <a:pPr eaLnBrk="1" hangingPunct="1"/>
            <a:endParaRPr lang="en-US" sz="3200" dirty="0"/>
          </a:p>
          <a:p>
            <a:pPr eaLnBrk="1" hangingPunct="1"/>
            <a:r>
              <a:rPr lang="en-US" sz="3200" dirty="0"/>
              <a:t>Single Row Functions</a:t>
            </a:r>
          </a:p>
        </p:txBody>
      </p:sp>
    </p:spTree>
    <p:extLst>
      <p:ext uri="{BB962C8B-B14F-4D97-AF65-F5344CB8AC3E}">
        <p14:creationId xmlns:p14="http://schemas.microsoft.com/office/powerpoint/2010/main" val="32473726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smtClean="0"/>
              <a:t>Iconic Representations.......</a:t>
            </a:r>
          </a:p>
        </p:txBody>
      </p:sp>
      <p:sp>
        <p:nvSpPr>
          <p:cNvPr id="21" name="Footer Placeholder 4"/>
          <p:cNvSpPr>
            <a:spLocks noGrp="1"/>
          </p:cNvSpPr>
          <p:nvPr>
            <p:ph type="ftr" sz="quarter" idx="11"/>
          </p:nvPr>
        </p:nvSpPr>
        <p:spPr>
          <a:xfrm>
            <a:off x="6516688" y="6526213"/>
            <a:ext cx="5675312" cy="230187"/>
          </a:xfrm>
          <a:prstGeom prst="rect">
            <a:avLst/>
          </a:prstGeom>
        </p:spPr>
        <p:txBody>
          <a:bodyPr/>
          <a:lstStyle/>
          <a:p>
            <a:pPr>
              <a:defRPr/>
            </a:pPr>
            <a:r>
              <a:rPr lang="en-US" dirty="0" smtClean="0"/>
              <a:t>Introduction to Hibernate</a:t>
            </a:r>
            <a:endParaRPr lang="en-US" dirty="0"/>
          </a:p>
        </p:txBody>
      </p:sp>
      <p:sp>
        <p:nvSpPr>
          <p:cNvPr id="6147" name="TextBox 4"/>
          <p:cNvSpPr txBox="1">
            <a:spLocks noChangeArrowheads="1"/>
          </p:cNvSpPr>
          <p:nvPr/>
        </p:nvSpPr>
        <p:spPr bwMode="auto">
          <a:xfrm>
            <a:off x="1752600" y="1092200"/>
            <a:ext cx="1905000" cy="584200"/>
          </a:xfrm>
          <a:prstGeom prst="rect">
            <a:avLst/>
          </a:prstGeom>
          <a:noFill/>
          <a:ln w="9525">
            <a:noFill/>
            <a:miter lim="800000"/>
            <a:headEnd/>
            <a:tailEnd/>
          </a:ln>
        </p:spPr>
        <p:txBody>
          <a:bodyPr>
            <a:spAutoFit/>
          </a:bodyPr>
          <a:lstStyle/>
          <a:p>
            <a:r>
              <a:rPr lang="en-US" sz="1600" dirty="0">
                <a:latin typeface="Papyrus" pitchFamily="66" charset="0"/>
              </a:rPr>
              <a:t>Test your Memory</a:t>
            </a:r>
          </a:p>
          <a:p>
            <a:endParaRPr lang="en-US" sz="1600" dirty="0">
              <a:latin typeface="Papyrus" pitchFamily="66" charset="0"/>
            </a:endParaRPr>
          </a:p>
        </p:txBody>
      </p:sp>
      <p:pic>
        <p:nvPicPr>
          <p:cNvPr id="6148" name="Picture 2" descr="http://appworkbench.com/Content/products/geeknotes/images/help/GeekNotesIcon.png"/>
          <p:cNvPicPr>
            <a:picLocks noChangeAspect="1" noChangeArrowheads="1"/>
          </p:cNvPicPr>
          <p:nvPr/>
        </p:nvPicPr>
        <p:blipFill>
          <a:blip r:embed="rId3"/>
          <a:srcRect/>
          <a:stretch>
            <a:fillRect/>
          </a:stretch>
        </p:blipFill>
        <p:spPr bwMode="auto">
          <a:xfrm>
            <a:off x="9067800" y="4191000"/>
            <a:ext cx="914400" cy="1600200"/>
          </a:xfrm>
          <a:prstGeom prst="rect">
            <a:avLst/>
          </a:prstGeom>
          <a:noFill/>
          <a:ln w="9525">
            <a:noFill/>
            <a:miter lim="800000"/>
            <a:headEnd/>
            <a:tailEnd/>
          </a:ln>
        </p:spPr>
      </p:pic>
      <p:sp>
        <p:nvSpPr>
          <p:cNvPr id="6149" name="TextBox 6"/>
          <p:cNvSpPr txBox="1">
            <a:spLocks noChangeArrowheads="1"/>
          </p:cNvSpPr>
          <p:nvPr/>
        </p:nvSpPr>
        <p:spPr bwMode="auto">
          <a:xfrm>
            <a:off x="9144000" y="3733800"/>
            <a:ext cx="990600" cy="584200"/>
          </a:xfrm>
          <a:prstGeom prst="rect">
            <a:avLst/>
          </a:prstGeom>
          <a:noFill/>
          <a:ln w="9525">
            <a:noFill/>
            <a:miter lim="800000"/>
            <a:headEnd/>
            <a:tailEnd/>
          </a:ln>
        </p:spPr>
        <p:txBody>
          <a:bodyPr>
            <a:spAutoFit/>
          </a:bodyPr>
          <a:lstStyle/>
          <a:p>
            <a:r>
              <a:rPr lang="en-US" sz="1600" dirty="0">
                <a:latin typeface="Papyrus" pitchFamily="66" charset="0"/>
              </a:rPr>
              <a:t>Recap</a:t>
            </a:r>
          </a:p>
          <a:p>
            <a:endParaRPr lang="en-US" sz="1600" dirty="0">
              <a:latin typeface="Papyrus" pitchFamily="66" charset="0"/>
            </a:endParaRPr>
          </a:p>
        </p:txBody>
      </p:sp>
      <p:sp>
        <p:nvSpPr>
          <p:cNvPr id="6150" name="TextBox 8"/>
          <p:cNvSpPr txBox="1">
            <a:spLocks noChangeArrowheads="1"/>
          </p:cNvSpPr>
          <p:nvPr/>
        </p:nvSpPr>
        <p:spPr bwMode="auto">
          <a:xfrm>
            <a:off x="6934200" y="957942"/>
            <a:ext cx="1676400" cy="584200"/>
          </a:xfrm>
          <a:prstGeom prst="rect">
            <a:avLst/>
          </a:prstGeom>
          <a:noFill/>
          <a:ln w="9525">
            <a:noFill/>
            <a:miter lim="800000"/>
            <a:headEnd/>
            <a:tailEnd/>
          </a:ln>
        </p:spPr>
        <p:txBody>
          <a:bodyPr>
            <a:spAutoFit/>
          </a:bodyPr>
          <a:lstStyle/>
          <a:p>
            <a:r>
              <a:rPr lang="en-US" sz="1600" dirty="0">
                <a:latin typeface="Papyrus" pitchFamily="66" charset="0"/>
              </a:rPr>
              <a:t>Can you Solve?</a:t>
            </a:r>
          </a:p>
          <a:p>
            <a:endParaRPr lang="en-US" sz="1600" dirty="0">
              <a:latin typeface="Papyrus" pitchFamily="66" charset="0"/>
            </a:endParaRPr>
          </a:p>
        </p:txBody>
      </p:sp>
      <p:sp>
        <p:nvSpPr>
          <p:cNvPr id="6151" name="TextBox 10"/>
          <p:cNvSpPr txBox="1">
            <a:spLocks noChangeArrowheads="1"/>
          </p:cNvSpPr>
          <p:nvPr/>
        </p:nvSpPr>
        <p:spPr bwMode="auto">
          <a:xfrm>
            <a:off x="5751286" y="3886200"/>
            <a:ext cx="1320800" cy="584200"/>
          </a:xfrm>
          <a:prstGeom prst="rect">
            <a:avLst/>
          </a:prstGeom>
          <a:noFill/>
          <a:ln w="9525">
            <a:noFill/>
            <a:miter lim="800000"/>
            <a:headEnd/>
            <a:tailEnd/>
          </a:ln>
        </p:spPr>
        <p:txBody>
          <a:bodyPr>
            <a:spAutoFit/>
          </a:bodyPr>
          <a:lstStyle/>
          <a:p>
            <a:r>
              <a:rPr lang="en-US" sz="1600" dirty="0">
                <a:latin typeface="Papyrus" pitchFamily="66" charset="0"/>
              </a:rPr>
              <a:t>Brainstorm</a:t>
            </a:r>
          </a:p>
          <a:p>
            <a:endParaRPr lang="en-US" sz="1600" dirty="0">
              <a:latin typeface="Papyrus" pitchFamily="66" charset="0"/>
            </a:endParaRPr>
          </a:p>
        </p:txBody>
      </p:sp>
      <p:pic>
        <p:nvPicPr>
          <p:cNvPr id="6152" name="Picture 10" descr="http://scmiddle.org/files/1813/2578/0516/think.jpg"/>
          <p:cNvPicPr>
            <a:picLocks noChangeAspect="1" noChangeArrowheads="1"/>
          </p:cNvPicPr>
          <p:nvPr/>
        </p:nvPicPr>
        <p:blipFill>
          <a:blip r:embed="rId4"/>
          <a:srcRect/>
          <a:stretch>
            <a:fillRect/>
          </a:stretch>
        </p:blipFill>
        <p:spPr bwMode="auto">
          <a:xfrm>
            <a:off x="1828800" y="1676400"/>
            <a:ext cx="1524000" cy="1447800"/>
          </a:xfrm>
          <a:prstGeom prst="rect">
            <a:avLst/>
          </a:prstGeom>
          <a:noFill/>
          <a:ln w="9525">
            <a:noFill/>
            <a:miter lim="800000"/>
            <a:headEnd/>
            <a:tailEnd/>
          </a:ln>
        </p:spPr>
      </p:pic>
      <p:pic>
        <p:nvPicPr>
          <p:cNvPr id="6153" name="Picture 12" descr="http://orlandocomputersolutions.com/wp-content/uploads/2011/10/fusion-confused-icon.gif"/>
          <p:cNvPicPr>
            <a:picLocks noChangeAspect="1" noChangeArrowheads="1"/>
          </p:cNvPicPr>
          <p:nvPr/>
        </p:nvPicPr>
        <p:blipFill>
          <a:blip r:embed="rId5"/>
          <a:srcRect/>
          <a:stretch>
            <a:fillRect/>
          </a:stretch>
        </p:blipFill>
        <p:spPr bwMode="auto">
          <a:xfrm>
            <a:off x="2082800" y="4495800"/>
            <a:ext cx="1422400" cy="1752600"/>
          </a:xfrm>
          <a:prstGeom prst="rect">
            <a:avLst/>
          </a:prstGeom>
          <a:noFill/>
          <a:ln w="9525">
            <a:noFill/>
            <a:miter lim="800000"/>
            <a:headEnd/>
            <a:tailEnd/>
          </a:ln>
        </p:spPr>
      </p:pic>
      <p:sp>
        <p:nvSpPr>
          <p:cNvPr id="6154" name="TextBox 15"/>
          <p:cNvSpPr txBox="1">
            <a:spLocks noChangeArrowheads="1"/>
          </p:cNvSpPr>
          <p:nvPr/>
        </p:nvSpPr>
        <p:spPr bwMode="auto">
          <a:xfrm>
            <a:off x="2057400" y="3835400"/>
            <a:ext cx="1320800" cy="584200"/>
          </a:xfrm>
          <a:prstGeom prst="rect">
            <a:avLst/>
          </a:prstGeom>
          <a:noFill/>
          <a:ln w="9525">
            <a:noFill/>
            <a:miter lim="800000"/>
            <a:headEnd/>
            <a:tailEnd/>
          </a:ln>
        </p:spPr>
        <p:txBody>
          <a:bodyPr>
            <a:spAutoFit/>
          </a:bodyPr>
          <a:lstStyle/>
          <a:p>
            <a:r>
              <a:rPr lang="en-US" sz="1600" dirty="0">
                <a:latin typeface="Papyrus" pitchFamily="66" charset="0"/>
              </a:rPr>
              <a:t>   Queries</a:t>
            </a:r>
          </a:p>
          <a:p>
            <a:endParaRPr lang="en-US" sz="1600" dirty="0">
              <a:latin typeface="Papyrus" pitchFamily="66" charset="0"/>
            </a:endParaRPr>
          </a:p>
        </p:txBody>
      </p:sp>
      <p:pic>
        <p:nvPicPr>
          <p:cNvPr id="6155" name="Picture 15"/>
          <p:cNvPicPr>
            <a:picLocks noChangeAspect="1" noChangeArrowheads="1"/>
          </p:cNvPicPr>
          <p:nvPr/>
        </p:nvPicPr>
        <p:blipFill>
          <a:blip r:embed="rId6"/>
          <a:srcRect/>
          <a:stretch>
            <a:fillRect/>
          </a:stretch>
        </p:blipFill>
        <p:spPr bwMode="auto">
          <a:xfrm>
            <a:off x="5827486" y="4539344"/>
            <a:ext cx="1085850" cy="1247775"/>
          </a:xfrm>
          <a:prstGeom prst="rect">
            <a:avLst/>
          </a:prstGeom>
          <a:noFill/>
          <a:ln w="12700">
            <a:noFill/>
            <a:miter lim="800000"/>
            <a:headEnd/>
            <a:tailEnd/>
          </a:ln>
        </p:spPr>
      </p:pic>
      <p:pic>
        <p:nvPicPr>
          <p:cNvPr id="6156" name="Picture 17" descr="http://www.marketingplaninfo.com/wp-content/uploads/2012/04/Direct-Marketing-Strategies.jpg"/>
          <p:cNvPicPr>
            <a:picLocks noChangeAspect="1" noChangeArrowheads="1"/>
          </p:cNvPicPr>
          <p:nvPr/>
        </p:nvPicPr>
        <p:blipFill>
          <a:blip r:embed="rId7"/>
          <a:srcRect/>
          <a:stretch>
            <a:fillRect/>
          </a:stretch>
        </p:blipFill>
        <p:spPr bwMode="auto">
          <a:xfrm>
            <a:off x="6905171" y="1237343"/>
            <a:ext cx="1447800" cy="1828800"/>
          </a:xfrm>
          <a:prstGeom prst="rect">
            <a:avLst/>
          </a:prstGeom>
          <a:noFill/>
          <a:ln w="9525">
            <a:noFill/>
            <a:miter lim="800000"/>
            <a:headEnd/>
            <a:tailEnd/>
          </a:ln>
        </p:spPr>
      </p:pic>
      <p:pic>
        <p:nvPicPr>
          <p:cNvPr id="6157" name="Picture 19" descr="http://www.personal.psu.edu/afr3/blogs/SIOW/coffee-1.jpg"/>
          <p:cNvPicPr>
            <a:picLocks noChangeAspect="1" noChangeArrowheads="1"/>
          </p:cNvPicPr>
          <p:nvPr/>
        </p:nvPicPr>
        <p:blipFill>
          <a:blip r:embed="rId8"/>
          <a:srcRect/>
          <a:stretch>
            <a:fillRect/>
          </a:stretch>
        </p:blipFill>
        <p:spPr bwMode="auto">
          <a:xfrm>
            <a:off x="5487534" y="1411514"/>
            <a:ext cx="1219200" cy="1447800"/>
          </a:xfrm>
          <a:prstGeom prst="rect">
            <a:avLst/>
          </a:prstGeom>
          <a:noFill/>
          <a:ln w="9525">
            <a:noFill/>
            <a:miter lim="800000"/>
            <a:headEnd/>
            <a:tailEnd/>
          </a:ln>
        </p:spPr>
      </p:pic>
      <p:sp>
        <p:nvSpPr>
          <p:cNvPr id="6158" name="TextBox 21"/>
          <p:cNvSpPr txBox="1">
            <a:spLocks noChangeArrowheads="1"/>
          </p:cNvSpPr>
          <p:nvPr/>
        </p:nvSpPr>
        <p:spPr bwMode="auto">
          <a:xfrm>
            <a:off x="5193621" y="994229"/>
            <a:ext cx="1595437" cy="584200"/>
          </a:xfrm>
          <a:prstGeom prst="rect">
            <a:avLst/>
          </a:prstGeom>
          <a:noFill/>
          <a:ln w="9525">
            <a:noFill/>
            <a:miter lim="800000"/>
            <a:headEnd/>
            <a:tailEnd/>
          </a:ln>
        </p:spPr>
        <p:txBody>
          <a:bodyPr>
            <a:spAutoFit/>
          </a:bodyPr>
          <a:lstStyle/>
          <a:p>
            <a:r>
              <a:rPr lang="en-US" sz="1600" dirty="0">
                <a:latin typeface="Papyrus" pitchFamily="66" charset="0"/>
              </a:rPr>
              <a:t>  Coffee Break</a:t>
            </a:r>
          </a:p>
          <a:p>
            <a:endParaRPr lang="en-US" sz="1600" dirty="0">
              <a:latin typeface="Papyrus" pitchFamily="66" charset="0"/>
            </a:endParaRPr>
          </a:p>
        </p:txBody>
      </p:sp>
      <p:sp>
        <p:nvSpPr>
          <p:cNvPr id="6159" name="TextBox 22"/>
          <p:cNvSpPr txBox="1">
            <a:spLocks noChangeArrowheads="1"/>
          </p:cNvSpPr>
          <p:nvPr/>
        </p:nvSpPr>
        <p:spPr bwMode="auto">
          <a:xfrm>
            <a:off x="3962401" y="3911600"/>
            <a:ext cx="1871663" cy="584200"/>
          </a:xfrm>
          <a:prstGeom prst="rect">
            <a:avLst/>
          </a:prstGeom>
          <a:noFill/>
          <a:ln w="9525">
            <a:noFill/>
            <a:miter lim="800000"/>
            <a:headEnd/>
            <a:tailEnd/>
          </a:ln>
        </p:spPr>
        <p:txBody>
          <a:bodyPr>
            <a:spAutoFit/>
          </a:bodyPr>
          <a:lstStyle/>
          <a:p>
            <a:r>
              <a:rPr lang="en-US" sz="1600" dirty="0">
                <a:latin typeface="Papyrus" pitchFamily="66" charset="0"/>
              </a:rPr>
              <a:t>  Need more Info</a:t>
            </a:r>
          </a:p>
          <a:p>
            <a:endParaRPr lang="en-US" sz="1600" dirty="0">
              <a:latin typeface="Papyrus" pitchFamily="66" charset="0"/>
            </a:endParaRPr>
          </a:p>
        </p:txBody>
      </p:sp>
      <p:pic>
        <p:nvPicPr>
          <p:cNvPr id="6160" name="Picture 25" descr="http://piersonrevesz.files.wordpress.com/2012/07/ebook.jpg"/>
          <p:cNvPicPr>
            <a:picLocks noChangeAspect="1" noChangeArrowheads="1"/>
          </p:cNvPicPr>
          <p:nvPr/>
        </p:nvPicPr>
        <p:blipFill>
          <a:blip r:embed="rId9"/>
          <a:srcRect/>
          <a:stretch>
            <a:fillRect/>
          </a:stretch>
        </p:blipFill>
        <p:spPr bwMode="auto">
          <a:xfrm>
            <a:off x="4191000" y="4343400"/>
            <a:ext cx="1524000" cy="1524000"/>
          </a:xfrm>
          <a:prstGeom prst="rect">
            <a:avLst/>
          </a:prstGeom>
          <a:noFill/>
          <a:ln w="9525">
            <a:noFill/>
            <a:miter lim="800000"/>
            <a:headEnd/>
            <a:tailEnd/>
          </a:ln>
        </p:spPr>
      </p:pic>
      <p:pic>
        <p:nvPicPr>
          <p:cNvPr id="6161" name="Picture 27" descr="http://2.bp.blogspot.com/_y9Y2xh431vE/S8-Td7OVW8I/AAAAAAAAACc/8iTFRetf6Ko/s1600/Target.jpg"/>
          <p:cNvPicPr>
            <a:picLocks noChangeAspect="1" noChangeArrowheads="1"/>
          </p:cNvPicPr>
          <p:nvPr/>
        </p:nvPicPr>
        <p:blipFill>
          <a:blip r:embed="rId10"/>
          <a:srcRect/>
          <a:stretch>
            <a:fillRect/>
          </a:stretch>
        </p:blipFill>
        <p:spPr bwMode="auto">
          <a:xfrm>
            <a:off x="3513819" y="1661433"/>
            <a:ext cx="1584325" cy="1190625"/>
          </a:xfrm>
          <a:prstGeom prst="rect">
            <a:avLst/>
          </a:prstGeom>
          <a:noFill/>
          <a:ln w="9525">
            <a:noFill/>
            <a:miter lim="800000"/>
            <a:headEnd/>
            <a:tailEnd/>
          </a:ln>
        </p:spPr>
      </p:pic>
      <p:sp>
        <p:nvSpPr>
          <p:cNvPr id="6162" name="TextBox 27"/>
          <p:cNvSpPr txBox="1">
            <a:spLocks noChangeArrowheads="1"/>
          </p:cNvSpPr>
          <p:nvPr/>
        </p:nvSpPr>
        <p:spPr bwMode="auto">
          <a:xfrm>
            <a:off x="3648075" y="1081314"/>
            <a:ext cx="1320800" cy="584200"/>
          </a:xfrm>
          <a:prstGeom prst="rect">
            <a:avLst/>
          </a:prstGeom>
          <a:noFill/>
          <a:ln w="9525">
            <a:noFill/>
            <a:miter lim="800000"/>
            <a:headEnd/>
            <a:tailEnd/>
          </a:ln>
        </p:spPr>
        <p:txBody>
          <a:bodyPr>
            <a:spAutoFit/>
          </a:bodyPr>
          <a:lstStyle/>
          <a:p>
            <a:r>
              <a:rPr lang="en-US" sz="1600" dirty="0">
                <a:latin typeface="Papyrus" pitchFamily="66" charset="0"/>
              </a:rPr>
              <a:t>   Objective</a:t>
            </a:r>
          </a:p>
          <a:p>
            <a:endParaRPr lang="en-US" sz="1600" dirty="0">
              <a:latin typeface="Papyrus" pitchFamily="66" charset="0"/>
            </a:endParaRPr>
          </a:p>
        </p:txBody>
      </p:sp>
      <p:pic>
        <p:nvPicPr>
          <p:cNvPr id="4098" name="Picture 10" descr="http://www.capesoft.com/utilities/messenger/Images/UseTheSourceLuke!.png"/>
          <p:cNvPicPr>
            <a:picLocks noChangeAspect="1" noChangeArrowheads="1"/>
          </p:cNvPicPr>
          <p:nvPr/>
        </p:nvPicPr>
        <p:blipFill>
          <a:blip r:embed="rId11"/>
          <a:srcRect/>
          <a:stretch>
            <a:fillRect/>
          </a:stretch>
        </p:blipFill>
        <p:spPr bwMode="auto">
          <a:xfrm>
            <a:off x="7410451" y="4566105"/>
            <a:ext cx="1085850" cy="1152525"/>
          </a:xfrm>
          <a:prstGeom prst="rect">
            <a:avLst/>
          </a:prstGeom>
          <a:noFill/>
          <a:ln w="9525">
            <a:noFill/>
            <a:miter lim="800000"/>
            <a:headEnd/>
            <a:tailEnd/>
          </a:ln>
        </p:spPr>
      </p:pic>
      <p:sp>
        <p:nvSpPr>
          <p:cNvPr id="20" name="TextBox 10"/>
          <p:cNvSpPr txBox="1">
            <a:spLocks noChangeArrowheads="1"/>
          </p:cNvSpPr>
          <p:nvPr/>
        </p:nvSpPr>
        <p:spPr bwMode="auto">
          <a:xfrm>
            <a:off x="7246257" y="3842657"/>
            <a:ext cx="1320800" cy="584200"/>
          </a:xfrm>
          <a:prstGeom prst="rect">
            <a:avLst/>
          </a:prstGeom>
          <a:noFill/>
          <a:ln w="9525">
            <a:noFill/>
            <a:miter lim="800000"/>
            <a:headEnd/>
            <a:tailEnd/>
          </a:ln>
        </p:spPr>
        <p:txBody>
          <a:bodyPr>
            <a:spAutoFit/>
          </a:bodyPr>
          <a:lstStyle/>
          <a:p>
            <a:r>
              <a:rPr lang="en-US" sz="1600" dirty="0">
                <a:latin typeface="Papyrus" pitchFamily="66" charset="0"/>
              </a:rPr>
              <a:t>      Demo</a:t>
            </a:r>
          </a:p>
          <a:p>
            <a:endParaRPr lang="en-US" sz="1600" dirty="0">
              <a:latin typeface="Papyrus" pitchFamily="66" charset="0"/>
            </a:endParaRPr>
          </a:p>
        </p:txBody>
      </p:sp>
      <p:pic>
        <p:nvPicPr>
          <p:cNvPr id="51202" name="Picture 2" descr="http://t0.gstatic.com/images?q=tbn:ANd9GcTYlPo77qP8wus1dW8bdGY2YY8xkMAosui_RpR38oM8-tnbZ8HJuQ"/>
          <p:cNvPicPr>
            <a:picLocks noChangeAspect="1" noChangeArrowheads="1"/>
          </p:cNvPicPr>
          <p:nvPr/>
        </p:nvPicPr>
        <p:blipFill>
          <a:blip r:embed="rId12"/>
          <a:srcRect/>
          <a:stretch>
            <a:fillRect/>
          </a:stretch>
        </p:blipFill>
        <p:spPr bwMode="auto">
          <a:xfrm>
            <a:off x="8577016" y="1393372"/>
            <a:ext cx="2090984" cy="1274990"/>
          </a:xfrm>
          <a:prstGeom prst="rect">
            <a:avLst/>
          </a:prstGeom>
          <a:noFill/>
        </p:spPr>
      </p:pic>
      <p:sp>
        <p:nvSpPr>
          <p:cNvPr id="23" name="TextBox 8"/>
          <p:cNvSpPr txBox="1">
            <a:spLocks noChangeArrowheads="1"/>
          </p:cNvSpPr>
          <p:nvPr/>
        </p:nvSpPr>
        <p:spPr bwMode="auto">
          <a:xfrm>
            <a:off x="8748485" y="928913"/>
            <a:ext cx="1676400" cy="338554"/>
          </a:xfrm>
          <a:prstGeom prst="rect">
            <a:avLst/>
          </a:prstGeom>
          <a:noFill/>
          <a:ln w="9525">
            <a:noFill/>
            <a:miter lim="800000"/>
            <a:headEnd/>
            <a:tailEnd/>
          </a:ln>
        </p:spPr>
        <p:txBody>
          <a:bodyPr>
            <a:spAutoFit/>
          </a:bodyPr>
          <a:lstStyle/>
          <a:p>
            <a:r>
              <a:rPr lang="en-US" sz="1600" dirty="0">
                <a:latin typeface="Papyrus" pitchFamily="66" charset="0"/>
              </a:rPr>
              <a:t>FAQ</a:t>
            </a:r>
          </a:p>
        </p:txBody>
      </p:sp>
    </p:spTree>
    <p:extLst>
      <p:ext uri="{BB962C8B-B14F-4D97-AF65-F5344CB8AC3E}">
        <p14:creationId xmlns:p14="http://schemas.microsoft.com/office/powerpoint/2010/main" val="36682904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pPr>
              <a:spcBef>
                <a:spcPts val="480"/>
              </a:spcBef>
            </a:pPr>
            <a:r>
              <a:rPr lang="en-US" dirty="0" smtClean="0"/>
              <a:t>Single Row Functions:</a:t>
            </a:r>
          </a:p>
          <a:p>
            <a:pPr lvl="1">
              <a:spcBef>
                <a:spcPts val="480"/>
              </a:spcBef>
            </a:pPr>
            <a:r>
              <a:rPr lang="en-US" dirty="0" smtClean="0"/>
              <a:t>Used for performing calculations on data, alter data formats for display, convert data types, etc. </a:t>
            </a:r>
          </a:p>
          <a:p>
            <a:pPr lvl="1">
              <a:spcBef>
                <a:spcPts val="480"/>
              </a:spcBef>
            </a:pPr>
            <a:r>
              <a:rPr lang="en-US" dirty="0" smtClean="0"/>
              <a:t>Return a single result row for every row of a queried table or view. </a:t>
            </a:r>
          </a:p>
          <a:p>
            <a:pPr lvl="1">
              <a:spcBef>
                <a:spcPts val="480"/>
              </a:spcBef>
            </a:pPr>
            <a:r>
              <a:rPr lang="en-US" dirty="0" smtClean="0"/>
              <a:t>Can appear in select lists, WHERE clauses, START WITH and CONNECT BY clauses, and HAVING clauses</a:t>
            </a:r>
          </a:p>
          <a:p>
            <a:pPr lvl="1">
              <a:spcBef>
                <a:spcPts val="480"/>
              </a:spcBef>
            </a:pPr>
            <a:r>
              <a:rPr lang="en-US" dirty="0" smtClean="0"/>
              <a:t>They are categorized as </a:t>
            </a:r>
          </a:p>
          <a:p>
            <a:pPr lvl="2">
              <a:spcBef>
                <a:spcPts val="480"/>
              </a:spcBef>
            </a:pPr>
            <a:r>
              <a:rPr lang="en-US" dirty="0" smtClean="0"/>
              <a:t>Numeric Functions</a:t>
            </a:r>
          </a:p>
          <a:p>
            <a:pPr lvl="2">
              <a:spcBef>
                <a:spcPts val="480"/>
              </a:spcBef>
            </a:pPr>
            <a:r>
              <a:rPr lang="en-US" dirty="0" smtClean="0"/>
              <a:t>Character Function</a:t>
            </a:r>
          </a:p>
          <a:p>
            <a:pPr lvl="2">
              <a:spcBef>
                <a:spcPts val="480"/>
              </a:spcBef>
            </a:pPr>
            <a:r>
              <a:rPr lang="en-US" dirty="0" smtClean="0"/>
              <a:t>Date Functions</a:t>
            </a:r>
          </a:p>
          <a:p>
            <a:pPr lvl="2">
              <a:spcBef>
                <a:spcPts val="480"/>
              </a:spcBef>
            </a:pPr>
            <a:r>
              <a:rPr lang="en-US" dirty="0" smtClean="0"/>
              <a:t>Conversion</a:t>
            </a:r>
          </a:p>
          <a:p>
            <a:pPr lvl="2"/>
            <a:r>
              <a:rPr lang="en-US" dirty="0" smtClean="0"/>
              <a:t>General Functions</a:t>
            </a:r>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grpSp>
        <p:nvGrpSpPr>
          <p:cNvPr id="4" name="Group 3"/>
          <p:cNvGrpSpPr/>
          <p:nvPr/>
        </p:nvGrpSpPr>
        <p:grpSpPr>
          <a:xfrm>
            <a:off x="4800600" y="3200400"/>
            <a:ext cx="4648200" cy="3124200"/>
            <a:chOff x="1179513" y="1554163"/>
            <a:chExt cx="6729412" cy="4213225"/>
          </a:xfrm>
        </p:grpSpPr>
        <p:sp>
          <p:nvSpPr>
            <p:cNvPr id="5" name="Line 14"/>
            <p:cNvSpPr>
              <a:spLocks noChangeShapeType="1"/>
            </p:cNvSpPr>
            <p:nvPr/>
          </p:nvSpPr>
          <p:spPr bwMode="auto">
            <a:xfrm>
              <a:off x="3695700" y="3800475"/>
              <a:ext cx="0" cy="1057275"/>
            </a:xfrm>
            <a:prstGeom prst="line">
              <a:avLst/>
            </a:prstGeom>
            <a:noFill/>
            <a:ln w="28575">
              <a:solidFill>
                <a:srgbClr val="000000"/>
              </a:solidFill>
              <a:round/>
              <a:headEnd type="none" w="sm" len="sm"/>
              <a:tailEnd type="none" w="sm" len="sm"/>
            </a:ln>
            <a:effectLst/>
          </p:spPr>
          <p:txBody>
            <a:bodyPr wrap="none" anchor="ctr"/>
            <a:lstStyle/>
            <a:p>
              <a:pPr algn="ctr"/>
              <a:endParaRPr lang="en-US" sz="1600"/>
            </a:p>
          </p:txBody>
        </p:sp>
        <p:sp>
          <p:nvSpPr>
            <p:cNvPr id="6" name="Line 15"/>
            <p:cNvSpPr>
              <a:spLocks noChangeShapeType="1"/>
            </p:cNvSpPr>
            <p:nvPr/>
          </p:nvSpPr>
          <p:spPr bwMode="auto">
            <a:xfrm>
              <a:off x="5429250" y="3810000"/>
              <a:ext cx="0" cy="1057275"/>
            </a:xfrm>
            <a:prstGeom prst="line">
              <a:avLst/>
            </a:prstGeom>
            <a:noFill/>
            <a:ln w="28575">
              <a:solidFill>
                <a:srgbClr val="000000"/>
              </a:solidFill>
              <a:round/>
              <a:headEnd type="none" w="sm" len="sm"/>
              <a:tailEnd type="none" w="sm" len="sm"/>
            </a:ln>
            <a:effectLst/>
          </p:spPr>
          <p:txBody>
            <a:bodyPr wrap="none" anchor="ctr"/>
            <a:lstStyle/>
            <a:p>
              <a:pPr algn="ctr"/>
              <a:endParaRPr lang="en-US" sz="1600"/>
            </a:p>
          </p:txBody>
        </p:sp>
        <p:sp>
          <p:nvSpPr>
            <p:cNvPr id="7" name="Line 2"/>
            <p:cNvSpPr>
              <a:spLocks noChangeShapeType="1"/>
            </p:cNvSpPr>
            <p:nvPr/>
          </p:nvSpPr>
          <p:spPr bwMode="auto">
            <a:xfrm flipV="1">
              <a:off x="4562475" y="2257425"/>
              <a:ext cx="0" cy="1419225"/>
            </a:xfrm>
            <a:prstGeom prst="line">
              <a:avLst/>
            </a:prstGeom>
            <a:noFill/>
            <a:ln w="28575">
              <a:solidFill>
                <a:schemeClr val="tx1"/>
              </a:solidFill>
              <a:round/>
              <a:headEnd type="none" w="sm" len="sm"/>
              <a:tailEnd type="none" w="sm" len="sm"/>
            </a:ln>
            <a:effectLst/>
          </p:spPr>
          <p:txBody>
            <a:bodyPr/>
            <a:lstStyle/>
            <a:p>
              <a:pPr algn="ctr"/>
              <a:endParaRPr lang="en-US" sz="1600"/>
            </a:p>
          </p:txBody>
        </p:sp>
        <p:sp>
          <p:nvSpPr>
            <p:cNvPr id="8" name="Line 3"/>
            <p:cNvSpPr>
              <a:spLocks noChangeShapeType="1"/>
            </p:cNvSpPr>
            <p:nvPr/>
          </p:nvSpPr>
          <p:spPr bwMode="auto">
            <a:xfrm flipH="1" flipV="1">
              <a:off x="2522538" y="3430588"/>
              <a:ext cx="2027237" cy="7937"/>
            </a:xfrm>
            <a:prstGeom prst="line">
              <a:avLst/>
            </a:prstGeom>
            <a:noFill/>
            <a:ln w="28575">
              <a:solidFill>
                <a:schemeClr val="tx1"/>
              </a:solidFill>
              <a:round/>
              <a:headEnd type="none" w="sm" len="sm"/>
              <a:tailEnd type="none" w="sm" len="sm"/>
            </a:ln>
            <a:effectLst/>
          </p:spPr>
          <p:txBody>
            <a:bodyPr/>
            <a:lstStyle/>
            <a:p>
              <a:pPr algn="ctr"/>
              <a:endParaRPr lang="en-US" sz="1600"/>
            </a:p>
          </p:txBody>
        </p:sp>
        <p:sp>
          <p:nvSpPr>
            <p:cNvPr id="9" name="Line 4"/>
            <p:cNvSpPr>
              <a:spLocks noChangeShapeType="1"/>
            </p:cNvSpPr>
            <p:nvPr/>
          </p:nvSpPr>
          <p:spPr bwMode="auto">
            <a:xfrm flipV="1">
              <a:off x="4560888" y="3432175"/>
              <a:ext cx="2146300" cy="6350"/>
            </a:xfrm>
            <a:prstGeom prst="line">
              <a:avLst/>
            </a:prstGeom>
            <a:noFill/>
            <a:ln w="28575">
              <a:solidFill>
                <a:schemeClr val="tx1"/>
              </a:solidFill>
              <a:round/>
              <a:headEnd type="none" w="sm" len="sm"/>
              <a:tailEnd type="none" w="sm" len="sm"/>
            </a:ln>
            <a:effectLst/>
          </p:spPr>
          <p:txBody>
            <a:bodyPr/>
            <a:lstStyle/>
            <a:p>
              <a:pPr algn="ctr"/>
              <a:endParaRPr lang="en-US" sz="1600"/>
            </a:p>
          </p:txBody>
        </p:sp>
        <p:sp>
          <p:nvSpPr>
            <p:cNvPr id="10" name="Rectangle 8"/>
            <p:cNvSpPr>
              <a:spLocks noChangeArrowheads="1"/>
            </p:cNvSpPr>
            <p:nvPr/>
          </p:nvSpPr>
          <p:spPr bwMode="blackWhite">
            <a:xfrm>
              <a:off x="2260600" y="4835525"/>
              <a:ext cx="1785938" cy="931863"/>
            </a:xfrm>
            <a:prstGeom prst="rect">
              <a:avLst/>
            </a:prstGeom>
            <a:solidFill>
              <a:srgbClr val="FFCC99"/>
            </a:solidFill>
            <a:ln w="28575">
              <a:solidFill>
                <a:srgbClr val="000000"/>
              </a:solidFill>
              <a:miter lim="800000"/>
              <a:headEnd/>
              <a:tailEnd/>
            </a:ln>
            <a:effectLst/>
          </p:spPr>
          <p:txBody>
            <a:bodyPr wrap="none" lIns="92075" tIns="46038" rIns="92075" bIns="46038" anchor="ctr"/>
            <a:lstStyle/>
            <a:p>
              <a:pPr algn="ctr" eaLnBrk="0" hangingPunct="0">
                <a:spcBef>
                  <a:spcPct val="0"/>
                </a:spcBef>
                <a:buClrTx/>
                <a:buFontTx/>
                <a:buNone/>
              </a:pPr>
              <a:r>
                <a:rPr lang="en-US" sz="1600"/>
                <a:t>Conversion</a:t>
              </a:r>
            </a:p>
          </p:txBody>
        </p:sp>
        <p:sp>
          <p:nvSpPr>
            <p:cNvPr id="11" name="Rectangle 9"/>
            <p:cNvSpPr>
              <a:spLocks noChangeArrowheads="1"/>
            </p:cNvSpPr>
            <p:nvPr/>
          </p:nvSpPr>
          <p:spPr bwMode="blackWhite">
            <a:xfrm>
              <a:off x="3692525" y="1554163"/>
              <a:ext cx="1739900" cy="911225"/>
            </a:xfrm>
            <a:prstGeom prst="rect">
              <a:avLst/>
            </a:prstGeom>
            <a:solidFill>
              <a:srgbClr val="FF9999"/>
            </a:solidFill>
            <a:ln w="28575">
              <a:solidFill>
                <a:srgbClr val="000000"/>
              </a:solidFill>
              <a:miter lim="800000"/>
              <a:headEnd/>
              <a:tailEnd/>
            </a:ln>
            <a:effectLst/>
          </p:spPr>
          <p:txBody>
            <a:bodyPr wrap="none" lIns="92075" tIns="46038" rIns="92075" bIns="46038" anchor="ctr"/>
            <a:lstStyle/>
            <a:p>
              <a:pPr algn="ctr" eaLnBrk="0" hangingPunct="0">
                <a:spcBef>
                  <a:spcPct val="0"/>
                </a:spcBef>
                <a:buClrTx/>
                <a:buFontTx/>
                <a:buNone/>
              </a:pPr>
              <a:r>
                <a:rPr lang="en-US" sz="1600" dirty="0"/>
                <a:t>Character</a:t>
              </a:r>
            </a:p>
          </p:txBody>
        </p:sp>
        <p:sp>
          <p:nvSpPr>
            <p:cNvPr id="12" name="Rectangle 10"/>
            <p:cNvSpPr>
              <a:spLocks noChangeArrowheads="1"/>
            </p:cNvSpPr>
            <p:nvPr/>
          </p:nvSpPr>
          <p:spPr bwMode="blackWhite">
            <a:xfrm>
              <a:off x="6169025" y="2978150"/>
              <a:ext cx="1739900" cy="911225"/>
            </a:xfrm>
            <a:prstGeom prst="rect">
              <a:avLst/>
            </a:prstGeom>
            <a:solidFill>
              <a:srgbClr val="009999"/>
            </a:solidFill>
            <a:ln w="28575">
              <a:solidFill>
                <a:srgbClr val="000000"/>
              </a:solidFill>
              <a:miter lim="800000"/>
              <a:headEnd/>
              <a:tailEnd/>
            </a:ln>
            <a:effectLst/>
          </p:spPr>
          <p:txBody>
            <a:bodyPr wrap="none" lIns="122238" tIns="61913" rIns="122238" bIns="61913" anchor="ctr"/>
            <a:lstStyle/>
            <a:p>
              <a:pPr algn="ctr" defTabSz="1620838" eaLnBrk="0" hangingPunct="0">
                <a:spcBef>
                  <a:spcPct val="0"/>
                </a:spcBef>
              </a:pPr>
              <a:r>
                <a:rPr lang="en-US" sz="1600"/>
                <a:t>Number</a:t>
              </a:r>
            </a:p>
          </p:txBody>
        </p:sp>
        <p:sp>
          <p:nvSpPr>
            <p:cNvPr id="13" name="Rectangle 11"/>
            <p:cNvSpPr>
              <a:spLocks noChangeArrowheads="1"/>
            </p:cNvSpPr>
            <p:nvPr/>
          </p:nvSpPr>
          <p:spPr bwMode="blackWhite">
            <a:xfrm>
              <a:off x="4999038" y="4846638"/>
              <a:ext cx="1739900" cy="911225"/>
            </a:xfrm>
            <a:prstGeom prst="rect">
              <a:avLst/>
            </a:prstGeom>
            <a:solidFill>
              <a:srgbClr val="99CCFF"/>
            </a:solidFill>
            <a:ln w="28575">
              <a:solidFill>
                <a:srgbClr val="000000"/>
              </a:solidFill>
              <a:miter lim="800000"/>
              <a:headEnd/>
              <a:tailEnd/>
            </a:ln>
            <a:effectLst/>
          </p:spPr>
          <p:txBody>
            <a:bodyPr wrap="none" lIns="92075" tIns="46038" rIns="92075" bIns="46038" anchor="ctr"/>
            <a:lstStyle/>
            <a:p>
              <a:pPr algn="ctr" eaLnBrk="0" hangingPunct="0">
                <a:spcBef>
                  <a:spcPct val="0"/>
                </a:spcBef>
                <a:buClrTx/>
                <a:buFontTx/>
                <a:buNone/>
              </a:pPr>
              <a:r>
                <a:rPr lang="en-US" sz="1600"/>
                <a:t>Date</a:t>
              </a:r>
            </a:p>
          </p:txBody>
        </p:sp>
        <p:sp>
          <p:nvSpPr>
            <p:cNvPr id="14" name="Rectangle 12"/>
            <p:cNvSpPr>
              <a:spLocks noChangeArrowheads="1"/>
            </p:cNvSpPr>
            <p:nvPr/>
          </p:nvSpPr>
          <p:spPr bwMode="blackWhite">
            <a:xfrm>
              <a:off x="1179513" y="2978150"/>
              <a:ext cx="1739900" cy="911225"/>
            </a:xfrm>
            <a:prstGeom prst="rect">
              <a:avLst/>
            </a:prstGeom>
            <a:solidFill>
              <a:srgbClr val="FF6699"/>
            </a:solidFill>
            <a:ln w="28575">
              <a:solidFill>
                <a:srgbClr val="000000"/>
              </a:solidFill>
              <a:miter lim="800000"/>
              <a:headEnd/>
              <a:tailEnd/>
            </a:ln>
            <a:effectLst/>
          </p:spPr>
          <p:txBody>
            <a:bodyPr wrap="none" lIns="92075" tIns="46038" rIns="92075" bIns="46038" anchor="ctr"/>
            <a:lstStyle/>
            <a:p>
              <a:pPr algn="ctr" eaLnBrk="0" hangingPunct="0">
                <a:spcBef>
                  <a:spcPct val="0"/>
                </a:spcBef>
                <a:buClrTx/>
                <a:buFontTx/>
                <a:buNone/>
              </a:pPr>
              <a:r>
                <a:rPr lang="en-US" sz="1600"/>
                <a:t>General</a:t>
              </a:r>
            </a:p>
          </p:txBody>
        </p:sp>
        <p:sp>
          <p:nvSpPr>
            <p:cNvPr id="15" name="Rectangle 13"/>
            <p:cNvSpPr>
              <a:spLocks noChangeArrowheads="1"/>
            </p:cNvSpPr>
            <p:nvPr/>
          </p:nvSpPr>
          <p:spPr bwMode="blackWhite">
            <a:xfrm>
              <a:off x="3486150" y="2968625"/>
              <a:ext cx="2152650" cy="931863"/>
            </a:xfrm>
            <a:prstGeom prst="rect">
              <a:avLst/>
            </a:prstGeom>
            <a:solidFill>
              <a:srgbClr val="99CCCC"/>
            </a:solidFill>
            <a:ln w="28575">
              <a:solidFill>
                <a:srgbClr val="000000"/>
              </a:solidFill>
              <a:miter lim="800000"/>
              <a:headEnd/>
              <a:tailEnd/>
            </a:ln>
            <a:effectLst/>
          </p:spPr>
          <p:txBody>
            <a:bodyPr wrap="none" lIns="92075" tIns="46038" rIns="92075" bIns="46038" anchor="ctr"/>
            <a:lstStyle/>
            <a:p>
              <a:pPr algn="ctr" eaLnBrk="0" hangingPunct="0">
                <a:spcBef>
                  <a:spcPct val="0"/>
                </a:spcBef>
                <a:buClrTx/>
                <a:buFontTx/>
                <a:buNone/>
              </a:pPr>
              <a:r>
                <a:rPr lang="en-US" sz="1600"/>
                <a:t>Single-row </a:t>
              </a:r>
            </a:p>
            <a:p>
              <a:pPr algn="ctr" eaLnBrk="0" hangingPunct="0">
                <a:spcBef>
                  <a:spcPct val="0"/>
                </a:spcBef>
                <a:buClrTx/>
                <a:buFontTx/>
                <a:buNone/>
              </a:pPr>
              <a:r>
                <a:rPr lang="en-US" sz="1600"/>
                <a:t>functions</a:t>
              </a:r>
            </a:p>
          </p:txBody>
        </p:sp>
      </p:grpSp>
    </p:spTree>
    <p:extLst>
      <p:ext uri="{BB962C8B-B14F-4D97-AF65-F5344CB8AC3E}">
        <p14:creationId xmlns:p14="http://schemas.microsoft.com/office/powerpoint/2010/main" val="20565392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pPr>
              <a:spcBef>
                <a:spcPts val="480"/>
              </a:spcBef>
            </a:pPr>
            <a:r>
              <a:rPr lang="en-US" dirty="0" smtClean="0"/>
              <a:t>Single Row Functions:</a:t>
            </a:r>
          </a:p>
          <a:p>
            <a:pPr lvl="1">
              <a:spcBef>
                <a:spcPts val="480"/>
              </a:spcBef>
            </a:pPr>
            <a:r>
              <a:rPr lang="en-US" dirty="0" smtClean="0"/>
              <a:t>Numeric Function:</a:t>
            </a:r>
          </a:p>
          <a:p>
            <a:pPr lvl="2">
              <a:spcBef>
                <a:spcPts val="480"/>
              </a:spcBef>
            </a:pPr>
            <a:r>
              <a:rPr lang="en-US" dirty="0" smtClean="0"/>
              <a:t>Some of the numeric functions are :</a:t>
            </a:r>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grpSp>
        <p:nvGrpSpPr>
          <p:cNvPr id="12" name="Group 11"/>
          <p:cNvGrpSpPr/>
          <p:nvPr/>
        </p:nvGrpSpPr>
        <p:grpSpPr>
          <a:xfrm>
            <a:off x="3505200" y="2133601"/>
            <a:ext cx="2632074" cy="3838707"/>
            <a:chOff x="3387726" y="2209800"/>
            <a:chExt cx="2311400" cy="3498071"/>
          </a:xfrm>
        </p:grpSpPr>
        <p:sp>
          <p:nvSpPr>
            <p:cNvPr id="18" name="Rectangle 3"/>
            <p:cNvSpPr>
              <a:spLocks noChangeArrowheads="1"/>
            </p:cNvSpPr>
            <p:nvPr/>
          </p:nvSpPr>
          <p:spPr bwMode="blackWhite">
            <a:xfrm>
              <a:off x="3387726" y="2209800"/>
              <a:ext cx="2311400" cy="792163"/>
            </a:xfrm>
            <a:prstGeom prst="rect">
              <a:avLst/>
            </a:prstGeom>
            <a:solidFill>
              <a:srgbClr val="FF9999"/>
            </a:solidFill>
            <a:ln w="28575">
              <a:solidFill>
                <a:srgbClr val="000000"/>
              </a:solidFill>
              <a:miter lim="800000"/>
              <a:headEnd/>
              <a:tailEnd/>
            </a:ln>
            <a:effectLst/>
          </p:spPr>
          <p:txBody>
            <a:bodyPr wrap="none" lIns="92075" tIns="46038" rIns="92075" bIns="46038" anchor="ctr"/>
            <a:lstStyle/>
            <a:p>
              <a:pPr algn="ctr" eaLnBrk="0" hangingPunct="0">
                <a:spcBef>
                  <a:spcPct val="0"/>
                </a:spcBef>
                <a:buClrTx/>
                <a:buFontTx/>
                <a:buNone/>
              </a:pPr>
              <a:r>
                <a:rPr lang="en-US" dirty="0">
                  <a:latin typeface="+mj-lt"/>
                </a:rPr>
                <a:t>Numeric </a:t>
              </a:r>
            </a:p>
            <a:p>
              <a:pPr algn="ctr" eaLnBrk="0" hangingPunct="0">
                <a:spcBef>
                  <a:spcPct val="0"/>
                </a:spcBef>
                <a:buClrTx/>
                <a:buFontTx/>
                <a:buNone/>
              </a:pPr>
              <a:r>
                <a:rPr lang="en-US" dirty="0">
                  <a:latin typeface="+mj-lt"/>
                </a:rPr>
                <a:t>Functions</a:t>
              </a:r>
            </a:p>
          </p:txBody>
        </p:sp>
        <p:sp>
          <p:nvSpPr>
            <p:cNvPr id="19" name="Rectangle 4"/>
            <p:cNvSpPr>
              <a:spLocks noChangeArrowheads="1"/>
            </p:cNvSpPr>
            <p:nvPr/>
          </p:nvSpPr>
          <p:spPr bwMode="auto">
            <a:xfrm>
              <a:off x="3718816" y="3124200"/>
              <a:ext cx="1676399" cy="2583671"/>
            </a:xfrm>
            <a:prstGeom prst="rect">
              <a:avLst/>
            </a:prstGeom>
            <a:noFill/>
            <a:ln w="9525">
              <a:solidFill>
                <a:schemeClr val="accent1">
                  <a:lumMod val="75000"/>
                </a:schemeClr>
              </a:solidFill>
              <a:miter lim="800000"/>
              <a:headEnd/>
              <a:tailEnd/>
            </a:ln>
            <a:effectLst/>
          </p:spPr>
          <p:txBody>
            <a:bodyPr wrap="square" lIns="92075" tIns="46038" rIns="92075" bIns="46038">
              <a:spAutoFit/>
            </a:bodyPr>
            <a:lstStyle/>
            <a:p>
              <a:pPr algn="ctr" defTabSz="822325" eaLnBrk="0" hangingPunct="0">
                <a:lnSpc>
                  <a:spcPct val="90000"/>
                </a:lnSpc>
              </a:pPr>
              <a:r>
                <a:rPr lang="en-US" dirty="0">
                  <a:latin typeface="+mj-lt"/>
                </a:rPr>
                <a:t>ROUND</a:t>
              </a:r>
            </a:p>
            <a:p>
              <a:pPr algn="ctr" defTabSz="822325" eaLnBrk="0" hangingPunct="0">
                <a:lnSpc>
                  <a:spcPct val="90000"/>
                </a:lnSpc>
              </a:pPr>
              <a:r>
                <a:rPr lang="en-US" dirty="0">
                  <a:latin typeface="+mj-lt"/>
                </a:rPr>
                <a:t>TRUNC</a:t>
              </a:r>
            </a:p>
            <a:p>
              <a:pPr algn="ctr" defTabSz="822325" eaLnBrk="0" hangingPunct="0">
                <a:lnSpc>
                  <a:spcPct val="90000"/>
                </a:lnSpc>
              </a:pPr>
              <a:r>
                <a:rPr lang="en-US" dirty="0">
                  <a:latin typeface="+mj-lt"/>
                </a:rPr>
                <a:t>MOD</a:t>
              </a:r>
            </a:p>
            <a:p>
              <a:pPr algn="ctr" defTabSz="822325" eaLnBrk="0" hangingPunct="0">
                <a:lnSpc>
                  <a:spcPct val="90000"/>
                </a:lnSpc>
              </a:pPr>
              <a:r>
                <a:rPr lang="en-US" dirty="0">
                  <a:latin typeface="+mj-lt"/>
                </a:rPr>
                <a:t>SIGN</a:t>
              </a:r>
            </a:p>
            <a:p>
              <a:pPr algn="ctr" defTabSz="822325" eaLnBrk="0" hangingPunct="0">
                <a:lnSpc>
                  <a:spcPct val="90000"/>
                </a:lnSpc>
              </a:pPr>
              <a:r>
                <a:rPr lang="en-US" dirty="0">
                  <a:latin typeface="+mj-lt"/>
                </a:rPr>
                <a:t>POWER</a:t>
              </a:r>
            </a:p>
            <a:p>
              <a:pPr algn="ctr" defTabSz="822325" eaLnBrk="0" hangingPunct="0">
                <a:lnSpc>
                  <a:spcPct val="90000"/>
                </a:lnSpc>
              </a:pPr>
              <a:r>
                <a:rPr lang="en-US" dirty="0">
                  <a:latin typeface="+mj-lt"/>
                </a:rPr>
                <a:t>SQRT</a:t>
              </a:r>
            </a:p>
            <a:p>
              <a:pPr algn="ctr" defTabSz="822325" eaLnBrk="0" hangingPunct="0">
                <a:lnSpc>
                  <a:spcPct val="90000"/>
                </a:lnSpc>
              </a:pPr>
              <a:r>
                <a:rPr lang="en-US" dirty="0">
                  <a:latin typeface="+mj-lt"/>
                </a:rPr>
                <a:t>GREATEST</a:t>
              </a:r>
            </a:p>
            <a:p>
              <a:pPr algn="ctr" defTabSz="822325" eaLnBrk="0" hangingPunct="0">
                <a:lnSpc>
                  <a:spcPct val="90000"/>
                </a:lnSpc>
              </a:pPr>
              <a:r>
                <a:rPr lang="en-US" dirty="0">
                  <a:latin typeface="+mj-lt"/>
                </a:rPr>
                <a:t>LEAST</a:t>
              </a:r>
            </a:p>
            <a:p>
              <a:pPr algn="ctr" defTabSz="822325" eaLnBrk="0" hangingPunct="0">
                <a:lnSpc>
                  <a:spcPct val="90000"/>
                </a:lnSpc>
              </a:pPr>
              <a:r>
                <a:rPr lang="en-US" dirty="0">
                  <a:latin typeface="+mj-lt"/>
                </a:rPr>
                <a:t>SIN,COS,TAN</a:t>
              </a:r>
            </a:p>
            <a:p>
              <a:pPr algn="ctr" defTabSz="822325" eaLnBrk="0" hangingPunct="0">
                <a:lnSpc>
                  <a:spcPct val="90000"/>
                </a:lnSpc>
              </a:pPr>
              <a:r>
                <a:rPr lang="en-US" dirty="0">
                  <a:latin typeface="+mj-lt"/>
                </a:rPr>
                <a:t>LOG</a:t>
              </a:r>
            </a:p>
            <a:p>
              <a:pPr algn="ctr" defTabSz="822325" eaLnBrk="0" hangingPunct="0">
                <a:lnSpc>
                  <a:spcPct val="90000"/>
                </a:lnSpc>
              </a:pPr>
              <a:r>
                <a:rPr lang="en-US" dirty="0">
                  <a:latin typeface="+mj-lt"/>
                </a:rPr>
                <a:t>CEIL,FLOOR</a:t>
              </a:r>
            </a:p>
          </p:txBody>
        </p:sp>
      </p:grpSp>
    </p:spTree>
    <p:extLst>
      <p:ext uri="{BB962C8B-B14F-4D97-AF65-F5344CB8AC3E}">
        <p14:creationId xmlns:p14="http://schemas.microsoft.com/office/powerpoint/2010/main" val="26133303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pPr>
              <a:spcBef>
                <a:spcPts val="480"/>
              </a:spcBef>
            </a:pPr>
            <a:r>
              <a:rPr lang="en-US" dirty="0" smtClean="0"/>
              <a:t>Single Row Functions:</a:t>
            </a:r>
          </a:p>
          <a:p>
            <a:pPr lvl="1">
              <a:spcBef>
                <a:spcPts val="480"/>
              </a:spcBef>
            </a:pPr>
            <a:r>
              <a:rPr lang="en-US" dirty="0" smtClean="0"/>
              <a:t>Numeric Function:</a:t>
            </a:r>
          </a:p>
          <a:p>
            <a:pPr lvl="1"/>
            <a:endParaRPr lang="en-US" dirty="0" smtClean="0"/>
          </a:p>
          <a:p>
            <a:pPr lvl="1"/>
            <a:endParaRPr lang="en-US" dirty="0" smtClean="0"/>
          </a:p>
          <a:p>
            <a:pPr lvl="1"/>
            <a:endParaRPr lang="en-US" dirty="0" smtClean="0"/>
          </a:p>
          <a:p>
            <a:pPr lvl="2">
              <a:buNone/>
            </a:pPr>
            <a:endParaRPr lang="en-US" dirty="0" smtClean="0"/>
          </a:p>
        </p:txBody>
      </p:sp>
      <p:graphicFrame>
        <p:nvGraphicFramePr>
          <p:cNvPr id="7" name="Table 6"/>
          <p:cNvGraphicFramePr>
            <a:graphicFrameLocks noGrp="1"/>
          </p:cNvGraphicFramePr>
          <p:nvPr/>
        </p:nvGraphicFramePr>
        <p:xfrm>
          <a:off x="2286001" y="1905000"/>
          <a:ext cx="8001001" cy="4053840"/>
        </p:xfrm>
        <a:graphic>
          <a:graphicData uri="http://schemas.openxmlformats.org/drawingml/2006/table">
            <a:tbl>
              <a:tblPr firstRow="1" bandRow="1">
                <a:tableStyleId>{5C22544A-7EE6-4342-B048-85BDC9FD1C3A}</a:tableStyleId>
              </a:tblPr>
              <a:tblGrid>
                <a:gridCol w="1371600">
                  <a:extLst>
                    <a:ext uri="{9D8B030D-6E8A-4147-A177-3AD203B41FA5}">
                      <a16:colId xmlns="" xmlns:a16="http://schemas.microsoft.com/office/drawing/2014/main" val="20000"/>
                    </a:ext>
                  </a:extLst>
                </a:gridCol>
                <a:gridCol w="6629401">
                  <a:extLst>
                    <a:ext uri="{9D8B030D-6E8A-4147-A177-3AD203B41FA5}">
                      <a16:colId xmlns="" xmlns:a16="http://schemas.microsoft.com/office/drawing/2014/main" val="20001"/>
                    </a:ext>
                  </a:extLst>
                </a:gridCol>
              </a:tblGrid>
              <a:tr h="457200">
                <a:tc>
                  <a:txBody>
                    <a:bodyPr/>
                    <a:lstStyle/>
                    <a:p>
                      <a:r>
                        <a:rPr lang="en-US" sz="2000" dirty="0" smtClean="0"/>
                        <a:t>Function</a:t>
                      </a:r>
                      <a:endParaRPr lang="en-US" sz="2000" dirty="0"/>
                    </a:p>
                  </a:txBody>
                  <a:tcPr/>
                </a:tc>
                <a:tc>
                  <a:txBody>
                    <a:bodyPr/>
                    <a:lstStyle/>
                    <a:p>
                      <a:r>
                        <a:rPr lang="en-US" sz="2000" dirty="0" smtClean="0"/>
                        <a:t>Description</a:t>
                      </a:r>
                      <a:endParaRPr lang="en-US" sz="2000" dirty="0"/>
                    </a:p>
                  </a:txBody>
                  <a:tcPr/>
                </a:tc>
                <a:extLst>
                  <a:ext uri="{0D108BD9-81ED-4DB2-BD59-A6C34878D82A}">
                    <a16:rowId xmlns="" xmlns:a16="http://schemas.microsoft.com/office/drawing/2014/main" val="10000"/>
                  </a:ext>
                </a:extLst>
              </a:tr>
              <a:tr h="457200">
                <a:tc>
                  <a:txBody>
                    <a:bodyPr/>
                    <a:lstStyle/>
                    <a:p>
                      <a:r>
                        <a:rPr lang="en-US" sz="2000" dirty="0" smtClean="0"/>
                        <a:t>ABS</a:t>
                      </a:r>
                      <a:endParaRPr lang="en-US" sz="2000" dirty="0"/>
                    </a:p>
                  </a:txBody>
                  <a:tcPr/>
                </a:tc>
                <a:tc>
                  <a:txBody>
                    <a:bodyPr/>
                    <a:lstStyle/>
                    <a:p>
                      <a:r>
                        <a:rPr lang="en-US" sz="2000" dirty="0" smtClean="0"/>
                        <a:t>Returns</a:t>
                      </a:r>
                      <a:r>
                        <a:rPr lang="en-US" sz="2000" baseline="0" dirty="0" smtClean="0"/>
                        <a:t> the absolute of the value</a:t>
                      </a:r>
                      <a:endParaRPr lang="en-US" sz="2000" dirty="0"/>
                    </a:p>
                  </a:txBody>
                  <a:tcPr/>
                </a:tc>
                <a:extLst>
                  <a:ext uri="{0D108BD9-81ED-4DB2-BD59-A6C34878D82A}">
                    <a16:rowId xmlns="" xmlns:a16="http://schemas.microsoft.com/office/drawing/2014/main" val="10001"/>
                  </a:ext>
                </a:extLst>
              </a:tr>
              <a:tr h="457200">
                <a:tc>
                  <a:txBody>
                    <a:bodyPr/>
                    <a:lstStyle/>
                    <a:p>
                      <a:r>
                        <a:rPr lang="en-US" sz="2000" dirty="0" smtClean="0"/>
                        <a:t>FLOOR</a:t>
                      </a:r>
                      <a:endParaRPr lang="en-US" sz="2000" dirty="0"/>
                    </a:p>
                  </a:txBody>
                  <a:tcPr/>
                </a:tc>
                <a:tc>
                  <a:txBody>
                    <a:bodyPr/>
                    <a:lstStyle/>
                    <a:p>
                      <a:r>
                        <a:rPr lang="en-US" sz="2000" dirty="0" smtClean="0"/>
                        <a:t>Returns largest integer equal to or less than n. </a:t>
                      </a:r>
                      <a:endParaRPr lang="en-US" sz="2000" dirty="0"/>
                    </a:p>
                  </a:txBody>
                  <a:tcPr/>
                </a:tc>
                <a:extLst>
                  <a:ext uri="{0D108BD9-81ED-4DB2-BD59-A6C34878D82A}">
                    <a16:rowId xmlns="" xmlns:a16="http://schemas.microsoft.com/office/drawing/2014/main" val="10002"/>
                  </a:ext>
                </a:extLst>
              </a:tr>
              <a:tr h="457200">
                <a:tc>
                  <a:txBody>
                    <a:bodyPr/>
                    <a:lstStyle/>
                    <a:p>
                      <a:r>
                        <a:rPr lang="en-US" sz="2000" dirty="0" smtClean="0"/>
                        <a:t>CEIL</a:t>
                      </a:r>
                      <a:endParaRPr lang="en-US" sz="2000" dirty="0"/>
                    </a:p>
                  </a:txBody>
                  <a:tcPr/>
                </a:tc>
                <a:tc>
                  <a:txBody>
                    <a:bodyPr/>
                    <a:lstStyle/>
                    <a:p>
                      <a:r>
                        <a:rPr lang="en-US" sz="2000" dirty="0" smtClean="0"/>
                        <a:t>Returns </a:t>
                      </a:r>
                      <a:r>
                        <a:rPr lang="en-US" sz="2000" baseline="0" dirty="0" smtClean="0"/>
                        <a:t> s</a:t>
                      </a:r>
                      <a:r>
                        <a:rPr lang="en-US" sz="2000" dirty="0" smtClean="0"/>
                        <a:t>mallest integer equal to or greater than n. </a:t>
                      </a:r>
                      <a:endParaRPr lang="en-US" sz="2000" dirty="0"/>
                    </a:p>
                  </a:txBody>
                  <a:tcPr/>
                </a:tc>
                <a:extLst>
                  <a:ext uri="{0D108BD9-81ED-4DB2-BD59-A6C34878D82A}">
                    <a16:rowId xmlns="" xmlns:a16="http://schemas.microsoft.com/office/drawing/2014/main" val="10003"/>
                  </a:ext>
                </a:extLst>
              </a:tr>
              <a:tr h="457200">
                <a:tc>
                  <a:txBody>
                    <a:bodyPr/>
                    <a:lstStyle/>
                    <a:p>
                      <a:r>
                        <a:rPr lang="en-US" sz="2000" dirty="0" smtClean="0"/>
                        <a:t>MOD</a:t>
                      </a:r>
                      <a:endParaRPr lang="en-US" sz="2000" dirty="0"/>
                    </a:p>
                  </a:txBody>
                  <a:tcPr/>
                </a:tc>
                <a:tc>
                  <a:txBody>
                    <a:bodyPr/>
                    <a:lstStyle/>
                    <a:p>
                      <a:r>
                        <a:rPr lang="en-US" sz="2000" dirty="0" smtClean="0"/>
                        <a:t>MOD returns the remainder of n2 divided by n1.</a:t>
                      </a:r>
                      <a:endParaRPr lang="en-US" sz="2000" dirty="0"/>
                    </a:p>
                  </a:txBody>
                  <a:tcPr/>
                </a:tc>
                <a:extLst>
                  <a:ext uri="{0D108BD9-81ED-4DB2-BD59-A6C34878D82A}">
                    <a16:rowId xmlns="" xmlns:a16="http://schemas.microsoft.com/office/drawing/2014/main" val="10004"/>
                  </a:ext>
                </a:extLst>
              </a:tr>
              <a:tr h="457200">
                <a:tc>
                  <a:txBody>
                    <a:bodyPr/>
                    <a:lstStyle/>
                    <a:p>
                      <a:r>
                        <a:rPr lang="en-US" sz="2000" dirty="0" smtClean="0"/>
                        <a:t>POWER</a:t>
                      </a:r>
                      <a:endParaRPr lang="en-US" sz="2000" dirty="0"/>
                    </a:p>
                  </a:txBody>
                  <a:tcPr/>
                </a:tc>
                <a:tc>
                  <a:txBody>
                    <a:bodyPr/>
                    <a:lstStyle/>
                    <a:p>
                      <a:r>
                        <a:rPr lang="en-US" sz="2000" dirty="0" smtClean="0"/>
                        <a:t>POWER returns n2 raised to the n1 power</a:t>
                      </a:r>
                      <a:endParaRPr lang="en-US" sz="2000" dirty="0"/>
                    </a:p>
                  </a:txBody>
                  <a:tcPr/>
                </a:tc>
                <a:extLst>
                  <a:ext uri="{0D108BD9-81ED-4DB2-BD59-A6C34878D82A}">
                    <a16:rowId xmlns="" xmlns:a16="http://schemas.microsoft.com/office/drawing/2014/main" val="10005"/>
                  </a:ext>
                </a:extLst>
              </a:tr>
              <a:tr h="457200">
                <a:tc>
                  <a:txBody>
                    <a:bodyPr/>
                    <a:lstStyle/>
                    <a:p>
                      <a:r>
                        <a:rPr lang="en-US" sz="2000" dirty="0" smtClean="0"/>
                        <a:t>ROUND</a:t>
                      </a:r>
                      <a:endParaRPr lang="en-US" sz="2000" dirty="0"/>
                    </a:p>
                  </a:txBody>
                  <a:tcPr/>
                </a:tc>
                <a:tc>
                  <a:txBody>
                    <a:bodyPr/>
                    <a:lstStyle/>
                    <a:p>
                      <a:r>
                        <a:rPr lang="en-US" sz="2000" dirty="0" smtClean="0"/>
                        <a:t>ROUND returns n rounded to integer places to the right of the decimal point. If you omit integer, then n is rounded to 0 places. The argument integer can be negative to round off digits left of the decimal point.</a:t>
                      </a:r>
                      <a:endParaRPr lang="en-US" sz="2000" dirty="0"/>
                    </a:p>
                  </a:txBody>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6883515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pPr>
              <a:spcBef>
                <a:spcPts val="480"/>
              </a:spcBef>
            </a:pPr>
            <a:r>
              <a:rPr lang="en-US" dirty="0" smtClean="0"/>
              <a:t>Single Row Functions:</a:t>
            </a:r>
          </a:p>
          <a:p>
            <a:pPr lvl="1">
              <a:spcBef>
                <a:spcPts val="480"/>
              </a:spcBef>
            </a:pPr>
            <a:r>
              <a:rPr lang="en-US" dirty="0" smtClean="0"/>
              <a:t>Numeric Function:</a:t>
            </a:r>
          </a:p>
          <a:p>
            <a:pPr lvl="1"/>
            <a:endParaRPr lang="en-US" dirty="0" smtClean="0"/>
          </a:p>
          <a:p>
            <a:pPr lvl="1"/>
            <a:endParaRPr lang="en-US" dirty="0" smtClean="0"/>
          </a:p>
          <a:p>
            <a:pPr lvl="1"/>
            <a:endParaRPr lang="en-US" dirty="0" smtClean="0"/>
          </a:p>
          <a:p>
            <a:pPr lvl="2">
              <a:buNone/>
            </a:pPr>
            <a:endParaRPr lang="en-US" dirty="0" smtClean="0"/>
          </a:p>
        </p:txBody>
      </p:sp>
      <p:graphicFrame>
        <p:nvGraphicFramePr>
          <p:cNvPr id="7" name="Table 6"/>
          <p:cNvGraphicFramePr>
            <a:graphicFrameLocks noGrp="1"/>
          </p:cNvGraphicFramePr>
          <p:nvPr/>
        </p:nvGraphicFramePr>
        <p:xfrm>
          <a:off x="2286001" y="1882698"/>
          <a:ext cx="8001001" cy="4450080"/>
        </p:xfrm>
        <a:graphic>
          <a:graphicData uri="http://schemas.openxmlformats.org/drawingml/2006/table">
            <a:tbl>
              <a:tblPr firstRow="1" bandRow="1">
                <a:tableStyleId>{5C22544A-7EE6-4342-B048-85BDC9FD1C3A}</a:tableStyleId>
              </a:tblPr>
              <a:tblGrid>
                <a:gridCol w="1371600">
                  <a:extLst>
                    <a:ext uri="{9D8B030D-6E8A-4147-A177-3AD203B41FA5}">
                      <a16:colId xmlns="" xmlns:a16="http://schemas.microsoft.com/office/drawing/2014/main" val="20000"/>
                    </a:ext>
                  </a:extLst>
                </a:gridCol>
                <a:gridCol w="6629401">
                  <a:extLst>
                    <a:ext uri="{9D8B030D-6E8A-4147-A177-3AD203B41FA5}">
                      <a16:colId xmlns="" xmlns:a16="http://schemas.microsoft.com/office/drawing/2014/main" val="20001"/>
                    </a:ext>
                  </a:extLst>
                </a:gridCol>
              </a:tblGrid>
              <a:tr h="457200">
                <a:tc>
                  <a:txBody>
                    <a:bodyPr/>
                    <a:lstStyle/>
                    <a:p>
                      <a:r>
                        <a:rPr lang="en-US" sz="2000" dirty="0" smtClean="0"/>
                        <a:t>Function</a:t>
                      </a:r>
                      <a:endParaRPr lang="en-US" sz="2000" dirty="0"/>
                    </a:p>
                  </a:txBody>
                  <a:tcPr/>
                </a:tc>
                <a:tc>
                  <a:txBody>
                    <a:bodyPr/>
                    <a:lstStyle/>
                    <a:p>
                      <a:r>
                        <a:rPr lang="en-US" sz="2000" dirty="0" smtClean="0"/>
                        <a:t>Description</a:t>
                      </a:r>
                      <a:endParaRPr lang="en-US" sz="2000" dirty="0"/>
                    </a:p>
                  </a:txBody>
                  <a:tcPr/>
                </a:tc>
                <a:extLst>
                  <a:ext uri="{0D108BD9-81ED-4DB2-BD59-A6C34878D82A}">
                    <a16:rowId xmlns="" xmlns:a16="http://schemas.microsoft.com/office/drawing/2014/main" val="10000"/>
                  </a:ext>
                </a:extLst>
              </a:tr>
              <a:tr h="457200">
                <a:tc>
                  <a:txBody>
                    <a:bodyPr/>
                    <a:lstStyle/>
                    <a:p>
                      <a:r>
                        <a:rPr lang="en-US" sz="2000" dirty="0" smtClean="0"/>
                        <a:t>SIGN</a:t>
                      </a:r>
                      <a:endParaRPr lang="en-US" sz="2000" dirty="0"/>
                    </a:p>
                  </a:txBody>
                  <a:tcPr/>
                </a:tc>
                <a:tc>
                  <a:txBody>
                    <a:bodyPr/>
                    <a:lstStyle/>
                    <a:p>
                      <a:r>
                        <a:rPr lang="en-US" sz="2000" dirty="0" smtClean="0"/>
                        <a:t>SIGN returns the sign of n. This function takes as an argument any numeric </a:t>
                      </a:r>
                      <a:r>
                        <a:rPr lang="en-US" sz="2000" dirty="0" err="1" smtClean="0"/>
                        <a:t>datatype</a:t>
                      </a:r>
                      <a:r>
                        <a:rPr lang="en-US" sz="2000" dirty="0" smtClean="0"/>
                        <a:t>, or any nonnumeric </a:t>
                      </a:r>
                      <a:r>
                        <a:rPr lang="en-US" sz="2000" dirty="0" err="1" smtClean="0"/>
                        <a:t>datatype</a:t>
                      </a:r>
                      <a:r>
                        <a:rPr lang="en-US" sz="2000" dirty="0" smtClean="0"/>
                        <a:t> that can be implicitly converted to NUMBER, and returns NUMBER. of NUMBER type, the sign is:</a:t>
                      </a:r>
                      <a:br>
                        <a:rPr lang="en-US" sz="2000" dirty="0" smtClean="0"/>
                      </a:br>
                      <a:r>
                        <a:rPr lang="en-US" sz="2000" dirty="0" smtClean="0"/>
                        <a:t>-1 if n&lt;0</a:t>
                      </a:r>
                      <a:br>
                        <a:rPr lang="en-US" sz="2000" dirty="0" smtClean="0"/>
                      </a:br>
                      <a:r>
                        <a:rPr lang="en-US" sz="2000" dirty="0" smtClean="0"/>
                        <a:t>0 if n=0</a:t>
                      </a:r>
                      <a:br>
                        <a:rPr lang="en-US" sz="2000" dirty="0" smtClean="0"/>
                      </a:br>
                      <a:r>
                        <a:rPr lang="en-US" sz="2000" dirty="0" smtClean="0"/>
                        <a:t>1 if n&gt;0</a:t>
                      </a:r>
                      <a:endParaRPr lang="en-US" sz="2000" dirty="0"/>
                    </a:p>
                  </a:txBody>
                  <a:tcPr/>
                </a:tc>
                <a:extLst>
                  <a:ext uri="{0D108BD9-81ED-4DB2-BD59-A6C34878D82A}">
                    <a16:rowId xmlns="" xmlns:a16="http://schemas.microsoft.com/office/drawing/2014/main" val="10001"/>
                  </a:ext>
                </a:extLst>
              </a:tr>
              <a:tr h="457200">
                <a:tc>
                  <a:txBody>
                    <a:bodyPr/>
                    <a:lstStyle/>
                    <a:p>
                      <a:r>
                        <a:rPr lang="en-US" sz="2000" dirty="0" smtClean="0"/>
                        <a:t>SQRT</a:t>
                      </a:r>
                      <a:endParaRPr lang="en-US" sz="2000" dirty="0"/>
                    </a:p>
                  </a:txBody>
                  <a:tcPr/>
                </a:tc>
                <a:tc>
                  <a:txBody>
                    <a:bodyPr/>
                    <a:lstStyle/>
                    <a:p>
                      <a:r>
                        <a:rPr lang="en-US" sz="2000" dirty="0" smtClean="0"/>
                        <a:t>SQRT returns the square root of n.</a:t>
                      </a:r>
                      <a:endParaRPr lang="en-US" sz="2000" dirty="0"/>
                    </a:p>
                  </a:txBody>
                  <a:tcPr/>
                </a:tc>
                <a:extLst>
                  <a:ext uri="{0D108BD9-81ED-4DB2-BD59-A6C34878D82A}">
                    <a16:rowId xmlns="" xmlns:a16="http://schemas.microsoft.com/office/drawing/2014/main" val="10002"/>
                  </a:ext>
                </a:extLst>
              </a:tr>
              <a:tr h="457200">
                <a:tc>
                  <a:txBody>
                    <a:bodyPr/>
                    <a:lstStyle/>
                    <a:p>
                      <a:r>
                        <a:rPr lang="en-US" sz="2000" dirty="0" smtClean="0"/>
                        <a:t>TRUNC</a:t>
                      </a:r>
                      <a:endParaRPr lang="en-US" sz="2000" dirty="0"/>
                    </a:p>
                  </a:txBody>
                  <a:tcPr/>
                </a:tc>
                <a:tc>
                  <a:txBody>
                    <a:bodyPr/>
                    <a:lstStyle/>
                    <a:p>
                      <a:r>
                        <a:rPr lang="en-US" sz="2000" dirty="0" smtClean="0"/>
                        <a:t>The TRUNC (number) function returns n1 truncated to n2 decimal places. If n2 is omitted, then n1 is truncated to 0 places. n2 can be negative to truncate (make zero) n2 digits left of the decimal point.</a:t>
                      </a:r>
                      <a:endParaRPr lang="en-US" sz="2000" dirty="0"/>
                    </a:p>
                  </a:txBody>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530527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525000" y="981076"/>
            <a:ext cx="1085850" cy="1152525"/>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normAutofit/>
          </a:bodyPr>
          <a:lstStyle/>
          <a:p>
            <a:r>
              <a:rPr lang="en-US" dirty="0" smtClean="0"/>
              <a:t>Single Row Functions:</a:t>
            </a:r>
          </a:p>
          <a:p>
            <a:pPr lvl="1"/>
            <a:r>
              <a:rPr lang="en-US" dirty="0" smtClean="0"/>
              <a:t>Numeric Functions :</a:t>
            </a:r>
          </a:p>
          <a:p>
            <a:pPr lvl="2"/>
            <a:r>
              <a:rPr lang="en-US" dirty="0" smtClean="0"/>
              <a:t>Example :</a:t>
            </a:r>
          </a:p>
          <a:p>
            <a:pPr lvl="2"/>
            <a:endParaRPr lang="en-US" dirty="0" smtClean="0"/>
          </a:p>
          <a:p>
            <a:pPr lvl="2"/>
            <a:endParaRPr lang="en-US" dirty="0" smtClean="0"/>
          </a:p>
          <a:p>
            <a:pPr lvl="2"/>
            <a:endParaRPr lang="en-US" dirty="0" smtClean="0"/>
          </a:p>
          <a:p>
            <a:pPr lvl="2"/>
            <a:endParaRPr lang="en-US" dirty="0" smtClean="0"/>
          </a:p>
          <a:p>
            <a:pPr lvl="2"/>
            <a:endParaRPr lang="en-US" dirty="0"/>
          </a:p>
          <a:p>
            <a:pPr lvl="2"/>
            <a:endParaRPr lang="en-US" dirty="0" smtClean="0"/>
          </a:p>
          <a:p>
            <a:pPr lvl="2"/>
            <a:endParaRPr lang="en-US" dirty="0" smtClean="0"/>
          </a:p>
          <a:p>
            <a:pPr lvl="2"/>
            <a:endParaRPr lang="en-US" dirty="0" smtClean="0"/>
          </a:p>
          <a:p>
            <a:pPr lvl="2"/>
            <a:r>
              <a:rPr lang="en-US" dirty="0" smtClean="0"/>
              <a:t>Output </a:t>
            </a:r>
          </a:p>
          <a:p>
            <a:pPr lvl="3"/>
            <a:r>
              <a:rPr lang="en-US" dirty="0" smtClean="0"/>
              <a:t>TRUNC : 44.4</a:t>
            </a:r>
          </a:p>
          <a:p>
            <a:pPr lvl="3"/>
            <a:r>
              <a:rPr lang="en-US" dirty="0" smtClean="0"/>
              <a:t>ROUND : 44.5</a:t>
            </a:r>
          </a:p>
          <a:p>
            <a:pPr lvl="3"/>
            <a:r>
              <a:rPr lang="en-US" dirty="0" smtClean="0"/>
              <a:t>CEIL : 45</a:t>
            </a:r>
          </a:p>
          <a:p>
            <a:pPr lvl="3"/>
            <a:r>
              <a:rPr lang="en-US" dirty="0" smtClean="0"/>
              <a:t>FLOOR : 44</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buNone/>
            </a:pPr>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sp>
        <p:nvSpPr>
          <p:cNvPr id="7" name="Rounded Rectangle 6"/>
          <p:cNvSpPr/>
          <p:nvPr/>
        </p:nvSpPr>
        <p:spPr bwMode="auto">
          <a:xfrm>
            <a:off x="2438400" y="2133600"/>
            <a:ext cx="7391400" cy="1219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Times New Roman" pitchFamily="18" charset="0"/>
                <a:cs typeface="Times New Roman" pitchFamily="18" charset="0"/>
              </a:rPr>
              <a:t>SELECT TRUNC(44.46,1),ROUND(44.46,1),CEIL(44.46),FLOOR(44.46)</a:t>
            </a:r>
          </a:p>
          <a:p>
            <a:r>
              <a:rPr lang="en-US" dirty="0">
                <a:solidFill>
                  <a:schemeClr val="tx1">
                    <a:lumMod val="95000"/>
                    <a:lumOff val="5000"/>
                  </a:schemeClr>
                </a:solidFill>
                <a:latin typeface="Times New Roman" pitchFamily="18" charset="0"/>
                <a:cs typeface="Times New Roman" pitchFamily="18" charset="0"/>
              </a:rPr>
              <a:t>FROM Dual;</a:t>
            </a:r>
          </a:p>
          <a:p>
            <a:r>
              <a:rPr lang="en-US" dirty="0">
                <a:solidFill>
                  <a:schemeClr val="tx1">
                    <a:lumMod val="95000"/>
                    <a:lumOff val="5000"/>
                  </a:schemeClr>
                </a:solidFill>
                <a:latin typeface="Times New Roman" pitchFamily="18" charset="0"/>
                <a:cs typeface="Times New Roman" pitchFamily="18" charset="0"/>
              </a:rPr>
              <a:t/>
            </a:r>
            <a:br>
              <a:rPr lang="en-US" dirty="0">
                <a:solidFill>
                  <a:schemeClr val="tx1">
                    <a:lumMod val="95000"/>
                    <a:lumOff val="5000"/>
                  </a:schemeClr>
                </a:solidFill>
                <a:latin typeface="Times New Roman" pitchFamily="18" charset="0"/>
                <a:cs typeface="Times New Roman" pitchFamily="18" charset="0"/>
              </a:rPr>
            </a:br>
            <a:endParaRPr lang="en-US" dirty="0">
              <a:solidFill>
                <a:schemeClr val="tx1">
                  <a:lumMod val="95000"/>
                  <a:lumOff val="5000"/>
                </a:schemeClr>
              </a:solidFill>
              <a:latin typeface="Times New Roman" pitchFamily="18" charset="0"/>
              <a:cs typeface="Times New Roman" pitchFamily="18" charset="0"/>
            </a:endParaRPr>
          </a:p>
          <a:p>
            <a:pPr eaLnBrk="0" fontAlgn="base" hangingPunct="0">
              <a:spcBef>
                <a:spcPct val="0"/>
              </a:spcBef>
              <a:spcAft>
                <a:spcPct val="0"/>
              </a:spcAft>
            </a:pPr>
            <a:endParaRPr lang="en-US" sz="2400" dirty="0">
              <a:latin typeface="Times New Roman" pitchFamily="18" charset="0"/>
            </a:endParaRPr>
          </a:p>
        </p:txBody>
      </p:sp>
    </p:spTree>
    <p:extLst>
      <p:ext uri="{BB962C8B-B14F-4D97-AF65-F5344CB8AC3E}">
        <p14:creationId xmlns:p14="http://schemas.microsoft.com/office/powerpoint/2010/main" val="4743905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pPr>
              <a:spcBef>
                <a:spcPts val="480"/>
              </a:spcBef>
            </a:pPr>
            <a:r>
              <a:rPr lang="en-US" dirty="0" smtClean="0"/>
              <a:t>Single Row Functions:</a:t>
            </a:r>
          </a:p>
          <a:p>
            <a:pPr lvl="1">
              <a:spcBef>
                <a:spcPts val="480"/>
              </a:spcBef>
            </a:pPr>
            <a:r>
              <a:rPr lang="en-US" dirty="0" smtClean="0"/>
              <a:t>Character Function:</a:t>
            </a:r>
          </a:p>
          <a:p>
            <a:pPr lvl="2">
              <a:spcBef>
                <a:spcPts val="480"/>
              </a:spcBef>
            </a:pPr>
            <a:r>
              <a:rPr lang="en-US" dirty="0" smtClean="0"/>
              <a:t>Some of the character functions are :</a:t>
            </a:r>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grpSp>
        <p:nvGrpSpPr>
          <p:cNvPr id="17" name="Group 10"/>
          <p:cNvGrpSpPr>
            <a:grpSpLocks/>
          </p:cNvGrpSpPr>
          <p:nvPr/>
        </p:nvGrpSpPr>
        <p:grpSpPr bwMode="auto">
          <a:xfrm>
            <a:off x="2471738" y="2142894"/>
            <a:ext cx="7162800" cy="4211638"/>
            <a:chOff x="615" y="1081"/>
            <a:chExt cx="4512" cy="2653"/>
          </a:xfrm>
        </p:grpSpPr>
        <p:sp>
          <p:nvSpPr>
            <p:cNvPr id="18" name="Rectangle 3"/>
            <p:cNvSpPr>
              <a:spLocks noChangeArrowheads="1"/>
            </p:cNvSpPr>
            <p:nvPr/>
          </p:nvSpPr>
          <p:spPr bwMode="blackWhite">
            <a:xfrm>
              <a:off x="2152" y="1081"/>
              <a:ext cx="1456" cy="499"/>
            </a:xfrm>
            <a:prstGeom prst="rect">
              <a:avLst/>
            </a:prstGeom>
            <a:solidFill>
              <a:srgbClr val="FF9999"/>
            </a:solidFill>
            <a:ln w="28575">
              <a:solidFill>
                <a:schemeClr val="accent1">
                  <a:lumMod val="75000"/>
                </a:schemeClr>
              </a:solidFill>
              <a:miter lim="800000"/>
              <a:headEnd/>
              <a:tailEnd/>
            </a:ln>
            <a:effectLst/>
          </p:spPr>
          <p:txBody>
            <a:bodyPr wrap="none" lIns="92075" tIns="46038" rIns="92075" bIns="46038" anchor="ctr"/>
            <a:lstStyle/>
            <a:p>
              <a:pPr algn="ctr" eaLnBrk="0" hangingPunct="0">
                <a:spcBef>
                  <a:spcPct val="0"/>
                </a:spcBef>
                <a:buClrTx/>
                <a:buFontTx/>
                <a:buNone/>
              </a:pPr>
              <a:r>
                <a:rPr lang="en-US" dirty="0">
                  <a:latin typeface="+mj-lt"/>
                </a:rPr>
                <a:t>Character</a:t>
              </a:r>
            </a:p>
            <a:p>
              <a:pPr algn="ctr" eaLnBrk="0" hangingPunct="0">
                <a:spcBef>
                  <a:spcPct val="0"/>
                </a:spcBef>
                <a:buClrTx/>
                <a:buFontTx/>
                <a:buNone/>
              </a:pPr>
              <a:r>
                <a:rPr lang="en-US" dirty="0">
                  <a:latin typeface="+mj-lt"/>
                </a:rPr>
                <a:t>functions</a:t>
              </a:r>
            </a:p>
          </p:txBody>
        </p:sp>
        <p:sp>
          <p:nvSpPr>
            <p:cNvPr id="19" name="Rectangle 4"/>
            <p:cNvSpPr>
              <a:spLocks noChangeArrowheads="1"/>
            </p:cNvSpPr>
            <p:nvPr/>
          </p:nvSpPr>
          <p:spPr bwMode="auto">
            <a:xfrm>
              <a:off x="1290" y="2576"/>
              <a:ext cx="699" cy="530"/>
            </a:xfrm>
            <a:prstGeom prst="rect">
              <a:avLst/>
            </a:prstGeom>
            <a:noFill/>
            <a:ln w="9525">
              <a:solidFill>
                <a:schemeClr val="accent1">
                  <a:lumMod val="75000"/>
                </a:schemeClr>
              </a:solidFill>
              <a:miter lim="800000"/>
              <a:headEnd/>
              <a:tailEnd/>
            </a:ln>
            <a:effectLst/>
          </p:spPr>
          <p:txBody>
            <a:bodyPr wrap="none" lIns="92075" tIns="46038" rIns="92075" bIns="46038">
              <a:spAutoFit/>
            </a:bodyPr>
            <a:lstStyle/>
            <a:p>
              <a:pPr algn="ctr" defTabSz="822325" eaLnBrk="0" hangingPunct="0">
                <a:lnSpc>
                  <a:spcPct val="90000"/>
                </a:lnSpc>
              </a:pPr>
              <a:r>
                <a:rPr lang="en-US">
                  <a:latin typeface="+mj-lt"/>
                </a:rPr>
                <a:t>LOWER</a:t>
              </a:r>
            </a:p>
            <a:p>
              <a:pPr algn="ctr" defTabSz="822325" eaLnBrk="0" hangingPunct="0">
                <a:lnSpc>
                  <a:spcPct val="90000"/>
                </a:lnSpc>
              </a:pPr>
              <a:r>
                <a:rPr lang="en-US">
                  <a:latin typeface="+mj-lt"/>
                </a:rPr>
                <a:t>UPPER</a:t>
              </a:r>
            </a:p>
            <a:p>
              <a:pPr algn="ctr" defTabSz="822325" eaLnBrk="0" hangingPunct="0">
                <a:lnSpc>
                  <a:spcPct val="90000"/>
                </a:lnSpc>
              </a:pPr>
              <a:r>
                <a:rPr lang="en-US">
                  <a:latin typeface="+mj-lt"/>
                </a:rPr>
                <a:t>INITCAP</a:t>
              </a:r>
            </a:p>
          </p:txBody>
        </p:sp>
        <p:sp>
          <p:nvSpPr>
            <p:cNvPr id="20" name="Rectangle 5"/>
            <p:cNvSpPr>
              <a:spLocks noChangeArrowheads="1"/>
            </p:cNvSpPr>
            <p:nvPr/>
          </p:nvSpPr>
          <p:spPr bwMode="auto">
            <a:xfrm>
              <a:off x="3426" y="2576"/>
              <a:ext cx="1488" cy="1158"/>
            </a:xfrm>
            <a:prstGeom prst="rect">
              <a:avLst/>
            </a:prstGeom>
            <a:noFill/>
            <a:ln w="9525">
              <a:solidFill>
                <a:schemeClr val="accent1">
                  <a:lumMod val="75000"/>
                </a:schemeClr>
              </a:solidFill>
              <a:miter lim="800000"/>
              <a:headEnd/>
              <a:tailEnd/>
            </a:ln>
            <a:effectLst/>
          </p:spPr>
          <p:txBody>
            <a:bodyPr wrap="square" lIns="92075" tIns="46038" rIns="92075" bIns="46038">
              <a:spAutoFit/>
            </a:bodyPr>
            <a:lstStyle/>
            <a:p>
              <a:pPr algn="ctr" defTabSz="822325" eaLnBrk="0" hangingPunct="0">
                <a:lnSpc>
                  <a:spcPct val="90000"/>
                </a:lnSpc>
              </a:pPr>
              <a:r>
                <a:rPr lang="en-US" dirty="0">
                  <a:latin typeface="+mj-lt"/>
                </a:rPr>
                <a:t>CONCAT</a:t>
              </a:r>
            </a:p>
            <a:p>
              <a:pPr algn="ctr" defTabSz="822325" eaLnBrk="0" hangingPunct="0">
                <a:lnSpc>
                  <a:spcPct val="90000"/>
                </a:lnSpc>
              </a:pPr>
              <a:r>
                <a:rPr lang="en-US" dirty="0">
                  <a:latin typeface="+mj-lt"/>
                </a:rPr>
                <a:t>SUBSTR</a:t>
              </a:r>
            </a:p>
            <a:p>
              <a:pPr algn="ctr" defTabSz="822325" eaLnBrk="0" hangingPunct="0">
                <a:lnSpc>
                  <a:spcPct val="90000"/>
                </a:lnSpc>
              </a:pPr>
              <a:r>
                <a:rPr lang="en-US" dirty="0">
                  <a:latin typeface="+mj-lt"/>
                </a:rPr>
                <a:t>LENGTH</a:t>
              </a:r>
            </a:p>
            <a:p>
              <a:pPr algn="ctr" defTabSz="822325" eaLnBrk="0" hangingPunct="0">
                <a:lnSpc>
                  <a:spcPct val="90000"/>
                </a:lnSpc>
              </a:pPr>
              <a:r>
                <a:rPr lang="en-US" dirty="0">
                  <a:latin typeface="+mj-lt"/>
                </a:rPr>
                <a:t>INSTR</a:t>
              </a:r>
            </a:p>
            <a:p>
              <a:pPr algn="ctr" defTabSz="822325" eaLnBrk="0" hangingPunct="0">
                <a:lnSpc>
                  <a:spcPct val="90000"/>
                </a:lnSpc>
              </a:pPr>
              <a:r>
                <a:rPr lang="en-US" dirty="0">
                  <a:latin typeface="+mj-lt"/>
                </a:rPr>
                <a:t>LPAD | RPAD</a:t>
              </a:r>
            </a:p>
            <a:p>
              <a:pPr algn="ctr" defTabSz="822325" eaLnBrk="0" hangingPunct="0">
                <a:lnSpc>
                  <a:spcPct val="90000"/>
                </a:lnSpc>
              </a:pPr>
              <a:r>
                <a:rPr lang="en-US" dirty="0">
                  <a:latin typeface="+mj-lt"/>
                </a:rPr>
                <a:t>RTRIM|LTRIM|TRIM</a:t>
              </a:r>
            </a:p>
            <a:p>
              <a:pPr algn="ctr" defTabSz="822325" eaLnBrk="0" hangingPunct="0">
                <a:lnSpc>
                  <a:spcPct val="90000"/>
                </a:lnSpc>
              </a:pPr>
              <a:r>
                <a:rPr lang="en-US" dirty="0">
                  <a:latin typeface="+mj-lt"/>
                </a:rPr>
                <a:t>REPLACE</a:t>
              </a:r>
            </a:p>
          </p:txBody>
        </p:sp>
        <p:sp>
          <p:nvSpPr>
            <p:cNvPr id="21" name="Line 6"/>
            <p:cNvSpPr>
              <a:spLocks noChangeShapeType="1"/>
            </p:cNvSpPr>
            <p:nvPr/>
          </p:nvSpPr>
          <p:spPr bwMode="auto">
            <a:xfrm flipV="1">
              <a:off x="2880" y="1581"/>
              <a:ext cx="0" cy="202"/>
            </a:xfrm>
            <a:prstGeom prst="line">
              <a:avLst/>
            </a:prstGeom>
            <a:noFill/>
            <a:ln w="28575">
              <a:solidFill>
                <a:schemeClr val="accent1">
                  <a:lumMod val="75000"/>
                </a:schemeClr>
              </a:solidFill>
              <a:round/>
              <a:headEnd type="none" w="sm" len="sm"/>
              <a:tailEnd type="none" w="sm" len="sm"/>
            </a:ln>
            <a:effectLst/>
          </p:spPr>
          <p:txBody>
            <a:bodyPr/>
            <a:lstStyle/>
            <a:p>
              <a:pPr algn="ctr"/>
              <a:endParaRPr lang="en-US">
                <a:latin typeface="+mj-lt"/>
              </a:endParaRPr>
            </a:p>
          </p:txBody>
        </p:sp>
        <p:sp>
          <p:nvSpPr>
            <p:cNvPr id="22" name="Freeform 7"/>
            <p:cNvSpPr>
              <a:spLocks/>
            </p:cNvSpPr>
            <p:nvPr/>
          </p:nvSpPr>
          <p:spPr bwMode="auto">
            <a:xfrm>
              <a:off x="1655" y="1786"/>
              <a:ext cx="2424" cy="337"/>
            </a:xfrm>
            <a:custGeom>
              <a:avLst/>
              <a:gdLst/>
              <a:ahLst/>
              <a:cxnLst>
                <a:cxn ang="0">
                  <a:pos x="0" y="316"/>
                </a:cxn>
                <a:cxn ang="0">
                  <a:pos x="0" y="0"/>
                </a:cxn>
                <a:cxn ang="0">
                  <a:pos x="2423" y="0"/>
                </a:cxn>
                <a:cxn ang="0">
                  <a:pos x="2423" y="148"/>
                </a:cxn>
                <a:cxn ang="0">
                  <a:pos x="2423" y="336"/>
                </a:cxn>
              </a:cxnLst>
              <a:rect l="0" t="0" r="r" b="b"/>
              <a:pathLst>
                <a:path w="2424" h="337">
                  <a:moveTo>
                    <a:pt x="0" y="316"/>
                  </a:moveTo>
                  <a:lnTo>
                    <a:pt x="0" y="0"/>
                  </a:lnTo>
                  <a:lnTo>
                    <a:pt x="2423" y="0"/>
                  </a:lnTo>
                  <a:lnTo>
                    <a:pt x="2423" y="148"/>
                  </a:lnTo>
                  <a:lnTo>
                    <a:pt x="2423" y="336"/>
                  </a:lnTo>
                </a:path>
              </a:pathLst>
            </a:custGeom>
            <a:noFill/>
            <a:ln w="28575" cap="rnd" cmpd="sng">
              <a:solidFill>
                <a:schemeClr val="accent1">
                  <a:lumMod val="75000"/>
                </a:schemeClr>
              </a:solidFill>
              <a:prstDash val="solid"/>
              <a:round/>
              <a:headEnd type="none" w="sm" len="sm"/>
              <a:tailEnd type="none" w="sm" len="sm"/>
            </a:ln>
            <a:effectLst/>
          </p:spPr>
          <p:txBody>
            <a:bodyPr/>
            <a:lstStyle/>
            <a:p>
              <a:pPr algn="ctr"/>
              <a:endParaRPr lang="en-US">
                <a:latin typeface="+mj-lt"/>
              </a:endParaRPr>
            </a:p>
          </p:txBody>
        </p:sp>
        <p:sp>
          <p:nvSpPr>
            <p:cNvPr id="23" name="Rectangle 8"/>
            <p:cNvSpPr>
              <a:spLocks noChangeArrowheads="1"/>
            </p:cNvSpPr>
            <p:nvPr/>
          </p:nvSpPr>
          <p:spPr bwMode="blackWhite">
            <a:xfrm>
              <a:off x="615" y="1963"/>
              <a:ext cx="2073" cy="593"/>
            </a:xfrm>
            <a:prstGeom prst="rect">
              <a:avLst/>
            </a:prstGeom>
            <a:solidFill>
              <a:srgbClr val="FFCC99"/>
            </a:solidFill>
            <a:ln w="28575">
              <a:solidFill>
                <a:schemeClr val="accent1">
                  <a:lumMod val="75000"/>
                </a:schemeClr>
              </a:solidFill>
              <a:miter lim="800000"/>
              <a:headEnd/>
              <a:tailEnd/>
            </a:ln>
            <a:effectLst/>
          </p:spPr>
          <p:txBody>
            <a:bodyPr wrap="none" lIns="92075" tIns="46038" rIns="92075" bIns="46038" anchor="ctr"/>
            <a:lstStyle/>
            <a:p>
              <a:pPr algn="ctr" eaLnBrk="0" hangingPunct="0">
                <a:spcBef>
                  <a:spcPct val="0"/>
                </a:spcBef>
                <a:buClrTx/>
                <a:buFontTx/>
                <a:buNone/>
              </a:pPr>
              <a:r>
                <a:rPr lang="en-US" dirty="0">
                  <a:latin typeface="+mj-lt"/>
                </a:rPr>
                <a:t>Case-manipulation </a:t>
              </a:r>
            </a:p>
            <a:p>
              <a:pPr algn="ctr" eaLnBrk="0" hangingPunct="0">
                <a:spcBef>
                  <a:spcPct val="0"/>
                </a:spcBef>
                <a:buClrTx/>
                <a:buFontTx/>
                <a:buNone/>
              </a:pPr>
              <a:r>
                <a:rPr lang="en-US" dirty="0">
                  <a:latin typeface="+mj-lt"/>
                </a:rPr>
                <a:t>functions</a:t>
              </a:r>
            </a:p>
          </p:txBody>
        </p:sp>
        <p:sp>
          <p:nvSpPr>
            <p:cNvPr id="24" name="Rectangle 9"/>
            <p:cNvSpPr>
              <a:spLocks noChangeArrowheads="1"/>
            </p:cNvSpPr>
            <p:nvPr/>
          </p:nvSpPr>
          <p:spPr bwMode="blackWhite">
            <a:xfrm>
              <a:off x="3054" y="1954"/>
              <a:ext cx="2073" cy="593"/>
            </a:xfrm>
            <a:prstGeom prst="rect">
              <a:avLst/>
            </a:prstGeom>
            <a:solidFill>
              <a:srgbClr val="FFCC99"/>
            </a:solidFill>
            <a:ln w="28575">
              <a:solidFill>
                <a:schemeClr val="accent1">
                  <a:lumMod val="75000"/>
                </a:schemeClr>
              </a:solidFill>
              <a:miter lim="800000"/>
              <a:headEnd/>
              <a:tailEnd/>
            </a:ln>
            <a:effectLst/>
          </p:spPr>
          <p:txBody>
            <a:bodyPr wrap="none" lIns="92075" tIns="46038" rIns="92075" bIns="46038" anchor="ctr"/>
            <a:lstStyle/>
            <a:p>
              <a:pPr algn="ctr" eaLnBrk="0" hangingPunct="0">
                <a:spcBef>
                  <a:spcPct val="0"/>
                </a:spcBef>
                <a:buClrTx/>
                <a:buFontTx/>
                <a:buNone/>
              </a:pPr>
              <a:r>
                <a:rPr lang="en-US" dirty="0">
                  <a:latin typeface="+mj-lt"/>
                </a:rPr>
                <a:t>Character-manipulation</a:t>
              </a:r>
            </a:p>
            <a:p>
              <a:pPr algn="ctr" eaLnBrk="0" hangingPunct="0">
                <a:spcBef>
                  <a:spcPct val="0"/>
                </a:spcBef>
                <a:buClrTx/>
                <a:buFontTx/>
                <a:buNone/>
              </a:pPr>
              <a:r>
                <a:rPr lang="en-US" dirty="0">
                  <a:latin typeface="+mj-lt"/>
                </a:rPr>
                <a:t>functions</a:t>
              </a:r>
            </a:p>
          </p:txBody>
        </p:sp>
      </p:grpSp>
    </p:spTree>
    <p:extLst>
      <p:ext uri="{BB962C8B-B14F-4D97-AF65-F5344CB8AC3E}">
        <p14:creationId xmlns:p14="http://schemas.microsoft.com/office/powerpoint/2010/main" val="24768926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Single Row Functions:</a:t>
            </a:r>
          </a:p>
          <a:p>
            <a:pPr lvl="1"/>
            <a:r>
              <a:rPr lang="en-US" dirty="0" smtClean="0"/>
              <a:t>Character Functions :</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buNone/>
            </a:pPr>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graphicFrame>
        <p:nvGraphicFramePr>
          <p:cNvPr id="6" name="Table 5"/>
          <p:cNvGraphicFramePr>
            <a:graphicFrameLocks noGrp="1"/>
          </p:cNvGraphicFramePr>
          <p:nvPr/>
        </p:nvGraphicFramePr>
        <p:xfrm>
          <a:off x="2133600" y="1920240"/>
          <a:ext cx="8153400" cy="3931920"/>
        </p:xfrm>
        <a:graphic>
          <a:graphicData uri="http://schemas.openxmlformats.org/drawingml/2006/table">
            <a:tbl>
              <a:tblPr firstRow="1" bandRow="1">
                <a:tableStyleId>{5C22544A-7EE6-4342-B048-85BDC9FD1C3A}</a:tableStyleId>
              </a:tblPr>
              <a:tblGrid>
                <a:gridCol w="1863634">
                  <a:extLst>
                    <a:ext uri="{9D8B030D-6E8A-4147-A177-3AD203B41FA5}">
                      <a16:colId xmlns="" xmlns:a16="http://schemas.microsoft.com/office/drawing/2014/main" val="20000"/>
                    </a:ext>
                  </a:extLst>
                </a:gridCol>
                <a:gridCol w="6289766">
                  <a:extLst>
                    <a:ext uri="{9D8B030D-6E8A-4147-A177-3AD203B41FA5}">
                      <a16:colId xmlns="" xmlns:a16="http://schemas.microsoft.com/office/drawing/2014/main" val="20001"/>
                    </a:ext>
                  </a:extLst>
                </a:gridCol>
              </a:tblGrid>
              <a:tr h="457200">
                <a:tc>
                  <a:txBody>
                    <a:bodyPr/>
                    <a:lstStyle/>
                    <a:p>
                      <a:r>
                        <a:rPr lang="en-US" sz="2000" dirty="0" smtClean="0"/>
                        <a:t>Function</a:t>
                      </a:r>
                      <a:endParaRPr lang="en-US" sz="2000" dirty="0"/>
                    </a:p>
                  </a:txBody>
                  <a:tcPr/>
                </a:tc>
                <a:tc>
                  <a:txBody>
                    <a:bodyPr/>
                    <a:lstStyle/>
                    <a:p>
                      <a:r>
                        <a:rPr lang="en-US" sz="2000" dirty="0" smtClean="0"/>
                        <a:t>Description</a:t>
                      </a:r>
                      <a:endParaRPr lang="en-US" sz="2000" dirty="0"/>
                    </a:p>
                  </a:txBody>
                  <a:tcPr/>
                </a:tc>
                <a:extLst>
                  <a:ext uri="{0D108BD9-81ED-4DB2-BD59-A6C34878D82A}">
                    <a16:rowId xmlns="" xmlns:a16="http://schemas.microsoft.com/office/drawing/2014/main" val="10000"/>
                  </a:ext>
                </a:extLst>
              </a:tr>
              <a:tr h="457200">
                <a:tc>
                  <a:txBody>
                    <a:bodyPr/>
                    <a:lstStyle/>
                    <a:p>
                      <a:r>
                        <a:rPr lang="en-US" sz="2000" dirty="0" smtClean="0"/>
                        <a:t>CONCAT</a:t>
                      </a:r>
                      <a:endParaRPr lang="en-US" sz="2000" dirty="0"/>
                    </a:p>
                  </a:txBody>
                  <a:tcPr/>
                </a:tc>
                <a:tc>
                  <a:txBody>
                    <a:bodyPr/>
                    <a:lstStyle/>
                    <a:p>
                      <a:r>
                        <a:rPr lang="en-US" sz="2000" dirty="0" smtClean="0"/>
                        <a:t>Returns the concatenation of 2 strings. You can also use the || command for this</a:t>
                      </a:r>
                      <a:endParaRPr lang="en-US" sz="2000" kern="1200" dirty="0" smtClean="0">
                        <a:solidFill>
                          <a:schemeClr val="dk1"/>
                        </a:solidFill>
                        <a:latin typeface="+mn-lt"/>
                        <a:ea typeface="+mn-ea"/>
                        <a:cs typeface="+mn-cs"/>
                      </a:endParaRPr>
                    </a:p>
                  </a:txBody>
                  <a:tcPr/>
                </a:tc>
                <a:extLst>
                  <a:ext uri="{0D108BD9-81ED-4DB2-BD59-A6C34878D82A}">
                    <a16:rowId xmlns="" xmlns:a16="http://schemas.microsoft.com/office/drawing/2014/main" val="10001"/>
                  </a:ext>
                </a:extLst>
              </a:tr>
              <a:tr h="457200">
                <a:tc>
                  <a:txBody>
                    <a:bodyPr/>
                    <a:lstStyle/>
                    <a:p>
                      <a:r>
                        <a:rPr lang="en-US" sz="2000" dirty="0" smtClean="0"/>
                        <a:t>SUBSTR</a:t>
                      </a:r>
                      <a:endParaRPr lang="en-US" sz="2000" dirty="0"/>
                    </a:p>
                  </a:txBody>
                  <a:tcPr/>
                </a:tc>
                <a:tc>
                  <a:txBody>
                    <a:bodyPr/>
                    <a:lstStyle/>
                    <a:p>
                      <a:r>
                        <a:rPr lang="en-US" sz="2000" kern="1200" dirty="0" smtClean="0">
                          <a:solidFill>
                            <a:schemeClr val="dk1"/>
                          </a:solidFill>
                          <a:latin typeface="+mn-lt"/>
                          <a:ea typeface="+mn-ea"/>
                          <a:cs typeface="+mn-cs"/>
                        </a:rPr>
                        <a:t>Returns a part of the String</a:t>
                      </a:r>
                    </a:p>
                  </a:txBody>
                  <a:tcPr/>
                </a:tc>
                <a:extLst>
                  <a:ext uri="{0D108BD9-81ED-4DB2-BD59-A6C34878D82A}">
                    <a16:rowId xmlns="" xmlns:a16="http://schemas.microsoft.com/office/drawing/2014/main" val="10002"/>
                  </a:ext>
                </a:extLst>
              </a:tr>
              <a:tr h="457200">
                <a:tc>
                  <a:txBody>
                    <a:bodyPr/>
                    <a:lstStyle/>
                    <a:p>
                      <a:r>
                        <a:rPr lang="en-US" sz="2000" dirty="0" smtClean="0"/>
                        <a:t>LENGTH</a:t>
                      </a:r>
                      <a:endParaRPr lang="en-US" sz="2000" dirty="0"/>
                    </a:p>
                  </a:txBody>
                  <a:tcPr/>
                </a:tc>
                <a:tc>
                  <a:txBody>
                    <a:bodyPr/>
                    <a:lstStyle/>
                    <a:p>
                      <a:r>
                        <a:rPr lang="en-US" sz="2000" kern="1200" dirty="0" smtClean="0">
                          <a:solidFill>
                            <a:schemeClr val="dk1"/>
                          </a:solidFill>
                          <a:latin typeface="+mn-lt"/>
                          <a:ea typeface="+mn-ea"/>
                          <a:cs typeface="+mn-cs"/>
                        </a:rPr>
                        <a:t>Returns the length of the String</a:t>
                      </a:r>
                    </a:p>
                  </a:txBody>
                  <a:tcPr/>
                </a:tc>
                <a:extLst>
                  <a:ext uri="{0D108BD9-81ED-4DB2-BD59-A6C34878D82A}">
                    <a16:rowId xmlns="" xmlns:a16="http://schemas.microsoft.com/office/drawing/2014/main" val="10003"/>
                  </a:ext>
                </a:extLst>
              </a:tr>
              <a:tr h="457200">
                <a:tc>
                  <a:txBody>
                    <a:bodyPr/>
                    <a:lstStyle/>
                    <a:p>
                      <a:r>
                        <a:rPr lang="en-US" sz="2000" dirty="0" smtClean="0"/>
                        <a:t>TRIM|LTRIM|RTRIM</a:t>
                      </a:r>
                      <a:endParaRPr lang="en-US" sz="2000" dirty="0"/>
                    </a:p>
                  </a:txBody>
                  <a:tcPr/>
                </a:tc>
                <a:tc>
                  <a:txBody>
                    <a:bodyPr/>
                    <a:lstStyle/>
                    <a:p>
                      <a:r>
                        <a:rPr lang="en-US" sz="2000" kern="1200" dirty="0" smtClean="0">
                          <a:solidFill>
                            <a:schemeClr val="dk1"/>
                          </a:solidFill>
                          <a:latin typeface="+mn-lt"/>
                          <a:ea typeface="+mn-ea"/>
                          <a:cs typeface="+mn-cs"/>
                        </a:rPr>
                        <a:t>Removes the spaces from the Left or</a:t>
                      </a:r>
                      <a:r>
                        <a:rPr lang="en-US" sz="2000" kern="1200" baseline="0" dirty="0" smtClean="0">
                          <a:solidFill>
                            <a:schemeClr val="dk1"/>
                          </a:solidFill>
                          <a:latin typeface="+mn-lt"/>
                          <a:ea typeface="+mn-ea"/>
                          <a:cs typeface="+mn-cs"/>
                        </a:rPr>
                        <a:t> right or both sides of the String.</a:t>
                      </a:r>
                      <a:endParaRPr lang="en-US" sz="2000" kern="1200" dirty="0" smtClean="0">
                        <a:solidFill>
                          <a:schemeClr val="dk1"/>
                        </a:solidFill>
                        <a:latin typeface="+mn-lt"/>
                        <a:ea typeface="+mn-ea"/>
                        <a:cs typeface="+mn-cs"/>
                      </a:endParaRPr>
                    </a:p>
                  </a:txBody>
                  <a:tcPr/>
                </a:tc>
                <a:extLst>
                  <a:ext uri="{0D108BD9-81ED-4DB2-BD59-A6C34878D82A}">
                    <a16:rowId xmlns="" xmlns:a16="http://schemas.microsoft.com/office/drawing/2014/main" val="10004"/>
                  </a:ext>
                </a:extLst>
              </a:tr>
              <a:tr h="457200">
                <a:tc>
                  <a:txBody>
                    <a:bodyPr/>
                    <a:lstStyle/>
                    <a:p>
                      <a:r>
                        <a:rPr lang="en-US" sz="2000" dirty="0" smtClean="0"/>
                        <a:t>INSTR</a:t>
                      </a:r>
                      <a:endParaRPr lang="en-US" sz="2000" dirty="0"/>
                    </a:p>
                  </a:txBody>
                  <a:tcPr/>
                </a:tc>
                <a:tc>
                  <a:txBody>
                    <a:bodyPr/>
                    <a:lstStyle/>
                    <a:p>
                      <a:r>
                        <a:rPr lang="en-US" sz="2000" dirty="0" smtClean="0"/>
                        <a:t>Returns the position of a String within a String.</a:t>
                      </a:r>
                      <a:endParaRPr lang="en-US" sz="2000" kern="1200" dirty="0" smtClean="0">
                        <a:solidFill>
                          <a:schemeClr val="dk1"/>
                        </a:solidFill>
                        <a:latin typeface="+mn-lt"/>
                        <a:ea typeface="+mn-ea"/>
                        <a:cs typeface="+mn-cs"/>
                      </a:endParaRPr>
                    </a:p>
                  </a:txBody>
                  <a:tcPr/>
                </a:tc>
                <a:extLst>
                  <a:ext uri="{0D108BD9-81ED-4DB2-BD59-A6C34878D82A}">
                    <a16:rowId xmlns="" xmlns:a16="http://schemas.microsoft.com/office/drawing/2014/main" val="10005"/>
                  </a:ext>
                </a:extLst>
              </a:tr>
              <a:tr h="457200">
                <a:tc>
                  <a:txBody>
                    <a:bodyPr/>
                    <a:lstStyle/>
                    <a:p>
                      <a:r>
                        <a:rPr lang="en-US" sz="2000" dirty="0" smtClean="0"/>
                        <a:t>LPAD|RPAD</a:t>
                      </a:r>
                      <a:endParaRPr lang="en-US" sz="2000" dirty="0"/>
                    </a:p>
                  </a:txBody>
                  <a:tcPr/>
                </a:tc>
                <a:tc>
                  <a:txBody>
                    <a:bodyPr/>
                    <a:lstStyle/>
                    <a:p>
                      <a:r>
                        <a:rPr lang="en-US" sz="2000" dirty="0" smtClean="0"/>
                        <a:t>Add characters to the left/right of a string until a fixed number is reached</a:t>
                      </a:r>
                      <a:endParaRPr lang="en-US" sz="2000" kern="1200" dirty="0" smtClean="0">
                        <a:solidFill>
                          <a:schemeClr val="dk1"/>
                        </a:solidFill>
                        <a:latin typeface="+mn-lt"/>
                        <a:ea typeface="+mn-ea"/>
                        <a:cs typeface="+mn-cs"/>
                      </a:endParaRPr>
                    </a:p>
                  </a:txBody>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26605381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Single Row Functions:</a:t>
            </a:r>
          </a:p>
          <a:p>
            <a:pPr lvl="1"/>
            <a:r>
              <a:rPr lang="en-US" dirty="0" smtClean="0"/>
              <a:t>Character Functions :</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buNone/>
            </a:pPr>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graphicFrame>
        <p:nvGraphicFramePr>
          <p:cNvPr id="6" name="Table 5"/>
          <p:cNvGraphicFramePr>
            <a:graphicFrameLocks noGrp="1"/>
          </p:cNvGraphicFramePr>
          <p:nvPr/>
        </p:nvGraphicFramePr>
        <p:xfrm>
          <a:off x="2133600" y="1920240"/>
          <a:ext cx="8153400" cy="2316480"/>
        </p:xfrm>
        <a:graphic>
          <a:graphicData uri="http://schemas.openxmlformats.org/drawingml/2006/table">
            <a:tbl>
              <a:tblPr firstRow="1" bandRow="1">
                <a:tableStyleId>{5C22544A-7EE6-4342-B048-85BDC9FD1C3A}</a:tableStyleId>
              </a:tblPr>
              <a:tblGrid>
                <a:gridCol w="1863634">
                  <a:extLst>
                    <a:ext uri="{9D8B030D-6E8A-4147-A177-3AD203B41FA5}">
                      <a16:colId xmlns="" xmlns:a16="http://schemas.microsoft.com/office/drawing/2014/main" val="20000"/>
                    </a:ext>
                  </a:extLst>
                </a:gridCol>
                <a:gridCol w="6289766">
                  <a:extLst>
                    <a:ext uri="{9D8B030D-6E8A-4147-A177-3AD203B41FA5}">
                      <a16:colId xmlns="" xmlns:a16="http://schemas.microsoft.com/office/drawing/2014/main" val="20001"/>
                    </a:ext>
                  </a:extLst>
                </a:gridCol>
              </a:tblGrid>
              <a:tr h="457200">
                <a:tc>
                  <a:txBody>
                    <a:bodyPr/>
                    <a:lstStyle/>
                    <a:p>
                      <a:r>
                        <a:rPr lang="en-US" sz="2000" dirty="0" smtClean="0"/>
                        <a:t>Function</a:t>
                      </a:r>
                      <a:endParaRPr lang="en-US" sz="2000" dirty="0"/>
                    </a:p>
                  </a:txBody>
                  <a:tcPr/>
                </a:tc>
                <a:tc>
                  <a:txBody>
                    <a:bodyPr/>
                    <a:lstStyle/>
                    <a:p>
                      <a:r>
                        <a:rPr lang="en-US" sz="2000" dirty="0" smtClean="0"/>
                        <a:t>Description</a:t>
                      </a:r>
                      <a:endParaRPr lang="en-US" sz="2000" dirty="0"/>
                    </a:p>
                  </a:txBody>
                  <a:tcPr/>
                </a:tc>
                <a:extLst>
                  <a:ext uri="{0D108BD9-81ED-4DB2-BD59-A6C34878D82A}">
                    <a16:rowId xmlns="" xmlns:a16="http://schemas.microsoft.com/office/drawing/2014/main" val="10000"/>
                  </a:ext>
                </a:extLst>
              </a:tr>
              <a:tr h="457200">
                <a:tc>
                  <a:txBody>
                    <a:bodyPr/>
                    <a:lstStyle/>
                    <a:p>
                      <a:r>
                        <a:rPr lang="en-US" sz="2000" dirty="0" smtClean="0"/>
                        <a:t>REPLACE</a:t>
                      </a:r>
                      <a:endParaRPr lang="en-US" sz="2000" dirty="0"/>
                    </a:p>
                  </a:txBody>
                  <a:tcPr/>
                </a:tc>
                <a:tc>
                  <a:txBody>
                    <a:bodyPr/>
                    <a:lstStyle/>
                    <a:p>
                      <a:r>
                        <a:rPr lang="en-US" sz="2000" dirty="0" smtClean="0"/>
                        <a:t>Replaces every occurrence of a </a:t>
                      </a:r>
                      <a:r>
                        <a:rPr lang="en-US" sz="2000" dirty="0" err="1" smtClean="0"/>
                        <a:t>search_string</a:t>
                      </a:r>
                      <a:r>
                        <a:rPr lang="en-US" sz="2000" dirty="0" smtClean="0"/>
                        <a:t> with a new string. </a:t>
                      </a:r>
                      <a:endParaRPr lang="en-US" sz="2000" kern="1200" dirty="0" smtClean="0">
                        <a:solidFill>
                          <a:schemeClr val="dk1"/>
                        </a:solidFill>
                        <a:latin typeface="+mn-lt"/>
                        <a:ea typeface="+mn-ea"/>
                        <a:cs typeface="+mn-cs"/>
                      </a:endParaRPr>
                    </a:p>
                  </a:txBody>
                  <a:tcPr/>
                </a:tc>
                <a:extLst>
                  <a:ext uri="{0D108BD9-81ED-4DB2-BD59-A6C34878D82A}">
                    <a16:rowId xmlns="" xmlns:a16="http://schemas.microsoft.com/office/drawing/2014/main" val="10001"/>
                  </a:ext>
                </a:extLst>
              </a:tr>
              <a:tr h="457200">
                <a:tc>
                  <a:txBody>
                    <a:bodyPr/>
                    <a:lstStyle/>
                    <a:p>
                      <a:r>
                        <a:rPr lang="en-US" sz="2000" dirty="0" smtClean="0"/>
                        <a:t>REVERSE</a:t>
                      </a:r>
                      <a:endParaRPr lang="en-US" sz="2000" dirty="0"/>
                    </a:p>
                  </a:txBody>
                  <a:tcPr/>
                </a:tc>
                <a:tc>
                  <a:txBody>
                    <a:bodyPr/>
                    <a:lstStyle/>
                    <a:p>
                      <a:r>
                        <a:rPr lang="en-US" sz="2000" dirty="0" smtClean="0"/>
                        <a:t>Reverses the characters of a String</a:t>
                      </a:r>
                      <a:endParaRPr lang="en-US" sz="2000" kern="1200" dirty="0" smtClean="0">
                        <a:solidFill>
                          <a:schemeClr val="dk1"/>
                        </a:solidFill>
                        <a:latin typeface="+mn-lt"/>
                        <a:ea typeface="+mn-ea"/>
                        <a:cs typeface="+mn-cs"/>
                      </a:endParaRPr>
                    </a:p>
                  </a:txBody>
                  <a:tcPr/>
                </a:tc>
                <a:extLst>
                  <a:ext uri="{0D108BD9-81ED-4DB2-BD59-A6C34878D82A}">
                    <a16:rowId xmlns="" xmlns:a16="http://schemas.microsoft.com/office/drawing/2014/main" val="10002"/>
                  </a:ext>
                </a:extLst>
              </a:tr>
              <a:tr h="457200">
                <a:tc>
                  <a:txBody>
                    <a:bodyPr/>
                    <a:lstStyle/>
                    <a:p>
                      <a:r>
                        <a:rPr lang="en-US" sz="2000" dirty="0" smtClean="0"/>
                        <a:t>UPPER|LOWER|INITCAP</a:t>
                      </a:r>
                      <a:endParaRPr lang="en-US" sz="2000" dirty="0"/>
                    </a:p>
                  </a:txBody>
                  <a:tcPr/>
                </a:tc>
                <a:tc>
                  <a:txBody>
                    <a:bodyPr/>
                    <a:lstStyle/>
                    <a:p>
                      <a:r>
                        <a:rPr lang="en-US" sz="2000" dirty="0" smtClean="0"/>
                        <a:t>Transform a string to all upper case or lower case or sentence</a:t>
                      </a:r>
                      <a:r>
                        <a:rPr lang="en-US" sz="2000" baseline="0" dirty="0" smtClean="0"/>
                        <a:t> case</a:t>
                      </a:r>
                      <a:r>
                        <a:rPr lang="en-US" sz="2000" dirty="0" smtClean="0"/>
                        <a:t> characters</a:t>
                      </a:r>
                      <a:endParaRPr lang="en-US" sz="2000" kern="1200" dirty="0" smtClean="0">
                        <a:solidFill>
                          <a:schemeClr val="dk1"/>
                        </a:solidFill>
                        <a:latin typeface="+mn-lt"/>
                        <a:ea typeface="+mn-ea"/>
                        <a:cs typeface="+mn-cs"/>
                      </a:endParaRPr>
                    </a:p>
                  </a:txBody>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26412215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525000" y="981076"/>
            <a:ext cx="1085850" cy="1152525"/>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Single Row Functions:</a:t>
            </a:r>
          </a:p>
          <a:p>
            <a:pPr lvl="1"/>
            <a:r>
              <a:rPr lang="en-US" dirty="0" smtClean="0"/>
              <a:t>Character Functions :</a:t>
            </a:r>
          </a:p>
          <a:p>
            <a:pPr lvl="2"/>
            <a:r>
              <a:rPr lang="en-US" dirty="0" smtClean="0"/>
              <a:t>Example : Display the data for those employees whose last names end with the character “n”.</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buNone/>
            </a:pPr>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sp>
        <p:nvSpPr>
          <p:cNvPr id="7" name="Rounded Rectangle 6"/>
          <p:cNvSpPr/>
          <p:nvPr/>
        </p:nvSpPr>
        <p:spPr bwMode="auto">
          <a:xfrm>
            <a:off x="2438400" y="2438400"/>
            <a:ext cx="7696200" cy="1524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Times New Roman" pitchFamily="18" charset="0"/>
                <a:cs typeface="Times New Roman" pitchFamily="18" charset="0"/>
              </a:rPr>
              <a:t>SELECT </a:t>
            </a:r>
            <a:r>
              <a:rPr lang="en-US" dirty="0" err="1">
                <a:solidFill>
                  <a:schemeClr val="tx1">
                    <a:lumMod val="95000"/>
                    <a:lumOff val="5000"/>
                  </a:schemeClr>
                </a:solidFill>
                <a:latin typeface="Times New Roman" pitchFamily="18" charset="0"/>
                <a:cs typeface="Times New Roman" pitchFamily="18" charset="0"/>
              </a:rPr>
              <a:t>employee_id</a:t>
            </a:r>
            <a:r>
              <a:rPr lang="en-US" dirty="0">
                <a:solidFill>
                  <a:schemeClr val="tx1">
                    <a:lumMod val="95000"/>
                    <a:lumOff val="5000"/>
                  </a:schemeClr>
                </a:solidFill>
                <a:latin typeface="Times New Roman" pitchFamily="18" charset="0"/>
                <a:cs typeface="Times New Roman" pitchFamily="18" charset="0"/>
              </a:rPr>
              <a:t>, CONCAT(</a:t>
            </a:r>
            <a:r>
              <a:rPr lang="en-US" dirty="0" err="1">
                <a:solidFill>
                  <a:schemeClr val="tx1">
                    <a:lumMod val="95000"/>
                    <a:lumOff val="5000"/>
                  </a:schemeClr>
                </a:solidFill>
                <a:latin typeface="Times New Roman" pitchFamily="18" charset="0"/>
                <a:cs typeface="Times New Roman" pitchFamily="18" charset="0"/>
              </a:rPr>
              <a:t>first_name</a:t>
            </a:r>
            <a:r>
              <a:rPr lang="en-US" dirty="0">
                <a:solidFill>
                  <a:schemeClr val="tx1">
                    <a:lumMod val="95000"/>
                    <a:lumOff val="5000"/>
                  </a:schemeClr>
                </a:solidFill>
                <a:latin typeface="Times New Roman" pitchFamily="18" charset="0"/>
                <a:cs typeface="Times New Roman" pitchFamily="18" charset="0"/>
              </a:rPr>
              <a:t>, </a:t>
            </a:r>
            <a:r>
              <a:rPr lang="en-US" dirty="0" err="1">
                <a:solidFill>
                  <a:schemeClr val="tx1">
                    <a:lumMod val="95000"/>
                    <a:lumOff val="5000"/>
                  </a:schemeClr>
                </a:solidFill>
                <a:latin typeface="Times New Roman" pitchFamily="18" charset="0"/>
                <a:cs typeface="Times New Roman" pitchFamily="18" charset="0"/>
              </a:rPr>
              <a:t>last_name</a:t>
            </a:r>
            <a:r>
              <a:rPr lang="en-US" dirty="0">
                <a:solidFill>
                  <a:schemeClr val="tx1">
                    <a:lumMod val="95000"/>
                    <a:lumOff val="5000"/>
                  </a:schemeClr>
                </a:solidFill>
                <a:latin typeface="Times New Roman" pitchFamily="18" charset="0"/>
                <a:cs typeface="Times New Roman" pitchFamily="18" charset="0"/>
              </a:rPr>
              <a:t>) NAME,</a:t>
            </a:r>
          </a:p>
          <a:p>
            <a:r>
              <a:rPr lang="en-US" dirty="0">
                <a:solidFill>
                  <a:schemeClr val="tx1">
                    <a:lumMod val="95000"/>
                    <a:lumOff val="5000"/>
                  </a:schemeClr>
                </a:solidFill>
                <a:latin typeface="Times New Roman" pitchFamily="18" charset="0"/>
                <a:cs typeface="Times New Roman" pitchFamily="18" charset="0"/>
              </a:rPr>
              <a:t>LENGTH (</a:t>
            </a:r>
            <a:r>
              <a:rPr lang="en-US" dirty="0" err="1">
                <a:solidFill>
                  <a:schemeClr val="tx1">
                    <a:lumMod val="95000"/>
                    <a:lumOff val="5000"/>
                  </a:schemeClr>
                </a:solidFill>
                <a:latin typeface="Times New Roman" pitchFamily="18" charset="0"/>
                <a:cs typeface="Times New Roman" pitchFamily="18" charset="0"/>
              </a:rPr>
              <a:t>last_name</a:t>
            </a:r>
            <a:r>
              <a:rPr lang="en-US" dirty="0">
                <a:solidFill>
                  <a:schemeClr val="tx1">
                    <a:lumMod val="95000"/>
                    <a:lumOff val="5000"/>
                  </a:schemeClr>
                </a:solidFill>
                <a:latin typeface="Times New Roman" pitchFamily="18" charset="0"/>
                <a:cs typeface="Times New Roman" pitchFamily="18" charset="0"/>
              </a:rPr>
              <a:t>), INSTR(</a:t>
            </a:r>
            <a:r>
              <a:rPr lang="en-US" dirty="0" err="1">
                <a:solidFill>
                  <a:schemeClr val="tx1">
                    <a:lumMod val="95000"/>
                    <a:lumOff val="5000"/>
                  </a:schemeClr>
                </a:solidFill>
                <a:latin typeface="Times New Roman" pitchFamily="18" charset="0"/>
                <a:cs typeface="Times New Roman" pitchFamily="18" charset="0"/>
              </a:rPr>
              <a:t>last_name</a:t>
            </a:r>
            <a:r>
              <a:rPr lang="en-US" dirty="0">
                <a:solidFill>
                  <a:schemeClr val="tx1">
                    <a:lumMod val="95000"/>
                    <a:lumOff val="5000"/>
                  </a:schemeClr>
                </a:solidFill>
                <a:latin typeface="Times New Roman" pitchFamily="18" charset="0"/>
                <a:cs typeface="Times New Roman" pitchFamily="18" charset="0"/>
              </a:rPr>
              <a:t>, 'a') "Contains 'a'?"</a:t>
            </a:r>
          </a:p>
          <a:p>
            <a:r>
              <a:rPr lang="en-US" dirty="0">
                <a:solidFill>
                  <a:schemeClr val="tx1">
                    <a:lumMod val="95000"/>
                    <a:lumOff val="5000"/>
                  </a:schemeClr>
                </a:solidFill>
                <a:latin typeface="Times New Roman" pitchFamily="18" charset="0"/>
                <a:cs typeface="Times New Roman" pitchFamily="18" charset="0"/>
              </a:rPr>
              <a:t>FROM   employees</a:t>
            </a:r>
          </a:p>
          <a:p>
            <a:r>
              <a:rPr lang="en-US" dirty="0">
                <a:solidFill>
                  <a:schemeClr val="tx1">
                    <a:lumMod val="95000"/>
                    <a:lumOff val="5000"/>
                  </a:schemeClr>
                </a:solidFill>
                <a:latin typeface="Times New Roman" pitchFamily="18" charset="0"/>
                <a:cs typeface="Times New Roman" pitchFamily="18" charset="0"/>
              </a:rPr>
              <a:t>WHERE  SUBSTR(</a:t>
            </a:r>
            <a:r>
              <a:rPr lang="en-US" dirty="0" err="1">
                <a:solidFill>
                  <a:schemeClr val="tx1">
                    <a:lumMod val="95000"/>
                    <a:lumOff val="5000"/>
                  </a:schemeClr>
                </a:solidFill>
                <a:latin typeface="Times New Roman" pitchFamily="18" charset="0"/>
                <a:cs typeface="Times New Roman" pitchFamily="18" charset="0"/>
              </a:rPr>
              <a:t>last_name</a:t>
            </a:r>
            <a:r>
              <a:rPr lang="en-US" dirty="0">
                <a:solidFill>
                  <a:schemeClr val="tx1">
                    <a:lumMod val="95000"/>
                    <a:lumOff val="5000"/>
                  </a:schemeClr>
                </a:solidFill>
                <a:latin typeface="Times New Roman" pitchFamily="18" charset="0"/>
                <a:cs typeface="Times New Roman" pitchFamily="18" charset="0"/>
              </a:rPr>
              <a:t>, -1, 1) = 'n';</a:t>
            </a:r>
          </a:p>
          <a:p>
            <a:r>
              <a:rPr lang="en-US" dirty="0">
                <a:solidFill>
                  <a:schemeClr val="tx1">
                    <a:lumMod val="95000"/>
                    <a:lumOff val="5000"/>
                  </a:schemeClr>
                </a:solidFill>
                <a:latin typeface="Times New Roman" pitchFamily="18" charset="0"/>
                <a:cs typeface="Times New Roman" pitchFamily="18" charset="0"/>
              </a:rPr>
              <a:t/>
            </a:r>
            <a:br>
              <a:rPr lang="en-US" dirty="0">
                <a:solidFill>
                  <a:schemeClr val="tx1">
                    <a:lumMod val="95000"/>
                    <a:lumOff val="5000"/>
                  </a:schemeClr>
                </a:solidFill>
                <a:latin typeface="Times New Roman" pitchFamily="18" charset="0"/>
                <a:cs typeface="Times New Roman" pitchFamily="18" charset="0"/>
              </a:rPr>
            </a:br>
            <a:endParaRPr lang="en-US" dirty="0">
              <a:solidFill>
                <a:schemeClr val="tx1">
                  <a:lumMod val="95000"/>
                  <a:lumOff val="5000"/>
                </a:schemeClr>
              </a:solidFill>
              <a:latin typeface="Times New Roman" pitchFamily="18" charset="0"/>
              <a:cs typeface="Times New Roman" pitchFamily="18" charset="0"/>
            </a:endParaRPr>
          </a:p>
          <a:p>
            <a:pPr eaLnBrk="0" fontAlgn="base" hangingPunct="0">
              <a:spcBef>
                <a:spcPct val="0"/>
              </a:spcBef>
              <a:spcAft>
                <a:spcPct val="0"/>
              </a:spcAft>
            </a:pPr>
            <a:endParaRPr lang="en-US" sz="2400" dirty="0">
              <a:latin typeface="Times New Roman" pitchFamily="18" charset="0"/>
            </a:endParaRPr>
          </a:p>
        </p:txBody>
      </p:sp>
    </p:spTree>
    <p:extLst>
      <p:ext uri="{BB962C8B-B14F-4D97-AF65-F5344CB8AC3E}">
        <p14:creationId xmlns:p14="http://schemas.microsoft.com/office/powerpoint/2010/main" val="17767571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pPr>
              <a:spcBef>
                <a:spcPts val="480"/>
              </a:spcBef>
            </a:pPr>
            <a:r>
              <a:rPr lang="en-US" dirty="0" smtClean="0"/>
              <a:t>Single Row Functions:</a:t>
            </a:r>
          </a:p>
          <a:p>
            <a:pPr lvl="1">
              <a:spcBef>
                <a:spcPts val="480"/>
              </a:spcBef>
            </a:pPr>
            <a:r>
              <a:rPr lang="en-US" dirty="0" smtClean="0"/>
              <a:t>Date Functions:</a:t>
            </a:r>
          </a:p>
          <a:p>
            <a:pPr lvl="2">
              <a:spcBef>
                <a:spcPts val="480"/>
              </a:spcBef>
            </a:pPr>
            <a:r>
              <a:rPr lang="en-US" dirty="0" smtClean="0"/>
              <a:t>Some of the date functions are :</a:t>
            </a:r>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grpSp>
        <p:nvGrpSpPr>
          <p:cNvPr id="15" name="Group 14"/>
          <p:cNvGrpSpPr/>
          <p:nvPr/>
        </p:nvGrpSpPr>
        <p:grpSpPr>
          <a:xfrm>
            <a:off x="3657600" y="2438401"/>
            <a:ext cx="3200400" cy="3154167"/>
            <a:chOff x="2133600" y="2286000"/>
            <a:chExt cx="3200400" cy="3154167"/>
          </a:xfrm>
        </p:grpSpPr>
        <p:sp>
          <p:nvSpPr>
            <p:cNvPr id="13" name="Rectangle 3"/>
            <p:cNvSpPr>
              <a:spLocks noChangeArrowheads="1"/>
            </p:cNvSpPr>
            <p:nvPr/>
          </p:nvSpPr>
          <p:spPr bwMode="blackWhite">
            <a:xfrm>
              <a:off x="2133600" y="2286000"/>
              <a:ext cx="3200400" cy="937268"/>
            </a:xfrm>
            <a:prstGeom prst="rect">
              <a:avLst/>
            </a:prstGeom>
            <a:solidFill>
              <a:srgbClr val="FF9999"/>
            </a:solidFill>
            <a:ln w="28575">
              <a:solidFill>
                <a:schemeClr val="accent1">
                  <a:lumMod val="75000"/>
                </a:schemeClr>
              </a:solidFill>
              <a:miter lim="800000"/>
              <a:headEnd/>
              <a:tailEnd/>
            </a:ln>
            <a:effectLst/>
          </p:spPr>
          <p:txBody>
            <a:bodyPr wrap="none" lIns="92075" tIns="46038" rIns="92075" bIns="46038" anchor="ctr"/>
            <a:lstStyle/>
            <a:p>
              <a:pPr algn="ctr" eaLnBrk="0" hangingPunct="0">
                <a:spcBef>
                  <a:spcPct val="0"/>
                </a:spcBef>
                <a:buClrTx/>
                <a:buFontTx/>
                <a:buNone/>
              </a:pPr>
              <a:r>
                <a:rPr lang="en-US" dirty="0">
                  <a:latin typeface="+mj-lt"/>
                </a:rPr>
                <a:t>Date </a:t>
              </a:r>
            </a:p>
            <a:p>
              <a:pPr algn="ctr" eaLnBrk="0" hangingPunct="0">
                <a:spcBef>
                  <a:spcPct val="0"/>
                </a:spcBef>
                <a:buClrTx/>
                <a:buFontTx/>
                <a:buNone/>
              </a:pPr>
              <a:r>
                <a:rPr lang="en-US" dirty="0">
                  <a:latin typeface="+mj-lt"/>
                </a:rPr>
                <a:t>Functions</a:t>
              </a:r>
            </a:p>
          </p:txBody>
        </p:sp>
        <p:sp>
          <p:nvSpPr>
            <p:cNvPr id="14" name="Rectangle 4"/>
            <p:cNvSpPr>
              <a:spLocks noChangeArrowheads="1"/>
            </p:cNvSpPr>
            <p:nvPr/>
          </p:nvSpPr>
          <p:spPr bwMode="auto">
            <a:xfrm>
              <a:off x="2362200" y="3352800"/>
              <a:ext cx="2804882" cy="2087367"/>
            </a:xfrm>
            <a:prstGeom prst="rect">
              <a:avLst/>
            </a:prstGeom>
            <a:noFill/>
            <a:ln w="28575">
              <a:solidFill>
                <a:schemeClr val="accent1">
                  <a:lumMod val="75000"/>
                </a:schemeClr>
              </a:solidFill>
              <a:miter lim="800000"/>
              <a:headEnd/>
              <a:tailEnd/>
            </a:ln>
            <a:effectLst/>
          </p:spPr>
          <p:txBody>
            <a:bodyPr wrap="square" lIns="92075" tIns="46038" rIns="92075" bIns="46038">
              <a:spAutoFit/>
            </a:bodyPr>
            <a:lstStyle/>
            <a:p>
              <a:pPr algn="ctr" defTabSz="822325" eaLnBrk="0" hangingPunct="0">
                <a:lnSpc>
                  <a:spcPct val="90000"/>
                </a:lnSpc>
              </a:pPr>
              <a:r>
                <a:rPr lang="en-US" dirty="0">
                  <a:latin typeface="+mj-lt"/>
                </a:rPr>
                <a:t>SYSDATE</a:t>
              </a:r>
            </a:p>
            <a:p>
              <a:pPr algn="ctr" defTabSz="822325" eaLnBrk="0" hangingPunct="0">
                <a:lnSpc>
                  <a:spcPct val="90000"/>
                </a:lnSpc>
              </a:pPr>
              <a:r>
                <a:rPr lang="en-US" dirty="0">
                  <a:latin typeface="+mj-lt"/>
                </a:rPr>
                <a:t>ADD_MONTHS</a:t>
              </a:r>
            </a:p>
            <a:p>
              <a:pPr algn="ctr" defTabSz="822325" eaLnBrk="0" hangingPunct="0">
                <a:lnSpc>
                  <a:spcPct val="90000"/>
                </a:lnSpc>
              </a:pPr>
              <a:r>
                <a:rPr lang="en-US" dirty="0">
                  <a:latin typeface="+mj-lt"/>
                </a:rPr>
                <a:t>MONTHS_BETWEEN</a:t>
              </a:r>
            </a:p>
            <a:p>
              <a:pPr algn="ctr" defTabSz="822325" eaLnBrk="0" hangingPunct="0">
                <a:lnSpc>
                  <a:spcPct val="90000"/>
                </a:lnSpc>
              </a:pPr>
              <a:r>
                <a:rPr lang="en-US" dirty="0">
                  <a:latin typeface="+mj-lt"/>
                </a:rPr>
                <a:t>NEXT_DAY</a:t>
              </a:r>
            </a:p>
            <a:p>
              <a:pPr algn="ctr" defTabSz="822325" eaLnBrk="0" hangingPunct="0">
                <a:lnSpc>
                  <a:spcPct val="90000"/>
                </a:lnSpc>
              </a:pPr>
              <a:r>
                <a:rPr lang="en-US" dirty="0">
                  <a:latin typeface="+mj-lt"/>
                </a:rPr>
                <a:t>LAST_DAY</a:t>
              </a:r>
            </a:p>
            <a:p>
              <a:pPr algn="ctr" defTabSz="822325" eaLnBrk="0" hangingPunct="0">
                <a:lnSpc>
                  <a:spcPct val="90000"/>
                </a:lnSpc>
              </a:pPr>
              <a:r>
                <a:rPr lang="en-US" dirty="0">
                  <a:latin typeface="+mj-lt"/>
                </a:rPr>
                <a:t>GREATEST</a:t>
              </a:r>
            </a:p>
            <a:p>
              <a:pPr algn="ctr" defTabSz="822325" eaLnBrk="0" hangingPunct="0">
                <a:lnSpc>
                  <a:spcPct val="90000"/>
                </a:lnSpc>
              </a:pPr>
              <a:r>
                <a:rPr lang="en-US" dirty="0">
                  <a:latin typeface="+mj-lt"/>
                </a:rPr>
                <a:t>LEAST</a:t>
              </a:r>
            </a:p>
            <a:p>
              <a:pPr algn="ctr" defTabSz="822325" eaLnBrk="0" hangingPunct="0">
                <a:lnSpc>
                  <a:spcPct val="90000"/>
                </a:lnSpc>
              </a:pPr>
              <a:r>
                <a:rPr lang="en-US" dirty="0">
                  <a:latin typeface="+mj-lt"/>
                </a:rPr>
                <a:t>ROUND</a:t>
              </a:r>
            </a:p>
          </p:txBody>
        </p:sp>
      </p:grpSp>
    </p:spTree>
    <p:extLst>
      <p:ext uri="{BB962C8B-B14F-4D97-AF65-F5344CB8AC3E}">
        <p14:creationId xmlns:p14="http://schemas.microsoft.com/office/powerpoint/2010/main" val="3560339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524000" y="304800"/>
            <a:ext cx="8229600" cy="381001"/>
          </a:xfrm>
        </p:spPr>
        <p:txBody>
          <a:bodyPr>
            <a:normAutofit fontScale="90000"/>
          </a:bodyPr>
          <a:lstStyle/>
          <a:p>
            <a:pPr eaLnBrk="1" hangingPunct="1"/>
            <a:r>
              <a:rPr lang="en-US" dirty="0" smtClean="0"/>
              <a:t>	</a:t>
            </a:r>
            <a:r>
              <a:rPr lang="en-US" sz="4000" dirty="0" smtClean="0"/>
              <a:t>Objectives</a:t>
            </a:r>
          </a:p>
        </p:txBody>
      </p:sp>
      <p:sp>
        <p:nvSpPr>
          <p:cNvPr id="7171" name="Rectangle 3"/>
          <p:cNvSpPr>
            <a:spLocks noGrp="1" noChangeArrowheads="1"/>
          </p:cNvSpPr>
          <p:nvPr>
            <p:ph type="body" idx="4294967295"/>
          </p:nvPr>
        </p:nvSpPr>
        <p:spPr>
          <a:xfrm>
            <a:off x="0" y="804863"/>
            <a:ext cx="8737600" cy="5354637"/>
          </a:xfrm>
        </p:spPr>
        <p:txBody>
          <a:bodyPr/>
          <a:lstStyle/>
          <a:p>
            <a:r>
              <a:rPr lang="en-US" sz="1800" dirty="0" smtClean="0"/>
              <a:t>SQL</a:t>
            </a:r>
          </a:p>
          <a:p>
            <a:pPr lvl="1"/>
            <a:r>
              <a:rPr lang="en-US" sz="1800" dirty="0" smtClean="0"/>
              <a:t>Introduction to SQL</a:t>
            </a:r>
          </a:p>
          <a:p>
            <a:pPr lvl="2"/>
            <a:r>
              <a:rPr lang="en-US" sz="1800" dirty="0" smtClean="0"/>
              <a:t>What is SQL</a:t>
            </a:r>
          </a:p>
          <a:p>
            <a:pPr lvl="2"/>
            <a:r>
              <a:rPr lang="en-US" sz="1800" dirty="0" smtClean="0"/>
              <a:t>Connecting to SQL</a:t>
            </a:r>
          </a:p>
          <a:p>
            <a:pPr lvl="2"/>
            <a:r>
              <a:rPr lang="en-US" sz="1800" dirty="0" smtClean="0"/>
              <a:t>Subsets of SQL</a:t>
            </a:r>
          </a:p>
          <a:p>
            <a:pPr marL="342900" lvl="2" indent="0">
              <a:buNone/>
            </a:pPr>
            <a:endParaRPr lang="en-US" sz="1800" dirty="0" smtClean="0"/>
          </a:p>
          <a:p>
            <a:pPr lvl="1"/>
            <a:r>
              <a:rPr lang="en-US" sz="1800" dirty="0" smtClean="0"/>
              <a:t>Data Query Language(DQL) – SELECT</a:t>
            </a:r>
          </a:p>
          <a:p>
            <a:pPr lvl="2"/>
            <a:r>
              <a:rPr lang="en-US" sz="1800" dirty="0" smtClean="0"/>
              <a:t>ORDER BY</a:t>
            </a:r>
          </a:p>
          <a:p>
            <a:pPr lvl="2"/>
            <a:r>
              <a:rPr lang="en-US" sz="1800" dirty="0" smtClean="0"/>
              <a:t>GROUP BY and HAVING</a:t>
            </a:r>
          </a:p>
          <a:p>
            <a:pPr lvl="2"/>
            <a:r>
              <a:rPr lang="en-US" sz="1800" dirty="0" smtClean="0"/>
              <a:t>Aggregate Functions</a:t>
            </a:r>
          </a:p>
          <a:p>
            <a:pPr lvl="1"/>
            <a:endParaRPr lang="en-US" sz="2000" dirty="0" smtClean="0"/>
          </a:p>
          <a:p>
            <a:pPr lvl="2"/>
            <a:endParaRPr lang="en-US" sz="1800" dirty="0" smtClean="0"/>
          </a:p>
          <a:p>
            <a:pPr lvl="1"/>
            <a:endParaRPr lang="en-US" sz="2000" dirty="0" smtClean="0"/>
          </a:p>
          <a:p>
            <a:pPr lvl="1"/>
            <a:endParaRPr lang="en-US" sz="2000" dirty="0" smtClean="0"/>
          </a:p>
          <a:p>
            <a:pPr lvl="0"/>
            <a:endParaRPr lang="en-US" sz="2000" b="1" dirty="0"/>
          </a:p>
        </p:txBody>
      </p:sp>
      <p:pic>
        <p:nvPicPr>
          <p:cNvPr id="7172" name="Picture 27" descr="http://2.bp.blogspot.com/_y9Y2xh431vE/S8-Td7OVW8I/AAAAAAAAACc/8iTFRetf6Ko/s1600/Target.jpg"/>
          <p:cNvPicPr>
            <a:picLocks noChangeAspect="1" noChangeArrowheads="1"/>
          </p:cNvPicPr>
          <p:nvPr/>
        </p:nvPicPr>
        <p:blipFill>
          <a:blip r:embed="rId3"/>
          <a:srcRect/>
          <a:stretch>
            <a:fillRect/>
          </a:stretch>
        </p:blipFill>
        <p:spPr bwMode="auto">
          <a:xfrm>
            <a:off x="8610600" y="2362200"/>
            <a:ext cx="1752600" cy="2819400"/>
          </a:xfrm>
          <a:prstGeom prst="rect">
            <a:avLst/>
          </a:prstGeom>
          <a:noFill/>
          <a:ln w="9525">
            <a:noFill/>
            <a:miter lim="800000"/>
            <a:headEnd/>
            <a:tailEnd/>
          </a:ln>
        </p:spPr>
      </p:pic>
    </p:spTree>
    <p:extLst>
      <p:ext uri="{BB962C8B-B14F-4D97-AF65-F5344CB8AC3E}">
        <p14:creationId xmlns:p14="http://schemas.microsoft.com/office/powerpoint/2010/main" val="37460026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pPr>
              <a:spcBef>
                <a:spcPts val="480"/>
              </a:spcBef>
            </a:pPr>
            <a:r>
              <a:rPr lang="en-US" dirty="0" smtClean="0"/>
              <a:t>Single Row Functions:</a:t>
            </a:r>
          </a:p>
          <a:p>
            <a:pPr lvl="1">
              <a:spcBef>
                <a:spcPts val="480"/>
              </a:spcBef>
            </a:pPr>
            <a:r>
              <a:rPr lang="en-US" dirty="0" smtClean="0"/>
              <a:t>Date Function:</a:t>
            </a:r>
          </a:p>
          <a:p>
            <a:pPr lvl="1"/>
            <a:endParaRPr lang="en-US" dirty="0" smtClean="0"/>
          </a:p>
          <a:p>
            <a:pPr lvl="1"/>
            <a:endParaRPr lang="en-US" dirty="0" smtClean="0"/>
          </a:p>
          <a:p>
            <a:pPr lvl="1"/>
            <a:endParaRPr lang="en-US" dirty="0" smtClean="0"/>
          </a:p>
          <a:p>
            <a:pPr lvl="2">
              <a:buNone/>
            </a:pPr>
            <a:endParaRPr lang="en-US" dirty="0" smtClean="0"/>
          </a:p>
        </p:txBody>
      </p:sp>
      <p:graphicFrame>
        <p:nvGraphicFramePr>
          <p:cNvPr id="7" name="Table 6"/>
          <p:cNvGraphicFramePr>
            <a:graphicFrameLocks noGrp="1"/>
          </p:cNvGraphicFramePr>
          <p:nvPr/>
        </p:nvGraphicFramePr>
        <p:xfrm>
          <a:off x="2133601" y="1996440"/>
          <a:ext cx="8001001" cy="4328160"/>
        </p:xfrm>
        <a:graphic>
          <a:graphicData uri="http://schemas.openxmlformats.org/drawingml/2006/table">
            <a:tbl>
              <a:tblPr firstRow="1" bandRow="1">
                <a:tableStyleId>{5C22544A-7EE6-4342-B048-85BDC9FD1C3A}</a:tableStyleId>
              </a:tblPr>
              <a:tblGrid>
                <a:gridCol w="2819400">
                  <a:extLst>
                    <a:ext uri="{9D8B030D-6E8A-4147-A177-3AD203B41FA5}">
                      <a16:colId xmlns="" xmlns:a16="http://schemas.microsoft.com/office/drawing/2014/main" val="20000"/>
                    </a:ext>
                  </a:extLst>
                </a:gridCol>
                <a:gridCol w="5181601">
                  <a:extLst>
                    <a:ext uri="{9D8B030D-6E8A-4147-A177-3AD203B41FA5}">
                      <a16:colId xmlns="" xmlns:a16="http://schemas.microsoft.com/office/drawing/2014/main" val="20001"/>
                    </a:ext>
                  </a:extLst>
                </a:gridCol>
              </a:tblGrid>
              <a:tr h="457200">
                <a:tc>
                  <a:txBody>
                    <a:bodyPr/>
                    <a:lstStyle/>
                    <a:p>
                      <a:r>
                        <a:rPr lang="en-US" sz="2000" dirty="0" smtClean="0"/>
                        <a:t>Function</a:t>
                      </a:r>
                      <a:endParaRPr lang="en-US" sz="2000" dirty="0"/>
                    </a:p>
                  </a:txBody>
                  <a:tcPr/>
                </a:tc>
                <a:tc>
                  <a:txBody>
                    <a:bodyPr/>
                    <a:lstStyle/>
                    <a:p>
                      <a:r>
                        <a:rPr lang="en-US" sz="2000" dirty="0" smtClean="0"/>
                        <a:t>Description</a:t>
                      </a:r>
                      <a:endParaRPr lang="en-US" sz="2000" dirty="0"/>
                    </a:p>
                  </a:txBody>
                  <a:tcPr/>
                </a:tc>
                <a:extLst>
                  <a:ext uri="{0D108BD9-81ED-4DB2-BD59-A6C34878D82A}">
                    <a16:rowId xmlns="" xmlns:a16="http://schemas.microsoft.com/office/drawing/2014/main" val="10000"/>
                  </a:ext>
                </a:extLst>
              </a:tr>
              <a:tr h="457200">
                <a:tc>
                  <a:txBody>
                    <a:bodyPr/>
                    <a:lstStyle/>
                    <a:p>
                      <a:r>
                        <a:rPr lang="en-US" sz="2000" dirty="0" smtClean="0"/>
                        <a:t>SYSDATE</a:t>
                      </a:r>
                      <a:endParaRPr lang="en-US" sz="2000" dirty="0"/>
                    </a:p>
                  </a:txBody>
                  <a:tcPr/>
                </a:tc>
                <a:tc>
                  <a:txBody>
                    <a:bodyPr/>
                    <a:lstStyle/>
                    <a:p>
                      <a:r>
                        <a:rPr lang="en-US" sz="2000" kern="1200" dirty="0" smtClean="0">
                          <a:solidFill>
                            <a:schemeClr val="dk1"/>
                          </a:solidFill>
                          <a:latin typeface="+mn-lt"/>
                          <a:ea typeface="+mn-ea"/>
                          <a:cs typeface="+mn-cs"/>
                        </a:rPr>
                        <a:t>returns the current date and time in the default Oracle date format. The default format for the date returned is MM-DD-YY</a:t>
                      </a:r>
                    </a:p>
                  </a:txBody>
                  <a:tcPr/>
                </a:tc>
                <a:extLst>
                  <a:ext uri="{0D108BD9-81ED-4DB2-BD59-A6C34878D82A}">
                    <a16:rowId xmlns="" xmlns:a16="http://schemas.microsoft.com/office/drawing/2014/main" val="10001"/>
                  </a:ext>
                </a:extLst>
              </a:tr>
              <a:tr h="457200">
                <a:tc>
                  <a:txBody>
                    <a:bodyPr/>
                    <a:lstStyle/>
                    <a:p>
                      <a:r>
                        <a:rPr lang="en-US" sz="2000" dirty="0" smtClean="0"/>
                        <a:t>MONTHS_BETWEEN</a:t>
                      </a:r>
                      <a:endParaRPr lang="en-US" sz="2000" dirty="0"/>
                    </a:p>
                  </a:txBody>
                  <a:tcPr/>
                </a:tc>
                <a:tc>
                  <a:txBody>
                    <a:bodyPr/>
                    <a:lstStyle/>
                    <a:p>
                      <a:r>
                        <a:rPr lang="en-US" sz="2000" kern="1200" dirty="0" smtClean="0">
                          <a:solidFill>
                            <a:schemeClr val="dk1"/>
                          </a:solidFill>
                          <a:latin typeface="+mn-lt"/>
                          <a:ea typeface="+mn-ea"/>
                          <a:cs typeface="+mn-cs"/>
                        </a:rPr>
                        <a:t>returns the months between two dates</a:t>
                      </a:r>
                    </a:p>
                  </a:txBody>
                  <a:tcPr/>
                </a:tc>
                <a:extLst>
                  <a:ext uri="{0D108BD9-81ED-4DB2-BD59-A6C34878D82A}">
                    <a16:rowId xmlns="" xmlns:a16="http://schemas.microsoft.com/office/drawing/2014/main" val="10002"/>
                  </a:ext>
                </a:extLst>
              </a:tr>
              <a:tr h="457200">
                <a:tc>
                  <a:txBody>
                    <a:bodyPr/>
                    <a:lstStyle/>
                    <a:p>
                      <a:r>
                        <a:rPr lang="en-US" sz="2000" dirty="0" smtClean="0"/>
                        <a:t>LAST_DAY</a:t>
                      </a:r>
                      <a:endParaRPr lang="en-US" sz="2000" dirty="0"/>
                    </a:p>
                  </a:txBody>
                  <a:tcPr/>
                </a:tc>
                <a:tc>
                  <a:txBody>
                    <a:bodyPr/>
                    <a:lstStyle/>
                    <a:p>
                      <a:r>
                        <a:rPr lang="en-US" sz="2000" kern="1200" dirty="0" smtClean="0">
                          <a:solidFill>
                            <a:schemeClr val="dk1"/>
                          </a:solidFill>
                          <a:latin typeface="+mn-lt"/>
                          <a:ea typeface="+mn-ea"/>
                          <a:cs typeface="+mn-cs"/>
                        </a:rPr>
                        <a:t>returns the date of the last day of the month that contains date.</a:t>
                      </a:r>
                    </a:p>
                  </a:txBody>
                  <a:tcPr/>
                </a:tc>
                <a:extLst>
                  <a:ext uri="{0D108BD9-81ED-4DB2-BD59-A6C34878D82A}">
                    <a16:rowId xmlns="" xmlns:a16="http://schemas.microsoft.com/office/drawing/2014/main" val="10003"/>
                  </a:ext>
                </a:extLst>
              </a:tr>
              <a:tr h="457200">
                <a:tc>
                  <a:txBody>
                    <a:bodyPr/>
                    <a:lstStyle/>
                    <a:p>
                      <a:r>
                        <a:rPr lang="en-US" sz="2000" dirty="0" smtClean="0"/>
                        <a:t>ROUND</a:t>
                      </a:r>
                      <a:endParaRPr lang="en-US" sz="2000" dirty="0"/>
                    </a:p>
                  </a:txBody>
                  <a:tcPr/>
                </a:tc>
                <a:tc>
                  <a:txBody>
                    <a:bodyPr/>
                    <a:lstStyle/>
                    <a:p>
                      <a:r>
                        <a:rPr lang="en-US" sz="2000" kern="1200" dirty="0" smtClean="0">
                          <a:solidFill>
                            <a:schemeClr val="dk1"/>
                          </a:solidFill>
                          <a:latin typeface="+mn-lt"/>
                          <a:ea typeface="+mn-ea"/>
                          <a:cs typeface="+mn-cs"/>
                        </a:rPr>
                        <a:t>Rounds of the date to the nearest month or year .</a:t>
                      </a:r>
                      <a:r>
                        <a:rPr lang="en-US" sz="2000" kern="1200" baseline="0" dirty="0" smtClean="0">
                          <a:solidFill>
                            <a:schemeClr val="dk1"/>
                          </a:solidFill>
                          <a:latin typeface="+mn-lt"/>
                          <a:ea typeface="+mn-ea"/>
                          <a:cs typeface="+mn-cs"/>
                        </a:rPr>
                        <a:t> </a:t>
                      </a:r>
                    </a:p>
                    <a:p>
                      <a:r>
                        <a:rPr lang="en-US" sz="2000" kern="1200" baseline="0" dirty="0" smtClean="0">
                          <a:solidFill>
                            <a:schemeClr val="dk1"/>
                          </a:solidFill>
                          <a:latin typeface="+mn-lt"/>
                          <a:ea typeface="+mn-ea"/>
                          <a:cs typeface="+mn-cs"/>
                        </a:rPr>
                        <a:t>Syntax: ROUND(</a:t>
                      </a:r>
                      <a:r>
                        <a:rPr lang="en-US" sz="2000" kern="1200" baseline="0" dirty="0" err="1" smtClean="0">
                          <a:solidFill>
                            <a:schemeClr val="dk1"/>
                          </a:solidFill>
                          <a:latin typeface="+mn-lt"/>
                          <a:ea typeface="+mn-ea"/>
                          <a:cs typeface="+mn-cs"/>
                        </a:rPr>
                        <a:t>date,’MONTH</a:t>
                      </a:r>
                      <a:r>
                        <a:rPr lang="en-US" sz="2000" kern="1200" baseline="0" dirty="0" smtClean="0">
                          <a:solidFill>
                            <a:schemeClr val="dk1"/>
                          </a:solidFill>
                          <a:latin typeface="+mn-lt"/>
                          <a:ea typeface="+mn-ea"/>
                          <a:cs typeface="+mn-cs"/>
                        </a:rPr>
                        <a:t>/YEAR’)</a:t>
                      </a:r>
                      <a:endParaRPr lang="en-US" sz="2000" kern="1200" dirty="0" smtClean="0">
                        <a:solidFill>
                          <a:schemeClr val="dk1"/>
                        </a:solidFill>
                        <a:latin typeface="+mn-lt"/>
                        <a:ea typeface="+mn-ea"/>
                        <a:cs typeface="+mn-cs"/>
                      </a:endParaRPr>
                    </a:p>
                  </a:txBody>
                  <a:tcPr/>
                </a:tc>
                <a:extLst>
                  <a:ext uri="{0D108BD9-81ED-4DB2-BD59-A6C34878D82A}">
                    <a16:rowId xmlns="" xmlns:a16="http://schemas.microsoft.com/office/drawing/2014/main" val="10004"/>
                  </a:ext>
                </a:extLst>
              </a:tr>
              <a:tr h="457200">
                <a:tc>
                  <a:txBody>
                    <a:bodyPr/>
                    <a:lstStyle/>
                    <a:p>
                      <a:r>
                        <a:rPr lang="en-US" sz="2000" dirty="0" smtClean="0"/>
                        <a:t>GREATEST</a:t>
                      </a:r>
                      <a:r>
                        <a:rPr lang="en-US" sz="2000" baseline="0" dirty="0" smtClean="0"/>
                        <a:t> and LEAST</a:t>
                      </a:r>
                      <a:endParaRPr lang="en-US" sz="2000" dirty="0"/>
                    </a:p>
                  </a:txBody>
                  <a:tcPr/>
                </a:tc>
                <a:tc>
                  <a:txBody>
                    <a:bodyPr/>
                    <a:lstStyle/>
                    <a:p>
                      <a:r>
                        <a:rPr lang="en-US" sz="2000" kern="1200" dirty="0" smtClean="0">
                          <a:solidFill>
                            <a:schemeClr val="dk1"/>
                          </a:solidFill>
                          <a:latin typeface="+mn-lt"/>
                          <a:ea typeface="+mn-ea"/>
                          <a:cs typeface="+mn-cs"/>
                        </a:rPr>
                        <a:t>Returns the GREATEST or</a:t>
                      </a:r>
                      <a:r>
                        <a:rPr lang="en-US" sz="2000" kern="1200" baseline="0" dirty="0" smtClean="0">
                          <a:solidFill>
                            <a:schemeClr val="dk1"/>
                          </a:solidFill>
                          <a:latin typeface="+mn-lt"/>
                          <a:ea typeface="+mn-ea"/>
                          <a:cs typeface="+mn-cs"/>
                        </a:rPr>
                        <a:t> LEAST dates out of the given set of dates.</a:t>
                      </a:r>
                      <a:endParaRPr lang="en-US" sz="2000" kern="1200" dirty="0" smtClean="0">
                        <a:solidFill>
                          <a:schemeClr val="dk1"/>
                        </a:solidFill>
                        <a:latin typeface="+mn-lt"/>
                        <a:ea typeface="+mn-ea"/>
                        <a:cs typeface="+mn-cs"/>
                      </a:endParaRPr>
                    </a:p>
                  </a:txBody>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2624024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525000" y="981076"/>
            <a:ext cx="1085850" cy="1152525"/>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Single Row Functions:</a:t>
            </a:r>
          </a:p>
          <a:p>
            <a:pPr lvl="1"/>
            <a:r>
              <a:rPr lang="en-US" dirty="0" smtClean="0"/>
              <a:t>Date Functions :</a:t>
            </a:r>
          </a:p>
          <a:p>
            <a:pPr lvl="2"/>
            <a:r>
              <a:rPr lang="en-US" dirty="0" smtClean="0"/>
              <a:t>Example : Display how many days are left in the current month</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buNone/>
            </a:pPr>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sp>
        <p:nvSpPr>
          <p:cNvPr id="7" name="Rounded Rectangle 6"/>
          <p:cNvSpPr/>
          <p:nvPr/>
        </p:nvSpPr>
        <p:spPr bwMode="auto">
          <a:xfrm>
            <a:off x="2438400" y="2209800"/>
            <a:ext cx="7696200" cy="19812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Times New Roman" pitchFamily="18" charset="0"/>
                <a:cs typeface="Times New Roman" pitchFamily="18" charset="0"/>
              </a:rPr>
              <a:t>SELECT SYSDATE,</a:t>
            </a:r>
            <a:br>
              <a:rPr lang="en-US" dirty="0">
                <a:solidFill>
                  <a:schemeClr val="tx1">
                    <a:lumMod val="95000"/>
                    <a:lumOff val="5000"/>
                  </a:schemeClr>
                </a:solidFill>
                <a:latin typeface="Times New Roman" pitchFamily="18" charset="0"/>
                <a:cs typeface="Times New Roman" pitchFamily="18" charset="0"/>
              </a:rPr>
            </a:br>
            <a:r>
              <a:rPr lang="en-US" dirty="0">
                <a:solidFill>
                  <a:schemeClr val="tx1">
                    <a:lumMod val="95000"/>
                    <a:lumOff val="5000"/>
                  </a:schemeClr>
                </a:solidFill>
                <a:latin typeface="Times New Roman" pitchFamily="18" charset="0"/>
                <a:cs typeface="Times New Roman" pitchFamily="18" charset="0"/>
              </a:rPr>
              <a:t>   LAST_DAY(SYSDATE) "Last",</a:t>
            </a:r>
            <a:br>
              <a:rPr lang="en-US" dirty="0">
                <a:solidFill>
                  <a:schemeClr val="tx1">
                    <a:lumMod val="95000"/>
                    <a:lumOff val="5000"/>
                  </a:schemeClr>
                </a:solidFill>
                <a:latin typeface="Times New Roman" pitchFamily="18" charset="0"/>
                <a:cs typeface="Times New Roman" pitchFamily="18" charset="0"/>
              </a:rPr>
            </a:br>
            <a:r>
              <a:rPr lang="en-US" dirty="0">
                <a:solidFill>
                  <a:schemeClr val="tx1">
                    <a:lumMod val="95000"/>
                    <a:lumOff val="5000"/>
                  </a:schemeClr>
                </a:solidFill>
                <a:latin typeface="Times New Roman" pitchFamily="18" charset="0"/>
                <a:cs typeface="Times New Roman" pitchFamily="18" charset="0"/>
              </a:rPr>
              <a:t>   LAST_DAY(SYSDATE) - SYSDATE "Days Left“,</a:t>
            </a:r>
          </a:p>
          <a:p>
            <a:r>
              <a:rPr lang="en-US" dirty="0">
                <a:solidFill>
                  <a:schemeClr val="tx1">
                    <a:lumMod val="95000"/>
                    <a:lumOff val="5000"/>
                  </a:schemeClr>
                </a:solidFill>
                <a:latin typeface="Times New Roman" pitchFamily="18" charset="0"/>
                <a:cs typeface="Times New Roman" pitchFamily="18" charset="0"/>
              </a:rPr>
              <a:t>   TO_CHAR(NEXT_DAY(</a:t>
            </a:r>
            <a:r>
              <a:rPr lang="en-US" dirty="0" err="1">
                <a:solidFill>
                  <a:schemeClr val="tx1">
                    <a:lumMod val="95000"/>
                    <a:lumOff val="5000"/>
                  </a:schemeClr>
                </a:solidFill>
                <a:latin typeface="Times New Roman" pitchFamily="18" charset="0"/>
                <a:cs typeface="Times New Roman" pitchFamily="18" charset="0"/>
              </a:rPr>
              <a:t>sysdate,'MON</a:t>
            </a:r>
            <a:r>
              <a:rPr lang="en-US" dirty="0">
                <a:solidFill>
                  <a:schemeClr val="tx1">
                    <a:lumMod val="95000"/>
                    <a:lumOff val="5000"/>
                  </a:schemeClr>
                </a:solidFill>
                <a:latin typeface="Times New Roman" pitchFamily="18" charset="0"/>
                <a:cs typeface="Times New Roman" pitchFamily="18" charset="0"/>
              </a:rPr>
              <a:t>'),'DD.MM.YYYY') "Next Monday from now“</a:t>
            </a:r>
          </a:p>
          <a:p>
            <a:r>
              <a:rPr lang="en-US" dirty="0">
                <a:solidFill>
                  <a:schemeClr val="tx1">
                    <a:lumMod val="95000"/>
                    <a:lumOff val="5000"/>
                  </a:schemeClr>
                </a:solidFill>
                <a:latin typeface="Times New Roman" pitchFamily="18" charset="0"/>
                <a:cs typeface="Times New Roman" pitchFamily="18" charset="0"/>
              </a:rPr>
              <a:t>FROM DUAL;</a:t>
            </a:r>
            <a:br>
              <a:rPr lang="en-US" dirty="0">
                <a:solidFill>
                  <a:schemeClr val="tx1">
                    <a:lumMod val="95000"/>
                    <a:lumOff val="5000"/>
                  </a:schemeClr>
                </a:solidFill>
                <a:latin typeface="Times New Roman" pitchFamily="18" charset="0"/>
                <a:cs typeface="Times New Roman" pitchFamily="18" charset="0"/>
              </a:rPr>
            </a:br>
            <a:r>
              <a:rPr lang="en-US" dirty="0">
                <a:solidFill>
                  <a:schemeClr val="tx1">
                    <a:lumMod val="95000"/>
                    <a:lumOff val="5000"/>
                  </a:schemeClr>
                </a:solidFill>
                <a:latin typeface="Times New Roman" pitchFamily="18" charset="0"/>
                <a:cs typeface="Times New Roman" pitchFamily="18" charset="0"/>
              </a:rPr>
              <a:t> </a:t>
            </a:r>
            <a:br>
              <a:rPr lang="en-US" dirty="0">
                <a:solidFill>
                  <a:schemeClr val="tx1">
                    <a:lumMod val="95000"/>
                    <a:lumOff val="5000"/>
                  </a:schemeClr>
                </a:solidFill>
                <a:latin typeface="Times New Roman" pitchFamily="18" charset="0"/>
                <a:cs typeface="Times New Roman" pitchFamily="18" charset="0"/>
              </a:rPr>
            </a:br>
            <a:r>
              <a:rPr lang="en-US" dirty="0">
                <a:solidFill>
                  <a:schemeClr val="tx1">
                    <a:lumMod val="95000"/>
                    <a:lumOff val="5000"/>
                  </a:schemeClr>
                </a:solidFill>
                <a:latin typeface="Times New Roman" pitchFamily="18" charset="0"/>
                <a:cs typeface="Times New Roman" pitchFamily="18" charset="0"/>
              </a:rPr>
              <a:t> </a:t>
            </a:r>
            <a:br>
              <a:rPr lang="en-US" dirty="0">
                <a:solidFill>
                  <a:schemeClr val="tx1">
                    <a:lumMod val="95000"/>
                    <a:lumOff val="5000"/>
                  </a:schemeClr>
                </a:solidFill>
                <a:latin typeface="Times New Roman" pitchFamily="18" charset="0"/>
                <a:cs typeface="Times New Roman" pitchFamily="18" charset="0"/>
              </a:rPr>
            </a:br>
            <a:endParaRPr lang="en-US" dirty="0">
              <a:solidFill>
                <a:schemeClr val="tx1">
                  <a:lumMod val="95000"/>
                  <a:lumOff val="5000"/>
                </a:schemeClr>
              </a:solidFill>
              <a:latin typeface="Times New Roman" pitchFamily="18" charset="0"/>
              <a:cs typeface="Times New Roman" pitchFamily="18" charset="0"/>
            </a:endParaRPr>
          </a:p>
          <a:p>
            <a:endParaRPr lang="en-US"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2675302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pPr>
              <a:spcBef>
                <a:spcPts val="480"/>
              </a:spcBef>
            </a:pPr>
            <a:r>
              <a:rPr lang="en-US" dirty="0" smtClean="0"/>
              <a:t>Single Row Functions:</a:t>
            </a:r>
          </a:p>
          <a:p>
            <a:pPr lvl="1">
              <a:spcBef>
                <a:spcPts val="480"/>
              </a:spcBef>
            </a:pPr>
            <a:r>
              <a:rPr lang="en-US" dirty="0" smtClean="0"/>
              <a:t>Conversion Functions:</a:t>
            </a:r>
          </a:p>
          <a:p>
            <a:pPr lvl="2">
              <a:spcBef>
                <a:spcPts val="480"/>
              </a:spcBef>
            </a:pPr>
            <a:r>
              <a:rPr lang="en-US" dirty="0" smtClean="0"/>
              <a:t>These are functions that help us to convert a value in one form to another form. </a:t>
            </a:r>
          </a:p>
          <a:p>
            <a:pPr lvl="2">
              <a:spcBef>
                <a:spcPts val="480"/>
              </a:spcBef>
            </a:pPr>
            <a:r>
              <a:rPr lang="en-US" dirty="0" smtClean="0"/>
              <a:t>Some of the conversion functions are :</a:t>
            </a:r>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grpSp>
        <p:nvGrpSpPr>
          <p:cNvPr id="2" name="Group 14"/>
          <p:cNvGrpSpPr/>
          <p:nvPr/>
        </p:nvGrpSpPr>
        <p:grpSpPr>
          <a:xfrm>
            <a:off x="3657600" y="2438401"/>
            <a:ext cx="3200400" cy="2156971"/>
            <a:chOff x="2133600" y="2286000"/>
            <a:chExt cx="3200400" cy="2156971"/>
          </a:xfrm>
        </p:grpSpPr>
        <p:sp>
          <p:nvSpPr>
            <p:cNvPr id="13" name="Rectangle 3"/>
            <p:cNvSpPr>
              <a:spLocks noChangeArrowheads="1"/>
            </p:cNvSpPr>
            <p:nvPr/>
          </p:nvSpPr>
          <p:spPr bwMode="blackWhite">
            <a:xfrm>
              <a:off x="2133600" y="2286000"/>
              <a:ext cx="3200400" cy="937268"/>
            </a:xfrm>
            <a:prstGeom prst="rect">
              <a:avLst/>
            </a:prstGeom>
            <a:solidFill>
              <a:srgbClr val="FF9999"/>
            </a:solidFill>
            <a:ln w="28575">
              <a:solidFill>
                <a:schemeClr val="accent1">
                  <a:lumMod val="75000"/>
                </a:schemeClr>
              </a:solidFill>
              <a:miter lim="800000"/>
              <a:headEnd/>
              <a:tailEnd/>
            </a:ln>
            <a:effectLst/>
          </p:spPr>
          <p:txBody>
            <a:bodyPr wrap="none" lIns="92075" tIns="46038" rIns="92075" bIns="46038" anchor="ctr"/>
            <a:lstStyle/>
            <a:p>
              <a:pPr algn="ctr" eaLnBrk="0" hangingPunct="0">
                <a:spcBef>
                  <a:spcPct val="0"/>
                </a:spcBef>
                <a:buClrTx/>
                <a:buFontTx/>
                <a:buNone/>
              </a:pPr>
              <a:r>
                <a:rPr lang="en-US" dirty="0">
                  <a:latin typeface="+mj-lt"/>
                </a:rPr>
                <a:t>Conversion</a:t>
              </a:r>
            </a:p>
            <a:p>
              <a:pPr algn="ctr" eaLnBrk="0" hangingPunct="0">
                <a:spcBef>
                  <a:spcPct val="0"/>
                </a:spcBef>
                <a:buClrTx/>
                <a:buFontTx/>
                <a:buNone/>
              </a:pPr>
              <a:r>
                <a:rPr lang="en-US" dirty="0">
                  <a:latin typeface="+mj-lt"/>
                </a:rPr>
                <a:t>Functions</a:t>
              </a:r>
            </a:p>
          </p:txBody>
        </p:sp>
        <p:sp>
          <p:nvSpPr>
            <p:cNvPr id="14" name="Rectangle 4"/>
            <p:cNvSpPr>
              <a:spLocks noChangeArrowheads="1"/>
            </p:cNvSpPr>
            <p:nvPr/>
          </p:nvSpPr>
          <p:spPr bwMode="auto">
            <a:xfrm>
              <a:off x="2362200" y="3352800"/>
              <a:ext cx="2804882" cy="1090171"/>
            </a:xfrm>
            <a:prstGeom prst="rect">
              <a:avLst/>
            </a:prstGeom>
            <a:noFill/>
            <a:ln w="28575">
              <a:solidFill>
                <a:schemeClr val="accent1">
                  <a:lumMod val="75000"/>
                </a:schemeClr>
              </a:solidFill>
              <a:miter lim="800000"/>
              <a:headEnd/>
              <a:tailEnd/>
            </a:ln>
            <a:effectLst/>
          </p:spPr>
          <p:txBody>
            <a:bodyPr wrap="square" lIns="92075" tIns="46038" rIns="92075" bIns="46038">
              <a:spAutoFit/>
            </a:bodyPr>
            <a:lstStyle/>
            <a:p>
              <a:pPr algn="ctr" defTabSz="822325" eaLnBrk="0" hangingPunct="0">
                <a:lnSpc>
                  <a:spcPct val="90000"/>
                </a:lnSpc>
              </a:pPr>
              <a:r>
                <a:rPr lang="en-US" dirty="0">
                  <a:latin typeface="+mj-lt"/>
                </a:rPr>
                <a:t>TO_CHAR</a:t>
              </a:r>
            </a:p>
            <a:p>
              <a:pPr algn="ctr" defTabSz="822325" eaLnBrk="0" hangingPunct="0">
                <a:lnSpc>
                  <a:spcPct val="90000"/>
                </a:lnSpc>
              </a:pPr>
              <a:r>
                <a:rPr lang="en-US" dirty="0">
                  <a:latin typeface="+mj-lt"/>
                </a:rPr>
                <a:t>TO_DATE</a:t>
              </a:r>
            </a:p>
            <a:p>
              <a:pPr algn="ctr" defTabSz="822325" eaLnBrk="0" hangingPunct="0">
                <a:lnSpc>
                  <a:spcPct val="90000"/>
                </a:lnSpc>
              </a:pPr>
              <a:r>
                <a:rPr lang="en-US" dirty="0">
                  <a:latin typeface="+mj-lt"/>
                </a:rPr>
                <a:t>NVL</a:t>
              </a:r>
            </a:p>
            <a:p>
              <a:pPr algn="ctr" defTabSz="822325" eaLnBrk="0" hangingPunct="0">
                <a:lnSpc>
                  <a:spcPct val="90000"/>
                </a:lnSpc>
              </a:pPr>
              <a:r>
                <a:rPr lang="en-US" dirty="0">
                  <a:latin typeface="+mj-lt"/>
                </a:rPr>
                <a:t>DECODE</a:t>
              </a:r>
            </a:p>
          </p:txBody>
        </p:sp>
      </p:grpSp>
    </p:spTree>
    <p:extLst>
      <p:ext uri="{BB962C8B-B14F-4D97-AF65-F5344CB8AC3E}">
        <p14:creationId xmlns:p14="http://schemas.microsoft.com/office/powerpoint/2010/main" val="2031340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pPr>
              <a:spcBef>
                <a:spcPts val="480"/>
              </a:spcBef>
            </a:pPr>
            <a:r>
              <a:rPr lang="en-US" dirty="0" smtClean="0"/>
              <a:t>Single Row Functions:</a:t>
            </a:r>
          </a:p>
          <a:p>
            <a:pPr lvl="1">
              <a:spcBef>
                <a:spcPts val="480"/>
              </a:spcBef>
            </a:pPr>
            <a:r>
              <a:rPr lang="en-US" dirty="0" smtClean="0"/>
              <a:t>Conversion Function:</a:t>
            </a:r>
          </a:p>
          <a:p>
            <a:pPr lvl="1"/>
            <a:endParaRPr lang="en-US" dirty="0" smtClean="0"/>
          </a:p>
          <a:p>
            <a:pPr lvl="1"/>
            <a:endParaRPr lang="en-US" dirty="0" smtClean="0"/>
          </a:p>
          <a:p>
            <a:pPr lvl="1"/>
            <a:endParaRPr lang="en-US" dirty="0" smtClean="0"/>
          </a:p>
          <a:p>
            <a:pPr lvl="2">
              <a:buNone/>
            </a:pPr>
            <a:endParaRPr lang="en-US" dirty="0" smtClean="0"/>
          </a:p>
        </p:txBody>
      </p:sp>
      <p:graphicFrame>
        <p:nvGraphicFramePr>
          <p:cNvPr id="7" name="Table 6"/>
          <p:cNvGraphicFramePr>
            <a:graphicFrameLocks noGrp="1"/>
          </p:cNvGraphicFramePr>
          <p:nvPr/>
        </p:nvGraphicFramePr>
        <p:xfrm>
          <a:off x="2133601" y="1996440"/>
          <a:ext cx="8001001" cy="4175760"/>
        </p:xfrm>
        <a:graphic>
          <a:graphicData uri="http://schemas.openxmlformats.org/drawingml/2006/table">
            <a:tbl>
              <a:tblPr firstRow="1" bandRow="1">
                <a:tableStyleId>{5C22544A-7EE6-4342-B048-85BDC9FD1C3A}</a:tableStyleId>
              </a:tblPr>
              <a:tblGrid>
                <a:gridCol w="2819400">
                  <a:extLst>
                    <a:ext uri="{9D8B030D-6E8A-4147-A177-3AD203B41FA5}">
                      <a16:colId xmlns="" xmlns:a16="http://schemas.microsoft.com/office/drawing/2014/main" val="20000"/>
                    </a:ext>
                  </a:extLst>
                </a:gridCol>
                <a:gridCol w="5181601">
                  <a:extLst>
                    <a:ext uri="{9D8B030D-6E8A-4147-A177-3AD203B41FA5}">
                      <a16:colId xmlns="" xmlns:a16="http://schemas.microsoft.com/office/drawing/2014/main" val="20001"/>
                    </a:ext>
                  </a:extLst>
                </a:gridCol>
              </a:tblGrid>
              <a:tr h="457200">
                <a:tc>
                  <a:txBody>
                    <a:bodyPr/>
                    <a:lstStyle/>
                    <a:p>
                      <a:r>
                        <a:rPr lang="en-US" sz="2000" dirty="0" smtClean="0"/>
                        <a:t>Function</a:t>
                      </a:r>
                      <a:endParaRPr lang="en-US" sz="2000" dirty="0"/>
                    </a:p>
                  </a:txBody>
                  <a:tcPr/>
                </a:tc>
                <a:tc>
                  <a:txBody>
                    <a:bodyPr/>
                    <a:lstStyle/>
                    <a:p>
                      <a:r>
                        <a:rPr lang="en-US" sz="2000" dirty="0" smtClean="0"/>
                        <a:t>Description</a:t>
                      </a:r>
                      <a:endParaRPr lang="en-US" sz="2000" dirty="0"/>
                    </a:p>
                  </a:txBody>
                  <a:tcPr/>
                </a:tc>
                <a:extLst>
                  <a:ext uri="{0D108BD9-81ED-4DB2-BD59-A6C34878D82A}">
                    <a16:rowId xmlns="" xmlns:a16="http://schemas.microsoft.com/office/drawing/2014/main" val="10000"/>
                  </a:ext>
                </a:extLst>
              </a:tr>
              <a:tr h="457200">
                <a:tc>
                  <a:txBody>
                    <a:bodyPr/>
                    <a:lstStyle/>
                    <a:p>
                      <a:r>
                        <a:rPr lang="en-US" sz="2000" dirty="0" smtClean="0"/>
                        <a:t>TO_CHAR</a:t>
                      </a:r>
                      <a:endParaRPr lang="en-US" sz="2000" dirty="0"/>
                    </a:p>
                  </a:txBody>
                  <a:tcPr/>
                </a:tc>
                <a:tc>
                  <a:txBody>
                    <a:bodyPr/>
                    <a:lstStyle/>
                    <a:p>
                      <a:r>
                        <a:rPr lang="en-US" sz="2000" dirty="0" smtClean="0"/>
                        <a:t>Converts Numeric and Date values to a character string value. It cannot be used for calculations since it is a string value.</a:t>
                      </a:r>
                      <a:endParaRPr lang="en-US" sz="2000" kern="1200" dirty="0" smtClean="0">
                        <a:solidFill>
                          <a:schemeClr val="dk1"/>
                        </a:solidFill>
                        <a:latin typeface="+mn-lt"/>
                        <a:ea typeface="+mn-ea"/>
                        <a:cs typeface="+mn-cs"/>
                      </a:endParaRPr>
                    </a:p>
                  </a:txBody>
                  <a:tcPr/>
                </a:tc>
                <a:extLst>
                  <a:ext uri="{0D108BD9-81ED-4DB2-BD59-A6C34878D82A}">
                    <a16:rowId xmlns="" xmlns:a16="http://schemas.microsoft.com/office/drawing/2014/main" val="10001"/>
                  </a:ext>
                </a:extLst>
              </a:tr>
              <a:tr h="457200">
                <a:tc>
                  <a:txBody>
                    <a:bodyPr/>
                    <a:lstStyle/>
                    <a:p>
                      <a:r>
                        <a:rPr lang="en-US" sz="2000" dirty="0" smtClean="0"/>
                        <a:t>TO_DATE</a:t>
                      </a:r>
                      <a:endParaRPr lang="en-US" sz="2000" dirty="0"/>
                    </a:p>
                  </a:txBody>
                  <a:tcPr/>
                </a:tc>
                <a:tc>
                  <a:txBody>
                    <a:bodyPr/>
                    <a:lstStyle/>
                    <a:p>
                      <a:r>
                        <a:rPr lang="en-US" sz="2000" dirty="0" smtClean="0"/>
                        <a:t>Converts a valid Numeric and Character values to a Date value. Date is formatted to the format specified by </a:t>
                      </a:r>
                      <a:r>
                        <a:rPr lang="en-US" sz="2000" i="1" dirty="0" smtClean="0"/>
                        <a:t>'</a:t>
                      </a:r>
                      <a:r>
                        <a:rPr lang="en-US" sz="2000" i="1" dirty="0" err="1" smtClean="0"/>
                        <a:t>date_format</a:t>
                      </a:r>
                      <a:r>
                        <a:rPr lang="en-US" sz="2000" i="1" dirty="0" smtClean="0"/>
                        <a:t>'</a:t>
                      </a:r>
                      <a:r>
                        <a:rPr lang="en-US" sz="2000" dirty="0" smtClean="0"/>
                        <a:t>.</a:t>
                      </a:r>
                      <a:endParaRPr lang="en-US" sz="2000" kern="1200" dirty="0" smtClean="0">
                        <a:solidFill>
                          <a:schemeClr val="dk1"/>
                        </a:solidFill>
                        <a:latin typeface="+mn-lt"/>
                        <a:ea typeface="+mn-ea"/>
                        <a:cs typeface="+mn-cs"/>
                      </a:endParaRPr>
                    </a:p>
                  </a:txBody>
                  <a:tcPr/>
                </a:tc>
                <a:extLst>
                  <a:ext uri="{0D108BD9-81ED-4DB2-BD59-A6C34878D82A}">
                    <a16:rowId xmlns="" xmlns:a16="http://schemas.microsoft.com/office/drawing/2014/main" val="10002"/>
                  </a:ext>
                </a:extLst>
              </a:tr>
              <a:tr h="457200">
                <a:tc>
                  <a:txBody>
                    <a:bodyPr/>
                    <a:lstStyle/>
                    <a:p>
                      <a:pPr marL="0" algn="l" defTabSz="914400" rtl="0" eaLnBrk="1" latinLnBrk="0" hangingPunct="1"/>
                      <a:r>
                        <a:rPr lang="en-US" sz="2000" kern="1200" dirty="0" smtClean="0">
                          <a:solidFill>
                            <a:schemeClr val="dk1"/>
                          </a:solidFill>
                          <a:latin typeface="+mn-lt"/>
                          <a:ea typeface="+mn-ea"/>
                          <a:cs typeface="+mn-cs"/>
                        </a:rPr>
                        <a:t>TO_NUMBER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000" kern="1200" dirty="0" smtClean="0">
                          <a:solidFill>
                            <a:schemeClr val="dk1"/>
                          </a:solidFill>
                          <a:latin typeface="+mn-lt"/>
                          <a:ea typeface="+mn-ea"/>
                          <a:cs typeface="+mn-cs"/>
                        </a:rPr>
                        <a:t>Converts a character string containing digits to a number with the optional format model fmt.</a:t>
                      </a:r>
                      <a:endParaRPr lang="en-US" sz="2000" kern="1200" dirty="0" smtClean="0">
                        <a:solidFill>
                          <a:schemeClr val="dk1"/>
                        </a:solidFill>
                        <a:latin typeface="+mn-lt"/>
                        <a:ea typeface="+mn-ea"/>
                        <a:cs typeface="+mn-cs"/>
                      </a:endParaRPr>
                    </a:p>
                  </a:txBody>
                  <a:tcPr/>
                </a:tc>
                <a:extLst>
                  <a:ext uri="{0D108BD9-81ED-4DB2-BD59-A6C34878D82A}">
                    <a16:rowId xmlns="" xmlns:a16="http://schemas.microsoft.com/office/drawing/2014/main" val="10003"/>
                  </a:ext>
                </a:extLst>
              </a:tr>
              <a:tr h="457200">
                <a:tc>
                  <a:txBody>
                    <a:bodyPr/>
                    <a:lstStyle/>
                    <a:p>
                      <a:r>
                        <a:rPr lang="en-US" sz="2000" dirty="0" smtClean="0"/>
                        <a:t>NVL(</a:t>
                      </a:r>
                      <a:r>
                        <a:rPr lang="en-US" sz="2000" dirty="0" err="1" smtClean="0"/>
                        <a:t>x,y</a:t>
                      </a:r>
                      <a:r>
                        <a:rPr lang="en-US" sz="2000" dirty="0" smtClean="0"/>
                        <a:t>)</a:t>
                      </a:r>
                      <a:endParaRPr lang="en-US" sz="2000" dirty="0"/>
                    </a:p>
                  </a:txBody>
                  <a:tcPr/>
                </a:tc>
                <a:tc>
                  <a:txBody>
                    <a:bodyPr/>
                    <a:lstStyle/>
                    <a:p>
                      <a:r>
                        <a:rPr lang="en-US" sz="2000" dirty="0" smtClean="0"/>
                        <a:t>If </a:t>
                      </a:r>
                      <a:r>
                        <a:rPr lang="en-US" sz="2000" i="1" dirty="0" smtClean="0"/>
                        <a:t>'x'</a:t>
                      </a:r>
                      <a:r>
                        <a:rPr lang="en-US" sz="2000" dirty="0" smtClean="0"/>
                        <a:t> is NULL, replace it with </a:t>
                      </a:r>
                      <a:r>
                        <a:rPr lang="en-US" sz="2000" i="1" dirty="0" smtClean="0"/>
                        <a:t>'y'</a:t>
                      </a:r>
                      <a:r>
                        <a:rPr lang="en-US" sz="2000" dirty="0" smtClean="0"/>
                        <a:t>. </a:t>
                      </a:r>
                      <a:r>
                        <a:rPr lang="en-US" sz="2000" i="1" dirty="0" smtClean="0"/>
                        <a:t>'x'</a:t>
                      </a:r>
                      <a:r>
                        <a:rPr lang="en-US" sz="2000" dirty="0" smtClean="0"/>
                        <a:t> and </a:t>
                      </a:r>
                      <a:r>
                        <a:rPr lang="en-US" sz="2000" i="1" dirty="0" smtClean="0"/>
                        <a:t>'y'</a:t>
                      </a:r>
                      <a:r>
                        <a:rPr lang="en-US" sz="2000" dirty="0" smtClean="0"/>
                        <a:t> must be of the same </a:t>
                      </a:r>
                      <a:r>
                        <a:rPr lang="en-US" sz="2000" dirty="0" err="1" smtClean="0"/>
                        <a:t>datatype</a:t>
                      </a:r>
                      <a:r>
                        <a:rPr lang="en-US" sz="2000" dirty="0" smtClean="0"/>
                        <a:t>. </a:t>
                      </a:r>
                      <a:endParaRPr lang="en-US" sz="2000" kern="1200" dirty="0" smtClean="0">
                        <a:solidFill>
                          <a:schemeClr val="dk1"/>
                        </a:solidFill>
                        <a:latin typeface="+mn-lt"/>
                        <a:ea typeface="+mn-ea"/>
                        <a:cs typeface="+mn-cs"/>
                      </a:endParaRPr>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34129311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525000" y="981076"/>
            <a:ext cx="1085850" cy="1152525"/>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Single Row Functions:</a:t>
            </a:r>
          </a:p>
          <a:p>
            <a:pPr lvl="1"/>
            <a:r>
              <a:rPr lang="en-US" dirty="0" smtClean="0"/>
              <a:t>Conversion Functions :</a:t>
            </a:r>
          </a:p>
          <a:p>
            <a:pPr lvl="2"/>
            <a:r>
              <a:rPr lang="en-US" dirty="0" smtClean="0"/>
              <a:t>Example : Display how many days are left in the current month</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buNone/>
            </a:pPr>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sp>
        <p:nvSpPr>
          <p:cNvPr id="7" name="Rounded Rectangle 6"/>
          <p:cNvSpPr/>
          <p:nvPr/>
        </p:nvSpPr>
        <p:spPr bwMode="auto">
          <a:xfrm>
            <a:off x="2438400" y="2209800"/>
            <a:ext cx="7696200" cy="3200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Times New Roman" pitchFamily="18" charset="0"/>
                <a:cs typeface="Times New Roman" pitchFamily="18" charset="0"/>
              </a:rPr>
              <a:t>SELECT TO_CHAR(</a:t>
            </a:r>
            <a:r>
              <a:rPr lang="en-US" dirty="0" err="1">
                <a:solidFill>
                  <a:schemeClr val="tx1">
                    <a:lumMod val="95000"/>
                    <a:lumOff val="5000"/>
                  </a:schemeClr>
                </a:solidFill>
                <a:latin typeface="Times New Roman" pitchFamily="18" charset="0"/>
                <a:cs typeface="Times New Roman" pitchFamily="18" charset="0"/>
              </a:rPr>
              <a:t>hire_date</a:t>
            </a:r>
            <a:r>
              <a:rPr lang="en-US" dirty="0">
                <a:solidFill>
                  <a:schemeClr val="tx1">
                    <a:lumMod val="95000"/>
                    <a:lumOff val="5000"/>
                  </a:schemeClr>
                </a:solidFill>
                <a:latin typeface="Times New Roman" pitchFamily="18" charset="0"/>
                <a:cs typeface="Times New Roman" pitchFamily="18" charset="0"/>
              </a:rPr>
              <a:t>, 'DD-MON-YYYY')</a:t>
            </a:r>
          </a:p>
          <a:p>
            <a:r>
              <a:rPr lang="en-US" dirty="0">
                <a:solidFill>
                  <a:schemeClr val="tx1">
                    <a:lumMod val="95000"/>
                    <a:lumOff val="5000"/>
                  </a:schemeClr>
                </a:solidFill>
                <a:latin typeface="Times New Roman" pitchFamily="18" charset="0"/>
                <a:cs typeface="Times New Roman" pitchFamily="18" charset="0"/>
              </a:rPr>
              <a:t>FROM EMPLOYEES;</a:t>
            </a:r>
          </a:p>
          <a:p>
            <a:endParaRPr lang="en-US" dirty="0">
              <a:solidFill>
                <a:schemeClr val="tx1">
                  <a:lumMod val="95000"/>
                  <a:lumOff val="5000"/>
                </a:schemeClr>
              </a:solidFill>
              <a:latin typeface="Times New Roman" pitchFamily="18" charset="0"/>
              <a:cs typeface="Times New Roman" pitchFamily="18" charset="0"/>
            </a:endParaRPr>
          </a:p>
          <a:p>
            <a:r>
              <a:rPr lang="en-US" dirty="0">
                <a:solidFill>
                  <a:schemeClr val="tx1">
                    <a:lumMod val="95000"/>
                    <a:lumOff val="5000"/>
                  </a:schemeClr>
                </a:solidFill>
                <a:latin typeface="Times New Roman" pitchFamily="18" charset="0"/>
                <a:cs typeface="Times New Roman" pitchFamily="18" charset="0"/>
              </a:rPr>
              <a:t>SELECT TO_DATE('01-JAN-1985','DD-MON-YYYY') </a:t>
            </a:r>
          </a:p>
          <a:p>
            <a:r>
              <a:rPr lang="en-US" dirty="0">
                <a:solidFill>
                  <a:schemeClr val="tx1">
                    <a:lumMod val="95000"/>
                    <a:lumOff val="5000"/>
                  </a:schemeClr>
                </a:solidFill>
                <a:latin typeface="Times New Roman" pitchFamily="18" charset="0"/>
                <a:cs typeface="Times New Roman" pitchFamily="18" charset="0"/>
              </a:rPr>
              <a:t>FROM DUAL; </a:t>
            </a:r>
          </a:p>
          <a:p>
            <a:endParaRPr lang="en-US" dirty="0">
              <a:solidFill>
                <a:schemeClr val="tx1">
                  <a:lumMod val="95000"/>
                  <a:lumOff val="5000"/>
                </a:schemeClr>
              </a:solidFill>
              <a:latin typeface="Times New Roman" pitchFamily="18" charset="0"/>
              <a:cs typeface="Times New Roman" pitchFamily="18" charset="0"/>
            </a:endParaRPr>
          </a:p>
          <a:p>
            <a:r>
              <a:rPr lang="tr-TR" dirty="0">
                <a:solidFill>
                  <a:schemeClr val="tx1">
                    <a:lumMod val="95000"/>
                    <a:lumOff val="5000"/>
                  </a:schemeClr>
                </a:solidFill>
                <a:latin typeface="Times New Roman" pitchFamily="18" charset="0"/>
                <a:cs typeface="Times New Roman" pitchFamily="18" charset="0"/>
              </a:rPr>
              <a:t>SELECT </a:t>
            </a:r>
            <a:r>
              <a:rPr lang="en-US" dirty="0" err="1">
                <a:solidFill>
                  <a:schemeClr val="tx1">
                    <a:lumMod val="95000"/>
                    <a:lumOff val="5000"/>
                  </a:schemeClr>
                </a:solidFill>
                <a:latin typeface="Times New Roman" pitchFamily="18" charset="0"/>
                <a:cs typeface="Times New Roman" pitchFamily="18" charset="0"/>
              </a:rPr>
              <a:t>first_name</a:t>
            </a:r>
            <a:r>
              <a:rPr lang="tr-TR" dirty="0">
                <a:solidFill>
                  <a:schemeClr val="tx1">
                    <a:lumMod val="95000"/>
                    <a:lumOff val="5000"/>
                  </a:schemeClr>
                </a:solidFill>
                <a:latin typeface="Times New Roman" pitchFamily="18" charset="0"/>
                <a:cs typeface="Times New Roman" pitchFamily="18" charset="0"/>
              </a:rPr>
              <a:t>, sal</a:t>
            </a:r>
            <a:r>
              <a:rPr lang="en-US" dirty="0" err="1">
                <a:solidFill>
                  <a:schemeClr val="tx1">
                    <a:lumMod val="95000"/>
                    <a:lumOff val="5000"/>
                  </a:schemeClr>
                </a:solidFill>
                <a:latin typeface="Times New Roman" pitchFamily="18" charset="0"/>
                <a:cs typeface="Times New Roman" pitchFamily="18" charset="0"/>
              </a:rPr>
              <a:t>ary</a:t>
            </a:r>
            <a:r>
              <a:rPr lang="tr-TR" dirty="0">
                <a:solidFill>
                  <a:schemeClr val="tx1">
                    <a:lumMod val="95000"/>
                    <a:lumOff val="5000"/>
                  </a:schemeClr>
                </a:solidFill>
                <a:latin typeface="Times New Roman" pitchFamily="18" charset="0"/>
                <a:cs typeface="Times New Roman" pitchFamily="18" charset="0"/>
              </a:rPr>
              <a:t>, comm</a:t>
            </a:r>
            <a:r>
              <a:rPr lang="en-US" dirty="0" err="1">
                <a:solidFill>
                  <a:schemeClr val="tx1">
                    <a:lumMod val="95000"/>
                    <a:lumOff val="5000"/>
                  </a:schemeClr>
                </a:solidFill>
                <a:latin typeface="Times New Roman" pitchFamily="18" charset="0"/>
                <a:cs typeface="Times New Roman" pitchFamily="18" charset="0"/>
              </a:rPr>
              <a:t>ission_pct</a:t>
            </a:r>
            <a:r>
              <a:rPr lang="tr-TR" dirty="0">
                <a:solidFill>
                  <a:schemeClr val="tx1">
                    <a:lumMod val="95000"/>
                    <a:lumOff val="5000"/>
                  </a:schemeClr>
                </a:solidFill>
                <a:latin typeface="Times New Roman" pitchFamily="18" charset="0"/>
                <a:cs typeface="Times New Roman" pitchFamily="18" charset="0"/>
              </a:rPr>
              <a:t>,</a:t>
            </a:r>
          </a:p>
          <a:p>
            <a:r>
              <a:rPr lang="tr-TR" dirty="0">
                <a:solidFill>
                  <a:schemeClr val="tx1">
                    <a:lumMod val="95000"/>
                    <a:lumOff val="5000"/>
                  </a:schemeClr>
                </a:solidFill>
                <a:latin typeface="Times New Roman" pitchFamily="18" charset="0"/>
                <a:cs typeface="Times New Roman" pitchFamily="18" charset="0"/>
              </a:rPr>
              <a:t>  		(sal</a:t>
            </a:r>
            <a:r>
              <a:rPr lang="en-US" dirty="0" err="1">
                <a:solidFill>
                  <a:schemeClr val="tx1">
                    <a:lumMod val="95000"/>
                    <a:lumOff val="5000"/>
                  </a:schemeClr>
                </a:solidFill>
                <a:latin typeface="Times New Roman" pitchFamily="18" charset="0"/>
                <a:cs typeface="Times New Roman" pitchFamily="18" charset="0"/>
              </a:rPr>
              <a:t>ary</a:t>
            </a:r>
            <a:r>
              <a:rPr lang="tr-TR" dirty="0">
                <a:solidFill>
                  <a:schemeClr val="tx1">
                    <a:lumMod val="95000"/>
                    <a:lumOff val="5000"/>
                  </a:schemeClr>
                </a:solidFill>
                <a:latin typeface="Times New Roman" pitchFamily="18" charset="0"/>
                <a:cs typeface="Times New Roman" pitchFamily="18" charset="0"/>
              </a:rPr>
              <a:t>*12)+NVL(comm</a:t>
            </a:r>
            <a:r>
              <a:rPr lang="en-US" dirty="0" err="1">
                <a:solidFill>
                  <a:schemeClr val="tx1">
                    <a:lumMod val="95000"/>
                    <a:lumOff val="5000"/>
                  </a:schemeClr>
                </a:solidFill>
                <a:latin typeface="Times New Roman" pitchFamily="18" charset="0"/>
                <a:cs typeface="Times New Roman" pitchFamily="18" charset="0"/>
              </a:rPr>
              <a:t>isson_pct</a:t>
            </a:r>
            <a:r>
              <a:rPr lang="tr-TR" dirty="0">
                <a:solidFill>
                  <a:schemeClr val="tx1">
                    <a:lumMod val="95000"/>
                    <a:lumOff val="5000"/>
                  </a:schemeClr>
                </a:solidFill>
                <a:latin typeface="Times New Roman" pitchFamily="18" charset="0"/>
                <a:cs typeface="Times New Roman" pitchFamily="18" charset="0"/>
              </a:rPr>
              <a:t>,0) </a:t>
            </a:r>
          </a:p>
          <a:p>
            <a:r>
              <a:rPr lang="tr-TR" dirty="0">
                <a:solidFill>
                  <a:schemeClr val="tx1">
                    <a:lumMod val="95000"/>
                    <a:lumOff val="5000"/>
                  </a:schemeClr>
                </a:solidFill>
                <a:latin typeface="Times New Roman" pitchFamily="18" charset="0"/>
                <a:cs typeface="Times New Roman" pitchFamily="18" charset="0"/>
              </a:rPr>
              <a:t>FROM emp</a:t>
            </a:r>
            <a:r>
              <a:rPr lang="en-US" dirty="0" err="1">
                <a:solidFill>
                  <a:schemeClr val="tx1">
                    <a:lumMod val="95000"/>
                    <a:lumOff val="5000"/>
                  </a:schemeClr>
                </a:solidFill>
                <a:latin typeface="Times New Roman" pitchFamily="18" charset="0"/>
                <a:cs typeface="Times New Roman" pitchFamily="18" charset="0"/>
              </a:rPr>
              <a:t>loyees</a:t>
            </a:r>
            <a:r>
              <a:rPr lang="tr-TR" dirty="0">
                <a:solidFill>
                  <a:schemeClr val="tx1">
                    <a:lumMod val="95000"/>
                    <a:lumOff val="5000"/>
                  </a:schemeClr>
                </a:solidFill>
                <a:latin typeface="Times New Roman" pitchFamily="18" charset="0"/>
                <a:cs typeface="Times New Roman" pitchFamily="18" charset="0"/>
              </a:rPr>
              <a:t>;</a:t>
            </a:r>
          </a:p>
          <a:p>
            <a:r>
              <a:rPr lang="en-US" dirty="0">
                <a:solidFill>
                  <a:schemeClr val="tx1">
                    <a:lumMod val="95000"/>
                    <a:lumOff val="5000"/>
                  </a:schemeClr>
                </a:solidFill>
                <a:latin typeface="Times New Roman" pitchFamily="18" charset="0"/>
                <a:cs typeface="Times New Roman" pitchFamily="18" charset="0"/>
              </a:rPr>
              <a:t> </a:t>
            </a:r>
            <a:br>
              <a:rPr lang="en-US" dirty="0">
                <a:solidFill>
                  <a:schemeClr val="tx1">
                    <a:lumMod val="95000"/>
                    <a:lumOff val="5000"/>
                  </a:schemeClr>
                </a:solidFill>
                <a:latin typeface="Times New Roman" pitchFamily="18" charset="0"/>
                <a:cs typeface="Times New Roman" pitchFamily="18" charset="0"/>
              </a:rPr>
            </a:br>
            <a:r>
              <a:rPr lang="en-US" dirty="0">
                <a:solidFill>
                  <a:schemeClr val="tx1">
                    <a:lumMod val="95000"/>
                    <a:lumOff val="5000"/>
                  </a:schemeClr>
                </a:solidFill>
                <a:latin typeface="Times New Roman" pitchFamily="18" charset="0"/>
                <a:cs typeface="Times New Roman" pitchFamily="18" charset="0"/>
              </a:rPr>
              <a:t> </a:t>
            </a:r>
            <a:br>
              <a:rPr lang="en-US" dirty="0">
                <a:solidFill>
                  <a:schemeClr val="tx1">
                    <a:lumMod val="95000"/>
                    <a:lumOff val="5000"/>
                  </a:schemeClr>
                </a:solidFill>
                <a:latin typeface="Times New Roman" pitchFamily="18" charset="0"/>
                <a:cs typeface="Times New Roman" pitchFamily="18" charset="0"/>
              </a:rPr>
            </a:br>
            <a:r>
              <a:rPr lang="en-US" dirty="0">
                <a:solidFill>
                  <a:schemeClr val="tx1">
                    <a:lumMod val="95000"/>
                    <a:lumOff val="5000"/>
                  </a:schemeClr>
                </a:solidFill>
                <a:latin typeface="Times New Roman" pitchFamily="18" charset="0"/>
                <a:cs typeface="Times New Roman" pitchFamily="18" charset="0"/>
              </a:rPr>
              <a:t> </a:t>
            </a:r>
            <a:br>
              <a:rPr lang="en-US" dirty="0">
                <a:solidFill>
                  <a:schemeClr val="tx1">
                    <a:lumMod val="95000"/>
                    <a:lumOff val="5000"/>
                  </a:schemeClr>
                </a:solidFill>
                <a:latin typeface="Times New Roman" pitchFamily="18" charset="0"/>
                <a:cs typeface="Times New Roman" pitchFamily="18" charset="0"/>
              </a:rPr>
            </a:br>
            <a:endParaRPr lang="en-US" dirty="0">
              <a:solidFill>
                <a:schemeClr val="tx1">
                  <a:lumMod val="95000"/>
                  <a:lumOff val="5000"/>
                </a:schemeClr>
              </a:solidFill>
              <a:latin typeface="Times New Roman" pitchFamily="18" charset="0"/>
              <a:cs typeface="Times New Roman" pitchFamily="18" charset="0"/>
            </a:endParaRPr>
          </a:p>
          <a:p>
            <a:endParaRPr lang="en-US"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1116323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http://www.capesoft.com/utilities/messenger/Images/UseTheSourceLuke!.png"/>
          <p:cNvPicPr>
            <a:picLocks noChangeAspect="1" noChangeArrowheads="1"/>
          </p:cNvPicPr>
          <p:nvPr/>
        </p:nvPicPr>
        <p:blipFill>
          <a:blip r:embed="rId3"/>
          <a:srcRect/>
          <a:stretch>
            <a:fillRect/>
          </a:stretch>
        </p:blipFill>
        <p:spPr bwMode="auto">
          <a:xfrm>
            <a:off x="9525000" y="981076"/>
            <a:ext cx="1085850" cy="1152525"/>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90600"/>
            <a:ext cx="8661400" cy="5410200"/>
          </a:xfrm>
        </p:spPr>
        <p:txBody>
          <a:bodyPr/>
          <a:lstStyle/>
          <a:p>
            <a:r>
              <a:rPr lang="en-US" dirty="0" smtClean="0"/>
              <a:t>Single Row Functions:</a:t>
            </a:r>
          </a:p>
          <a:p>
            <a:pPr lvl="1"/>
            <a:r>
              <a:rPr lang="en-US" dirty="0" smtClean="0"/>
              <a:t>Conversion Functions :</a:t>
            </a:r>
          </a:p>
          <a:p>
            <a:pPr lvl="2"/>
            <a:r>
              <a:rPr lang="en-US" dirty="0" smtClean="0"/>
              <a:t>DECODE:</a:t>
            </a:r>
          </a:p>
          <a:p>
            <a:pPr lvl="3"/>
            <a:r>
              <a:rPr lang="en-US" dirty="0" smtClean="0"/>
              <a:t>D</a:t>
            </a:r>
            <a:r>
              <a:rPr lang="tr-TR" dirty="0" smtClean="0"/>
              <a:t>ecodes an expression in a way similar to the </a:t>
            </a:r>
            <a:r>
              <a:rPr lang="tr-TR" b="1" dirty="0" smtClean="0"/>
              <a:t>IF-THEN-ELSE</a:t>
            </a:r>
            <a:r>
              <a:rPr lang="tr-TR" dirty="0" smtClean="0"/>
              <a:t> logic used in various languages.</a:t>
            </a:r>
            <a:endParaRPr lang="en-US" dirty="0" smtClean="0"/>
          </a:p>
          <a:p>
            <a:pPr lvl="3"/>
            <a:r>
              <a:rPr lang="tr-TR" dirty="0" smtClean="0"/>
              <a:t>The DECODE function decodes </a:t>
            </a:r>
            <a:r>
              <a:rPr lang="tr-TR" i="1" dirty="0" smtClean="0"/>
              <a:t>expression </a:t>
            </a:r>
            <a:r>
              <a:rPr lang="tr-TR" dirty="0" smtClean="0"/>
              <a:t>after comparing it to each </a:t>
            </a:r>
            <a:r>
              <a:rPr lang="tr-TR" i="1" dirty="0" smtClean="0"/>
              <a:t>search </a:t>
            </a:r>
            <a:r>
              <a:rPr lang="tr-TR" dirty="0" smtClean="0"/>
              <a:t>value. </a:t>
            </a:r>
            <a:endParaRPr lang="en-US" dirty="0" smtClean="0"/>
          </a:p>
          <a:p>
            <a:pPr lvl="4"/>
            <a:r>
              <a:rPr lang="tr-TR" dirty="0" smtClean="0"/>
              <a:t>If the expression is the same as </a:t>
            </a:r>
            <a:r>
              <a:rPr lang="tr-TR" b="1" i="1" dirty="0" smtClean="0"/>
              <a:t>search, </a:t>
            </a:r>
            <a:r>
              <a:rPr lang="en-US" b="1" i="1" dirty="0" smtClean="0"/>
              <a:t> </a:t>
            </a:r>
            <a:r>
              <a:rPr lang="tr-TR" b="1" i="1" dirty="0" smtClean="0"/>
              <a:t>result</a:t>
            </a:r>
            <a:r>
              <a:rPr lang="tr-TR" i="1" dirty="0" smtClean="0"/>
              <a:t> </a:t>
            </a:r>
            <a:r>
              <a:rPr lang="tr-TR" dirty="0" smtClean="0"/>
              <a:t>is returned.</a:t>
            </a:r>
            <a:endParaRPr lang="tr-TR" sz="200" dirty="0"/>
          </a:p>
          <a:p>
            <a:pPr lvl="4"/>
            <a:r>
              <a:rPr lang="tr-TR" dirty="0" smtClean="0"/>
              <a:t>If the default </a:t>
            </a:r>
            <a:r>
              <a:rPr lang="en-US" dirty="0" smtClean="0"/>
              <a:t>value </a:t>
            </a:r>
            <a:r>
              <a:rPr lang="en-US" dirty="0" err="1" smtClean="0"/>
              <a:t>i</a:t>
            </a:r>
            <a:r>
              <a:rPr lang="tr-TR" dirty="0" smtClean="0"/>
              <a:t>s omitted</a:t>
            </a:r>
            <a:r>
              <a:rPr lang="en-US" dirty="0" smtClean="0"/>
              <a:t>, </a:t>
            </a:r>
            <a:r>
              <a:rPr lang="tr-TR" dirty="0" smtClean="0"/>
              <a:t>a null value is retuned where a search value does not match any of the  result values.</a:t>
            </a:r>
            <a:endParaRPr lang="tr-TR" sz="200" dirty="0"/>
          </a:p>
          <a:p>
            <a:pPr lvl="3"/>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buNone/>
            </a:pPr>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2">
              <a:buNone/>
            </a:pPr>
            <a:endParaRPr lang="en-US" dirty="0" smtClean="0"/>
          </a:p>
        </p:txBody>
      </p:sp>
      <p:sp>
        <p:nvSpPr>
          <p:cNvPr id="7" name="Rounded Rectangle 6"/>
          <p:cNvSpPr/>
          <p:nvPr/>
        </p:nvSpPr>
        <p:spPr bwMode="auto">
          <a:xfrm>
            <a:off x="2533650" y="4572000"/>
            <a:ext cx="8077200" cy="2057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tr-TR" dirty="0">
                <a:solidFill>
                  <a:schemeClr val="tx1">
                    <a:lumMod val="95000"/>
                    <a:lumOff val="5000"/>
                  </a:schemeClr>
                </a:solidFill>
                <a:latin typeface="Times New Roman" pitchFamily="18" charset="0"/>
                <a:cs typeface="Times New Roman" pitchFamily="18" charset="0"/>
              </a:rPr>
              <a:t>SELECT   job</a:t>
            </a:r>
            <a:r>
              <a:rPr lang="en-US" dirty="0">
                <a:solidFill>
                  <a:schemeClr val="tx1">
                    <a:lumMod val="95000"/>
                    <a:lumOff val="5000"/>
                  </a:schemeClr>
                </a:solidFill>
                <a:latin typeface="Times New Roman" pitchFamily="18" charset="0"/>
                <a:cs typeface="Times New Roman" pitchFamily="18" charset="0"/>
              </a:rPr>
              <a:t>_id</a:t>
            </a:r>
            <a:r>
              <a:rPr lang="tr-TR" dirty="0">
                <a:solidFill>
                  <a:schemeClr val="tx1">
                    <a:lumMod val="95000"/>
                    <a:lumOff val="5000"/>
                  </a:schemeClr>
                </a:solidFill>
                <a:latin typeface="Times New Roman" pitchFamily="18" charset="0"/>
                <a:cs typeface="Times New Roman" pitchFamily="18" charset="0"/>
              </a:rPr>
              <a:t>, sal</a:t>
            </a:r>
            <a:r>
              <a:rPr lang="en-US" dirty="0" err="1">
                <a:solidFill>
                  <a:schemeClr val="tx1">
                    <a:lumMod val="95000"/>
                    <a:lumOff val="5000"/>
                  </a:schemeClr>
                </a:solidFill>
                <a:latin typeface="Times New Roman" pitchFamily="18" charset="0"/>
                <a:cs typeface="Times New Roman" pitchFamily="18" charset="0"/>
              </a:rPr>
              <a:t>ary</a:t>
            </a:r>
            <a:r>
              <a:rPr lang="tr-TR" dirty="0">
                <a:solidFill>
                  <a:schemeClr val="tx1">
                    <a:lumMod val="95000"/>
                    <a:lumOff val="5000"/>
                  </a:schemeClr>
                </a:solidFill>
                <a:latin typeface="Times New Roman" pitchFamily="18" charset="0"/>
                <a:cs typeface="Times New Roman" pitchFamily="18" charset="0"/>
              </a:rPr>
              <a:t>, DECODE(job</a:t>
            </a:r>
            <a:r>
              <a:rPr lang="en-US" dirty="0">
                <a:solidFill>
                  <a:schemeClr val="tx1">
                    <a:lumMod val="95000"/>
                    <a:lumOff val="5000"/>
                  </a:schemeClr>
                </a:solidFill>
                <a:latin typeface="Times New Roman" pitchFamily="18" charset="0"/>
                <a:cs typeface="Times New Roman" pitchFamily="18" charset="0"/>
              </a:rPr>
              <a:t>_id</a:t>
            </a:r>
            <a:r>
              <a:rPr lang="tr-TR" dirty="0">
                <a:solidFill>
                  <a:schemeClr val="tx1">
                    <a:lumMod val="95000"/>
                    <a:lumOff val="5000"/>
                  </a:schemeClr>
                </a:solidFill>
                <a:latin typeface="Times New Roman" pitchFamily="18" charset="0"/>
                <a:cs typeface="Times New Roman" pitchFamily="18" charset="0"/>
              </a:rPr>
              <a:t>, </a:t>
            </a:r>
          </a:p>
          <a:p>
            <a:r>
              <a:rPr lang="en-US" dirty="0">
                <a:solidFill>
                  <a:schemeClr val="tx1">
                    <a:lumMod val="95000"/>
                    <a:lumOff val="5000"/>
                  </a:schemeClr>
                </a:solidFill>
                <a:latin typeface="Times New Roman" pitchFamily="18" charset="0"/>
                <a:cs typeface="Times New Roman" pitchFamily="18" charset="0"/>
              </a:rPr>
              <a:t>		</a:t>
            </a:r>
            <a:r>
              <a:rPr lang="tr-TR" dirty="0">
                <a:solidFill>
                  <a:schemeClr val="tx1">
                    <a:lumMod val="95000"/>
                    <a:lumOff val="5000"/>
                  </a:schemeClr>
                </a:solidFill>
                <a:latin typeface="Times New Roman" pitchFamily="18" charset="0"/>
                <a:cs typeface="Times New Roman" pitchFamily="18" charset="0"/>
              </a:rPr>
              <a:t>                'ANALYST' , sal*1.1,</a:t>
            </a:r>
          </a:p>
          <a:p>
            <a:r>
              <a:rPr lang="en-US" dirty="0">
                <a:solidFill>
                  <a:schemeClr val="tx1">
                    <a:lumMod val="95000"/>
                    <a:lumOff val="5000"/>
                  </a:schemeClr>
                </a:solidFill>
                <a:latin typeface="Times New Roman" pitchFamily="18" charset="0"/>
                <a:cs typeface="Times New Roman" pitchFamily="18" charset="0"/>
              </a:rPr>
              <a:t>		</a:t>
            </a:r>
            <a:r>
              <a:rPr lang="tr-TR" dirty="0">
                <a:solidFill>
                  <a:schemeClr val="tx1">
                    <a:lumMod val="95000"/>
                    <a:lumOff val="5000"/>
                  </a:schemeClr>
                </a:solidFill>
                <a:latin typeface="Times New Roman" pitchFamily="18" charset="0"/>
                <a:cs typeface="Times New Roman" pitchFamily="18" charset="0"/>
              </a:rPr>
              <a:t>                'CLERK'   , sal*1.15,</a:t>
            </a:r>
          </a:p>
          <a:p>
            <a:r>
              <a:rPr lang="en-US" dirty="0">
                <a:solidFill>
                  <a:schemeClr val="tx1">
                    <a:lumMod val="95000"/>
                    <a:lumOff val="5000"/>
                  </a:schemeClr>
                </a:solidFill>
                <a:latin typeface="Times New Roman" pitchFamily="18" charset="0"/>
                <a:cs typeface="Times New Roman" pitchFamily="18" charset="0"/>
              </a:rPr>
              <a:t>		</a:t>
            </a:r>
            <a:r>
              <a:rPr lang="tr-TR" dirty="0">
                <a:solidFill>
                  <a:schemeClr val="tx1">
                    <a:lumMod val="95000"/>
                    <a:lumOff val="5000"/>
                  </a:schemeClr>
                </a:solidFill>
                <a:latin typeface="Times New Roman" pitchFamily="18" charset="0"/>
                <a:cs typeface="Times New Roman" pitchFamily="18" charset="0"/>
              </a:rPr>
              <a:t>                'MANAGER' , sal*1.20, sal</a:t>
            </a:r>
            <a:r>
              <a:rPr lang="en-US" dirty="0" err="1">
                <a:solidFill>
                  <a:schemeClr val="tx1">
                    <a:lumMod val="95000"/>
                    <a:lumOff val="5000"/>
                  </a:schemeClr>
                </a:solidFill>
                <a:latin typeface="Times New Roman" pitchFamily="18" charset="0"/>
                <a:cs typeface="Times New Roman" pitchFamily="18" charset="0"/>
              </a:rPr>
              <a:t>ary</a:t>
            </a:r>
            <a:r>
              <a:rPr lang="tr-TR" dirty="0">
                <a:solidFill>
                  <a:schemeClr val="tx1">
                    <a:lumMod val="95000"/>
                    <a:lumOff val="5000"/>
                  </a:schemeClr>
                </a:solidFill>
                <a:latin typeface="Times New Roman" pitchFamily="18" charset="0"/>
                <a:cs typeface="Times New Roman" pitchFamily="18" charset="0"/>
              </a:rPr>
              <a:t>)  </a:t>
            </a:r>
            <a:r>
              <a:rPr lang="en-US" dirty="0">
                <a:solidFill>
                  <a:schemeClr val="tx1">
                    <a:lumMod val="95000"/>
                    <a:lumOff val="5000"/>
                  </a:schemeClr>
                </a:solidFill>
                <a:latin typeface="Times New Roman" pitchFamily="18" charset="0"/>
                <a:cs typeface="Times New Roman" pitchFamily="18" charset="0"/>
              </a:rPr>
              <a:t>Increment</a:t>
            </a:r>
            <a:endParaRPr lang="tr-TR" dirty="0">
              <a:solidFill>
                <a:schemeClr val="tx1">
                  <a:lumMod val="95000"/>
                  <a:lumOff val="5000"/>
                </a:schemeClr>
              </a:solidFill>
              <a:latin typeface="Times New Roman" pitchFamily="18" charset="0"/>
              <a:cs typeface="Times New Roman" pitchFamily="18" charset="0"/>
            </a:endParaRPr>
          </a:p>
          <a:p>
            <a:r>
              <a:rPr lang="tr-TR" dirty="0">
                <a:solidFill>
                  <a:schemeClr val="tx1">
                    <a:lumMod val="95000"/>
                    <a:lumOff val="5000"/>
                  </a:schemeClr>
                </a:solidFill>
                <a:latin typeface="Times New Roman" pitchFamily="18" charset="0"/>
                <a:cs typeface="Times New Roman" pitchFamily="18" charset="0"/>
              </a:rPr>
              <a:t>FROM emp</a:t>
            </a:r>
            <a:r>
              <a:rPr lang="en-US" dirty="0" err="1">
                <a:solidFill>
                  <a:schemeClr val="tx1">
                    <a:lumMod val="95000"/>
                    <a:lumOff val="5000"/>
                  </a:schemeClr>
                </a:solidFill>
                <a:latin typeface="Times New Roman" pitchFamily="18" charset="0"/>
                <a:cs typeface="Times New Roman" pitchFamily="18" charset="0"/>
              </a:rPr>
              <a:t>loyees</a:t>
            </a:r>
            <a:r>
              <a:rPr lang="tr-TR" dirty="0">
                <a:solidFill>
                  <a:schemeClr val="tx1">
                    <a:lumMod val="95000"/>
                    <a:lumOff val="5000"/>
                  </a:schemeClr>
                </a:solidFill>
                <a:latin typeface="Times New Roman" pitchFamily="18" charset="0"/>
                <a:cs typeface="Times New Roman" pitchFamily="18" charset="0"/>
              </a:rPr>
              <a:t> ;</a:t>
            </a:r>
          </a:p>
          <a:p>
            <a:r>
              <a:rPr lang="en-US" dirty="0">
                <a:solidFill>
                  <a:schemeClr val="tx1">
                    <a:lumMod val="95000"/>
                    <a:lumOff val="5000"/>
                  </a:schemeClr>
                </a:solidFill>
                <a:latin typeface="Times New Roman" pitchFamily="18" charset="0"/>
                <a:cs typeface="Times New Roman" pitchFamily="18" charset="0"/>
              </a:rPr>
              <a:t> </a:t>
            </a:r>
            <a:br>
              <a:rPr lang="en-US" dirty="0">
                <a:solidFill>
                  <a:schemeClr val="tx1">
                    <a:lumMod val="95000"/>
                    <a:lumOff val="5000"/>
                  </a:schemeClr>
                </a:solidFill>
                <a:latin typeface="Times New Roman" pitchFamily="18" charset="0"/>
                <a:cs typeface="Times New Roman" pitchFamily="18" charset="0"/>
              </a:rPr>
            </a:br>
            <a:r>
              <a:rPr lang="en-US" dirty="0">
                <a:solidFill>
                  <a:schemeClr val="tx1">
                    <a:lumMod val="95000"/>
                    <a:lumOff val="5000"/>
                  </a:schemeClr>
                </a:solidFill>
                <a:latin typeface="Times New Roman" pitchFamily="18" charset="0"/>
                <a:cs typeface="Times New Roman" pitchFamily="18" charset="0"/>
              </a:rPr>
              <a:t> </a:t>
            </a:r>
            <a:br>
              <a:rPr lang="en-US" dirty="0">
                <a:solidFill>
                  <a:schemeClr val="tx1">
                    <a:lumMod val="95000"/>
                    <a:lumOff val="5000"/>
                  </a:schemeClr>
                </a:solidFill>
                <a:latin typeface="Times New Roman" pitchFamily="18" charset="0"/>
                <a:cs typeface="Times New Roman" pitchFamily="18" charset="0"/>
              </a:rPr>
            </a:br>
            <a:r>
              <a:rPr lang="en-US" dirty="0">
                <a:solidFill>
                  <a:schemeClr val="tx1">
                    <a:lumMod val="95000"/>
                    <a:lumOff val="5000"/>
                  </a:schemeClr>
                </a:solidFill>
                <a:latin typeface="Times New Roman" pitchFamily="18" charset="0"/>
                <a:cs typeface="Times New Roman" pitchFamily="18" charset="0"/>
              </a:rPr>
              <a:t> </a:t>
            </a:r>
            <a:br>
              <a:rPr lang="en-US" dirty="0">
                <a:solidFill>
                  <a:schemeClr val="tx1">
                    <a:lumMod val="95000"/>
                    <a:lumOff val="5000"/>
                  </a:schemeClr>
                </a:solidFill>
                <a:latin typeface="Times New Roman" pitchFamily="18" charset="0"/>
                <a:cs typeface="Times New Roman" pitchFamily="18" charset="0"/>
              </a:rPr>
            </a:br>
            <a:endParaRPr lang="en-US" dirty="0">
              <a:solidFill>
                <a:schemeClr val="tx1">
                  <a:lumMod val="95000"/>
                  <a:lumOff val="5000"/>
                </a:schemeClr>
              </a:solidFill>
              <a:latin typeface="Times New Roman" pitchFamily="18" charset="0"/>
              <a:cs typeface="Times New Roman" pitchFamily="18" charset="0"/>
            </a:endParaRPr>
          </a:p>
          <a:p>
            <a:endParaRPr lang="en-US"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8952621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218" name="Rectangle 2"/>
          <p:cNvSpPr>
            <a:spLocks noGrp="1" noChangeArrowheads="1"/>
          </p:cNvSpPr>
          <p:nvPr>
            <p:ph type="title"/>
          </p:nvPr>
        </p:nvSpPr>
        <p:spPr/>
        <p:txBody>
          <a:bodyPr/>
          <a:lstStyle/>
          <a:p>
            <a:pPr eaLnBrk="1" hangingPunct="1">
              <a:defRPr/>
            </a:pPr>
            <a:r>
              <a:rPr lang="en-US" sz="4000" dirty="0">
                <a:latin typeface="+mn-lt"/>
              </a:rPr>
              <a:t>Recap</a:t>
            </a:r>
          </a:p>
        </p:txBody>
      </p:sp>
      <p:sp>
        <p:nvSpPr>
          <p:cNvPr id="45059" name="Rectangle 3"/>
          <p:cNvSpPr>
            <a:spLocks noGrp="1" noChangeArrowheads="1"/>
          </p:cNvSpPr>
          <p:nvPr>
            <p:ph idx="1"/>
          </p:nvPr>
        </p:nvSpPr>
        <p:spPr>
          <a:xfrm>
            <a:off x="1757364" y="1112839"/>
            <a:ext cx="7081837" cy="4960937"/>
          </a:xfrm>
        </p:spPr>
        <p:txBody>
          <a:bodyPr/>
          <a:lstStyle/>
          <a:p>
            <a:pPr eaLnBrk="1" hangingPunct="1"/>
            <a:r>
              <a:rPr lang="en-US" sz="1800" dirty="0"/>
              <a:t>SQL  is the stuctured Query Language used to query the data from the database.</a:t>
            </a:r>
          </a:p>
          <a:p>
            <a:pPr lvl="1" eaLnBrk="1" hangingPunct="1"/>
            <a:r>
              <a:rPr lang="en-US" sz="1400" dirty="0"/>
              <a:t>Consists of some subsets as:</a:t>
            </a:r>
          </a:p>
          <a:p>
            <a:pPr lvl="1" eaLnBrk="1" hangingPunct="1"/>
            <a:r>
              <a:rPr lang="en-US" sz="1400" dirty="0"/>
              <a:t>DQL  -  SELECT</a:t>
            </a:r>
          </a:p>
          <a:p>
            <a:pPr lvl="1" eaLnBrk="1" hangingPunct="1"/>
            <a:r>
              <a:rPr lang="en-US" sz="1400" dirty="0"/>
              <a:t>DDL  -  CREATE, ALTER, DROP, TRUNCATE</a:t>
            </a:r>
          </a:p>
          <a:p>
            <a:pPr lvl="1" eaLnBrk="1" hangingPunct="1"/>
            <a:r>
              <a:rPr lang="en-US" sz="1400" dirty="0"/>
              <a:t>DML  - INSERT, UPDATE, DELETE</a:t>
            </a:r>
          </a:p>
          <a:p>
            <a:pPr eaLnBrk="1" hangingPunct="1"/>
            <a:r>
              <a:rPr lang="en-US" sz="1800" dirty="0"/>
              <a:t>DQL Queries out the data from the database</a:t>
            </a:r>
          </a:p>
          <a:p>
            <a:pPr eaLnBrk="1" hangingPunct="1"/>
            <a:r>
              <a:rPr lang="en-US" sz="1800" dirty="0"/>
              <a:t>WHERE CLAUSE : Specifies the criteria for selecting the results</a:t>
            </a:r>
          </a:p>
          <a:p>
            <a:pPr eaLnBrk="1" hangingPunct="1"/>
            <a:r>
              <a:rPr lang="en-US" sz="1800" dirty="0"/>
              <a:t>ORDER BY : Sorts the Results fetched</a:t>
            </a:r>
          </a:p>
          <a:p>
            <a:pPr eaLnBrk="1" hangingPunct="1"/>
            <a:r>
              <a:rPr lang="en-US" sz="1800" dirty="0"/>
              <a:t>GROUP BY : Helps in Grouping the Results and HAVING BY filters the grouped results</a:t>
            </a:r>
          </a:p>
          <a:p>
            <a:pPr eaLnBrk="1" hangingPunct="1"/>
            <a:r>
              <a:rPr lang="en-US" sz="1800" dirty="0"/>
              <a:t>Aggregate Functions like COUNT,SUM,MAX,MIN and AVG  are mostly used  with GROUP BY Clause to enable data analysis.</a:t>
            </a:r>
          </a:p>
        </p:txBody>
      </p:sp>
      <p:pic>
        <p:nvPicPr>
          <p:cNvPr id="45060" name="Picture 11" descr="http://appworkbench.com/Content/products/geeknotes/images/help/GeekNotesIcon.png"/>
          <p:cNvPicPr>
            <a:picLocks noChangeAspect="1" noChangeArrowheads="1"/>
          </p:cNvPicPr>
          <p:nvPr/>
        </p:nvPicPr>
        <p:blipFill>
          <a:blip r:embed="rId2"/>
          <a:srcRect/>
          <a:stretch>
            <a:fillRect/>
          </a:stretch>
        </p:blipFill>
        <p:spPr bwMode="auto">
          <a:xfrm>
            <a:off x="9372600" y="2667000"/>
            <a:ext cx="914400" cy="1600200"/>
          </a:xfrm>
          <a:prstGeom prst="rect">
            <a:avLst/>
          </a:prstGeom>
          <a:noFill/>
          <a:ln w="9525">
            <a:noFill/>
            <a:miter lim="800000"/>
            <a:headEnd/>
            <a:tailEnd/>
          </a:ln>
        </p:spPr>
      </p:pic>
    </p:spTree>
    <p:extLst>
      <p:ext uri="{BB962C8B-B14F-4D97-AF65-F5344CB8AC3E}">
        <p14:creationId xmlns:p14="http://schemas.microsoft.com/office/powerpoint/2010/main" val="29969835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218" name="Rectangle 2"/>
          <p:cNvSpPr>
            <a:spLocks noGrp="1" noChangeArrowheads="1"/>
          </p:cNvSpPr>
          <p:nvPr>
            <p:ph type="title"/>
          </p:nvPr>
        </p:nvSpPr>
        <p:spPr/>
        <p:txBody>
          <a:bodyPr/>
          <a:lstStyle/>
          <a:p>
            <a:pPr eaLnBrk="1" hangingPunct="1">
              <a:defRPr/>
            </a:pPr>
            <a:r>
              <a:rPr lang="en-US" sz="4000" dirty="0">
                <a:latin typeface="+mn-lt"/>
              </a:rPr>
              <a:t>Recap</a:t>
            </a:r>
          </a:p>
        </p:txBody>
      </p:sp>
      <p:sp>
        <p:nvSpPr>
          <p:cNvPr id="45059" name="Rectangle 3"/>
          <p:cNvSpPr>
            <a:spLocks noGrp="1" noChangeArrowheads="1"/>
          </p:cNvSpPr>
          <p:nvPr>
            <p:ph idx="1"/>
          </p:nvPr>
        </p:nvSpPr>
        <p:spPr>
          <a:xfrm>
            <a:off x="1757364" y="1112839"/>
            <a:ext cx="7081837" cy="4960937"/>
          </a:xfrm>
        </p:spPr>
        <p:txBody>
          <a:bodyPr/>
          <a:lstStyle/>
          <a:p>
            <a:r>
              <a:rPr lang="tr-TR" sz="1800" dirty="0"/>
              <a:t>Single- Row Functions</a:t>
            </a:r>
          </a:p>
          <a:p>
            <a:pPr lvl="1"/>
            <a:r>
              <a:rPr lang="tr-TR" sz="1400" dirty="0"/>
              <a:t>Single-row functions can be nested to any level. Single-row functions can manipulate the following</a:t>
            </a:r>
          </a:p>
          <a:p>
            <a:pPr lvl="1"/>
            <a:r>
              <a:rPr lang="tr-TR" sz="1400" dirty="0"/>
              <a:t>Character data: </a:t>
            </a:r>
          </a:p>
          <a:p>
            <a:pPr lvl="2"/>
            <a:r>
              <a:rPr lang="tr-TR" sz="1000" dirty="0"/>
              <a:t>LOWER, UPPER, INITCAP, CONCAT, SUBSTR, INSTR, LENGTH</a:t>
            </a:r>
          </a:p>
          <a:p>
            <a:pPr lvl="1"/>
            <a:r>
              <a:rPr lang="tr-TR" sz="1400" dirty="0"/>
              <a:t>Number data:  </a:t>
            </a:r>
          </a:p>
          <a:p>
            <a:pPr lvl="2"/>
            <a:r>
              <a:rPr lang="tr-TR" sz="1000" dirty="0"/>
              <a:t>ROUND, TRUNC, MOD</a:t>
            </a:r>
          </a:p>
          <a:p>
            <a:pPr lvl="1"/>
            <a:r>
              <a:rPr lang="tr-TR" sz="1400" dirty="0"/>
              <a:t>Date data: </a:t>
            </a:r>
          </a:p>
          <a:p>
            <a:pPr lvl="2"/>
            <a:r>
              <a:rPr lang="tr-TR" sz="1000" dirty="0"/>
              <a:t>MONTHS_BETWEEN, ADD_MONTHS, NEXT_DAY, LAST_DAY, ROUND, TRUNC</a:t>
            </a:r>
          </a:p>
          <a:p>
            <a:pPr lvl="1"/>
            <a:r>
              <a:rPr lang="tr-TR" sz="1400" dirty="0"/>
              <a:t>Date values can also use arithmetic operators.</a:t>
            </a:r>
          </a:p>
          <a:p>
            <a:pPr lvl="1"/>
            <a:r>
              <a:rPr lang="tr-TR" sz="1400" dirty="0"/>
              <a:t>Conversion functions can convert character, date, and numeric </a:t>
            </a:r>
            <a:r>
              <a:rPr lang="en-US" sz="1400" dirty="0"/>
              <a:t>values </a:t>
            </a:r>
          </a:p>
          <a:p>
            <a:pPr lvl="2"/>
            <a:r>
              <a:rPr lang="tr-TR" sz="1000" dirty="0"/>
              <a:t>TO_CHAR, TO_DATE, TO_NUMBER</a:t>
            </a:r>
            <a:endParaRPr lang="en-US" sz="1000" dirty="0"/>
          </a:p>
          <a:p>
            <a:pPr lvl="1"/>
            <a:r>
              <a:rPr lang="tr-TR" sz="1400" dirty="0"/>
              <a:t>SYSDATE  and   DUAL</a:t>
            </a:r>
          </a:p>
          <a:p>
            <a:pPr lvl="2"/>
            <a:r>
              <a:rPr lang="tr-TR" sz="1000" dirty="0"/>
              <a:t>SYSDATE is a date function that returns the current date and time. It is customary to select SYSDATE from a dummy table called DUAL.</a:t>
            </a:r>
          </a:p>
          <a:p>
            <a:pPr eaLnBrk="1" hangingPunct="1"/>
            <a:endParaRPr lang="en-US" sz="1800" dirty="0"/>
          </a:p>
        </p:txBody>
      </p:sp>
      <p:pic>
        <p:nvPicPr>
          <p:cNvPr id="45060" name="Picture 11" descr="http://appworkbench.com/Content/products/geeknotes/images/help/GeekNotesIcon.png"/>
          <p:cNvPicPr>
            <a:picLocks noChangeAspect="1" noChangeArrowheads="1"/>
          </p:cNvPicPr>
          <p:nvPr/>
        </p:nvPicPr>
        <p:blipFill>
          <a:blip r:embed="rId2"/>
          <a:srcRect/>
          <a:stretch>
            <a:fillRect/>
          </a:stretch>
        </p:blipFill>
        <p:spPr bwMode="auto">
          <a:xfrm>
            <a:off x="9372600" y="2667000"/>
            <a:ext cx="914400" cy="1600200"/>
          </a:xfrm>
          <a:prstGeom prst="rect">
            <a:avLst/>
          </a:prstGeom>
          <a:noFill/>
          <a:ln w="9525">
            <a:noFill/>
            <a:miter lim="800000"/>
            <a:headEnd/>
            <a:tailEnd/>
          </a:ln>
        </p:spPr>
      </p:pic>
    </p:spTree>
    <p:extLst>
      <p:ext uri="{BB962C8B-B14F-4D97-AF65-F5344CB8AC3E}">
        <p14:creationId xmlns:p14="http://schemas.microsoft.com/office/powerpoint/2010/main" val="29034188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965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de-DE" sz="4400" dirty="0"/>
              <a:t>Oracle SQL</a:t>
            </a:r>
          </a:p>
        </p:txBody>
      </p:sp>
      <p:sp>
        <p:nvSpPr>
          <p:cNvPr id="5123" name="Rectangle 3"/>
          <p:cNvSpPr>
            <a:spLocks noGrp="1" noChangeArrowheads="1"/>
          </p:cNvSpPr>
          <p:nvPr>
            <p:ph type="subTitle" idx="1"/>
          </p:nvPr>
        </p:nvSpPr>
        <p:spPr>
          <a:xfrm>
            <a:off x="390532" y="3935121"/>
            <a:ext cx="3713601" cy="287259"/>
          </a:xfrm>
        </p:spPr>
        <p:txBody>
          <a:bodyPr>
            <a:normAutofit fontScale="25000" lnSpcReduction="20000"/>
          </a:bodyPr>
          <a:lstStyle/>
          <a:p>
            <a:pPr eaLnBrk="1" hangingPunct="1"/>
            <a:endParaRPr lang="en-US" sz="3200" dirty="0"/>
          </a:p>
          <a:p>
            <a:pPr eaLnBrk="1" hangingPunct="1"/>
            <a:r>
              <a:rPr lang="en-US" sz="3200" dirty="0"/>
              <a:t>Introduction to SQL</a:t>
            </a:r>
          </a:p>
        </p:txBody>
      </p:sp>
    </p:spTree>
    <p:extLst>
      <p:ext uri="{BB962C8B-B14F-4D97-AF65-F5344CB8AC3E}">
        <p14:creationId xmlns:p14="http://schemas.microsoft.com/office/powerpoint/2010/main" val="15620601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lstStyle/>
          <a:p>
            <a:endParaRPr lang="en-US" dirty="0"/>
          </a:p>
        </p:txBody>
      </p:sp>
      <p:sp>
        <p:nvSpPr>
          <p:cNvPr id="7171" name="Rectangle 3"/>
          <p:cNvSpPr>
            <a:spLocks noGrp="1" noChangeArrowheads="1"/>
          </p:cNvSpPr>
          <p:nvPr>
            <p:ph type="body" idx="4294967295"/>
          </p:nvPr>
        </p:nvSpPr>
        <p:spPr>
          <a:xfrm>
            <a:off x="0" y="990600"/>
            <a:ext cx="8661400" cy="5410200"/>
          </a:xfrm>
        </p:spPr>
        <p:txBody>
          <a:bodyPr/>
          <a:lstStyle/>
          <a:p>
            <a:r>
              <a:rPr lang="en-US" sz="1800" dirty="0" smtClean="0"/>
              <a:t>What is SQL?</a:t>
            </a:r>
          </a:p>
          <a:p>
            <a:pPr lvl="1"/>
            <a:r>
              <a:rPr lang="en-US" sz="1800" dirty="0" smtClean="0"/>
              <a:t>Abbreviated as Structured Query Language.</a:t>
            </a:r>
          </a:p>
          <a:p>
            <a:pPr lvl="1"/>
            <a:r>
              <a:rPr lang="en-US" sz="1800" dirty="0" smtClean="0"/>
              <a:t>It’s a special purpose programming language to manage the data in a RDBMS.</a:t>
            </a:r>
          </a:p>
          <a:p>
            <a:pPr lvl="1"/>
            <a:r>
              <a:rPr lang="en-US" sz="1800" dirty="0" smtClean="0"/>
              <a:t>One of the first commercial languages for Relational Model</a:t>
            </a:r>
          </a:p>
          <a:p>
            <a:pPr lvl="1"/>
            <a:r>
              <a:rPr lang="en-US" sz="1800" dirty="0" smtClean="0"/>
              <a:t>Described as a declarative language(4GL)</a:t>
            </a:r>
          </a:p>
          <a:p>
            <a:pPr lvl="1"/>
            <a:endParaRPr lang="en-US" dirty="0" smtClean="0"/>
          </a:p>
          <a:p>
            <a:pPr lvl="1"/>
            <a:endParaRPr lang="en-US" dirty="0" smtClean="0"/>
          </a:p>
          <a:p>
            <a:pPr lvl="1"/>
            <a:endParaRPr lang="en-US" dirty="0" smtClean="0"/>
          </a:p>
          <a:p>
            <a:pPr lvl="1"/>
            <a:endParaRPr lang="en-US" dirty="0" smtClean="0"/>
          </a:p>
          <a:p>
            <a:pPr lvl="2"/>
            <a:endParaRPr lang="en-US" dirty="0" smtClean="0"/>
          </a:p>
        </p:txBody>
      </p:sp>
    </p:spTree>
    <p:extLst>
      <p:ext uri="{BB962C8B-B14F-4D97-AF65-F5344CB8AC3E}">
        <p14:creationId xmlns:p14="http://schemas.microsoft.com/office/powerpoint/2010/main" val="5648572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2"/>
          <p:cNvSpPr>
            <a:spLocks noGrp="1"/>
          </p:cNvSpPr>
          <p:nvPr>
            <p:ph type="title"/>
          </p:nvPr>
        </p:nvSpPr>
        <p:spPr/>
        <p:txBody>
          <a:bodyPr/>
          <a:lstStyle/>
          <a:p>
            <a:endParaRPr lang="en-US" dirty="0"/>
          </a:p>
        </p:txBody>
      </p:sp>
      <p:sp>
        <p:nvSpPr>
          <p:cNvPr id="7171" name="Rectangle 3"/>
          <p:cNvSpPr>
            <a:spLocks noGrp="1" noChangeArrowheads="1"/>
          </p:cNvSpPr>
          <p:nvPr>
            <p:ph type="body" idx="4294967295"/>
          </p:nvPr>
        </p:nvSpPr>
        <p:spPr>
          <a:xfrm>
            <a:off x="0" y="990600"/>
            <a:ext cx="8661400" cy="5410200"/>
          </a:xfrm>
        </p:spPr>
        <p:txBody>
          <a:bodyPr/>
          <a:lstStyle/>
          <a:p>
            <a:r>
              <a:rPr lang="en-US" sz="1800" dirty="0" smtClean="0"/>
              <a:t>Subsets of SQL?</a:t>
            </a:r>
          </a:p>
          <a:p>
            <a:pPr lvl="1"/>
            <a:r>
              <a:rPr lang="en-US" sz="1800" dirty="0" smtClean="0"/>
              <a:t>Some subsets of SQL are:</a:t>
            </a:r>
          </a:p>
          <a:p>
            <a:pPr lvl="2"/>
            <a:r>
              <a:rPr lang="en-US" sz="1800" dirty="0" smtClean="0"/>
              <a:t>DQL (Data Query Language) : Querying the Data</a:t>
            </a:r>
          </a:p>
          <a:p>
            <a:pPr lvl="2"/>
            <a:r>
              <a:rPr lang="en-US" sz="1800" dirty="0" smtClean="0"/>
              <a:t>DML (Data Manipulation Language) : Manipulating the Data</a:t>
            </a:r>
          </a:p>
          <a:p>
            <a:pPr lvl="2"/>
            <a:r>
              <a:rPr lang="en-US" sz="1800" dirty="0" smtClean="0"/>
              <a:t>DDL (Data Definition Language) : Defining the structure to hold the data</a:t>
            </a:r>
          </a:p>
          <a:p>
            <a:pPr lvl="2"/>
            <a:r>
              <a:rPr lang="en-US" sz="1800" dirty="0" smtClean="0"/>
              <a:t>TCL (Transaction Control Language) : Controlling the Transactions</a:t>
            </a:r>
          </a:p>
          <a:p>
            <a:pPr lvl="2"/>
            <a:endParaRPr lang="en-US" dirty="0" smtClean="0"/>
          </a:p>
          <a:p>
            <a:pPr lvl="2"/>
            <a:endParaRPr lang="en-US" dirty="0" smtClean="0"/>
          </a:p>
          <a:p>
            <a:pPr lvl="1"/>
            <a:endParaRPr lang="en-US" dirty="0" smtClean="0"/>
          </a:p>
          <a:p>
            <a:pPr lvl="1"/>
            <a:endParaRPr lang="en-US" dirty="0" smtClean="0"/>
          </a:p>
          <a:p>
            <a:pPr lvl="2"/>
            <a:endParaRPr lang="en-US" dirty="0" smtClean="0"/>
          </a:p>
        </p:txBody>
      </p:sp>
      <p:sp>
        <p:nvSpPr>
          <p:cNvPr id="7" name="Down Arrow 6"/>
          <p:cNvSpPr/>
          <p:nvPr/>
        </p:nvSpPr>
        <p:spPr bwMode="auto">
          <a:xfrm>
            <a:off x="2473513" y="4279900"/>
            <a:ext cx="152400" cy="304800"/>
          </a:xfrm>
          <a:prstGeom prst="downArrow">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latin typeface="Times New Roman" pitchFamily="18" charset="0"/>
            </a:endParaRPr>
          </a:p>
        </p:txBody>
      </p:sp>
      <p:sp>
        <p:nvSpPr>
          <p:cNvPr id="8" name="Rectangle 7"/>
          <p:cNvSpPr/>
          <p:nvPr/>
        </p:nvSpPr>
        <p:spPr bwMode="auto">
          <a:xfrm>
            <a:off x="1917700" y="3898900"/>
            <a:ext cx="1295400" cy="381000"/>
          </a:xfrm>
          <a:prstGeom prst="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dirty="0">
                <a:latin typeface="Times New Roman" pitchFamily="18" charset="0"/>
              </a:rPr>
              <a:t>DQL</a:t>
            </a:r>
          </a:p>
        </p:txBody>
      </p:sp>
      <p:sp>
        <p:nvSpPr>
          <p:cNvPr id="9" name="Rectangle 8"/>
          <p:cNvSpPr/>
          <p:nvPr/>
        </p:nvSpPr>
        <p:spPr bwMode="auto">
          <a:xfrm>
            <a:off x="1917700" y="4584700"/>
            <a:ext cx="12954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dirty="0">
                <a:latin typeface="Times New Roman" pitchFamily="18" charset="0"/>
              </a:rPr>
              <a:t>SELECT</a:t>
            </a:r>
          </a:p>
        </p:txBody>
      </p:sp>
      <p:sp>
        <p:nvSpPr>
          <p:cNvPr id="10" name="Rectangle 9"/>
          <p:cNvSpPr/>
          <p:nvPr/>
        </p:nvSpPr>
        <p:spPr bwMode="auto">
          <a:xfrm>
            <a:off x="3517900" y="3898900"/>
            <a:ext cx="1295400" cy="381000"/>
          </a:xfrm>
          <a:prstGeom prst="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dirty="0">
                <a:latin typeface="Times New Roman" pitchFamily="18" charset="0"/>
              </a:rPr>
              <a:t>DML</a:t>
            </a:r>
          </a:p>
        </p:txBody>
      </p:sp>
      <p:sp>
        <p:nvSpPr>
          <p:cNvPr id="11" name="Rectangle 10"/>
          <p:cNvSpPr/>
          <p:nvPr/>
        </p:nvSpPr>
        <p:spPr bwMode="auto">
          <a:xfrm>
            <a:off x="3517900" y="4584700"/>
            <a:ext cx="1219200" cy="12192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dirty="0">
                <a:latin typeface="Times New Roman" pitchFamily="18" charset="0"/>
              </a:rPr>
              <a:t>INSERT</a:t>
            </a:r>
          </a:p>
          <a:p>
            <a:pPr eaLnBrk="0" fontAlgn="base" hangingPunct="0">
              <a:spcBef>
                <a:spcPct val="0"/>
              </a:spcBef>
              <a:spcAft>
                <a:spcPct val="0"/>
              </a:spcAft>
            </a:pPr>
            <a:r>
              <a:rPr lang="en-US" dirty="0">
                <a:latin typeface="Times New Roman" pitchFamily="18" charset="0"/>
              </a:rPr>
              <a:t>UPDATE</a:t>
            </a:r>
          </a:p>
          <a:p>
            <a:pPr eaLnBrk="0" fontAlgn="base" hangingPunct="0">
              <a:spcBef>
                <a:spcPct val="0"/>
              </a:spcBef>
              <a:spcAft>
                <a:spcPct val="0"/>
              </a:spcAft>
            </a:pPr>
            <a:r>
              <a:rPr lang="en-US" dirty="0">
                <a:latin typeface="Times New Roman" pitchFamily="18" charset="0"/>
              </a:rPr>
              <a:t>DELETE</a:t>
            </a:r>
          </a:p>
          <a:p>
            <a:pPr eaLnBrk="0" fontAlgn="base" hangingPunct="0">
              <a:spcBef>
                <a:spcPct val="0"/>
              </a:spcBef>
              <a:spcAft>
                <a:spcPct val="0"/>
              </a:spcAft>
            </a:pPr>
            <a:r>
              <a:rPr lang="en-US" dirty="0">
                <a:latin typeface="Times New Roman" pitchFamily="18" charset="0"/>
              </a:rPr>
              <a:t>MERGE</a:t>
            </a:r>
          </a:p>
          <a:p>
            <a:pPr eaLnBrk="0" fontAlgn="base" hangingPunct="0">
              <a:spcBef>
                <a:spcPct val="0"/>
              </a:spcBef>
              <a:spcAft>
                <a:spcPct val="0"/>
              </a:spcAft>
            </a:pPr>
            <a:endParaRPr lang="en-US" dirty="0">
              <a:latin typeface="Times New Roman" pitchFamily="18" charset="0"/>
            </a:endParaRPr>
          </a:p>
        </p:txBody>
      </p:sp>
      <p:sp>
        <p:nvSpPr>
          <p:cNvPr id="12" name="Down Arrow 11"/>
          <p:cNvSpPr/>
          <p:nvPr/>
        </p:nvSpPr>
        <p:spPr bwMode="auto">
          <a:xfrm>
            <a:off x="4051300" y="4279900"/>
            <a:ext cx="152400" cy="304800"/>
          </a:xfrm>
          <a:prstGeom prst="downArrow">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latin typeface="Times New Roman" pitchFamily="18" charset="0"/>
            </a:endParaRPr>
          </a:p>
        </p:txBody>
      </p:sp>
      <p:sp>
        <p:nvSpPr>
          <p:cNvPr id="13" name="Rectangle 12"/>
          <p:cNvSpPr/>
          <p:nvPr/>
        </p:nvSpPr>
        <p:spPr bwMode="auto">
          <a:xfrm>
            <a:off x="5118100" y="3898900"/>
            <a:ext cx="1524000" cy="381000"/>
          </a:xfrm>
          <a:prstGeom prst="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dirty="0">
                <a:latin typeface="Times New Roman" pitchFamily="18" charset="0"/>
              </a:rPr>
              <a:t>DDL</a:t>
            </a:r>
          </a:p>
        </p:txBody>
      </p:sp>
      <p:sp>
        <p:nvSpPr>
          <p:cNvPr id="14" name="Rectangle 13"/>
          <p:cNvSpPr/>
          <p:nvPr/>
        </p:nvSpPr>
        <p:spPr bwMode="auto">
          <a:xfrm>
            <a:off x="5118100" y="4584700"/>
            <a:ext cx="1524000" cy="12192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dirty="0">
                <a:latin typeface="Times New Roman" pitchFamily="18" charset="0"/>
              </a:rPr>
              <a:t>CREATE</a:t>
            </a:r>
          </a:p>
          <a:p>
            <a:pPr eaLnBrk="0" fontAlgn="base" hangingPunct="0">
              <a:spcBef>
                <a:spcPct val="0"/>
              </a:spcBef>
              <a:spcAft>
                <a:spcPct val="0"/>
              </a:spcAft>
            </a:pPr>
            <a:r>
              <a:rPr lang="en-US" dirty="0">
                <a:latin typeface="Times New Roman" pitchFamily="18" charset="0"/>
              </a:rPr>
              <a:t>ALTER</a:t>
            </a:r>
          </a:p>
          <a:p>
            <a:pPr eaLnBrk="0" fontAlgn="base" hangingPunct="0">
              <a:spcBef>
                <a:spcPct val="0"/>
              </a:spcBef>
              <a:spcAft>
                <a:spcPct val="0"/>
              </a:spcAft>
            </a:pPr>
            <a:r>
              <a:rPr lang="en-US" dirty="0">
                <a:latin typeface="Times New Roman" pitchFamily="18" charset="0"/>
              </a:rPr>
              <a:t>DROP</a:t>
            </a:r>
          </a:p>
          <a:p>
            <a:pPr eaLnBrk="0" fontAlgn="base" hangingPunct="0">
              <a:spcBef>
                <a:spcPct val="0"/>
              </a:spcBef>
              <a:spcAft>
                <a:spcPct val="0"/>
              </a:spcAft>
            </a:pPr>
            <a:r>
              <a:rPr lang="en-US" dirty="0">
                <a:latin typeface="Times New Roman" pitchFamily="18" charset="0"/>
              </a:rPr>
              <a:t>TRUNCATE</a:t>
            </a:r>
          </a:p>
          <a:p>
            <a:pPr eaLnBrk="0" fontAlgn="base" hangingPunct="0">
              <a:spcBef>
                <a:spcPct val="0"/>
              </a:spcBef>
              <a:spcAft>
                <a:spcPct val="0"/>
              </a:spcAft>
            </a:pPr>
            <a:endParaRPr lang="en-US" dirty="0">
              <a:latin typeface="Times New Roman" pitchFamily="18" charset="0"/>
            </a:endParaRPr>
          </a:p>
        </p:txBody>
      </p:sp>
      <p:sp>
        <p:nvSpPr>
          <p:cNvPr id="15" name="Down Arrow 14"/>
          <p:cNvSpPr/>
          <p:nvPr/>
        </p:nvSpPr>
        <p:spPr bwMode="auto">
          <a:xfrm>
            <a:off x="5727700" y="4279900"/>
            <a:ext cx="152400" cy="304800"/>
          </a:xfrm>
          <a:prstGeom prst="downArrow">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latin typeface="Times New Roman" pitchFamily="18" charset="0"/>
            </a:endParaRPr>
          </a:p>
        </p:txBody>
      </p:sp>
      <p:sp>
        <p:nvSpPr>
          <p:cNvPr id="16" name="Rectangle 15"/>
          <p:cNvSpPr/>
          <p:nvPr/>
        </p:nvSpPr>
        <p:spPr bwMode="auto">
          <a:xfrm>
            <a:off x="6946900" y="3898900"/>
            <a:ext cx="1524000" cy="381000"/>
          </a:xfrm>
          <a:prstGeom prst="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dirty="0">
                <a:latin typeface="Times New Roman" pitchFamily="18" charset="0"/>
              </a:rPr>
              <a:t>TCL</a:t>
            </a:r>
          </a:p>
        </p:txBody>
      </p:sp>
      <p:sp>
        <p:nvSpPr>
          <p:cNvPr id="17" name="Rectangle 16"/>
          <p:cNvSpPr/>
          <p:nvPr/>
        </p:nvSpPr>
        <p:spPr bwMode="auto">
          <a:xfrm>
            <a:off x="6946900" y="4584700"/>
            <a:ext cx="1524000" cy="12192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dirty="0">
                <a:latin typeface="Times New Roman" pitchFamily="18" charset="0"/>
              </a:rPr>
              <a:t>COMMIT</a:t>
            </a:r>
          </a:p>
          <a:p>
            <a:pPr eaLnBrk="0" fontAlgn="base" hangingPunct="0">
              <a:spcBef>
                <a:spcPct val="0"/>
              </a:spcBef>
              <a:spcAft>
                <a:spcPct val="0"/>
              </a:spcAft>
            </a:pPr>
            <a:r>
              <a:rPr lang="en-US" dirty="0">
                <a:latin typeface="Times New Roman" pitchFamily="18" charset="0"/>
              </a:rPr>
              <a:t>ROLLBACK</a:t>
            </a:r>
          </a:p>
          <a:p>
            <a:pPr eaLnBrk="0" fontAlgn="base" hangingPunct="0">
              <a:spcBef>
                <a:spcPct val="0"/>
              </a:spcBef>
              <a:spcAft>
                <a:spcPct val="0"/>
              </a:spcAft>
            </a:pPr>
            <a:r>
              <a:rPr lang="en-US" dirty="0">
                <a:latin typeface="Times New Roman" pitchFamily="18" charset="0"/>
              </a:rPr>
              <a:t>SAVEPOINT</a:t>
            </a:r>
          </a:p>
          <a:p>
            <a:pPr eaLnBrk="0" fontAlgn="base" hangingPunct="0">
              <a:spcBef>
                <a:spcPct val="0"/>
              </a:spcBef>
              <a:spcAft>
                <a:spcPct val="0"/>
              </a:spcAft>
            </a:pPr>
            <a:endParaRPr lang="en-US" dirty="0">
              <a:latin typeface="Times New Roman" pitchFamily="18" charset="0"/>
            </a:endParaRPr>
          </a:p>
        </p:txBody>
      </p:sp>
      <p:sp>
        <p:nvSpPr>
          <p:cNvPr id="18" name="Down Arrow 17"/>
          <p:cNvSpPr/>
          <p:nvPr/>
        </p:nvSpPr>
        <p:spPr bwMode="auto">
          <a:xfrm>
            <a:off x="7632700" y="4279900"/>
            <a:ext cx="152400" cy="304800"/>
          </a:xfrm>
          <a:prstGeom prst="downArrow">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dirty="0">
              <a:latin typeface="Times New Roman" pitchFamily="18" charset="0"/>
            </a:endParaRPr>
          </a:p>
        </p:txBody>
      </p:sp>
    </p:spTree>
    <p:extLst>
      <p:ext uri="{BB962C8B-B14F-4D97-AF65-F5344CB8AC3E}">
        <p14:creationId xmlns:p14="http://schemas.microsoft.com/office/powerpoint/2010/main" val="2163603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t2.gstatic.com/images?q=tbn:ANd9GcRK1UH-MdgudAtQtAqgMRMpJ9e0uAdf79cmXIWELENLMBrYJRpuCg"/>
          <p:cNvPicPr>
            <a:picLocks noChangeAspect="1" noChangeArrowheads="1"/>
          </p:cNvPicPr>
          <p:nvPr/>
        </p:nvPicPr>
        <p:blipFill>
          <a:blip r:embed="rId3"/>
          <a:srcRect/>
          <a:stretch>
            <a:fillRect/>
          </a:stretch>
        </p:blipFill>
        <p:spPr bwMode="auto">
          <a:xfrm>
            <a:off x="8058150" y="1066800"/>
            <a:ext cx="2609850" cy="1752600"/>
          </a:xfrm>
          <a:prstGeom prst="rect">
            <a:avLst/>
          </a:prstGeom>
          <a:noFill/>
        </p:spPr>
      </p:pic>
      <p:sp>
        <p:nvSpPr>
          <p:cNvPr id="3" name="Title 2"/>
          <p:cNvSpPr>
            <a:spLocks noGrp="1"/>
          </p:cNvSpPr>
          <p:nvPr>
            <p:ph type="title"/>
          </p:nvPr>
        </p:nvSpPr>
        <p:spPr/>
        <p:txBody>
          <a:bodyPr/>
          <a:lstStyle/>
          <a:p>
            <a:endParaRPr lang="en-US" dirty="0"/>
          </a:p>
        </p:txBody>
      </p:sp>
      <p:sp>
        <p:nvSpPr>
          <p:cNvPr id="7171" name="Rectangle 3"/>
          <p:cNvSpPr>
            <a:spLocks noGrp="1" noChangeArrowheads="1"/>
          </p:cNvSpPr>
          <p:nvPr>
            <p:ph type="body" idx="4294967295"/>
          </p:nvPr>
        </p:nvSpPr>
        <p:spPr>
          <a:xfrm>
            <a:off x="0" y="990600"/>
            <a:ext cx="6934200" cy="5410200"/>
          </a:xfrm>
        </p:spPr>
        <p:txBody>
          <a:bodyPr/>
          <a:lstStyle/>
          <a:p>
            <a:r>
              <a:rPr lang="en-US" sz="1800" dirty="0" smtClean="0"/>
              <a:t>Rules for writing SQL Statements</a:t>
            </a:r>
          </a:p>
          <a:p>
            <a:pPr lvl="1"/>
            <a:r>
              <a:rPr lang="en-US" sz="1800" dirty="0" smtClean="0"/>
              <a:t>Many DBMS systems normally terminate SQL statements with a semi-colon character.</a:t>
            </a:r>
          </a:p>
          <a:p>
            <a:pPr lvl="1"/>
            <a:r>
              <a:rPr lang="en-US" sz="1800" dirty="0" smtClean="0"/>
              <a:t>Character strings and date values are enclosed in single quotes</a:t>
            </a:r>
          </a:p>
          <a:p>
            <a:pPr lvl="1">
              <a:lnSpc>
                <a:spcPts val="3400"/>
              </a:lnSpc>
            </a:pPr>
            <a:r>
              <a:rPr lang="en-US" sz="1800" dirty="0" smtClean="0"/>
              <a:t>Character values are case-sensitive and date values are format sensitive.</a:t>
            </a:r>
          </a:p>
          <a:p>
            <a:pPr lvl="1"/>
            <a:endParaRPr lang="en-US" sz="1800" dirty="0" smtClean="0"/>
          </a:p>
          <a:p>
            <a:pPr lvl="1"/>
            <a:endParaRPr lang="en-US" sz="1800" dirty="0" smtClean="0"/>
          </a:p>
          <a:p>
            <a:pPr lvl="1"/>
            <a:endParaRPr lang="en-US" sz="1800" dirty="0" smtClean="0"/>
          </a:p>
          <a:p>
            <a:pPr lvl="1"/>
            <a:endParaRPr lang="en-US" sz="1800" dirty="0" smtClean="0"/>
          </a:p>
          <a:p>
            <a:pPr lvl="2"/>
            <a:endParaRPr lang="en-US" sz="1600" dirty="0" smtClean="0"/>
          </a:p>
        </p:txBody>
      </p:sp>
    </p:spTree>
    <p:extLst>
      <p:ext uri="{BB962C8B-B14F-4D97-AF65-F5344CB8AC3E}">
        <p14:creationId xmlns:p14="http://schemas.microsoft.com/office/powerpoint/2010/main" val="2927916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171" name="Rectangle 3"/>
          <p:cNvSpPr>
            <a:spLocks noGrp="1" noChangeArrowheads="1"/>
          </p:cNvSpPr>
          <p:nvPr>
            <p:ph type="body" idx="4294967295"/>
          </p:nvPr>
        </p:nvSpPr>
        <p:spPr>
          <a:xfrm>
            <a:off x="0" y="971550"/>
            <a:ext cx="8661400" cy="5410200"/>
          </a:xfrm>
        </p:spPr>
        <p:txBody>
          <a:bodyPr/>
          <a:lstStyle/>
          <a:p>
            <a:r>
              <a:rPr lang="en-US" sz="1800" dirty="0" smtClean="0"/>
              <a:t>Getting Connected to Oracle:</a:t>
            </a:r>
          </a:p>
          <a:p>
            <a:pPr lvl="1"/>
            <a:r>
              <a:rPr lang="en-US" sz="1800" dirty="0" smtClean="0"/>
              <a:t>There are two modes to get connected in Oracle 10g XE </a:t>
            </a:r>
          </a:p>
          <a:p>
            <a:pPr lvl="2"/>
            <a:r>
              <a:rPr lang="en-US" sz="1800" dirty="0" smtClean="0"/>
              <a:t>Command Line</a:t>
            </a:r>
          </a:p>
          <a:p>
            <a:pPr lvl="3"/>
            <a:r>
              <a:rPr lang="en-US" sz="1800" dirty="0" smtClean="0"/>
              <a:t>To work with the SQL Command Line go to </a:t>
            </a:r>
          </a:p>
          <a:p>
            <a:pPr lvl="3"/>
            <a:endParaRPr lang="en-US" sz="1800" dirty="0" smtClean="0"/>
          </a:p>
          <a:p>
            <a:pPr lvl="3"/>
            <a:endParaRPr lang="en-US" sz="1800" dirty="0" smtClean="0"/>
          </a:p>
          <a:p>
            <a:pPr lvl="3"/>
            <a:endParaRPr lang="en-US" sz="1800" dirty="0" smtClean="0"/>
          </a:p>
          <a:p>
            <a:pPr lvl="2"/>
            <a:r>
              <a:rPr lang="en-US" sz="1800" dirty="0" smtClean="0"/>
              <a:t>GU I</a:t>
            </a:r>
          </a:p>
          <a:p>
            <a:pPr lvl="3"/>
            <a:endParaRPr lang="en-US" dirty="0" smtClean="0"/>
          </a:p>
          <a:p>
            <a:pPr lvl="2"/>
            <a:endParaRPr lang="en-US" dirty="0" smtClean="0"/>
          </a:p>
          <a:p>
            <a:pPr lvl="1"/>
            <a:endParaRPr lang="en-US" dirty="0" smtClean="0"/>
          </a:p>
          <a:p>
            <a:pPr lvl="1"/>
            <a:endParaRPr lang="en-US" dirty="0" smtClean="0"/>
          </a:p>
          <a:p>
            <a:pPr lvl="2"/>
            <a:endParaRPr lang="en-US" dirty="0" smtClean="0"/>
          </a:p>
        </p:txBody>
      </p:sp>
      <p:sp>
        <p:nvSpPr>
          <p:cNvPr id="19" name="Rounded Rectangle 18"/>
          <p:cNvSpPr/>
          <p:nvPr/>
        </p:nvSpPr>
        <p:spPr bwMode="auto">
          <a:xfrm>
            <a:off x="1600200" y="2886075"/>
            <a:ext cx="6705600" cy="533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Times New Roman" pitchFamily="18" charset="0"/>
                <a:cs typeface="Times New Roman" pitchFamily="18" charset="0"/>
              </a:rPr>
              <a:t>Start -&gt; Oracle 10g XE -&gt;  Run SQL Command Line</a:t>
            </a:r>
            <a:br>
              <a:rPr lang="en-US" dirty="0">
                <a:solidFill>
                  <a:schemeClr val="tx1">
                    <a:lumMod val="95000"/>
                    <a:lumOff val="5000"/>
                  </a:schemeClr>
                </a:solidFill>
                <a:latin typeface="Times New Roman" pitchFamily="18" charset="0"/>
                <a:cs typeface="Times New Roman" pitchFamily="18" charset="0"/>
              </a:rPr>
            </a:br>
            <a:endParaRPr lang="en-US" dirty="0">
              <a:solidFill>
                <a:schemeClr val="tx1">
                  <a:lumMod val="95000"/>
                  <a:lumOff val="5000"/>
                </a:schemeClr>
              </a:solidFill>
              <a:latin typeface="Times New Roman" pitchFamily="18" charset="0"/>
              <a:cs typeface="Times New Roman" pitchFamily="18" charset="0"/>
            </a:endParaRPr>
          </a:p>
          <a:p>
            <a:pPr eaLnBrk="0" fontAlgn="base" hangingPunct="0">
              <a:spcBef>
                <a:spcPct val="0"/>
              </a:spcBef>
              <a:spcAft>
                <a:spcPct val="0"/>
              </a:spcAft>
            </a:pPr>
            <a:endParaRPr lang="en-US" sz="2400" dirty="0">
              <a:latin typeface="Times New Roman" pitchFamily="18" charset="0"/>
            </a:endParaRPr>
          </a:p>
        </p:txBody>
      </p:sp>
      <p:sp>
        <p:nvSpPr>
          <p:cNvPr id="20" name="Rounded Rectangle 19"/>
          <p:cNvSpPr/>
          <p:nvPr/>
        </p:nvSpPr>
        <p:spPr bwMode="auto">
          <a:xfrm>
            <a:off x="1562100" y="4800600"/>
            <a:ext cx="6781800" cy="533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outerShdw blurRad="50800" dist="38100" dir="16200000"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US" dirty="0">
                <a:solidFill>
                  <a:schemeClr val="tx1">
                    <a:lumMod val="95000"/>
                    <a:lumOff val="5000"/>
                  </a:schemeClr>
                </a:solidFill>
                <a:latin typeface="Times New Roman" pitchFamily="18" charset="0"/>
                <a:cs typeface="Times New Roman" pitchFamily="18" charset="0"/>
              </a:rPr>
              <a:t>Start -&gt; Oracle 10g XE -&gt;  Go to Database </a:t>
            </a:r>
            <a:r>
              <a:rPr lang="en-US" dirty="0" err="1">
                <a:solidFill>
                  <a:schemeClr val="tx1">
                    <a:lumMod val="95000"/>
                    <a:lumOff val="5000"/>
                  </a:schemeClr>
                </a:solidFill>
                <a:latin typeface="Times New Roman" pitchFamily="18" charset="0"/>
                <a:cs typeface="Times New Roman" pitchFamily="18" charset="0"/>
              </a:rPr>
              <a:t>HomePage</a:t>
            </a:r>
            <a:r>
              <a:rPr lang="en-US" dirty="0">
                <a:solidFill>
                  <a:schemeClr val="tx1">
                    <a:lumMod val="95000"/>
                    <a:lumOff val="5000"/>
                  </a:schemeClr>
                </a:solidFill>
                <a:latin typeface="Times New Roman" pitchFamily="18" charset="0"/>
                <a:cs typeface="Times New Roman" pitchFamily="18" charset="0"/>
              </a:rPr>
              <a:t/>
            </a:r>
            <a:br>
              <a:rPr lang="en-US" dirty="0">
                <a:solidFill>
                  <a:schemeClr val="tx1">
                    <a:lumMod val="95000"/>
                    <a:lumOff val="5000"/>
                  </a:schemeClr>
                </a:solidFill>
                <a:latin typeface="Times New Roman" pitchFamily="18" charset="0"/>
                <a:cs typeface="Times New Roman" pitchFamily="18" charset="0"/>
              </a:rPr>
            </a:br>
            <a:endParaRPr lang="en-US" dirty="0">
              <a:solidFill>
                <a:schemeClr val="tx1">
                  <a:lumMod val="95000"/>
                  <a:lumOff val="5000"/>
                </a:schemeClr>
              </a:solidFill>
              <a:latin typeface="Times New Roman" pitchFamily="18" charset="0"/>
              <a:cs typeface="Times New Roman" pitchFamily="18" charset="0"/>
            </a:endParaRPr>
          </a:p>
          <a:p>
            <a:pPr eaLnBrk="0" fontAlgn="base" hangingPunct="0">
              <a:spcBef>
                <a:spcPct val="0"/>
              </a:spcBef>
              <a:spcAft>
                <a:spcPct val="0"/>
              </a:spcAft>
            </a:pPr>
            <a:endParaRPr lang="en-US" sz="2400" dirty="0">
              <a:latin typeface="Times New Roman" pitchFamily="18" charset="0"/>
            </a:endParaRPr>
          </a:p>
        </p:txBody>
      </p:sp>
    </p:spTree>
    <p:extLst>
      <p:ext uri="{BB962C8B-B14F-4D97-AF65-F5344CB8AC3E}">
        <p14:creationId xmlns:p14="http://schemas.microsoft.com/office/powerpoint/2010/main" val="3211836825"/>
      </p:ext>
    </p:extLst>
  </p:cSld>
  <p:clrMapOvr>
    <a:masterClrMapping/>
  </p:clrMapOvr>
  <p:timing>
    <p:tnLst>
      <p:par>
        <p:cTn id="1" dur="indefinite" restart="never" nodeType="tmRoot"/>
      </p:par>
    </p:tnLst>
  </p:timing>
</p:sld>
</file>

<file path=ppt/theme/theme1.xml><?xml version="1.0" encoding="utf-8"?>
<a:theme xmlns:a="http://schemas.openxmlformats.org/drawingml/2006/main" name="Atos Syntel">
  <a:themeElements>
    <a:clrScheme name="Atos-Syntel">
      <a:dk1>
        <a:sysClr val="windowText" lastClr="000000"/>
      </a:dk1>
      <a:lt1>
        <a:sysClr val="window" lastClr="FFFFFF"/>
      </a:lt1>
      <a:dk2>
        <a:srgbClr val="3F9C35"/>
      </a:dk2>
      <a:lt2>
        <a:srgbClr val="808080"/>
      </a:lt2>
      <a:accent1>
        <a:srgbClr val="0066A1"/>
      </a:accent1>
      <a:accent2>
        <a:srgbClr val="FF6319"/>
      </a:accent2>
      <a:accent3>
        <a:srgbClr val="AEA400"/>
      </a:accent3>
      <a:accent4>
        <a:srgbClr val="6639B7"/>
      </a:accent4>
      <a:accent5>
        <a:srgbClr val="A626AA"/>
      </a:accent5>
      <a:accent6>
        <a:srgbClr val="00B2A9"/>
      </a:accent6>
      <a:hlink>
        <a:srgbClr val="000000"/>
      </a:hlink>
      <a:folHlink>
        <a:srgbClr val="0563C1"/>
      </a:folHlink>
    </a:clrScheme>
    <a:fontScheme name="Custom 2">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 Syntel Template_eff_July2019" id="{A0C45F90-0FAE-4AB0-8898-6C9B0DC173A7}" vid="{8B424270-9E88-4C05-9582-081C10337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TotalTime>
  <Words>2628</Words>
  <Application>Microsoft Office PowerPoint</Application>
  <PresentationFormat>Widescreen</PresentationFormat>
  <Paragraphs>1047</Paragraphs>
  <Slides>48</Slides>
  <Notes>45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Arial</vt:lpstr>
      <vt:lpstr>Calibri</vt:lpstr>
      <vt:lpstr>Lucida Sans Unicode</vt:lpstr>
      <vt:lpstr>Papyrus</vt:lpstr>
      <vt:lpstr>Stag Sans Light</vt:lpstr>
      <vt:lpstr>Times New Roman</vt:lpstr>
      <vt:lpstr>Verdana</vt:lpstr>
      <vt:lpstr>Wingdings</vt:lpstr>
      <vt:lpstr>Atos Syntel</vt:lpstr>
      <vt:lpstr>Oracle SQL-DQL</vt:lpstr>
      <vt:lpstr>Version Control and Revision History</vt:lpstr>
      <vt:lpstr>Iconic Representations.......</vt:lpstr>
      <vt:lpstr> Objectives</vt:lpstr>
      <vt:lpstr>Oracle 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Recap</vt:lpstr>
      <vt:lpstr>Recap</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Mane, Manisha</dc:creator>
  <cp:lastModifiedBy>syntel</cp:lastModifiedBy>
  <cp:revision>28</cp:revision>
  <dcterms:created xsi:type="dcterms:W3CDTF">2018-07-06T10:28:18Z</dcterms:created>
  <dcterms:modified xsi:type="dcterms:W3CDTF">2019-11-13T04:42:07Z</dcterms:modified>
</cp:coreProperties>
</file>