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54"/>
  </p:notesMasterIdLst>
  <p:sldIdLst>
    <p:sldId id="256" r:id="rId2"/>
    <p:sldId id="309"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7" r:id="rId50"/>
    <p:sldId id="304" r:id="rId51"/>
    <p:sldId id="305" r:id="rId52"/>
    <p:sldId id="30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60"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E6A7B-393E-4856-A31A-52D65F049AD1}" type="datetimeFigureOut">
              <a:rPr lang="en-US" smtClean="0"/>
              <a:t>11/14/2019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6AD2B2-FD63-4B2E-ADC6-FA1BA35DAA8C}" type="slidenum">
              <a:rPr lang="en-US" smtClean="0"/>
              <a:t>‹#›</a:t>
            </a:fld>
            <a:endParaRPr lang="en-US"/>
          </a:p>
        </p:txBody>
      </p:sp>
    </p:spTree>
    <p:extLst>
      <p:ext uri="{BB962C8B-B14F-4D97-AF65-F5344CB8AC3E}">
        <p14:creationId xmlns:p14="http://schemas.microsoft.com/office/powerpoint/2010/main" val="1410142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19138"/>
            <a:ext cx="6391275" cy="3595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DCDC256-072F-4465-96C8-15F8637A1814}" type="slidenum">
              <a:rPr lang="en-US" altLang="en-US" smtClean="0"/>
              <a:pPr>
                <a:defRPr/>
              </a:pPr>
              <a:t>2</a:t>
            </a:fld>
            <a:endParaRPr lang="en-US" altLang="en-US" dirty="0"/>
          </a:p>
        </p:txBody>
      </p:sp>
    </p:spTree>
    <p:extLst>
      <p:ext uri="{BB962C8B-B14F-4D97-AF65-F5344CB8AC3E}">
        <p14:creationId xmlns:p14="http://schemas.microsoft.com/office/powerpoint/2010/main" val="2039733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11</a:t>
            </a:fld>
            <a:endParaRPr lang="en-US" dirty="0"/>
          </a:p>
        </p:txBody>
      </p:sp>
    </p:spTree>
    <p:extLst>
      <p:ext uri="{BB962C8B-B14F-4D97-AF65-F5344CB8AC3E}">
        <p14:creationId xmlns:p14="http://schemas.microsoft.com/office/powerpoint/2010/main" val="3925537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12</a:t>
            </a:fld>
            <a:endParaRPr lang="en-US" dirty="0"/>
          </a:p>
        </p:txBody>
      </p:sp>
    </p:spTree>
    <p:extLst>
      <p:ext uri="{BB962C8B-B14F-4D97-AF65-F5344CB8AC3E}">
        <p14:creationId xmlns:p14="http://schemas.microsoft.com/office/powerpoint/2010/main" val="1400860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13</a:t>
            </a:fld>
            <a:endParaRPr lang="en-US" dirty="0" smtClean="0">
              <a:latin typeface="Arial" pitchFamily="34" charset="0"/>
            </a:endParaRPr>
          </a:p>
        </p:txBody>
      </p:sp>
      <p:sp>
        <p:nvSpPr>
          <p:cNvPr id="50179" name="Rectangle 2"/>
          <p:cNvSpPr>
            <a:spLocks noGrp="1" noRot="1" noChangeAspect="1" noChangeArrowheads="1" noTextEdit="1"/>
          </p:cNvSpPr>
          <p:nvPr>
            <p:ph type="sldImg"/>
          </p:nvPr>
        </p:nvSpPr>
        <p:spPr>
          <a:xfrm>
            <a:off x="331788" y="727075"/>
            <a:ext cx="6208712"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smtClean="0"/>
          </a:p>
        </p:txBody>
      </p:sp>
    </p:spTree>
    <p:extLst>
      <p:ext uri="{BB962C8B-B14F-4D97-AF65-F5344CB8AC3E}">
        <p14:creationId xmlns:p14="http://schemas.microsoft.com/office/powerpoint/2010/main" val="1809189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14</a:t>
            </a:fld>
            <a:endParaRPr lang="en-US" dirty="0"/>
          </a:p>
        </p:txBody>
      </p:sp>
    </p:spTree>
    <p:extLst>
      <p:ext uri="{BB962C8B-B14F-4D97-AF65-F5344CB8AC3E}">
        <p14:creationId xmlns:p14="http://schemas.microsoft.com/office/powerpoint/2010/main" val="1882092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15</a:t>
            </a:fld>
            <a:endParaRPr lang="en-US" dirty="0"/>
          </a:p>
        </p:txBody>
      </p:sp>
    </p:spTree>
    <p:extLst>
      <p:ext uri="{BB962C8B-B14F-4D97-AF65-F5344CB8AC3E}">
        <p14:creationId xmlns:p14="http://schemas.microsoft.com/office/powerpoint/2010/main" val="3344647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16</a:t>
            </a:fld>
            <a:endParaRPr lang="en-US" dirty="0"/>
          </a:p>
        </p:txBody>
      </p:sp>
    </p:spTree>
    <p:extLst>
      <p:ext uri="{BB962C8B-B14F-4D97-AF65-F5344CB8AC3E}">
        <p14:creationId xmlns:p14="http://schemas.microsoft.com/office/powerpoint/2010/main" val="1398626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17</a:t>
            </a:fld>
            <a:endParaRPr lang="en-US" dirty="0"/>
          </a:p>
        </p:txBody>
      </p:sp>
    </p:spTree>
    <p:extLst>
      <p:ext uri="{BB962C8B-B14F-4D97-AF65-F5344CB8AC3E}">
        <p14:creationId xmlns:p14="http://schemas.microsoft.com/office/powerpoint/2010/main" val="1512601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18</a:t>
            </a:fld>
            <a:endParaRPr lang="en-US" dirty="0"/>
          </a:p>
        </p:txBody>
      </p:sp>
    </p:spTree>
    <p:extLst>
      <p:ext uri="{BB962C8B-B14F-4D97-AF65-F5344CB8AC3E}">
        <p14:creationId xmlns:p14="http://schemas.microsoft.com/office/powerpoint/2010/main" val="801093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19</a:t>
            </a:fld>
            <a:endParaRPr lang="en-US" dirty="0"/>
          </a:p>
        </p:txBody>
      </p:sp>
    </p:spTree>
    <p:extLst>
      <p:ext uri="{BB962C8B-B14F-4D97-AF65-F5344CB8AC3E}">
        <p14:creationId xmlns:p14="http://schemas.microsoft.com/office/powerpoint/2010/main" val="1563569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20</a:t>
            </a:fld>
            <a:endParaRPr lang="en-US" dirty="0"/>
          </a:p>
        </p:txBody>
      </p:sp>
    </p:spTree>
    <p:extLst>
      <p:ext uri="{BB962C8B-B14F-4D97-AF65-F5344CB8AC3E}">
        <p14:creationId xmlns:p14="http://schemas.microsoft.com/office/powerpoint/2010/main" val="214369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a:t>
            </a:fld>
            <a:endParaRPr lang="en-US" dirty="0"/>
          </a:p>
        </p:txBody>
      </p:sp>
    </p:spTree>
    <p:extLst>
      <p:ext uri="{BB962C8B-B14F-4D97-AF65-F5344CB8AC3E}">
        <p14:creationId xmlns:p14="http://schemas.microsoft.com/office/powerpoint/2010/main" val="3697511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21</a:t>
            </a:fld>
            <a:endParaRPr lang="en-US" dirty="0"/>
          </a:p>
        </p:txBody>
      </p:sp>
    </p:spTree>
    <p:extLst>
      <p:ext uri="{BB962C8B-B14F-4D97-AF65-F5344CB8AC3E}">
        <p14:creationId xmlns:p14="http://schemas.microsoft.com/office/powerpoint/2010/main" val="18615330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22</a:t>
            </a:fld>
            <a:endParaRPr lang="en-US" dirty="0"/>
          </a:p>
        </p:txBody>
      </p:sp>
    </p:spTree>
    <p:extLst>
      <p:ext uri="{BB962C8B-B14F-4D97-AF65-F5344CB8AC3E}">
        <p14:creationId xmlns:p14="http://schemas.microsoft.com/office/powerpoint/2010/main" val="7600373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23</a:t>
            </a:fld>
            <a:endParaRPr lang="en-US" dirty="0"/>
          </a:p>
        </p:txBody>
      </p:sp>
    </p:spTree>
    <p:extLst>
      <p:ext uri="{BB962C8B-B14F-4D97-AF65-F5344CB8AC3E}">
        <p14:creationId xmlns:p14="http://schemas.microsoft.com/office/powerpoint/2010/main" val="1042183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24</a:t>
            </a:fld>
            <a:endParaRPr lang="en-US" dirty="0"/>
          </a:p>
        </p:txBody>
      </p:sp>
    </p:spTree>
    <p:extLst>
      <p:ext uri="{BB962C8B-B14F-4D97-AF65-F5344CB8AC3E}">
        <p14:creationId xmlns:p14="http://schemas.microsoft.com/office/powerpoint/2010/main" val="19441753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25</a:t>
            </a:fld>
            <a:endParaRPr lang="en-US" dirty="0"/>
          </a:p>
        </p:txBody>
      </p:sp>
    </p:spTree>
    <p:extLst>
      <p:ext uri="{BB962C8B-B14F-4D97-AF65-F5344CB8AC3E}">
        <p14:creationId xmlns:p14="http://schemas.microsoft.com/office/powerpoint/2010/main" val="793570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27</a:t>
            </a:fld>
            <a:endParaRPr lang="en-US" dirty="0" smtClean="0">
              <a:latin typeface="Arial" pitchFamily="34" charset="0"/>
            </a:endParaRPr>
          </a:p>
        </p:txBody>
      </p:sp>
      <p:sp>
        <p:nvSpPr>
          <p:cNvPr id="50179" name="Rectangle 2"/>
          <p:cNvSpPr>
            <a:spLocks noGrp="1" noRot="1" noChangeAspect="1" noChangeArrowheads="1" noTextEdit="1"/>
          </p:cNvSpPr>
          <p:nvPr>
            <p:ph type="sldImg"/>
          </p:nvPr>
        </p:nvSpPr>
        <p:spPr>
          <a:xfrm>
            <a:off x="331788" y="727075"/>
            <a:ext cx="6208712"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smtClean="0"/>
          </a:p>
        </p:txBody>
      </p:sp>
    </p:spTree>
    <p:extLst>
      <p:ext uri="{BB962C8B-B14F-4D97-AF65-F5344CB8AC3E}">
        <p14:creationId xmlns:p14="http://schemas.microsoft.com/office/powerpoint/2010/main" val="349548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28</a:t>
            </a:fld>
            <a:endParaRPr lang="en-US" dirty="0"/>
          </a:p>
        </p:txBody>
      </p:sp>
    </p:spTree>
    <p:extLst>
      <p:ext uri="{BB962C8B-B14F-4D97-AF65-F5344CB8AC3E}">
        <p14:creationId xmlns:p14="http://schemas.microsoft.com/office/powerpoint/2010/main" val="24868122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29</a:t>
            </a:fld>
            <a:endParaRPr lang="en-US" dirty="0"/>
          </a:p>
        </p:txBody>
      </p:sp>
    </p:spTree>
    <p:extLst>
      <p:ext uri="{BB962C8B-B14F-4D97-AF65-F5344CB8AC3E}">
        <p14:creationId xmlns:p14="http://schemas.microsoft.com/office/powerpoint/2010/main" val="26928476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30</a:t>
            </a:fld>
            <a:endParaRPr lang="en-US" dirty="0"/>
          </a:p>
        </p:txBody>
      </p:sp>
    </p:spTree>
    <p:extLst>
      <p:ext uri="{BB962C8B-B14F-4D97-AF65-F5344CB8AC3E}">
        <p14:creationId xmlns:p14="http://schemas.microsoft.com/office/powerpoint/2010/main" val="31595120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31</a:t>
            </a:fld>
            <a:endParaRPr lang="en-US" dirty="0"/>
          </a:p>
        </p:txBody>
      </p:sp>
    </p:spTree>
    <p:extLst>
      <p:ext uri="{BB962C8B-B14F-4D97-AF65-F5344CB8AC3E}">
        <p14:creationId xmlns:p14="http://schemas.microsoft.com/office/powerpoint/2010/main" val="608336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a:t>
            </a:fld>
            <a:endParaRPr lang="en-US" dirty="0"/>
          </a:p>
        </p:txBody>
      </p:sp>
    </p:spTree>
    <p:extLst>
      <p:ext uri="{BB962C8B-B14F-4D97-AF65-F5344CB8AC3E}">
        <p14:creationId xmlns:p14="http://schemas.microsoft.com/office/powerpoint/2010/main" val="37263245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32</a:t>
            </a:fld>
            <a:endParaRPr lang="en-US" dirty="0"/>
          </a:p>
        </p:txBody>
      </p:sp>
    </p:spTree>
    <p:extLst>
      <p:ext uri="{BB962C8B-B14F-4D97-AF65-F5344CB8AC3E}">
        <p14:creationId xmlns:p14="http://schemas.microsoft.com/office/powerpoint/2010/main" val="15643627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33</a:t>
            </a:fld>
            <a:endParaRPr lang="en-US" dirty="0"/>
          </a:p>
        </p:txBody>
      </p:sp>
    </p:spTree>
    <p:extLst>
      <p:ext uri="{BB962C8B-B14F-4D97-AF65-F5344CB8AC3E}">
        <p14:creationId xmlns:p14="http://schemas.microsoft.com/office/powerpoint/2010/main" val="4674710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34</a:t>
            </a:fld>
            <a:endParaRPr lang="en-US" dirty="0"/>
          </a:p>
        </p:txBody>
      </p:sp>
    </p:spTree>
    <p:extLst>
      <p:ext uri="{BB962C8B-B14F-4D97-AF65-F5344CB8AC3E}">
        <p14:creationId xmlns:p14="http://schemas.microsoft.com/office/powerpoint/2010/main" val="16489271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35</a:t>
            </a:fld>
            <a:endParaRPr lang="en-US" dirty="0"/>
          </a:p>
        </p:txBody>
      </p:sp>
    </p:spTree>
    <p:extLst>
      <p:ext uri="{BB962C8B-B14F-4D97-AF65-F5344CB8AC3E}">
        <p14:creationId xmlns:p14="http://schemas.microsoft.com/office/powerpoint/2010/main" val="9562828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36</a:t>
            </a:fld>
            <a:endParaRPr lang="en-US" dirty="0"/>
          </a:p>
        </p:txBody>
      </p:sp>
    </p:spTree>
    <p:extLst>
      <p:ext uri="{BB962C8B-B14F-4D97-AF65-F5344CB8AC3E}">
        <p14:creationId xmlns:p14="http://schemas.microsoft.com/office/powerpoint/2010/main" val="6101536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37</a:t>
            </a:fld>
            <a:endParaRPr lang="en-US" dirty="0"/>
          </a:p>
        </p:txBody>
      </p:sp>
    </p:spTree>
    <p:extLst>
      <p:ext uri="{BB962C8B-B14F-4D97-AF65-F5344CB8AC3E}">
        <p14:creationId xmlns:p14="http://schemas.microsoft.com/office/powerpoint/2010/main" val="42745696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38</a:t>
            </a:fld>
            <a:endParaRPr lang="en-US" dirty="0"/>
          </a:p>
        </p:txBody>
      </p:sp>
    </p:spTree>
    <p:extLst>
      <p:ext uri="{BB962C8B-B14F-4D97-AF65-F5344CB8AC3E}">
        <p14:creationId xmlns:p14="http://schemas.microsoft.com/office/powerpoint/2010/main" val="19185697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39</a:t>
            </a:fld>
            <a:endParaRPr lang="en-US" dirty="0"/>
          </a:p>
        </p:txBody>
      </p:sp>
    </p:spTree>
    <p:extLst>
      <p:ext uri="{BB962C8B-B14F-4D97-AF65-F5344CB8AC3E}">
        <p14:creationId xmlns:p14="http://schemas.microsoft.com/office/powerpoint/2010/main" val="25093537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40</a:t>
            </a:fld>
            <a:endParaRPr lang="en-US" dirty="0"/>
          </a:p>
        </p:txBody>
      </p:sp>
    </p:spTree>
    <p:extLst>
      <p:ext uri="{BB962C8B-B14F-4D97-AF65-F5344CB8AC3E}">
        <p14:creationId xmlns:p14="http://schemas.microsoft.com/office/powerpoint/2010/main" val="14634716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41</a:t>
            </a:fld>
            <a:endParaRPr lang="en-US" dirty="0"/>
          </a:p>
        </p:txBody>
      </p:sp>
    </p:spTree>
    <p:extLst>
      <p:ext uri="{BB962C8B-B14F-4D97-AF65-F5344CB8AC3E}">
        <p14:creationId xmlns:p14="http://schemas.microsoft.com/office/powerpoint/2010/main" val="846855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5</a:t>
            </a:fld>
            <a:endParaRPr lang="en-US" dirty="0" smtClean="0">
              <a:latin typeface="Arial" pitchFamily="34" charset="0"/>
            </a:endParaRPr>
          </a:p>
        </p:txBody>
      </p:sp>
      <p:sp>
        <p:nvSpPr>
          <p:cNvPr id="50179" name="Rectangle 2"/>
          <p:cNvSpPr>
            <a:spLocks noGrp="1" noRot="1" noChangeAspect="1" noChangeArrowheads="1" noTextEdit="1"/>
          </p:cNvSpPr>
          <p:nvPr>
            <p:ph type="sldImg"/>
          </p:nvPr>
        </p:nvSpPr>
        <p:spPr>
          <a:xfrm>
            <a:off x="331788" y="727075"/>
            <a:ext cx="6208712"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smtClean="0"/>
          </a:p>
        </p:txBody>
      </p:sp>
    </p:spTree>
    <p:extLst>
      <p:ext uri="{BB962C8B-B14F-4D97-AF65-F5344CB8AC3E}">
        <p14:creationId xmlns:p14="http://schemas.microsoft.com/office/powerpoint/2010/main" val="13623781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42</a:t>
            </a:fld>
            <a:endParaRPr lang="en-US" dirty="0"/>
          </a:p>
        </p:txBody>
      </p:sp>
    </p:spTree>
    <p:extLst>
      <p:ext uri="{BB962C8B-B14F-4D97-AF65-F5344CB8AC3E}">
        <p14:creationId xmlns:p14="http://schemas.microsoft.com/office/powerpoint/2010/main" val="20815804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43</a:t>
            </a:fld>
            <a:endParaRPr lang="en-US" dirty="0"/>
          </a:p>
        </p:txBody>
      </p:sp>
    </p:spTree>
    <p:extLst>
      <p:ext uri="{BB962C8B-B14F-4D97-AF65-F5344CB8AC3E}">
        <p14:creationId xmlns:p14="http://schemas.microsoft.com/office/powerpoint/2010/main" val="33549439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44</a:t>
            </a:fld>
            <a:endParaRPr lang="en-US" dirty="0"/>
          </a:p>
        </p:txBody>
      </p:sp>
    </p:spTree>
    <p:extLst>
      <p:ext uri="{BB962C8B-B14F-4D97-AF65-F5344CB8AC3E}">
        <p14:creationId xmlns:p14="http://schemas.microsoft.com/office/powerpoint/2010/main" val="19437893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45</a:t>
            </a:fld>
            <a:endParaRPr lang="en-US" dirty="0"/>
          </a:p>
        </p:txBody>
      </p:sp>
    </p:spTree>
    <p:extLst>
      <p:ext uri="{BB962C8B-B14F-4D97-AF65-F5344CB8AC3E}">
        <p14:creationId xmlns:p14="http://schemas.microsoft.com/office/powerpoint/2010/main" val="33819529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46</a:t>
            </a:fld>
            <a:endParaRPr lang="en-US" dirty="0"/>
          </a:p>
        </p:txBody>
      </p:sp>
    </p:spTree>
    <p:extLst>
      <p:ext uri="{BB962C8B-B14F-4D97-AF65-F5344CB8AC3E}">
        <p14:creationId xmlns:p14="http://schemas.microsoft.com/office/powerpoint/2010/main" val="16619121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47</a:t>
            </a:fld>
            <a:endParaRPr lang="en-US" dirty="0"/>
          </a:p>
        </p:txBody>
      </p:sp>
    </p:spTree>
    <p:extLst>
      <p:ext uri="{BB962C8B-B14F-4D97-AF65-F5344CB8AC3E}">
        <p14:creationId xmlns:p14="http://schemas.microsoft.com/office/powerpoint/2010/main" val="17837170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48</a:t>
            </a:fld>
            <a:endParaRPr lang="en-US" dirty="0"/>
          </a:p>
        </p:txBody>
      </p:sp>
    </p:spTree>
    <p:extLst>
      <p:ext uri="{BB962C8B-B14F-4D97-AF65-F5344CB8AC3E}">
        <p14:creationId xmlns:p14="http://schemas.microsoft.com/office/powerpoint/2010/main" val="24631695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49</a:t>
            </a:fld>
            <a:endParaRPr lang="en-US" dirty="0"/>
          </a:p>
        </p:txBody>
      </p:sp>
    </p:spTree>
    <p:extLst>
      <p:ext uri="{BB962C8B-B14F-4D97-AF65-F5344CB8AC3E}">
        <p14:creationId xmlns:p14="http://schemas.microsoft.com/office/powerpoint/2010/main" val="5849405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50</a:t>
            </a:fld>
            <a:endParaRPr lang="en-US" dirty="0"/>
          </a:p>
        </p:txBody>
      </p:sp>
    </p:spTree>
    <p:extLst>
      <p:ext uri="{BB962C8B-B14F-4D97-AF65-F5344CB8AC3E}">
        <p14:creationId xmlns:p14="http://schemas.microsoft.com/office/powerpoint/2010/main" val="4367028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52</a:t>
            </a:fld>
            <a:endParaRPr lang="en-US" dirty="0"/>
          </a:p>
        </p:txBody>
      </p:sp>
    </p:spTree>
    <p:extLst>
      <p:ext uri="{BB962C8B-B14F-4D97-AF65-F5344CB8AC3E}">
        <p14:creationId xmlns:p14="http://schemas.microsoft.com/office/powerpoint/2010/main" val="2702667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6</a:t>
            </a:fld>
            <a:endParaRPr lang="en-US" dirty="0"/>
          </a:p>
        </p:txBody>
      </p:sp>
    </p:spTree>
    <p:extLst>
      <p:ext uri="{BB962C8B-B14F-4D97-AF65-F5344CB8AC3E}">
        <p14:creationId xmlns:p14="http://schemas.microsoft.com/office/powerpoint/2010/main" val="2192056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7</a:t>
            </a:fld>
            <a:endParaRPr lang="en-US" dirty="0"/>
          </a:p>
        </p:txBody>
      </p:sp>
    </p:spTree>
    <p:extLst>
      <p:ext uri="{BB962C8B-B14F-4D97-AF65-F5344CB8AC3E}">
        <p14:creationId xmlns:p14="http://schemas.microsoft.com/office/powerpoint/2010/main" val="1403136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8</a:t>
            </a:fld>
            <a:endParaRPr lang="en-US" dirty="0"/>
          </a:p>
        </p:txBody>
      </p:sp>
    </p:spTree>
    <p:extLst>
      <p:ext uri="{BB962C8B-B14F-4D97-AF65-F5344CB8AC3E}">
        <p14:creationId xmlns:p14="http://schemas.microsoft.com/office/powerpoint/2010/main" val="841265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9</a:t>
            </a:fld>
            <a:endParaRPr lang="en-US" dirty="0"/>
          </a:p>
        </p:txBody>
      </p:sp>
    </p:spTree>
    <p:extLst>
      <p:ext uri="{BB962C8B-B14F-4D97-AF65-F5344CB8AC3E}">
        <p14:creationId xmlns:p14="http://schemas.microsoft.com/office/powerpoint/2010/main" val="1008102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10</a:t>
            </a:fld>
            <a:endParaRPr lang="en-US" dirty="0"/>
          </a:p>
        </p:txBody>
      </p:sp>
    </p:spTree>
    <p:extLst>
      <p:ext uri="{BB962C8B-B14F-4D97-AF65-F5344CB8AC3E}">
        <p14:creationId xmlns:p14="http://schemas.microsoft.com/office/powerpoint/2010/main" val="7225142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0AAB3C45-CA8C-4F49-82D6-C9852E174F89}"/>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390532" y="2950236"/>
            <a:ext cx="11574817" cy="984885"/>
          </a:xfrm>
        </p:spPr>
        <p:txBody>
          <a:bodyPr wrap="square" tIns="0" bIns="0" anchor="ctr">
            <a:spAutoFit/>
          </a:bodyPr>
          <a:lstStyle>
            <a:lvl1pPr algn="l">
              <a:defRPr sz="6400" b="0">
                <a:solidFill>
                  <a:schemeClr val="bg1"/>
                </a:solidFill>
              </a:defRPr>
            </a:lvl1pPr>
          </a:lstStyle>
          <a:p>
            <a:r>
              <a:rPr lang="en-US" dirty="0"/>
              <a:t>Cover Title</a:t>
            </a:r>
          </a:p>
        </p:txBody>
      </p:sp>
      <p:sp>
        <p:nvSpPr>
          <p:cNvPr id="3" name="Subtitle 2"/>
          <p:cNvSpPr>
            <a:spLocks noGrp="1"/>
          </p:cNvSpPr>
          <p:nvPr>
            <p:ph type="subTitle" idx="1" hasCustomPrompt="1"/>
          </p:nvPr>
        </p:nvSpPr>
        <p:spPr>
          <a:xfrm>
            <a:off x="390533" y="5703555"/>
            <a:ext cx="3713601" cy="287259"/>
          </a:xfrm>
        </p:spPr>
        <p:txBody>
          <a:bodyPr wrap="none" anchor="b"/>
          <a:lstStyle>
            <a:lvl1pPr marL="0" indent="0" algn="l">
              <a:buNone/>
              <a:defRPr sz="18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Date</a:t>
            </a:r>
          </a:p>
        </p:txBody>
      </p:sp>
      <p:pic>
        <p:nvPicPr>
          <p:cNvPr id="11" name="Picture 10">
            <a:extLst>
              <a:ext uri="{FF2B5EF4-FFF2-40B4-BE49-F238E27FC236}">
                <a16:creationId xmlns:a16="http://schemas.microsoft.com/office/drawing/2014/main" xmlns="" id="{EBD77CA9-E9B2-4B00-9505-00DBB336A8D2}"/>
              </a:ext>
            </a:extLst>
          </p:cNvPr>
          <p:cNvPicPr>
            <a:picLocks noChangeAspect="1"/>
          </p:cNvPicPr>
          <p:nvPr/>
        </p:nvPicPr>
        <p:blipFill>
          <a:blip r:embed="rId3"/>
          <a:stretch>
            <a:fillRect/>
          </a:stretch>
        </p:blipFill>
        <p:spPr>
          <a:xfrm>
            <a:off x="9416950" y="6030111"/>
            <a:ext cx="2548399" cy="444636"/>
          </a:xfrm>
          <a:prstGeom prst="rect">
            <a:avLst/>
          </a:prstGeom>
        </p:spPr>
      </p:pic>
      <p:sp>
        <p:nvSpPr>
          <p:cNvPr id="8" name="AddClassification"/>
          <p:cNvSpPr txBox="1">
            <a:spLocks noChangeArrowheads="1"/>
          </p:cNvSpPr>
          <p:nvPr/>
        </p:nvSpPr>
        <p:spPr bwMode="auto">
          <a:xfrm>
            <a:off x="5190946" y="6233424"/>
            <a:ext cx="18101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00" b="0" dirty="0">
                <a:solidFill>
                  <a:schemeClr val="bg1"/>
                </a:solidFill>
                <a:latin typeface="+mn-lt"/>
                <a:ea typeface="Verdana" pitchFamily="34" charset="0"/>
                <a:cs typeface="Verdana" pitchFamily="34" charset="0"/>
              </a:rPr>
              <a:t>© </a:t>
            </a:r>
            <a:r>
              <a:rPr lang="en-US" sz="1000" b="0" dirty="0" smtClean="0">
                <a:solidFill>
                  <a:schemeClr val="bg1"/>
                </a:solidFill>
                <a:latin typeface="+mn-lt"/>
                <a:ea typeface="Verdana" pitchFamily="34" charset="0"/>
                <a:cs typeface="Verdana" pitchFamily="34" charset="0"/>
              </a:rPr>
              <a:t>2019, Atos</a:t>
            </a:r>
            <a:r>
              <a:rPr lang="en-US" sz="1000" b="0" baseline="0" dirty="0" smtClean="0">
                <a:solidFill>
                  <a:schemeClr val="bg1"/>
                </a:solidFill>
                <a:latin typeface="+mn-lt"/>
                <a:ea typeface="Verdana" pitchFamily="34" charset="0"/>
                <a:cs typeface="Verdana" pitchFamily="34" charset="0"/>
              </a:rPr>
              <a:t> </a:t>
            </a:r>
            <a:r>
              <a:rPr lang="en-US" sz="1000" b="0" dirty="0" smtClean="0">
                <a:solidFill>
                  <a:schemeClr val="bg1"/>
                </a:solidFill>
                <a:latin typeface="+mn-lt"/>
                <a:ea typeface="Verdana" pitchFamily="34" charset="0"/>
                <a:cs typeface="Verdana" pitchFamily="34" charset="0"/>
              </a:rPr>
              <a:t>Syntel </a:t>
            </a:r>
            <a:r>
              <a:rPr lang="en-US" sz="1000" b="0" dirty="0">
                <a:solidFill>
                  <a:schemeClr val="bg1"/>
                </a:solidFill>
                <a:latin typeface="+mn-lt"/>
                <a:ea typeface="Verdana" pitchFamily="34" charset="0"/>
                <a:cs typeface="Verdana" pitchFamily="34" charset="0"/>
              </a:rPr>
              <a:t>Inc.</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075" y="6316801"/>
            <a:ext cx="2180299" cy="114767"/>
          </a:xfrm>
          <a:prstGeom prst="rect">
            <a:avLst/>
          </a:prstGeom>
        </p:spPr>
      </p:pic>
    </p:spTree>
    <p:extLst>
      <p:ext uri="{BB962C8B-B14F-4D97-AF65-F5344CB8AC3E}">
        <p14:creationId xmlns:p14="http://schemas.microsoft.com/office/powerpoint/2010/main" val="1010837600"/>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4">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9122"/>
            <a:ext cx="12240683"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761634597"/>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5">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8112"/>
            <a:ext cx="12240683" cy="2701776"/>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492232247"/>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6">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913508418"/>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7">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092300516"/>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8">
    <p:bg>
      <p:bgPr>
        <a:solidFill>
          <a:schemeClr val="accent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453922093"/>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9">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794281434"/>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1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173304458"/>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11">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29" y="2080354"/>
            <a:ext cx="12263712" cy="2697292"/>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415237395"/>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12">
    <p:bg>
      <p:bgPr>
        <a:solidFill>
          <a:schemeClr val="accent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08"/>
            <a:ext cx="12248651" cy="2734113"/>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4925923"/>
      </p:ext>
    </p:extLst>
  </p:cSld>
  <p:clrMapOvr>
    <a:masterClrMapping/>
  </p:clrMapOvr>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1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5026"/>
            <a:ext cx="12248651" cy="273607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908943304"/>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sp>
        <p:nvSpPr>
          <p:cNvPr id="10" name="Text Placeholder 9"/>
          <p:cNvSpPr>
            <a:spLocks noGrp="1"/>
          </p:cNvSpPr>
          <p:nvPr>
            <p:ph type="body" sz="quarter" idx="11" hasCustomPrompt="1"/>
          </p:nvPr>
        </p:nvSpPr>
        <p:spPr>
          <a:xfrm>
            <a:off x="385665" y="1454400"/>
            <a:ext cx="11570208" cy="4535424"/>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4" name="Straight Connector 3"/>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156607"/>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 14">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377171133"/>
      </p:ext>
    </p:extLst>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vider 15">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8112"/>
            <a:ext cx="12248651" cy="2701776"/>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118076237"/>
      </p:ext>
    </p:extLst>
  </p:cSld>
  <p:clrMapOvr>
    <a:masterClrMapping/>
  </p:clrMapOvr>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ivider 16">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909048443"/>
      </p:ext>
    </p:extLst>
  </p:cSld>
  <p:clrMapOvr>
    <a:masterClrMapping/>
  </p:clrMapOvr>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Divider 17">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79346"/>
            <a:ext cx="12272555" cy="2699309"/>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923738942"/>
      </p:ext>
    </p:extLst>
  </p:cSld>
  <p:clrMapOvr>
    <a:masterClrMapping/>
  </p:clrMapOvr>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Divider 18">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5026"/>
            <a:ext cx="12272555" cy="273607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236871400"/>
      </p:ext>
    </p:extLst>
  </p:cSld>
  <p:clrMapOvr>
    <a:masterClrMapping/>
  </p:clrMapOvr>
  <p:timing>
    <p:tnLst>
      <p:par>
        <p:cTn id="1" dur="indefinite" restart="never" nodeType="tmRoot"/>
      </p:par>
    </p:tnLst>
  </p:timing>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vider 19">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5253"/>
            <a:ext cx="12272555" cy="2735623"/>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252806188"/>
      </p:ext>
    </p:extLst>
  </p:cSld>
  <p:clrMapOvr>
    <a:masterClrMapping/>
  </p:clrMapOvr>
  <p:timing>
    <p:tnLst>
      <p:par>
        <p:cTn id="1" dur="indefinite" restart="never" nodeType="tmRoot"/>
      </p:par>
    </p:tnLst>
  </p:timing>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2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67175"/>
            <a:ext cx="12272555" cy="2723651"/>
          </a:xfrm>
          <a:prstGeom prst="rect">
            <a:avLst/>
          </a:prstGeom>
        </p:spPr>
      </p:pic>
      <p:sp>
        <p:nvSpPr>
          <p:cNvPr id="5" name="Text Placeholder 4"/>
          <p:cNvSpPr>
            <a:spLocks noGrp="1"/>
          </p:cNvSpPr>
          <p:nvPr>
            <p:ph type="body" sz="quarter" idx="10"/>
          </p:nvPr>
        </p:nvSpPr>
        <p:spPr>
          <a:xfrm>
            <a:off x="6642099" y="2247901"/>
            <a:ext cx="5325532" cy="2374900"/>
          </a:xfrm>
        </p:spPr>
        <p:txBody>
          <a:bodyPr/>
          <a:lstStyle>
            <a:lvl1pPr marL="0" indent="0">
              <a:spcBef>
                <a:spcPts val="0"/>
              </a:spcBef>
              <a:buNone/>
              <a:defRPr sz="3600" b="1">
                <a:solidFill>
                  <a:schemeClr val="bg1"/>
                </a:solidFill>
              </a:defRPr>
            </a:lvl1pPr>
            <a:lvl2pPr marL="0" indent="0">
              <a:spcBef>
                <a:spcPts val="0"/>
              </a:spcBef>
              <a:buNone/>
              <a:defRPr sz="30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78430930"/>
      </p:ext>
    </p:extLst>
  </p:cSld>
  <p:clrMapOvr>
    <a:masterClrMapping/>
  </p:clrMapOvr>
  <p:timing>
    <p:tnLst>
      <p:par>
        <p:cTn id="1" dur="indefinite" restart="never" nodeType="tmRoot"/>
      </p:par>
    </p:tnLst>
  </p:timing>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Cover">
    <p:bg bwMode="gray">
      <p:bgPr>
        <a:solidFill>
          <a:srgbClr val="0066A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0AAB3C45-CA8C-4F49-82D6-C9852E174F8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AddClassification"/>
          <p:cNvSpPr txBox="1">
            <a:spLocks noChangeArrowheads="1"/>
          </p:cNvSpPr>
          <p:nvPr userDrawn="1"/>
        </p:nvSpPr>
        <p:spPr bwMode="auto">
          <a:xfrm>
            <a:off x="4846300" y="6212905"/>
            <a:ext cx="2499402"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67" b="0" dirty="0">
                <a:solidFill>
                  <a:schemeClr val="bg1"/>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6075" y="6316801"/>
            <a:ext cx="2180299" cy="114767"/>
          </a:xfrm>
          <a:prstGeom prst="rect">
            <a:avLst/>
          </a:prstGeom>
        </p:spPr>
      </p:pic>
      <p:sp>
        <p:nvSpPr>
          <p:cNvPr id="11" name="Title 4">
            <a:extLst>
              <a:ext uri="{FF2B5EF4-FFF2-40B4-BE49-F238E27FC236}">
                <a16:creationId xmlns:a16="http://schemas.microsoft.com/office/drawing/2014/main" xmlns="" id="{42A67D0E-7482-4A6A-9596-65138D4180BE}"/>
              </a:ext>
            </a:extLst>
          </p:cNvPr>
          <p:cNvSpPr>
            <a:spLocks noGrp="1"/>
          </p:cNvSpPr>
          <p:nvPr>
            <p:ph type="title" hasCustomPrompt="1"/>
          </p:nvPr>
        </p:nvSpPr>
        <p:spPr>
          <a:xfrm>
            <a:off x="390532" y="2950237"/>
            <a:ext cx="11160125" cy="957527"/>
          </a:xfrm>
          <a:prstGeom prst="rect">
            <a:avLst/>
          </a:prstGeom>
        </p:spPr>
        <p:txBody>
          <a:bodyPr lIns="0" tIns="0" rIns="0" bIns="0" anchor="ctr">
            <a:spAutoFit/>
          </a:bodyPr>
          <a:lstStyle>
            <a:lvl1pPr>
              <a:lnSpc>
                <a:spcPts val="7500"/>
              </a:lnSpc>
              <a:defRPr sz="64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xmlns="" id="{EBD77CA9-E9B2-4B00-9505-00DBB336A8D2}"/>
              </a:ext>
            </a:extLst>
          </p:cNvPr>
          <p:cNvPicPr>
            <a:picLocks noChangeAspect="1"/>
          </p:cNvPicPr>
          <p:nvPr userDrawn="1"/>
        </p:nvPicPr>
        <p:blipFill>
          <a:blip r:embed="rId4"/>
          <a:stretch>
            <a:fillRect/>
          </a:stretch>
        </p:blipFill>
        <p:spPr>
          <a:xfrm>
            <a:off x="9416950" y="6030111"/>
            <a:ext cx="2548399" cy="444636"/>
          </a:xfrm>
          <a:prstGeom prst="rect">
            <a:avLst/>
          </a:prstGeom>
        </p:spPr>
      </p:pic>
      <p:sp>
        <p:nvSpPr>
          <p:cNvPr id="3" name="Text Placeholder 2"/>
          <p:cNvSpPr>
            <a:spLocks noGrp="1"/>
          </p:cNvSpPr>
          <p:nvPr>
            <p:ph type="body" sz="quarter" idx="10" hasCustomPrompt="1"/>
          </p:nvPr>
        </p:nvSpPr>
        <p:spPr>
          <a:xfrm>
            <a:off x="390533" y="5703555"/>
            <a:ext cx="3713601" cy="287259"/>
          </a:xfrm>
        </p:spPr>
        <p:txBody>
          <a:bodyPr wrap="none" anchor="ctr">
            <a:noAutofit/>
          </a:bodyPr>
          <a:lstStyle>
            <a:lvl1pPr marL="0" indent="0">
              <a:buNone/>
              <a:defRPr sz="1867">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44651352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845129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2970" y="266700"/>
            <a:ext cx="1114311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25521386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cxnSp>
        <p:nvCxnSpPr>
          <p:cNvPr id="3" name="Straight Connector 2"/>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 name="Straight Connector 3"/>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296516"/>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cSld name="2_Cover">
    <p:spTree>
      <p:nvGrpSpPr>
        <p:cNvPr id="1" name=""/>
        <p:cNvGrpSpPr/>
        <p:nvPr/>
      </p:nvGrpSpPr>
      <p:grpSpPr>
        <a:xfrm>
          <a:off x="0" y="0"/>
          <a:ext cx="0" cy="0"/>
          <a:chOff x="0" y="0"/>
          <a:chExt cx="0" cy="0"/>
        </a:xfrm>
      </p:grpSpPr>
      <p:sp>
        <p:nvSpPr>
          <p:cNvPr id="2" name="Title 1"/>
          <p:cNvSpPr>
            <a:spLocks noGrp="1"/>
          </p:cNvSpPr>
          <p:nvPr>
            <p:ph type="ctrTitle"/>
          </p:nvPr>
        </p:nvSpPr>
        <p:spPr>
          <a:xfrm>
            <a:off x="5410200" y="4580574"/>
            <a:ext cx="6461613" cy="1335024"/>
          </a:xfrm>
        </p:spPr>
        <p:txBody>
          <a:bodyPr rIns="0" anchor="ctr">
            <a:noAutofit/>
          </a:bodyPr>
          <a:lstStyle>
            <a:lvl1pPr algn="r">
              <a:defRPr sz="32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5407005" y="5962651"/>
            <a:ext cx="6464808" cy="476249"/>
          </a:xfrm>
        </p:spPr>
        <p:txBody>
          <a:bodyPr rIns="0" anchor="ctr">
            <a:noAutofit/>
          </a:bodyPr>
          <a:lstStyle>
            <a:lvl1pPr marL="0" indent="0" algn="r">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665586815"/>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Closing">
    <p:bg bwMode="gray">
      <p:bgPr>
        <a:solidFill>
          <a:srgbClr val="0066A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41E1C74D-134F-4EB2-9532-ED3805FDC89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TextBox 9"/>
          <p:cNvSpPr txBox="1"/>
          <p:nvPr userDrawn="1"/>
        </p:nvSpPr>
        <p:spPr>
          <a:xfrm>
            <a:off x="395394" y="1218353"/>
            <a:ext cx="5351401" cy="1231106"/>
          </a:xfrm>
          <a:prstGeom prst="rect">
            <a:avLst/>
          </a:prstGeom>
          <a:noFill/>
        </p:spPr>
        <p:txBody>
          <a:bodyPr wrap="none" lIns="0" tIns="0" rIns="0" bIns="0" rtlCol="0">
            <a:spAutoFit/>
          </a:bodyPr>
          <a:lstStyle/>
          <a:p>
            <a:r>
              <a:rPr lang="en-GB" sz="8000" dirty="0" smtClean="0">
                <a:solidFill>
                  <a:schemeClr val="bg1"/>
                </a:solidFill>
              </a:rPr>
              <a:t>Thank You</a:t>
            </a:r>
            <a:endParaRPr lang="en-GB" sz="8000" dirty="0">
              <a:solidFill>
                <a:schemeClr val="bg1"/>
              </a:solidFill>
            </a:endParaRPr>
          </a:p>
        </p:txBody>
      </p:sp>
      <p:sp>
        <p:nvSpPr>
          <p:cNvPr id="7" name="AddNotifier#1"/>
          <p:cNvSpPr txBox="1">
            <a:spLocks noChangeArrowheads="1"/>
          </p:cNvSpPr>
          <p:nvPr userDrawn="1"/>
        </p:nvSpPr>
        <p:spPr bwMode="auto">
          <a:xfrm>
            <a:off x="395392" y="5611000"/>
            <a:ext cx="7031568"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933" kern="1200" dirty="0">
                <a:solidFill>
                  <a:schemeClr val="bg1"/>
                </a:solidFill>
                <a:latin typeface="Verdana" pitchFamily="34" charset="0"/>
                <a:ea typeface="Verdana" pitchFamily="34" charset="0"/>
                <a:cs typeface="Verdana" pitchFamily="34" charset="0"/>
              </a:rPr>
              <a:t>Atos, the Atos logo, Atos Codex, Atos Consulting, Atos </a:t>
            </a:r>
            <a:r>
              <a:rPr lang="en-US" sz="933" kern="1200" dirty="0" smtClean="0">
                <a:solidFill>
                  <a:schemeClr val="bg1"/>
                </a:solidFill>
                <a:latin typeface="Verdana" pitchFamily="34" charset="0"/>
                <a:ea typeface="Verdana" pitchFamily="34" charset="0"/>
                <a:cs typeface="Verdana" pitchFamily="34" charset="0"/>
              </a:rPr>
              <a:t>Syntel</a:t>
            </a:r>
            <a:r>
              <a:rPr lang="en-US" sz="933" kern="1200" dirty="0">
                <a:solidFill>
                  <a:schemeClr val="bg1"/>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933" kern="1200" dirty="0" smtClean="0">
                <a:solidFill>
                  <a:schemeClr val="bg1"/>
                </a:solidFill>
                <a:latin typeface="Verdana" pitchFamily="34" charset="0"/>
                <a:ea typeface="Verdana" pitchFamily="34" charset="0"/>
                <a:cs typeface="Verdana" pitchFamily="34" charset="0"/>
              </a:rPr>
              <a:t>it, may </a:t>
            </a:r>
            <a:r>
              <a:rPr lang="en-US" sz="933" kern="1200" dirty="0">
                <a:solidFill>
                  <a:schemeClr val="bg1"/>
                </a:solidFill>
                <a:latin typeface="Verdana" pitchFamily="34" charset="0"/>
                <a:ea typeface="Verdana" pitchFamily="34" charset="0"/>
                <a:cs typeface="Verdana" pitchFamily="34" charset="0"/>
              </a:rPr>
              <a:t>not be reproduced, copied, circulated and/or distributed nor quoted without prior written approval from Atos.</a:t>
            </a:r>
            <a:endParaRPr lang="en-US" sz="933" dirty="0">
              <a:solidFill>
                <a:schemeClr val="bg1"/>
              </a:solidFill>
              <a:latin typeface="Verdana" pitchFamily="34" charset="0"/>
              <a:ea typeface="Verdana" pitchFamily="34" charset="0"/>
              <a:cs typeface="Verdana" pitchFamily="34" charset="0"/>
            </a:endParaRPr>
          </a:p>
        </p:txBody>
      </p:sp>
      <p:pic>
        <p:nvPicPr>
          <p:cNvPr id="9" name="Picture 8">
            <a:extLst>
              <a:ext uri="{FF2B5EF4-FFF2-40B4-BE49-F238E27FC236}">
                <a16:creationId xmlns:a16="http://schemas.microsoft.com/office/drawing/2014/main" xmlns="" id="{EBD77CA9-E9B2-4B00-9505-00DBB336A8D2}"/>
              </a:ext>
            </a:extLst>
          </p:cNvPr>
          <p:cNvPicPr>
            <a:picLocks noChangeAspect="1"/>
          </p:cNvPicPr>
          <p:nvPr userDrawn="1"/>
        </p:nvPicPr>
        <p:blipFill>
          <a:blip r:embed="rId3"/>
          <a:stretch>
            <a:fillRect/>
          </a:stretch>
        </p:blipFill>
        <p:spPr>
          <a:xfrm>
            <a:off x="9416950" y="6030111"/>
            <a:ext cx="2548399" cy="444636"/>
          </a:xfrm>
          <a:prstGeom prst="rect">
            <a:avLst/>
          </a:prstGeom>
        </p:spPr>
      </p:pic>
    </p:spTree>
    <p:extLst>
      <p:ext uri="{BB962C8B-B14F-4D97-AF65-F5344CB8AC3E}">
        <p14:creationId xmlns:p14="http://schemas.microsoft.com/office/powerpoint/2010/main" val="39173258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WO Toplin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pic>
        <p:nvPicPr>
          <p:cNvPr id="5" name="Picture 4">
            <a:extLst>
              <a:ext uri="{FF2B5EF4-FFF2-40B4-BE49-F238E27FC236}">
                <a16:creationId xmlns:a16="http://schemas.microsoft.com/office/drawing/2014/main" xmlns="" id="{606E602D-FA1B-4AE5-B8F2-F42DAE337B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6" name="Straight Connector 5"/>
          <p:cNvCxnSpPr>
            <a:cxnSpLocks/>
          </p:cNvCxnSpPr>
          <p:nvPr/>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AddCustomFooter#1"/>
          <p:cNvSpPr txBox="1"/>
          <p:nvPr/>
        </p:nvSpPr>
        <p:spPr>
          <a:xfrm>
            <a:off x="5977378" y="6418898"/>
            <a:ext cx="237244" cy="164212"/>
          </a:xfrm>
          <a:prstGeom prst="rect">
            <a:avLst/>
          </a:prstGeom>
          <a:noFill/>
        </p:spPr>
        <p:txBody>
          <a:bodyPr wrap="none" lIns="0" tIns="0" rIns="0" bIns="0" rtlCol="0" anchor="ctr">
            <a:spAutoFit/>
          </a:bodyPr>
          <a:lstStyle/>
          <a:p>
            <a:pPr algn="ctr"/>
            <a:fld id="{6971936E-DEB9-479F-A215-67E5B2252768}" type="slidenum">
              <a:rPr lang="en-US" sz="1067" baseline="0" smtClean="0">
                <a:latin typeface="+mn-lt"/>
                <a:ea typeface="Verdana" pitchFamily="34" charset="0"/>
                <a:cs typeface="Verdana" pitchFamily="34" charset="0"/>
              </a:rPr>
              <a:pPr algn="ctr"/>
              <a:t>‹#›</a:t>
            </a:fld>
            <a:endParaRPr lang="nl-NL" sz="1067" dirty="0">
              <a:latin typeface="+mn-lt"/>
              <a:ea typeface="Verdana" pitchFamily="34" charset="0"/>
              <a:cs typeface="Verdana"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85032" y="6443621"/>
            <a:ext cx="2180299" cy="114767"/>
          </a:xfrm>
          <a:prstGeom prst="rect">
            <a:avLst/>
          </a:prstGeom>
        </p:spPr>
      </p:pic>
    </p:spTree>
    <p:extLst>
      <p:ext uri="{BB962C8B-B14F-4D97-AF65-F5344CB8AC3E}">
        <p14:creationId xmlns:p14="http://schemas.microsoft.com/office/powerpoint/2010/main" val="726709402"/>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8061185"/>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hank You">
    <p:bg bwMode="gray">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41E1C74D-134F-4EB2-9532-ED3805FDC89F}"/>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p:cNvSpPr txBox="1"/>
          <p:nvPr/>
        </p:nvSpPr>
        <p:spPr>
          <a:xfrm>
            <a:off x="395394" y="1218353"/>
            <a:ext cx="5351401" cy="1231106"/>
          </a:xfrm>
          <a:prstGeom prst="rect">
            <a:avLst/>
          </a:prstGeom>
          <a:noFill/>
        </p:spPr>
        <p:txBody>
          <a:bodyPr wrap="none" lIns="0" tIns="0" rIns="0" bIns="0" rtlCol="0">
            <a:spAutoFit/>
          </a:bodyPr>
          <a:lstStyle/>
          <a:p>
            <a:r>
              <a:rPr lang="en-GB" sz="8000" dirty="0">
                <a:solidFill>
                  <a:schemeClr val="bg1"/>
                </a:solidFill>
              </a:rPr>
              <a:t>Thank You</a:t>
            </a:r>
          </a:p>
        </p:txBody>
      </p:sp>
      <p:pic>
        <p:nvPicPr>
          <p:cNvPr id="9" name="Picture 8">
            <a:extLst>
              <a:ext uri="{FF2B5EF4-FFF2-40B4-BE49-F238E27FC236}">
                <a16:creationId xmlns:a16="http://schemas.microsoft.com/office/drawing/2014/main" xmlns="" id="{EBD77CA9-E9B2-4B00-9505-00DBB336A8D2}"/>
              </a:ext>
            </a:extLst>
          </p:cNvPr>
          <p:cNvPicPr>
            <a:picLocks noChangeAspect="1"/>
          </p:cNvPicPr>
          <p:nvPr/>
        </p:nvPicPr>
        <p:blipFill>
          <a:blip r:embed="rId3"/>
          <a:stretch>
            <a:fillRect/>
          </a:stretch>
        </p:blipFill>
        <p:spPr>
          <a:xfrm>
            <a:off x="9416950" y="6030111"/>
            <a:ext cx="2548399" cy="444636"/>
          </a:xfrm>
          <a:prstGeom prst="rect">
            <a:avLst/>
          </a:prstGeom>
        </p:spPr>
      </p:pic>
      <p:sp>
        <p:nvSpPr>
          <p:cNvPr id="7" name="AddNotifier#1"/>
          <p:cNvSpPr txBox="1">
            <a:spLocks noChangeArrowheads="1"/>
          </p:cNvSpPr>
          <p:nvPr/>
        </p:nvSpPr>
        <p:spPr bwMode="auto">
          <a:xfrm>
            <a:off x="397449" y="6018426"/>
            <a:ext cx="647395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900" kern="1200" dirty="0" smtClean="0">
                <a:solidFill>
                  <a:schemeClr val="bg1"/>
                </a:solidFill>
                <a:latin typeface="+mn-lt"/>
                <a:ea typeface="Verdana" pitchFamily="34" charset="0"/>
                <a:cs typeface="Verdana" pitchFamily="34" charset="0"/>
              </a:rPr>
              <a:t>Atos, the Atos logo, Atos Syntel, and Unify are registered trademarks of the Atos group. © 2019 Atos. Confidential information owned by Atos, to be used by the recipient only. This document, or any part of it, may not be reproduced, copied, circulated and/or distributed nor quoted without prior written approval from Atos.</a:t>
            </a:r>
          </a:p>
        </p:txBody>
      </p:sp>
    </p:spTree>
    <p:extLst>
      <p:ext uri="{BB962C8B-B14F-4D97-AF65-F5344CB8AC3E}">
        <p14:creationId xmlns:p14="http://schemas.microsoft.com/office/powerpoint/2010/main" val="330744774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1">
    <p:bg>
      <p:bgPr>
        <a:solidFill>
          <a:schemeClr val="accent1"/>
        </a:solidFill>
        <a:effectLst/>
      </p:bgPr>
    </p:bg>
    <p:spTree>
      <p:nvGrpSpPr>
        <p:cNvPr id="1" name=""/>
        <p:cNvGrpSpPr/>
        <p:nvPr/>
      </p:nvGrpSpPr>
      <p:grpSpPr>
        <a:xfrm>
          <a:off x="0" y="0"/>
          <a:ext cx="0" cy="0"/>
          <a:chOff x="0" y="0"/>
          <a:chExt cx="0" cy="0"/>
        </a:xfrm>
      </p:grpSpPr>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 y="2079122"/>
            <a:ext cx="12222469"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015415568"/>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chemeClr val="accent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36" y="2046008"/>
            <a:ext cx="12256619" cy="2734113"/>
          </a:xfrm>
          <a:prstGeom prst="rect">
            <a:avLst/>
          </a:prstGeom>
        </p:spPr>
      </p:pic>
      <p:sp>
        <p:nvSpPr>
          <p:cNvPr id="4"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200322093"/>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3">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5253"/>
            <a:ext cx="12240683" cy="2735623"/>
          </a:xfrm>
          <a:prstGeom prst="rect">
            <a:avLst/>
          </a:prstGeom>
        </p:spPr>
      </p:pic>
      <p:sp>
        <p:nvSpPr>
          <p:cNvPr id="4"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882539547"/>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2.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5665" y="164637"/>
            <a:ext cx="11566985" cy="963168"/>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5665" y="1454400"/>
            <a:ext cx="11570208" cy="4535424"/>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2" name="Straight Connector 31"/>
          <p:cNvCxnSpPr>
            <a:cxnSpLocks/>
          </p:cNvCxnSpPr>
          <p:nvPr/>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xmlns="" id="{606E602D-FA1B-4AE5-B8F2-F42DAE337BD8}"/>
              </a:ext>
            </a:extLst>
          </p:cNvPr>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34" name="Straight Connector 33"/>
          <p:cNvCxnSpPr>
            <a:cxnSpLocks/>
          </p:cNvCxnSpPr>
          <p:nvPr/>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AddCustomFooter#1"/>
          <p:cNvSpPr txBox="1"/>
          <p:nvPr/>
        </p:nvSpPr>
        <p:spPr>
          <a:xfrm>
            <a:off x="5977378" y="6418898"/>
            <a:ext cx="237244" cy="164212"/>
          </a:xfrm>
          <a:prstGeom prst="rect">
            <a:avLst/>
          </a:prstGeom>
          <a:noFill/>
        </p:spPr>
        <p:txBody>
          <a:bodyPr wrap="none" lIns="0" tIns="0" rIns="0" bIns="0" rtlCol="0" anchor="ctr">
            <a:spAutoFit/>
          </a:bodyPr>
          <a:lstStyle/>
          <a:p>
            <a:pPr algn="ctr"/>
            <a:fld id="{6971936E-DEB9-479F-A215-67E5B2252768}" type="slidenum">
              <a:rPr lang="en-US" sz="1067" baseline="0" smtClean="0">
                <a:latin typeface="+mn-lt"/>
                <a:ea typeface="Verdana" pitchFamily="34" charset="0"/>
                <a:cs typeface="Verdana" pitchFamily="34" charset="0"/>
              </a:rPr>
              <a:pPr algn="ctr"/>
              <a:t>‹#›</a:t>
            </a:fld>
            <a:endParaRPr lang="nl-NL" sz="1067" dirty="0">
              <a:latin typeface="+mn-lt"/>
              <a:ea typeface="Verdana" pitchFamily="34" charset="0"/>
              <a:cs typeface="Verdana" pitchFamily="34" charset="0"/>
            </a:endParaRPr>
          </a:p>
        </p:txBody>
      </p:sp>
      <p:pic>
        <p:nvPicPr>
          <p:cNvPr id="9" name="Picture 8"/>
          <p:cNvPicPr>
            <a:picLocks noChangeAspect="1"/>
          </p:cNvPicPr>
          <p:nvPr/>
        </p:nvPicPr>
        <p:blipFill>
          <a:blip r:embed="rId34">
            <a:extLst>
              <a:ext uri="{28A0092B-C50C-407E-A947-70E740481C1C}">
                <a14:useLocalDpi xmlns:a14="http://schemas.microsoft.com/office/drawing/2010/main"/>
              </a:ext>
            </a:extLst>
          </a:blip>
          <a:stretch>
            <a:fillRect/>
          </a:stretch>
        </p:blipFill>
        <p:spPr>
          <a:xfrm>
            <a:off x="385032" y="6443621"/>
            <a:ext cx="2180299" cy="114767"/>
          </a:xfrm>
          <a:prstGeom prst="rect">
            <a:avLst/>
          </a:prstGeom>
        </p:spPr>
      </p:pic>
      <p:cxnSp>
        <p:nvCxnSpPr>
          <p:cNvPr id="11" name="Straight Connector 10"/>
          <p:cNvCxnSpPr>
            <a:cxnSpLocks/>
          </p:cNvCxnSpPr>
          <p:nvPr userDrawn="1"/>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xmlns="" id="{606E602D-FA1B-4AE5-B8F2-F42DAE337BD8}"/>
              </a:ext>
            </a:extLst>
          </p:cNvPr>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13" name="Straight Connector 12"/>
          <p:cNvCxnSpPr>
            <a:cxnSpLocks/>
          </p:cNvCxnSpPr>
          <p:nvPr userDrawn="1"/>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929896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 id="2147483722" r:id="rId22"/>
    <p:sldLayoutId id="2147483723" r:id="rId23"/>
    <p:sldLayoutId id="2147483724" r:id="rId24"/>
    <p:sldLayoutId id="2147483725" r:id="rId25"/>
    <p:sldLayoutId id="2147483726" r:id="rId26"/>
    <p:sldLayoutId id="2147483727" r:id="rId27"/>
    <p:sldLayoutId id="2147483728" r:id="rId28"/>
    <p:sldLayoutId id="2147483729" r:id="rId29"/>
    <p:sldLayoutId id="2147483730" r:id="rId30"/>
    <p:sldLayoutId id="2147483731" r:id="rId31"/>
  </p:sldLayoutIdLst>
  <p:timing>
    <p:tnLst>
      <p:par>
        <p:cTn id="1" dur="indefinite" restart="never" nodeType="tmRoot"/>
      </p:par>
    </p:tnLst>
  </p:timing>
  <p:hf hdr="0" ftr="0" dt="0"/>
  <p:txStyles>
    <p:titleStyle>
      <a:lvl1pPr algn="l" defTabSz="914377"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365751" indent="-365751" algn="l" defTabSz="914377" rtl="0" eaLnBrk="1" latinLnBrk="0" hangingPunct="1">
        <a:lnSpc>
          <a:spcPct val="100000"/>
        </a:lnSpc>
        <a:spcBef>
          <a:spcPts val="0"/>
        </a:spcBef>
        <a:spcAft>
          <a:spcPts val="400"/>
        </a:spcAft>
        <a:buClr>
          <a:schemeClr val="accent1"/>
        </a:buClr>
        <a:buFont typeface="Lucida Sans Unicode" panose="020B0602030504020204" pitchFamily="34" charset="0"/>
        <a:buChar char="▶"/>
        <a:defRPr sz="1800" kern="1200">
          <a:solidFill>
            <a:schemeClr val="tx1"/>
          </a:solidFill>
          <a:latin typeface="+mn-lt"/>
          <a:ea typeface="+mn-ea"/>
          <a:cs typeface="+mn-cs"/>
        </a:defRPr>
      </a:lvl1pPr>
      <a:lvl2pPr marL="731502"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1097253"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3pPr>
      <a:lvl4pPr marL="1463003"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4pPr>
      <a:lvl5pPr marL="1828754"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32">
          <p15:clr>
            <a:srgbClr val="F26B43"/>
          </p15:clr>
        </p15:guide>
        <p15:guide id="2" orient="horz" pos="911">
          <p15:clr>
            <a:srgbClr val="F26B43"/>
          </p15:clr>
        </p15:guide>
        <p15:guide id="3" orient="horz" pos="3779">
          <p15:clr>
            <a:srgbClr val="F26B43"/>
          </p15:clr>
        </p15:guide>
        <p15:guide id="4" pos="23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29.xml"/><Relationship Id="rId4" Type="http://schemas.openxmlformats.org/officeDocument/2006/relationships/image" Target="../media/image40.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9.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9.xml"/><Relationship Id="rId5" Type="http://schemas.openxmlformats.org/officeDocument/2006/relationships/image" Target="../media/image46.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9.xml"/><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7.png"/><Relationship Id="rId7" Type="http://schemas.openxmlformats.org/officeDocument/2006/relationships/image" Target="../media/image31.jpeg"/><Relationship Id="rId12" Type="http://schemas.openxmlformats.org/officeDocument/2006/relationships/image" Target="../media/image36.jpeg"/><Relationship Id="rId2" Type="http://schemas.openxmlformats.org/officeDocument/2006/relationships/notesSlide" Target="../notesSlides/notesSlide2.xml"/><Relationship Id="rId1" Type="http://schemas.openxmlformats.org/officeDocument/2006/relationships/slideLayout" Target="../slideLayouts/slideLayout28.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jpeg"/><Relationship Id="rId4" Type="http://schemas.openxmlformats.org/officeDocument/2006/relationships/image" Target="../media/image28.jpeg"/><Relationship Id="rId9" Type="http://schemas.openxmlformats.org/officeDocument/2006/relationships/image" Target="../media/image3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9.xml"/><Relationship Id="rId4" Type="http://schemas.openxmlformats.org/officeDocument/2006/relationships/image" Target="../media/image49.jpe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43.xml"/><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6.xml"/><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8.xml"/><Relationship Id="rId1" Type="http://schemas.openxmlformats.org/officeDocument/2006/relationships/slideLayout" Target="../slideLayouts/slideLayout29.xml"/><Relationship Id="rId4" Type="http://schemas.openxmlformats.org/officeDocument/2006/relationships/image" Target="../media/image40.jpeg"/></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7610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r>
              <a:rPr lang="en-US" sz="1800" dirty="0" smtClean="0"/>
              <a:t>Set Operators:</a:t>
            </a:r>
          </a:p>
          <a:p>
            <a:pPr lvl="1"/>
            <a:r>
              <a:rPr lang="en-US" sz="1800" dirty="0" smtClean="0">
                <a:latin typeface="+mj-lt"/>
              </a:rPr>
              <a:t>MINUS:</a:t>
            </a:r>
          </a:p>
          <a:p>
            <a:pPr lvl="2"/>
            <a:r>
              <a:rPr lang="en-US" sz="1800" dirty="0" smtClean="0">
                <a:latin typeface="+mj-lt"/>
              </a:rPr>
              <a:t>Operator return all distinct rows selected by the first query, but not present in the second query result set (the first SELECT statement MINUS the second SELECT statement).</a:t>
            </a:r>
          </a:p>
          <a:p>
            <a:pPr lvl="2"/>
            <a:r>
              <a:rPr lang="en-US" sz="1800" dirty="0" smtClean="0">
                <a:latin typeface="+mj-lt"/>
              </a:rPr>
              <a:t>Example: Display the employee IDs of those employees who have not changed their jobs even once.</a:t>
            </a:r>
          </a:p>
          <a:p>
            <a:pPr lvl="2"/>
            <a:endParaRPr lang="en-US" sz="1800" dirty="0" smtClean="0">
              <a:latin typeface="+mj-lt"/>
            </a:endParaRPr>
          </a:p>
          <a:p>
            <a:pPr lvl="2"/>
            <a:endParaRPr lang="en-US" sz="18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a:latin typeface="+mj-lt"/>
            </a:endParaRPr>
          </a:p>
          <a:p>
            <a:pPr lvl="1"/>
            <a:endParaRPr lang="en-US" sz="2000" dirty="0" smtClean="0">
              <a:latin typeface="+mj-lt"/>
            </a:endParaRPr>
          </a:p>
          <a:p>
            <a:pPr lvl="1"/>
            <a:endParaRPr lang="en-US" sz="2000" dirty="0">
              <a:latin typeface="+mj-lt"/>
            </a:endParaRPr>
          </a:p>
          <a:p>
            <a:pPr lvl="1"/>
            <a:endParaRPr lang="en-US" sz="2000" dirty="0" smtClean="0">
              <a:latin typeface="+mj-lt"/>
            </a:endParaRPr>
          </a:p>
          <a:p>
            <a:pPr lvl="2"/>
            <a:endParaRPr lang="en-US" sz="1800" dirty="0" smtClean="0">
              <a:latin typeface="+mj-lt"/>
            </a:endParaRPr>
          </a:p>
        </p:txBody>
      </p:sp>
      <p:sp>
        <p:nvSpPr>
          <p:cNvPr id="5" name="Rounded Rectangle 4"/>
          <p:cNvSpPr/>
          <p:nvPr/>
        </p:nvSpPr>
        <p:spPr bwMode="auto">
          <a:xfrm>
            <a:off x="1368425" y="3784600"/>
            <a:ext cx="6019800" cy="1752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tabLst>
                <a:tab pos="1200150" algn="l"/>
              </a:tabLst>
            </a:pPr>
            <a:r>
              <a:rPr lang="en-US" dirty="0">
                <a:solidFill>
                  <a:schemeClr val="tx1">
                    <a:lumMod val="95000"/>
                    <a:lumOff val="5000"/>
                  </a:schemeClr>
                </a:solidFill>
                <a:latin typeface="+mj-lt"/>
                <a:cs typeface="Times New Roman" pitchFamily="18" charset="0"/>
              </a:rPr>
              <a:t>SELECT </a:t>
            </a:r>
            <a:r>
              <a:rPr lang="en-US" dirty="0" err="1">
                <a:solidFill>
                  <a:schemeClr val="tx1">
                    <a:lumMod val="95000"/>
                    <a:lumOff val="5000"/>
                  </a:schemeClr>
                </a:solidFill>
                <a:latin typeface="+mj-lt"/>
                <a:cs typeface="Times New Roman" pitchFamily="18" charset="0"/>
              </a:rPr>
              <a:t>employee_id</a:t>
            </a:r>
            <a:endParaRPr lang="en-US" dirty="0">
              <a:solidFill>
                <a:schemeClr val="tx1">
                  <a:lumMod val="95000"/>
                  <a:lumOff val="5000"/>
                </a:schemeClr>
              </a:solidFill>
              <a:latin typeface="+mj-lt"/>
              <a:cs typeface="Times New Roman" pitchFamily="18" charset="0"/>
            </a:endParaRPr>
          </a:p>
          <a:p>
            <a:pPr>
              <a:tabLst>
                <a:tab pos="1200150" algn="l"/>
              </a:tabLst>
            </a:pPr>
            <a:r>
              <a:rPr lang="en-US" dirty="0">
                <a:solidFill>
                  <a:schemeClr val="tx1">
                    <a:lumMod val="95000"/>
                    <a:lumOff val="5000"/>
                  </a:schemeClr>
                </a:solidFill>
                <a:latin typeface="+mj-lt"/>
                <a:cs typeface="Times New Roman" pitchFamily="18" charset="0"/>
              </a:rPr>
              <a:t>FROM employees</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MINUS</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SELECT </a:t>
            </a:r>
            <a:r>
              <a:rPr lang="en-US" dirty="0" err="1">
                <a:solidFill>
                  <a:schemeClr val="tx1">
                    <a:lumMod val="95000"/>
                    <a:lumOff val="5000"/>
                  </a:schemeClr>
                </a:solidFill>
                <a:latin typeface="+mj-lt"/>
                <a:cs typeface="Times New Roman" pitchFamily="18" charset="0"/>
              </a:rPr>
              <a:t>employee_id</a:t>
            </a:r>
            <a:endParaRPr lang="en-US" dirty="0">
              <a:solidFill>
                <a:schemeClr val="tx1">
                  <a:lumMod val="95000"/>
                  <a:lumOff val="5000"/>
                </a:schemeClr>
              </a:solidFill>
              <a:latin typeface="+mj-lt"/>
              <a:cs typeface="Times New Roman" pitchFamily="18" charset="0"/>
            </a:endParaRPr>
          </a:p>
          <a:p>
            <a:pPr>
              <a:tabLst>
                <a:tab pos="1200150" algn="l"/>
              </a:tabLst>
            </a:pPr>
            <a:r>
              <a:rPr lang="en-US" dirty="0">
                <a:solidFill>
                  <a:schemeClr val="tx1">
                    <a:lumMod val="95000"/>
                    <a:lumOff val="5000"/>
                  </a:schemeClr>
                </a:solidFill>
                <a:latin typeface="+mj-lt"/>
                <a:cs typeface="Times New Roman" pitchFamily="18" charset="0"/>
              </a:rPr>
              <a:t>FROM </a:t>
            </a:r>
            <a:r>
              <a:rPr lang="en-US" dirty="0" err="1">
                <a:solidFill>
                  <a:schemeClr val="tx1">
                    <a:lumMod val="95000"/>
                    <a:lumOff val="5000"/>
                  </a:schemeClr>
                </a:solidFill>
                <a:latin typeface="+mj-lt"/>
                <a:cs typeface="Times New Roman" pitchFamily="18" charset="0"/>
              </a:rPr>
              <a:t>job_history</a:t>
            </a:r>
            <a:r>
              <a:rPr lang="en-US" dirty="0">
                <a:solidFill>
                  <a:schemeClr val="tx1">
                    <a:lumMod val="95000"/>
                    <a:lumOff val="5000"/>
                  </a:schemeClr>
                </a:solidFill>
                <a:latin typeface="+mj-lt"/>
                <a:cs typeface="Times New Roman" pitchFamily="18" charset="0"/>
              </a:rPr>
              <a:t>;</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p:txBody>
      </p:sp>
      <p:pic>
        <p:nvPicPr>
          <p:cNvPr id="6"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Tree>
    <p:extLst>
      <p:ext uri="{BB962C8B-B14F-4D97-AF65-F5344CB8AC3E}">
        <p14:creationId xmlns:p14="http://schemas.microsoft.com/office/powerpoint/2010/main" val="6363455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7171" name="Rectangle 3"/>
          <p:cNvSpPr>
            <a:spLocks noGrp="1" noChangeArrowheads="1"/>
          </p:cNvSpPr>
          <p:nvPr>
            <p:ph type="body" idx="4294967295"/>
          </p:nvPr>
        </p:nvSpPr>
        <p:spPr>
          <a:xfrm>
            <a:off x="0" y="990600"/>
            <a:ext cx="8661400" cy="5410200"/>
          </a:xfrm>
        </p:spPr>
        <p:txBody>
          <a:bodyPr/>
          <a:lstStyle/>
          <a:p>
            <a:r>
              <a:rPr lang="en-US" sz="1800" dirty="0" smtClean="0"/>
              <a:t>Set Operators:</a:t>
            </a:r>
          </a:p>
          <a:p>
            <a:pPr lvl="1"/>
            <a:r>
              <a:rPr lang="en-US" sz="1800" dirty="0" smtClean="0">
                <a:latin typeface="+mj-lt"/>
              </a:rPr>
              <a:t>INTERSECT:</a:t>
            </a:r>
          </a:p>
          <a:p>
            <a:pPr lvl="2"/>
            <a:r>
              <a:rPr lang="en-US" sz="1800" dirty="0" smtClean="0">
                <a:latin typeface="+mj-lt"/>
              </a:rPr>
              <a:t>Operator simply  returns all rows that are common to multiple queries.</a:t>
            </a:r>
          </a:p>
          <a:p>
            <a:pPr lvl="2"/>
            <a:r>
              <a:rPr lang="en-US" sz="1800" dirty="0" smtClean="0">
                <a:latin typeface="+mj-lt"/>
              </a:rPr>
              <a:t>Example: Display the employee IDs and job IDs of those employees who currently have a job title that is the same as their previous one</a:t>
            </a:r>
          </a:p>
          <a:p>
            <a:pPr lvl="2"/>
            <a:endParaRPr lang="en-US" sz="18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2"/>
            <a:endParaRPr lang="en-US" sz="1800" dirty="0" smtClean="0">
              <a:latin typeface="+mj-lt"/>
            </a:endParaRPr>
          </a:p>
        </p:txBody>
      </p:sp>
      <p:sp>
        <p:nvSpPr>
          <p:cNvPr id="5" name="Rounded Rectangle 4"/>
          <p:cNvSpPr/>
          <p:nvPr/>
        </p:nvSpPr>
        <p:spPr bwMode="auto">
          <a:xfrm>
            <a:off x="2120900" y="3403600"/>
            <a:ext cx="6019800" cy="1752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tabLst>
                <a:tab pos="1200150" algn="l"/>
              </a:tabLst>
            </a:pPr>
            <a:r>
              <a:rPr lang="en-US" dirty="0">
                <a:solidFill>
                  <a:schemeClr val="tx1">
                    <a:lumMod val="95000"/>
                    <a:lumOff val="5000"/>
                  </a:schemeClr>
                </a:solidFill>
                <a:latin typeface="+mj-lt"/>
                <a:cs typeface="Times New Roman" pitchFamily="18" charset="0"/>
              </a:rPr>
              <a:t>SELECT </a:t>
            </a:r>
            <a:r>
              <a:rPr lang="en-US" dirty="0" err="1">
                <a:solidFill>
                  <a:schemeClr val="tx1">
                    <a:lumMod val="95000"/>
                    <a:lumOff val="5000"/>
                  </a:schemeClr>
                </a:solidFill>
                <a:latin typeface="+mj-lt"/>
                <a:cs typeface="Times New Roman" pitchFamily="18" charset="0"/>
              </a:rPr>
              <a:t>employee_id</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job_id</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department_id</a:t>
            </a:r>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FROM employees</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INTERSECT</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SELECT </a:t>
            </a:r>
            <a:r>
              <a:rPr lang="en-US" dirty="0" err="1">
                <a:solidFill>
                  <a:schemeClr val="tx1">
                    <a:lumMod val="95000"/>
                    <a:lumOff val="5000"/>
                  </a:schemeClr>
                </a:solidFill>
                <a:latin typeface="+mj-lt"/>
                <a:cs typeface="Times New Roman" pitchFamily="18" charset="0"/>
              </a:rPr>
              <a:t>employee_id</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job_id</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department_id</a:t>
            </a:r>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FROM </a:t>
            </a:r>
            <a:r>
              <a:rPr lang="en-US" dirty="0" err="1">
                <a:solidFill>
                  <a:schemeClr val="tx1">
                    <a:lumMod val="95000"/>
                    <a:lumOff val="5000"/>
                  </a:schemeClr>
                </a:solidFill>
                <a:latin typeface="+mj-lt"/>
                <a:cs typeface="Times New Roman" pitchFamily="18" charset="0"/>
              </a:rPr>
              <a:t>job_history</a:t>
            </a:r>
            <a:r>
              <a:rPr lang="en-US" dirty="0">
                <a:solidFill>
                  <a:schemeClr val="tx1">
                    <a:lumMod val="95000"/>
                    <a:lumOff val="5000"/>
                  </a:schemeClr>
                </a:solidFill>
                <a:latin typeface="+mj-lt"/>
                <a:cs typeface="Times New Roman" pitchFamily="18" charset="0"/>
              </a:rPr>
              <a:t>;</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p:txBody>
      </p:sp>
      <p:pic>
        <p:nvPicPr>
          <p:cNvPr id="6"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Tree>
    <p:extLst>
      <p:ext uri="{BB962C8B-B14F-4D97-AF65-F5344CB8AC3E}">
        <p14:creationId xmlns:p14="http://schemas.microsoft.com/office/powerpoint/2010/main" val="2986830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7848600" y="914400"/>
            <a:ext cx="2819400" cy="2971800"/>
            <a:chOff x="6639238" y="914400"/>
            <a:chExt cx="2504762" cy="2457450"/>
          </a:xfrm>
        </p:grpSpPr>
        <p:pic>
          <p:nvPicPr>
            <p:cNvPr id="5" name="Picture 4" descr="2.bmp"/>
            <p:cNvPicPr>
              <a:picLocks noChangeAspect="1"/>
            </p:cNvPicPr>
            <p:nvPr/>
          </p:nvPicPr>
          <p:blipFill>
            <a:blip r:embed="rId3"/>
            <a:srcRect t="16669" b="12489"/>
            <a:stretch>
              <a:fillRect/>
            </a:stretch>
          </p:blipFill>
          <p:spPr>
            <a:xfrm>
              <a:off x="6639238" y="914400"/>
              <a:ext cx="2504762" cy="1295400"/>
            </a:xfrm>
            <a:prstGeom prst="rect">
              <a:avLst/>
            </a:prstGeom>
          </p:spPr>
        </p:pic>
        <p:pic>
          <p:nvPicPr>
            <p:cNvPr id="6" name="Picture 5" descr="0359.jpg"/>
            <p:cNvPicPr>
              <a:picLocks noChangeAspect="1"/>
            </p:cNvPicPr>
            <p:nvPr/>
          </p:nvPicPr>
          <p:blipFill>
            <a:blip r:embed="rId4"/>
            <a:srcRect l="16602" t="4124" r="16216"/>
            <a:stretch>
              <a:fillRect/>
            </a:stretch>
          </p:blipFill>
          <p:spPr>
            <a:xfrm>
              <a:off x="7486650" y="1600200"/>
              <a:ext cx="1657350" cy="1771650"/>
            </a:xfrm>
            <a:prstGeom prst="rect">
              <a:avLst/>
            </a:prstGeom>
          </p:spPr>
        </p:pic>
      </p:grpSp>
      <p:sp>
        <p:nvSpPr>
          <p:cNvPr id="3" name="Title 2"/>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10007600" cy="5410200"/>
          </a:xfrm>
        </p:spPr>
        <p:txBody>
          <a:bodyPr/>
          <a:lstStyle/>
          <a:p>
            <a:r>
              <a:rPr lang="en-US" sz="1800" dirty="0" smtClean="0"/>
              <a:t>Set Operations:</a:t>
            </a:r>
          </a:p>
          <a:p>
            <a:pPr lvl="1"/>
            <a:r>
              <a:rPr lang="en-US" sz="1800" dirty="0" smtClean="0">
                <a:latin typeface="+mj-lt"/>
              </a:rPr>
              <a:t>Some Guidelines while using sub queries are:</a:t>
            </a:r>
          </a:p>
          <a:p>
            <a:pPr lvl="2"/>
            <a:r>
              <a:rPr lang="en-US" sz="1800" dirty="0" smtClean="0">
                <a:latin typeface="+mj-lt"/>
              </a:rPr>
              <a:t>The expressions in the SELECT lists must match in number.</a:t>
            </a:r>
          </a:p>
          <a:p>
            <a:pPr lvl="2"/>
            <a:r>
              <a:rPr lang="en-US" sz="1800" dirty="0" smtClean="0">
                <a:latin typeface="+mj-lt"/>
              </a:rPr>
              <a:t>The data type of each column in the second query must match the data type of its corresponding column in the first query.</a:t>
            </a:r>
          </a:p>
          <a:p>
            <a:pPr lvl="2"/>
            <a:r>
              <a:rPr lang="en-US" sz="1800" dirty="0" smtClean="0">
                <a:latin typeface="+mj-lt"/>
              </a:rPr>
              <a:t>ORDER BY clause can appear only at the very end of the statement.</a:t>
            </a:r>
            <a:br>
              <a:rPr lang="en-US" sz="1800" dirty="0" smtClean="0">
                <a:latin typeface="+mj-lt"/>
              </a:rPr>
            </a:br>
            <a:r>
              <a:rPr lang="en-US" sz="1800" dirty="0" smtClean="0">
                <a:latin typeface="+mj-lt"/>
              </a:rPr>
              <a:t/>
            </a:r>
            <a:br>
              <a:rPr lang="en-US" sz="1800" dirty="0" smtClean="0">
                <a:latin typeface="+mj-lt"/>
              </a:rPr>
            </a:br>
            <a:endParaRPr lang="en-US" sz="1800" dirty="0" smtClean="0">
              <a:latin typeface="+mj-lt"/>
            </a:endParaRPr>
          </a:p>
          <a:p>
            <a:pPr lvl="1"/>
            <a:endParaRPr lang="en-US" sz="2000" dirty="0" smtClean="0">
              <a:latin typeface="+mj-lt"/>
            </a:endParaRPr>
          </a:p>
          <a:p>
            <a:pPr lvl="1"/>
            <a:endParaRPr lang="en-US" sz="2000" dirty="0" smtClean="0">
              <a:latin typeface="+mj-lt"/>
            </a:endParaRPr>
          </a:p>
          <a:p>
            <a:pPr lvl="2">
              <a:buNone/>
            </a:pPr>
            <a:endParaRPr lang="en-US" sz="18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2"/>
            <a:endParaRPr lang="en-US" sz="1800" dirty="0" smtClean="0">
              <a:latin typeface="+mj-lt"/>
            </a:endParaRPr>
          </a:p>
        </p:txBody>
      </p:sp>
    </p:spTree>
    <p:extLst>
      <p:ext uri="{BB962C8B-B14F-4D97-AF65-F5344CB8AC3E}">
        <p14:creationId xmlns:p14="http://schemas.microsoft.com/office/powerpoint/2010/main" val="3105734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de-DE" sz="4400" dirty="0"/>
              <a:t>Oracle SQL</a:t>
            </a:r>
          </a:p>
        </p:txBody>
      </p:sp>
      <p:sp>
        <p:nvSpPr>
          <p:cNvPr id="5123" name="Rectangle 3"/>
          <p:cNvSpPr>
            <a:spLocks noGrp="1" noChangeArrowheads="1"/>
          </p:cNvSpPr>
          <p:nvPr>
            <p:ph type="subTitle" idx="1"/>
          </p:nvPr>
        </p:nvSpPr>
        <p:spPr>
          <a:xfrm>
            <a:off x="390532" y="3935121"/>
            <a:ext cx="3713601" cy="287259"/>
          </a:xfrm>
        </p:spPr>
        <p:txBody>
          <a:bodyPr>
            <a:normAutofit fontScale="25000" lnSpcReduction="20000"/>
          </a:bodyPr>
          <a:lstStyle/>
          <a:p>
            <a:pPr eaLnBrk="1" hangingPunct="1"/>
            <a:endParaRPr lang="en-US" sz="3200" dirty="0"/>
          </a:p>
          <a:p>
            <a:pPr eaLnBrk="1" hangingPunct="1"/>
            <a:r>
              <a:rPr lang="en-US" sz="3200" dirty="0"/>
              <a:t>Joins in SQL</a:t>
            </a:r>
          </a:p>
        </p:txBody>
      </p:sp>
    </p:spTree>
    <p:extLst>
      <p:ext uri="{BB962C8B-B14F-4D97-AF65-F5344CB8AC3E}">
        <p14:creationId xmlns:p14="http://schemas.microsoft.com/office/powerpoint/2010/main" val="39232399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1231900"/>
            <a:ext cx="8661400" cy="5410200"/>
          </a:xfrm>
        </p:spPr>
        <p:txBody>
          <a:bodyPr/>
          <a:lstStyle/>
          <a:p>
            <a:r>
              <a:rPr lang="en-US" sz="1800" dirty="0"/>
              <a:t>Joins:</a:t>
            </a:r>
          </a:p>
          <a:p>
            <a:pPr lvl="1"/>
            <a:r>
              <a:rPr lang="en-US" sz="1800" dirty="0">
                <a:latin typeface="+mj-lt"/>
              </a:rPr>
              <a:t>Joins help retrieving data from two or more database tables. </a:t>
            </a:r>
          </a:p>
          <a:p>
            <a:pPr lvl="1"/>
            <a:r>
              <a:rPr lang="en-US" sz="1800" dirty="0">
                <a:latin typeface="+mj-lt"/>
              </a:rPr>
              <a:t>The tables are mutually related using primary and foreign keys.</a:t>
            </a:r>
          </a:p>
          <a:p>
            <a:pPr lvl="1"/>
            <a:r>
              <a:rPr lang="en-US" sz="1800" dirty="0">
                <a:latin typeface="+mj-lt"/>
              </a:rPr>
              <a:t>A programmer writes a JOIN predicate to identify the records for joining. </a:t>
            </a:r>
          </a:p>
          <a:p>
            <a:pPr lvl="2"/>
            <a:r>
              <a:rPr lang="en-US" sz="1800" dirty="0">
                <a:latin typeface="+mj-lt"/>
              </a:rPr>
              <a:t>If the evaluated predicate is true, the combined record is then produced in the expected format, a record set or a temporary table. </a:t>
            </a:r>
            <a:br>
              <a:rPr lang="en-US" sz="1800" dirty="0">
                <a:latin typeface="+mj-lt"/>
              </a:rPr>
            </a:br>
            <a:endParaRPr lang="en-US" sz="1800" dirty="0">
              <a:latin typeface="+mj-lt"/>
            </a:endParaRPr>
          </a:p>
          <a:p>
            <a:r>
              <a:rPr lang="en-US" sz="1800" dirty="0"/>
              <a:t>Types of Joins:</a:t>
            </a:r>
          </a:p>
          <a:p>
            <a:pPr lvl="1"/>
            <a:r>
              <a:rPr lang="en-US" sz="1800" dirty="0">
                <a:latin typeface="+mj-lt"/>
              </a:rPr>
              <a:t>Inner Join</a:t>
            </a:r>
          </a:p>
          <a:p>
            <a:pPr lvl="2"/>
            <a:r>
              <a:rPr lang="en-US" sz="1800" dirty="0">
                <a:latin typeface="+mj-lt"/>
              </a:rPr>
              <a:t>Self Join</a:t>
            </a:r>
          </a:p>
          <a:p>
            <a:pPr lvl="1"/>
            <a:r>
              <a:rPr lang="en-US" sz="1800" dirty="0">
                <a:latin typeface="+mj-lt"/>
              </a:rPr>
              <a:t>Outer Join</a:t>
            </a: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2"/>
            <a:endParaRPr lang="en-US" sz="1800" dirty="0" smtClean="0">
              <a:latin typeface="+mj-lt"/>
            </a:endParaRPr>
          </a:p>
        </p:txBody>
      </p:sp>
      <p:pic>
        <p:nvPicPr>
          <p:cNvPr id="1026" name="Picture 2"/>
          <p:cNvPicPr>
            <a:picLocks noChangeAspect="1" noChangeArrowheads="1"/>
          </p:cNvPicPr>
          <p:nvPr/>
        </p:nvPicPr>
        <p:blipFill>
          <a:blip r:embed="rId3"/>
          <a:srcRect/>
          <a:stretch>
            <a:fillRect/>
          </a:stretch>
        </p:blipFill>
        <p:spPr bwMode="auto">
          <a:xfrm>
            <a:off x="4495800" y="3581400"/>
            <a:ext cx="3951096" cy="2133826"/>
          </a:xfrm>
          <a:prstGeom prst="rect">
            <a:avLst/>
          </a:prstGeom>
          <a:noFill/>
          <a:ln w="9525">
            <a:noFill/>
            <a:miter lim="800000"/>
            <a:headEnd/>
            <a:tailEnd/>
          </a:ln>
          <a:effectLst/>
        </p:spPr>
      </p:pic>
    </p:spTree>
    <p:extLst>
      <p:ext uri="{BB962C8B-B14F-4D97-AF65-F5344CB8AC3E}">
        <p14:creationId xmlns:p14="http://schemas.microsoft.com/office/powerpoint/2010/main" val="20093256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7171" name="Rectangle 3"/>
          <p:cNvSpPr>
            <a:spLocks noGrp="1" noChangeArrowheads="1"/>
          </p:cNvSpPr>
          <p:nvPr>
            <p:ph type="body" idx="4294967295"/>
          </p:nvPr>
        </p:nvSpPr>
        <p:spPr>
          <a:xfrm>
            <a:off x="2209800" y="990600"/>
            <a:ext cx="9982200" cy="5410200"/>
          </a:xfrm>
        </p:spPr>
        <p:txBody>
          <a:bodyPr/>
          <a:lstStyle/>
          <a:p>
            <a:pPr lvl="2"/>
            <a:r>
              <a:rPr lang="en-US" sz="1800" dirty="0">
                <a:latin typeface="+mj-lt"/>
              </a:rPr>
              <a:t>Why use Joins?</a:t>
            </a:r>
          </a:p>
          <a:p>
            <a:pPr lvl="2"/>
            <a:r>
              <a:rPr lang="en-US" sz="1800" dirty="0">
                <a:latin typeface="+mj-lt"/>
              </a:rPr>
              <a:t>A Cartesian product is formed when:</a:t>
            </a:r>
          </a:p>
          <a:p>
            <a:pPr lvl="2"/>
            <a:r>
              <a:rPr lang="en-US" sz="1800" dirty="0">
                <a:latin typeface="+mj-lt"/>
              </a:rPr>
              <a:t>A join condition is omitted</a:t>
            </a:r>
          </a:p>
          <a:p>
            <a:pPr lvl="2"/>
            <a:r>
              <a:rPr lang="en-US" sz="1800" dirty="0">
                <a:latin typeface="+mj-lt"/>
              </a:rPr>
              <a:t>A join condition is invalid</a:t>
            </a:r>
          </a:p>
          <a:p>
            <a:pPr lvl="2"/>
            <a:r>
              <a:rPr lang="en-US" sz="1800" dirty="0">
                <a:latin typeface="+mj-lt"/>
              </a:rPr>
              <a:t>All rows in the first table are joined to all rows in the second table</a:t>
            </a:r>
          </a:p>
          <a:p>
            <a:pPr lvl="2"/>
            <a:r>
              <a:rPr lang="en-US" sz="1800" dirty="0">
                <a:latin typeface="+mj-lt"/>
              </a:rPr>
              <a:t>To avoid a Cartesian product, always include a valid join condition in a WHERE clause.</a:t>
            </a: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2"/>
            <a:endParaRPr lang="en-US" sz="1800" dirty="0" smtClean="0">
              <a:latin typeface="+mj-lt"/>
            </a:endParaRPr>
          </a:p>
        </p:txBody>
      </p:sp>
      <p:pic>
        <p:nvPicPr>
          <p:cNvPr id="5" name="Picture 4" descr="cartesian_pro.jpg"/>
          <p:cNvPicPr>
            <a:picLocks noChangeAspect="1"/>
          </p:cNvPicPr>
          <p:nvPr/>
        </p:nvPicPr>
        <p:blipFill>
          <a:blip r:embed="rId3"/>
          <a:stretch>
            <a:fillRect/>
          </a:stretch>
        </p:blipFill>
        <p:spPr>
          <a:xfrm>
            <a:off x="2133600" y="3622676"/>
            <a:ext cx="6096000" cy="2778124"/>
          </a:xfrm>
          <a:prstGeom prst="rect">
            <a:avLst/>
          </a:prstGeom>
        </p:spPr>
      </p:pic>
    </p:spTree>
    <p:extLst>
      <p:ext uri="{BB962C8B-B14F-4D97-AF65-F5344CB8AC3E}">
        <p14:creationId xmlns:p14="http://schemas.microsoft.com/office/powerpoint/2010/main" val="4117259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r>
              <a:rPr lang="en-US" sz="1800" dirty="0"/>
              <a:t>Joins:</a:t>
            </a:r>
          </a:p>
          <a:p>
            <a:pPr lvl="1"/>
            <a:r>
              <a:rPr lang="en-US" sz="1800" dirty="0">
                <a:latin typeface="+mj-lt"/>
              </a:rPr>
              <a:t>To join the tables:</a:t>
            </a:r>
          </a:p>
          <a:p>
            <a:pPr lvl="2"/>
            <a:r>
              <a:rPr lang="en-US" sz="1800" dirty="0">
                <a:latin typeface="+mj-lt"/>
              </a:rPr>
              <a:t>Write the join condition in the WHERE clause.</a:t>
            </a:r>
          </a:p>
          <a:p>
            <a:pPr lvl="2"/>
            <a:r>
              <a:rPr lang="en-US" sz="1800" dirty="0">
                <a:latin typeface="+mj-lt"/>
              </a:rPr>
              <a:t>Prefix the column name with the table name when the same column name appears in more than one table.</a:t>
            </a:r>
          </a:p>
          <a:p>
            <a:pPr lvl="2"/>
            <a:r>
              <a:rPr lang="en-US" sz="1800" dirty="0">
                <a:latin typeface="+mj-lt"/>
              </a:rPr>
              <a:t>Improve performance by using table prefixes.</a:t>
            </a:r>
          </a:p>
          <a:p>
            <a:pPr lvl="2"/>
            <a:r>
              <a:rPr lang="en-US" sz="1800" dirty="0">
                <a:latin typeface="+mj-lt"/>
              </a:rPr>
              <a:t>Optionally distinguish columns that have identical names but reside in different tables by using column aliases.</a:t>
            </a:r>
          </a:p>
          <a:p>
            <a:pPr lvl="1"/>
            <a:r>
              <a:rPr lang="en-US" sz="1800" dirty="0">
                <a:latin typeface="+mj-lt"/>
              </a:rPr>
              <a:t>Note : To join n tables together, you need a minimum of n-1 join conditions. </a:t>
            </a:r>
          </a:p>
          <a:p>
            <a:pPr lvl="2"/>
            <a:r>
              <a:rPr lang="en-US" sz="1800" dirty="0">
                <a:latin typeface="+mj-lt"/>
              </a:rPr>
              <a:t>For example, to join three tables, a minimum of two joins is required. </a:t>
            </a:r>
          </a:p>
          <a:p>
            <a:pPr lvl="1"/>
            <a:endParaRPr lang="en-US" sz="2000" dirty="0" smtClean="0">
              <a:latin typeface="+mj-lt"/>
            </a:endParaRPr>
          </a:p>
          <a:p>
            <a:pPr lvl="2"/>
            <a:endParaRPr lang="en-US" sz="18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2"/>
            <a:endParaRPr lang="en-US" sz="1800" dirty="0" smtClean="0">
              <a:latin typeface="+mj-lt"/>
            </a:endParaRPr>
          </a:p>
        </p:txBody>
      </p:sp>
    </p:spTree>
    <p:extLst>
      <p:ext uri="{BB962C8B-B14F-4D97-AF65-F5344CB8AC3E}">
        <p14:creationId xmlns:p14="http://schemas.microsoft.com/office/powerpoint/2010/main" val="37976303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1193800"/>
            <a:ext cx="8661400" cy="5410200"/>
          </a:xfrm>
        </p:spPr>
        <p:txBody>
          <a:bodyPr/>
          <a:lstStyle/>
          <a:p>
            <a:r>
              <a:rPr lang="en-US" sz="1800" dirty="0"/>
              <a:t>Joins</a:t>
            </a:r>
          </a:p>
          <a:p>
            <a:pPr lvl="1"/>
            <a:r>
              <a:rPr lang="en-US" sz="1800" dirty="0">
                <a:latin typeface="+mj-lt"/>
              </a:rPr>
              <a:t>Inner Join:</a:t>
            </a:r>
          </a:p>
          <a:p>
            <a:pPr lvl="2"/>
            <a:r>
              <a:rPr lang="en-US" sz="1800" dirty="0">
                <a:latin typeface="+mj-lt"/>
              </a:rPr>
              <a:t>A join in which the joining condition is based on equality between values in the common columns</a:t>
            </a:r>
          </a:p>
          <a:p>
            <a:pPr lvl="2" eaLnBrk="1" hangingPunct="1"/>
            <a:r>
              <a:rPr lang="en-US" sz="1800" dirty="0">
                <a:latin typeface="+mj-lt"/>
              </a:rPr>
              <a:t>Simplest type of join </a:t>
            </a:r>
          </a:p>
          <a:p>
            <a:pPr lvl="2" eaLnBrk="1" hangingPunct="1"/>
            <a:r>
              <a:rPr lang="en-US" sz="1800" dirty="0">
                <a:latin typeface="+mj-lt"/>
              </a:rPr>
              <a:t>Also called: Equality join, Equijoin, Natural join</a:t>
            </a: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2"/>
            <a:endParaRPr lang="en-US" sz="1800" dirty="0" smtClean="0">
              <a:latin typeface="+mj-lt"/>
            </a:endParaRPr>
          </a:p>
        </p:txBody>
      </p:sp>
      <p:pic>
        <p:nvPicPr>
          <p:cNvPr id="4" name="Picture 3" descr="INNER_JOIN.png"/>
          <p:cNvPicPr>
            <a:picLocks noChangeAspect="1"/>
          </p:cNvPicPr>
          <p:nvPr/>
        </p:nvPicPr>
        <p:blipFill>
          <a:blip r:embed="rId3"/>
          <a:stretch>
            <a:fillRect/>
          </a:stretch>
        </p:blipFill>
        <p:spPr>
          <a:xfrm>
            <a:off x="4495800" y="3581400"/>
            <a:ext cx="3019048" cy="2000000"/>
          </a:xfrm>
          <a:prstGeom prst="rect">
            <a:avLst/>
          </a:prstGeom>
        </p:spPr>
      </p:pic>
    </p:spTree>
    <p:extLst>
      <p:ext uri="{BB962C8B-B14F-4D97-AF65-F5344CB8AC3E}">
        <p14:creationId xmlns:p14="http://schemas.microsoft.com/office/powerpoint/2010/main" val="17045230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1206500"/>
            <a:ext cx="8661400" cy="5410200"/>
          </a:xfrm>
        </p:spPr>
        <p:txBody>
          <a:bodyPr/>
          <a:lstStyle/>
          <a:p>
            <a:r>
              <a:rPr lang="en-US" sz="2000" dirty="0" smtClean="0"/>
              <a:t>Joins:</a:t>
            </a:r>
          </a:p>
          <a:p>
            <a:pPr lvl="1"/>
            <a:r>
              <a:rPr lang="en-US" sz="2000" dirty="0" smtClean="0">
                <a:latin typeface="+mj-lt"/>
              </a:rPr>
              <a:t>Inner Join</a:t>
            </a:r>
          </a:p>
          <a:p>
            <a:pPr lvl="2"/>
            <a:r>
              <a:rPr lang="en-US" sz="1800" dirty="0" smtClean="0">
                <a:latin typeface="+mj-lt"/>
              </a:rPr>
              <a:t>Example</a:t>
            </a:r>
            <a:endParaRPr lang="en-US" sz="1800" dirty="0">
              <a:latin typeface="+mj-lt"/>
            </a:endParaRPr>
          </a:p>
          <a:p>
            <a:pPr lvl="2"/>
            <a:endParaRPr lang="en-US" sz="1800" dirty="0" smtClean="0">
              <a:latin typeface="+mj-lt"/>
            </a:endParaRPr>
          </a:p>
          <a:p>
            <a:pPr lvl="2"/>
            <a:endParaRPr lang="en-US" sz="1800" dirty="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lnSpc>
                <a:spcPct val="80000"/>
              </a:lnSpc>
            </a:pPr>
            <a:r>
              <a:rPr lang="en-US" sz="1800" dirty="0" smtClean="0">
                <a:latin typeface="+mj-lt"/>
              </a:rPr>
              <a:t>When you perform an INNER JOIN, only rows that match up are returned. Any  time a row from either table doesn’t have corresponding values from the other table, it is disregarded.</a:t>
            </a:r>
          </a:p>
          <a:p>
            <a:pPr lvl="2">
              <a:lnSpc>
                <a:spcPct val="80000"/>
              </a:lnSpc>
            </a:pPr>
            <a:r>
              <a:rPr lang="en-US" sz="1800" dirty="0" smtClean="0">
                <a:latin typeface="+mj-lt"/>
              </a:rPr>
              <a:t>The keyword INNER is optional because a JOIN clause will be INNER by default.</a:t>
            </a:r>
          </a:p>
          <a:p>
            <a:pPr lvl="2">
              <a:lnSpc>
                <a:spcPct val="80000"/>
              </a:lnSpc>
            </a:pPr>
            <a:r>
              <a:rPr lang="en-US" sz="1800" dirty="0" smtClean="0">
                <a:latin typeface="+mj-lt"/>
              </a:rPr>
              <a:t>An </a:t>
            </a:r>
            <a:r>
              <a:rPr lang="en-US" sz="1800" b="1" dirty="0" smtClean="0">
                <a:latin typeface="+mj-lt"/>
              </a:rPr>
              <a:t>equijoin</a:t>
            </a:r>
            <a:r>
              <a:rPr lang="en-US" sz="1800" dirty="0" smtClean="0">
                <a:latin typeface="+mj-lt"/>
              </a:rPr>
              <a:t> is a join with a join condition containing an equality operator ( = ).</a:t>
            </a: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buNone/>
            </a:pPr>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2"/>
            <a:endParaRPr lang="en-US" sz="1800" dirty="0" smtClean="0">
              <a:latin typeface="+mj-lt"/>
            </a:endParaRPr>
          </a:p>
          <a:p>
            <a:pPr lvl="1"/>
            <a:endParaRPr lang="en-US" sz="2000" dirty="0" smtClean="0">
              <a:latin typeface="+mj-lt"/>
            </a:endParaRPr>
          </a:p>
          <a:p>
            <a:pPr lvl="2"/>
            <a:endParaRPr lang="en-US" sz="1800" dirty="0" smtClean="0">
              <a:latin typeface="+mj-lt"/>
            </a:endParaRPr>
          </a:p>
          <a:p>
            <a:pPr lvl="1"/>
            <a:endParaRPr lang="en-US" sz="2000" dirty="0" smtClean="0">
              <a:latin typeface="+mj-lt"/>
            </a:endParaRPr>
          </a:p>
          <a:p>
            <a:pPr lvl="1"/>
            <a:endParaRPr lang="en-US" sz="2000" dirty="0" smtClean="0">
              <a:latin typeface="+mj-lt"/>
            </a:endParaRPr>
          </a:p>
          <a:p>
            <a:pPr lvl="2">
              <a:buNone/>
            </a:pPr>
            <a:endParaRPr lang="en-US" sz="1800" dirty="0" smtClean="0">
              <a:latin typeface="+mj-lt"/>
            </a:endParaRPr>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
        <p:nvSpPr>
          <p:cNvPr id="7" name="Rounded Rectangle 6"/>
          <p:cNvSpPr/>
          <p:nvPr/>
        </p:nvSpPr>
        <p:spPr bwMode="auto">
          <a:xfrm>
            <a:off x="2597933" y="1928312"/>
            <a:ext cx="7086600" cy="1524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tabLst>
                <a:tab pos="1200150" algn="l"/>
              </a:tabLst>
            </a:pPr>
            <a:r>
              <a:rPr lang="en-US" dirty="0">
                <a:solidFill>
                  <a:schemeClr val="tx1">
                    <a:lumMod val="95000"/>
                    <a:lumOff val="5000"/>
                  </a:schemeClr>
                </a:solidFill>
                <a:latin typeface="+mj-lt"/>
                <a:cs typeface="Times New Roman" pitchFamily="18" charset="0"/>
              </a:rPr>
              <a:t>SELECT </a:t>
            </a:r>
            <a:r>
              <a:rPr lang="en-US" dirty="0" err="1">
                <a:solidFill>
                  <a:schemeClr val="tx1">
                    <a:lumMod val="95000"/>
                    <a:lumOff val="5000"/>
                  </a:schemeClr>
                </a:solidFill>
                <a:latin typeface="+mj-lt"/>
                <a:cs typeface="Times New Roman" pitchFamily="18" charset="0"/>
              </a:rPr>
              <a:t>e.employee_id</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e.last_name</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e.department_id</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d.location_id</a:t>
            </a:r>
            <a:endParaRPr lang="en-US" dirty="0">
              <a:solidFill>
                <a:schemeClr val="tx1">
                  <a:lumMod val="95000"/>
                  <a:lumOff val="5000"/>
                </a:schemeClr>
              </a:solidFill>
              <a:latin typeface="+mj-lt"/>
              <a:cs typeface="Times New Roman" pitchFamily="18" charset="0"/>
            </a:endParaRPr>
          </a:p>
          <a:p>
            <a:pPr>
              <a:tabLst>
                <a:tab pos="1200150" algn="l"/>
              </a:tabLst>
            </a:pPr>
            <a:r>
              <a:rPr lang="en-US" dirty="0">
                <a:solidFill>
                  <a:schemeClr val="tx1">
                    <a:lumMod val="95000"/>
                    <a:lumOff val="5000"/>
                  </a:schemeClr>
                </a:solidFill>
                <a:latin typeface="+mj-lt"/>
                <a:cs typeface="Times New Roman" pitchFamily="18" charset="0"/>
              </a:rPr>
              <a:t>FROM   employees e, departments d</a:t>
            </a:r>
          </a:p>
          <a:p>
            <a:pPr>
              <a:tabLst>
                <a:tab pos="1200150" algn="l"/>
              </a:tabLst>
            </a:pPr>
            <a:r>
              <a:rPr lang="en-US" dirty="0">
                <a:solidFill>
                  <a:schemeClr val="tx1">
                    <a:lumMod val="95000"/>
                    <a:lumOff val="5000"/>
                  </a:schemeClr>
                </a:solidFill>
                <a:latin typeface="+mj-lt"/>
                <a:cs typeface="Times New Roman" pitchFamily="18" charset="0"/>
              </a:rPr>
              <a:t>WHERE  </a:t>
            </a:r>
            <a:r>
              <a:rPr lang="en-US" dirty="0" err="1">
                <a:solidFill>
                  <a:schemeClr val="tx1">
                    <a:lumMod val="95000"/>
                    <a:lumOff val="5000"/>
                  </a:schemeClr>
                </a:solidFill>
                <a:latin typeface="+mj-lt"/>
                <a:cs typeface="Times New Roman" pitchFamily="18" charset="0"/>
              </a:rPr>
              <a:t>e.department_id</a:t>
            </a:r>
            <a:r>
              <a:rPr lang="en-US" dirty="0">
                <a:solidFill>
                  <a:schemeClr val="tx1">
                    <a:lumMod val="95000"/>
                    <a:lumOff val="5000"/>
                  </a:schemeClr>
                </a:solidFill>
                <a:latin typeface="+mj-lt"/>
                <a:cs typeface="Times New Roman" pitchFamily="18" charset="0"/>
              </a:rPr>
              <a:t>=</a:t>
            </a:r>
            <a:r>
              <a:rPr lang="en-US" dirty="0" err="1">
                <a:solidFill>
                  <a:schemeClr val="tx1">
                    <a:lumMod val="95000"/>
                    <a:lumOff val="5000"/>
                  </a:schemeClr>
                </a:solidFill>
                <a:latin typeface="+mj-lt"/>
                <a:cs typeface="Times New Roman" pitchFamily="18" charset="0"/>
              </a:rPr>
              <a:t>d.department_id</a:t>
            </a:r>
            <a:r>
              <a:rPr lang="en-US" dirty="0">
                <a:solidFill>
                  <a:schemeClr val="tx1">
                    <a:lumMod val="95000"/>
                    <a:lumOff val="5000"/>
                  </a:schemeClr>
                </a:solidFill>
                <a:latin typeface="+mj-lt"/>
                <a:cs typeface="Times New Roman" pitchFamily="18" charset="0"/>
              </a:rPr>
              <a:t>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p:txBody>
      </p:sp>
    </p:spTree>
    <p:extLst>
      <p:ext uri="{BB962C8B-B14F-4D97-AF65-F5344CB8AC3E}">
        <p14:creationId xmlns:p14="http://schemas.microsoft.com/office/powerpoint/2010/main" val="25238594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1206500"/>
            <a:ext cx="8661400" cy="5410200"/>
          </a:xfrm>
        </p:spPr>
        <p:txBody>
          <a:bodyPr/>
          <a:lstStyle/>
          <a:p>
            <a:pPr lvl="2"/>
            <a:r>
              <a:rPr lang="en-US" sz="1800" dirty="0">
                <a:latin typeface="+mj-lt"/>
              </a:rPr>
              <a:t>Joins:</a:t>
            </a:r>
          </a:p>
          <a:p>
            <a:pPr lvl="2"/>
            <a:r>
              <a:rPr lang="en-US" sz="1800" dirty="0">
                <a:latin typeface="+mj-lt"/>
              </a:rPr>
              <a:t>Non </a:t>
            </a:r>
            <a:r>
              <a:rPr lang="en-US" sz="1800" dirty="0" err="1">
                <a:latin typeface="+mj-lt"/>
              </a:rPr>
              <a:t>Equi</a:t>
            </a:r>
            <a:r>
              <a:rPr lang="en-US" sz="1800" dirty="0">
                <a:latin typeface="+mj-lt"/>
              </a:rPr>
              <a:t>-Joins</a:t>
            </a:r>
          </a:p>
          <a:p>
            <a:pPr lvl="2"/>
            <a:r>
              <a:rPr lang="en-US" sz="1800" dirty="0">
                <a:latin typeface="+mj-lt"/>
              </a:rPr>
              <a:t>Non </a:t>
            </a:r>
            <a:r>
              <a:rPr lang="en-US" sz="1800" dirty="0" err="1">
                <a:latin typeface="+mj-lt"/>
              </a:rPr>
              <a:t>equi</a:t>
            </a:r>
            <a:r>
              <a:rPr lang="en-US" sz="1800" dirty="0">
                <a:latin typeface="+mj-lt"/>
              </a:rPr>
              <a:t> joins is used to return result from two or more tables where exact join is not possible</a:t>
            </a:r>
          </a:p>
          <a:p>
            <a:pPr lvl="2"/>
            <a:r>
              <a:rPr lang="en-US" sz="1800" dirty="0">
                <a:latin typeface="+mj-lt"/>
              </a:rPr>
              <a:t>Example</a:t>
            </a: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buNone/>
            </a:pPr>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2"/>
            <a:endParaRPr lang="en-US" sz="1800" dirty="0" smtClean="0">
              <a:latin typeface="+mj-lt"/>
            </a:endParaRPr>
          </a:p>
          <a:p>
            <a:pPr lvl="1"/>
            <a:endParaRPr lang="en-US" sz="2000" dirty="0" smtClean="0">
              <a:latin typeface="+mj-lt"/>
            </a:endParaRPr>
          </a:p>
          <a:p>
            <a:pPr lvl="2"/>
            <a:endParaRPr lang="en-US" sz="1800" dirty="0" smtClean="0">
              <a:latin typeface="+mj-lt"/>
            </a:endParaRPr>
          </a:p>
          <a:p>
            <a:pPr lvl="1"/>
            <a:endParaRPr lang="en-US" sz="2000" dirty="0" smtClean="0">
              <a:latin typeface="+mj-lt"/>
            </a:endParaRPr>
          </a:p>
          <a:p>
            <a:pPr lvl="1"/>
            <a:endParaRPr lang="en-US" sz="2000" dirty="0" smtClean="0">
              <a:latin typeface="+mj-lt"/>
            </a:endParaRPr>
          </a:p>
          <a:p>
            <a:pPr lvl="2">
              <a:buNone/>
            </a:pPr>
            <a:endParaRPr lang="en-US" sz="1800" dirty="0" smtClean="0">
              <a:latin typeface="+mj-lt"/>
            </a:endParaRPr>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
        <p:nvSpPr>
          <p:cNvPr id="7" name="Rounded Rectangle 6"/>
          <p:cNvSpPr/>
          <p:nvPr/>
        </p:nvSpPr>
        <p:spPr bwMode="auto">
          <a:xfrm>
            <a:off x="1168400" y="3606800"/>
            <a:ext cx="6705600" cy="1407458"/>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tabLst>
                <a:tab pos="857250" algn="l"/>
                <a:tab pos="2063750" algn="l"/>
              </a:tabLst>
            </a:pPr>
            <a:r>
              <a:rPr lang="en-US" dirty="0">
                <a:solidFill>
                  <a:schemeClr val="tx1">
                    <a:lumMod val="95000"/>
                    <a:lumOff val="5000"/>
                  </a:schemeClr>
                </a:solidFill>
                <a:latin typeface="+mj-lt"/>
                <a:cs typeface="Times New Roman" pitchFamily="18" charset="0"/>
              </a:rPr>
              <a:t>SELECT </a:t>
            </a:r>
            <a:r>
              <a:rPr lang="en-US" dirty="0" err="1">
                <a:solidFill>
                  <a:schemeClr val="tx1">
                    <a:lumMod val="95000"/>
                    <a:lumOff val="5000"/>
                  </a:schemeClr>
                </a:solidFill>
                <a:latin typeface="+mj-lt"/>
                <a:cs typeface="Times New Roman" pitchFamily="18" charset="0"/>
              </a:rPr>
              <a:t>e.last_name</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e.salary</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j.grade_level</a:t>
            </a:r>
            <a:endParaRPr lang="en-US" dirty="0">
              <a:solidFill>
                <a:schemeClr val="tx1">
                  <a:lumMod val="95000"/>
                  <a:lumOff val="5000"/>
                </a:schemeClr>
              </a:solidFill>
              <a:latin typeface="+mj-lt"/>
              <a:cs typeface="Times New Roman" pitchFamily="18" charset="0"/>
            </a:endParaRPr>
          </a:p>
          <a:p>
            <a:pPr>
              <a:tabLst>
                <a:tab pos="857250" algn="l"/>
                <a:tab pos="2063750" algn="l"/>
              </a:tabLst>
            </a:pPr>
            <a:r>
              <a:rPr lang="en-US" dirty="0">
                <a:solidFill>
                  <a:schemeClr val="tx1">
                    <a:lumMod val="95000"/>
                    <a:lumOff val="5000"/>
                  </a:schemeClr>
                </a:solidFill>
                <a:latin typeface="+mj-lt"/>
                <a:cs typeface="Times New Roman" pitchFamily="18" charset="0"/>
              </a:rPr>
              <a:t>FROM   employees e, </a:t>
            </a:r>
            <a:r>
              <a:rPr lang="en-US" dirty="0" err="1">
                <a:solidFill>
                  <a:schemeClr val="tx1">
                    <a:lumMod val="95000"/>
                    <a:lumOff val="5000"/>
                  </a:schemeClr>
                </a:solidFill>
                <a:latin typeface="+mj-lt"/>
                <a:cs typeface="Times New Roman" pitchFamily="18" charset="0"/>
              </a:rPr>
              <a:t>job_grades</a:t>
            </a:r>
            <a:r>
              <a:rPr lang="en-US" dirty="0">
                <a:solidFill>
                  <a:schemeClr val="tx1">
                    <a:lumMod val="95000"/>
                    <a:lumOff val="5000"/>
                  </a:schemeClr>
                </a:solidFill>
                <a:latin typeface="+mj-lt"/>
                <a:cs typeface="Times New Roman" pitchFamily="18" charset="0"/>
              </a:rPr>
              <a:t> j</a:t>
            </a:r>
          </a:p>
          <a:p>
            <a:pPr>
              <a:tabLst>
                <a:tab pos="857250" algn="l"/>
                <a:tab pos="2063750" algn="l"/>
              </a:tabLst>
            </a:pPr>
            <a:r>
              <a:rPr lang="en-US" dirty="0">
                <a:solidFill>
                  <a:schemeClr val="tx1">
                    <a:lumMod val="95000"/>
                    <a:lumOff val="5000"/>
                  </a:schemeClr>
                </a:solidFill>
                <a:latin typeface="+mj-lt"/>
                <a:cs typeface="Times New Roman" pitchFamily="18" charset="0"/>
              </a:rPr>
              <a:t>WHERE  </a:t>
            </a:r>
            <a:r>
              <a:rPr lang="en-US" dirty="0" err="1">
                <a:solidFill>
                  <a:schemeClr val="tx1">
                    <a:lumMod val="95000"/>
                    <a:lumOff val="5000"/>
                  </a:schemeClr>
                </a:solidFill>
                <a:latin typeface="+mj-lt"/>
                <a:cs typeface="Times New Roman" pitchFamily="18" charset="0"/>
              </a:rPr>
              <a:t>e.salary</a:t>
            </a:r>
            <a:r>
              <a:rPr lang="en-US" dirty="0">
                <a:solidFill>
                  <a:schemeClr val="tx1">
                    <a:lumMod val="95000"/>
                    <a:lumOff val="5000"/>
                  </a:schemeClr>
                </a:solidFill>
                <a:latin typeface="+mj-lt"/>
                <a:cs typeface="Times New Roman" pitchFamily="18" charset="0"/>
              </a:rPr>
              <a:t> BETWEEN </a:t>
            </a:r>
          </a:p>
          <a:p>
            <a:pPr>
              <a:tabLst>
                <a:tab pos="857250" algn="l"/>
                <a:tab pos="2063750" algn="l"/>
              </a:tabLst>
            </a:pP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j.lowest_sal</a:t>
            </a:r>
            <a:r>
              <a:rPr lang="en-US" dirty="0">
                <a:solidFill>
                  <a:schemeClr val="tx1">
                    <a:lumMod val="95000"/>
                    <a:lumOff val="5000"/>
                  </a:schemeClr>
                </a:solidFill>
                <a:latin typeface="+mj-lt"/>
                <a:cs typeface="Times New Roman" pitchFamily="18" charset="0"/>
              </a:rPr>
              <a:t> AND </a:t>
            </a:r>
            <a:r>
              <a:rPr lang="en-US" dirty="0" err="1">
                <a:solidFill>
                  <a:schemeClr val="tx1">
                    <a:lumMod val="95000"/>
                    <a:lumOff val="5000"/>
                  </a:schemeClr>
                </a:solidFill>
                <a:latin typeface="+mj-lt"/>
                <a:cs typeface="Times New Roman" pitchFamily="18" charset="0"/>
              </a:rPr>
              <a:t>j.highest_sal</a:t>
            </a:r>
            <a:r>
              <a:rPr lang="en-US" dirty="0">
                <a:solidFill>
                  <a:schemeClr val="tx1">
                    <a:lumMod val="95000"/>
                    <a:lumOff val="5000"/>
                  </a:schemeClr>
                </a:solidFill>
                <a:latin typeface="+mj-lt"/>
                <a:cs typeface="Times New Roman" pitchFamily="18" charset="0"/>
              </a:rPr>
              <a:t>;</a:t>
            </a:r>
          </a:p>
          <a:p>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p:txBody>
      </p:sp>
    </p:spTree>
    <p:extLst>
      <p:ext uri="{BB962C8B-B14F-4D97-AF65-F5344CB8AC3E}">
        <p14:creationId xmlns:p14="http://schemas.microsoft.com/office/powerpoint/2010/main" val="14027503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4" name="Table 3"/>
          <p:cNvGraphicFramePr>
            <a:graphicFrameLocks noGrp="1"/>
          </p:cNvGraphicFramePr>
          <p:nvPr>
            <p:extLst/>
          </p:nvPr>
        </p:nvGraphicFramePr>
        <p:xfrm>
          <a:off x="3181351" y="1066800"/>
          <a:ext cx="5600700" cy="1112520"/>
        </p:xfrm>
        <a:graphic>
          <a:graphicData uri="http://schemas.openxmlformats.org/drawingml/2006/table">
            <a:tbl>
              <a:tblPr firstRow="1" bandRow="1">
                <a:tableStyleId>{5C22544A-7EE6-4342-B048-85BDC9FD1C3A}</a:tableStyleId>
              </a:tblPr>
              <a:tblGrid>
                <a:gridCol w="1866900">
                  <a:extLst>
                    <a:ext uri="{9D8B030D-6E8A-4147-A177-3AD203B41FA5}">
                      <a16:colId xmlns:a16="http://schemas.microsoft.com/office/drawing/2014/main" xmlns="" val="1911844891"/>
                    </a:ext>
                  </a:extLst>
                </a:gridCol>
                <a:gridCol w="1866900">
                  <a:extLst>
                    <a:ext uri="{9D8B030D-6E8A-4147-A177-3AD203B41FA5}">
                      <a16:colId xmlns:a16="http://schemas.microsoft.com/office/drawing/2014/main" xmlns="" val="1575950742"/>
                    </a:ext>
                  </a:extLst>
                </a:gridCol>
                <a:gridCol w="1866900">
                  <a:extLst>
                    <a:ext uri="{9D8B030D-6E8A-4147-A177-3AD203B41FA5}">
                      <a16:colId xmlns:a16="http://schemas.microsoft.com/office/drawing/2014/main" xmlns="" val="671011277"/>
                    </a:ext>
                  </a:extLst>
                </a:gridCol>
              </a:tblGrid>
              <a:tr h="278130">
                <a:tc>
                  <a:txBody>
                    <a:bodyPr/>
                    <a:lstStyle/>
                    <a:p>
                      <a:endParaRPr lang="en-US" sz="1100" dirty="0"/>
                    </a:p>
                  </a:txBody>
                  <a:tcPr marL="68580" marR="68580" marT="34290" marB="34290" anchor="ctr"/>
                </a:tc>
                <a:tc>
                  <a:txBody>
                    <a:bodyPr/>
                    <a:lstStyle/>
                    <a:p>
                      <a:pPr algn="ctr"/>
                      <a:r>
                        <a:rPr lang="en-US" sz="1100" dirty="0" smtClean="0"/>
                        <a:t>Name</a:t>
                      </a:r>
                      <a:endParaRPr lang="en-US" sz="1100" dirty="0"/>
                    </a:p>
                  </a:txBody>
                  <a:tcPr marL="68580" marR="68580" marT="34290" marB="34290" anchor="ctr"/>
                </a:tc>
                <a:tc>
                  <a:txBody>
                    <a:bodyPr/>
                    <a:lstStyle/>
                    <a:p>
                      <a:pPr algn="ctr"/>
                      <a:r>
                        <a:rPr lang="en-US" sz="1100" dirty="0" smtClean="0"/>
                        <a:t>Date</a:t>
                      </a:r>
                      <a:endParaRPr lang="en-US" sz="1100" dirty="0"/>
                    </a:p>
                  </a:txBody>
                  <a:tcPr marL="68580" marR="68580" marT="34290" marB="34290" anchor="ctr"/>
                </a:tc>
                <a:extLst>
                  <a:ext uri="{0D108BD9-81ED-4DB2-BD59-A6C34878D82A}">
                    <a16:rowId xmlns:a16="http://schemas.microsoft.com/office/drawing/2014/main" xmlns="" val="1364382642"/>
                  </a:ext>
                </a:extLst>
              </a:tr>
              <a:tr h="278130">
                <a:tc>
                  <a:txBody>
                    <a:bodyPr/>
                    <a:lstStyle/>
                    <a:p>
                      <a:pPr algn="ctr"/>
                      <a:r>
                        <a:rPr lang="en-US" sz="1100" b="1" dirty="0" smtClean="0">
                          <a:solidFill>
                            <a:schemeClr val="bg1"/>
                          </a:solidFill>
                        </a:rPr>
                        <a:t>Prepared By</a:t>
                      </a:r>
                      <a:endParaRPr lang="en-US" sz="1100" b="1" dirty="0">
                        <a:solidFill>
                          <a:schemeClr val="bg1"/>
                        </a:solidFill>
                      </a:endParaRPr>
                    </a:p>
                  </a:txBody>
                  <a:tcPr marL="68580" marR="68580" marT="34290" marB="34290" anchor="ctr">
                    <a:solidFill>
                      <a:schemeClr val="accent1"/>
                    </a:solidFill>
                  </a:tcPr>
                </a:tc>
                <a:tc>
                  <a:txBody>
                    <a:bodyPr/>
                    <a:lstStyle/>
                    <a:p>
                      <a:pPr algn="ctr"/>
                      <a:r>
                        <a:rPr lang="en-US" sz="1100" dirty="0" smtClean="0"/>
                        <a:t>Manisha Mane </a:t>
                      </a:r>
                      <a:endParaRPr lang="en-US" sz="1100" dirty="0"/>
                    </a:p>
                  </a:txBody>
                  <a:tcPr marL="68580" marR="68580" marT="34290" marB="34290" anchor="ctr"/>
                </a:tc>
                <a:tc>
                  <a:txBody>
                    <a:bodyPr/>
                    <a:lstStyle/>
                    <a:p>
                      <a:pPr algn="ctr"/>
                      <a:r>
                        <a:rPr lang="en-US" sz="1100" dirty="0" smtClean="0"/>
                        <a:t>27-Jul-2018</a:t>
                      </a:r>
                      <a:endParaRPr lang="en-US" sz="1100" dirty="0"/>
                    </a:p>
                  </a:txBody>
                  <a:tcPr marL="68580" marR="68580" marT="34290" marB="34290" anchor="ctr"/>
                </a:tc>
                <a:extLst>
                  <a:ext uri="{0D108BD9-81ED-4DB2-BD59-A6C34878D82A}">
                    <a16:rowId xmlns:a16="http://schemas.microsoft.com/office/drawing/2014/main" xmlns="" val="2030142880"/>
                  </a:ext>
                </a:extLst>
              </a:tr>
              <a:tr h="278130">
                <a:tc>
                  <a:txBody>
                    <a:bodyPr/>
                    <a:lstStyle/>
                    <a:p>
                      <a:pPr algn="ctr"/>
                      <a:r>
                        <a:rPr lang="en-US" sz="1100" b="1" dirty="0" smtClean="0">
                          <a:solidFill>
                            <a:schemeClr val="bg1"/>
                          </a:solidFill>
                        </a:rPr>
                        <a:t>Reviewed By</a:t>
                      </a:r>
                      <a:endParaRPr lang="en-US" sz="1100" b="1" dirty="0">
                        <a:solidFill>
                          <a:schemeClr val="bg1"/>
                        </a:solidFill>
                      </a:endParaRPr>
                    </a:p>
                  </a:txBody>
                  <a:tcPr marL="68580" marR="68580" marT="34290" marB="34290" anchor="ctr">
                    <a:solidFill>
                      <a:schemeClr val="accent1"/>
                    </a:solidFill>
                  </a:tcPr>
                </a:tc>
                <a:tc>
                  <a:txBody>
                    <a:bodyPr/>
                    <a:lstStyle/>
                    <a:p>
                      <a:pPr algn="ctr"/>
                      <a:r>
                        <a:rPr lang="en-US" sz="1100" dirty="0" smtClean="0"/>
                        <a:t>Nisha</a:t>
                      </a:r>
                      <a:r>
                        <a:rPr lang="en-US" sz="1100" baseline="0" dirty="0" smtClean="0"/>
                        <a:t> Mendonsa</a:t>
                      </a:r>
                      <a:endParaRPr lang="en-US" sz="1100" dirty="0"/>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100" dirty="0" smtClean="0"/>
                        <a:t>27-Jul-2018</a:t>
                      </a:r>
                    </a:p>
                  </a:txBody>
                  <a:tcPr marL="68580" marR="68580" marT="34290" marB="34290" anchor="ctr"/>
                </a:tc>
                <a:extLst>
                  <a:ext uri="{0D108BD9-81ED-4DB2-BD59-A6C34878D82A}">
                    <a16:rowId xmlns:a16="http://schemas.microsoft.com/office/drawing/2014/main" xmlns="" val="198953261"/>
                  </a:ext>
                </a:extLst>
              </a:tr>
              <a:tr h="278130">
                <a:tc>
                  <a:txBody>
                    <a:bodyPr/>
                    <a:lstStyle/>
                    <a:p>
                      <a:pPr algn="ctr"/>
                      <a:r>
                        <a:rPr lang="en-US" sz="1100" b="1" dirty="0" smtClean="0">
                          <a:solidFill>
                            <a:schemeClr val="bg1"/>
                          </a:solidFill>
                        </a:rPr>
                        <a:t>Approved By</a:t>
                      </a:r>
                      <a:endParaRPr lang="en-US" sz="1100" b="1" dirty="0">
                        <a:solidFill>
                          <a:schemeClr val="bg1"/>
                        </a:solidFill>
                      </a:endParaRPr>
                    </a:p>
                  </a:txBody>
                  <a:tcPr marL="68580" marR="68580" marT="34290" marB="34290" anchor="ctr">
                    <a:solidFill>
                      <a:schemeClr val="accent1"/>
                    </a:solidFill>
                  </a:tcPr>
                </a:tc>
                <a:tc>
                  <a:txBody>
                    <a:bodyPr/>
                    <a:lstStyle/>
                    <a:p>
                      <a:pPr algn="ctr"/>
                      <a:r>
                        <a:rPr lang="en-US" sz="1100" dirty="0" smtClean="0"/>
                        <a:t>Gauresh Gaitonde</a:t>
                      </a:r>
                      <a:endParaRPr lang="en-US" sz="1100" dirty="0"/>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100" dirty="0" smtClean="0"/>
                        <a:t>27-Jul-2018</a:t>
                      </a:r>
                    </a:p>
                  </a:txBody>
                  <a:tcPr marL="68580" marR="68580" marT="34290" marB="34290" anchor="ctr"/>
                </a:tc>
                <a:extLst>
                  <a:ext uri="{0D108BD9-81ED-4DB2-BD59-A6C34878D82A}">
                    <a16:rowId xmlns:a16="http://schemas.microsoft.com/office/drawing/2014/main" xmlns="" val="3766917923"/>
                  </a:ext>
                </a:extLst>
              </a:tr>
            </a:tbl>
          </a:graphicData>
        </a:graphic>
      </p:graphicFrame>
      <p:graphicFrame>
        <p:nvGraphicFramePr>
          <p:cNvPr id="5" name="Table 4"/>
          <p:cNvGraphicFramePr>
            <a:graphicFrameLocks noGrp="1"/>
          </p:cNvGraphicFramePr>
          <p:nvPr>
            <p:extLst/>
          </p:nvPr>
        </p:nvGraphicFramePr>
        <p:xfrm>
          <a:off x="2286000" y="2514601"/>
          <a:ext cx="7620000" cy="1552575"/>
        </p:xfrm>
        <a:graphic>
          <a:graphicData uri="http://schemas.openxmlformats.org/drawingml/2006/table">
            <a:tbl>
              <a:tblPr firstRow="1" bandRow="1">
                <a:tableStyleId>{5C22544A-7EE6-4342-B048-85BDC9FD1C3A}</a:tableStyleId>
              </a:tblPr>
              <a:tblGrid>
                <a:gridCol w="1109709">
                  <a:extLst>
                    <a:ext uri="{9D8B030D-6E8A-4147-A177-3AD203B41FA5}">
                      <a16:colId xmlns:a16="http://schemas.microsoft.com/office/drawing/2014/main" xmlns="" val="980557498"/>
                    </a:ext>
                  </a:extLst>
                </a:gridCol>
                <a:gridCol w="1183689">
                  <a:extLst>
                    <a:ext uri="{9D8B030D-6E8A-4147-A177-3AD203B41FA5}">
                      <a16:colId xmlns:a16="http://schemas.microsoft.com/office/drawing/2014/main" xmlns="" val="214367020"/>
                    </a:ext>
                  </a:extLst>
                </a:gridCol>
                <a:gridCol w="1553592">
                  <a:extLst>
                    <a:ext uri="{9D8B030D-6E8A-4147-A177-3AD203B41FA5}">
                      <a16:colId xmlns:a16="http://schemas.microsoft.com/office/drawing/2014/main" xmlns="" val="2479592523"/>
                    </a:ext>
                  </a:extLst>
                </a:gridCol>
                <a:gridCol w="3773010">
                  <a:extLst>
                    <a:ext uri="{9D8B030D-6E8A-4147-A177-3AD203B41FA5}">
                      <a16:colId xmlns:a16="http://schemas.microsoft.com/office/drawing/2014/main" xmlns="" val="1814150058"/>
                    </a:ext>
                  </a:extLst>
                </a:gridCol>
              </a:tblGrid>
              <a:tr h="314325">
                <a:tc>
                  <a:txBody>
                    <a:bodyPr/>
                    <a:lstStyle/>
                    <a:p>
                      <a:pPr algn="ctr"/>
                      <a:r>
                        <a:rPr lang="en-US" sz="1100" dirty="0" smtClean="0"/>
                        <a:t>Version No.</a:t>
                      </a:r>
                      <a:endParaRPr lang="en-US" sz="1100" dirty="0"/>
                    </a:p>
                  </a:txBody>
                  <a:tcPr marL="68580" marR="68580" marT="34290" marB="34290" anchor="ctr"/>
                </a:tc>
                <a:tc>
                  <a:txBody>
                    <a:bodyPr/>
                    <a:lstStyle/>
                    <a:p>
                      <a:pPr algn="ctr"/>
                      <a:r>
                        <a:rPr lang="en-US" sz="1100" dirty="0" smtClean="0"/>
                        <a:t>Date</a:t>
                      </a:r>
                      <a:endParaRPr lang="en-US" sz="1100" dirty="0"/>
                    </a:p>
                  </a:txBody>
                  <a:tcPr marL="68580" marR="68580" marT="34290" marB="34290" anchor="ctr"/>
                </a:tc>
                <a:tc>
                  <a:txBody>
                    <a:bodyPr/>
                    <a:lstStyle/>
                    <a:p>
                      <a:pPr algn="ctr"/>
                      <a:r>
                        <a:rPr lang="en-US" sz="1100" dirty="0" smtClean="0"/>
                        <a:t>Section Affected</a:t>
                      </a:r>
                      <a:endParaRPr lang="en-US" sz="1100" dirty="0"/>
                    </a:p>
                  </a:txBody>
                  <a:tcPr marL="68580" marR="68580" marT="34290" marB="34290" anchor="ctr"/>
                </a:tc>
                <a:tc>
                  <a:txBody>
                    <a:bodyPr/>
                    <a:lstStyle/>
                    <a:p>
                      <a:pPr algn="ctr"/>
                      <a:r>
                        <a:rPr lang="en-US" sz="1100" dirty="0" smtClean="0"/>
                        <a:t>Highlight of Changes</a:t>
                      </a:r>
                      <a:endParaRPr lang="en-US" sz="1100" dirty="0"/>
                    </a:p>
                  </a:txBody>
                  <a:tcPr marL="68580" marR="68580" marT="34290" marB="34290" anchor="ctr"/>
                </a:tc>
                <a:extLst>
                  <a:ext uri="{0D108BD9-81ED-4DB2-BD59-A6C34878D82A}">
                    <a16:rowId xmlns:a16="http://schemas.microsoft.com/office/drawing/2014/main" xmlns="" val="1553383291"/>
                  </a:ext>
                </a:extLst>
              </a:tr>
              <a:tr h="295275">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FFFFFF"/>
                          </a:solidFill>
                          <a:effectLst/>
                          <a:latin typeface="Arial" charset="0"/>
                        </a:rPr>
                        <a:t>1.0.0</a:t>
                      </a:r>
                      <a:endParaRPr kumimoji="0" lang="en-US" altLang="en-US" sz="1100" b="1" i="0" u="none" strike="noStrike" cap="none" normalizeH="0" baseline="0" dirty="0" smtClean="0">
                        <a:ln>
                          <a:noFill/>
                        </a:ln>
                        <a:solidFill>
                          <a:srgbClr val="FFFFFF"/>
                        </a:solidFill>
                        <a:effectLst/>
                        <a:latin typeface="Times New Roman" pitchFamily="18" charset="0"/>
                        <a:cs typeface="Times New Roman" pitchFamily="18" charset="0"/>
                      </a:endParaRPr>
                    </a:p>
                  </a:txBody>
                  <a:tcPr marL="51429" marR="51429" marT="0" marB="0" anchor="ctr" horzOverflow="overflow">
                    <a:solidFill>
                      <a:schemeClr val="accent1"/>
                    </a:solidFill>
                  </a:tcPr>
                </a:tc>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indent="0" algn="ctr" defTabSz="914400" rtl="0" eaLnBrk="1" fontAlgn="auto" latinLnBrk="0" hangingPunct="1">
                        <a:lnSpc>
                          <a:spcPct val="100000"/>
                        </a:lnSpc>
                        <a:spcBef>
                          <a:spcPts val="0"/>
                        </a:spcBef>
                        <a:spcAft>
                          <a:spcPts val="0"/>
                        </a:spcAft>
                        <a:buClrTx/>
                        <a:buSzPct val="125000"/>
                        <a:buFont typeface="Wingdings" pitchFamily="2" charset="2"/>
                        <a:buNone/>
                        <a:tabLst/>
                        <a:defRPr/>
                      </a:pPr>
                      <a:r>
                        <a:rPr lang="en-US" sz="1100" b="0" kern="1200" dirty="0" smtClean="0">
                          <a:solidFill>
                            <a:schemeClr val="dk1"/>
                          </a:solidFill>
                          <a:effectLst/>
                          <a:latin typeface="Arial" charset="0"/>
                          <a:ea typeface="Times New Roman"/>
                          <a:cs typeface="+mn-cs"/>
                        </a:rPr>
                        <a:t>23-Mar-2017</a:t>
                      </a:r>
                      <a:endParaRPr lang="en-US" sz="1100" b="0" kern="1200" dirty="0">
                        <a:solidFill>
                          <a:schemeClr val="tx1"/>
                        </a:solidFill>
                        <a:effectLst/>
                        <a:latin typeface="Arial" charset="0"/>
                        <a:ea typeface="Times New Roman"/>
                        <a:cs typeface="+mn-cs"/>
                      </a:endParaRPr>
                    </a:p>
                  </a:txBody>
                  <a:tcPr marL="51429" marR="51429" marT="0" marB="0" anchor="ctr" horzOverflow="overflow"/>
                </a:tc>
                <a:tc>
                  <a:txBody>
                    <a:bodyPr/>
                    <a:lstStyle/>
                    <a:p>
                      <a:pPr marL="0" marR="0" algn="ctr">
                        <a:spcBef>
                          <a:spcPts val="0"/>
                        </a:spcBef>
                        <a:spcAft>
                          <a:spcPts val="0"/>
                        </a:spcAft>
                      </a:pPr>
                      <a:r>
                        <a:rPr lang="en-US" sz="1100" b="0" dirty="0" smtClean="0">
                          <a:effectLst/>
                          <a:latin typeface="+mn-lt"/>
                          <a:ea typeface="Times New Roman"/>
                        </a:rPr>
                        <a:t>All</a:t>
                      </a:r>
                      <a:endParaRPr lang="en-US" sz="1100" b="0" dirty="0">
                        <a:effectLst/>
                        <a:latin typeface="+mn-lt"/>
                        <a:ea typeface="Times New Roman"/>
                      </a:endParaRPr>
                    </a:p>
                  </a:txBody>
                  <a:tcPr marL="51429" marR="51429" marT="0" marB="0" anchor="ctr"/>
                </a:tc>
                <a:tc>
                  <a:txBody>
                    <a:bodyPr/>
                    <a:lstStyle/>
                    <a:p>
                      <a:pPr marL="0" marR="0" algn="ctr">
                        <a:spcBef>
                          <a:spcPts val="0"/>
                        </a:spcBef>
                        <a:spcAft>
                          <a:spcPts val="0"/>
                        </a:spcAft>
                      </a:pPr>
                      <a:r>
                        <a:rPr lang="en-US" sz="1100" b="0" dirty="0" smtClean="0">
                          <a:effectLst/>
                          <a:latin typeface="+mn-lt"/>
                        </a:rPr>
                        <a:t>Original</a:t>
                      </a:r>
                      <a:r>
                        <a:rPr lang="en-US" sz="1100" b="0" baseline="0" dirty="0" smtClean="0">
                          <a:effectLst/>
                          <a:latin typeface="+mn-lt"/>
                        </a:rPr>
                        <a:t> Version. </a:t>
                      </a:r>
                      <a:endParaRPr lang="en-US" sz="1100" b="0" dirty="0">
                        <a:effectLst/>
                        <a:latin typeface="+mn-lt"/>
                        <a:ea typeface="Times New Roman"/>
                      </a:endParaRPr>
                    </a:p>
                  </a:txBody>
                  <a:tcPr marL="51429" marR="51429" marT="0" marB="0" anchor="ctr"/>
                </a:tc>
                <a:extLst>
                  <a:ext uri="{0D108BD9-81ED-4DB2-BD59-A6C34878D82A}">
                    <a16:rowId xmlns:a16="http://schemas.microsoft.com/office/drawing/2014/main" xmlns="" val="947943468"/>
                  </a:ext>
                </a:extLst>
              </a:tr>
              <a:tr h="314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FFFFFF"/>
                          </a:solidFill>
                          <a:effectLst/>
                          <a:latin typeface="+mj-lt"/>
                          <a:cs typeface="Times New Roman" pitchFamily="18" charset="0"/>
                        </a:rPr>
                        <a:t>2.0.0</a:t>
                      </a:r>
                    </a:p>
                  </a:txBody>
                  <a:tcPr marL="51429" marR="51429" marT="0" marB="0" anchor="ctr" horzOverflow="overflow">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Pct val="125000"/>
                        <a:buFont typeface="Wingdings" pitchFamily="2" charset="2"/>
                        <a:buNone/>
                        <a:tabLst/>
                        <a:defRPr/>
                      </a:pPr>
                      <a:r>
                        <a:rPr lang="en-US" sz="1100" dirty="0" smtClean="0"/>
                        <a:t>27-Jul-2018</a:t>
                      </a:r>
                    </a:p>
                  </a:txBody>
                  <a:tcPr marL="51429" marR="51429" marT="0" marB="0" anchor="ctr" horzOverflow="overflow"/>
                </a:tc>
                <a:tc>
                  <a:txBody>
                    <a:bodyPr/>
                    <a:lstStyle/>
                    <a:p>
                      <a:pPr marL="0" marR="0" algn="ctr">
                        <a:spcBef>
                          <a:spcPts val="0"/>
                        </a:spcBef>
                        <a:spcAft>
                          <a:spcPts val="0"/>
                        </a:spcAft>
                      </a:pPr>
                      <a:r>
                        <a:rPr lang="en-US" sz="1100" b="0" dirty="0" smtClean="0">
                          <a:effectLst/>
                          <a:latin typeface="+mj-lt"/>
                          <a:ea typeface="Times New Roman"/>
                        </a:rPr>
                        <a:t>None</a:t>
                      </a:r>
                      <a:endParaRPr lang="en-US" sz="1100" b="0" dirty="0">
                        <a:effectLst/>
                        <a:latin typeface="+mj-lt"/>
                        <a:ea typeface="Times New Roman"/>
                      </a:endParaRPr>
                    </a:p>
                  </a:txBody>
                  <a:tcPr marL="51429" marR="51429" marT="0" marB="0" anchor="ctr"/>
                </a:tc>
                <a:tc>
                  <a:txBody>
                    <a:bodyPr/>
                    <a:lstStyle/>
                    <a:p>
                      <a:pPr marL="0" marR="0" algn="ctr">
                        <a:spcBef>
                          <a:spcPts val="0"/>
                        </a:spcBef>
                        <a:spcAft>
                          <a:spcPts val="0"/>
                        </a:spcAft>
                      </a:pPr>
                      <a:r>
                        <a:rPr lang="en-US" sz="1100" b="0" dirty="0" smtClean="0">
                          <a:effectLst/>
                          <a:latin typeface="+mj-lt"/>
                          <a:ea typeface="Times New Roman"/>
                        </a:rPr>
                        <a:t>Annual Review 2018. No changes made. </a:t>
                      </a:r>
                      <a:endParaRPr lang="en-US" sz="1100" b="0" dirty="0">
                        <a:effectLst/>
                        <a:latin typeface="+mj-lt"/>
                        <a:ea typeface="Times New Roman"/>
                      </a:endParaRPr>
                    </a:p>
                  </a:txBody>
                  <a:tcPr marL="51429" marR="51429" marT="0" marB="0" anchor="ctr"/>
                </a:tc>
                <a:extLst>
                  <a:ext uri="{0D108BD9-81ED-4DB2-BD59-A6C34878D82A}">
                    <a16:rowId xmlns:a16="http://schemas.microsoft.com/office/drawing/2014/main" xmlns="" val="2707371018"/>
                  </a:ext>
                </a:extLst>
              </a:tr>
              <a:tr h="314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51429" marR="51429" marT="0" marB="0" anchor="ctr" horzOverflow="overflow">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dk1"/>
                        </a:solidFill>
                        <a:effectLst/>
                        <a:latin typeface="+mn-lt"/>
                        <a:ea typeface="+mn-ea"/>
                        <a:cs typeface="+mn-cs"/>
                      </a:endParaRPr>
                    </a:p>
                  </a:txBody>
                  <a:tcPr marL="68580" marR="68580" marT="34290" marB="34290" anchor="ctr"/>
                </a:tc>
                <a:tc>
                  <a:txBody>
                    <a:bodyPr/>
                    <a:lstStyle/>
                    <a:p>
                      <a:pPr algn="ctr"/>
                      <a:endParaRPr lang="en-US" sz="1100" kern="1200" dirty="0">
                        <a:solidFill>
                          <a:schemeClr val="dk1"/>
                        </a:solidFill>
                        <a:effectLst/>
                        <a:latin typeface="+mn-lt"/>
                        <a:ea typeface="+mn-ea"/>
                        <a:cs typeface="+mn-cs"/>
                      </a:endParaRPr>
                    </a:p>
                  </a:txBody>
                  <a:tcPr marL="68580" marR="68580" marT="34290" marB="34290" anchor="ctr"/>
                </a:tc>
                <a:tc>
                  <a:txBody>
                    <a:bodyPr/>
                    <a:lstStyle/>
                    <a:p>
                      <a:pPr algn="ctr"/>
                      <a:endParaRPr lang="en-US" sz="1100" kern="1200" dirty="0">
                        <a:solidFill>
                          <a:schemeClr val="dk1"/>
                        </a:solidFill>
                        <a:effectLst/>
                        <a:latin typeface="+mn-lt"/>
                        <a:ea typeface="+mn-ea"/>
                        <a:cs typeface="+mn-cs"/>
                      </a:endParaRPr>
                    </a:p>
                  </a:txBody>
                  <a:tcPr marL="68580" marR="68580" marT="34290" marB="34290" anchor="ctr"/>
                </a:tc>
                <a:extLst>
                  <a:ext uri="{0D108BD9-81ED-4DB2-BD59-A6C34878D82A}">
                    <a16:rowId xmlns:a16="http://schemas.microsoft.com/office/drawing/2014/main" xmlns="" val="3146481189"/>
                  </a:ext>
                </a:extLst>
              </a:tr>
              <a:tr h="314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51429" marR="51429" marT="0" marB="0" anchor="ctr" horzOverflow="overflow">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dirty="0" smtClean="0"/>
                    </a:p>
                  </a:txBody>
                  <a:tcPr marL="68580" marR="68580" marT="34290" marB="34290" anchor="ctr"/>
                </a:tc>
                <a:tc>
                  <a:txBody>
                    <a:bodyPr/>
                    <a:lstStyle/>
                    <a:p>
                      <a:pPr algn="ctr"/>
                      <a:endParaRPr lang="en-US" sz="1100" kern="1200" dirty="0">
                        <a:solidFill>
                          <a:schemeClr val="dk1"/>
                        </a:solidFill>
                        <a:effectLst/>
                        <a:latin typeface="+mn-lt"/>
                        <a:ea typeface="+mn-ea"/>
                        <a:cs typeface="+mn-cs"/>
                      </a:endParaRPr>
                    </a:p>
                  </a:txBody>
                  <a:tcPr marL="68580" marR="68580" marT="34290" marB="34290" anchor="ctr"/>
                </a:tc>
                <a:tc>
                  <a:txBody>
                    <a:bodyPr/>
                    <a:lstStyle/>
                    <a:p>
                      <a:pPr algn="ctr"/>
                      <a:endParaRPr lang="en-US" sz="1100" kern="1200" dirty="0">
                        <a:solidFill>
                          <a:schemeClr val="dk1"/>
                        </a:solidFill>
                        <a:effectLst/>
                        <a:latin typeface="+mn-lt"/>
                        <a:ea typeface="+mn-ea"/>
                        <a:cs typeface="+mn-cs"/>
                      </a:endParaRPr>
                    </a:p>
                  </a:txBody>
                  <a:tcPr marL="68580" marR="68580" marT="34290" marB="34290" anchor="ctr"/>
                </a:tc>
                <a:extLst>
                  <a:ext uri="{0D108BD9-81ED-4DB2-BD59-A6C34878D82A}">
                    <a16:rowId xmlns:a16="http://schemas.microsoft.com/office/drawing/2014/main" xmlns="" val="4248856756"/>
                  </a:ext>
                </a:extLst>
              </a:tr>
            </a:tbl>
          </a:graphicData>
        </a:graphic>
      </p:graphicFrame>
    </p:spTree>
    <p:extLst>
      <p:ext uri="{BB962C8B-B14F-4D97-AF65-F5344CB8AC3E}">
        <p14:creationId xmlns:p14="http://schemas.microsoft.com/office/powerpoint/2010/main" val="15092338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1049338" y="1092200"/>
            <a:ext cx="11142662" cy="5410200"/>
          </a:xfrm>
        </p:spPr>
        <p:txBody>
          <a:bodyPr/>
          <a:lstStyle/>
          <a:p>
            <a:r>
              <a:rPr lang="en-US" sz="2000" dirty="0" smtClean="0"/>
              <a:t>Joins</a:t>
            </a:r>
          </a:p>
          <a:p>
            <a:pPr lvl="1"/>
            <a:r>
              <a:rPr lang="en-US" sz="2000" dirty="0" smtClean="0">
                <a:latin typeface="+mj-lt"/>
              </a:rPr>
              <a:t>Outer Join:</a:t>
            </a:r>
          </a:p>
          <a:p>
            <a:pPr lvl="2" eaLnBrk="1" hangingPunct="1">
              <a:lnSpc>
                <a:spcPct val="80000"/>
              </a:lnSpc>
            </a:pPr>
            <a:r>
              <a:rPr lang="en-US" sz="1800" dirty="0" smtClean="0">
                <a:latin typeface="+mj-lt"/>
              </a:rPr>
              <a:t>Returns</a:t>
            </a:r>
          </a:p>
          <a:p>
            <a:pPr lvl="3" eaLnBrk="1" hangingPunct="1">
              <a:lnSpc>
                <a:spcPct val="80000"/>
              </a:lnSpc>
            </a:pPr>
            <a:r>
              <a:rPr lang="en-US" sz="1800" dirty="0" smtClean="0">
                <a:latin typeface="+mj-lt"/>
              </a:rPr>
              <a:t>all rows from one table (called inner table) and</a:t>
            </a:r>
          </a:p>
          <a:p>
            <a:pPr lvl="3" eaLnBrk="1" hangingPunct="1">
              <a:lnSpc>
                <a:spcPct val="80000"/>
              </a:lnSpc>
            </a:pPr>
            <a:r>
              <a:rPr lang="en-US" sz="1800" dirty="0" smtClean="0">
                <a:latin typeface="+mj-lt"/>
              </a:rPr>
              <a:t>only matching rows from second table (outer table)</a:t>
            </a:r>
          </a:p>
          <a:p>
            <a:pPr lvl="2"/>
            <a:r>
              <a:rPr lang="en-US" sz="1800" dirty="0" smtClean="0">
                <a:latin typeface="+mj-lt"/>
              </a:rPr>
              <a:t>Three types: </a:t>
            </a:r>
          </a:p>
          <a:p>
            <a:pPr lvl="3"/>
            <a:r>
              <a:rPr lang="en-US" sz="1800" dirty="0" smtClean="0">
                <a:latin typeface="+mj-lt"/>
              </a:rPr>
              <a:t>Left</a:t>
            </a:r>
          </a:p>
          <a:p>
            <a:pPr lvl="3"/>
            <a:r>
              <a:rPr lang="en-US" sz="1800" dirty="0" smtClean="0">
                <a:latin typeface="+mj-lt"/>
              </a:rPr>
              <a:t>Right</a:t>
            </a:r>
          </a:p>
          <a:p>
            <a:pPr lvl="3"/>
            <a:r>
              <a:rPr lang="en-US" sz="1800" dirty="0" smtClean="0">
                <a:latin typeface="+mj-lt"/>
              </a:rPr>
              <a:t>Full</a:t>
            </a:r>
          </a:p>
          <a:p>
            <a:pPr lvl="2"/>
            <a:r>
              <a:rPr lang="en-US" sz="1800" dirty="0" smtClean="0">
                <a:latin typeface="+mj-lt"/>
              </a:rPr>
              <a:t>The outer join operator is the plus sign (+).</a:t>
            </a:r>
          </a:p>
          <a:p>
            <a:pPr lvl="2">
              <a:lnSpc>
                <a:spcPct val="80000"/>
              </a:lnSpc>
            </a:pPr>
            <a:r>
              <a:rPr lang="en-US" sz="1800" dirty="0" smtClean="0">
                <a:latin typeface="+mj-lt"/>
              </a:rPr>
              <a:t>LEFT OUTER JOIN keeps the stray rows from the “left” table (the one listed first in your query statement). In the result set, columns from the other table that  have no corresponding data are filled  with NULL values. </a:t>
            </a:r>
          </a:p>
          <a:p>
            <a:pPr lvl="2">
              <a:lnSpc>
                <a:spcPct val="80000"/>
              </a:lnSpc>
            </a:pPr>
            <a:r>
              <a:rPr lang="en-US" sz="1800" dirty="0" smtClean="0">
                <a:latin typeface="+mj-lt"/>
              </a:rPr>
              <a:t>Similarly, the RIGHT OUTER JOIN keeps stray rows from the right table, filling columns from the left table with NULL values. </a:t>
            </a:r>
          </a:p>
          <a:p>
            <a:pPr lvl="2">
              <a:lnSpc>
                <a:spcPct val="80000"/>
              </a:lnSpc>
            </a:pPr>
            <a:r>
              <a:rPr lang="en-US" sz="1800" dirty="0" smtClean="0">
                <a:latin typeface="+mj-lt"/>
              </a:rPr>
              <a:t>The FULL OUTER JOIN keeps all stray rows as part of  the result set.</a:t>
            </a: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2"/>
            <a:endParaRPr lang="en-US" sz="1800" dirty="0" smtClean="0">
              <a:latin typeface="+mj-lt"/>
            </a:endParaRPr>
          </a:p>
        </p:txBody>
      </p:sp>
      <p:pic>
        <p:nvPicPr>
          <p:cNvPr id="6" name="Picture 5" descr="outer_join_type.gif"/>
          <p:cNvPicPr>
            <a:picLocks noChangeAspect="1"/>
          </p:cNvPicPr>
          <p:nvPr/>
        </p:nvPicPr>
        <p:blipFill>
          <a:blip r:embed="rId3"/>
          <a:srcRect r="2267"/>
          <a:stretch>
            <a:fillRect/>
          </a:stretch>
        </p:blipFill>
        <p:spPr>
          <a:xfrm>
            <a:off x="7827526" y="2184400"/>
            <a:ext cx="3284974" cy="1371600"/>
          </a:xfrm>
          <a:prstGeom prst="rect">
            <a:avLst/>
          </a:prstGeom>
        </p:spPr>
      </p:pic>
    </p:spTree>
    <p:extLst>
      <p:ext uri="{BB962C8B-B14F-4D97-AF65-F5344CB8AC3E}">
        <p14:creationId xmlns:p14="http://schemas.microsoft.com/office/powerpoint/2010/main" val="206767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1092200"/>
            <a:ext cx="8661400" cy="5410200"/>
          </a:xfrm>
        </p:spPr>
        <p:txBody>
          <a:bodyPr/>
          <a:lstStyle/>
          <a:p>
            <a:r>
              <a:rPr lang="en-US" sz="1800" dirty="0" smtClean="0"/>
              <a:t>Joins:</a:t>
            </a:r>
          </a:p>
          <a:p>
            <a:pPr lvl="1"/>
            <a:r>
              <a:rPr lang="en-US" sz="1800" dirty="0" smtClean="0">
                <a:latin typeface="+mj-lt"/>
              </a:rPr>
              <a:t>Outer-Join</a:t>
            </a:r>
          </a:p>
          <a:p>
            <a:pPr lvl="2"/>
            <a:r>
              <a:rPr lang="en-US" sz="1800" dirty="0" smtClean="0">
                <a:latin typeface="+mj-lt"/>
              </a:rPr>
              <a:t>Example : LEFT Outer Join</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
        <p:nvSpPr>
          <p:cNvPr id="7" name="Rounded Rectangle 6"/>
          <p:cNvSpPr/>
          <p:nvPr/>
        </p:nvSpPr>
        <p:spPr bwMode="auto">
          <a:xfrm>
            <a:off x="838200" y="2792718"/>
            <a:ext cx="7315200" cy="2743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tabLst>
                <a:tab pos="857250" algn="l"/>
                <a:tab pos="1890713" algn="l"/>
              </a:tabLst>
            </a:pPr>
            <a:r>
              <a:rPr lang="en-US" dirty="0">
                <a:solidFill>
                  <a:schemeClr val="tx1">
                    <a:lumMod val="95000"/>
                    <a:lumOff val="5000"/>
                  </a:schemeClr>
                </a:solidFill>
                <a:latin typeface="+mj-lt"/>
                <a:cs typeface="Times New Roman" pitchFamily="18" charset="0"/>
              </a:rPr>
              <a:t>SELECT </a:t>
            </a:r>
            <a:r>
              <a:rPr lang="en-US" dirty="0" err="1">
                <a:solidFill>
                  <a:schemeClr val="tx1">
                    <a:lumMod val="95000"/>
                    <a:lumOff val="5000"/>
                  </a:schemeClr>
                </a:solidFill>
                <a:latin typeface="+mj-lt"/>
                <a:cs typeface="Times New Roman" pitchFamily="18" charset="0"/>
              </a:rPr>
              <a:t>e.last_name</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e.department_id,d.department_name</a:t>
            </a:r>
            <a:endParaRPr lang="en-US" dirty="0">
              <a:solidFill>
                <a:schemeClr val="tx1">
                  <a:lumMod val="95000"/>
                  <a:lumOff val="5000"/>
                </a:schemeClr>
              </a:solidFill>
              <a:latin typeface="+mj-lt"/>
              <a:cs typeface="Times New Roman" pitchFamily="18" charset="0"/>
            </a:endParaRPr>
          </a:p>
          <a:p>
            <a:pPr>
              <a:tabLst>
                <a:tab pos="857250" algn="l"/>
                <a:tab pos="1890713" algn="l"/>
              </a:tabLst>
            </a:pPr>
            <a:r>
              <a:rPr lang="en-US" dirty="0">
                <a:solidFill>
                  <a:schemeClr val="tx1">
                    <a:lumMod val="95000"/>
                    <a:lumOff val="5000"/>
                  </a:schemeClr>
                </a:solidFill>
                <a:latin typeface="+mj-lt"/>
                <a:cs typeface="Times New Roman" pitchFamily="18" charset="0"/>
              </a:rPr>
              <a:t>FROM employees e, departments d</a:t>
            </a:r>
          </a:p>
          <a:p>
            <a:pPr>
              <a:tabLst>
                <a:tab pos="857250" algn="l"/>
                <a:tab pos="1890713" algn="l"/>
              </a:tabLst>
            </a:pPr>
            <a:r>
              <a:rPr lang="en-US" dirty="0">
                <a:solidFill>
                  <a:schemeClr val="tx1">
                    <a:lumMod val="95000"/>
                    <a:lumOff val="5000"/>
                  </a:schemeClr>
                </a:solidFill>
                <a:latin typeface="+mj-lt"/>
                <a:cs typeface="Times New Roman" pitchFamily="18" charset="0"/>
              </a:rPr>
              <a:t>WHERE </a:t>
            </a:r>
            <a:r>
              <a:rPr lang="en-US" dirty="0" err="1">
                <a:solidFill>
                  <a:schemeClr val="tx1">
                    <a:lumMod val="95000"/>
                    <a:lumOff val="5000"/>
                  </a:schemeClr>
                </a:solidFill>
                <a:latin typeface="+mj-lt"/>
                <a:cs typeface="Times New Roman" pitchFamily="18" charset="0"/>
              </a:rPr>
              <a:t>e.department_id</a:t>
            </a:r>
            <a:r>
              <a:rPr lang="en-US" dirty="0">
                <a:solidFill>
                  <a:schemeClr val="tx1">
                    <a:lumMod val="95000"/>
                    <a:lumOff val="5000"/>
                  </a:schemeClr>
                </a:solidFill>
                <a:latin typeface="+mj-lt"/>
                <a:cs typeface="Times New Roman" pitchFamily="18" charset="0"/>
              </a:rPr>
              <a:t>(+) = </a:t>
            </a:r>
            <a:r>
              <a:rPr lang="en-US" dirty="0" err="1">
                <a:solidFill>
                  <a:schemeClr val="tx1">
                    <a:lumMod val="95000"/>
                    <a:lumOff val="5000"/>
                  </a:schemeClr>
                </a:solidFill>
                <a:latin typeface="+mj-lt"/>
                <a:cs typeface="Times New Roman" pitchFamily="18" charset="0"/>
              </a:rPr>
              <a:t>d.department_id</a:t>
            </a:r>
            <a:r>
              <a:rPr lang="en-US" dirty="0">
                <a:solidFill>
                  <a:schemeClr val="tx1">
                    <a:lumMod val="95000"/>
                    <a:lumOff val="5000"/>
                  </a:schemeClr>
                </a:solidFill>
                <a:latin typeface="+mj-lt"/>
                <a:cs typeface="Times New Roman" pitchFamily="18" charset="0"/>
              </a:rPr>
              <a:t>; </a:t>
            </a:r>
          </a:p>
          <a:p>
            <a:pPr algn="ctr">
              <a:tabLst>
                <a:tab pos="857250" algn="l"/>
                <a:tab pos="1890713" algn="l"/>
              </a:tabLst>
            </a:pPr>
            <a:r>
              <a:rPr lang="en-US" dirty="0">
                <a:solidFill>
                  <a:schemeClr val="tx1">
                    <a:lumMod val="95000"/>
                    <a:lumOff val="5000"/>
                  </a:schemeClr>
                </a:solidFill>
                <a:latin typeface="+mj-lt"/>
                <a:cs typeface="Times New Roman" pitchFamily="18" charset="0"/>
              </a:rPr>
              <a:t>OR</a:t>
            </a:r>
          </a:p>
          <a:p>
            <a:pPr>
              <a:tabLst>
                <a:tab pos="857250" algn="l"/>
                <a:tab pos="1890713" algn="l"/>
              </a:tabLst>
            </a:pPr>
            <a:r>
              <a:rPr lang="en-US" dirty="0">
                <a:solidFill>
                  <a:schemeClr val="tx1">
                    <a:lumMod val="95000"/>
                    <a:lumOff val="5000"/>
                  </a:schemeClr>
                </a:solidFill>
                <a:latin typeface="+mj-lt"/>
                <a:cs typeface="Times New Roman" pitchFamily="18" charset="0"/>
              </a:rPr>
              <a:t>SELECT </a:t>
            </a:r>
            <a:r>
              <a:rPr lang="en-US" dirty="0" err="1">
                <a:solidFill>
                  <a:schemeClr val="tx1">
                    <a:lumMod val="95000"/>
                    <a:lumOff val="5000"/>
                  </a:schemeClr>
                </a:solidFill>
                <a:latin typeface="+mj-lt"/>
                <a:cs typeface="Times New Roman" pitchFamily="18" charset="0"/>
              </a:rPr>
              <a:t>e.last_name</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e.department_id</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d.department_name</a:t>
            </a:r>
            <a:endParaRPr lang="en-US" dirty="0">
              <a:solidFill>
                <a:schemeClr val="tx1">
                  <a:lumMod val="95000"/>
                  <a:lumOff val="5000"/>
                </a:schemeClr>
              </a:solidFill>
              <a:latin typeface="+mj-lt"/>
              <a:cs typeface="Times New Roman" pitchFamily="18" charset="0"/>
            </a:endParaRPr>
          </a:p>
          <a:p>
            <a:pPr>
              <a:tabLst>
                <a:tab pos="857250" algn="l"/>
                <a:tab pos="1890713" algn="l"/>
              </a:tabLst>
            </a:pPr>
            <a:r>
              <a:rPr lang="en-US" dirty="0">
                <a:solidFill>
                  <a:schemeClr val="tx1">
                    <a:lumMod val="95000"/>
                    <a:lumOff val="5000"/>
                  </a:schemeClr>
                </a:solidFill>
                <a:latin typeface="+mj-lt"/>
                <a:cs typeface="Times New Roman" pitchFamily="18" charset="0"/>
              </a:rPr>
              <a:t>FROM employees e</a:t>
            </a:r>
          </a:p>
          <a:p>
            <a:pPr>
              <a:tabLst>
                <a:tab pos="857250" algn="l"/>
                <a:tab pos="1890713" algn="l"/>
              </a:tabLst>
            </a:pPr>
            <a:r>
              <a:rPr lang="en-US" dirty="0">
                <a:solidFill>
                  <a:schemeClr val="tx1">
                    <a:lumMod val="95000"/>
                    <a:lumOff val="5000"/>
                  </a:schemeClr>
                </a:solidFill>
                <a:latin typeface="+mj-lt"/>
                <a:cs typeface="Times New Roman" pitchFamily="18" charset="0"/>
              </a:rPr>
              <a:t>LEFT JOIN departments d</a:t>
            </a:r>
          </a:p>
          <a:p>
            <a:pPr>
              <a:tabLst>
                <a:tab pos="857250" algn="l"/>
                <a:tab pos="1890713" algn="l"/>
              </a:tabLst>
            </a:pPr>
            <a:r>
              <a:rPr lang="en-US" dirty="0">
                <a:solidFill>
                  <a:schemeClr val="tx1">
                    <a:lumMod val="95000"/>
                    <a:lumOff val="5000"/>
                  </a:schemeClr>
                </a:solidFill>
                <a:latin typeface="+mj-lt"/>
                <a:cs typeface="Times New Roman" pitchFamily="18" charset="0"/>
              </a:rPr>
              <a:t>ON </a:t>
            </a:r>
            <a:r>
              <a:rPr lang="en-US" dirty="0" err="1">
                <a:solidFill>
                  <a:schemeClr val="tx1">
                    <a:lumMod val="95000"/>
                    <a:lumOff val="5000"/>
                  </a:schemeClr>
                </a:solidFill>
                <a:latin typeface="+mj-lt"/>
                <a:cs typeface="Times New Roman" pitchFamily="18" charset="0"/>
              </a:rPr>
              <a:t>e.department_id</a:t>
            </a:r>
            <a:r>
              <a:rPr lang="en-US" dirty="0">
                <a:solidFill>
                  <a:schemeClr val="tx1">
                    <a:lumMod val="95000"/>
                    <a:lumOff val="5000"/>
                  </a:schemeClr>
                </a:solidFill>
                <a:latin typeface="+mj-lt"/>
                <a:cs typeface="Times New Roman" pitchFamily="18" charset="0"/>
              </a:rPr>
              <a:t>(+) = </a:t>
            </a:r>
            <a:r>
              <a:rPr lang="en-US" dirty="0" err="1">
                <a:solidFill>
                  <a:schemeClr val="tx1">
                    <a:lumMod val="95000"/>
                    <a:lumOff val="5000"/>
                  </a:schemeClr>
                </a:solidFill>
                <a:latin typeface="+mj-lt"/>
                <a:cs typeface="Times New Roman" pitchFamily="18" charset="0"/>
              </a:rPr>
              <a:t>d.department_id</a:t>
            </a:r>
            <a:r>
              <a:rPr lang="en-US" dirty="0">
                <a:solidFill>
                  <a:schemeClr val="tx1">
                    <a:lumMod val="95000"/>
                    <a:lumOff val="5000"/>
                  </a:schemeClr>
                </a:solidFill>
                <a:latin typeface="+mj-lt"/>
                <a:cs typeface="Times New Roman" pitchFamily="18" charset="0"/>
              </a:rPr>
              <a:t>; </a:t>
            </a:r>
          </a:p>
          <a:p>
            <a:pPr>
              <a:tabLst>
                <a:tab pos="857250" algn="l"/>
                <a:tab pos="1890713" algn="l"/>
              </a:tabLst>
            </a:pPr>
            <a:endParaRPr lang="en-US" dirty="0">
              <a:solidFill>
                <a:schemeClr val="tx1">
                  <a:lumMod val="95000"/>
                  <a:lumOff val="5000"/>
                </a:schemeClr>
              </a:solidFill>
              <a:latin typeface="+mj-lt"/>
              <a:cs typeface="Times New Roman" pitchFamily="18" charset="0"/>
            </a:endParaRPr>
          </a:p>
          <a:p>
            <a:pPr algn="ctr">
              <a:tabLst>
                <a:tab pos="857250" algn="l"/>
                <a:tab pos="1890713" algn="l"/>
              </a:tabLst>
            </a:pPr>
            <a:endParaRPr lang="en-US" dirty="0">
              <a:solidFill>
                <a:schemeClr val="tx1">
                  <a:lumMod val="95000"/>
                  <a:lumOff val="5000"/>
                </a:schemeClr>
              </a:solidFill>
              <a:latin typeface="+mj-lt"/>
              <a:cs typeface="Times New Roman" pitchFamily="18" charset="0"/>
            </a:endParaRPr>
          </a:p>
          <a:p>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p:txBody>
      </p:sp>
      <p:pic>
        <p:nvPicPr>
          <p:cNvPr id="8" name="Picture 7" descr="LEFT_OUTER_JOIN.png"/>
          <p:cNvPicPr>
            <a:picLocks noChangeAspect="1"/>
          </p:cNvPicPr>
          <p:nvPr/>
        </p:nvPicPr>
        <p:blipFill>
          <a:blip r:embed="rId4"/>
          <a:stretch>
            <a:fillRect/>
          </a:stretch>
        </p:blipFill>
        <p:spPr>
          <a:xfrm>
            <a:off x="8966200" y="2792718"/>
            <a:ext cx="2438400" cy="1623036"/>
          </a:xfrm>
          <a:prstGeom prst="rect">
            <a:avLst/>
          </a:prstGeom>
        </p:spPr>
      </p:pic>
    </p:spTree>
    <p:extLst>
      <p:ext uri="{BB962C8B-B14F-4D97-AF65-F5344CB8AC3E}">
        <p14:creationId xmlns:p14="http://schemas.microsoft.com/office/powerpoint/2010/main" val="36221683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7171" name="Rectangle 3"/>
          <p:cNvSpPr>
            <a:spLocks noGrp="1" noChangeArrowheads="1"/>
          </p:cNvSpPr>
          <p:nvPr>
            <p:ph type="body" idx="4294967295"/>
          </p:nvPr>
        </p:nvSpPr>
        <p:spPr>
          <a:xfrm>
            <a:off x="0" y="981075"/>
            <a:ext cx="8661400" cy="5410200"/>
          </a:xfrm>
        </p:spPr>
        <p:txBody>
          <a:bodyPr/>
          <a:lstStyle/>
          <a:p>
            <a:r>
              <a:rPr lang="en-US" sz="1800" dirty="0"/>
              <a:t>Joins:</a:t>
            </a:r>
          </a:p>
          <a:p>
            <a:pPr lvl="1"/>
            <a:r>
              <a:rPr lang="en-US" sz="1800" dirty="0">
                <a:latin typeface="+mj-lt"/>
              </a:rPr>
              <a:t>Outer-Join</a:t>
            </a:r>
          </a:p>
          <a:p>
            <a:pPr lvl="2"/>
            <a:r>
              <a:rPr lang="en-US" sz="1800" dirty="0" smtClean="0">
                <a:latin typeface="+mj-lt"/>
              </a:rPr>
              <a:t>Example : RIGHT Outer Join</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
        <p:nvSpPr>
          <p:cNvPr id="7" name="Rounded Rectangle 6"/>
          <p:cNvSpPr/>
          <p:nvPr/>
        </p:nvSpPr>
        <p:spPr bwMode="auto">
          <a:xfrm>
            <a:off x="584200" y="2246022"/>
            <a:ext cx="7636331" cy="3659477"/>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spcAft>
                <a:spcPts val="1200"/>
              </a:spcAft>
              <a:buFont typeface="Wingdings" panose="05000000000000000000" pitchFamily="2" charset="2"/>
              <a:tabLst>
                <a:tab pos="857250" algn="l"/>
                <a:tab pos="1890713" algn="l"/>
              </a:tabLst>
            </a:pPr>
            <a:r>
              <a:rPr lang="en-US" b="1" dirty="0">
                <a:solidFill>
                  <a:schemeClr val="tx1">
                    <a:lumMod val="75000"/>
                    <a:lumOff val="25000"/>
                  </a:schemeClr>
                </a:solidFill>
                <a:latin typeface="+mj-lt"/>
              </a:rPr>
              <a:t>SELECT </a:t>
            </a:r>
            <a:r>
              <a:rPr lang="en-US" b="1" dirty="0" err="1">
                <a:solidFill>
                  <a:schemeClr val="tx1">
                    <a:lumMod val="75000"/>
                    <a:lumOff val="25000"/>
                  </a:schemeClr>
                </a:solidFill>
                <a:latin typeface="+mj-lt"/>
              </a:rPr>
              <a:t>e.last_name</a:t>
            </a:r>
            <a:r>
              <a:rPr lang="en-US" b="1" dirty="0">
                <a:solidFill>
                  <a:schemeClr val="tx1">
                    <a:lumMod val="75000"/>
                    <a:lumOff val="25000"/>
                  </a:schemeClr>
                </a:solidFill>
                <a:latin typeface="+mj-lt"/>
              </a:rPr>
              <a:t>, </a:t>
            </a:r>
            <a:r>
              <a:rPr lang="en-US" b="1" dirty="0" err="1">
                <a:solidFill>
                  <a:schemeClr val="tx1">
                    <a:lumMod val="75000"/>
                    <a:lumOff val="25000"/>
                  </a:schemeClr>
                </a:solidFill>
                <a:latin typeface="+mj-lt"/>
              </a:rPr>
              <a:t>e.department_id</a:t>
            </a:r>
            <a:r>
              <a:rPr lang="en-US" b="1" dirty="0">
                <a:solidFill>
                  <a:schemeClr val="tx1">
                    <a:lumMod val="75000"/>
                    <a:lumOff val="25000"/>
                  </a:schemeClr>
                </a:solidFill>
                <a:latin typeface="+mj-lt"/>
              </a:rPr>
              <a:t>, </a:t>
            </a:r>
            <a:r>
              <a:rPr lang="en-US" b="1" dirty="0" err="1">
                <a:solidFill>
                  <a:schemeClr val="tx1">
                    <a:lumMod val="75000"/>
                    <a:lumOff val="25000"/>
                  </a:schemeClr>
                </a:solidFill>
                <a:latin typeface="+mj-lt"/>
              </a:rPr>
              <a:t>d.department_name</a:t>
            </a:r>
            <a:endParaRPr lang="en-US" b="1" dirty="0">
              <a:solidFill>
                <a:schemeClr val="tx1">
                  <a:lumMod val="75000"/>
                  <a:lumOff val="25000"/>
                </a:schemeClr>
              </a:solidFill>
              <a:latin typeface="+mj-lt"/>
            </a:endParaRPr>
          </a:p>
          <a:p>
            <a:pPr>
              <a:spcAft>
                <a:spcPts val="1200"/>
              </a:spcAft>
              <a:buFont typeface="Wingdings" panose="05000000000000000000" pitchFamily="2" charset="2"/>
              <a:tabLst>
                <a:tab pos="857250" algn="l"/>
                <a:tab pos="1890713" algn="l"/>
              </a:tabLst>
            </a:pPr>
            <a:r>
              <a:rPr lang="en-US" b="1" dirty="0">
                <a:solidFill>
                  <a:schemeClr val="tx1">
                    <a:lumMod val="75000"/>
                    <a:lumOff val="25000"/>
                  </a:schemeClr>
                </a:solidFill>
                <a:latin typeface="+mj-lt"/>
              </a:rPr>
              <a:t>FROM employees e, departments d</a:t>
            </a:r>
          </a:p>
          <a:p>
            <a:pPr>
              <a:spcAft>
                <a:spcPts val="1200"/>
              </a:spcAft>
              <a:buFont typeface="Wingdings" panose="05000000000000000000" pitchFamily="2" charset="2"/>
              <a:tabLst>
                <a:tab pos="857250" algn="l"/>
                <a:tab pos="1890713" algn="l"/>
              </a:tabLst>
            </a:pPr>
            <a:r>
              <a:rPr lang="en-US" b="1" dirty="0">
                <a:solidFill>
                  <a:schemeClr val="tx1">
                    <a:lumMod val="75000"/>
                    <a:lumOff val="25000"/>
                  </a:schemeClr>
                </a:solidFill>
                <a:latin typeface="+mj-lt"/>
              </a:rPr>
              <a:t>WHERE </a:t>
            </a:r>
            <a:r>
              <a:rPr lang="en-US" b="1" dirty="0" err="1">
                <a:solidFill>
                  <a:schemeClr val="tx1">
                    <a:lumMod val="75000"/>
                    <a:lumOff val="25000"/>
                  </a:schemeClr>
                </a:solidFill>
                <a:latin typeface="+mj-lt"/>
              </a:rPr>
              <a:t>e.department_id</a:t>
            </a:r>
            <a:r>
              <a:rPr lang="en-US" b="1" dirty="0">
                <a:solidFill>
                  <a:schemeClr val="tx1">
                    <a:lumMod val="75000"/>
                    <a:lumOff val="25000"/>
                  </a:schemeClr>
                </a:solidFill>
                <a:latin typeface="+mj-lt"/>
              </a:rPr>
              <a:t> = </a:t>
            </a:r>
            <a:r>
              <a:rPr lang="en-US" b="1" dirty="0" err="1">
                <a:solidFill>
                  <a:schemeClr val="tx1">
                    <a:lumMod val="75000"/>
                    <a:lumOff val="25000"/>
                  </a:schemeClr>
                </a:solidFill>
                <a:latin typeface="+mj-lt"/>
              </a:rPr>
              <a:t>d.department_id</a:t>
            </a:r>
            <a:r>
              <a:rPr lang="en-US" b="1" dirty="0">
                <a:solidFill>
                  <a:schemeClr val="tx1">
                    <a:lumMod val="75000"/>
                    <a:lumOff val="25000"/>
                  </a:schemeClr>
                </a:solidFill>
                <a:latin typeface="+mj-lt"/>
              </a:rPr>
              <a:t>(+); </a:t>
            </a:r>
          </a:p>
          <a:p>
            <a:pPr>
              <a:spcAft>
                <a:spcPts val="1200"/>
              </a:spcAft>
              <a:buFont typeface="Wingdings" panose="05000000000000000000" pitchFamily="2" charset="2"/>
              <a:tabLst>
                <a:tab pos="857250" algn="l"/>
                <a:tab pos="1890713" algn="l"/>
              </a:tabLst>
            </a:pPr>
            <a:r>
              <a:rPr lang="en-US" b="1" dirty="0">
                <a:solidFill>
                  <a:schemeClr val="tx1">
                    <a:lumMod val="75000"/>
                    <a:lumOff val="25000"/>
                  </a:schemeClr>
                </a:solidFill>
                <a:latin typeface="+mj-lt"/>
              </a:rPr>
              <a:t>OR</a:t>
            </a:r>
          </a:p>
          <a:p>
            <a:pPr>
              <a:spcAft>
                <a:spcPts val="1200"/>
              </a:spcAft>
              <a:buFont typeface="Wingdings" panose="05000000000000000000" pitchFamily="2" charset="2"/>
              <a:tabLst>
                <a:tab pos="857250" algn="l"/>
                <a:tab pos="1890713" algn="l"/>
              </a:tabLst>
            </a:pPr>
            <a:r>
              <a:rPr lang="en-US" b="1" dirty="0">
                <a:solidFill>
                  <a:schemeClr val="tx1">
                    <a:lumMod val="75000"/>
                    <a:lumOff val="25000"/>
                  </a:schemeClr>
                </a:solidFill>
                <a:latin typeface="+mj-lt"/>
              </a:rPr>
              <a:t>SELECT </a:t>
            </a:r>
            <a:r>
              <a:rPr lang="en-US" b="1" dirty="0" err="1">
                <a:solidFill>
                  <a:schemeClr val="tx1">
                    <a:lumMod val="75000"/>
                    <a:lumOff val="25000"/>
                  </a:schemeClr>
                </a:solidFill>
                <a:latin typeface="+mj-lt"/>
              </a:rPr>
              <a:t>e.last_name</a:t>
            </a:r>
            <a:r>
              <a:rPr lang="en-US" b="1" dirty="0">
                <a:solidFill>
                  <a:schemeClr val="tx1">
                    <a:lumMod val="75000"/>
                    <a:lumOff val="25000"/>
                  </a:schemeClr>
                </a:solidFill>
                <a:latin typeface="+mj-lt"/>
              </a:rPr>
              <a:t>, </a:t>
            </a:r>
            <a:r>
              <a:rPr lang="en-US" b="1" dirty="0" err="1">
                <a:solidFill>
                  <a:schemeClr val="tx1">
                    <a:lumMod val="75000"/>
                    <a:lumOff val="25000"/>
                  </a:schemeClr>
                </a:solidFill>
                <a:latin typeface="+mj-lt"/>
              </a:rPr>
              <a:t>e.department_id</a:t>
            </a:r>
            <a:r>
              <a:rPr lang="en-US" b="1" dirty="0">
                <a:solidFill>
                  <a:schemeClr val="tx1">
                    <a:lumMod val="75000"/>
                    <a:lumOff val="25000"/>
                  </a:schemeClr>
                </a:solidFill>
                <a:latin typeface="+mj-lt"/>
              </a:rPr>
              <a:t>, </a:t>
            </a:r>
            <a:r>
              <a:rPr lang="en-US" b="1" dirty="0" err="1">
                <a:solidFill>
                  <a:schemeClr val="tx1">
                    <a:lumMod val="75000"/>
                    <a:lumOff val="25000"/>
                  </a:schemeClr>
                </a:solidFill>
                <a:latin typeface="+mj-lt"/>
              </a:rPr>
              <a:t>d.department_name</a:t>
            </a:r>
            <a:endParaRPr lang="en-US" b="1" dirty="0">
              <a:solidFill>
                <a:schemeClr val="tx1">
                  <a:lumMod val="75000"/>
                  <a:lumOff val="25000"/>
                </a:schemeClr>
              </a:solidFill>
              <a:latin typeface="+mj-lt"/>
            </a:endParaRPr>
          </a:p>
          <a:p>
            <a:pPr>
              <a:spcAft>
                <a:spcPts val="1200"/>
              </a:spcAft>
              <a:buFont typeface="Wingdings" panose="05000000000000000000" pitchFamily="2" charset="2"/>
              <a:tabLst>
                <a:tab pos="857250" algn="l"/>
                <a:tab pos="1890713" algn="l"/>
              </a:tabLst>
            </a:pPr>
            <a:r>
              <a:rPr lang="en-US" b="1" dirty="0">
                <a:solidFill>
                  <a:schemeClr val="tx1">
                    <a:lumMod val="75000"/>
                    <a:lumOff val="25000"/>
                  </a:schemeClr>
                </a:solidFill>
                <a:latin typeface="+mj-lt"/>
              </a:rPr>
              <a:t>FROM employees e</a:t>
            </a:r>
          </a:p>
          <a:p>
            <a:pPr>
              <a:spcAft>
                <a:spcPts val="1200"/>
              </a:spcAft>
              <a:buFont typeface="Wingdings" panose="05000000000000000000" pitchFamily="2" charset="2"/>
              <a:tabLst>
                <a:tab pos="857250" algn="l"/>
                <a:tab pos="1890713" algn="l"/>
              </a:tabLst>
            </a:pPr>
            <a:r>
              <a:rPr lang="en-US" b="1" dirty="0">
                <a:solidFill>
                  <a:schemeClr val="tx1">
                    <a:lumMod val="75000"/>
                    <a:lumOff val="25000"/>
                  </a:schemeClr>
                </a:solidFill>
                <a:latin typeface="+mj-lt"/>
              </a:rPr>
              <a:t>RIGHT JOIN departments d</a:t>
            </a:r>
          </a:p>
          <a:p>
            <a:pPr>
              <a:spcAft>
                <a:spcPts val="1200"/>
              </a:spcAft>
              <a:buFont typeface="Wingdings" panose="05000000000000000000" pitchFamily="2" charset="2"/>
              <a:tabLst>
                <a:tab pos="857250" algn="l"/>
                <a:tab pos="1890713" algn="l"/>
              </a:tabLst>
            </a:pPr>
            <a:r>
              <a:rPr lang="en-US" b="1" dirty="0">
                <a:solidFill>
                  <a:schemeClr val="tx1">
                    <a:lumMod val="75000"/>
                    <a:lumOff val="25000"/>
                  </a:schemeClr>
                </a:solidFill>
                <a:latin typeface="+mj-lt"/>
              </a:rPr>
              <a:t>ON </a:t>
            </a:r>
            <a:r>
              <a:rPr lang="en-US" b="1" dirty="0" err="1">
                <a:solidFill>
                  <a:schemeClr val="tx1">
                    <a:lumMod val="75000"/>
                    <a:lumOff val="25000"/>
                  </a:schemeClr>
                </a:solidFill>
                <a:latin typeface="+mj-lt"/>
              </a:rPr>
              <a:t>e.department_id</a:t>
            </a:r>
            <a:r>
              <a:rPr lang="en-US" b="1" dirty="0">
                <a:solidFill>
                  <a:schemeClr val="tx1">
                    <a:lumMod val="75000"/>
                    <a:lumOff val="25000"/>
                  </a:schemeClr>
                </a:solidFill>
                <a:latin typeface="+mj-lt"/>
              </a:rPr>
              <a:t>(+) = </a:t>
            </a:r>
            <a:r>
              <a:rPr lang="en-US" b="1" dirty="0" err="1">
                <a:solidFill>
                  <a:schemeClr val="tx1">
                    <a:lumMod val="75000"/>
                    <a:lumOff val="25000"/>
                  </a:schemeClr>
                </a:solidFill>
                <a:latin typeface="+mj-lt"/>
              </a:rPr>
              <a:t>d.department_id</a:t>
            </a:r>
            <a:r>
              <a:rPr lang="en-US" b="1" dirty="0">
                <a:solidFill>
                  <a:schemeClr val="tx1">
                    <a:lumMod val="75000"/>
                    <a:lumOff val="25000"/>
                  </a:schemeClr>
                </a:solidFill>
                <a:latin typeface="+mj-lt"/>
              </a:rPr>
              <a:t>; </a:t>
            </a:r>
          </a:p>
          <a:p>
            <a:pPr>
              <a:tabLst>
                <a:tab pos="857250" algn="l"/>
                <a:tab pos="1890713" algn="l"/>
              </a:tabLst>
            </a:pPr>
            <a:endParaRPr lang="en-US" dirty="0">
              <a:solidFill>
                <a:schemeClr val="tx1">
                  <a:lumMod val="95000"/>
                  <a:lumOff val="5000"/>
                </a:schemeClr>
              </a:solidFill>
              <a:latin typeface="+mj-lt"/>
              <a:cs typeface="Times New Roman" pitchFamily="18" charset="0"/>
            </a:endParaRPr>
          </a:p>
          <a:p>
            <a:pPr algn="ctr">
              <a:tabLst>
                <a:tab pos="857250" algn="l"/>
                <a:tab pos="1890713" algn="l"/>
              </a:tabLst>
            </a:pPr>
            <a:endParaRPr lang="en-US" dirty="0">
              <a:solidFill>
                <a:schemeClr val="tx1">
                  <a:lumMod val="95000"/>
                  <a:lumOff val="5000"/>
                </a:schemeClr>
              </a:solidFill>
              <a:latin typeface="+mj-lt"/>
              <a:cs typeface="Times New Roman" pitchFamily="18" charset="0"/>
            </a:endParaRPr>
          </a:p>
          <a:p>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p:txBody>
      </p:sp>
      <p:grpSp>
        <p:nvGrpSpPr>
          <p:cNvPr id="12" name="Group 11"/>
          <p:cNvGrpSpPr/>
          <p:nvPr/>
        </p:nvGrpSpPr>
        <p:grpSpPr>
          <a:xfrm>
            <a:off x="8648701" y="3111500"/>
            <a:ext cx="2449124" cy="1627632"/>
            <a:chOff x="3048001" y="4724400"/>
            <a:chExt cx="2449124" cy="1627632"/>
          </a:xfrm>
        </p:grpSpPr>
        <p:pic>
          <p:nvPicPr>
            <p:cNvPr id="10" name="Picture 9" descr="INNER_JOIN.png"/>
            <p:cNvPicPr>
              <a:picLocks noChangeAspect="1"/>
            </p:cNvPicPr>
            <p:nvPr/>
          </p:nvPicPr>
          <p:blipFill>
            <a:blip r:embed="rId4"/>
            <a:srcRect r="50062"/>
            <a:stretch>
              <a:fillRect/>
            </a:stretch>
          </p:blipFill>
          <p:spPr>
            <a:xfrm>
              <a:off x="3048001" y="4724400"/>
              <a:ext cx="1219199" cy="1617363"/>
            </a:xfrm>
            <a:prstGeom prst="rect">
              <a:avLst/>
            </a:prstGeom>
          </p:spPr>
        </p:pic>
        <p:pic>
          <p:nvPicPr>
            <p:cNvPr id="11" name="Picture 10" descr="FULL_OUTER_JOIN.png"/>
            <p:cNvPicPr>
              <a:picLocks noChangeAspect="1"/>
            </p:cNvPicPr>
            <p:nvPr/>
          </p:nvPicPr>
          <p:blipFill>
            <a:blip r:embed="rId5"/>
            <a:srcRect l="49781"/>
            <a:stretch>
              <a:fillRect/>
            </a:stretch>
          </p:blipFill>
          <p:spPr>
            <a:xfrm>
              <a:off x="4267200" y="4724400"/>
              <a:ext cx="1229925" cy="1627632"/>
            </a:xfrm>
            <a:prstGeom prst="rect">
              <a:avLst/>
            </a:prstGeom>
          </p:spPr>
        </p:pic>
      </p:grpSp>
    </p:spTree>
    <p:extLst>
      <p:ext uri="{BB962C8B-B14F-4D97-AF65-F5344CB8AC3E}">
        <p14:creationId xmlns:p14="http://schemas.microsoft.com/office/powerpoint/2010/main" val="28157955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1147763"/>
            <a:ext cx="8661400" cy="5410200"/>
          </a:xfrm>
        </p:spPr>
        <p:txBody>
          <a:bodyPr/>
          <a:lstStyle/>
          <a:p>
            <a:pPr lvl="2"/>
            <a:r>
              <a:rPr lang="en-US" sz="1800" dirty="0">
                <a:latin typeface="+mj-lt"/>
              </a:rPr>
              <a:t>Joins:</a:t>
            </a:r>
          </a:p>
          <a:p>
            <a:pPr lvl="2"/>
            <a:r>
              <a:rPr lang="en-US" sz="1800" dirty="0">
                <a:latin typeface="+mj-lt"/>
              </a:rPr>
              <a:t>Outer-Join</a:t>
            </a:r>
          </a:p>
          <a:p>
            <a:pPr lvl="2"/>
            <a:r>
              <a:rPr lang="en-US" sz="1800" dirty="0" smtClean="0">
                <a:latin typeface="+mj-lt"/>
              </a:rPr>
              <a:t>Example : FULL Outer Join</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
        <p:nvSpPr>
          <p:cNvPr id="7" name="Rounded Rectangle 6"/>
          <p:cNvSpPr/>
          <p:nvPr/>
        </p:nvSpPr>
        <p:spPr bwMode="auto">
          <a:xfrm>
            <a:off x="838200" y="2921000"/>
            <a:ext cx="6705600" cy="1864658"/>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tabLst>
                <a:tab pos="857250" algn="l"/>
                <a:tab pos="1890713" algn="l"/>
              </a:tabLst>
            </a:pPr>
            <a:r>
              <a:rPr lang="en-US" dirty="0">
                <a:solidFill>
                  <a:schemeClr val="tx1">
                    <a:lumMod val="95000"/>
                    <a:lumOff val="5000"/>
                  </a:schemeClr>
                </a:solidFill>
                <a:latin typeface="+mj-lt"/>
                <a:cs typeface="Times New Roman" pitchFamily="18" charset="0"/>
              </a:rPr>
              <a:t>SELECT </a:t>
            </a:r>
            <a:r>
              <a:rPr lang="en-US" dirty="0" err="1">
                <a:solidFill>
                  <a:schemeClr val="tx1">
                    <a:lumMod val="95000"/>
                    <a:lumOff val="5000"/>
                  </a:schemeClr>
                </a:solidFill>
                <a:latin typeface="+mj-lt"/>
                <a:cs typeface="Times New Roman" pitchFamily="18" charset="0"/>
              </a:rPr>
              <a:t>e.last_name</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e.department_id</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d.department_name</a:t>
            </a:r>
            <a:endParaRPr lang="en-US" dirty="0">
              <a:solidFill>
                <a:schemeClr val="tx1">
                  <a:lumMod val="95000"/>
                  <a:lumOff val="5000"/>
                </a:schemeClr>
              </a:solidFill>
              <a:latin typeface="+mj-lt"/>
              <a:cs typeface="Times New Roman" pitchFamily="18" charset="0"/>
            </a:endParaRPr>
          </a:p>
          <a:p>
            <a:pPr>
              <a:tabLst>
                <a:tab pos="857250" algn="l"/>
                <a:tab pos="1890713" algn="l"/>
              </a:tabLst>
            </a:pPr>
            <a:r>
              <a:rPr lang="en-US" dirty="0">
                <a:solidFill>
                  <a:schemeClr val="tx1">
                    <a:lumMod val="95000"/>
                    <a:lumOff val="5000"/>
                  </a:schemeClr>
                </a:solidFill>
                <a:latin typeface="+mj-lt"/>
                <a:cs typeface="Times New Roman" pitchFamily="18" charset="0"/>
              </a:rPr>
              <a:t>FROM employees e</a:t>
            </a:r>
          </a:p>
          <a:p>
            <a:pPr>
              <a:tabLst>
                <a:tab pos="857250" algn="l"/>
                <a:tab pos="1890713" algn="l"/>
              </a:tabLst>
            </a:pPr>
            <a:r>
              <a:rPr lang="en-US" dirty="0">
                <a:solidFill>
                  <a:schemeClr val="tx1">
                    <a:lumMod val="95000"/>
                    <a:lumOff val="5000"/>
                  </a:schemeClr>
                </a:solidFill>
                <a:latin typeface="+mj-lt"/>
                <a:cs typeface="Times New Roman" pitchFamily="18" charset="0"/>
              </a:rPr>
              <a:t>FULL JOIN departments d</a:t>
            </a:r>
          </a:p>
          <a:p>
            <a:pPr>
              <a:tabLst>
                <a:tab pos="857250" algn="l"/>
                <a:tab pos="1890713" algn="l"/>
              </a:tabLst>
            </a:pPr>
            <a:r>
              <a:rPr lang="en-US" dirty="0">
                <a:solidFill>
                  <a:schemeClr val="tx1">
                    <a:lumMod val="95000"/>
                    <a:lumOff val="5000"/>
                  </a:schemeClr>
                </a:solidFill>
                <a:latin typeface="+mj-lt"/>
                <a:cs typeface="Times New Roman" pitchFamily="18" charset="0"/>
              </a:rPr>
              <a:t>ON </a:t>
            </a:r>
            <a:r>
              <a:rPr lang="en-US" dirty="0" err="1">
                <a:solidFill>
                  <a:schemeClr val="tx1">
                    <a:lumMod val="95000"/>
                    <a:lumOff val="5000"/>
                  </a:schemeClr>
                </a:solidFill>
                <a:latin typeface="+mj-lt"/>
                <a:cs typeface="Times New Roman" pitchFamily="18" charset="0"/>
              </a:rPr>
              <a:t>e.department_id</a:t>
            </a:r>
            <a:r>
              <a:rPr lang="en-US" dirty="0">
                <a:solidFill>
                  <a:schemeClr val="tx1">
                    <a:lumMod val="95000"/>
                    <a:lumOff val="5000"/>
                  </a:schemeClr>
                </a:solidFill>
                <a:latin typeface="+mj-lt"/>
                <a:cs typeface="Times New Roman" pitchFamily="18" charset="0"/>
              </a:rPr>
              <a:t>(+) = </a:t>
            </a:r>
            <a:r>
              <a:rPr lang="en-US" dirty="0" err="1">
                <a:solidFill>
                  <a:schemeClr val="tx1">
                    <a:lumMod val="95000"/>
                    <a:lumOff val="5000"/>
                  </a:schemeClr>
                </a:solidFill>
                <a:latin typeface="+mj-lt"/>
                <a:cs typeface="Times New Roman" pitchFamily="18" charset="0"/>
              </a:rPr>
              <a:t>d.department_id</a:t>
            </a:r>
            <a:r>
              <a:rPr lang="en-US" dirty="0">
                <a:solidFill>
                  <a:schemeClr val="tx1">
                    <a:lumMod val="95000"/>
                    <a:lumOff val="5000"/>
                  </a:schemeClr>
                </a:solidFill>
                <a:latin typeface="+mj-lt"/>
                <a:cs typeface="Times New Roman" pitchFamily="18" charset="0"/>
              </a:rPr>
              <a:t>; </a:t>
            </a:r>
          </a:p>
          <a:p>
            <a:r>
              <a:rPr lang="en-US" dirty="0">
                <a:solidFill>
                  <a:schemeClr val="tx1">
                    <a:lumMod val="95000"/>
                    <a:lumOff val="5000"/>
                  </a:schemeClr>
                </a:solidFill>
                <a:latin typeface="Times New Roman" pitchFamily="18" charset="0"/>
                <a:cs typeface="Times New Roman" pitchFamily="18" charset="0"/>
              </a:rPr>
              <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a:p>
            <a:endParaRPr lang="en-US" dirty="0">
              <a:solidFill>
                <a:schemeClr val="tx1">
                  <a:lumMod val="95000"/>
                  <a:lumOff val="5000"/>
                </a:schemeClr>
              </a:solidFill>
              <a:latin typeface="Times New Roman" pitchFamily="18" charset="0"/>
              <a:cs typeface="Times New Roman" pitchFamily="18" charset="0"/>
            </a:endParaRPr>
          </a:p>
        </p:txBody>
      </p:sp>
      <p:pic>
        <p:nvPicPr>
          <p:cNvPr id="8" name="Picture 7" descr="FULL_OUTER_JOIN.png"/>
          <p:cNvPicPr>
            <a:picLocks noChangeAspect="1"/>
          </p:cNvPicPr>
          <p:nvPr/>
        </p:nvPicPr>
        <p:blipFill>
          <a:blip r:embed="rId4"/>
          <a:stretch>
            <a:fillRect/>
          </a:stretch>
        </p:blipFill>
        <p:spPr>
          <a:xfrm>
            <a:off x="8363745" y="2921000"/>
            <a:ext cx="2667000" cy="1772427"/>
          </a:xfrm>
          <a:prstGeom prst="rect">
            <a:avLst/>
          </a:prstGeom>
        </p:spPr>
      </p:pic>
    </p:spTree>
    <p:extLst>
      <p:ext uri="{BB962C8B-B14F-4D97-AF65-F5344CB8AC3E}">
        <p14:creationId xmlns:p14="http://schemas.microsoft.com/office/powerpoint/2010/main" val="16035258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r>
              <a:rPr lang="en-US" sz="1800" dirty="0" smtClean="0"/>
              <a:t>Joins</a:t>
            </a:r>
          </a:p>
          <a:p>
            <a:pPr lvl="1"/>
            <a:r>
              <a:rPr lang="en-US" sz="1800" dirty="0" smtClean="0">
                <a:latin typeface="+mj-lt"/>
              </a:rPr>
              <a:t>Self Join:</a:t>
            </a:r>
          </a:p>
          <a:p>
            <a:pPr lvl="2" eaLnBrk="1" hangingPunct="1"/>
            <a:r>
              <a:rPr lang="en-US" sz="1800" dirty="0" smtClean="0">
                <a:latin typeface="+mj-lt"/>
              </a:rPr>
              <a:t>Query that joins table to itself</a:t>
            </a:r>
          </a:p>
          <a:p>
            <a:pPr lvl="2" eaLnBrk="1" hangingPunct="1"/>
            <a:r>
              <a:rPr lang="en-US" sz="1800" dirty="0" smtClean="0">
                <a:latin typeface="+mj-lt"/>
              </a:rPr>
              <a:t>This table appears twice in the FROM clause and is followed by table aliases that qualify column names in the join condition.</a:t>
            </a:r>
          </a:p>
          <a:p>
            <a:pPr lvl="2" eaLnBrk="1" hangingPunct="1"/>
            <a:r>
              <a:rPr lang="en-US" sz="1800" dirty="0" smtClean="0">
                <a:latin typeface="+mj-lt"/>
              </a:rPr>
              <a:t>Must create table alias</a:t>
            </a:r>
          </a:p>
          <a:p>
            <a:pPr lvl="3" eaLnBrk="1" hangingPunct="1"/>
            <a:r>
              <a:rPr lang="en-US" sz="1800" dirty="0" smtClean="0">
                <a:latin typeface="+mj-lt"/>
              </a:rPr>
              <a:t>Alternate name assigned to table in query’s FROM clause</a:t>
            </a:r>
          </a:p>
          <a:p>
            <a:pPr lvl="2"/>
            <a:endParaRPr lang="en-US" sz="1800" dirty="0" smtClean="0">
              <a:latin typeface="+mj-lt"/>
            </a:endParaRPr>
          </a:p>
          <a:p>
            <a:pPr lvl="2"/>
            <a:endParaRPr lang="en-US" sz="18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2"/>
            <a:endParaRPr lang="en-US" sz="1800" dirty="0" smtClean="0">
              <a:latin typeface="+mj-lt"/>
            </a:endParaRPr>
          </a:p>
        </p:txBody>
      </p:sp>
      <p:pic>
        <p:nvPicPr>
          <p:cNvPr id="4" name="Picture 3" descr="self-join.jpg"/>
          <p:cNvPicPr>
            <a:picLocks noChangeAspect="1"/>
          </p:cNvPicPr>
          <p:nvPr/>
        </p:nvPicPr>
        <p:blipFill>
          <a:blip r:embed="rId3"/>
          <a:srcRect l="3846" t="14621" r="3846" b="9002"/>
          <a:stretch>
            <a:fillRect/>
          </a:stretch>
        </p:blipFill>
        <p:spPr>
          <a:xfrm>
            <a:off x="1617073" y="3822700"/>
            <a:ext cx="5643154" cy="2743200"/>
          </a:xfrm>
          <a:prstGeom prst="rect">
            <a:avLst/>
          </a:prstGeom>
          <a:ln>
            <a:solidFill>
              <a:schemeClr val="tx1"/>
            </a:solidFill>
          </a:ln>
        </p:spPr>
      </p:pic>
      <p:sp>
        <p:nvSpPr>
          <p:cNvPr id="5" name="TextBox 4"/>
          <p:cNvSpPr txBox="1"/>
          <p:nvPr/>
        </p:nvSpPr>
        <p:spPr>
          <a:xfrm>
            <a:off x="4000500" y="3200400"/>
            <a:ext cx="876300" cy="369332"/>
          </a:xfrm>
          <a:prstGeom prst="rect">
            <a:avLst/>
          </a:prstGeom>
          <a:noFill/>
        </p:spPr>
        <p:txBody>
          <a:bodyPr wrap="square" rtlCol="0">
            <a:spAutoFit/>
          </a:bodyPr>
          <a:lstStyle/>
          <a:p>
            <a:r>
              <a:rPr lang="en-US" dirty="0"/>
              <a:t>A</a:t>
            </a:r>
          </a:p>
        </p:txBody>
      </p:sp>
      <p:sp>
        <p:nvSpPr>
          <p:cNvPr id="6" name="TextBox 5"/>
          <p:cNvSpPr txBox="1"/>
          <p:nvPr/>
        </p:nvSpPr>
        <p:spPr>
          <a:xfrm>
            <a:off x="7010400" y="3200400"/>
            <a:ext cx="838200" cy="369332"/>
          </a:xfrm>
          <a:prstGeom prst="rect">
            <a:avLst/>
          </a:prstGeom>
          <a:noFill/>
        </p:spPr>
        <p:txBody>
          <a:bodyPr wrap="square" rtlCol="0">
            <a:spAutoFit/>
          </a:bodyPr>
          <a:lstStyle/>
          <a:p>
            <a:r>
              <a:rPr lang="en-US" dirty="0"/>
              <a:t>B</a:t>
            </a:r>
          </a:p>
        </p:txBody>
      </p:sp>
    </p:spTree>
    <p:extLst>
      <p:ext uri="{BB962C8B-B14F-4D97-AF65-F5344CB8AC3E}">
        <p14:creationId xmlns:p14="http://schemas.microsoft.com/office/powerpoint/2010/main" val="7887180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1244600"/>
            <a:ext cx="8661400" cy="5410200"/>
          </a:xfrm>
        </p:spPr>
        <p:txBody>
          <a:bodyPr/>
          <a:lstStyle/>
          <a:p>
            <a:r>
              <a:rPr lang="en-US" sz="1800" dirty="0" smtClean="0"/>
              <a:t>Joins:</a:t>
            </a:r>
          </a:p>
          <a:p>
            <a:pPr lvl="1"/>
            <a:r>
              <a:rPr lang="en-US" sz="1800" dirty="0" smtClean="0">
                <a:latin typeface="+mj-lt"/>
              </a:rPr>
              <a:t>Self-Join</a:t>
            </a:r>
          </a:p>
          <a:p>
            <a:pPr lvl="2"/>
            <a:r>
              <a:rPr lang="en-US" sz="1800" dirty="0" smtClean="0">
                <a:latin typeface="+mj-lt"/>
              </a:rPr>
              <a:t>Example</a:t>
            </a: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buNone/>
            </a:pPr>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2"/>
            <a:endParaRPr lang="en-US" sz="1800" dirty="0" smtClean="0">
              <a:latin typeface="+mj-lt"/>
            </a:endParaRPr>
          </a:p>
          <a:p>
            <a:pPr lvl="1"/>
            <a:endParaRPr lang="en-US" sz="2000" dirty="0" smtClean="0">
              <a:latin typeface="+mj-lt"/>
            </a:endParaRPr>
          </a:p>
          <a:p>
            <a:pPr lvl="2"/>
            <a:endParaRPr lang="en-US" sz="1800" dirty="0" smtClean="0">
              <a:latin typeface="+mj-lt"/>
            </a:endParaRPr>
          </a:p>
          <a:p>
            <a:pPr lvl="1"/>
            <a:endParaRPr lang="en-US" sz="2000" dirty="0" smtClean="0">
              <a:latin typeface="+mj-lt"/>
            </a:endParaRPr>
          </a:p>
          <a:p>
            <a:pPr lvl="1"/>
            <a:endParaRPr lang="en-US" sz="2000" dirty="0" smtClean="0">
              <a:latin typeface="+mj-lt"/>
            </a:endParaRPr>
          </a:p>
          <a:p>
            <a:pPr lvl="2">
              <a:buNone/>
            </a:pPr>
            <a:endParaRPr lang="en-US" sz="1800" dirty="0" smtClean="0">
              <a:latin typeface="+mj-lt"/>
            </a:endParaRPr>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
        <p:nvSpPr>
          <p:cNvPr id="7" name="Rounded Rectangle 6"/>
          <p:cNvSpPr/>
          <p:nvPr/>
        </p:nvSpPr>
        <p:spPr bwMode="auto">
          <a:xfrm>
            <a:off x="972345" y="2844800"/>
            <a:ext cx="6705600" cy="2209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tabLst>
                <a:tab pos="857250" algn="l"/>
                <a:tab pos="1658938" algn="l"/>
              </a:tabLst>
            </a:pPr>
            <a:r>
              <a:rPr lang="en-US" dirty="0">
                <a:solidFill>
                  <a:schemeClr val="tx1">
                    <a:lumMod val="95000"/>
                    <a:lumOff val="5000"/>
                  </a:schemeClr>
                </a:solidFill>
                <a:latin typeface="+mj-lt"/>
                <a:cs typeface="Times New Roman" pitchFamily="18" charset="0"/>
              </a:rPr>
              <a:t>SELECT </a:t>
            </a:r>
            <a:r>
              <a:rPr lang="en-US" dirty="0" err="1">
                <a:solidFill>
                  <a:schemeClr val="tx1">
                    <a:lumMod val="95000"/>
                    <a:lumOff val="5000"/>
                  </a:schemeClr>
                </a:solidFill>
                <a:latin typeface="+mj-lt"/>
                <a:cs typeface="Times New Roman" pitchFamily="18" charset="0"/>
              </a:rPr>
              <a:t>worker.first_name</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FirstName</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worker.last_name</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LastName</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manager.first_name</a:t>
            </a:r>
            <a:r>
              <a:rPr lang="en-US" dirty="0">
                <a:solidFill>
                  <a:schemeClr val="tx1">
                    <a:lumMod val="95000"/>
                    <a:lumOff val="5000"/>
                  </a:schemeClr>
                </a:solidFill>
                <a:latin typeface="+mj-lt"/>
                <a:cs typeface="Times New Roman" pitchFamily="18" charset="0"/>
              </a:rPr>
              <a:t>||</a:t>
            </a:r>
            <a:r>
              <a:rPr lang="en-US" dirty="0" err="1">
                <a:solidFill>
                  <a:schemeClr val="tx1">
                    <a:lumMod val="95000"/>
                    <a:lumOff val="5000"/>
                  </a:schemeClr>
                </a:solidFill>
                <a:latin typeface="+mj-lt"/>
                <a:cs typeface="Times New Roman" pitchFamily="18" charset="0"/>
              </a:rPr>
              <a:t>manager.last_name</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ManagerName</a:t>
            </a:r>
            <a:r>
              <a:rPr lang="en-US" dirty="0">
                <a:solidFill>
                  <a:schemeClr val="tx1">
                    <a:lumMod val="95000"/>
                    <a:lumOff val="5000"/>
                  </a:schemeClr>
                </a:solidFill>
                <a:latin typeface="+mj-lt"/>
                <a:cs typeface="Times New Roman" pitchFamily="18" charset="0"/>
              </a:rPr>
              <a:t>”</a:t>
            </a:r>
          </a:p>
          <a:p>
            <a:pPr>
              <a:tabLst>
                <a:tab pos="857250" algn="l"/>
                <a:tab pos="1658938" algn="l"/>
              </a:tabLst>
            </a:pPr>
            <a:r>
              <a:rPr lang="en-US" dirty="0">
                <a:solidFill>
                  <a:schemeClr val="tx1">
                    <a:lumMod val="95000"/>
                    <a:lumOff val="5000"/>
                  </a:schemeClr>
                </a:solidFill>
                <a:latin typeface="+mj-lt"/>
                <a:cs typeface="Times New Roman" pitchFamily="18" charset="0"/>
              </a:rPr>
              <a:t>FROM   employees worker, employees manager</a:t>
            </a:r>
          </a:p>
          <a:p>
            <a:pPr>
              <a:tabLst>
                <a:tab pos="857250" algn="l"/>
                <a:tab pos="1658938" algn="l"/>
              </a:tabLst>
            </a:pPr>
            <a:r>
              <a:rPr lang="en-US" dirty="0">
                <a:solidFill>
                  <a:schemeClr val="tx1">
                    <a:lumMod val="95000"/>
                    <a:lumOff val="5000"/>
                  </a:schemeClr>
                </a:solidFill>
                <a:latin typeface="+mj-lt"/>
                <a:cs typeface="Times New Roman" pitchFamily="18" charset="0"/>
              </a:rPr>
              <a:t>WHERE  </a:t>
            </a:r>
            <a:r>
              <a:rPr lang="en-US" dirty="0" err="1">
                <a:solidFill>
                  <a:schemeClr val="tx1">
                    <a:lumMod val="95000"/>
                    <a:lumOff val="5000"/>
                  </a:schemeClr>
                </a:solidFill>
                <a:latin typeface="+mj-lt"/>
                <a:cs typeface="Times New Roman" pitchFamily="18" charset="0"/>
              </a:rPr>
              <a:t>worker.manager_id</a:t>
            </a:r>
            <a:r>
              <a:rPr lang="en-US" dirty="0">
                <a:solidFill>
                  <a:schemeClr val="tx1">
                    <a:lumMod val="95000"/>
                    <a:lumOff val="5000"/>
                  </a:schemeClr>
                </a:solidFill>
                <a:latin typeface="+mj-lt"/>
                <a:cs typeface="Times New Roman" pitchFamily="18" charset="0"/>
              </a:rPr>
              <a:t> = </a:t>
            </a:r>
            <a:r>
              <a:rPr lang="en-US" dirty="0" err="1">
                <a:solidFill>
                  <a:schemeClr val="tx1">
                    <a:lumMod val="95000"/>
                    <a:lumOff val="5000"/>
                  </a:schemeClr>
                </a:solidFill>
                <a:latin typeface="+mj-lt"/>
                <a:cs typeface="Times New Roman" pitchFamily="18" charset="0"/>
              </a:rPr>
              <a:t>manager.employee_id</a:t>
            </a:r>
            <a:r>
              <a:rPr lang="en-US" dirty="0">
                <a:solidFill>
                  <a:schemeClr val="tx1">
                    <a:lumMod val="95000"/>
                    <a:lumOff val="5000"/>
                  </a:schemeClr>
                </a:solidFill>
                <a:latin typeface="+mj-lt"/>
                <a:cs typeface="Times New Roman" pitchFamily="18" charset="0"/>
              </a:rPr>
              <a:t>;</a:t>
            </a:r>
          </a:p>
          <a:p>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p:txBody>
      </p:sp>
    </p:spTree>
    <p:extLst>
      <p:ext uri="{BB962C8B-B14F-4D97-AF65-F5344CB8AC3E}">
        <p14:creationId xmlns:p14="http://schemas.microsoft.com/office/powerpoint/2010/main" val="1395240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descr="http://scmiddle.org/files/1813/2578/0516/think.jpg"/>
          <p:cNvPicPr>
            <a:picLocks noChangeAspect="1" noChangeArrowheads="1"/>
          </p:cNvPicPr>
          <p:nvPr/>
        </p:nvPicPr>
        <p:blipFill>
          <a:blip r:embed="rId2"/>
          <a:srcRect/>
          <a:stretch>
            <a:fillRect/>
          </a:stretch>
        </p:blipFill>
        <p:spPr bwMode="auto">
          <a:xfrm>
            <a:off x="8915400" y="1066800"/>
            <a:ext cx="1524000" cy="1447800"/>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18436" name="Content Placeholder 4"/>
          <p:cNvSpPr>
            <a:spLocks noGrp="1"/>
          </p:cNvSpPr>
          <p:nvPr>
            <p:ph idx="1"/>
          </p:nvPr>
        </p:nvSpPr>
        <p:spPr>
          <a:xfrm>
            <a:off x="1757364" y="1112838"/>
            <a:ext cx="7158037" cy="2925762"/>
          </a:xfrm>
        </p:spPr>
        <p:txBody>
          <a:bodyPr/>
          <a:lstStyle/>
          <a:p>
            <a:pPr>
              <a:buNone/>
            </a:pPr>
            <a:r>
              <a:rPr lang="en-US" sz="1800" dirty="0"/>
              <a:t>Suppose that we want to find all employees from employees table and their department_name from dept table. However the problem is some of the employees have a </a:t>
            </a:r>
            <a:r>
              <a:rPr lang="en-US" sz="1800" dirty="0" err="1"/>
              <a:t>department_id</a:t>
            </a:r>
            <a:r>
              <a:rPr lang="en-US" sz="1800" dirty="0"/>
              <a:t> that does not exist in dept table. </a:t>
            </a:r>
          </a:p>
          <a:p>
            <a:pPr>
              <a:buNone/>
            </a:pPr>
            <a:endParaRPr lang="en-US" sz="1800" dirty="0"/>
          </a:p>
          <a:p>
            <a:pPr>
              <a:buNone/>
            </a:pPr>
            <a:r>
              <a:rPr lang="en-US" sz="1800" dirty="0"/>
              <a:t>So which type of join can help us extract the data? </a:t>
            </a:r>
          </a:p>
          <a:p>
            <a:endParaRPr lang="en-US" sz="1800" dirty="0"/>
          </a:p>
          <a:p>
            <a:pPr>
              <a:buNone/>
            </a:pPr>
            <a:endParaRPr lang="en-US" sz="1800" dirty="0"/>
          </a:p>
          <a:p>
            <a:pPr>
              <a:buNone/>
            </a:pPr>
            <a:endParaRPr lang="en-US" sz="1800" dirty="0"/>
          </a:p>
          <a:p>
            <a:pPr marL="749300" lvl="1" indent="-292100">
              <a:buNone/>
            </a:pPr>
            <a:endParaRPr lang="en-US" sz="2800" dirty="0" smtClean="0"/>
          </a:p>
          <a:p>
            <a:endParaRPr lang="en-US" sz="2800" dirty="0" smtClean="0"/>
          </a:p>
        </p:txBody>
      </p:sp>
      <p:sp>
        <p:nvSpPr>
          <p:cNvPr id="5" name="Rectangle 4"/>
          <p:cNvSpPr>
            <a:spLocks noChangeArrowheads="1"/>
          </p:cNvSpPr>
          <p:nvPr/>
        </p:nvSpPr>
        <p:spPr bwMode="auto">
          <a:xfrm>
            <a:off x="1905000" y="3581400"/>
            <a:ext cx="7848600" cy="1066800"/>
          </a:xfrm>
          <a:prstGeom prst="rect">
            <a:avLst/>
          </a:prstGeom>
          <a:noFill/>
          <a:ln w="9525">
            <a:noFill/>
            <a:miter lim="800000"/>
            <a:headEnd/>
            <a:tailEnd/>
          </a:ln>
        </p:spPr>
        <p:txBody>
          <a:bodyPr/>
          <a:lstStyle/>
          <a:p>
            <a:r>
              <a:rPr lang="en-US" dirty="0">
                <a:cs typeface="Times New Roman" pitchFamily="18" charset="0"/>
              </a:rPr>
              <a:t>Answer: </a:t>
            </a:r>
            <a:r>
              <a:rPr lang="en-US" dirty="0"/>
              <a:t>Outer Join. </a:t>
            </a:r>
          </a:p>
          <a:p>
            <a:endParaRPr lang="en-US" dirty="0"/>
          </a:p>
          <a:p>
            <a:pPr marL="342900" indent="-342900"/>
            <a:endParaRPr lang="en-US" dirty="0"/>
          </a:p>
          <a:p>
            <a:pPr marL="342900" indent="-342900"/>
            <a:endParaRPr lang="en-US" sz="2000" dirty="0">
              <a:cs typeface="Times New Roman" pitchFamily="18" charset="0"/>
            </a:endParaRPr>
          </a:p>
        </p:txBody>
      </p:sp>
    </p:spTree>
    <p:extLst>
      <p:ext uri="{BB962C8B-B14F-4D97-AF65-F5344CB8AC3E}">
        <p14:creationId xmlns:p14="http://schemas.microsoft.com/office/powerpoint/2010/main" val="83672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de-DE" sz="4400" dirty="0"/>
              <a:t>Oracle SQL</a:t>
            </a:r>
          </a:p>
        </p:txBody>
      </p:sp>
      <p:sp>
        <p:nvSpPr>
          <p:cNvPr id="5123" name="Rectangle 3"/>
          <p:cNvSpPr>
            <a:spLocks noGrp="1" noChangeArrowheads="1"/>
          </p:cNvSpPr>
          <p:nvPr>
            <p:ph type="subTitle" idx="1"/>
          </p:nvPr>
        </p:nvSpPr>
        <p:spPr>
          <a:xfrm>
            <a:off x="390532" y="3935121"/>
            <a:ext cx="3713601" cy="287259"/>
          </a:xfrm>
        </p:spPr>
        <p:txBody>
          <a:bodyPr>
            <a:normAutofit fontScale="25000" lnSpcReduction="20000"/>
          </a:bodyPr>
          <a:lstStyle/>
          <a:p>
            <a:pPr eaLnBrk="1" hangingPunct="1"/>
            <a:endParaRPr lang="en-US" sz="3200" dirty="0"/>
          </a:p>
          <a:p>
            <a:pPr eaLnBrk="1" hangingPunct="1"/>
            <a:r>
              <a:rPr lang="en-US" sz="3200" dirty="0"/>
              <a:t>SubQueries in SQL</a:t>
            </a:r>
          </a:p>
        </p:txBody>
      </p:sp>
    </p:spTree>
    <p:extLst>
      <p:ext uri="{BB962C8B-B14F-4D97-AF65-F5344CB8AC3E}">
        <p14:creationId xmlns:p14="http://schemas.microsoft.com/office/powerpoint/2010/main" val="25489349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898525" y="1206500"/>
            <a:ext cx="11293475" cy="5410200"/>
          </a:xfrm>
        </p:spPr>
        <p:txBody>
          <a:bodyPr/>
          <a:lstStyle/>
          <a:p>
            <a:r>
              <a:rPr lang="en-US" sz="1800" dirty="0"/>
              <a:t>SubQueries:</a:t>
            </a:r>
          </a:p>
          <a:p>
            <a:pPr lvl="1"/>
            <a:r>
              <a:rPr lang="en-US" sz="1800" dirty="0">
                <a:latin typeface="+mj-lt"/>
              </a:rPr>
              <a:t>A subquery is a query within another query. The outer query is called as main query and inner query is called as subquery. </a:t>
            </a:r>
          </a:p>
          <a:p>
            <a:pPr lvl="1"/>
            <a:r>
              <a:rPr lang="en-US" sz="1800" dirty="0" err="1">
                <a:latin typeface="+mj-lt"/>
              </a:rPr>
              <a:t>Subqueries</a:t>
            </a:r>
            <a:r>
              <a:rPr lang="en-US" sz="1800" dirty="0">
                <a:latin typeface="+mj-lt"/>
              </a:rPr>
              <a:t> enable you to write queries that select data rows for criteria that are actually developed while the query is executing at run time.</a:t>
            </a:r>
          </a:p>
          <a:p>
            <a:pPr lvl="1"/>
            <a:r>
              <a:rPr lang="en-US" sz="1800" dirty="0">
                <a:latin typeface="+mj-lt"/>
              </a:rPr>
              <a:t>Using a subquery is equivalent to performing two sequential queries and using the result of the first query as the search value in the second query.</a:t>
            </a:r>
          </a:p>
          <a:p>
            <a:pPr lvl="2"/>
            <a:r>
              <a:rPr lang="en-US" sz="1800" dirty="0">
                <a:latin typeface="+mj-lt"/>
              </a:rPr>
              <a:t>The subquery (inner query) executes before the main query (outer query).</a:t>
            </a:r>
          </a:p>
          <a:p>
            <a:pPr lvl="2"/>
            <a:r>
              <a:rPr lang="en-US" sz="1800" dirty="0">
                <a:latin typeface="+mj-lt"/>
              </a:rPr>
              <a:t>The result of the subquery is used by the main query.</a:t>
            </a:r>
          </a:p>
          <a:p>
            <a:pPr lvl="1"/>
            <a:r>
              <a:rPr lang="en-US" sz="1800" dirty="0">
                <a:latin typeface="+mj-lt"/>
              </a:rPr>
              <a:t>The subquery is often referred to as a nested SELECT, sub-SELECT, or inner SELECT statement.</a:t>
            </a:r>
            <a:r>
              <a:rPr lang="en-US" sz="2000" dirty="0" smtClean="0">
                <a:latin typeface="+mj-lt"/>
              </a:rPr>
              <a:t/>
            </a:r>
            <a:br>
              <a:rPr lang="en-US" sz="2000" dirty="0" smtClean="0">
                <a:latin typeface="+mj-lt"/>
              </a:rPr>
            </a:br>
            <a:endParaRPr lang="en-US" sz="2000" dirty="0" smtClean="0">
              <a:latin typeface="+mj-lt"/>
            </a:endParaRPr>
          </a:p>
          <a:p>
            <a:pPr lvl="2"/>
            <a:endParaRPr lang="en-US" sz="1800" dirty="0" smtClean="0">
              <a:latin typeface="+mj-lt"/>
            </a:endParaRPr>
          </a:p>
          <a:p>
            <a:pPr lvl="2">
              <a:buNone/>
            </a:pPr>
            <a:endParaRPr lang="en-US" sz="18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2"/>
            <a:endParaRPr lang="en-US" sz="1800" dirty="0" smtClean="0">
              <a:latin typeface="+mj-lt"/>
            </a:endParaRPr>
          </a:p>
        </p:txBody>
      </p:sp>
    </p:spTree>
    <p:extLst>
      <p:ext uri="{BB962C8B-B14F-4D97-AF65-F5344CB8AC3E}">
        <p14:creationId xmlns:p14="http://schemas.microsoft.com/office/powerpoint/2010/main" val="35716925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1308100"/>
            <a:ext cx="8661400" cy="5410200"/>
          </a:xfrm>
        </p:spPr>
        <p:txBody>
          <a:bodyPr/>
          <a:lstStyle/>
          <a:p>
            <a:pPr lvl="2"/>
            <a:r>
              <a:rPr lang="en-US" sz="1800" dirty="0">
                <a:latin typeface="+mj-lt"/>
              </a:rPr>
              <a:t>SubQueries:</a:t>
            </a:r>
          </a:p>
          <a:p>
            <a:pPr lvl="2"/>
            <a:r>
              <a:rPr lang="en-US" sz="1800" dirty="0">
                <a:latin typeface="+mj-lt"/>
              </a:rPr>
              <a:t>A subquery may occur in : </a:t>
            </a:r>
          </a:p>
          <a:p>
            <a:pPr lvl="2"/>
            <a:r>
              <a:rPr lang="en-US" sz="1800" dirty="0">
                <a:latin typeface="+mj-lt"/>
              </a:rPr>
              <a:t>SELECT clause</a:t>
            </a:r>
          </a:p>
          <a:p>
            <a:pPr lvl="2"/>
            <a:r>
              <a:rPr lang="en-US" sz="1800" dirty="0">
                <a:latin typeface="+mj-lt"/>
              </a:rPr>
              <a:t>FROM clause</a:t>
            </a:r>
          </a:p>
          <a:p>
            <a:pPr lvl="2"/>
            <a:r>
              <a:rPr lang="en-US" sz="1800" dirty="0">
                <a:latin typeface="+mj-lt"/>
              </a:rPr>
              <a:t>WHERE clause</a:t>
            </a:r>
          </a:p>
          <a:p>
            <a:pPr lvl="2"/>
            <a:r>
              <a:rPr lang="en-US" sz="1800" dirty="0">
                <a:latin typeface="+mj-lt"/>
              </a:rPr>
              <a:t>The subquery can be nested inside a SELECT, INSERT, UPDATE, or DELETE statement or inside another subquery.</a:t>
            </a:r>
          </a:p>
          <a:p>
            <a:pPr lvl="1"/>
            <a:endParaRPr lang="en-US" sz="2000" dirty="0" smtClean="0">
              <a:latin typeface="+mj-lt"/>
            </a:endParaRPr>
          </a:p>
          <a:p>
            <a:pPr lvl="1"/>
            <a:endParaRPr lang="en-US" sz="2000" dirty="0" smtClean="0">
              <a:latin typeface="+mj-lt"/>
            </a:endParaRPr>
          </a:p>
          <a:p>
            <a:pPr lvl="2">
              <a:buNone/>
            </a:pPr>
            <a:endParaRPr lang="en-US" sz="18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2"/>
            <a:endParaRPr lang="en-US" sz="1800" dirty="0" smtClean="0">
              <a:latin typeface="+mj-lt"/>
            </a:endParaRPr>
          </a:p>
        </p:txBody>
      </p:sp>
    </p:spTree>
    <p:extLst>
      <p:ext uri="{BB962C8B-B14F-4D97-AF65-F5344CB8AC3E}">
        <p14:creationId xmlns:p14="http://schemas.microsoft.com/office/powerpoint/2010/main" val="2982731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smtClean="0"/>
              <a:t>Iconic Representations.......</a:t>
            </a:r>
          </a:p>
        </p:txBody>
      </p:sp>
      <p:sp>
        <p:nvSpPr>
          <p:cNvPr id="21" name="Footer Placeholder 4"/>
          <p:cNvSpPr>
            <a:spLocks noGrp="1"/>
          </p:cNvSpPr>
          <p:nvPr>
            <p:ph type="ftr" sz="quarter" idx="4294967295"/>
          </p:nvPr>
        </p:nvSpPr>
        <p:spPr>
          <a:xfrm>
            <a:off x="6516688" y="6526213"/>
            <a:ext cx="5675312" cy="230187"/>
          </a:xfrm>
          <a:prstGeom prst="rect">
            <a:avLst/>
          </a:prstGeom>
        </p:spPr>
        <p:txBody>
          <a:bodyPr/>
          <a:lstStyle/>
          <a:p>
            <a:pPr>
              <a:defRPr/>
            </a:pPr>
            <a:r>
              <a:rPr lang="en-US" dirty="0" smtClean="0"/>
              <a:t>Introduction to Hibernate</a:t>
            </a:r>
            <a:endParaRPr lang="en-US" dirty="0"/>
          </a:p>
        </p:txBody>
      </p:sp>
      <p:sp>
        <p:nvSpPr>
          <p:cNvPr id="6147" name="TextBox 4"/>
          <p:cNvSpPr txBox="1">
            <a:spLocks noChangeArrowheads="1"/>
          </p:cNvSpPr>
          <p:nvPr/>
        </p:nvSpPr>
        <p:spPr bwMode="auto">
          <a:xfrm>
            <a:off x="1752600" y="1092200"/>
            <a:ext cx="1905000" cy="584200"/>
          </a:xfrm>
          <a:prstGeom prst="rect">
            <a:avLst/>
          </a:prstGeom>
          <a:noFill/>
          <a:ln w="9525">
            <a:noFill/>
            <a:miter lim="800000"/>
            <a:headEnd/>
            <a:tailEnd/>
          </a:ln>
        </p:spPr>
        <p:txBody>
          <a:bodyPr>
            <a:spAutoFit/>
          </a:bodyPr>
          <a:lstStyle/>
          <a:p>
            <a:r>
              <a:rPr lang="en-US" sz="1600" dirty="0">
                <a:latin typeface="Papyrus" pitchFamily="66" charset="0"/>
              </a:rPr>
              <a:t>Test your Memory</a:t>
            </a:r>
          </a:p>
          <a:p>
            <a:endParaRPr lang="en-US" sz="1600" dirty="0">
              <a:latin typeface="Papyrus" pitchFamily="66" charset="0"/>
            </a:endParaRPr>
          </a:p>
        </p:txBody>
      </p:sp>
      <p:pic>
        <p:nvPicPr>
          <p:cNvPr id="6148" name="Picture 2" descr="http://appworkbench.com/Content/products/geeknotes/images/help/GeekNotesIcon.png"/>
          <p:cNvPicPr>
            <a:picLocks noChangeAspect="1" noChangeArrowheads="1"/>
          </p:cNvPicPr>
          <p:nvPr/>
        </p:nvPicPr>
        <p:blipFill>
          <a:blip r:embed="rId3"/>
          <a:srcRect/>
          <a:stretch>
            <a:fillRect/>
          </a:stretch>
        </p:blipFill>
        <p:spPr bwMode="auto">
          <a:xfrm>
            <a:off x="9067800" y="4191000"/>
            <a:ext cx="914400" cy="1600200"/>
          </a:xfrm>
          <a:prstGeom prst="rect">
            <a:avLst/>
          </a:prstGeom>
          <a:noFill/>
          <a:ln w="9525">
            <a:noFill/>
            <a:miter lim="800000"/>
            <a:headEnd/>
            <a:tailEnd/>
          </a:ln>
        </p:spPr>
      </p:pic>
      <p:sp>
        <p:nvSpPr>
          <p:cNvPr id="6149" name="TextBox 6"/>
          <p:cNvSpPr txBox="1">
            <a:spLocks noChangeArrowheads="1"/>
          </p:cNvSpPr>
          <p:nvPr/>
        </p:nvSpPr>
        <p:spPr bwMode="auto">
          <a:xfrm>
            <a:off x="9144000" y="3733800"/>
            <a:ext cx="990600" cy="584200"/>
          </a:xfrm>
          <a:prstGeom prst="rect">
            <a:avLst/>
          </a:prstGeom>
          <a:noFill/>
          <a:ln w="9525">
            <a:noFill/>
            <a:miter lim="800000"/>
            <a:headEnd/>
            <a:tailEnd/>
          </a:ln>
        </p:spPr>
        <p:txBody>
          <a:bodyPr>
            <a:spAutoFit/>
          </a:bodyPr>
          <a:lstStyle/>
          <a:p>
            <a:r>
              <a:rPr lang="en-US" sz="1600" dirty="0">
                <a:latin typeface="Papyrus" pitchFamily="66" charset="0"/>
              </a:rPr>
              <a:t>Recap</a:t>
            </a:r>
          </a:p>
          <a:p>
            <a:endParaRPr lang="en-US" sz="1600" dirty="0">
              <a:latin typeface="Papyrus" pitchFamily="66" charset="0"/>
            </a:endParaRPr>
          </a:p>
        </p:txBody>
      </p:sp>
      <p:sp>
        <p:nvSpPr>
          <p:cNvPr id="6150" name="TextBox 8"/>
          <p:cNvSpPr txBox="1">
            <a:spLocks noChangeArrowheads="1"/>
          </p:cNvSpPr>
          <p:nvPr/>
        </p:nvSpPr>
        <p:spPr bwMode="auto">
          <a:xfrm>
            <a:off x="6934200" y="957942"/>
            <a:ext cx="1676400" cy="584200"/>
          </a:xfrm>
          <a:prstGeom prst="rect">
            <a:avLst/>
          </a:prstGeom>
          <a:noFill/>
          <a:ln w="9525">
            <a:noFill/>
            <a:miter lim="800000"/>
            <a:headEnd/>
            <a:tailEnd/>
          </a:ln>
        </p:spPr>
        <p:txBody>
          <a:bodyPr>
            <a:spAutoFit/>
          </a:bodyPr>
          <a:lstStyle/>
          <a:p>
            <a:r>
              <a:rPr lang="en-US" sz="1600" dirty="0">
                <a:latin typeface="Papyrus" pitchFamily="66" charset="0"/>
              </a:rPr>
              <a:t>Can you Solve?</a:t>
            </a:r>
          </a:p>
          <a:p>
            <a:endParaRPr lang="en-US" sz="1600" dirty="0">
              <a:latin typeface="Papyrus" pitchFamily="66" charset="0"/>
            </a:endParaRPr>
          </a:p>
        </p:txBody>
      </p:sp>
      <p:sp>
        <p:nvSpPr>
          <p:cNvPr id="6151" name="TextBox 10"/>
          <p:cNvSpPr txBox="1">
            <a:spLocks noChangeArrowheads="1"/>
          </p:cNvSpPr>
          <p:nvPr/>
        </p:nvSpPr>
        <p:spPr bwMode="auto">
          <a:xfrm>
            <a:off x="5751286" y="3886200"/>
            <a:ext cx="1320800" cy="584200"/>
          </a:xfrm>
          <a:prstGeom prst="rect">
            <a:avLst/>
          </a:prstGeom>
          <a:noFill/>
          <a:ln w="9525">
            <a:noFill/>
            <a:miter lim="800000"/>
            <a:headEnd/>
            <a:tailEnd/>
          </a:ln>
        </p:spPr>
        <p:txBody>
          <a:bodyPr>
            <a:spAutoFit/>
          </a:bodyPr>
          <a:lstStyle/>
          <a:p>
            <a:r>
              <a:rPr lang="en-US" sz="1600" dirty="0">
                <a:latin typeface="Papyrus" pitchFamily="66" charset="0"/>
              </a:rPr>
              <a:t>Brainstorm</a:t>
            </a:r>
          </a:p>
          <a:p>
            <a:endParaRPr lang="en-US" sz="1600" dirty="0">
              <a:latin typeface="Papyrus" pitchFamily="66" charset="0"/>
            </a:endParaRPr>
          </a:p>
        </p:txBody>
      </p:sp>
      <p:pic>
        <p:nvPicPr>
          <p:cNvPr id="6152" name="Picture 10" descr="http://scmiddle.org/files/1813/2578/0516/think.jpg"/>
          <p:cNvPicPr>
            <a:picLocks noChangeAspect="1" noChangeArrowheads="1"/>
          </p:cNvPicPr>
          <p:nvPr/>
        </p:nvPicPr>
        <p:blipFill>
          <a:blip r:embed="rId4"/>
          <a:srcRect/>
          <a:stretch>
            <a:fillRect/>
          </a:stretch>
        </p:blipFill>
        <p:spPr bwMode="auto">
          <a:xfrm>
            <a:off x="1828800" y="1676400"/>
            <a:ext cx="1524000" cy="1447800"/>
          </a:xfrm>
          <a:prstGeom prst="rect">
            <a:avLst/>
          </a:prstGeom>
          <a:noFill/>
          <a:ln w="9525">
            <a:noFill/>
            <a:miter lim="800000"/>
            <a:headEnd/>
            <a:tailEnd/>
          </a:ln>
        </p:spPr>
      </p:pic>
      <p:pic>
        <p:nvPicPr>
          <p:cNvPr id="6153" name="Picture 12" descr="http://orlandocomputersolutions.com/wp-content/uploads/2011/10/fusion-confused-icon.gif"/>
          <p:cNvPicPr>
            <a:picLocks noChangeAspect="1" noChangeArrowheads="1"/>
          </p:cNvPicPr>
          <p:nvPr/>
        </p:nvPicPr>
        <p:blipFill>
          <a:blip r:embed="rId5"/>
          <a:srcRect/>
          <a:stretch>
            <a:fillRect/>
          </a:stretch>
        </p:blipFill>
        <p:spPr bwMode="auto">
          <a:xfrm>
            <a:off x="2082800" y="4495800"/>
            <a:ext cx="1422400" cy="1752600"/>
          </a:xfrm>
          <a:prstGeom prst="rect">
            <a:avLst/>
          </a:prstGeom>
          <a:noFill/>
          <a:ln w="9525">
            <a:noFill/>
            <a:miter lim="800000"/>
            <a:headEnd/>
            <a:tailEnd/>
          </a:ln>
        </p:spPr>
      </p:pic>
      <p:sp>
        <p:nvSpPr>
          <p:cNvPr id="6154" name="TextBox 15"/>
          <p:cNvSpPr txBox="1">
            <a:spLocks noChangeArrowheads="1"/>
          </p:cNvSpPr>
          <p:nvPr/>
        </p:nvSpPr>
        <p:spPr bwMode="auto">
          <a:xfrm>
            <a:off x="2057400" y="3835400"/>
            <a:ext cx="1320800" cy="584200"/>
          </a:xfrm>
          <a:prstGeom prst="rect">
            <a:avLst/>
          </a:prstGeom>
          <a:noFill/>
          <a:ln w="9525">
            <a:noFill/>
            <a:miter lim="800000"/>
            <a:headEnd/>
            <a:tailEnd/>
          </a:ln>
        </p:spPr>
        <p:txBody>
          <a:bodyPr>
            <a:spAutoFit/>
          </a:bodyPr>
          <a:lstStyle/>
          <a:p>
            <a:r>
              <a:rPr lang="en-US" sz="1600" dirty="0">
                <a:latin typeface="Papyrus" pitchFamily="66" charset="0"/>
              </a:rPr>
              <a:t>   Queries</a:t>
            </a:r>
          </a:p>
          <a:p>
            <a:endParaRPr lang="en-US" sz="1600" dirty="0">
              <a:latin typeface="Papyrus" pitchFamily="66" charset="0"/>
            </a:endParaRPr>
          </a:p>
        </p:txBody>
      </p:sp>
      <p:pic>
        <p:nvPicPr>
          <p:cNvPr id="6155" name="Picture 15"/>
          <p:cNvPicPr>
            <a:picLocks noChangeAspect="1" noChangeArrowheads="1"/>
          </p:cNvPicPr>
          <p:nvPr/>
        </p:nvPicPr>
        <p:blipFill>
          <a:blip r:embed="rId6"/>
          <a:srcRect/>
          <a:stretch>
            <a:fillRect/>
          </a:stretch>
        </p:blipFill>
        <p:spPr bwMode="auto">
          <a:xfrm>
            <a:off x="5827486" y="4539344"/>
            <a:ext cx="1085850" cy="1247775"/>
          </a:xfrm>
          <a:prstGeom prst="rect">
            <a:avLst/>
          </a:prstGeom>
          <a:noFill/>
          <a:ln w="12700">
            <a:noFill/>
            <a:miter lim="800000"/>
            <a:headEnd/>
            <a:tailEnd/>
          </a:ln>
        </p:spPr>
      </p:pic>
      <p:pic>
        <p:nvPicPr>
          <p:cNvPr id="6156" name="Picture 17" descr="http://www.marketingplaninfo.com/wp-content/uploads/2012/04/Direct-Marketing-Strategies.jpg"/>
          <p:cNvPicPr>
            <a:picLocks noChangeAspect="1" noChangeArrowheads="1"/>
          </p:cNvPicPr>
          <p:nvPr/>
        </p:nvPicPr>
        <p:blipFill>
          <a:blip r:embed="rId7"/>
          <a:srcRect/>
          <a:stretch>
            <a:fillRect/>
          </a:stretch>
        </p:blipFill>
        <p:spPr bwMode="auto">
          <a:xfrm>
            <a:off x="6905171" y="1237343"/>
            <a:ext cx="1447800" cy="1828800"/>
          </a:xfrm>
          <a:prstGeom prst="rect">
            <a:avLst/>
          </a:prstGeom>
          <a:noFill/>
          <a:ln w="9525">
            <a:noFill/>
            <a:miter lim="800000"/>
            <a:headEnd/>
            <a:tailEnd/>
          </a:ln>
        </p:spPr>
      </p:pic>
      <p:pic>
        <p:nvPicPr>
          <p:cNvPr id="6157" name="Picture 19" descr="http://www.personal.psu.edu/afr3/blogs/SIOW/coffee-1.jpg"/>
          <p:cNvPicPr>
            <a:picLocks noChangeAspect="1" noChangeArrowheads="1"/>
          </p:cNvPicPr>
          <p:nvPr/>
        </p:nvPicPr>
        <p:blipFill>
          <a:blip r:embed="rId8"/>
          <a:srcRect/>
          <a:stretch>
            <a:fillRect/>
          </a:stretch>
        </p:blipFill>
        <p:spPr bwMode="auto">
          <a:xfrm>
            <a:off x="5487534" y="1411514"/>
            <a:ext cx="1219200" cy="1447800"/>
          </a:xfrm>
          <a:prstGeom prst="rect">
            <a:avLst/>
          </a:prstGeom>
          <a:noFill/>
          <a:ln w="9525">
            <a:noFill/>
            <a:miter lim="800000"/>
            <a:headEnd/>
            <a:tailEnd/>
          </a:ln>
        </p:spPr>
      </p:pic>
      <p:sp>
        <p:nvSpPr>
          <p:cNvPr id="6158" name="TextBox 21"/>
          <p:cNvSpPr txBox="1">
            <a:spLocks noChangeArrowheads="1"/>
          </p:cNvSpPr>
          <p:nvPr/>
        </p:nvSpPr>
        <p:spPr bwMode="auto">
          <a:xfrm>
            <a:off x="5193621" y="994229"/>
            <a:ext cx="1595437" cy="584200"/>
          </a:xfrm>
          <a:prstGeom prst="rect">
            <a:avLst/>
          </a:prstGeom>
          <a:noFill/>
          <a:ln w="9525">
            <a:noFill/>
            <a:miter lim="800000"/>
            <a:headEnd/>
            <a:tailEnd/>
          </a:ln>
        </p:spPr>
        <p:txBody>
          <a:bodyPr>
            <a:spAutoFit/>
          </a:bodyPr>
          <a:lstStyle/>
          <a:p>
            <a:r>
              <a:rPr lang="en-US" sz="1600" dirty="0">
                <a:latin typeface="Papyrus" pitchFamily="66" charset="0"/>
              </a:rPr>
              <a:t>  Coffee Break</a:t>
            </a:r>
          </a:p>
          <a:p>
            <a:endParaRPr lang="en-US" sz="1600" dirty="0">
              <a:latin typeface="Papyrus" pitchFamily="66" charset="0"/>
            </a:endParaRPr>
          </a:p>
        </p:txBody>
      </p:sp>
      <p:sp>
        <p:nvSpPr>
          <p:cNvPr id="6159" name="TextBox 22"/>
          <p:cNvSpPr txBox="1">
            <a:spLocks noChangeArrowheads="1"/>
          </p:cNvSpPr>
          <p:nvPr/>
        </p:nvSpPr>
        <p:spPr bwMode="auto">
          <a:xfrm>
            <a:off x="3962401" y="3911600"/>
            <a:ext cx="1871663" cy="584200"/>
          </a:xfrm>
          <a:prstGeom prst="rect">
            <a:avLst/>
          </a:prstGeom>
          <a:noFill/>
          <a:ln w="9525">
            <a:noFill/>
            <a:miter lim="800000"/>
            <a:headEnd/>
            <a:tailEnd/>
          </a:ln>
        </p:spPr>
        <p:txBody>
          <a:bodyPr>
            <a:spAutoFit/>
          </a:bodyPr>
          <a:lstStyle/>
          <a:p>
            <a:r>
              <a:rPr lang="en-US" sz="1600" dirty="0">
                <a:latin typeface="Papyrus" pitchFamily="66" charset="0"/>
              </a:rPr>
              <a:t>  Need more Info</a:t>
            </a:r>
          </a:p>
          <a:p>
            <a:endParaRPr lang="en-US" sz="1600" dirty="0">
              <a:latin typeface="Papyrus" pitchFamily="66" charset="0"/>
            </a:endParaRPr>
          </a:p>
        </p:txBody>
      </p:sp>
      <p:pic>
        <p:nvPicPr>
          <p:cNvPr id="6160" name="Picture 25" descr="http://piersonrevesz.files.wordpress.com/2012/07/ebook.jpg"/>
          <p:cNvPicPr>
            <a:picLocks noChangeAspect="1" noChangeArrowheads="1"/>
          </p:cNvPicPr>
          <p:nvPr/>
        </p:nvPicPr>
        <p:blipFill>
          <a:blip r:embed="rId9"/>
          <a:srcRect/>
          <a:stretch>
            <a:fillRect/>
          </a:stretch>
        </p:blipFill>
        <p:spPr bwMode="auto">
          <a:xfrm>
            <a:off x="4191000" y="4343400"/>
            <a:ext cx="1524000" cy="1524000"/>
          </a:xfrm>
          <a:prstGeom prst="rect">
            <a:avLst/>
          </a:prstGeom>
          <a:noFill/>
          <a:ln w="9525">
            <a:noFill/>
            <a:miter lim="800000"/>
            <a:headEnd/>
            <a:tailEnd/>
          </a:ln>
        </p:spPr>
      </p:pic>
      <p:pic>
        <p:nvPicPr>
          <p:cNvPr id="6161" name="Picture 27" descr="http://2.bp.blogspot.com/_y9Y2xh431vE/S8-Td7OVW8I/AAAAAAAAACc/8iTFRetf6Ko/s1600/Target.jpg"/>
          <p:cNvPicPr>
            <a:picLocks noChangeAspect="1" noChangeArrowheads="1"/>
          </p:cNvPicPr>
          <p:nvPr/>
        </p:nvPicPr>
        <p:blipFill>
          <a:blip r:embed="rId10"/>
          <a:srcRect/>
          <a:stretch>
            <a:fillRect/>
          </a:stretch>
        </p:blipFill>
        <p:spPr bwMode="auto">
          <a:xfrm>
            <a:off x="3513819" y="1661433"/>
            <a:ext cx="1584325" cy="1190625"/>
          </a:xfrm>
          <a:prstGeom prst="rect">
            <a:avLst/>
          </a:prstGeom>
          <a:noFill/>
          <a:ln w="9525">
            <a:noFill/>
            <a:miter lim="800000"/>
            <a:headEnd/>
            <a:tailEnd/>
          </a:ln>
        </p:spPr>
      </p:pic>
      <p:sp>
        <p:nvSpPr>
          <p:cNvPr id="6162" name="TextBox 27"/>
          <p:cNvSpPr txBox="1">
            <a:spLocks noChangeArrowheads="1"/>
          </p:cNvSpPr>
          <p:nvPr/>
        </p:nvSpPr>
        <p:spPr bwMode="auto">
          <a:xfrm>
            <a:off x="3648075" y="1081314"/>
            <a:ext cx="1320800" cy="584200"/>
          </a:xfrm>
          <a:prstGeom prst="rect">
            <a:avLst/>
          </a:prstGeom>
          <a:noFill/>
          <a:ln w="9525">
            <a:noFill/>
            <a:miter lim="800000"/>
            <a:headEnd/>
            <a:tailEnd/>
          </a:ln>
        </p:spPr>
        <p:txBody>
          <a:bodyPr>
            <a:spAutoFit/>
          </a:bodyPr>
          <a:lstStyle/>
          <a:p>
            <a:r>
              <a:rPr lang="en-US" sz="1600" dirty="0">
                <a:latin typeface="Papyrus" pitchFamily="66" charset="0"/>
              </a:rPr>
              <a:t>   Objective</a:t>
            </a:r>
          </a:p>
          <a:p>
            <a:endParaRPr lang="en-US" sz="1600" dirty="0">
              <a:latin typeface="Papyrus" pitchFamily="66" charset="0"/>
            </a:endParaRPr>
          </a:p>
        </p:txBody>
      </p:sp>
      <p:pic>
        <p:nvPicPr>
          <p:cNvPr id="4098" name="Picture 10" descr="http://www.capesoft.com/utilities/messenger/Images/UseTheSourceLuke!.png"/>
          <p:cNvPicPr>
            <a:picLocks noChangeAspect="1" noChangeArrowheads="1"/>
          </p:cNvPicPr>
          <p:nvPr/>
        </p:nvPicPr>
        <p:blipFill>
          <a:blip r:embed="rId11"/>
          <a:srcRect/>
          <a:stretch>
            <a:fillRect/>
          </a:stretch>
        </p:blipFill>
        <p:spPr bwMode="auto">
          <a:xfrm>
            <a:off x="7410451" y="4566105"/>
            <a:ext cx="1085850" cy="1152525"/>
          </a:xfrm>
          <a:prstGeom prst="rect">
            <a:avLst/>
          </a:prstGeom>
          <a:noFill/>
          <a:ln w="9525">
            <a:noFill/>
            <a:miter lim="800000"/>
            <a:headEnd/>
            <a:tailEnd/>
          </a:ln>
        </p:spPr>
      </p:pic>
      <p:sp>
        <p:nvSpPr>
          <p:cNvPr id="20" name="TextBox 10"/>
          <p:cNvSpPr txBox="1">
            <a:spLocks noChangeArrowheads="1"/>
          </p:cNvSpPr>
          <p:nvPr/>
        </p:nvSpPr>
        <p:spPr bwMode="auto">
          <a:xfrm>
            <a:off x="7246257" y="3842657"/>
            <a:ext cx="1320800" cy="584200"/>
          </a:xfrm>
          <a:prstGeom prst="rect">
            <a:avLst/>
          </a:prstGeom>
          <a:noFill/>
          <a:ln w="9525">
            <a:noFill/>
            <a:miter lim="800000"/>
            <a:headEnd/>
            <a:tailEnd/>
          </a:ln>
        </p:spPr>
        <p:txBody>
          <a:bodyPr>
            <a:spAutoFit/>
          </a:bodyPr>
          <a:lstStyle/>
          <a:p>
            <a:r>
              <a:rPr lang="en-US" sz="1600" dirty="0">
                <a:latin typeface="Papyrus" pitchFamily="66" charset="0"/>
              </a:rPr>
              <a:t>      Demo</a:t>
            </a:r>
          </a:p>
          <a:p>
            <a:endParaRPr lang="en-US" sz="1600" dirty="0">
              <a:latin typeface="Papyrus" pitchFamily="66" charset="0"/>
            </a:endParaRPr>
          </a:p>
        </p:txBody>
      </p:sp>
      <p:pic>
        <p:nvPicPr>
          <p:cNvPr id="51202" name="Picture 2" descr="http://t0.gstatic.com/images?q=tbn:ANd9GcTYlPo77qP8wus1dW8bdGY2YY8xkMAosui_RpR38oM8-tnbZ8HJuQ"/>
          <p:cNvPicPr>
            <a:picLocks noChangeAspect="1" noChangeArrowheads="1"/>
          </p:cNvPicPr>
          <p:nvPr/>
        </p:nvPicPr>
        <p:blipFill>
          <a:blip r:embed="rId12"/>
          <a:srcRect/>
          <a:stretch>
            <a:fillRect/>
          </a:stretch>
        </p:blipFill>
        <p:spPr bwMode="auto">
          <a:xfrm>
            <a:off x="8577016" y="1393372"/>
            <a:ext cx="2090984" cy="1274990"/>
          </a:xfrm>
          <a:prstGeom prst="rect">
            <a:avLst/>
          </a:prstGeom>
          <a:noFill/>
        </p:spPr>
      </p:pic>
      <p:sp>
        <p:nvSpPr>
          <p:cNvPr id="23" name="TextBox 8"/>
          <p:cNvSpPr txBox="1">
            <a:spLocks noChangeArrowheads="1"/>
          </p:cNvSpPr>
          <p:nvPr/>
        </p:nvSpPr>
        <p:spPr bwMode="auto">
          <a:xfrm>
            <a:off x="8748485" y="928913"/>
            <a:ext cx="1676400" cy="338554"/>
          </a:xfrm>
          <a:prstGeom prst="rect">
            <a:avLst/>
          </a:prstGeom>
          <a:noFill/>
          <a:ln w="9525">
            <a:noFill/>
            <a:miter lim="800000"/>
            <a:headEnd/>
            <a:tailEnd/>
          </a:ln>
        </p:spPr>
        <p:txBody>
          <a:bodyPr>
            <a:spAutoFit/>
          </a:bodyPr>
          <a:lstStyle/>
          <a:p>
            <a:r>
              <a:rPr lang="en-US" sz="1600" dirty="0">
                <a:latin typeface="Papyrus" pitchFamily="66" charset="0"/>
              </a:rPr>
              <a:t>FAQ</a:t>
            </a:r>
          </a:p>
        </p:txBody>
      </p:sp>
    </p:spTree>
    <p:extLst>
      <p:ext uri="{BB962C8B-B14F-4D97-AF65-F5344CB8AC3E}">
        <p14:creationId xmlns:p14="http://schemas.microsoft.com/office/powerpoint/2010/main" val="21455703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7171" name="Rectangle 3"/>
          <p:cNvSpPr>
            <a:spLocks noGrp="1" noChangeArrowheads="1"/>
          </p:cNvSpPr>
          <p:nvPr>
            <p:ph type="body" idx="4294967295"/>
          </p:nvPr>
        </p:nvSpPr>
        <p:spPr>
          <a:xfrm>
            <a:off x="0" y="1244600"/>
            <a:ext cx="8661400" cy="5410200"/>
          </a:xfrm>
        </p:spPr>
        <p:txBody>
          <a:bodyPr/>
          <a:lstStyle/>
          <a:p>
            <a:r>
              <a:rPr lang="en-US" sz="1800" dirty="0" smtClean="0"/>
              <a:t>SubQueries:</a:t>
            </a:r>
          </a:p>
          <a:p>
            <a:pPr lvl="1"/>
            <a:r>
              <a:rPr lang="en-US" sz="1800" dirty="0" smtClean="0">
                <a:latin typeface="+mj-lt"/>
              </a:rPr>
              <a:t>Types of </a:t>
            </a:r>
            <a:r>
              <a:rPr lang="en-US" sz="1800" dirty="0" err="1" smtClean="0">
                <a:latin typeface="+mj-lt"/>
              </a:rPr>
              <a:t>Subqueries</a:t>
            </a:r>
            <a:r>
              <a:rPr lang="en-US" sz="1800" dirty="0" smtClean="0">
                <a:latin typeface="+mj-lt"/>
              </a:rPr>
              <a:t>:</a:t>
            </a:r>
          </a:p>
          <a:p>
            <a:pPr lvl="2"/>
            <a:r>
              <a:rPr lang="en-US" sz="1800" dirty="0" smtClean="0">
                <a:latin typeface="+mj-lt"/>
              </a:rPr>
              <a:t>Single row subquery : Returns zero or one row. </a:t>
            </a:r>
          </a:p>
          <a:p>
            <a:pPr lvl="2"/>
            <a:r>
              <a:rPr lang="en-US" sz="1800" dirty="0" smtClean="0">
                <a:latin typeface="+mj-lt"/>
              </a:rPr>
              <a:t>Multiple row subquery : Returns one or more rows. </a:t>
            </a:r>
          </a:p>
          <a:p>
            <a:pPr lvl="2"/>
            <a:r>
              <a:rPr lang="en-US" sz="1800" dirty="0" smtClean="0">
                <a:latin typeface="+mj-lt"/>
              </a:rPr>
              <a:t>Multiple column subquery : Returns one or more columns. </a:t>
            </a:r>
          </a:p>
          <a:p>
            <a:pPr lvl="2"/>
            <a:r>
              <a:rPr lang="en-US" sz="1800" dirty="0" smtClean="0">
                <a:latin typeface="+mj-lt"/>
              </a:rPr>
              <a:t>Correlated </a:t>
            </a:r>
            <a:r>
              <a:rPr lang="en-US" sz="1800" dirty="0" err="1" smtClean="0">
                <a:latin typeface="+mj-lt"/>
              </a:rPr>
              <a:t>subqueries</a:t>
            </a:r>
            <a:r>
              <a:rPr lang="en-US" sz="1800" dirty="0" smtClean="0">
                <a:latin typeface="+mj-lt"/>
              </a:rPr>
              <a:t> : Reference one or more columns in the outer SQL statement. The subquery is known as a correlated subquery because the subquery is related to the outer SQL statement. </a:t>
            </a:r>
          </a:p>
          <a:p>
            <a:pPr lvl="2"/>
            <a:r>
              <a:rPr lang="en-US" sz="1800" dirty="0" smtClean="0">
                <a:latin typeface="+mj-lt"/>
              </a:rPr>
              <a:t>Inline Views: An inline view is a query placed inside the FROM clause or inside a WITH clause. </a:t>
            </a:r>
          </a:p>
          <a:p>
            <a:pPr lvl="2"/>
            <a:endParaRPr lang="en-US" sz="1800" dirty="0" smtClean="0">
              <a:latin typeface="+mj-lt"/>
            </a:endParaRPr>
          </a:p>
          <a:p>
            <a:pPr lvl="1"/>
            <a:endParaRPr lang="en-US" sz="2000" dirty="0" smtClean="0">
              <a:latin typeface="+mj-lt"/>
            </a:endParaRPr>
          </a:p>
          <a:p>
            <a:pPr lvl="1"/>
            <a:endParaRPr lang="en-US" sz="2000" dirty="0" smtClean="0">
              <a:latin typeface="+mj-lt"/>
            </a:endParaRPr>
          </a:p>
          <a:p>
            <a:pPr lvl="2">
              <a:buNone/>
            </a:pPr>
            <a:endParaRPr lang="en-US" sz="18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2"/>
            <a:endParaRPr lang="en-US" sz="1800" dirty="0" smtClean="0">
              <a:latin typeface="+mj-lt"/>
            </a:endParaRPr>
          </a:p>
        </p:txBody>
      </p:sp>
    </p:spTree>
    <p:extLst>
      <p:ext uri="{BB962C8B-B14F-4D97-AF65-F5344CB8AC3E}">
        <p14:creationId xmlns:p14="http://schemas.microsoft.com/office/powerpoint/2010/main" val="34053583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7171" name="Rectangle 3"/>
          <p:cNvSpPr>
            <a:spLocks noGrp="1" noChangeArrowheads="1"/>
          </p:cNvSpPr>
          <p:nvPr>
            <p:ph type="body" idx="4294967295"/>
          </p:nvPr>
        </p:nvSpPr>
        <p:spPr>
          <a:xfrm>
            <a:off x="0" y="1168400"/>
            <a:ext cx="10352088" cy="5410200"/>
          </a:xfrm>
        </p:spPr>
        <p:txBody>
          <a:bodyPr/>
          <a:lstStyle/>
          <a:p>
            <a:r>
              <a:rPr lang="en-US" sz="1800" dirty="0"/>
              <a:t>SubQueries:</a:t>
            </a:r>
          </a:p>
          <a:p>
            <a:pPr lvl="1"/>
            <a:r>
              <a:rPr lang="en-US" sz="1800" dirty="0">
                <a:latin typeface="+mj-lt"/>
              </a:rPr>
              <a:t>Single row subquery : </a:t>
            </a:r>
          </a:p>
          <a:p>
            <a:pPr lvl="2"/>
            <a:r>
              <a:rPr lang="en-US" sz="1800" dirty="0">
                <a:latin typeface="+mj-lt"/>
              </a:rPr>
              <a:t>A single row subquery returns all columns for a single row. </a:t>
            </a:r>
          </a:p>
          <a:p>
            <a:pPr lvl="2"/>
            <a:r>
              <a:rPr lang="en-US" sz="1800" dirty="0">
                <a:latin typeface="+mj-lt"/>
              </a:rPr>
              <a:t>We can use a single row subquery as the select list of arguments for an INSERT, UPDATE, and DELETE statement.</a:t>
            </a:r>
          </a:p>
          <a:p>
            <a:pPr lvl="2"/>
            <a:r>
              <a:rPr lang="en-US" sz="1800" dirty="0">
                <a:latin typeface="+mj-lt"/>
              </a:rPr>
              <a:t>It can be used with the equal comparison operators (=,&lt;,&gt;,&lt;&gt;, etc).  </a:t>
            </a:r>
          </a:p>
          <a:p>
            <a:pPr lvl="2"/>
            <a:r>
              <a:rPr lang="en-US" sz="1800" dirty="0">
                <a:latin typeface="+mj-lt"/>
              </a:rPr>
              <a:t>Example: Display the employees whose job ID is the same as that of employee 141</a:t>
            </a:r>
          </a:p>
          <a:p>
            <a:pPr lvl="2"/>
            <a:endParaRPr lang="en-US" sz="1800" dirty="0" smtClean="0">
              <a:latin typeface="+mj-lt"/>
            </a:endParaRPr>
          </a:p>
          <a:p>
            <a:pPr lvl="2"/>
            <a:endParaRPr lang="en-US" sz="1800" dirty="0" smtClean="0">
              <a:latin typeface="+mj-lt"/>
            </a:endParaRPr>
          </a:p>
          <a:p>
            <a:pPr lvl="1"/>
            <a:endParaRPr lang="en-US" sz="2000" dirty="0" smtClean="0">
              <a:latin typeface="+mj-lt"/>
            </a:endParaRPr>
          </a:p>
          <a:p>
            <a:pPr lvl="2">
              <a:buNone/>
            </a:pPr>
            <a:endParaRPr lang="en-US" sz="18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2"/>
            <a:endParaRPr lang="en-US" sz="1800" dirty="0" smtClean="0">
              <a:latin typeface="+mj-lt"/>
            </a:endParaRPr>
          </a:p>
        </p:txBody>
      </p:sp>
      <p:pic>
        <p:nvPicPr>
          <p:cNvPr id="4"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
        <p:nvSpPr>
          <p:cNvPr id="5" name="Rounded Rectangle 4"/>
          <p:cNvSpPr/>
          <p:nvPr/>
        </p:nvSpPr>
        <p:spPr bwMode="auto">
          <a:xfrm>
            <a:off x="1181100" y="4229100"/>
            <a:ext cx="7010400" cy="1945342"/>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SELECT </a:t>
            </a:r>
            <a:r>
              <a:rPr lang="en-US" dirty="0" err="1">
                <a:solidFill>
                  <a:schemeClr val="tx1">
                    <a:lumMod val="95000"/>
                    <a:lumOff val="5000"/>
                  </a:schemeClr>
                </a:solidFill>
                <a:latin typeface="+mj-lt"/>
                <a:cs typeface="Times New Roman" pitchFamily="18" charset="0"/>
              </a:rPr>
              <a:t>last_name</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job_id</a:t>
            </a:r>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FROM employees</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WHERE </a:t>
            </a:r>
            <a:r>
              <a:rPr lang="en-US" dirty="0" err="1">
                <a:solidFill>
                  <a:schemeClr val="tx1">
                    <a:lumMod val="95000"/>
                    <a:lumOff val="5000"/>
                  </a:schemeClr>
                </a:solidFill>
                <a:latin typeface="+mj-lt"/>
                <a:cs typeface="Times New Roman" pitchFamily="18" charset="0"/>
              </a:rPr>
              <a:t>job_id</a:t>
            </a:r>
            <a:r>
              <a:rPr lang="en-US" dirty="0">
                <a:solidFill>
                  <a:schemeClr val="tx1">
                    <a:lumMod val="95000"/>
                    <a:lumOff val="5000"/>
                  </a:schemeClr>
                </a:solidFill>
                <a:latin typeface="+mj-lt"/>
                <a:cs typeface="Times New Roman" pitchFamily="18" charset="0"/>
              </a:rPr>
              <a:t> =</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(SELECT </a:t>
            </a:r>
            <a:r>
              <a:rPr lang="en-US" dirty="0" err="1">
                <a:solidFill>
                  <a:schemeClr val="tx1">
                    <a:lumMod val="95000"/>
                    <a:lumOff val="5000"/>
                  </a:schemeClr>
                </a:solidFill>
                <a:latin typeface="+mj-lt"/>
                <a:cs typeface="Times New Roman" pitchFamily="18" charset="0"/>
              </a:rPr>
              <a:t>job_id</a:t>
            </a:r>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FROM employees</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WHERE </a:t>
            </a:r>
            <a:r>
              <a:rPr lang="en-US" dirty="0" err="1">
                <a:solidFill>
                  <a:schemeClr val="tx1">
                    <a:lumMod val="95000"/>
                    <a:lumOff val="5000"/>
                  </a:schemeClr>
                </a:solidFill>
                <a:latin typeface="+mj-lt"/>
                <a:cs typeface="Times New Roman" pitchFamily="18" charset="0"/>
              </a:rPr>
              <a:t>employee_id</a:t>
            </a:r>
            <a:r>
              <a:rPr lang="en-US" dirty="0">
                <a:solidFill>
                  <a:schemeClr val="tx1">
                    <a:lumMod val="95000"/>
                    <a:lumOff val="5000"/>
                  </a:schemeClr>
                </a:solidFill>
                <a:latin typeface="+mj-lt"/>
                <a:cs typeface="Times New Roman" pitchFamily="18" charset="0"/>
              </a:rPr>
              <a:t> = 141);</a:t>
            </a:r>
            <a:r>
              <a:rPr lang="en-US" dirty="0">
                <a:latin typeface="+mj-lt"/>
              </a:rPr>
              <a:t/>
            </a:r>
            <a:br>
              <a:rPr lang="en-US" dirty="0">
                <a:latin typeface="+mj-lt"/>
              </a:rPr>
            </a:br>
            <a:endParaRPr lang="en-US" dirty="0">
              <a:latin typeface="+mj-lt"/>
            </a:endParaRPr>
          </a:p>
          <a:p>
            <a:pPr>
              <a:tabLst>
                <a:tab pos="857250" algn="l"/>
                <a:tab pos="1890713" algn="l"/>
              </a:tabLst>
            </a:pPr>
            <a:endParaRPr lang="en-US" dirty="0">
              <a:solidFill>
                <a:schemeClr val="tx1">
                  <a:lumMod val="95000"/>
                  <a:lumOff val="5000"/>
                </a:schemeClr>
              </a:solidFill>
              <a:latin typeface="+mj-lt"/>
              <a:cs typeface="Times New Roman" pitchFamily="18" charset="0"/>
            </a:endParaRPr>
          </a:p>
          <a:p>
            <a:pPr algn="ctr">
              <a:tabLst>
                <a:tab pos="857250" algn="l"/>
                <a:tab pos="1890713" algn="l"/>
              </a:tabLst>
            </a:pPr>
            <a:endParaRPr lang="en-US" dirty="0">
              <a:solidFill>
                <a:schemeClr val="tx1">
                  <a:lumMod val="95000"/>
                  <a:lumOff val="5000"/>
                </a:schemeClr>
              </a:solidFill>
              <a:latin typeface="+mj-lt"/>
              <a:cs typeface="Times New Roman" pitchFamily="18" charset="0"/>
            </a:endParaRPr>
          </a:p>
          <a:p>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p:txBody>
      </p:sp>
    </p:spTree>
    <p:extLst>
      <p:ext uri="{BB962C8B-B14F-4D97-AF65-F5344CB8AC3E}">
        <p14:creationId xmlns:p14="http://schemas.microsoft.com/office/powerpoint/2010/main" val="34353393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1155700"/>
            <a:ext cx="10352088" cy="5410200"/>
          </a:xfrm>
        </p:spPr>
        <p:txBody>
          <a:bodyPr>
            <a:noAutofit/>
          </a:bodyPr>
          <a:lstStyle/>
          <a:p>
            <a:r>
              <a:rPr lang="en-US" sz="1800" dirty="0" smtClean="0"/>
              <a:t>Subquery</a:t>
            </a:r>
            <a:r>
              <a:rPr lang="en-US" sz="1800" dirty="0"/>
              <a:t>:</a:t>
            </a:r>
          </a:p>
          <a:p>
            <a:pPr lvl="1"/>
            <a:r>
              <a:rPr lang="en-US" sz="1800" dirty="0">
                <a:latin typeface="+mj-lt"/>
              </a:rPr>
              <a:t>Single Row Subquery</a:t>
            </a:r>
          </a:p>
          <a:p>
            <a:pPr lvl="2"/>
            <a:r>
              <a:rPr lang="en-US" sz="1800" dirty="0">
                <a:latin typeface="+mj-lt"/>
              </a:rPr>
              <a:t>Example: Display employees who do the same job as “Taylor,” but earn more salary than him.</a:t>
            </a:r>
          </a:p>
          <a:p>
            <a:pPr lvl="2"/>
            <a:endParaRPr lang="en-US" sz="1800" dirty="0">
              <a:latin typeface="+mj-lt"/>
            </a:endParaRPr>
          </a:p>
          <a:p>
            <a:pPr lvl="2"/>
            <a:endParaRPr lang="en-US" sz="1800" dirty="0">
              <a:latin typeface="+mj-lt"/>
            </a:endParaRPr>
          </a:p>
          <a:p>
            <a:pPr lvl="2"/>
            <a:endParaRPr lang="en-US" sz="1800" dirty="0">
              <a:latin typeface="+mj-lt"/>
            </a:endParaRPr>
          </a:p>
          <a:p>
            <a:pPr lvl="2"/>
            <a:endParaRPr lang="en-US" sz="1800" dirty="0">
              <a:latin typeface="+mj-lt"/>
            </a:endParaRPr>
          </a:p>
          <a:p>
            <a:pPr lvl="2"/>
            <a:endParaRPr lang="en-US" sz="1800" dirty="0">
              <a:latin typeface="+mj-lt"/>
            </a:endParaRPr>
          </a:p>
          <a:p>
            <a:pPr lvl="2"/>
            <a:endParaRPr lang="en-US" sz="1800" dirty="0">
              <a:latin typeface="+mj-lt"/>
            </a:endParaRPr>
          </a:p>
          <a:p>
            <a:pPr marL="402336" lvl="2" indent="0">
              <a:buNone/>
            </a:pPr>
            <a:endParaRPr lang="en-US" sz="1800" dirty="0">
              <a:latin typeface="+mj-lt"/>
            </a:endParaRPr>
          </a:p>
          <a:p>
            <a:pPr marL="402336" lvl="2" indent="0">
              <a:buNone/>
            </a:pPr>
            <a:r>
              <a:rPr lang="en-US" sz="1800" dirty="0">
                <a:latin typeface="+mj-lt"/>
              </a:rPr>
              <a:t>Note: The outer and </a:t>
            </a:r>
            <a:r>
              <a:rPr lang="en-US" sz="1800" dirty="0" err="1">
                <a:latin typeface="+mj-lt"/>
              </a:rPr>
              <a:t>innner</a:t>
            </a:r>
            <a:r>
              <a:rPr lang="en-US" sz="1800" dirty="0">
                <a:latin typeface="+mj-lt"/>
              </a:rPr>
              <a:t> queries can get data from different tables</a:t>
            </a:r>
            <a:r>
              <a:rPr lang="en-US" sz="1800" dirty="0" smtClean="0">
                <a:latin typeface="+mj-lt"/>
              </a:rPr>
              <a:t/>
            </a:r>
            <a:br>
              <a:rPr lang="en-US" sz="1800" dirty="0" smtClean="0">
                <a:latin typeface="+mj-lt"/>
              </a:rPr>
            </a:br>
            <a:endParaRPr lang="en-US" sz="1800" dirty="0" smtClean="0">
              <a:latin typeface="+mj-lt"/>
            </a:endParaRPr>
          </a:p>
          <a:p>
            <a:pPr lvl="1"/>
            <a:endParaRPr lang="en-US" sz="2400" dirty="0" smtClean="0">
              <a:latin typeface="+mj-lt"/>
            </a:endParaRPr>
          </a:p>
          <a:p>
            <a:pPr lvl="1"/>
            <a:endParaRPr lang="en-US" sz="2400" dirty="0" smtClean="0">
              <a:latin typeface="+mj-lt"/>
            </a:endParaRPr>
          </a:p>
          <a:p>
            <a:pPr lvl="1"/>
            <a:endParaRPr lang="en-US" sz="2400" dirty="0" smtClean="0">
              <a:latin typeface="+mj-lt"/>
            </a:endParaRPr>
          </a:p>
          <a:p>
            <a:pPr lvl="1"/>
            <a:endParaRPr lang="en-US" sz="24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buNone/>
            </a:pPr>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1"/>
            <a:endParaRPr lang="en-US" sz="2400" dirty="0" smtClean="0">
              <a:latin typeface="+mj-lt"/>
            </a:endParaRPr>
          </a:p>
          <a:p>
            <a:pPr lvl="1"/>
            <a:endParaRPr lang="en-US" sz="2400" dirty="0" smtClean="0">
              <a:latin typeface="+mj-lt"/>
            </a:endParaRPr>
          </a:p>
          <a:p>
            <a:pPr lvl="1"/>
            <a:endParaRPr lang="en-US" sz="2400" dirty="0" smtClean="0">
              <a:latin typeface="+mj-lt"/>
            </a:endParaRPr>
          </a:p>
          <a:p>
            <a:pPr lvl="1"/>
            <a:endParaRPr lang="en-US" sz="2400" dirty="0" smtClean="0">
              <a:latin typeface="+mj-lt"/>
            </a:endParaRPr>
          </a:p>
          <a:p>
            <a:pPr lvl="1"/>
            <a:endParaRPr lang="en-US" sz="2400" dirty="0" smtClean="0">
              <a:latin typeface="+mj-lt"/>
            </a:endParaRPr>
          </a:p>
          <a:p>
            <a:pPr lvl="1"/>
            <a:endParaRPr lang="en-US" sz="2400" dirty="0" smtClean="0">
              <a:latin typeface="+mj-lt"/>
            </a:endParaRPr>
          </a:p>
          <a:p>
            <a:pPr lvl="1"/>
            <a:endParaRPr lang="en-US" sz="2400" dirty="0" smtClean="0">
              <a:latin typeface="+mj-lt"/>
            </a:endParaRPr>
          </a:p>
          <a:p>
            <a:pPr lvl="2"/>
            <a:endParaRPr lang="en-US" sz="1800" dirty="0" smtClean="0">
              <a:latin typeface="+mj-lt"/>
            </a:endParaRPr>
          </a:p>
          <a:p>
            <a:pPr lvl="1"/>
            <a:endParaRPr lang="en-US" sz="2400" dirty="0" smtClean="0">
              <a:latin typeface="+mj-lt"/>
            </a:endParaRPr>
          </a:p>
          <a:p>
            <a:pPr lvl="2"/>
            <a:endParaRPr lang="en-US" sz="1800" dirty="0" smtClean="0">
              <a:latin typeface="+mj-lt"/>
            </a:endParaRPr>
          </a:p>
          <a:p>
            <a:pPr lvl="1"/>
            <a:endParaRPr lang="en-US" sz="2400" dirty="0" smtClean="0">
              <a:latin typeface="+mj-lt"/>
            </a:endParaRPr>
          </a:p>
          <a:p>
            <a:pPr lvl="1"/>
            <a:endParaRPr lang="en-US" sz="2400" dirty="0" smtClean="0">
              <a:latin typeface="+mj-lt"/>
            </a:endParaRPr>
          </a:p>
          <a:p>
            <a:pPr lvl="2">
              <a:buNone/>
            </a:pPr>
            <a:endParaRPr lang="en-US" sz="1800" dirty="0" smtClean="0">
              <a:latin typeface="+mj-lt"/>
            </a:endParaRPr>
          </a:p>
        </p:txBody>
      </p:sp>
      <p:sp>
        <p:nvSpPr>
          <p:cNvPr id="7" name="Rounded Rectangle 6"/>
          <p:cNvSpPr/>
          <p:nvPr/>
        </p:nvSpPr>
        <p:spPr bwMode="auto">
          <a:xfrm>
            <a:off x="2951729" y="2143127"/>
            <a:ext cx="6705600" cy="2590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SELECT </a:t>
            </a:r>
            <a:r>
              <a:rPr lang="en-US" dirty="0" err="1">
                <a:solidFill>
                  <a:schemeClr val="tx1">
                    <a:lumMod val="95000"/>
                    <a:lumOff val="5000"/>
                  </a:schemeClr>
                </a:solidFill>
                <a:latin typeface="+mj-lt"/>
                <a:cs typeface="Times New Roman" pitchFamily="18" charset="0"/>
              </a:rPr>
              <a:t>last_name</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job_id</a:t>
            </a:r>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FROM employees</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WHERE </a:t>
            </a:r>
            <a:r>
              <a:rPr lang="en-US" dirty="0" err="1">
                <a:solidFill>
                  <a:schemeClr val="tx1">
                    <a:lumMod val="95000"/>
                    <a:lumOff val="5000"/>
                  </a:schemeClr>
                </a:solidFill>
                <a:latin typeface="+mj-lt"/>
                <a:cs typeface="Times New Roman" pitchFamily="18" charset="0"/>
              </a:rPr>
              <a:t>job_id</a:t>
            </a:r>
            <a:r>
              <a:rPr lang="en-US" dirty="0">
                <a:solidFill>
                  <a:schemeClr val="tx1">
                    <a:lumMod val="95000"/>
                    <a:lumOff val="5000"/>
                  </a:schemeClr>
                </a:solidFill>
                <a:latin typeface="+mj-lt"/>
                <a:cs typeface="Times New Roman" pitchFamily="18" charset="0"/>
              </a:rPr>
              <a:t> =(SELECT </a:t>
            </a:r>
            <a:r>
              <a:rPr lang="en-US" dirty="0" err="1">
                <a:solidFill>
                  <a:schemeClr val="tx1">
                    <a:lumMod val="95000"/>
                    <a:lumOff val="5000"/>
                  </a:schemeClr>
                </a:solidFill>
                <a:latin typeface="+mj-lt"/>
                <a:cs typeface="Times New Roman" pitchFamily="18" charset="0"/>
              </a:rPr>
              <a:t>job_id</a:t>
            </a:r>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FROM employees</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WHERE </a:t>
            </a:r>
            <a:r>
              <a:rPr lang="en-US" dirty="0" err="1">
                <a:solidFill>
                  <a:schemeClr val="tx1">
                    <a:lumMod val="95000"/>
                    <a:lumOff val="5000"/>
                  </a:schemeClr>
                </a:solidFill>
                <a:latin typeface="+mj-lt"/>
                <a:cs typeface="Times New Roman" pitchFamily="18" charset="0"/>
              </a:rPr>
              <a:t>employee_id</a:t>
            </a:r>
            <a:r>
              <a:rPr lang="en-US" dirty="0">
                <a:solidFill>
                  <a:schemeClr val="tx1">
                    <a:lumMod val="95000"/>
                    <a:lumOff val="5000"/>
                  </a:schemeClr>
                </a:solidFill>
                <a:latin typeface="+mj-lt"/>
                <a:cs typeface="Times New Roman" pitchFamily="18" charset="0"/>
              </a:rPr>
              <a:t> = 141);</a:t>
            </a:r>
            <a:r>
              <a:rPr lang="en-US" dirty="0">
                <a:latin typeface="+mj-lt"/>
              </a:rPr>
              <a:t/>
            </a:r>
            <a:br>
              <a:rPr lang="en-US" dirty="0">
                <a:latin typeface="+mj-lt"/>
              </a:rPr>
            </a:br>
            <a:r>
              <a:rPr lang="en-US" dirty="0">
                <a:solidFill>
                  <a:schemeClr val="tx1">
                    <a:lumMod val="95000"/>
                    <a:lumOff val="5000"/>
                  </a:schemeClr>
                </a:solidFill>
                <a:latin typeface="+mj-lt"/>
                <a:cs typeface="Times New Roman" pitchFamily="18" charset="0"/>
              </a:rPr>
              <a:t>AND salary &gt; (SELECT salary </a:t>
            </a:r>
          </a:p>
          <a:p>
            <a:r>
              <a:rPr lang="en-US" dirty="0">
                <a:solidFill>
                  <a:schemeClr val="tx1">
                    <a:lumMod val="95000"/>
                    <a:lumOff val="5000"/>
                  </a:schemeClr>
                </a:solidFill>
                <a:latin typeface="+mj-lt"/>
                <a:cs typeface="Times New Roman" pitchFamily="18" charset="0"/>
              </a:rPr>
              <a:t>	           FROM employees</a:t>
            </a:r>
          </a:p>
          <a:p>
            <a:r>
              <a:rPr lang="en-US" dirty="0">
                <a:solidFill>
                  <a:schemeClr val="tx1">
                    <a:lumMod val="95000"/>
                    <a:lumOff val="5000"/>
                  </a:schemeClr>
                </a:solidFill>
                <a:latin typeface="+mj-lt"/>
                <a:cs typeface="Times New Roman" pitchFamily="18" charset="0"/>
              </a:rPr>
              <a:t>	           WHERE </a:t>
            </a:r>
            <a:r>
              <a:rPr lang="en-US" dirty="0" err="1">
                <a:solidFill>
                  <a:schemeClr val="tx1">
                    <a:lumMod val="95000"/>
                    <a:lumOff val="5000"/>
                  </a:schemeClr>
                </a:solidFill>
                <a:latin typeface="+mj-lt"/>
                <a:cs typeface="Times New Roman" pitchFamily="18" charset="0"/>
              </a:rPr>
              <a:t>last_name</a:t>
            </a:r>
            <a:r>
              <a:rPr lang="en-US" dirty="0">
                <a:solidFill>
                  <a:schemeClr val="tx1">
                    <a:lumMod val="95000"/>
                    <a:lumOff val="5000"/>
                  </a:schemeClr>
                </a:solidFill>
                <a:latin typeface="+mj-lt"/>
                <a:cs typeface="Times New Roman" pitchFamily="18" charset="0"/>
              </a:rPr>
              <a:t>=‘Taylor’);</a:t>
            </a:r>
          </a:p>
          <a:p>
            <a:pPr>
              <a:lnSpc>
                <a:spcPct val="80000"/>
              </a:lnSpc>
              <a:buFontTx/>
              <a:buNone/>
            </a:pPr>
            <a:endParaRPr lang="en-US" dirty="0">
              <a:solidFill>
                <a:schemeClr val="tx1">
                  <a:lumMod val="95000"/>
                  <a:lumOff val="5000"/>
                </a:schemeClr>
              </a:solidFill>
              <a:latin typeface="+mj-lt"/>
              <a:cs typeface="Times New Roman" pitchFamily="18" charset="0"/>
            </a:endParaRPr>
          </a:p>
          <a:p>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p:txBody>
      </p:sp>
    </p:spTree>
    <p:extLst>
      <p:ext uri="{BB962C8B-B14F-4D97-AF65-F5344CB8AC3E}">
        <p14:creationId xmlns:p14="http://schemas.microsoft.com/office/powerpoint/2010/main" val="16410441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1049338" y="1041400"/>
            <a:ext cx="11142662" cy="5410200"/>
          </a:xfrm>
        </p:spPr>
        <p:txBody>
          <a:bodyPr/>
          <a:lstStyle/>
          <a:p>
            <a:r>
              <a:rPr lang="en-US" sz="2000" dirty="0" smtClean="0"/>
              <a:t>Subquery:</a:t>
            </a:r>
          </a:p>
          <a:p>
            <a:pPr lvl="1"/>
            <a:r>
              <a:rPr lang="en-US" sz="2000" dirty="0" smtClean="0"/>
              <a:t>Single Row Subquery</a:t>
            </a:r>
          </a:p>
          <a:p>
            <a:pPr lvl="2"/>
            <a:r>
              <a:rPr lang="en-US" sz="1800" dirty="0" smtClean="0"/>
              <a:t>Example: Group By Functions in a Subquery</a:t>
            </a:r>
          </a:p>
          <a:p>
            <a:pPr lvl="3"/>
            <a:r>
              <a:rPr lang="en-US" sz="1800" dirty="0" smtClean="0"/>
              <a:t>Display the employee last name, job ID, and salary of all employees whose salary is equal to the minimum salary. </a:t>
            </a:r>
          </a:p>
          <a:p>
            <a:pPr lvl="1"/>
            <a:endParaRPr lang="en-US" sz="2000" dirty="0" smtClean="0"/>
          </a:p>
          <a:p>
            <a:pPr lvl="1"/>
            <a:endParaRPr lang="en-US" sz="2000" dirty="0" smtClean="0"/>
          </a:p>
          <a:p>
            <a:pPr lvl="1"/>
            <a:endParaRPr lang="en-US" sz="2000" dirty="0"/>
          </a:p>
          <a:p>
            <a:pPr lvl="2"/>
            <a:r>
              <a:rPr lang="en-US" sz="1800" dirty="0" smtClean="0"/>
              <a:t>Example : HAVING clause with subqueries</a:t>
            </a:r>
          </a:p>
          <a:p>
            <a:pPr lvl="3"/>
            <a:r>
              <a:rPr lang="en-US" sz="1800" dirty="0" smtClean="0"/>
              <a:t>Display all the departments that have a minimum salary greater than that of department 50.</a:t>
            </a:r>
          </a:p>
          <a:p>
            <a:pPr lvl="3"/>
            <a:endParaRPr lang="en-US" sz="1800" dirty="0" smtClean="0"/>
          </a:p>
          <a:p>
            <a:pPr lvl="2"/>
            <a:endParaRPr lang="en-US" sz="1800" dirty="0" smtClean="0"/>
          </a:p>
          <a:p>
            <a:pPr lvl="2"/>
            <a:endParaRPr lang="en-US" sz="1800" dirty="0" smtClean="0"/>
          </a:p>
          <a:p>
            <a:pPr lvl="2"/>
            <a:endParaRPr lang="en-US" sz="1800" dirty="0" smtClean="0"/>
          </a:p>
          <a:p>
            <a:pPr lvl="2"/>
            <a:endParaRPr lang="en-US" sz="1800" dirty="0" smtClean="0"/>
          </a:p>
          <a:p>
            <a:pPr lvl="2"/>
            <a:endParaRPr lang="en-US" sz="1800" dirty="0" smtClean="0"/>
          </a:p>
          <a:p>
            <a:pPr lvl="2">
              <a:buNone/>
            </a:pPr>
            <a:endParaRPr lang="en-US" sz="1800" dirty="0" smtClean="0"/>
          </a:p>
          <a:p>
            <a:pPr lvl="2"/>
            <a:endParaRPr lang="en-US" sz="1800" dirty="0" smtClean="0"/>
          </a:p>
          <a:p>
            <a:pPr lvl="2"/>
            <a:endParaRPr lang="en-US" sz="1800" dirty="0" smtClean="0"/>
          </a:p>
          <a:p>
            <a:pPr lvl="2"/>
            <a:endParaRPr lang="en-US" sz="1800" dirty="0" smtClean="0"/>
          </a:p>
          <a:p>
            <a:pPr lvl="2"/>
            <a:endParaRPr lang="en-US" sz="1800" dirty="0" smtClean="0"/>
          </a:p>
          <a:p>
            <a:pPr lvl="2"/>
            <a:endParaRPr lang="en-US" sz="1800" dirty="0" smtClean="0"/>
          </a:p>
          <a:p>
            <a:pPr lvl="2"/>
            <a:endParaRPr lang="en-US" sz="18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2"/>
            <a:endParaRPr lang="en-US" sz="1800" dirty="0" smtClean="0"/>
          </a:p>
          <a:p>
            <a:pPr lvl="1"/>
            <a:endParaRPr lang="en-US" sz="2000" dirty="0" smtClean="0"/>
          </a:p>
          <a:p>
            <a:pPr lvl="2"/>
            <a:endParaRPr lang="en-US" sz="1800" dirty="0" smtClean="0"/>
          </a:p>
          <a:p>
            <a:pPr lvl="1"/>
            <a:endParaRPr lang="en-US" sz="2000" dirty="0" smtClean="0"/>
          </a:p>
          <a:p>
            <a:pPr lvl="1"/>
            <a:endParaRPr lang="en-US" sz="2000" dirty="0" smtClean="0"/>
          </a:p>
          <a:p>
            <a:pPr lvl="2">
              <a:buNone/>
            </a:pPr>
            <a:endParaRPr lang="en-US" sz="1800"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
        <p:nvSpPr>
          <p:cNvPr id="7" name="Rounded Rectangle 6"/>
          <p:cNvSpPr/>
          <p:nvPr/>
        </p:nvSpPr>
        <p:spPr bwMode="auto">
          <a:xfrm>
            <a:off x="1189364" y="2613025"/>
            <a:ext cx="9677400" cy="1133475"/>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nSpc>
                <a:spcPct val="80000"/>
              </a:lnSpc>
              <a:buFontTx/>
              <a:buNone/>
            </a:pPr>
            <a:r>
              <a:rPr lang="en-US" dirty="0">
                <a:solidFill>
                  <a:schemeClr val="tx1">
                    <a:lumMod val="95000"/>
                    <a:lumOff val="5000"/>
                  </a:schemeClr>
                </a:solidFill>
                <a:latin typeface="Times New Roman" pitchFamily="18" charset="0"/>
                <a:cs typeface="Times New Roman" pitchFamily="18" charset="0"/>
              </a:rPr>
              <a:t>SELECT  last_name "Last Name", first_name "First Name", salary "Salary"</a:t>
            </a:r>
          </a:p>
          <a:p>
            <a:pPr>
              <a:lnSpc>
                <a:spcPct val="80000"/>
              </a:lnSpc>
              <a:buFontTx/>
              <a:buNone/>
            </a:pPr>
            <a:r>
              <a:rPr lang="en-US" dirty="0">
                <a:solidFill>
                  <a:schemeClr val="tx1">
                    <a:lumMod val="95000"/>
                    <a:lumOff val="5000"/>
                  </a:schemeClr>
                </a:solidFill>
                <a:latin typeface="Times New Roman" pitchFamily="18" charset="0"/>
                <a:cs typeface="Times New Roman" pitchFamily="18" charset="0"/>
              </a:rPr>
              <a:t>FROM employees </a:t>
            </a:r>
          </a:p>
          <a:p>
            <a:pPr>
              <a:lnSpc>
                <a:spcPct val="80000"/>
              </a:lnSpc>
              <a:buFontTx/>
              <a:buNone/>
            </a:pPr>
            <a:r>
              <a:rPr lang="en-US" dirty="0">
                <a:solidFill>
                  <a:schemeClr val="tx1">
                    <a:lumMod val="95000"/>
                    <a:lumOff val="5000"/>
                  </a:schemeClr>
                </a:solidFill>
                <a:latin typeface="Times New Roman" pitchFamily="18" charset="0"/>
                <a:cs typeface="Times New Roman" pitchFamily="18" charset="0"/>
              </a:rPr>
              <a:t>WHERE salary = (SELECT MIN(salary)</a:t>
            </a:r>
          </a:p>
          <a:p>
            <a:pPr>
              <a:lnSpc>
                <a:spcPct val="80000"/>
              </a:lnSpc>
              <a:buFontTx/>
              <a:buNone/>
            </a:pPr>
            <a:r>
              <a:rPr lang="en-US" dirty="0">
                <a:solidFill>
                  <a:schemeClr val="tx1">
                    <a:lumMod val="95000"/>
                    <a:lumOff val="5000"/>
                  </a:schemeClr>
                </a:solidFill>
                <a:latin typeface="Times New Roman" pitchFamily="18" charset="0"/>
                <a:cs typeface="Times New Roman" pitchFamily="18" charset="0"/>
              </a:rPr>
              <a:t>		             FROM employees);</a:t>
            </a:r>
          </a:p>
          <a:p>
            <a:r>
              <a:rPr lang="en-US" dirty="0">
                <a:solidFill>
                  <a:schemeClr val="tx1">
                    <a:lumMod val="95000"/>
                    <a:lumOff val="5000"/>
                  </a:schemeClr>
                </a:solidFill>
                <a:latin typeface="Times New Roman" pitchFamily="18" charset="0"/>
                <a:cs typeface="Times New Roman" pitchFamily="18" charset="0"/>
              </a:rPr>
              <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a:p>
            <a:endParaRPr lang="en-US" dirty="0">
              <a:solidFill>
                <a:schemeClr val="tx1">
                  <a:lumMod val="95000"/>
                  <a:lumOff val="5000"/>
                </a:schemeClr>
              </a:solidFill>
              <a:latin typeface="Times New Roman" pitchFamily="18" charset="0"/>
              <a:cs typeface="Times New Roman" pitchFamily="18" charset="0"/>
            </a:endParaRPr>
          </a:p>
        </p:txBody>
      </p:sp>
      <p:sp>
        <p:nvSpPr>
          <p:cNvPr id="6" name="Rounded Rectangle 5"/>
          <p:cNvSpPr/>
          <p:nvPr/>
        </p:nvSpPr>
        <p:spPr bwMode="auto">
          <a:xfrm>
            <a:off x="1327150" y="5257800"/>
            <a:ext cx="10071100" cy="1422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nSpc>
                <a:spcPct val="80000"/>
              </a:lnSpc>
              <a:buFontTx/>
              <a:buNone/>
            </a:pPr>
            <a:r>
              <a:rPr lang="en-US" dirty="0">
                <a:solidFill>
                  <a:schemeClr val="tx1">
                    <a:lumMod val="95000"/>
                    <a:lumOff val="5000"/>
                  </a:schemeClr>
                </a:solidFill>
                <a:latin typeface="Times New Roman" pitchFamily="18" charset="0"/>
                <a:cs typeface="Times New Roman" pitchFamily="18" charset="0"/>
              </a:rPr>
              <a:t>SELECT  </a:t>
            </a:r>
            <a:r>
              <a:rPr lang="en-US" dirty="0" err="1">
                <a:solidFill>
                  <a:schemeClr val="tx1">
                    <a:lumMod val="95000"/>
                    <a:lumOff val="5000"/>
                  </a:schemeClr>
                </a:solidFill>
                <a:latin typeface="Times New Roman" pitchFamily="18" charset="0"/>
                <a:cs typeface="Times New Roman" pitchFamily="18" charset="0"/>
              </a:rPr>
              <a:t>department_id,MIN</a:t>
            </a:r>
            <a:r>
              <a:rPr lang="en-US" dirty="0">
                <a:solidFill>
                  <a:schemeClr val="tx1">
                    <a:lumMod val="95000"/>
                    <a:lumOff val="5000"/>
                  </a:schemeClr>
                </a:solidFill>
                <a:latin typeface="Times New Roman" pitchFamily="18" charset="0"/>
                <a:cs typeface="Times New Roman" pitchFamily="18" charset="0"/>
              </a:rPr>
              <a:t>(salary)</a:t>
            </a:r>
          </a:p>
          <a:p>
            <a:pPr>
              <a:lnSpc>
                <a:spcPct val="80000"/>
              </a:lnSpc>
              <a:buFontTx/>
              <a:buNone/>
            </a:pPr>
            <a:r>
              <a:rPr lang="en-US" dirty="0">
                <a:solidFill>
                  <a:schemeClr val="tx1">
                    <a:lumMod val="95000"/>
                    <a:lumOff val="5000"/>
                  </a:schemeClr>
                </a:solidFill>
                <a:latin typeface="Times New Roman" pitchFamily="18" charset="0"/>
                <a:cs typeface="Times New Roman" pitchFamily="18" charset="0"/>
              </a:rPr>
              <a:t>FROM employees </a:t>
            </a:r>
          </a:p>
          <a:p>
            <a:pPr>
              <a:lnSpc>
                <a:spcPct val="80000"/>
              </a:lnSpc>
              <a:buFontTx/>
              <a:buNone/>
            </a:pPr>
            <a:r>
              <a:rPr lang="en-US" dirty="0">
                <a:solidFill>
                  <a:schemeClr val="tx1">
                    <a:lumMod val="95000"/>
                    <a:lumOff val="5000"/>
                  </a:schemeClr>
                </a:solidFill>
                <a:latin typeface="Times New Roman" pitchFamily="18" charset="0"/>
                <a:cs typeface="Times New Roman" pitchFamily="18" charset="0"/>
              </a:rPr>
              <a:t>GROUP BY </a:t>
            </a:r>
            <a:r>
              <a:rPr lang="en-US" dirty="0" err="1">
                <a:solidFill>
                  <a:schemeClr val="tx1">
                    <a:lumMod val="95000"/>
                    <a:lumOff val="5000"/>
                  </a:schemeClr>
                </a:solidFill>
                <a:latin typeface="Times New Roman" pitchFamily="18" charset="0"/>
                <a:cs typeface="Times New Roman" pitchFamily="18" charset="0"/>
              </a:rPr>
              <a:t>department_id</a:t>
            </a:r>
            <a:endParaRPr lang="en-US" dirty="0">
              <a:solidFill>
                <a:schemeClr val="tx1">
                  <a:lumMod val="95000"/>
                  <a:lumOff val="5000"/>
                </a:schemeClr>
              </a:solidFill>
              <a:latin typeface="Times New Roman" pitchFamily="18" charset="0"/>
              <a:cs typeface="Times New Roman" pitchFamily="18" charset="0"/>
            </a:endParaRPr>
          </a:p>
          <a:p>
            <a:pPr>
              <a:lnSpc>
                <a:spcPct val="80000"/>
              </a:lnSpc>
              <a:buFontTx/>
              <a:buNone/>
            </a:pPr>
            <a:r>
              <a:rPr lang="en-US" dirty="0">
                <a:solidFill>
                  <a:schemeClr val="tx1">
                    <a:lumMod val="95000"/>
                    <a:lumOff val="5000"/>
                  </a:schemeClr>
                </a:solidFill>
                <a:latin typeface="Times New Roman" pitchFamily="18" charset="0"/>
                <a:cs typeface="Times New Roman" pitchFamily="18" charset="0"/>
              </a:rPr>
              <a:t>HAVING MIN(salary) &gt;= (SELECT MIN(salary)</a:t>
            </a:r>
          </a:p>
          <a:p>
            <a:pPr>
              <a:lnSpc>
                <a:spcPct val="80000"/>
              </a:lnSpc>
              <a:buFontTx/>
              <a:buNone/>
            </a:pPr>
            <a:r>
              <a:rPr lang="en-US" dirty="0">
                <a:solidFill>
                  <a:schemeClr val="tx1">
                    <a:lumMod val="95000"/>
                    <a:lumOff val="5000"/>
                  </a:schemeClr>
                </a:solidFill>
                <a:latin typeface="Times New Roman" pitchFamily="18" charset="0"/>
                <a:cs typeface="Times New Roman" pitchFamily="18" charset="0"/>
              </a:rPr>
              <a:t>		             FROM employees</a:t>
            </a:r>
          </a:p>
          <a:p>
            <a:pPr>
              <a:lnSpc>
                <a:spcPct val="80000"/>
              </a:lnSpc>
              <a:buFontTx/>
              <a:buNone/>
            </a:pPr>
            <a:r>
              <a:rPr lang="en-US" dirty="0">
                <a:solidFill>
                  <a:schemeClr val="tx1">
                    <a:lumMod val="95000"/>
                    <a:lumOff val="5000"/>
                  </a:schemeClr>
                </a:solidFill>
                <a:latin typeface="Times New Roman" pitchFamily="18" charset="0"/>
                <a:cs typeface="Times New Roman" pitchFamily="18" charset="0"/>
              </a:rPr>
              <a:t>			WHERE </a:t>
            </a:r>
            <a:r>
              <a:rPr lang="en-US" dirty="0" err="1">
                <a:solidFill>
                  <a:schemeClr val="tx1">
                    <a:lumMod val="95000"/>
                    <a:lumOff val="5000"/>
                  </a:schemeClr>
                </a:solidFill>
                <a:latin typeface="Times New Roman" pitchFamily="18" charset="0"/>
                <a:cs typeface="Times New Roman" pitchFamily="18" charset="0"/>
              </a:rPr>
              <a:t>department_id</a:t>
            </a:r>
            <a:r>
              <a:rPr lang="en-US" dirty="0">
                <a:solidFill>
                  <a:schemeClr val="tx1">
                    <a:lumMod val="95000"/>
                    <a:lumOff val="5000"/>
                  </a:schemeClr>
                </a:solidFill>
                <a:latin typeface="Times New Roman" pitchFamily="18" charset="0"/>
                <a:cs typeface="Times New Roman" pitchFamily="18" charset="0"/>
              </a:rPr>
              <a:t>=50);</a:t>
            </a:r>
          </a:p>
          <a:p>
            <a:r>
              <a:rPr lang="en-US" dirty="0">
                <a:solidFill>
                  <a:schemeClr val="tx1">
                    <a:lumMod val="95000"/>
                    <a:lumOff val="5000"/>
                  </a:schemeClr>
                </a:solidFill>
                <a:latin typeface="Times New Roman" pitchFamily="18" charset="0"/>
                <a:cs typeface="Times New Roman" pitchFamily="18" charset="0"/>
              </a:rPr>
              <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a:p>
            <a:endParaRPr lang="en-US"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9745674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magesCA4L9K28.jpg"/>
          <p:cNvPicPr>
            <a:picLocks noChangeAspect="1"/>
          </p:cNvPicPr>
          <p:nvPr/>
        </p:nvPicPr>
        <p:blipFill>
          <a:blip r:embed="rId3"/>
          <a:stretch>
            <a:fillRect/>
          </a:stretch>
        </p:blipFill>
        <p:spPr>
          <a:xfrm>
            <a:off x="9220201" y="914402"/>
            <a:ext cx="1447799" cy="1447799"/>
          </a:xfrm>
          <a:prstGeom prst="rect">
            <a:avLst/>
          </a:prstGeom>
        </p:spPr>
      </p:pic>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1231900"/>
            <a:ext cx="10112375" cy="5410200"/>
          </a:xfrm>
        </p:spPr>
        <p:txBody>
          <a:bodyPr/>
          <a:lstStyle/>
          <a:p>
            <a:r>
              <a:rPr lang="en-US" sz="1800" dirty="0" smtClean="0"/>
              <a:t>SubQueries:</a:t>
            </a:r>
          </a:p>
          <a:p>
            <a:pPr lvl="1"/>
            <a:r>
              <a:rPr lang="en-US" sz="1800" dirty="0" smtClean="0">
                <a:latin typeface="+mj-lt"/>
              </a:rPr>
              <a:t>Single row subquery : </a:t>
            </a:r>
          </a:p>
          <a:p>
            <a:pPr lvl="2"/>
            <a:r>
              <a:rPr lang="en-US" sz="1800" dirty="0">
                <a:latin typeface="+mj-lt"/>
              </a:rPr>
              <a:t>Two common errors that occurs when writing sub-queries are:</a:t>
            </a:r>
          </a:p>
          <a:p>
            <a:pPr lvl="3"/>
            <a:r>
              <a:rPr lang="en-US" sz="1800" dirty="0">
                <a:latin typeface="+mj-lt"/>
              </a:rPr>
              <a:t>A single-row subquery returns more than one row.</a:t>
            </a:r>
          </a:p>
          <a:p>
            <a:pPr lvl="4"/>
            <a:r>
              <a:rPr lang="en-US" dirty="0">
                <a:solidFill>
                  <a:schemeClr val="tx1">
                    <a:lumMod val="75000"/>
                    <a:lumOff val="25000"/>
                  </a:schemeClr>
                </a:solidFill>
                <a:latin typeface="+mj-lt"/>
              </a:rPr>
              <a:t>If a subquery contains a GROUP BY clause. The GROUP BY clause implies that the subquery returns multiple rows, one value for each group the query encounters. </a:t>
            </a:r>
          </a:p>
          <a:p>
            <a:pPr lvl="3"/>
            <a:r>
              <a:rPr lang="en-US" sz="1800" dirty="0">
                <a:latin typeface="+mj-lt"/>
              </a:rPr>
              <a:t>Another error occurs when you write a single-row subquery that returns no rows. </a:t>
            </a:r>
            <a:r>
              <a:rPr lang="en-US" dirty="0" smtClean="0">
                <a:latin typeface="+mj-lt"/>
              </a:rPr>
              <a:t/>
            </a:r>
            <a:br>
              <a:rPr lang="en-US" dirty="0" smtClean="0">
                <a:latin typeface="+mj-lt"/>
              </a:rPr>
            </a:br>
            <a:r>
              <a:rPr lang="en-US" dirty="0" smtClean="0">
                <a:latin typeface="+mj-lt"/>
              </a:rPr>
              <a:t/>
            </a:r>
            <a:br>
              <a:rPr lang="en-US" dirty="0" smtClean="0">
                <a:latin typeface="+mj-lt"/>
              </a:rPr>
            </a:br>
            <a:endParaRPr lang="en-US" dirty="0" smtClean="0">
              <a:latin typeface="+mj-lt"/>
            </a:endParaRPr>
          </a:p>
          <a:p>
            <a:pPr lvl="2"/>
            <a:endParaRPr lang="en-US" dirty="0" smtClean="0">
              <a:latin typeface="+mj-lt"/>
            </a:endParaRPr>
          </a:p>
          <a:p>
            <a:pPr lvl="2"/>
            <a:endParaRPr lang="en-US" dirty="0" smtClean="0">
              <a:latin typeface="+mj-lt"/>
            </a:endParaRPr>
          </a:p>
          <a:p>
            <a:pPr lvl="1"/>
            <a:endParaRPr lang="en-US" dirty="0" smtClean="0">
              <a:latin typeface="+mj-lt"/>
            </a:endParaRPr>
          </a:p>
          <a:p>
            <a:pPr lvl="2">
              <a:buNone/>
            </a:pPr>
            <a:endParaRPr lang="en-US" dirty="0" smtClean="0">
              <a:latin typeface="+mj-lt"/>
            </a:endParaRPr>
          </a:p>
          <a:p>
            <a:pPr lvl="1"/>
            <a:endParaRPr lang="en-US" dirty="0" smtClean="0">
              <a:latin typeface="+mj-lt"/>
            </a:endParaRPr>
          </a:p>
          <a:p>
            <a:pPr lvl="1"/>
            <a:endParaRPr lang="en-US" dirty="0" smtClean="0">
              <a:latin typeface="+mj-lt"/>
            </a:endParaRPr>
          </a:p>
          <a:p>
            <a:pPr lvl="1"/>
            <a:endParaRPr lang="en-US" dirty="0" smtClean="0">
              <a:latin typeface="+mj-lt"/>
            </a:endParaRPr>
          </a:p>
          <a:p>
            <a:pPr lvl="1"/>
            <a:endParaRPr lang="en-US" dirty="0" smtClean="0">
              <a:latin typeface="+mj-lt"/>
            </a:endParaRPr>
          </a:p>
          <a:p>
            <a:pPr lvl="1"/>
            <a:endParaRPr lang="en-US" dirty="0" smtClean="0">
              <a:latin typeface="+mj-lt"/>
            </a:endParaRPr>
          </a:p>
          <a:p>
            <a:pPr lvl="1"/>
            <a:endParaRPr lang="en-US" dirty="0" smtClean="0">
              <a:latin typeface="+mj-lt"/>
            </a:endParaRPr>
          </a:p>
          <a:p>
            <a:pPr lvl="2"/>
            <a:endParaRPr lang="en-US" dirty="0" smtClean="0">
              <a:latin typeface="+mj-lt"/>
            </a:endParaRPr>
          </a:p>
        </p:txBody>
      </p:sp>
    </p:spTree>
    <p:extLst>
      <p:ext uri="{BB962C8B-B14F-4D97-AF65-F5344CB8AC3E}">
        <p14:creationId xmlns:p14="http://schemas.microsoft.com/office/powerpoint/2010/main" val="38776517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1130300"/>
            <a:ext cx="8661400" cy="5410200"/>
          </a:xfrm>
        </p:spPr>
        <p:txBody>
          <a:bodyPr/>
          <a:lstStyle/>
          <a:p>
            <a:r>
              <a:rPr lang="en-US" sz="2000" dirty="0" smtClean="0"/>
              <a:t>SubQueries:</a:t>
            </a:r>
          </a:p>
          <a:p>
            <a:pPr lvl="1"/>
            <a:r>
              <a:rPr lang="en-US" sz="2000" dirty="0" smtClean="0">
                <a:latin typeface="+mj-lt"/>
              </a:rPr>
              <a:t>Multiple row subquery : </a:t>
            </a:r>
          </a:p>
          <a:p>
            <a:pPr lvl="2"/>
            <a:r>
              <a:rPr lang="en-US" sz="1800" dirty="0" err="1" smtClean="0">
                <a:latin typeface="+mj-lt"/>
              </a:rPr>
              <a:t>Subqueries</a:t>
            </a:r>
            <a:r>
              <a:rPr lang="en-US" sz="1800" dirty="0" smtClean="0">
                <a:latin typeface="+mj-lt"/>
              </a:rPr>
              <a:t> that return more than one row are called multiple-row </a:t>
            </a:r>
            <a:r>
              <a:rPr lang="en-US" sz="1800" dirty="0" err="1" smtClean="0">
                <a:latin typeface="+mj-lt"/>
              </a:rPr>
              <a:t>subqueries</a:t>
            </a:r>
            <a:r>
              <a:rPr lang="en-US" sz="1800" dirty="0" smtClean="0">
                <a:latin typeface="+mj-lt"/>
              </a:rPr>
              <a:t>. </a:t>
            </a:r>
          </a:p>
          <a:p>
            <a:pPr lvl="2"/>
            <a:r>
              <a:rPr lang="en-US" sz="1800" dirty="0" smtClean="0">
                <a:latin typeface="+mj-lt"/>
              </a:rPr>
              <a:t>You use a multiple-row operator, instead of a single-row operator, with a multiple-row subquery. </a:t>
            </a:r>
          </a:p>
          <a:p>
            <a:pPr lvl="2"/>
            <a:r>
              <a:rPr lang="en-US" sz="1800" dirty="0" smtClean="0">
                <a:latin typeface="+mj-lt"/>
              </a:rPr>
              <a:t>There are five multiple-row comparison operators you can use in a multiple-row subquery to compare a single value to a list of values. You can use IN, NOT IN, ANY, ALL, and BETWEEN.</a:t>
            </a:r>
          </a:p>
          <a:p>
            <a:pPr lvl="2"/>
            <a:endParaRPr lang="en-US" sz="1800" dirty="0" smtClean="0"/>
          </a:p>
          <a:p>
            <a:pPr lvl="2"/>
            <a:endParaRPr lang="en-US" sz="1800" dirty="0" smtClean="0"/>
          </a:p>
          <a:p>
            <a:pPr lvl="1"/>
            <a:endParaRPr lang="en-US" sz="2000" dirty="0" smtClean="0"/>
          </a:p>
          <a:p>
            <a:pPr lvl="2">
              <a:buNone/>
            </a:pPr>
            <a:endParaRPr lang="en-US" sz="18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2"/>
            <a:endParaRPr lang="en-US" sz="1800" dirty="0" smtClean="0"/>
          </a:p>
        </p:txBody>
      </p:sp>
      <p:pic>
        <p:nvPicPr>
          <p:cNvPr id="4"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pic>
        <p:nvPicPr>
          <p:cNvPr id="6" name="Picture 5" descr="Multiple_Row.jpg"/>
          <p:cNvPicPr>
            <a:picLocks noChangeAspect="1"/>
          </p:cNvPicPr>
          <p:nvPr/>
        </p:nvPicPr>
        <p:blipFill>
          <a:blip r:embed="rId4"/>
          <a:srcRect l="27826" r="13739" b="27273"/>
          <a:stretch>
            <a:fillRect/>
          </a:stretch>
        </p:blipFill>
        <p:spPr>
          <a:xfrm>
            <a:off x="5393870" y="3835400"/>
            <a:ext cx="3505200" cy="2169886"/>
          </a:xfrm>
          <a:prstGeom prst="rect">
            <a:avLst/>
          </a:prstGeom>
        </p:spPr>
      </p:pic>
    </p:spTree>
    <p:extLst>
      <p:ext uri="{BB962C8B-B14F-4D97-AF65-F5344CB8AC3E}">
        <p14:creationId xmlns:p14="http://schemas.microsoft.com/office/powerpoint/2010/main" val="24866006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1206500"/>
            <a:ext cx="8661400" cy="5410200"/>
          </a:xfrm>
        </p:spPr>
        <p:txBody>
          <a:bodyPr>
            <a:normAutofit fontScale="32500" lnSpcReduction="20000"/>
          </a:bodyPr>
          <a:lstStyle/>
          <a:p>
            <a:r>
              <a:rPr lang="en-US" sz="5500" dirty="0" smtClean="0"/>
              <a:t>SubQueries:</a:t>
            </a:r>
          </a:p>
          <a:p>
            <a:pPr lvl="1"/>
            <a:r>
              <a:rPr lang="en-US" sz="7200" dirty="0" smtClean="0">
                <a:latin typeface="+mj-lt"/>
              </a:rPr>
              <a:t>Multiple row subquery : </a:t>
            </a:r>
          </a:p>
          <a:p>
            <a:pPr lvl="1"/>
            <a:r>
              <a:rPr lang="en-US" sz="5600" dirty="0" smtClean="0">
                <a:latin typeface="+mj-lt"/>
              </a:rPr>
              <a:t> </a:t>
            </a:r>
            <a:r>
              <a:rPr lang="en-US" sz="7200" dirty="0">
                <a:latin typeface="+mj-lt"/>
              </a:rPr>
              <a:t>Example: Using IN Operator</a:t>
            </a:r>
          </a:p>
          <a:p>
            <a:pPr lvl="2"/>
            <a:endParaRPr lang="en-US" sz="3400" dirty="0" smtClean="0"/>
          </a:p>
          <a:p>
            <a:pPr lvl="2"/>
            <a:endParaRPr lang="en-US" sz="3400" dirty="0" smtClean="0"/>
          </a:p>
          <a:p>
            <a:pPr lvl="2"/>
            <a:endParaRPr lang="en-US" sz="3400" dirty="0" smtClean="0"/>
          </a:p>
          <a:p>
            <a:pPr lvl="2"/>
            <a:endParaRPr lang="en-US" sz="3400" dirty="0" smtClean="0"/>
          </a:p>
          <a:p>
            <a:pPr lvl="2"/>
            <a:endParaRPr lang="en-US" sz="3400" dirty="0" smtClean="0"/>
          </a:p>
          <a:p>
            <a:pPr lvl="2"/>
            <a:endParaRPr lang="en-US" sz="3400" dirty="0"/>
          </a:p>
          <a:p>
            <a:pPr lvl="2"/>
            <a:endParaRPr lang="en-US" sz="3400" dirty="0" smtClean="0"/>
          </a:p>
          <a:p>
            <a:pPr lvl="2"/>
            <a:endParaRPr lang="en-US" sz="3400" dirty="0"/>
          </a:p>
          <a:p>
            <a:pPr lvl="2"/>
            <a:endParaRPr lang="en-US" sz="3400" dirty="0" smtClean="0"/>
          </a:p>
          <a:p>
            <a:pPr lvl="2"/>
            <a:endParaRPr lang="en-US" sz="3400" dirty="0" smtClean="0"/>
          </a:p>
          <a:p>
            <a:pPr lvl="1"/>
            <a:r>
              <a:rPr lang="en-US" sz="7200" dirty="0" err="1" smtClean="0">
                <a:latin typeface="+mj-lt"/>
              </a:rPr>
              <a:t>e</a:t>
            </a:r>
            <a:r>
              <a:rPr lang="en-US" sz="7200" dirty="0" smtClean="0">
                <a:latin typeface="+mj-lt"/>
              </a:rPr>
              <a:t> </a:t>
            </a:r>
            <a:r>
              <a:rPr lang="en-US" sz="7200" dirty="0">
                <a:latin typeface="+mj-lt"/>
              </a:rPr>
              <a:t>can use the IN operator to compare a single value specified in the outer query to any member in a list returned by a subquery.  </a:t>
            </a:r>
          </a:p>
          <a:p>
            <a:pPr lvl="1"/>
            <a:r>
              <a:rPr lang="en-US" sz="7200" dirty="0">
                <a:latin typeface="+mj-lt"/>
              </a:rPr>
              <a:t>A multiple-row subquery always must be enclosed in parentheses and must appear to the right of a multiple-row comparison operator.</a:t>
            </a:r>
            <a:r>
              <a:rPr lang="en-US" dirty="0" smtClean="0"/>
              <a:t/>
            </a:r>
            <a:br>
              <a:rPr lang="en-US" dirty="0" smtClean="0"/>
            </a:br>
            <a:endParaRPr lang="en-US" dirty="0" smtClean="0"/>
          </a:p>
          <a:p>
            <a:pPr lvl="2"/>
            <a:endParaRPr lang="en-US" dirty="0" smtClean="0"/>
          </a:p>
          <a:p>
            <a:pPr lvl="2"/>
            <a:endParaRPr lang="en-US" dirty="0" smtClean="0"/>
          </a:p>
          <a:p>
            <a:pPr lvl="1"/>
            <a:endParaRPr lang="en-US" dirty="0" smtClean="0"/>
          </a:p>
          <a:p>
            <a:pPr lvl="2">
              <a:buNone/>
            </a:pP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pic>
        <p:nvPicPr>
          <p:cNvPr id="4"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
        <p:nvSpPr>
          <p:cNvPr id="5" name="Rounded Rectangle 4"/>
          <p:cNvSpPr/>
          <p:nvPr/>
        </p:nvSpPr>
        <p:spPr bwMode="auto">
          <a:xfrm>
            <a:off x="5039290" y="1889168"/>
            <a:ext cx="7010400" cy="1945342"/>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SELECT </a:t>
            </a:r>
            <a:r>
              <a:rPr lang="en-US" dirty="0" err="1">
                <a:solidFill>
                  <a:schemeClr val="tx1">
                    <a:lumMod val="95000"/>
                    <a:lumOff val="5000"/>
                  </a:schemeClr>
                </a:solidFill>
                <a:latin typeface="+mj-lt"/>
                <a:cs typeface="Times New Roman" pitchFamily="18" charset="0"/>
              </a:rPr>
              <a:t>last_name</a:t>
            </a:r>
            <a:r>
              <a:rPr lang="en-US" dirty="0">
                <a:solidFill>
                  <a:schemeClr val="tx1">
                    <a:lumMod val="95000"/>
                    <a:lumOff val="5000"/>
                  </a:schemeClr>
                </a:solidFill>
                <a:latin typeface="+mj-lt"/>
                <a:cs typeface="Times New Roman" pitchFamily="18" charset="0"/>
              </a:rPr>
              <a:t>, salary, </a:t>
            </a:r>
            <a:r>
              <a:rPr lang="en-US" dirty="0" err="1">
                <a:solidFill>
                  <a:schemeClr val="tx1">
                    <a:lumMod val="95000"/>
                    <a:lumOff val="5000"/>
                  </a:schemeClr>
                </a:solidFill>
                <a:latin typeface="+mj-lt"/>
                <a:cs typeface="Times New Roman" pitchFamily="18" charset="0"/>
              </a:rPr>
              <a:t>department_id</a:t>
            </a:r>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FROM employees</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WHERE salary IN (SELECT MIN(salary)</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FROM employees</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GROUP BY </a:t>
            </a:r>
            <a:r>
              <a:rPr lang="en-US" dirty="0" err="1">
                <a:solidFill>
                  <a:schemeClr val="tx1">
                    <a:lumMod val="95000"/>
                    <a:lumOff val="5000"/>
                  </a:schemeClr>
                </a:solidFill>
                <a:latin typeface="+mj-lt"/>
                <a:cs typeface="Times New Roman" pitchFamily="18" charset="0"/>
              </a:rPr>
              <a:t>department_id</a:t>
            </a:r>
            <a:r>
              <a:rPr lang="en-US" dirty="0">
                <a:solidFill>
                  <a:schemeClr val="tx1">
                    <a:lumMod val="95000"/>
                    <a:lumOff val="5000"/>
                  </a:schemeClr>
                </a:solidFill>
                <a:latin typeface="+mj-lt"/>
                <a:cs typeface="Times New Roman" pitchFamily="18" charset="0"/>
              </a:rPr>
              <a:t>);</a:t>
            </a:r>
          </a:p>
          <a:p>
            <a:endParaRPr lang="en-US" dirty="0"/>
          </a:p>
          <a:p>
            <a:pPr>
              <a:tabLst>
                <a:tab pos="857250" algn="l"/>
                <a:tab pos="1890713" algn="l"/>
              </a:tabLst>
            </a:pPr>
            <a:endParaRPr lang="en-US" dirty="0">
              <a:solidFill>
                <a:schemeClr val="tx1">
                  <a:lumMod val="95000"/>
                  <a:lumOff val="5000"/>
                </a:schemeClr>
              </a:solidFill>
              <a:latin typeface="Times New Roman" pitchFamily="18" charset="0"/>
              <a:cs typeface="Times New Roman" pitchFamily="18" charset="0"/>
            </a:endParaRPr>
          </a:p>
          <a:p>
            <a:pPr algn="ctr">
              <a:tabLst>
                <a:tab pos="857250" algn="l"/>
                <a:tab pos="1890713" algn="l"/>
              </a:tabLst>
            </a:pPr>
            <a:endParaRPr lang="en-US" dirty="0">
              <a:solidFill>
                <a:schemeClr val="tx1">
                  <a:lumMod val="95000"/>
                  <a:lumOff val="5000"/>
                </a:schemeClr>
              </a:solidFill>
              <a:latin typeface="Times New Roman" pitchFamily="18" charset="0"/>
              <a:cs typeface="Times New Roman" pitchFamily="18" charset="0"/>
            </a:endParaRPr>
          </a:p>
          <a:p>
            <a:endParaRPr lang="en-US"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490600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1231900"/>
            <a:ext cx="8661400" cy="5410200"/>
          </a:xfrm>
        </p:spPr>
        <p:txBody>
          <a:bodyPr>
            <a:normAutofit fontScale="25000" lnSpcReduction="20000"/>
          </a:bodyPr>
          <a:lstStyle/>
          <a:p>
            <a:pPr lvl="1"/>
            <a:r>
              <a:rPr lang="en-US" sz="7200" dirty="0">
                <a:latin typeface="+mj-lt"/>
              </a:rPr>
              <a:t>SubQueries:</a:t>
            </a:r>
          </a:p>
          <a:p>
            <a:pPr lvl="1"/>
            <a:r>
              <a:rPr lang="en-US" sz="7200" dirty="0">
                <a:latin typeface="+mj-lt"/>
              </a:rPr>
              <a:t>Multiple row subquery : </a:t>
            </a:r>
          </a:p>
          <a:p>
            <a:pPr lvl="1"/>
            <a:r>
              <a:rPr lang="en-US" sz="7200" dirty="0">
                <a:latin typeface="+mj-lt"/>
              </a:rPr>
              <a:t> Example: Using ANY Operator (Display employees who are not IT programmers and whose salary is less than that of any IT programmer.)</a:t>
            </a:r>
          </a:p>
          <a:p>
            <a:pPr lvl="1"/>
            <a:endParaRPr lang="en-US" sz="7200" dirty="0">
              <a:latin typeface="+mj-lt"/>
            </a:endParaRPr>
          </a:p>
          <a:p>
            <a:pPr lvl="1"/>
            <a:endParaRPr lang="en-US" sz="7200" dirty="0">
              <a:latin typeface="+mj-lt"/>
            </a:endParaRPr>
          </a:p>
          <a:p>
            <a:pPr lvl="1"/>
            <a:endParaRPr lang="en-US" sz="7200" dirty="0">
              <a:latin typeface="+mj-lt"/>
            </a:endParaRPr>
          </a:p>
          <a:p>
            <a:pPr lvl="1"/>
            <a:endParaRPr lang="en-US" sz="7200" dirty="0">
              <a:latin typeface="+mj-lt"/>
            </a:endParaRPr>
          </a:p>
          <a:p>
            <a:pPr lvl="1"/>
            <a:endParaRPr lang="en-US" sz="7200" dirty="0">
              <a:latin typeface="+mj-lt"/>
            </a:endParaRPr>
          </a:p>
          <a:p>
            <a:pPr lvl="1"/>
            <a:r>
              <a:rPr lang="en-US" sz="7200" dirty="0" smtClean="0">
                <a:latin typeface="+mj-lt"/>
              </a:rPr>
              <a:t>The </a:t>
            </a:r>
            <a:r>
              <a:rPr lang="en-US" sz="7200" dirty="0">
                <a:latin typeface="+mj-lt"/>
              </a:rPr>
              <a:t>ANY operator (and its synonym, the SOME operator) compares a value to ach value returned by a subquery.</a:t>
            </a:r>
          </a:p>
          <a:p>
            <a:pPr lvl="1"/>
            <a:r>
              <a:rPr lang="en-US" sz="7200" dirty="0">
                <a:latin typeface="+mj-lt"/>
              </a:rPr>
              <a:t>Here:</a:t>
            </a:r>
          </a:p>
          <a:p>
            <a:pPr lvl="1"/>
            <a:r>
              <a:rPr lang="en-US" sz="7200" dirty="0">
                <a:latin typeface="+mj-lt"/>
              </a:rPr>
              <a:t>ANY means less than the maximum. </a:t>
            </a:r>
          </a:p>
          <a:p>
            <a:pPr lvl="1"/>
            <a:r>
              <a:rPr lang="en-US" sz="7200" dirty="0">
                <a:latin typeface="+mj-lt"/>
              </a:rPr>
              <a:t>&gt;ANY means more than the minimum. </a:t>
            </a:r>
          </a:p>
          <a:p>
            <a:pPr lvl="1"/>
            <a:r>
              <a:rPr lang="en-US" sz="7200" dirty="0">
                <a:latin typeface="+mj-lt"/>
              </a:rPr>
              <a:t>=ANY is equivalent to IN.</a:t>
            </a:r>
          </a:p>
          <a:p>
            <a:pPr lvl="3"/>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pic>
        <p:nvPicPr>
          <p:cNvPr id="4"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
        <p:nvSpPr>
          <p:cNvPr id="5" name="Rounded Rectangle 4"/>
          <p:cNvSpPr/>
          <p:nvPr/>
        </p:nvSpPr>
        <p:spPr bwMode="auto">
          <a:xfrm>
            <a:off x="4517721" y="2267211"/>
            <a:ext cx="7010400" cy="1519477"/>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SELECT </a:t>
            </a:r>
            <a:r>
              <a:rPr lang="en-US" dirty="0" err="1">
                <a:solidFill>
                  <a:schemeClr val="tx1">
                    <a:lumMod val="95000"/>
                    <a:lumOff val="5000"/>
                  </a:schemeClr>
                </a:solidFill>
                <a:latin typeface="+mj-lt"/>
                <a:cs typeface="Times New Roman" pitchFamily="18" charset="0"/>
              </a:rPr>
              <a:t>employee_id,last_name</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job_id,salary</a:t>
            </a:r>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FROM employees</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WHERE salary &lt; ALL (SELECT </a:t>
            </a:r>
            <a:r>
              <a:rPr lang="en-US" dirty="0" err="1">
                <a:solidFill>
                  <a:schemeClr val="tx1">
                    <a:lumMod val="95000"/>
                    <a:lumOff val="5000"/>
                  </a:schemeClr>
                </a:solidFill>
                <a:latin typeface="+mj-lt"/>
                <a:cs typeface="Times New Roman" pitchFamily="18" charset="0"/>
              </a:rPr>
              <a:t>mgr.manager_id</a:t>
            </a:r>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FROM employees mgr);</a:t>
            </a:r>
            <a:br>
              <a:rPr lang="en-US" dirty="0">
                <a:solidFill>
                  <a:schemeClr val="tx1">
                    <a:lumMod val="95000"/>
                    <a:lumOff val="5000"/>
                  </a:schemeClr>
                </a:solidFill>
                <a:latin typeface="+mj-lt"/>
                <a:cs typeface="Times New Roman" pitchFamily="18" charset="0"/>
              </a:rPr>
            </a:br>
            <a:endParaRPr lang="en-US" dirty="0">
              <a:latin typeface="+mj-lt"/>
            </a:endParaRPr>
          </a:p>
          <a:p>
            <a:pPr>
              <a:tabLst>
                <a:tab pos="857250" algn="l"/>
                <a:tab pos="1890713" algn="l"/>
              </a:tabLst>
            </a:pPr>
            <a:endParaRPr lang="en-US" dirty="0">
              <a:solidFill>
                <a:schemeClr val="tx1">
                  <a:lumMod val="95000"/>
                  <a:lumOff val="5000"/>
                </a:schemeClr>
              </a:solidFill>
              <a:latin typeface="Times New Roman" pitchFamily="18" charset="0"/>
              <a:cs typeface="Times New Roman" pitchFamily="18" charset="0"/>
            </a:endParaRPr>
          </a:p>
          <a:p>
            <a:endParaRPr lang="en-US"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2320731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1231900"/>
            <a:ext cx="8661400" cy="5410200"/>
          </a:xfrm>
        </p:spPr>
        <p:txBody>
          <a:bodyPr>
            <a:normAutofit fontScale="25000" lnSpcReduction="20000"/>
          </a:bodyPr>
          <a:lstStyle/>
          <a:p>
            <a:r>
              <a:rPr lang="en-US" sz="7200" dirty="0" smtClean="0"/>
              <a:t>SubQueries:</a:t>
            </a:r>
          </a:p>
          <a:p>
            <a:pPr lvl="1"/>
            <a:r>
              <a:rPr lang="en-US" sz="7200" dirty="0" smtClean="0">
                <a:latin typeface="+mj-lt"/>
              </a:rPr>
              <a:t>Multiple row subquery : </a:t>
            </a:r>
          </a:p>
          <a:p>
            <a:pPr lvl="2"/>
            <a:r>
              <a:rPr lang="en-US" sz="7200" dirty="0" smtClean="0">
                <a:latin typeface="+mj-lt"/>
              </a:rPr>
              <a:t> Example: Using ALL Operator (Display employees whose salary is less than the salary of all employees with a job ID of IT_PROG and whose job is not IT_PROG.)</a:t>
            </a:r>
          </a:p>
          <a:p>
            <a:pPr lvl="2"/>
            <a:endParaRPr lang="en-US" sz="7200" dirty="0" smtClean="0">
              <a:latin typeface="+mj-lt"/>
            </a:endParaRPr>
          </a:p>
          <a:p>
            <a:pPr lvl="2"/>
            <a:endParaRPr lang="en-US" sz="7200" dirty="0" smtClean="0">
              <a:latin typeface="+mj-lt"/>
            </a:endParaRPr>
          </a:p>
          <a:p>
            <a:pPr lvl="2"/>
            <a:endParaRPr lang="en-US" sz="7200" dirty="0" smtClean="0">
              <a:latin typeface="+mj-lt"/>
            </a:endParaRPr>
          </a:p>
          <a:p>
            <a:pPr lvl="2"/>
            <a:endParaRPr lang="en-US" sz="7200" dirty="0" smtClean="0">
              <a:latin typeface="+mj-lt"/>
            </a:endParaRPr>
          </a:p>
          <a:p>
            <a:pPr lvl="2"/>
            <a:endParaRPr lang="en-US" sz="7200" dirty="0">
              <a:latin typeface="+mj-lt"/>
            </a:endParaRPr>
          </a:p>
          <a:p>
            <a:pPr lvl="2"/>
            <a:endParaRPr lang="en-US" sz="7200" dirty="0" smtClean="0">
              <a:latin typeface="+mj-lt"/>
            </a:endParaRPr>
          </a:p>
          <a:p>
            <a:pPr lvl="2"/>
            <a:endParaRPr lang="en-US" sz="7200" dirty="0">
              <a:latin typeface="+mj-lt"/>
            </a:endParaRPr>
          </a:p>
          <a:p>
            <a:pPr lvl="2"/>
            <a:endParaRPr lang="en-US" sz="7200" dirty="0" smtClean="0">
              <a:latin typeface="+mj-lt"/>
            </a:endParaRPr>
          </a:p>
          <a:p>
            <a:pPr lvl="2"/>
            <a:endParaRPr lang="en-US" sz="7200" dirty="0" smtClean="0">
              <a:latin typeface="+mj-lt"/>
            </a:endParaRPr>
          </a:p>
          <a:p>
            <a:pPr lvl="2"/>
            <a:endParaRPr lang="en-US" sz="7200" dirty="0" smtClean="0">
              <a:latin typeface="+mj-lt"/>
            </a:endParaRPr>
          </a:p>
          <a:p>
            <a:pPr lvl="2"/>
            <a:endParaRPr lang="en-US" sz="7200" dirty="0" smtClean="0">
              <a:latin typeface="+mj-lt"/>
            </a:endParaRPr>
          </a:p>
          <a:p>
            <a:pPr lvl="2"/>
            <a:endParaRPr lang="en-US" sz="7200" dirty="0" smtClean="0">
              <a:latin typeface="+mj-lt"/>
            </a:endParaRPr>
          </a:p>
          <a:p>
            <a:pPr lvl="2"/>
            <a:r>
              <a:rPr lang="en-US" sz="7200" dirty="0" smtClean="0">
                <a:latin typeface="+mj-lt"/>
              </a:rPr>
              <a:t>The ALL operator compares a value to every value returned by a sub query.</a:t>
            </a:r>
          </a:p>
          <a:p>
            <a:pPr lvl="2"/>
            <a:r>
              <a:rPr lang="en-US" sz="7200" dirty="0" smtClean="0">
                <a:latin typeface="+mj-lt"/>
              </a:rPr>
              <a:t>Here :</a:t>
            </a:r>
          </a:p>
          <a:p>
            <a:pPr lvl="3"/>
            <a:r>
              <a:rPr lang="en-US" sz="7200" dirty="0" smtClean="0">
                <a:latin typeface="+mj-lt"/>
              </a:rPr>
              <a:t>ALL means more than the maximum and </a:t>
            </a:r>
          </a:p>
          <a:p>
            <a:pPr lvl="3"/>
            <a:r>
              <a:rPr lang="en-US" sz="7200" dirty="0" smtClean="0">
                <a:latin typeface="+mj-lt"/>
              </a:rPr>
              <a:t>&lt;ALL means less than the minimum.</a:t>
            </a:r>
            <a:r>
              <a:rPr lang="en-US" dirty="0" smtClean="0"/>
              <a:t/>
            </a:r>
            <a:br>
              <a:rPr lang="en-US" dirty="0" smtClean="0"/>
            </a:br>
            <a:endParaRPr lang="en-US" dirty="0" smtClean="0"/>
          </a:p>
          <a:p>
            <a:pPr lvl="2"/>
            <a:endParaRPr lang="en-US" dirty="0" smtClean="0"/>
          </a:p>
          <a:p>
            <a:pPr lvl="2"/>
            <a:endParaRPr lang="en-US" dirty="0" smtClean="0"/>
          </a:p>
          <a:p>
            <a:pPr lvl="1"/>
            <a:endParaRPr lang="en-US" dirty="0" smtClean="0"/>
          </a:p>
          <a:p>
            <a:pPr lvl="2">
              <a:buNone/>
            </a:pP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pic>
        <p:nvPicPr>
          <p:cNvPr id="4"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
        <p:nvSpPr>
          <p:cNvPr id="5" name="Rounded Rectangle 4"/>
          <p:cNvSpPr/>
          <p:nvPr/>
        </p:nvSpPr>
        <p:spPr bwMode="auto">
          <a:xfrm>
            <a:off x="1016000" y="3181350"/>
            <a:ext cx="7010400" cy="1792942"/>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SELECT </a:t>
            </a:r>
            <a:r>
              <a:rPr lang="en-US" dirty="0" err="1">
                <a:solidFill>
                  <a:schemeClr val="tx1">
                    <a:lumMod val="95000"/>
                    <a:lumOff val="5000"/>
                  </a:schemeClr>
                </a:solidFill>
                <a:latin typeface="+mj-lt"/>
                <a:cs typeface="Times New Roman" pitchFamily="18" charset="0"/>
              </a:rPr>
              <a:t>emp.last_name</a:t>
            </a:r>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FROM employees </a:t>
            </a:r>
            <a:r>
              <a:rPr lang="en-US" dirty="0" err="1">
                <a:solidFill>
                  <a:schemeClr val="tx1">
                    <a:lumMod val="95000"/>
                    <a:lumOff val="5000"/>
                  </a:schemeClr>
                </a:solidFill>
                <a:latin typeface="+mj-lt"/>
                <a:cs typeface="Times New Roman" pitchFamily="18" charset="0"/>
              </a:rPr>
              <a:t>emp</a:t>
            </a:r>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WHERE </a:t>
            </a:r>
            <a:r>
              <a:rPr lang="en-US" dirty="0" err="1">
                <a:solidFill>
                  <a:schemeClr val="tx1">
                    <a:lumMod val="95000"/>
                    <a:lumOff val="5000"/>
                  </a:schemeClr>
                </a:solidFill>
                <a:latin typeface="+mj-lt"/>
                <a:cs typeface="Times New Roman" pitchFamily="18" charset="0"/>
              </a:rPr>
              <a:t>emp.employee_id</a:t>
            </a:r>
            <a:r>
              <a:rPr lang="en-US" dirty="0">
                <a:solidFill>
                  <a:schemeClr val="tx1">
                    <a:lumMod val="95000"/>
                    <a:lumOff val="5000"/>
                  </a:schemeClr>
                </a:solidFill>
                <a:latin typeface="+mj-lt"/>
                <a:cs typeface="Times New Roman" pitchFamily="18" charset="0"/>
              </a:rPr>
              <a:t> &lt; ALL (SELECT salary</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FROM employees</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WHERE </a:t>
            </a:r>
            <a:r>
              <a:rPr lang="en-US" dirty="0" err="1">
                <a:solidFill>
                  <a:schemeClr val="tx1">
                    <a:lumMod val="95000"/>
                    <a:lumOff val="5000"/>
                  </a:schemeClr>
                </a:solidFill>
                <a:latin typeface="+mj-lt"/>
                <a:cs typeface="Times New Roman" pitchFamily="18" charset="0"/>
              </a:rPr>
              <a:t>job_id</a:t>
            </a:r>
            <a:r>
              <a:rPr lang="en-US" dirty="0">
                <a:solidFill>
                  <a:schemeClr val="tx1">
                    <a:lumMod val="95000"/>
                    <a:lumOff val="5000"/>
                  </a:schemeClr>
                </a:solidFill>
                <a:latin typeface="+mj-lt"/>
                <a:cs typeface="Times New Roman" pitchFamily="18" charset="0"/>
              </a:rPr>
              <a:t>=‘IT_PROG’);</a:t>
            </a:r>
          </a:p>
          <a:p>
            <a:endParaRPr lang="en-US" dirty="0">
              <a:latin typeface="+mj-lt"/>
            </a:endParaRPr>
          </a:p>
          <a:p>
            <a:pPr>
              <a:tabLst>
                <a:tab pos="857250" algn="l"/>
                <a:tab pos="1890713" algn="l"/>
              </a:tabLst>
            </a:pPr>
            <a:endParaRPr lang="en-US" dirty="0">
              <a:solidFill>
                <a:schemeClr val="tx1">
                  <a:lumMod val="95000"/>
                  <a:lumOff val="5000"/>
                </a:schemeClr>
              </a:solidFill>
              <a:latin typeface="+mj-lt"/>
              <a:cs typeface="Times New Roman" pitchFamily="18" charset="0"/>
            </a:endParaRPr>
          </a:p>
          <a:p>
            <a:pPr algn="ctr">
              <a:tabLst>
                <a:tab pos="857250" algn="l"/>
                <a:tab pos="1890713" algn="l"/>
              </a:tabLst>
            </a:pPr>
            <a:endParaRPr lang="en-US" dirty="0">
              <a:solidFill>
                <a:schemeClr val="tx1">
                  <a:lumMod val="95000"/>
                  <a:lumOff val="5000"/>
                </a:schemeClr>
              </a:solidFill>
              <a:latin typeface="+mj-lt"/>
              <a:cs typeface="Times New Roman" pitchFamily="18" charset="0"/>
            </a:endParaRPr>
          </a:p>
          <a:p>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p:txBody>
      </p:sp>
    </p:spTree>
    <p:extLst>
      <p:ext uri="{BB962C8B-B14F-4D97-AF65-F5344CB8AC3E}">
        <p14:creationId xmlns:p14="http://schemas.microsoft.com/office/powerpoint/2010/main" val="36229649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1049338" y="1143000"/>
            <a:ext cx="11142662" cy="5410200"/>
          </a:xfrm>
        </p:spPr>
        <p:txBody>
          <a:bodyPr>
            <a:noAutofit/>
          </a:bodyPr>
          <a:lstStyle/>
          <a:p>
            <a:r>
              <a:rPr lang="en-US" sz="1800" dirty="0" smtClean="0"/>
              <a:t>SubQueries:</a:t>
            </a:r>
          </a:p>
          <a:p>
            <a:pPr lvl="2"/>
            <a:r>
              <a:rPr lang="en-US" sz="1800" dirty="0" smtClean="0">
                <a:latin typeface="+mj-lt"/>
              </a:rPr>
              <a:t> Example: Using NOT  Operator</a:t>
            </a:r>
          </a:p>
          <a:p>
            <a:pPr lvl="2"/>
            <a:r>
              <a:rPr lang="en-US" sz="1800" dirty="0" smtClean="0">
                <a:latin typeface="+mj-lt"/>
              </a:rPr>
              <a:t>The NOT operator can be used with IN, ANY, and ALL operators.</a:t>
            </a:r>
          </a:p>
          <a:p>
            <a:pPr lvl="3"/>
            <a:r>
              <a:rPr lang="en-US" sz="1800" dirty="0" smtClean="0">
                <a:latin typeface="+mj-lt"/>
              </a:rPr>
              <a:t>Display all employees who do not have any </a:t>
            </a:r>
            <a:r>
              <a:rPr lang="en-US" sz="1800" dirty="0" err="1">
                <a:latin typeface="+mj-lt"/>
              </a:rPr>
              <a:t>subordinates:Multiple</a:t>
            </a:r>
            <a:r>
              <a:rPr lang="en-US" sz="1800" dirty="0">
                <a:latin typeface="+mj-lt"/>
              </a:rPr>
              <a:t> row subquery</a:t>
            </a:r>
            <a:r>
              <a:rPr lang="en-US" sz="2000" dirty="0">
                <a:latin typeface="+mj-lt"/>
              </a:rPr>
              <a:t> : </a:t>
            </a:r>
            <a:endParaRPr lang="en-US" sz="1800" dirty="0" smtClean="0">
              <a:latin typeface="+mj-lt"/>
            </a:endParaRPr>
          </a:p>
          <a:p>
            <a:pPr lvl="2"/>
            <a:endParaRPr lang="en-US" sz="1800" dirty="0" smtClean="0">
              <a:latin typeface="+mj-lt"/>
            </a:endParaRPr>
          </a:p>
          <a:p>
            <a:pPr lvl="2"/>
            <a:endParaRPr lang="en-US" sz="1800" dirty="0">
              <a:latin typeface="+mj-lt"/>
            </a:endParaRPr>
          </a:p>
          <a:p>
            <a:pPr lvl="2"/>
            <a:endParaRPr lang="en-US" sz="1800" dirty="0" smtClean="0">
              <a:latin typeface="+mj-lt"/>
            </a:endParaRPr>
          </a:p>
          <a:p>
            <a:pPr lvl="2"/>
            <a:endParaRPr lang="en-US" sz="1800" dirty="0" smtClean="0">
              <a:latin typeface="+mj-lt"/>
            </a:endParaRPr>
          </a:p>
          <a:p>
            <a:pPr lvl="2"/>
            <a:r>
              <a:rPr lang="en-US" sz="1800" b="1" u="sng" dirty="0" smtClean="0">
                <a:latin typeface="+mj-lt"/>
              </a:rPr>
              <a:t>Note:</a:t>
            </a:r>
            <a:r>
              <a:rPr lang="en-US" sz="1800" dirty="0" smtClean="0">
                <a:latin typeface="+mj-lt"/>
              </a:rPr>
              <a:t> If one of the values returned by the inner query is a null value, the entire query returns no rows.</a:t>
            </a:r>
          </a:p>
          <a:p>
            <a:pPr lvl="3"/>
            <a:r>
              <a:rPr lang="en-US" sz="1800" dirty="0" smtClean="0">
                <a:latin typeface="+mj-lt"/>
              </a:rPr>
              <a:t>The reason is that all conditions that compare a null value result in a null. </a:t>
            </a:r>
          </a:p>
          <a:p>
            <a:pPr lvl="3"/>
            <a:r>
              <a:rPr lang="en-US" sz="1800" dirty="0" smtClean="0">
                <a:latin typeface="+mj-lt"/>
              </a:rPr>
              <a:t>So whenever null values are likely to be part of the results set of a subquery, do not use the NOT IN operator. The NOT IN operator is equivalent to &lt;&gt; ALL.</a:t>
            </a:r>
            <a:br>
              <a:rPr lang="en-US" sz="1800" dirty="0" smtClean="0">
                <a:latin typeface="+mj-lt"/>
              </a:rPr>
            </a:br>
            <a:r>
              <a:rPr lang="en-US" sz="1800" dirty="0" smtClean="0">
                <a:latin typeface="+mj-lt"/>
              </a:rPr>
              <a:t/>
            </a:r>
            <a:br>
              <a:rPr lang="en-US" sz="1800" dirty="0" smtClean="0">
                <a:latin typeface="+mj-lt"/>
              </a:rPr>
            </a:br>
            <a:r>
              <a:rPr lang="en-US" sz="1800" dirty="0" smtClean="0">
                <a:latin typeface="+mj-lt"/>
              </a:rPr>
              <a:t>	</a:t>
            </a: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1"/>
            <a:endParaRPr lang="en-US" sz="2400" dirty="0" smtClean="0">
              <a:latin typeface="+mj-lt"/>
            </a:endParaRPr>
          </a:p>
          <a:p>
            <a:pPr lvl="2">
              <a:buNone/>
            </a:pPr>
            <a:endParaRPr lang="en-US" sz="1800" dirty="0" smtClean="0">
              <a:latin typeface="+mj-lt"/>
            </a:endParaRPr>
          </a:p>
          <a:p>
            <a:pPr lvl="1"/>
            <a:endParaRPr lang="en-US" sz="2400" dirty="0" smtClean="0">
              <a:latin typeface="+mj-lt"/>
            </a:endParaRPr>
          </a:p>
          <a:p>
            <a:pPr lvl="1"/>
            <a:endParaRPr lang="en-US" sz="2400" dirty="0" smtClean="0">
              <a:latin typeface="+mj-lt"/>
            </a:endParaRPr>
          </a:p>
          <a:p>
            <a:pPr lvl="1"/>
            <a:endParaRPr lang="en-US" sz="2400" dirty="0" smtClean="0">
              <a:latin typeface="+mj-lt"/>
            </a:endParaRPr>
          </a:p>
          <a:p>
            <a:pPr lvl="1"/>
            <a:endParaRPr lang="en-US" sz="2400" dirty="0" smtClean="0">
              <a:latin typeface="+mj-lt"/>
            </a:endParaRPr>
          </a:p>
          <a:p>
            <a:pPr lvl="1"/>
            <a:endParaRPr lang="en-US" sz="2400" dirty="0" smtClean="0">
              <a:latin typeface="+mj-lt"/>
            </a:endParaRPr>
          </a:p>
          <a:p>
            <a:pPr lvl="1"/>
            <a:endParaRPr lang="en-US" sz="2400" dirty="0" smtClean="0">
              <a:latin typeface="+mj-lt"/>
            </a:endParaRPr>
          </a:p>
          <a:p>
            <a:pPr lvl="2"/>
            <a:endParaRPr lang="en-US" sz="1800" dirty="0" smtClean="0">
              <a:latin typeface="+mj-lt"/>
            </a:endParaRPr>
          </a:p>
        </p:txBody>
      </p:sp>
      <p:pic>
        <p:nvPicPr>
          <p:cNvPr id="4"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
        <p:nvSpPr>
          <p:cNvPr id="5" name="Rounded Rectangle 4"/>
          <p:cNvSpPr/>
          <p:nvPr/>
        </p:nvSpPr>
        <p:spPr bwMode="auto">
          <a:xfrm>
            <a:off x="1049338" y="2133601"/>
            <a:ext cx="7467600" cy="1524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SELECT </a:t>
            </a:r>
            <a:r>
              <a:rPr lang="en-US" dirty="0" err="1">
                <a:solidFill>
                  <a:schemeClr val="tx1">
                    <a:lumMod val="95000"/>
                    <a:lumOff val="5000"/>
                  </a:schemeClr>
                </a:solidFill>
                <a:latin typeface="+mj-lt"/>
                <a:cs typeface="Times New Roman" pitchFamily="18" charset="0"/>
              </a:rPr>
              <a:t>last_name</a:t>
            </a:r>
            <a:r>
              <a:rPr lang="en-US" dirty="0">
                <a:solidFill>
                  <a:schemeClr val="tx1">
                    <a:lumMod val="95000"/>
                    <a:lumOff val="5000"/>
                  </a:schemeClr>
                </a:solidFill>
                <a:latin typeface="+mj-lt"/>
                <a:cs typeface="Times New Roman" pitchFamily="18" charset="0"/>
              </a:rPr>
              <a:t> FROM employees</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WHERE </a:t>
            </a:r>
            <a:r>
              <a:rPr lang="en-US" dirty="0" err="1">
                <a:solidFill>
                  <a:schemeClr val="tx1">
                    <a:lumMod val="95000"/>
                    <a:lumOff val="5000"/>
                  </a:schemeClr>
                </a:solidFill>
                <a:latin typeface="+mj-lt"/>
                <a:cs typeface="Times New Roman" pitchFamily="18" charset="0"/>
              </a:rPr>
              <a:t>employee_id</a:t>
            </a:r>
            <a:r>
              <a:rPr lang="en-US" dirty="0">
                <a:solidFill>
                  <a:schemeClr val="tx1">
                    <a:lumMod val="95000"/>
                    <a:lumOff val="5000"/>
                  </a:schemeClr>
                </a:solidFill>
                <a:latin typeface="+mj-lt"/>
                <a:cs typeface="Times New Roman" pitchFamily="18" charset="0"/>
              </a:rPr>
              <a:t> NOT IN (SELECT </a:t>
            </a:r>
            <a:r>
              <a:rPr lang="en-US" dirty="0" err="1">
                <a:solidFill>
                  <a:schemeClr val="tx1">
                    <a:lumMod val="95000"/>
                    <a:lumOff val="5000"/>
                  </a:schemeClr>
                </a:solidFill>
                <a:latin typeface="+mj-lt"/>
                <a:cs typeface="Times New Roman" pitchFamily="18" charset="0"/>
              </a:rPr>
              <a:t>manager_id</a:t>
            </a:r>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FROM employees</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WHERE </a:t>
            </a:r>
            <a:r>
              <a:rPr lang="en-US" dirty="0" err="1">
                <a:solidFill>
                  <a:schemeClr val="tx1">
                    <a:lumMod val="95000"/>
                    <a:lumOff val="5000"/>
                  </a:schemeClr>
                </a:solidFill>
                <a:latin typeface="+mj-lt"/>
                <a:cs typeface="Times New Roman" pitchFamily="18" charset="0"/>
              </a:rPr>
              <a:t>manager_id</a:t>
            </a:r>
            <a:r>
              <a:rPr lang="en-US" dirty="0">
                <a:solidFill>
                  <a:schemeClr val="tx1">
                    <a:lumMod val="95000"/>
                    <a:lumOff val="5000"/>
                  </a:schemeClr>
                </a:solidFill>
                <a:latin typeface="+mj-lt"/>
                <a:cs typeface="Times New Roman" pitchFamily="18" charset="0"/>
              </a:rPr>
              <a:t> IS NOT NULL);</a:t>
            </a:r>
          </a:p>
          <a:p>
            <a:endParaRPr lang="en-US" dirty="0">
              <a:solidFill>
                <a:schemeClr val="tx1">
                  <a:lumMod val="95000"/>
                  <a:lumOff val="5000"/>
                </a:schemeClr>
              </a:solidFill>
              <a:latin typeface="+mj-lt"/>
              <a:cs typeface="Times New Roman" pitchFamily="18" charset="0"/>
            </a:endParaRPr>
          </a:p>
          <a:p>
            <a:pPr>
              <a:tabLst>
                <a:tab pos="857250" algn="l"/>
                <a:tab pos="1890713" algn="l"/>
              </a:tabLst>
            </a:pPr>
            <a:endParaRPr lang="en-US" dirty="0">
              <a:solidFill>
                <a:schemeClr val="tx1">
                  <a:lumMod val="95000"/>
                  <a:lumOff val="5000"/>
                </a:schemeClr>
              </a:solidFill>
              <a:latin typeface="+mj-lt"/>
              <a:cs typeface="Times New Roman" pitchFamily="18" charset="0"/>
            </a:endParaRPr>
          </a:p>
          <a:p>
            <a:pPr algn="ctr">
              <a:tabLst>
                <a:tab pos="857250" algn="l"/>
                <a:tab pos="1890713" algn="l"/>
              </a:tabLst>
            </a:pPr>
            <a:endParaRPr lang="en-US" dirty="0">
              <a:solidFill>
                <a:schemeClr val="tx1">
                  <a:lumMod val="95000"/>
                  <a:lumOff val="5000"/>
                </a:schemeClr>
              </a:solidFill>
              <a:latin typeface="+mj-lt"/>
              <a:cs typeface="Times New Roman" pitchFamily="18" charset="0"/>
            </a:endParaRPr>
          </a:p>
          <a:p>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p:txBody>
      </p:sp>
    </p:spTree>
    <p:extLst>
      <p:ext uri="{BB962C8B-B14F-4D97-AF65-F5344CB8AC3E}">
        <p14:creationId xmlns:p14="http://schemas.microsoft.com/office/powerpoint/2010/main" val="3105553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55053" y="1"/>
            <a:ext cx="8229600" cy="893763"/>
          </a:xfrm>
        </p:spPr>
        <p:txBody>
          <a:bodyPr/>
          <a:lstStyle/>
          <a:p>
            <a:pPr eaLnBrk="1" hangingPunct="1"/>
            <a:r>
              <a:rPr lang="en-US" dirty="0"/>
              <a:t>Objectives</a:t>
            </a:r>
          </a:p>
        </p:txBody>
      </p:sp>
      <p:sp>
        <p:nvSpPr>
          <p:cNvPr id="7171" name="Rectangle 3"/>
          <p:cNvSpPr>
            <a:spLocks noGrp="1" noChangeArrowheads="1"/>
          </p:cNvSpPr>
          <p:nvPr>
            <p:ph type="body" idx="4294967295"/>
          </p:nvPr>
        </p:nvSpPr>
        <p:spPr>
          <a:xfrm>
            <a:off x="0" y="893763"/>
            <a:ext cx="8737600" cy="5354637"/>
          </a:xfrm>
        </p:spPr>
        <p:txBody>
          <a:bodyPr/>
          <a:lstStyle/>
          <a:p>
            <a:r>
              <a:rPr lang="en-US" sz="1800" dirty="0" smtClean="0"/>
              <a:t>SQL</a:t>
            </a:r>
          </a:p>
          <a:p>
            <a:pPr lvl="1"/>
            <a:r>
              <a:rPr lang="en-US" sz="1800" dirty="0" smtClean="0"/>
              <a:t>Database Objects:</a:t>
            </a:r>
          </a:p>
          <a:p>
            <a:pPr lvl="2"/>
            <a:r>
              <a:rPr lang="en-US" sz="1800" dirty="0" smtClean="0"/>
              <a:t>Sequences</a:t>
            </a:r>
          </a:p>
          <a:p>
            <a:pPr lvl="2"/>
            <a:r>
              <a:rPr lang="en-US" sz="1800" dirty="0" smtClean="0"/>
              <a:t>Synonyms</a:t>
            </a:r>
          </a:p>
          <a:p>
            <a:pPr lvl="2"/>
            <a:r>
              <a:rPr lang="en-US" sz="1800" dirty="0" smtClean="0"/>
              <a:t>Views</a:t>
            </a:r>
          </a:p>
          <a:p>
            <a:pPr lvl="2"/>
            <a:r>
              <a:rPr lang="en-US" sz="1800" dirty="0" smtClean="0"/>
              <a:t>Indexes</a:t>
            </a:r>
          </a:p>
          <a:p>
            <a:pPr lvl="2"/>
            <a:endParaRPr lang="en-US" dirty="0" smtClean="0"/>
          </a:p>
          <a:p>
            <a:pPr lvl="2"/>
            <a:endParaRPr lang="en-US" dirty="0" smtClean="0"/>
          </a:p>
          <a:p>
            <a:pPr lvl="1"/>
            <a:endParaRPr lang="en-US" dirty="0" smtClean="0"/>
          </a:p>
          <a:p>
            <a:pPr lvl="1"/>
            <a:endParaRPr lang="en-US" dirty="0" smtClean="0"/>
          </a:p>
          <a:p>
            <a:pPr lvl="0"/>
            <a:endParaRPr lang="en-US" b="1" dirty="0"/>
          </a:p>
        </p:txBody>
      </p:sp>
      <p:pic>
        <p:nvPicPr>
          <p:cNvPr id="7172" name="Picture 27" descr="http://2.bp.blogspot.com/_y9Y2xh431vE/S8-Td7OVW8I/AAAAAAAAACc/8iTFRetf6Ko/s1600/Target.jpg"/>
          <p:cNvPicPr>
            <a:picLocks noChangeAspect="1" noChangeArrowheads="1"/>
          </p:cNvPicPr>
          <p:nvPr/>
        </p:nvPicPr>
        <p:blipFill>
          <a:blip r:embed="rId3"/>
          <a:srcRect/>
          <a:stretch>
            <a:fillRect/>
          </a:stretch>
        </p:blipFill>
        <p:spPr bwMode="auto">
          <a:xfrm>
            <a:off x="8610600" y="2362200"/>
            <a:ext cx="1752600" cy="2819400"/>
          </a:xfrm>
          <a:prstGeom prst="rect">
            <a:avLst/>
          </a:prstGeom>
          <a:noFill/>
          <a:ln w="9525">
            <a:noFill/>
            <a:miter lim="800000"/>
            <a:headEnd/>
            <a:tailEnd/>
          </a:ln>
        </p:spPr>
      </p:pic>
    </p:spTree>
    <p:extLst>
      <p:ext uri="{BB962C8B-B14F-4D97-AF65-F5344CB8AC3E}">
        <p14:creationId xmlns:p14="http://schemas.microsoft.com/office/powerpoint/2010/main" val="36360908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
        <p:nvSpPr>
          <p:cNvPr id="3" name="Title 2"/>
          <p:cNvSpPr>
            <a:spLocks noGrp="1"/>
          </p:cNvSpPr>
          <p:nvPr>
            <p:ph type="title"/>
          </p:nvPr>
        </p:nvSpPr>
        <p:spPr/>
        <p:txBody>
          <a:bodyPr/>
          <a:lstStyle/>
          <a:p>
            <a:endParaRPr lang="en-US" dirty="0"/>
          </a:p>
        </p:txBody>
      </p:sp>
      <p:sp>
        <p:nvSpPr>
          <p:cNvPr id="7171" name="Rectangle 3"/>
          <p:cNvSpPr>
            <a:spLocks noGrp="1" noChangeArrowheads="1"/>
          </p:cNvSpPr>
          <p:nvPr>
            <p:ph type="body" idx="4294967295"/>
          </p:nvPr>
        </p:nvSpPr>
        <p:spPr>
          <a:xfrm>
            <a:off x="1049338" y="1009650"/>
            <a:ext cx="11142662" cy="5562600"/>
          </a:xfrm>
        </p:spPr>
        <p:txBody>
          <a:bodyPr/>
          <a:lstStyle/>
          <a:p>
            <a:r>
              <a:rPr lang="en-US" sz="1800" dirty="0" smtClean="0"/>
              <a:t>SubQueries:</a:t>
            </a:r>
          </a:p>
          <a:p>
            <a:pPr lvl="1"/>
            <a:r>
              <a:rPr lang="en-US" sz="1800" dirty="0" smtClean="0">
                <a:latin typeface="+mj-lt"/>
              </a:rPr>
              <a:t>Multiple column subquery : </a:t>
            </a:r>
          </a:p>
          <a:p>
            <a:pPr lvl="2"/>
            <a:r>
              <a:rPr lang="en-US" sz="1800" dirty="0" smtClean="0">
                <a:latin typeface="+mj-lt"/>
              </a:rPr>
              <a:t>There are times when you need to use a subquery that compares more than just one column between the parent query and the subquery. This is known as a multiple-column subquery.</a:t>
            </a:r>
          </a:p>
          <a:p>
            <a:pPr lvl="2"/>
            <a:r>
              <a:rPr lang="en-US" sz="1800" dirty="0" smtClean="0">
                <a:latin typeface="+mj-lt"/>
              </a:rPr>
              <a:t>the IN clause is used to compare the outer query's columns to the columns of the subquery.</a:t>
            </a:r>
          </a:p>
          <a:p>
            <a:pPr lvl="2"/>
            <a:r>
              <a:rPr lang="en-US" sz="1800" dirty="0" smtClean="0">
                <a:latin typeface="+mj-lt"/>
              </a:rPr>
              <a:t>A subquery in which more than one column is selected for comparison to the main query using the same number of columns.</a:t>
            </a:r>
          </a:p>
          <a:p>
            <a:pPr lvl="2"/>
            <a:r>
              <a:rPr lang="en-US" sz="1800" dirty="0" smtClean="0">
                <a:latin typeface="+mj-lt"/>
              </a:rPr>
              <a:t>Example:</a:t>
            </a:r>
          </a:p>
          <a:p>
            <a:pPr lvl="2"/>
            <a:endParaRPr lang="en-US" sz="1800" dirty="0" smtClean="0">
              <a:latin typeface="+mj-lt"/>
            </a:endParaRPr>
          </a:p>
          <a:p>
            <a:pPr lvl="3"/>
            <a:endParaRPr lang="en-US" sz="1800" dirty="0" smtClean="0">
              <a:latin typeface="+mj-lt"/>
            </a:endParaRPr>
          </a:p>
          <a:p>
            <a:pPr lvl="3"/>
            <a:endParaRPr lang="en-US" sz="1800" dirty="0">
              <a:latin typeface="+mj-lt"/>
            </a:endParaRPr>
          </a:p>
          <a:p>
            <a:pPr lvl="3"/>
            <a:r>
              <a:rPr lang="en-US" sz="1800" dirty="0" smtClean="0">
                <a:latin typeface="+mj-lt"/>
              </a:rPr>
              <a:t>If the columns do not match in number, then an error message is displayed. </a:t>
            </a:r>
          </a:p>
          <a:p>
            <a:pPr lvl="3"/>
            <a:r>
              <a:rPr lang="en-US" sz="1800" dirty="0" smtClean="0">
                <a:latin typeface="+mj-lt"/>
              </a:rPr>
              <a:t>If the data types do not match, then the results of the query are incorrect. </a:t>
            </a:r>
            <a:br>
              <a:rPr lang="en-US" sz="1800" dirty="0" smtClean="0">
                <a:latin typeface="+mj-lt"/>
              </a:rPr>
            </a:br>
            <a:r>
              <a:rPr lang="en-US" sz="1800" dirty="0" smtClean="0">
                <a:latin typeface="+mj-lt"/>
              </a:rPr>
              <a:t>	</a:t>
            </a: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1"/>
            <a:endParaRPr lang="en-US" sz="2000" dirty="0" smtClean="0">
              <a:latin typeface="+mj-lt"/>
            </a:endParaRPr>
          </a:p>
          <a:p>
            <a:pPr lvl="2">
              <a:buNone/>
            </a:pPr>
            <a:endParaRPr lang="en-US" sz="18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2"/>
            <a:endParaRPr lang="en-US" sz="1800" dirty="0" smtClean="0">
              <a:latin typeface="+mj-lt"/>
            </a:endParaRPr>
          </a:p>
        </p:txBody>
      </p:sp>
      <p:sp>
        <p:nvSpPr>
          <p:cNvPr id="6" name="Rounded Rectangle 5"/>
          <p:cNvSpPr/>
          <p:nvPr/>
        </p:nvSpPr>
        <p:spPr bwMode="auto">
          <a:xfrm>
            <a:off x="3646837" y="3402644"/>
            <a:ext cx="9118600" cy="1526088"/>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SELECT </a:t>
            </a:r>
            <a:r>
              <a:rPr lang="en-US" dirty="0" err="1">
                <a:solidFill>
                  <a:schemeClr val="tx1">
                    <a:lumMod val="95000"/>
                    <a:lumOff val="5000"/>
                  </a:schemeClr>
                </a:solidFill>
                <a:latin typeface="+mj-lt"/>
                <a:cs typeface="Times New Roman" pitchFamily="18" charset="0"/>
              </a:rPr>
              <a:t>employee_id</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last_name</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job_id</a:t>
            </a:r>
            <a:r>
              <a:rPr lang="en-US" dirty="0">
                <a:solidFill>
                  <a:schemeClr val="tx1">
                    <a:lumMod val="95000"/>
                    <a:lumOff val="5000"/>
                  </a:schemeClr>
                </a:solidFill>
                <a:latin typeface="+mj-lt"/>
                <a:cs typeface="Times New Roman" pitchFamily="18" charset="0"/>
              </a:rPr>
              <a:t>, salary </a:t>
            </a:r>
          </a:p>
          <a:p>
            <a:r>
              <a:rPr lang="en-US" dirty="0">
                <a:solidFill>
                  <a:schemeClr val="tx1">
                    <a:lumMod val="95000"/>
                    <a:lumOff val="5000"/>
                  </a:schemeClr>
                </a:solidFill>
                <a:latin typeface="+mj-lt"/>
                <a:cs typeface="Times New Roman" pitchFamily="18" charset="0"/>
              </a:rPr>
              <a:t>FROM employees </a:t>
            </a:r>
          </a:p>
          <a:p>
            <a:r>
              <a:rPr lang="en-US" dirty="0">
                <a:solidFill>
                  <a:schemeClr val="tx1">
                    <a:lumMod val="95000"/>
                    <a:lumOff val="5000"/>
                  </a:schemeClr>
                </a:solidFill>
                <a:latin typeface="+mj-lt"/>
                <a:cs typeface="Times New Roman" pitchFamily="18" charset="0"/>
              </a:rPr>
              <a:t>WHERE (</a:t>
            </a:r>
            <a:r>
              <a:rPr lang="en-US" dirty="0" err="1">
                <a:solidFill>
                  <a:schemeClr val="tx1">
                    <a:lumMod val="95000"/>
                    <a:lumOff val="5000"/>
                  </a:schemeClr>
                </a:solidFill>
                <a:latin typeface="+mj-lt"/>
                <a:cs typeface="Times New Roman" pitchFamily="18" charset="0"/>
              </a:rPr>
              <a:t>job_id</a:t>
            </a:r>
            <a:r>
              <a:rPr lang="en-US" dirty="0">
                <a:solidFill>
                  <a:schemeClr val="tx1">
                    <a:lumMod val="95000"/>
                    <a:lumOff val="5000"/>
                  </a:schemeClr>
                </a:solidFill>
                <a:latin typeface="+mj-lt"/>
                <a:cs typeface="Times New Roman" pitchFamily="18" charset="0"/>
              </a:rPr>
              <a:t>, salary) IN (select </a:t>
            </a:r>
            <a:r>
              <a:rPr lang="en-US" dirty="0" err="1">
                <a:solidFill>
                  <a:schemeClr val="tx1">
                    <a:lumMod val="95000"/>
                    <a:lumOff val="5000"/>
                  </a:schemeClr>
                </a:solidFill>
                <a:latin typeface="+mj-lt"/>
                <a:cs typeface="Times New Roman" pitchFamily="18" charset="0"/>
              </a:rPr>
              <a:t>job_id</a:t>
            </a:r>
            <a:r>
              <a:rPr lang="en-US" dirty="0">
                <a:solidFill>
                  <a:schemeClr val="tx1">
                    <a:lumMod val="95000"/>
                    <a:lumOff val="5000"/>
                  </a:schemeClr>
                </a:solidFill>
                <a:latin typeface="+mj-lt"/>
                <a:cs typeface="Times New Roman" pitchFamily="18" charset="0"/>
              </a:rPr>
              <a:t>, salary </a:t>
            </a:r>
          </a:p>
          <a:p>
            <a:r>
              <a:rPr lang="en-US" dirty="0">
                <a:solidFill>
                  <a:schemeClr val="tx1">
                    <a:lumMod val="95000"/>
                    <a:lumOff val="5000"/>
                  </a:schemeClr>
                </a:solidFill>
                <a:latin typeface="+mj-lt"/>
                <a:cs typeface="Times New Roman" pitchFamily="18" charset="0"/>
              </a:rPr>
              <a:t>			      FROM employees </a:t>
            </a:r>
          </a:p>
          <a:p>
            <a:r>
              <a:rPr lang="en-US" dirty="0">
                <a:solidFill>
                  <a:schemeClr val="tx1">
                    <a:lumMod val="95000"/>
                    <a:lumOff val="5000"/>
                  </a:schemeClr>
                </a:solidFill>
                <a:latin typeface="+mj-lt"/>
                <a:cs typeface="Times New Roman" pitchFamily="18" charset="0"/>
              </a:rPr>
              <a:t>			      WHERE </a:t>
            </a:r>
            <a:r>
              <a:rPr lang="en-US" dirty="0" err="1">
                <a:solidFill>
                  <a:schemeClr val="tx1">
                    <a:lumMod val="95000"/>
                    <a:lumOff val="5000"/>
                  </a:schemeClr>
                </a:solidFill>
                <a:latin typeface="+mj-lt"/>
                <a:cs typeface="Times New Roman" pitchFamily="18" charset="0"/>
              </a:rPr>
              <a:t>employee_id</a:t>
            </a:r>
            <a:r>
              <a:rPr lang="en-US" dirty="0">
                <a:solidFill>
                  <a:schemeClr val="tx1">
                    <a:lumMod val="95000"/>
                    <a:lumOff val="5000"/>
                  </a:schemeClr>
                </a:solidFill>
                <a:latin typeface="+mj-lt"/>
                <a:cs typeface="Times New Roman" pitchFamily="18" charset="0"/>
              </a:rPr>
              <a:t> = 136);</a:t>
            </a:r>
          </a:p>
          <a:p>
            <a:pPr>
              <a:tabLst>
                <a:tab pos="857250" algn="l"/>
                <a:tab pos="1890713" algn="l"/>
              </a:tabLst>
            </a:pPr>
            <a:endParaRPr lang="en-US" dirty="0">
              <a:solidFill>
                <a:schemeClr val="tx1">
                  <a:lumMod val="95000"/>
                  <a:lumOff val="5000"/>
                </a:schemeClr>
              </a:solidFill>
              <a:latin typeface="+mj-lt"/>
              <a:cs typeface="Times New Roman" pitchFamily="18" charset="0"/>
            </a:endParaRPr>
          </a:p>
          <a:p>
            <a:pPr algn="ctr">
              <a:tabLst>
                <a:tab pos="857250" algn="l"/>
                <a:tab pos="1890713" algn="l"/>
              </a:tabLst>
            </a:pPr>
            <a:endParaRPr lang="en-US" dirty="0">
              <a:solidFill>
                <a:schemeClr val="tx1">
                  <a:lumMod val="95000"/>
                  <a:lumOff val="5000"/>
                </a:schemeClr>
              </a:solidFill>
              <a:latin typeface="+mj-lt"/>
              <a:cs typeface="Times New Roman" pitchFamily="18" charset="0"/>
            </a:endParaRPr>
          </a:p>
          <a:p>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p:txBody>
      </p:sp>
    </p:spTree>
    <p:extLst>
      <p:ext uri="{BB962C8B-B14F-4D97-AF65-F5344CB8AC3E}">
        <p14:creationId xmlns:p14="http://schemas.microsoft.com/office/powerpoint/2010/main" val="4583242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1130300"/>
            <a:ext cx="8661400" cy="5410200"/>
          </a:xfrm>
        </p:spPr>
        <p:txBody>
          <a:bodyPr/>
          <a:lstStyle/>
          <a:p>
            <a:r>
              <a:rPr lang="en-US" sz="1800" dirty="0" smtClean="0"/>
              <a:t>SubQueries:</a:t>
            </a:r>
          </a:p>
          <a:p>
            <a:pPr lvl="1"/>
            <a:r>
              <a:rPr lang="en-US" sz="1800" dirty="0" smtClean="0">
                <a:latin typeface="+mj-lt"/>
              </a:rPr>
              <a:t>Multiple Column subquery : </a:t>
            </a:r>
          </a:p>
          <a:p>
            <a:pPr lvl="2"/>
            <a:r>
              <a:rPr lang="en-US" sz="1800" dirty="0" smtClean="0">
                <a:latin typeface="+mj-lt"/>
              </a:rPr>
              <a:t> Example: Display only those employees who have worked the longest time in each job title.</a:t>
            </a: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buNone/>
            </a:pPr>
            <a:r>
              <a:rPr lang="en-US" sz="1800" dirty="0" smtClean="0">
                <a:latin typeface="+mj-lt"/>
              </a:rPr>
              <a:t/>
            </a:r>
            <a:br>
              <a:rPr lang="en-US" sz="1800" dirty="0" smtClean="0">
                <a:latin typeface="+mj-lt"/>
              </a:rPr>
            </a:br>
            <a:r>
              <a:rPr lang="en-US" sz="1800" dirty="0" smtClean="0">
                <a:latin typeface="+mj-lt"/>
              </a:rPr>
              <a:t/>
            </a:r>
            <a:br>
              <a:rPr lang="en-US" sz="1800" dirty="0" smtClean="0">
                <a:latin typeface="+mj-lt"/>
              </a:rPr>
            </a:br>
            <a:r>
              <a:rPr lang="en-US" sz="1800" dirty="0" smtClean="0">
                <a:latin typeface="+mj-lt"/>
              </a:rPr>
              <a:t>	</a:t>
            </a: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1"/>
            <a:endParaRPr lang="en-US" sz="2000" dirty="0" smtClean="0">
              <a:latin typeface="+mj-lt"/>
            </a:endParaRPr>
          </a:p>
          <a:p>
            <a:pPr lvl="2">
              <a:buNone/>
            </a:pPr>
            <a:endParaRPr lang="en-US" sz="18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2"/>
            <a:endParaRPr lang="en-US" sz="1800" dirty="0" smtClean="0">
              <a:latin typeface="+mj-lt"/>
            </a:endParaRPr>
          </a:p>
        </p:txBody>
      </p:sp>
      <p:sp>
        <p:nvSpPr>
          <p:cNvPr id="5" name="Rounded Rectangle 4"/>
          <p:cNvSpPr/>
          <p:nvPr/>
        </p:nvSpPr>
        <p:spPr bwMode="auto">
          <a:xfrm>
            <a:off x="1930400" y="3225800"/>
            <a:ext cx="6858000" cy="219075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SELECT </a:t>
            </a:r>
            <a:r>
              <a:rPr lang="en-US" dirty="0" err="1">
                <a:solidFill>
                  <a:schemeClr val="tx1">
                    <a:lumMod val="95000"/>
                    <a:lumOff val="5000"/>
                  </a:schemeClr>
                </a:solidFill>
                <a:latin typeface="+mj-lt"/>
                <a:cs typeface="Times New Roman" pitchFamily="18" charset="0"/>
              </a:rPr>
              <a:t>first_name</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job_id</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hiredate</a:t>
            </a:r>
            <a:r>
              <a:rPr lang="en-US" dirty="0">
                <a:solidFill>
                  <a:schemeClr val="tx1">
                    <a:lumMod val="95000"/>
                    <a:lumOff val="5000"/>
                  </a:schemeClr>
                </a:solidFill>
                <a:latin typeface="+mj-lt"/>
                <a:cs typeface="Times New Roman" pitchFamily="18" charset="0"/>
              </a:rPr>
              <a:t> </a:t>
            </a:r>
          </a:p>
          <a:p>
            <a:r>
              <a:rPr lang="en-US" dirty="0">
                <a:solidFill>
                  <a:schemeClr val="tx1">
                    <a:lumMod val="95000"/>
                    <a:lumOff val="5000"/>
                  </a:schemeClr>
                </a:solidFill>
                <a:latin typeface="+mj-lt"/>
                <a:cs typeface="Times New Roman" pitchFamily="18" charset="0"/>
              </a:rPr>
              <a:t>From employees</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WHERE (</a:t>
            </a:r>
            <a:r>
              <a:rPr lang="en-US" dirty="0" err="1">
                <a:solidFill>
                  <a:schemeClr val="tx1">
                    <a:lumMod val="95000"/>
                    <a:lumOff val="5000"/>
                  </a:schemeClr>
                </a:solidFill>
                <a:latin typeface="+mj-lt"/>
                <a:cs typeface="Times New Roman" pitchFamily="18" charset="0"/>
              </a:rPr>
              <a:t>job_id,hiredate</a:t>
            </a:r>
            <a:r>
              <a:rPr lang="en-US" dirty="0">
                <a:solidFill>
                  <a:schemeClr val="tx1">
                    <a:lumMod val="95000"/>
                    <a:lumOff val="5000"/>
                  </a:schemeClr>
                </a:solidFill>
                <a:latin typeface="+mj-lt"/>
                <a:cs typeface="Times New Roman" pitchFamily="18" charset="0"/>
              </a:rPr>
              <a:t>) IN </a:t>
            </a:r>
          </a:p>
          <a:p>
            <a:r>
              <a:rPr lang="en-US" dirty="0">
                <a:solidFill>
                  <a:schemeClr val="tx1">
                    <a:lumMod val="95000"/>
                    <a:lumOff val="5000"/>
                  </a:schemeClr>
                </a:solidFill>
                <a:latin typeface="+mj-lt"/>
                <a:cs typeface="Times New Roman" pitchFamily="18" charset="0"/>
              </a:rPr>
              <a:t>		(SELECT </a:t>
            </a:r>
            <a:r>
              <a:rPr lang="en-US" dirty="0" err="1">
                <a:solidFill>
                  <a:schemeClr val="tx1">
                    <a:lumMod val="95000"/>
                    <a:lumOff val="5000"/>
                  </a:schemeClr>
                </a:solidFill>
                <a:latin typeface="+mj-lt"/>
                <a:cs typeface="Times New Roman" pitchFamily="18" charset="0"/>
              </a:rPr>
              <a:t>job_id,MIN</a:t>
            </a:r>
            <a:r>
              <a:rPr lang="en-US" dirty="0">
                <a:solidFill>
                  <a:schemeClr val="tx1">
                    <a:lumMod val="95000"/>
                    <a:lumOff val="5000"/>
                  </a:schemeClr>
                </a:solidFill>
                <a:latin typeface="+mj-lt"/>
                <a:cs typeface="Times New Roman" pitchFamily="18" charset="0"/>
              </a:rPr>
              <a:t>(</a:t>
            </a:r>
            <a:r>
              <a:rPr lang="en-US" dirty="0" err="1">
                <a:solidFill>
                  <a:schemeClr val="tx1">
                    <a:lumMod val="95000"/>
                    <a:lumOff val="5000"/>
                  </a:schemeClr>
                </a:solidFill>
                <a:latin typeface="+mj-lt"/>
                <a:cs typeface="Times New Roman" pitchFamily="18" charset="0"/>
              </a:rPr>
              <a:t>hiredate_date</a:t>
            </a:r>
            <a:r>
              <a:rPr lang="en-US" dirty="0">
                <a:solidFill>
                  <a:schemeClr val="tx1">
                    <a:lumMod val="95000"/>
                    <a:lumOff val="5000"/>
                  </a:schemeClr>
                </a:solidFill>
                <a:latin typeface="+mj-lt"/>
                <a:cs typeface="Times New Roman" pitchFamily="18" charset="0"/>
              </a:rPr>
              <a:t>)  </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FROM employees</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GROUP BY </a:t>
            </a:r>
            <a:r>
              <a:rPr lang="en-US" dirty="0" err="1">
                <a:solidFill>
                  <a:schemeClr val="tx1">
                    <a:lumMod val="95000"/>
                    <a:lumOff val="5000"/>
                  </a:schemeClr>
                </a:solidFill>
                <a:latin typeface="+mj-lt"/>
                <a:cs typeface="Times New Roman" pitchFamily="18" charset="0"/>
              </a:rPr>
              <a:t>job_id</a:t>
            </a:r>
            <a:r>
              <a:rPr lang="en-US" dirty="0">
                <a:solidFill>
                  <a:schemeClr val="tx1">
                    <a:lumMod val="95000"/>
                    <a:lumOff val="5000"/>
                  </a:schemeClr>
                </a:solidFill>
                <a:latin typeface="+mj-lt"/>
                <a:cs typeface="Times New Roman" pitchFamily="18" charset="0"/>
              </a:rPr>
              <a:t>);  </a:t>
            </a:r>
          </a:p>
          <a:p>
            <a:endParaRPr lang="en-US" dirty="0">
              <a:solidFill>
                <a:schemeClr val="tx1">
                  <a:lumMod val="95000"/>
                  <a:lumOff val="5000"/>
                </a:schemeClr>
              </a:solidFill>
              <a:latin typeface="Times New Roman" pitchFamily="18" charset="0"/>
              <a:cs typeface="Times New Roman" pitchFamily="18" charset="0"/>
            </a:endParaRPr>
          </a:p>
          <a:p>
            <a:pPr>
              <a:tabLst>
                <a:tab pos="857250" algn="l"/>
                <a:tab pos="1890713" algn="l"/>
              </a:tabLst>
            </a:pPr>
            <a:endParaRPr lang="en-US" dirty="0">
              <a:solidFill>
                <a:schemeClr val="tx1">
                  <a:lumMod val="95000"/>
                  <a:lumOff val="5000"/>
                </a:schemeClr>
              </a:solidFill>
              <a:latin typeface="Times New Roman" pitchFamily="18" charset="0"/>
              <a:cs typeface="Times New Roman" pitchFamily="18" charset="0"/>
            </a:endParaRPr>
          </a:p>
          <a:p>
            <a:pPr algn="ctr">
              <a:tabLst>
                <a:tab pos="857250" algn="l"/>
                <a:tab pos="1890713" algn="l"/>
              </a:tabLst>
            </a:pPr>
            <a:endParaRPr lang="en-US" dirty="0">
              <a:solidFill>
                <a:schemeClr val="tx1">
                  <a:lumMod val="95000"/>
                  <a:lumOff val="5000"/>
                </a:schemeClr>
              </a:solidFill>
              <a:latin typeface="Times New Roman" pitchFamily="18" charset="0"/>
              <a:cs typeface="Times New Roman" pitchFamily="18" charset="0"/>
            </a:endParaRPr>
          </a:p>
          <a:p>
            <a:r>
              <a:rPr lang="en-US" dirty="0">
                <a:solidFill>
                  <a:schemeClr val="tx1">
                    <a:lumMod val="95000"/>
                    <a:lumOff val="5000"/>
                  </a:schemeClr>
                </a:solidFill>
                <a:latin typeface="Times New Roman" pitchFamily="18" charset="0"/>
                <a:cs typeface="Times New Roman" pitchFamily="18" charset="0"/>
              </a:rPr>
              <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a:p>
            <a:endParaRPr lang="en-US"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5866875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1049338" y="1104900"/>
            <a:ext cx="11142662" cy="5410200"/>
          </a:xfrm>
        </p:spPr>
        <p:txBody>
          <a:bodyPr/>
          <a:lstStyle/>
          <a:p>
            <a:r>
              <a:rPr lang="en-US" sz="1800" dirty="0" smtClean="0"/>
              <a:t>SubQueries:</a:t>
            </a:r>
          </a:p>
          <a:p>
            <a:pPr lvl="1"/>
            <a:r>
              <a:rPr lang="en-US" sz="1800" dirty="0" smtClean="0">
                <a:latin typeface="+mj-lt"/>
              </a:rPr>
              <a:t>Multiple Column subquery : </a:t>
            </a:r>
          </a:p>
          <a:p>
            <a:pPr lvl="2"/>
            <a:r>
              <a:rPr lang="en-US" sz="1800" dirty="0" smtClean="0">
                <a:latin typeface="+mj-lt"/>
              </a:rPr>
              <a:t> Example: Display details about employees whose salary and commission match the salary and commission of any employee in Department 30. </a:t>
            </a:r>
          </a:p>
          <a:p>
            <a:pPr lvl="2">
              <a:buNone/>
            </a:pPr>
            <a:r>
              <a:rPr lang="en-US" sz="1800" dirty="0" smtClean="0">
                <a:latin typeface="+mj-lt"/>
              </a:rPr>
              <a:t/>
            </a:r>
            <a:br>
              <a:rPr lang="en-US" sz="1800" dirty="0" smtClean="0">
                <a:latin typeface="+mj-lt"/>
              </a:rPr>
            </a:br>
            <a:r>
              <a:rPr lang="en-US" sz="1800" dirty="0" smtClean="0">
                <a:latin typeface="+mj-lt"/>
              </a:rPr>
              <a:t/>
            </a:r>
            <a:br>
              <a:rPr lang="en-US" sz="1800" dirty="0" smtClean="0">
                <a:latin typeface="+mj-lt"/>
              </a:rPr>
            </a:br>
            <a:r>
              <a:rPr lang="en-US" sz="1800" dirty="0" smtClean="0">
                <a:latin typeface="+mj-lt"/>
              </a:rPr>
              <a:t>	</a:t>
            </a: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1"/>
            <a:endParaRPr lang="en-US" sz="2000" dirty="0" smtClean="0">
              <a:latin typeface="+mj-lt"/>
            </a:endParaRPr>
          </a:p>
          <a:p>
            <a:pPr lvl="2">
              <a:buNone/>
            </a:pPr>
            <a:endParaRPr lang="en-US" sz="18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2"/>
            <a:endParaRPr lang="en-US" sz="1800" dirty="0" smtClean="0">
              <a:latin typeface="+mj-lt"/>
            </a:endParaRPr>
          </a:p>
        </p:txBody>
      </p:sp>
      <p:sp>
        <p:nvSpPr>
          <p:cNvPr id="7" name="Rounded Rectangle 6"/>
          <p:cNvSpPr/>
          <p:nvPr/>
        </p:nvSpPr>
        <p:spPr bwMode="auto">
          <a:xfrm>
            <a:off x="732969" y="2882900"/>
            <a:ext cx="7162800" cy="2209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Times New Roman" pitchFamily="18" charset="0"/>
                <a:cs typeface="Times New Roman" pitchFamily="18" charset="0"/>
              </a:rPr>
              <a:t>SELECT </a:t>
            </a:r>
            <a:r>
              <a:rPr lang="en-US" dirty="0" err="1">
                <a:solidFill>
                  <a:schemeClr val="tx1">
                    <a:lumMod val="95000"/>
                    <a:lumOff val="5000"/>
                  </a:schemeClr>
                </a:solidFill>
                <a:latin typeface="Times New Roman" pitchFamily="18" charset="0"/>
                <a:cs typeface="Times New Roman" pitchFamily="18" charset="0"/>
              </a:rPr>
              <a:t>first_name</a:t>
            </a:r>
            <a:r>
              <a:rPr lang="en-US" dirty="0">
                <a:solidFill>
                  <a:schemeClr val="tx1">
                    <a:lumMod val="95000"/>
                    <a:lumOff val="5000"/>
                  </a:schemeClr>
                </a:solidFill>
                <a:latin typeface="Times New Roman" pitchFamily="18" charset="0"/>
                <a:cs typeface="Times New Roman" pitchFamily="18" charset="0"/>
              </a:rPr>
              <a:t>, </a:t>
            </a:r>
            <a:r>
              <a:rPr lang="en-US" dirty="0" err="1">
                <a:solidFill>
                  <a:schemeClr val="tx1">
                    <a:lumMod val="95000"/>
                    <a:lumOff val="5000"/>
                  </a:schemeClr>
                </a:solidFill>
                <a:latin typeface="Times New Roman" pitchFamily="18" charset="0"/>
                <a:cs typeface="Times New Roman" pitchFamily="18" charset="0"/>
              </a:rPr>
              <a:t>department_id</a:t>
            </a:r>
            <a:r>
              <a:rPr lang="en-US" dirty="0">
                <a:solidFill>
                  <a:schemeClr val="tx1">
                    <a:lumMod val="95000"/>
                    <a:lumOff val="5000"/>
                  </a:schemeClr>
                </a:solidFill>
                <a:latin typeface="Times New Roman" pitchFamily="18" charset="0"/>
                <a:cs typeface="Times New Roman" pitchFamily="18" charset="0"/>
              </a:rPr>
              <a:t>, salary, </a:t>
            </a:r>
            <a:r>
              <a:rPr lang="en-US" dirty="0" err="1">
                <a:solidFill>
                  <a:schemeClr val="tx1">
                    <a:lumMod val="95000"/>
                    <a:lumOff val="5000"/>
                  </a:schemeClr>
                </a:solidFill>
                <a:latin typeface="Times New Roman" pitchFamily="18" charset="0"/>
                <a:cs typeface="Times New Roman" pitchFamily="18" charset="0"/>
              </a:rPr>
              <a:t>commission_pct</a:t>
            </a:r>
            <a:endParaRPr lang="en-US" dirty="0">
              <a:solidFill>
                <a:schemeClr val="tx1">
                  <a:lumMod val="95000"/>
                  <a:lumOff val="5000"/>
                </a:schemeClr>
              </a:solidFill>
              <a:latin typeface="Times New Roman" pitchFamily="18" charset="0"/>
              <a:cs typeface="Times New Roman" pitchFamily="18" charset="0"/>
            </a:endParaRPr>
          </a:p>
          <a:p>
            <a:r>
              <a:rPr lang="en-US" dirty="0">
                <a:solidFill>
                  <a:schemeClr val="tx1">
                    <a:lumMod val="95000"/>
                    <a:lumOff val="5000"/>
                  </a:schemeClr>
                </a:solidFill>
                <a:latin typeface="Times New Roman" pitchFamily="18" charset="0"/>
                <a:cs typeface="Times New Roman" pitchFamily="18" charset="0"/>
              </a:rPr>
              <a:t>FROM employees</a:t>
            </a:r>
          </a:p>
          <a:p>
            <a:r>
              <a:rPr lang="en-US" dirty="0">
                <a:solidFill>
                  <a:schemeClr val="tx1">
                    <a:lumMod val="95000"/>
                    <a:lumOff val="5000"/>
                  </a:schemeClr>
                </a:solidFill>
                <a:latin typeface="Times New Roman" pitchFamily="18" charset="0"/>
                <a:cs typeface="Times New Roman" pitchFamily="18" charset="0"/>
              </a:rPr>
              <a:t>WHERE (salary, NVL(commission_pct,-1)) IN</a:t>
            </a:r>
          </a:p>
          <a:p>
            <a:r>
              <a:rPr lang="en-US" dirty="0">
                <a:solidFill>
                  <a:schemeClr val="tx1">
                    <a:lumMod val="95000"/>
                    <a:lumOff val="5000"/>
                  </a:schemeClr>
                </a:solidFill>
                <a:latin typeface="Times New Roman" pitchFamily="18" charset="0"/>
                <a:cs typeface="Times New Roman" pitchFamily="18" charset="0"/>
              </a:rPr>
              <a:t>	 	(SELECT salary, NVL(commission_pct,-1) </a:t>
            </a:r>
          </a:p>
          <a:p>
            <a:r>
              <a:rPr lang="en-US" dirty="0">
                <a:solidFill>
                  <a:schemeClr val="tx1">
                    <a:lumMod val="95000"/>
                    <a:lumOff val="5000"/>
                  </a:schemeClr>
                </a:solidFill>
                <a:latin typeface="Times New Roman" pitchFamily="18" charset="0"/>
                <a:cs typeface="Times New Roman" pitchFamily="18" charset="0"/>
              </a:rPr>
              <a:t>		FROM employees  </a:t>
            </a:r>
            <a:br>
              <a:rPr lang="en-US" dirty="0">
                <a:solidFill>
                  <a:schemeClr val="tx1">
                    <a:lumMod val="95000"/>
                    <a:lumOff val="5000"/>
                  </a:schemeClr>
                </a:solidFill>
                <a:latin typeface="Times New Roman" pitchFamily="18" charset="0"/>
                <a:cs typeface="Times New Roman" pitchFamily="18" charset="0"/>
              </a:rPr>
            </a:br>
            <a:r>
              <a:rPr lang="en-US" dirty="0">
                <a:solidFill>
                  <a:schemeClr val="tx1">
                    <a:lumMod val="95000"/>
                    <a:lumOff val="5000"/>
                  </a:schemeClr>
                </a:solidFill>
                <a:latin typeface="Times New Roman" pitchFamily="18" charset="0"/>
                <a:cs typeface="Times New Roman" pitchFamily="18" charset="0"/>
              </a:rPr>
              <a:t>		WHERE </a:t>
            </a:r>
            <a:r>
              <a:rPr lang="en-US" dirty="0" err="1">
                <a:solidFill>
                  <a:schemeClr val="tx1">
                    <a:lumMod val="95000"/>
                    <a:lumOff val="5000"/>
                  </a:schemeClr>
                </a:solidFill>
                <a:latin typeface="+mj-lt"/>
                <a:cs typeface="Times New Roman" pitchFamily="18" charset="0"/>
              </a:rPr>
              <a:t>department_id</a:t>
            </a:r>
            <a:r>
              <a:rPr lang="en-US" dirty="0">
                <a:solidFill>
                  <a:schemeClr val="tx1">
                    <a:lumMod val="95000"/>
                    <a:lumOff val="5000"/>
                  </a:schemeClr>
                </a:solidFill>
                <a:latin typeface="Times New Roman" pitchFamily="18" charset="0"/>
                <a:cs typeface="Times New Roman" pitchFamily="18" charset="0"/>
              </a:rPr>
              <a:t> = 30);  </a:t>
            </a:r>
          </a:p>
          <a:p>
            <a:pPr>
              <a:tabLst>
                <a:tab pos="857250" algn="l"/>
                <a:tab pos="1890713" algn="l"/>
              </a:tabLst>
            </a:pPr>
            <a:endParaRPr lang="en-US" dirty="0">
              <a:solidFill>
                <a:schemeClr val="tx1">
                  <a:lumMod val="95000"/>
                  <a:lumOff val="5000"/>
                </a:schemeClr>
              </a:solidFill>
              <a:latin typeface="Times New Roman" pitchFamily="18" charset="0"/>
              <a:cs typeface="Times New Roman" pitchFamily="18" charset="0"/>
            </a:endParaRPr>
          </a:p>
          <a:p>
            <a:pPr algn="ctr">
              <a:tabLst>
                <a:tab pos="857250" algn="l"/>
                <a:tab pos="1890713" algn="l"/>
              </a:tabLst>
            </a:pPr>
            <a:endParaRPr lang="en-US" dirty="0">
              <a:solidFill>
                <a:schemeClr val="tx1">
                  <a:lumMod val="95000"/>
                  <a:lumOff val="5000"/>
                </a:schemeClr>
              </a:solidFill>
              <a:latin typeface="Times New Roman" pitchFamily="18" charset="0"/>
              <a:cs typeface="Times New Roman" pitchFamily="18" charset="0"/>
            </a:endParaRPr>
          </a:p>
          <a:p>
            <a:r>
              <a:rPr lang="en-US" dirty="0">
                <a:solidFill>
                  <a:schemeClr val="tx1">
                    <a:lumMod val="95000"/>
                    <a:lumOff val="5000"/>
                  </a:schemeClr>
                </a:solidFill>
                <a:latin typeface="Times New Roman" pitchFamily="18" charset="0"/>
                <a:cs typeface="Times New Roman" pitchFamily="18" charset="0"/>
              </a:rPr>
              <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a:p>
            <a:endParaRPr lang="en-US"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4364132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1047750" y="971550"/>
            <a:ext cx="11144250" cy="5410200"/>
          </a:xfrm>
        </p:spPr>
        <p:txBody>
          <a:bodyPr/>
          <a:lstStyle/>
          <a:p>
            <a:r>
              <a:rPr lang="en-US" sz="1800" dirty="0" smtClean="0"/>
              <a:t>SubQueries:</a:t>
            </a:r>
          </a:p>
          <a:p>
            <a:pPr lvl="1"/>
            <a:r>
              <a:rPr lang="en-US" sz="1800" dirty="0" smtClean="0"/>
              <a:t>Multiple Column subquery : </a:t>
            </a:r>
          </a:p>
          <a:p>
            <a:pPr lvl="2"/>
            <a:r>
              <a:rPr lang="en-US" sz="1800" dirty="0" smtClean="0"/>
              <a:t>Queries in FROM Clause</a:t>
            </a:r>
          </a:p>
          <a:p>
            <a:pPr lvl="3"/>
            <a:r>
              <a:rPr lang="en-US" sz="1800" dirty="0" smtClean="0"/>
              <a:t>We can create a logical subset of data by writing a subquery in the FROM clause of a SELECT statement. </a:t>
            </a:r>
          </a:p>
          <a:p>
            <a:pPr lvl="3"/>
            <a:r>
              <a:rPr lang="en-US" sz="1800" dirty="0" smtClean="0"/>
              <a:t>These subsets are virtual tables that we can use to return specific data to the main query. </a:t>
            </a:r>
          </a:p>
          <a:p>
            <a:pPr lvl="3"/>
            <a:r>
              <a:rPr lang="en-US" sz="1800" dirty="0" smtClean="0"/>
              <a:t>Use a table alias to identify the result set of the subquery</a:t>
            </a:r>
          </a:p>
          <a:p>
            <a:pPr lvl="2"/>
            <a:r>
              <a:rPr lang="en-US" sz="1800" dirty="0" smtClean="0"/>
              <a:t> Example: Display  the names, salaries, department numbers, and average salaries for all employees who earn more than the average salaries in their departments.  </a:t>
            </a:r>
          </a:p>
          <a:p>
            <a:pPr lvl="2">
              <a:buNone/>
            </a:pPr>
            <a:r>
              <a:rPr lang="en-US" sz="1800" dirty="0" smtClean="0"/>
              <a:t/>
            </a:r>
            <a:br>
              <a:rPr lang="en-US" sz="1800" dirty="0" smtClean="0"/>
            </a:br>
            <a:r>
              <a:rPr lang="en-US" sz="1800" dirty="0" smtClean="0"/>
              <a:t/>
            </a:r>
            <a:br>
              <a:rPr lang="en-US" sz="1800" dirty="0" smtClean="0"/>
            </a:br>
            <a:r>
              <a:rPr lang="en-US" sz="1800" dirty="0" smtClean="0"/>
              <a:t>	</a:t>
            </a:r>
          </a:p>
          <a:p>
            <a:pPr lvl="2"/>
            <a:endParaRPr lang="en-US" sz="1800" dirty="0" smtClean="0"/>
          </a:p>
          <a:p>
            <a:pPr lvl="2"/>
            <a:endParaRPr lang="en-US" sz="1800" dirty="0" smtClean="0"/>
          </a:p>
          <a:p>
            <a:pPr lvl="2"/>
            <a:endParaRPr lang="en-US" sz="1800" dirty="0" smtClean="0"/>
          </a:p>
          <a:p>
            <a:pPr lvl="1"/>
            <a:endParaRPr lang="en-US" sz="2000" dirty="0" smtClean="0"/>
          </a:p>
          <a:p>
            <a:pPr lvl="2">
              <a:buNone/>
            </a:pPr>
            <a:endParaRPr lang="en-US" sz="18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2"/>
            <a:endParaRPr lang="en-US" sz="1800" dirty="0" smtClean="0"/>
          </a:p>
        </p:txBody>
      </p:sp>
      <p:sp>
        <p:nvSpPr>
          <p:cNvPr id="7" name="Rounded Rectangle 6"/>
          <p:cNvSpPr/>
          <p:nvPr/>
        </p:nvSpPr>
        <p:spPr bwMode="auto">
          <a:xfrm>
            <a:off x="1304470" y="4419600"/>
            <a:ext cx="10185400" cy="2143124"/>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SELECT </a:t>
            </a:r>
            <a:r>
              <a:rPr lang="en-US" dirty="0" err="1">
                <a:solidFill>
                  <a:schemeClr val="tx1">
                    <a:lumMod val="95000"/>
                    <a:lumOff val="5000"/>
                  </a:schemeClr>
                </a:solidFill>
                <a:latin typeface="+mj-lt"/>
                <a:cs typeface="Times New Roman" pitchFamily="18" charset="0"/>
              </a:rPr>
              <a:t>a.first_name</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a.salary</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a.department_id</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b.salavg</a:t>
            </a:r>
            <a:r>
              <a:rPr lang="en-US" dirty="0">
                <a:solidFill>
                  <a:schemeClr val="tx1">
                    <a:lumMod val="95000"/>
                    <a:lumOff val="5000"/>
                  </a:schemeClr>
                </a:solidFill>
                <a:latin typeface="+mj-lt"/>
                <a:cs typeface="Times New Roman" pitchFamily="18" charset="0"/>
              </a:rPr>
              <a:t> </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FROM employees a, </a:t>
            </a:r>
          </a:p>
          <a:p>
            <a:r>
              <a:rPr lang="en-US" dirty="0">
                <a:solidFill>
                  <a:schemeClr val="tx1">
                    <a:lumMod val="95000"/>
                    <a:lumOff val="5000"/>
                  </a:schemeClr>
                </a:solidFill>
                <a:latin typeface="+mj-lt"/>
                <a:cs typeface="Times New Roman" pitchFamily="18" charset="0"/>
              </a:rPr>
              <a:t>	(SELECT </a:t>
            </a:r>
            <a:r>
              <a:rPr lang="en-US" dirty="0" err="1">
                <a:solidFill>
                  <a:schemeClr val="tx1">
                    <a:lumMod val="95000"/>
                    <a:lumOff val="5000"/>
                  </a:schemeClr>
                </a:solidFill>
                <a:latin typeface="+mj-lt"/>
                <a:cs typeface="Times New Roman" pitchFamily="18" charset="0"/>
              </a:rPr>
              <a:t>department_id</a:t>
            </a:r>
            <a:r>
              <a:rPr lang="en-US" dirty="0">
                <a:solidFill>
                  <a:schemeClr val="tx1">
                    <a:lumMod val="95000"/>
                    <a:lumOff val="5000"/>
                  </a:schemeClr>
                </a:solidFill>
                <a:latin typeface="+mj-lt"/>
                <a:cs typeface="Times New Roman" pitchFamily="18" charset="0"/>
              </a:rPr>
              <a:t>, AVG(salary) </a:t>
            </a:r>
            <a:r>
              <a:rPr lang="en-US" dirty="0" err="1">
                <a:solidFill>
                  <a:schemeClr val="tx1">
                    <a:lumMod val="95000"/>
                    <a:lumOff val="5000"/>
                  </a:schemeClr>
                </a:solidFill>
                <a:latin typeface="+mj-lt"/>
                <a:cs typeface="Times New Roman" pitchFamily="18" charset="0"/>
              </a:rPr>
              <a:t>salavg</a:t>
            </a:r>
            <a:r>
              <a:rPr lang="en-US" dirty="0">
                <a:solidFill>
                  <a:schemeClr val="tx1">
                    <a:lumMod val="95000"/>
                    <a:lumOff val="5000"/>
                  </a:schemeClr>
                </a:solidFill>
                <a:latin typeface="+mj-lt"/>
                <a:cs typeface="Times New Roman" pitchFamily="18" charset="0"/>
              </a:rPr>
              <a:t> </a:t>
            </a:r>
          </a:p>
          <a:p>
            <a:r>
              <a:rPr lang="en-US" dirty="0">
                <a:solidFill>
                  <a:schemeClr val="tx1">
                    <a:lumMod val="95000"/>
                    <a:lumOff val="5000"/>
                  </a:schemeClr>
                </a:solidFill>
                <a:latin typeface="+mj-lt"/>
                <a:cs typeface="Times New Roman" pitchFamily="18" charset="0"/>
              </a:rPr>
              <a:t>	FROM employees</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GROUP BY </a:t>
            </a:r>
            <a:r>
              <a:rPr lang="en-US" dirty="0" err="1">
                <a:solidFill>
                  <a:schemeClr val="tx1">
                    <a:lumMod val="95000"/>
                    <a:lumOff val="5000"/>
                  </a:schemeClr>
                </a:solidFill>
                <a:latin typeface="+mj-lt"/>
                <a:cs typeface="Times New Roman" pitchFamily="18" charset="0"/>
              </a:rPr>
              <a:t>department_id</a:t>
            </a:r>
            <a:r>
              <a:rPr lang="en-US" dirty="0">
                <a:solidFill>
                  <a:schemeClr val="tx1">
                    <a:lumMod val="95000"/>
                    <a:lumOff val="5000"/>
                  </a:schemeClr>
                </a:solidFill>
                <a:latin typeface="+mj-lt"/>
                <a:cs typeface="Times New Roman" pitchFamily="18" charset="0"/>
              </a:rPr>
              <a:t> ) b </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WHERE a. </a:t>
            </a:r>
            <a:r>
              <a:rPr lang="en-US" dirty="0" err="1">
                <a:solidFill>
                  <a:schemeClr val="tx1">
                    <a:lumMod val="95000"/>
                    <a:lumOff val="5000"/>
                  </a:schemeClr>
                </a:solidFill>
                <a:latin typeface="+mj-lt"/>
                <a:cs typeface="Times New Roman" pitchFamily="18" charset="0"/>
              </a:rPr>
              <a:t>department_id</a:t>
            </a:r>
            <a:r>
              <a:rPr lang="en-US" dirty="0">
                <a:solidFill>
                  <a:schemeClr val="tx1">
                    <a:lumMod val="95000"/>
                    <a:lumOff val="5000"/>
                  </a:schemeClr>
                </a:solidFill>
                <a:latin typeface="+mj-lt"/>
                <a:cs typeface="Times New Roman" pitchFamily="18" charset="0"/>
              </a:rPr>
              <a:t> =b. </a:t>
            </a:r>
            <a:r>
              <a:rPr lang="en-US" dirty="0" err="1">
                <a:solidFill>
                  <a:schemeClr val="tx1">
                    <a:lumMod val="95000"/>
                    <a:lumOff val="5000"/>
                  </a:schemeClr>
                </a:solidFill>
                <a:latin typeface="+mj-lt"/>
                <a:cs typeface="Times New Roman" pitchFamily="18" charset="0"/>
              </a:rPr>
              <a:t>department_id</a:t>
            </a:r>
            <a:r>
              <a:rPr lang="en-US" dirty="0">
                <a:solidFill>
                  <a:schemeClr val="tx1">
                    <a:lumMod val="95000"/>
                    <a:lumOff val="5000"/>
                  </a:schemeClr>
                </a:solidFill>
                <a:latin typeface="+mj-lt"/>
                <a:cs typeface="Times New Roman" pitchFamily="18" charset="0"/>
              </a:rPr>
              <a:t> </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AND </a:t>
            </a:r>
            <a:r>
              <a:rPr lang="en-US" dirty="0" err="1">
                <a:solidFill>
                  <a:schemeClr val="tx1">
                    <a:lumMod val="95000"/>
                    <a:lumOff val="5000"/>
                  </a:schemeClr>
                </a:solidFill>
                <a:latin typeface="+mj-lt"/>
                <a:cs typeface="Times New Roman" pitchFamily="18" charset="0"/>
              </a:rPr>
              <a:t>a.salary</a:t>
            </a:r>
            <a:r>
              <a:rPr lang="en-US" dirty="0">
                <a:solidFill>
                  <a:schemeClr val="tx1">
                    <a:lumMod val="95000"/>
                    <a:lumOff val="5000"/>
                  </a:schemeClr>
                </a:solidFill>
                <a:latin typeface="+mj-lt"/>
                <a:cs typeface="Times New Roman" pitchFamily="18" charset="0"/>
              </a:rPr>
              <a:t> &gt; </a:t>
            </a:r>
            <a:r>
              <a:rPr lang="en-US" dirty="0" err="1">
                <a:solidFill>
                  <a:schemeClr val="tx1">
                    <a:lumMod val="95000"/>
                    <a:lumOff val="5000"/>
                  </a:schemeClr>
                </a:solidFill>
                <a:latin typeface="+mj-lt"/>
                <a:cs typeface="Times New Roman" pitchFamily="18" charset="0"/>
              </a:rPr>
              <a:t>b.salavg</a:t>
            </a:r>
            <a:endParaRPr lang="en-US" dirty="0">
              <a:solidFill>
                <a:schemeClr val="tx1">
                  <a:lumMod val="95000"/>
                  <a:lumOff val="5000"/>
                </a:schemeClr>
              </a:solidFill>
              <a:latin typeface="+mj-lt"/>
              <a:cs typeface="Times New Roman" pitchFamily="18" charset="0"/>
            </a:endParaRPr>
          </a:p>
          <a:p>
            <a:pPr algn="ctr">
              <a:tabLst>
                <a:tab pos="857250" algn="l"/>
                <a:tab pos="1890713" algn="l"/>
              </a:tabLst>
            </a:pPr>
            <a:endParaRPr lang="en-US" dirty="0">
              <a:solidFill>
                <a:schemeClr val="tx1">
                  <a:lumMod val="95000"/>
                  <a:lumOff val="5000"/>
                </a:schemeClr>
              </a:solidFill>
              <a:latin typeface="+mj-lt"/>
              <a:cs typeface="Times New Roman" pitchFamily="18" charset="0"/>
            </a:endParaRPr>
          </a:p>
          <a:p>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p:txBody>
      </p:sp>
    </p:spTree>
    <p:extLst>
      <p:ext uri="{BB962C8B-B14F-4D97-AF65-F5344CB8AC3E}">
        <p14:creationId xmlns:p14="http://schemas.microsoft.com/office/powerpoint/2010/main" val="23330109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1155700"/>
            <a:ext cx="8661400" cy="5410200"/>
          </a:xfrm>
        </p:spPr>
        <p:txBody>
          <a:bodyPr/>
          <a:lstStyle/>
          <a:p>
            <a:r>
              <a:rPr lang="en-US" sz="1800" dirty="0" smtClean="0"/>
              <a:t>SubQueries:</a:t>
            </a:r>
          </a:p>
          <a:p>
            <a:pPr lvl="1"/>
            <a:r>
              <a:rPr lang="en-US" sz="1800" dirty="0" smtClean="0">
                <a:latin typeface="+mj-lt"/>
              </a:rPr>
              <a:t>Multiple Column subquery : </a:t>
            </a:r>
          </a:p>
          <a:p>
            <a:pPr lvl="2"/>
            <a:r>
              <a:rPr lang="en-US" sz="1800" dirty="0" smtClean="0">
                <a:latin typeface="+mj-lt"/>
              </a:rPr>
              <a:t>Queries in FROM Clause</a:t>
            </a:r>
          </a:p>
          <a:p>
            <a:pPr lvl="2"/>
            <a:r>
              <a:rPr lang="en-US" sz="1800" dirty="0" smtClean="0">
                <a:latin typeface="+mj-lt"/>
              </a:rPr>
              <a:t>Example: Display  details for employees who earn the lowest salary in each job title. </a:t>
            </a:r>
          </a:p>
          <a:p>
            <a:pPr lvl="2">
              <a:buNone/>
            </a:pPr>
            <a:r>
              <a:rPr lang="en-US" sz="1800" dirty="0" smtClean="0">
                <a:latin typeface="+mj-lt"/>
              </a:rPr>
              <a:t/>
            </a:r>
            <a:br>
              <a:rPr lang="en-US" sz="1800" dirty="0" smtClean="0">
                <a:latin typeface="+mj-lt"/>
              </a:rPr>
            </a:br>
            <a:r>
              <a:rPr lang="en-US" sz="1800" dirty="0" smtClean="0">
                <a:latin typeface="+mj-lt"/>
              </a:rPr>
              <a:t/>
            </a:r>
            <a:br>
              <a:rPr lang="en-US" sz="1800" dirty="0" smtClean="0">
                <a:latin typeface="+mj-lt"/>
              </a:rPr>
            </a:br>
            <a:r>
              <a:rPr lang="en-US" sz="1800" dirty="0" smtClean="0">
                <a:latin typeface="+mj-lt"/>
              </a:rPr>
              <a:t>	</a:t>
            </a: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1"/>
            <a:endParaRPr lang="en-US" sz="2000" dirty="0" smtClean="0">
              <a:latin typeface="+mj-lt"/>
            </a:endParaRPr>
          </a:p>
          <a:p>
            <a:pPr lvl="2">
              <a:buNone/>
            </a:pPr>
            <a:endParaRPr lang="en-US" sz="18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2"/>
            <a:endParaRPr lang="en-US" sz="1800" dirty="0" smtClean="0">
              <a:latin typeface="+mj-lt"/>
            </a:endParaRPr>
          </a:p>
        </p:txBody>
      </p:sp>
      <p:sp>
        <p:nvSpPr>
          <p:cNvPr id="7" name="Rounded Rectangle 6"/>
          <p:cNvSpPr/>
          <p:nvPr/>
        </p:nvSpPr>
        <p:spPr bwMode="auto">
          <a:xfrm>
            <a:off x="1003300" y="3632200"/>
            <a:ext cx="7162800" cy="2362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SELECT </a:t>
            </a:r>
            <a:r>
              <a:rPr lang="en-US" dirty="0" err="1">
                <a:solidFill>
                  <a:schemeClr val="tx1">
                    <a:lumMod val="95000"/>
                    <a:lumOff val="5000"/>
                  </a:schemeClr>
                </a:solidFill>
                <a:latin typeface="+mj-lt"/>
                <a:cs typeface="Times New Roman" pitchFamily="18" charset="0"/>
              </a:rPr>
              <a:t>e.job_id</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e.first_name</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e.salary</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sub.low_sal</a:t>
            </a:r>
            <a:r>
              <a:rPr lang="en-US" dirty="0">
                <a:solidFill>
                  <a:schemeClr val="tx1">
                    <a:lumMod val="95000"/>
                    <a:lumOff val="5000"/>
                  </a:schemeClr>
                </a:solidFill>
                <a:latin typeface="+mj-lt"/>
                <a:cs typeface="Times New Roman" pitchFamily="18" charset="0"/>
              </a:rPr>
              <a:t>  </a:t>
            </a:r>
          </a:p>
          <a:p>
            <a:r>
              <a:rPr lang="en-US" dirty="0">
                <a:solidFill>
                  <a:schemeClr val="tx1">
                    <a:lumMod val="95000"/>
                    <a:lumOff val="5000"/>
                  </a:schemeClr>
                </a:solidFill>
                <a:latin typeface="+mj-lt"/>
                <a:cs typeface="Times New Roman" pitchFamily="18" charset="0"/>
              </a:rPr>
              <a:t>FROM employees e, </a:t>
            </a:r>
          </a:p>
          <a:p>
            <a:r>
              <a:rPr lang="en-US" dirty="0">
                <a:solidFill>
                  <a:schemeClr val="tx1">
                    <a:lumMod val="95000"/>
                    <a:lumOff val="5000"/>
                  </a:schemeClr>
                </a:solidFill>
                <a:latin typeface="+mj-lt"/>
                <a:cs typeface="Times New Roman" pitchFamily="18" charset="0"/>
              </a:rPr>
              <a:t>	(SELECT </a:t>
            </a:r>
            <a:r>
              <a:rPr lang="en-US" dirty="0" err="1">
                <a:solidFill>
                  <a:schemeClr val="tx1">
                    <a:lumMod val="95000"/>
                    <a:lumOff val="5000"/>
                  </a:schemeClr>
                </a:solidFill>
                <a:latin typeface="+mj-lt"/>
                <a:cs typeface="Times New Roman" pitchFamily="18" charset="0"/>
              </a:rPr>
              <a:t>job_id</a:t>
            </a:r>
            <a:r>
              <a:rPr lang="en-US" dirty="0">
                <a:solidFill>
                  <a:schemeClr val="tx1">
                    <a:lumMod val="95000"/>
                    <a:lumOff val="5000"/>
                  </a:schemeClr>
                </a:solidFill>
                <a:latin typeface="+mj-lt"/>
                <a:cs typeface="Times New Roman" pitchFamily="18" charset="0"/>
              </a:rPr>
              <a:t>, MIN(salary) </a:t>
            </a:r>
            <a:r>
              <a:rPr lang="en-US" dirty="0" err="1">
                <a:solidFill>
                  <a:schemeClr val="tx1">
                    <a:lumMod val="95000"/>
                    <a:lumOff val="5000"/>
                  </a:schemeClr>
                </a:solidFill>
                <a:latin typeface="+mj-lt"/>
                <a:cs typeface="Times New Roman" pitchFamily="18" charset="0"/>
              </a:rPr>
              <a:t>low_sal</a:t>
            </a:r>
            <a:r>
              <a:rPr lang="en-US" dirty="0">
                <a:solidFill>
                  <a:schemeClr val="tx1">
                    <a:lumMod val="95000"/>
                    <a:lumOff val="5000"/>
                  </a:schemeClr>
                </a:solidFill>
                <a:latin typeface="+mj-lt"/>
                <a:cs typeface="Times New Roman" pitchFamily="18" charset="0"/>
              </a:rPr>
              <a:t>  </a:t>
            </a:r>
          </a:p>
          <a:p>
            <a:r>
              <a:rPr lang="en-US" dirty="0">
                <a:solidFill>
                  <a:schemeClr val="tx1">
                    <a:lumMod val="95000"/>
                    <a:lumOff val="5000"/>
                  </a:schemeClr>
                </a:solidFill>
                <a:latin typeface="+mj-lt"/>
                <a:cs typeface="Times New Roman" pitchFamily="18" charset="0"/>
              </a:rPr>
              <a:t>	FROM employees </a:t>
            </a:r>
          </a:p>
          <a:p>
            <a:r>
              <a:rPr lang="en-US" dirty="0">
                <a:solidFill>
                  <a:schemeClr val="tx1">
                    <a:lumMod val="95000"/>
                    <a:lumOff val="5000"/>
                  </a:schemeClr>
                </a:solidFill>
                <a:latin typeface="+mj-lt"/>
                <a:cs typeface="Times New Roman" pitchFamily="18" charset="0"/>
              </a:rPr>
              <a:t>	GROUP BY </a:t>
            </a:r>
            <a:r>
              <a:rPr lang="en-US" dirty="0" err="1">
                <a:solidFill>
                  <a:schemeClr val="tx1">
                    <a:lumMod val="95000"/>
                    <a:lumOff val="5000"/>
                  </a:schemeClr>
                </a:solidFill>
                <a:latin typeface="+mj-lt"/>
                <a:cs typeface="Times New Roman" pitchFamily="18" charset="0"/>
              </a:rPr>
              <a:t>job_id</a:t>
            </a:r>
            <a:r>
              <a:rPr lang="en-US" dirty="0">
                <a:solidFill>
                  <a:schemeClr val="tx1">
                    <a:lumMod val="95000"/>
                    <a:lumOff val="5000"/>
                  </a:schemeClr>
                </a:solidFill>
                <a:latin typeface="+mj-lt"/>
                <a:cs typeface="Times New Roman" pitchFamily="18" charset="0"/>
              </a:rPr>
              <a:t>) sub  </a:t>
            </a:r>
          </a:p>
          <a:p>
            <a:r>
              <a:rPr lang="en-US" dirty="0">
                <a:solidFill>
                  <a:schemeClr val="tx1">
                    <a:lumMod val="95000"/>
                    <a:lumOff val="5000"/>
                  </a:schemeClr>
                </a:solidFill>
                <a:latin typeface="+mj-lt"/>
                <a:cs typeface="Times New Roman" pitchFamily="18" charset="0"/>
              </a:rPr>
              <a:t>WHERE </a:t>
            </a:r>
            <a:r>
              <a:rPr lang="en-US" dirty="0" err="1">
                <a:solidFill>
                  <a:schemeClr val="tx1">
                    <a:lumMod val="95000"/>
                    <a:lumOff val="5000"/>
                  </a:schemeClr>
                </a:solidFill>
                <a:latin typeface="+mj-lt"/>
                <a:cs typeface="Times New Roman" pitchFamily="18" charset="0"/>
              </a:rPr>
              <a:t>e.job_id</a:t>
            </a:r>
            <a:r>
              <a:rPr lang="en-US" dirty="0">
                <a:solidFill>
                  <a:schemeClr val="tx1">
                    <a:lumMod val="95000"/>
                    <a:lumOff val="5000"/>
                  </a:schemeClr>
                </a:solidFill>
                <a:latin typeface="+mj-lt"/>
                <a:cs typeface="Times New Roman" pitchFamily="18" charset="0"/>
              </a:rPr>
              <a:t> = </a:t>
            </a:r>
            <a:r>
              <a:rPr lang="en-US" dirty="0" err="1">
                <a:solidFill>
                  <a:schemeClr val="tx1">
                    <a:lumMod val="95000"/>
                    <a:lumOff val="5000"/>
                  </a:schemeClr>
                </a:solidFill>
                <a:latin typeface="+mj-lt"/>
                <a:cs typeface="Times New Roman" pitchFamily="18" charset="0"/>
              </a:rPr>
              <a:t>sub.job_id</a:t>
            </a:r>
            <a:r>
              <a:rPr lang="en-US" dirty="0">
                <a:solidFill>
                  <a:schemeClr val="tx1">
                    <a:lumMod val="95000"/>
                    <a:lumOff val="5000"/>
                  </a:schemeClr>
                </a:solidFill>
                <a:latin typeface="+mj-lt"/>
                <a:cs typeface="Times New Roman" pitchFamily="18" charset="0"/>
              </a:rPr>
              <a:t>  </a:t>
            </a:r>
          </a:p>
          <a:p>
            <a:r>
              <a:rPr lang="en-US" dirty="0">
                <a:solidFill>
                  <a:schemeClr val="tx1">
                    <a:lumMod val="95000"/>
                    <a:lumOff val="5000"/>
                  </a:schemeClr>
                </a:solidFill>
                <a:latin typeface="+mj-lt"/>
                <a:cs typeface="Times New Roman" pitchFamily="18" charset="0"/>
              </a:rPr>
              <a:t>AND </a:t>
            </a:r>
            <a:r>
              <a:rPr lang="en-US" dirty="0" err="1">
                <a:solidFill>
                  <a:schemeClr val="tx1">
                    <a:lumMod val="95000"/>
                    <a:lumOff val="5000"/>
                  </a:schemeClr>
                </a:solidFill>
                <a:latin typeface="+mj-lt"/>
                <a:cs typeface="Times New Roman" pitchFamily="18" charset="0"/>
              </a:rPr>
              <a:t>e.salary</a:t>
            </a:r>
            <a:r>
              <a:rPr lang="en-US" dirty="0">
                <a:solidFill>
                  <a:schemeClr val="tx1">
                    <a:lumMod val="95000"/>
                    <a:lumOff val="5000"/>
                  </a:schemeClr>
                </a:solidFill>
                <a:latin typeface="+mj-lt"/>
                <a:cs typeface="Times New Roman" pitchFamily="18" charset="0"/>
              </a:rPr>
              <a:t> = </a:t>
            </a:r>
            <a:r>
              <a:rPr lang="en-US" dirty="0" err="1">
                <a:solidFill>
                  <a:schemeClr val="tx1">
                    <a:lumMod val="95000"/>
                    <a:lumOff val="5000"/>
                  </a:schemeClr>
                </a:solidFill>
                <a:latin typeface="+mj-lt"/>
                <a:cs typeface="Times New Roman" pitchFamily="18" charset="0"/>
              </a:rPr>
              <a:t>sub.low_sal</a:t>
            </a:r>
            <a:r>
              <a:rPr lang="en-US" dirty="0">
                <a:solidFill>
                  <a:schemeClr val="tx1">
                    <a:lumMod val="95000"/>
                    <a:lumOff val="5000"/>
                  </a:schemeClr>
                </a:solidFill>
                <a:latin typeface="+mj-lt"/>
                <a:cs typeface="Times New Roman" pitchFamily="18" charset="0"/>
              </a:rPr>
              <a:t>;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a:p>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p:txBody>
      </p:sp>
    </p:spTree>
    <p:extLst>
      <p:ext uri="{BB962C8B-B14F-4D97-AF65-F5344CB8AC3E}">
        <p14:creationId xmlns:p14="http://schemas.microsoft.com/office/powerpoint/2010/main" val="33763824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1049338" y="1174750"/>
            <a:ext cx="11142662" cy="5410200"/>
          </a:xfrm>
        </p:spPr>
        <p:txBody>
          <a:bodyPr/>
          <a:lstStyle/>
          <a:p>
            <a:r>
              <a:rPr lang="en-US" sz="1800" dirty="0" smtClean="0"/>
              <a:t>SubQueries:</a:t>
            </a:r>
          </a:p>
          <a:p>
            <a:pPr lvl="1"/>
            <a:r>
              <a:rPr lang="en-US" sz="1800" dirty="0" smtClean="0"/>
              <a:t>Correlated </a:t>
            </a:r>
            <a:r>
              <a:rPr lang="en-US" sz="1800" dirty="0" err="1" smtClean="0"/>
              <a:t>Subqueries</a:t>
            </a:r>
            <a:r>
              <a:rPr lang="en-US" sz="1800" dirty="0" smtClean="0"/>
              <a:t>:</a:t>
            </a:r>
          </a:p>
          <a:p>
            <a:pPr lvl="2"/>
            <a:r>
              <a:rPr lang="en-US" sz="1800" dirty="0" smtClean="0"/>
              <a:t>A subquery that contains a reference to a column in the main, or parent, query and is evaluated once for each row of the outer query.</a:t>
            </a:r>
          </a:p>
          <a:p>
            <a:pPr lvl="2"/>
            <a:r>
              <a:rPr lang="en-US" sz="1800" dirty="0" smtClean="0"/>
              <a:t>A correlated subquery looks very much like other subquery, with one important difference: </a:t>
            </a:r>
          </a:p>
          <a:p>
            <a:pPr lvl="3"/>
            <a:r>
              <a:rPr lang="en-US" sz="1800" dirty="0" smtClean="0"/>
              <a:t>The correlated subquery references a column in the main query as part of the qualification process to see if a given row will be returned by the query. </a:t>
            </a:r>
          </a:p>
          <a:p>
            <a:pPr lvl="3"/>
            <a:r>
              <a:rPr lang="en-US" sz="1800" dirty="0" smtClean="0"/>
              <a:t>For each row in the parent query, the subquery is evaluated to see if the row will be returned.</a:t>
            </a:r>
          </a:p>
          <a:p>
            <a:pPr lvl="2"/>
            <a:r>
              <a:rPr lang="en-US" sz="1800" dirty="0" smtClean="0"/>
              <a:t>It is used for row-by-row processing. </a:t>
            </a:r>
          </a:p>
          <a:p>
            <a:pPr lvl="2"/>
            <a:r>
              <a:rPr lang="en-US" sz="1800" dirty="0" smtClean="0"/>
              <a:t>Each subquery is executed once for every row of the outer query.</a:t>
            </a:r>
            <a:br>
              <a:rPr lang="en-US" sz="1800" dirty="0" smtClean="0"/>
            </a:br>
            <a:endParaRPr lang="en-US" sz="1800" dirty="0" smtClean="0"/>
          </a:p>
          <a:p>
            <a:pPr lvl="2"/>
            <a:endParaRPr lang="en-US" sz="1800" dirty="0" smtClean="0"/>
          </a:p>
          <a:p>
            <a:pPr lvl="2">
              <a:buNone/>
            </a:pPr>
            <a:r>
              <a:rPr lang="en-US" sz="1800" dirty="0" smtClean="0"/>
              <a:t/>
            </a:r>
            <a:br>
              <a:rPr lang="en-US" sz="1800" dirty="0" smtClean="0"/>
            </a:br>
            <a:r>
              <a:rPr lang="en-US" sz="1800" dirty="0" smtClean="0"/>
              <a:t/>
            </a:r>
            <a:br>
              <a:rPr lang="en-US" sz="1800" dirty="0" smtClean="0"/>
            </a:br>
            <a:r>
              <a:rPr lang="en-US" sz="1800" dirty="0" smtClean="0"/>
              <a:t>	</a:t>
            </a:r>
          </a:p>
          <a:p>
            <a:pPr lvl="2"/>
            <a:endParaRPr lang="en-US" sz="1800" dirty="0" smtClean="0"/>
          </a:p>
          <a:p>
            <a:pPr lvl="2"/>
            <a:endParaRPr lang="en-US" sz="1800" dirty="0" smtClean="0"/>
          </a:p>
          <a:p>
            <a:pPr lvl="2"/>
            <a:endParaRPr lang="en-US" sz="1800" dirty="0" smtClean="0"/>
          </a:p>
          <a:p>
            <a:pPr lvl="1"/>
            <a:endParaRPr lang="en-US" sz="2000" dirty="0" smtClean="0"/>
          </a:p>
          <a:p>
            <a:pPr lvl="2">
              <a:buNone/>
            </a:pPr>
            <a:endParaRPr lang="en-US" sz="18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2"/>
            <a:endParaRPr lang="en-US" sz="1800" dirty="0" smtClean="0"/>
          </a:p>
        </p:txBody>
      </p:sp>
      <p:pic>
        <p:nvPicPr>
          <p:cNvPr id="6" name="Picture 5" descr="csubquery.jpg"/>
          <p:cNvPicPr>
            <a:picLocks noChangeAspect="1"/>
          </p:cNvPicPr>
          <p:nvPr/>
        </p:nvPicPr>
        <p:blipFill>
          <a:blip r:embed="rId3"/>
          <a:stretch>
            <a:fillRect/>
          </a:stretch>
        </p:blipFill>
        <p:spPr>
          <a:xfrm>
            <a:off x="8458200" y="4267200"/>
            <a:ext cx="2438400" cy="2032000"/>
          </a:xfrm>
          <a:prstGeom prst="rect">
            <a:avLst/>
          </a:prstGeom>
          <a:ln>
            <a:solidFill>
              <a:srgbClr val="C00000"/>
            </a:solidFill>
          </a:ln>
        </p:spPr>
      </p:pic>
    </p:spTree>
    <p:extLst>
      <p:ext uri="{BB962C8B-B14F-4D97-AF65-F5344CB8AC3E}">
        <p14:creationId xmlns:p14="http://schemas.microsoft.com/office/powerpoint/2010/main" val="21309019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838200"/>
            <a:ext cx="8661400" cy="5410200"/>
          </a:xfrm>
        </p:spPr>
        <p:txBody>
          <a:bodyPr/>
          <a:lstStyle/>
          <a:p>
            <a:r>
              <a:rPr lang="en-US" sz="1800" dirty="0" smtClean="0"/>
              <a:t>SubQueries:</a:t>
            </a:r>
          </a:p>
          <a:p>
            <a:pPr lvl="1"/>
            <a:r>
              <a:rPr lang="en-US" sz="1800" dirty="0" smtClean="0">
                <a:latin typeface="+mj-lt"/>
              </a:rPr>
              <a:t>Correlated Sub Query : </a:t>
            </a:r>
          </a:p>
          <a:p>
            <a:pPr lvl="2"/>
            <a:r>
              <a:rPr lang="en-US" sz="1600" dirty="0">
                <a:latin typeface="+mj-lt"/>
              </a:rPr>
              <a:t>Example:  Display employees who earn more than the average for their department across all departments.</a:t>
            </a:r>
          </a:p>
          <a:p>
            <a:pPr lvl="2">
              <a:buNone/>
            </a:pPr>
            <a:r>
              <a:rPr lang="en-US" dirty="0" smtClean="0"/>
              <a:t/>
            </a:r>
            <a:br>
              <a:rPr lang="en-US" dirty="0" smtClean="0"/>
            </a:br>
            <a:r>
              <a:rPr lang="en-US" dirty="0" smtClean="0"/>
              <a:t/>
            </a:r>
            <a:br>
              <a:rPr lang="en-US" dirty="0" smtClean="0"/>
            </a:br>
            <a:r>
              <a:rPr lang="en-US" dirty="0" smtClean="0"/>
              <a:t>	</a:t>
            </a:r>
          </a:p>
          <a:p>
            <a:pPr lvl="2"/>
            <a:endParaRPr lang="en-US" dirty="0" smtClean="0"/>
          </a:p>
          <a:p>
            <a:pPr lvl="2"/>
            <a:endParaRPr lang="en-US" dirty="0" smtClean="0"/>
          </a:p>
          <a:p>
            <a:pPr lvl="2"/>
            <a:endParaRPr lang="en-US" dirty="0" smtClean="0"/>
          </a:p>
          <a:p>
            <a:pPr lvl="1"/>
            <a:endParaRPr lang="en-US" dirty="0" smtClean="0"/>
          </a:p>
          <a:p>
            <a:pPr lvl="2">
              <a:buNone/>
            </a:pP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sp>
        <p:nvSpPr>
          <p:cNvPr id="7" name="Rounded Rectangle 6"/>
          <p:cNvSpPr/>
          <p:nvPr/>
        </p:nvSpPr>
        <p:spPr bwMode="auto">
          <a:xfrm>
            <a:off x="1098550" y="2641600"/>
            <a:ext cx="7467600" cy="2209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SELECT </a:t>
            </a:r>
            <a:r>
              <a:rPr lang="en-US" dirty="0" err="1">
                <a:solidFill>
                  <a:schemeClr val="tx1">
                    <a:lumMod val="95000"/>
                    <a:lumOff val="5000"/>
                  </a:schemeClr>
                </a:solidFill>
                <a:latin typeface="+mj-lt"/>
                <a:cs typeface="Times New Roman" pitchFamily="18" charset="0"/>
              </a:rPr>
              <a:t>employee_id</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last_name</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department_id</a:t>
            </a:r>
            <a:r>
              <a:rPr lang="en-US" dirty="0">
                <a:solidFill>
                  <a:schemeClr val="tx1">
                    <a:lumMod val="95000"/>
                    <a:lumOff val="5000"/>
                  </a:schemeClr>
                </a:solidFill>
                <a:latin typeface="+mj-lt"/>
                <a:cs typeface="Times New Roman" pitchFamily="18" charset="0"/>
              </a:rPr>
              <a:t>, salary</a:t>
            </a:r>
          </a:p>
          <a:p>
            <a:r>
              <a:rPr lang="en-US" dirty="0">
                <a:solidFill>
                  <a:schemeClr val="tx1">
                    <a:lumMod val="95000"/>
                    <a:lumOff val="5000"/>
                  </a:schemeClr>
                </a:solidFill>
                <a:latin typeface="+mj-lt"/>
                <a:cs typeface="Times New Roman" pitchFamily="18" charset="0"/>
              </a:rPr>
              <a:t>FROM  employees </a:t>
            </a:r>
            <a:r>
              <a:rPr lang="en-US" dirty="0" err="1">
                <a:solidFill>
                  <a:schemeClr val="tx1">
                    <a:lumMod val="95000"/>
                    <a:lumOff val="5000"/>
                  </a:schemeClr>
                </a:solidFill>
                <a:latin typeface="+mj-lt"/>
                <a:cs typeface="Times New Roman" pitchFamily="18" charset="0"/>
              </a:rPr>
              <a:t>emp</a:t>
            </a:r>
            <a:r>
              <a:rPr lang="en-US" dirty="0">
                <a:solidFill>
                  <a:schemeClr val="tx1">
                    <a:lumMod val="95000"/>
                    <a:lumOff val="5000"/>
                  </a:schemeClr>
                </a:solidFill>
                <a:latin typeface="+mj-lt"/>
                <a:cs typeface="Times New Roman" pitchFamily="18" charset="0"/>
              </a:rPr>
              <a:t> </a:t>
            </a:r>
          </a:p>
          <a:p>
            <a:r>
              <a:rPr lang="en-US" dirty="0">
                <a:solidFill>
                  <a:schemeClr val="tx1">
                    <a:lumMod val="95000"/>
                    <a:lumOff val="5000"/>
                  </a:schemeClr>
                </a:solidFill>
                <a:latin typeface="+mj-lt"/>
                <a:cs typeface="Times New Roman" pitchFamily="18" charset="0"/>
              </a:rPr>
              <a:t>WHERE salary &gt; (SELECT </a:t>
            </a:r>
            <a:r>
              <a:rPr lang="en-US" dirty="0" err="1">
                <a:solidFill>
                  <a:schemeClr val="tx1">
                    <a:lumMod val="95000"/>
                    <a:lumOff val="5000"/>
                  </a:schemeClr>
                </a:solidFill>
                <a:latin typeface="+mj-lt"/>
                <a:cs typeface="Times New Roman" pitchFamily="18" charset="0"/>
              </a:rPr>
              <a:t>avg</a:t>
            </a:r>
            <a:r>
              <a:rPr lang="en-US" dirty="0">
                <a:solidFill>
                  <a:schemeClr val="tx1">
                    <a:lumMod val="95000"/>
                    <a:lumOff val="5000"/>
                  </a:schemeClr>
                </a:solidFill>
                <a:latin typeface="+mj-lt"/>
                <a:cs typeface="Times New Roman" pitchFamily="18" charset="0"/>
              </a:rPr>
              <a:t>(salary) </a:t>
            </a:r>
          </a:p>
          <a:p>
            <a:r>
              <a:rPr lang="en-US" dirty="0">
                <a:solidFill>
                  <a:schemeClr val="tx1">
                    <a:lumMod val="95000"/>
                    <a:lumOff val="5000"/>
                  </a:schemeClr>
                </a:solidFill>
                <a:latin typeface="+mj-lt"/>
                <a:cs typeface="Times New Roman" pitchFamily="18" charset="0"/>
              </a:rPr>
              <a:t>		    FROM employees </a:t>
            </a:r>
          </a:p>
          <a:p>
            <a:r>
              <a:rPr lang="en-US" dirty="0">
                <a:solidFill>
                  <a:schemeClr val="tx1">
                    <a:lumMod val="95000"/>
                    <a:lumOff val="5000"/>
                  </a:schemeClr>
                </a:solidFill>
                <a:latin typeface="+mj-lt"/>
                <a:cs typeface="Times New Roman" pitchFamily="18" charset="0"/>
              </a:rPr>
              <a:t>		    WHERE </a:t>
            </a:r>
            <a:r>
              <a:rPr lang="en-US" dirty="0" err="1">
                <a:solidFill>
                  <a:schemeClr val="tx1">
                    <a:lumMod val="95000"/>
                    <a:lumOff val="5000"/>
                  </a:schemeClr>
                </a:solidFill>
                <a:latin typeface="+mj-lt"/>
                <a:cs typeface="Times New Roman" pitchFamily="18" charset="0"/>
              </a:rPr>
              <a:t>department_id</a:t>
            </a:r>
            <a:r>
              <a:rPr lang="en-US" dirty="0">
                <a:solidFill>
                  <a:schemeClr val="tx1">
                    <a:lumMod val="95000"/>
                    <a:lumOff val="5000"/>
                  </a:schemeClr>
                </a:solidFill>
                <a:latin typeface="+mj-lt"/>
                <a:cs typeface="Times New Roman" pitchFamily="18" charset="0"/>
              </a:rPr>
              <a:t> = </a:t>
            </a:r>
            <a:r>
              <a:rPr lang="en-US" dirty="0" err="1">
                <a:solidFill>
                  <a:schemeClr val="tx1">
                    <a:lumMod val="95000"/>
                    <a:lumOff val="5000"/>
                  </a:schemeClr>
                </a:solidFill>
                <a:latin typeface="+mj-lt"/>
                <a:cs typeface="Times New Roman" pitchFamily="18" charset="0"/>
              </a:rPr>
              <a:t>emp.department_id</a:t>
            </a:r>
            <a:r>
              <a:rPr lang="en-US" dirty="0">
                <a:solidFill>
                  <a:schemeClr val="tx1">
                    <a:lumMod val="95000"/>
                    <a:lumOff val="5000"/>
                  </a:schemeClr>
                </a:solidFill>
                <a:latin typeface="+mj-lt"/>
                <a:cs typeface="Times New Roman" pitchFamily="18" charset="0"/>
              </a:rPr>
              <a:t>);</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a:p>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p:txBody>
      </p:sp>
    </p:spTree>
    <p:extLst>
      <p:ext uri="{BB962C8B-B14F-4D97-AF65-F5344CB8AC3E}">
        <p14:creationId xmlns:p14="http://schemas.microsoft.com/office/powerpoint/2010/main" val="18299925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1193800"/>
            <a:ext cx="8661400" cy="5410200"/>
          </a:xfrm>
        </p:spPr>
        <p:txBody>
          <a:bodyPr/>
          <a:lstStyle/>
          <a:p>
            <a:r>
              <a:rPr lang="en-US" sz="1800" dirty="0" err="1" smtClean="0"/>
              <a:t>SubQueries</a:t>
            </a:r>
            <a:r>
              <a:rPr lang="en-US" sz="1800" dirty="0" smtClean="0"/>
              <a:t>:</a:t>
            </a:r>
          </a:p>
          <a:p>
            <a:pPr lvl="1"/>
            <a:r>
              <a:rPr lang="en-US" sz="1800" dirty="0" smtClean="0">
                <a:latin typeface="+mj-lt"/>
              </a:rPr>
              <a:t>Correlated Sub Query : </a:t>
            </a:r>
          </a:p>
          <a:p>
            <a:pPr lvl="2"/>
            <a:r>
              <a:rPr lang="en-US" sz="1800" dirty="0" smtClean="0">
                <a:latin typeface="+mj-lt"/>
              </a:rPr>
              <a:t>Example:  Display details of those employees who have switched jobs at least twice.</a:t>
            </a:r>
            <a:br>
              <a:rPr lang="en-US" sz="1800" dirty="0" smtClean="0">
                <a:latin typeface="+mj-lt"/>
              </a:rPr>
            </a:br>
            <a:r>
              <a:rPr lang="en-US" sz="1800" dirty="0" smtClean="0">
                <a:latin typeface="+mj-lt"/>
              </a:rPr>
              <a:t/>
            </a:r>
            <a:br>
              <a:rPr lang="en-US" sz="1800" dirty="0" smtClean="0">
                <a:latin typeface="+mj-lt"/>
              </a:rPr>
            </a:br>
            <a:endParaRPr lang="en-US" sz="1800" dirty="0" smtClean="0">
              <a:latin typeface="+mj-lt"/>
            </a:endParaRPr>
          </a:p>
          <a:p>
            <a:pPr lvl="2">
              <a:buNone/>
            </a:pPr>
            <a:r>
              <a:rPr lang="en-US" sz="1800" dirty="0" smtClean="0">
                <a:latin typeface="+mj-lt"/>
              </a:rPr>
              <a:t/>
            </a:r>
            <a:br>
              <a:rPr lang="en-US" sz="1800" dirty="0" smtClean="0">
                <a:latin typeface="+mj-lt"/>
              </a:rPr>
            </a:br>
            <a:r>
              <a:rPr lang="en-US" sz="1800" dirty="0" smtClean="0">
                <a:latin typeface="+mj-lt"/>
              </a:rPr>
              <a:t/>
            </a:r>
            <a:br>
              <a:rPr lang="en-US" sz="1800" dirty="0" smtClean="0">
                <a:latin typeface="+mj-lt"/>
              </a:rPr>
            </a:br>
            <a:r>
              <a:rPr lang="en-US" sz="1800" dirty="0" smtClean="0">
                <a:latin typeface="+mj-lt"/>
              </a:rPr>
              <a:t>	</a:t>
            </a: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1"/>
            <a:endParaRPr lang="en-US" sz="2000" dirty="0" smtClean="0">
              <a:latin typeface="+mj-lt"/>
            </a:endParaRPr>
          </a:p>
          <a:p>
            <a:pPr lvl="2">
              <a:buNone/>
            </a:pPr>
            <a:endParaRPr lang="en-US" sz="18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2"/>
            <a:endParaRPr lang="en-US" sz="1800" dirty="0" smtClean="0">
              <a:latin typeface="+mj-lt"/>
            </a:endParaRPr>
          </a:p>
        </p:txBody>
      </p:sp>
      <p:sp>
        <p:nvSpPr>
          <p:cNvPr id="7" name="Rounded Rectangle 6"/>
          <p:cNvSpPr/>
          <p:nvPr/>
        </p:nvSpPr>
        <p:spPr bwMode="auto">
          <a:xfrm>
            <a:off x="732970" y="3441700"/>
            <a:ext cx="7467600" cy="2133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SELECT </a:t>
            </a:r>
            <a:r>
              <a:rPr lang="en-US" dirty="0" err="1">
                <a:solidFill>
                  <a:schemeClr val="tx1">
                    <a:lumMod val="95000"/>
                    <a:lumOff val="5000"/>
                  </a:schemeClr>
                </a:solidFill>
                <a:latin typeface="+mj-lt"/>
                <a:cs typeface="Times New Roman" pitchFamily="18" charset="0"/>
              </a:rPr>
              <a:t>e.employee_id</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e.last_name</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e.job_id</a:t>
            </a:r>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FROM employees e</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WHERE 2 &lt;= </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 SELECT COUNT(*)</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FROM </a:t>
            </a:r>
            <a:r>
              <a:rPr lang="en-US" dirty="0" err="1">
                <a:solidFill>
                  <a:schemeClr val="tx1">
                    <a:lumMod val="95000"/>
                    <a:lumOff val="5000"/>
                  </a:schemeClr>
                </a:solidFill>
                <a:latin typeface="+mj-lt"/>
                <a:cs typeface="Times New Roman" pitchFamily="18" charset="0"/>
              </a:rPr>
              <a:t>job_history</a:t>
            </a:r>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WHERE </a:t>
            </a:r>
            <a:r>
              <a:rPr lang="en-US" dirty="0" err="1">
                <a:solidFill>
                  <a:schemeClr val="tx1">
                    <a:lumMod val="95000"/>
                    <a:lumOff val="5000"/>
                  </a:schemeClr>
                </a:solidFill>
                <a:latin typeface="+mj-lt"/>
                <a:cs typeface="Times New Roman" pitchFamily="18" charset="0"/>
              </a:rPr>
              <a:t>employee_id</a:t>
            </a:r>
            <a:r>
              <a:rPr lang="en-US" dirty="0">
                <a:solidFill>
                  <a:schemeClr val="tx1">
                    <a:lumMod val="95000"/>
                    <a:lumOff val="5000"/>
                  </a:schemeClr>
                </a:solidFill>
                <a:latin typeface="+mj-lt"/>
                <a:cs typeface="Times New Roman" pitchFamily="18" charset="0"/>
              </a:rPr>
              <a:t> = </a:t>
            </a:r>
            <a:r>
              <a:rPr lang="en-US" dirty="0" err="1">
                <a:solidFill>
                  <a:schemeClr val="tx1">
                    <a:lumMod val="95000"/>
                    <a:lumOff val="5000"/>
                  </a:schemeClr>
                </a:solidFill>
                <a:latin typeface="+mj-lt"/>
                <a:cs typeface="Times New Roman" pitchFamily="18" charset="0"/>
              </a:rPr>
              <a:t>e.employee_id</a:t>
            </a:r>
            <a:r>
              <a:rPr lang="en-US" dirty="0">
                <a:solidFill>
                  <a:schemeClr val="tx1">
                    <a:lumMod val="95000"/>
                    <a:lumOff val="5000"/>
                  </a:schemeClr>
                </a:solidFill>
                <a:latin typeface="+mj-lt"/>
                <a:cs typeface="Times New Roman" pitchFamily="18" charset="0"/>
              </a:rPr>
              <a:t>); </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a:p>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p:txBody>
      </p:sp>
    </p:spTree>
    <p:extLst>
      <p:ext uri="{BB962C8B-B14F-4D97-AF65-F5344CB8AC3E}">
        <p14:creationId xmlns:p14="http://schemas.microsoft.com/office/powerpoint/2010/main" val="15443693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1049338" y="1155700"/>
            <a:ext cx="11142662" cy="5410200"/>
          </a:xfrm>
        </p:spPr>
        <p:txBody>
          <a:bodyPr/>
          <a:lstStyle/>
          <a:p>
            <a:r>
              <a:rPr lang="en-US" sz="1800" dirty="0" smtClean="0"/>
              <a:t>SubQueries:</a:t>
            </a:r>
          </a:p>
          <a:p>
            <a:pPr lvl="1"/>
            <a:r>
              <a:rPr lang="en-US" sz="1800" dirty="0" smtClean="0">
                <a:latin typeface="+mj-lt"/>
              </a:rPr>
              <a:t>In-line views: </a:t>
            </a:r>
          </a:p>
          <a:p>
            <a:pPr lvl="2"/>
            <a:r>
              <a:rPr lang="en-US" sz="1800" dirty="0" smtClean="0">
                <a:latin typeface="+mj-lt"/>
              </a:rPr>
              <a:t>The inline view is a construct in Oracle SQL where you can place a query in the SQL FROM, clause, just as if the query was a table name. </a:t>
            </a:r>
          </a:p>
          <a:p>
            <a:pPr lvl="2"/>
            <a:r>
              <a:rPr lang="en-US" sz="1800" dirty="0" smtClean="0">
                <a:latin typeface="+mj-lt"/>
              </a:rPr>
              <a:t>It allows you to use a filtered data set not found in a table like a view, but only in the scope of the query or SQL statement. </a:t>
            </a:r>
          </a:p>
          <a:p>
            <a:pPr lvl="2"/>
            <a:r>
              <a:rPr lang="en-US" sz="1800" dirty="0" smtClean="0">
                <a:latin typeface="+mj-lt"/>
              </a:rPr>
              <a:t>A common use for in-line views in Oracle SQL is </a:t>
            </a:r>
          </a:p>
          <a:p>
            <a:pPr lvl="3"/>
            <a:r>
              <a:rPr lang="en-US" sz="1800" dirty="0" smtClean="0">
                <a:latin typeface="+mj-lt"/>
              </a:rPr>
              <a:t>to simplify complex queries by removing join operations and </a:t>
            </a:r>
          </a:p>
          <a:p>
            <a:pPr lvl="3"/>
            <a:r>
              <a:rPr lang="en-US" sz="1800" dirty="0" smtClean="0">
                <a:latin typeface="+mj-lt"/>
              </a:rPr>
              <a:t>condensing several separate queries into a single query. </a:t>
            </a:r>
          </a:p>
          <a:p>
            <a:pPr marL="402336" lvl="2" indent="0">
              <a:buNone/>
            </a:pPr>
            <a:r>
              <a:rPr lang="en-US" sz="1800" dirty="0" smtClean="0">
                <a:latin typeface="+mj-lt"/>
              </a:rPr>
              <a:t/>
            </a:r>
            <a:br>
              <a:rPr lang="en-US" sz="1800" dirty="0" smtClean="0">
                <a:latin typeface="+mj-lt"/>
              </a:rPr>
            </a:br>
            <a:endParaRPr lang="en-US" sz="1800" dirty="0" smtClean="0">
              <a:latin typeface="+mj-lt"/>
            </a:endParaRPr>
          </a:p>
          <a:p>
            <a:pPr lvl="2">
              <a:buNone/>
            </a:pPr>
            <a:r>
              <a:rPr lang="en-US" sz="1800" dirty="0" smtClean="0">
                <a:latin typeface="+mj-lt"/>
              </a:rPr>
              <a:t/>
            </a:r>
            <a:br>
              <a:rPr lang="en-US" sz="1800" dirty="0" smtClean="0">
                <a:latin typeface="+mj-lt"/>
              </a:rPr>
            </a:br>
            <a:r>
              <a:rPr lang="en-US" sz="1800" dirty="0" smtClean="0">
                <a:latin typeface="+mj-lt"/>
              </a:rPr>
              <a:t/>
            </a:r>
            <a:br>
              <a:rPr lang="en-US" sz="1800" dirty="0" smtClean="0">
                <a:latin typeface="+mj-lt"/>
              </a:rPr>
            </a:br>
            <a:r>
              <a:rPr lang="en-US" sz="1800" dirty="0" smtClean="0">
                <a:latin typeface="+mj-lt"/>
              </a:rPr>
              <a:t>	</a:t>
            </a: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1"/>
            <a:endParaRPr lang="en-US" sz="2000" dirty="0" smtClean="0">
              <a:latin typeface="+mj-lt"/>
            </a:endParaRPr>
          </a:p>
          <a:p>
            <a:pPr lvl="2">
              <a:buNone/>
            </a:pPr>
            <a:endParaRPr lang="en-US" sz="18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2"/>
            <a:endParaRPr lang="en-US" sz="1800" dirty="0" smtClean="0">
              <a:latin typeface="+mj-lt"/>
            </a:endParaRPr>
          </a:p>
        </p:txBody>
      </p:sp>
    </p:spTree>
    <p:extLst>
      <p:ext uri="{BB962C8B-B14F-4D97-AF65-F5344CB8AC3E}">
        <p14:creationId xmlns:p14="http://schemas.microsoft.com/office/powerpoint/2010/main" val="35900670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http://www.capesoft.com/utilities/messenger/Images/UseTheSourceLuke!.png"/>
          <p:cNvPicPr>
            <a:picLocks noChangeAspect="1" noChangeArrowheads="1"/>
          </p:cNvPicPr>
          <p:nvPr/>
        </p:nvPicPr>
        <p:blipFill>
          <a:blip r:embed="rId3"/>
          <a:srcRect/>
          <a:stretch>
            <a:fillRect/>
          </a:stretch>
        </p:blipFill>
        <p:spPr bwMode="auto">
          <a:xfrm>
            <a:off x="10579100" y="971550"/>
            <a:ext cx="1085850" cy="1152525"/>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1049338" y="1155700"/>
            <a:ext cx="11142662" cy="5410200"/>
          </a:xfrm>
        </p:spPr>
        <p:txBody>
          <a:bodyPr/>
          <a:lstStyle/>
          <a:p>
            <a:r>
              <a:rPr lang="en-US" sz="1800" dirty="0" smtClean="0"/>
              <a:t>SubQueries:</a:t>
            </a:r>
          </a:p>
          <a:p>
            <a:pPr lvl="2"/>
            <a:r>
              <a:rPr lang="en-US" sz="1800" dirty="0" smtClean="0">
                <a:latin typeface="+mj-lt"/>
              </a:rPr>
              <a:t>Example: Display the employees who earn the highest salary in each department. </a:t>
            </a:r>
            <a:br>
              <a:rPr lang="en-US" sz="1800" dirty="0" smtClean="0">
                <a:latin typeface="+mj-lt"/>
              </a:rPr>
            </a:br>
            <a:r>
              <a:rPr lang="en-US" sz="1800" dirty="0" smtClean="0">
                <a:latin typeface="+mj-lt"/>
              </a:rPr>
              <a:t/>
            </a:r>
            <a:br>
              <a:rPr lang="en-US" sz="1800" dirty="0" smtClean="0">
                <a:latin typeface="+mj-lt"/>
              </a:rPr>
            </a:br>
            <a:endParaRPr lang="en-US" sz="1800" dirty="0" smtClean="0">
              <a:latin typeface="+mj-lt"/>
            </a:endParaRPr>
          </a:p>
          <a:p>
            <a:pPr lvl="2">
              <a:buNone/>
            </a:pPr>
            <a:r>
              <a:rPr lang="en-US" sz="1800" dirty="0" smtClean="0">
                <a:latin typeface="+mj-lt"/>
              </a:rPr>
              <a:t/>
            </a:r>
            <a:br>
              <a:rPr lang="en-US" sz="1800" dirty="0" smtClean="0">
                <a:latin typeface="+mj-lt"/>
              </a:rPr>
            </a:br>
            <a:r>
              <a:rPr lang="en-US" sz="1800" dirty="0" smtClean="0">
                <a:latin typeface="+mj-lt"/>
              </a:rPr>
              <a:t/>
            </a:r>
            <a:br>
              <a:rPr lang="en-US" sz="1800" dirty="0" smtClean="0">
                <a:latin typeface="+mj-lt"/>
              </a:rPr>
            </a:br>
            <a:r>
              <a:rPr lang="en-US" sz="1800" dirty="0" smtClean="0">
                <a:latin typeface="+mj-lt"/>
              </a:rPr>
              <a:t>	</a:t>
            </a: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1"/>
            <a:endParaRPr lang="en-US" sz="2000" dirty="0" smtClean="0">
              <a:latin typeface="+mj-lt"/>
            </a:endParaRPr>
          </a:p>
          <a:p>
            <a:pPr lvl="2">
              <a:buNone/>
            </a:pPr>
            <a:endParaRPr lang="en-US" sz="18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2"/>
            <a:endParaRPr lang="en-US" sz="1800" dirty="0" smtClean="0">
              <a:latin typeface="+mj-lt"/>
            </a:endParaRPr>
          </a:p>
        </p:txBody>
      </p:sp>
      <p:sp>
        <p:nvSpPr>
          <p:cNvPr id="7" name="Rounded Rectangle 6"/>
          <p:cNvSpPr/>
          <p:nvPr/>
        </p:nvSpPr>
        <p:spPr bwMode="auto">
          <a:xfrm>
            <a:off x="732969" y="2308225"/>
            <a:ext cx="9194800" cy="2286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SELECT </a:t>
            </a:r>
            <a:r>
              <a:rPr lang="en-US" dirty="0" err="1">
                <a:solidFill>
                  <a:schemeClr val="tx1">
                    <a:lumMod val="95000"/>
                    <a:lumOff val="5000"/>
                  </a:schemeClr>
                </a:solidFill>
                <a:latin typeface="+mj-lt"/>
                <a:cs typeface="Times New Roman" pitchFamily="18" charset="0"/>
              </a:rPr>
              <a:t>a.last_name</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a.salary</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a.department_id</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b.maxsal</a:t>
            </a:r>
            <a:r>
              <a:rPr lang="en-US" dirty="0">
                <a:solidFill>
                  <a:schemeClr val="tx1">
                    <a:lumMod val="95000"/>
                    <a:lumOff val="5000"/>
                  </a:schemeClr>
                </a:solidFill>
                <a:latin typeface="+mj-lt"/>
                <a:cs typeface="Times New Roman" pitchFamily="18" charset="0"/>
              </a:rPr>
              <a:t> FROM employees a, </a:t>
            </a:r>
          </a:p>
          <a:p>
            <a:r>
              <a:rPr lang="en-US" dirty="0">
                <a:solidFill>
                  <a:schemeClr val="tx1">
                    <a:lumMod val="95000"/>
                    <a:lumOff val="5000"/>
                  </a:schemeClr>
                </a:solidFill>
                <a:latin typeface="+mj-lt"/>
                <a:cs typeface="Times New Roman" pitchFamily="18" charset="0"/>
              </a:rPr>
              <a:t>	( SELECT </a:t>
            </a:r>
            <a:r>
              <a:rPr lang="en-US" dirty="0" err="1">
                <a:solidFill>
                  <a:schemeClr val="tx1">
                    <a:lumMod val="95000"/>
                    <a:lumOff val="5000"/>
                  </a:schemeClr>
                </a:solidFill>
                <a:latin typeface="+mj-lt"/>
                <a:cs typeface="Times New Roman" pitchFamily="18" charset="0"/>
              </a:rPr>
              <a:t>department_id</a:t>
            </a:r>
            <a:r>
              <a:rPr lang="en-US" dirty="0">
                <a:solidFill>
                  <a:schemeClr val="tx1">
                    <a:lumMod val="95000"/>
                    <a:lumOff val="5000"/>
                  </a:schemeClr>
                </a:solidFill>
                <a:latin typeface="+mj-lt"/>
                <a:cs typeface="Times New Roman" pitchFamily="18" charset="0"/>
              </a:rPr>
              <a:t>, max(salary) </a:t>
            </a:r>
            <a:r>
              <a:rPr lang="en-US" dirty="0" err="1">
                <a:solidFill>
                  <a:schemeClr val="tx1">
                    <a:lumMod val="95000"/>
                    <a:lumOff val="5000"/>
                  </a:schemeClr>
                </a:solidFill>
                <a:latin typeface="+mj-lt"/>
                <a:cs typeface="Times New Roman" pitchFamily="18" charset="0"/>
              </a:rPr>
              <a:t>maxsal</a:t>
            </a:r>
            <a:r>
              <a:rPr lang="en-US" dirty="0">
                <a:solidFill>
                  <a:schemeClr val="tx1">
                    <a:lumMod val="95000"/>
                    <a:lumOff val="5000"/>
                  </a:schemeClr>
                </a:solidFill>
                <a:latin typeface="+mj-lt"/>
                <a:cs typeface="Times New Roman" pitchFamily="18" charset="0"/>
              </a:rPr>
              <a:t> </a:t>
            </a:r>
          </a:p>
          <a:p>
            <a:r>
              <a:rPr lang="en-US" dirty="0">
                <a:solidFill>
                  <a:schemeClr val="tx1">
                    <a:lumMod val="95000"/>
                    <a:lumOff val="5000"/>
                  </a:schemeClr>
                </a:solidFill>
                <a:latin typeface="+mj-lt"/>
                <a:cs typeface="Times New Roman" pitchFamily="18" charset="0"/>
              </a:rPr>
              <a:t>	FROM employees </a:t>
            </a:r>
          </a:p>
          <a:p>
            <a:r>
              <a:rPr lang="en-US" dirty="0">
                <a:solidFill>
                  <a:schemeClr val="tx1">
                    <a:lumMod val="95000"/>
                    <a:lumOff val="5000"/>
                  </a:schemeClr>
                </a:solidFill>
                <a:latin typeface="+mj-lt"/>
                <a:cs typeface="Times New Roman" pitchFamily="18" charset="0"/>
              </a:rPr>
              <a:t>	GROUP BY </a:t>
            </a:r>
            <a:r>
              <a:rPr lang="en-US" dirty="0" err="1">
                <a:solidFill>
                  <a:schemeClr val="tx1">
                    <a:lumMod val="95000"/>
                    <a:lumOff val="5000"/>
                  </a:schemeClr>
                </a:solidFill>
                <a:latin typeface="+mj-lt"/>
                <a:cs typeface="Times New Roman" pitchFamily="18" charset="0"/>
              </a:rPr>
              <a:t>department_id</a:t>
            </a:r>
            <a:r>
              <a:rPr lang="en-US" dirty="0">
                <a:solidFill>
                  <a:schemeClr val="tx1">
                    <a:lumMod val="95000"/>
                    <a:lumOff val="5000"/>
                  </a:schemeClr>
                </a:solidFill>
                <a:latin typeface="+mj-lt"/>
                <a:cs typeface="Times New Roman" pitchFamily="18" charset="0"/>
              </a:rPr>
              <a:t> ) b </a:t>
            </a:r>
          </a:p>
          <a:p>
            <a:r>
              <a:rPr lang="en-US" dirty="0">
                <a:solidFill>
                  <a:schemeClr val="tx1">
                    <a:lumMod val="95000"/>
                    <a:lumOff val="5000"/>
                  </a:schemeClr>
                </a:solidFill>
                <a:latin typeface="+mj-lt"/>
                <a:cs typeface="Times New Roman" pitchFamily="18" charset="0"/>
              </a:rPr>
              <a:t>WHERE </a:t>
            </a:r>
            <a:r>
              <a:rPr lang="en-US" dirty="0" err="1">
                <a:solidFill>
                  <a:schemeClr val="tx1">
                    <a:lumMod val="95000"/>
                    <a:lumOff val="5000"/>
                  </a:schemeClr>
                </a:solidFill>
                <a:latin typeface="+mj-lt"/>
                <a:cs typeface="Times New Roman" pitchFamily="18" charset="0"/>
              </a:rPr>
              <a:t>a.department_id</a:t>
            </a:r>
            <a:r>
              <a:rPr lang="en-US" dirty="0">
                <a:solidFill>
                  <a:schemeClr val="tx1">
                    <a:lumMod val="95000"/>
                    <a:lumOff val="5000"/>
                  </a:schemeClr>
                </a:solidFill>
                <a:latin typeface="+mj-lt"/>
                <a:cs typeface="Times New Roman" pitchFamily="18" charset="0"/>
              </a:rPr>
              <a:t> = </a:t>
            </a:r>
            <a:r>
              <a:rPr lang="en-US" dirty="0" err="1">
                <a:solidFill>
                  <a:schemeClr val="tx1">
                    <a:lumMod val="95000"/>
                    <a:lumOff val="5000"/>
                  </a:schemeClr>
                </a:solidFill>
                <a:latin typeface="+mj-lt"/>
                <a:cs typeface="Times New Roman" pitchFamily="18" charset="0"/>
              </a:rPr>
              <a:t>b.department_id</a:t>
            </a:r>
            <a:r>
              <a:rPr lang="en-US" dirty="0">
                <a:solidFill>
                  <a:schemeClr val="tx1">
                    <a:lumMod val="95000"/>
                    <a:lumOff val="5000"/>
                  </a:schemeClr>
                </a:solidFill>
                <a:latin typeface="+mj-lt"/>
                <a:cs typeface="Times New Roman" pitchFamily="18" charset="0"/>
              </a:rPr>
              <a:t> </a:t>
            </a:r>
          </a:p>
          <a:p>
            <a:r>
              <a:rPr lang="en-US" dirty="0">
                <a:solidFill>
                  <a:schemeClr val="tx1">
                    <a:lumMod val="95000"/>
                    <a:lumOff val="5000"/>
                  </a:schemeClr>
                </a:solidFill>
                <a:latin typeface="+mj-lt"/>
                <a:cs typeface="Times New Roman" pitchFamily="18" charset="0"/>
              </a:rPr>
              <a:t>AND </a:t>
            </a:r>
            <a:r>
              <a:rPr lang="en-US" dirty="0" err="1">
                <a:solidFill>
                  <a:schemeClr val="tx1">
                    <a:lumMod val="95000"/>
                    <a:lumOff val="5000"/>
                  </a:schemeClr>
                </a:solidFill>
                <a:latin typeface="+mj-lt"/>
                <a:cs typeface="Times New Roman" pitchFamily="18" charset="0"/>
              </a:rPr>
              <a:t>a.salary</a:t>
            </a:r>
            <a:r>
              <a:rPr lang="en-US" dirty="0">
                <a:solidFill>
                  <a:schemeClr val="tx1">
                    <a:lumMod val="95000"/>
                    <a:lumOff val="5000"/>
                  </a:schemeClr>
                </a:solidFill>
                <a:latin typeface="+mj-lt"/>
                <a:cs typeface="Times New Roman" pitchFamily="18" charset="0"/>
              </a:rPr>
              <a:t> = </a:t>
            </a:r>
            <a:r>
              <a:rPr lang="en-US" dirty="0" err="1">
                <a:solidFill>
                  <a:schemeClr val="tx1">
                    <a:lumMod val="95000"/>
                    <a:lumOff val="5000"/>
                  </a:schemeClr>
                </a:solidFill>
                <a:latin typeface="+mj-lt"/>
                <a:cs typeface="Times New Roman" pitchFamily="18" charset="0"/>
              </a:rPr>
              <a:t>b.maxsal</a:t>
            </a:r>
            <a:r>
              <a:rPr lang="en-US" dirty="0">
                <a:solidFill>
                  <a:schemeClr val="tx1">
                    <a:lumMod val="95000"/>
                    <a:lumOff val="5000"/>
                  </a:schemeClr>
                </a:solidFill>
                <a:latin typeface="+mj-lt"/>
                <a:cs typeface="Times New Roman" pitchFamily="18" charset="0"/>
              </a:rPr>
              <a:t>; </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a:p>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p:txBody>
      </p:sp>
    </p:spTree>
    <p:extLst>
      <p:ext uri="{BB962C8B-B14F-4D97-AF65-F5344CB8AC3E}">
        <p14:creationId xmlns:p14="http://schemas.microsoft.com/office/powerpoint/2010/main" val="3160506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de-DE" sz="4400" dirty="0"/>
              <a:t>Oracle SQL</a:t>
            </a:r>
          </a:p>
        </p:txBody>
      </p:sp>
      <p:sp>
        <p:nvSpPr>
          <p:cNvPr id="5123" name="Rectangle 3"/>
          <p:cNvSpPr>
            <a:spLocks noGrp="1" noChangeArrowheads="1"/>
          </p:cNvSpPr>
          <p:nvPr>
            <p:ph type="subTitle" idx="1"/>
          </p:nvPr>
        </p:nvSpPr>
        <p:spPr>
          <a:xfrm>
            <a:off x="390532" y="3935121"/>
            <a:ext cx="3713601" cy="287259"/>
          </a:xfrm>
        </p:spPr>
        <p:txBody>
          <a:bodyPr>
            <a:normAutofit fontScale="25000" lnSpcReduction="20000"/>
          </a:bodyPr>
          <a:lstStyle/>
          <a:p>
            <a:pPr eaLnBrk="1" hangingPunct="1"/>
            <a:endParaRPr lang="en-US" sz="3200" dirty="0"/>
          </a:p>
          <a:p>
            <a:pPr eaLnBrk="1" hangingPunct="1"/>
            <a:r>
              <a:rPr lang="en-US" sz="3200" dirty="0"/>
              <a:t>Set Operations in SQL</a:t>
            </a:r>
          </a:p>
        </p:txBody>
      </p:sp>
    </p:spTree>
    <p:extLst>
      <p:ext uri="{BB962C8B-B14F-4D97-AF65-F5344CB8AC3E}">
        <p14:creationId xmlns:p14="http://schemas.microsoft.com/office/powerpoint/2010/main" val="15916869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7171" name="Rectangle 3"/>
          <p:cNvSpPr>
            <a:spLocks noGrp="1" noChangeArrowheads="1"/>
          </p:cNvSpPr>
          <p:nvPr>
            <p:ph type="body" idx="4294967295"/>
          </p:nvPr>
        </p:nvSpPr>
        <p:spPr>
          <a:xfrm>
            <a:off x="1187450" y="1270000"/>
            <a:ext cx="11004550" cy="5410200"/>
          </a:xfrm>
        </p:spPr>
        <p:txBody>
          <a:bodyPr/>
          <a:lstStyle/>
          <a:p>
            <a:r>
              <a:rPr lang="en-US" sz="2000" dirty="0" smtClean="0"/>
              <a:t>SubQueries:</a:t>
            </a:r>
          </a:p>
          <a:p>
            <a:pPr lvl="1"/>
            <a:r>
              <a:rPr lang="en-US" sz="2000" dirty="0" smtClean="0"/>
              <a:t>Some Guidelines while using sub queries are:</a:t>
            </a:r>
          </a:p>
          <a:p>
            <a:pPr lvl="2"/>
            <a:r>
              <a:rPr lang="en-US" sz="1800" dirty="0" smtClean="0"/>
              <a:t>A subquery must be enclosed in parentheses. </a:t>
            </a:r>
          </a:p>
          <a:p>
            <a:pPr lvl="2"/>
            <a:r>
              <a:rPr lang="en-US" sz="1800" dirty="0" smtClean="0"/>
              <a:t>A subquery must be placed on the right side of the comparison operator. </a:t>
            </a:r>
          </a:p>
          <a:p>
            <a:pPr lvl="2"/>
            <a:r>
              <a:rPr lang="en-US" sz="1800" dirty="0" smtClean="0"/>
              <a:t>Sub queries cannot manipulate their results internally, therefore ORDER BY clause cannot be added in to a subquery. </a:t>
            </a:r>
          </a:p>
          <a:p>
            <a:pPr lvl="3"/>
            <a:r>
              <a:rPr lang="en-US" sz="1800" dirty="0" smtClean="0"/>
              <a:t>However we can use a ORDER BY clause in the main SELECT statement (outer query) which will be last clause. </a:t>
            </a:r>
          </a:p>
          <a:p>
            <a:pPr lvl="2"/>
            <a:r>
              <a:rPr lang="en-US" sz="1800" dirty="0" smtClean="0"/>
              <a:t>Use single-row operators with single-row sub queries. </a:t>
            </a:r>
          </a:p>
          <a:p>
            <a:pPr lvl="2"/>
            <a:r>
              <a:rPr lang="en-US" sz="1800" dirty="0" smtClean="0"/>
              <a:t>If a subquery (inner query) returns a null value to the outer query, the outer query will not return any rows when using certain comparison operators in a WHERE clause.</a:t>
            </a:r>
          </a:p>
          <a:p>
            <a:pPr lvl="2"/>
            <a:endParaRPr lang="en-US" sz="1800" dirty="0" smtClean="0"/>
          </a:p>
          <a:p>
            <a:pPr lvl="1"/>
            <a:endParaRPr lang="en-US" sz="2000" dirty="0" smtClean="0"/>
          </a:p>
          <a:p>
            <a:pPr lvl="1"/>
            <a:endParaRPr lang="en-US" sz="2000" dirty="0" smtClean="0"/>
          </a:p>
          <a:p>
            <a:pPr lvl="2">
              <a:buNone/>
            </a:pPr>
            <a:endParaRPr lang="en-US" sz="18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1"/>
            <a:endParaRPr lang="en-US" sz="2000" dirty="0" smtClean="0"/>
          </a:p>
          <a:p>
            <a:pPr lvl="2"/>
            <a:endParaRPr lang="en-US" sz="1800" dirty="0" smtClean="0"/>
          </a:p>
        </p:txBody>
      </p:sp>
      <p:grpSp>
        <p:nvGrpSpPr>
          <p:cNvPr id="4" name="Group 3"/>
          <p:cNvGrpSpPr/>
          <p:nvPr/>
        </p:nvGrpSpPr>
        <p:grpSpPr>
          <a:xfrm>
            <a:off x="8805797" y="-365125"/>
            <a:ext cx="2819400" cy="2971800"/>
            <a:chOff x="6639238" y="914400"/>
            <a:chExt cx="2504762" cy="2457450"/>
          </a:xfrm>
        </p:grpSpPr>
        <p:pic>
          <p:nvPicPr>
            <p:cNvPr id="5" name="Picture 4" descr="2.bmp"/>
            <p:cNvPicPr>
              <a:picLocks noChangeAspect="1"/>
            </p:cNvPicPr>
            <p:nvPr/>
          </p:nvPicPr>
          <p:blipFill>
            <a:blip r:embed="rId3"/>
            <a:srcRect t="16669" b="12489"/>
            <a:stretch>
              <a:fillRect/>
            </a:stretch>
          </p:blipFill>
          <p:spPr>
            <a:xfrm>
              <a:off x="6639238" y="914400"/>
              <a:ext cx="2504762" cy="1295400"/>
            </a:xfrm>
            <a:prstGeom prst="rect">
              <a:avLst/>
            </a:prstGeom>
          </p:spPr>
        </p:pic>
        <p:pic>
          <p:nvPicPr>
            <p:cNvPr id="6" name="Picture 5" descr="0359.jpg"/>
            <p:cNvPicPr>
              <a:picLocks noChangeAspect="1"/>
            </p:cNvPicPr>
            <p:nvPr/>
          </p:nvPicPr>
          <p:blipFill>
            <a:blip r:embed="rId4"/>
            <a:srcRect l="16602" t="4124" r="16216"/>
            <a:stretch>
              <a:fillRect/>
            </a:stretch>
          </p:blipFill>
          <p:spPr>
            <a:xfrm>
              <a:off x="7486650" y="1600200"/>
              <a:ext cx="1657350" cy="1771650"/>
            </a:xfrm>
            <a:prstGeom prst="rect">
              <a:avLst/>
            </a:prstGeom>
          </p:spPr>
        </p:pic>
      </p:grpSp>
    </p:spTree>
    <p:extLst>
      <p:ext uri="{BB962C8B-B14F-4D97-AF65-F5344CB8AC3E}">
        <p14:creationId xmlns:p14="http://schemas.microsoft.com/office/powerpoint/2010/main" val="7359643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2"/>
          <p:cNvSpPr>
            <a:spLocks noGrp="1" noChangeArrowheads="1"/>
          </p:cNvSpPr>
          <p:nvPr>
            <p:ph type="title"/>
          </p:nvPr>
        </p:nvSpPr>
        <p:spPr/>
        <p:txBody>
          <a:bodyPr/>
          <a:lstStyle/>
          <a:p>
            <a:pPr eaLnBrk="1" hangingPunct="1">
              <a:defRPr/>
            </a:pPr>
            <a:r>
              <a:rPr lang="en-US" dirty="0"/>
              <a:t>Recap</a:t>
            </a:r>
          </a:p>
        </p:txBody>
      </p:sp>
      <p:sp>
        <p:nvSpPr>
          <p:cNvPr id="45059" name="Rectangle 3"/>
          <p:cNvSpPr>
            <a:spLocks noGrp="1" noChangeArrowheads="1"/>
          </p:cNvSpPr>
          <p:nvPr>
            <p:ph idx="1"/>
          </p:nvPr>
        </p:nvSpPr>
        <p:spPr>
          <a:xfrm>
            <a:off x="732969" y="1087439"/>
            <a:ext cx="9367836" cy="4960937"/>
          </a:xfrm>
        </p:spPr>
        <p:txBody>
          <a:bodyPr/>
          <a:lstStyle/>
          <a:p>
            <a:r>
              <a:rPr lang="en-US" sz="1800" dirty="0"/>
              <a:t>Set Operations:</a:t>
            </a:r>
          </a:p>
          <a:p>
            <a:pPr lvl="1"/>
            <a:r>
              <a:rPr lang="en-US" sz="1800" dirty="0">
                <a:latin typeface="+mj-lt"/>
              </a:rPr>
              <a:t>Used to combine the results of more than one Query</a:t>
            </a:r>
          </a:p>
          <a:p>
            <a:pPr lvl="1"/>
            <a:r>
              <a:rPr lang="en-US" sz="1800" dirty="0">
                <a:latin typeface="+mj-lt"/>
              </a:rPr>
              <a:t>Different types of set Operations supported are:</a:t>
            </a:r>
          </a:p>
          <a:p>
            <a:pPr lvl="2"/>
            <a:r>
              <a:rPr lang="en-US" sz="1800" dirty="0">
                <a:latin typeface="+mj-lt"/>
              </a:rPr>
              <a:t>UNION, UNION ALL, INTERSECT and MINUS</a:t>
            </a:r>
          </a:p>
          <a:p>
            <a:r>
              <a:rPr lang="en-US" sz="1800" dirty="0"/>
              <a:t>Joins:</a:t>
            </a:r>
          </a:p>
          <a:p>
            <a:pPr lvl="1"/>
            <a:r>
              <a:rPr lang="en-US" sz="1800" dirty="0">
                <a:latin typeface="+mj-lt"/>
              </a:rPr>
              <a:t>Used to fetch the results from more than one table</a:t>
            </a:r>
          </a:p>
          <a:p>
            <a:pPr lvl="1"/>
            <a:r>
              <a:rPr lang="en-US" sz="1800" dirty="0">
                <a:latin typeface="+mj-lt"/>
              </a:rPr>
              <a:t>Different Joins supported are :</a:t>
            </a:r>
          </a:p>
          <a:p>
            <a:pPr lvl="2"/>
            <a:r>
              <a:rPr lang="en-US" sz="1800" dirty="0">
                <a:latin typeface="+mj-lt"/>
              </a:rPr>
              <a:t>INNER JOIN,OUTER JOIN and SELF Join</a:t>
            </a:r>
          </a:p>
          <a:p>
            <a:r>
              <a:rPr lang="en-US" sz="1800" dirty="0"/>
              <a:t>SubQueries:</a:t>
            </a:r>
          </a:p>
          <a:p>
            <a:pPr lvl="1"/>
            <a:r>
              <a:rPr lang="en-US" sz="1800" dirty="0">
                <a:latin typeface="+mj-lt"/>
              </a:rPr>
              <a:t>Used to write a Query within another Query</a:t>
            </a:r>
          </a:p>
          <a:p>
            <a:pPr lvl="1"/>
            <a:endParaRPr lang="en-US" sz="1400" dirty="0"/>
          </a:p>
          <a:p>
            <a:pPr lvl="1">
              <a:buNone/>
            </a:pPr>
            <a:endParaRPr lang="tr-TR" sz="600" dirty="0"/>
          </a:p>
          <a:p>
            <a:pPr eaLnBrk="1" hangingPunct="1"/>
            <a:endParaRPr lang="en-US" sz="1800" dirty="0"/>
          </a:p>
        </p:txBody>
      </p:sp>
      <p:pic>
        <p:nvPicPr>
          <p:cNvPr id="45060" name="Picture 11" descr="http://appworkbench.com/Content/products/geeknotes/images/help/GeekNotesIcon.png"/>
          <p:cNvPicPr>
            <a:picLocks noChangeAspect="1" noChangeArrowheads="1"/>
          </p:cNvPicPr>
          <p:nvPr/>
        </p:nvPicPr>
        <p:blipFill>
          <a:blip r:embed="rId2"/>
          <a:srcRect/>
          <a:stretch>
            <a:fillRect/>
          </a:stretch>
        </p:blipFill>
        <p:spPr bwMode="auto">
          <a:xfrm>
            <a:off x="9372600" y="2667000"/>
            <a:ext cx="914400" cy="1600200"/>
          </a:xfrm>
          <a:prstGeom prst="rect">
            <a:avLst/>
          </a:prstGeom>
          <a:noFill/>
          <a:ln w="9525">
            <a:noFill/>
            <a:miter lim="800000"/>
            <a:headEnd/>
            <a:tailEnd/>
          </a:ln>
        </p:spPr>
      </p:pic>
    </p:spTree>
    <p:extLst>
      <p:ext uri="{BB962C8B-B14F-4D97-AF65-F5344CB8AC3E}">
        <p14:creationId xmlns:p14="http://schemas.microsoft.com/office/powerpoint/2010/main" val="8280845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414985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7171" name="Rectangle 3"/>
          <p:cNvSpPr>
            <a:spLocks noGrp="1" noChangeArrowheads="1"/>
          </p:cNvSpPr>
          <p:nvPr>
            <p:ph type="body" idx="4294967295"/>
          </p:nvPr>
        </p:nvSpPr>
        <p:spPr>
          <a:xfrm>
            <a:off x="0" y="990600"/>
            <a:ext cx="8661400" cy="5410200"/>
          </a:xfrm>
        </p:spPr>
        <p:txBody>
          <a:bodyPr/>
          <a:lstStyle/>
          <a:p>
            <a:r>
              <a:rPr lang="en-US" sz="1800" dirty="0" smtClean="0"/>
              <a:t>Set Operations:</a:t>
            </a:r>
          </a:p>
          <a:p>
            <a:pPr lvl="1"/>
            <a:r>
              <a:rPr lang="en-US" sz="1800" dirty="0" smtClean="0">
                <a:latin typeface="+mj-lt"/>
              </a:rPr>
              <a:t>Oracle provides SET operators to combine the result of more than one SELECT statements into one result set in a logical manner.</a:t>
            </a:r>
          </a:p>
          <a:p>
            <a:r>
              <a:rPr lang="en-US" sz="1800" dirty="0" smtClean="0"/>
              <a:t>Set Operators are:</a:t>
            </a:r>
          </a:p>
          <a:p>
            <a:pPr lvl="1"/>
            <a:r>
              <a:rPr lang="en-US" sz="1800" dirty="0" smtClean="0">
                <a:latin typeface="+mj-lt"/>
              </a:rPr>
              <a:t>UNION ALL and UNION</a:t>
            </a:r>
          </a:p>
          <a:p>
            <a:pPr lvl="1"/>
            <a:r>
              <a:rPr lang="en-US" sz="1800" dirty="0" smtClean="0">
                <a:latin typeface="+mj-lt"/>
              </a:rPr>
              <a:t>INTERSECT</a:t>
            </a:r>
          </a:p>
          <a:p>
            <a:pPr lvl="1"/>
            <a:r>
              <a:rPr lang="en-US" sz="1800" dirty="0" smtClean="0">
                <a:latin typeface="+mj-lt"/>
              </a:rPr>
              <a:t>MINUS</a:t>
            </a:r>
          </a:p>
          <a:p>
            <a:pPr lvl="1"/>
            <a:endParaRPr lang="en-US" dirty="0" smtClean="0">
              <a:latin typeface="+mj-lt"/>
            </a:endParaRPr>
          </a:p>
          <a:p>
            <a:pPr lvl="1"/>
            <a:endParaRPr lang="en-US" dirty="0" smtClean="0">
              <a:latin typeface="+mj-lt"/>
            </a:endParaRPr>
          </a:p>
          <a:p>
            <a:pPr lvl="1"/>
            <a:endParaRPr lang="en-US" dirty="0" smtClean="0">
              <a:latin typeface="+mj-lt"/>
            </a:endParaRPr>
          </a:p>
          <a:p>
            <a:pPr lvl="1"/>
            <a:endParaRPr lang="en-US" dirty="0" smtClean="0">
              <a:latin typeface="+mj-lt"/>
            </a:endParaRPr>
          </a:p>
          <a:p>
            <a:pPr lvl="1"/>
            <a:endParaRPr lang="en-US" dirty="0" smtClean="0">
              <a:latin typeface="+mj-lt"/>
            </a:endParaRPr>
          </a:p>
          <a:p>
            <a:pPr lvl="1"/>
            <a:endParaRPr lang="en-US" dirty="0" smtClean="0">
              <a:latin typeface="+mj-lt"/>
            </a:endParaRPr>
          </a:p>
          <a:p>
            <a:pPr lvl="1"/>
            <a:endParaRPr lang="en-US" dirty="0" smtClean="0">
              <a:latin typeface="+mj-lt"/>
            </a:endParaRPr>
          </a:p>
          <a:p>
            <a:pPr lvl="2"/>
            <a:endParaRPr lang="en-US" dirty="0" smtClean="0">
              <a:latin typeface="+mj-lt"/>
            </a:endParaRPr>
          </a:p>
        </p:txBody>
      </p:sp>
      <p:pic>
        <p:nvPicPr>
          <p:cNvPr id="5" name="Picture 4" descr="1_Set%20Operators.jpg"/>
          <p:cNvPicPr>
            <a:picLocks noChangeAspect="1"/>
          </p:cNvPicPr>
          <p:nvPr/>
        </p:nvPicPr>
        <p:blipFill>
          <a:blip r:embed="rId3"/>
          <a:stretch>
            <a:fillRect/>
          </a:stretch>
        </p:blipFill>
        <p:spPr>
          <a:xfrm>
            <a:off x="5486400" y="3048000"/>
            <a:ext cx="4624388" cy="3255278"/>
          </a:xfrm>
          <a:prstGeom prst="rect">
            <a:avLst/>
          </a:prstGeom>
          <a:ln>
            <a:solidFill>
              <a:schemeClr val="accent4"/>
            </a:solidFill>
          </a:ln>
        </p:spPr>
      </p:pic>
    </p:spTree>
    <p:extLst>
      <p:ext uri="{BB962C8B-B14F-4D97-AF65-F5344CB8AC3E}">
        <p14:creationId xmlns:p14="http://schemas.microsoft.com/office/powerpoint/2010/main" val="2227813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1330325" y="1181100"/>
            <a:ext cx="10861675" cy="5410200"/>
          </a:xfrm>
        </p:spPr>
        <p:txBody>
          <a:bodyPr>
            <a:normAutofit/>
          </a:bodyPr>
          <a:lstStyle/>
          <a:p>
            <a:r>
              <a:rPr lang="en-US" sz="1800" dirty="0" smtClean="0"/>
              <a:t>Set Operators:</a:t>
            </a:r>
          </a:p>
          <a:p>
            <a:pPr lvl="1"/>
            <a:r>
              <a:rPr lang="en-US" sz="1800" dirty="0" smtClean="0"/>
              <a:t>UNION ALL:</a:t>
            </a:r>
          </a:p>
          <a:p>
            <a:pPr lvl="2"/>
            <a:r>
              <a:rPr lang="en-US" sz="1800" dirty="0" smtClean="0"/>
              <a:t>operator simply unites the result sets of two SELECT queries, without eliminating duplicates from the combined result set.</a:t>
            </a:r>
          </a:p>
          <a:p>
            <a:pPr lvl="2"/>
            <a:r>
              <a:rPr lang="en-US" sz="1800" dirty="0" smtClean="0"/>
              <a:t>In addition, it doesn’t sorts the final result set in any order</a:t>
            </a:r>
            <a:r>
              <a:rPr lang="en-US" sz="4000" dirty="0" smtClean="0"/>
              <a:t>.</a:t>
            </a:r>
            <a:endParaRPr lang="en-US" sz="2000" dirty="0" smtClean="0"/>
          </a:p>
          <a:p>
            <a:pPr lvl="1"/>
            <a:r>
              <a:rPr lang="en-US" sz="1800" dirty="0" smtClean="0"/>
              <a:t>UNION :</a:t>
            </a:r>
          </a:p>
          <a:p>
            <a:pPr lvl="2"/>
            <a:r>
              <a:rPr lang="en-US" sz="1800" dirty="0" smtClean="0"/>
              <a:t>operator simply unites the result sets of two SELECT queries, eliminating duplicates from the combined result set.</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pic>
        <p:nvPicPr>
          <p:cNvPr id="4" name="Picture 3" descr="unionall.JPG"/>
          <p:cNvPicPr>
            <a:picLocks noChangeAspect="1"/>
          </p:cNvPicPr>
          <p:nvPr/>
        </p:nvPicPr>
        <p:blipFill>
          <a:blip r:embed="rId3"/>
          <a:srcRect t="18824"/>
          <a:stretch>
            <a:fillRect/>
          </a:stretch>
        </p:blipFill>
        <p:spPr>
          <a:xfrm>
            <a:off x="3692525" y="4470401"/>
            <a:ext cx="3762375" cy="1971675"/>
          </a:xfrm>
          <a:prstGeom prst="rect">
            <a:avLst/>
          </a:prstGeom>
        </p:spPr>
      </p:pic>
    </p:spTree>
    <p:extLst>
      <p:ext uri="{BB962C8B-B14F-4D97-AF65-F5344CB8AC3E}">
        <p14:creationId xmlns:p14="http://schemas.microsoft.com/office/powerpoint/2010/main" val="23827118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1130300"/>
            <a:ext cx="8661400" cy="5410200"/>
          </a:xfrm>
        </p:spPr>
        <p:txBody>
          <a:bodyPr>
            <a:normAutofit fontScale="62500" lnSpcReduction="20000"/>
          </a:bodyPr>
          <a:lstStyle/>
          <a:p>
            <a:r>
              <a:rPr lang="en-US" sz="5500" dirty="0" smtClean="0"/>
              <a:t>Set Operators:</a:t>
            </a:r>
          </a:p>
          <a:p>
            <a:pPr lvl="1"/>
            <a:r>
              <a:rPr lang="en-US" sz="5500" dirty="0" smtClean="0">
                <a:latin typeface="+mj-lt"/>
              </a:rPr>
              <a:t>UNION ALL</a:t>
            </a:r>
          </a:p>
          <a:p>
            <a:pPr lvl="2"/>
            <a:r>
              <a:rPr lang="en-US" sz="5500" dirty="0" smtClean="0">
                <a:latin typeface="+mj-lt"/>
              </a:rPr>
              <a:t>Example</a:t>
            </a: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a:latin typeface="+mj-lt"/>
            </a:endParaRPr>
          </a:p>
          <a:p>
            <a:pPr lvl="2"/>
            <a:endParaRPr lang="en-US" dirty="0" smtClean="0">
              <a:latin typeface="+mj-lt"/>
            </a:endParaRPr>
          </a:p>
          <a:p>
            <a:pPr lvl="2"/>
            <a:endParaRPr lang="en-US" dirty="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sz="5500" dirty="0" smtClean="0">
              <a:latin typeface="+mj-lt"/>
            </a:endParaRPr>
          </a:p>
          <a:p>
            <a:pPr lvl="2"/>
            <a:r>
              <a:rPr lang="en-US" sz="5500" dirty="0" smtClean="0">
                <a:latin typeface="+mj-lt"/>
              </a:rPr>
              <a:t>Ordering of the UNION ALL query result set can be achieved using positional ordering mechanism.</a:t>
            </a: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buNone/>
            </a:pPr>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2"/>
            <a:endParaRPr lang="en-US" dirty="0" smtClean="0">
              <a:latin typeface="+mj-lt"/>
            </a:endParaRPr>
          </a:p>
          <a:p>
            <a:pPr lvl="1"/>
            <a:endParaRPr lang="en-US" dirty="0" smtClean="0">
              <a:latin typeface="+mj-lt"/>
            </a:endParaRPr>
          </a:p>
          <a:p>
            <a:pPr lvl="1"/>
            <a:endParaRPr lang="en-US" dirty="0" smtClean="0">
              <a:latin typeface="+mj-lt"/>
            </a:endParaRPr>
          </a:p>
          <a:p>
            <a:pPr lvl="1"/>
            <a:endParaRPr lang="en-US" dirty="0" smtClean="0">
              <a:latin typeface="+mj-lt"/>
            </a:endParaRPr>
          </a:p>
          <a:p>
            <a:pPr lvl="1"/>
            <a:endParaRPr lang="en-US" dirty="0" smtClean="0">
              <a:latin typeface="+mj-lt"/>
            </a:endParaRPr>
          </a:p>
          <a:p>
            <a:pPr lvl="1"/>
            <a:endParaRPr lang="en-US" dirty="0" smtClean="0">
              <a:latin typeface="+mj-lt"/>
            </a:endParaRPr>
          </a:p>
          <a:p>
            <a:pPr lvl="1"/>
            <a:endParaRPr lang="en-US" dirty="0" smtClean="0">
              <a:latin typeface="+mj-lt"/>
            </a:endParaRPr>
          </a:p>
          <a:p>
            <a:pPr lvl="1"/>
            <a:endParaRPr lang="en-US" dirty="0" smtClean="0">
              <a:latin typeface="+mj-lt"/>
            </a:endParaRPr>
          </a:p>
          <a:p>
            <a:pPr lvl="2"/>
            <a:endParaRPr lang="en-US" dirty="0" smtClean="0">
              <a:latin typeface="+mj-lt"/>
            </a:endParaRPr>
          </a:p>
          <a:p>
            <a:pPr lvl="1"/>
            <a:endParaRPr lang="en-US" dirty="0" smtClean="0">
              <a:latin typeface="+mj-lt"/>
            </a:endParaRPr>
          </a:p>
          <a:p>
            <a:pPr lvl="2"/>
            <a:endParaRPr lang="en-US" dirty="0" smtClean="0">
              <a:latin typeface="+mj-lt"/>
            </a:endParaRPr>
          </a:p>
          <a:p>
            <a:pPr lvl="1"/>
            <a:endParaRPr lang="en-US" dirty="0" smtClean="0">
              <a:latin typeface="+mj-lt"/>
            </a:endParaRPr>
          </a:p>
          <a:p>
            <a:pPr lvl="1"/>
            <a:endParaRPr lang="en-US" dirty="0" smtClean="0">
              <a:latin typeface="+mj-lt"/>
            </a:endParaRPr>
          </a:p>
          <a:p>
            <a:pPr lvl="2">
              <a:buNone/>
            </a:pPr>
            <a:endParaRPr lang="en-US" dirty="0" smtClean="0">
              <a:latin typeface="+mj-lt"/>
            </a:endParaRPr>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
        <p:nvSpPr>
          <p:cNvPr id="7" name="Rounded Rectangle 6"/>
          <p:cNvSpPr/>
          <p:nvPr/>
        </p:nvSpPr>
        <p:spPr bwMode="auto">
          <a:xfrm>
            <a:off x="939800" y="2616200"/>
            <a:ext cx="7086600" cy="2438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tabLst>
                <a:tab pos="1200150" algn="l"/>
              </a:tabLst>
            </a:pPr>
            <a:r>
              <a:rPr lang="en-US" dirty="0">
                <a:solidFill>
                  <a:schemeClr val="tx1">
                    <a:lumMod val="95000"/>
                    <a:lumOff val="5000"/>
                  </a:schemeClr>
                </a:solidFill>
                <a:latin typeface="+mj-lt"/>
                <a:cs typeface="Times New Roman" pitchFamily="18" charset="0"/>
              </a:rPr>
              <a:t>SELECT JOB_ID </a:t>
            </a:r>
          </a:p>
          <a:p>
            <a:pPr>
              <a:tabLst>
                <a:tab pos="1200150" algn="l"/>
              </a:tabLst>
            </a:pPr>
            <a:r>
              <a:rPr lang="en-US" dirty="0">
                <a:solidFill>
                  <a:schemeClr val="tx1">
                    <a:lumMod val="95000"/>
                    <a:lumOff val="5000"/>
                  </a:schemeClr>
                </a:solidFill>
                <a:latin typeface="+mj-lt"/>
                <a:cs typeface="Times New Roman" pitchFamily="18" charset="0"/>
              </a:rPr>
              <a:t>FROM EMPLOYEEs </a:t>
            </a:r>
          </a:p>
          <a:p>
            <a:pPr>
              <a:tabLst>
                <a:tab pos="1200150" algn="l"/>
              </a:tabLst>
            </a:pPr>
            <a:r>
              <a:rPr lang="en-US" dirty="0">
                <a:solidFill>
                  <a:schemeClr val="tx1">
                    <a:lumMod val="95000"/>
                    <a:lumOff val="5000"/>
                  </a:schemeClr>
                </a:solidFill>
                <a:latin typeface="+mj-lt"/>
                <a:cs typeface="Times New Roman" pitchFamily="18" charset="0"/>
              </a:rPr>
              <a:t>WHERE DEPARTMENT_ID = 10</a:t>
            </a:r>
          </a:p>
          <a:p>
            <a:pPr>
              <a:tabLst>
                <a:tab pos="1200150" algn="l"/>
              </a:tabLst>
            </a:pPr>
            <a:r>
              <a:rPr lang="en-US" dirty="0">
                <a:solidFill>
                  <a:schemeClr val="tx1">
                    <a:lumMod val="95000"/>
                    <a:lumOff val="5000"/>
                  </a:schemeClr>
                </a:solidFill>
                <a:latin typeface="+mj-lt"/>
                <a:cs typeface="Times New Roman" pitchFamily="18" charset="0"/>
              </a:rPr>
              <a:t>UNION ALL </a:t>
            </a:r>
          </a:p>
          <a:p>
            <a:pPr>
              <a:tabLst>
                <a:tab pos="1200150" algn="l"/>
              </a:tabLst>
            </a:pPr>
            <a:r>
              <a:rPr lang="en-US" dirty="0">
                <a:solidFill>
                  <a:schemeClr val="tx1">
                    <a:lumMod val="95000"/>
                    <a:lumOff val="5000"/>
                  </a:schemeClr>
                </a:solidFill>
                <a:latin typeface="+mj-lt"/>
                <a:cs typeface="Times New Roman" pitchFamily="18" charset="0"/>
              </a:rPr>
              <a:t>SELECT JOB_ID </a:t>
            </a:r>
          </a:p>
          <a:p>
            <a:pPr>
              <a:tabLst>
                <a:tab pos="1200150" algn="l"/>
              </a:tabLst>
            </a:pPr>
            <a:r>
              <a:rPr lang="en-US" dirty="0">
                <a:solidFill>
                  <a:schemeClr val="tx1">
                    <a:lumMod val="95000"/>
                    <a:lumOff val="5000"/>
                  </a:schemeClr>
                </a:solidFill>
                <a:latin typeface="+mj-lt"/>
                <a:cs typeface="Times New Roman" pitchFamily="18" charset="0"/>
              </a:rPr>
              <a:t>FROM EMPLOYEEs </a:t>
            </a:r>
          </a:p>
          <a:p>
            <a:pPr>
              <a:tabLst>
                <a:tab pos="1200150" algn="l"/>
              </a:tabLst>
            </a:pPr>
            <a:r>
              <a:rPr lang="en-US" dirty="0">
                <a:solidFill>
                  <a:schemeClr val="tx1">
                    <a:lumMod val="95000"/>
                    <a:lumOff val="5000"/>
                  </a:schemeClr>
                </a:solidFill>
                <a:latin typeface="+mj-lt"/>
                <a:cs typeface="Times New Roman" pitchFamily="18" charset="0"/>
              </a:rPr>
              <a:t>WHERE DEPARTMENT_ID = 20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mj-lt"/>
              <a:cs typeface="Times New Roman" pitchFamily="18" charset="0"/>
            </a:endParaRPr>
          </a:p>
        </p:txBody>
      </p:sp>
    </p:spTree>
    <p:extLst>
      <p:ext uri="{BB962C8B-B14F-4D97-AF65-F5344CB8AC3E}">
        <p14:creationId xmlns:p14="http://schemas.microsoft.com/office/powerpoint/2010/main" val="24279869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1092200"/>
            <a:ext cx="8661400" cy="5410200"/>
          </a:xfrm>
        </p:spPr>
        <p:txBody>
          <a:bodyPr>
            <a:noAutofit/>
          </a:bodyPr>
          <a:lstStyle/>
          <a:p>
            <a:r>
              <a:rPr lang="en-US" sz="1800" dirty="0" smtClean="0"/>
              <a:t>Set Operators:</a:t>
            </a:r>
          </a:p>
          <a:p>
            <a:pPr lvl="1"/>
            <a:r>
              <a:rPr lang="en-US" sz="1800" dirty="0" smtClean="0">
                <a:latin typeface="+mj-lt"/>
              </a:rPr>
              <a:t>UNION ALL</a:t>
            </a:r>
          </a:p>
          <a:p>
            <a:pPr lvl="2"/>
            <a:r>
              <a:rPr lang="en-US" sz="1800" dirty="0" smtClean="0">
                <a:latin typeface="+mj-lt"/>
              </a:rPr>
              <a:t>Order BY Clause in Set Operation</a:t>
            </a:r>
          </a:p>
          <a:p>
            <a:pPr lvl="2"/>
            <a:r>
              <a:rPr lang="en-US" sz="1800" dirty="0" smtClean="0">
                <a:latin typeface="+mj-lt"/>
              </a:rPr>
              <a:t>Example :</a:t>
            </a: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r>
              <a:rPr lang="en-US" sz="1800" dirty="0" smtClean="0">
                <a:latin typeface="+mj-lt"/>
              </a:rPr>
              <a:t>If you omit the ORDER BY, then by default the output will be sorted in the ascending order of </a:t>
            </a:r>
            <a:r>
              <a:rPr lang="en-US" sz="1800" dirty="0" err="1" smtClean="0">
                <a:latin typeface="+mj-lt"/>
              </a:rPr>
              <a:t>employee_id</a:t>
            </a:r>
            <a:r>
              <a:rPr lang="en-US" sz="1800" dirty="0" smtClean="0">
                <a:latin typeface="+mj-lt"/>
              </a:rPr>
              <a:t>. You cannot use the columns from the second query to sort the output.</a:t>
            </a:r>
            <a:br>
              <a:rPr lang="en-US" sz="1800" dirty="0" smtClean="0">
                <a:latin typeface="+mj-lt"/>
              </a:rPr>
            </a:br>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buNone/>
            </a:pPr>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2"/>
            <a:endParaRPr lang="en-US" sz="18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1"/>
            <a:endParaRPr lang="en-US" sz="2000" dirty="0" smtClean="0">
              <a:latin typeface="+mj-lt"/>
            </a:endParaRPr>
          </a:p>
          <a:p>
            <a:pPr lvl="2"/>
            <a:endParaRPr lang="en-US" sz="1800" dirty="0" smtClean="0">
              <a:latin typeface="+mj-lt"/>
            </a:endParaRPr>
          </a:p>
          <a:p>
            <a:pPr lvl="1"/>
            <a:endParaRPr lang="en-US" sz="2000" dirty="0" smtClean="0">
              <a:latin typeface="+mj-lt"/>
            </a:endParaRPr>
          </a:p>
          <a:p>
            <a:pPr lvl="2"/>
            <a:endParaRPr lang="en-US" sz="1800" dirty="0" smtClean="0">
              <a:latin typeface="+mj-lt"/>
            </a:endParaRPr>
          </a:p>
          <a:p>
            <a:pPr lvl="1"/>
            <a:endParaRPr lang="en-US" sz="2000" dirty="0" smtClean="0">
              <a:latin typeface="+mj-lt"/>
            </a:endParaRPr>
          </a:p>
          <a:p>
            <a:pPr lvl="1"/>
            <a:endParaRPr lang="en-US" sz="2000" dirty="0" smtClean="0">
              <a:latin typeface="+mj-lt"/>
            </a:endParaRPr>
          </a:p>
          <a:p>
            <a:pPr lvl="2">
              <a:buNone/>
            </a:pPr>
            <a:endParaRPr lang="en-US" sz="1800" dirty="0" smtClean="0">
              <a:latin typeface="+mj-lt"/>
            </a:endParaRPr>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
        <p:nvSpPr>
          <p:cNvPr id="7" name="Rounded Rectangle 6"/>
          <p:cNvSpPr/>
          <p:nvPr/>
        </p:nvSpPr>
        <p:spPr bwMode="auto">
          <a:xfrm>
            <a:off x="732970" y="2768600"/>
            <a:ext cx="9503230" cy="2057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tabLst>
                <a:tab pos="1200150" algn="l"/>
              </a:tabLst>
            </a:pPr>
            <a:r>
              <a:rPr lang="en-US" dirty="0">
                <a:solidFill>
                  <a:schemeClr val="tx1">
                    <a:lumMod val="95000"/>
                    <a:lumOff val="5000"/>
                  </a:schemeClr>
                </a:solidFill>
                <a:latin typeface="+mj-lt"/>
                <a:cs typeface="Times New Roman" pitchFamily="18" charset="0"/>
              </a:rPr>
              <a:t>SELECT </a:t>
            </a:r>
            <a:r>
              <a:rPr lang="en-US" dirty="0" err="1">
                <a:solidFill>
                  <a:schemeClr val="tx1">
                    <a:lumMod val="95000"/>
                    <a:lumOff val="5000"/>
                  </a:schemeClr>
                </a:solidFill>
                <a:latin typeface="+mj-lt"/>
                <a:cs typeface="Times New Roman" pitchFamily="18" charset="0"/>
              </a:rPr>
              <a:t>employee_id</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job_id,salary</a:t>
            </a:r>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FROM employees</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UNION</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SELECT </a:t>
            </a:r>
            <a:r>
              <a:rPr lang="en-US" dirty="0" err="1">
                <a:solidFill>
                  <a:schemeClr val="tx1">
                    <a:lumMod val="95000"/>
                    <a:lumOff val="5000"/>
                  </a:schemeClr>
                </a:solidFill>
                <a:latin typeface="+mj-lt"/>
                <a:cs typeface="Times New Roman" pitchFamily="18" charset="0"/>
              </a:rPr>
              <a:t>employee_id</a:t>
            </a:r>
            <a:r>
              <a:rPr lang="en-US" dirty="0">
                <a:solidFill>
                  <a:schemeClr val="tx1">
                    <a:lumMod val="95000"/>
                    <a:lumOff val="5000"/>
                  </a:schemeClr>
                </a:solidFill>
                <a:latin typeface="+mj-lt"/>
                <a:cs typeface="Times New Roman" pitchFamily="18" charset="0"/>
              </a:rPr>
              <a:t>, job_id,0</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FROM </a:t>
            </a:r>
            <a:r>
              <a:rPr lang="en-US" dirty="0" err="1">
                <a:solidFill>
                  <a:schemeClr val="tx1">
                    <a:lumMod val="95000"/>
                    <a:lumOff val="5000"/>
                  </a:schemeClr>
                </a:solidFill>
                <a:latin typeface="+mj-lt"/>
                <a:cs typeface="Times New Roman" pitchFamily="18" charset="0"/>
              </a:rPr>
              <a:t>job_history</a:t>
            </a:r>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ORDER BY 2;</a:t>
            </a:r>
            <a:br>
              <a:rPr lang="en-US" dirty="0">
                <a:solidFill>
                  <a:schemeClr val="tx1">
                    <a:lumMod val="95000"/>
                    <a:lumOff val="5000"/>
                  </a:schemeClr>
                </a:solidFill>
                <a:latin typeface="+mj-lt"/>
                <a:cs typeface="Times New Roman" pitchFamily="18" charset="0"/>
              </a:rPr>
            </a:br>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p:txBody>
      </p:sp>
    </p:spTree>
    <p:extLst>
      <p:ext uri="{BB962C8B-B14F-4D97-AF65-F5344CB8AC3E}">
        <p14:creationId xmlns:p14="http://schemas.microsoft.com/office/powerpoint/2010/main" val="307113851"/>
      </p:ext>
    </p:extLst>
  </p:cSld>
  <p:clrMapOvr>
    <a:masterClrMapping/>
  </p:clrMapOvr>
  <p:timing>
    <p:tnLst>
      <p:par>
        <p:cTn id="1" dur="indefinite" restart="never" nodeType="tmRoot"/>
      </p:par>
    </p:tnLst>
  </p:timing>
</p:sld>
</file>

<file path=ppt/theme/theme1.xml><?xml version="1.0" encoding="utf-8"?>
<a:theme xmlns:a="http://schemas.openxmlformats.org/drawingml/2006/main" name="Atos Syntel">
  <a:themeElements>
    <a:clrScheme name="Atos-Syntel">
      <a:dk1>
        <a:sysClr val="windowText" lastClr="000000"/>
      </a:dk1>
      <a:lt1>
        <a:sysClr val="window" lastClr="FFFFFF"/>
      </a:lt1>
      <a:dk2>
        <a:srgbClr val="3F9C35"/>
      </a:dk2>
      <a:lt2>
        <a:srgbClr val="808080"/>
      </a:lt2>
      <a:accent1>
        <a:srgbClr val="0066A1"/>
      </a:accent1>
      <a:accent2>
        <a:srgbClr val="FF6319"/>
      </a:accent2>
      <a:accent3>
        <a:srgbClr val="AEA400"/>
      </a:accent3>
      <a:accent4>
        <a:srgbClr val="6639B7"/>
      </a:accent4>
      <a:accent5>
        <a:srgbClr val="A626AA"/>
      </a:accent5>
      <a:accent6>
        <a:srgbClr val="00B2A9"/>
      </a:accent6>
      <a:hlink>
        <a:srgbClr val="000000"/>
      </a:hlink>
      <a:folHlink>
        <a:srgbClr val="0563C1"/>
      </a:folHlink>
    </a:clrScheme>
    <a:fontScheme name="Custom 2">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 Syntel Template_eff_July2019" id="{A0C45F90-0FAE-4AB0-8898-6C9B0DC173A7}" vid="{8B424270-9E88-4C05-9582-081C10337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TotalTime>
  <Words>2397</Words>
  <Application>Microsoft Office PowerPoint</Application>
  <PresentationFormat>Widescreen</PresentationFormat>
  <Paragraphs>1123</Paragraphs>
  <Slides>52</Slides>
  <Notes>49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Arial</vt:lpstr>
      <vt:lpstr>Calibri</vt:lpstr>
      <vt:lpstr>Lucida Sans Unicode</vt:lpstr>
      <vt:lpstr>Papyrus</vt:lpstr>
      <vt:lpstr>Stag Sans Light</vt:lpstr>
      <vt:lpstr>Times New Roman</vt:lpstr>
      <vt:lpstr>Verdana</vt:lpstr>
      <vt:lpstr>Wingdings</vt:lpstr>
      <vt:lpstr>Atos Syntel</vt:lpstr>
      <vt:lpstr>PowerPoint Presentation</vt:lpstr>
      <vt:lpstr>Version Control and Revision History</vt:lpstr>
      <vt:lpstr>Iconic Representations.......</vt:lpstr>
      <vt:lpstr>Objectives</vt:lpstr>
      <vt:lpstr>Oracle 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Oracle 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Oracle 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Recap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Mane, Manisha</dc:creator>
  <cp:lastModifiedBy>syntel</cp:lastModifiedBy>
  <cp:revision>64</cp:revision>
  <dcterms:created xsi:type="dcterms:W3CDTF">2018-07-06T10:28:18Z</dcterms:created>
  <dcterms:modified xsi:type="dcterms:W3CDTF">2019-11-14T08:38:48Z</dcterms:modified>
</cp:coreProperties>
</file>