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93" r:id="rId1"/>
  </p:sldMasterIdLst>
  <p:notesMasterIdLst>
    <p:notesMasterId r:id="rId35"/>
  </p:notesMasterIdLst>
  <p:handoutMasterIdLst>
    <p:handoutMasterId r:id="rId36"/>
  </p:handoutMasterIdLst>
  <p:sldIdLst>
    <p:sldId id="953" r:id="rId2"/>
    <p:sldId id="1207" r:id="rId3"/>
    <p:sldId id="1019" r:id="rId4"/>
    <p:sldId id="1020" r:id="rId5"/>
    <p:sldId id="1156" r:id="rId6"/>
    <p:sldId id="1180" r:id="rId7"/>
    <p:sldId id="1181" r:id="rId8"/>
    <p:sldId id="1182" r:id="rId9"/>
    <p:sldId id="1186" r:id="rId10"/>
    <p:sldId id="1183" r:id="rId11"/>
    <p:sldId id="1185" r:id="rId12"/>
    <p:sldId id="1184" r:id="rId13"/>
    <p:sldId id="1188" r:id="rId14"/>
    <p:sldId id="1189" r:id="rId15"/>
    <p:sldId id="1190" r:id="rId16"/>
    <p:sldId id="1191" r:id="rId17"/>
    <p:sldId id="1115" r:id="rId18"/>
    <p:sldId id="1192" r:id="rId19"/>
    <p:sldId id="1193" r:id="rId20"/>
    <p:sldId id="1194" r:id="rId21"/>
    <p:sldId id="1195" r:id="rId22"/>
    <p:sldId id="1196" r:id="rId23"/>
    <p:sldId id="1197" r:id="rId24"/>
    <p:sldId id="1198" r:id="rId25"/>
    <p:sldId id="1199" r:id="rId26"/>
    <p:sldId id="1200" r:id="rId27"/>
    <p:sldId id="1201" r:id="rId28"/>
    <p:sldId id="1202" r:id="rId29"/>
    <p:sldId id="1203" r:id="rId30"/>
    <p:sldId id="1204" r:id="rId31"/>
    <p:sldId id="1205" r:id="rId32"/>
    <p:sldId id="1206" r:id="rId33"/>
    <p:sldId id="1208" r:id="rId34"/>
  </p:sldIdLst>
  <p:sldSz cx="9144000" cy="6858000" type="screen4x3"/>
  <p:notesSz cx="6845300" cy="9396413"/>
  <p:defaultTextStyle>
    <a:defPPr>
      <a:defRPr lang="en-US"/>
    </a:defPPr>
    <a:lvl1pPr algn="l" rtl="0" eaLnBrk="0" fontAlgn="base" hangingPunct="0">
      <a:spcBef>
        <a:spcPct val="0"/>
      </a:spcBef>
      <a:spcAft>
        <a:spcPct val="0"/>
      </a:spcAft>
      <a:defRPr sz="2000" b="1"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000" b="1"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000" b="1"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000" b="1"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000" b="1" kern="1200">
        <a:solidFill>
          <a:schemeClr val="tx1"/>
        </a:solidFill>
        <a:latin typeface="Lucida Console" pitchFamily="49" charset="0"/>
        <a:ea typeface="+mn-ea"/>
        <a:cs typeface="+mn-cs"/>
      </a:defRPr>
    </a:lvl5pPr>
    <a:lvl6pPr marL="2286000" algn="l" defTabSz="914400" rtl="0" eaLnBrk="1" latinLnBrk="0" hangingPunct="1">
      <a:defRPr sz="2000" b="1" kern="1200">
        <a:solidFill>
          <a:schemeClr val="tx1"/>
        </a:solidFill>
        <a:latin typeface="Lucida Console" pitchFamily="49" charset="0"/>
        <a:ea typeface="+mn-ea"/>
        <a:cs typeface="+mn-cs"/>
      </a:defRPr>
    </a:lvl6pPr>
    <a:lvl7pPr marL="2743200" algn="l" defTabSz="914400" rtl="0" eaLnBrk="1" latinLnBrk="0" hangingPunct="1">
      <a:defRPr sz="2000" b="1" kern="1200">
        <a:solidFill>
          <a:schemeClr val="tx1"/>
        </a:solidFill>
        <a:latin typeface="Lucida Console" pitchFamily="49" charset="0"/>
        <a:ea typeface="+mn-ea"/>
        <a:cs typeface="+mn-cs"/>
      </a:defRPr>
    </a:lvl7pPr>
    <a:lvl8pPr marL="3200400" algn="l" defTabSz="914400" rtl="0" eaLnBrk="1" latinLnBrk="0" hangingPunct="1">
      <a:defRPr sz="2000" b="1" kern="1200">
        <a:solidFill>
          <a:schemeClr val="tx1"/>
        </a:solidFill>
        <a:latin typeface="Lucida Console" pitchFamily="49" charset="0"/>
        <a:ea typeface="+mn-ea"/>
        <a:cs typeface="+mn-cs"/>
      </a:defRPr>
    </a:lvl8pPr>
    <a:lvl9pPr marL="3657600" algn="l" defTabSz="914400" rtl="0" eaLnBrk="1" latinLnBrk="0" hangingPunct="1">
      <a:defRPr sz="2000" b="1"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93" autoAdjust="0"/>
    <p:restoredTop sz="81720" autoAdjust="0"/>
  </p:normalViewPr>
  <p:slideViewPr>
    <p:cSldViewPr>
      <p:cViewPr varScale="1">
        <p:scale>
          <a:sx n="100" d="100"/>
          <a:sy n="100" d="100"/>
        </p:scale>
        <p:origin x="78" y="28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2994"/>
    </p:cViewPr>
  </p:sorterViewPr>
  <p:notesViewPr>
    <p:cSldViewPr>
      <p:cViewPr>
        <p:scale>
          <a:sx n="66" d="100"/>
          <a:sy n="66" d="100"/>
        </p:scale>
        <p:origin x="-1524" y="756"/>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charset="0"/>
              </a:defRPr>
            </a:lvl1pPr>
          </a:lstStyle>
          <a:p>
            <a:pPr>
              <a:defRPr/>
            </a:pPr>
            <a:endParaRPr lang="en-US" altLang="en-US" dirty="0"/>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charset="0"/>
              </a:defRPr>
            </a:lvl1pPr>
          </a:lstStyle>
          <a:p>
            <a:pPr>
              <a:defRPr/>
            </a:pPr>
            <a:r>
              <a:rPr lang="en-US" dirty="0" smtClean="0"/>
              <a:t>Aug 2012</a:t>
            </a:r>
            <a:endParaRPr lang="en-US" altLang="en-US" dirty="0"/>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charset="0"/>
              </a:defRPr>
            </a:lvl1pPr>
          </a:lstStyle>
          <a:p>
            <a:pPr>
              <a:defRPr/>
            </a:pPr>
            <a:fld id="{7F15C8D0-6729-4903-A89C-88821C2FACE7}" type="slidenum">
              <a:rPr lang="en-US" altLang="en-US"/>
              <a:pPr>
                <a:defRPr/>
              </a:pPr>
              <a:t>‹#›</a:t>
            </a:fld>
            <a:endParaRPr lang="en-US" altLang="en-US" dirty="0"/>
          </a:p>
        </p:txBody>
      </p:sp>
    </p:spTree>
    <p:extLst>
      <p:ext uri="{BB962C8B-B14F-4D97-AF65-F5344CB8AC3E}">
        <p14:creationId xmlns:p14="http://schemas.microsoft.com/office/powerpoint/2010/main" val="489432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New Roman" pitchFamily="18" charset="0"/>
              </a:defRPr>
            </a:lvl1pPr>
          </a:lstStyle>
          <a:p>
            <a:pPr>
              <a:defRPr/>
            </a:pPr>
            <a:endParaRPr lang="en-US" dirty="0"/>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New Roman" pitchFamily="18" charset="0"/>
              </a:defRPr>
            </a:lvl1pPr>
          </a:lstStyle>
          <a:p>
            <a:pPr>
              <a:defRPr/>
            </a:pPr>
            <a:fld id="{9C898F72-69C2-42F3-968D-9E63646F8D15}" type="datetime1">
              <a:rPr lang="en-US"/>
              <a:pPr>
                <a:defRPr/>
              </a:pPr>
              <a:t>11/13/2019</a:t>
            </a:fld>
            <a:endParaRPr lang="en-US" dirty="0"/>
          </a:p>
        </p:txBody>
      </p:sp>
      <p:sp>
        <p:nvSpPr>
          <p:cNvPr id="49156"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New Roman" pitchFamily="18" charset="0"/>
              </a:defRPr>
            </a:lvl1pPr>
          </a:lstStyle>
          <a:p>
            <a:pPr>
              <a:defRPr/>
            </a:pPr>
            <a:fld id="{135A4532-4A94-4754-A63D-D3D2A5F3E4AE}" type="slidenum">
              <a:rPr lang="en-US"/>
              <a:pPr>
                <a:defRPr/>
              </a:pPr>
              <a:t>‹#›</a:t>
            </a:fld>
            <a:endParaRPr lang="en-US" dirty="0"/>
          </a:p>
        </p:txBody>
      </p:sp>
    </p:spTree>
    <p:extLst>
      <p:ext uri="{BB962C8B-B14F-4D97-AF65-F5344CB8AC3E}">
        <p14:creationId xmlns:p14="http://schemas.microsoft.com/office/powerpoint/2010/main" val="1013395097"/>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file:///D:\Study%20Material\Oracle\ReferanceMaterial\DOC\server803\A54654_01\02_funds.htm" TargetMode="External"/><Relationship Id="rId7" Type="http://schemas.openxmlformats.org/officeDocument/2006/relationships/hyperlink" Target="file:///D:\Study%20Material\Oracle\ReferanceMaterial\DOC\server803\A54654_01\16_char.ht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file:///D:\Study%20Material\Oracle\ReferanceMaterial\DOC\server803\A54642_01\toc.htm" TargetMode="External"/><Relationship Id="rId5" Type="http://schemas.openxmlformats.org/officeDocument/2006/relationships/hyperlink" Target="file:///D:\Study%20Material\Oracle\ReferanceMaterial\DOC\server803\A54654_01\05_oracl.htm" TargetMode="External"/><Relationship Id="rId4" Type="http://schemas.openxmlformats.org/officeDocument/2006/relationships/hyperlink" Target="file:///D:\Study%20Material\Oracle\ReferanceMaterial\DOC\server803\A54647_01\toc.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7.wmf"/><Relationship Id="rId4" Type="http://schemas.openxmlformats.org/officeDocument/2006/relationships/oleObject" Target="../embeddings/oleObject1.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8.wmf"/><Relationship Id="rId4" Type="http://schemas.openxmlformats.org/officeDocument/2006/relationships/oleObject" Target="../embeddings/oleObject2.bin"/></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2713230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373981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648161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3093921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089025" y="715963"/>
            <a:ext cx="4670425" cy="3503612"/>
          </a:xfrm>
          <a:ln/>
        </p:spPr>
      </p:sp>
      <p:sp>
        <p:nvSpPr>
          <p:cNvPr id="3" name="Notes Placeholder 2"/>
          <p:cNvSpPr>
            <a:spLocks noGrp="1"/>
          </p:cNvSpPr>
          <p:nvPr>
            <p:ph type="body" idx="1"/>
          </p:nvPr>
        </p:nvSpPr>
        <p:spPr/>
        <p:txBody>
          <a:bodyPr>
            <a:normAutofit fontScale="25000" lnSpcReduction="20000"/>
          </a:bodyPr>
          <a:lstStyle/>
          <a:p>
            <a:pPr>
              <a:defRPr/>
            </a:pPr>
            <a:r>
              <a:rPr lang="en-US" b="1" dirty="0" smtClean="0"/>
              <a:t>Number Types</a:t>
            </a:r>
          </a:p>
          <a:p>
            <a:pPr>
              <a:defRPr/>
            </a:pPr>
            <a:r>
              <a:rPr lang="en-US" dirty="0" smtClean="0"/>
              <a:t>Number types allow you to store numeric data (integers, real numbers, and floating-point numbers), represent quantities, and do calculations. </a:t>
            </a:r>
          </a:p>
          <a:p>
            <a:pPr>
              <a:defRPr/>
            </a:pPr>
            <a:r>
              <a:rPr lang="en-US" b="1" dirty="0" smtClean="0"/>
              <a:t>BINARY_INTEGER</a:t>
            </a:r>
          </a:p>
          <a:p>
            <a:pPr>
              <a:defRPr/>
            </a:pPr>
            <a:r>
              <a:rPr lang="en-US" dirty="0" smtClean="0"/>
              <a:t>You use the BINARY_INTEGER </a:t>
            </a:r>
            <a:r>
              <a:rPr lang="en-US" dirty="0" err="1" smtClean="0"/>
              <a:t>datatype</a:t>
            </a:r>
            <a:r>
              <a:rPr lang="en-US" dirty="0" smtClean="0"/>
              <a:t> to store signed integers. Its magnitude range is -2147483647 .. 2147483647. Like PLS_INTEGER values, BINARY_INTEGER values require less storage than NUMBER values. However, most BINARY_INTEGER operations are slower than PLS_INTEGER operations. (See </a:t>
            </a:r>
            <a:r>
              <a:rPr lang="en-US" dirty="0" smtClean="0">
                <a:hlinkClick r:id="rId3" action="ppaction://hlinkfile"/>
              </a:rPr>
              <a:t>"PLS_INTEGER" on page 2-13</a:t>
            </a:r>
            <a:r>
              <a:rPr lang="en-US" dirty="0" smtClean="0"/>
              <a:t>.) </a:t>
            </a:r>
          </a:p>
          <a:p>
            <a:pPr>
              <a:defRPr/>
            </a:pPr>
            <a:r>
              <a:rPr lang="en-US" b="1" dirty="0" smtClean="0"/>
              <a:t>Subtypes</a:t>
            </a:r>
          </a:p>
          <a:p>
            <a:pPr>
              <a:defRPr/>
            </a:pPr>
            <a:r>
              <a:rPr lang="en-US" dirty="0" smtClean="0"/>
              <a:t>A </a:t>
            </a:r>
            <a:r>
              <a:rPr lang="en-US" i="1" dirty="0" smtClean="0"/>
              <a:t>base type</a:t>
            </a:r>
            <a:r>
              <a:rPr lang="en-US" dirty="0" smtClean="0"/>
              <a:t> is the </a:t>
            </a:r>
            <a:r>
              <a:rPr lang="en-US" dirty="0" err="1" smtClean="0"/>
              <a:t>datatype</a:t>
            </a:r>
            <a:r>
              <a:rPr lang="en-US" dirty="0" smtClean="0"/>
              <a:t> from which a subtype is derived. A </a:t>
            </a:r>
            <a:r>
              <a:rPr lang="en-US" i="1" dirty="0" smtClean="0"/>
              <a:t>subtype</a:t>
            </a:r>
            <a:r>
              <a:rPr lang="en-US" dirty="0" smtClean="0"/>
              <a:t> associates a base type with a constraint and so defines a subset of values. For your convenience, PL/SQL predefines the following BINARY_INTEGER subtypes: </a:t>
            </a:r>
          </a:p>
          <a:p>
            <a:pPr>
              <a:defRPr/>
            </a:pPr>
            <a:r>
              <a:rPr lang="en-US" dirty="0" smtClean="0"/>
              <a:t>NATURAL</a:t>
            </a:r>
            <a:br>
              <a:rPr lang="en-US" dirty="0" smtClean="0"/>
            </a:br>
            <a:r>
              <a:rPr lang="en-US" dirty="0" smtClean="0"/>
              <a:t>NATURALN </a:t>
            </a:r>
            <a:br>
              <a:rPr lang="en-US" dirty="0" smtClean="0"/>
            </a:br>
            <a:r>
              <a:rPr lang="en-US" dirty="0" smtClean="0"/>
              <a:t>POSITIVE </a:t>
            </a:r>
            <a:br>
              <a:rPr lang="en-US" dirty="0" smtClean="0"/>
            </a:br>
            <a:r>
              <a:rPr lang="en-US" dirty="0" smtClean="0"/>
              <a:t>POSITIVEN </a:t>
            </a:r>
            <a:br>
              <a:rPr lang="en-US" dirty="0" smtClean="0"/>
            </a:br>
            <a:r>
              <a:rPr lang="en-US" dirty="0" smtClean="0"/>
              <a:t>SIGNTYPE The subtypes NATURAL and POSITIVE let you restrict an integer variable to non-negative or positive values, respectively. NATURALN and POSITIVEN prevent the assigning of nulls to an integer variable. SIGNTYPE lets you restrict an integer variable to the values -1, 0, and 1, which is useful in programming tri-state logic. </a:t>
            </a:r>
          </a:p>
          <a:p>
            <a:pPr>
              <a:defRPr/>
            </a:pPr>
            <a:r>
              <a:rPr lang="en-US" b="1" dirty="0" smtClean="0"/>
              <a:t>NUMBER</a:t>
            </a:r>
          </a:p>
          <a:p>
            <a:pPr>
              <a:defRPr/>
            </a:pPr>
            <a:r>
              <a:rPr lang="en-US" dirty="0" smtClean="0"/>
              <a:t>You use the NUMBER </a:t>
            </a:r>
            <a:r>
              <a:rPr lang="en-US" dirty="0" err="1" smtClean="0"/>
              <a:t>datatype</a:t>
            </a:r>
            <a:r>
              <a:rPr lang="en-US" dirty="0" smtClean="0"/>
              <a:t> to store fixed or floating-point numbers of virtually any size. You can specify </a:t>
            </a:r>
            <a:r>
              <a:rPr lang="en-US" i="1" dirty="0" smtClean="0"/>
              <a:t>precision</a:t>
            </a:r>
            <a:r>
              <a:rPr lang="en-US" dirty="0" smtClean="0"/>
              <a:t>, which is the total number of digits, and </a:t>
            </a:r>
            <a:r>
              <a:rPr lang="en-US" i="1" dirty="0" smtClean="0"/>
              <a:t>scale</a:t>
            </a:r>
            <a:r>
              <a:rPr lang="en-US" dirty="0" smtClean="0"/>
              <a:t>, which determines where rounding occurs. The syntax follows: </a:t>
            </a:r>
          </a:p>
          <a:p>
            <a:pPr>
              <a:defRPr/>
            </a:pPr>
            <a:r>
              <a:rPr lang="en-US" dirty="0" smtClean="0"/>
              <a:t>NUMBER[(precision, scale)] You cannot use constants or variables to specify precision and scale; you must use integer literals. The maximum precision of a NUMBER value is 38 decimal digits; the magnitude range is 1.0E-130 .. 9.99E125. If you do not specify the precision, it defaults to 38 or the maximum supported by your system, whichever is less. </a:t>
            </a:r>
          </a:p>
          <a:p>
            <a:pPr>
              <a:defRPr/>
            </a:pPr>
            <a:r>
              <a:rPr lang="en-US" dirty="0" smtClean="0"/>
              <a:t>Scale can range from -84 to 127. For instance, a scale of 2 rounds to the nearest hundredth (3.456 becomes 3.46). Scale can be negative, which causes rounding to the left of the decimal point. For example, a scale of -3 rounds to the nearest thousand (3456 becomes 3000). A scale of 0 rounds to the nearest whole number. If you do not specify the scale, it defaults to zero. </a:t>
            </a:r>
          </a:p>
          <a:p>
            <a:pPr>
              <a:defRPr/>
            </a:pPr>
            <a:r>
              <a:rPr lang="en-US" b="1" dirty="0" smtClean="0"/>
              <a:t>Subtypes</a:t>
            </a:r>
          </a:p>
          <a:p>
            <a:pPr>
              <a:defRPr/>
            </a:pPr>
            <a:r>
              <a:rPr lang="en-US" dirty="0" smtClean="0"/>
              <a:t>The NUMBER subtypes below have the same range of values as their base type. For example, DECIMAL is just another name for NUMBER. </a:t>
            </a:r>
          </a:p>
          <a:p>
            <a:pPr>
              <a:defRPr/>
            </a:pPr>
            <a:r>
              <a:rPr lang="en-US" dirty="0" smtClean="0"/>
              <a:t>DEC</a:t>
            </a:r>
            <a:br>
              <a:rPr lang="en-US" dirty="0" smtClean="0"/>
            </a:br>
            <a:r>
              <a:rPr lang="en-US" dirty="0" smtClean="0"/>
              <a:t>DECIMAL</a:t>
            </a:r>
            <a:br>
              <a:rPr lang="en-US" dirty="0" smtClean="0"/>
            </a:br>
            <a:r>
              <a:rPr lang="en-US" dirty="0" smtClean="0"/>
              <a:t>DOUBLE PRECISION</a:t>
            </a:r>
            <a:br>
              <a:rPr lang="en-US" dirty="0" smtClean="0"/>
            </a:br>
            <a:r>
              <a:rPr lang="en-US" dirty="0" smtClean="0"/>
              <a:t>INTEGER</a:t>
            </a:r>
            <a:br>
              <a:rPr lang="en-US" dirty="0" smtClean="0"/>
            </a:br>
            <a:r>
              <a:rPr lang="en-US" dirty="0" smtClean="0"/>
              <a:t>INT</a:t>
            </a:r>
            <a:br>
              <a:rPr lang="en-US" dirty="0" smtClean="0"/>
            </a:br>
            <a:r>
              <a:rPr lang="en-US" dirty="0" smtClean="0"/>
              <a:t>NUMERIC</a:t>
            </a:r>
            <a:br>
              <a:rPr lang="en-US" dirty="0" smtClean="0"/>
            </a:br>
            <a:r>
              <a:rPr lang="en-US" dirty="0" smtClean="0"/>
              <a:t>REAL</a:t>
            </a:r>
            <a:br>
              <a:rPr lang="en-US" dirty="0" smtClean="0"/>
            </a:br>
            <a:r>
              <a:rPr lang="en-US" dirty="0" smtClean="0"/>
              <a:t>SMALLINT You can use these subtypes for compatibility with ANSI/ISO and IBM types or when you want an identifier more descriptive than NUMBER. </a:t>
            </a:r>
          </a:p>
          <a:p>
            <a:pPr>
              <a:defRPr/>
            </a:pPr>
            <a:r>
              <a:rPr lang="en-US" b="1" dirty="0" smtClean="0"/>
              <a:t>FLOAT</a:t>
            </a:r>
          </a:p>
          <a:p>
            <a:pPr>
              <a:defRPr/>
            </a:pPr>
            <a:r>
              <a:rPr lang="en-US" dirty="0" smtClean="0"/>
              <a:t>FLOAT is another subtype of NUMBER. However, you cannot specify a scale for FLOAT variables. You can only specify a binary precision, which is the total number of binary digits. The syntax follows: </a:t>
            </a:r>
          </a:p>
          <a:p>
            <a:pPr>
              <a:defRPr/>
            </a:pPr>
            <a:r>
              <a:rPr lang="en-US" dirty="0" smtClean="0"/>
              <a:t>FLOAT[(</a:t>
            </a:r>
            <a:r>
              <a:rPr lang="en-US" dirty="0" err="1" smtClean="0"/>
              <a:t>binary_precision</a:t>
            </a:r>
            <a:r>
              <a:rPr lang="en-US" dirty="0" smtClean="0"/>
              <a:t>)] The maximum precision of a FLOAT value is 126 binary digits, which is roughly equivalent to 38 decimal digits. If you omit </a:t>
            </a:r>
            <a:r>
              <a:rPr lang="en-US" i="1" dirty="0" err="1" smtClean="0"/>
              <a:t>binary_precision</a:t>
            </a:r>
            <a:r>
              <a:rPr lang="en-US" dirty="0" smtClean="0"/>
              <a:t>, it defaults to 126 unless the maximum supported by your system is less than 126. </a:t>
            </a:r>
          </a:p>
          <a:p>
            <a:pPr>
              <a:defRPr/>
            </a:pPr>
            <a:r>
              <a:rPr lang="en-US" dirty="0" smtClean="0"/>
              <a:t>To convert from binary to decimal precision, multiply the binary precision by 0.30103. To convert from decimal to binary precision, multiply the decimal precision by 3.32193. </a:t>
            </a:r>
          </a:p>
          <a:p>
            <a:pPr>
              <a:defRPr/>
            </a:pPr>
            <a:r>
              <a:rPr lang="en-US" b="1" dirty="0" smtClean="0"/>
              <a:t>PLS_INTEGER</a:t>
            </a:r>
          </a:p>
          <a:p>
            <a:pPr>
              <a:defRPr/>
            </a:pPr>
            <a:r>
              <a:rPr lang="en-US" dirty="0" smtClean="0"/>
              <a:t>You use the PLS_INTEGER </a:t>
            </a:r>
            <a:r>
              <a:rPr lang="en-US" dirty="0" err="1" smtClean="0"/>
              <a:t>datatype</a:t>
            </a:r>
            <a:r>
              <a:rPr lang="en-US" dirty="0" smtClean="0"/>
              <a:t> to store signed integers. Its magnitude range is -2147483647 .. 2147483647. PLS_INTEGER values require less storage than NUMBER values. Also, PLS_INTEGER operations use machine arithmetic, so they are faster than NUMBER and BINARY_INTEGER operations, which use library arithmetic. For better performance, use PLS_INTEGER for all calculations that fall within its magnitude range. </a:t>
            </a:r>
          </a:p>
          <a:p>
            <a:pPr>
              <a:defRPr/>
            </a:pPr>
            <a:r>
              <a:rPr lang="en-US" dirty="0" smtClean="0"/>
              <a:t>Although PLS_INTEGER and BINARY_INTEGER have the same magnitude range, they are not fully compatible. When a PLS_INTEGER calculation overflows, an exception is raised. However, when a BINARY_INTEGER calculation overflows, no exception is raised if the result is assigned to a NUMBER variable. </a:t>
            </a:r>
          </a:p>
          <a:p>
            <a:pPr>
              <a:defRPr/>
            </a:pPr>
            <a:r>
              <a:rPr lang="en-US" dirty="0" smtClean="0"/>
              <a:t>Because of this small semantic difference, you might want to continue using BINARY_INTEGER in old applications for compatibility. In new applications, always use PLS_INTEGER for better performance. </a:t>
            </a:r>
          </a:p>
          <a:p>
            <a:pPr>
              <a:defRPr/>
            </a:pPr>
            <a:r>
              <a:rPr lang="en-US" b="1" dirty="0" smtClean="0"/>
              <a:t>Character Types</a:t>
            </a:r>
          </a:p>
          <a:p>
            <a:pPr>
              <a:defRPr/>
            </a:pPr>
            <a:r>
              <a:rPr lang="en-US" dirty="0" smtClean="0"/>
              <a:t>Character types allow you to store alphanumeric data, represent words and text, and manipulate character strings. </a:t>
            </a:r>
          </a:p>
          <a:p>
            <a:pPr>
              <a:defRPr/>
            </a:pPr>
            <a:r>
              <a:rPr lang="en-US" b="1" dirty="0" smtClean="0"/>
              <a:t>CHAR</a:t>
            </a:r>
          </a:p>
          <a:p>
            <a:pPr>
              <a:defRPr/>
            </a:pPr>
            <a:r>
              <a:rPr lang="en-US" dirty="0" smtClean="0"/>
              <a:t>You use the CHAR </a:t>
            </a:r>
            <a:r>
              <a:rPr lang="en-US" dirty="0" err="1" smtClean="0"/>
              <a:t>datatype</a:t>
            </a:r>
            <a:r>
              <a:rPr lang="en-US" dirty="0" smtClean="0"/>
              <a:t> to store fixed-length character data. How the data is represented internally depends on the database character set, which might be 7-bit ASCII or EBCDIC Code Page 500, for example. </a:t>
            </a:r>
          </a:p>
          <a:p>
            <a:pPr>
              <a:defRPr/>
            </a:pPr>
            <a:r>
              <a:rPr lang="en-US" dirty="0" smtClean="0"/>
              <a:t>The CHAR </a:t>
            </a:r>
            <a:r>
              <a:rPr lang="en-US" dirty="0" err="1" smtClean="0"/>
              <a:t>datatype</a:t>
            </a:r>
            <a:r>
              <a:rPr lang="en-US" dirty="0" smtClean="0"/>
              <a:t> takes an optional parameter that lets you specify a maximum length up to 32767 bytes. The syntax follows: </a:t>
            </a:r>
          </a:p>
          <a:p>
            <a:pPr>
              <a:defRPr/>
            </a:pPr>
            <a:r>
              <a:rPr lang="en-US" dirty="0" smtClean="0"/>
              <a:t>CHAR[(</a:t>
            </a:r>
            <a:r>
              <a:rPr lang="en-US" dirty="0" err="1" smtClean="0"/>
              <a:t>maximum_length</a:t>
            </a:r>
            <a:r>
              <a:rPr lang="en-US" dirty="0" smtClean="0"/>
              <a:t>)] You cannot use a constant or variable to specify the maximum length; you must use an integer literal in the range 1 .. 32767. </a:t>
            </a:r>
          </a:p>
          <a:p>
            <a:pPr>
              <a:defRPr/>
            </a:pPr>
            <a:r>
              <a:rPr lang="en-US" dirty="0" smtClean="0"/>
              <a:t>If you do not specify a maximum length, it defaults to 1. Remember, you specify the maximum length in bytes, not characters. So, if a CHAR(</a:t>
            </a:r>
            <a:r>
              <a:rPr lang="en-US" i="1" dirty="0" smtClean="0"/>
              <a:t>n</a:t>
            </a:r>
            <a:r>
              <a:rPr lang="en-US" dirty="0" smtClean="0"/>
              <a:t>) variable stores multi-byte characters, its maximum length is less than </a:t>
            </a:r>
            <a:r>
              <a:rPr lang="en-US" i="1" dirty="0" smtClean="0"/>
              <a:t>n</a:t>
            </a:r>
            <a:r>
              <a:rPr lang="en-US" dirty="0" smtClean="0"/>
              <a:t> characters. The maximum width of a CHAR database column is 2000 bytes. So, you cannot insert CHAR values longer than 2000 bytes into a CHAR column. </a:t>
            </a:r>
          </a:p>
          <a:p>
            <a:pPr>
              <a:defRPr/>
            </a:pPr>
            <a:r>
              <a:rPr lang="en-US" dirty="0" smtClean="0"/>
              <a:t>You can insert any CHAR(</a:t>
            </a:r>
            <a:r>
              <a:rPr lang="en-US" i="1" dirty="0" smtClean="0"/>
              <a:t>n</a:t>
            </a:r>
            <a:r>
              <a:rPr lang="en-US" dirty="0" smtClean="0"/>
              <a:t>) value into a LONG database column because the maximum width of a LONG column is 2147483647 bytes or 2 gigabytes. However, you cannot retrieve a value longer than 32767 bytes from a LONG column into a CHAR(</a:t>
            </a:r>
            <a:r>
              <a:rPr lang="en-US" i="1" dirty="0" smtClean="0"/>
              <a:t>n</a:t>
            </a:r>
            <a:r>
              <a:rPr lang="en-US" dirty="0" smtClean="0"/>
              <a:t>) variable. </a:t>
            </a:r>
          </a:p>
          <a:p>
            <a:pPr>
              <a:defRPr/>
            </a:pPr>
            <a:r>
              <a:rPr lang="en-US" b="1" dirty="0" smtClean="0"/>
              <a:t>Subtype</a:t>
            </a:r>
          </a:p>
          <a:p>
            <a:pPr>
              <a:defRPr/>
            </a:pPr>
            <a:r>
              <a:rPr lang="en-US" dirty="0" smtClean="0"/>
              <a:t>The CHAR subtype CHARACTER has the same range of values as its base type. That is, CHARACTER is just another name for CHAR. You can use this subtype for compatibility with ANSI/ISO and IBM types or when you want an identifier more descriptive than CHAR. </a:t>
            </a:r>
          </a:p>
          <a:p>
            <a:pPr>
              <a:defRPr/>
            </a:pPr>
            <a:r>
              <a:rPr lang="en-US" b="1" dirty="0" smtClean="0"/>
              <a:t>LONG</a:t>
            </a:r>
          </a:p>
          <a:p>
            <a:pPr>
              <a:defRPr/>
            </a:pPr>
            <a:r>
              <a:rPr lang="en-US" dirty="0" smtClean="0"/>
              <a:t>You use the LONG </a:t>
            </a:r>
            <a:r>
              <a:rPr lang="en-US" dirty="0" err="1" smtClean="0"/>
              <a:t>datatype</a:t>
            </a:r>
            <a:r>
              <a:rPr lang="en-US" dirty="0" smtClean="0"/>
              <a:t> to store variable-length character strings. The LONG </a:t>
            </a:r>
            <a:r>
              <a:rPr lang="en-US" dirty="0" err="1" smtClean="0"/>
              <a:t>datatype</a:t>
            </a:r>
            <a:r>
              <a:rPr lang="en-US" dirty="0" smtClean="0"/>
              <a:t> is like the VARCHAR2 </a:t>
            </a:r>
            <a:r>
              <a:rPr lang="en-US" dirty="0" err="1" smtClean="0"/>
              <a:t>datatype</a:t>
            </a:r>
            <a:r>
              <a:rPr lang="en-US" dirty="0" smtClean="0"/>
              <a:t>, except that the maximum length of a LONG value is 32760 bytes. </a:t>
            </a:r>
          </a:p>
          <a:p>
            <a:pPr>
              <a:defRPr/>
            </a:pPr>
            <a:r>
              <a:rPr lang="en-US" dirty="0" smtClean="0"/>
              <a:t>You can insert any LONG value into a LONG database column because the maximum width of a LONG column is 2147483647 bytes. However, you cannot retrieve a value longer than 32760 bytes from a LONG column into a LONG variable. </a:t>
            </a:r>
          </a:p>
          <a:p>
            <a:pPr>
              <a:defRPr/>
            </a:pPr>
            <a:r>
              <a:rPr lang="en-US" dirty="0" smtClean="0"/>
              <a:t>LONG columns can store text, arrays of characters, or even short documents. You can reference LONG columns in UPDATE, INSERT, and (most) SELECT statements, but </a:t>
            </a:r>
            <a:r>
              <a:rPr lang="en-US" i="1" dirty="0" smtClean="0"/>
              <a:t>not</a:t>
            </a:r>
            <a:r>
              <a:rPr lang="en-US" dirty="0" smtClean="0"/>
              <a:t> in expressions, SQL function calls, or certain SQL clauses such as WHERE, GROUP BY, and CONNECT BY. For more information, see </a:t>
            </a:r>
            <a:r>
              <a:rPr lang="en-US" dirty="0" smtClean="0">
                <a:hlinkClick r:id="rId4" action="ppaction://hlinkfile"/>
              </a:rPr>
              <a:t>Oracle8 Server SQL Reference</a:t>
            </a:r>
            <a:r>
              <a:rPr lang="en-US" dirty="0" smtClean="0"/>
              <a:t>. </a:t>
            </a:r>
          </a:p>
          <a:p>
            <a:pPr>
              <a:defRPr/>
            </a:pPr>
            <a:r>
              <a:rPr lang="en-US" b="1" dirty="0" smtClean="0"/>
              <a:t>RAW</a:t>
            </a:r>
          </a:p>
          <a:p>
            <a:pPr>
              <a:defRPr/>
            </a:pPr>
            <a:r>
              <a:rPr lang="en-US" dirty="0" smtClean="0"/>
              <a:t>You use the RAW </a:t>
            </a:r>
            <a:r>
              <a:rPr lang="en-US" dirty="0" err="1" smtClean="0"/>
              <a:t>datatype</a:t>
            </a:r>
            <a:r>
              <a:rPr lang="en-US" dirty="0" smtClean="0"/>
              <a:t> to store binary data or byte strings. For example, a RAW variable might store a sequence of graphics characters or a digitized picture. Raw data is like VARCHAR2 data, except that PL/SQL does not interpret raw data. Likewise, Net8 does no character set conversions when you transmit raw data from one system to another. </a:t>
            </a:r>
          </a:p>
          <a:p>
            <a:pPr>
              <a:defRPr/>
            </a:pPr>
            <a:r>
              <a:rPr lang="en-US" dirty="0" smtClean="0"/>
              <a:t>The RAW </a:t>
            </a:r>
            <a:r>
              <a:rPr lang="en-US" dirty="0" err="1" smtClean="0"/>
              <a:t>datatype</a:t>
            </a:r>
            <a:r>
              <a:rPr lang="en-US" dirty="0" smtClean="0"/>
              <a:t> takes a required parameter that lets you specify a maximum length up to 32767 bytes. The syntax follows: </a:t>
            </a:r>
          </a:p>
          <a:p>
            <a:pPr>
              <a:defRPr/>
            </a:pPr>
            <a:r>
              <a:rPr lang="en-US" dirty="0" smtClean="0"/>
              <a:t>RAW(</a:t>
            </a:r>
            <a:r>
              <a:rPr lang="en-US" dirty="0" err="1" smtClean="0"/>
              <a:t>maximum_length</a:t>
            </a:r>
            <a:r>
              <a:rPr lang="en-US" dirty="0" smtClean="0"/>
              <a:t>) You cannot use a constant or variable to specify the maximum length; you must use an integer literal in the range 1 .. 32767. </a:t>
            </a:r>
          </a:p>
          <a:p>
            <a:pPr>
              <a:defRPr/>
            </a:pPr>
            <a:r>
              <a:rPr lang="en-US" dirty="0" smtClean="0"/>
              <a:t>The maximum width of a RAW database column is 2000 bytes. So, you cannot insert RAW values longer than 2000 bytes into a RAW column. </a:t>
            </a:r>
          </a:p>
          <a:p>
            <a:pPr>
              <a:defRPr/>
            </a:pPr>
            <a:r>
              <a:rPr lang="en-US" dirty="0" smtClean="0"/>
              <a:t>You can insert any RAW value into a LONG RAW database column because the maximum width of a LONG RAW column is 2147483647 bytes. However, you cannot retrieve a value longer than 32767 bytes from a LONG RAW column into a RAW variable. </a:t>
            </a:r>
          </a:p>
          <a:p>
            <a:pPr>
              <a:defRPr/>
            </a:pPr>
            <a:r>
              <a:rPr lang="en-US" b="1" dirty="0" smtClean="0"/>
              <a:t>LONG RAW</a:t>
            </a:r>
          </a:p>
          <a:p>
            <a:pPr>
              <a:defRPr/>
            </a:pPr>
            <a:r>
              <a:rPr lang="en-US" dirty="0" smtClean="0"/>
              <a:t>You use the LONG RAW </a:t>
            </a:r>
            <a:r>
              <a:rPr lang="en-US" dirty="0" err="1" smtClean="0"/>
              <a:t>datatype</a:t>
            </a:r>
            <a:r>
              <a:rPr lang="en-US" dirty="0" smtClean="0"/>
              <a:t> to store binary data or byte strings. LONG RAW data is like LONG data, except that LONG RAW data is not interpreted by PL/SQL. The maximum length of a LONG RAW value is 32760 bytes. </a:t>
            </a:r>
          </a:p>
          <a:p>
            <a:pPr>
              <a:defRPr/>
            </a:pPr>
            <a:r>
              <a:rPr lang="en-US" dirty="0" smtClean="0"/>
              <a:t>You can insert any LONG RAW value into a LONG RAW database column because the maximum width of a LONG RAW column is 2147483647 bytes. However, you cannot retrieve a value longer than 32760 bytes from a LONG RAW column into a LONG RAW variable. </a:t>
            </a:r>
          </a:p>
          <a:p>
            <a:pPr>
              <a:defRPr/>
            </a:pPr>
            <a:r>
              <a:rPr lang="en-US" b="1" dirty="0" smtClean="0"/>
              <a:t>ROWID</a:t>
            </a:r>
          </a:p>
          <a:p>
            <a:pPr>
              <a:defRPr/>
            </a:pPr>
            <a:r>
              <a:rPr lang="en-US" dirty="0" smtClean="0"/>
              <a:t>Internally, every database table has a ROWID </a:t>
            </a:r>
            <a:r>
              <a:rPr lang="en-US" dirty="0" err="1" smtClean="0"/>
              <a:t>pseudocolumn</a:t>
            </a:r>
            <a:r>
              <a:rPr lang="en-US" dirty="0" smtClean="0"/>
              <a:t>, which stores hexadecimal strings called </a:t>
            </a:r>
            <a:r>
              <a:rPr lang="en-US" i="1" dirty="0" err="1" smtClean="0"/>
              <a:t>rowids</a:t>
            </a:r>
            <a:r>
              <a:rPr lang="en-US" dirty="0" smtClean="0"/>
              <a:t>. Each </a:t>
            </a:r>
            <a:r>
              <a:rPr lang="en-US" dirty="0" err="1" smtClean="0"/>
              <a:t>rowid</a:t>
            </a:r>
            <a:r>
              <a:rPr lang="en-US" dirty="0" smtClean="0"/>
              <a:t> represents the storage address of a row. You use the ROWID </a:t>
            </a:r>
            <a:r>
              <a:rPr lang="en-US" dirty="0" err="1" smtClean="0"/>
              <a:t>datatype</a:t>
            </a:r>
            <a:r>
              <a:rPr lang="en-US" dirty="0" smtClean="0"/>
              <a:t> to store </a:t>
            </a:r>
            <a:r>
              <a:rPr lang="en-US" dirty="0" err="1" smtClean="0"/>
              <a:t>rowids</a:t>
            </a:r>
            <a:r>
              <a:rPr lang="en-US" dirty="0" smtClean="0"/>
              <a:t>. </a:t>
            </a:r>
          </a:p>
          <a:p>
            <a:pPr>
              <a:defRPr/>
            </a:pPr>
            <a:r>
              <a:rPr lang="en-US" dirty="0" smtClean="0"/>
              <a:t>You can compare a ROWID variable with the ROWID </a:t>
            </a:r>
            <a:r>
              <a:rPr lang="en-US" dirty="0" err="1" smtClean="0"/>
              <a:t>pseudocolumn</a:t>
            </a:r>
            <a:r>
              <a:rPr lang="en-US" dirty="0" smtClean="0"/>
              <a:t> in the WHERE clause of an UPDATE or DELETE statement to identify the latest row fetched from a cursor. See </a:t>
            </a:r>
            <a:r>
              <a:rPr lang="en-US" dirty="0" smtClean="0">
                <a:hlinkClick r:id="rId5" action="ppaction://hlinkfile"/>
              </a:rPr>
              <a:t>"Fetching Across Commits" on page 5-50</a:t>
            </a:r>
            <a:r>
              <a:rPr lang="en-US" dirty="0" smtClean="0"/>
              <a:t>. </a:t>
            </a:r>
          </a:p>
          <a:p>
            <a:pPr>
              <a:defRPr/>
            </a:pPr>
            <a:r>
              <a:rPr lang="en-US" dirty="0" smtClean="0"/>
              <a:t>With Oracle8, </a:t>
            </a:r>
            <a:r>
              <a:rPr lang="en-US" dirty="0" err="1" smtClean="0"/>
              <a:t>rowids</a:t>
            </a:r>
            <a:r>
              <a:rPr lang="en-US" dirty="0" smtClean="0"/>
              <a:t> have been extended to support partitioned tables and indexes. Extended </a:t>
            </a:r>
            <a:r>
              <a:rPr lang="en-US" dirty="0" err="1" smtClean="0"/>
              <a:t>rowids</a:t>
            </a:r>
            <a:r>
              <a:rPr lang="en-US" dirty="0" smtClean="0"/>
              <a:t> include a </a:t>
            </a:r>
            <a:r>
              <a:rPr lang="en-US" i="1" dirty="0" smtClean="0"/>
              <a:t>data object number</a:t>
            </a:r>
            <a:r>
              <a:rPr lang="en-US" dirty="0" smtClean="0"/>
              <a:t>, which identifies the database segment. Schema objects in the same segment (for example, a cluster of tables) have the same object number. </a:t>
            </a:r>
          </a:p>
          <a:p>
            <a:pPr>
              <a:defRPr/>
            </a:pPr>
            <a:r>
              <a:rPr lang="en-US" dirty="0" smtClean="0"/>
              <a:t>A </a:t>
            </a:r>
            <a:r>
              <a:rPr lang="en-US" dirty="0" err="1" smtClean="0"/>
              <a:t>rowid</a:t>
            </a:r>
            <a:r>
              <a:rPr lang="en-US" dirty="0" smtClean="0"/>
              <a:t> contains the following information, which is needed to locate a row: </a:t>
            </a:r>
          </a:p>
          <a:p>
            <a:pPr>
              <a:defRPr/>
            </a:pPr>
            <a:r>
              <a:rPr lang="en-US" dirty="0" smtClean="0"/>
              <a:t>data object number </a:t>
            </a:r>
          </a:p>
          <a:p>
            <a:pPr>
              <a:defRPr/>
            </a:pPr>
            <a:r>
              <a:rPr lang="en-US" dirty="0" smtClean="0"/>
              <a:t>data file (the first file is 1) </a:t>
            </a:r>
          </a:p>
          <a:p>
            <a:pPr>
              <a:defRPr/>
            </a:pPr>
            <a:r>
              <a:rPr lang="en-US" dirty="0" smtClean="0"/>
              <a:t>data block in the data file </a:t>
            </a:r>
          </a:p>
          <a:p>
            <a:pPr>
              <a:defRPr/>
            </a:pPr>
            <a:r>
              <a:rPr lang="en-US" dirty="0" smtClean="0"/>
              <a:t>row in the data block (the first row is 0) </a:t>
            </a:r>
          </a:p>
          <a:p>
            <a:pPr>
              <a:defRPr/>
            </a:pPr>
            <a:r>
              <a:rPr lang="en-US" dirty="0" err="1" smtClean="0"/>
              <a:t>Rowids</a:t>
            </a:r>
            <a:r>
              <a:rPr lang="en-US" dirty="0" smtClean="0"/>
              <a:t> provide the fastest way to access particular rows. Normally, a </a:t>
            </a:r>
            <a:r>
              <a:rPr lang="en-US" dirty="0" err="1" smtClean="0"/>
              <a:t>rowid</a:t>
            </a:r>
            <a:r>
              <a:rPr lang="en-US" dirty="0" smtClean="0"/>
              <a:t> uniquely identifies a row. However, rows in different tables stored in the same cluster can have the same </a:t>
            </a:r>
            <a:r>
              <a:rPr lang="en-US" dirty="0" err="1" smtClean="0"/>
              <a:t>rowid</a:t>
            </a:r>
            <a:r>
              <a:rPr lang="en-US" dirty="0" smtClean="0"/>
              <a:t>. </a:t>
            </a:r>
          </a:p>
          <a:p>
            <a:pPr>
              <a:defRPr/>
            </a:pPr>
            <a:r>
              <a:rPr lang="en-US" dirty="0" smtClean="0"/>
              <a:t>To manipulate </a:t>
            </a:r>
            <a:r>
              <a:rPr lang="en-US" dirty="0" err="1" smtClean="0"/>
              <a:t>rowids</a:t>
            </a:r>
            <a:r>
              <a:rPr lang="en-US" dirty="0" smtClean="0"/>
              <a:t>, you use the supplied package DBMS_ROWID, which is described in </a:t>
            </a:r>
            <a:r>
              <a:rPr lang="en-US" dirty="0" smtClean="0">
                <a:hlinkClick r:id="rId6" action="ppaction://hlinkfile"/>
              </a:rPr>
              <a:t>Oracle8 Server Application Developer's Guide</a:t>
            </a:r>
            <a:r>
              <a:rPr lang="en-US" dirty="0" smtClean="0"/>
              <a:t>. </a:t>
            </a:r>
          </a:p>
          <a:p>
            <a:pPr>
              <a:defRPr/>
            </a:pPr>
            <a:r>
              <a:rPr lang="en-US" b="1" dirty="0" smtClean="0"/>
              <a:t>VARCHAR2</a:t>
            </a:r>
          </a:p>
          <a:p>
            <a:pPr>
              <a:defRPr/>
            </a:pPr>
            <a:r>
              <a:rPr lang="en-US" dirty="0" smtClean="0"/>
              <a:t>You use the VARCHAR2 </a:t>
            </a:r>
            <a:r>
              <a:rPr lang="en-US" dirty="0" err="1" smtClean="0"/>
              <a:t>datatype</a:t>
            </a:r>
            <a:r>
              <a:rPr lang="en-US" dirty="0" smtClean="0"/>
              <a:t> to store variable-length character data. How the data is represented internally depends on the database character set, which might be 7-bit ASCII or EBCDIC Code Page 500, for example. </a:t>
            </a:r>
          </a:p>
          <a:p>
            <a:pPr>
              <a:defRPr/>
            </a:pPr>
            <a:r>
              <a:rPr lang="en-US" dirty="0" smtClean="0"/>
              <a:t>The VARCHAR2 </a:t>
            </a:r>
            <a:r>
              <a:rPr lang="en-US" dirty="0" err="1" smtClean="0"/>
              <a:t>datatype</a:t>
            </a:r>
            <a:r>
              <a:rPr lang="en-US" dirty="0" smtClean="0"/>
              <a:t> takes a required parameter that specifies a maximum length up to 32767 bytes. The syntax follows: </a:t>
            </a:r>
          </a:p>
          <a:p>
            <a:pPr>
              <a:defRPr/>
            </a:pPr>
            <a:r>
              <a:rPr lang="en-US" dirty="0" smtClean="0"/>
              <a:t>VARCHAR2(</a:t>
            </a:r>
            <a:r>
              <a:rPr lang="en-US" dirty="0" err="1" smtClean="0"/>
              <a:t>maximum_length</a:t>
            </a:r>
            <a:r>
              <a:rPr lang="en-US" dirty="0" smtClean="0"/>
              <a:t>) You cannot use a constant or variable to specify the maximum length; you must use an integer literal in the range 1 .. 32767. </a:t>
            </a:r>
          </a:p>
          <a:p>
            <a:pPr>
              <a:defRPr/>
            </a:pPr>
            <a:r>
              <a:rPr lang="en-US" dirty="0" smtClean="0"/>
              <a:t>Remember, you specify the maximum length of a VARCHAR2(</a:t>
            </a:r>
            <a:r>
              <a:rPr lang="en-US" i="1" dirty="0" smtClean="0"/>
              <a:t>n</a:t>
            </a:r>
            <a:r>
              <a:rPr lang="en-US" dirty="0" smtClean="0"/>
              <a:t>) variable in bytes, not characters. So, if a VARCHAR2(</a:t>
            </a:r>
            <a:r>
              <a:rPr lang="en-US" i="1" dirty="0" smtClean="0"/>
              <a:t>n</a:t>
            </a:r>
            <a:r>
              <a:rPr lang="en-US" dirty="0" smtClean="0"/>
              <a:t>) variable stores multi-byte characters, its maximum length is less than </a:t>
            </a:r>
            <a:r>
              <a:rPr lang="en-US" i="1" dirty="0" smtClean="0"/>
              <a:t>n</a:t>
            </a:r>
            <a:r>
              <a:rPr lang="en-US" dirty="0" smtClean="0"/>
              <a:t> characters. The maximum width of a VARCHAR2 database column is 4000 bytes. Therefore, you cannot insert VARCHAR2 values longer than 4000 bytes into a VARCHAR2 column. </a:t>
            </a:r>
          </a:p>
          <a:p>
            <a:pPr>
              <a:defRPr/>
            </a:pPr>
            <a:r>
              <a:rPr lang="en-US" dirty="0" smtClean="0"/>
              <a:t>You can insert any VARCHAR2(</a:t>
            </a:r>
            <a:r>
              <a:rPr lang="en-US" i="1" dirty="0" smtClean="0"/>
              <a:t>n</a:t>
            </a:r>
            <a:r>
              <a:rPr lang="en-US" dirty="0" smtClean="0"/>
              <a:t>) value into a LONG database column because the maximum width of a LONG column is 2147483647 bytes. However, you cannot retrieve a value longer than 32767 bytes from a LONG column into a VARCHAR2(</a:t>
            </a:r>
            <a:r>
              <a:rPr lang="en-US" i="1" dirty="0" smtClean="0"/>
              <a:t>n</a:t>
            </a:r>
            <a:r>
              <a:rPr lang="en-US" dirty="0" smtClean="0"/>
              <a:t>) variable. </a:t>
            </a:r>
          </a:p>
          <a:p>
            <a:pPr>
              <a:defRPr/>
            </a:pPr>
            <a:r>
              <a:rPr lang="en-US" dirty="0" smtClean="0"/>
              <a:t>Note: Semantic differences between the CHAR and VARCHAR2 base types are discussed in </a:t>
            </a:r>
            <a:r>
              <a:rPr lang="en-US" dirty="0" smtClean="0">
                <a:hlinkClick r:id="rId7" action="ppaction://hlinkfile"/>
              </a:rPr>
              <a:t>Appendix C</a:t>
            </a:r>
            <a:r>
              <a:rPr lang="en-US" dirty="0" smtClean="0"/>
              <a:t>. </a:t>
            </a:r>
          </a:p>
          <a:p>
            <a:pPr>
              <a:defRPr/>
            </a:pPr>
            <a:r>
              <a:rPr lang="en-US" b="1" dirty="0" smtClean="0"/>
              <a:t>Subtypes</a:t>
            </a:r>
          </a:p>
          <a:p>
            <a:pPr>
              <a:defRPr/>
            </a:pPr>
            <a:r>
              <a:rPr lang="en-US" dirty="0" smtClean="0"/>
              <a:t>The VARCHAR2 subtypes below have the same range of values as their base type. For example, VARCHAR is just another name for VARCHAR2. </a:t>
            </a:r>
          </a:p>
          <a:p>
            <a:pPr>
              <a:defRPr/>
            </a:pPr>
            <a:r>
              <a:rPr lang="en-US" dirty="0" smtClean="0"/>
              <a:t>STRING</a:t>
            </a:r>
            <a:br>
              <a:rPr lang="en-US" dirty="0" smtClean="0"/>
            </a:br>
            <a:r>
              <a:rPr lang="en-US" dirty="0" smtClean="0"/>
              <a:t>VARCHAR You can use these subtypes for compatibility with ANSI/ISO and IBM types. </a:t>
            </a:r>
          </a:p>
          <a:p>
            <a:pPr>
              <a:defRPr/>
            </a:pPr>
            <a:r>
              <a:rPr lang="en-US" dirty="0" smtClean="0"/>
              <a:t>Note: Currently, VARCHAR is synonymous with VARCHAR2. However, in future releases of PL/SQL, to accommodate emerging SQL standards, VARCHAR might become a separate </a:t>
            </a:r>
            <a:r>
              <a:rPr lang="en-US" dirty="0" err="1" smtClean="0"/>
              <a:t>datatype</a:t>
            </a:r>
            <a:r>
              <a:rPr lang="en-US" dirty="0" smtClean="0"/>
              <a:t> with different comparison semantics. So, it is a good idea to use VARCHAR2 rather than VARCHAR. </a:t>
            </a:r>
          </a:p>
          <a:p>
            <a:pPr>
              <a:defRPr/>
            </a:pPr>
            <a:r>
              <a:rPr lang="en-US" b="1" dirty="0" smtClean="0"/>
              <a:t>NLS Character Types</a:t>
            </a:r>
          </a:p>
          <a:p>
            <a:pPr>
              <a:defRPr/>
            </a:pPr>
            <a:r>
              <a:rPr lang="en-US" dirty="0" smtClean="0"/>
              <a:t>Although the widely used 7- or 8-bit ASCII and EBCDIC character sets are adequate to represent the Roman alphabet, some Asian languages, such as Japanese, contain thousands of characters. These languages require 16 bits (two bytes) to represent each character. How does Oracle deal with such dissimilar languages? </a:t>
            </a:r>
          </a:p>
          <a:p>
            <a:pPr>
              <a:defRPr/>
            </a:pPr>
            <a:r>
              <a:rPr lang="en-US" dirty="0" smtClean="0"/>
              <a:t>Oracle provides National Language Support (NLS), which lets you process single-byte and multi-byte character data and convert between character sets. It also lets your applications run in different language environments. </a:t>
            </a:r>
          </a:p>
          <a:p>
            <a:pPr>
              <a:defRPr/>
            </a:pPr>
            <a:r>
              <a:rPr lang="en-US" dirty="0" smtClean="0"/>
              <a:t>With NLS, number and date formats adapt automatically to the language conventions specified for a user session. Thus, NLS allows users around the world to interact with Oracle in their native languages. For more information about NLS, see </a:t>
            </a:r>
            <a:r>
              <a:rPr lang="en-US" dirty="0" smtClean="0">
                <a:hlinkClick r:id="rId4" action="ppaction://hlinkfile"/>
              </a:rPr>
              <a:t>Oracle8 Server SQL Reference</a:t>
            </a:r>
            <a:r>
              <a:rPr lang="en-US" dirty="0" smtClean="0"/>
              <a:t>. </a:t>
            </a:r>
          </a:p>
          <a:p>
            <a:pPr>
              <a:defRPr/>
            </a:pPr>
            <a:r>
              <a:rPr lang="en-US" dirty="0" smtClean="0"/>
              <a:t>PL/SQL V2 supports just one character set called the </a:t>
            </a:r>
            <a:r>
              <a:rPr lang="en-US" i="1" dirty="0" smtClean="0"/>
              <a:t>database character set</a:t>
            </a:r>
            <a:r>
              <a:rPr lang="en-US" dirty="0" smtClean="0"/>
              <a:t>, which is used for identifiers and source code. But, PL/SQL V8 supports a second character set called the </a:t>
            </a:r>
            <a:r>
              <a:rPr lang="en-US" i="1" dirty="0" smtClean="0"/>
              <a:t>national character set</a:t>
            </a:r>
            <a:r>
              <a:rPr lang="en-US" dirty="0" smtClean="0"/>
              <a:t>, which is used for NLS data. The </a:t>
            </a:r>
            <a:r>
              <a:rPr lang="en-US" dirty="0" err="1" smtClean="0"/>
              <a:t>datatypes</a:t>
            </a:r>
            <a:r>
              <a:rPr lang="en-US" dirty="0" smtClean="0"/>
              <a:t> NCHAR and NVARCHAR2 store character strings formed from the national character set. </a:t>
            </a:r>
          </a:p>
          <a:p>
            <a:pPr>
              <a:defRPr/>
            </a:pPr>
            <a:r>
              <a:rPr lang="en-US" b="1" dirty="0" smtClean="0"/>
              <a:t>NCHAR</a:t>
            </a:r>
          </a:p>
          <a:p>
            <a:pPr>
              <a:defRPr/>
            </a:pPr>
            <a:r>
              <a:rPr lang="en-US" dirty="0" smtClean="0"/>
              <a:t>You use the NCHAR </a:t>
            </a:r>
            <a:r>
              <a:rPr lang="en-US" dirty="0" err="1" smtClean="0"/>
              <a:t>datatype</a:t>
            </a:r>
            <a:r>
              <a:rPr lang="en-US" dirty="0" smtClean="0"/>
              <a:t> to store fixed-length (blank-padded if necessary) NLS character data. How the data is represented internally depends on the national character set, which might use a fixed-width encoding such as US7ASCII or a variable-width encoding such as JA16SJIS. </a:t>
            </a:r>
          </a:p>
          <a:p>
            <a:pPr>
              <a:defRPr/>
            </a:pPr>
            <a:r>
              <a:rPr lang="en-US" dirty="0" smtClean="0"/>
              <a:t>The NCHAR </a:t>
            </a:r>
            <a:r>
              <a:rPr lang="en-US" dirty="0" err="1" smtClean="0"/>
              <a:t>datatype</a:t>
            </a:r>
            <a:r>
              <a:rPr lang="en-US" dirty="0" smtClean="0"/>
              <a:t> takes an optional parameter that lets you specify a maximum length up to 32767 bytes. The syntax follows: </a:t>
            </a:r>
          </a:p>
          <a:p>
            <a:pPr>
              <a:defRPr/>
            </a:pPr>
            <a:r>
              <a:rPr lang="en-US" dirty="0" smtClean="0"/>
              <a:t>NCHAR[(</a:t>
            </a:r>
            <a:r>
              <a:rPr lang="en-US" dirty="0" err="1" smtClean="0"/>
              <a:t>maximum_length</a:t>
            </a:r>
            <a:r>
              <a:rPr lang="en-US" dirty="0" smtClean="0"/>
              <a:t>)] You cannot use a constant or variable to specify the maximum length; you must use an integer literal in the range 1 .. 32767. </a:t>
            </a:r>
          </a:p>
          <a:p>
            <a:pPr>
              <a:defRPr/>
            </a:pPr>
            <a:r>
              <a:rPr lang="en-US" dirty="0" smtClean="0"/>
              <a:t>If you do not specify a maximum length, it defaults to 1. How you specify the maximum length depends on the national character set. For fixed-width character sets, you specify the maximum length in characters. For variable-width character sets, you specify it in bytes. In the following example, the character set is JA16EUCFIXED (which is fixed-width), so you specify the maximum length in characters: </a:t>
            </a:r>
          </a:p>
          <a:p>
            <a:pPr>
              <a:defRPr/>
            </a:pPr>
            <a:r>
              <a:rPr lang="en-US" dirty="0" err="1" smtClean="0"/>
              <a:t>my_string</a:t>
            </a:r>
            <a:r>
              <a:rPr lang="en-US" dirty="0" smtClean="0"/>
              <a:t> NCHAR(100); -- maximum length is 100 characters The maximum width of an NCHAR database column is 2000 bytes. So, you cannot insert NCHAR values longer than 2000 bytes into an NCHAR column. Remember, for fixed-width, multi-byte character sets, you cannot insert NCHAR values longer than the number of characters that fit in 2000 bytes. </a:t>
            </a:r>
          </a:p>
          <a:p>
            <a:pPr>
              <a:defRPr/>
            </a:pPr>
            <a:r>
              <a:rPr lang="en-US" dirty="0" smtClean="0"/>
              <a:t>If the NCHAR value is shorter than the defined width of the NCHAR column, Oracle blank-pads the value to the defined width. You cannot insert CHAR values into an NCHAR column. Likewise, you cannot insert NCHAR values into a CHAR column. </a:t>
            </a:r>
          </a:p>
          <a:p>
            <a:pPr>
              <a:defRPr/>
            </a:pPr>
            <a:r>
              <a:rPr lang="en-US" b="1" dirty="0" smtClean="0"/>
              <a:t>NVARCHAR2</a:t>
            </a:r>
          </a:p>
          <a:p>
            <a:pPr>
              <a:defRPr/>
            </a:pPr>
            <a:r>
              <a:rPr lang="en-US" dirty="0" smtClean="0"/>
              <a:t>You use the NVARCHAR2 </a:t>
            </a:r>
            <a:r>
              <a:rPr lang="en-US" dirty="0" err="1" smtClean="0"/>
              <a:t>datatype</a:t>
            </a:r>
            <a:r>
              <a:rPr lang="en-US" dirty="0" smtClean="0"/>
              <a:t> to store variable-length NLS character data. How the data is represented internally depends on the national character set, which might use a fixed-width encoding such as WE8EBCDIC37C or a variable-width encoding such as JA16DBCS. </a:t>
            </a:r>
          </a:p>
          <a:p>
            <a:pPr>
              <a:defRPr/>
            </a:pPr>
            <a:r>
              <a:rPr lang="en-US" dirty="0" smtClean="0"/>
              <a:t>The NVARCHAR2 </a:t>
            </a:r>
            <a:r>
              <a:rPr lang="en-US" dirty="0" err="1" smtClean="0"/>
              <a:t>datatype</a:t>
            </a:r>
            <a:r>
              <a:rPr lang="en-US" dirty="0" smtClean="0"/>
              <a:t> takes a required parameter that specifies a maximum length up to 32767 bytes. The syntax follows: </a:t>
            </a:r>
          </a:p>
          <a:p>
            <a:pPr>
              <a:defRPr/>
            </a:pPr>
            <a:r>
              <a:rPr lang="en-US" dirty="0" smtClean="0"/>
              <a:t>NVARCHAR2(</a:t>
            </a:r>
            <a:r>
              <a:rPr lang="en-US" dirty="0" err="1" smtClean="0"/>
              <a:t>maximum_length</a:t>
            </a:r>
            <a:r>
              <a:rPr lang="en-US" dirty="0" smtClean="0"/>
              <a:t>) You cannot use a constant or variable to specify the maximum length; you must use an integer literal in the range 1 .. 32767. </a:t>
            </a:r>
          </a:p>
          <a:p>
            <a:pPr>
              <a:defRPr/>
            </a:pPr>
            <a:r>
              <a:rPr lang="en-US" dirty="0" smtClean="0"/>
              <a:t>How you specify the maximum length depends on the national character set. For fixed-width character sets, you specify the maximum length in characters. For variable-width character sets, you specify it in bytes. In the following example, the character set is JA16SJIS (which is variable-width), so you specify the maximum length in bytes: </a:t>
            </a:r>
          </a:p>
          <a:p>
            <a:pPr>
              <a:defRPr/>
            </a:pPr>
            <a:r>
              <a:rPr lang="en-US" dirty="0" err="1" smtClean="0"/>
              <a:t>my_string</a:t>
            </a:r>
            <a:r>
              <a:rPr lang="en-US" dirty="0" smtClean="0"/>
              <a:t> NVARCHAR2(200); -- maximum length is 200 bytes The maximum width of a NVARCHAR2 database column is 4000 bytes. Therefore, you cannot insert NVARCHAR2 values longer than 4000 bytes into a NVARCHAR2 column. Remember, for fixed-width, multi-byte character sets, you cannot insert NVARCHAR2 values longer than the number of characters that fit in 4000 bytes. </a:t>
            </a:r>
          </a:p>
          <a:p>
            <a:pPr>
              <a:defRPr/>
            </a:pPr>
            <a:r>
              <a:rPr lang="en-US" dirty="0" smtClean="0"/>
              <a:t>You cannot insertVARCHAR2 values into an NVARCHAR2 column. Likewise, you cannot insert NVARCHAR2 values into a VARCHAR2 column. </a:t>
            </a:r>
          </a:p>
          <a:p>
            <a:pPr>
              <a:defRPr/>
            </a:pPr>
            <a:r>
              <a:rPr lang="en-US" b="1" dirty="0" smtClean="0"/>
              <a:t>LOB Types</a:t>
            </a:r>
          </a:p>
          <a:p>
            <a:pPr>
              <a:defRPr/>
            </a:pPr>
            <a:r>
              <a:rPr lang="en-US" dirty="0" smtClean="0"/>
              <a:t>The LOB (large object) </a:t>
            </a:r>
            <a:r>
              <a:rPr lang="en-US" dirty="0" err="1" smtClean="0"/>
              <a:t>datatypes</a:t>
            </a:r>
            <a:r>
              <a:rPr lang="en-US" dirty="0" smtClean="0"/>
              <a:t> BFILE, BLOB, CLOB, and NCLOB let you store blocks of unstructured data (such as text, graphic images, video clips, and sound waveforms) up to four gigabytes in size. And, they allow efficient, random, piece-wise access to the data. </a:t>
            </a:r>
          </a:p>
          <a:p>
            <a:pPr>
              <a:defRPr/>
            </a:pPr>
            <a:r>
              <a:rPr lang="en-US" dirty="0" smtClean="0"/>
              <a:t>The LOB types differ from the LONG and LONG RAW types in several ways. For example, LOBs (except NCLOB) can be attributes of an object type, but LONGs cannot. The maximum size of a LOB is four gigabytes, but the maximum size of a LONG is two gigabytes. Also, LOBs support random access to data, but LONGs support only sequential access. </a:t>
            </a:r>
          </a:p>
          <a:p>
            <a:pPr>
              <a:defRPr/>
            </a:pPr>
            <a:r>
              <a:rPr lang="en-US" dirty="0" smtClean="0"/>
              <a:t>LOB types store values, called </a:t>
            </a:r>
            <a:r>
              <a:rPr lang="en-US" i="1" dirty="0" smtClean="0"/>
              <a:t>locators</a:t>
            </a:r>
            <a:r>
              <a:rPr lang="en-US" dirty="0" smtClean="0"/>
              <a:t>, that specify the location of large objects stored in an external file, </a:t>
            </a:r>
            <a:r>
              <a:rPr lang="en-US" i="1" dirty="0" smtClean="0"/>
              <a:t>in-line</a:t>
            </a:r>
            <a:r>
              <a:rPr lang="en-US" dirty="0" smtClean="0"/>
              <a:t> (inside the row) or </a:t>
            </a:r>
            <a:r>
              <a:rPr lang="en-US" i="1" dirty="0" smtClean="0"/>
              <a:t>out-of-line</a:t>
            </a:r>
            <a:r>
              <a:rPr lang="en-US" dirty="0" smtClean="0"/>
              <a:t> (outside the row). Database columns of type BLOB, CLOB, NCLOB, or BFILE store the locators. BLOB, CLOB, and NCLOB data is stored in the database, in or outside the row. BFILE data is stored in operating system files outside the database. </a:t>
            </a:r>
          </a:p>
          <a:p>
            <a:pPr>
              <a:defRPr/>
            </a:pPr>
            <a:r>
              <a:rPr lang="en-US" dirty="0" smtClean="0"/>
              <a:t>PL/SQL operates on LOBs through the locators. For example, when you retrieve a BLOB column value, only a locator is returned. Locators cannot span transactions or sessions. So, you cannot save a locator in a PL/SQL variable during one transaction or session, then use it in another transaction or session. To manipulate LOBs, you use the supplied package DBMS_LOB. For more information about LOBs and package DBMS_LOB, see </a:t>
            </a:r>
            <a:r>
              <a:rPr lang="en-US" dirty="0" smtClean="0">
                <a:hlinkClick r:id="rId6" action="ppaction://hlinkfile"/>
              </a:rPr>
              <a:t>Oracle8 Server Application Developer's Guide</a:t>
            </a:r>
            <a:r>
              <a:rPr lang="en-US" dirty="0" smtClean="0"/>
              <a:t>. </a:t>
            </a:r>
          </a:p>
          <a:p>
            <a:pPr>
              <a:defRPr/>
            </a:pPr>
            <a:r>
              <a:rPr lang="en-US" b="1" dirty="0" smtClean="0"/>
              <a:t>BFILE</a:t>
            </a:r>
          </a:p>
          <a:p>
            <a:pPr>
              <a:defRPr/>
            </a:pPr>
            <a:r>
              <a:rPr lang="en-US" dirty="0" smtClean="0"/>
              <a:t>You use the BFILE </a:t>
            </a:r>
            <a:r>
              <a:rPr lang="en-US" dirty="0" err="1" smtClean="0"/>
              <a:t>datatype</a:t>
            </a:r>
            <a:r>
              <a:rPr lang="en-US" dirty="0" smtClean="0"/>
              <a:t> to store large binary objects in operating system files outside the database. Every BFILE variable stores a file locator, which points to a large binary file on the server. The locator includes a directory alias, which specifies a full path name (logical path names are not supported). </a:t>
            </a:r>
          </a:p>
          <a:p>
            <a:pPr>
              <a:defRPr/>
            </a:pPr>
            <a:r>
              <a:rPr lang="en-US" dirty="0" smtClean="0"/>
              <a:t>BFILEs are read-only. You cannot modify them. The maximum number of open BFILEs is set by the Oracle initialization parameter SESSION_MAX_OPEN_FILES, which is system dependent. </a:t>
            </a:r>
          </a:p>
          <a:p>
            <a:pPr>
              <a:defRPr/>
            </a:pPr>
            <a:r>
              <a:rPr lang="en-US" dirty="0" smtClean="0"/>
              <a:t>Also, BFILEs do not participate in transactions. The underlying operating system maintains file integrity. The size of a BFILE is system dependent but cannot exceed four gigabytes (2**32 - 1 bytes). Your DBA makes sure that the BFILE exists and that Oracle has read permissions on it. </a:t>
            </a:r>
          </a:p>
          <a:p>
            <a:pPr>
              <a:defRPr/>
            </a:pPr>
            <a:r>
              <a:rPr lang="en-US" b="1" dirty="0" smtClean="0"/>
              <a:t>BLOB</a:t>
            </a:r>
          </a:p>
          <a:p>
            <a:pPr>
              <a:defRPr/>
            </a:pPr>
            <a:r>
              <a:rPr lang="en-US" dirty="0" smtClean="0"/>
              <a:t>You use the BLOB </a:t>
            </a:r>
            <a:r>
              <a:rPr lang="en-US" dirty="0" err="1" smtClean="0"/>
              <a:t>datatype</a:t>
            </a:r>
            <a:r>
              <a:rPr lang="en-US" dirty="0" smtClean="0"/>
              <a:t> to store large binary objects in the database in-line or out-of-line. Every BLOB variable stores a locator, which points to a large binary object. The size of a BLOB cannot exceed four gigabytes. </a:t>
            </a:r>
          </a:p>
          <a:p>
            <a:pPr>
              <a:defRPr/>
            </a:pPr>
            <a:r>
              <a:rPr lang="en-US" dirty="0" smtClean="0"/>
              <a:t>BLOBs participate fully in transactions. Changes made by package DBMS_LOB or the OCI can be committed or rolled back. However, BLOB locators cannot span transactions or sessions. </a:t>
            </a:r>
          </a:p>
          <a:p>
            <a:pPr>
              <a:defRPr/>
            </a:pPr>
            <a:r>
              <a:rPr lang="en-US" b="1" dirty="0" smtClean="0"/>
              <a:t>CLOB</a:t>
            </a:r>
          </a:p>
          <a:p>
            <a:pPr>
              <a:defRPr/>
            </a:pPr>
            <a:r>
              <a:rPr lang="en-US" dirty="0" smtClean="0"/>
              <a:t>You use the CLOB </a:t>
            </a:r>
            <a:r>
              <a:rPr lang="en-US" dirty="0" err="1" smtClean="0"/>
              <a:t>datatype</a:t>
            </a:r>
            <a:r>
              <a:rPr lang="en-US" dirty="0" smtClean="0"/>
              <a:t> to store large blocks of single-byte character data in the database, in-line or out-of-line. (Variable-width character sets are not supported.) Every CLOB variable stores a locator, which points to a large block of character data. The size of a CLOB cannot exceed four gigabytes. </a:t>
            </a:r>
          </a:p>
          <a:p>
            <a:pPr>
              <a:defRPr/>
            </a:pPr>
            <a:r>
              <a:rPr lang="en-US" dirty="0" smtClean="0"/>
              <a:t>CLOBs participate fully in transactions. Changes made by package DBMS_LOB or the OCI can be committed or rolled back. However, CLOB locators cannot span transactions or sessions. </a:t>
            </a:r>
          </a:p>
          <a:p>
            <a:pPr>
              <a:defRPr/>
            </a:pPr>
            <a:r>
              <a:rPr lang="en-US" b="1" dirty="0" smtClean="0"/>
              <a:t>NCLOB</a:t>
            </a:r>
          </a:p>
          <a:p>
            <a:pPr>
              <a:defRPr/>
            </a:pPr>
            <a:r>
              <a:rPr lang="en-US" dirty="0" smtClean="0"/>
              <a:t>You use the NCLOB </a:t>
            </a:r>
            <a:r>
              <a:rPr lang="en-US" dirty="0" err="1" smtClean="0"/>
              <a:t>datatype</a:t>
            </a:r>
            <a:r>
              <a:rPr lang="en-US" dirty="0" smtClean="0"/>
              <a:t> to store large blocks of single-byte or fixed-width multi-byte NCHAR data in the database, in-line or out-of-line. (Variable-width character sets are not supported.) Every NCLOB variable stores a locator, which points to a large block of NCHAR data. The size of an NCLOB cannot exceed four gigabytes. </a:t>
            </a:r>
          </a:p>
          <a:p>
            <a:pPr>
              <a:defRPr/>
            </a:pPr>
            <a:r>
              <a:rPr lang="en-US" dirty="0" smtClean="0"/>
              <a:t>NCLOBs participate fully in transactions. Changes made by package DBMS_LOB or the OCI can be committed or rolled back. However, NCLOB locators cannot span transactions or sessions. </a:t>
            </a:r>
          </a:p>
          <a:p>
            <a:pPr>
              <a:defRPr/>
            </a:pPr>
            <a:endParaRPr lang="en-US" dirty="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95C624E7-F71D-42B1-86D1-604667192A79}" type="slidenum">
              <a:rPr lang="en-US" altLang="en-US" sz="1200"/>
              <a:pPr eaLnBrk="1" hangingPunct="1"/>
              <a:t>13</a:t>
            </a:fld>
            <a:endParaRPr lang="en-US" altLang="en-US" sz="1200"/>
          </a:p>
        </p:txBody>
      </p:sp>
    </p:spTree>
    <p:extLst>
      <p:ext uri="{BB962C8B-B14F-4D97-AF65-F5344CB8AC3E}">
        <p14:creationId xmlns:p14="http://schemas.microsoft.com/office/powerpoint/2010/main" val="500673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17</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1028928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88950" y="160338"/>
            <a:ext cx="5878513" cy="4408487"/>
          </a:xfrm>
          <a:ln cap="flat"/>
        </p:spPr>
      </p:sp>
      <p:sp>
        <p:nvSpPr>
          <p:cNvPr id="48131" name="Rectangle 3"/>
          <p:cNvSpPr>
            <a:spLocks noGrp="1" noChangeArrowheads="1"/>
          </p:cNvSpPr>
          <p:nvPr>
            <p:ph type="body" idx="1"/>
          </p:nvPr>
        </p:nvSpPr>
        <p:spPr>
          <a:xfrm>
            <a:off x="373063" y="4773613"/>
            <a:ext cx="6030912" cy="3757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54" tIns="42116" rIns="91754" bIns="42116"/>
          <a:lstStyle/>
          <a:p>
            <a:pPr defTabSz="450850"/>
            <a:r>
              <a:rPr lang="en-US" altLang="en-US" smtClean="0">
                <a:latin typeface="Arial" panose="020B0604020202020204" pitchFamily="34" charset="0"/>
              </a:rPr>
              <a:t>Overview of Subprogram</a:t>
            </a:r>
          </a:p>
          <a:p>
            <a:pPr lvl="1" defTabSz="450850"/>
            <a:r>
              <a:rPr lang="en-US" altLang="en-US" smtClean="0"/>
              <a:t>A </a:t>
            </a:r>
            <a:r>
              <a:rPr lang="en-US" altLang="en-US" smtClean="0">
                <a:solidFill>
                  <a:srgbClr val="FC0128"/>
                </a:solidFill>
              </a:rPr>
              <a:t>subprogram </a:t>
            </a:r>
            <a:r>
              <a:rPr lang="en-US" altLang="en-US" smtClean="0"/>
              <a:t>is based on standard PL/SQL structure that contains a declarative section, an executable section, and an optional exception-handling section.</a:t>
            </a:r>
          </a:p>
          <a:p>
            <a:pPr lvl="1" defTabSz="450850"/>
            <a:r>
              <a:rPr lang="en-US" altLang="en-US" smtClean="0"/>
              <a:t>A subprogram can be compiled and stored in the database. It provides modularity, extensibility, reusability, and maintainability. </a:t>
            </a:r>
          </a:p>
          <a:p>
            <a:pPr lvl="1" defTabSz="450850"/>
            <a:r>
              <a:rPr lang="en-US" altLang="en-US" smtClean="0">
                <a:solidFill>
                  <a:srgbClr val="FC0128"/>
                </a:solidFill>
              </a:rPr>
              <a:t>Modularization </a:t>
            </a:r>
            <a:r>
              <a:rPr lang="en-US" altLang="en-US" smtClean="0"/>
              <a:t>is the process of breaking up large blocks of code into smaller groups of code called </a:t>
            </a:r>
            <a:r>
              <a:rPr lang="en-US" altLang="en-US" smtClean="0">
                <a:solidFill>
                  <a:srgbClr val="FC0128"/>
                </a:solidFill>
              </a:rPr>
              <a:t>modules.</a:t>
            </a:r>
            <a:r>
              <a:rPr lang="en-US" altLang="en-US" smtClean="0"/>
              <a:t> After code is modularized, the modules can be reused by the same program or shared by other programs. It is easier to maintain and debug code of smaller modules than a single large program. Also, the modules can be easily extended for customization by incorporating more functionality, if required, without affecting the remaining modules of the program.</a:t>
            </a:r>
          </a:p>
          <a:p>
            <a:pPr lvl="1" defTabSz="450850"/>
            <a:r>
              <a:rPr lang="en-US" altLang="en-US" smtClean="0"/>
              <a:t>Subprograms provide easy maintenance because the code is located in one place and hence any modifications required to the subprogram can be performed in this single location. Subprograms provide improved data integrity and security. The data objects are accessed through the subprogram and a user can invoke the subprogram only if appropriate access privilege is granted to the user.</a:t>
            </a:r>
          </a:p>
          <a:p>
            <a:pPr defTabSz="450850"/>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3729932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85775" y="153988"/>
            <a:ext cx="5884863" cy="4413250"/>
          </a:xfrm>
          <a:ln cap="flat"/>
        </p:spPr>
      </p:sp>
      <p:sp>
        <p:nvSpPr>
          <p:cNvPr id="50179" name="Rectangle 3"/>
          <p:cNvSpPr>
            <a:spLocks noGrp="1" noChangeArrowheads="1"/>
          </p:cNvSpPr>
          <p:nvPr>
            <p:ph type="body" idx="1"/>
          </p:nvPr>
        </p:nvSpPr>
        <p:spPr>
          <a:xfrm>
            <a:off x="295275" y="4648200"/>
            <a:ext cx="6180138"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62" tIns="46629" rIns="94762" bIns="46629"/>
          <a:lstStyle/>
          <a:p>
            <a:pPr defTabSz="465138">
              <a:tabLst>
                <a:tab pos="487363" algn="l"/>
              </a:tabLst>
            </a:pPr>
            <a:r>
              <a:rPr lang="en-US" altLang="en-US" smtClean="0">
                <a:latin typeface="Arial" panose="020B0604020202020204" pitchFamily="34" charset="0"/>
              </a:rPr>
              <a:t>Subprograms</a:t>
            </a:r>
            <a:endParaRPr lang="en-US" altLang="en-US" smtClean="0">
              <a:latin typeface="Times New Roman" panose="02020603050405020304" pitchFamily="18" charset="0"/>
            </a:endParaRPr>
          </a:p>
          <a:p>
            <a:pPr marL="123825" lvl="1" defTabSz="465138">
              <a:tabLst>
                <a:tab pos="487363" algn="l"/>
              </a:tabLst>
            </a:pPr>
            <a:r>
              <a:rPr lang="en-US" altLang="en-US" smtClean="0"/>
              <a:t>Subprograms are named PL/SQL blocks that can accept parameters</a:t>
            </a:r>
            <a:r>
              <a:rPr lang="en-US" altLang="en-US" smtClean="0">
                <a:solidFill>
                  <a:srgbClr val="FC0128"/>
                </a:solidFill>
              </a:rPr>
              <a:t> </a:t>
            </a:r>
            <a:r>
              <a:rPr lang="en-US" altLang="en-US" smtClean="0"/>
              <a:t>and be invoked from a calling environment. PL/SQL has two types of subprograms, </a:t>
            </a:r>
            <a:r>
              <a:rPr lang="en-US" altLang="en-US" i="1" smtClean="0"/>
              <a:t>procedures</a:t>
            </a:r>
            <a:r>
              <a:rPr lang="en-US" altLang="en-US" smtClean="0"/>
              <a:t> and </a:t>
            </a:r>
            <a:r>
              <a:rPr lang="en-US" altLang="en-US" i="1" smtClean="0"/>
              <a:t>functions</a:t>
            </a:r>
            <a:r>
              <a:rPr lang="en-US" altLang="en-US" smtClean="0"/>
              <a:t>.</a:t>
            </a:r>
          </a:p>
          <a:p>
            <a:pPr marL="481013" lvl="2" defTabSz="465138">
              <a:buFontTx/>
              <a:buNone/>
              <a:tabLst>
                <a:tab pos="487363" algn="l"/>
              </a:tabLst>
            </a:pPr>
            <a:r>
              <a:rPr lang="en-US" altLang="en-US" b="1" smtClean="0"/>
              <a:t>Subprogram Specification</a:t>
            </a:r>
          </a:p>
          <a:p>
            <a:pPr marL="481013" lvl="2" defTabSz="465138">
              <a:tabLst>
                <a:tab pos="487363" algn="l"/>
              </a:tabLst>
            </a:pPr>
            <a:r>
              <a:rPr lang="en-US" altLang="en-US" smtClean="0"/>
              <a:t>The header is relevant for named blocks only and determines the way that the program unit is called or invoked.</a:t>
            </a:r>
          </a:p>
          <a:p>
            <a:pPr marL="481013" lvl="2" defTabSz="465138">
              <a:buFontTx/>
              <a:buNone/>
              <a:tabLst>
                <a:tab pos="487363" algn="l"/>
              </a:tabLst>
            </a:pPr>
            <a:r>
              <a:rPr lang="en-US" altLang="en-US" smtClean="0"/>
              <a:t>	The header determines:</a:t>
            </a:r>
          </a:p>
          <a:p>
            <a:pPr marL="915988" lvl="3" indent="-236538" defTabSz="465138">
              <a:spcBef>
                <a:spcPct val="10000"/>
              </a:spcBef>
              <a:tabLst>
                <a:tab pos="487363" algn="l"/>
              </a:tabLst>
            </a:pPr>
            <a:r>
              <a:rPr lang="en-US" altLang="en-US" smtClean="0"/>
              <a:t>The PL/SQL subprogram type, that is, either a procedure</a:t>
            </a:r>
            <a:r>
              <a:rPr lang="en-US" altLang="en-US" smtClean="0">
                <a:solidFill>
                  <a:srgbClr val="FC0128"/>
                </a:solidFill>
              </a:rPr>
              <a:t> </a:t>
            </a:r>
            <a:r>
              <a:rPr lang="en-US" altLang="en-US" smtClean="0"/>
              <a:t>or a function</a:t>
            </a:r>
            <a:endParaRPr lang="en-US" altLang="en-US" smtClean="0">
              <a:solidFill>
                <a:srgbClr val="FC0128"/>
              </a:solidFill>
            </a:endParaRPr>
          </a:p>
          <a:p>
            <a:pPr marL="915988" lvl="3" indent="-236538" defTabSz="465138">
              <a:spcBef>
                <a:spcPct val="10000"/>
              </a:spcBef>
              <a:tabLst>
                <a:tab pos="487363" algn="l"/>
              </a:tabLst>
            </a:pPr>
            <a:r>
              <a:rPr lang="en-US" altLang="en-US" smtClean="0"/>
              <a:t>The name of the subprogram</a:t>
            </a:r>
          </a:p>
          <a:p>
            <a:pPr marL="915988" lvl="3" indent="-236538" defTabSz="465138">
              <a:spcBef>
                <a:spcPct val="10000"/>
              </a:spcBef>
              <a:tabLst>
                <a:tab pos="487363" algn="l"/>
              </a:tabLst>
            </a:pPr>
            <a:r>
              <a:rPr lang="en-US" altLang="en-US" smtClean="0"/>
              <a:t>The parameter list, if one exists</a:t>
            </a:r>
          </a:p>
          <a:p>
            <a:pPr marL="915988" lvl="3" indent="-236538" defTabSz="465138">
              <a:spcBef>
                <a:spcPct val="10000"/>
              </a:spcBef>
              <a:tabLst>
                <a:tab pos="487363" algn="l"/>
              </a:tabLst>
            </a:pPr>
            <a:r>
              <a:rPr lang="en-US" altLang="en-US" smtClean="0"/>
              <a:t>The </a:t>
            </a:r>
            <a:r>
              <a:rPr lang="en-US" altLang="en-US" smtClean="0">
                <a:latin typeface="Courier New" panose="02070309020205020404" pitchFamily="49" charset="0"/>
              </a:rPr>
              <a:t>RETURN</a:t>
            </a:r>
            <a:r>
              <a:rPr lang="en-US" altLang="en-US" smtClean="0"/>
              <a:t> clause, which applies only to functions</a:t>
            </a:r>
          </a:p>
          <a:p>
            <a:pPr marL="481013" lvl="2" defTabSz="465138">
              <a:tabLst>
                <a:tab pos="487363" algn="l"/>
              </a:tabLst>
            </a:pPr>
            <a:r>
              <a:rPr lang="en-US" altLang="en-US" smtClean="0"/>
              <a:t>The </a:t>
            </a:r>
            <a:r>
              <a:rPr lang="en-US" altLang="en-US" smtClean="0">
                <a:latin typeface="Courier New" panose="02070309020205020404" pitchFamily="49" charset="0"/>
              </a:rPr>
              <a:t>IS</a:t>
            </a:r>
            <a:r>
              <a:rPr lang="en-US" altLang="en-US" smtClean="0"/>
              <a:t> or </a:t>
            </a:r>
            <a:r>
              <a:rPr lang="en-US" altLang="en-US" smtClean="0">
                <a:latin typeface="Courier New" panose="02070309020205020404" pitchFamily="49" charset="0"/>
              </a:rPr>
              <a:t>AS</a:t>
            </a:r>
            <a:r>
              <a:rPr lang="en-US" altLang="en-US" smtClean="0"/>
              <a:t> keyword is mandatory. </a:t>
            </a:r>
          </a:p>
          <a:p>
            <a:pPr marL="481013" lvl="2" defTabSz="465138">
              <a:buFontTx/>
              <a:buNone/>
              <a:tabLst>
                <a:tab pos="487363" algn="l"/>
              </a:tabLst>
            </a:pPr>
            <a:r>
              <a:rPr lang="en-US" altLang="en-US" b="1" smtClean="0"/>
              <a:t>Subprogram Body</a:t>
            </a:r>
          </a:p>
          <a:p>
            <a:pPr marL="481013" lvl="2" defTabSz="465138">
              <a:tabLst>
                <a:tab pos="487363" algn="l"/>
              </a:tabLst>
            </a:pPr>
            <a:r>
              <a:rPr lang="en-US" altLang="en-US" smtClean="0"/>
              <a:t>The declaration section of the block between </a:t>
            </a:r>
            <a:r>
              <a:rPr lang="en-US" altLang="en-US" smtClean="0">
                <a:latin typeface="Courier New" panose="02070309020205020404" pitchFamily="49" charset="0"/>
              </a:rPr>
              <a:t>IS|AS</a:t>
            </a:r>
            <a:r>
              <a:rPr lang="en-US" altLang="en-US" smtClean="0"/>
              <a:t> and </a:t>
            </a:r>
            <a:r>
              <a:rPr lang="en-US" altLang="en-US" smtClean="0">
                <a:latin typeface="Courier New" panose="02070309020205020404" pitchFamily="49" charset="0"/>
              </a:rPr>
              <a:t>BEGIN</a:t>
            </a:r>
            <a:r>
              <a:rPr lang="en-US" altLang="en-US" smtClean="0"/>
              <a:t>. The keyword </a:t>
            </a:r>
            <a:r>
              <a:rPr lang="en-US" altLang="en-US" smtClean="0">
                <a:latin typeface="Courier New" panose="02070309020205020404" pitchFamily="49" charset="0"/>
              </a:rPr>
              <a:t>DECLARE</a:t>
            </a:r>
            <a:r>
              <a:rPr lang="en-US" altLang="en-US" smtClean="0"/>
              <a:t> that is used to indicate the starting of the declaration section in anonymous blocks is not used here.</a:t>
            </a:r>
          </a:p>
          <a:p>
            <a:pPr marL="481013" lvl="2" defTabSz="465138">
              <a:tabLst>
                <a:tab pos="487363" algn="l"/>
              </a:tabLst>
            </a:pPr>
            <a:r>
              <a:rPr lang="en-US" altLang="en-US" smtClean="0"/>
              <a:t>The executable section between the </a:t>
            </a:r>
            <a:r>
              <a:rPr lang="en-US" altLang="en-US" smtClean="0">
                <a:latin typeface="Courier New" panose="02070309020205020404" pitchFamily="49" charset="0"/>
              </a:rPr>
              <a:t>BEGIN</a:t>
            </a:r>
            <a:r>
              <a:rPr lang="en-US" altLang="en-US" b="1" smtClean="0"/>
              <a:t> </a:t>
            </a:r>
            <a:r>
              <a:rPr lang="en-US" altLang="en-US" smtClean="0"/>
              <a:t>and </a:t>
            </a:r>
            <a:r>
              <a:rPr lang="en-US" altLang="en-US" smtClean="0">
                <a:latin typeface="Courier New" panose="02070309020205020404" pitchFamily="49" charset="0"/>
              </a:rPr>
              <a:t>END</a:t>
            </a:r>
            <a:r>
              <a:rPr lang="en-US" altLang="en-US" smtClean="0"/>
              <a:t> keywords is mandatory, enclosing the body of actions to be performed. There must be at least one statement existing in this section. There should be atleast a </a:t>
            </a:r>
            <a:r>
              <a:rPr lang="en-US" altLang="en-US" smtClean="0">
                <a:latin typeface="Courier New" panose="02070309020205020404" pitchFamily="49" charset="0"/>
              </a:rPr>
              <a:t>NULL;</a:t>
            </a:r>
            <a:r>
              <a:rPr lang="en-US" altLang="en-US" smtClean="0"/>
              <a:t>statement, that is considered an executable statement.</a:t>
            </a:r>
            <a:endParaRPr lang="en-US" altLang="en-US" b="1" smtClean="0"/>
          </a:p>
          <a:p>
            <a:pPr marL="481013" lvl="2" defTabSz="465138">
              <a:tabLst>
                <a:tab pos="487363" algn="l"/>
              </a:tabLst>
            </a:pPr>
            <a:r>
              <a:rPr lang="en-US" altLang="en-US" smtClean="0"/>
              <a:t>The exception section between </a:t>
            </a:r>
            <a:r>
              <a:rPr lang="en-US" altLang="en-US" smtClean="0">
                <a:latin typeface="Courier New" panose="02070309020205020404" pitchFamily="49" charset="0"/>
              </a:rPr>
              <a:t>EXCEPTION</a:t>
            </a:r>
            <a:r>
              <a:rPr lang="en-US" altLang="en-US" smtClean="0"/>
              <a:t> and </a:t>
            </a:r>
            <a:r>
              <a:rPr lang="en-US" altLang="en-US" smtClean="0">
                <a:latin typeface="Courier New" panose="02070309020205020404" pitchFamily="49" charset="0"/>
              </a:rPr>
              <a:t>END</a:t>
            </a:r>
            <a:r>
              <a:rPr lang="en-US" altLang="en-US" smtClean="0"/>
              <a:t> is optional. This section traps predefined error conditions. In this section, you define actions to take if the specified error condition arises.</a:t>
            </a:r>
          </a:p>
        </p:txBody>
      </p:sp>
    </p:spTree>
    <p:extLst>
      <p:ext uri="{BB962C8B-B14F-4D97-AF65-F5344CB8AC3E}">
        <p14:creationId xmlns:p14="http://schemas.microsoft.com/office/powerpoint/2010/main" val="3249407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512763" y="252413"/>
            <a:ext cx="5827712" cy="4370387"/>
          </a:xfrm>
          <a:ln cap="flat"/>
        </p:spPr>
      </p:sp>
      <p:sp>
        <p:nvSpPr>
          <p:cNvPr id="52227" name="Rectangle 3"/>
          <p:cNvSpPr>
            <a:spLocks noGrp="1" noChangeArrowheads="1"/>
          </p:cNvSpPr>
          <p:nvPr>
            <p:ph type="body" idx="1"/>
          </p:nvPr>
        </p:nvSpPr>
        <p:spPr>
          <a:xfrm>
            <a:off x="481013" y="4767263"/>
            <a:ext cx="5856287" cy="3735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65138">
              <a:tabLst>
                <a:tab pos="487363" algn="l"/>
              </a:tabLst>
            </a:pPr>
            <a:r>
              <a:rPr lang="en-US" altLang="en-US" smtClean="0">
                <a:latin typeface="Arial" panose="020B0604020202020204" pitchFamily="34" charset="0"/>
              </a:rPr>
              <a:t>Benefits of Subprograms</a:t>
            </a:r>
          </a:p>
          <a:p>
            <a:pPr marL="123825" lvl="1" defTabSz="465138">
              <a:tabLst>
                <a:tab pos="487363" algn="l"/>
              </a:tabLst>
            </a:pPr>
            <a:r>
              <a:rPr lang="en-US" altLang="en-US" smtClean="0">
                <a:solidFill>
                  <a:srgbClr val="000000"/>
                </a:solidFill>
              </a:rPr>
              <a:t>Stored procedures and functions have many </a:t>
            </a:r>
            <a:r>
              <a:rPr lang="en-US" altLang="en-US" smtClean="0"/>
              <a:t>benefits</a:t>
            </a:r>
            <a:r>
              <a:rPr lang="en-US" altLang="en-US" smtClean="0">
                <a:solidFill>
                  <a:srgbClr val="FC0128"/>
                </a:solidFill>
              </a:rPr>
              <a:t> </a:t>
            </a:r>
            <a:r>
              <a:rPr lang="en-US" altLang="en-US" smtClean="0">
                <a:solidFill>
                  <a:srgbClr val="000000"/>
                </a:solidFill>
              </a:rPr>
              <a:t>in addition to modularizing application development:</a:t>
            </a:r>
          </a:p>
          <a:p>
            <a:pPr marL="481013" lvl="2" defTabSz="465138">
              <a:tabLst>
                <a:tab pos="487363" algn="l"/>
              </a:tabLst>
            </a:pPr>
            <a:r>
              <a:rPr lang="en-US" altLang="en-US" smtClean="0"/>
              <a:t>Easy maintenance</a:t>
            </a:r>
            <a:endParaRPr lang="en-US" altLang="en-US" smtClean="0">
              <a:solidFill>
                <a:srgbClr val="FC0128"/>
              </a:solidFill>
            </a:endParaRPr>
          </a:p>
          <a:p>
            <a:pPr marL="915988" lvl="3" indent="-236538" defTabSz="465138">
              <a:tabLst>
                <a:tab pos="487363" algn="l"/>
              </a:tabLst>
            </a:pPr>
            <a:r>
              <a:rPr lang="en-US" altLang="en-US" smtClean="0"/>
              <a:t>Modify routines online without interfering with other users</a:t>
            </a:r>
          </a:p>
          <a:p>
            <a:pPr marL="915988" lvl="3" indent="-236538" defTabSz="465138">
              <a:tabLst>
                <a:tab pos="487363" algn="l"/>
              </a:tabLst>
            </a:pPr>
            <a:r>
              <a:rPr lang="en-US" altLang="en-US" smtClean="0"/>
              <a:t>Modify one routine to affect multiple applications</a:t>
            </a:r>
          </a:p>
          <a:p>
            <a:pPr marL="915988" lvl="3" indent="-236538" defTabSz="465138">
              <a:tabLst>
                <a:tab pos="487363" algn="l"/>
              </a:tabLst>
            </a:pPr>
            <a:r>
              <a:rPr lang="en-US" altLang="en-US" smtClean="0"/>
              <a:t>Modify one routine to eliminate duplicate testing</a:t>
            </a:r>
            <a:endParaRPr lang="en-US" altLang="en-US" b="1" smtClean="0"/>
          </a:p>
          <a:p>
            <a:pPr marL="481013" lvl="2" defTabSz="465138">
              <a:tabLst>
                <a:tab pos="487363" algn="l"/>
              </a:tabLst>
            </a:pPr>
            <a:r>
              <a:rPr lang="en-US" altLang="en-US" smtClean="0"/>
              <a:t>Improved data security and integrity</a:t>
            </a:r>
            <a:endParaRPr lang="en-US" altLang="en-US" smtClean="0">
              <a:solidFill>
                <a:srgbClr val="FC0128"/>
              </a:solidFill>
            </a:endParaRPr>
          </a:p>
          <a:p>
            <a:pPr marL="915988" lvl="3" indent="-236538" defTabSz="465138">
              <a:tabLst>
                <a:tab pos="487363" algn="l"/>
              </a:tabLst>
            </a:pPr>
            <a:r>
              <a:rPr lang="en-US" altLang="en-US" smtClean="0"/>
              <a:t>Control indirect access to database objects from nonprivileged users with security privileges</a:t>
            </a:r>
          </a:p>
          <a:p>
            <a:pPr marL="915988" lvl="3" indent="-236538" defTabSz="465138">
              <a:tabLst>
                <a:tab pos="487363" algn="l"/>
              </a:tabLst>
            </a:pPr>
            <a:r>
              <a:rPr lang="en-US" altLang="en-US" smtClean="0"/>
              <a:t>Ensure that related actions are performed together, or not at all, by funneling activity for related tables through a single path</a:t>
            </a:r>
          </a:p>
          <a:p>
            <a:pPr marL="481013" lvl="2" defTabSz="465138">
              <a:tabLst>
                <a:tab pos="487363" algn="l"/>
              </a:tabLst>
            </a:pPr>
            <a:r>
              <a:rPr lang="en-US" altLang="en-US" smtClean="0"/>
              <a:t>Improved performance</a:t>
            </a:r>
            <a:endParaRPr lang="en-US" altLang="en-US" smtClean="0">
              <a:solidFill>
                <a:srgbClr val="FC0128"/>
              </a:solidFill>
            </a:endParaRPr>
          </a:p>
          <a:p>
            <a:pPr marL="915988" lvl="3" indent="-236538" defTabSz="465138">
              <a:tabLst>
                <a:tab pos="487363" algn="l"/>
              </a:tabLst>
            </a:pPr>
            <a:r>
              <a:rPr lang="en-US" altLang="en-US" smtClean="0"/>
              <a:t>Avoid reparsing for multiple users by exploiting the shared SQL area</a:t>
            </a:r>
          </a:p>
          <a:p>
            <a:pPr marL="915988" lvl="3" indent="-236538" defTabSz="465138">
              <a:tabLst>
                <a:tab pos="487363" algn="l"/>
              </a:tabLst>
            </a:pPr>
            <a:r>
              <a:rPr lang="en-US" altLang="en-US" smtClean="0"/>
              <a:t>Avoid PL/SQL parsing at run time by parsing at compile time</a:t>
            </a:r>
          </a:p>
          <a:p>
            <a:pPr marL="915988" lvl="3" indent="-236538" defTabSz="465138">
              <a:tabLst>
                <a:tab pos="487363" algn="l"/>
              </a:tabLst>
            </a:pPr>
            <a:r>
              <a:rPr lang="en-US" altLang="en-US" smtClean="0"/>
              <a:t>Reduce the number of calls to the database and decrease network traffic by bundling commands</a:t>
            </a:r>
          </a:p>
          <a:p>
            <a:pPr marL="481013" lvl="2" defTabSz="465138">
              <a:tabLst>
                <a:tab pos="487363" algn="l"/>
              </a:tabLst>
            </a:pPr>
            <a:r>
              <a:rPr lang="en-US" altLang="en-US" smtClean="0"/>
              <a:t>Improved code clarity: Using appropriate identifier names to describe the action of the routines reduces the need for comments and enhances the clarity of the code.</a:t>
            </a:r>
          </a:p>
        </p:txBody>
      </p:sp>
    </p:spTree>
    <p:extLst>
      <p:ext uri="{BB962C8B-B14F-4D97-AF65-F5344CB8AC3E}">
        <p14:creationId xmlns:p14="http://schemas.microsoft.com/office/powerpoint/2010/main" val="2123844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87363" y="160338"/>
            <a:ext cx="5880100" cy="4410075"/>
          </a:xfrm>
          <a:ln cap="flat"/>
        </p:spPr>
      </p:sp>
      <p:sp>
        <p:nvSpPr>
          <p:cNvPr id="53251" name="Rectangle 3"/>
          <p:cNvSpPr>
            <a:spLocks noGrp="1" noChangeArrowheads="1"/>
          </p:cNvSpPr>
          <p:nvPr>
            <p:ph type="body" idx="1"/>
          </p:nvPr>
        </p:nvSpPr>
        <p:spPr>
          <a:xfrm>
            <a:off x="373063" y="4776788"/>
            <a:ext cx="6030912"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r>
              <a:rPr lang="en-US" altLang="en-US" dirty="0" smtClean="0">
                <a:latin typeface="Arial" panose="020B0604020202020204" pitchFamily="34" charset="0"/>
              </a:rPr>
              <a:t>Definition of a Procedure</a:t>
            </a:r>
          </a:p>
          <a:p>
            <a:pPr lvl="1"/>
            <a:r>
              <a:rPr lang="en-US" altLang="en-US" dirty="0" smtClean="0"/>
              <a:t>A </a:t>
            </a:r>
            <a:r>
              <a:rPr lang="en-US" altLang="en-US" dirty="0" smtClean="0">
                <a:solidFill>
                  <a:srgbClr val="FC0128"/>
                </a:solidFill>
              </a:rPr>
              <a:t>procedure </a:t>
            </a:r>
            <a:r>
              <a:rPr lang="en-US" altLang="en-US" dirty="0" smtClean="0"/>
              <a:t>is a named PL/SQL block that can accept parameters (sometimes referred to as arguments),</a:t>
            </a:r>
            <a:r>
              <a:rPr lang="en-US" altLang="en-US" dirty="0" smtClean="0">
                <a:solidFill>
                  <a:srgbClr val="FC0128"/>
                </a:solidFill>
              </a:rPr>
              <a:t> </a:t>
            </a:r>
            <a:r>
              <a:rPr lang="en-US" altLang="en-US" dirty="0" smtClean="0"/>
              <a:t>and be invoked. Generally speaking, you use a procedure to perform an action. A procedure has a header, a declaration section, an executable section, and an optional exception-handling section.</a:t>
            </a:r>
          </a:p>
          <a:p>
            <a:pPr lvl="1"/>
            <a:r>
              <a:rPr lang="en-US" altLang="en-US" dirty="0" smtClean="0"/>
              <a:t>A procedure can be compiled and stored in the database as a schema object.</a:t>
            </a:r>
          </a:p>
          <a:p>
            <a:pPr lvl="1"/>
            <a:r>
              <a:rPr lang="en-US" altLang="en-US" dirty="0" smtClean="0"/>
              <a:t>Procedures promote reusability and maintainability. When validated, they can be used in any number of applications. If the requirements change, only the procedure needs to be updated.</a:t>
            </a:r>
          </a:p>
        </p:txBody>
      </p:sp>
    </p:spTree>
    <p:extLst>
      <p:ext uri="{BB962C8B-B14F-4D97-AF65-F5344CB8AC3E}">
        <p14:creationId xmlns:p14="http://schemas.microsoft.com/office/powerpoint/2010/main" val="2845730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spect="1" noChangeArrowheads="1" noTextEdit="1"/>
          </p:cNvSpPr>
          <p:nvPr>
            <p:ph type="sldImg"/>
          </p:nvPr>
        </p:nvSpPr>
        <p:spPr>
          <a:xfrm>
            <a:off x="514350" y="254000"/>
            <a:ext cx="5822950" cy="4367213"/>
          </a:xfrm>
          <a:ln cap="flat"/>
        </p:spPr>
      </p:sp>
      <p:sp>
        <p:nvSpPr>
          <p:cNvPr id="1028" name="Rectangle 3"/>
          <p:cNvSpPr>
            <a:spLocks noGrp="1" noChangeArrowheads="1"/>
          </p:cNvSpPr>
          <p:nvPr>
            <p:ph type="body" idx="1"/>
          </p:nvPr>
        </p:nvSpPr>
        <p:spPr>
          <a:xfrm>
            <a:off x="504825" y="4648200"/>
            <a:ext cx="5780088" cy="3949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468313">
              <a:tabLst>
                <a:tab pos="444500" algn="l"/>
              </a:tabLst>
            </a:pPr>
            <a:r>
              <a:rPr lang="en-US" altLang="en-US" smtClean="0">
                <a:latin typeface="Arial" panose="020B0604020202020204" pitchFamily="34" charset="0"/>
              </a:rPr>
              <a:t>Syntax for Creating Procedures</a:t>
            </a:r>
          </a:p>
          <a:p>
            <a:pPr marL="114300" lvl="1" defTabSz="468313">
              <a:tabLst>
                <a:tab pos="444500" algn="l"/>
              </a:tabLst>
            </a:pPr>
            <a:r>
              <a:rPr lang="en-US" altLang="en-US" smtClean="0"/>
              <a:t>You create new procedures with the </a:t>
            </a:r>
            <a:r>
              <a:rPr lang="en-US" altLang="en-US" smtClean="0">
                <a:latin typeface="Courier New" panose="02070309020205020404" pitchFamily="49" charset="0"/>
              </a:rPr>
              <a:t>CREATE</a:t>
            </a:r>
            <a:r>
              <a:rPr lang="en-US" altLang="en-US" smtClean="0">
                <a:solidFill>
                  <a:srgbClr val="FC0128"/>
                </a:solidFill>
              </a:rPr>
              <a:t> </a:t>
            </a:r>
            <a:r>
              <a:rPr lang="en-US" altLang="en-US" smtClean="0">
                <a:latin typeface="Courier New" panose="02070309020205020404" pitchFamily="49" charset="0"/>
              </a:rPr>
              <a:t>PROCEDURE</a:t>
            </a:r>
            <a:r>
              <a:rPr lang="en-US" altLang="en-US" smtClean="0">
                <a:solidFill>
                  <a:srgbClr val="FC0128"/>
                </a:solidFill>
              </a:rPr>
              <a:t> </a:t>
            </a:r>
            <a:r>
              <a:rPr lang="en-US" altLang="en-US" smtClean="0"/>
              <a:t>statement, which may declare a list of parameters and must define the actions to be performed by the standard PL/SQL block. The </a:t>
            </a:r>
            <a:r>
              <a:rPr lang="en-US" altLang="en-US" smtClean="0">
                <a:latin typeface="Courier New" panose="02070309020205020404" pitchFamily="49" charset="0"/>
              </a:rPr>
              <a:t>CREATE</a:t>
            </a:r>
            <a:r>
              <a:rPr lang="en-US" altLang="en-US" smtClean="0"/>
              <a:t> clause enables you to create stand-alone procedures, which are stored in an Oracle database.</a:t>
            </a:r>
          </a:p>
          <a:p>
            <a:pPr marL="441325" lvl="2" indent="-212725" defTabSz="468313">
              <a:buClr>
                <a:schemeClr val="tx2"/>
              </a:buClr>
              <a:tabLst>
                <a:tab pos="444500" algn="l"/>
              </a:tabLst>
            </a:pPr>
            <a:r>
              <a:rPr lang="en-US" altLang="en-US" smtClean="0">
                <a:solidFill>
                  <a:srgbClr val="FC0128"/>
                </a:solidFill>
              </a:rPr>
              <a:t>PL/SQL blocks</a:t>
            </a:r>
            <a:r>
              <a:rPr lang="en-US" altLang="en-US" smtClean="0">
                <a:solidFill>
                  <a:srgbClr val="000000"/>
                </a:solidFill>
              </a:rPr>
              <a:t> start with either </a:t>
            </a:r>
            <a:r>
              <a:rPr lang="en-US" altLang="en-US" smtClean="0">
                <a:solidFill>
                  <a:srgbClr val="000000"/>
                </a:solidFill>
                <a:latin typeface="Courier New" panose="02070309020205020404" pitchFamily="49" charset="0"/>
              </a:rPr>
              <a:t>BEGIN</a:t>
            </a:r>
            <a:r>
              <a:rPr lang="en-US" altLang="en-US" smtClean="0">
                <a:solidFill>
                  <a:srgbClr val="000000"/>
                </a:solidFill>
              </a:rPr>
              <a:t> or the declaration of local variables and end with either </a:t>
            </a:r>
            <a:r>
              <a:rPr lang="en-US" altLang="en-US" smtClean="0">
                <a:solidFill>
                  <a:srgbClr val="000000"/>
                </a:solidFill>
                <a:latin typeface="Courier New" panose="02070309020205020404" pitchFamily="49" charset="0"/>
              </a:rPr>
              <a:t>END</a:t>
            </a:r>
            <a:r>
              <a:rPr lang="en-US" altLang="en-US" smtClean="0">
                <a:solidFill>
                  <a:srgbClr val="000000"/>
                </a:solidFill>
              </a:rPr>
              <a:t> or </a:t>
            </a:r>
            <a:r>
              <a:rPr lang="en-US" altLang="en-US" smtClean="0">
                <a:solidFill>
                  <a:srgbClr val="000000"/>
                </a:solidFill>
                <a:latin typeface="Courier New" panose="02070309020205020404" pitchFamily="49" charset="0"/>
              </a:rPr>
              <a:t>END</a:t>
            </a:r>
            <a:r>
              <a:rPr lang="en-US" altLang="en-US" smtClean="0">
                <a:solidFill>
                  <a:srgbClr val="000000"/>
                </a:solidFill>
              </a:rPr>
              <a:t> </a:t>
            </a:r>
            <a:r>
              <a:rPr lang="en-US" altLang="en-US" i="1" smtClean="0">
                <a:solidFill>
                  <a:srgbClr val="000000"/>
                </a:solidFill>
                <a:latin typeface="Courier New" panose="02070309020205020404" pitchFamily="49" charset="0"/>
              </a:rPr>
              <a:t>procedure_name</a:t>
            </a:r>
            <a:r>
              <a:rPr lang="en-US" altLang="en-US" i="1" smtClean="0">
                <a:solidFill>
                  <a:srgbClr val="000000"/>
                </a:solidFill>
              </a:rPr>
              <a:t>.</a:t>
            </a:r>
            <a:r>
              <a:rPr lang="en-US" altLang="en-US" smtClean="0">
                <a:solidFill>
                  <a:srgbClr val="000000"/>
                </a:solidFill>
              </a:rPr>
              <a:t> You cannot reference host or bind variables in the PL/SQL block of a stored procedure.</a:t>
            </a:r>
          </a:p>
          <a:p>
            <a:pPr marL="441325" lvl="2" indent="-212725" defTabSz="468313">
              <a:tabLst>
                <a:tab pos="444500" algn="l"/>
              </a:tabLst>
            </a:pPr>
            <a:r>
              <a:rPr lang="en-US" altLang="en-US" smtClean="0">
                <a:solidFill>
                  <a:srgbClr val="000000"/>
                </a:solidFill>
              </a:rPr>
              <a:t>The </a:t>
            </a:r>
            <a:r>
              <a:rPr lang="en-US" altLang="en-US" smtClean="0">
                <a:solidFill>
                  <a:srgbClr val="FC0128"/>
                </a:solidFill>
                <a:latin typeface="Courier New" panose="02070309020205020404" pitchFamily="49" charset="0"/>
              </a:rPr>
              <a:t>REPLACE</a:t>
            </a:r>
            <a:r>
              <a:rPr lang="en-US" altLang="en-US" smtClean="0">
                <a:solidFill>
                  <a:srgbClr val="FC0128"/>
                </a:solidFill>
              </a:rPr>
              <a:t> option </a:t>
            </a:r>
            <a:r>
              <a:rPr lang="en-US" altLang="en-US" smtClean="0"/>
              <a:t>indicates</a:t>
            </a:r>
            <a:r>
              <a:rPr lang="en-US" altLang="en-US" smtClean="0">
                <a:solidFill>
                  <a:srgbClr val="000000"/>
                </a:solidFill>
              </a:rPr>
              <a:t> that if the procedure exists, it will be dropped and replaced with the new version created by the statement.</a:t>
            </a:r>
          </a:p>
          <a:p>
            <a:pPr marL="441325" lvl="2" indent="-212725" defTabSz="468313">
              <a:tabLst>
                <a:tab pos="444500" algn="l"/>
              </a:tabLst>
            </a:pPr>
            <a:r>
              <a:rPr lang="en-US" altLang="en-US" smtClean="0"/>
              <a:t>You cannot restrict the size of the data type in the parameters.</a:t>
            </a:r>
          </a:p>
        </p:txBody>
      </p:sp>
      <p:graphicFrame>
        <p:nvGraphicFramePr>
          <p:cNvPr id="1026" name="Object 0"/>
          <p:cNvGraphicFramePr>
            <a:graphicFrameLocks/>
          </p:cNvGraphicFramePr>
          <p:nvPr/>
        </p:nvGraphicFramePr>
        <p:xfrm>
          <a:off x="655638" y="5062538"/>
          <a:ext cx="5926137" cy="1993900"/>
        </p:xfrm>
        <a:graphic>
          <a:graphicData uri="http://schemas.openxmlformats.org/presentationml/2006/ole">
            <mc:AlternateContent xmlns:mc="http://schemas.openxmlformats.org/markup-compatibility/2006">
              <mc:Choice xmlns:v="urn:schemas-microsoft-com:vml" Requires="v">
                <p:oleObj spid="_x0000_s1036" name="Document" r:id="rId4" imgW="5925960" imgH="1993680" progId="Word.Document.8">
                  <p:embed/>
                </p:oleObj>
              </mc:Choice>
              <mc:Fallback>
                <p:oleObj name="Document" r:id="rId4" imgW="5925960" imgH="1993680" progId="Word.Document.8">
                  <p:embed/>
                  <p:pic>
                    <p:nvPicPr>
                      <p:cNvPr id="1026"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38" y="5062538"/>
                        <a:ext cx="5926137"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3688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4193178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92125" y="165100"/>
            <a:ext cx="5873750" cy="4405313"/>
          </a:xfrm>
          <a:ln cap="flat"/>
        </p:spPr>
      </p:sp>
      <p:sp>
        <p:nvSpPr>
          <p:cNvPr id="54275" name="Rectangle 3"/>
          <p:cNvSpPr>
            <a:spLocks noGrp="1" noChangeArrowheads="1"/>
          </p:cNvSpPr>
          <p:nvPr>
            <p:ph type="body" idx="1"/>
          </p:nvPr>
        </p:nvSpPr>
        <p:spPr>
          <a:xfrm>
            <a:off x="412750" y="4778375"/>
            <a:ext cx="6027738" cy="3797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altLang="en-US" smtClean="0">
                <a:latin typeface="Arial" panose="020B0604020202020204" pitchFamily="34" charset="0"/>
              </a:rPr>
              <a:t>Formal Versus Actual Parameters</a:t>
            </a:r>
          </a:p>
          <a:p>
            <a:pPr lvl="1"/>
            <a:r>
              <a:rPr lang="en-US" altLang="en-US" smtClean="0">
                <a:solidFill>
                  <a:srgbClr val="FC0128"/>
                </a:solidFill>
              </a:rPr>
              <a:t>Formal parameters</a:t>
            </a:r>
            <a:r>
              <a:rPr lang="en-US" altLang="en-US" smtClean="0"/>
              <a:t> are variables declared in the parameter list of a subprogram specification. For example, in the procedure </a:t>
            </a:r>
            <a:r>
              <a:rPr lang="en-US" altLang="en-US" smtClean="0">
                <a:latin typeface="Courier New" panose="02070309020205020404" pitchFamily="49" charset="0"/>
              </a:rPr>
              <a:t>RAISE_SAL</a:t>
            </a:r>
            <a:r>
              <a:rPr lang="en-US" altLang="en-US" smtClean="0"/>
              <a:t>, the variables </a:t>
            </a:r>
            <a:r>
              <a:rPr lang="en-US" altLang="en-US" smtClean="0">
                <a:latin typeface="Courier New" panose="02070309020205020404" pitchFamily="49" charset="0"/>
              </a:rPr>
              <a:t>P_ID</a:t>
            </a:r>
            <a:r>
              <a:rPr lang="en-US" altLang="en-US" smtClean="0"/>
              <a:t> and </a:t>
            </a:r>
            <a:r>
              <a:rPr lang="en-US" altLang="en-US" smtClean="0">
                <a:latin typeface="Courier New" panose="02070309020205020404" pitchFamily="49" charset="0"/>
              </a:rPr>
              <a:t>P_AMOUNT</a:t>
            </a:r>
            <a:r>
              <a:rPr lang="en-US" altLang="en-US" smtClean="0"/>
              <a:t> are formal parameters.</a:t>
            </a:r>
          </a:p>
          <a:p>
            <a:pPr lvl="1"/>
            <a:r>
              <a:rPr lang="en-US" altLang="en-US" smtClean="0">
                <a:solidFill>
                  <a:srgbClr val="FC0128"/>
                </a:solidFill>
              </a:rPr>
              <a:t>Actual parameters</a:t>
            </a:r>
            <a:r>
              <a:rPr lang="en-US" altLang="en-US" smtClean="0"/>
              <a:t> are variables or expressions referenced in the parameter list of a subprogram call. For example, in the call </a:t>
            </a:r>
            <a:r>
              <a:rPr lang="en-US" altLang="en-US" smtClean="0">
                <a:latin typeface="Courier New" panose="02070309020205020404" pitchFamily="49" charset="0"/>
              </a:rPr>
              <a:t>raise_sal</a:t>
            </a:r>
            <a:r>
              <a:rPr lang="en-US" altLang="en-US" smtClean="0"/>
              <a:t>(</a:t>
            </a:r>
            <a:r>
              <a:rPr lang="en-US" altLang="en-US" smtClean="0">
                <a:latin typeface="Courier New" panose="02070309020205020404" pitchFamily="49" charset="0"/>
              </a:rPr>
              <a:t>v_id</a:t>
            </a:r>
            <a:r>
              <a:rPr lang="en-US" altLang="en-US" smtClean="0"/>
              <a:t> , </a:t>
            </a:r>
            <a:r>
              <a:rPr lang="en-US" altLang="en-US" smtClean="0">
                <a:latin typeface="Courier New" panose="02070309020205020404" pitchFamily="49" charset="0"/>
              </a:rPr>
              <a:t>2000</a:t>
            </a:r>
            <a:r>
              <a:rPr lang="en-US" altLang="en-US" smtClean="0"/>
              <a:t>) to the procedure </a:t>
            </a:r>
            <a:r>
              <a:rPr lang="en-US" altLang="en-US" smtClean="0">
                <a:latin typeface="Courier New" panose="02070309020205020404" pitchFamily="49" charset="0"/>
              </a:rPr>
              <a:t>RAISE_SAL</a:t>
            </a:r>
            <a:r>
              <a:rPr lang="en-US" altLang="en-US" smtClean="0"/>
              <a:t>, the variable </a:t>
            </a:r>
            <a:r>
              <a:rPr lang="en-US" altLang="en-US" smtClean="0">
                <a:latin typeface="Courier New" panose="02070309020205020404" pitchFamily="49" charset="0"/>
              </a:rPr>
              <a:t>V_ID</a:t>
            </a:r>
            <a:r>
              <a:rPr lang="en-US" altLang="en-US" smtClean="0"/>
              <a:t> and </a:t>
            </a:r>
            <a:r>
              <a:rPr lang="en-US" altLang="en-US" smtClean="0">
                <a:latin typeface="Courier New" panose="02070309020205020404" pitchFamily="49" charset="0"/>
              </a:rPr>
              <a:t>2000</a:t>
            </a:r>
            <a:r>
              <a:rPr lang="en-US" altLang="en-US" smtClean="0"/>
              <a:t> are actual parameters. </a:t>
            </a:r>
          </a:p>
          <a:p>
            <a:pPr lvl="2"/>
            <a:r>
              <a:rPr lang="en-US" altLang="en-US" smtClean="0"/>
              <a:t>Actual parameters are evaluated and results are assigned to formal parameters during the subprogram call.</a:t>
            </a:r>
          </a:p>
          <a:p>
            <a:pPr lvl="2"/>
            <a:r>
              <a:rPr lang="en-US" altLang="en-US" smtClean="0"/>
              <a:t>Actual parameters can also be expressions such as in the following:</a:t>
            </a:r>
          </a:p>
          <a:p>
            <a:pPr lvl="3">
              <a:buFontTx/>
              <a:buNone/>
            </a:pPr>
            <a:r>
              <a:rPr lang="en-US" altLang="en-US" smtClean="0">
                <a:latin typeface="Courier New" panose="02070309020205020404" pitchFamily="49" charset="0"/>
              </a:rPr>
              <a:t>raise_sal(v_id</a:t>
            </a:r>
            <a:r>
              <a:rPr lang="en-US" altLang="en-US" smtClean="0"/>
              <a:t>, </a:t>
            </a:r>
            <a:r>
              <a:rPr lang="en-US" altLang="en-US" smtClean="0">
                <a:latin typeface="Courier New" panose="02070309020205020404" pitchFamily="49" charset="0"/>
              </a:rPr>
              <a:t>raise+100);</a:t>
            </a:r>
          </a:p>
          <a:p>
            <a:pPr lvl="2"/>
            <a:r>
              <a:rPr lang="en-US" altLang="en-US" smtClean="0"/>
              <a:t>It is good practice to use different names for formal and actual parameters. Formal parameters have the prefix </a:t>
            </a:r>
            <a:r>
              <a:rPr lang="en-US" altLang="en-US" smtClean="0">
                <a:latin typeface="Courier New" panose="02070309020205020404" pitchFamily="49" charset="0"/>
              </a:rPr>
              <a:t>p_</a:t>
            </a:r>
            <a:r>
              <a:rPr lang="en-US" altLang="en-US" smtClean="0"/>
              <a:t> in this course.</a:t>
            </a:r>
          </a:p>
          <a:p>
            <a:pPr lvl="2"/>
            <a:r>
              <a:rPr lang="en-US" altLang="en-US" smtClean="0"/>
              <a:t>The formal and actual parameters should be of compatible data types. If necessary, before assigning the value, PL/SQL converts the data type of the actual parameter value to that of the formal parameter.</a:t>
            </a:r>
          </a:p>
        </p:txBody>
      </p:sp>
    </p:spTree>
    <p:extLst>
      <p:ext uri="{BB962C8B-B14F-4D97-AF65-F5344CB8AC3E}">
        <p14:creationId xmlns:p14="http://schemas.microsoft.com/office/powerpoint/2010/main" val="1597239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Rot="1" noChangeAspect="1" noChangeArrowheads="1" noTextEdit="1"/>
          </p:cNvSpPr>
          <p:nvPr>
            <p:ph type="sldImg"/>
          </p:nvPr>
        </p:nvSpPr>
        <p:spPr>
          <a:xfrm>
            <a:off x="487363" y="160338"/>
            <a:ext cx="5880100" cy="4410075"/>
          </a:xfrm>
          <a:ln cap="flat"/>
        </p:spPr>
      </p:sp>
      <p:sp>
        <p:nvSpPr>
          <p:cNvPr id="2052" name="Rectangle 3"/>
          <p:cNvSpPr>
            <a:spLocks noGrp="1" noChangeArrowheads="1"/>
          </p:cNvSpPr>
          <p:nvPr>
            <p:ph type="body" idx="1"/>
          </p:nvPr>
        </p:nvSpPr>
        <p:spPr>
          <a:xfrm>
            <a:off x="412750" y="4776788"/>
            <a:ext cx="6027738"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r>
              <a:rPr lang="en-US" altLang="en-US" smtClean="0">
                <a:latin typeface="Arial" panose="020B0604020202020204" pitchFamily="34" charset="0"/>
              </a:rPr>
              <a:t>Procedural Parameter Modes</a:t>
            </a:r>
          </a:p>
          <a:p>
            <a:pPr lvl="1"/>
            <a:r>
              <a:rPr lang="en-US" altLang="en-US" smtClean="0"/>
              <a:t>You can transfer values to and from the calling environment through parameters. Select one of the three modes</a:t>
            </a:r>
            <a:r>
              <a:rPr lang="en-US" altLang="en-US" smtClean="0">
                <a:solidFill>
                  <a:srgbClr val="FC0128"/>
                </a:solidFill>
              </a:rPr>
              <a:t> </a:t>
            </a:r>
            <a:r>
              <a:rPr lang="en-US" altLang="en-US" smtClean="0"/>
              <a:t>for each parameter: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or </a:t>
            </a:r>
            <a:r>
              <a:rPr lang="en-US" altLang="en-US" smtClean="0">
                <a:latin typeface="Courier New" panose="02070309020205020404" pitchFamily="49" charset="0"/>
              </a:rPr>
              <a:t>IN</a:t>
            </a:r>
            <a:r>
              <a:rPr lang="en-US" altLang="en-US" smtClean="0">
                <a:solidFill>
                  <a:srgbClr val="FC0128"/>
                </a:solidFill>
              </a:rPr>
              <a:t> </a:t>
            </a:r>
            <a:r>
              <a:rPr lang="en-US" altLang="en-US" smtClean="0">
                <a:latin typeface="Courier New" panose="02070309020205020404" pitchFamily="49" charset="0"/>
              </a:rPr>
              <a:t>OUT</a:t>
            </a:r>
            <a:r>
              <a:rPr lang="en-US" altLang="en-US" smtClean="0">
                <a:solidFill>
                  <a:srgbClr val="FC0128"/>
                </a:solidFill>
              </a:rPr>
              <a:t>.</a:t>
            </a:r>
            <a:endParaRPr lang="en-US" altLang="en-US" smtClean="0"/>
          </a:p>
          <a:p>
            <a:pPr lvl="1"/>
            <a:r>
              <a:rPr lang="en-US" altLang="en-US" smtClean="0"/>
              <a:t>Attempts to change the value of an IN parameter will result in an error.</a:t>
            </a:r>
          </a:p>
          <a:p>
            <a:pPr lvl="1"/>
            <a:r>
              <a:rPr lang="en-US" altLang="en-US" b="1" smtClean="0"/>
              <a:t>Note: </a:t>
            </a:r>
            <a:r>
              <a:rPr lang="en-US" altLang="en-US" smtClean="0">
                <a:latin typeface="Courier New" panose="02070309020205020404" pitchFamily="49" charset="0"/>
              </a:rPr>
              <a:t>DATATYPE</a:t>
            </a:r>
            <a:r>
              <a:rPr lang="en-US" altLang="en-US" smtClean="0"/>
              <a:t> can be only the</a:t>
            </a:r>
            <a:r>
              <a:rPr lang="en-US" altLang="en-US" smtClean="0">
                <a:solidFill>
                  <a:srgbClr val="FC0128"/>
                </a:solidFill>
              </a:rPr>
              <a:t> </a:t>
            </a:r>
            <a:r>
              <a:rPr lang="en-US" altLang="en-US" smtClean="0">
                <a:latin typeface="Courier New" panose="02070309020205020404" pitchFamily="49" charset="0"/>
              </a:rPr>
              <a:t>%TYPE</a:t>
            </a:r>
            <a:r>
              <a:rPr lang="en-US" altLang="en-US" smtClean="0">
                <a:solidFill>
                  <a:srgbClr val="FC0128"/>
                </a:solidFill>
              </a:rPr>
              <a:t> </a:t>
            </a:r>
            <a:r>
              <a:rPr lang="en-US" altLang="en-US" smtClean="0"/>
              <a:t>definition, the </a:t>
            </a:r>
            <a:r>
              <a:rPr lang="en-US" altLang="en-US" smtClean="0">
                <a:latin typeface="Courier New" panose="02070309020205020404" pitchFamily="49" charset="0"/>
              </a:rPr>
              <a:t>%ROWTYPE</a:t>
            </a:r>
            <a:r>
              <a:rPr lang="en-US" altLang="en-US" smtClean="0">
                <a:solidFill>
                  <a:srgbClr val="FC0128"/>
                </a:solidFill>
              </a:rPr>
              <a:t> </a:t>
            </a:r>
            <a:r>
              <a:rPr lang="en-US" altLang="en-US" smtClean="0"/>
              <a:t>definition, or an explicit data type with no size specification.</a:t>
            </a:r>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pPr lvl="1"/>
            <a:endParaRPr lang="en-US" altLang="en-US" smtClean="0"/>
          </a:p>
          <a:p>
            <a:endParaRPr lang="en-US" altLang="en-US" b="0" smtClean="0">
              <a:latin typeface="Times New Roman" panose="02020603050405020304" pitchFamily="18" charset="0"/>
            </a:endParaRPr>
          </a:p>
        </p:txBody>
      </p:sp>
      <p:graphicFrame>
        <p:nvGraphicFramePr>
          <p:cNvPr id="2050" name="Object 1024"/>
          <p:cNvGraphicFramePr>
            <a:graphicFrameLocks/>
          </p:cNvGraphicFramePr>
          <p:nvPr/>
        </p:nvGraphicFramePr>
        <p:xfrm>
          <a:off x="473075" y="6080125"/>
          <a:ext cx="6164263" cy="1527175"/>
        </p:xfrm>
        <a:graphic>
          <a:graphicData uri="http://schemas.openxmlformats.org/presentationml/2006/ole">
            <mc:AlternateContent xmlns:mc="http://schemas.openxmlformats.org/markup-compatibility/2006">
              <mc:Choice xmlns:v="urn:schemas-microsoft-com:vml" Requires="v">
                <p:oleObj spid="_x0000_s2060" name="Document" r:id="rId4" imgW="6163920" imgH="1527120" progId="Word.Document.8">
                  <p:embed/>
                </p:oleObj>
              </mc:Choice>
              <mc:Fallback>
                <p:oleObj name="Document" r:id="rId4" imgW="6163920" imgH="1527120" progId="Word.Document.8">
                  <p:embed/>
                  <p:pic>
                    <p:nvPicPr>
                      <p:cNvPr id="205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75" y="6080125"/>
                        <a:ext cx="6164263"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2198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87363" y="160338"/>
            <a:ext cx="5880100" cy="4410075"/>
          </a:xfrm>
          <a:ln cap="flat"/>
        </p:spPr>
      </p:sp>
      <p:sp>
        <p:nvSpPr>
          <p:cNvPr id="55299" name="Rectangle 3"/>
          <p:cNvSpPr>
            <a:spLocks noGrp="1" noChangeArrowheads="1"/>
          </p:cNvSpPr>
          <p:nvPr>
            <p:ph type="body" idx="1"/>
          </p:nvPr>
        </p:nvSpPr>
        <p:spPr>
          <a:xfrm>
            <a:off x="412750" y="4776788"/>
            <a:ext cx="6027738"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r>
              <a:rPr lang="en-US" altLang="en-US" smtClean="0">
                <a:latin typeface="Arial" panose="020B0604020202020204" pitchFamily="34" charset="0"/>
              </a:rPr>
              <a:t>Creating Procedures with Parameters</a:t>
            </a:r>
          </a:p>
          <a:p>
            <a:pPr lvl="1"/>
            <a:r>
              <a:rPr lang="en-US" altLang="en-US" smtClean="0"/>
              <a:t>When you create the procedure, the formal</a:t>
            </a:r>
            <a:r>
              <a:rPr lang="en-US" altLang="en-US" smtClean="0">
                <a:solidFill>
                  <a:srgbClr val="FC0128"/>
                </a:solidFill>
              </a:rPr>
              <a:t> </a:t>
            </a:r>
            <a:r>
              <a:rPr lang="en-US" altLang="en-US" smtClean="0"/>
              <a:t>parameter</a:t>
            </a:r>
            <a:r>
              <a:rPr lang="en-US" altLang="en-US" smtClean="0">
                <a:solidFill>
                  <a:srgbClr val="FC0128"/>
                </a:solidFill>
              </a:rPr>
              <a:t> </a:t>
            </a:r>
            <a:r>
              <a:rPr lang="en-US" altLang="en-US" smtClean="0"/>
              <a:t>defines the value used in the executable section of the PL/SQL block, whereas the actual</a:t>
            </a:r>
            <a:r>
              <a:rPr lang="en-US" altLang="en-US" smtClean="0">
                <a:solidFill>
                  <a:srgbClr val="FC0128"/>
                </a:solidFill>
              </a:rPr>
              <a:t> </a:t>
            </a:r>
            <a:r>
              <a:rPr lang="en-US" altLang="en-US" smtClean="0"/>
              <a:t>parameter</a:t>
            </a:r>
            <a:r>
              <a:rPr lang="en-US" altLang="en-US" smtClean="0">
                <a:solidFill>
                  <a:srgbClr val="FC0128"/>
                </a:solidFill>
              </a:rPr>
              <a:t> </a:t>
            </a:r>
            <a:r>
              <a:rPr lang="en-US" altLang="en-US" smtClean="0"/>
              <a:t>is referenced when invoking the procedure. </a:t>
            </a:r>
          </a:p>
          <a:p>
            <a:pPr lvl="1"/>
            <a:r>
              <a:rPr lang="en-US" altLang="en-US" smtClean="0"/>
              <a:t>The </a:t>
            </a:r>
            <a:r>
              <a:rPr lang="en-US" altLang="en-US" smtClean="0">
                <a:solidFill>
                  <a:srgbClr val="FC0128"/>
                </a:solidFill>
              </a:rPr>
              <a:t>parameter mode</a:t>
            </a:r>
            <a:r>
              <a:rPr lang="en-US" altLang="en-US" smtClean="0"/>
              <a:t> </a:t>
            </a:r>
            <a:r>
              <a:rPr lang="en-US" altLang="en-US" smtClean="0">
                <a:latin typeface="Courier New" panose="02070309020205020404" pitchFamily="49" charset="0"/>
              </a:rPr>
              <a:t>IN</a:t>
            </a:r>
            <a:r>
              <a:rPr lang="en-US" altLang="en-US" smtClean="0"/>
              <a:t> is the default parameter mode. That is, no mode is specified with a parameter, the parameter is considered an </a:t>
            </a:r>
            <a:r>
              <a:rPr lang="en-US" altLang="en-US" smtClean="0">
                <a:latin typeface="Courier New" panose="02070309020205020404" pitchFamily="49" charset="0"/>
              </a:rPr>
              <a:t>IN</a:t>
            </a:r>
            <a:r>
              <a:rPr lang="en-US" altLang="en-US" smtClean="0"/>
              <a:t> parameter. The parameter modes </a:t>
            </a:r>
            <a:r>
              <a:rPr lang="en-US" altLang="en-US" smtClean="0">
                <a:latin typeface="Courier New" panose="02070309020205020404" pitchFamily="49" charset="0"/>
              </a:rPr>
              <a:t>OUT</a:t>
            </a:r>
            <a:r>
              <a:rPr lang="en-US" altLang="en-US" smtClean="0"/>
              <a:t> and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must be explicitly specified in front of such parameters.</a:t>
            </a:r>
          </a:p>
          <a:p>
            <a:pPr lvl="1"/>
            <a:r>
              <a:rPr lang="en-US" altLang="en-US" smtClean="0"/>
              <a:t>A formal parameter of </a:t>
            </a:r>
            <a:r>
              <a:rPr lang="en-US" altLang="en-US" smtClean="0">
                <a:latin typeface="Courier New" panose="02070309020205020404" pitchFamily="49" charset="0"/>
              </a:rPr>
              <a:t>IN</a:t>
            </a:r>
            <a:r>
              <a:rPr lang="en-US" altLang="en-US" smtClean="0"/>
              <a:t> mode cannot be assigned a value. That is, an </a:t>
            </a:r>
            <a:r>
              <a:rPr lang="en-US" altLang="en-US" smtClean="0">
                <a:latin typeface="Courier New" panose="02070309020205020404" pitchFamily="49" charset="0"/>
              </a:rPr>
              <a:t>IN</a:t>
            </a:r>
            <a:r>
              <a:rPr lang="en-US" altLang="en-US" smtClean="0"/>
              <a:t> parameter cannot be modified in the body of the procedure. </a:t>
            </a:r>
          </a:p>
          <a:p>
            <a:pPr lvl="1"/>
            <a:r>
              <a:rPr lang="en-US" altLang="en-US" smtClean="0"/>
              <a:t>An </a:t>
            </a:r>
            <a:r>
              <a:rPr lang="en-US" altLang="en-US" smtClean="0">
                <a:latin typeface="Courier New" panose="02070309020205020404" pitchFamily="49" charset="0"/>
              </a:rPr>
              <a:t>OUT</a:t>
            </a:r>
            <a:r>
              <a:rPr lang="en-US" altLang="en-US" smtClean="0"/>
              <a:t> or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parameter must be assigned a value before returning to the calling environment.</a:t>
            </a:r>
          </a:p>
          <a:p>
            <a:pPr lvl="1"/>
            <a:r>
              <a:rPr lang="en-US" altLang="en-US" smtClean="0">
                <a:latin typeface="Courier New" panose="02070309020205020404" pitchFamily="49" charset="0"/>
              </a:rPr>
              <a:t>IN</a:t>
            </a:r>
            <a:r>
              <a:rPr lang="en-US" altLang="en-US" smtClean="0"/>
              <a:t> parameters can be assigned a default value in the parameter list. </a:t>
            </a:r>
            <a:r>
              <a:rPr lang="en-US" altLang="en-US" smtClean="0">
                <a:latin typeface="Courier New" panose="02070309020205020404" pitchFamily="49" charset="0"/>
              </a:rPr>
              <a:t>OUT</a:t>
            </a:r>
            <a:r>
              <a:rPr lang="en-US" altLang="en-US" smtClean="0"/>
              <a:t> and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parameters cannot be assigned default values.</a:t>
            </a:r>
          </a:p>
          <a:p>
            <a:pPr lvl="1"/>
            <a:r>
              <a:rPr lang="en-US" altLang="en-US" smtClean="0"/>
              <a:t>By default, the </a:t>
            </a:r>
            <a:r>
              <a:rPr lang="en-US" altLang="en-US" smtClean="0">
                <a:latin typeface="Courier New" panose="02070309020205020404" pitchFamily="49" charset="0"/>
              </a:rPr>
              <a:t>IN</a:t>
            </a:r>
            <a:r>
              <a:rPr lang="en-US" altLang="en-US" smtClean="0"/>
              <a:t> parameter is passed by reference and the </a:t>
            </a:r>
            <a:r>
              <a:rPr lang="en-US" altLang="en-US" smtClean="0">
                <a:latin typeface="Courier New" panose="02070309020205020404" pitchFamily="49" charset="0"/>
              </a:rPr>
              <a:t>OUT</a:t>
            </a:r>
            <a:r>
              <a:rPr lang="en-US" altLang="en-US" smtClean="0"/>
              <a:t> and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parameters are passed by value. </a:t>
            </a:r>
          </a:p>
        </p:txBody>
      </p:sp>
    </p:spTree>
    <p:extLst>
      <p:ext uri="{BB962C8B-B14F-4D97-AF65-F5344CB8AC3E}">
        <p14:creationId xmlns:p14="http://schemas.microsoft.com/office/powerpoint/2010/main" val="1006747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87363" y="160338"/>
            <a:ext cx="5880100" cy="4410075"/>
          </a:xfrm>
          <a:ln cap="flat"/>
        </p:spPr>
      </p:sp>
      <p:sp>
        <p:nvSpPr>
          <p:cNvPr id="56323" name="Rectangle 3"/>
          <p:cNvSpPr>
            <a:spLocks noGrp="1" noChangeArrowheads="1"/>
          </p:cNvSpPr>
          <p:nvPr>
            <p:ph type="body" idx="1"/>
          </p:nvPr>
        </p:nvSpPr>
        <p:spPr>
          <a:xfrm>
            <a:off x="412750" y="4776788"/>
            <a:ext cx="6027738"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pPr defTabSz="417513">
              <a:tabLst>
                <a:tab pos="344488" algn="l"/>
              </a:tabLst>
            </a:pPr>
            <a:r>
              <a:rPr lang="en-US" altLang="en-US" smtClean="0">
                <a:latin typeface="Courier New" panose="02070309020205020404" pitchFamily="49" charset="0"/>
              </a:rPr>
              <a:t>IN</a:t>
            </a:r>
            <a:r>
              <a:rPr lang="en-US" altLang="en-US" smtClean="0">
                <a:latin typeface="Arial" panose="020B0604020202020204" pitchFamily="34" charset="0"/>
              </a:rPr>
              <a:t> Parameters: Example</a:t>
            </a:r>
          </a:p>
          <a:p>
            <a:pPr marL="115888" lvl="1" defTabSz="417513">
              <a:tabLst>
                <a:tab pos="344488" algn="l"/>
              </a:tabLst>
            </a:pPr>
            <a:r>
              <a:rPr lang="en-US" altLang="en-US" smtClean="0"/>
              <a:t>The example in the slide shows a procedure with one </a:t>
            </a:r>
            <a:r>
              <a:rPr lang="en-US" altLang="en-US" smtClean="0">
                <a:latin typeface="Courier New" panose="02070309020205020404" pitchFamily="49" charset="0"/>
              </a:rPr>
              <a:t>IN</a:t>
            </a:r>
            <a:r>
              <a:rPr lang="en-US" altLang="en-US" smtClean="0">
                <a:solidFill>
                  <a:srgbClr val="FC0128"/>
                </a:solidFill>
              </a:rPr>
              <a:t> </a:t>
            </a:r>
            <a:r>
              <a:rPr lang="en-US" altLang="en-US" smtClean="0"/>
              <a:t>parameter</a:t>
            </a:r>
            <a:r>
              <a:rPr lang="en-US" altLang="en-US" smtClean="0">
                <a:solidFill>
                  <a:srgbClr val="FC0128"/>
                </a:solidFill>
              </a:rPr>
              <a:t>.</a:t>
            </a:r>
            <a:r>
              <a:rPr lang="en-US" altLang="en-US" smtClean="0"/>
              <a:t> Running this statement in </a:t>
            </a:r>
            <a:r>
              <a:rPr lang="en-US" altLang="en-US" i="1" smtClean="0"/>
              <a:t>i</a:t>
            </a:r>
            <a:r>
              <a:rPr lang="en-US" altLang="en-US" smtClean="0"/>
              <a:t>SQL*Plus creates the </a:t>
            </a:r>
            <a:r>
              <a:rPr lang="en-US" altLang="en-US" smtClean="0">
                <a:latin typeface="Courier New" panose="02070309020205020404" pitchFamily="49" charset="0"/>
              </a:rPr>
              <a:t>RAISE_SALARY</a:t>
            </a:r>
            <a:r>
              <a:rPr lang="en-US" altLang="en-US" smtClean="0"/>
              <a:t> procedure. When invoked, </a:t>
            </a:r>
            <a:r>
              <a:rPr lang="en-US" altLang="en-US" smtClean="0">
                <a:latin typeface="Courier New" panose="02070309020205020404" pitchFamily="49" charset="0"/>
              </a:rPr>
              <a:t>RAISE_SALARY</a:t>
            </a:r>
            <a:r>
              <a:rPr lang="en-US" altLang="en-US" smtClean="0"/>
              <a:t> accepts the parameter for the employee ID and updates the employee’s record with a salary increase of 10 percent. </a:t>
            </a:r>
          </a:p>
          <a:p>
            <a:pPr marL="115888" lvl="1" defTabSz="417513">
              <a:tabLst>
                <a:tab pos="344488" algn="l"/>
              </a:tabLst>
            </a:pPr>
            <a:r>
              <a:rPr lang="en-US" altLang="en-US" smtClean="0"/>
              <a:t>To </a:t>
            </a:r>
            <a:r>
              <a:rPr lang="en-US" altLang="en-US" smtClean="0">
                <a:solidFill>
                  <a:srgbClr val="FC0128"/>
                </a:solidFill>
              </a:rPr>
              <a:t>invoke a procedure</a:t>
            </a:r>
            <a:r>
              <a:rPr lang="en-US" altLang="en-US" smtClean="0"/>
              <a:t> in </a:t>
            </a:r>
            <a:r>
              <a:rPr lang="en-US" altLang="en-US" i="1" smtClean="0"/>
              <a:t>i</a:t>
            </a:r>
            <a:r>
              <a:rPr lang="en-US" altLang="en-US" smtClean="0"/>
              <a:t>SQL*Plus, use the </a:t>
            </a:r>
            <a:r>
              <a:rPr lang="en-US" altLang="en-US" smtClean="0">
                <a:latin typeface="Courier New" panose="02070309020205020404" pitchFamily="49" charset="0"/>
              </a:rPr>
              <a:t>EXECUTE</a:t>
            </a:r>
            <a:r>
              <a:rPr lang="en-US" altLang="en-US" smtClean="0">
                <a:solidFill>
                  <a:srgbClr val="FC0128"/>
                </a:solidFill>
              </a:rPr>
              <a:t> </a:t>
            </a:r>
            <a:r>
              <a:rPr lang="en-US" altLang="en-US" smtClean="0"/>
              <a:t>command.</a:t>
            </a:r>
          </a:p>
          <a:p>
            <a:pPr marL="868363" lvl="3" indent="-222250" defTabSz="417513">
              <a:buFontTx/>
              <a:buNone/>
              <a:tabLst>
                <a:tab pos="344488" algn="l"/>
              </a:tabLst>
            </a:pPr>
            <a:r>
              <a:rPr lang="en-US" altLang="en-US" smtClean="0">
                <a:latin typeface="Courier New" panose="02070309020205020404" pitchFamily="49" charset="0"/>
              </a:rPr>
              <a:t>EXECUTE raise_salary (176)</a:t>
            </a:r>
          </a:p>
          <a:p>
            <a:pPr marL="115888" lvl="1" defTabSz="417513">
              <a:tabLst>
                <a:tab pos="344488" algn="l"/>
              </a:tabLst>
            </a:pPr>
            <a:r>
              <a:rPr lang="en-US" altLang="en-US" smtClean="0"/>
              <a:t>To invoke a procedure from another procedure, use a direct call. At the location of calling the new procedure, enter the procedure name and actual parameters.</a:t>
            </a:r>
          </a:p>
          <a:p>
            <a:pPr marL="868363" lvl="3" indent="-222250" defTabSz="417513">
              <a:buFontTx/>
              <a:buNone/>
              <a:tabLst>
                <a:tab pos="344488" algn="l"/>
              </a:tabLst>
            </a:pPr>
            <a:r>
              <a:rPr lang="en-US" altLang="en-US" smtClean="0">
                <a:latin typeface="Courier New" panose="02070309020205020404" pitchFamily="49" charset="0"/>
              </a:rPr>
              <a:t>raise_salary (176);</a:t>
            </a:r>
          </a:p>
          <a:p>
            <a:pPr marL="115888" lvl="1" defTabSz="417513">
              <a:tabLst>
                <a:tab pos="344488" algn="l"/>
              </a:tabLst>
            </a:pPr>
            <a:r>
              <a:rPr lang="en-US" altLang="en-US" smtClean="0">
                <a:latin typeface="Courier New" panose="02070309020205020404" pitchFamily="49" charset="0"/>
              </a:rPr>
              <a:t>IN</a:t>
            </a:r>
            <a:r>
              <a:rPr lang="en-US" altLang="en-US" smtClean="0"/>
              <a:t> parameters are passed as constants from the calling environment into the procedure. Attempts to change the value of an </a:t>
            </a:r>
            <a:r>
              <a:rPr lang="en-US" altLang="en-US" smtClean="0">
                <a:latin typeface="Courier New" panose="02070309020205020404" pitchFamily="49" charset="0"/>
              </a:rPr>
              <a:t>IN</a:t>
            </a:r>
            <a:r>
              <a:rPr lang="en-US" altLang="en-US" smtClean="0"/>
              <a:t> parameter result in an error.</a:t>
            </a:r>
          </a:p>
        </p:txBody>
      </p:sp>
    </p:spTree>
    <p:extLst>
      <p:ext uri="{BB962C8B-B14F-4D97-AF65-F5344CB8AC3E}">
        <p14:creationId xmlns:p14="http://schemas.microsoft.com/office/powerpoint/2010/main" val="1195059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87363" y="160338"/>
            <a:ext cx="5880100" cy="4410075"/>
          </a:xfrm>
          <a:ln cap="flat"/>
        </p:spPr>
      </p:sp>
      <p:sp>
        <p:nvSpPr>
          <p:cNvPr id="57347" name="Rectangle 3"/>
          <p:cNvSpPr>
            <a:spLocks noGrp="1" noChangeArrowheads="1"/>
          </p:cNvSpPr>
          <p:nvPr>
            <p:ph type="body" idx="1"/>
          </p:nvPr>
        </p:nvSpPr>
        <p:spPr>
          <a:xfrm>
            <a:off x="373063" y="4776788"/>
            <a:ext cx="6030912"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r>
              <a:rPr lang="en-US" altLang="en-US" smtClean="0">
                <a:latin typeface="Courier New" panose="02070309020205020404" pitchFamily="49" charset="0"/>
              </a:rPr>
              <a:t>OUT</a:t>
            </a:r>
            <a:r>
              <a:rPr lang="en-US" altLang="en-US" smtClean="0">
                <a:latin typeface="Arial" panose="020B0604020202020204" pitchFamily="34" charset="0"/>
              </a:rPr>
              <a:t> Parameters: Example</a:t>
            </a:r>
          </a:p>
          <a:p>
            <a:pPr lvl="1"/>
            <a:r>
              <a:rPr lang="en-US" altLang="en-US" smtClean="0"/>
              <a:t>In this example, you create a procedure with </a:t>
            </a:r>
            <a:r>
              <a:rPr lang="en-US" altLang="en-US" smtClean="0">
                <a:latin typeface="Courier New" panose="02070309020205020404" pitchFamily="49" charset="0"/>
              </a:rPr>
              <a:t>OUT</a:t>
            </a:r>
            <a:r>
              <a:rPr lang="en-US" altLang="en-US" smtClean="0"/>
              <a:t> parameters to retrieve information about an employee. The procedure accepts a value 171 for employee ID and retrieves the name, salary, and commission percentage of the employee with ID 171 into the three output parameters. </a:t>
            </a:r>
          </a:p>
        </p:txBody>
      </p:sp>
    </p:spTree>
    <p:extLst>
      <p:ext uri="{BB962C8B-B14F-4D97-AF65-F5344CB8AC3E}">
        <p14:creationId xmlns:p14="http://schemas.microsoft.com/office/powerpoint/2010/main" val="1381242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87363" y="160338"/>
            <a:ext cx="5880100" cy="4410075"/>
          </a:xfrm>
          <a:ln cap="flat"/>
        </p:spPr>
      </p:sp>
      <p:sp>
        <p:nvSpPr>
          <p:cNvPr id="58371" name="Rectangle 3"/>
          <p:cNvSpPr>
            <a:spLocks noGrp="1" noChangeArrowheads="1"/>
          </p:cNvSpPr>
          <p:nvPr>
            <p:ph type="body" idx="1"/>
          </p:nvPr>
        </p:nvSpPr>
        <p:spPr>
          <a:xfrm>
            <a:off x="412750" y="4776788"/>
            <a:ext cx="6027738"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r>
              <a:rPr lang="en-US" altLang="en-US" smtClean="0">
                <a:latin typeface="Courier New" panose="02070309020205020404" pitchFamily="49" charset="0"/>
              </a:rPr>
              <a:t>OUT</a:t>
            </a:r>
            <a:r>
              <a:rPr lang="en-US" altLang="en-US" smtClean="0">
                <a:latin typeface="Arial" panose="020B0604020202020204" pitchFamily="34" charset="0"/>
              </a:rPr>
              <a:t> Parameters: Example (continued)</a:t>
            </a:r>
          </a:p>
          <a:p>
            <a:pPr lvl="1"/>
            <a:r>
              <a:rPr lang="en-US" altLang="en-US" smtClean="0"/>
              <a:t>Run the script file shown in the slide to create the </a:t>
            </a:r>
            <a:r>
              <a:rPr lang="en-US" altLang="en-US" smtClean="0">
                <a:latin typeface="Courier New" panose="02070309020205020404" pitchFamily="49" charset="0"/>
              </a:rPr>
              <a:t>QUERY_EMP</a:t>
            </a:r>
            <a:r>
              <a:rPr lang="en-US" altLang="en-US" smtClean="0"/>
              <a:t> procedure. This procedure has four formal parameters. Three of them are </a:t>
            </a:r>
            <a:r>
              <a:rPr lang="en-US" altLang="en-US" smtClean="0">
                <a:latin typeface="Courier New" panose="02070309020205020404" pitchFamily="49" charset="0"/>
              </a:rPr>
              <a:t>OUT</a:t>
            </a:r>
            <a:r>
              <a:rPr lang="en-US" altLang="en-US" smtClean="0"/>
              <a:t> parameters</a:t>
            </a:r>
            <a:r>
              <a:rPr lang="en-US" altLang="en-US" smtClean="0">
                <a:solidFill>
                  <a:srgbClr val="FC0128"/>
                </a:solidFill>
              </a:rPr>
              <a:t> </a:t>
            </a:r>
            <a:r>
              <a:rPr lang="en-US" altLang="en-US" smtClean="0"/>
              <a:t>that return values to the calling environment. </a:t>
            </a:r>
          </a:p>
          <a:p>
            <a:pPr lvl="1"/>
            <a:r>
              <a:rPr lang="en-US" altLang="en-US" smtClean="0"/>
              <a:t>The procedure accepts an </a:t>
            </a:r>
            <a:r>
              <a:rPr lang="en-US" altLang="en-US" smtClean="0">
                <a:latin typeface="Courier New" panose="02070309020205020404" pitchFamily="49" charset="0"/>
              </a:rPr>
              <a:t>EMPLOYEE_ID</a:t>
            </a:r>
            <a:r>
              <a:rPr lang="en-US" altLang="en-US" smtClean="0"/>
              <a:t> value for the parameter </a:t>
            </a:r>
            <a:r>
              <a:rPr lang="en-US" altLang="en-US" smtClean="0">
                <a:latin typeface="Courier New" panose="02070309020205020404" pitchFamily="49" charset="0"/>
              </a:rPr>
              <a:t>P_ID</a:t>
            </a:r>
            <a:r>
              <a:rPr lang="en-US" altLang="en-US" smtClean="0"/>
              <a:t>. The name, salary, and commission percentage values corresponding to the employee ID are retrieved into the three </a:t>
            </a:r>
            <a:r>
              <a:rPr lang="en-US" altLang="en-US" smtClean="0">
                <a:latin typeface="Courier New" panose="02070309020205020404" pitchFamily="49" charset="0"/>
              </a:rPr>
              <a:t>OUT</a:t>
            </a:r>
            <a:r>
              <a:rPr lang="en-US" altLang="en-US" smtClean="0"/>
              <a:t> parameters whose values are returned to the calling environment.</a:t>
            </a:r>
          </a:p>
          <a:p>
            <a:pPr lvl="1"/>
            <a:r>
              <a:rPr lang="en-US" altLang="en-US" smtClean="0"/>
              <a:t>Notice that the name of the script file need not be the same as the procedure name. (The script file is on the client side and the procedure is being stored on the database schema.)</a:t>
            </a:r>
          </a:p>
          <a:p>
            <a:endParaRPr lang="en-US" altLang="en-US" b="0" smtClean="0">
              <a:latin typeface="Times New Roman" panose="02020603050405020304" pitchFamily="18" charset="0"/>
            </a:endParaRPr>
          </a:p>
          <a:p>
            <a:endParaRPr lang="en-US" altLang="en-US" b="0" smtClean="0">
              <a:latin typeface="Times New Roman" panose="02020603050405020304" pitchFamily="18" charset="0"/>
            </a:endParaRPr>
          </a:p>
        </p:txBody>
      </p:sp>
    </p:spTree>
    <p:extLst>
      <p:ext uri="{BB962C8B-B14F-4D97-AF65-F5344CB8AC3E}">
        <p14:creationId xmlns:p14="http://schemas.microsoft.com/office/powerpoint/2010/main" val="2283709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87363" y="160338"/>
            <a:ext cx="5880100" cy="4410075"/>
          </a:xfrm>
          <a:ln cap="flat"/>
        </p:spPr>
      </p:sp>
      <p:sp>
        <p:nvSpPr>
          <p:cNvPr id="59395" name="Rectangle 3"/>
          <p:cNvSpPr>
            <a:spLocks noGrp="1" noChangeArrowheads="1"/>
          </p:cNvSpPr>
          <p:nvPr>
            <p:ph type="body" idx="1"/>
          </p:nvPr>
        </p:nvSpPr>
        <p:spPr>
          <a:xfrm>
            <a:off x="304800" y="4595813"/>
            <a:ext cx="6337300" cy="3757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pPr defTabSz="407988">
              <a:lnSpc>
                <a:spcPct val="90000"/>
              </a:lnSpc>
              <a:tabLst>
                <a:tab pos="460375" algn="l"/>
              </a:tabLst>
            </a:pPr>
            <a:r>
              <a:rPr lang="en-US" altLang="en-US" smtClean="0">
                <a:latin typeface="Arial" panose="020B0604020202020204" pitchFamily="34" charset="0"/>
              </a:rPr>
              <a:t>How to View the Value of </a:t>
            </a:r>
            <a:r>
              <a:rPr lang="en-US" altLang="en-US" smtClean="0">
                <a:latin typeface="Courier New" panose="02070309020205020404" pitchFamily="49" charset="0"/>
              </a:rPr>
              <a:t>OUT</a:t>
            </a:r>
            <a:r>
              <a:rPr lang="en-US" altLang="en-US" smtClean="0">
                <a:latin typeface="Arial" panose="020B0604020202020204" pitchFamily="34" charset="0"/>
              </a:rPr>
              <a:t> Parameters with </a:t>
            </a:r>
            <a:r>
              <a:rPr lang="en-US" altLang="en-US" i="1" smtClean="0">
                <a:latin typeface="Times New Roman" panose="02020603050405020304" pitchFamily="18" charset="0"/>
              </a:rPr>
              <a:t>i</a:t>
            </a:r>
            <a:r>
              <a:rPr lang="en-US" altLang="en-US" smtClean="0">
                <a:latin typeface="Arial" panose="020B0604020202020204" pitchFamily="34" charset="0"/>
              </a:rPr>
              <a:t>SQL*Plus</a:t>
            </a:r>
          </a:p>
          <a:p>
            <a:pPr marL="454025" lvl="2" indent="-219075" defTabSz="407988">
              <a:lnSpc>
                <a:spcPct val="90000"/>
              </a:lnSpc>
              <a:buFontTx/>
              <a:buNone/>
              <a:tabLst>
                <a:tab pos="460375" algn="l"/>
              </a:tabLst>
            </a:pPr>
            <a:r>
              <a:rPr lang="en-US" altLang="en-US" smtClean="0"/>
              <a:t>1.	Run the SQL script file to generate and compile the source code.</a:t>
            </a:r>
          </a:p>
          <a:p>
            <a:pPr marL="454025" lvl="2" indent="-219075" defTabSz="407988">
              <a:lnSpc>
                <a:spcPct val="90000"/>
              </a:lnSpc>
              <a:buFontTx/>
              <a:buNone/>
              <a:tabLst>
                <a:tab pos="460375" algn="l"/>
              </a:tabLst>
            </a:pPr>
            <a:r>
              <a:rPr lang="en-US" altLang="en-US" smtClean="0"/>
              <a:t>2.	Create host variables in </a:t>
            </a:r>
            <a:r>
              <a:rPr lang="en-US" altLang="en-US" i="1" smtClean="0"/>
              <a:t>i</a:t>
            </a:r>
            <a:r>
              <a:rPr lang="en-US" altLang="en-US" smtClean="0"/>
              <a:t>SQL*Plus, using the </a:t>
            </a:r>
            <a:r>
              <a:rPr lang="en-US" altLang="en-US" smtClean="0">
                <a:latin typeface="Courier New" panose="02070309020205020404" pitchFamily="49" charset="0"/>
              </a:rPr>
              <a:t>VARIABLE</a:t>
            </a:r>
            <a:r>
              <a:rPr lang="en-US" altLang="en-US" smtClean="0"/>
              <a:t> command.</a:t>
            </a:r>
          </a:p>
          <a:p>
            <a:pPr marL="454025" lvl="2" indent="-219075" defTabSz="407988">
              <a:lnSpc>
                <a:spcPct val="90000"/>
              </a:lnSpc>
              <a:buFontTx/>
              <a:buNone/>
              <a:tabLst>
                <a:tab pos="460375" algn="l"/>
              </a:tabLst>
            </a:pPr>
            <a:r>
              <a:rPr lang="en-US" altLang="en-US" smtClean="0"/>
              <a:t>3.	Invoke the </a:t>
            </a:r>
            <a:r>
              <a:rPr lang="en-US" altLang="en-US" smtClean="0">
                <a:latin typeface="Courier New" panose="02070309020205020404" pitchFamily="49" charset="0"/>
              </a:rPr>
              <a:t>QUERY_EMP</a:t>
            </a:r>
            <a:r>
              <a:rPr lang="en-US" altLang="en-US" smtClean="0"/>
              <a:t> procedure, supplying these host variables as the </a:t>
            </a:r>
            <a:r>
              <a:rPr lang="en-US" altLang="en-US" smtClean="0">
                <a:latin typeface="Courier New" panose="02070309020205020404" pitchFamily="49" charset="0"/>
              </a:rPr>
              <a:t>OUT</a:t>
            </a:r>
            <a:r>
              <a:rPr lang="en-US" altLang="en-US" smtClean="0"/>
              <a:t> parameters. Note the use of the colon (:) to reference the host variables in the </a:t>
            </a:r>
            <a:r>
              <a:rPr lang="en-US" altLang="en-US" smtClean="0">
                <a:latin typeface="Courier New" panose="02070309020205020404" pitchFamily="49" charset="0"/>
              </a:rPr>
              <a:t>EXECUTE</a:t>
            </a:r>
            <a:r>
              <a:rPr lang="en-US" altLang="en-US" smtClean="0">
                <a:solidFill>
                  <a:srgbClr val="FC0128"/>
                </a:solidFill>
              </a:rPr>
              <a:t> </a:t>
            </a:r>
            <a:r>
              <a:rPr lang="en-US" altLang="en-US" smtClean="0"/>
              <a:t>command</a:t>
            </a:r>
            <a:r>
              <a:rPr lang="en-US" altLang="en-US" smtClean="0">
                <a:solidFill>
                  <a:srgbClr val="FC0128"/>
                </a:solidFill>
              </a:rPr>
              <a:t>.</a:t>
            </a:r>
          </a:p>
          <a:p>
            <a:pPr marL="454025" lvl="2" indent="-219075" defTabSz="407988">
              <a:lnSpc>
                <a:spcPct val="90000"/>
              </a:lnSpc>
              <a:buFontTx/>
              <a:buNone/>
              <a:tabLst>
                <a:tab pos="460375" algn="l"/>
              </a:tabLst>
            </a:pPr>
            <a:r>
              <a:rPr lang="en-US" altLang="en-US" smtClean="0"/>
              <a:t>4.	To view the values passed from the procedure to the calling environment, use the </a:t>
            </a:r>
            <a:r>
              <a:rPr lang="en-US" altLang="en-US" smtClean="0">
                <a:latin typeface="Courier New" panose="02070309020205020404" pitchFamily="49" charset="0"/>
              </a:rPr>
              <a:t>PRINT</a:t>
            </a:r>
            <a:r>
              <a:rPr lang="en-US" altLang="en-US" smtClean="0">
                <a:solidFill>
                  <a:srgbClr val="FC0128"/>
                </a:solidFill>
              </a:rPr>
              <a:t> </a:t>
            </a:r>
            <a:r>
              <a:rPr lang="en-US" altLang="en-US" smtClean="0"/>
              <a:t>command</a:t>
            </a:r>
            <a:r>
              <a:rPr lang="en-US" altLang="en-US" smtClean="0">
                <a:solidFill>
                  <a:srgbClr val="FC0128"/>
                </a:solidFill>
              </a:rPr>
              <a:t>. </a:t>
            </a:r>
            <a:endParaRPr lang="en-US" altLang="en-US" smtClean="0"/>
          </a:p>
          <a:p>
            <a:pPr marL="115888" lvl="1" defTabSz="407988">
              <a:lnSpc>
                <a:spcPct val="90000"/>
              </a:lnSpc>
              <a:tabLst>
                <a:tab pos="460375" algn="l"/>
              </a:tabLst>
            </a:pPr>
            <a:r>
              <a:rPr lang="en-US" altLang="en-US" smtClean="0"/>
              <a:t>The example in the slide shows the value of the </a:t>
            </a:r>
            <a:r>
              <a:rPr lang="en-US" altLang="en-US" smtClean="0">
                <a:latin typeface="Courier New" panose="02070309020205020404" pitchFamily="49" charset="0"/>
              </a:rPr>
              <a:t>G_NAME</a:t>
            </a:r>
            <a:r>
              <a:rPr lang="en-US" altLang="en-US" smtClean="0"/>
              <a:t> variable passed back to the the calling environment. The other variables can be viewed, either individually, as above, or with a single </a:t>
            </a:r>
            <a:r>
              <a:rPr lang="en-US" altLang="en-US" smtClean="0">
                <a:latin typeface="Courier New" panose="02070309020205020404" pitchFamily="49" charset="0"/>
              </a:rPr>
              <a:t>PRINT</a:t>
            </a:r>
            <a:r>
              <a:rPr lang="en-US" altLang="en-US" smtClean="0">
                <a:solidFill>
                  <a:srgbClr val="FC0128"/>
                </a:solidFill>
              </a:rPr>
              <a:t> </a:t>
            </a:r>
            <a:r>
              <a:rPr lang="en-US" altLang="en-US" smtClean="0"/>
              <a:t>command.</a:t>
            </a:r>
          </a:p>
          <a:p>
            <a:pPr marL="858838" lvl="3" indent="-219075" defTabSz="407988">
              <a:lnSpc>
                <a:spcPct val="90000"/>
              </a:lnSpc>
              <a:spcBef>
                <a:spcPct val="25000"/>
              </a:spcBef>
              <a:buFontTx/>
              <a:buNone/>
              <a:tabLst>
                <a:tab pos="460375" algn="l"/>
              </a:tabLst>
            </a:pPr>
            <a:r>
              <a:rPr lang="en-US" altLang="en-US" smtClean="0">
                <a:latin typeface="Courier New" panose="02070309020205020404" pitchFamily="49" charset="0"/>
              </a:rPr>
              <a:t>PRINT g_name g_sal g_comm</a:t>
            </a:r>
            <a:endParaRPr lang="en-US" altLang="en-US" smtClean="0"/>
          </a:p>
          <a:p>
            <a:pPr marL="115888" lvl="1" defTabSz="407988">
              <a:lnSpc>
                <a:spcPct val="90000"/>
              </a:lnSpc>
              <a:tabLst>
                <a:tab pos="460375" algn="l"/>
              </a:tabLst>
            </a:pPr>
            <a:r>
              <a:rPr lang="en-US" altLang="en-US" smtClean="0"/>
              <a:t>Do not specify a size for a host variable of data type </a:t>
            </a:r>
            <a:r>
              <a:rPr lang="en-US" altLang="en-US" smtClean="0">
                <a:latin typeface="Courier New" panose="02070309020205020404" pitchFamily="49" charset="0"/>
              </a:rPr>
              <a:t>NUMBER</a:t>
            </a:r>
            <a:r>
              <a:rPr lang="en-US" altLang="en-US" smtClean="0"/>
              <a:t> when using the </a:t>
            </a:r>
            <a:r>
              <a:rPr lang="en-US" altLang="en-US" smtClean="0">
                <a:latin typeface="Courier New" panose="02070309020205020404" pitchFamily="49" charset="0"/>
              </a:rPr>
              <a:t>VARIABLE</a:t>
            </a:r>
            <a:r>
              <a:rPr lang="en-US" altLang="en-US" smtClean="0"/>
              <a:t> command. A host variable of data type </a:t>
            </a:r>
            <a:r>
              <a:rPr lang="en-US" altLang="en-US" smtClean="0">
                <a:latin typeface="Courier New" panose="02070309020205020404" pitchFamily="49" charset="0"/>
              </a:rPr>
              <a:t>CHAR</a:t>
            </a:r>
            <a:r>
              <a:rPr lang="en-US" altLang="en-US" smtClean="0"/>
              <a:t> or </a:t>
            </a:r>
            <a:r>
              <a:rPr lang="en-US" altLang="en-US" smtClean="0">
                <a:latin typeface="Courier New" panose="02070309020205020404" pitchFamily="49" charset="0"/>
              </a:rPr>
              <a:t>VARCHAR2</a:t>
            </a:r>
            <a:r>
              <a:rPr lang="en-US" altLang="en-US" smtClean="0"/>
              <a:t> defaults to a length of one, unless a value is supplied in parentheses.</a:t>
            </a:r>
          </a:p>
          <a:p>
            <a:pPr marL="115888" lvl="1" defTabSz="407988">
              <a:lnSpc>
                <a:spcPct val="90000"/>
              </a:lnSpc>
              <a:tabLst>
                <a:tab pos="460375" algn="l"/>
              </a:tabLst>
            </a:pPr>
            <a:r>
              <a:rPr lang="en-US" altLang="en-US" smtClean="0">
                <a:latin typeface="Courier New" panose="02070309020205020404" pitchFamily="49" charset="0"/>
              </a:rPr>
              <a:t>PRINT</a:t>
            </a:r>
            <a:r>
              <a:rPr lang="en-US" altLang="en-US" smtClean="0">
                <a:solidFill>
                  <a:srgbClr val="FC0128"/>
                </a:solidFill>
              </a:rPr>
              <a:t> </a:t>
            </a:r>
            <a:r>
              <a:rPr lang="en-US" altLang="en-US" smtClean="0"/>
              <a:t>and </a:t>
            </a:r>
            <a:r>
              <a:rPr lang="en-US" altLang="en-US" smtClean="0">
                <a:latin typeface="Courier New" panose="02070309020205020404" pitchFamily="49" charset="0"/>
              </a:rPr>
              <a:t>VARIABLE</a:t>
            </a:r>
            <a:r>
              <a:rPr lang="en-US" altLang="en-US" smtClean="0"/>
              <a:t> are </a:t>
            </a:r>
            <a:r>
              <a:rPr lang="en-US" altLang="en-US" i="1" smtClean="0"/>
              <a:t>i</a:t>
            </a:r>
            <a:r>
              <a:rPr lang="en-US" altLang="en-US" smtClean="0"/>
              <a:t>SQL*Plus commands.</a:t>
            </a:r>
          </a:p>
          <a:p>
            <a:pPr marL="115888" lvl="1" defTabSz="407988">
              <a:lnSpc>
                <a:spcPct val="90000"/>
              </a:lnSpc>
              <a:tabLst>
                <a:tab pos="460375" algn="l"/>
              </a:tabLst>
            </a:pPr>
            <a:r>
              <a:rPr lang="en-US" altLang="en-US" b="1" smtClean="0"/>
              <a:t>Note:</a:t>
            </a:r>
            <a:r>
              <a:rPr lang="en-US" altLang="en-US" smtClean="0"/>
              <a:t> Passing a constant or expression as an actual parameter to the </a:t>
            </a:r>
            <a:r>
              <a:rPr lang="en-US" altLang="en-US" smtClean="0">
                <a:latin typeface="Courier New" panose="02070309020205020404" pitchFamily="49" charset="0"/>
              </a:rPr>
              <a:t>OUT</a:t>
            </a:r>
            <a:r>
              <a:rPr lang="en-US" altLang="en-US" smtClean="0"/>
              <a:t> variable causes compilation errors. For example:</a:t>
            </a:r>
          </a:p>
          <a:p>
            <a:pPr marL="858838" lvl="3" indent="-219075" defTabSz="407988">
              <a:lnSpc>
                <a:spcPct val="90000"/>
              </a:lnSpc>
              <a:spcBef>
                <a:spcPct val="25000"/>
              </a:spcBef>
              <a:buFontTx/>
              <a:buNone/>
              <a:tabLst>
                <a:tab pos="460375" algn="l"/>
              </a:tabLst>
            </a:pPr>
            <a:r>
              <a:rPr lang="en-US" altLang="en-US" smtClean="0">
                <a:latin typeface="Courier New" panose="02070309020205020404" pitchFamily="49" charset="0"/>
              </a:rPr>
              <a:t>EXECUTE query_emp(171, :g_name, raise+100, :g_comm)</a:t>
            </a:r>
          </a:p>
          <a:p>
            <a:pPr marL="115888" lvl="1" defTabSz="407988">
              <a:lnSpc>
                <a:spcPct val="90000"/>
              </a:lnSpc>
              <a:tabLst>
                <a:tab pos="460375" algn="l"/>
              </a:tabLst>
            </a:pPr>
            <a:r>
              <a:rPr lang="en-US" altLang="en-US" smtClean="0"/>
              <a:t>causes a compilation error.</a:t>
            </a:r>
          </a:p>
        </p:txBody>
      </p:sp>
    </p:spTree>
    <p:extLst>
      <p:ext uri="{BB962C8B-B14F-4D97-AF65-F5344CB8AC3E}">
        <p14:creationId xmlns:p14="http://schemas.microsoft.com/office/powerpoint/2010/main" val="2845496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487363" y="160338"/>
            <a:ext cx="5880100" cy="4410075"/>
          </a:xfrm>
          <a:ln cap="flat"/>
        </p:spPr>
      </p:sp>
      <p:sp>
        <p:nvSpPr>
          <p:cNvPr id="60419" name="Rectangle 3"/>
          <p:cNvSpPr>
            <a:spLocks noGrp="1" noChangeArrowheads="1"/>
          </p:cNvSpPr>
          <p:nvPr>
            <p:ph type="body" idx="1"/>
          </p:nvPr>
        </p:nvSpPr>
        <p:spPr>
          <a:xfrm>
            <a:off x="412750" y="4776788"/>
            <a:ext cx="6027738"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r>
              <a:rPr lang="en-US" altLang="en-US" smtClean="0">
                <a:latin typeface="Arial" panose="020B0604020202020204" pitchFamily="34" charset="0"/>
              </a:rPr>
              <a:t>Using </a:t>
            </a:r>
            <a:r>
              <a:rPr lang="en-US" altLang="en-US" smtClean="0">
                <a:latin typeface="Courier New" panose="02070309020205020404" pitchFamily="49" charset="0"/>
              </a:rPr>
              <a:t>IN</a:t>
            </a:r>
            <a:r>
              <a:rPr lang="en-US" altLang="en-US" smtClean="0">
                <a:latin typeface="Arial" panose="020B0604020202020204" pitchFamily="34" charset="0"/>
              </a:rPr>
              <a:t> </a:t>
            </a:r>
            <a:r>
              <a:rPr lang="en-US" altLang="en-US" smtClean="0">
                <a:latin typeface="Courier New" panose="02070309020205020404" pitchFamily="49" charset="0"/>
              </a:rPr>
              <a:t>OUT</a:t>
            </a:r>
            <a:r>
              <a:rPr lang="en-US" altLang="en-US" smtClean="0">
                <a:latin typeface="Arial" panose="020B0604020202020204" pitchFamily="34" charset="0"/>
              </a:rPr>
              <a:t> Parameters</a:t>
            </a:r>
          </a:p>
          <a:p>
            <a:pPr lvl="1"/>
            <a:r>
              <a:rPr lang="en-US" altLang="en-US" smtClean="0"/>
              <a:t>With an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parameter, you can pass values into a procedure and return a value to the calling environment. The value that is returned is either the original, an unchanged value, or a new value set within the procedure.</a:t>
            </a:r>
          </a:p>
          <a:p>
            <a:pPr lvl="1"/>
            <a:r>
              <a:rPr lang="en-US" altLang="en-US" smtClean="0"/>
              <a:t>An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parameter acts as an initialized variable.</a:t>
            </a:r>
          </a:p>
          <a:p>
            <a:pPr lvl="1"/>
            <a:r>
              <a:rPr lang="en-US" altLang="en-US" b="1" smtClean="0"/>
              <a:t>Example</a:t>
            </a:r>
            <a:endParaRPr lang="en-US" altLang="en-US" smtClean="0"/>
          </a:p>
          <a:p>
            <a:pPr lvl="1"/>
            <a:r>
              <a:rPr lang="en-US" altLang="en-US" smtClean="0"/>
              <a:t>Create a procedure with an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parameter to accept a character string containing 10 digits and return a phone number formatted as (800) 633-0575.</a:t>
            </a:r>
          </a:p>
          <a:p>
            <a:pPr lvl="1"/>
            <a:r>
              <a:rPr lang="en-US" altLang="en-US" smtClean="0"/>
              <a:t>Run the statement to create the </a:t>
            </a:r>
            <a:r>
              <a:rPr lang="en-US" altLang="en-US" smtClean="0">
                <a:latin typeface="Courier New" panose="02070309020205020404" pitchFamily="49" charset="0"/>
              </a:rPr>
              <a:t>FORMAT_PHONE</a:t>
            </a:r>
            <a:r>
              <a:rPr lang="en-US" altLang="en-US" smtClean="0"/>
              <a:t> procedure.</a:t>
            </a:r>
          </a:p>
        </p:txBody>
      </p:sp>
    </p:spTree>
    <p:extLst>
      <p:ext uri="{BB962C8B-B14F-4D97-AF65-F5344CB8AC3E}">
        <p14:creationId xmlns:p14="http://schemas.microsoft.com/office/powerpoint/2010/main" val="849389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87363" y="160338"/>
            <a:ext cx="5880100" cy="4410075"/>
          </a:xfrm>
          <a:ln cap="flat"/>
        </p:spPr>
      </p:sp>
      <p:sp>
        <p:nvSpPr>
          <p:cNvPr id="61443" name="Rectangle 3"/>
          <p:cNvSpPr>
            <a:spLocks noGrp="1" noChangeArrowheads="1"/>
          </p:cNvSpPr>
          <p:nvPr>
            <p:ph type="body" idx="1"/>
          </p:nvPr>
        </p:nvSpPr>
        <p:spPr>
          <a:xfrm>
            <a:off x="412750" y="4776788"/>
            <a:ext cx="6027738"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r>
              <a:rPr lang="en-US" altLang="en-US" smtClean="0">
                <a:latin typeface="Arial" panose="020B0604020202020204" pitchFamily="34" charset="0"/>
              </a:rPr>
              <a:t>How to View </a:t>
            </a:r>
            <a:r>
              <a:rPr lang="en-US" altLang="en-US" smtClean="0">
                <a:latin typeface="Courier New" panose="02070309020205020404" pitchFamily="49" charset="0"/>
              </a:rPr>
              <a:t>IN</a:t>
            </a:r>
            <a:r>
              <a:rPr lang="en-US" altLang="en-US" smtClean="0">
                <a:latin typeface="Arial" panose="020B0604020202020204" pitchFamily="34" charset="0"/>
              </a:rPr>
              <a:t> </a:t>
            </a:r>
            <a:r>
              <a:rPr lang="en-US" altLang="en-US" smtClean="0">
                <a:latin typeface="Courier New" panose="02070309020205020404" pitchFamily="49" charset="0"/>
              </a:rPr>
              <a:t>OUT</a:t>
            </a:r>
            <a:r>
              <a:rPr lang="en-US" altLang="en-US" smtClean="0">
                <a:latin typeface="Arial" panose="020B0604020202020204" pitchFamily="34" charset="0"/>
              </a:rPr>
              <a:t> Parameters with </a:t>
            </a:r>
            <a:r>
              <a:rPr lang="en-US" altLang="en-US" i="1" smtClean="0">
                <a:latin typeface="Times New Roman" panose="02020603050405020304" pitchFamily="18" charset="0"/>
              </a:rPr>
              <a:t>i</a:t>
            </a:r>
            <a:r>
              <a:rPr lang="en-US" altLang="en-US" smtClean="0">
                <a:latin typeface="Arial" panose="020B0604020202020204" pitchFamily="34" charset="0"/>
              </a:rPr>
              <a:t>SQL*Plus</a:t>
            </a:r>
          </a:p>
          <a:p>
            <a:pPr lvl="2">
              <a:buFontTx/>
              <a:buNone/>
            </a:pPr>
            <a:r>
              <a:rPr lang="en-US" altLang="en-US" smtClean="0"/>
              <a:t>1.	Create a </a:t>
            </a:r>
            <a:r>
              <a:rPr lang="en-US" altLang="en-US" smtClean="0">
                <a:solidFill>
                  <a:srgbClr val="FC0128"/>
                </a:solidFill>
              </a:rPr>
              <a:t>host variable,</a:t>
            </a:r>
            <a:r>
              <a:rPr lang="en-US" altLang="en-US" smtClean="0"/>
              <a:t> using the </a:t>
            </a:r>
            <a:r>
              <a:rPr lang="en-US" altLang="en-US" smtClean="0">
                <a:latin typeface="Courier New" panose="02070309020205020404" pitchFamily="49" charset="0"/>
              </a:rPr>
              <a:t>VARIABLE</a:t>
            </a:r>
            <a:r>
              <a:rPr lang="en-US" altLang="en-US" smtClean="0"/>
              <a:t> command.</a:t>
            </a:r>
            <a:endParaRPr lang="en-US" altLang="en-US" smtClean="0">
              <a:solidFill>
                <a:srgbClr val="FC0128"/>
              </a:solidFill>
            </a:endParaRPr>
          </a:p>
          <a:p>
            <a:pPr lvl="2">
              <a:buFontTx/>
              <a:buNone/>
            </a:pPr>
            <a:r>
              <a:rPr lang="en-US" altLang="en-US" smtClean="0"/>
              <a:t>2.	Populate the host variable with a value, using an anonymous PL/SQL block.</a:t>
            </a:r>
          </a:p>
          <a:p>
            <a:pPr lvl="2">
              <a:buFontTx/>
              <a:buNone/>
            </a:pPr>
            <a:r>
              <a:rPr lang="en-US" altLang="en-US" smtClean="0"/>
              <a:t>3.	Invoke the </a:t>
            </a:r>
            <a:r>
              <a:rPr lang="en-US" altLang="en-US" smtClean="0">
                <a:latin typeface="Courier New" panose="02070309020205020404" pitchFamily="49" charset="0"/>
              </a:rPr>
              <a:t>FORMAT_PHONE</a:t>
            </a:r>
            <a:r>
              <a:rPr lang="en-US" altLang="en-US" smtClean="0"/>
              <a:t> procedure, supplying the host variable as the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parameter. Note the use of the colon (:) to reference the host variable in the </a:t>
            </a:r>
            <a:r>
              <a:rPr lang="en-US" altLang="en-US" smtClean="0">
                <a:latin typeface="Courier New" panose="02070309020205020404" pitchFamily="49" charset="0"/>
              </a:rPr>
              <a:t>EXECUTE</a:t>
            </a:r>
            <a:r>
              <a:rPr lang="en-US" altLang="en-US" smtClean="0"/>
              <a:t> command.</a:t>
            </a:r>
          </a:p>
          <a:p>
            <a:pPr lvl="2">
              <a:buFontTx/>
              <a:buNone/>
            </a:pPr>
            <a:r>
              <a:rPr lang="en-US" altLang="en-US" smtClean="0"/>
              <a:t>4.	To view the value passed back to the calling environment, use the </a:t>
            </a:r>
            <a:r>
              <a:rPr lang="en-US" altLang="en-US" smtClean="0">
                <a:latin typeface="Courier New" panose="02070309020205020404" pitchFamily="49" charset="0"/>
              </a:rPr>
              <a:t>PRINT</a:t>
            </a:r>
            <a:r>
              <a:rPr lang="en-US" altLang="en-US" smtClean="0"/>
              <a:t> command.</a:t>
            </a:r>
            <a:endParaRPr lang="en-US" altLang="en-US" smtClean="0">
              <a:solidFill>
                <a:srgbClr val="FC0128"/>
              </a:solidFill>
            </a:endParaRPr>
          </a:p>
          <a:p>
            <a:endParaRPr lang="en-US" altLang="en-US" b="0" smtClean="0">
              <a:solidFill>
                <a:srgbClr val="FC0128"/>
              </a:solidFill>
              <a:latin typeface="Times New Roman" panose="02020603050405020304" pitchFamily="18" charset="0"/>
            </a:endParaRPr>
          </a:p>
        </p:txBody>
      </p:sp>
    </p:spTree>
    <p:extLst>
      <p:ext uri="{BB962C8B-B14F-4D97-AF65-F5344CB8AC3E}">
        <p14:creationId xmlns:p14="http://schemas.microsoft.com/office/powerpoint/2010/main" val="3157392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487363" y="160338"/>
            <a:ext cx="5880100" cy="4410075"/>
          </a:xfrm>
          <a:ln cap="flat"/>
        </p:spPr>
      </p:sp>
      <p:sp>
        <p:nvSpPr>
          <p:cNvPr id="71683" name="Rectangle 3"/>
          <p:cNvSpPr>
            <a:spLocks noGrp="1" noChangeArrowheads="1"/>
          </p:cNvSpPr>
          <p:nvPr>
            <p:ph type="body" idx="1"/>
          </p:nvPr>
        </p:nvSpPr>
        <p:spPr>
          <a:xfrm>
            <a:off x="412750" y="4776788"/>
            <a:ext cx="6027738" cy="3756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2863" rIns="90488" bIns="42863"/>
          <a:lstStyle/>
          <a:p>
            <a:r>
              <a:rPr lang="en-US" altLang="en-US" smtClean="0">
                <a:latin typeface="Arial" panose="020B0604020202020204" pitchFamily="34" charset="0"/>
              </a:rPr>
              <a:t>Removing Procedures</a:t>
            </a:r>
          </a:p>
          <a:p>
            <a:pPr lvl="1"/>
            <a:r>
              <a:rPr lang="en-US" altLang="en-US" smtClean="0"/>
              <a:t>When a stored procedure is no longer required, you can use a SQL statement to drop</a:t>
            </a:r>
            <a:r>
              <a:rPr lang="en-US" altLang="en-US" smtClean="0">
                <a:solidFill>
                  <a:srgbClr val="FC0128"/>
                </a:solidFill>
              </a:rPr>
              <a:t> </a:t>
            </a:r>
            <a:r>
              <a:rPr lang="en-US" altLang="en-US" smtClean="0"/>
              <a:t>it. </a:t>
            </a:r>
          </a:p>
          <a:p>
            <a:pPr lvl="1"/>
            <a:r>
              <a:rPr lang="en-US" altLang="en-US" smtClean="0"/>
              <a:t>To remove a server-side procedure by using </a:t>
            </a:r>
            <a:r>
              <a:rPr lang="en-US" altLang="en-US" i="1" smtClean="0"/>
              <a:t>i</a:t>
            </a:r>
            <a:r>
              <a:rPr lang="en-US" altLang="en-US" smtClean="0"/>
              <a:t>SQL*Plus, execute the SQL command </a:t>
            </a:r>
            <a:r>
              <a:rPr lang="en-US" altLang="en-US" smtClean="0">
                <a:solidFill>
                  <a:srgbClr val="FC0128"/>
                </a:solidFill>
                <a:latin typeface="Courier New" panose="02070309020205020404" pitchFamily="49" charset="0"/>
              </a:rPr>
              <a:t>DROP</a:t>
            </a:r>
            <a:r>
              <a:rPr lang="en-US" altLang="en-US" smtClean="0">
                <a:solidFill>
                  <a:srgbClr val="FC0128"/>
                </a:solidFill>
              </a:rPr>
              <a:t> </a:t>
            </a:r>
            <a:r>
              <a:rPr lang="en-US" altLang="en-US" smtClean="0">
                <a:solidFill>
                  <a:srgbClr val="FC0128"/>
                </a:solidFill>
                <a:latin typeface="Courier New" panose="02070309020205020404" pitchFamily="49" charset="0"/>
              </a:rPr>
              <a:t>PROCEDURE</a:t>
            </a:r>
            <a:r>
              <a:rPr lang="en-US" altLang="en-US" smtClean="0">
                <a:solidFill>
                  <a:srgbClr val="FC0128"/>
                </a:solidFill>
              </a:rPr>
              <a:t>.</a:t>
            </a:r>
            <a:endParaRPr lang="en-US" altLang="en-US" smtClean="0"/>
          </a:p>
          <a:p>
            <a:pPr lvl="1"/>
            <a:r>
              <a:rPr lang="en-US" altLang="en-US" smtClean="0"/>
              <a:t>Issuing rollback does not have an effect after executing a data definition language (DDL) command such as </a:t>
            </a:r>
            <a:r>
              <a:rPr lang="en-US" altLang="en-US" smtClean="0">
                <a:latin typeface="Courier New" panose="02070309020205020404" pitchFamily="49" charset="0"/>
              </a:rPr>
              <a:t>DROP</a:t>
            </a:r>
            <a:r>
              <a:rPr lang="en-US" altLang="en-US" smtClean="0"/>
              <a:t> </a:t>
            </a:r>
            <a:r>
              <a:rPr lang="en-US" altLang="en-US" smtClean="0">
                <a:latin typeface="Courier New" panose="02070309020205020404" pitchFamily="49" charset="0"/>
              </a:rPr>
              <a:t>PROCEDURE</a:t>
            </a:r>
            <a:r>
              <a:rPr lang="en-US" altLang="en-US" smtClean="0"/>
              <a:t>, which commits any pending transactions.</a:t>
            </a:r>
          </a:p>
          <a:p>
            <a:pPr lvl="1"/>
            <a:r>
              <a:rPr lang="en-US" altLang="en-US" smtClean="0"/>
              <a:t> </a:t>
            </a:r>
          </a:p>
        </p:txBody>
      </p:sp>
    </p:spTree>
    <p:extLst>
      <p:ext uri="{BB962C8B-B14F-4D97-AF65-F5344CB8AC3E}">
        <p14:creationId xmlns:p14="http://schemas.microsoft.com/office/powerpoint/2010/main" val="3259763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dirty="0"/>
          </a:p>
        </p:txBody>
      </p:sp>
    </p:spTree>
    <p:extLst>
      <p:ext uri="{BB962C8B-B14F-4D97-AF65-F5344CB8AC3E}">
        <p14:creationId xmlns:p14="http://schemas.microsoft.com/office/powerpoint/2010/main" val="81677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a:t>
            </a:fld>
            <a:endParaRPr lang="en-US" dirty="0"/>
          </a:p>
        </p:txBody>
      </p:sp>
    </p:spTree>
    <p:extLst>
      <p:ext uri="{BB962C8B-B14F-4D97-AF65-F5344CB8AC3E}">
        <p14:creationId xmlns:p14="http://schemas.microsoft.com/office/powerpoint/2010/main" val="205509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5</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87850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3680832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274676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dirty="0"/>
          </a:p>
        </p:txBody>
      </p:sp>
    </p:spTree>
    <p:extLst>
      <p:ext uri="{BB962C8B-B14F-4D97-AF65-F5344CB8AC3E}">
        <p14:creationId xmlns:p14="http://schemas.microsoft.com/office/powerpoint/2010/main" val="672540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2321531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2244877032"/>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26007804"/>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89379228"/>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77863606"/>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75922583"/>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45834426"/>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33016302"/>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84484387"/>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29961261"/>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07362271"/>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44403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040005"/>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00324828"/>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94788260"/>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19103009"/>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06428453"/>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49073348"/>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997904"/>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79291544"/>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xmlns=""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xmlns=""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2122869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131299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0699152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862903"/>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2_Cover">
    <p:spTree>
      <p:nvGrpSpPr>
        <p:cNvPr id="1" name=""/>
        <p:cNvGrpSpPr/>
        <p:nvPr/>
      </p:nvGrpSpPr>
      <p:grpSpPr>
        <a:xfrm>
          <a:off x="0" y="0"/>
          <a:ext cx="0" cy="0"/>
          <a:chOff x="0" y="0"/>
          <a:chExt cx="0" cy="0"/>
        </a:xfrm>
      </p:grpSpPr>
      <p:sp>
        <p:nvSpPr>
          <p:cNvPr id="2" name="Title 1"/>
          <p:cNvSpPr>
            <a:spLocks noGrp="1"/>
          </p:cNvSpPr>
          <p:nvPr>
            <p:ph type="ctrTitle"/>
          </p:nvPr>
        </p:nvSpPr>
        <p:spPr>
          <a:xfrm>
            <a:off x="4057650" y="4580574"/>
            <a:ext cx="4846210" cy="1335024"/>
          </a:xfrm>
        </p:spPr>
        <p:txBody>
          <a:bodyPr rIns="0" anchor="ctr">
            <a:noAutofit/>
          </a:bodyPr>
          <a:lstStyle>
            <a:lvl1pPr algn="r">
              <a:defRPr sz="2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055254" y="5962652"/>
            <a:ext cx="4848606" cy="476249"/>
          </a:xfrm>
        </p:spPr>
        <p:txBody>
          <a:bodyPr rIns="0" anchor="ctr">
            <a:noAutofit/>
          </a:bodyPr>
          <a:lstStyle>
            <a:lvl1pPr marL="0" indent="0" algn="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270259835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136835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161384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169411"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32156697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xmlns=""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1512921732"/>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049777"/>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4169411"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018426"/>
            <a:ext cx="485546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218844613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61704279"/>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8149606"/>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0437329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606E602D-FA1B-4AE5-B8F2-F42DAE337BD8}"/>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71011" y="6439449"/>
            <a:ext cx="201979"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6">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606E602D-FA1B-4AE5-B8F2-F42DAE337BD8}"/>
              </a:ext>
            </a:extLst>
          </p:cNvPr>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99446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 id="2147483923" r:id="rId30"/>
    <p:sldLayoutId id="2147483924" r:id="rId31"/>
    <p:sldLayoutId id="2147483925" r:id="rId32"/>
    <p:sldLayoutId id="2147483926" r:id="rId33"/>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jpeg"/><Relationship Id="rId12"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smtClean="0"/>
              <a:t>PL/SQL</a:t>
            </a:r>
          </a:p>
        </p:txBody>
      </p:sp>
      <p:sp>
        <p:nvSpPr>
          <p:cNvPr id="5123" name="Rectangle 3"/>
          <p:cNvSpPr>
            <a:spLocks noGrp="1" noChangeArrowheads="1"/>
          </p:cNvSpPr>
          <p:nvPr>
            <p:ph type="subTitle" idx="1"/>
          </p:nvPr>
        </p:nvSpPr>
        <p:spPr/>
        <p:txBody>
          <a:bodyPr/>
          <a:lstStyle/>
          <a:p>
            <a:pPr eaLnBrk="1" hangingPunct="1"/>
            <a:endParaRPr lang="en-US" sz="3200" dirty="0" smtClean="0"/>
          </a:p>
          <a:p>
            <a:pPr eaLnBrk="1" hangingPunct="1"/>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Handling Variables in PL/SQL</a:t>
            </a:r>
          </a:p>
        </p:txBody>
      </p:sp>
      <p:sp>
        <p:nvSpPr>
          <p:cNvPr id="7171" name="Rectangle 3"/>
          <p:cNvSpPr>
            <a:spLocks noGrp="1" noChangeArrowheads="1"/>
          </p:cNvSpPr>
          <p:nvPr>
            <p:ph type="body" idx="4294967295"/>
          </p:nvPr>
        </p:nvSpPr>
        <p:spPr>
          <a:xfrm>
            <a:off x="0" y="990600"/>
            <a:ext cx="8661400" cy="5410200"/>
          </a:xfrm>
        </p:spPr>
        <p:txBody>
          <a:bodyPr/>
          <a:lstStyle/>
          <a:p>
            <a:pPr lvl="2"/>
            <a:endParaRPr lang="en-US" dirty="0" smtClean="0"/>
          </a:p>
          <a:p>
            <a:pPr lvl="2"/>
            <a:endParaRPr lang="en-US" dirty="0"/>
          </a:p>
          <a:p>
            <a:pPr lvl="2"/>
            <a:r>
              <a:rPr lang="en-US" dirty="0" smtClean="0"/>
              <a:t>Declare </a:t>
            </a:r>
            <a:r>
              <a:rPr lang="en-US" dirty="0"/>
              <a:t>and initialize variables within the declaration </a:t>
            </a:r>
            <a:r>
              <a:rPr lang="en-US" dirty="0" smtClean="0"/>
              <a:t>section</a:t>
            </a:r>
          </a:p>
          <a:p>
            <a:pPr lvl="2"/>
            <a:r>
              <a:rPr lang="en-US" dirty="0"/>
              <a:t>Assign new values to variables within the executable section.</a:t>
            </a:r>
          </a:p>
          <a:p>
            <a:pPr lvl="2"/>
            <a:r>
              <a:rPr lang="en-US" dirty="0"/>
              <a:t>Pass values into PL/SQL blocks through parameters.</a:t>
            </a:r>
          </a:p>
          <a:p>
            <a:pPr lvl="2"/>
            <a:r>
              <a:rPr lang="en-US" dirty="0"/>
              <a:t>View results through output </a:t>
            </a:r>
            <a:r>
              <a:rPr lang="en-US" dirty="0" smtClean="0"/>
              <a:t>variables</a:t>
            </a:r>
          </a:p>
          <a:p>
            <a:pPr lvl="2"/>
            <a:r>
              <a:rPr lang="en-US" dirty="0" smtClean="0"/>
              <a:t>Guidelines </a:t>
            </a:r>
            <a:r>
              <a:rPr lang="en-US" dirty="0"/>
              <a:t>for declaring Variables:</a:t>
            </a:r>
          </a:p>
          <a:p>
            <a:pPr lvl="3">
              <a:spcBef>
                <a:spcPct val="20000"/>
              </a:spcBef>
              <a:buSzPct val="125000"/>
              <a:buFont typeface="Wingdings" panose="05000000000000000000" pitchFamily="2" charset="2"/>
              <a:buChar char="§"/>
              <a:defRPr/>
            </a:pPr>
            <a:r>
              <a:rPr lang="en-US" sz="1600" dirty="0"/>
              <a:t>Follow naming conventions</a:t>
            </a:r>
          </a:p>
          <a:p>
            <a:pPr lvl="3">
              <a:spcBef>
                <a:spcPct val="20000"/>
              </a:spcBef>
              <a:buSzPct val="125000"/>
              <a:buFont typeface="Wingdings" panose="05000000000000000000" pitchFamily="2" charset="2"/>
              <a:buChar char="§"/>
              <a:defRPr/>
            </a:pPr>
            <a:r>
              <a:rPr lang="en-US" sz="1600" dirty="0"/>
              <a:t>Initialize variables designated as NOT NULL.</a:t>
            </a:r>
          </a:p>
          <a:p>
            <a:pPr lvl="3">
              <a:spcBef>
                <a:spcPct val="20000"/>
              </a:spcBef>
              <a:buSzPct val="125000"/>
              <a:buFont typeface="Wingdings" panose="05000000000000000000" pitchFamily="2" charset="2"/>
              <a:buChar char="§"/>
              <a:defRPr/>
            </a:pPr>
            <a:r>
              <a:rPr lang="en-US" sz="1600" dirty="0"/>
              <a:t>Initialize identifiers by using the assignment operator (:=)  or by using the DEFAULT reserved word</a:t>
            </a:r>
          </a:p>
          <a:p>
            <a:pPr lvl="3">
              <a:spcBef>
                <a:spcPct val="20000"/>
              </a:spcBef>
              <a:buSzPct val="125000"/>
              <a:buFont typeface="Wingdings" panose="05000000000000000000" pitchFamily="2" charset="2"/>
              <a:buChar char="§"/>
              <a:defRPr/>
            </a:pPr>
            <a:r>
              <a:rPr lang="en-US" sz="1600" dirty="0"/>
              <a:t>Declare at most one identifier per line</a:t>
            </a:r>
          </a:p>
          <a:p>
            <a:pPr lvl="3">
              <a:buFont typeface="Wingdings" panose="05000000000000000000" pitchFamily="2" charset="2"/>
              <a:buChar char="§"/>
            </a:pPr>
            <a:endParaRPr lang="en-US" dirty="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2"/>
            <a:endParaRPr lang="en-US" dirty="0" smtClean="0"/>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
            </a:r>
            <a:r>
              <a:rPr lang="en-US" dirty="0" smtClean="0"/>
              <a:t>Variables</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pPr lvl="1"/>
            <a:r>
              <a:rPr lang="en-US" dirty="0"/>
              <a:t>PL/SQL </a:t>
            </a:r>
            <a:r>
              <a:rPr lang="en-US" dirty="0" smtClean="0"/>
              <a:t>variables</a:t>
            </a:r>
          </a:p>
          <a:p>
            <a:pPr marL="742950" lvl="1" indent="-285750">
              <a:buFont typeface="Times New Roman" panose="02020603050405020304" pitchFamily="18" charset="0"/>
              <a:buChar char="–"/>
              <a:defRPr/>
            </a:pPr>
            <a:r>
              <a:rPr lang="en-US" dirty="0" smtClean="0">
                <a:latin typeface="Times New Roman" pitchFamily="18" charset="0"/>
              </a:rPr>
              <a:t>Scalar</a:t>
            </a:r>
          </a:p>
          <a:p>
            <a:pPr marL="742950" lvl="1" indent="-285750">
              <a:buFont typeface="Times New Roman" panose="02020603050405020304" pitchFamily="18" charset="0"/>
              <a:buChar char="–"/>
              <a:defRPr/>
            </a:pPr>
            <a:r>
              <a:rPr lang="en-US" dirty="0" smtClean="0">
                <a:latin typeface="Times New Roman" pitchFamily="18" charset="0"/>
              </a:rPr>
              <a:t> Composite</a:t>
            </a:r>
          </a:p>
          <a:p>
            <a:pPr marL="742950" lvl="1" indent="-285750">
              <a:buFont typeface="Times New Roman" panose="02020603050405020304" pitchFamily="18" charset="0"/>
              <a:buChar char="–"/>
              <a:defRPr/>
            </a:pPr>
            <a:r>
              <a:rPr lang="en-US" dirty="0" smtClean="0">
                <a:latin typeface="Times New Roman" pitchFamily="18" charset="0"/>
              </a:rPr>
              <a:t>  Reference</a:t>
            </a:r>
          </a:p>
          <a:p>
            <a:pPr marL="742950" lvl="1" indent="-285750">
              <a:buFont typeface="Times New Roman" panose="02020603050405020304" pitchFamily="18" charset="0"/>
              <a:buChar char="–"/>
              <a:defRPr/>
            </a:pPr>
            <a:r>
              <a:rPr lang="en-US" dirty="0" smtClean="0">
                <a:latin typeface="Times New Roman" pitchFamily="18" charset="0"/>
              </a:rPr>
              <a:t>  </a:t>
            </a:r>
            <a:r>
              <a:rPr lang="en-US" dirty="0">
                <a:latin typeface="Times New Roman" pitchFamily="18" charset="0"/>
              </a:rPr>
              <a:t>LOB (large objects)</a:t>
            </a:r>
          </a:p>
          <a:p>
            <a:pPr marL="914400" lvl="2" indent="0">
              <a:buNone/>
              <a:defRPr/>
            </a:pPr>
            <a:endParaRPr lang="en-US" dirty="0">
              <a:latin typeface="Times New Roman" pitchFamily="18" charset="0"/>
            </a:endParaRPr>
          </a:p>
          <a:p>
            <a:pPr lvl="1"/>
            <a:r>
              <a:rPr lang="en-US" dirty="0" smtClean="0"/>
              <a:t>Non-PL/SQL </a:t>
            </a:r>
            <a:r>
              <a:rPr lang="en-US" dirty="0"/>
              <a:t>variables</a:t>
            </a:r>
          </a:p>
          <a:p>
            <a:pPr lvl="2"/>
            <a:r>
              <a:rPr lang="en-US" dirty="0">
                <a:latin typeface="Times New Roman" pitchFamily="18" charset="0"/>
              </a:rPr>
              <a:t>Bind and host variables</a:t>
            </a:r>
          </a:p>
          <a:p>
            <a:pPr marL="237744" lvl="1" indent="0">
              <a:buNone/>
            </a:pPr>
            <a:endParaRPr lang="en-US" dirty="0"/>
          </a:p>
          <a:p>
            <a:pPr lvl="1"/>
            <a:endParaRPr lang="en-US" dirty="0" smtClean="0"/>
          </a:p>
          <a:p>
            <a:pPr lvl="1"/>
            <a:endParaRPr lang="en-US" dirty="0" smtClean="0"/>
          </a:p>
          <a:p>
            <a:pPr lvl="2"/>
            <a:endParaRPr lang="en-US" dirty="0" smtClean="0"/>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9734" y="253603"/>
            <a:ext cx="8357339" cy="704850"/>
          </a:xfrm>
        </p:spPr>
        <p:txBody>
          <a:bodyPr>
            <a:normAutofit/>
          </a:bodyPr>
          <a:lstStyle/>
          <a:p>
            <a:r>
              <a:rPr lang="en-US" dirty="0"/>
              <a:t>Declaring PL/SQL </a:t>
            </a:r>
            <a:r>
              <a:rPr lang="en-US" dirty="0" smtClean="0"/>
              <a:t>Variables</a:t>
            </a:r>
            <a:endParaRPr lang="en-US" dirty="0"/>
          </a:p>
        </p:txBody>
      </p:sp>
      <p:sp>
        <p:nvSpPr>
          <p:cNvPr id="7171" name="Rectangle 3"/>
          <p:cNvSpPr>
            <a:spLocks noGrp="1" noChangeArrowheads="1"/>
          </p:cNvSpPr>
          <p:nvPr>
            <p:ph type="body" idx="4294967295"/>
          </p:nvPr>
        </p:nvSpPr>
        <p:spPr>
          <a:xfrm>
            <a:off x="0" y="990600"/>
            <a:ext cx="6934200" cy="5410200"/>
          </a:xfrm>
        </p:spPr>
        <p:txBody>
          <a:bodyPr/>
          <a:lstStyle/>
          <a:p>
            <a:pPr marL="0" indent="0">
              <a:buNone/>
            </a:pPr>
            <a:r>
              <a:rPr lang="en-US" dirty="0" smtClean="0"/>
              <a:t/>
            </a:r>
            <a:br>
              <a:rPr lang="en-US" dirty="0" smtClean="0"/>
            </a:br>
            <a:endParaRPr lang="en-US" dirty="0" smtClean="0"/>
          </a:p>
          <a:p>
            <a:pPr lvl="1"/>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grpSp>
        <p:nvGrpSpPr>
          <p:cNvPr id="12" name="Group 4"/>
          <p:cNvGrpSpPr>
            <a:grpSpLocks/>
          </p:cNvGrpSpPr>
          <p:nvPr/>
        </p:nvGrpSpPr>
        <p:grpSpPr bwMode="auto">
          <a:xfrm>
            <a:off x="877527" y="2034381"/>
            <a:ext cx="7208837" cy="3703638"/>
            <a:chOff x="607" y="1104"/>
            <a:chExt cx="4541" cy="2333"/>
          </a:xfrm>
        </p:grpSpPr>
        <p:sp>
          <p:nvSpPr>
            <p:cNvPr id="13" name="Rectangle 5"/>
            <p:cNvSpPr>
              <a:spLocks noChangeArrowheads="1"/>
            </p:cNvSpPr>
            <p:nvPr/>
          </p:nvSpPr>
          <p:spPr bwMode="blackWhite">
            <a:xfrm>
              <a:off x="624" y="1104"/>
              <a:ext cx="4524" cy="394"/>
            </a:xfrm>
            <a:prstGeom prst="rect">
              <a:avLst/>
            </a:prstGeom>
            <a:solidFill>
              <a:schemeClr val="bg1"/>
            </a:solidFill>
            <a:ln w="12700">
              <a:solidFill>
                <a:schemeClr val="bg2"/>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defTabSz="400050" eaLnBrk="0" hangingPunct="0">
                <a:lnSpc>
                  <a:spcPct val="95000"/>
                </a:lnSpc>
                <a:tabLst>
                  <a:tab pos="400050" algn="r"/>
                  <a:tab pos="673100" algn="l"/>
                </a:tabLst>
                <a:defRPr/>
              </a:pPr>
              <a:r>
                <a:rPr lang="en-US" sz="1800" b="1" i="1" dirty="0">
                  <a:solidFill>
                    <a:srgbClr val="000000"/>
                  </a:solidFill>
                  <a:latin typeface="Courier New" pitchFamily="49" charset="0"/>
                </a:rPr>
                <a:t>identifier</a:t>
              </a:r>
              <a:r>
                <a:rPr lang="en-US" sz="1800" b="1" dirty="0">
                  <a:solidFill>
                    <a:srgbClr val="000000"/>
                  </a:solidFill>
                  <a:latin typeface="Courier New" pitchFamily="49" charset="0"/>
                </a:rPr>
                <a:t> [CONSTANT] </a:t>
              </a:r>
              <a:r>
                <a:rPr lang="en-US" sz="1800" b="1" i="1" dirty="0" err="1">
                  <a:solidFill>
                    <a:srgbClr val="000000"/>
                  </a:solidFill>
                  <a:latin typeface="Courier New" pitchFamily="49" charset="0"/>
                </a:rPr>
                <a:t>datatype</a:t>
              </a:r>
              <a:r>
                <a:rPr lang="en-US" sz="1800" b="1" dirty="0">
                  <a:solidFill>
                    <a:srgbClr val="000000"/>
                  </a:solidFill>
                  <a:latin typeface="Courier New" pitchFamily="49" charset="0"/>
                </a:rPr>
                <a:t> [NOT NULL]   </a:t>
              </a:r>
            </a:p>
            <a:p>
              <a:pPr defTabSz="400050" eaLnBrk="0" hangingPunct="0">
                <a:lnSpc>
                  <a:spcPct val="95000"/>
                </a:lnSpc>
                <a:tabLst>
                  <a:tab pos="400050" algn="r"/>
                  <a:tab pos="673100" algn="l"/>
                </a:tabLst>
                <a:defRPr/>
              </a:pPr>
              <a:r>
                <a:rPr lang="en-US" sz="1800" b="1" dirty="0">
                  <a:solidFill>
                    <a:srgbClr val="000000"/>
                  </a:solidFill>
                  <a:latin typeface="Courier New" pitchFamily="49" charset="0"/>
                </a:rPr>
                <a:t>		[:= | DEFAULT </a:t>
              </a:r>
              <a:r>
                <a:rPr lang="en-US" sz="1800" b="1" i="1" dirty="0" err="1">
                  <a:solidFill>
                    <a:srgbClr val="000000"/>
                  </a:solidFill>
                  <a:latin typeface="Courier New" pitchFamily="49" charset="0"/>
                </a:rPr>
                <a:t>expr</a:t>
              </a:r>
              <a:r>
                <a:rPr lang="en-US" sz="1800" b="1" dirty="0">
                  <a:solidFill>
                    <a:srgbClr val="000000"/>
                  </a:solidFill>
                  <a:latin typeface="Courier New" pitchFamily="49" charset="0"/>
                </a:rPr>
                <a:t>];</a:t>
              </a:r>
            </a:p>
          </p:txBody>
        </p:sp>
        <p:sp>
          <p:nvSpPr>
            <p:cNvPr id="14" name="Rectangle 6"/>
            <p:cNvSpPr>
              <a:spLocks noChangeArrowheads="1"/>
            </p:cNvSpPr>
            <p:nvPr/>
          </p:nvSpPr>
          <p:spPr bwMode="blackWhite">
            <a:xfrm>
              <a:off x="607" y="2533"/>
              <a:ext cx="4524" cy="904"/>
            </a:xfrm>
            <a:prstGeom prst="rect">
              <a:avLst/>
            </a:prstGeom>
            <a:solidFill>
              <a:schemeClr val="bg1"/>
            </a:solidFill>
            <a:ln w="12700">
              <a:solidFill>
                <a:schemeClr val="bg2"/>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defTabSz="400050" eaLnBrk="0" hangingPunct="0">
                <a:lnSpc>
                  <a:spcPct val="95000"/>
                </a:lnSpc>
                <a:tabLst>
                  <a:tab pos="400050" algn="r"/>
                  <a:tab pos="673100" algn="l"/>
                </a:tabLst>
                <a:defRPr/>
              </a:pPr>
              <a:r>
                <a:rPr lang="en-US" sz="1800" b="1">
                  <a:solidFill>
                    <a:srgbClr val="000000"/>
                  </a:solidFill>
                  <a:latin typeface="Courier New" pitchFamily="49" charset="0"/>
                </a:rPr>
                <a:t>Declare</a:t>
              </a:r>
            </a:p>
            <a:p>
              <a:pPr defTabSz="400050" eaLnBrk="0" hangingPunct="0">
                <a:lnSpc>
                  <a:spcPct val="95000"/>
                </a:lnSpc>
                <a:tabLst>
                  <a:tab pos="400050" algn="r"/>
                  <a:tab pos="673100" algn="l"/>
                </a:tabLst>
                <a:defRPr/>
              </a:pPr>
              <a:r>
                <a:rPr lang="en-US" sz="1800" b="1">
                  <a:solidFill>
                    <a:srgbClr val="000000"/>
                  </a:solidFill>
                  <a:latin typeface="Courier New" pitchFamily="49" charset="0"/>
                </a:rPr>
                <a:t>	  v_hiredate		DATE;		</a:t>
              </a:r>
            </a:p>
            <a:p>
              <a:pPr defTabSz="400050" eaLnBrk="0" hangingPunct="0">
                <a:lnSpc>
                  <a:spcPct val="95000"/>
                </a:lnSpc>
                <a:tabLst>
                  <a:tab pos="400050" algn="r"/>
                  <a:tab pos="673100" algn="l"/>
                </a:tabLst>
                <a:defRPr/>
              </a:pPr>
              <a:r>
                <a:rPr lang="en-US" sz="1800" b="1">
                  <a:solidFill>
                    <a:srgbClr val="000000"/>
                  </a:solidFill>
                  <a:latin typeface="Courier New" pitchFamily="49" charset="0"/>
                </a:rPr>
                <a:t>  v_deptno			NUMBER(2) NOT NULL := 10;</a:t>
              </a:r>
            </a:p>
            <a:p>
              <a:pPr defTabSz="400050" eaLnBrk="0" hangingPunct="0">
                <a:lnSpc>
                  <a:spcPct val="95000"/>
                </a:lnSpc>
                <a:tabLst>
                  <a:tab pos="400050" algn="r"/>
                  <a:tab pos="673100" algn="l"/>
                </a:tabLst>
                <a:defRPr/>
              </a:pPr>
              <a:r>
                <a:rPr lang="en-US" sz="1800" b="1">
                  <a:solidFill>
                    <a:srgbClr val="000000"/>
                  </a:solidFill>
                  <a:latin typeface="Courier New" pitchFamily="49" charset="0"/>
                </a:rPr>
                <a:t>	  v_location		VARCHAR2(13) := 'Atlanta';</a:t>
              </a:r>
            </a:p>
            <a:p>
              <a:pPr defTabSz="400050" eaLnBrk="0" hangingPunct="0">
                <a:lnSpc>
                  <a:spcPct val="95000"/>
                </a:lnSpc>
                <a:tabLst>
                  <a:tab pos="400050" algn="r"/>
                  <a:tab pos="673100" algn="l"/>
                </a:tabLst>
                <a:defRPr/>
              </a:pPr>
              <a:r>
                <a:rPr lang="en-US" sz="1800" b="1">
                  <a:solidFill>
                    <a:srgbClr val="000000"/>
                  </a:solidFill>
                  <a:latin typeface="Courier New" pitchFamily="49" charset="0"/>
                </a:rPr>
                <a:t>  c_	comm			CONSTANT NUMBER := 1400;</a:t>
              </a:r>
              <a:r>
                <a:rPr lang="en-US" sz="2000" b="1">
                  <a:solidFill>
                    <a:srgbClr val="000000"/>
                  </a:solidFill>
                  <a:latin typeface="Courier New" pitchFamily="49" charset="0"/>
                </a:rPr>
                <a:t> </a:t>
              </a:r>
            </a:p>
          </p:txBody>
        </p:sp>
      </p:grpSp>
      <p:sp>
        <p:nvSpPr>
          <p:cNvPr id="15" name="Text Box 7"/>
          <p:cNvSpPr txBox="1">
            <a:spLocks noChangeArrowheads="1"/>
          </p:cNvSpPr>
          <p:nvPr/>
        </p:nvSpPr>
        <p:spPr bwMode="auto">
          <a:xfrm>
            <a:off x="375634" y="1006844"/>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a:latin typeface="Times New Roman" panose="02020603050405020304" pitchFamily="18" charset="0"/>
              </a:rPr>
              <a:t>Syntax</a:t>
            </a:r>
          </a:p>
        </p:txBody>
      </p:sp>
      <p:sp>
        <p:nvSpPr>
          <p:cNvPr id="16" name="Text Box 13"/>
          <p:cNvSpPr txBox="1">
            <a:spLocks noChangeArrowheads="1"/>
          </p:cNvSpPr>
          <p:nvPr/>
        </p:nvSpPr>
        <p:spPr bwMode="auto">
          <a:xfrm>
            <a:off x="381000" y="3429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a:latin typeface="Times New Roman" panose="02020603050405020304" pitchFamily="18" charset="0"/>
              </a:rPr>
              <a:t> Example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609600" y="268684"/>
            <a:ext cx="7299325" cy="745331"/>
          </a:xfrm>
          <a:prstGeom prst="rect">
            <a:avLst/>
          </a:prstGeom>
          <a:noFill/>
          <a:ln w="9525">
            <a:noFill/>
            <a:miter lim="800000"/>
            <a:headEnd/>
            <a:tailEnd/>
          </a:ln>
          <a:effectLst/>
        </p:spPr>
        <p:txBody>
          <a:bodyPr lIns="92075" tIns="46038" rIns="92075" bIns="46038"/>
          <a:lstStyle/>
          <a:p>
            <a:pPr>
              <a:defRPr/>
            </a:pPr>
            <a:r>
              <a:rPr lang="en-US" sz="3200" dirty="0">
                <a:latin typeface="+mn-lt"/>
              </a:rPr>
              <a:t> </a:t>
            </a:r>
            <a:r>
              <a:rPr lang="en-US" sz="2800" dirty="0">
                <a:latin typeface="+mj-lt"/>
                <a:ea typeface="+mj-ea"/>
                <a:cs typeface="+mj-cs"/>
              </a:rPr>
              <a:t>Base scalar data types</a:t>
            </a:r>
          </a:p>
        </p:txBody>
      </p:sp>
      <p:sp>
        <p:nvSpPr>
          <p:cNvPr id="14339" name="Rectangle 4"/>
          <p:cNvSpPr>
            <a:spLocks noChangeArrowheads="1"/>
          </p:cNvSpPr>
          <p:nvPr/>
        </p:nvSpPr>
        <p:spPr bwMode="auto">
          <a:xfrm>
            <a:off x="152400" y="990600"/>
            <a:ext cx="5943600" cy="3470181"/>
          </a:xfrm>
          <a:prstGeom prst="rect">
            <a:avLst/>
          </a:prstGeom>
          <a:noFill/>
          <a:ln w="9525">
            <a:noFill/>
            <a:miter lim="800000"/>
            <a:headEnd/>
            <a:tailEnd/>
          </a:ln>
        </p:spPr>
        <p:txBody>
          <a:bodyPr>
            <a:spAutoFit/>
          </a:bodyPr>
          <a:lstStyle/>
          <a:p>
            <a:pPr marL="342900" lvl="1" indent="-342900">
              <a:spcBef>
                <a:spcPts val="0"/>
              </a:spcBef>
              <a:buSzPct val="125000"/>
              <a:buFont typeface="Wingdings" panose="05000000000000000000" pitchFamily="2" charset="2"/>
              <a:buChar char="§"/>
              <a:defRPr/>
            </a:pPr>
            <a:r>
              <a:rPr lang="en-US" dirty="0">
                <a:latin typeface="+mn-lt"/>
              </a:rPr>
              <a:t>Data types</a:t>
            </a:r>
          </a:p>
          <a:p>
            <a:pPr lvl="2" indent="-219456" eaLnBrk="1" hangingPunct="1">
              <a:spcBef>
                <a:spcPts val="480"/>
              </a:spcBef>
              <a:buSzPct val="125000"/>
              <a:buFont typeface="Wingdings" panose="05000000000000000000" pitchFamily="2" charset="2"/>
              <a:buChar char="§"/>
              <a:defRPr/>
            </a:pPr>
            <a:r>
              <a:rPr lang="en-US" sz="1800" dirty="0">
                <a:latin typeface="+mn-lt"/>
              </a:rPr>
              <a:t>VARCHAR2 (</a:t>
            </a:r>
            <a:r>
              <a:rPr lang="en-US" sz="1800" dirty="0" err="1">
                <a:latin typeface="+mn-lt"/>
              </a:rPr>
              <a:t>maximum_length</a:t>
            </a:r>
            <a:r>
              <a:rPr lang="en-US" sz="1800" dirty="0">
                <a:latin typeface="+mn-lt"/>
              </a:rPr>
              <a:t>)</a:t>
            </a:r>
          </a:p>
          <a:p>
            <a:pPr lvl="2" indent="-219456" eaLnBrk="1" hangingPunct="1">
              <a:spcBef>
                <a:spcPts val="480"/>
              </a:spcBef>
              <a:buSzPct val="125000"/>
              <a:buFont typeface="Wingdings" panose="05000000000000000000" pitchFamily="2" charset="2"/>
              <a:buChar char="§"/>
              <a:defRPr/>
            </a:pPr>
            <a:r>
              <a:rPr lang="en-US" sz="1800" dirty="0">
                <a:latin typeface="+mn-lt"/>
              </a:rPr>
              <a:t>NUMBER [(precision, scale)]</a:t>
            </a:r>
          </a:p>
          <a:p>
            <a:pPr lvl="2" indent="-219456" eaLnBrk="1" hangingPunct="1">
              <a:spcBef>
                <a:spcPts val="480"/>
              </a:spcBef>
              <a:buSzPct val="125000"/>
              <a:buFont typeface="Wingdings" panose="05000000000000000000" pitchFamily="2" charset="2"/>
              <a:buChar char="§"/>
              <a:defRPr/>
            </a:pPr>
            <a:r>
              <a:rPr lang="en-US" sz="1800" dirty="0">
                <a:latin typeface="+mn-lt"/>
              </a:rPr>
              <a:t>DATE</a:t>
            </a:r>
          </a:p>
          <a:p>
            <a:pPr lvl="2" indent="-219456" eaLnBrk="1" hangingPunct="1">
              <a:spcBef>
                <a:spcPts val="480"/>
              </a:spcBef>
              <a:buSzPct val="125000"/>
              <a:buFont typeface="Wingdings" panose="05000000000000000000" pitchFamily="2" charset="2"/>
              <a:buChar char="§"/>
              <a:defRPr/>
            </a:pPr>
            <a:r>
              <a:rPr lang="en-US" sz="1800" dirty="0">
                <a:latin typeface="+mn-lt"/>
              </a:rPr>
              <a:t>CHAR [(</a:t>
            </a:r>
            <a:r>
              <a:rPr lang="en-US" sz="1800" dirty="0" err="1">
                <a:latin typeface="+mn-lt"/>
              </a:rPr>
              <a:t>maximum_length</a:t>
            </a:r>
            <a:r>
              <a:rPr lang="en-US" sz="1800" dirty="0">
                <a:latin typeface="+mn-lt"/>
              </a:rPr>
              <a:t>)]</a:t>
            </a:r>
          </a:p>
          <a:p>
            <a:pPr lvl="2" indent="-219456" eaLnBrk="1" hangingPunct="1">
              <a:spcBef>
                <a:spcPts val="480"/>
              </a:spcBef>
              <a:buSzPct val="125000"/>
              <a:buFont typeface="Wingdings" panose="05000000000000000000" pitchFamily="2" charset="2"/>
              <a:buChar char="§"/>
              <a:defRPr/>
            </a:pPr>
            <a:r>
              <a:rPr lang="en-US" sz="1800" dirty="0">
                <a:latin typeface="+mn-lt"/>
              </a:rPr>
              <a:t>LONG</a:t>
            </a:r>
          </a:p>
          <a:p>
            <a:pPr lvl="2" indent="-219456" eaLnBrk="1" hangingPunct="1">
              <a:spcBef>
                <a:spcPts val="480"/>
              </a:spcBef>
              <a:buSzPct val="125000"/>
              <a:buFont typeface="Wingdings" panose="05000000000000000000" pitchFamily="2" charset="2"/>
              <a:buChar char="§"/>
              <a:defRPr/>
            </a:pPr>
            <a:r>
              <a:rPr lang="en-US" sz="1800" dirty="0">
                <a:latin typeface="+mn-lt"/>
              </a:rPr>
              <a:t>LONG RAW</a:t>
            </a:r>
          </a:p>
          <a:p>
            <a:pPr lvl="2" indent="-219456" eaLnBrk="1" hangingPunct="1">
              <a:spcBef>
                <a:spcPts val="480"/>
              </a:spcBef>
              <a:buSzPct val="125000"/>
              <a:buFont typeface="Wingdings" panose="05000000000000000000" pitchFamily="2" charset="2"/>
              <a:buChar char="§"/>
              <a:defRPr/>
            </a:pPr>
            <a:r>
              <a:rPr lang="en-US" sz="1800" dirty="0">
                <a:latin typeface="+mn-lt"/>
              </a:rPr>
              <a:t>BOOLEAN</a:t>
            </a:r>
          </a:p>
          <a:p>
            <a:pPr lvl="2" indent="-219456" eaLnBrk="1" hangingPunct="1">
              <a:spcBef>
                <a:spcPts val="480"/>
              </a:spcBef>
              <a:buSzPct val="125000"/>
              <a:buFont typeface="Wingdings" panose="05000000000000000000" pitchFamily="2" charset="2"/>
              <a:buChar char="§"/>
              <a:defRPr/>
            </a:pPr>
            <a:r>
              <a:rPr lang="en-US" sz="1800" dirty="0">
                <a:latin typeface="+mn-lt"/>
              </a:rPr>
              <a:t>BINARY_INTEGER</a:t>
            </a:r>
          </a:p>
          <a:p>
            <a:pPr lvl="2" indent="-219456" eaLnBrk="1" hangingPunct="1">
              <a:spcBef>
                <a:spcPts val="480"/>
              </a:spcBef>
              <a:buSzPct val="125000"/>
              <a:buFont typeface="Wingdings" panose="05000000000000000000" pitchFamily="2" charset="2"/>
              <a:buChar char="§"/>
              <a:defRPr/>
            </a:pPr>
            <a:r>
              <a:rPr lang="en-US" sz="1800" dirty="0">
                <a:latin typeface="+mn-lt"/>
              </a:rPr>
              <a:t>PLS_INTEGER</a:t>
            </a:r>
          </a:p>
        </p:txBody>
      </p:sp>
      <p:sp>
        <p:nvSpPr>
          <p:cNvPr id="859141" name="Rectangle 5"/>
          <p:cNvSpPr>
            <a:spLocks noChangeArrowheads="1"/>
          </p:cNvSpPr>
          <p:nvPr/>
        </p:nvSpPr>
        <p:spPr bwMode="blackWhite">
          <a:xfrm>
            <a:off x="2286000" y="4572000"/>
            <a:ext cx="6145213" cy="1676400"/>
          </a:xfrm>
          <a:prstGeom prst="rect">
            <a:avLst/>
          </a:prstGeom>
          <a:solidFill>
            <a:schemeClr val="bg1"/>
          </a:solidFill>
          <a:ln w="12700">
            <a:solidFill>
              <a:schemeClr val="bg2"/>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defTabSz="400050" eaLnBrk="0" hangingPunct="0">
              <a:lnSpc>
                <a:spcPct val="95000"/>
              </a:lnSpc>
              <a:tabLst>
                <a:tab pos="400050" algn="r"/>
                <a:tab pos="673100" algn="l"/>
              </a:tabLst>
              <a:defRPr/>
            </a:pPr>
            <a:r>
              <a:rPr lang="en-US" sz="1800" b="1" dirty="0" err="1">
                <a:solidFill>
                  <a:srgbClr val="000000"/>
                </a:solidFill>
                <a:latin typeface="Courier New" pitchFamily="49" charset="0"/>
              </a:rPr>
              <a:t>v_job</a:t>
            </a:r>
            <a:r>
              <a:rPr lang="en-US" sz="1800" b="1" dirty="0">
                <a:solidFill>
                  <a:srgbClr val="000000"/>
                </a:solidFill>
                <a:latin typeface="Courier New" pitchFamily="49" charset="0"/>
              </a:rPr>
              <a:t>				VARCHAR2(9);</a:t>
            </a:r>
          </a:p>
          <a:p>
            <a:pPr defTabSz="400050" eaLnBrk="0" hangingPunct="0">
              <a:lnSpc>
                <a:spcPct val="95000"/>
              </a:lnSpc>
              <a:tabLst>
                <a:tab pos="400050" algn="r"/>
                <a:tab pos="673100" algn="l"/>
              </a:tabLst>
              <a:defRPr/>
            </a:pPr>
            <a:r>
              <a:rPr lang="en-US" sz="1800" b="1" dirty="0" err="1">
                <a:solidFill>
                  <a:srgbClr val="000000"/>
                </a:solidFill>
                <a:latin typeface="Courier New" pitchFamily="49" charset="0"/>
              </a:rPr>
              <a:t>v_count</a:t>
            </a:r>
            <a:r>
              <a:rPr lang="en-US" sz="1800" b="1" dirty="0">
                <a:solidFill>
                  <a:srgbClr val="000000"/>
                </a:solidFill>
                <a:latin typeface="Courier New" pitchFamily="49" charset="0"/>
              </a:rPr>
              <a:t>			BINARY_INTEGER := 0;</a:t>
            </a:r>
          </a:p>
          <a:p>
            <a:pPr defTabSz="400050" eaLnBrk="0" hangingPunct="0">
              <a:lnSpc>
                <a:spcPct val="95000"/>
              </a:lnSpc>
              <a:tabLst>
                <a:tab pos="400050" algn="r"/>
                <a:tab pos="673100" algn="l"/>
              </a:tabLst>
              <a:defRPr/>
            </a:pPr>
            <a:r>
              <a:rPr lang="en-US" sz="1800" b="1" dirty="0" err="1">
                <a:solidFill>
                  <a:srgbClr val="000000"/>
                </a:solidFill>
                <a:latin typeface="Courier New" pitchFamily="49" charset="0"/>
              </a:rPr>
              <a:t>v_total_sal</a:t>
            </a:r>
            <a:r>
              <a:rPr lang="en-US" sz="1800" b="1" dirty="0">
                <a:solidFill>
                  <a:srgbClr val="000000"/>
                </a:solidFill>
                <a:latin typeface="Courier New" pitchFamily="49" charset="0"/>
              </a:rPr>
              <a:t>		NUMBER(9,2) := 0;</a:t>
            </a:r>
          </a:p>
          <a:p>
            <a:pPr defTabSz="400050" eaLnBrk="0" hangingPunct="0">
              <a:lnSpc>
                <a:spcPct val="95000"/>
              </a:lnSpc>
              <a:tabLst>
                <a:tab pos="400050" algn="r"/>
                <a:tab pos="673100" algn="l"/>
              </a:tabLst>
              <a:defRPr/>
            </a:pPr>
            <a:r>
              <a:rPr lang="en-US" sz="1800" b="1" dirty="0" err="1">
                <a:solidFill>
                  <a:srgbClr val="000000"/>
                </a:solidFill>
                <a:latin typeface="Courier New" pitchFamily="49" charset="0"/>
              </a:rPr>
              <a:t>v_orderdate</a:t>
            </a:r>
            <a:r>
              <a:rPr lang="en-US" sz="1800" b="1" dirty="0">
                <a:solidFill>
                  <a:srgbClr val="000000"/>
                </a:solidFill>
                <a:latin typeface="Courier New" pitchFamily="49" charset="0"/>
              </a:rPr>
              <a:t>		DATE := SYSDATE + 7;</a:t>
            </a:r>
          </a:p>
          <a:p>
            <a:pPr defTabSz="400050" eaLnBrk="0" hangingPunct="0">
              <a:lnSpc>
                <a:spcPct val="95000"/>
              </a:lnSpc>
              <a:tabLst>
                <a:tab pos="400050" algn="r"/>
                <a:tab pos="673100" algn="l"/>
              </a:tabLst>
              <a:defRPr/>
            </a:pPr>
            <a:r>
              <a:rPr lang="en-US" sz="1800" b="1" dirty="0" err="1">
                <a:solidFill>
                  <a:srgbClr val="000000"/>
                </a:solidFill>
                <a:latin typeface="Courier New" pitchFamily="49" charset="0"/>
              </a:rPr>
              <a:t>c_tax_rate</a:t>
            </a:r>
            <a:r>
              <a:rPr lang="en-US" sz="1800" b="1" dirty="0">
                <a:solidFill>
                  <a:srgbClr val="000000"/>
                </a:solidFill>
                <a:latin typeface="Courier New" pitchFamily="49" charset="0"/>
              </a:rPr>
              <a:t>		CONSTANT NUMBER(3,2) := 8.25;</a:t>
            </a:r>
          </a:p>
          <a:p>
            <a:pPr defTabSz="400050" eaLnBrk="0" hangingPunct="0">
              <a:lnSpc>
                <a:spcPct val="95000"/>
              </a:lnSpc>
              <a:tabLst>
                <a:tab pos="400050" algn="r"/>
                <a:tab pos="673100" algn="l"/>
              </a:tabLst>
              <a:defRPr/>
            </a:pPr>
            <a:r>
              <a:rPr lang="en-US" sz="1800" b="1" dirty="0" err="1">
                <a:solidFill>
                  <a:srgbClr val="000000"/>
                </a:solidFill>
                <a:latin typeface="Courier New" pitchFamily="49" charset="0"/>
              </a:rPr>
              <a:t>v_valid</a:t>
            </a:r>
            <a:r>
              <a:rPr lang="en-US" sz="1800" b="1" dirty="0">
                <a:solidFill>
                  <a:srgbClr val="000000"/>
                </a:solidFill>
                <a:latin typeface="Courier New" pitchFamily="49" charset="0"/>
              </a:rPr>
              <a:t>			BOOLEAN NOT NULL := TRUE;</a:t>
            </a:r>
          </a:p>
        </p:txBody>
      </p:sp>
      <p:sp>
        <p:nvSpPr>
          <p:cNvPr id="14341" name="Text Box 7"/>
          <p:cNvSpPr txBox="1">
            <a:spLocks noChangeArrowheads="1"/>
          </p:cNvSpPr>
          <p:nvPr/>
        </p:nvSpPr>
        <p:spPr bwMode="auto">
          <a:xfrm>
            <a:off x="304800" y="4267200"/>
            <a:ext cx="2286000" cy="707886"/>
          </a:xfrm>
          <a:prstGeom prst="rect">
            <a:avLst/>
          </a:prstGeom>
          <a:noFill/>
          <a:ln w="9525">
            <a:noFill/>
            <a:miter lim="800000"/>
            <a:headEnd/>
            <a:tailEnd/>
          </a:ln>
        </p:spPr>
        <p:txBody>
          <a:bodyPr>
            <a:spAutoFit/>
          </a:bodyPr>
          <a:lstStyle/>
          <a:p>
            <a:pPr marL="342900" lvl="1" indent="-342900">
              <a:spcBef>
                <a:spcPts val="0"/>
              </a:spcBef>
              <a:buSzPct val="125000"/>
              <a:buFont typeface="Wingdings" panose="05000000000000000000" pitchFamily="2" charset="2"/>
              <a:buChar char="§"/>
              <a:defRPr/>
            </a:pPr>
            <a:endParaRPr lang="en-US" dirty="0" smtClean="0">
              <a:latin typeface="+mn-lt"/>
            </a:endParaRPr>
          </a:p>
          <a:p>
            <a:pPr marL="342900" lvl="1" indent="-342900">
              <a:spcBef>
                <a:spcPts val="0"/>
              </a:spcBef>
              <a:buSzPct val="125000"/>
              <a:buFont typeface="Wingdings" panose="05000000000000000000" pitchFamily="2" charset="2"/>
              <a:buChar char="§"/>
              <a:defRPr/>
            </a:pPr>
            <a:r>
              <a:rPr lang="en-US" dirty="0" smtClean="0">
                <a:latin typeface="+mn-lt"/>
              </a:rPr>
              <a:t>Example</a:t>
            </a:r>
            <a:r>
              <a:rPr lang="en-US" dirty="0">
                <a:latin typeface="+mn-lt"/>
              </a:rPr>
              <a:t>:</a:t>
            </a:r>
          </a:p>
        </p:txBody>
      </p:sp>
    </p:spTree>
    <p:extLst>
      <p:ext uri="{BB962C8B-B14F-4D97-AF65-F5344CB8AC3E}">
        <p14:creationId xmlns:p14="http://schemas.microsoft.com/office/powerpoint/2010/main" val="3517586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8600" y="1143000"/>
            <a:ext cx="8534400" cy="2246769"/>
          </a:xfrm>
          <a:prstGeom prst="rect">
            <a:avLst/>
          </a:prstGeom>
          <a:noFill/>
          <a:ln w="9525">
            <a:noFill/>
            <a:miter lim="800000"/>
            <a:headEnd/>
            <a:tailEnd/>
          </a:ln>
        </p:spPr>
        <p:txBody>
          <a:bodyPr>
            <a:spAutoFit/>
          </a:bodyPr>
          <a:lstStyle/>
          <a:p>
            <a:pPr marL="342900" lvl="1" indent="-342900">
              <a:spcBef>
                <a:spcPts val="0"/>
              </a:spcBef>
              <a:buSzPct val="125000"/>
              <a:buFont typeface="Wingdings" panose="05000000000000000000" pitchFamily="2" charset="2"/>
              <a:buChar char="§"/>
              <a:defRPr/>
            </a:pPr>
            <a:r>
              <a:rPr lang="en-US" dirty="0">
                <a:latin typeface="+mn-lt"/>
              </a:rPr>
              <a:t>Declare a variable according to: </a:t>
            </a:r>
            <a:endParaRPr lang="en-US" dirty="0" smtClean="0">
              <a:latin typeface="+mn-lt"/>
            </a:endParaRPr>
          </a:p>
          <a:p>
            <a:pPr marL="342900" lvl="1" indent="-342900">
              <a:spcBef>
                <a:spcPts val="0"/>
              </a:spcBef>
              <a:buSzPct val="125000"/>
              <a:buFont typeface="Wingdings" panose="05000000000000000000" pitchFamily="2" charset="2"/>
              <a:buChar char="§"/>
              <a:defRPr/>
            </a:pPr>
            <a:endParaRPr lang="en-US" dirty="0">
              <a:latin typeface="+mn-lt"/>
            </a:endParaRPr>
          </a:p>
          <a:p>
            <a:pPr marL="800100" lvl="2" indent="-342900">
              <a:spcBef>
                <a:spcPts val="0"/>
              </a:spcBef>
              <a:buSzPct val="125000"/>
              <a:buFont typeface="Arial" pitchFamily="34" charset="0"/>
              <a:buChar char="•"/>
              <a:defRPr/>
            </a:pPr>
            <a:r>
              <a:rPr lang="en-US" sz="2000" dirty="0">
                <a:latin typeface="+mn-lt"/>
              </a:rPr>
              <a:t>A database column definition</a:t>
            </a:r>
          </a:p>
          <a:p>
            <a:pPr marL="800100" lvl="2" indent="-342900">
              <a:spcBef>
                <a:spcPts val="0"/>
              </a:spcBef>
              <a:buSzPct val="125000"/>
              <a:buFont typeface="Arial" pitchFamily="34" charset="0"/>
              <a:buChar char="•"/>
              <a:defRPr/>
            </a:pPr>
            <a:r>
              <a:rPr lang="en-US" sz="2000" dirty="0">
                <a:latin typeface="+mn-lt"/>
              </a:rPr>
              <a:t>Another previously declared variable</a:t>
            </a:r>
          </a:p>
          <a:p>
            <a:pPr marL="800100" lvl="2" indent="-342900">
              <a:spcBef>
                <a:spcPts val="0"/>
              </a:spcBef>
              <a:buSzPct val="125000"/>
              <a:buFont typeface="Arial" pitchFamily="34" charset="0"/>
              <a:buChar char="•"/>
              <a:defRPr/>
            </a:pPr>
            <a:r>
              <a:rPr lang="en-US" sz="2000" dirty="0">
                <a:latin typeface="+mn-lt"/>
              </a:rPr>
              <a:t>Prefix %TYPE with:</a:t>
            </a:r>
          </a:p>
          <a:p>
            <a:pPr marL="800100" lvl="2" indent="-342900">
              <a:spcBef>
                <a:spcPts val="0"/>
              </a:spcBef>
              <a:buSzPct val="125000"/>
              <a:buFont typeface="Arial" pitchFamily="34" charset="0"/>
              <a:buChar char="•"/>
              <a:defRPr/>
            </a:pPr>
            <a:r>
              <a:rPr lang="en-US" sz="2000" dirty="0">
                <a:latin typeface="+mn-lt"/>
              </a:rPr>
              <a:t>The database table and column</a:t>
            </a:r>
          </a:p>
          <a:p>
            <a:pPr marL="800100" lvl="2" indent="-342900">
              <a:spcBef>
                <a:spcPts val="0"/>
              </a:spcBef>
              <a:buSzPct val="125000"/>
              <a:buFont typeface="Arial" pitchFamily="34" charset="0"/>
              <a:buChar char="•"/>
              <a:defRPr/>
            </a:pPr>
            <a:r>
              <a:rPr lang="en-US" sz="2000" dirty="0">
                <a:latin typeface="+mn-lt"/>
              </a:rPr>
              <a:t>The previously declared variable name</a:t>
            </a:r>
          </a:p>
        </p:txBody>
      </p:sp>
      <p:sp>
        <p:nvSpPr>
          <p:cNvPr id="858117" name="Rectangle 5"/>
          <p:cNvSpPr>
            <a:spLocks noChangeArrowheads="1"/>
          </p:cNvSpPr>
          <p:nvPr/>
        </p:nvSpPr>
        <p:spPr bwMode="blackWhite">
          <a:xfrm>
            <a:off x="762000" y="4343400"/>
            <a:ext cx="7429500" cy="1406525"/>
          </a:xfrm>
          <a:prstGeom prst="rect">
            <a:avLst/>
          </a:prstGeom>
          <a:solidFill>
            <a:schemeClr val="bg1"/>
          </a:solidFill>
          <a:ln w="12700">
            <a:solidFill>
              <a:schemeClr val="bg2"/>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defTabSz="400050" eaLnBrk="0" hangingPunct="0">
              <a:lnSpc>
                <a:spcPct val="95000"/>
              </a:lnSpc>
              <a:tabLst>
                <a:tab pos="400050" algn="r"/>
                <a:tab pos="673100" algn="l"/>
              </a:tabLst>
              <a:defRPr/>
            </a:pPr>
            <a:r>
              <a:rPr lang="en-US" sz="1800" b="1">
                <a:solidFill>
                  <a:srgbClr val="000000"/>
                </a:solidFill>
                <a:latin typeface="Courier New" pitchFamily="49" charset="0"/>
              </a:rPr>
              <a:t>...</a:t>
            </a:r>
            <a:endParaRPr lang="en-US" sz="1800" b="1" i="1">
              <a:solidFill>
                <a:srgbClr val="000000"/>
              </a:solidFill>
              <a:latin typeface="Courier New" pitchFamily="49" charset="0"/>
            </a:endParaRPr>
          </a:p>
          <a:p>
            <a:pPr defTabSz="400050" eaLnBrk="0" hangingPunct="0">
              <a:lnSpc>
                <a:spcPct val="95000"/>
              </a:lnSpc>
              <a:tabLst>
                <a:tab pos="400050" algn="r"/>
                <a:tab pos="673100" algn="l"/>
              </a:tabLst>
              <a:defRPr/>
            </a:pPr>
            <a:r>
              <a:rPr lang="en-US" sz="1800" b="1">
                <a:solidFill>
                  <a:srgbClr val="000000"/>
                </a:solidFill>
                <a:latin typeface="Courier New" pitchFamily="49" charset="0"/>
              </a:rPr>
              <a:t>  v_ename					emp.ename%TYPE;</a:t>
            </a:r>
          </a:p>
          <a:p>
            <a:pPr defTabSz="400050" eaLnBrk="0" hangingPunct="0">
              <a:lnSpc>
                <a:spcPct val="95000"/>
              </a:lnSpc>
              <a:tabLst>
                <a:tab pos="400050" algn="r"/>
                <a:tab pos="673100" algn="l"/>
              </a:tabLst>
              <a:defRPr/>
            </a:pPr>
            <a:r>
              <a:rPr lang="en-US" sz="1800" b="1">
                <a:solidFill>
                  <a:srgbClr val="000000"/>
                </a:solidFill>
                <a:latin typeface="Courier New" pitchFamily="49" charset="0"/>
              </a:rPr>
              <a:t>  v_balance					NUMBER(7,2);</a:t>
            </a:r>
          </a:p>
          <a:p>
            <a:pPr defTabSz="400050" eaLnBrk="0" hangingPunct="0">
              <a:lnSpc>
                <a:spcPct val="95000"/>
              </a:lnSpc>
              <a:tabLst>
                <a:tab pos="400050" algn="r"/>
                <a:tab pos="673100" algn="l"/>
              </a:tabLst>
              <a:defRPr/>
            </a:pPr>
            <a:r>
              <a:rPr lang="en-US" sz="1800" b="1">
                <a:solidFill>
                  <a:srgbClr val="000000"/>
                </a:solidFill>
                <a:latin typeface="Courier New" pitchFamily="49" charset="0"/>
              </a:rPr>
              <a:t>	  v_min_balance			v_balance%TYPE := 10;</a:t>
            </a:r>
          </a:p>
          <a:p>
            <a:pPr defTabSz="400050" eaLnBrk="0" hangingPunct="0">
              <a:lnSpc>
                <a:spcPct val="95000"/>
              </a:lnSpc>
              <a:tabLst>
                <a:tab pos="400050" algn="r"/>
                <a:tab pos="673100" algn="l"/>
              </a:tabLst>
              <a:defRPr/>
            </a:pPr>
            <a:r>
              <a:rPr lang="en-US" sz="1800" b="1">
                <a:solidFill>
                  <a:srgbClr val="000000"/>
                </a:solidFill>
                <a:latin typeface="Courier New" pitchFamily="49" charset="0"/>
              </a:rPr>
              <a:t>...		</a:t>
            </a:r>
          </a:p>
        </p:txBody>
      </p:sp>
      <p:sp>
        <p:nvSpPr>
          <p:cNvPr id="16389" name="Text Box 6"/>
          <p:cNvSpPr txBox="1">
            <a:spLocks noChangeArrowheads="1"/>
          </p:cNvSpPr>
          <p:nvPr/>
        </p:nvSpPr>
        <p:spPr bwMode="auto">
          <a:xfrm>
            <a:off x="762000" y="3962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endParaRPr lang="en-US" altLang="en-US">
              <a:latin typeface="Times New Roman" panose="02020603050405020304" pitchFamily="18" charset="0"/>
            </a:endParaRPr>
          </a:p>
        </p:txBody>
      </p:sp>
      <p:sp>
        <p:nvSpPr>
          <p:cNvPr id="6" name="Rectangle 2"/>
          <p:cNvSpPr>
            <a:spLocks noChangeArrowheads="1"/>
          </p:cNvSpPr>
          <p:nvPr/>
        </p:nvSpPr>
        <p:spPr bwMode="auto">
          <a:xfrm>
            <a:off x="609600" y="268684"/>
            <a:ext cx="7299325" cy="745331"/>
          </a:xfrm>
          <a:prstGeom prst="rect">
            <a:avLst/>
          </a:prstGeom>
          <a:noFill/>
          <a:ln w="9525">
            <a:noFill/>
            <a:miter lim="800000"/>
            <a:headEnd/>
            <a:tailEnd/>
          </a:ln>
          <a:effectLst/>
        </p:spPr>
        <p:txBody>
          <a:bodyPr lIns="92075" tIns="46038" rIns="92075" bIns="46038"/>
          <a:lstStyle/>
          <a:p>
            <a:pPr>
              <a:defRPr/>
            </a:pPr>
            <a:r>
              <a:rPr lang="en-US" sz="3200" dirty="0">
                <a:latin typeface="+mn-lt"/>
              </a:rPr>
              <a:t> </a:t>
            </a:r>
            <a:r>
              <a:rPr lang="en-US" sz="2800" dirty="0">
                <a:latin typeface="+mj-lt"/>
                <a:ea typeface="+mj-ea"/>
                <a:cs typeface="+mj-cs"/>
              </a:rPr>
              <a:t>The %TYPE Attribute</a:t>
            </a:r>
          </a:p>
        </p:txBody>
      </p:sp>
    </p:spTree>
    <p:extLst>
      <p:ext uri="{BB962C8B-B14F-4D97-AF65-F5344CB8AC3E}">
        <p14:creationId xmlns:p14="http://schemas.microsoft.com/office/powerpoint/2010/main" val="3444304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838200" y="1371600"/>
            <a:ext cx="7543800" cy="45259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marL="342900" indent="-342900">
              <a:lnSpc>
                <a:spcPct val="90000"/>
              </a:lnSpc>
              <a:buClr>
                <a:srgbClr val="A11133"/>
              </a:buClr>
              <a:defRPr/>
            </a:pPr>
            <a:r>
              <a:rPr lang="en-US" dirty="0">
                <a:solidFill>
                  <a:srgbClr val="3F3F3F"/>
                </a:solidFill>
                <a:latin typeface="Arial Unicode MS" pitchFamily="34" charset="-128"/>
              </a:rPr>
              <a:t>declare</a:t>
            </a:r>
          </a:p>
          <a:p>
            <a:pPr marL="342900" indent="-342900">
              <a:lnSpc>
                <a:spcPct val="90000"/>
              </a:lnSpc>
              <a:buClr>
                <a:srgbClr val="A11133"/>
              </a:buClr>
              <a:defRPr/>
            </a:pPr>
            <a:r>
              <a:rPr lang="en-US" dirty="0">
                <a:solidFill>
                  <a:srgbClr val="3F3F3F"/>
                </a:solidFill>
                <a:latin typeface="Arial Unicode MS" pitchFamily="34" charset="-128"/>
              </a:rPr>
              <a:t>	</a:t>
            </a:r>
            <a:r>
              <a:rPr lang="en-US" dirty="0" err="1">
                <a:solidFill>
                  <a:srgbClr val="3F3F3F"/>
                </a:solidFill>
                <a:latin typeface="Arial Unicode MS" pitchFamily="34" charset="-128"/>
              </a:rPr>
              <a:t>nSalary</a:t>
            </a:r>
            <a:r>
              <a:rPr lang="en-US" dirty="0">
                <a:solidFill>
                  <a:srgbClr val="3F3F3F"/>
                </a:solidFill>
                <a:latin typeface="Arial Unicode MS" pitchFamily="34" charset="-128"/>
              </a:rPr>
              <a:t> </a:t>
            </a:r>
            <a:r>
              <a:rPr lang="en-US" dirty="0" err="1">
                <a:solidFill>
                  <a:srgbClr val="3F3F3F"/>
                </a:solidFill>
                <a:latin typeface="Arial Unicode MS" pitchFamily="34" charset="-128"/>
              </a:rPr>
              <a:t>employee.salary%type</a:t>
            </a:r>
            <a:r>
              <a:rPr lang="en-US" dirty="0">
                <a:solidFill>
                  <a:srgbClr val="3F3F3F"/>
                </a:solidFill>
                <a:latin typeface="Arial Unicode MS" pitchFamily="34" charset="-128"/>
              </a:rPr>
              <a:t>;</a:t>
            </a:r>
          </a:p>
          <a:p>
            <a:pPr marL="342900" indent="-342900">
              <a:lnSpc>
                <a:spcPct val="90000"/>
              </a:lnSpc>
              <a:buClr>
                <a:srgbClr val="A11133"/>
              </a:buClr>
              <a:defRPr/>
            </a:pPr>
            <a:r>
              <a:rPr lang="en-US" dirty="0">
                <a:solidFill>
                  <a:srgbClr val="3F3F3F"/>
                </a:solidFill>
                <a:latin typeface="Arial Unicode MS" pitchFamily="34" charset="-128"/>
              </a:rPr>
              <a:t>begin</a:t>
            </a:r>
          </a:p>
          <a:p>
            <a:pPr marL="342900" indent="-342900">
              <a:lnSpc>
                <a:spcPct val="90000"/>
              </a:lnSpc>
              <a:buClr>
                <a:srgbClr val="A11133"/>
              </a:buClr>
              <a:defRPr/>
            </a:pPr>
            <a:r>
              <a:rPr lang="en-US" dirty="0">
                <a:solidFill>
                  <a:srgbClr val="3F3F3F"/>
                </a:solidFill>
                <a:latin typeface="Arial Unicode MS" pitchFamily="34" charset="-128"/>
              </a:rPr>
              <a:t>select salary into </a:t>
            </a:r>
            <a:r>
              <a:rPr lang="en-US" dirty="0" err="1">
                <a:solidFill>
                  <a:srgbClr val="3F3F3F"/>
                </a:solidFill>
                <a:latin typeface="Arial Unicode MS" pitchFamily="34" charset="-128"/>
              </a:rPr>
              <a:t>nsalary</a:t>
            </a:r>
            <a:endParaRPr lang="en-US" dirty="0">
              <a:solidFill>
                <a:srgbClr val="3F3F3F"/>
              </a:solidFill>
              <a:latin typeface="Arial Unicode MS" pitchFamily="34" charset="-128"/>
            </a:endParaRPr>
          </a:p>
          <a:p>
            <a:pPr marL="342900" indent="-342900">
              <a:lnSpc>
                <a:spcPct val="90000"/>
              </a:lnSpc>
              <a:buClr>
                <a:srgbClr val="A11133"/>
              </a:buClr>
              <a:defRPr/>
            </a:pPr>
            <a:r>
              <a:rPr lang="en-US" dirty="0">
                <a:solidFill>
                  <a:srgbClr val="3F3F3F"/>
                </a:solidFill>
                <a:latin typeface="Arial Unicode MS" pitchFamily="34" charset="-128"/>
              </a:rPr>
              <a:t>	from employee</a:t>
            </a:r>
          </a:p>
          <a:p>
            <a:pPr marL="342900" indent="-342900">
              <a:lnSpc>
                <a:spcPct val="90000"/>
              </a:lnSpc>
              <a:buClr>
                <a:srgbClr val="A11133"/>
              </a:buClr>
              <a:defRPr/>
            </a:pPr>
            <a:r>
              <a:rPr lang="en-US" dirty="0">
                <a:solidFill>
                  <a:srgbClr val="3F3F3F"/>
                </a:solidFill>
                <a:latin typeface="Arial Unicode MS" pitchFamily="34" charset="-128"/>
              </a:rPr>
              <a:t>	where </a:t>
            </a:r>
            <a:r>
              <a:rPr lang="en-US" dirty="0" err="1">
                <a:solidFill>
                  <a:srgbClr val="3F3F3F"/>
                </a:solidFill>
                <a:latin typeface="Arial Unicode MS" pitchFamily="34" charset="-128"/>
              </a:rPr>
              <a:t>emp_code</a:t>
            </a:r>
            <a:r>
              <a:rPr lang="en-US" dirty="0">
                <a:solidFill>
                  <a:srgbClr val="3F3F3F"/>
                </a:solidFill>
                <a:latin typeface="Arial Unicode MS" pitchFamily="34" charset="-128"/>
              </a:rPr>
              <a:t> = 11;</a:t>
            </a:r>
          </a:p>
          <a:p>
            <a:pPr marL="342900" indent="-342900">
              <a:lnSpc>
                <a:spcPct val="90000"/>
              </a:lnSpc>
              <a:buClr>
                <a:srgbClr val="A11133"/>
              </a:buClr>
              <a:defRPr/>
            </a:pPr>
            <a:r>
              <a:rPr lang="en-US" dirty="0">
                <a:solidFill>
                  <a:srgbClr val="3F3F3F"/>
                </a:solidFill>
                <a:latin typeface="Arial Unicode MS" pitchFamily="34" charset="-128"/>
              </a:rPr>
              <a:t>	</a:t>
            </a:r>
          </a:p>
          <a:p>
            <a:pPr marL="342900" indent="-342900">
              <a:lnSpc>
                <a:spcPct val="90000"/>
              </a:lnSpc>
              <a:buClr>
                <a:srgbClr val="A11133"/>
              </a:buClr>
              <a:defRPr/>
            </a:pPr>
            <a:r>
              <a:rPr lang="en-US" dirty="0">
                <a:solidFill>
                  <a:srgbClr val="3F3F3F"/>
                </a:solidFill>
                <a:latin typeface="Arial Unicode MS" pitchFamily="34" charset="-128"/>
              </a:rPr>
              <a:t>		update employee</a:t>
            </a:r>
          </a:p>
          <a:p>
            <a:pPr marL="342900" indent="-342900">
              <a:lnSpc>
                <a:spcPct val="90000"/>
              </a:lnSpc>
              <a:buClr>
                <a:srgbClr val="A11133"/>
              </a:buClr>
              <a:defRPr/>
            </a:pPr>
            <a:r>
              <a:rPr lang="en-US" dirty="0">
                <a:solidFill>
                  <a:srgbClr val="3F3F3F"/>
                </a:solidFill>
                <a:latin typeface="Arial Unicode MS" pitchFamily="34" charset="-128"/>
              </a:rPr>
              <a:t>			set salary = salary + 101</a:t>
            </a:r>
          </a:p>
          <a:p>
            <a:pPr marL="342900" indent="-342900">
              <a:lnSpc>
                <a:spcPct val="90000"/>
              </a:lnSpc>
              <a:buClr>
                <a:srgbClr val="A11133"/>
              </a:buClr>
              <a:defRPr/>
            </a:pPr>
            <a:r>
              <a:rPr lang="en-US" dirty="0">
                <a:solidFill>
                  <a:srgbClr val="3F3F3F"/>
                </a:solidFill>
                <a:latin typeface="Arial Unicode MS" pitchFamily="34" charset="-128"/>
              </a:rPr>
              <a:t>			where </a:t>
            </a:r>
            <a:r>
              <a:rPr lang="en-US" dirty="0" err="1">
                <a:solidFill>
                  <a:srgbClr val="3F3F3F"/>
                </a:solidFill>
                <a:latin typeface="Arial Unicode MS" pitchFamily="34" charset="-128"/>
              </a:rPr>
              <a:t>emp_code</a:t>
            </a:r>
            <a:r>
              <a:rPr lang="en-US" dirty="0">
                <a:solidFill>
                  <a:srgbClr val="3F3F3F"/>
                </a:solidFill>
                <a:latin typeface="Arial Unicode MS" pitchFamily="34" charset="-128"/>
              </a:rPr>
              <a:t> = 11;</a:t>
            </a:r>
          </a:p>
          <a:p>
            <a:pPr marL="342900" indent="-342900">
              <a:lnSpc>
                <a:spcPct val="90000"/>
              </a:lnSpc>
              <a:buClr>
                <a:srgbClr val="A11133"/>
              </a:buClr>
              <a:defRPr/>
            </a:pPr>
            <a:r>
              <a:rPr lang="en-US" dirty="0">
                <a:solidFill>
                  <a:srgbClr val="3F3F3F"/>
                </a:solidFill>
                <a:latin typeface="Arial Unicode MS" pitchFamily="34" charset="-128"/>
              </a:rPr>
              <a:t>end;</a:t>
            </a:r>
          </a:p>
        </p:txBody>
      </p:sp>
      <p:sp>
        <p:nvSpPr>
          <p:cNvPr id="5" name="Rectangle 2"/>
          <p:cNvSpPr>
            <a:spLocks noChangeArrowheads="1"/>
          </p:cNvSpPr>
          <p:nvPr/>
        </p:nvSpPr>
        <p:spPr bwMode="auto">
          <a:xfrm>
            <a:off x="685800" y="228600"/>
            <a:ext cx="8458200" cy="838200"/>
          </a:xfrm>
          <a:prstGeom prst="rect">
            <a:avLst/>
          </a:prstGeom>
          <a:noFill/>
          <a:ln w="9525">
            <a:noFill/>
            <a:miter lim="800000"/>
            <a:headEnd/>
            <a:tailEnd/>
          </a:ln>
        </p:spPr>
        <p:txBody>
          <a:bodyPr anchor="ctr"/>
          <a:lstStyle/>
          <a:p>
            <a:pPr>
              <a:defRPr/>
            </a:pPr>
            <a:r>
              <a:rPr lang="en-US" sz="2800" b="1" dirty="0">
                <a:latin typeface="+mn-lt"/>
              </a:rPr>
              <a:t>Declaring Data Type Using </a:t>
            </a:r>
            <a:r>
              <a:rPr lang="en-US" sz="2800" b="1" dirty="0" smtClean="0">
                <a:latin typeface="+mn-lt"/>
              </a:rPr>
              <a:t>%TYPE</a:t>
            </a:r>
            <a:endParaRPr lang="en-US" sz="2800" b="1" dirty="0">
              <a:latin typeface="+mn-lt"/>
            </a:endParaRPr>
          </a:p>
        </p:txBody>
      </p:sp>
    </p:spTree>
    <p:extLst>
      <p:ext uri="{BB962C8B-B14F-4D97-AF65-F5344CB8AC3E}">
        <p14:creationId xmlns:p14="http://schemas.microsoft.com/office/powerpoint/2010/main" val="327217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228600"/>
            <a:ext cx="8458200" cy="838200"/>
          </a:xfrm>
          <a:prstGeom prst="rect">
            <a:avLst/>
          </a:prstGeom>
          <a:noFill/>
          <a:ln w="9525">
            <a:noFill/>
            <a:miter lim="800000"/>
            <a:headEnd/>
            <a:tailEnd/>
          </a:ln>
        </p:spPr>
        <p:txBody>
          <a:bodyPr anchor="ctr"/>
          <a:lstStyle/>
          <a:p>
            <a:pPr>
              <a:defRPr/>
            </a:pPr>
            <a:r>
              <a:rPr lang="en-US" sz="2800" b="1" dirty="0">
                <a:latin typeface="+mn-lt"/>
              </a:rPr>
              <a:t>Declaring Data Type Using %ROWTYPE</a:t>
            </a:r>
          </a:p>
        </p:txBody>
      </p:sp>
      <p:sp>
        <p:nvSpPr>
          <p:cNvPr id="18435"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90000"/>
              </a:lnSpc>
              <a:buClr>
                <a:srgbClr val="A11133"/>
              </a:buClr>
            </a:pPr>
            <a:r>
              <a:rPr lang="en-US" altLang="en-US" dirty="0">
                <a:solidFill>
                  <a:srgbClr val="3F3F3F"/>
                </a:solidFill>
                <a:latin typeface="Arial Unicode MS" panose="020B0604020202020204" pitchFamily="34" charset="-128"/>
              </a:rPr>
              <a:t>declare</a:t>
            </a:r>
          </a:p>
          <a:p>
            <a:pPr eaLnBrk="1" hangingPunct="1">
              <a:lnSpc>
                <a:spcPct val="90000"/>
              </a:lnSpc>
              <a:buClr>
                <a:srgbClr val="A11133"/>
              </a:buClr>
            </a:pPr>
            <a:r>
              <a:rPr lang="en-US" altLang="en-US" dirty="0">
                <a:solidFill>
                  <a:srgbClr val="3F3F3F"/>
                </a:solidFill>
                <a:latin typeface="Arial Unicode MS" panose="020B0604020202020204" pitchFamily="34" charset="-128"/>
              </a:rPr>
              <a:t>	</a:t>
            </a:r>
            <a:r>
              <a:rPr lang="en-US" altLang="en-US" dirty="0" err="1">
                <a:solidFill>
                  <a:srgbClr val="3F3F3F"/>
                </a:solidFill>
                <a:latin typeface="Arial Unicode MS" panose="020B0604020202020204" pitchFamily="34" charset="-128"/>
              </a:rPr>
              <a:t>nRecord</a:t>
            </a:r>
            <a:r>
              <a:rPr lang="en-US" altLang="en-US" dirty="0">
                <a:solidFill>
                  <a:srgbClr val="3F3F3F"/>
                </a:solidFill>
                <a:latin typeface="Arial Unicode MS" panose="020B0604020202020204" pitchFamily="34" charset="-128"/>
              </a:rPr>
              <a:t> </a:t>
            </a:r>
            <a:r>
              <a:rPr lang="en-US" altLang="en-US" dirty="0" err="1">
                <a:solidFill>
                  <a:srgbClr val="3F3F3F"/>
                </a:solidFill>
                <a:latin typeface="Arial Unicode MS" panose="020B0604020202020204" pitchFamily="34" charset="-128"/>
              </a:rPr>
              <a:t>employee%rowtype</a:t>
            </a:r>
            <a:r>
              <a:rPr lang="en-US" altLang="en-US" dirty="0">
                <a:solidFill>
                  <a:srgbClr val="3F3F3F"/>
                </a:solidFill>
                <a:latin typeface="Arial Unicode MS" panose="020B0604020202020204" pitchFamily="34" charset="-128"/>
              </a:rPr>
              <a:t>;</a:t>
            </a:r>
          </a:p>
          <a:p>
            <a:pPr eaLnBrk="1" hangingPunct="1">
              <a:lnSpc>
                <a:spcPct val="90000"/>
              </a:lnSpc>
              <a:buClr>
                <a:srgbClr val="A11133"/>
              </a:buClr>
            </a:pPr>
            <a:r>
              <a:rPr lang="en-US" altLang="en-US" dirty="0">
                <a:solidFill>
                  <a:srgbClr val="3F3F3F"/>
                </a:solidFill>
                <a:latin typeface="Arial Unicode MS" panose="020B0604020202020204" pitchFamily="34" charset="-128"/>
              </a:rPr>
              <a:t>begin</a:t>
            </a:r>
          </a:p>
          <a:p>
            <a:pPr eaLnBrk="1" hangingPunct="1">
              <a:lnSpc>
                <a:spcPct val="90000"/>
              </a:lnSpc>
              <a:buClr>
                <a:srgbClr val="A11133"/>
              </a:buClr>
            </a:pPr>
            <a:r>
              <a:rPr lang="en-US" altLang="en-US" dirty="0">
                <a:solidFill>
                  <a:srgbClr val="3F3F3F"/>
                </a:solidFill>
                <a:latin typeface="Arial Unicode MS" panose="020B0604020202020204" pitchFamily="34" charset="-128"/>
              </a:rPr>
              <a:t>	select * into </a:t>
            </a:r>
            <a:r>
              <a:rPr lang="en-US" altLang="en-US" dirty="0" err="1">
                <a:solidFill>
                  <a:srgbClr val="3F3F3F"/>
                </a:solidFill>
                <a:latin typeface="Arial Unicode MS" panose="020B0604020202020204" pitchFamily="34" charset="-128"/>
              </a:rPr>
              <a:t>nRecord</a:t>
            </a:r>
            <a:endParaRPr lang="en-US" altLang="en-US" dirty="0">
              <a:solidFill>
                <a:srgbClr val="3F3F3F"/>
              </a:solidFill>
              <a:latin typeface="Arial Unicode MS" panose="020B0604020202020204" pitchFamily="34" charset="-128"/>
            </a:endParaRPr>
          </a:p>
          <a:p>
            <a:pPr eaLnBrk="1" hangingPunct="1">
              <a:lnSpc>
                <a:spcPct val="90000"/>
              </a:lnSpc>
              <a:buClr>
                <a:srgbClr val="A11133"/>
              </a:buClr>
            </a:pPr>
            <a:r>
              <a:rPr lang="en-US" altLang="en-US" dirty="0">
                <a:solidFill>
                  <a:srgbClr val="3F3F3F"/>
                </a:solidFill>
                <a:latin typeface="Arial Unicode MS" panose="020B0604020202020204" pitchFamily="34" charset="-128"/>
              </a:rPr>
              <a:t>		from employee</a:t>
            </a:r>
          </a:p>
          <a:p>
            <a:pPr eaLnBrk="1" hangingPunct="1">
              <a:lnSpc>
                <a:spcPct val="90000"/>
              </a:lnSpc>
              <a:buClr>
                <a:srgbClr val="A11133"/>
              </a:buClr>
            </a:pPr>
            <a:r>
              <a:rPr lang="en-US" altLang="en-US" dirty="0">
                <a:solidFill>
                  <a:srgbClr val="3F3F3F"/>
                </a:solidFill>
                <a:latin typeface="Arial Unicode MS" panose="020B0604020202020204" pitchFamily="34" charset="-128"/>
              </a:rPr>
              <a:t>		where </a:t>
            </a:r>
            <a:r>
              <a:rPr lang="en-US" altLang="en-US" dirty="0" err="1">
                <a:solidFill>
                  <a:srgbClr val="3F3F3F"/>
                </a:solidFill>
                <a:latin typeface="Arial Unicode MS" panose="020B0604020202020204" pitchFamily="34" charset="-128"/>
              </a:rPr>
              <a:t>emp_code</a:t>
            </a:r>
            <a:r>
              <a:rPr lang="en-US" altLang="en-US" dirty="0">
                <a:solidFill>
                  <a:srgbClr val="3F3F3F"/>
                </a:solidFill>
                <a:latin typeface="Arial Unicode MS" panose="020B0604020202020204" pitchFamily="34" charset="-128"/>
              </a:rPr>
              <a:t> = 11;</a:t>
            </a:r>
          </a:p>
          <a:p>
            <a:pPr eaLnBrk="1" hangingPunct="1">
              <a:lnSpc>
                <a:spcPct val="90000"/>
              </a:lnSpc>
              <a:buClr>
                <a:srgbClr val="A11133"/>
              </a:buClr>
            </a:pPr>
            <a:endParaRPr lang="en-US" altLang="en-US" dirty="0">
              <a:solidFill>
                <a:srgbClr val="3F3F3F"/>
              </a:solidFill>
              <a:latin typeface="Arial Unicode MS" panose="020B0604020202020204" pitchFamily="34" charset="-128"/>
            </a:endParaRPr>
          </a:p>
          <a:p>
            <a:pPr eaLnBrk="1" hangingPunct="1">
              <a:lnSpc>
                <a:spcPct val="90000"/>
              </a:lnSpc>
              <a:buClr>
                <a:srgbClr val="A11133"/>
              </a:buClr>
            </a:pPr>
            <a:r>
              <a:rPr lang="en-US" altLang="en-US" dirty="0">
                <a:solidFill>
                  <a:srgbClr val="3F3F3F"/>
                </a:solidFill>
                <a:latin typeface="Arial Unicode MS" panose="020B0604020202020204" pitchFamily="34" charset="-128"/>
              </a:rPr>
              <a:t>			update employee</a:t>
            </a:r>
          </a:p>
          <a:p>
            <a:pPr eaLnBrk="1" hangingPunct="1">
              <a:lnSpc>
                <a:spcPct val="90000"/>
              </a:lnSpc>
              <a:buClr>
                <a:srgbClr val="A11133"/>
              </a:buClr>
            </a:pPr>
            <a:r>
              <a:rPr lang="en-US" altLang="en-US" dirty="0">
                <a:solidFill>
                  <a:srgbClr val="3F3F3F"/>
                </a:solidFill>
                <a:latin typeface="Arial Unicode MS" panose="020B0604020202020204" pitchFamily="34" charset="-128"/>
              </a:rPr>
              <a:t>			set salary = salary + 101</a:t>
            </a:r>
          </a:p>
          <a:p>
            <a:pPr eaLnBrk="1" hangingPunct="1">
              <a:lnSpc>
                <a:spcPct val="90000"/>
              </a:lnSpc>
              <a:buClr>
                <a:srgbClr val="A11133"/>
              </a:buClr>
            </a:pPr>
            <a:r>
              <a:rPr lang="en-US" altLang="en-US" dirty="0">
                <a:solidFill>
                  <a:srgbClr val="3F3F3F"/>
                </a:solidFill>
                <a:latin typeface="Arial Unicode MS" panose="020B0604020202020204" pitchFamily="34" charset="-128"/>
              </a:rPr>
              <a:t>			where </a:t>
            </a:r>
            <a:r>
              <a:rPr lang="en-US" altLang="en-US" dirty="0" err="1">
                <a:solidFill>
                  <a:srgbClr val="3F3F3F"/>
                </a:solidFill>
                <a:latin typeface="Arial Unicode MS" panose="020B0604020202020204" pitchFamily="34" charset="-128"/>
              </a:rPr>
              <a:t>emp_code</a:t>
            </a:r>
            <a:r>
              <a:rPr lang="en-US" altLang="en-US" dirty="0">
                <a:solidFill>
                  <a:srgbClr val="3F3F3F"/>
                </a:solidFill>
                <a:latin typeface="Arial Unicode MS" panose="020B0604020202020204" pitchFamily="34" charset="-128"/>
              </a:rPr>
              <a:t> = 11;</a:t>
            </a:r>
          </a:p>
          <a:p>
            <a:pPr eaLnBrk="1" hangingPunct="1">
              <a:lnSpc>
                <a:spcPct val="90000"/>
              </a:lnSpc>
              <a:buClr>
                <a:srgbClr val="A11133"/>
              </a:buClr>
            </a:pPr>
            <a:r>
              <a:rPr lang="en-US" altLang="en-US" dirty="0">
                <a:solidFill>
                  <a:srgbClr val="3F3F3F"/>
                </a:solidFill>
                <a:latin typeface="Arial Unicode MS" panose="020B0604020202020204" pitchFamily="34" charset="-128"/>
              </a:rPr>
              <a:t>end;</a:t>
            </a:r>
          </a:p>
          <a:p>
            <a:pPr eaLnBrk="1" hangingPunct="1">
              <a:lnSpc>
                <a:spcPct val="90000"/>
              </a:lnSpc>
              <a:buClr>
                <a:srgbClr val="A11133"/>
              </a:buClr>
              <a:buFontTx/>
              <a:buChar char="•"/>
            </a:pPr>
            <a:endParaRPr lang="en-US" altLang="en-US" dirty="0">
              <a:solidFill>
                <a:srgbClr val="3F3F3F"/>
              </a:solidFill>
              <a:latin typeface="Trebuchet MS" panose="020B0603020202020204" pitchFamily="34" charset="0"/>
            </a:endParaRPr>
          </a:p>
        </p:txBody>
      </p:sp>
    </p:spTree>
    <p:extLst>
      <p:ext uri="{BB962C8B-B14F-4D97-AF65-F5344CB8AC3E}">
        <p14:creationId xmlns:p14="http://schemas.microsoft.com/office/powerpoint/2010/main" val="3856439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smtClean="0"/>
              <a:t>Oracle PL/SQL</a:t>
            </a:r>
          </a:p>
        </p:txBody>
      </p:sp>
      <p:sp>
        <p:nvSpPr>
          <p:cNvPr id="5123" name="Rectangle 3"/>
          <p:cNvSpPr>
            <a:spLocks noGrp="1" noChangeArrowheads="1"/>
          </p:cNvSpPr>
          <p:nvPr>
            <p:ph type="subTitle" idx="1"/>
          </p:nvPr>
        </p:nvSpPr>
        <p:spPr>
          <a:xfrm>
            <a:off x="381000" y="3840586"/>
            <a:ext cx="2785201" cy="287259"/>
          </a:xfrm>
        </p:spPr>
        <p:txBody>
          <a:bodyPr>
            <a:normAutofit fontScale="32500" lnSpcReduction="20000"/>
          </a:bodyPr>
          <a:lstStyle/>
          <a:p>
            <a:pPr eaLnBrk="1" hangingPunct="1"/>
            <a:endParaRPr lang="en-US" sz="3200" dirty="0" smtClean="0"/>
          </a:p>
          <a:p>
            <a:pPr eaLnBrk="1" hangingPunct="1"/>
            <a:r>
              <a:rPr lang="en-US" sz="3200" dirty="0" smtClean="0"/>
              <a:t>Procedure in PL/SQL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Overview of Subprograms</a:t>
            </a:r>
          </a:p>
        </p:txBody>
      </p:sp>
      <p:sp>
        <p:nvSpPr>
          <p:cNvPr id="18435" name="Rectangle 3"/>
          <p:cNvSpPr>
            <a:spLocks noGrp="1" noChangeArrowheads="1"/>
          </p:cNvSpPr>
          <p:nvPr>
            <p:ph idx="1"/>
          </p:nvPr>
        </p:nvSpPr>
        <p:spPr/>
        <p:txBody>
          <a:bodyPr/>
          <a:lstStyle/>
          <a:p>
            <a:pPr eaLnBrk="1" hangingPunct="1"/>
            <a:r>
              <a:rPr lang="en-US" altLang="en-US" smtClean="0"/>
              <a:t>A subprogram:</a:t>
            </a:r>
          </a:p>
          <a:p>
            <a:pPr lvl="1" eaLnBrk="1" hangingPunct="1"/>
            <a:r>
              <a:rPr lang="en-US" altLang="en-US" smtClean="0"/>
              <a:t>Is a named PL/SQL block that can accept parameters and be invoked from a calling environment</a:t>
            </a:r>
          </a:p>
          <a:p>
            <a:pPr lvl="1" eaLnBrk="1" hangingPunct="1"/>
            <a:r>
              <a:rPr lang="en-US" altLang="en-US" smtClean="0"/>
              <a:t>Is of two types:</a:t>
            </a:r>
          </a:p>
          <a:p>
            <a:pPr lvl="2" eaLnBrk="1" hangingPunct="1"/>
            <a:r>
              <a:rPr lang="en-US" altLang="en-US" smtClean="0"/>
              <a:t>A procedure that performs an action</a:t>
            </a:r>
          </a:p>
          <a:p>
            <a:pPr lvl="2" eaLnBrk="1" hangingPunct="1"/>
            <a:r>
              <a:rPr lang="en-US" altLang="en-US" smtClean="0"/>
              <a:t>A function that computes a value</a:t>
            </a:r>
          </a:p>
          <a:p>
            <a:pPr lvl="1" eaLnBrk="1" hangingPunct="1"/>
            <a:r>
              <a:rPr lang="en-US" altLang="en-US" smtClean="0"/>
              <a:t>Is based on standard PL/SQL block structure</a:t>
            </a:r>
          </a:p>
          <a:p>
            <a:pPr lvl="1" eaLnBrk="1" hangingPunct="1"/>
            <a:r>
              <a:rPr lang="en-US" altLang="en-US" smtClean="0"/>
              <a:t>Provides modularity, reusability, extensibility,</a:t>
            </a:r>
            <a:br>
              <a:rPr lang="en-US" altLang="en-US" smtClean="0"/>
            </a:br>
            <a:r>
              <a:rPr lang="en-US" altLang="en-US" smtClean="0"/>
              <a:t>and maintainability</a:t>
            </a:r>
          </a:p>
          <a:p>
            <a:pPr lvl="1" eaLnBrk="1" hangingPunct="1"/>
            <a:r>
              <a:rPr lang="en-US" altLang="en-US" smtClean="0"/>
              <a:t>Provides easy maintenance, improved data security and integrity, improved performance, and improved code clarity</a:t>
            </a:r>
          </a:p>
        </p:txBody>
      </p:sp>
    </p:spTree>
    <p:extLst>
      <p:ext uri="{BB962C8B-B14F-4D97-AF65-F5344CB8AC3E}">
        <p14:creationId xmlns:p14="http://schemas.microsoft.com/office/powerpoint/2010/main" val="362249236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reeform 2"/>
          <p:cNvSpPr>
            <a:spLocks/>
          </p:cNvSpPr>
          <p:nvPr/>
        </p:nvSpPr>
        <p:spPr bwMode="auto">
          <a:xfrm>
            <a:off x="4254500" y="2865438"/>
            <a:ext cx="744538" cy="2174875"/>
          </a:xfrm>
          <a:custGeom>
            <a:avLst/>
            <a:gdLst>
              <a:gd name="T0" fmla="*/ 0 w 469"/>
              <a:gd name="T1" fmla="*/ 0 h 1370"/>
              <a:gd name="T2" fmla="*/ 2147483647 w 469"/>
              <a:gd name="T3" fmla="*/ 0 h 1370"/>
              <a:gd name="T4" fmla="*/ 2147483647 w 469"/>
              <a:gd name="T5" fmla="*/ 2147483647 h 1370"/>
              <a:gd name="T6" fmla="*/ 0 w 469"/>
              <a:gd name="T7" fmla="*/ 2147483647 h 1370"/>
              <a:gd name="T8" fmla="*/ 0 60000 65536"/>
              <a:gd name="T9" fmla="*/ 0 60000 65536"/>
              <a:gd name="T10" fmla="*/ 0 60000 65536"/>
              <a:gd name="T11" fmla="*/ 0 60000 65536"/>
              <a:gd name="T12" fmla="*/ 0 w 469"/>
              <a:gd name="T13" fmla="*/ 0 h 1370"/>
              <a:gd name="T14" fmla="*/ 469 w 469"/>
              <a:gd name="T15" fmla="*/ 1370 h 1370"/>
            </a:gdLst>
            <a:ahLst/>
            <a:cxnLst>
              <a:cxn ang="T8">
                <a:pos x="T0" y="T1"/>
              </a:cxn>
              <a:cxn ang="T9">
                <a:pos x="T2" y="T3"/>
              </a:cxn>
              <a:cxn ang="T10">
                <a:pos x="T4" y="T5"/>
              </a:cxn>
              <a:cxn ang="T11">
                <a:pos x="T6" y="T7"/>
              </a:cxn>
            </a:cxnLst>
            <a:rect l="T12" t="T13" r="T14" b="T15"/>
            <a:pathLst>
              <a:path w="469" h="1370">
                <a:moveTo>
                  <a:pt x="0" y="0"/>
                </a:moveTo>
                <a:lnTo>
                  <a:pt x="468" y="0"/>
                </a:lnTo>
                <a:lnTo>
                  <a:pt x="468" y="1369"/>
                </a:lnTo>
                <a:lnTo>
                  <a:pt x="0" y="1369"/>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3" name="Rectangle 3"/>
          <p:cNvSpPr>
            <a:spLocks noGrp="1" noChangeArrowheads="1"/>
          </p:cNvSpPr>
          <p:nvPr>
            <p:ph type="title"/>
          </p:nvPr>
        </p:nvSpPr>
        <p:spPr>
          <a:noFill/>
        </p:spPr>
        <p:txBody>
          <a:bodyPr/>
          <a:lstStyle/>
          <a:p>
            <a:pPr eaLnBrk="1" hangingPunct="1"/>
            <a:r>
              <a:rPr lang="en-US" altLang="en-US" smtClean="0"/>
              <a:t>Block Structure for PL/SQL Subprograms</a:t>
            </a:r>
          </a:p>
        </p:txBody>
      </p:sp>
      <p:sp>
        <p:nvSpPr>
          <p:cNvPr id="20484" name="Rectangle 4"/>
          <p:cNvSpPr>
            <a:spLocks noGrp="1" noChangeArrowheads="1"/>
          </p:cNvSpPr>
          <p:nvPr>
            <p:ph idx="1"/>
          </p:nvPr>
        </p:nvSpPr>
        <p:spPr/>
        <p:txBody>
          <a:bodyPr/>
          <a:lstStyle/>
          <a:p>
            <a:pPr eaLnBrk="1" hangingPunct="1">
              <a:buFontTx/>
              <a:buNone/>
            </a:pPr>
            <a:r>
              <a:rPr lang="en-US" altLang="en-US" i="1" smtClean="0">
                <a:solidFill>
                  <a:srgbClr val="FF3300"/>
                </a:solidFill>
              </a:rPr>
              <a:t>&lt;header&gt;</a:t>
            </a:r>
            <a:r>
              <a:rPr lang="en-US" altLang="en-US" smtClean="0">
                <a:solidFill>
                  <a:srgbClr val="FF3300"/>
                </a:solidFill>
              </a:rPr>
              <a:t>  							</a:t>
            </a:r>
            <a:endParaRPr lang="en-US" altLang="en-US" sz="2000" smtClean="0">
              <a:solidFill>
                <a:srgbClr val="FF3300"/>
              </a:solidFill>
            </a:endParaRPr>
          </a:p>
          <a:p>
            <a:pPr eaLnBrk="1" hangingPunct="1">
              <a:buFontTx/>
              <a:buNone/>
            </a:pPr>
            <a:r>
              <a:rPr lang="en-US" altLang="en-US" smtClean="0">
                <a:solidFill>
                  <a:srgbClr val="FF3300"/>
                </a:solidFill>
                <a:latin typeface="Courier New" panose="02070309020205020404" pitchFamily="49" charset="0"/>
              </a:rPr>
              <a:t>IS</a:t>
            </a:r>
            <a:r>
              <a:rPr lang="en-US" altLang="en-US" smtClean="0">
                <a:solidFill>
                  <a:srgbClr val="FF3300"/>
                </a:solidFill>
              </a:rPr>
              <a:t> </a:t>
            </a:r>
            <a:r>
              <a:rPr lang="en-US" altLang="en-US" smtClean="0"/>
              <a:t>|</a:t>
            </a:r>
            <a:r>
              <a:rPr lang="en-US" altLang="en-US" smtClean="0">
                <a:solidFill>
                  <a:srgbClr val="FF3300"/>
                </a:solidFill>
              </a:rPr>
              <a:t> </a:t>
            </a:r>
            <a:r>
              <a:rPr lang="en-US" altLang="en-US" smtClean="0">
                <a:solidFill>
                  <a:srgbClr val="FF3300"/>
                </a:solidFill>
                <a:latin typeface="Courier New" panose="02070309020205020404" pitchFamily="49" charset="0"/>
              </a:rPr>
              <a:t>AS</a:t>
            </a:r>
            <a:endParaRPr lang="en-US" altLang="en-US" smtClean="0"/>
          </a:p>
          <a:p>
            <a:pPr eaLnBrk="1" hangingPunct="1">
              <a:buFontTx/>
              <a:buNone/>
            </a:pPr>
            <a:r>
              <a:rPr lang="en-US" altLang="en-US" smtClean="0"/>
              <a:t>	Declaration section		</a:t>
            </a:r>
          </a:p>
          <a:p>
            <a:pPr eaLnBrk="1" hangingPunct="1">
              <a:buFontTx/>
              <a:buNone/>
            </a:pPr>
            <a:r>
              <a:rPr lang="en-US" altLang="en-US" smtClean="0">
                <a:solidFill>
                  <a:srgbClr val="FF3300"/>
                </a:solidFill>
                <a:latin typeface="Courier New" panose="02070309020205020404" pitchFamily="49" charset="0"/>
              </a:rPr>
              <a:t>BEGIN</a:t>
            </a:r>
            <a:endParaRPr lang="en-US" altLang="en-US" smtClean="0"/>
          </a:p>
          <a:p>
            <a:pPr eaLnBrk="1" hangingPunct="1">
              <a:buFontTx/>
              <a:buNone/>
            </a:pPr>
            <a:r>
              <a:rPr lang="en-US" altLang="en-US" smtClean="0"/>
              <a:t>	Executable section</a:t>
            </a:r>
          </a:p>
          <a:p>
            <a:pPr eaLnBrk="1" hangingPunct="1">
              <a:buFontTx/>
              <a:buNone/>
            </a:pPr>
            <a:r>
              <a:rPr lang="en-US" altLang="en-US" smtClean="0">
                <a:latin typeface="Courier New" panose="02070309020205020404" pitchFamily="49" charset="0"/>
              </a:rPr>
              <a:t>EXCEPTION</a:t>
            </a:r>
            <a:r>
              <a:rPr lang="en-US" altLang="en-US" smtClean="0"/>
              <a:t> 				</a:t>
            </a:r>
          </a:p>
          <a:p>
            <a:pPr eaLnBrk="1" hangingPunct="1">
              <a:buFontTx/>
              <a:buNone/>
            </a:pPr>
            <a:r>
              <a:rPr lang="en-US" altLang="en-US" smtClean="0">
                <a:solidFill>
                  <a:schemeClr val="accent2"/>
                </a:solidFill>
              </a:rPr>
              <a:t>							(optional)</a:t>
            </a:r>
            <a:endParaRPr lang="en-US" altLang="en-US" smtClean="0"/>
          </a:p>
          <a:p>
            <a:pPr eaLnBrk="1" hangingPunct="1">
              <a:buFontTx/>
              <a:buNone/>
            </a:pPr>
            <a:r>
              <a:rPr lang="en-US" altLang="en-US" smtClean="0"/>
              <a:t>	Exception section</a:t>
            </a:r>
          </a:p>
          <a:p>
            <a:pPr eaLnBrk="1" hangingPunct="1">
              <a:buFontTx/>
              <a:buNone/>
            </a:pPr>
            <a:r>
              <a:rPr lang="en-US" altLang="en-US" smtClean="0">
                <a:solidFill>
                  <a:srgbClr val="FF3300"/>
                </a:solidFill>
                <a:latin typeface="Courier New" panose="02070309020205020404" pitchFamily="49" charset="0"/>
              </a:rPr>
              <a:t>END;</a:t>
            </a:r>
          </a:p>
        </p:txBody>
      </p:sp>
      <p:sp>
        <p:nvSpPr>
          <p:cNvPr id="20485" name="Rectangle 5"/>
          <p:cNvSpPr>
            <a:spLocks noChangeArrowheads="1"/>
          </p:cNvSpPr>
          <p:nvPr/>
        </p:nvSpPr>
        <p:spPr bwMode="auto">
          <a:xfrm>
            <a:off x="4614863" y="2011363"/>
            <a:ext cx="3344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spcBef>
                <a:spcPct val="50000"/>
              </a:spcBef>
            </a:pPr>
            <a:r>
              <a:rPr lang="en-US" altLang="en-US" sz="2000" b="1">
                <a:latin typeface="Arial" panose="020B0604020202020204" pitchFamily="34" charset="0"/>
              </a:rPr>
              <a:t>Subprogram Specification</a:t>
            </a:r>
          </a:p>
        </p:txBody>
      </p:sp>
      <p:sp>
        <p:nvSpPr>
          <p:cNvPr id="20486" name="Rectangle 6"/>
          <p:cNvSpPr>
            <a:spLocks noChangeArrowheads="1"/>
          </p:cNvSpPr>
          <p:nvPr/>
        </p:nvSpPr>
        <p:spPr bwMode="auto">
          <a:xfrm>
            <a:off x="5557838" y="3865563"/>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spcBef>
                <a:spcPct val="50000"/>
              </a:spcBef>
            </a:pPr>
            <a:r>
              <a:rPr lang="en-US" altLang="en-US" sz="2000" b="1">
                <a:latin typeface="Arial" panose="020B0604020202020204" pitchFamily="34" charset="0"/>
              </a:rPr>
              <a:t>Subprogram Body</a:t>
            </a:r>
          </a:p>
        </p:txBody>
      </p:sp>
      <p:sp>
        <p:nvSpPr>
          <p:cNvPr id="20487" name="Freeform 7"/>
          <p:cNvSpPr>
            <a:spLocks/>
          </p:cNvSpPr>
          <p:nvPr/>
        </p:nvSpPr>
        <p:spPr bwMode="auto">
          <a:xfrm>
            <a:off x="2508250" y="1979613"/>
            <a:ext cx="442913" cy="485775"/>
          </a:xfrm>
          <a:custGeom>
            <a:avLst/>
            <a:gdLst>
              <a:gd name="T0" fmla="*/ 0 w 279"/>
              <a:gd name="T1" fmla="*/ 0 h 306"/>
              <a:gd name="T2" fmla="*/ 2147483647 w 279"/>
              <a:gd name="T3" fmla="*/ 0 h 306"/>
              <a:gd name="T4" fmla="*/ 2147483647 w 279"/>
              <a:gd name="T5" fmla="*/ 2147483647 h 306"/>
              <a:gd name="T6" fmla="*/ 2147483647 w 279"/>
              <a:gd name="T7" fmla="*/ 2147483647 h 306"/>
              <a:gd name="T8" fmla="*/ 0 60000 65536"/>
              <a:gd name="T9" fmla="*/ 0 60000 65536"/>
              <a:gd name="T10" fmla="*/ 0 60000 65536"/>
              <a:gd name="T11" fmla="*/ 0 60000 65536"/>
              <a:gd name="T12" fmla="*/ 0 w 279"/>
              <a:gd name="T13" fmla="*/ 0 h 306"/>
              <a:gd name="T14" fmla="*/ 279 w 279"/>
              <a:gd name="T15" fmla="*/ 306 h 306"/>
            </a:gdLst>
            <a:ahLst/>
            <a:cxnLst>
              <a:cxn ang="T8">
                <a:pos x="T0" y="T1"/>
              </a:cxn>
              <a:cxn ang="T9">
                <a:pos x="T2" y="T3"/>
              </a:cxn>
              <a:cxn ang="T10">
                <a:pos x="T4" y="T5"/>
              </a:cxn>
              <a:cxn ang="T11">
                <a:pos x="T6" y="T7"/>
              </a:cxn>
            </a:cxnLst>
            <a:rect l="T12" t="T13" r="T14" b="T15"/>
            <a:pathLst>
              <a:path w="279" h="306">
                <a:moveTo>
                  <a:pt x="0" y="0"/>
                </a:moveTo>
                <a:lnTo>
                  <a:pt x="278" y="0"/>
                </a:lnTo>
                <a:lnTo>
                  <a:pt x="278" y="305"/>
                </a:lnTo>
                <a:lnTo>
                  <a:pt x="7" y="305"/>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8" name="Line 8"/>
          <p:cNvSpPr>
            <a:spLocks noChangeShapeType="1"/>
          </p:cNvSpPr>
          <p:nvPr/>
        </p:nvSpPr>
        <p:spPr bwMode="auto">
          <a:xfrm>
            <a:off x="2935288" y="2212975"/>
            <a:ext cx="163671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0489" name="Line 9"/>
          <p:cNvSpPr>
            <a:spLocks noChangeShapeType="1"/>
          </p:cNvSpPr>
          <p:nvPr/>
        </p:nvSpPr>
        <p:spPr bwMode="auto">
          <a:xfrm>
            <a:off x="5002213" y="4078288"/>
            <a:ext cx="54927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94107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85368810"/>
              </p:ext>
            </p:extLst>
          </p:nvPr>
        </p:nvGraphicFramePr>
        <p:xfrm>
          <a:off x="1703488" y="990600"/>
          <a:ext cx="5981700" cy="1050168"/>
        </p:xfrm>
        <a:graphic>
          <a:graphicData uri="http://schemas.openxmlformats.org/drawingml/2006/table">
            <a:tbl>
              <a:tblPr firstRow="1" bandRow="1">
                <a:tableStyleId>{5C22544A-7EE6-4342-B048-85BDC9FD1C3A}</a:tableStyleId>
              </a:tblPr>
              <a:tblGrid>
                <a:gridCol w="1993900">
                  <a:extLst>
                    <a:ext uri="{9D8B030D-6E8A-4147-A177-3AD203B41FA5}">
                      <a16:colId xmlns:a16="http://schemas.microsoft.com/office/drawing/2014/main" xmlns="" val="1911844891"/>
                    </a:ext>
                  </a:extLst>
                </a:gridCol>
                <a:gridCol w="1993900">
                  <a:extLst>
                    <a:ext uri="{9D8B030D-6E8A-4147-A177-3AD203B41FA5}">
                      <a16:colId xmlns:a16="http://schemas.microsoft.com/office/drawing/2014/main" xmlns="" val="1575950742"/>
                    </a:ext>
                  </a:extLst>
                </a:gridCol>
                <a:gridCol w="1993900">
                  <a:extLst>
                    <a:ext uri="{9D8B030D-6E8A-4147-A177-3AD203B41FA5}">
                      <a16:colId xmlns:a16="http://schemas.microsoft.com/office/drawing/2014/main" xmlns="" val="671011277"/>
                    </a:ext>
                  </a:extLst>
                </a:gridCol>
              </a:tblGrid>
              <a:tr h="262542">
                <a:tc>
                  <a:txBody>
                    <a:bodyPr/>
                    <a:lstStyle/>
                    <a:p>
                      <a:endParaRPr lang="en-US" sz="1100" dirty="0"/>
                    </a:p>
                  </a:txBody>
                  <a:tcPr marL="38576" marR="38576" marT="19289" marB="19289" anchor="ctr"/>
                </a:tc>
                <a:tc>
                  <a:txBody>
                    <a:bodyPr/>
                    <a:lstStyle/>
                    <a:p>
                      <a:pPr algn="ctr"/>
                      <a:r>
                        <a:rPr lang="en-US" sz="1100" dirty="0" smtClean="0"/>
                        <a:t>Name</a:t>
                      </a:r>
                      <a:endParaRPr lang="en-US" sz="1100" dirty="0"/>
                    </a:p>
                  </a:txBody>
                  <a:tcPr marL="38576" marR="38576" marT="19289" marB="19289" anchor="ctr"/>
                </a:tc>
                <a:tc>
                  <a:txBody>
                    <a:bodyPr/>
                    <a:lstStyle/>
                    <a:p>
                      <a:pPr algn="ctr"/>
                      <a:r>
                        <a:rPr lang="en-US" sz="1100" dirty="0" smtClean="0"/>
                        <a:t>Date</a:t>
                      </a:r>
                      <a:endParaRPr lang="en-US" sz="1100" dirty="0"/>
                    </a:p>
                  </a:txBody>
                  <a:tcPr marL="38576" marR="38576" marT="19289" marB="19289" anchor="ctr"/>
                </a:tc>
                <a:extLst>
                  <a:ext uri="{0D108BD9-81ED-4DB2-BD59-A6C34878D82A}">
                    <a16:rowId xmlns:a16="http://schemas.microsoft.com/office/drawing/2014/main" xmlns="" val="1364382642"/>
                  </a:ext>
                </a:extLst>
              </a:tr>
              <a:tr h="262542">
                <a:tc>
                  <a:txBody>
                    <a:bodyPr/>
                    <a:lstStyle/>
                    <a:p>
                      <a:pPr algn="ctr"/>
                      <a:r>
                        <a:rPr lang="en-US" sz="1100" b="1" dirty="0" smtClean="0">
                          <a:solidFill>
                            <a:schemeClr val="bg1"/>
                          </a:solidFill>
                        </a:rPr>
                        <a:t>Prepared By</a:t>
                      </a:r>
                      <a:endParaRPr lang="en-US" sz="1100" b="1" dirty="0">
                        <a:solidFill>
                          <a:schemeClr val="bg1"/>
                        </a:solidFill>
                      </a:endParaRPr>
                    </a:p>
                  </a:txBody>
                  <a:tcPr marL="38576" marR="38576" marT="19289" marB="19289" anchor="ctr">
                    <a:solidFill>
                      <a:schemeClr val="accent1"/>
                    </a:solidFill>
                  </a:tcPr>
                </a:tc>
                <a:tc>
                  <a:txBody>
                    <a:bodyPr/>
                    <a:lstStyle/>
                    <a:p>
                      <a:pPr algn="ctr"/>
                      <a:r>
                        <a:rPr lang="en-US" sz="1100" dirty="0" smtClean="0"/>
                        <a:t>Manisha Mane </a:t>
                      </a:r>
                      <a:endParaRPr lang="en-US" sz="1100" dirty="0"/>
                    </a:p>
                  </a:txBody>
                  <a:tcPr marL="68580" marR="68580" marT="34290" marB="34290" anchor="ctr"/>
                </a:tc>
                <a:tc>
                  <a:txBody>
                    <a:bodyPr/>
                    <a:lstStyle/>
                    <a:p>
                      <a:pPr algn="ctr"/>
                      <a:r>
                        <a:rPr lang="en-US" sz="1100" dirty="0" smtClean="0"/>
                        <a:t>27-Jul-2018</a:t>
                      </a:r>
                      <a:endParaRPr lang="en-US" sz="1100" dirty="0"/>
                    </a:p>
                  </a:txBody>
                  <a:tcPr marL="68580" marR="68580" marT="34290" marB="34290" anchor="ctr"/>
                </a:tc>
                <a:extLst>
                  <a:ext uri="{0D108BD9-81ED-4DB2-BD59-A6C34878D82A}">
                    <a16:rowId xmlns:a16="http://schemas.microsoft.com/office/drawing/2014/main" xmlns="" val="2030142880"/>
                  </a:ext>
                </a:extLst>
              </a:tr>
              <a:tr h="262542">
                <a:tc>
                  <a:txBody>
                    <a:bodyPr/>
                    <a:lstStyle/>
                    <a:p>
                      <a:pPr algn="ctr"/>
                      <a:r>
                        <a:rPr lang="en-US" sz="1100" b="1" dirty="0" smtClean="0">
                          <a:solidFill>
                            <a:schemeClr val="bg1"/>
                          </a:solidFill>
                        </a:rPr>
                        <a:t>Reviewed By</a:t>
                      </a:r>
                      <a:endParaRPr lang="en-US" sz="1100" b="1" dirty="0">
                        <a:solidFill>
                          <a:schemeClr val="bg1"/>
                        </a:solidFill>
                      </a:endParaRPr>
                    </a:p>
                  </a:txBody>
                  <a:tcPr marL="38576" marR="38576" marT="19289" marB="19289"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xmlns="" val="198953261"/>
                  </a:ext>
                </a:extLst>
              </a:tr>
              <a:tr h="262542">
                <a:tc>
                  <a:txBody>
                    <a:bodyPr/>
                    <a:lstStyle/>
                    <a:p>
                      <a:pPr algn="ctr"/>
                      <a:r>
                        <a:rPr lang="en-US" sz="1100" b="1" dirty="0" smtClean="0">
                          <a:solidFill>
                            <a:schemeClr val="bg1"/>
                          </a:solidFill>
                        </a:rPr>
                        <a:t>Approved By</a:t>
                      </a:r>
                      <a:endParaRPr lang="en-US" sz="1100" b="1" dirty="0">
                        <a:solidFill>
                          <a:schemeClr val="bg1"/>
                        </a:solidFill>
                      </a:endParaRPr>
                    </a:p>
                  </a:txBody>
                  <a:tcPr marL="38576" marR="38576" marT="19289" marB="19289" anchor="ctr">
                    <a:solidFill>
                      <a:schemeClr val="accent1"/>
                    </a:solidFill>
                  </a:tcPr>
                </a:tc>
                <a:tc>
                  <a:txBody>
                    <a:bodyPr/>
                    <a:lstStyle/>
                    <a:p>
                      <a:pPr algn="ctr"/>
                      <a:r>
                        <a:rPr lang="en-US" sz="1100" dirty="0" smtClean="0"/>
                        <a:t>Gauresh Gaitonde</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xmlns="" val="376691792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66465558"/>
              </p:ext>
            </p:extLst>
          </p:nvPr>
        </p:nvGraphicFramePr>
        <p:xfrm>
          <a:off x="762000" y="2438400"/>
          <a:ext cx="7924800" cy="1295400"/>
        </p:xfrm>
        <a:graphic>
          <a:graphicData uri="http://schemas.openxmlformats.org/drawingml/2006/table">
            <a:tbl>
              <a:tblPr firstRow="1" bandRow="1">
                <a:tableStyleId>{5C22544A-7EE6-4342-B048-85BDC9FD1C3A}</a:tableStyleId>
              </a:tblPr>
              <a:tblGrid>
                <a:gridCol w="1154097">
                  <a:extLst>
                    <a:ext uri="{9D8B030D-6E8A-4147-A177-3AD203B41FA5}">
                      <a16:colId xmlns:a16="http://schemas.microsoft.com/office/drawing/2014/main" xmlns="" val="980557498"/>
                    </a:ext>
                  </a:extLst>
                </a:gridCol>
                <a:gridCol w="1231037">
                  <a:extLst>
                    <a:ext uri="{9D8B030D-6E8A-4147-A177-3AD203B41FA5}">
                      <a16:colId xmlns:a16="http://schemas.microsoft.com/office/drawing/2014/main" xmlns="" val="214367020"/>
                    </a:ext>
                  </a:extLst>
                </a:gridCol>
                <a:gridCol w="1615736">
                  <a:extLst>
                    <a:ext uri="{9D8B030D-6E8A-4147-A177-3AD203B41FA5}">
                      <a16:colId xmlns:a16="http://schemas.microsoft.com/office/drawing/2014/main" xmlns="" val="2479592523"/>
                    </a:ext>
                  </a:extLst>
                </a:gridCol>
                <a:gridCol w="3923930">
                  <a:extLst>
                    <a:ext uri="{9D8B030D-6E8A-4147-A177-3AD203B41FA5}">
                      <a16:colId xmlns:a16="http://schemas.microsoft.com/office/drawing/2014/main" xmlns="" val="1814150058"/>
                    </a:ext>
                  </a:extLst>
                </a:gridCol>
              </a:tblGrid>
              <a:tr h="268568">
                <a:tc>
                  <a:txBody>
                    <a:bodyPr/>
                    <a:lstStyle/>
                    <a:p>
                      <a:pPr algn="ctr"/>
                      <a:r>
                        <a:rPr lang="en-US" sz="1100" dirty="0" smtClean="0"/>
                        <a:t>Version No.</a:t>
                      </a:r>
                      <a:endParaRPr lang="en-US" sz="1100" dirty="0"/>
                    </a:p>
                  </a:txBody>
                  <a:tcPr marL="38576" marR="38576" marT="19289" marB="19289" anchor="ctr"/>
                </a:tc>
                <a:tc>
                  <a:txBody>
                    <a:bodyPr/>
                    <a:lstStyle/>
                    <a:p>
                      <a:pPr algn="ctr"/>
                      <a:r>
                        <a:rPr lang="en-US" sz="1100" dirty="0" smtClean="0"/>
                        <a:t>Date</a:t>
                      </a:r>
                      <a:endParaRPr lang="en-US" sz="1100" dirty="0"/>
                    </a:p>
                  </a:txBody>
                  <a:tcPr marL="38576" marR="38576" marT="19289" marB="19289" anchor="ctr"/>
                </a:tc>
                <a:tc>
                  <a:txBody>
                    <a:bodyPr/>
                    <a:lstStyle/>
                    <a:p>
                      <a:pPr algn="ctr"/>
                      <a:r>
                        <a:rPr lang="en-US" sz="1100" dirty="0" smtClean="0"/>
                        <a:t>Section Affected</a:t>
                      </a:r>
                      <a:endParaRPr lang="en-US" sz="1100" dirty="0"/>
                    </a:p>
                  </a:txBody>
                  <a:tcPr marL="38576" marR="38576" marT="19289" marB="19289" anchor="ctr"/>
                </a:tc>
                <a:tc>
                  <a:txBody>
                    <a:bodyPr/>
                    <a:lstStyle/>
                    <a:p>
                      <a:pPr algn="ctr"/>
                      <a:r>
                        <a:rPr lang="en-US" sz="1100" dirty="0" smtClean="0"/>
                        <a:t>Highlight of Changes</a:t>
                      </a:r>
                      <a:endParaRPr lang="en-US" sz="1100" dirty="0"/>
                    </a:p>
                  </a:txBody>
                  <a:tcPr marL="38576" marR="38576" marT="19289" marB="19289" anchor="ctr"/>
                </a:tc>
                <a:extLst>
                  <a:ext uri="{0D108BD9-81ED-4DB2-BD59-A6C34878D82A}">
                    <a16:rowId xmlns:a16="http://schemas.microsoft.com/office/drawing/2014/main" xmlns="" val="1553383291"/>
                  </a:ext>
                </a:extLst>
              </a:tr>
              <a:tr h="237196">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28929" marR="28929"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28929" marR="28929"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28929" marR="28929"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28929" marR="28929" marT="0" marB="0" anchor="ctr"/>
                </a:tc>
                <a:extLst>
                  <a:ext uri="{0D108BD9-81ED-4DB2-BD59-A6C34878D82A}">
                    <a16:rowId xmlns:a16="http://schemas.microsoft.com/office/drawing/2014/main" xmlns="" val="947943468"/>
                  </a:ext>
                </a:extLst>
              </a:tr>
              <a:tr h="252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28929" marR="28929"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27-Jul-2018</a:t>
                      </a:r>
                    </a:p>
                  </a:txBody>
                  <a:tcPr marL="51429" marR="51429"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None</a:t>
                      </a:r>
                      <a:endParaRPr lang="en-US" sz="1100" b="0" dirty="0">
                        <a:effectLst/>
                        <a:latin typeface="+mj-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j-lt"/>
                          <a:ea typeface="Times New Roman"/>
                        </a:rPr>
                        <a:t>Annual Review 2018. No changes made. </a:t>
                      </a:r>
                      <a:endParaRPr lang="en-US" sz="1100" b="0" dirty="0">
                        <a:effectLst/>
                        <a:latin typeface="+mj-lt"/>
                        <a:ea typeface="Times New Roman"/>
                      </a:endParaRPr>
                    </a:p>
                  </a:txBody>
                  <a:tcPr marL="51429" marR="51429" marT="0" marB="0" anchor="ctr"/>
                </a:tc>
                <a:extLst>
                  <a:ext uri="{0D108BD9-81ED-4DB2-BD59-A6C34878D82A}">
                    <a16:rowId xmlns:a16="http://schemas.microsoft.com/office/drawing/2014/main" xmlns="" val="2707371018"/>
                  </a:ext>
                </a:extLst>
              </a:tr>
              <a:tr h="2685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28929" marR="289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38576" marR="38576" marT="19289" marB="19289" anchor="ctr"/>
                </a:tc>
                <a:tc>
                  <a:txBody>
                    <a:bodyPr/>
                    <a:lstStyle/>
                    <a:p>
                      <a:pPr algn="ctr"/>
                      <a:endParaRPr lang="en-US" sz="1100" kern="1200" dirty="0">
                        <a:solidFill>
                          <a:schemeClr val="dk1"/>
                        </a:solidFill>
                        <a:effectLst/>
                        <a:latin typeface="+mn-lt"/>
                        <a:ea typeface="+mn-ea"/>
                        <a:cs typeface="+mn-cs"/>
                      </a:endParaRPr>
                    </a:p>
                  </a:txBody>
                  <a:tcPr marL="38576" marR="38576" marT="19289" marB="19289" anchor="ctr"/>
                </a:tc>
                <a:tc>
                  <a:txBody>
                    <a:bodyPr/>
                    <a:lstStyle/>
                    <a:p>
                      <a:pPr algn="ctr"/>
                      <a:endParaRPr lang="en-US" sz="1100" kern="1200" dirty="0">
                        <a:solidFill>
                          <a:schemeClr val="dk1"/>
                        </a:solidFill>
                        <a:effectLst/>
                        <a:latin typeface="+mn-lt"/>
                        <a:ea typeface="+mn-ea"/>
                        <a:cs typeface="+mn-cs"/>
                      </a:endParaRPr>
                    </a:p>
                  </a:txBody>
                  <a:tcPr marL="38576" marR="38576" marT="19289" marB="19289" anchor="ctr"/>
                </a:tc>
                <a:extLst>
                  <a:ext uri="{0D108BD9-81ED-4DB2-BD59-A6C34878D82A}">
                    <a16:rowId xmlns:a16="http://schemas.microsoft.com/office/drawing/2014/main" xmlns="" val="3146481189"/>
                  </a:ext>
                </a:extLst>
              </a:tr>
              <a:tr h="2685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28929" marR="289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38576" marR="38576" marT="19289" marB="19289" anchor="ctr"/>
                </a:tc>
                <a:tc>
                  <a:txBody>
                    <a:bodyPr/>
                    <a:lstStyle/>
                    <a:p>
                      <a:pPr algn="ctr"/>
                      <a:endParaRPr lang="en-US" sz="1100" kern="1200" dirty="0">
                        <a:solidFill>
                          <a:schemeClr val="dk1"/>
                        </a:solidFill>
                        <a:effectLst/>
                        <a:latin typeface="+mn-lt"/>
                        <a:ea typeface="+mn-ea"/>
                        <a:cs typeface="+mn-cs"/>
                      </a:endParaRPr>
                    </a:p>
                  </a:txBody>
                  <a:tcPr marL="38576" marR="38576" marT="19289" marB="19289" anchor="ctr"/>
                </a:tc>
                <a:tc>
                  <a:txBody>
                    <a:bodyPr/>
                    <a:lstStyle/>
                    <a:p>
                      <a:pPr algn="ctr"/>
                      <a:endParaRPr lang="en-US" sz="1100" kern="1200" dirty="0">
                        <a:solidFill>
                          <a:schemeClr val="dk1"/>
                        </a:solidFill>
                        <a:effectLst/>
                        <a:latin typeface="+mn-lt"/>
                        <a:ea typeface="+mn-ea"/>
                        <a:cs typeface="+mn-cs"/>
                      </a:endParaRPr>
                    </a:p>
                  </a:txBody>
                  <a:tcPr marL="38576" marR="38576" marT="19289" marB="19289" anchor="ctr"/>
                </a:tc>
                <a:extLst>
                  <a:ext uri="{0D108BD9-81ED-4DB2-BD59-A6C34878D82A}">
                    <a16:rowId xmlns:a16="http://schemas.microsoft.com/office/drawing/2014/main" xmlns="" val="4248856756"/>
                  </a:ext>
                </a:extLst>
              </a:tr>
            </a:tbl>
          </a:graphicData>
        </a:graphic>
      </p:graphicFrame>
    </p:spTree>
    <p:extLst>
      <p:ext uri="{BB962C8B-B14F-4D97-AF65-F5344CB8AC3E}">
        <p14:creationId xmlns:p14="http://schemas.microsoft.com/office/powerpoint/2010/main" val="3215722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Benefits of Subprograms</a:t>
            </a:r>
          </a:p>
        </p:txBody>
      </p:sp>
      <p:sp>
        <p:nvSpPr>
          <p:cNvPr id="22531" name="Rectangle 3"/>
          <p:cNvSpPr>
            <a:spLocks noGrp="1" noChangeArrowheads="1"/>
          </p:cNvSpPr>
          <p:nvPr>
            <p:ph idx="1"/>
          </p:nvPr>
        </p:nvSpPr>
        <p:spPr/>
        <p:txBody>
          <a:bodyPr/>
          <a:lstStyle/>
          <a:p>
            <a:pPr eaLnBrk="1" hangingPunct="1"/>
            <a:r>
              <a:rPr lang="en-US" altLang="en-US" smtClean="0"/>
              <a:t>Easy maintenance</a:t>
            </a:r>
          </a:p>
          <a:p>
            <a:pPr eaLnBrk="1" hangingPunct="1"/>
            <a:r>
              <a:rPr lang="en-US" altLang="en-US" smtClean="0"/>
              <a:t>Improved data security and integrity</a:t>
            </a:r>
          </a:p>
          <a:p>
            <a:pPr eaLnBrk="1" hangingPunct="1"/>
            <a:r>
              <a:rPr lang="en-US" altLang="en-US" smtClean="0"/>
              <a:t>Improved performance</a:t>
            </a:r>
          </a:p>
          <a:p>
            <a:pPr eaLnBrk="1" hangingPunct="1"/>
            <a:r>
              <a:rPr lang="en-US" altLang="en-US" smtClean="0"/>
              <a:t>Improved code clarity	</a:t>
            </a:r>
          </a:p>
        </p:txBody>
      </p:sp>
    </p:spTree>
    <p:extLst>
      <p:ext uri="{BB962C8B-B14F-4D97-AF65-F5344CB8AC3E}">
        <p14:creationId xmlns:p14="http://schemas.microsoft.com/office/powerpoint/2010/main" val="3072895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What Is a Procedure?</a:t>
            </a:r>
          </a:p>
        </p:txBody>
      </p:sp>
      <p:sp>
        <p:nvSpPr>
          <p:cNvPr id="23555" name="Rectangle 3"/>
          <p:cNvSpPr>
            <a:spLocks noGrp="1" noChangeArrowheads="1"/>
          </p:cNvSpPr>
          <p:nvPr>
            <p:ph idx="1"/>
          </p:nvPr>
        </p:nvSpPr>
        <p:spPr/>
        <p:txBody>
          <a:bodyPr/>
          <a:lstStyle/>
          <a:p>
            <a:pPr eaLnBrk="1" hangingPunct="1"/>
            <a:r>
              <a:rPr lang="en-US" altLang="en-US" smtClean="0"/>
              <a:t>A procedure is a type of subprogram that performs an action.</a:t>
            </a:r>
          </a:p>
          <a:p>
            <a:pPr eaLnBrk="1" hangingPunct="1"/>
            <a:r>
              <a:rPr lang="en-US" altLang="en-US" smtClean="0"/>
              <a:t>A procedure can be stored in the database, as a schema object, for repeated execution.</a:t>
            </a:r>
          </a:p>
        </p:txBody>
      </p:sp>
    </p:spTree>
    <p:extLst>
      <p:ext uri="{BB962C8B-B14F-4D97-AF65-F5344CB8AC3E}">
        <p14:creationId xmlns:p14="http://schemas.microsoft.com/office/powerpoint/2010/main" val="2942020499"/>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Syntax for Creating Procedures</a:t>
            </a:r>
          </a:p>
        </p:txBody>
      </p:sp>
      <p:sp>
        <p:nvSpPr>
          <p:cNvPr id="24579" name="Content Placeholder 7"/>
          <p:cNvSpPr>
            <a:spLocks noGrp="1"/>
          </p:cNvSpPr>
          <p:nvPr>
            <p:ph idx="1"/>
          </p:nvPr>
        </p:nvSpPr>
        <p:spPr/>
        <p:txBody>
          <a:bodyPr/>
          <a:lstStyle/>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a:p>
          <a:p>
            <a:pPr eaLnBrk="1" hangingPunct="1"/>
            <a:endParaRPr lang="en-US" altLang="en-US" dirty="0" smtClean="0"/>
          </a:p>
          <a:p>
            <a:pPr eaLnBrk="1" hangingPunct="1"/>
            <a:r>
              <a:rPr lang="en-US" altLang="en-US" dirty="0" smtClean="0"/>
              <a:t>The REPLACE option indicates that if the procedure exists, it will be dropped and replaced with the new version created by the statement. </a:t>
            </a:r>
          </a:p>
          <a:p>
            <a:pPr eaLnBrk="1" hangingPunct="1"/>
            <a:r>
              <a:rPr lang="en-US" altLang="en-US" dirty="0" smtClean="0"/>
              <a:t>PL/SQL block starts with either BEGIN or the declaration of local variables and ends with either END or END </a:t>
            </a:r>
            <a:r>
              <a:rPr lang="en-US" altLang="en-US" dirty="0" err="1" smtClean="0"/>
              <a:t>procedure_name</a:t>
            </a:r>
            <a:r>
              <a:rPr lang="en-US" altLang="en-US" dirty="0" smtClean="0"/>
              <a:t>.</a:t>
            </a:r>
          </a:p>
        </p:txBody>
      </p:sp>
      <p:sp>
        <p:nvSpPr>
          <p:cNvPr id="24580" name="Rectangle 3"/>
          <p:cNvSpPr>
            <a:spLocks noChangeArrowheads="1"/>
          </p:cNvSpPr>
          <p:nvPr/>
        </p:nvSpPr>
        <p:spPr bwMode="blackWhite">
          <a:xfrm>
            <a:off x="914400" y="1219200"/>
            <a:ext cx="7165975" cy="1862137"/>
          </a:xfrm>
          <a:prstGeom prst="rect">
            <a:avLst/>
          </a:prstGeom>
          <a:solidFill>
            <a:srgbClr val="FFFFCC"/>
          </a:solidFill>
          <a:ln w="25400">
            <a:solidFill>
              <a:srgbClr val="000000"/>
            </a:solidFill>
            <a:miter lim="800000"/>
            <a:headEnd/>
            <a:tailEnd/>
          </a:ln>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r>
              <a:rPr lang="en-US" altLang="en-US" sz="1800" b="1">
                <a:solidFill>
                  <a:srgbClr val="000000"/>
                </a:solidFill>
                <a:latin typeface="Courier New" panose="02070309020205020404" pitchFamily="49" charset="0"/>
              </a:rPr>
              <a:t>CREATE [OR REPLACE] PROCEDURE </a:t>
            </a:r>
            <a:r>
              <a:rPr lang="en-US" altLang="en-US" sz="1800" b="1" i="1">
                <a:solidFill>
                  <a:srgbClr val="000000"/>
                </a:solidFill>
                <a:latin typeface="Courier New" panose="02070309020205020404" pitchFamily="49" charset="0"/>
              </a:rPr>
              <a:t>procedure_name</a:t>
            </a:r>
            <a:endParaRPr lang="en-US" altLang="en-US" sz="1800" b="1">
              <a:solidFill>
                <a:srgbClr val="000000"/>
              </a:solidFill>
              <a:latin typeface="Courier New" panose="02070309020205020404" pitchFamily="49" charset="0"/>
            </a:endParaRPr>
          </a:p>
          <a:p>
            <a:pPr algn="l"/>
            <a:r>
              <a:rPr lang="en-US" altLang="en-US" sz="1800" b="1" i="1">
                <a:solidFill>
                  <a:srgbClr val="000000"/>
                </a:solidFill>
                <a:latin typeface="Courier New" panose="02070309020205020404" pitchFamily="49" charset="0"/>
              </a:rPr>
              <a:t> </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parameter1 </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mode1</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 datatype1,</a:t>
            </a:r>
          </a:p>
          <a:p>
            <a:pPr algn="l"/>
            <a:r>
              <a:rPr lang="en-US" altLang="en-US" sz="1800" b="1" i="1">
                <a:solidFill>
                  <a:srgbClr val="000000"/>
                </a:solidFill>
                <a:latin typeface="Courier New" panose="02070309020205020404" pitchFamily="49" charset="0"/>
              </a:rPr>
              <a:t>  parameter2 </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mode2</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 datatype2,</a:t>
            </a:r>
          </a:p>
          <a:p>
            <a:pPr algn="l"/>
            <a:r>
              <a:rPr lang="en-US" altLang="en-US" sz="1800" b="1" i="1">
                <a:solidFill>
                  <a:srgbClr val="000000"/>
                </a:solidFill>
                <a:latin typeface="Courier New" panose="02070309020205020404" pitchFamily="49" charset="0"/>
              </a:rPr>
              <a:t>  . . .</a:t>
            </a:r>
            <a:r>
              <a:rPr lang="en-US" altLang="en-US" sz="1800" b="1">
                <a:solidFill>
                  <a:srgbClr val="000000"/>
                </a:solidFill>
                <a:latin typeface="Courier New" panose="02070309020205020404" pitchFamily="49" charset="0"/>
              </a:rPr>
              <a:t>)]</a:t>
            </a:r>
            <a:endParaRPr lang="en-US" altLang="en-US" sz="1800" b="1" i="1">
              <a:solidFill>
                <a:srgbClr val="000000"/>
              </a:solidFill>
              <a:latin typeface="Courier New" panose="02070309020205020404" pitchFamily="49" charset="0"/>
            </a:endParaRPr>
          </a:p>
          <a:p>
            <a:pPr algn="l"/>
            <a:r>
              <a:rPr lang="en-US" altLang="en-US" sz="1800" b="1">
                <a:solidFill>
                  <a:srgbClr val="000000"/>
                </a:solidFill>
                <a:latin typeface="Courier New" panose="02070309020205020404" pitchFamily="49" charset="0"/>
              </a:rPr>
              <a:t>IS|AS</a:t>
            </a:r>
          </a:p>
          <a:p>
            <a:pPr algn="l"/>
            <a:r>
              <a:rPr lang="en-US" altLang="en-US" sz="1800" b="1">
                <a:solidFill>
                  <a:srgbClr val="000000"/>
                </a:solidFill>
                <a:latin typeface="Courier New" panose="02070309020205020404" pitchFamily="49" charset="0"/>
              </a:rPr>
              <a:t>PL/SQL Block;</a:t>
            </a:r>
          </a:p>
        </p:txBody>
      </p:sp>
    </p:spTree>
    <p:extLst>
      <p:ext uri="{BB962C8B-B14F-4D97-AF65-F5344CB8AC3E}">
        <p14:creationId xmlns:p14="http://schemas.microsoft.com/office/powerpoint/2010/main" val="296234268"/>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eaLnBrk="1" hangingPunct="1"/>
            <a:r>
              <a:rPr lang="en-US" altLang="en-US" smtClean="0"/>
              <a:t>Formal Versus Actual Parameters</a:t>
            </a:r>
          </a:p>
        </p:txBody>
      </p:sp>
      <p:sp>
        <p:nvSpPr>
          <p:cNvPr id="25603" name="Rectangle 1027"/>
          <p:cNvSpPr>
            <a:spLocks noGrp="1" noChangeArrowheads="1"/>
          </p:cNvSpPr>
          <p:nvPr>
            <p:ph idx="1"/>
          </p:nvPr>
        </p:nvSpPr>
        <p:spPr/>
        <p:txBody>
          <a:bodyPr/>
          <a:lstStyle/>
          <a:p>
            <a:pPr eaLnBrk="1" hangingPunct="1"/>
            <a:r>
              <a:rPr lang="en-US" altLang="en-US" smtClean="0"/>
              <a:t>Formal parameters: variables declared in the parameter list of a subprogram specification</a:t>
            </a:r>
            <a:br>
              <a:rPr lang="en-US" altLang="en-US" smtClean="0"/>
            </a:br>
            <a:r>
              <a:rPr lang="en-US" altLang="en-US" smtClean="0"/>
              <a:t>Example:</a:t>
            </a:r>
          </a:p>
          <a:p>
            <a:pPr lvl="1" eaLnBrk="1" hangingPunct="1">
              <a:buFontTx/>
              <a:buNone/>
            </a:pPr>
            <a:r>
              <a:rPr lang="en-US" altLang="en-US" smtClean="0"/>
              <a:t>	CREATE PROCEDURE raise_sal(p_id NUMBER, p_amount NUMBER)</a:t>
            </a:r>
          </a:p>
          <a:p>
            <a:pPr lvl="1" eaLnBrk="1" hangingPunct="1">
              <a:buFontTx/>
              <a:buNone/>
            </a:pPr>
            <a:r>
              <a:rPr lang="en-US" altLang="en-US" smtClean="0"/>
              <a:t>	...</a:t>
            </a:r>
          </a:p>
          <a:p>
            <a:pPr lvl="1" eaLnBrk="1" hangingPunct="1">
              <a:buFontTx/>
              <a:buNone/>
            </a:pPr>
            <a:r>
              <a:rPr lang="en-US" altLang="en-US" smtClean="0"/>
              <a:t>	END raise_sal;</a:t>
            </a:r>
          </a:p>
          <a:p>
            <a:pPr eaLnBrk="1" hangingPunct="1"/>
            <a:r>
              <a:rPr lang="en-US" altLang="en-US" smtClean="0"/>
              <a:t>Actual parameters: variables or expressions referenced in the parameter list of a subprogram call</a:t>
            </a:r>
            <a:br>
              <a:rPr lang="en-US" altLang="en-US" smtClean="0"/>
            </a:br>
            <a:r>
              <a:rPr lang="en-US" altLang="en-US" smtClean="0"/>
              <a:t>Example:</a:t>
            </a:r>
          </a:p>
          <a:p>
            <a:pPr lvl="1" eaLnBrk="1" hangingPunct="1">
              <a:buFontTx/>
              <a:buNone/>
            </a:pPr>
            <a:r>
              <a:rPr lang="en-US" altLang="en-US" smtClean="0"/>
              <a:t>	raise_sal(v_id, 2000)</a:t>
            </a:r>
          </a:p>
        </p:txBody>
      </p:sp>
    </p:spTree>
    <p:extLst>
      <p:ext uri="{BB962C8B-B14F-4D97-AF65-F5344CB8AC3E}">
        <p14:creationId xmlns:p14="http://schemas.microsoft.com/office/powerpoint/2010/main" val="2188785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flipH="1">
            <a:off x="2990850" y="3376613"/>
            <a:ext cx="1979613" cy="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6627" name="Line 3"/>
          <p:cNvSpPr>
            <a:spLocks noChangeShapeType="1"/>
          </p:cNvSpPr>
          <p:nvPr/>
        </p:nvSpPr>
        <p:spPr bwMode="auto">
          <a:xfrm flipH="1">
            <a:off x="3409950" y="2968625"/>
            <a:ext cx="16573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6628" name="Line 4"/>
          <p:cNvSpPr>
            <a:spLocks noChangeShapeType="1"/>
          </p:cNvSpPr>
          <p:nvPr/>
        </p:nvSpPr>
        <p:spPr bwMode="auto">
          <a:xfrm>
            <a:off x="2871788" y="2587625"/>
            <a:ext cx="2109787"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6629" name="Rectangle 5"/>
          <p:cNvSpPr>
            <a:spLocks noGrp="1" noChangeArrowheads="1"/>
          </p:cNvSpPr>
          <p:nvPr>
            <p:ph type="title"/>
          </p:nvPr>
        </p:nvSpPr>
        <p:spPr/>
        <p:txBody>
          <a:bodyPr/>
          <a:lstStyle/>
          <a:p>
            <a:pPr eaLnBrk="1" hangingPunct="1"/>
            <a:r>
              <a:rPr lang="en-US" altLang="en-US" smtClean="0"/>
              <a:t>Procedural Parameter Modes</a:t>
            </a:r>
          </a:p>
        </p:txBody>
      </p:sp>
      <p:sp>
        <p:nvSpPr>
          <p:cNvPr id="26630" name="Oval 6"/>
          <p:cNvSpPr>
            <a:spLocks noChangeArrowheads="1"/>
          </p:cNvSpPr>
          <p:nvPr/>
        </p:nvSpPr>
        <p:spPr bwMode="blackWhite">
          <a:xfrm>
            <a:off x="1254125" y="2433638"/>
            <a:ext cx="2146300" cy="1049337"/>
          </a:xfrm>
          <a:prstGeom prst="ellipse">
            <a:avLst/>
          </a:prstGeom>
          <a:solidFill>
            <a:srgbClr val="FF9BCE"/>
          </a:solidFill>
          <a:ln w="25400">
            <a:solidFill>
              <a:schemeClr val="bg2"/>
            </a:solidFill>
            <a:round/>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26631" name="Rectangle 7"/>
          <p:cNvSpPr>
            <a:spLocks noChangeArrowheads="1"/>
          </p:cNvSpPr>
          <p:nvPr/>
        </p:nvSpPr>
        <p:spPr bwMode="blackWhite">
          <a:xfrm>
            <a:off x="1339850" y="2476500"/>
            <a:ext cx="20129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spcBef>
                <a:spcPct val="50000"/>
              </a:spcBef>
            </a:pPr>
            <a:r>
              <a:rPr lang="en-US" altLang="en-US" sz="1800" b="1">
                <a:solidFill>
                  <a:schemeClr val="tx1"/>
                </a:solidFill>
                <a:latin typeface="Arial" panose="020B0604020202020204" pitchFamily="34" charset="0"/>
              </a:rPr>
              <a:t>Calling</a:t>
            </a:r>
            <a:br>
              <a:rPr lang="en-US" altLang="en-US" sz="1800" b="1">
                <a:solidFill>
                  <a:schemeClr val="tx1"/>
                </a:solidFill>
                <a:latin typeface="Arial" panose="020B0604020202020204" pitchFamily="34" charset="0"/>
              </a:rPr>
            </a:br>
            <a:r>
              <a:rPr lang="en-US" altLang="en-US" sz="1800" b="1">
                <a:solidFill>
                  <a:schemeClr val="tx1"/>
                </a:solidFill>
                <a:latin typeface="Arial" panose="020B0604020202020204" pitchFamily="34" charset="0"/>
              </a:rPr>
              <a:t>environment</a:t>
            </a:r>
          </a:p>
        </p:txBody>
      </p:sp>
      <p:sp>
        <p:nvSpPr>
          <p:cNvPr id="26632" name="Rectangle 8"/>
          <p:cNvSpPr>
            <a:spLocks noChangeArrowheads="1"/>
          </p:cNvSpPr>
          <p:nvPr/>
        </p:nvSpPr>
        <p:spPr bwMode="blackWhite">
          <a:xfrm>
            <a:off x="4983163" y="1973263"/>
            <a:ext cx="2657475" cy="4319587"/>
          </a:xfrm>
          <a:prstGeom prst="rect">
            <a:avLst/>
          </a:prstGeom>
          <a:gradFill rotWithShape="0">
            <a:gsLst>
              <a:gs pos="0">
                <a:srgbClr val="FF9900"/>
              </a:gs>
              <a:gs pos="100000">
                <a:srgbClr val="E58900"/>
              </a:gs>
            </a:gsLst>
            <a:lin ang="2700000" scaled="1"/>
          </a:gradFill>
          <a:ln w="12700">
            <a:solidFill>
              <a:srgbClr val="000000"/>
            </a:solidFill>
            <a:miter lim="800000"/>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26633" name="Rectangle 9"/>
          <p:cNvSpPr>
            <a:spLocks noChangeArrowheads="1"/>
          </p:cNvSpPr>
          <p:nvPr/>
        </p:nvSpPr>
        <p:spPr bwMode="auto">
          <a:xfrm>
            <a:off x="5586413" y="1971675"/>
            <a:ext cx="15668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r>
              <a:rPr lang="en-US" altLang="en-US" sz="2200" b="1">
                <a:solidFill>
                  <a:schemeClr val="tx1"/>
                </a:solidFill>
                <a:latin typeface="Arial" panose="020B0604020202020204" pitchFamily="34" charset="0"/>
              </a:rPr>
              <a:t>Procedure</a:t>
            </a:r>
          </a:p>
        </p:txBody>
      </p:sp>
      <p:sp>
        <p:nvSpPr>
          <p:cNvPr id="26634" name="Rectangle 10"/>
          <p:cNvSpPr>
            <a:spLocks noChangeArrowheads="1"/>
          </p:cNvSpPr>
          <p:nvPr/>
        </p:nvSpPr>
        <p:spPr bwMode="blackWhite">
          <a:xfrm>
            <a:off x="5367338" y="3789363"/>
            <a:ext cx="1885950" cy="2327275"/>
          </a:xfrm>
          <a:prstGeom prst="rect">
            <a:avLst/>
          </a:prstGeom>
          <a:gradFill rotWithShape="0">
            <a:gsLst>
              <a:gs pos="0">
                <a:srgbClr val="0066CC"/>
              </a:gs>
              <a:gs pos="100000">
                <a:srgbClr val="005CB7"/>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26635" name="Rectangle 11"/>
          <p:cNvSpPr>
            <a:spLocks noChangeArrowheads="1"/>
          </p:cNvSpPr>
          <p:nvPr/>
        </p:nvSpPr>
        <p:spPr bwMode="auto">
          <a:xfrm>
            <a:off x="5468938" y="3714750"/>
            <a:ext cx="1925637"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lnSpc>
                <a:spcPct val="200000"/>
              </a:lnSpc>
              <a:spcBef>
                <a:spcPct val="50000"/>
              </a:spcBef>
            </a:pPr>
            <a:r>
              <a:rPr lang="en-US" altLang="en-US" sz="1600" b="1">
                <a:solidFill>
                  <a:schemeClr val="tx1"/>
                </a:solidFill>
                <a:latin typeface="Arial" panose="020B0604020202020204" pitchFamily="34" charset="0"/>
              </a:rPr>
              <a:t>(</a:t>
            </a:r>
            <a:r>
              <a:rPr lang="en-US" altLang="en-US" sz="1600" b="1">
                <a:solidFill>
                  <a:schemeClr val="tx1"/>
                </a:solidFill>
                <a:latin typeface="Courier New" panose="02070309020205020404" pitchFamily="49" charset="0"/>
              </a:rPr>
              <a:t>DECLARE</a:t>
            </a:r>
            <a:r>
              <a:rPr lang="en-US" altLang="en-US" sz="1600" b="1">
                <a:solidFill>
                  <a:schemeClr val="tx1"/>
                </a:solidFill>
                <a:latin typeface="Arial" panose="020B0604020202020204" pitchFamily="34" charset="0"/>
              </a:rPr>
              <a:t>)</a:t>
            </a:r>
          </a:p>
          <a:p>
            <a:pPr algn="l">
              <a:lnSpc>
                <a:spcPct val="200000"/>
              </a:lnSpc>
              <a:spcBef>
                <a:spcPct val="50000"/>
              </a:spcBef>
            </a:pPr>
            <a:r>
              <a:rPr lang="en-US" altLang="en-US" sz="1600" b="1">
                <a:solidFill>
                  <a:schemeClr val="tx1"/>
                </a:solidFill>
                <a:latin typeface="Courier New" panose="02070309020205020404" pitchFamily="49" charset="0"/>
              </a:rPr>
              <a:t>BEGIN</a:t>
            </a:r>
          </a:p>
          <a:p>
            <a:pPr algn="l">
              <a:lnSpc>
                <a:spcPct val="200000"/>
              </a:lnSpc>
              <a:spcBef>
                <a:spcPct val="50000"/>
              </a:spcBef>
            </a:pPr>
            <a:r>
              <a:rPr lang="en-US" altLang="en-US" sz="1600" b="1">
                <a:solidFill>
                  <a:schemeClr val="tx1"/>
                </a:solidFill>
                <a:latin typeface="Courier New" panose="02070309020205020404" pitchFamily="49" charset="0"/>
              </a:rPr>
              <a:t>EXCEPTION</a:t>
            </a:r>
          </a:p>
          <a:p>
            <a:pPr algn="l">
              <a:lnSpc>
                <a:spcPct val="200000"/>
              </a:lnSpc>
              <a:spcBef>
                <a:spcPct val="50000"/>
              </a:spcBef>
            </a:pPr>
            <a:r>
              <a:rPr lang="en-US" altLang="en-US" sz="1600" b="1">
                <a:solidFill>
                  <a:schemeClr val="tx1"/>
                </a:solidFill>
                <a:latin typeface="Courier New" panose="02070309020205020404" pitchFamily="49" charset="0"/>
              </a:rPr>
              <a:t>END;</a:t>
            </a:r>
          </a:p>
        </p:txBody>
      </p:sp>
      <p:sp>
        <p:nvSpPr>
          <p:cNvPr id="26636" name="Rectangle 12"/>
          <p:cNvSpPr>
            <a:spLocks noChangeArrowheads="1"/>
          </p:cNvSpPr>
          <p:nvPr/>
        </p:nvSpPr>
        <p:spPr bwMode="blackWhite">
          <a:xfrm>
            <a:off x="5795963" y="4200525"/>
            <a:ext cx="1257300" cy="246063"/>
          </a:xfrm>
          <a:prstGeom prst="rect">
            <a:avLst/>
          </a:prstGeom>
          <a:solidFill>
            <a:srgbClr val="FF9BCE"/>
          </a:solidFill>
          <a:ln w="25400">
            <a:solidFill>
              <a:schemeClr val="bg2"/>
            </a:solidFill>
            <a:miter lim="800000"/>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26637" name="Rectangle 13"/>
          <p:cNvSpPr>
            <a:spLocks noChangeArrowheads="1"/>
          </p:cNvSpPr>
          <p:nvPr/>
        </p:nvSpPr>
        <p:spPr bwMode="blackWhite">
          <a:xfrm>
            <a:off x="5795963" y="4811713"/>
            <a:ext cx="1257300" cy="246062"/>
          </a:xfrm>
          <a:prstGeom prst="rect">
            <a:avLst/>
          </a:prstGeom>
          <a:solidFill>
            <a:srgbClr val="FF9BCE"/>
          </a:solidFill>
          <a:ln w="25400">
            <a:solidFill>
              <a:schemeClr val="bg2"/>
            </a:solidFill>
            <a:miter lim="800000"/>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26638" name="Rectangle 14"/>
          <p:cNvSpPr>
            <a:spLocks noChangeArrowheads="1"/>
          </p:cNvSpPr>
          <p:nvPr/>
        </p:nvSpPr>
        <p:spPr bwMode="blackWhite">
          <a:xfrm>
            <a:off x="5795963" y="5422900"/>
            <a:ext cx="1257300" cy="246063"/>
          </a:xfrm>
          <a:prstGeom prst="rect">
            <a:avLst/>
          </a:prstGeom>
          <a:solidFill>
            <a:srgbClr val="FF9BCE"/>
          </a:solidFill>
          <a:ln w="25400">
            <a:solidFill>
              <a:schemeClr val="bg2"/>
            </a:solidFill>
            <a:miter lim="800000"/>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26639" name="Rectangle 15"/>
          <p:cNvSpPr>
            <a:spLocks noChangeArrowheads="1"/>
          </p:cNvSpPr>
          <p:nvPr/>
        </p:nvSpPr>
        <p:spPr bwMode="blackWhite">
          <a:xfrm>
            <a:off x="5156200" y="2454275"/>
            <a:ext cx="280988" cy="246063"/>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26640" name="Rectangle 16"/>
          <p:cNvSpPr>
            <a:spLocks noChangeArrowheads="1"/>
          </p:cNvSpPr>
          <p:nvPr/>
        </p:nvSpPr>
        <p:spPr bwMode="blackWhite">
          <a:xfrm>
            <a:off x="5157788" y="3252788"/>
            <a:ext cx="280987" cy="24606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26641" name="Rectangle 17"/>
          <p:cNvSpPr>
            <a:spLocks noChangeArrowheads="1"/>
          </p:cNvSpPr>
          <p:nvPr/>
        </p:nvSpPr>
        <p:spPr bwMode="auto">
          <a:xfrm>
            <a:off x="5510213" y="2419350"/>
            <a:ext cx="220345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spcBef>
                <a:spcPct val="50000"/>
              </a:spcBef>
            </a:pPr>
            <a:r>
              <a:rPr lang="en-US" altLang="en-US" sz="1800" b="1">
                <a:solidFill>
                  <a:schemeClr val="tx1"/>
                </a:solidFill>
                <a:latin typeface="Courier New" panose="02070309020205020404" pitchFamily="49" charset="0"/>
              </a:rPr>
              <a:t>IN</a:t>
            </a:r>
            <a:r>
              <a:rPr lang="en-US" altLang="en-US" sz="1800" b="1">
                <a:solidFill>
                  <a:schemeClr val="tx1"/>
                </a:solidFill>
                <a:latin typeface="Arial" panose="020B0604020202020204" pitchFamily="34" charset="0"/>
              </a:rPr>
              <a:t> parameter</a:t>
            </a:r>
          </a:p>
          <a:p>
            <a:pPr algn="l">
              <a:spcBef>
                <a:spcPct val="50000"/>
              </a:spcBef>
            </a:pPr>
            <a:r>
              <a:rPr lang="en-US" altLang="en-US" sz="1800" b="1">
                <a:solidFill>
                  <a:schemeClr val="tx1"/>
                </a:solidFill>
                <a:latin typeface="Courier New" panose="02070309020205020404" pitchFamily="49" charset="0"/>
              </a:rPr>
              <a:t>OUT</a:t>
            </a:r>
            <a:r>
              <a:rPr lang="en-US" altLang="en-US" sz="1800" b="1">
                <a:solidFill>
                  <a:schemeClr val="tx1"/>
                </a:solidFill>
                <a:latin typeface="Arial" panose="020B0604020202020204" pitchFamily="34" charset="0"/>
              </a:rPr>
              <a:t> parameter </a:t>
            </a:r>
          </a:p>
          <a:p>
            <a:pPr algn="l">
              <a:spcBef>
                <a:spcPct val="50000"/>
              </a:spcBef>
            </a:pPr>
            <a:r>
              <a:rPr lang="en-US" altLang="en-US" sz="1800" b="1">
                <a:solidFill>
                  <a:schemeClr val="tx1"/>
                </a:solidFill>
                <a:latin typeface="Courier New" panose="02070309020205020404" pitchFamily="49" charset="0"/>
              </a:rPr>
              <a:t>IN OUT</a:t>
            </a:r>
            <a:r>
              <a:rPr lang="en-US" altLang="en-US" sz="1800" b="1">
                <a:solidFill>
                  <a:schemeClr val="tx1"/>
                </a:solidFill>
                <a:latin typeface="Arial" panose="020B0604020202020204" pitchFamily="34" charset="0"/>
              </a:rPr>
              <a:t> parameter</a:t>
            </a:r>
          </a:p>
        </p:txBody>
      </p:sp>
      <p:sp>
        <p:nvSpPr>
          <p:cNvPr id="26642" name="Rectangle 18"/>
          <p:cNvSpPr>
            <a:spLocks noChangeArrowheads="1"/>
          </p:cNvSpPr>
          <p:nvPr/>
        </p:nvSpPr>
        <p:spPr bwMode="blackWhite">
          <a:xfrm>
            <a:off x="5156200" y="2865438"/>
            <a:ext cx="280988" cy="24606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09697737"/>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Creating Procedures with Parameters</a:t>
            </a:r>
          </a:p>
        </p:txBody>
      </p:sp>
      <p:sp>
        <p:nvSpPr>
          <p:cNvPr id="27651" name="Rectangle 3"/>
          <p:cNvSpPr>
            <a:spLocks noChangeArrowheads="1"/>
          </p:cNvSpPr>
          <p:nvPr/>
        </p:nvSpPr>
        <p:spPr bwMode="blackWhite">
          <a:xfrm>
            <a:off x="4627563" y="5772150"/>
            <a:ext cx="185737" cy="461963"/>
          </a:xfrm>
          <a:prstGeom prst="rect">
            <a:avLst/>
          </a:prstGeom>
          <a:solidFill>
            <a:schemeClr val="accent1"/>
          </a:solidFill>
          <a:ln w="12700">
            <a:solidFill>
              <a:schemeClr val="bg2"/>
            </a:solidFill>
            <a:miter lim="800000"/>
            <a:headEnd/>
            <a:tailEnd/>
          </a:ln>
        </p:spPr>
        <p:txBody>
          <a:bodyPr wrap="none"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latin typeface="Calibri" panose="020F0502020204030204" pitchFamily="34" charset="0"/>
            </a:endParaRPr>
          </a:p>
        </p:txBody>
      </p:sp>
      <p:sp>
        <p:nvSpPr>
          <p:cNvPr id="27652" name="Rectangle 4"/>
          <p:cNvSpPr>
            <a:spLocks noChangeArrowheads="1"/>
          </p:cNvSpPr>
          <p:nvPr/>
        </p:nvSpPr>
        <p:spPr bwMode="blackWhite">
          <a:xfrm>
            <a:off x="6127750" y="5722938"/>
            <a:ext cx="2557463" cy="881062"/>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35000"/>
              </a:spcBef>
            </a:pPr>
            <a:endParaRPr lang="en-US" altLang="en-US">
              <a:solidFill>
                <a:schemeClr val="tx1"/>
              </a:solidFill>
              <a:latin typeface="Calibri" panose="020F0502020204030204" pitchFamily="34" charset="0"/>
            </a:endParaRPr>
          </a:p>
        </p:txBody>
      </p:sp>
      <p:sp>
        <p:nvSpPr>
          <p:cNvPr id="27653" name="Rectangle 5"/>
          <p:cNvSpPr>
            <a:spLocks noChangeArrowheads="1"/>
          </p:cNvSpPr>
          <p:nvPr/>
        </p:nvSpPr>
        <p:spPr bwMode="blackWhite">
          <a:xfrm>
            <a:off x="3906838" y="5722938"/>
            <a:ext cx="2217737" cy="898525"/>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35000"/>
              </a:spcBef>
            </a:pPr>
            <a:endParaRPr lang="en-US" altLang="en-US">
              <a:solidFill>
                <a:schemeClr val="tx1"/>
              </a:solidFill>
              <a:latin typeface="Calibri" panose="020F0502020204030204" pitchFamily="34" charset="0"/>
            </a:endParaRPr>
          </a:p>
        </p:txBody>
      </p:sp>
      <p:sp>
        <p:nvSpPr>
          <p:cNvPr id="27654" name="Rectangle 6"/>
          <p:cNvSpPr>
            <a:spLocks noChangeArrowheads="1"/>
          </p:cNvSpPr>
          <p:nvPr/>
        </p:nvSpPr>
        <p:spPr bwMode="blackWhite">
          <a:xfrm>
            <a:off x="534988" y="5722938"/>
            <a:ext cx="3368675" cy="898525"/>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Can be assigned a default value</a:t>
            </a:r>
          </a:p>
        </p:txBody>
      </p:sp>
      <p:sp>
        <p:nvSpPr>
          <p:cNvPr id="27655" name="Rectangle 7"/>
          <p:cNvSpPr>
            <a:spLocks noChangeArrowheads="1"/>
          </p:cNvSpPr>
          <p:nvPr/>
        </p:nvSpPr>
        <p:spPr bwMode="blackWhite">
          <a:xfrm>
            <a:off x="6127750" y="4476750"/>
            <a:ext cx="2557463" cy="1243013"/>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endParaRPr lang="en-US" altLang="en-US">
              <a:solidFill>
                <a:schemeClr val="tx1"/>
              </a:solidFill>
              <a:latin typeface="Calibri" panose="020F0502020204030204" pitchFamily="34" charset="0"/>
            </a:endParaRPr>
          </a:p>
        </p:txBody>
      </p:sp>
      <p:sp>
        <p:nvSpPr>
          <p:cNvPr id="27656" name="Rectangle 8"/>
          <p:cNvSpPr>
            <a:spLocks noChangeArrowheads="1"/>
          </p:cNvSpPr>
          <p:nvPr/>
        </p:nvSpPr>
        <p:spPr bwMode="blackWhite">
          <a:xfrm>
            <a:off x="3906838" y="4476750"/>
            <a:ext cx="2217737" cy="1243013"/>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endParaRPr lang="en-US" altLang="en-US">
              <a:solidFill>
                <a:schemeClr val="tx1"/>
              </a:solidFill>
              <a:latin typeface="Calibri" panose="020F0502020204030204" pitchFamily="34" charset="0"/>
            </a:endParaRPr>
          </a:p>
        </p:txBody>
      </p:sp>
      <p:sp>
        <p:nvSpPr>
          <p:cNvPr id="27657" name="Rectangle 9"/>
          <p:cNvSpPr>
            <a:spLocks noChangeArrowheads="1"/>
          </p:cNvSpPr>
          <p:nvPr/>
        </p:nvSpPr>
        <p:spPr bwMode="blackWhite">
          <a:xfrm>
            <a:off x="534988" y="4476750"/>
            <a:ext cx="3368675" cy="1243013"/>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Actual parameter can be a literal, expression, constant, or initialized variable</a:t>
            </a:r>
          </a:p>
        </p:txBody>
      </p:sp>
      <p:sp>
        <p:nvSpPr>
          <p:cNvPr id="27658" name="Rectangle 10"/>
          <p:cNvSpPr>
            <a:spLocks noChangeArrowheads="1"/>
          </p:cNvSpPr>
          <p:nvPr/>
        </p:nvSpPr>
        <p:spPr bwMode="blackWhite">
          <a:xfrm>
            <a:off x="6127750" y="3808413"/>
            <a:ext cx="2557463" cy="665162"/>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Initialized variable</a:t>
            </a:r>
          </a:p>
        </p:txBody>
      </p:sp>
      <p:sp>
        <p:nvSpPr>
          <p:cNvPr id="27659" name="Rectangle 11"/>
          <p:cNvSpPr>
            <a:spLocks noChangeArrowheads="1"/>
          </p:cNvSpPr>
          <p:nvPr/>
        </p:nvSpPr>
        <p:spPr bwMode="blackWhite">
          <a:xfrm>
            <a:off x="3906838" y="3808413"/>
            <a:ext cx="2217737" cy="665162"/>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Uninitialized variable	</a:t>
            </a:r>
          </a:p>
        </p:txBody>
      </p:sp>
      <p:sp>
        <p:nvSpPr>
          <p:cNvPr id="27660" name="Rectangle 12"/>
          <p:cNvSpPr>
            <a:spLocks noChangeArrowheads="1"/>
          </p:cNvSpPr>
          <p:nvPr/>
        </p:nvSpPr>
        <p:spPr bwMode="blackWhite">
          <a:xfrm>
            <a:off x="534988" y="3808413"/>
            <a:ext cx="3368675" cy="665162"/>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Formal parameter acts as a constant</a:t>
            </a:r>
          </a:p>
        </p:txBody>
      </p:sp>
      <p:sp>
        <p:nvSpPr>
          <p:cNvPr id="27661" name="Rectangle 13"/>
          <p:cNvSpPr>
            <a:spLocks noChangeArrowheads="1"/>
          </p:cNvSpPr>
          <p:nvPr/>
        </p:nvSpPr>
        <p:spPr bwMode="blackWhite">
          <a:xfrm>
            <a:off x="6127750" y="2455863"/>
            <a:ext cx="2557463" cy="1349375"/>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Passed into subprogram; returned to calling environment</a:t>
            </a:r>
          </a:p>
        </p:txBody>
      </p:sp>
      <p:sp>
        <p:nvSpPr>
          <p:cNvPr id="27662" name="Rectangle 14"/>
          <p:cNvSpPr>
            <a:spLocks noChangeArrowheads="1"/>
          </p:cNvSpPr>
          <p:nvPr/>
        </p:nvSpPr>
        <p:spPr bwMode="blackWhite">
          <a:xfrm>
            <a:off x="3906838" y="2455863"/>
            <a:ext cx="2217737" cy="1349375"/>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Returned to calling environment</a:t>
            </a:r>
          </a:p>
          <a:p>
            <a:pPr algn="l">
              <a:lnSpc>
                <a:spcPct val="95000"/>
              </a:lnSpc>
              <a:spcBef>
                <a:spcPct val="40000"/>
              </a:spcBef>
            </a:pPr>
            <a:endParaRPr lang="en-US" altLang="en-US" sz="2000" b="1">
              <a:solidFill>
                <a:schemeClr val="tx1"/>
              </a:solidFill>
              <a:latin typeface="Calibri" panose="020F0502020204030204" pitchFamily="34" charset="0"/>
            </a:endParaRPr>
          </a:p>
        </p:txBody>
      </p:sp>
      <p:sp>
        <p:nvSpPr>
          <p:cNvPr id="27663" name="Rectangle 15"/>
          <p:cNvSpPr>
            <a:spLocks noChangeArrowheads="1"/>
          </p:cNvSpPr>
          <p:nvPr/>
        </p:nvSpPr>
        <p:spPr bwMode="blackWhite">
          <a:xfrm>
            <a:off x="534988" y="2455863"/>
            <a:ext cx="3368675" cy="1349375"/>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Value is passed into subprogram</a:t>
            </a:r>
          </a:p>
          <a:p>
            <a:pPr algn="l">
              <a:lnSpc>
                <a:spcPct val="95000"/>
              </a:lnSpc>
              <a:spcBef>
                <a:spcPct val="40000"/>
              </a:spcBef>
            </a:pPr>
            <a:endParaRPr lang="en-US" altLang="en-US" sz="2000" b="1">
              <a:solidFill>
                <a:schemeClr val="tx1"/>
              </a:solidFill>
              <a:latin typeface="Calibri" panose="020F0502020204030204" pitchFamily="34" charset="0"/>
            </a:endParaRPr>
          </a:p>
        </p:txBody>
      </p:sp>
      <p:sp>
        <p:nvSpPr>
          <p:cNvPr id="27664" name="Rectangle 16"/>
          <p:cNvSpPr>
            <a:spLocks noChangeArrowheads="1"/>
          </p:cNvSpPr>
          <p:nvPr/>
        </p:nvSpPr>
        <p:spPr bwMode="blackWhite">
          <a:xfrm>
            <a:off x="6127750" y="1998663"/>
            <a:ext cx="2557463" cy="454025"/>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endParaRPr lang="en-US" altLang="en-US">
              <a:solidFill>
                <a:schemeClr val="tx1"/>
              </a:solidFill>
              <a:latin typeface="Calibri" panose="020F0502020204030204" pitchFamily="34" charset="0"/>
            </a:endParaRPr>
          </a:p>
        </p:txBody>
      </p:sp>
      <p:sp>
        <p:nvSpPr>
          <p:cNvPr id="27665" name="Rectangle 17"/>
          <p:cNvSpPr>
            <a:spLocks noChangeArrowheads="1"/>
          </p:cNvSpPr>
          <p:nvPr/>
        </p:nvSpPr>
        <p:spPr bwMode="blackWhite">
          <a:xfrm>
            <a:off x="3906838" y="1998663"/>
            <a:ext cx="2217737" cy="454025"/>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endParaRPr lang="en-US" altLang="en-US">
              <a:solidFill>
                <a:schemeClr val="tx1"/>
              </a:solidFill>
              <a:latin typeface="Calibri" panose="020F0502020204030204" pitchFamily="34" charset="0"/>
            </a:endParaRPr>
          </a:p>
        </p:txBody>
      </p:sp>
      <p:sp>
        <p:nvSpPr>
          <p:cNvPr id="27666" name="Rectangle 18"/>
          <p:cNvSpPr>
            <a:spLocks noChangeArrowheads="1"/>
          </p:cNvSpPr>
          <p:nvPr/>
        </p:nvSpPr>
        <p:spPr bwMode="blackWhite">
          <a:xfrm>
            <a:off x="534988" y="1998663"/>
            <a:ext cx="3368675" cy="454025"/>
          </a:xfrm>
          <a:prstGeom prst="rect">
            <a:avLst/>
          </a:prstGeom>
          <a:solidFill>
            <a:schemeClr val="accent1"/>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35000"/>
              </a:spcBef>
            </a:pPr>
            <a:r>
              <a:rPr lang="en-US" altLang="en-US" sz="2000" b="1">
                <a:solidFill>
                  <a:schemeClr val="tx1"/>
                </a:solidFill>
                <a:latin typeface="Calibri" panose="020F0502020204030204" pitchFamily="34" charset="0"/>
              </a:rPr>
              <a:t>Default mode</a:t>
            </a:r>
          </a:p>
        </p:txBody>
      </p:sp>
      <p:sp>
        <p:nvSpPr>
          <p:cNvPr id="27667" name="Rectangle 19"/>
          <p:cNvSpPr>
            <a:spLocks noChangeArrowheads="1"/>
          </p:cNvSpPr>
          <p:nvPr/>
        </p:nvSpPr>
        <p:spPr bwMode="blackWhite">
          <a:xfrm>
            <a:off x="6127750" y="1619250"/>
            <a:ext cx="2557463" cy="376238"/>
          </a:xfrm>
          <a:prstGeom prst="rect">
            <a:avLst/>
          </a:prstGeom>
          <a:solidFill>
            <a:schemeClr val="accent2"/>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nSpc>
                <a:spcPct val="95000"/>
              </a:lnSpc>
              <a:spcBef>
                <a:spcPct val="35000"/>
              </a:spcBef>
            </a:pPr>
            <a:r>
              <a:rPr lang="en-US" altLang="en-US" sz="2000" b="1">
                <a:solidFill>
                  <a:schemeClr val="bg1"/>
                </a:solidFill>
                <a:latin typeface="Calibri" panose="020F0502020204030204" pitchFamily="34" charset="0"/>
              </a:rPr>
              <a:t>IN OUT</a:t>
            </a:r>
          </a:p>
        </p:txBody>
      </p:sp>
      <p:sp>
        <p:nvSpPr>
          <p:cNvPr id="27668" name="Rectangle 20"/>
          <p:cNvSpPr>
            <a:spLocks noChangeArrowheads="1"/>
          </p:cNvSpPr>
          <p:nvPr/>
        </p:nvSpPr>
        <p:spPr bwMode="blackWhite">
          <a:xfrm>
            <a:off x="3906838" y="1619250"/>
            <a:ext cx="2217737" cy="376238"/>
          </a:xfrm>
          <a:prstGeom prst="rect">
            <a:avLst/>
          </a:prstGeom>
          <a:solidFill>
            <a:schemeClr val="accent2"/>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nSpc>
                <a:spcPct val="95000"/>
              </a:lnSpc>
              <a:spcBef>
                <a:spcPct val="35000"/>
              </a:spcBef>
            </a:pPr>
            <a:r>
              <a:rPr lang="en-US" altLang="en-US" sz="2000" b="1">
                <a:solidFill>
                  <a:schemeClr val="bg1"/>
                </a:solidFill>
                <a:latin typeface="Calibri" panose="020F0502020204030204" pitchFamily="34" charset="0"/>
              </a:rPr>
              <a:t>OUT</a:t>
            </a:r>
          </a:p>
        </p:txBody>
      </p:sp>
      <p:sp>
        <p:nvSpPr>
          <p:cNvPr id="27669" name="Rectangle 21"/>
          <p:cNvSpPr>
            <a:spLocks noChangeArrowheads="1"/>
          </p:cNvSpPr>
          <p:nvPr/>
        </p:nvSpPr>
        <p:spPr bwMode="blackWhite">
          <a:xfrm>
            <a:off x="534988" y="1619250"/>
            <a:ext cx="3368675" cy="376238"/>
          </a:xfrm>
          <a:prstGeom prst="rect">
            <a:avLst/>
          </a:prstGeom>
          <a:solidFill>
            <a:schemeClr val="accent2"/>
          </a:solidFill>
          <a:ln w="12700">
            <a:solidFill>
              <a:schemeClr val="bg2"/>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nSpc>
                <a:spcPct val="95000"/>
              </a:lnSpc>
              <a:spcBef>
                <a:spcPct val="35000"/>
              </a:spcBef>
            </a:pPr>
            <a:r>
              <a:rPr lang="en-US" altLang="en-US" sz="2000" b="1">
                <a:solidFill>
                  <a:schemeClr val="bg1"/>
                </a:solidFill>
                <a:latin typeface="Calibri" panose="020F0502020204030204" pitchFamily="34" charset="0"/>
              </a:rPr>
              <a:t>IN</a:t>
            </a:r>
          </a:p>
        </p:txBody>
      </p:sp>
      <p:sp>
        <p:nvSpPr>
          <p:cNvPr id="27670" name="Line 22"/>
          <p:cNvSpPr>
            <a:spLocks noChangeShapeType="1"/>
          </p:cNvSpPr>
          <p:nvPr/>
        </p:nvSpPr>
        <p:spPr bwMode="blackWhite">
          <a:xfrm>
            <a:off x="533400" y="1617663"/>
            <a:ext cx="8153400"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1" name="Line 23"/>
          <p:cNvSpPr>
            <a:spLocks noChangeShapeType="1"/>
          </p:cNvSpPr>
          <p:nvPr/>
        </p:nvSpPr>
        <p:spPr bwMode="blackWhite">
          <a:xfrm>
            <a:off x="533400" y="1997075"/>
            <a:ext cx="815340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2" name="Line 24"/>
          <p:cNvSpPr>
            <a:spLocks noChangeShapeType="1"/>
          </p:cNvSpPr>
          <p:nvPr/>
        </p:nvSpPr>
        <p:spPr bwMode="blackWhite">
          <a:xfrm>
            <a:off x="533400" y="2454275"/>
            <a:ext cx="815340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3" name="Line 25"/>
          <p:cNvSpPr>
            <a:spLocks noChangeShapeType="1"/>
          </p:cNvSpPr>
          <p:nvPr/>
        </p:nvSpPr>
        <p:spPr bwMode="blackWhite">
          <a:xfrm>
            <a:off x="533400" y="3806825"/>
            <a:ext cx="815340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4" name="Line 26"/>
          <p:cNvSpPr>
            <a:spLocks noChangeShapeType="1"/>
          </p:cNvSpPr>
          <p:nvPr/>
        </p:nvSpPr>
        <p:spPr bwMode="blackWhite">
          <a:xfrm>
            <a:off x="533400" y="4475163"/>
            <a:ext cx="815340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5" name="Line 27"/>
          <p:cNvSpPr>
            <a:spLocks noChangeShapeType="1"/>
          </p:cNvSpPr>
          <p:nvPr/>
        </p:nvSpPr>
        <p:spPr bwMode="blackWhite">
          <a:xfrm>
            <a:off x="533400" y="1617663"/>
            <a:ext cx="0" cy="4772025"/>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6" name="Line 28"/>
          <p:cNvSpPr>
            <a:spLocks noChangeShapeType="1"/>
          </p:cNvSpPr>
          <p:nvPr/>
        </p:nvSpPr>
        <p:spPr bwMode="blackWhite">
          <a:xfrm>
            <a:off x="3905250" y="1617663"/>
            <a:ext cx="0" cy="4772025"/>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7" name="Line 29"/>
          <p:cNvSpPr>
            <a:spLocks noChangeShapeType="1"/>
          </p:cNvSpPr>
          <p:nvPr/>
        </p:nvSpPr>
        <p:spPr bwMode="blackWhite">
          <a:xfrm>
            <a:off x="8686800" y="1617663"/>
            <a:ext cx="0" cy="4772025"/>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8" name="Line 30"/>
          <p:cNvSpPr>
            <a:spLocks noChangeShapeType="1"/>
          </p:cNvSpPr>
          <p:nvPr/>
        </p:nvSpPr>
        <p:spPr bwMode="blackWhite">
          <a:xfrm>
            <a:off x="533400" y="5721350"/>
            <a:ext cx="815340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79" name="Rectangle 31"/>
          <p:cNvSpPr>
            <a:spLocks noChangeArrowheads="1"/>
          </p:cNvSpPr>
          <p:nvPr/>
        </p:nvSpPr>
        <p:spPr bwMode="blackWhite">
          <a:xfrm>
            <a:off x="3875088" y="2016125"/>
            <a:ext cx="23161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lnSpc>
                <a:spcPct val="95000"/>
              </a:lnSpc>
              <a:spcBef>
                <a:spcPct val="40000"/>
              </a:spcBef>
            </a:pPr>
            <a:r>
              <a:rPr lang="en-US" altLang="en-US" sz="2000" b="1">
                <a:solidFill>
                  <a:schemeClr val="tx1"/>
                </a:solidFill>
                <a:latin typeface="Calibri" panose="020F0502020204030204" pitchFamily="34" charset="0"/>
              </a:rPr>
              <a:t>Must be specified</a:t>
            </a:r>
          </a:p>
        </p:txBody>
      </p:sp>
      <p:sp>
        <p:nvSpPr>
          <p:cNvPr id="27680" name="Rectangle 32"/>
          <p:cNvSpPr>
            <a:spLocks noChangeArrowheads="1"/>
          </p:cNvSpPr>
          <p:nvPr/>
        </p:nvSpPr>
        <p:spPr bwMode="blackWhite">
          <a:xfrm>
            <a:off x="3835400" y="4575175"/>
            <a:ext cx="238601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lnSpc>
                <a:spcPct val="95000"/>
              </a:lnSpc>
              <a:spcBef>
                <a:spcPct val="40000"/>
              </a:spcBef>
            </a:pPr>
            <a:r>
              <a:rPr lang="en-US" altLang="en-US" sz="2000" b="1">
                <a:solidFill>
                  <a:schemeClr val="tx1"/>
                </a:solidFill>
                <a:latin typeface="Calibri" panose="020F0502020204030204" pitchFamily="34" charset="0"/>
              </a:rPr>
              <a:t>Must be a variable</a:t>
            </a:r>
          </a:p>
        </p:txBody>
      </p:sp>
      <p:sp>
        <p:nvSpPr>
          <p:cNvPr id="27681" name="Rectangle 33"/>
          <p:cNvSpPr>
            <a:spLocks noChangeArrowheads="1"/>
          </p:cNvSpPr>
          <p:nvPr/>
        </p:nvSpPr>
        <p:spPr bwMode="blackWhite">
          <a:xfrm>
            <a:off x="6211888" y="2052638"/>
            <a:ext cx="23161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lnSpc>
                <a:spcPct val="95000"/>
              </a:lnSpc>
              <a:spcBef>
                <a:spcPct val="40000"/>
              </a:spcBef>
            </a:pPr>
            <a:r>
              <a:rPr lang="en-US" altLang="en-US" sz="2000" b="1">
                <a:solidFill>
                  <a:schemeClr val="tx1"/>
                </a:solidFill>
                <a:latin typeface="Calibri" panose="020F0502020204030204" pitchFamily="34" charset="0"/>
              </a:rPr>
              <a:t>Must be specified</a:t>
            </a:r>
          </a:p>
        </p:txBody>
      </p:sp>
      <p:sp>
        <p:nvSpPr>
          <p:cNvPr id="27682" name="Rectangle 34"/>
          <p:cNvSpPr>
            <a:spLocks noChangeArrowheads="1"/>
          </p:cNvSpPr>
          <p:nvPr/>
        </p:nvSpPr>
        <p:spPr bwMode="blackWhite">
          <a:xfrm>
            <a:off x="6156325" y="4592638"/>
            <a:ext cx="2386013"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sz="2400">
                <a:solidFill>
                  <a:schemeClr val="accent2"/>
                </a:solidFill>
                <a:latin typeface="Times New Roman" panose="02020603050405020304" pitchFamily="18" charset="0"/>
              </a:defRPr>
            </a:lvl1pPr>
            <a:lvl2pPr marL="742950" indent="-285750" defTabSz="822325">
              <a:defRPr sz="2400">
                <a:solidFill>
                  <a:schemeClr val="accent2"/>
                </a:solidFill>
                <a:latin typeface="Times New Roman" panose="02020603050405020304" pitchFamily="18" charset="0"/>
              </a:defRPr>
            </a:lvl2pPr>
            <a:lvl3pPr marL="1143000" indent="-228600" defTabSz="822325">
              <a:defRPr sz="2400">
                <a:solidFill>
                  <a:schemeClr val="accent2"/>
                </a:solidFill>
                <a:latin typeface="Times New Roman" panose="02020603050405020304" pitchFamily="18" charset="0"/>
              </a:defRPr>
            </a:lvl3pPr>
            <a:lvl4pPr marL="1600200" indent="-228600" defTabSz="822325">
              <a:defRPr sz="2400">
                <a:solidFill>
                  <a:schemeClr val="accent2"/>
                </a:solidFill>
                <a:latin typeface="Times New Roman" panose="02020603050405020304" pitchFamily="18" charset="0"/>
              </a:defRPr>
            </a:lvl4pPr>
            <a:lvl5pPr marL="2057400" indent="-228600" defTabSz="822325">
              <a:defRPr sz="2400">
                <a:solidFill>
                  <a:schemeClr val="accent2"/>
                </a:solidFill>
                <a:latin typeface="Times New Roman" panose="02020603050405020304" pitchFamily="18" charset="0"/>
              </a:defRPr>
            </a:lvl5pPr>
            <a:lvl6pPr marL="25146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822325" eaLnBrk="0" fontAlgn="base" hangingPunct="0">
              <a:spcBef>
                <a:spcPct val="0"/>
              </a:spcBef>
              <a:spcAft>
                <a:spcPct val="0"/>
              </a:spcAft>
              <a:defRPr sz="2400">
                <a:solidFill>
                  <a:schemeClr val="accent2"/>
                </a:solidFill>
                <a:latin typeface="Times New Roman" panose="02020603050405020304" pitchFamily="18" charset="0"/>
              </a:defRPr>
            </a:lvl9pPr>
          </a:lstStyle>
          <a:p>
            <a:pPr>
              <a:lnSpc>
                <a:spcPct val="95000"/>
              </a:lnSpc>
              <a:spcBef>
                <a:spcPct val="40000"/>
              </a:spcBef>
            </a:pPr>
            <a:r>
              <a:rPr lang="en-US" altLang="en-US" sz="2000" b="1">
                <a:solidFill>
                  <a:schemeClr val="tx1"/>
                </a:solidFill>
                <a:latin typeface="Calibri" panose="020F0502020204030204" pitchFamily="34" charset="0"/>
              </a:rPr>
              <a:t>Must be a variable</a:t>
            </a:r>
          </a:p>
        </p:txBody>
      </p:sp>
      <p:sp>
        <p:nvSpPr>
          <p:cNvPr id="27683" name="Rectangle 35"/>
          <p:cNvSpPr>
            <a:spLocks noChangeArrowheads="1"/>
          </p:cNvSpPr>
          <p:nvPr/>
        </p:nvSpPr>
        <p:spPr bwMode="blackWhite">
          <a:xfrm>
            <a:off x="3913188" y="5735638"/>
            <a:ext cx="2233612" cy="884237"/>
          </a:xfrm>
          <a:prstGeom prst="rect">
            <a:avLst/>
          </a:prstGeom>
          <a:solidFill>
            <a:schemeClr val="accent1"/>
          </a:solidFill>
          <a:ln w="12700">
            <a:solidFill>
              <a:schemeClr val="bg1"/>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Cannot be assigned</a:t>
            </a:r>
          </a:p>
          <a:p>
            <a:pPr algn="l">
              <a:lnSpc>
                <a:spcPct val="45000"/>
              </a:lnSpc>
              <a:spcBef>
                <a:spcPct val="40000"/>
              </a:spcBef>
            </a:pPr>
            <a:r>
              <a:rPr lang="en-US" altLang="en-US" sz="2000" b="1">
                <a:solidFill>
                  <a:schemeClr val="tx1"/>
                </a:solidFill>
                <a:latin typeface="Calibri" panose="020F0502020204030204" pitchFamily="34" charset="0"/>
              </a:rPr>
              <a:t>a default value</a:t>
            </a:r>
          </a:p>
        </p:txBody>
      </p:sp>
      <p:sp>
        <p:nvSpPr>
          <p:cNvPr id="27684" name="Rectangle 36"/>
          <p:cNvSpPr>
            <a:spLocks noChangeArrowheads="1"/>
          </p:cNvSpPr>
          <p:nvPr/>
        </p:nvSpPr>
        <p:spPr bwMode="blackWhite">
          <a:xfrm>
            <a:off x="6142038" y="5729288"/>
            <a:ext cx="2540000" cy="884237"/>
          </a:xfrm>
          <a:prstGeom prst="rect">
            <a:avLst/>
          </a:prstGeom>
          <a:solidFill>
            <a:schemeClr val="accent1"/>
          </a:solidFill>
          <a:ln w="12700">
            <a:solidFill>
              <a:schemeClr val="bg1"/>
            </a:solidFill>
            <a:miter lim="800000"/>
            <a:headEnd/>
            <a:tailEnd/>
          </a:ln>
        </p:spPr>
        <p:txBody>
          <a:bodyPr lIns="92075" tIns="46038" rIns="92075" bIns="46038"/>
          <a:lstStyle>
            <a:lvl1pPr defTabSz="346075">
              <a:tabLst>
                <a:tab pos="571500" algn="l"/>
              </a:tabLst>
              <a:defRPr sz="2400">
                <a:solidFill>
                  <a:schemeClr val="accent2"/>
                </a:solidFill>
                <a:latin typeface="Times New Roman" panose="02020603050405020304" pitchFamily="18" charset="0"/>
              </a:defRPr>
            </a:lvl1pPr>
            <a:lvl2pPr marL="742950" indent="-285750" defTabSz="346075">
              <a:tabLst>
                <a:tab pos="571500" algn="l"/>
              </a:tabLst>
              <a:defRPr sz="2400">
                <a:solidFill>
                  <a:schemeClr val="accent2"/>
                </a:solidFill>
                <a:latin typeface="Times New Roman" panose="02020603050405020304" pitchFamily="18" charset="0"/>
              </a:defRPr>
            </a:lvl2pPr>
            <a:lvl3pPr marL="1143000" indent="-228600" defTabSz="346075">
              <a:tabLst>
                <a:tab pos="571500" algn="l"/>
              </a:tabLst>
              <a:defRPr sz="2400">
                <a:solidFill>
                  <a:schemeClr val="accent2"/>
                </a:solidFill>
                <a:latin typeface="Times New Roman" panose="02020603050405020304" pitchFamily="18" charset="0"/>
              </a:defRPr>
            </a:lvl3pPr>
            <a:lvl4pPr marL="1600200" indent="-228600" defTabSz="346075">
              <a:tabLst>
                <a:tab pos="571500" algn="l"/>
              </a:tabLst>
              <a:defRPr sz="2400">
                <a:solidFill>
                  <a:schemeClr val="accent2"/>
                </a:solidFill>
                <a:latin typeface="Times New Roman" panose="02020603050405020304" pitchFamily="18" charset="0"/>
              </a:defRPr>
            </a:lvl4pPr>
            <a:lvl5pPr marL="2057400" indent="-228600" defTabSz="346075">
              <a:tabLst>
                <a:tab pos="571500" algn="l"/>
              </a:tabLst>
              <a:defRPr sz="2400">
                <a:solidFill>
                  <a:schemeClr val="accent2"/>
                </a:solidFill>
                <a:latin typeface="Times New Roman" panose="02020603050405020304" pitchFamily="18" charset="0"/>
              </a:defRPr>
            </a:lvl5pPr>
            <a:lvl6pPr marL="25146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6pPr>
            <a:lvl7pPr marL="29718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7pPr>
            <a:lvl8pPr marL="34290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8pPr>
            <a:lvl9pPr marL="3886200" indent="-228600" algn="ctr" defTabSz="346075" eaLnBrk="0" fontAlgn="base" hangingPunct="0">
              <a:spcBef>
                <a:spcPct val="0"/>
              </a:spcBef>
              <a:spcAft>
                <a:spcPct val="0"/>
              </a:spcAft>
              <a:tabLst>
                <a:tab pos="571500" algn="l"/>
              </a:tabLst>
              <a:defRPr sz="2400">
                <a:solidFill>
                  <a:schemeClr val="accent2"/>
                </a:solidFill>
                <a:latin typeface="Times New Roman" panose="02020603050405020304" pitchFamily="18" charset="0"/>
              </a:defRPr>
            </a:lvl9pPr>
          </a:lstStyle>
          <a:p>
            <a:pPr algn="l">
              <a:lnSpc>
                <a:spcPct val="95000"/>
              </a:lnSpc>
              <a:spcBef>
                <a:spcPct val="40000"/>
              </a:spcBef>
            </a:pPr>
            <a:r>
              <a:rPr lang="en-US" altLang="en-US" sz="2000" b="1">
                <a:solidFill>
                  <a:schemeClr val="tx1"/>
                </a:solidFill>
                <a:latin typeface="Calibri" panose="020F0502020204030204" pitchFamily="34" charset="0"/>
              </a:rPr>
              <a:t>Cannot be assigned</a:t>
            </a:r>
          </a:p>
          <a:p>
            <a:pPr algn="l">
              <a:lnSpc>
                <a:spcPct val="35000"/>
              </a:lnSpc>
              <a:spcBef>
                <a:spcPct val="40000"/>
              </a:spcBef>
            </a:pPr>
            <a:r>
              <a:rPr lang="en-US" altLang="en-US" sz="2000" b="1">
                <a:solidFill>
                  <a:schemeClr val="tx1"/>
                </a:solidFill>
                <a:latin typeface="Calibri" panose="020F0502020204030204" pitchFamily="34" charset="0"/>
              </a:rPr>
              <a:t>a default value</a:t>
            </a:r>
          </a:p>
        </p:txBody>
      </p:sp>
    </p:spTree>
    <p:extLst>
      <p:ext uri="{BB962C8B-B14F-4D97-AF65-F5344CB8AC3E}">
        <p14:creationId xmlns:p14="http://schemas.microsoft.com/office/powerpoint/2010/main" val="342790849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altLang="en-US" smtClean="0">
                <a:latin typeface="Courier New" panose="02070309020205020404" pitchFamily="49" charset="0"/>
              </a:rPr>
              <a:t>IN</a:t>
            </a:r>
            <a:r>
              <a:rPr lang="en-US" altLang="en-US" smtClean="0"/>
              <a:t> Parameters: Example</a:t>
            </a:r>
          </a:p>
        </p:txBody>
      </p:sp>
      <p:sp>
        <p:nvSpPr>
          <p:cNvPr id="28675" name="Rectangle 3"/>
          <p:cNvSpPr>
            <a:spLocks noChangeArrowheads="1"/>
          </p:cNvSpPr>
          <p:nvPr/>
        </p:nvSpPr>
        <p:spPr bwMode="blackWhite">
          <a:xfrm>
            <a:off x="1425575" y="1876425"/>
            <a:ext cx="2538413" cy="841375"/>
          </a:xfrm>
          <a:prstGeom prst="rect">
            <a:avLst/>
          </a:prstGeom>
          <a:solidFill>
            <a:srgbClr val="FF9BCE"/>
          </a:solidFill>
          <a:ln w="25400">
            <a:solidFill>
              <a:schemeClr val="bg2"/>
            </a:solidFill>
            <a:miter lim="800000"/>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8676" name="Rectangle 4"/>
          <p:cNvSpPr>
            <a:spLocks noChangeArrowheads="1"/>
          </p:cNvSpPr>
          <p:nvPr/>
        </p:nvSpPr>
        <p:spPr bwMode="blackWhite">
          <a:xfrm>
            <a:off x="5276850" y="1876425"/>
            <a:ext cx="2538413" cy="841375"/>
          </a:xfrm>
          <a:prstGeom prst="rect">
            <a:avLst/>
          </a:prstGeom>
          <a:gradFill rotWithShape="0">
            <a:gsLst>
              <a:gs pos="0">
                <a:srgbClr val="FF9900"/>
              </a:gs>
              <a:gs pos="100000">
                <a:srgbClr val="E589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8677" name="Rectangle 5"/>
          <p:cNvSpPr>
            <a:spLocks noChangeArrowheads="1"/>
          </p:cNvSpPr>
          <p:nvPr/>
        </p:nvSpPr>
        <p:spPr bwMode="blackWhite">
          <a:xfrm>
            <a:off x="5456238" y="2133600"/>
            <a:ext cx="1141412" cy="327025"/>
          </a:xfrm>
          <a:prstGeom prst="rect">
            <a:avLst/>
          </a:prstGeom>
          <a:gradFill rotWithShape="0">
            <a:gsLst>
              <a:gs pos="0">
                <a:srgbClr val="008080"/>
              </a:gs>
              <a:gs pos="100000">
                <a:srgbClr val="007373"/>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8678" name="Rectangle 6"/>
          <p:cNvSpPr>
            <a:spLocks noChangeArrowheads="1"/>
          </p:cNvSpPr>
          <p:nvPr/>
        </p:nvSpPr>
        <p:spPr bwMode="auto">
          <a:xfrm>
            <a:off x="6751638" y="2036763"/>
            <a:ext cx="9048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b="1">
                <a:solidFill>
                  <a:schemeClr val="tx1"/>
                </a:solidFill>
                <a:latin typeface="Courier New" panose="02070309020205020404" pitchFamily="49" charset="0"/>
              </a:rPr>
              <a:t>p_id</a:t>
            </a:r>
          </a:p>
        </p:txBody>
      </p:sp>
      <p:sp>
        <p:nvSpPr>
          <p:cNvPr id="28679" name="Line 7"/>
          <p:cNvSpPr>
            <a:spLocks noChangeShapeType="1"/>
          </p:cNvSpPr>
          <p:nvPr/>
        </p:nvSpPr>
        <p:spPr bwMode="auto">
          <a:xfrm>
            <a:off x="3517900" y="2309813"/>
            <a:ext cx="191452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8680" name="Rectangle 8"/>
          <p:cNvSpPr>
            <a:spLocks noChangeArrowheads="1"/>
          </p:cNvSpPr>
          <p:nvPr/>
        </p:nvSpPr>
        <p:spPr bwMode="blackWhite">
          <a:xfrm>
            <a:off x="2414588" y="2116138"/>
            <a:ext cx="1141412" cy="361950"/>
          </a:xfrm>
          <a:prstGeom prst="rect">
            <a:avLst/>
          </a:prstGeom>
          <a:gradFill rotWithShape="0">
            <a:gsLst>
              <a:gs pos="0">
                <a:srgbClr val="008080"/>
              </a:gs>
              <a:gs pos="100000">
                <a:srgbClr val="007373"/>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8681" name="Rectangle 9"/>
          <p:cNvSpPr>
            <a:spLocks noChangeArrowheads="1"/>
          </p:cNvSpPr>
          <p:nvPr/>
        </p:nvSpPr>
        <p:spPr bwMode="auto">
          <a:xfrm>
            <a:off x="2641600" y="2070100"/>
            <a:ext cx="6810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b="1">
                <a:solidFill>
                  <a:schemeClr val="tx1"/>
                </a:solidFill>
                <a:latin typeface="Arial" panose="020B0604020202020204" pitchFamily="34" charset="0"/>
              </a:rPr>
              <a:t>176</a:t>
            </a:r>
          </a:p>
        </p:txBody>
      </p:sp>
      <p:sp>
        <p:nvSpPr>
          <p:cNvPr id="28682" name="Rectangle 10"/>
          <p:cNvSpPr>
            <a:spLocks noChangeArrowheads="1"/>
          </p:cNvSpPr>
          <p:nvPr/>
        </p:nvSpPr>
        <p:spPr bwMode="blackWhite">
          <a:xfrm>
            <a:off x="985838" y="3122613"/>
            <a:ext cx="6829425" cy="25463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r>
              <a:rPr lang="en-US" altLang="en-US" sz="1800" b="1">
                <a:solidFill>
                  <a:schemeClr val="tx1"/>
                </a:solidFill>
                <a:latin typeface="Courier New" panose="02070309020205020404" pitchFamily="49" charset="0"/>
              </a:rPr>
              <a:t>CREATE OR REPLACE PROCEDURE raise_salary</a:t>
            </a:r>
          </a:p>
          <a:p>
            <a:pPr algn="l"/>
            <a:r>
              <a:rPr lang="en-US" altLang="en-US" sz="1800" b="1">
                <a:solidFill>
                  <a:schemeClr val="tx1"/>
                </a:solidFill>
                <a:latin typeface="Courier New" panose="02070309020205020404" pitchFamily="49" charset="0"/>
              </a:rPr>
              <a:t>  (p_id IN employees.employee_id%TYPE)</a:t>
            </a:r>
          </a:p>
          <a:p>
            <a:pPr algn="l"/>
            <a:r>
              <a:rPr lang="en-US" altLang="en-US" sz="1800" b="1">
                <a:solidFill>
                  <a:schemeClr val="tx1"/>
                </a:solidFill>
                <a:latin typeface="Courier New" panose="02070309020205020404" pitchFamily="49" charset="0"/>
              </a:rPr>
              <a:t>IS</a:t>
            </a:r>
          </a:p>
          <a:p>
            <a:pPr algn="l"/>
            <a:r>
              <a:rPr lang="en-US" altLang="en-US" sz="1800" b="1">
                <a:solidFill>
                  <a:schemeClr val="tx1"/>
                </a:solidFill>
                <a:latin typeface="Courier New" panose="02070309020205020404" pitchFamily="49" charset="0"/>
              </a:rPr>
              <a:t>BEGIN</a:t>
            </a:r>
          </a:p>
          <a:p>
            <a:pPr algn="l"/>
            <a:r>
              <a:rPr lang="en-US" altLang="en-US" sz="1800" b="1">
                <a:solidFill>
                  <a:schemeClr val="tx1"/>
                </a:solidFill>
                <a:latin typeface="Courier New" panose="02070309020205020404" pitchFamily="49" charset="0"/>
              </a:rPr>
              <a:t>  UPDATE employees</a:t>
            </a:r>
          </a:p>
          <a:p>
            <a:pPr algn="l"/>
            <a:r>
              <a:rPr lang="en-US" altLang="en-US" sz="1800" b="1">
                <a:solidFill>
                  <a:schemeClr val="tx1"/>
                </a:solidFill>
                <a:latin typeface="Courier New" panose="02070309020205020404" pitchFamily="49" charset="0"/>
              </a:rPr>
              <a:t>  SET    salary = salary * 1.10</a:t>
            </a:r>
          </a:p>
          <a:p>
            <a:pPr algn="l"/>
            <a:r>
              <a:rPr lang="en-US" altLang="en-US" sz="1800" b="1">
                <a:solidFill>
                  <a:schemeClr val="tx1"/>
                </a:solidFill>
                <a:latin typeface="Courier New" panose="02070309020205020404" pitchFamily="49" charset="0"/>
              </a:rPr>
              <a:t>  WHERE  employee_id = p_id;</a:t>
            </a:r>
          </a:p>
          <a:p>
            <a:pPr algn="l"/>
            <a:r>
              <a:rPr lang="en-US" altLang="en-US" sz="1800" b="1">
                <a:solidFill>
                  <a:schemeClr val="tx1"/>
                </a:solidFill>
                <a:latin typeface="Courier New" panose="02070309020205020404" pitchFamily="49" charset="0"/>
              </a:rPr>
              <a:t>END raise_salary;</a:t>
            </a:r>
          </a:p>
          <a:p>
            <a:pPr algn="l"/>
            <a:r>
              <a:rPr lang="en-US" altLang="en-US" sz="1800" b="1">
                <a:solidFill>
                  <a:schemeClr val="tx1"/>
                </a:solidFill>
                <a:latin typeface="Courier New" panose="02070309020205020404" pitchFamily="49" charset="0"/>
              </a:rPr>
              <a:t>/</a:t>
            </a:r>
          </a:p>
        </p:txBody>
      </p:sp>
      <p:pic>
        <p:nvPicPr>
          <p:cNvPr id="28683" name="Picture 12" descr="D:\AFTER_EARLY_ADAPTER\PLSf\images\PLPU\02_09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8" y="5764213"/>
            <a:ext cx="6853237"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368966"/>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OUT Parameters: Example</a:t>
            </a:r>
          </a:p>
        </p:txBody>
      </p:sp>
      <p:sp>
        <p:nvSpPr>
          <p:cNvPr id="29699" name="Rectangle 3"/>
          <p:cNvSpPr>
            <a:spLocks noChangeArrowheads="1"/>
          </p:cNvSpPr>
          <p:nvPr/>
        </p:nvSpPr>
        <p:spPr bwMode="blackWhite">
          <a:xfrm>
            <a:off x="4751388" y="2395538"/>
            <a:ext cx="3519487" cy="2436812"/>
          </a:xfrm>
          <a:prstGeom prst="rect">
            <a:avLst/>
          </a:prstGeom>
          <a:solidFill>
            <a:srgbClr val="FF9900"/>
          </a:solidFill>
          <a:ln w="12700">
            <a:solidFill>
              <a:srgbClr val="000000"/>
            </a:solidFill>
            <a:miter lim="800000"/>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00" name="Rectangle 4"/>
          <p:cNvSpPr>
            <a:spLocks noChangeArrowheads="1"/>
          </p:cNvSpPr>
          <p:nvPr/>
        </p:nvSpPr>
        <p:spPr bwMode="blackWhite">
          <a:xfrm>
            <a:off x="950913" y="2395538"/>
            <a:ext cx="3436937" cy="2463800"/>
          </a:xfrm>
          <a:prstGeom prst="rect">
            <a:avLst/>
          </a:prstGeom>
          <a:solidFill>
            <a:srgbClr val="FF9BCE"/>
          </a:solidFill>
          <a:ln w="25400">
            <a:solidFill>
              <a:schemeClr val="bg2"/>
            </a:solidFill>
            <a:miter lim="800000"/>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01" name="Rectangle 5"/>
          <p:cNvSpPr>
            <a:spLocks noChangeArrowheads="1"/>
          </p:cNvSpPr>
          <p:nvPr/>
        </p:nvSpPr>
        <p:spPr bwMode="blackWhite">
          <a:xfrm>
            <a:off x="990600" y="1768475"/>
            <a:ext cx="31226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b="1">
                <a:solidFill>
                  <a:schemeClr val="tx1"/>
                </a:solidFill>
                <a:latin typeface="Arial" panose="020B0604020202020204" pitchFamily="34" charset="0"/>
              </a:rPr>
              <a:t>Calling environment</a:t>
            </a:r>
          </a:p>
        </p:txBody>
      </p:sp>
      <p:sp>
        <p:nvSpPr>
          <p:cNvPr id="29702" name="Rectangle 6"/>
          <p:cNvSpPr>
            <a:spLocks noChangeArrowheads="1"/>
          </p:cNvSpPr>
          <p:nvPr/>
        </p:nvSpPr>
        <p:spPr bwMode="blackWhite">
          <a:xfrm>
            <a:off x="4657725" y="1768475"/>
            <a:ext cx="37687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b="1">
                <a:solidFill>
                  <a:schemeClr val="tx1"/>
                </a:solidFill>
                <a:latin typeface="Courier New" panose="02070309020205020404" pitchFamily="49" charset="0"/>
              </a:rPr>
              <a:t>QUERY_EMP</a:t>
            </a:r>
            <a:r>
              <a:rPr lang="en-US" altLang="en-US" b="1">
                <a:solidFill>
                  <a:schemeClr val="tx1"/>
                </a:solidFill>
                <a:latin typeface="Arial" panose="020B0604020202020204" pitchFamily="34" charset="0"/>
              </a:rPr>
              <a:t> procedure</a:t>
            </a:r>
          </a:p>
        </p:txBody>
      </p:sp>
      <p:sp>
        <p:nvSpPr>
          <p:cNvPr id="29703" name="Rectangle 7"/>
          <p:cNvSpPr>
            <a:spLocks noChangeArrowheads="1"/>
          </p:cNvSpPr>
          <p:nvPr/>
        </p:nvSpPr>
        <p:spPr bwMode="blackWhite">
          <a:xfrm>
            <a:off x="2741613" y="3149600"/>
            <a:ext cx="1404937" cy="392113"/>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04" name="Rectangle 8"/>
          <p:cNvSpPr>
            <a:spLocks noChangeArrowheads="1"/>
          </p:cNvSpPr>
          <p:nvPr/>
        </p:nvSpPr>
        <p:spPr bwMode="blackWhite">
          <a:xfrm>
            <a:off x="2741613" y="3757613"/>
            <a:ext cx="1404937" cy="39211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05" name="Rectangle 9"/>
          <p:cNvSpPr>
            <a:spLocks noChangeArrowheads="1"/>
          </p:cNvSpPr>
          <p:nvPr/>
        </p:nvSpPr>
        <p:spPr bwMode="blackWhite">
          <a:xfrm>
            <a:off x="2741613" y="4325938"/>
            <a:ext cx="1404937" cy="39211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06" name="Rectangle 10"/>
          <p:cNvSpPr>
            <a:spLocks noChangeArrowheads="1"/>
          </p:cNvSpPr>
          <p:nvPr/>
        </p:nvSpPr>
        <p:spPr bwMode="blackWhite">
          <a:xfrm>
            <a:off x="5051425" y="2541588"/>
            <a:ext cx="1404938" cy="39211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07" name="Rectangle 11"/>
          <p:cNvSpPr>
            <a:spLocks noChangeArrowheads="1"/>
          </p:cNvSpPr>
          <p:nvPr/>
        </p:nvSpPr>
        <p:spPr bwMode="blackWhite">
          <a:xfrm>
            <a:off x="6486525" y="2481263"/>
            <a:ext cx="93186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b="1">
                <a:solidFill>
                  <a:schemeClr val="tx1"/>
                </a:solidFill>
                <a:latin typeface="Courier New" panose="02070309020205020404" pitchFamily="49" charset="0"/>
              </a:rPr>
              <a:t>p_id</a:t>
            </a:r>
          </a:p>
        </p:txBody>
      </p:sp>
      <p:sp>
        <p:nvSpPr>
          <p:cNvPr id="29708" name="Rectangle 12"/>
          <p:cNvSpPr>
            <a:spLocks noChangeArrowheads="1"/>
          </p:cNvSpPr>
          <p:nvPr/>
        </p:nvSpPr>
        <p:spPr bwMode="blackWhite">
          <a:xfrm>
            <a:off x="6486525" y="3076575"/>
            <a:ext cx="1481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b="1">
                <a:solidFill>
                  <a:schemeClr val="tx1"/>
                </a:solidFill>
                <a:latin typeface="Courier New" panose="02070309020205020404" pitchFamily="49" charset="0"/>
              </a:rPr>
              <a:t>p_name</a:t>
            </a:r>
          </a:p>
        </p:txBody>
      </p:sp>
      <p:sp>
        <p:nvSpPr>
          <p:cNvPr id="29709" name="Rectangle 13"/>
          <p:cNvSpPr>
            <a:spLocks noChangeArrowheads="1"/>
          </p:cNvSpPr>
          <p:nvPr/>
        </p:nvSpPr>
        <p:spPr bwMode="blackWhite">
          <a:xfrm>
            <a:off x="6486525" y="3654425"/>
            <a:ext cx="1681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b="1">
                <a:solidFill>
                  <a:schemeClr val="tx1"/>
                </a:solidFill>
                <a:latin typeface="Courier New" panose="02070309020205020404" pitchFamily="49" charset="0"/>
              </a:rPr>
              <a:t>p_salary</a:t>
            </a:r>
          </a:p>
        </p:txBody>
      </p:sp>
      <p:sp>
        <p:nvSpPr>
          <p:cNvPr id="29710" name="Rectangle 14"/>
          <p:cNvSpPr>
            <a:spLocks noChangeArrowheads="1"/>
          </p:cNvSpPr>
          <p:nvPr/>
        </p:nvSpPr>
        <p:spPr bwMode="blackWhite">
          <a:xfrm>
            <a:off x="6486525" y="4232275"/>
            <a:ext cx="16764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b="1">
                <a:solidFill>
                  <a:schemeClr val="tx1"/>
                </a:solidFill>
                <a:latin typeface="Courier New" panose="02070309020205020404" pitchFamily="49" charset="0"/>
              </a:rPr>
              <a:t>p_comm</a:t>
            </a:r>
          </a:p>
        </p:txBody>
      </p:sp>
      <p:sp>
        <p:nvSpPr>
          <p:cNvPr id="29711" name="Line 15"/>
          <p:cNvSpPr>
            <a:spLocks noChangeShapeType="1"/>
          </p:cNvSpPr>
          <p:nvPr/>
        </p:nvSpPr>
        <p:spPr bwMode="auto">
          <a:xfrm>
            <a:off x="4056063" y="2740025"/>
            <a:ext cx="966787"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9712" name="Rectangle 16"/>
          <p:cNvSpPr>
            <a:spLocks noChangeArrowheads="1"/>
          </p:cNvSpPr>
          <p:nvPr/>
        </p:nvSpPr>
        <p:spPr bwMode="blackWhite">
          <a:xfrm>
            <a:off x="2741613" y="2541588"/>
            <a:ext cx="1404937" cy="39211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13" name="Rectangle 17"/>
          <p:cNvSpPr>
            <a:spLocks noChangeArrowheads="1"/>
          </p:cNvSpPr>
          <p:nvPr/>
        </p:nvSpPr>
        <p:spPr bwMode="auto">
          <a:xfrm>
            <a:off x="2903538" y="2506663"/>
            <a:ext cx="10699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b="1">
                <a:solidFill>
                  <a:schemeClr val="tx1"/>
                </a:solidFill>
                <a:latin typeface="Arial" panose="020B0604020202020204" pitchFamily="34" charset="0"/>
              </a:rPr>
              <a:t>171</a:t>
            </a:r>
          </a:p>
        </p:txBody>
      </p:sp>
      <p:sp>
        <p:nvSpPr>
          <p:cNvPr id="29714" name="Line 18"/>
          <p:cNvSpPr>
            <a:spLocks noChangeShapeType="1"/>
          </p:cNvSpPr>
          <p:nvPr/>
        </p:nvSpPr>
        <p:spPr bwMode="auto">
          <a:xfrm flipH="1">
            <a:off x="4164013" y="3341688"/>
            <a:ext cx="100012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9715" name="Rectangle 19"/>
          <p:cNvSpPr>
            <a:spLocks noChangeArrowheads="1"/>
          </p:cNvSpPr>
          <p:nvPr/>
        </p:nvSpPr>
        <p:spPr bwMode="blackWhite">
          <a:xfrm>
            <a:off x="5051425" y="3149600"/>
            <a:ext cx="1404938" cy="392113"/>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16" name="Rectangle 20"/>
          <p:cNvSpPr>
            <a:spLocks noChangeArrowheads="1"/>
          </p:cNvSpPr>
          <p:nvPr/>
        </p:nvSpPr>
        <p:spPr bwMode="blackWhite">
          <a:xfrm>
            <a:off x="4992688" y="3122613"/>
            <a:ext cx="15319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b="1">
                <a:solidFill>
                  <a:schemeClr val="tx1"/>
                </a:solidFill>
                <a:latin typeface="Arial" panose="020B0604020202020204" pitchFamily="34" charset="0"/>
              </a:rPr>
              <a:t>SMITH</a:t>
            </a:r>
          </a:p>
        </p:txBody>
      </p:sp>
      <p:sp>
        <p:nvSpPr>
          <p:cNvPr id="29717" name="Line 21"/>
          <p:cNvSpPr>
            <a:spLocks noChangeShapeType="1"/>
          </p:cNvSpPr>
          <p:nvPr/>
        </p:nvSpPr>
        <p:spPr bwMode="auto">
          <a:xfrm flipH="1">
            <a:off x="4175125" y="3967163"/>
            <a:ext cx="100012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9718" name="Rectangle 22"/>
          <p:cNvSpPr>
            <a:spLocks noChangeArrowheads="1"/>
          </p:cNvSpPr>
          <p:nvPr/>
        </p:nvSpPr>
        <p:spPr bwMode="blackWhite">
          <a:xfrm>
            <a:off x="5051425" y="3757613"/>
            <a:ext cx="1404938" cy="39211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19" name="Rectangle 23"/>
          <p:cNvSpPr>
            <a:spLocks noChangeArrowheads="1"/>
          </p:cNvSpPr>
          <p:nvPr/>
        </p:nvSpPr>
        <p:spPr bwMode="blackWhite">
          <a:xfrm>
            <a:off x="5256213" y="3721100"/>
            <a:ext cx="10033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b="1">
                <a:solidFill>
                  <a:schemeClr val="tx1"/>
                </a:solidFill>
                <a:latin typeface="Arial" panose="020B0604020202020204" pitchFamily="34" charset="0"/>
              </a:rPr>
              <a:t>7400</a:t>
            </a:r>
          </a:p>
        </p:txBody>
      </p:sp>
      <p:sp>
        <p:nvSpPr>
          <p:cNvPr id="29720" name="Line 24"/>
          <p:cNvSpPr>
            <a:spLocks noChangeShapeType="1"/>
          </p:cNvSpPr>
          <p:nvPr/>
        </p:nvSpPr>
        <p:spPr bwMode="auto">
          <a:xfrm flipH="1">
            <a:off x="4175125" y="4527550"/>
            <a:ext cx="1000125"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29721" name="Rectangle 25"/>
          <p:cNvSpPr>
            <a:spLocks noChangeArrowheads="1"/>
          </p:cNvSpPr>
          <p:nvPr/>
        </p:nvSpPr>
        <p:spPr bwMode="blackWhite">
          <a:xfrm>
            <a:off x="5051425" y="4325938"/>
            <a:ext cx="1404938" cy="39211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solidFill>
                <a:schemeClr val="tx1"/>
              </a:solidFill>
            </a:endParaRPr>
          </a:p>
        </p:txBody>
      </p:sp>
      <p:sp>
        <p:nvSpPr>
          <p:cNvPr id="29722" name="Rectangle 26"/>
          <p:cNvSpPr>
            <a:spLocks noChangeArrowheads="1"/>
          </p:cNvSpPr>
          <p:nvPr/>
        </p:nvSpPr>
        <p:spPr bwMode="blackWhite">
          <a:xfrm>
            <a:off x="5257800" y="4295775"/>
            <a:ext cx="10033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b="1">
                <a:solidFill>
                  <a:schemeClr val="tx1"/>
                </a:solidFill>
                <a:latin typeface="Arial" panose="020B0604020202020204" pitchFamily="34" charset="0"/>
              </a:rPr>
              <a:t>0.15</a:t>
            </a:r>
          </a:p>
        </p:txBody>
      </p:sp>
    </p:spTree>
    <p:extLst>
      <p:ext uri="{BB962C8B-B14F-4D97-AF65-F5344CB8AC3E}">
        <p14:creationId xmlns:p14="http://schemas.microsoft.com/office/powerpoint/2010/main" val="2298909270"/>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OUT Parameters: Example</a:t>
            </a:r>
          </a:p>
        </p:txBody>
      </p:sp>
      <p:sp>
        <p:nvSpPr>
          <p:cNvPr id="30723" name="Rectangle 3"/>
          <p:cNvSpPr>
            <a:spLocks noChangeArrowheads="1"/>
          </p:cNvSpPr>
          <p:nvPr/>
        </p:nvSpPr>
        <p:spPr bwMode="blackWhite">
          <a:xfrm>
            <a:off x="912813" y="2319338"/>
            <a:ext cx="6858000" cy="3622675"/>
          </a:xfrm>
          <a:prstGeom prst="rect">
            <a:avLst/>
          </a:prstGeom>
          <a:solidFill>
            <a:srgbClr val="FFFFCC"/>
          </a:solidFill>
          <a:ln w="25400">
            <a:solidFill>
              <a:srgbClr val="000000"/>
            </a:solidFill>
            <a:miter lim="800000"/>
            <a:headEnd/>
            <a:tailEnd/>
          </a:ln>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r>
              <a:rPr lang="en-US" altLang="en-US" sz="1800" b="1">
                <a:solidFill>
                  <a:srgbClr val="000000"/>
                </a:solidFill>
                <a:latin typeface="Courier New" panose="02070309020205020404" pitchFamily="49" charset="0"/>
              </a:rPr>
              <a:t>CREATE OR REPLACE PROCEDURE query_emp</a:t>
            </a:r>
          </a:p>
          <a:p>
            <a:pPr algn="l"/>
            <a:r>
              <a:rPr lang="en-US" altLang="en-US" sz="1800" b="1">
                <a:solidFill>
                  <a:srgbClr val="000000"/>
                </a:solidFill>
                <a:latin typeface="Courier New" panose="02070309020205020404" pitchFamily="49" charset="0"/>
              </a:rPr>
              <a:t>  (p_id      IN   employees.employee_id%TYPE,</a:t>
            </a:r>
          </a:p>
          <a:p>
            <a:pPr algn="l"/>
            <a:r>
              <a:rPr lang="en-US" altLang="en-US" sz="1800" b="1">
                <a:solidFill>
                  <a:srgbClr val="000000"/>
                </a:solidFill>
                <a:latin typeface="Courier New" panose="02070309020205020404" pitchFamily="49" charset="0"/>
              </a:rPr>
              <a:t>   p_name    OUT  employees.last_name%TYPE,</a:t>
            </a:r>
          </a:p>
          <a:p>
            <a:pPr algn="l"/>
            <a:r>
              <a:rPr lang="en-US" altLang="en-US" sz="1800" b="1">
                <a:solidFill>
                  <a:srgbClr val="000000"/>
                </a:solidFill>
                <a:latin typeface="Courier New" panose="02070309020205020404" pitchFamily="49" charset="0"/>
              </a:rPr>
              <a:t>   p_salary  OUT  employees.salary%TYPE,</a:t>
            </a:r>
          </a:p>
          <a:p>
            <a:pPr algn="l"/>
            <a:r>
              <a:rPr lang="en-US" altLang="en-US" sz="1800" b="1">
                <a:solidFill>
                  <a:srgbClr val="000000"/>
                </a:solidFill>
                <a:latin typeface="Courier New" panose="02070309020205020404" pitchFamily="49" charset="0"/>
              </a:rPr>
              <a:t>   p_comm    OUT  employees.commission_pct%TYPE)</a:t>
            </a:r>
          </a:p>
          <a:p>
            <a:pPr algn="l"/>
            <a:r>
              <a:rPr lang="en-US" altLang="en-US" sz="1800" b="1">
                <a:solidFill>
                  <a:srgbClr val="000000"/>
                </a:solidFill>
                <a:latin typeface="Courier New" panose="02070309020205020404" pitchFamily="49" charset="0"/>
              </a:rPr>
              <a:t>IS</a:t>
            </a:r>
          </a:p>
          <a:p>
            <a:pPr algn="l"/>
            <a:r>
              <a:rPr lang="en-US" altLang="en-US" sz="1800" b="1">
                <a:solidFill>
                  <a:srgbClr val="000000"/>
                </a:solidFill>
                <a:latin typeface="Courier New" panose="02070309020205020404" pitchFamily="49" charset="0"/>
              </a:rPr>
              <a:t>BEGIN</a:t>
            </a:r>
          </a:p>
          <a:p>
            <a:pPr algn="l"/>
            <a:r>
              <a:rPr lang="en-US" altLang="en-US" sz="1800" b="1">
                <a:solidFill>
                  <a:srgbClr val="000000"/>
                </a:solidFill>
                <a:latin typeface="Courier New" panose="02070309020205020404" pitchFamily="49" charset="0"/>
              </a:rPr>
              <a:t>  SELECT   last_name, salary, commission_pct</a:t>
            </a:r>
          </a:p>
          <a:p>
            <a:pPr algn="l"/>
            <a:r>
              <a:rPr lang="en-US" altLang="en-US" sz="1800" b="1">
                <a:solidFill>
                  <a:srgbClr val="000000"/>
                </a:solidFill>
                <a:latin typeface="Courier New" panose="02070309020205020404" pitchFamily="49" charset="0"/>
              </a:rPr>
              <a:t>   INTO    p_name, p_salary, p_comm</a:t>
            </a:r>
          </a:p>
          <a:p>
            <a:pPr algn="l"/>
            <a:r>
              <a:rPr lang="en-US" altLang="en-US" sz="1800" b="1">
                <a:solidFill>
                  <a:srgbClr val="000000"/>
                </a:solidFill>
                <a:latin typeface="Courier New" panose="02070309020205020404" pitchFamily="49" charset="0"/>
              </a:rPr>
              <a:t>   FROM    employees </a:t>
            </a:r>
          </a:p>
          <a:p>
            <a:pPr algn="l"/>
            <a:r>
              <a:rPr lang="en-US" altLang="en-US" sz="1800" b="1">
                <a:solidFill>
                  <a:srgbClr val="000000"/>
                </a:solidFill>
                <a:latin typeface="Courier New" panose="02070309020205020404" pitchFamily="49" charset="0"/>
              </a:rPr>
              <a:t>   WHERE   employee_id = p_id;</a:t>
            </a:r>
          </a:p>
          <a:p>
            <a:pPr algn="l"/>
            <a:r>
              <a:rPr lang="en-US" altLang="en-US" sz="1800" b="1">
                <a:solidFill>
                  <a:srgbClr val="000000"/>
                </a:solidFill>
                <a:latin typeface="Courier New" panose="02070309020205020404" pitchFamily="49" charset="0"/>
              </a:rPr>
              <a:t>END query_emp;</a:t>
            </a:r>
          </a:p>
          <a:p>
            <a:pPr algn="l"/>
            <a:r>
              <a:rPr lang="en-US" altLang="en-US" sz="1800" b="1">
                <a:solidFill>
                  <a:srgbClr val="000000"/>
                </a:solidFill>
                <a:latin typeface="Courier New" panose="02070309020205020404" pitchFamily="49" charset="0"/>
              </a:rPr>
              <a:t>/</a:t>
            </a:r>
          </a:p>
        </p:txBody>
      </p:sp>
      <p:sp>
        <p:nvSpPr>
          <p:cNvPr id="30724" name="Rectangle 4"/>
          <p:cNvSpPr>
            <a:spLocks noChangeArrowheads="1"/>
          </p:cNvSpPr>
          <p:nvPr/>
        </p:nvSpPr>
        <p:spPr bwMode="blackWhite">
          <a:xfrm>
            <a:off x="990600" y="1749425"/>
            <a:ext cx="25638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b="1">
                <a:solidFill>
                  <a:schemeClr val="tx1"/>
                </a:solidFill>
                <a:latin typeface="Courier New" panose="02070309020205020404" pitchFamily="49" charset="0"/>
              </a:rPr>
              <a:t>emp_query.sql</a:t>
            </a:r>
          </a:p>
        </p:txBody>
      </p:sp>
      <p:pic>
        <p:nvPicPr>
          <p:cNvPr id="30725" name="Picture 6" descr="D:\AFTER_EARLY_ADAPTER\PLSf\images\PLPU\02_09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5981700"/>
            <a:ext cx="6853237"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037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Viewing OUT Parameters</a:t>
            </a:r>
          </a:p>
        </p:txBody>
      </p:sp>
      <p:sp>
        <p:nvSpPr>
          <p:cNvPr id="31747" name="Content Placeholder 9"/>
          <p:cNvSpPr>
            <a:spLocks noGrp="1"/>
          </p:cNvSpPr>
          <p:nvPr>
            <p:ph idx="1"/>
          </p:nvPr>
        </p:nvSpPr>
        <p:spPr/>
        <p:txBody>
          <a:bodyPr/>
          <a:lstStyle/>
          <a:p>
            <a:pPr eaLnBrk="1" hangingPunct="1"/>
            <a:r>
              <a:rPr lang="en-US" altLang="en-US" smtClean="0"/>
              <a:t>Load and run the emp_query.sql script file to create the QUERY_EMP procedure.</a:t>
            </a:r>
          </a:p>
          <a:p>
            <a:pPr eaLnBrk="1" hangingPunct="1"/>
            <a:r>
              <a:rPr lang="en-US" altLang="en-US" smtClean="0"/>
              <a:t>Declare host variables, execute the QUERY_EMP procedure, and print the value of the global G_NAME variable.</a:t>
            </a:r>
          </a:p>
        </p:txBody>
      </p:sp>
      <p:sp>
        <p:nvSpPr>
          <p:cNvPr id="31748" name="Rectangle 4"/>
          <p:cNvSpPr>
            <a:spLocks noChangeArrowheads="1"/>
          </p:cNvSpPr>
          <p:nvPr/>
        </p:nvSpPr>
        <p:spPr bwMode="blackWhite">
          <a:xfrm>
            <a:off x="1108075" y="3754438"/>
            <a:ext cx="7192963" cy="2055812"/>
          </a:xfrm>
          <a:prstGeom prst="rect">
            <a:avLst/>
          </a:prstGeom>
          <a:solidFill>
            <a:srgbClr val="FFFFCC"/>
          </a:solidFill>
          <a:ln w="25400">
            <a:solidFill>
              <a:srgbClr val="000000"/>
            </a:solidFill>
            <a:miter lim="800000"/>
            <a:headEnd/>
            <a:tailEnd/>
          </a:ln>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r>
              <a:rPr lang="en-US" altLang="en-US" sz="1800" b="1">
                <a:solidFill>
                  <a:srgbClr val="000000"/>
                </a:solidFill>
                <a:latin typeface="Courier New" panose="02070309020205020404" pitchFamily="49" charset="0"/>
              </a:rPr>
              <a:t>VARIABLE g_name	VARCHAR2(25)</a:t>
            </a:r>
          </a:p>
          <a:p>
            <a:pPr algn="l"/>
            <a:r>
              <a:rPr lang="en-US" altLang="en-US" sz="1800" b="1">
                <a:solidFill>
                  <a:srgbClr val="000000"/>
                </a:solidFill>
                <a:latin typeface="Courier New" panose="02070309020205020404" pitchFamily="49" charset="0"/>
              </a:rPr>
              <a:t>VARIABLE g_sal	NUMBER</a:t>
            </a:r>
          </a:p>
          <a:p>
            <a:pPr algn="l"/>
            <a:r>
              <a:rPr lang="en-US" altLang="en-US" sz="1800" b="1">
                <a:solidFill>
                  <a:srgbClr val="000000"/>
                </a:solidFill>
                <a:latin typeface="Courier New" panose="02070309020205020404" pitchFamily="49" charset="0"/>
              </a:rPr>
              <a:t>VARIABLE g_comm	NUMBER</a:t>
            </a:r>
          </a:p>
          <a:p>
            <a:pPr algn="l"/>
            <a:endParaRPr lang="en-US" altLang="en-US" sz="1800" b="1">
              <a:solidFill>
                <a:srgbClr val="000000"/>
              </a:solidFill>
              <a:latin typeface="Courier New" panose="02070309020205020404" pitchFamily="49" charset="0"/>
            </a:endParaRPr>
          </a:p>
          <a:p>
            <a:pPr algn="l"/>
            <a:r>
              <a:rPr lang="en-US" altLang="en-US" sz="1800" b="1">
                <a:solidFill>
                  <a:srgbClr val="000000"/>
                </a:solidFill>
                <a:latin typeface="Courier New" panose="02070309020205020404" pitchFamily="49" charset="0"/>
              </a:rPr>
              <a:t>EXECUTE query_emp(171, :g_name, :g_sal, :g_comm)</a:t>
            </a:r>
          </a:p>
          <a:p>
            <a:pPr algn="l"/>
            <a:endParaRPr lang="en-US" altLang="en-US" sz="1800" b="1">
              <a:solidFill>
                <a:srgbClr val="000000"/>
              </a:solidFill>
              <a:latin typeface="Courier New" panose="02070309020205020404" pitchFamily="49" charset="0"/>
            </a:endParaRPr>
          </a:p>
          <a:p>
            <a:pPr algn="l"/>
            <a:r>
              <a:rPr lang="en-US" altLang="en-US" sz="1800" b="1">
                <a:solidFill>
                  <a:srgbClr val="000000"/>
                </a:solidFill>
                <a:latin typeface="Courier New" panose="02070309020205020404" pitchFamily="49" charset="0"/>
              </a:rPr>
              <a:t>PRINT g_name</a:t>
            </a:r>
          </a:p>
        </p:txBody>
      </p:sp>
      <p:pic>
        <p:nvPicPr>
          <p:cNvPr id="31749" name="Picture 6" descr="D:\AFTER_EARLY_ADAPTER\PLSf\images\PLPU\02_12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5881688"/>
            <a:ext cx="72231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08132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4294967295"/>
          </p:nvPr>
        </p:nvSpPr>
        <p:spPr>
          <a:xfrm>
            <a:off x="3468688" y="6526213"/>
            <a:ext cx="5675312" cy="230187"/>
          </a:xfrm>
          <a:prstGeom prst="rect">
            <a:avLst/>
          </a:prstGeom>
        </p:spPr>
        <p:txBody>
          <a:bodyPr/>
          <a:lstStyle/>
          <a:p>
            <a:pPr>
              <a:defRPr/>
            </a:pPr>
            <a:r>
              <a:rPr lang="en-US" dirty="0" smtClean="0"/>
              <a:t>Introduction to Hibernate</a:t>
            </a:r>
            <a:endParaRPr lang="en-US" dirty="0"/>
          </a:p>
        </p:txBody>
      </p:sp>
      <p:sp>
        <p:nvSpPr>
          <p:cNvPr id="6147"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5410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4227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4303486" y="4539343"/>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3963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3669620"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818" y="1661432"/>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2124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5886451" y="4566104"/>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5722257" y="3842657"/>
            <a:ext cx="1320800" cy="584200"/>
          </a:xfrm>
          <a:prstGeom prst="rect">
            <a:avLst/>
          </a:prstGeom>
          <a:noFill/>
          <a:ln w="9525">
            <a:noFill/>
            <a:miter lim="800000"/>
            <a:headEnd/>
            <a:tailEnd/>
          </a:ln>
        </p:spPr>
        <p:txBody>
          <a:bodyPr>
            <a:spAutoFit/>
          </a:bodyPr>
          <a:lstStyle/>
          <a:p>
            <a:r>
              <a:rPr lang="en-US" sz="1600" dirty="0" smtClean="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016" y="1393372"/>
            <a:ext cx="2090984" cy="1274990"/>
          </a:xfrm>
          <a:prstGeom prst="rect">
            <a:avLst/>
          </a:prstGeom>
          <a:noFill/>
        </p:spPr>
      </p:pic>
      <p:sp>
        <p:nvSpPr>
          <p:cNvPr id="23" name="TextBox 8"/>
          <p:cNvSpPr txBox="1">
            <a:spLocks noChangeArrowheads="1"/>
          </p:cNvSpPr>
          <p:nvPr/>
        </p:nvSpPr>
        <p:spPr bwMode="auto">
          <a:xfrm>
            <a:off x="7224485" y="928913"/>
            <a:ext cx="1676400" cy="338554"/>
          </a:xfrm>
          <a:prstGeom prst="rect">
            <a:avLst/>
          </a:prstGeom>
          <a:noFill/>
          <a:ln w="9525">
            <a:noFill/>
            <a:miter lim="800000"/>
            <a:headEnd/>
            <a:tailEnd/>
          </a:ln>
        </p:spPr>
        <p:txBody>
          <a:bodyPr>
            <a:spAutoFit/>
          </a:bodyPr>
          <a:lstStyle/>
          <a:p>
            <a:r>
              <a:rPr lang="en-US" sz="1600" dirty="0" smtClean="0">
                <a:latin typeface="Papyrus" pitchFamily="66" charset="0"/>
              </a:rPr>
              <a:t>FAQ</a:t>
            </a:r>
            <a:endParaRPr lang="en-US" sz="1600" dirty="0">
              <a:latin typeface="Papyrus" pitchFamily="66"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eaLnBrk="1" hangingPunct="1"/>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Parameters</a:t>
            </a:r>
          </a:p>
        </p:txBody>
      </p:sp>
      <p:sp>
        <p:nvSpPr>
          <p:cNvPr id="32771" name="Rectangle 3"/>
          <p:cNvSpPr>
            <a:spLocks noChangeArrowheads="1"/>
          </p:cNvSpPr>
          <p:nvPr/>
        </p:nvSpPr>
        <p:spPr bwMode="blackWhite">
          <a:xfrm>
            <a:off x="4751388" y="2298700"/>
            <a:ext cx="3519487" cy="719138"/>
          </a:xfrm>
          <a:prstGeom prst="rect">
            <a:avLst/>
          </a:prstGeom>
          <a:gradFill rotWithShape="0">
            <a:gsLst>
              <a:gs pos="0">
                <a:srgbClr val="FF9900"/>
              </a:gs>
              <a:gs pos="100000">
                <a:srgbClr val="E58900"/>
              </a:gs>
            </a:gsLst>
            <a:lin ang="2700000" scaled="1"/>
          </a:gradFill>
          <a:ln w="12700">
            <a:solidFill>
              <a:srgbClr val="000000"/>
            </a:solidFill>
            <a:miter lim="800000"/>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32772" name="Rectangle 4"/>
          <p:cNvSpPr>
            <a:spLocks noChangeArrowheads="1"/>
          </p:cNvSpPr>
          <p:nvPr/>
        </p:nvSpPr>
        <p:spPr bwMode="blackWhite">
          <a:xfrm>
            <a:off x="950913" y="2298700"/>
            <a:ext cx="3436937" cy="727075"/>
          </a:xfrm>
          <a:prstGeom prst="rect">
            <a:avLst/>
          </a:prstGeom>
          <a:solidFill>
            <a:srgbClr val="FF9BCE"/>
          </a:solidFill>
          <a:ln w="25400">
            <a:solidFill>
              <a:schemeClr val="bg2"/>
            </a:solidFill>
            <a:miter lim="800000"/>
            <a:headEnd/>
            <a:tailEnd/>
          </a:ln>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32773" name="Line 5"/>
          <p:cNvSpPr>
            <a:spLocks noChangeShapeType="1"/>
          </p:cNvSpPr>
          <p:nvPr/>
        </p:nvSpPr>
        <p:spPr bwMode="auto">
          <a:xfrm flipH="1">
            <a:off x="4152900" y="2809875"/>
            <a:ext cx="914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2774" name="Rectangle 6"/>
          <p:cNvSpPr>
            <a:spLocks noChangeArrowheads="1"/>
          </p:cNvSpPr>
          <p:nvPr/>
        </p:nvSpPr>
        <p:spPr bwMode="blackWhite">
          <a:xfrm>
            <a:off x="866775" y="1817688"/>
            <a:ext cx="26066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sz="2000" b="1">
                <a:solidFill>
                  <a:schemeClr val="tx1"/>
                </a:solidFill>
                <a:latin typeface="Arial" panose="020B0604020202020204" pitchFamily="34" charset="0"/>
              </a:rPr>
              <a:t>Calling environment</a:t>
            </a:r>
          </a:p>
        </p:txBody>
      </p:sp>
      <p:sp>
        <p:nvSpPr>
          <p:cNvPr id="32775" name="Rectangle 7"/>
          <p:cNvSpPr>
            <a:spLocks noChangeArrowheads="1"/>
          </p:cNvSpPr>
          <p:nvPr/>
        </p:nvSpPr>
        <p:spPr bwMode="blackWhite">
          <a:xfrm>
            <a:off x="4657725" y="1817688"/>
            <a:ext cx="44846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sz="2000" b="1">
                <a:solidFill>
                  <a:schemeClr val="tx1"/>
                </a:solidFill>
                <a:latin typeface="Courier New" panose="02070309020205020404" pitchFamily="49" charset="0"/>
              </a:rPr>
              <a:t>FORMAT_PHONE</a:t>
            </a:r>
            <a:r>
              <a:rPr lang="en-US" altLang="en-US" sz="2000" b="1">
                <a:solidFill>
                  <a:schemeClr val="tx1"/>
                </a:solidFill>
                <a:latin typeface="Arial" panose="020B0604020202020204" pitchFamily="34" charset="0"/>
              </a:rPr>
              <a:t> procedure</a:t>
            </a:r>
          </a:p>
        </p:txBody>
      </p:sp>
      <p:sp>
        <p:nvSpPr>
          <p:cNvPr id="32776" name="Rectangle 8"/>
          <p:cNvSpPr>
            <a:spLocks noChangeArrowheads="1"/>
          </p:cNvSpPr>
          <p:nvPr/>
        </p:nvSpPr>
        <p:spPr bwMode="blackWhite">
          <a:xfrm>
            <a:off x="5051425" y="2444750"/>
            <a:ext cx="1581150" cy="43180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32777" name="Rectangle 9"/>
          <p:cNvSpPr>
            <a:spLocks noChangeArrowheads="1"/>
          </p:cNvSpPr>
          <p:nvPr/>
        </p:nvSpPr>
        <p:spPr bwMode="blackWhite">
          <a:xfrm>
            <a:off x="6621463" y="2417763"/>
            <a:ext cx="20558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sz="2000" b="1">
                <a:solidFill>
                  <a:schemeClr val="tx1"/>
                </a:solidFill>
                <a:latin typeface="Arial" panose="020B0604020202020204" pitchFamily="34" charset="0"/>
              </a:rPr>
              <a:t>p_phone_no</a:t>
            </a:r>
          </a:p>
        </p:txBody>
      </p:sp>
      <p:sp>
        <p:nvSpPr>
          <p:cNvPr id="32778" name="Rectangle 10"/>
          <p:cNvSpPr>
            <a:spLocks noChangeArrowheads="1"/>
          </p:cNvSpPr>
          <p:nvPr/>
        </p:nvSpPr>
        <p:spPr bwMode="blackWhite">
          <a:xfrm>
            <a:off x="5033963" y="2490788"/>
            <a:ext cx="20558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pPr algn="l"/>
            <a:r>
              <a:rPr lang="en-US" altLang="en-US" sz="1600" b="1">
                <a:solidFill>
                  <a:schemeClr val="tx1"/>
                </a:solidFill>
                <a:latin typeface="Arial" panose="020B0604020202020204" pitchFamily="34" charset="0"/>
              </a:rPr>
              <a:t>'(800)633-0575' </a:t>
            </a:r>
          </a:p>
        </p:txBody>
      </p:sp>
      <p:sp>
        <p:nvSpPr>
          <p:cNvPr id="32779" name="Line 11"/>
          <p:cNvSpPr>
            <a:spLocks noChangeShapeType="1"/>
          </p:cNvSpPr>
          <p:nvPr/>
        </p:nvSpPr>
        <p:spPr bwMode="auto">
          <a:xfrm>
            <a:off x="4044950" y="2505075"/>
            <a:ext cx="9779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32780" name="Rectangle 12"/>
          <p:cNvSpPr>
            <a:spLocks noChangeArrowheads="1"/>
          </p:cNvSpPr>
          <p:nvPr/>
        </p:nvSpPr>
        <p:spPr bwMode="blackWhite">
          <a:xfrm>
            <a:off x="2560638" y="2444750"/>
            <a:ext cx="1581150" cy="43180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32781" name="Rectangle 13"/>
          <p:cNvSpPr>
            <a:spLocks noChangeArrowheads="1"/>
          </p:cNvSpPr>
          <p:nvPr/>
        </p:nvSpPr>
        <p:spPr bwMode="blackWhite">
          <a:xfrm>
            <a:off x="2320925" y="2490788"/>
            <a:ext cx="205581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739775">
              <a:defRPr sz="2400">
                <a:solidFill>
                  <a:schemeClr val="accent2"/>
                </a:solidFill>
                <a:latin typeface="Times New Roman" panose="02020603050405020304" pitchFamily="18" charset="0"/>
              </a:defRPr>
            </a:lvl1pPr>
            <a:lvl2pPr marL="742950" indent="-285750" defTabSz="739775">
              <a:defRPr sz="2400">
                <a:solidFill>
                  <a:schemeClr val="accent2"/>
                </a:solidFill>
                <a:latin typeface="Times New Roman" panose="02020603050405020304" pitchFamily="18" charset="0"/>
              </a:defRPr>
            </a:lvl2pPr>
            <a:lvl3pPr marL="1143000" indent="-228600" defTabSz="739775">
              <a:defRPr sz="2400">
                <a:solidFill>
                  <a:schemeClr val="accent2"/>
                </a:solidFill>
                <a:latin typeface="Times New Roman" panose="02020603050405020304" pitchFamily="18" charset="0"/>
              </a:defRPr>
            </a:lvl3pPr>
            <a:lvl4pPr marL="1600200" indent="-228600" defTabSz="739775">
              <a:defRPr sz="2400">
                <a:solidFill>
                  <a:schemeClr val="accent2"/>
                </a:solidFill>
                <a:latin typeface="Times New Roman" panose="02020603050405020304" pitchFamily="18" charset="0"/>
              </a:defRPr>
            </a:lvl4pPr>
            <a:lvl5pPr marL="2057400" indent="-228600" defTabSz="739775">
              <a:defRPr sz="2400">
                <a:solidFill>
                  <a:schemeClr val="accent2"/>
                </a:solidFill>
                <a:latin typeface="Times New Roman" panose="02020603050405020304" pitchFamily="18" charset="0"/>
              </a:defRPr>
            </a:lvl5pPr>
            <a:lvl6pPr marL="25146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defTabSz="739775" eaLnBrk="0" fontAlgn="base" hangingPunct="0">
              <a:spcBef>
                <a:spcPct val="0"/>
              </a:spcBef>
              <a:spcAft>
                <a:spcPct val="0"/>
              </a:spcAft>
              <a:defRPr sz="2400">
                <a:solidFill>
                  <a:schemeClr val="accent2"/>
                </a:solidFill>
                <a:latin typeface="Times New Roman" panose="02020603050405020304" pitchFamily="18" charset="0"/>
              </a:defRPr>
            </a:lvl9pPr>
          </a:lstStyle>
          <a:p>
            <a:r>
              <a:rPr lang="en-US" altLang="en-US" sz="1600" b="1">
                <a:solidFill>
                  <a:schemeClr val="tx1"/>
                </a:solidFill>
                <a:latin typeface="Arial" panose="020B0604020202020204" pitchFamily="34" charset="0"/>
              </a:rPr>
              <a:t>'8006330575' </a:t>
            </a:r>
          </a:p>
        </p:txBody>
      </p:sp>
      <p:sp>
        <p:nvSpPr>
          <p:cNvPr id="32782" name="Rectangle 14"/>
          <p:cNvSpPr>
            <a:spLocks noChangeArrowheads="1"/>
          </p:cNvSpPr>
          <p:nvPr/>
        </p:nvSpPr>
        <p:spPr bwMode="blackWhite">
          <a:xfrm>
            <a:off x="1176338" y="3203575"/>
            <a:ext cx="6846887" cy="2520950"/>
          </a:xfrm>
          <a:prstGeom prst="rect">
            <a:avLst/>
          </a:prstGeom>
          <a:solidFill>
            <a:srgbClr val="FFFFCC"/>
          </a:solidFill>
          <a:ln w="25400">
            <a:solidFill>
              <a:srgbClr val="000000"/>
            </a:solidFill>
            <a:miter lim="800000"/>
            <a:headEnd/>
            <a:tailEnd/>
          </a:ln>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r>
              <a:rPr lang="en-US" altLang="en-US" sz="1800" b="1">
                <a:solidFill>
                  <a:srgbClr val="000000"/>
                </a:solidFill>
                <a:latin typeface="Courier New" panose="02070309020205020404" pitchFamily="49" charset="0"/>
              </a:rPr>
              <a:t>CREATE OR REPLACE PROCEDURE format_phone</a:t>
            </a:r>
          </a:p>
          <a:p>
            <a:pPr algn="l"/>
            <a:r>
              <a:rPr lang="en-US" altLang="en-US" sz="1800" b="1">
                <a:solidFill>
                  <a:srgbClr val="000000"/>
                </a:solidFill>
                <a:latin typeface="Courier New" panose="02070309020205020404" pitchFamily="49" charset="0"/>
              </a:rPr>
              <a:t>  (p_phone_no IN OUT VARCHAR2)</a:t>
            </a:r>
          </a:p>
          <a:p>
            <a:pPr algn="l"/>
            <a:r>
              <a:rPr lang="en-US" altLang="en-US" sz="1800" b="1">
                <a:solidFill>
                  <a:srgbClr val="000000"/>
                </a:solidFill>
                <a:latin typeface="Courier New" panose="02070309020205020404" pitchFamily="49" charset="0"/>
              </a:rPr>
              <a:t>IS</a:t>
            </a:r>
          </a:p>
          <a:p>
            <a:pPr algn="l"/>
            <a:r>
              <a:rPr lang="en-US" altLang="en-US" sz="1800" b="1">
                <a:solidFill>
                  <a:srgbClr val="000000"/>
                </a:solidFill>
                <a:latin typeface="Courier New" panose="02070309020205020404" pitchFamily="49" charset="0"/>
              </a:rPr>
              <a:t>BEGIN</a:t>
            </a:r>
          </a:p>
          <a:p>
            <a:pPr algn="l"/>
            <a:r>
              <a:rPr lang="en-US" altLang="en-US" sz="1800" b="1">
                <a:solidFill>
                  <a:srgbClr val="000000"/>
                </a:solidFill>
                <a:latin typeface="Courier New" panose="02070309020205020404" pitchFamily="49" charset="0"/>
              </a:rPr>
              <a:t>  p_phone_no := '(' || SUBSTR(p_phone_no,1,3) ||</a:t>
            </a:r>
          </a:p>
          <a:p>
            <a:pPr algn="l"/>
            <a:r>
              <a:rPr lang="en-US" altLang="en-US" sz="1800" b="1">
                <a:solidFill>
                  <a:srgbClr val="000000"/>
                </a:solidFill>
                <a:latin typeface="Courier New" panose="02070309020205020404" pitchFamily="49" charset="0"/>
              </a:rPr>
              <a:t>                ')' || SUBSTR(p_phone_no,4,3) ||</a:t>
            </a:r>
          </a:p>
          <a:p>
            <a:pPr algn="l"/>
            <a:r>
              <a:rPr lang="en-US" altLang="en-US" sz="1800" b="1">
                <a:solidFill>
                  <a:srgbClr val="000000"/>
                </a:solidFill>
                <a:latin typeface="Courier New" panose="02070309020205020404" pitchFamily="49" charset="0"/>
              </a:rPr>
              <a:t>                '-' || SUBSTR(p_phone_no,7);</a:t>
            </a:r>
          </a:p>
          <a:p>
            <a:pPr algn="l"/>
            <a:r>
              <a:rPr lang="en-US" altLang="en-US" sz="1800" b="1">
                <a:solidFill>
                  <a:srgbClr val="000000"/>
                </a:solidFill>
                <a:latin typeface="Courier New" panose="02070309020205020404" pitchFamily="49" charset="0"/>
              </a:rPr>
              <a:t>END format_phone;</a:t>
            </a:r>
          </a:p>
          <a:p>
            <a:pPr algn="l"/>
            <a:r>
              <a:rPr lang="en-US" altLang="en-US" sz="1800" b="1">
                <a:solidFill>
                  <a:srgbClr val="000000"/>
                </a:solidFill>
                <a:latin typeface="Courier New" panose="02070309020205020404" pitchFamily="49" charset="0"/>
              </a:rPr>
              <a:t>/</a:t>
            </a:r>
          </a:p>
        </p:txBody>
      </p:sp>
      <p:pic>
        <p:nvPicPr>
          <p:cNvPr id="32783" name="Picture 16" descr="D:\AFTER_EARLY_ADAPTER\PLSf\images\PLPU\02_09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5764213"/>
            <a:ext cx="685323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794195"/>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eaLnBrk="1" hangingPunct="1"/>
            <a:r>
              <a:rPr lang="en-US" altLang="en-US" smtClean="0"/>
              <a:t>Viewing </a:t>
            </a:r>
            <a:r>
              <a:rPr lang="en-US" altLang="en-US" smtClean="0">
                <a:latin typeface="Courier New" panose="02070309020205020404" pitchFamily="49" charset="0"/>
              </a:rPr>
              <a:t>IN</a:t>
            </a:r>
            <a:r>
              <a:rPr lang="en-US" altLang="en-US" smtClean="0"/>
              <a:t> </a:t>
            </a:r>
            <a:r>
              <a:rPr lang="en-US" altLang="en-US" smtClean="0">
                <a:latin typeface="Courier New" panose="02070309020205020404" pitchFamily="49" charset="0"/>
              </a:rPr>
              <a:t>OUT</a:t>
            </a:r>
            <a:r>
              <a:rPr lang="en-US" altLang="en-US" smtClean="0"/>
              <a:t> Parameters</a:t>
            </a:r>
          </a:p>
        </p:txBody>
      </p:sp>
      <p:sp>
        <p:nvSpPr>
          <p:cNvPr id="33795" name="Rectangle 5"/>
          <p:cNvSpPr>
            <a:spLocks noChangeArrowheads="1"/>
          </p:cNvSpPr>
          <p:nvPr/>
        </p:nvSpPr>
        <p:spPr bwMode="blackWhite">
          <a:xfrm>
            <a:off x="1011238" y="1862138"/>
            <a:ext cx="7350125" cy="2378075"/>
          </a:xfrm>
          <a:prstGeom prst="rect">
            <a:avLst/>
          </a:prstGeom>
          <a:solidFill>
            <a:srgbClr val="FFFFCC"/>
          </a:solidFill>
          <a:ln w="25400">
            <a:solidFill>
              <a:srgbClr val="000000"/>
            </a:solidFill>
            <a:miter lim="800000"/>
            <a:headEnd/>
            <a:tailEnd/>
          </a:ln>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r>
              <a:rPr lang="en-US" altLang="en-US" sz="1800" b="1">
                <a:solidFill>
                  <a:srgbClr val="000000"/>
                </a:solidFill>
                <a:latin typeface="Courier New" panose="02070309020205020404" pitchFamily="49" charset="0"/>
              </a:rPr>
              <a:t>VARIABLE g_phone_no VARCHAR2(15)</a:t>
            </a:r>
          </a:p>
          <a:p>
            <a:pPr algn="l"/>
            <a:r>
              <a:rPr lang="en-US" altLang="en-US" sz="1800" b="1">
                <a:solidFill>
                  <a:srgbClr val="000000"/>
                </a:solidFill>
                <a:latin typeface="Courier New" panose="02070309020205020404" pitchFamily="49" charset="0"/>
              </a:rPr>
              <a:t>BEGIN </a:t>
            </a:r>
          </a:p>
          <a:p>
            <a:pPr algn="l"/>
            <a:r>
              <a:rPr lang="en-US" altLang="en-US" sz="1800" b="1">
                <a:solidFill>
                  <a:srgbClr val="000000"/>
                </a:solidFill>
                <a:latin typeface="Courier New" panose="02070309020205020404" pitchFamily="49" charset="0"/>
              </a:rPr>
              <a:t>  :g_phone_no := '8006330575'; </a:t>
            </a:r>
          </a:p>
          <a:p>
            <a:pPr algn="l"/>
            <a:r>
              <a:rPr lang="en-US" altLang="en-US" sz="1800" b="1">
                <a:solidFill>
                  <a:srgbClr val="000000"/>
                </a:solidFill>
                <a:latin typeface="Courier New" panose="02070309020205020404" pitchFamily="49" charset="0"/>
              </a:rPr>
              <a:t>END;</a:t>
            </a:r>
          </a:p>
          <a:p>
            <a:pPr algn="l"/>
            <a:r>
              <a:rPr lang="en-US" altLang="en-US" sz="1800" b="1">
                <a:solidFill>
                  <a:srgbClr val="000000"/>
                </a:solidFill>
                <a:latin typeface="Courier New" panose="02070309020205020404" pitchFamily="49" charset="0"/>
              </a:rPr>
              <a:t>/</a:t>
            </a:r>
          </a:p>
          <a:p>
            <a:pPr algn="l"/>
            <a:r>
              <a:rPr lang="en-US" altLang="en-US" sz="1800" b="1">
                <a:solidFill>
                  <a:srgbClr val="000000"/>
                </a:solidFill>
                <a:latin typeface="Courier New" panose="02070309020205020404" pitchFamily="49" charset="0"/>
              </a:rPr>
              <a:t>PRINT g_phone_no</a:t>
            </a:r>
          </a:p>
          <a:p>
            <a:pPr algn="l"/>
            <a:r>
              <a:rPr lang="en-US" altLang="en-US" sz="1800" b="1">
                <a:solidFill>
                  <a:srgbClr val="000000"/>
                </a:solidFill>
                <a:latin typeface="Courier New" panose="02070309020205020404" pitchFamily="49" charset="0"/>
              </a:rPr>
              <a:t>EXECUTE format_phone (:g_phone_no)</a:t>
            </a:r>
          </a:p>
          <a:p>
            <a:pPr algn="l"/>
            <a:r>
              <a:rPr lang="en-US" altLang="en-US" sz="1800" b="1">
                <a:solidFill>
                  <a:srgbClr val="000000"/>
                </a:solidFill>
                <a:latin typeface="Courier New" panose="02070309020205020404" pitchFamily="49" charset="0"/>
              </a:rPr>
              <a:t>PRINT g_phone_no</a:t>
            </a:r>
          </a:p>
        </p:txBody>
      </p:sp>
      <p:pic>
        <p:nvPicPr>
          <p:cNvPr id="33796" name="Picture 6" descr="D:\AFTER_EARLY_ADAPTER\PLSf\images\PLPU\02_14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4454525"/>
            <a:ext cx="737235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801377"/>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Removing Procedures</a:t>
            </a:r>
          </a:p>
        </p:txBody>
      </p:sp>
      <p:sp>
        <p:nvSpPr>
          <p:cNvPr id="45059" name="Rectangle 3"/>
          <p:cNvSpPr>
            <a:spLocks noGrp="1" noChangeArrowheads="1"/>
          </p:cNvSpPr>
          <p:nvPr>
            <p:ph idx="1"/>
          </p:nvPr>
        </p:nvSpPr>
        <p:spPr/>
        <p:txBody>
          <a:bodyPr/>
          <a:lstStyle/>
          <a:p>
            <a:pPr eaLnBrk="1" hangingPunct="1"/>
            <a:r>
              <a:rPr lang="en-US" altLang="en-US" smtClean="0"/>
              <a:t>Drop a procedure stored in the database.</a:t>
            </a:r>
          </a:p>
          <a:p>
            <a:pPr marL="919163" lvl="1" indent="-400050" eaLnBrk="1" hangingPunct="1">
              <a:lnSpc>
                <a:spcPct val="95000"/>
              </a:lnSpc>
              <a:spcBef>
                <a:spcPct val="35000"/>
              </a:spcBef>
            </a:pPr>
            <a:r>
              <a:rPr lang="en-US" altLang="en-US" smtClean="0"/>
              <a:t>Syntax:</a:t>
            </a:r>
          </a:p>
          <a:p>
            <a:pPr eaLnBrk="1" hangingPunct="1">
              <a:lnSpc>
                <a:spcPct val="95000"/>
              </a:lnSpc>
              <a:spcBef>
                <a:spcPct val="35000"/>
              </a:spcBef>
            </a:pPr>
            <a:endParaRPr lang="en-US" altLang="en-US" smtClean="0"/>
          </a:p>
          <a:p>
            <a:pPr marL="919163" lvl="1" indent="-400050" eaLnBrk="1" hangingPunct="1">
              <a:lnSpc>
                <a:spcPct val="95000"/>
              </a:lnSpc>
              <a:spcBef>
                <a:spcPct val="35000"/>
              </a:spcBef>
            </a:pPr>
            <a:r>
              <a:rPr lang="en-US" altLang="en-US" smtClean="0"/>
              <a:t>Example:</a:t>
            </a:r>
          </a:p>
          <a:p>
            <a:pPr eaLnBrk="1" hangingPunct="1"/>
            <a:endParaRPr lang="en-US" altLang="en-US" smtClean="0"/>
          </a:p>
        </p:txBody>
      </p:sp>
      <p:sp>
        <p:nvSpPr>
          <p:cNvPr id="45060" name="Rectangle 10"/>
          <p:cNvSpPr>
            <a:spLocks noChangeArrowheads="1"/>
          </p:cNvSpPr>
          <p:nvPr/>
        </p:nvSpPr>
        <p:spPr bwMode="auto">
          <a:xfrm>
            <a:off x="1477963" y="3536950"/>
            <a:ext cx="174466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accent2"/>
                </a:solidFill>
                <a:latin typeface="Times New Roman" panose="02020603050405020304" pitchFamily="18" charset="0"/>
              </a:defRPr>
            </a:lvl1pPr>
            <a:lvl2pPr marL="742950" indent="-285750">
              <a:defRPr sz="2400">
                <a:solidFill>
                  <a:schemeClr val="accent2"/>
                </a:solidFill>
                <a:latin typeface="Times New Roman" panose="02020603050405020304" pitchFamily="18" charset="0"/>
              </a:defRPr>
            </a:lvl2pPr>
            <a:lvl3pPr marL="1143000" indent="-228600">
              <a:defRPr sz="2400">
                <a:solidFill>
                  <a:schemeClr val="accent2"/>
                </a:solidFill>
                <a:latin typeface="Times New Roman" panose="02020603050405020304" pitchFamily="18" charset="0"/>
              </a:defRPr>
            </a:lvl3pPr>
            <a:lvl4pPr marL="1600200" indent="-228600">
              <a:defRPr sz="2400">
                <a:solidFill>
                  <a:schemeClr val="accent2"/>
                </a:solidFill>
                <a:latin typeface="Times New Roman" panose="02020603050405020304" pitchFamily="18" charset="0"/>
              </a:defRPr>
            </a:lvl4pPr>
            <a:lvl5pPr marL="2057400" indent="-228600">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accent2"/>
                </a:solidFill>
                <a:latin typeface="Times New Roman" panose="02020603050405020304" pitchFamily="18" charset="0"/>
              </a:defRPr>
            </a:lvl9pPr>
          </a:lstStyle>
          <a:p>
            <a:endParaRPr lang="en-US" altLang="en-US"/>
          </a:p>
        </p:txBody>
      </p:sp>
      <p:sp>
        <p:nvSpPr>
          <p:cNvPr id="45061" name="Rectangle 11"/>
          <p:cNvSpPr>
            <a:spLocks noChangeArrowheads="1"/>
          </p:cNvSpPr>
          <p:nvPr/>
        </p:nvSpPr>
        <p:spPr bwMode="blackWhite">
          <a:xfrm>
            <a:off x="1481138" y="2703513"/>
            <a:ext cx="5797550" cy="40163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lnSpc>
                <a:spcPct val="95000"/>
              </a:lnSpc>
            </a:pPr>
            <a:r>
              <a:rPr lang="en-US" altLang="en-US" sz="1800" b="1">
                <a:solidFill>
                  <a:srgbClr val="000000"/>
                </a:solidFill>
                <a:latin typeface="Courier New" panose="02070309020205020404" pitchFamily="49" charset="0"/>
              </a:rPr>
              <a:t>DROP PROCEDURE </a:t>
            </a:r>
            <a:r>
              <a:rPr lang="en-US" altLang="en-US" sz="1800" b="1" i="1">
                <a:solidFill>
                  <a:srgbClr val="000000"/>
                </a:solidFill>
                <a:latin typeface="Courier New" panose="02070309020205020404" pitchFamily="49" charset="0"/>
              </a:rPr>
              <a:t>procedure_name</a:t>
            </a:r>
          </a:p>
        </p:txBody>
      </p:sp>
      <p:sp>
        <p:nvSpPr>
          <p:cNvPr id="45062" name="Rectangle 12"/>
          <p:cNvSpPr>
            <a:spLocks noChangeArrowheads="1"/>
          </p:cNvSpPr>
          <p:nvPr/>
        </p:nvSpPr>
        <p:spPr bwMode="blackWhite">
          <a:xfrm>
            <a:off x="1441450" y="3598863"/>
            <a:ext cx="5895975" cy="5445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tabLst>
                <a:tab pos="1200150" algn="l"/>
              </a:tabLst>
              <a:defRPr sz="2400">
                <a:solidFill>
                  <a:schemeClr val="accent2"/>
                </a:solidFill>
                <a:latin typeface="Times New Roman" panose="02020603050405020304" pitchFamily="18" charset="0"/>
              </a:defRPr>
            </a:lvl1pPr>
            <a:lvl2pPr marL="742950" indent="-285750">
              <a:tabLst>
                <a:tab pos="1200150" algn="l"/>
              </a:tabLst>
              <a:defRPr sz="2400">
                <a:solidFill>
                  <a:schemeClr val="accent2"/>
                </a:solidFill>
                <a:latin typeface="Times New Roman" panose="02020603050405020304" pitchFamily="18" charset="0"/>
              </a:defRPr>
            </a:lvl2pPr>
            <a:lvl3pPr marL="1143000" indent="-228600">
              <a:tabLst>
                <a:tab pos="1200150" algn="l"/>
              </a:tabLst>
              <a:defRPr sz="2400">
                <a:solidFill>
                  <a:schemeClr val="accent2"/>
                </a:solidFill>
                <a:latin typeface="Times New Roman" panose="02020603050405020304" pitchFamily="18" charset="0"/>
              </a:defRPr>
            </a:lvl3pPr>
            <a:lvl4pPr marL="1600200" indent="-228600">
              <a:tabLst>
                <a:tab pos="1200150" algn="l"/>
              </a:tabLst>
              <a:defRPr sz="2400">
                <a:solidFill>
                  <a:schemeClr val="accent2"/>
                </a:solidFill>
                <a:latin typeface="Times New Roman" panose="02020603050405020304" pitchFamily="18" charset="0"/>
              </a:defRPr>
            </a:lvl4pPr>
            <a:lvl5pPr marL="2057400" indent="-228600">
              <a:tabLst>
                <a:tab pos="1200150" algn="l"/>
              </a:tabLst>
              <a:defRPr sz="2400">
                <a:solidFill>
                  <a:schemeClr val="accent2"/>
                </a:solidFill>
                <a:latin typeface="Times New Roman" panose="02020603050405020304" pitchFamily="18" charset="0"/>
              </a:defRPr>
            </a:lvl5pPr>
            <a:lvl6pPr marL="25146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6pPr>
            <a:lvl7pPr marL="29718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7pPr>
            <a:lvl8pPr marL="34290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8pPr>
            <a:lvl9pPr marL="3886200" indent="-228600" algn="ctr" eaLnBrk="0" fontAlgn="base" hangingPunct="0">
              <a:spcBef>
                <a:spcPct val="0"/>
              </a:spcBef>
              <a:spcAft>
                <a:spcPct val="0"/>
              </a:spcAft>
              <a:tabLst>
                <a:tab pos="1200150" algn="l"/>
              </a:tabLst>
              <a:defRPr sz="2400">
                <a:solidFill>
                  <a:schemeClr val="accent2"/>
                </a:solidFill>
                <a:latin typeface="Times New Roman" panose="02020603050405020304" pitchFamily="18" charset="0"/>
              </a:defRPr>
            </a:lvl9pPr>
          </a:lstStyle>
          <a:p>
            <a:pPr algn="l">
              <a:lnSpc>
                <a:spcPct val="95000"/>
              </a:lnSpc>
            </a:pPr>
            <a:r>
              <a:rPr lang="en-US" altLang="en-US" sz="1800" b="1">
                <a:solidFill>
                  <a:srgbClr val="000000"/>
                </a:solidFill>
                <a:latin typeface="Courier New" panose="02070309020205020404" pitchFamily="49" charset="0"/>
              </a:rPr>
              <a:t>DROP PROCEDURE raise_salary;</a:t>
            </a:r>
          </a:p>
        </p:txBody>
      </p:sp>
      <p:pic>
        <p:nvPicPr>
          <p:cNvPr id="45063" name="Picture 13" descr="D:\AFTER_EARLY_ADAPTER\PLSf\images\PLPU\02_25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4222750"/>
            <a:ext cx="59436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4486765"/>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1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58800" y="0"/>
            <a:ext cx="8229600" cy="1143000"/>
          </a:xfrm>
        </p:spPr>
        <p:txBody>
          <a:bodyPr/>
          <a:lstStyle/>
          <a:p>
            <a:pPr eaLnBrk="1" hangingPunct="1"/>
            <a:r>
              <a:rPr lang="en-US" dirty="0" smtClean="0"/>
              <a:t>Objectives</a:t>
            </a:r>
          </a:p>
        </p:txBody>
      </p:sp>
      <p:sp>
        <p:nvSpPr>
          <p:cNvPr id="7171" name="Rectangle 3"/>
          <p:cNvSpPr>
            <a:spLocks noGrp="1" noChangeArrowheads="1"/>
          </p:cNvSpPr>
          <p:nvPr>
            <p:ph type="body" idx="4294967295"/>
          </p:nvPr>
        </p:nvSpPr>
        <p:spPr>
          <a:xfrm>
            <a:off x="0" y="893763"/>
            <a:ext cx="8737600" cy="5354637"/>
          </a:xfrm>
        </p:spPr>
        <p:txBody>
          <a:bodyPr/>
          <a:lstStyle/>
          <a:p>
            <a:pPr marL="0" indent="0">
              <a:buNone/>
            </a:pPr>
            <a:r>
              <a:rPr lang="en-US" dirty="0" smtClean="0"/>
              <a:t>PL/SQL</a:t>
            </a:r>
          </a:p>
          <a:p>
            <a:pPr lvl="1"/>
            <a:r>
              <a:rPr lang="en-US" dirty="0" smtClean="0"/>
              <a:t>PL/SQL:</a:t>
            </a:r>
          </a:p>
          <a:p>
            <a:pPr lvl="2"/>
            <a:r>
              <a:rPr lang="en-US" dirty="0" smtClean="0"/>
              <a:t>Introduction to PL/SQL</a:t>
            </a:r>
          </a:p>
          <a:p>
            <a:pPr lvl="2"/>
            <a:r>
              <a:rPr lang="en-US" altLang="en-US" dirty="0">
                <a:latin typeface="Times New Roman" panose="02020603050405020304" pitchFamily="18" charset="0"/>
              </a:rPr>
              <a:t>PL/SQL Blocks and its Sections</a:t>
            </a:r>
          </a:p>
          <a:p>
            <a:pPr lvl="2"/>
            <a:r>
              <a:rPr lang="en-US" dirty="0" smtClean="0"/>
              <a:t>Procedure</a:t>
            </a:r>
          </a:p>
          <a:p>
            <a:pPr lvl="2"/>
            <a:endParaRPr lang="en-US" dirty="0" smtClean="0"/>
          </a:p>
          <a:p>
            <a:pPr lvl="2"/>
            <a:endParaRPr lang="en-US" dirty="0" smtClean="0"/>
          </a:p>
          <a:p>
            <a:pPr lvl="1"/>
            <a:endParaRPr lang="en-US" dirty="0" smtClean="0"/>
          </a:p>
          <a:p>
            <a:pPr lvl="1"/>
            <a:endParaRPr lang="en-US" dirty="0" smtClean="0"/>
          </a:p>
          <a:p>
            <a:pPr lvl="0"/>
            <a:endParaRPr lang="en-US" b="1" dirty="0"/>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smtClean="0"/>
              <a:t>Oracle PL/SQL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cs typeface="Arial" pitchFamily="34" charset="0"/>
              </a:rPr>
              <a:t>Introduction to PL/SQL</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pPr lvl="1"/>
            <a:endParaRPr lang="en-US" dirty="0" smtClean="0"/>
          </a:p>
          <a:p>
            <a:pPr lvl="1"/>
            <a:r>
              <a:rPr lang="en-US" dirty="0" smtClean="0"/>
              <a:t>PL/SQL </a:t>
            </a:r>
            <a:r>
              <a:rPr lang="en-US" dirty="0"/>
              <a:t>stands for "Procedural Language extension of SQL" that is used in </a:t>
            </a:r>
            <a:r>
              <a:rPr lang="en-US" dirty="0" smtClean="0"/>
              <a:t>Oracle</a:t>
            </a:r>
          </a:p>
          <a:p>
            <a:pPr lvl="1"/>
            <a:r>
              <a:rPr lang="en-US" dirty="0"/>
              <a:t>PL/SQL is a block structured </a:t>
            </a:r>
            <a:r>
              <a:rPr lang="en-US" dirty="0" smtClean="0"/>
              <a:t>language</a:t>
            </a:r>
          </a:p>
          <a:p>
            <a:pPr lvl="1"/>
            <a:r>
              <a:rPr lang="en-US" dirty="0"/>
              <a:t>The data manipulation capabilities of SQL are combined with the processing capabilities of a procedural language.</a:t>
            </a:r>
          </a:p>
          <a:p>
            <a:pPr lvl="1"/>
            <a:r>
              <a:rPr lang="en-US" dirty="0"/>
              <a:t>provides features like conditional execution, looping and branching. PL/SQL supports subroutines too.</a:t>
            </a:r>
          </a:p>
          <a:p>
            <a:pPr lvl="1"/>
            <a:r>
              <a:rPr lang="en-US" dirty="0"/>
              <a:t>PL/SQL program is of a block type, which can be sequential or nested (One inside the other).</a:t>
            </a:r>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Features of PL/SQL</a:t>
            </a:r>
            <a:endParaRPr lang="en-US" dirty="0"/>
          </a:p>
        </p:txBody>
      </p:sp>
      <p:sp>
        <p:nvSpPr>
          <p:cNvPr id="7171" name="Rectangle 3"/>
          <p:cNvSpPr>
            <a:spLocks noGrp="1" noChangeArrowheads="1"/>
          </p:cNvSpPr>
          <p:nvPr>
            <p:ph type="body" idx="4294967295"/>
          </p:nvPr>
        </p:nvSpPr>
        <p:spPr>
          <a:xfrm>
            <a:off x="0" y="990600"/>
            <a:ext cx="8661400" cy="5410200"/>
          </a:xfrm>
        </p:spPr>
        <p:txBody>
          <a:bodyPr>
            <a:normAutofit/>
          </a:bodyPr>
          <a:lstStyle/>
          <a:p>
            <a:pPr lvl="1"/>
            <a:endParaRPr lang="en-US" altLang="en-US" dirty="0" smtClean="0"/>
          </a:p>
          <a:p>
            <a:pPr lvl="1"/>
            <a:endParaRPr lang="en-US" altLang="en-US" dirty="0"/>
          </a:p>
          <a:p>
            <a:pPr lvl="1"/>
            <a:endParaRPr lang="en-US" altLang="en-US" dirty="0" smtClean="0"/>
          </a:p>
          <a:p>
            <a:pPr lvl="1"/>
            <a:r>
              <a:rPr lang="en-US" altLang="en-US" dirty="0" smtClean="0"/>
              <a:t>Tight </a:t>
            </a:r>
            <a:r>
              <a:rPr lang="en-US" altLang="en-US" dirty="0"/>
              <a:t>Integration with </a:t>
            </a:r>
            <a:r>
              <a:rPr lang="en-US" altLang="en-US" dirty="0" err="1"/>
              <a:t>sql</a:t>
            </a:r>
            <a:r>
              <a:rPr lang="en-US" altLang="en-US" dirty="0"/>
              <a:t> </a:t>
            </a:r>
          </a:p>
          <a:p>
            <a:pPr lvl="1"/>
            <a:r>
              <a:rPr lang="en-US" altLang="en-US" dirty="0"/>
              <a:t>Better Performance: Several SQL statements can be bundled together into one PL/SQL block and sent to the server as a single unit. </a:t>
            </a:r>
          </a:p>
          <a:p>
            <a:pPr lvl="1"/>
            <a:r>
              <a:rPr lang="en-US" altLang="en-US" dirty="0"/>
              <a:t>PL/SQL is a standard and portable language. </a:t>
            </a:r>
          </a:p>
          <a:p>
            <a:pPr lvl="1"/>
            <a:r>
              <a:rPr lang="en-US" altLang="en-US" dirty="0"/>
              <a:t>Although there are a number of alternatives when it comes to writing software to run against the Oracle Database, it is easier to run highly efficient code to access the Oracle Database in PL/SQL than it is in any other language.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PL/SQL Block Structure</a:t>
            </a:r>
          </a:p>
        </p:txBody>
      </p:sp>
      <p:sp>
        <p:nvSpPr>
          <p:cNvPr id="7171" name="Rectangle 3"/>
          <p:cNvSpPr>
            <a:spLocks noGrp="1" noChangeArrowheads="1"/>
          </p:cNvSpPr>
          <p:nvPr>
            <p:ph type="body" idx="4294967295"/>
          </p:nvPr>
        </p:nvSpPr>
        <p:spPr>
          <a:xfrm>
            <a:off x="0" y="838200"/>
            <a:ext cx="8661400" cy="5410200"/>
          </a:xfrm>
        </p:spPr>
        <p:txBody>
          <a:bodyPr>
            <a:normAutofit/>
          </a:bodyPr>
          <a:lstStyle/>
          <a:p>
            <a:pPr lvl="2"/>
            <a:endParaRPr lang="en-US" dirty="0" smtClean="0"/>
          </a:p>
          <a:p>
            <a:pPr lvl="2"/>
            <a:endParaRPr lang="en-US" dirty="0"/>
          </a:p>
          <a:p>
            <a:pPr lvl="2"/>
            <a:endParaRPr lang="en-US" dirty="0" smtClean="0"/>
          </a:p>
          <a:p>
            <a:pPr lvl="2"/>
            <a:r>
              <a:rPr lang="en-US" dirty="0"/>
              <a:t>DECLARE – Optional</a:t>
            </a:r>
          </a:p>
          <a:p>
            <a:pPr lvl="3">
              <a:buFont typeface="Wingdings" panose="05000000000000000000" pitchFamily="2" charset="2"/>
              <a:buChar char="§"/>
            </a:pPr>
            <a:r>
              <a:rPr lang="en-US" dirty="0">
                <a:solidFill>
                  <a:srgbClr val="000000"/>
                </a:solidFill>
              </a:rPr>
              <a:t>Variables, cursors, user-defined </a:t>
            </a:r>
            <a:r>
              <a:rPr lang="en-US" dirty="0" smtClean="0">
                <a:solidFill>
                  <a:srgbClr val="000000"/>
                </a:solidFill>
              </a:rPr>
              <a:t>exceptions</a:t>
            </a:r>
          </a:p>
          <a:p>
            <a:pPr marL="1371600" lvl="3" indent="0">
              <a:buNone/>
            </a:pPr>
            <a:endParaRPr lang="en-US" dirty="0">
              <a:solidFill>
                <a:srgbClr val="000000"/>
              </a:solidFill>
            </a:endParaRPr>
          </a:p>
          <a:p>
            <a:pPr lvl="2"/>
            <a:r>
              <a:rPr lang="en-US" dirty="0"/>
              <a:t>BEGIN – Mandatory</a:t>
            </a:r>
          </a:p>
          <a:p>
            <a:pPr lvl="3">
              <a:buFont typeface="Wingdings" panose="05000000000000000000" pitchFamily="2" charset="2"/>
              <a:buChar char="§"/>
            </a:pPr>
            <a:r>
              <a:rPr lang="en-US" dirty="0">
                <a:solidFill>
                  <a:srgbClr val="000000"/>
                </a:solidFill>
              </a:rPr>
              <a:t>SQL statements</a:t>
            </a:r>
          </a:p>
          <a:p>
            <a:pPr lvl="3">
              <a:buFont typeface="Wingdings" panose="05000000000000000000" pitchFamily="2" charset="2"/>
              <a:buChar char="§"/>
            </a:pPr>
            <a:r>
              <a:rPr lang="en-US" dirty="0">
                <a:solidFill>
                  <a:srgbClr val="000000"/>
                </a:solidFill>
              </a:rPr>
              <a:t>PL/SQL </a:t>
            </a:r>
            <a:r>
              <a:rPr lang="en-US" dirty="0" smtClean="0">
                <a:solidFill>
                  <a:srgbClr val="000000"/>
                </a:solidFill>
              </a:rPr>
              <a:t>statements</a:t>
            </a:r>
          </a:p>
          <a:p>
            <a:pPr lvl="3">
              <a:buFont typeface="Wingdings" panose="05000000000000000000" pitchFamily="2" charset="2"/>
              <a:buChar char="§"/>
            </a:pPr>
            <a:endParaRPr lang="en-US" dirty="0">
              <a:solidFill>
                <a:srgbClr val="000000"/>
              </a:solidFill>
            </a:endParaRPr>
          </a:p>
          <a:p>
            <a:pPr lvl="2"/>
            <a:r>
              <a:rPr lang="en-US" dirty="0"/>
              <a:t>EXCEPTION – Optional</a:t>
            </a:r>
          </a:p>
          <a:p>
            <a:pPr lvl="3">
              <a:buFont typeface="Wingdings" panose="05000000000000000000" pitchFamily="2" charset="2"/>
              <a:buChar char="§"/>
            </a:pPr>
            <a:r>
              <a:rPr lang="en-US" dirty="0">
                <a:solidFill>
                  <a:srgbClr val="000000"/>
                </a:solidFill>
              </a:rPr>
              <a:t>Actions to perform when</a:t>
            </a:r>
            <a:br>
              <a:rPr lang="en-US" dirty="0">
                <a:solidFill>
                  <a:srgbClr val="000000"/>
                </a:solidFill>
              </a:rPr>
            </a:br>
            <a:r>
              <a:rPr lang="en-US" dirty="0">
                <a:solidFill>
                  <a:srgbClr val="000000"/>
                </a:solidFill>
              </a:rPr>
              <a:t>errors </a:t>
            </a:r>
            <a:r>
              <a:rPr lang="en-US" dirty="0" smtClean="0">
                <a:solidFill>
                  <a:srgbClr val="000000"/>
                </a:solidFill>
              </a:rPr>
              <a:t>occur</a:t>
            </a:r>
          </a:p>
          <a:p>
            <a:pPr marL="1371600" lvl="3" indent="0">
              <a:buNone/>
            </a:pPr>
            <a:endParaRPr lang="en-US" dirty="0">
              <a:solidFill>
                <a:srgbClr val="000000"/>
              </a:solidFill>
            </a:endParaRPr>
          </a:p>
          <a:p>
            <a:pPr lvl="2"/>
            <a:r>
              <a:rPr lang="en-US" dirty="0"/>
              <a:t>END; – Mandatory</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Block Types</a:t>
            </a:r>
          </a:p>
        </p:txBody>
      </p:sp>
      <p:sp>
        <p:nvSpPr>
          <p:cNvPr id="7171" name="Rectangle 3"/>
          <p:cNvSpPr>
            <a:spLocks noGrp="1" noChangeArrowheads="1"/>
          </p:cNvSpPr>
          <p:nvPr>
            <p:ph type="body" idx="4294967295"/>
          </p:nvPr>
        </p:nvSpPr>
        <p:spPr>
          <a:xfrm>
            <a:off x="0" y="838200"/>
            <a:ext cx="8661400" cy="5410200"/>
          </a:xfrm>
        </p:spPr>
        <p:txBody>
          <a:bodyPr>
            <a:normAutofit/>
          </a:bodyPr>
          <a:lstStyle/>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8" name="Rectangle 3"/>
          <p:cNvSpPr>
            <a:spLocks noChangeArrowheads="1"/>
          </p:cNvSpPr>
          <p:nvPr/>
        </p:nvSpPr>
        <p:spPr bwMode="auto">
          <a:xfrm>
            <a:off x="549727" y="1278731"/>
            <a:ext cx="7696200" cy="547688"/>
          </a:xfrm>
          <a:prstGeom prst="rect">
            <a:avLst/>
          </a:prstGeom>
          <a:noFill/>
          <a:ln w="9525">
            <a:noFill/>
            <a:miter lim="800000"/>
            <a:headEnd/>
            <a:tailEnd/>
          </a:ln>
        </p:spPr>
        <p:txBody>
          <a:bodyPr lIns="92075" tIns="46038" rIns="92075" bIns="46038">
            <a:spAutoFit/>
          </a:bodyPr>
          <a:lstStyle/>
          <a:p>
            <a:pPr marL="342900" indent="-342900">
              <a:lnSpc>
                <a:spcPts val="4000"/>
              </a:lnSpc>
              <a:buClr>
                <a:srgbClr val="A11133"/>
              </a:buClr>
              <a:defRPr/>
            </a:pPr>
            <a:r>
              <a:rPr lang="en-US" dirty="0">
                <a:latin typeface="+mn-lt"/>
              </a:rPr>
              <a:t>Anonymous</a:t>
            </a:r>
            <a:r>
              <a:rPr lang="en-US" sz="2000" b="1" dirty="0">
                <a:solidFill>
                  <a:srgbClr val="3F3F3F"/>
                </a:solidFill>
                <a:latin typeface="Trebuchet MS" pitchFamily="34" charset="0"/>
              </a:rPr>
              <a:t>		</a:t>
            </a:r>
            <a:r>
              <a:rPr lang="en-US" dirty="0">
                <a:latin typeface="+mn-lt"/>
              </a:rPr>
              <a:t>Procedure		Function</a:t>
            </a:r>
          </a:p>
        </p:txBody>
      </p:sp>
      <p:sp>
        <p:nvSpPr>
          <p:cNvPr id="9" name="Rectangle 4"/>
          <p:cNvSpPr>
            <a:spLocks noChangeArrowheads="1"/>
          </p:cNvSpPr>
          <p:nvPr/>
        </p:nvSpPr>
        <p:spPr bwMode="blackWhite">
          <a:xfrm>
            <a:off x="96044" y="2112169"/>
            <a:ext cx="2566987" cy="2862262"/>
          </a:xfrm>
          <a:prstGeom prst="rect">
            <a:avLst/>
          </a:prstGeom>
          <a:gradFill rotWithShape="0">
            <a:gsLst>
              <a:gs pos="0">
                <a:srgbClr val="00B7A5">
                  <a:gamma/>
                  <a:shade val="69804"/>
                  <a:invGamma/>
                </a:srgbClr>
              </a:gs>
              <a:gs pos="50000">
                <a:srgbClr val="00B7A5"/>
              </a:gs>
              <a:gs pos="100000">
                <a:srgbClr val="00B7A5">
                  <a:gamma/>
                  <a:shade val="69804"/>
                  <a:invGamma/>
                </a:srgbClr>
              </a:gs>
            </a:gsLst>
            <a:lin ang="2700000" scaled="1"/>
          </a:gradFill>
          <a:ln w="12700">
            <a:solidFill>
              <a:srgbClr val="000000"/>
            </a:solidFill>
            <a:miter lim="800000"/>
            <a:headEnd/>
            <a:tailEnd/>
          </a:ln>
          <a:effectLst>
            <a:outerShdw dist="71842" dir="2700000" algn="ctr" rotWithShape="0">
              <a:srgbClr val="000000">
                <a:alpha val="50000"/>
              </a:srgbClr>
            </a:outerShdw>
          </a:effectLst>
        </p:spPr>
        <p:txBody>
          <a:bodyPr lIns="92075" tIns="46038" rIns="92075" bIns="46038">
            <a:spAutoFit/>
          </a:bodyPr>
          <a:lstStyle/>
          <a:p>
            <a:pPr eaLnBrk="0" hangingPunct="0">
              <a:defRPr/>
            </a:pPr>
            <a:r>
              <a:rPr lang="en-US" sz="1800" dirty="0">
                <a:solidFill>
                  <a:srgbClr val="FFFFCC"/>
                </a:solidFill>
                <a:latin typeface="Courier New" pitchFamily="49" charset="0"/>
              </a:rPr>
              <a:t>[DECLARE]</a:t>
            </a:r>
          </a:p>
          <a:p>
            <a:pPr eaLnBrk="0" hangingPunct="0">
              <a:defRPr/>
            </a:pPr>
            <a:endParaRPr lang="en-US" sz="1800" dirty="0">
              <a:solidFill>
                <a:srgbClr val="FFFFCC"/>
              </a:solidFill>
              <a:latin typeface="Courier New" pitchFamily="49" charset="0"/>
            </a:endParaRPr>
          </a:p>
          <a:p>
            <a:pPr eaLnBrk="0" hangingPunct="0">
              <a:defRPr/>
            </a:pPr>
            <a:endParaRPr lang="en-US" sz="1800" dirty="0">
              <a:solidFill>
                <a:srgbClr val="FFFFCC"/>
              </a:solidFill>
              <a:latin typeface="Courier New" pitchFamily="49" charset="0"/>
            </a:endParaRPr>
          </a:p>
          <a:p>
            <a:pPr eaLnBrk="0" hangingPunct="0">
              <a:defRPr/>
            </a:pPr>
            <a:r>
              <a:rPr lang="en-US" sz="1800" dirty="0">
                <a:solidFill>
                  <a:srgbClr val="FFFFCC"/>
                </a:solidFill>
                <a:latin typeface="Courier New" pitchFamily="49" charset="0"/>
              </a:rPr>
              <a:t>BEGIN</a:t>
            </a:r>
          </a:p>
          <a:p>
            <a:pPr eaLnBrk="0" hangingPunct="0">
              <a:defRPr/>
            </a:pPr>
            <a:r>
              <a:rPr lang="en-US" sz="1800" dirty="0">
                <a:solidFill>
                  <a:srgbClr val="FFFFCC"/>
                </a:solidFill>
                <a:latin typeface="Courier New" pitchFamily="49" charset="0"/>
              </a:rPr>
              <a:t>  --statements</a:t>
            </a:r>
          </a:p>
          <a:p>
            <a:pPr eaLnBrk="0" hangingPunct="0">
              <a:defRPr/>
            </a:pPr>
            <a:endParaRPr lang="en-US" sz="1800" dirty="0">
              <a:solidFill>
                <a:srgbClr val="FFFFCC"/>
              </a:solidFill>
              <a:latin typeface="Courier New" pitchFamily="49" charset="0"/>
            </a:endParaRPr>
          </a:p>
          <a:p>
            <a:pPr eaLnBrk="0" hangingPunct="0">
              <a:defRPr/>
            </a:pPr>
            <a:r>
              <a:rPr lang="en-US" sz="1800" dirty="0">
                <a:solidFill>
                  <a:srgbClr val="FFFFCC"/>
                </a:solidFill>
                <a:latin typeface="Courier New" pitchFamily="49" charset="0"/>
              </a:rPr>
              <a:t>[EXCEPTION]</a:t>
            </a:r>
          </a:p>
          <a:p>
            <a:pPr eaLnBrk="0" hangingPunct="0">
              <a:defRPr/>
            </a:pPr>
            <a:endParaRPr lang="en-US" sz="1800" dirty="0">
              <a:solidFill>
                <a:srgbClr val="FFFFCC"/>
              </a:solidFill>
              <a:latin typeface="Courier New" pitchFamily="49" charset="0"/>
            </a:endParaRPr>
          </a:p>
          <a:p>
            <a:pPr eaLnBrk="0" hangingPunct="0">
              <a:defRPr/>
            </a:pPr>
            <a:r>
              <a:rPr lang="en-US" sz="1800" dirty="0">
                <a:solidFill>
                  <a:srgbClr val="FFFFCC"/>
                </a:solidFill>
                <a:latin typeface="Courier New" pitchFamily="49" charset="0"/>
              </a:rPr>
              <a:t>END;</a:t>
            </a:r>
          </a:p>
          <a:p>
            <a:pPr eaLnBrk="0" hangingPunct="0">
              <a:defRPr/>
            </a:pPr>
            <a:endParaRPr lang="en-US" sz="1800" dirty="0">
              <a:solidFill>
                <a:srgbClr val="FFFFCC"/>
              </a:solidFill>
              <a:latin typeface="Courier New" pitchFamily="49" charset="0"/>
            </a:endParaRPr>
          </a:p>
        </p:txBody>
      </p:sp>
      <p:sp>
        <p:nvSpPr>
          <p:cNvPr id="10" name="Rectangle 5"/>
          <p:cNvSpPr>
            <a:spLocks noChangeArrowheads="1"/>
          </p:cNvSpPr>
          <p:nvPr/>
        </p:nvSpPr>
        <p:spPr bwMode="blackWhite">
          <a:xfrm>
            <a:off x="3026506" y="2112169"/>
            <a:ext cx="2566988" cy="2862262"/>
          </a:xfrm>
          <a:prstGeom prst="rect">
            <a:avLst/>
          </a:prstGeom>
          <a:gradFill rotWithShape="0">
            <a:gsLst>
              <a:gs pos="0">
                <a:srgbClr val="00B7A5">
                  <a:gamma/>
                  <a:shade val="69804"/>
                  <a:invGamma/>
                </a:srgbClr>
              </a:gs>
              <a:gs pos="50000">
                <a:srgbClr val="00B7A5"/>
              </a:gs>
              <a:gs pos="100000">
                <a:srgbClr val="00B7A5">
                  <a:gamma/>
                  <a:shade val="69804"/>
                  <a:invGamma/>
                </a:srgbClr>
              </a:gs>
            </a:gsLst>
            <a:lin ang="2700000" scaled="1"/>
          </a:gradFill>
          <a:ln w="12700">
            <a:solidFill>
              <a:srgbClr val="000000"/>
            </a:solidFill>
            <a:miter lim="800000"/>
            <a:headEnd/>
            <a:tailEnd/>
          </a:ln>
          <a:effectLst>
            <a:outerShdw dist="71842" dir="2700000" algn="ctr" rotWithShape="0">
              <a:srgbClr val="000000">
                <a:alpha val="50000"/>
              </a:srgbClr>
            </a:outerShdw>
          </a:effectLst>
        </p:spPr>
        <p:txBody>
          <a:bodyPr lIns="92075" tIns="46038" rIns="92075" bIns="46038">
            <a:spAutoFit/>
          </a:bodyPr>
          <a:lstStyle/>
          <a:p>
            <a:pPr eaLnBrk="0" hangingPunct="0">
              <a:defRPr/>
            </a:pPr>
            <a:r>
              <a:rPr lang="en-US" sz="1800" dirty="0">
                <a:solidFill>
                  <a:srgbClr val="FFFFCC"/>
                </a:solidFill>
                <a:latin typeface="Courier New" pitchFamily="49" charset="0"/>
              </a:rPr>
              <a:t>PROCEDURE name</a:t>
            </a:r>
          </a:p>
          <a:p>
            <a:pPr eaLnBrk="0" hangingPunct="0">
              <a:defRPr/>
            </a:pPr>
            <a:r>
              <a:rPr lang="en-US" sz="1800" dirty="0">
                <a:solidFill>
                  <a:srgbClr val="FFFFCC"/>
                </a:solidFill>
                <a:latin typeface="Courier New" pitchFamily="49" charset="0"/>
              </a:rPr>
              <a:t>IS</a:t>
            </a:r>
          </a:p>
          <a:p>
            <a:pPr eaLnBrk="0" hangingPunct="0">
              <a:defRPr/>
            </a:pPr>
            <a:endParaRPr lang="en-US" sz="1800" dirty="0">
              <a:solidFill>
                <a:srgbClr val="FFFFCC"/>
              </a:solidFill>
              <a:latin typeface="Courier New" pitchFamily="49" charset="0"/>
            </a:endParaRPr>
          </a:p>
          <a:p>
            <a:pPr eaLnBrk="0" hangingPunct="0">
              <a:defRPr/>
            </a:pPr>
            <a:r>
              <a:rPr lang="en-US" sz="1800" dirty="0">
                <a:solidFill>
                  <a:srgbClr val="FFFFCC"/>
                </a:solidFill>
                <a:latin typeface="Courier New" pitchFamily="49" charset="0"/>
              </a:rPr>
              <a:t>BEGIN</a:t>
            </a:r>
          </a:p>
          <a:p>
            <a:pPr eaLnBrk="0" hangingPunct="0">
              <a:defRPr/>
            </a:pPr>
            <a:r>
              <a:rPr lang="en-US" sz="1800" dirty="0">
                <a:solidFill>
                  <a:srgbClr val="FFFFCC"/>
                </a:solidFill>
                <a:latin typeface="Courier New" pitchFamily="49" charset="0"/>
              </a:rPr>
              <a:t>  --statements</a:t>
            </a:r>
          </a:p>
          <a:p>
            <a:pPr eaLnBrk="0" hangingPunct="0">
              <a:defRPr/>
            </a:pPr>
            <a:endParaRPr lang="en-US" sz="1800" dirty="0">
              <a:solidFill>
                <a:srgbClr val="FFFFCC"/>
              </a:solidFill>
              <a:latin typeface="Courier New" pitchFamily="49" charset="0"/>
            </a:endParaRPr>
          </a:p>
          <a:p>
            <a:pPr eaLnBrk="0" hangingPunct="0">
              <a:defRPr/>
            </a:pPr>
            <a:r>
              <a:rPr lang="en-US" sz="1800" dirty="0">
                <a:solidFill>
                  <a:srgbClr val="FFFFCC"/>
                </a:solidFill>
                <a:latin typeface="Courier New" pitchFamily="49" charset="0"/>
              </a:rPr>
              <a:t>[EXCEPTION]</a:t>
            </a:r>
          </a:p>
          <a:p>
            <a:pPr eaLnBrk="0" hangingPunct="0">
              <a:defRPr/>
            </a:pPr>
            <a:endParaRPr lang="en-US" sz="1800" dirty="0">
              <a:solidFill>
                <a:srgbClr val="FFFFCC"/>
              </a:solidFill>
              <a:latin typeface="Courier New" pitchFamily="49" charset="0"/>
            </a:endParaRPr>
          </a:p>
          <a:p>
            <a:pPr eaLnBrk="0" hangingPunct="0">
              <a:defRPr/>
            </a:pPr>
            <a:r>
              <a:rPr lang="en-US" sz="1800" dirty="0">
                <a:solidFill>
                  <a:srgbClr val="FFFFCC"/>
                </a:solidFill>
                <a:latin typeface="Courier New" pitchFamily="49" charset="0"/>
              </a:rPr>
              <a:t>END;</a:t>
            </a:r>
          </a:p>
          <a:p>
            <a:pPr eaLnBrk="0" hangingPunct="0">
              <a:defRPr/>
            </a:pPr>
            <a:endParaRPr lang="en-US" sz="1800" dirty="0">
              <a:solidFill>
                <a:srgbClr val="FFFFCC"/>
              </a:solidFill>
              <a:latin typeface="Courier New" pitchFamily="49" charset="0"/>
            </a:endParaRPr>
          </a:p>
        </p:txBody>
      </p:sp>
      <p:sp>
        <p:nvSpPr>
          <p:cNvPr id="11" name="Rectangle 6"/>
          <p:cNvSpPr>
            <a:spLocks noChangeArrowheads="1"/>
          </p:cNvSpPr>
          <p:nvPr/>
        </p:nvSpPr>
        <p:spPr bwMode="blackWhite">
          <a:xfrm>
            <a:off x="5917208" y="2108598"/>
            <a:ext cx="2867025" cy="2862262"/>
          </a:xfrm>
          <a:prstGeom prst="rect">
            <a:avLst/>
          </a:prstGeom>
          <a:gradFill rotWithShape="0">
            <a:gsLst>
              <a:gs pos="0">
                <a:srgbClr val="00B7A5">
                  <a:gamma/>
                  <a:shade val="69804"/>
                  <a:invGamma/>
                </a:srgbClr>
              </a:gs>
              <a:gs pos="50000">
                <a:srgbClr val="00B7A5"/>
              </a:gs>
              <a:gs pos="100000">
                <a:srgbClr val="00B7A5">
                  <a:gamma/>
                  <a:shade val="69804"/>
                  <a:invGamma/>
                </a:srgbClr>
              </a:gs>
            </a:gsLst>
            <a:lin ang="2700000" scaled="1"/>
          </a:gradFill>
          <a:ln w="12700">
            <a:solidFill>
              <a:srgbClr val="000000"/>
            </a:solidFill>
            <a:miter lim="800000"/>
            <a:headEnd/>
            <a:tailEnd/>
          </a:ln>
          <a:effectLst>
            <a:outerShdw dist="71842" dir="2700000" algn="ctr" rotWithShape="0">
              <a:srgbClr val="000000">
                <a:alpha val="50000"/>
              </a:srgbClr>
            </a:outerShdw>
          </a:effectLst>
        </p:spPr>
        <p:txBody>
          <a:bodyPr lIns="92075" tIns="46038" rIns="92075" bIns="46038">
            <a:spAutoFit/>
          </a:bodyPr>
          <a:lstStyle/>
          <a:p>
            <a:pPr eaLnBrk="0" hangingPunct="0">
              <a:defRPr/>
            </a:pPr>
            <a:r>
              <a:rPr lang="en-US" sz="1800" dirty="0">
                <a:solidFill>
                  <a:srgbClr val="FFFFCC"/>
                </a:solidFill>
                <a:latin typeface="Courier New" pitchFamily="49" charset="0"/>
              </a:rPr>
              <a:t>FUNCTION name</a:t>
            </a:r>
          </a:p>
          <a:p>
            <a:pPr eaLnBrk="0" hangingPunct="0">
              <a:defRPr/>
            </a:pPr>
            <a:r>
              <a:rPr lang="en-US" sz="1800" dirty="0">
                <a:solidFill>
                  <a:srgbClr val="FFFFCC"/>
                </a:solidFill>
                <a:latin typeface="Courier New" pitchFamily="49" charset="0"/>
              </a:rPr>
              <a:t>RETURN </a:t>
            </a:r>
            <a:r>
              <a:rPr lang="en-US" sz="1800" dirty="0" err="1">
                <a:solidFill>
                  <a:srgbClr val="FFFFCC"/>
                </a:solidFill>
                <a:latin typeface="Courier New" pitchFamily="49" charset="0"/>
              </a:rPr>
              <a:t>datatype</a:t>
            </a:r>
            <a:endParaRPr lang="en-US" sz="1800" dirty="0">
              <a:solidFill>
                <a:srgbClr val="FFFFCC"/>
              </a:solidFill>
              <a:latin typeface="Courier New" pitchFamily="49" charset="0"/>
            </a:endParaRPr>
          </a:p>
          <a:p>
            <a:pPr eaLnBrk="0" hangingPunct="0">
              <a:defRPr/>
            </a:pPr>
            <a:r>
              <a:rPr lang="en-US" sz="1800" dirty="0">
                <a:solidFill>
                  <a:srgbClr val="FFFFCC"/>
                </a:solidFill>
                <a:latin typeface="Courier New" pitchFamily="49" charset="0"/>
              </a:rPr>
              <a:t>IS</a:t>
            </a:r>
          </a:p>
          <a:p>
            <a:pPr eaLnBrk="0" hangingPunct="0">
              <a:defRPr/>
            </a:pPr>
            <a:r>
              <a:rPr lang="en-US" sz="1800" dirty="0">
                <a:solidFill>
                  <a:srgbClr val="FFFFCC"/>
                </a:solidFill>
                <a:latin typeface="Courier New" pitchFamily="49" charset="0"/>
              </a:rPr>
              <a:t>BEGIN</a:t>
            </a:r>
          </a:p>
          <a:p>
            <a:pPr eaLnBrk="0" hangingPunct="0">
              <a:defRPr/>
            </a:pPr>
            <a:r>
              <a:rPr lang="en-US" sz="1800" dirty="0">
                <a:solidFill>
                  <a:srgbClr val="FFFFCC"/>
                </a:solidFill>
                <a:latin typeface="Courier New" pitchFamily="49" charset="0"/>
              </a:rPr>
              <a:t>  --statements</a:t>
            </a:r>
          </a:p>
          <a:p>
            <a:pPr eaLnBrk="0" hangingPunct="0">
              <a:defRPr/>
            </a:pPr>
            <a:r>
              <a:rPr lang="en-US" sz="1800" dirty="0">
                <a:solidFill>
                  <a:srgbClr val="FFFFCC"/>
                </a:solidFill>
                <a:latin typeface="Courier New" pitchFamily="49" charset="0"/>
              </a:rPr>
              <a:t>  RETURN value;</a:t>
            </a:r>
          </a:p>
          <a:p>
            <a:pPr eaLnBrk="0" hangingPunct="0">
              <a:defRPr/>
            </a:pPr>
            <a:r>
              <a:rPr lang="en-US" sz="1800" dirty="0">
                <a:solidFill>
                  <a:srgbClr val="FFFFCC"/>
                </a:solidFill>
                <a:latin typeface="Courier New" pitchFamily="49" charset="0"/>
              </a:rPr>
              <a:t>[EXCEPTION]</a:t>
            </a:r>
          </a:p>
          <a:p>
            <a:pPr eaLnBrk="0" hangingPunct="0">
              <a:defRPr/>
            </a:pPr>
            <a:endParaRPr lang="en-US" sz="1800" dirty="0">
              <a:solidFill>
                <a:srgbClr val="FFFFCC"/>
              </a:solidFill>
              <a:latin typeface="Courier New" pitchFamily="49" charset="0"/>
            </a:endParaRPr>
          </a:p>
          <a:p>
            <a:pPr eaLnBrk="0" hangingPunct="0">
              <a:defRPr/>
            </a:pPr>
            <a:r>
              <a:rPr lang="en-US" sz="1800" dirty="0">
                <a:solidFill>
                  <a:srgbClr val="FFFFCC"/>
                </a:solidFill>
                <a:latin typeface="Courier New" pitchFamily="49" charset="0"/>
              </a:rPr>
              <a:t>END;</a:t>
            </a:r>
          </a:p>
          <a:p>
            <a:pPr eaLnBrk="0" hangingPunct="0">
              <a:defRPr/>
            </a:pPr>
            <a:endParaRPr lang="en-US" sz="1800" dirty="0">
              <a:solidFill>
                <a:srgbClr val="FFFFCC"/>
              </a:solidFill>
              <a:latin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25329</TotalTime>
  <Words>2755</Words>
  <Application>Microsoft Office PowerPoint</Application>
  <PresentationFormat>On-screen Show (4:3)</PresentationFormat>
  <Paragraphs>680</Paragraphs>
  <Slides>33</Slides>
  <Notes>29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8" baseType="lpstr">
      <vt:lpstr>Arial Unicode MS</vt:lpstr>
      <vt:lpstr>Arial</vt:lpstr>
      <vt:lpstr>Calibri</vt:lpstr>
      <vt:lpstr>Courier New</vt:lpstr>
      <vt:lpstr>Lucida Console</vt:lpstr>
      <vt:lpstr>Lucida Sans Unicode</vt:lpstr>
      <vt:lpstr>Papyrus</vt:lpstr>
      <vt:lpstr>Stag Sans Light</vt:lpstr>
      <vt:lpstr>Times</vt:lpstr>
      <vt:lpstr>Times New Roman</vt:lpstr>
      <vt:lpstr>Trebuchet MS</vt:lpstr>
      <vt:lpstr>Verdana</vt:lpstr>
      <vt:lpstr>Wingdings</vt:lpstr>
      <vt:lpstr>Atos Syntel</vt:lpstr>
      <vt:lpstr>Document</vt:lpstr>
      <vt:lpstr>PL/SQL</vt:lpstr>
      <vt:lpstr>Version Control and Revision History</vt:lpstr>
      <vt:lpstr>Iconic Representations.......</vt:lpstr>
      <vt:lpstr>Objectives</vt:lpstr>
      <vt:lpstr>Oracle PL/SQL</vt:lpstr>
      <vt:lpstr>Introduction to PL/SQL</vt:lpstr>
      <vt:lpstr>Features of PL/SQL</vt:lpstr>
      <vt:lpstr>PL/SQL Block Structure</vt:lpstr>
      <vt:lpstr>Block Types</vt:lpstr>
      <vt:lpstr>Handling Variables in PL/SQL</vt:lpstr>
      <vt:lpstr>Types of Variables</vt:lpstr>
      <vt:lpstr>Declaring PL/SQL Variables</vt:lpstr>
      <vt:lpstr>PowerPoint Presentation</vt:lpstr>
      <vt:lpstr>PowerPoint Presentation</vt:lpstr>
      <vt:lpstr>PowerPoint Presentation</vt:lpstr>
      <vt:lpstr>PowerPoint Presentation</vt:lpstr>
      <vt:lpstr>Oracle PL/SQL</vt:lpstr>
      <vt:lpstr>Overview of Subprograms</vt:lpstr>
      <vt:lpstr>Block Structure for PL/SQL Subprograms</vt:lpstr>
      <vt:lpstr>Benefits of Subprograms</vt:lpstr>
      <vt:lpstr>What Is a Procedure?</vt:lpstr>
      <vt:lpstr>Syntax for Creating Procedures</vt:lpstr>
      <vt:lpstr>Formal Versus Actual Parameters</vt:lpstr>
      <vt:lpstr>Procedural Parameter Modes</vt:lpstr>
      <vt:lpstr>Creating Procedures with Parameters</vt:lpstr>
      <vt:lpstr>IN Parameters: Example</vt:lpstr>
      <vt:lpstr>OUT Parameters: Example</vt:lpstr>
      <vt:lpstr>OUT Parameters: Example</vt:lpstr>
      <vt:lpstr>Viewing OUT Parameters</vt:lpstr>
      <vt:lpstr>IN OUT Parameters</vt:lpstr>
      <vt:lpstr>Viewing IN OUT Parameters</vt:lpstr>
      <vt:lpstr>Removing Procedures</vt:lpstr>
      <vt:lpstr>PowerPoint Presentation</vt:lpstr>
    </vt:vector>
  </TitlesOfParts>
  <Company>coreservlets.com, Inc. (http://courses.coreservlets.com)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dc:title>
  <dc:creator>Liji Shynu</dc:creator>
  <cp:lastModifiedBy>syntel</cp:lastModifiedBy>
  <cp:revision>1596</cp:revision>
  <cp:lastPrinted>2000-09-07T14:17:00Z</cp:lastPrinted>
  <dcterms:created xsi:type="dcterms:W3CDTF">2000-05-05T21:02:18Z</dcterms:created>
  <dcterms:modified xsi:type="dcterms:W3CDTF">2019-11-13T09:04:40Z</dcterms:modified>
</cp:coreProperties>
</file>