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8"/>
  </p:notesMasterIdLst>
  <p:sldIdLst>
    <p:sldId id="311" r:id="rId2"/>
    <p:sldId id="310" r:id="rId3"/>
    <p:sldId id="263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300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102" d="100"/>
          <a:sy n="102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625BC-6E60-4ACE-BBDA-DF11705C224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807A-78D9-4122-807B-1B99A93FF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9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45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99" y="3073347"/>
            <a:ext cx="8681113" cy="738664"/>
          </a:xfrm>
        </p:spPr>
        <p:txBody>
          <a:bodyPr wrap="square" tIns="0" bIns="0" anchor="ctr">
            <a:sp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00" y="5703556"/>
            <a:ext cx="2785201" cy="287259"/>
          </a:xfrm>
        </p:spPr>
        <p:txBody>
          <a:bodyPr wrap="none" anchor="b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3872932" y="6252661"/>
            <a:ext cx="139814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75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" y="631680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9123"/>
            <a:ext cx="918051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0012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0512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4247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61610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08401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55938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705803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5841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2080354"/>
            <a:ext cx="9197784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10155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09"/>
            <a:ext cx="9186488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54133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027"/>
            <a:ext cx="9186488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68552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9249" y="1454400"/>
            <a:ext cx="8677656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9578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4120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6488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9407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1920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79347"/>
            <a:ext cx="9204416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365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027"/>
            <a:ext cx="9204416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8354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254"/>
            <a:ext cx="9204416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82671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67176"/>
            <a:ext cx="9204416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574" y="2247901"/>
            <a:ext cx="3994149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95025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606833" y="6212904"/>
            <a:ext cx="19303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6316801"/>
            <a:ext cx="1635224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99" y="3069928"/>
            <a:ext cx="8370094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900" y="5703555"/>
            <a:ext cx="27852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62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474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5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829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96546" y="1218353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96544" y="5611000"/>
            <a:ext cx="5273676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5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8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3346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546" y="1218353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298087" y="6122300"/>
            <a:ext cx="485546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75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9362897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079123"/>
            <a:ext cx="916685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88741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2046009"/>
            <a:ext cx="9192464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12033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254"/>
            <a:ext cx="9180512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825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49" y="164637"/>
            <a:ext cx="8675239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1454400"/>
            <a:ext cx="8677656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289250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  <p:sp>
        <p:nvSpPr>
          <p:cNvPr id="10" name="AddCustomFooter#1"/>
          <p:cNvSpPr txBox="1"/>
          <p:nvPr userDrawn="1"/>
        </p:nvSpPr>
        <p:spPr>
          <a:xfrm>
            <a:off x="280245" y="6439429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289249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5"/>
            <a:ext cx="1452294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Lucida Sans Unicode" panose="020B0602030504020204" pitchFamily="34" charset="0"/>
        <a:buChar char="▶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2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CSS3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8761" y="532656"/>
            <a:ext cx="8675239" cy="614809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elements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8761" y="1332047"/>
            <a:ext cx="7467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:first-of-type Selector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The </a:t>
            </a:r>
            <a:r>
              <a:rPr lang="en-US" sz="1400" dirty="0"/>
              <a:t>:first-of-type selector matches every element that is the first child, of a particular type, of its parent.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2161" y="2548569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731487"/>
            <a:ext cx="4572000" cy="13414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p:first-of-type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{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background: red;</a:t>
            </a:r>
            <a:br>
              <a:rPr lang="en-US" sz="1400" dirty="0">
                <a:solidFill>
                  <a:srgbClr val="000000"/>
                </a:solidFill>
              </a:rPr>
            </a:b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760" y="4724400"/>
            <a:ext cx="722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will specifies a background color for the first &lt;p&gt; element of its parent.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98460"/>
            <a:ext cx="8675239" cy="463437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elements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01743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:last-of-type </a:t>
            </a:r>
            <a:r>
              <a:rPr lang="en-US" sz="1400" b="1" dirty="0" smtClean="0"/>
              <a:t>Selector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The </a:t>
            </a:r>
            <a:r>
              <a:rPr lang="en-US" sz="1400" dirty="0"/>
              <a:t>:last-of-type selector matches every element that is the last child, of a particular type, of 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6019800" cy="1282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0559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p:last-of-type </a:t>
            </a:r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background: red;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260" y="4443978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specifies </a:t>
            </a:r>
            <a:r>
              <a:rPr lang="en-US" sz="1400" b="1" dirty="0"/>
              <a:t> </a:t>
            </a:r>
            <a:r>
              <a:rPr lang="en-US" sz="1400" dirty="0"/>
              <a:t>a background color for the last &lt;p&gt; element of its parent.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419097"/>
            <a:ext cx="7467600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:only-of-type </a:t>
            </a:r>
            <a:r>
              <a:rPr lang="en-US" sz="1400" b="1" dirty="0"/>
              <a:t>Selector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dirty="0"/>
              <a:t>The :only-of-type selector matches every element that is the only child of its type, of 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757142"/>
            <a:ext cx="6019800" cy="1510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5266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p:only-of-type </a:t>
            </a:r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background: red;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sz="1400" dirty="0"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6934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This specifies a background color for every &lt;p&gt; element that is the only child of its type, of 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200" y="498460"/>
            <a:ext cx="8675239" cy="463437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elements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27163"/>
            <a:ext cx="8675239" cy="463437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classes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81035"/>
            <a:ext cx="7467600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:first-child selector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dirty="0"/>
              <a:t>The :first-child selector is used to select the specified selector, only if it is the first child of 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611508"/>
            <a:ext cx="5181600" cy="1655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693596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li:first-child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background: yellow;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}</a:t>
            </a: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609" y="448384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selects the first &lt;li&gt; child element in the list.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430140"/>
            <a:ext cx="8675239" cy="57484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classes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1329112"/>
            <a:ext cx="7467600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:last-child Selector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dirty="0"/>
              <a:t>The :last-child selector matches every element that is the last child of its parent.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637417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597458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It selects a background color for the &lt;p&gt; element that is the last child of its parent.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51598"/>
            <a:ext cx="449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cs typeface="Segoe UI Semilight" panose="020B0402040204020203" pitchFamily="34" charset="0"/>
              </a:rPr>
              <a:t>p:last-child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Segoe UI Semilight" panose="020B0402040204020203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cs typeface="Segoe UI Semilight" panose="020B0402040204020203" pitchFamily="34" charset="0"/>
              </a:rPr>
              <a:t>     background: red;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cs typeface="Segoe UI Semilight" panose="020B0402040204020203" pitchFamily="34" charset="0"/>
              </a:rPr>
              <a:t>} </a:t>
            </a:r>
            <a:endParaRPr lang="en-US" sz="1400" dirty="0"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1358205"/>
            <a:ext cx="8610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:</a:t>
            </a:r>
            <a:r>
              <a:rPr lang="en-US" sz="1400" b="1" dirty="0"/>
              <a:t>only-child Selector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dirty="0"/>
              <a:t>The :only-child selector matches every element that is the only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child of </a:t>
            </a:r>
            <a:r>
              <a:rPr lang="en-US" sz="1400" dirty="0"/>
              <a:t>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15222"/>
            <a:ext cx="6400800" cy="1580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02048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p:only-child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background: red;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618062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/>
              <a:t>It specifies a background color for every &lt;p&gt; element that is the only child of its parent.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04800" y="430140"/>
            <a:ext cx="8675239" cy="57484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classes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9" y="1358205"/>
            <a:ext cx="86752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:only-child Selector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dirty="0"/>
              <a:t>The :only-child selector matches every element that is the only child of its parent.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20034"/>
            <a:ext cx="6400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518826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p:only-child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background: red;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}</a:t>
            </a: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8" y="4403901"/>
            <a:ext cx="76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/>
              <a:t>It specifies a background color for every &lt;p&gt; element that is the only child of its parent.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04800" y="430140"/>
            <a:ext cx="8675239" cy="57484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Pseudo classes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3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5286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/>
              <a:t>Animations: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CSS3 </a:t>
            </a:r>
            <a:r>
              <a:rPr lang="en-US" sz="1400" dirty="0"/>
              <a:t>animations can replace animations created by Flash and JavaScript in existing web pages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The </a:t>
            </a:r>
            <a:r>
              <a:rPr lang="en-US" sz="1400" dirty="0"/>
              <a:t>@keyframes rule is where the animation is created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When </a:t>
            </a:r>
            <a:r>
              <a:rPr lang="en-US" sz="1400" dirty="0"/>
              <a:t>an animation is created in the @keyframe rule, you must bind it to a selector, otherwise the animation will have no effect</a:t>
            </a:r>
            <a:r>
              <a:rPr lang="en-US" sz="1400" dirty="0" smtClean="0"/>
              <a:t>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Bind the animation to a selector (element) by specifying at least these two properties</a:t>
            </a:r>
            <a:r>
              <a:rPr lang="en-US" sz="1400" dirty="0" smtClean="0"/>
              <a:t>:</a:t>
            </a:r>
            <a:r>
              <a:rPr lang="en-US" sz="1400" dirty="0"/>
              <a:t>	</a:t>
            </a:r>
          </a:p>
          <a:p>
            <a:pPr marL="1200150" lvl="2" indent="-285750" algn="just">
              <a:lnSpc>
                <a:spcPct val="20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name of the animation</a:t>
            </a:r>
          </a:p>
          <a:p>
            <a:pPr marL="1200150" lvl="2" indent="-285750" algn="just">
              <a:lnSpc>
                <a:spcPct val="20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the duration of the animation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If </a:t>
            </a:r>
            <a:r>
              <a:rPr lang="en-US" sz="1400" dirty="0"/>
              <a:t>the duration part is not specified, the animation will have no effect, because the default value is 0.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53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278066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Animations:</a:t>
            </a:r>
          </a:p>
          <a:p>
            <a:endParaRPr lang="en-US" sz="1400" dirty="0" smtClean="0"/>
          </a:p>
          <a:p>
            <a:r>
              <a:rPr lang="en-US" sz="1400" dirty="0" smtClean="0"/>
              <a:t>Code Snippet: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62000" y="2147213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147213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@</a:t>
            </a:r>
            <a:r>
              <a:rPr lang="en-US" sz="1400" dirty="0"/>
              <a:t>keyframes myfirst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{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0%   {background: red;}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25%  {background: yellow;}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50%  {background: blue;}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100% {background: green;}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} 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800985"/>
            <a:ext cx="6400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Here we can change the background color when the animation is 25%, and 50%, and again when the animation is 100% complete.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4060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80772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/>
              <a:t>Transitions:</a:t>
            </a:r>
            <a:endParaRPr lang="en-US" sz="1600" b="1" dirty="0"/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CSS3 </a:t>
            </a:r>
            <a:r>
              <a:rPr lang="en-US" sz="1400" dirty="0"/>
              <a:t>transitions are effects that let an element gradually change from one style to another.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For </a:t>
            </a:r>
            <a:r>
              <a:rPr lang="en-US" sz="1400" dirty="0"/>
              <a:t>transitions we specify 2 things:</a:t>
            </a:r>
          </a:p>
          <a:p>
            <a:pPr marL="1657350" lvl="3" indent="-285750" algn="just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	The CSS property you want to add an effect to </a:t>
            </a:r>
          </a:p>
          <a:p>
            <a:pPr marL="1657350" lvl="3" indent="-285750" algn="just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	The duration of the effect</a:t>
            </a:r>
          </a:p>
          <a:p>
            <a:pPr marL="1317625" lvl="3" algn="just">
              <a:lnSpc>
                <a:spcPct val="150000"/>
              </a:lnSpc>
              <a:buClr>
                <a:srgbClr val="0066A1"/>
              </a:buClr>
            </a:pPr>
            <a:r>
              <a:rPr lang="en-US" sz="1400" dirty="0"/>
              <a:t>	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If </a:t>
            </a:r>
            <a:r>
              <a:rPr lang="en-US" sz="1400" dirty="0"/>
              <a:t>the duration part is not specified, the transition will have no effect, because the default value is 0.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3084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75239" cy="457200"/>
          </a:xfrm>
        </p:spPr>
        <p:txBody>
          <a:bodyPr/>
          <a:lstStyle/>
          <a:p>
            <a:r>
              <a:rPr lang="en-US" sz="2800" dirty="0" smtClean="0"/>
              <a:t>Version Control and Revision History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33695"/>
              </p:ext>
            </p:extLst>
          </p:nvPr>
        </p:nvGraphicFramePr>
        <p:xfrm>
          <a:off x="1676400" y="1600200"/>
          <a:ext cx="5600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Manisha Mane 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27-Jul-2018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Nisha</a:t>
                      </a:r>
                      <a:r>
                        <a:rPr lang="en-US" sz="1100" baseline="0" dirty="0" smtClean="0"/>
                        <a:t> Mendonsa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27-Jul-2018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Gauresh Gaitonde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27-Jul-2018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40951"/>
              </p:ext>
            </p:extLst>
          </p:nvPr>
        </p:nvGraphicFramePr>
        <p:xfrm>
          <a:off x="762000" y="3048000"/>
          <a:ext cx="7620000" cy="155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09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183689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Section Affected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 of Changes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1.0.0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29" marR="51429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Times New Roman"/>
                          <a:cs typeface="+mn-cs"/>
                        </a:rPr>
                        <a:t>23-Mar-2017</a:t>
                      </a:r>
                      <a:endParaRPr lang="en-US" sz="11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/>
                        <a:cs typeface="+mn-cs"/>
                      </a:endParaRPr>
                    </a:p>
                  </a:txBody>
                  <a:tcPr marL="51429" marR="51429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29" marR="5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</a:rPr>
                        <a:t>Original</a:t>
                      </a:r>
                      <a:r>
                        <a:rPr lang="en-US" sz="1100" b="0" baseline="0" dirty="0" smtClean="0">
                          <a:effectLst/>
                          <a:latin typeface="+mn-lt"/>
                        </a:rPr>
                        <a:t> Version. 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51429" marR="51429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2.0.0</a:t>
                      </a:r>
                    </a:p>
                  </a:txBody>
                  <a:tcPr marL="51429" marR="51429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dirty="0" smtClean="0"/>
                        <a:t>27-Jul-2018</a:t>
                      </a:r>
                    </a:p>
                  </a:txBody>
                  <a:tcPr marL="51429" marR="51429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None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1429" marR="5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Annual Review 2018. No changes made. 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1429" marR="51429" marT="0" marB="0" anchor="ctr"/>
                </a:tc>
                <a:extLst>
                  <a:ext uri="{0D108BD9-81ED-4DB2-BD59-A6C34878D82A}">
                    <a16:rowId xmlns:a16="http://schemas.microsoft.com/office/drawing/2014/main" val="270737101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51429" marR="51429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648118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51429" marR="51429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885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6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68283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Transitions</a:t>
            </a:r>
            <a:r>
              <a:rPr lang="en-US" sz="1600" b="1" dirty="0" smtClean="0"/>
              <a:t>:</a:t>
            </a:r>
          </a:p>
          <a:p>
            <a:endParaRPr lang="en-US" sz="1400" b="1" dirty="0"/>
          </a:p>
          <a:p>
            <a:r>
              <a:rPr lang="en-US" sz="1400" dirty="0" smtClean="0"/>
              <a:t>Code Snippet: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62000" y="2279732"/>
            <a:ext cx="5638800" cy="2139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343455"/>
            <a:ext cx="4419600" cy="231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div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-webkit-transition: width 2s; /* For Safari 3.1 to 6.0 */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transition: width 2s;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} 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5758" y="4654409"/>
            <a:ext cx="5950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This will add a transition effect on the width property, with a duration of 2 seconds.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1042" y="489338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116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362200"/>
            <a:ext cx="5638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515407"/>
            <a:ext cx="5562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div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-webkit-transition: width 2s, height 2s,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-webkit-transform 2s;  /* For Safari 3.1 to 6.0 */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transition: width 2s, height 2s, transform 2s;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}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5758" y="5026517"/>
            <a:ext cx="5765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This will add transition effects on width, height, and transformation using multiple changes by separating comma.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68283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Transitions</a:t>
            </a:r>
            <a:r>
              <a:rPr lang="en-US" sz="1600" b="1" dirty="0" smtClean="0"/>
              <a:t>:</a:t>
            </a:r>
          </a:p>
          <a:p>
            <a:endParaRPr lang="en-US" sz="1400" b="1" dirty="0"/>
          </a:p>
          <a:p>
            <a:r>
              <a:rPr lang="en-US" sz="1400" dirty="0" smtClean="0"/>
              <a:t>Code Snippet: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4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676" y="1371600"/>
            <a:ext cx="84251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66A1"/>
              </a:buClr>
            </a:pPr>
            <a:r>
              <a:rPr lang="en-US" sz="1600" b="1" dirty="0"/>
              <a:t>Transformations:</a:t>
            </a:r>
          </a:p>
          <a:p>
            <a:pPr marL="285750" indent="-285750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A </a:t>
            </a:r>
            <a:r>
              <a:rPr lang="en-US" sz="1400" dirty="0"/>
              <a:t>transformation is an effect that lets an element change shape, size and position.</a:t>
            </a:r>
          </a:p>
          <a:p>
            <a:pPr marL="285750" indent="-285750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You </a:t>
            </a:r>
            <a:r>
              <a:rPr lang="en-US" sz="1400" dirty="0"/>
              <a:t>can transform your elements using 2D or 3D transformation.</a:t>
            </a:r>
          </a:p>
          <a:p>
            <a:pPr marL="285750" indent="-285750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With </a:t>
            </a:r>
            <a:r>
              <a:rPr lang="en-US" sz="1400" dirty="0"/>
              <a:t>CSS3 transform, we can move, scale, turn, spin, and stretch elements.</a:t>
            </a:r>
          </a:p>
          <a:p>
            <a:pPr marL="285750" indent="-285750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2d </a:t>
            </a:r>
            <a:r>
              <a:rPr lang="en-US" sz="1400" dirty="0"/>
              <a:t>transform methods:</a:t>
            </a:r>
          </a:p>
          <a:p>
            <a:pPr marL="1657350" lvl="3" indent="-285750">
              <a:lnSpc>
                <a:spcPct val="20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translate</a:t>
            </a:r>
            <a:r>
              <a:rPr lang="en-US" sz="1400" dirty="0"/>
              <a:t>()</a:t>
            </a:r>
          </a:p>
          <a:p>
            <a:pPr marL="1657350" lvl="3" indent="-285750">
              <a:lnSpc>
                <a:spcPct val="20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rotate</a:t>
            </a:r>
            <a:r>
              <a:rPr lang="en-US" sz="1400" dirty="0"/>
              <a:t>()</a:t>
            </a:r>
          </a:p>
          <a:p>
            <a:pPr marL="1657350" lvl="3" indent="-285750">
              <a:lnSpc>
                <a:spcPct val="20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scale</a:t>
            </a:r>
            <a:r>
              <a:rPr lang="en-US" sz="1400" dirty="0"/>
              <a:t>()</a:t>
            </a:r>
          </a:p>
          <a:p>
            <a:pPr marL="285750" indent="-285750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36038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295" y="1336511"/>
            <a:ext cx="85149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Translate() method: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      With the translate() method, the element moves from its current position, depending on the parameters given for the left (X-axis) and the top (Y-axis) position.</a:t>
            </a:r>
          </a:p>
          <a:p>
            <a:pPr algn="just"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85800" y="2721506"/>
            <a:ext cx="5638800" cy="2155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809364"/>
            <a:ext cx="4876800" cy="231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div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</a:t>
            </a:r>
            <a:r>
              <a:rPr lang="en-US" sz="1400" dirty="0" err="1"/>
              <a:t>ms</a:t>
            </a:r>
            <a:r>
              <a:rPr lang="en-US" sz="1400" dirty="0"/>
              <a:t>-transform: </a:t>
            </a:r>
            <a:r>
              <a:rPr lang="en-US" sz="1400" dirty="0" smtClean="0"/>
              <a:t>translate(50px,100px</a:t>
            </a:r>
            <a:r>
              <a:rPr lang="en-US" sz="1400" dirty="0"/>
              <a:t>);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</a:t>
            </a:r>
            <a:r>
              <a:rPr lang="en-US" sz="1400" dirty="0" err="1"/>
              <a:t>webkit</a:t>
            </a:r>
            <a:r>
              <a:rPr lang="en-US" sz="1400" dirty="0"/>
              <a:t>-transform: translate(50px,100px);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transform: translate(50px,100px);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} 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0542" y="5027940"/>
            <a:ext cx="567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It will translates the value (50px,100px)  and also moves the element 50 pixels from the left, and 100 pixels from the top.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36816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38700"/>
            <a:ext cx="7467600" cy="13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Rotate() method: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With the rotate() method, the element rotates clockwise at a given degree. Negative values are allowed and rotates the element counter-clockwise.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725019"/>
            <a:ext cx="5638800" cy="2151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820705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div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</a:t>
            </a:r>
            <a:r>
              <a:rPr lang="en-US" sz="1400" dirty="0" err="1"/>
              <a:t>ms</a:t>
            </a:r>
            <a:r>
              <a:rPr lang="en-US" sz="1400" dirty="0"/>
              <a:t>-transform: rotate(30deg);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-webkit-transform: rotate(30deg);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      transform</a:t>
            </a:r>
            <a:r>
              <a:rPr lang="en-US" sz="1400" dirty="0"/>
              <a:t>: rotate(30deg);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}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334" y="5084403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400" dirty="0"/>
              <a:t>Here it will rotates the element clockwise 30 degrees.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340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309625"/>
            <a:ext cx="77724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Scale() method: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	With the scale() method, the element increases or decreases the size, depending on the parameters given for the width (X-axis) and the height (Y-axis).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546241"/>
            <a:ext cx="5638800" cy="194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617675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div 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{</a:t>
            </a:r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     -</a:t>
            </a:r>
            <a:r>
              <a:rPr lang="en-US" dirty="0" err="1">
                <a:latin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</a:rPr>
              <a:t>-transform: scale(2,4); </a:t>
            </a:r>
          </a:p>
          <a:p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-</a:t>
            </a:r>
            <a:r>
              <a:rPr lang="en-US" dirty="0">
                <a:latin typeface="Times New Roman" pitchFamily="18" charset="0"/>
              </a:rPr>
              <a:t>webkit-transform: scale(2,4);</a:t>
            </a:r>
          </a:p>
          <a:p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   transform</a:t>
            </a:r>
            <a:r>
              <a:rPr lang="en-US" dirty="0">
                <a:latin typeface="Times New Roman" pitchFamily="18" charset="0"/>
              </a:rPr>
              <a:t>: scale(2,4);</a:t>
            </a:r>
          </a:p>
          <a:p>
            <a:r>
              <a:rPr lang="en-US" dirty="0">
                <a:latin typeface="Times New Roman" pitchFamily="18" charset="0"/>
              </a:rPr>
              <a:t> }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0434"/>
            <a:ext cx="5715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Here the value scale(2,4) transforms the width to be twice its original size, and the height 4 times its original size.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34380" y="457200"/>
            <a:ext cx="8675239" cy="533400"/>
          </a:xfrm>
        </p:spPr>
        <p:txBody>
          <a:bodyPr>
            <a:normAutofit/>
          </a:bodyPr>
          <a:lstStyle/>
          <a:p>
            <a:r>
              <a:rPr lang="en-US" sz="2800" dirty="0"/>
              <a:t>New Properties</a:t>
            </a:r>
          </a:p>
        </p:txBody>
      </p:sp>
    </p:spTree>
    <p:extLst>
      <p:ext uri="{BB962C8B-B14F-4D97-AF65-F5344CB8AC3E}">
        <p14:creationId xmlns:p14="http://schemas.microsoft.com/office/powerpoint/2010/main" val="3404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5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75239" cy="476221"/>
          </a:xfrm>
        </p:spPr>
        <p:txBody>
          <a:bodyPr/>
          <a:lstStyle/>
          <a:p>
            <a:r>
              <a:rPr lang="en-US" sz="2800" dirty="0" smtClean="0"/>
              <a:t>Objectives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447800"/>
            <a:ext cx="8077200" cy="166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66A1"/>
              </a:buClr>
            </a:pPr>
            <a:r>
              <a:rPr lang="en-US" sz="1400" dirty="0" smtClean="0"/>
              <a:t>After </a:t>
            </a:r>
            <a:r>
              <a:rPr lang="en-US" sz="1400" dirty="0"/>
              <a:t>completing the session participants will able to </a:t>
            </a:r>
            <a:endParaRPr lang="en-US" sz="1400" dirty="0" smtClean="0"/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Develop </a:t>
            </a:r>
            <a:r>
              <a:rPr lang="en-US" sz="1400" dirty="0"/>
              <a:t>and apply styling information to build Responsive Web Design (RWD).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Design web application and apply different types of selectors, transformations using CSS3.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6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75239" cy="511478"/>
          </a:xfrm>
        </p:spPr>
        <p:txBody>
          <a:bodyPr/>
          <a:lstStyle/>
          <a:p>
            <a:r>
              <a:rPr lang="en-US" sz="2800" dirty="0" smtClean="0"/>
              <a:t>What is CSS 3?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8077200" cy="260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CSS3 stands for Cascading Style Sheet.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CSS defines </a:t>
            </a:r>
            <a:r>
              <a:rPr lang="en-US" sz="1400" b="1" dirty="0"/>
              <a:t>how HTML elements are to be displayed.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CSS3 is the latest standard for CSS.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CSS3 is completely backwards-compatible with earlier versions of CSS</a:t>
            </a:r>
            <a:r>
              <a:rPr lang="en-US" sz="1400" dirty="0" smtClean="0"/>
              <a:t>.</a:t>
            </a:r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CSS3 is compatible with all web browsers.</a:t>
            </a:r>
            <a:endParaRPr lang="en-US" sz="1400" dirty="0"/>
          </a:p>
          <a:p>
            <a:pPr marL="285750" indent="-285750" algn="just">
              <a:lnSpc>
                <a:spcPct val="20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388" y="533400"/>
            <a:ext cx="8675239" cy="527400"/>
          </a:xfrm>
        </p:spPr>
        <p:txBody>
          <a:bodyPr/>
          <a:lstStyle/>
          <a:p>
            <a:r>
              <a:rPr lang="en-US" sz="2800" dirty="0" smtClean="0"/>
              <a:t>Vendor Prefixes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03819" y="1524000"/>
            <a:ext cx="8077200" cy="3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r>
              <a:rPr lang="en-US" sz="1400" kern="0" dirty="0">
                <a:solidFill>
                  <a:srgbClr val="000000"/>
                </a:solidFill>
              </a:rPr>
              <a:t>Some CSS rules won’t work without the vendor prefix</a:t>
            </a:r>
            <a:r>
              <a:rPr lang="en-US" sz="1400" kern="0" dirty="0" smtClean="0">
                <a:solidFill>
                  <a:srgbClr val="000000"/>
                </a:solidFill>
              </a:rPr>
              <a:t>.</a:t>
            </a:r>
          </a:p>
          <a:p>
            <a:pPr lvl="0"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400" kern="0" dirty="0">
                <a:solidFill>
                  <a:srgbClr val="000000"/>
                </a:solidFill>
              </a:rPr>
              <a:t>Mozilla Browsers (Firefox)</a:t>
            </a:r>
            <a:br>
              <a:rPr lang="en-US" sz="1400" kern="0" dirty="0">
                <a:solidFill>
                  <a:srgbClr val="000000"/>
                </a:solidFill>
              </a:rPr>
            </a:br>
            <a:r>
              <a:rPr lang="en-US" sz="1400" kern="0" dirty="0">
                <a:solidFill>
                  <a:srgbClr val="000000"/>
                </a:solidFill>
              </a:rPr>
              <a:t>	-moz</a:t>
            </a:r>
          </a:p>
          <a:p>
            <a:pPr marL="747713" lvl="1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endParaRPr lang="en-US" sz="1400" kern="0" dirty="0">
              <a:solidFill>
                <a:srgbClr val="000000"/>
              </a:solidFill>
            </a:endParaRP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400" kern="0" dirty="0">
                <a:solidFill>
                  <a:srgbClr val="000000"/>
                </a:solidFill>
              </a:rPr>
              <a:t>Webkit Browsers (Safari, Chrome)</a:t>
            </a:r>
            <a:br>
              <a:rPr lang="en-US" sz="1400" kern="0" dirty="0">
                <a:solidFill>
                  <a:srgbClr val="000000"/>
                </a:solidFill>
              </a:rPr>
            </a:br>
            <a:r>
              <a:rPr lang="en-US" sz="1400" kern="0" dirty="0">
                <a:solidFill>
                  <a:srgbClr val="000000"/>
                </a:solidFill>
              </a:rPr>
              <a:t>	-webkit</a:t>
            </a: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endParaRPr lang="en-US" sz="1400" kern="0" dirty="0">
              <a:solidFill>
                <a:srgbClr val="000000"/>
              </a:solidFill>
            </a:endParaRP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400" kern="0" dirty="0">
                <a:solidFill>
                  <a:srgbClr val="000000"/>
                </a:solidFill>
              </a:rPr>
              <a:t>Opera</a:t>
            </a:r>
            <a:br>
              <a:rPr lang="en-US" sz="1400" kern="0" dirty="0">
                <a:solidFill>
                  <a:srgbClr val="000000"/>
                </a:solidFill>
              </a:rPr>
            </a:br>
            <a:r>
              <a:rPr lang="en-US" sz="1400" kern="0" dirty="0">
                <a:solidFill>
                  <a:srgbClr val="000000"/>
                </a:solidFill>
              </a:rPr>
              <a:t>	-o</a:t>
            </a: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endParaRPr lang="en-US" sz="1400" kern="0" dirty="0">
              <a:solidFill>
                <a:srgbClr val="000000"/>
              </a:solidFill>
            </a:endParaRP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Font typeface="Lucida Sans Unicode" panose="020B0602030504020204" pitchFamily="34" charset="0"/>
              <a:buChar char="▶"/>
              <a:defRPr/>
            </a:pPr>
            <a:r>
              <a:rPr lang="en-US" sz="1400" kern="0" dirty="0">
                <a:solidFill>
                  <a:srgbClr val="000000"/>
                </a:solidFill>
              </a:rPr>
              <a:t>Internet Explorer</a:t>
            </a:r>
            <a:br>
              <a:rPr lang="en-US" sz="1400" kern="0" dirty="0">
                <a:solidFill>
                  <a:srgbClr val="000000"/>
                </a:solidFill>
              </a:rPr>
            </a:br>
            <a:r>
              <a:rPr lang="en-US" sz="1400" kern="0" dirty="0">
                <a:solidFill>
                  <a:srgbClr val="000000"/>
                </a:solidFill>
              </a:rPr>
              <a:t>	-ms</a:t>
            </a:r>
          </a:p>
        </p:txBody>
      </p:sp>
    </p:spTree>
    <p:extLst>
      <p:ext uri="{BB962C8B-B14F-4D97-AF65-F5344CB8AC3E}">
        <p14:creationId xmlns:p14="http://schemas.microsoft.com/office/powerpoint/2010/main" val="2881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651" y="533400"/>
            <a:ext cx="8675239" cy="533400"/>
          </a:xfrm>
        </p:spPr>
        <p:txBody>
          <a:bodyPr/>
          <a:lstStyle/>
          <a:p>
            <a:r>
              <a:rPr lang="en-US" sz="2800" dirty="0" smtClean="0"/>
              <a:t>CSS 3 Modules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8077200" cy="457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CSS3 has been split into "modules".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It contains the "old CSS specification“ which has been split into smaller pieces.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Most of the CSS3 Modules are W3C Recommendations, and CSS3 properties are implemented in all modern browsers.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Some of the important CSS3 modules are:</a:t>
            </a:r>
          </a:p>
          <a:p>
            <a:pPr marL="2114550" lvl="4" indent="-285750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New Selectors</a:t>
            </a:r>
          </a:p>
          <a:p>
            <a:pPr marL="2114550" lvl="4" indent="-285750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New Pseudo elements</a:t>
            </a:r>
          </a:p>
          <a:p>
            <a:pPr marL="2114550" lvl="4" indent="-285750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New Pseudo classes</a:t>
            </a:r>
          </a:p>
          <a:p>
            <a:pPr marL="2114550" lvl="4" indent="-285750">
              <a:lnSpc>
                <a:spcPct val="150000"/>
              </a:lnSpc>
              <a:buClr>
                <a:srgbClr val="0066A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New Properties</a:t>
            </a:r>
          </a:p>
          <a:p>
            <a:pPr marL="3028950" lvl="6" indent="-285750">
              <a:lnSpc>
                <a:spcPct val="150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Animations</a:t>
            </a:r>
          </a:p>
          <a:p>
            <a:pPr marL="3028950" lvl="6" indent="-285750">
              <a:lnSpc>
                <a:spcPct val="150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Transitions</a:t>
            </a:r>
          </a:p>
          <a:p>
            <a:pPr marL="3028950" lvl="6" indent="-285750">
              <a:lnSpc>
                <a:spcPct val="150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Transform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1037"/>
            <a:ext cx="8675239" cy="479864"/>
          </a:xfrm>
        </p:spPr>
        <p:txBody>
          <a:bodyPr/>
          <a:lstStyle/>
          <a:p>
            <a:r>
              <a:rPr lang="en-US" sz="2800" dirty="0" smtClean="0"/>
              <a:t>New Selectors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1125" y="1344307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 smtClean="0"/>
              <a:t>“Begins </a:t>
            </a:r>
            <a:r>
              <a:rPr lang="en-US" sz="1400" b="1" dirty="0"/>
              <a:t>with“ selector: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/>
              <a:t>	The </a:t>
            </a:r>
            <a:r>
              <a:rPr lang="en-US" sz="1400" dirty="0"/>
              <a:t>“begins with” selector uses the caret (^) character to match an element with an attribute value beginning with the value specified in the selector.</a:t>
            </a:r>
          </a:p>
          <a:p>
            <a:pPr algn="just">
              <a:lnSpc>
                <a:spcPct val="150000"/>
              </a:lnSpc>
            </a:pPr>
            <a:endParaRPr lang="en-US" sz="1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95233" y="2552933"/>
            <a:ext cx="6705600" cy="217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0033" y="2816339"/>
            <a:ext cx="6096000" cy="19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a[</a:t>
            </a:r>
            <a:r>
              <a:rPr lang="en-US" sz="1400" dirty="0" err="1"/>
              <a:t>href</a:t>
            </a:r>
            <a:r>
              <a:rPr lang="en-US" sz="1400" dirty="0"/>
              <a:t>^="https"]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{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color:red;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border-bottom:1px dotted;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}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1125" y="4914734"/>
            <a:ext cx="7086600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 this code snippet Only the links containing “https” at the beginning of their href values are selected.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09891"/>
            <a:ext cx="7467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/>
              <a:t>“Ends with” selector: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	The </a:t>
            </a:r>
            <a:r>
              <a:rPr lang="en-US" sz="1400" dirty="0"/>
              <a:t>“ends with” selector uses the dollar sign ($) to match an element with an attribute value ending with the value specified.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73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2743200"/>
            <a:ext cx="5943600" cy="1664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a[</a:t>
            </a:r>
            <a:r>
              <a:rPr lang="en-US" sz="1400" dirty="0" err="1">
                <a:solidFill>
                  <a:srgbClr val="000000"/>
                </a:solidFill>
              </a:rPr>
              <a:t>href</a:t>
            </a:r>
            <a:r>
              <a:rPr lang="en-US" sz="1400" dirty="0">
                <a:solidFill>
                  <a:srgbClr val="000000"/>
                </a:solidFill>
              </a:rPr>
              <a:t>$=".pdf"]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{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background: url('images/pdf.png') no-repeat 0 2px;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padding-left: 25px;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4834617"/>
            <a:ext cx="7086600" cy="1018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PDF file icon will be rendered next to the link because the browser will match the href string ending with “.pdf”.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68761" y="536641"/>
            <a:ext cx="8675239" cy="479864"/>
          </a:xfrm>
        </p:spPr>
        <p:txBody>
          <a:bodyPr/>
          <a:lstStyle/>
          <a:p>
            <a:r>
              <a:rPr lang="en-US" sz="2800" dirty="0" smtClean="0"/>
              <a:t>New 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9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1401583"/>
            <a:ext cx="806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“Contains” selector: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	The </a:t>
            </a:r>
            <a:r>
              <a:rPr lang="en-US" sz="1400" dirty="0"/>
              <a:t>“contains” selector uses the asterisk character (*) to match an element with an attribute value containing at least one instance of the value specified.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7" y="2678856"/>
            <a:ext cx="6521450" cy="197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2775346"/>
            <a:ext cx="4572000" cy="13414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img[</a:t>
            </a:r>
            <a:r>
              <a:rPr lang="en-US" sz="1400" dirty="0" err="1">
                <a:solidFill>
                  <a:srgbClr val="000000"/>
                </a:solidFill>
              </a:rPr>
              <a:t>src</a:t>
            </a:r>
            <a:r>
              <a:rPr lang="en-US" sz="1400" dirty="0">
                <a:solidFill>
                  <a:srgbClr val="000000"/>
                </a:solidFill>
              </a:rPr>
              <a:t>*="thumbnails"]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{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border: 5px solid #000;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372" y="4657618"/>
            <a:ext cx="701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we can select only the images containing “thumbnails” anywhere in the src attribute’s value.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07158" y="528221"/>
            <a:ext cx="8675239" cy="479864"/>
          </a:xfrm>
        </p:spPr>
        <p:txBody>
          <a:bodyPr/>
          <a:lstStyle/>
          <a:p>
            <a:r>
              <a:rPr lang="en-US" sz="2800" dirty="0" smtClean="0"/>
              <a:t>New Selectors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1048</Words>
  <Application>Microsoft Office PowerPoint</Application>
  <PresentationFormat>On-screen Show (4:3)</PresentationFormat>
  <Paragraphs>225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Lucida Sans Unicode</vt:lpstr>
      <vt:lpstr>Segoe UI Semilight</vt:lpstr>
      <vt:lpstr>Stag Sans Light</vt:lpstr>
      <vt:lpstr>Times New Roman</vt:lpstr>
      <vt:lpstr>Verdana</vt:lpstr>
      <vt:lpstr>Wingdings</vt:lpstr>
      <vt:lpstr>Atos Syntel</vt:lpstr>
      <vt:lpstr>CSS3</vt:lpstr>
      <vt:lpstr>Version Control and Revision History</vt:lpstr>
      <vt:lpstr>Objectives</vt:lpstr>
      <vt:lpstr>What is CSS 3?</vt:lpstr>
      <vt:lpstr>Vendor Prefixes</vt:lpstr>
      <vt:lpstr>CSS 3 Modules</vt:lpstr>
      <vt:lpstr>New Selectors</vt:lpstr>
      <vt:lpstr>New Selectors</vt:lpstr>
      <vt:lpstr>New Selectors</vt:lpstr>
      <vt:lpstr>New Pseudo elements </vt:lpstr>
      <vt:lpstr>New Pseudo elements </vt:lpstr>
      <vt:lpstr>New Pseudo elements </vt:lpstr>
      <vt:lpstr>New Pseudo classes </vt:lpstr>
      <vt:lpstr>New Pseudo classes </vt:lpstr>
      <vt:lpstr>New Pseudo classes </vt:lpstr>
      <vt:lpstr>New Pseudo classes 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New Properties</vt:lpstr>
      <vt:lpstr>PowerPoint Presentation</vt:lpstr>
    </vt:vector>
  </TitlesOfParts>
  <Company>Syntel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Selvaraj, Janarthanan2</dc:creator>
  <cp:lastModifiedBy>Iyer, Sanjana</cp:lastModifiedBy>
  <cp:revision>69</cp:revision>
  <dcterms:created xsi:type="dcterms:W3CDTF">2017-03-08T09:35:50Z</dcterms:created>
  <dcterms:modified xsi:type="dcterms:W3CDTF">2019-10-03T04:58:20Z</dcterms:modified>
</cp:coreProperties>
</file>