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47"/>
  </p:notesMasterIdLst>
  <p:sldIdLst>
    <p:sldId id="294" r:id="rId2"/>
    <p:sldId id="293" r:id="rId3"/>
    <p:sldId id="263" r:id="rId4"/>
    <p:sldId id="267" r:id="rId5"/>
    <p:sldId id="313" r:id="rId6"/>
    <p:sldId id="314" r:id="rId7"/>
    <p:sldId id="316" r:id="rId8"/>
    <p:sldId id="296" r:id="rId9"/>
    <p:sldId id="315" r:id="rId10"/>
    <p:sldId id="317" r:id="rId11"/>
    <p:sldId id="318" r:id="rId12"/>
    <p:sldId id="319" r:id="rId13"/>
    <p:sldId id="297" r:id="rId14"/>
    <p:sldId id="271" r:id="rId15"/>
    <p:sldId id="272" r:id="rId16"/>
    <p:sldId id="274" r:id="rId17"/>
    <p:sldId id="275" r:id="rId18"/>
    <p:sldId id="276" r:id="rId19"/>
    <p:sldId id="277" r:id="rId20"/>
    <p:sldId id="278" r:id="rId21"/>
    <p:sldId id="282" r:id="rId22"/>
    <p:sldId id="280" r:id="rId23"/>
    <p:sldId id="298" r:id="rId24"/>
    <p:sldId id="291" r:id="rId25"/>
    <p:sldId id="292" r:id="rId26"/>
    <p:sldId id="299" r:id="rId27"/>
    <p:sldId id="286" r:id="rId28"/>
    <p:sldId id="284" r:id="rId29"/>
    <p:sldId id="287" r:id="rId30"/>
    <p:sldId id="289" r:id="rId31"/>
    <p:sldId id="300" r:id="rId32"/>
    <p:sldId id="301" r:id="rId33"/>
    <p:sldId id="302" r:id="rId34"/>
    <p:sldId id="303" r:id="rId35"/>
    <p:sldId id="304" r:id="rId36"/>
    <p:sldId id="320" r:id="rId37"/>
    <p:sldId id="305" r:id="rId38"/>
    <p:sldId id="306" r:id="rId39"/>
    <p:sldId id="307" r:id="rId40"/>
    <p:sldId id="308" r:id="rId41"/>
    <p:sldId id="309" r:id="rId42"/>
    <p:sldId id="310" r:id="rId43"/>
    <p:sldId id="311" r:id="rId44"/>
    <p:sldId id="312" r:id="rId45"/>
    <p:sldId id="2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0" autoAdjust="0"/>
    <p:restoredTop sz="94483" autoAdjust="0"/>
  </p:normalViewPr>
  <p:slideViewPr>
    <p:cSldViewPr>
      <p:cViewPr varScale="1">
        <p:scale>
          <a:sx n="66" d="100"/>
          <a:sy n="66" d="100"/>
        </p:scale>
        <p:origin x="4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79E85-3B7A-4A35-B244-72D53DACFD3F}" type="datetimeFigureOut">
              <a:rPr lang="en-US" smtClean="0"/>
              <a:t>12/26/2019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8E151-A4FE-48AA-95BF-6FDD748F1793}" type="slidenum">
              <a:rPr lang="en-US" smtClean="0"/>
              <a:t>‹#›</a:t>
            </a:fld>
            <a:endParaRPr lang="en-US"/>
          </a:p>
        </p:txBody>
      </p:sp>
    </p:spTree>
    <p:extLst>
      <p:ext uri="{BB962C8B-B14F-4D97-AF65-F5344CB8AC3E}">
        <p14:creationId xmlns:p14="http://schemas.microsoft.com/office/powerpoint/2010/main" val="73873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10076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1552832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120600129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42067496"/>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65613493"/>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30526059"/>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6436730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69876657"/>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7055770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73845904"/>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63364759"/>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18539946"/>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6821972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76405"/>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89069600"/>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26804892"/>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50360384"/>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85718400"/>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51861133"/>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29865401"/>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40673653"/>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xmlns=""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xmlns=""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9262452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95621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360782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597739"/>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3457441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535355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7408346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8333410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191101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529759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3955858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446814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014753" cy="923330"/>
          </a:xfrm>
          <a:prstGeom prst="rect">
            <a:avLst/>
          </a:prstGeom>
          <a:noFill/>
        </p:spPr>
        <p:txBody>
          <a:bodyPr wrap="none" lIns="0" tIns="0" rIns="0" bIns="0" rtlCol="0">
            <a:spAutoFit/>
          </a:bodyPr>
          <a:lstStyle/>
          <a:p>
            <a:r>
              <a:rPr lang="en-GB" sz="6000" dirty="0" smtClean="0">
                <a:solidFill>
                  <a:prstClr val="white"/>
                </a:solidFill>
              </a:rPr>
              <a:t>Thank You</a:t>
            </a:r>
            <a:endParaRPr lang="en-GB" sz="6000" dirty="0">
              <a:solidFill>
                <a:prstClr val="white"/>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7969594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xmlns=""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1620740725"/>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93721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4014753"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57388701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56693744"/>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8596413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1225644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06E602D-FA1B-4AE5-B8F2-F42DAE337BD8}"/>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41">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606E602D-FA1B-4AE5-B8F2-F42DAE337BD8}"/>
              </a:ext>
            </a:extLst>
          </p:cNvPr>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61440"/>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 id="2147484023" r:id="rId19"/>
    <p:sldLayoutId id="2147484024" r:id="rId20"/>
    <p:sldLayoutId id="2147484025" r:id="rId21"/>
    <p:sldLayoutId id="2147484026" r:id="rId22"/>
    <p:sldLayoutId id="2147484027" r:id="rId23"/>
    <p:sldLayoutId id="2147484028" r:id="rId24"/>
    <p:sldLayoutId id="2147484029" r:id="rId25"/>
    <p:sldLayoutId id="2147484030" r:id="rId26"/>
    <p:sldLayoutId id="2147484031" r:id="rId27"/>
    <p:sldLayoutId id="2147484032" r:id="rId28"/>
    <p:sldLayoutId id="2147484033" r:id="rId29"/>
    <p:sldLayoutId id="2147484034" r:id="rId30"/>
    <p:sldLayoutId id="2147484035" r:id="rId31"/>
    <p:sldLayoutId id="2147484036" r:id="rId32"/>
    <p:sldLayoutId id="2147484037" r:id="rId33"/>
    <p:sldLayoutId id="2147484038" r:id="rId34"/>
    <p:sldLayoutId id="2147484039" r:id="rId35"/>
    <p:sldLayoutId id="2147484040" r:id="rId36"/>
    <p:sldLayoutId id="2147484041" r:id="rId37"/>
    <p:sldLayoutId id="2147484042" r:id="rId38"/>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9.xml"/><Relationship Id="rId4" Type="http://schemas.openxmlformats.org/officeDocument/2006/relationships/image" Target="../media/image42.jpeg"/></Relationships>
</file>

<file path=ppt/slides/_rels/slide1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hyperlink" Target="http://en.wikipedia.org/wiki/Mozilla_Foundation" TargetMode="External"/><Relationship Id="rId7" Type="http://schemas.openxmlformats.org/officeDocument/2006/relationships/image" Target="../media/image31.png"/><Relationship Id="rId2" Type="http://schemas.openxmlformats.org/officeDocument/2006/relationships/hyperlink" Target="http://en.wikipedia.org/wiki/Apple_Inc." TargetMode="External"/><Relationship Id="rId1" Type="http://schemas.openxmlformats.org/officeDocument/2006/relationships/slideLayout" Target="../slideLayouts/slideLayout29.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hyperlink" Target="http://en.wikipedia.org/wiki/Opera_Softwa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HTML5</a:t>
            </a:r>
            <a:endParaRPr lang="en-GB" dirty="0"/>
          </a:p>
        </p:txBody>
      </p:sp>
    </p:spTree>
    <p:extLst>
      <p:ext uri="{BB962C8B-B14F-4D97-AF65-F5344CB8AC3E}">
        <p14:creationId xmlns:p14="http://schemas.microsoft.com/office/powerpoint/2010/main" val="4216393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66418"/>
            <a:ext cx="8675239" cy="567203"/>
          </a:xfrm>
        </p:spPr>
        <p:txBody>
          <a:bodyPr/>
          <a:lstStyle/>
          <a:p>
            <a:r>
              <a:rPr lang="en-US" sz="2800" dirty="0" smtClean="0"/>
              <a:t>HTML5 – New Features</a:t>
            </a:r>
            <a:endParaRPr lang="en-US" sz="2800" dirty="0"/>
          </a:p>
        </p:txBody>
      </p:sp>
      <p:sp>
        <p:nvSpPr>
          <p:cNvPr id="4" name="Rectangle 3"/>
          <p:cNvSpPr/>
          <p:nvPr/>
        </p:nvSpPr>
        <p:spPr>
          <a:xfrm>
            <a:off x="377588" y="1295400"/>
            <a:ext cx="6632812" cy="738664"/>
          </a:xfrm>
          <a:prstGeom prst="rect">
            <a:avLst/>
          </a:prstGeom>
        </p:spPr>
        <p:txBody>
          <a:bodyPr wrap="square">
            <a:spAutoFit/>
          </a:bodyPr>
          <a:lstStyle/>
          <a:p>
            <a:pPr marL="285750" indent="-285750">
              <a:lnSpc>
                <a:spcPct val="150000"/>
              </a:lnSpc>
              <a:buClr>
                <a:srgbClr val="0066A1"/>
              </a:buClr>
              <a:buFont typeface="Lucida Sans Unicode" panose="020B0602030504020204" pitchFamily="34" charset="0"/>
              <a:buChar char="▶"/>
            </a:pPr>
            <a:r>
              <a:rPr lang="en-US" sz="1400" b="1" dirty="0"/>
              <a:t>Semantic Elements</a:t>
            </a:r>
          </a:p>
          <a:p>
            <a:pPr>
              <a:lnSpc>
                <a:spcPct val="150000"/>
              </a:lnSpc>
            </a:pPr>
            <a:r>
              <a:rPr lang="en-US" sz="1400" dirty="0"/>
              <a:t> </a:t>
            </a:r>
            <a:r>
              <a:rPr lang="en-US" sz="1400" dirty="0" smtClean="0"/>
              <a:t>   New </a:t>
            </a:r>
            <a:r>
              <a:rPr lang="en-US" sz="1400" dirty="0"/>
              <a:t>Elements to define the structure of the web page  </a:t>
            </a:r>
          </a:p>
        </p:txBody>
      </p:sp>
      <p:grpSp>
        <p:nvGrpSpPr>
          <p:cNvPr id="7" name="Group 22"/>
          <p:cNvGrpSpPr>
            <a:grpSpLocks/>
          </p:cNvGrpSpPr>
          <p:nvPr/>
        </p:nvGrpSpPr>
        <p:grpSpPr bwMode="auto">
          <a:xfrm>
            <a:off x="685800" y="2046575"/>
            <a:ext cx="3429000" cy="3820826"/>
            <a:chOff x="286656" y="1752600"/>
            <a:chExt cx="3915960" cy="4260380"/>
          </a:xfrm>
        </p:grpSpPr>
        <p:pic>
          <p:nvPicPr>
            <p:cNvPr id="8" name="Picture 7" descr="PageStructureOld.png"/>
            <p:cNvPicPr>
              <a:picLocks noChangeAspect="1"/>
            </p:cNvPicPr>
            <p:nvPr/>
          </p:nvPicPr>
          <p:blipFill>
            <a:blip r:embed="rId2"/>
            <a:stretch>
              <a:fillRect/>
            </a:stretch>
          </p:blipFill>
          <p:spPr>
            <a:xfrm>
              <a:off x="304123" y="2743091"/>
              <a:ext cx="3898493" cy="326988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pic>
        <p:sp>
          <p:nvSpPr>
            <p:cNvPr id="9" name="Wave 8"/>
            <p:cNvSpPr/>
            <p:nvPr/>
          </p:nvSpPr>
          <p:spPr bwMode="auto">
            <a:xfrm>
              <a:off x="304123" y="1752600"/>
              <a:ext cx="2058023" cy="685724"/>
            </a:xfrm>
            <a:prstGeom prst="wave">
              <a:avLst/>
            </a:prstGeom>
            <a:ln>
              <a:solidFill>
                <a:schemeClr val="accent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dirty="0"/>
                <a:t>HTML4</a:t>
              </a:r>
            </a:p>
            <a:p>
              <a:pPr>
                <a:defRPr/>
              </a:pPr>
              <a:endParaRPr lang="en-US" b="0" dirty="0">
                <a:solidFill>
                  <a:schemeClr val="tx1"/>
                </a:solidFill>
                <a:latin typeface="Times New Roman" pitchFamily="18" charset="0"/>
              </a:endParaRPr>
            </a:p>
          </p:txBody>
        </p:sp>
        <p:cxnSp>
          <p:nvCxnSpPr>
            <p:cNvPr id="10" name="Straight Connector 9"/>
            <p:cNvCxnSpPr/>
            <p:nvPr/>
          </p:nvCxnSpPr>
          <p:spPr bwMode="auto">
            <a:xfrm rot="5400000" flipH="1" flipV="1">
              <a:off x="-161760" y="2277208"/>
              <a:ext cx="914299" cy="17467"/>
            </a:xfrm>
            <a:prstGeom prst="line">
              <a:avLst/>
            </a:prstGeom>
            <a:ln>
              <a:solidFill>
                <a:schemeClr val="accent1"/>
              </a:solidFill>
              <a:headEnd type="none" w="med" len="med"/>
              <a:tailEnd type="none" w="med" len="med"/>
            </a:ln>
          </p:spPr>
          <p:style>
            <a:lnRef idx="1">
              <a:schemeClr val="accent1"/>
            </a:lnRef>
            <a:fillRef idx="2">
              <a:schemeClr val="accent1"/>
            </a:fillRef>
            <a:effectRef idx="1">
              <a:schemeClr val="accent1"/>
            </a:effectRef>
            <a:fontRef idx="minor">
              <a:schemeClr val="dk1"/>
            </a:fontRef>
          </p:style>
        </p:cxnSp>
      </p:grpSp>
      <p:pic>
        <p:nvPicPr>
          <p:cNvPr id="11" name="Picture 10" descr="PageStructureNew.png"/>
          <p:cNvPicPr>
            <a:picLocks noChangeAspect="1"/>
          </p:cNvPicPr>
          <p:nvPr/>
        </p:nvPicPr>
        <p:blipFill>
          <a:blip r:embed="rId3"/>
          <a:stretch>
            <a:fillRect/>
          </a:stretch>
        </p:blipFill>
        <p:spPr bwMode="auto">
          <a:xfrm>
            <a:off x="4800600" y="2924176"/>
            <a:ext cx="3508258" cy="29432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pic>
      <p:sp>
        <p:nvSpPr>
          <p:cNvPr id="12" name="Wave 11"/>
          <p:cNvSpPr/>
          <p:nvPr/>
        </p:nvSpPr>
        <p:spPr bwMode="auto">
          <a:xfrm>
            <a:off x="4800600" y="2062640"/>
            <a:ext cx="1784640" cy="540046"/>
          </a:xfrm>
          <a:prstGeom prst="wave">
            <a:avLst/>
          </a:prstGeom>
          <a:ln>
            <a:solidFill>
              <a:schemeClr val="accent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dirty="0"/>
              <a:t>HTML5</a:t>
            </a:r>
          </a:p>
          <a:p>
            <a:pPr>
              <a:defRPr/>
            </a:pPr>
            <a:endParaRPr lang="en-US" b="0" dirty="0">
              <a:solidFill>
                <a:schemeClr val="tx1"/>
              </a:solidFill>
              <a:latin typeface="Times New Roman" pitchFamily="18" charset="0"/>
            </a:endParaRPr>
          </a:p>
        </p:txBody>
      </p:sp>
      <p:cxnSp>
        <p:nvCxnSpPr>
          <p:cNvPr id="13" name="Straight Connector 12"/>
          <p:cNvCxnSpPr/>
          <p:nvPr/>
        </p:nvCxnSpPr>
        <p:spPr bwMode="auto">
          <a:xfrm flipH="1">
            <a:off x="4806008" y="2903946"/>
            <a:ext cx="11331" cy="809"/>
          </a:xfrm>
          <a:prstGeom prst="line">
            <a:avLst/>
          </a:prstGeom>
          <a:ln>
            <a:solidFill>
              <a:schemeClr val="accent1"/>
            </a:solidFill>
            <a:headEnd type="none" w="med" len="med"/>
            <a:tailEnd type="none" w="med" len="med"/>
          </a:ln>
        </p:spPr>
        <p:style>
          <a:lnRef idx="1">
            <a:schemeClr val="accent1"/>
          </a:lnRef>
          <a:fillRef idx="2">
            <a:schemeClr val="accent1"/>
          </a:fillRef>
          <a:effectRef idx="1">
            <a:schemeClr val="accent1"/>
          </a:effectRef>
          <a:fontRef idx="minor">
            <a:schemeClr val="dk1"/>
          </a:fontRef>
        </p:style>
      </p:cxnSp>
      <p:cxnSp>
        <p:nvCxnSpPr>
          <p:cNvPr id="17" name="Straight Connector 16"/>
          <p:cNvCxnSpPr/>
          <p:nvPr/>
        </p:nvCxnSpPr>
        <p:spPr bwMode="auto">
          <a:xfrm rot="5400000" flipH="1" flipV="1">
            <a:off x="4379913" y="2474913"/>
            <a:ext cx="823912" cy="17462"/>
          </a:xfrm>
          <a:prstGeom prst="line">
            <a:avLst/>
          </a:prstGeom>
          <a:ln>
            <a:solidFill>
              <a:schemeClr val="accent1"/>
            </a:solidFill>
            <a:headEnd type="none" w="med" len="med"/>
            <a:tailEnd type="none" w="med" len="med"/>
          </a:ln>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2693660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66418"/>
            <a:ext cx="8675239" cy="567203"/>
          </a:xfrm>
        </p:spPr>
        <p:txBody>
          <a:bodyPr/>
          <a:lstStyle/>
          <a:p>
            <a:r>
              <a:rPr lang="en-US" sz="2800" dirty="0" smtClean="0"/>
              <a:t>HTML5 – New Features</a:t>
            </a:r>
            <a:endParaRPr lang="en-US" sz="2800" dirty="0"/>
          </a:p>
        </p:txBody>
      </p:sp>
      <p:sp>
        <p:nvSpPr>
          <p:cNvPr id="5" name="Rectangle 4"/>
          <p:cNvSpPr/>
          <p:nvPr/>
        </p:nvSpPr>
        <p:spPr>
          <a:xfrm>
            <a:off x="377588" y="1295400"/>
            <a:ext cx="6632812" cy="738664"/>
          </a:xfrm>
          <a:prstGeom prst="rect">
            <a:avLst/>
          </a:prstGeom>
        </p:spPr>
        <p:txBody>
          <a:bodyPr wrap="square">
            <a:spAutoFit/>
          </a:bodyPr>
          <a:lstStyle/>
          <a:p>
            <a:pPr marL="285750" indent="-285750">
              <a:lnSpc>
                <a:spcPct val="150000"/>
              </a:lnSpc>
              <a:buClr>
                <a:srgbClr val="0066A1"/>
              </a:buClr>
              <a:buFont typeface="Lucida Sans Unicode" panose="020B0602030504020204" pitchFamily="34" charset="0"/>
              <a:buChar char="▶"/>
            </a:pPr>
            <a:r>
              <a:rPr lang="en-US" sz="1400" b="1" dirty="0" smtClean="0"/>
              <a:t>Semantic Elements</a:t>
            </a:r>
          </a:p>
          <a:p>
            <a:pPr>
              <a:lnSpc>
                <a:spcPct val="150000"/>
              </a:lnSpc>
            </a:pPr>
            <a:r>
              <a:rPr lang="en-US" sz="1400" dirty="0" smtClean="0"/>
              <a:t>    Some of the new elements are:</a:t>
            </a:r>
            <a:endParaRPr lang="en-US" sz="1400" dirty="0"/>
          </a:p>
        </p:txBody>
      </p:sp>
      <p:sp>
        <p:nvSpPr>
          <p:cNvPr id="4" name="Rectangle 3"/>
          <p:cNvSpPr/>
          <p:nvPr/>
        </p:nvSpPr>
        <p:spPr>
          <a:xfrm>
            <a:off x="293239" y="2089203"/>
            <a:ext cx="8763000" cy="3582519"/>
          </a:xfrm>
          <a:prstGeom prst="rect">
            <a:avLst/>
          </a:prstGeom>
        </p:spPr>
        <p:txBody>
          <a:bodyPr wrap="square">
            <a:spAutoFit/>
          </a:bodyPr>
          <a:lstStyle/>
          <a:p>
            <a:pPr marL="747713" lvl="1" indent="-285750" defTabSz="969963">
              <a:spcBef>
                <a:spcPct val="20000"/>
              </a:spcBef>
              <a:buClr>
                <a:srgbClr val="0066A1"/>
              </a:buClr>
              <a:buFont typeface="Verdana" panose="020B0604030504040204" pitchFamily="34" charset="0"/>
              <a:buChar char="•"/>
              <a:defRPr/>
            </a:pPr>
            <a:r>
              <a:rPr lang="en-US" sz="1400" kern="0" dirty="0"/>
              <a:t>Header:</a:t>
            </a:r>
          </a:p>
          <a:p>
            <a:pPr marL="860425" lvl="2" defTabSz="969963">
              <a:spcBef>
                <a:spcPct val="20000"/>
              </a:spcBef>
              <a:buClr>
                <a:srgbClr val="0066A1"/>
              </a:buClr>
              <a:defRPr/>
            </a:pPr>
            <a:r>
              <a:rPr lang="en-GB" sz="1400" kern="0" dirty="0"/>
              <a:t>Specifies a header for a document or section.</a:t>
            </a:r>
            <a:endParaRPr lang="en-US" sz="1400" kern="0" dirty="0"/>
          </a:p>
          <a:p>
            <a:pPr marL="747713" lvl="1" indent="-285750" defTabSz="969963">
              <a:spcBef>
                <a:spcPct val="20000"/>
              </a:spcBef>
              <a:buClr>
                <a:srgbClr val="0066A1"/>
              </a:buClr>
              <a:buFont typeface="Verdana" panose="020B0604030504040204" pitchFamily="34" charset="0"/>
              <a:buChar char="•"/>
              <a:defRPr/>
            </a:pPr>
            <a:r>
              <a:rPr lang="en-US" sz="1400" kern="0" dirty="0"/>
              <a:t>Nav </a:t>
            </a:r>
          </a:p>
          <a:p>
            <a:pPr marL="860425" lvl="2" defTabSz="969963">
              <a:spcBef>
                <a:spcPct val="20000"/>
              </a:spcBef>
              <a:buClr>
                <a:srgbClr val="0066A1"/>
              </a:buClr>
              <a:defRPr/>
            </a:pPr>
            <a:r>
              <a:rPr lang="en-GB" sz="1400" kern="0" dirty="0"/>
              <a:t>Represents a major navigation block. It groups links to other pages or to parts of the current page. </a:t>
            </a:r>
            <a:endParaRPr lang="en-US" sz="1400" kern="0" dirty="0"/>
          </a:p>
          <a:p>
            <a:pPr marL="747713" lvl="1" indent="-285750" defTabSz="969963">
              <a:spcBef>
                <a:spcPct val="20000"/>
              </a:spcBef>
              <a:buClr>
                <a:srgbClr val="0066A1"/>
              </a:buClr>
              <a:buFont typeface="Verdana" panose="020B0604030504040204" pitchFamily="34" charset="0"/>
              <a:buChar char="•"/>
              <a:defRPr/>
            </a:pPr>
            <a:r>
              <a:rPr lang="en-US" sz="1400" kern="0" dirty="0"/>
              <a:t>Footer</a:t>
            </a:r>
          </a:p>
          <a:p>
            <a:pPr marL="919163" lvl="2" defTabSz="969963">
              <a:spcBef>
                <a:spcPct val="20000"/>
              </a:spcBef>
              <a:buClr>
                <a:srgbClr val="0066A1"/>
              </a:buClr>
              <a:defRPr/>
            </a:pPr>
            <a:r>
              <a:rPr lang="en-US" sz="1400" kern="0" dirty="0"/>
              <a:t>Defines a footer for a document or section</a:t>
            </a:r>
          </a:p>
          <a:p>
            <a:pPr marL="747713" lvl="1" indent="-285750" defTabSz="969963">
              <a:spcBef>
                <a:spcPct val="20000"/>
              </a:spcBef>
              <a:buClr>
                <a:srgbClr val="0066A1"/>
              </a:buClr>
              <a:buFont typeface="Verdana" panose="020B0604030504040204" pitchFamily="34" charset="0"/>
              <a:buChar char="•"/>
              <a:defRPr/>
            </a:pPr>
            <a:r>
              <a:rPr lang="en-US" sz="1400" kern="0" dirty="0"/>
              <a:t>Article</a:t>
            </a:r>
          </a:p>
          <a:p>
            <a:pPr marL="919163" lvl="2" defTabSz="969963">
              <a:spcBef>
                <a:spcPct val="20000"/>
              </a:spcBef>
              <a:buClr>
                <a:srgbClr val="0066A1"/>
              </a:buClr>
              <a:defRPr/>
            </a:pPr>
            <a:r>
              <a:rPr lang="en-US" sz="1400" kern="0" dirty="0"/>
              <a:t>Defines an article</a:t>
            </a:r>
          </a:p>
          <a:p>
            <a:pPr marL="747713" lvl="1" indent="-285750" defTabSz="969963">
              <a:spcBef>
                <a:spcPct val="20000"/>
              </a:spcBef>
              <a:buClr>
                <a:srgbClr val="0066A1"/>
              </a:buClr>
              <a:buFont typeface="Verdana" panose="020B0604030504040204" pitchFamily="34" charset="0"/>
              <a:buChar char="•"/>
              <a:defRPr/>
            </a:pPr>
            <a:r>
              <a:rPr lang="en-US" sz="1400" kern="0" dirty="0"/>
              <a:t>Aside:</a:t>
            </a:r>
          </a:p>
          <a:p>
            <a:pPr marL="860425" lvl="2" defTabSz="969963">
              <a:spcBef>
                <a:spcPct val="20000"/>
              </a:spcBef>
              <a:buClr>
                <a:srgbClr val="0066A1"/>
              </a:buClr>
              <a:defRPr/>
            </a:pPr>
            <a:r>
              <a:rPr lang="en-GB" sz="1400" kern="0" dirty="0"/>
              <a:t>The "aside" element is a section that somehow related to main content, but it can be separate from that content</a:t>
            </a:r>
            <a:endParaRPr lang="en-US" sz="1400" kern="0" dirty="0"/>
          </a:p>
          <a:p>
            <a:pPr marL="747713" lvl="1" indent="-285750" defTabSz="969963">
              <a:spcBef>
                <a:spcPct val="20000"/>
              </a:spcBef>
              <a:buClr>
                <a:srgbClr val="0066A1"/>
              </a:buClr>
              <a:buFont typeface="Verdana" panose="020B0604030504040204" pitchFamily="34" charset="0"/>
              <a:buChar char="•"/>
              <a:defRPr/>
            </a:pPr>
            <a:r>
              <a:rPr lang="en-US" sz="1400" kern="0" dirty="0"/>
              <a:t>Section</a:t>
            </a:r>
          </a:p>
          <a:p>
            <a:pPr marL="919163" lvl="2" defTabSz="969963">
              <a:spcBef>
                <a:spcPct val="20000"/>
              </a:spcBef>
              <a:buClr>
                <a:srgbClr val="0066A1"/>
              </a:buClr>
              <a:defRPr/>
            </a:pPr>
            <a:r>
              <a:rPr lang="en-US" sz="1400" kern="0" dirty="0"/>
              <a:t>Defines a section in a document</a:t>
            </a:r>
            <a:endParaRPr lang="en-US" sz="1600" dirty="0"/>
          </a:p>
        </p:txBody>
      </p:sp>
      <p:pic>
        <p:nvPicPr>
          <p:cNvPr id="8" name="Picture 11" descr="imag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15226" y="1353164"/>
            <a:ext cx="1825091" cy="136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705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66418"/>
            <a:ext cx="8675239" cy="567203"/>
          </a:xfrm>
        </p:spPr>
        <p:txBody>
          <a:bodyPr/>
          <a:lstStyle/>
          <a:p>
            <a:r>
              <a:rPr lang="en-US" sz="2800" dirty="0" smtClean="0"/>
              <a:t>Semantic Elements</a:t>
            </a:r>
            <a:endParaRPr lang="en-US" sz="2800" dirty="0"/>
          </a:p>
        </p:txBody>
      </p:sp>
      <p:sp>
        <p:nvSpPr>
          <p:cNvPr id="7" name="Rectangle 3"/>
          <p:cNvSpPr txBox="1">
            <a:spLocks noChangeArrowheads="1"/>
          </p:cNvSpPr>
          <p:nvPr/>
        </p:nvSpPr>
        <p:spPr>
          <a:xfrm>
            <a:off x="381000" y="1458810"/>
            <a:ext cx="8458200" cy="4256190"/>
          </a:xfrm>
          <a:prstGeom prst="rect">
            <a:avLst/>
          </a:prstGeom>
        </p:spPr>
        <p:txBody>
          <a:bodyPr vert="horz" lIns="0" tIns="0" rIns="0" bIns="0" rtlCol="0">
            <a:noAutofit/>
          </a:bodyPr>
          <a:lst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Semantic Elements</a:t>
            </a:r>
          </a:p>
          <a:p>
            <a:pPr marL="278640" lvl="1" indent="0">
              <a:buNone/>
            </a:pPr>
            <a:r>
              <a:rPr lang="en-US" dirty="0" smtClean="0"/>
              <a:t>Some of the new Elements are:</a:t>
            </a:r>
          </a:p>
          <a:p>
            <a:pPr lvl="2">
              <a:buFont typeface="Wingdings" panose="05000000000000000000" pitchFamily="2" charset="2"/>
              <a:buChar char="§"/>
            </a:pPr>
            <a:r>
              <a:rPr lang="en-US" b="1" dirty="0" smtClean="0"/>
              <a:t>Progress:</a:t>
            </a:r>
          </a:p>
          <a:p>
            <a:pPr lvl="3">
              <a:buFontTx/>
              <a:buNone/>
            </a:pPr>
            <a:endParaRPr lang="en-US" sz="1600"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buFont typeface="Wingdings" panose="05000000000000000000" pitchFamily="2" charset="2"/>
              <a:buChar char="§"/>
            </a:pPr>
            <a:r>
              <a:rPr lang="en-US" b="1" dirty="0" smtClean="0"/>
              <a:t>Meter:</a:t>
            </a:r>
            <a:r>
              <a:rPr lang="en-US" dirty="0" smtClean="0"/>
              <a:t/>
            </a:r>
            <a:br>
              <a:rPr lang="en-US" dirty="0" smtClean="0"/>
            </a:br>
            <a:r>
              <a:rPr lang="en-US" dirty="0" smtClean="0"/>
              <a:t> </a:t>
            </a:r>
            <a:br>
              <a:rPr lang="en-US" dirty="0" smtClean="0"/>
            </a:br>
            <a:r>
              <a:rPr lang="en-US" dirty="0" smtClean="0"/>
              <a:t/>
            </a:r>
            <a:br>
              <a:rPr lang="en-US" dirty="0" smtClean="0"/>
            </a:br>
            <a:endParaRPr lang="en-US" dirty="0" smtClean="0"/>
          </a:p>
          <a:p>
            <a:pPr lvl="1"/>
            <a:endParaRPr lang="en-US" dirty="0" smtClean="0"/>
          </a:p>
          <a:p>
            <a:endParaRPr lang="en-US" b="1" dirty="0" smtClean="0"/>
          </a:p>
        </p:txBody>
      </p:sp>
      <p:pic>
        <p:nvPicPr>
          <p:cNvPr id="9" name="Picture 6" descr="progres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2133600" cy="97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Callout 7"/>
          <p:cNvSpPr>
            <a:spLocks noChangeArrowheads="1"/>
          </p:cNvSpPr>
          <p:nvPr/>
        </p:nvSpPr>
        <p:spPr bwMode="auto">
          <a:xfrm>
            <a:off x="4495800" y="1752449"/>
            <a:ext cx="3733800" cy="838200"/>
          </a:xfrm>
          <a:prstGeom prst="wedgeEllipseCallout">
            <a:avLst>
              <a:gd name="adj1" fmla="val -59182"/>
              <a:gd name="adj2" fmla="val 74878"/>
            </a:avLst>
          </a:prstGeom>
          <a:solidFill>
            <a:schemeClr val="accent1"/>
          </a:solidFill>
          <a:ln w="12700" algn="ctr">
            <a:solidFill>
              <a:schemeClr val="tx1"/>
            </a:solidFill>
            <a:round/>
            <a:headEnd/>
            <a:tailEnd/>
          </a:ln>
        </p:spPr>
        <p:txBody>
          <a:bodyPr/>
          <a:lstStyle>
            <a:lvl1pPr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pPr>
              <a:defRPr/>
            </a:pPr>
            <a:r>
              <a:rPr lang="en-GB" sz="1400" b="0" dirty="0" smtClean="0">
                <a:solidFill>
                  <a:schemeClr val="bg1"/>
                </a:solidFill>
                <a:latin typeface="+mn-lt"/>
              </a:rPr>
              <a:t>created to indicate progress of a specific task</a:t>
            </a:r>
            <a:endParaRPr lang="en-US" sz="1400" b="0" dirty="0" smtClean="0">
              <a:solidFill>
                <a:schemeClr val="bg1"/>
              </a:solidFill>
              <a:latin typeface="+mn-lt"/>
            </a:endParaRPr>
          </a:p>
        </p:txBody>
      </p:sp>
      <p:pic>
        <p:nvPicPr>
          <p:cNvPr id="11" name="Picture 8" descr="imagesCA458U6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343400"/>
            <a:ext cx="251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Callout 9"/>
          <p:cNvSpPr>
            <a:spLocks noChangeArrowheads="1"/>
          </p:cNvSpPr>
          <p:nvPr/>
        </p:nvSpPr>
        <p:spPr bwMode="auto">
          <a:xfrm>
            <a:off x="5105400" y="3586905"/>
            <a:ext cx="3505200" cy="1219200"/>
          </a:xfrm>
          <a:prstGeom prst="wedgeEllipseCallout">
            <a:avLst>
              <a:gd name="adj1" fmla="val -56564"/>
              <a:gd name="adj2" fmla="val 51756"/>
            </a:avLst>
          </a:prstGeom>
          <a:solidFill>
            <a:schemeClr val="accent1"/>
          </a:solidFill>
          <a:ln w="12700" algn="ctr">
            <a:solidFill>
              <a:schemeClr val="tx1"/>
            </a:solidFill>
            <a:round/>
            <a:headEnd/>
            <a:tailEnd/>
          </a:ln>
        </p:spPr>
        <p:txBody>
          <a:bodyPr/>
          <a:lstStyle>
            <a:lvl1pPr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pPr>
              <a:defRPr/>
            </a:pPr>
            <a:r>
              <a:rPr lang="en-GB" sz="1400" b="0" dirty="0" smtClean="0">
                <a:solidFill>
                  <a:schemeClr val="bg1"/>
                </a:solidFill>
                <a:latin typeface="+mn-lt"/>
              </a:rPr>
              <a:t>To be used  when the minimum value and maximum value are clearly defined.</a:t>
            </a:r>
            <a:r>
              <a:rPr lang="en-GB" sz="1400" b="0" dirty="0" smtClean="0">
                <a:latin typeface="+mn-lt"/>
              </a:rPr>
              <a:t/>
            </a:r>
            <a:br>
              <a:rPr lang="en-GB" sz="1400" b="0" dirty="0" smtClean="0">
                <a:latin typeface="+mn-lt"/>
              </a:rPr>
            </a:br>
            <a:endParaRPr lang="en-US" sz="1400" b="0" dirty="0" smtClean="0">
              <a:solidFill>
                <a:schemeClr val="bg1"/>
              </a:solidFill>
              <a:latin typeface="+mn-lt"/>
            </a:endParaRPr>
          </a:p>
        </p:txBody>
      </p:sp>
    </p:spTree>
    <p:extLst>
      <p:ext uri="{BB962C8B-B14F-4D97-AF65-F5344CB8AC3E}">
        <p14:creationId xmlns:p14="http://schemas.microsoft.com/office/powerpoint/2010/main" val="386888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71800" y="3200400"/>
            <a:ext cx="5771876" cy="533400"/>
          </a:xfrm>
        </p:spPr>
        <p:txBody>
          <a:bodyPr/>
          <a:lstStyle/>
          <a:p>
            <a:pPr lvl="1"/>
            <a:r>
              <a:rPr lang="en-GB" dirty="0" smtClean="0"/>
              <a:t>HTML5 New Form Elements</a:t>
            </a:r>
            <a:endParaRPr lang="en-GB" dirty="0"/>
          </a:p>
        </p:txBody>
      </p:sp>
    </p:spTree>
    <p:extLst>
      <p:ext uri="{BB962C8B-B14F-4D97-AF65-F5344CB8AC3E}">
        <p14:creationId xmlns:p14="http://schemas.microsoft.com/office/powerpoint/2010/main" val="1119446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463200"/>
            <a:ext cx="8675239" cy="527400"/>
          </a:xfrm>
        </p:spPr>
        <p:txBody>
          <a:bodyPr/>
          <a:lstStyle/>
          <a:p>
            <a:r>
              <a:rPr lang="en-US" sz="2800" dirty="0" smtClean="0"/>
              <a:t>HTML 5 New Form Elements</a:t>
            </a:r>
            <a:endParaRPr lang="en-US" sz="2800" dirty="0"/>
          </a:p>
        </p:txBody>
      </p:sp>
      <p:sp>
        <p:nvSpPr>
          <p:cNvPr id="2" name="TextBox 1"/>
          <p:cNvSpPr txBox="1"/>
          <p:nvPr/>
        </p:nvSpPr>
        <p:spPr>
          <a:xfrm>
            <a:off x="304800" y="1371600"/>
            <a:ext cx="8077200" cy="4832092"/>
          </a:xfrm>
          <a:prstGeom prst="rect">
            <a:avLst/>
          </a:prstGeom>
          <a:noFill/>
        </p:spPr>
        <p:txBody>
          <a:bodyPr wrap="square" rtlCol="0">
            <a:spAutoFit/>
          </a:bodyPr>
          <a:lstStyle/>
          <a:p>
            <a:pPr marL="342900" indent="-342900">
              <a:buClr>
                <a:srgbClr val="0066A1"/>
              </a:buClr>
              <a:buFont typeface="Lucida Sans Unicode" panose="020B0602030504020204" pitchFamily="34" charset="0"/>
              <a:buChar char="▶"/>
            </a:pPr>
            <a:r>
              <a:rPr lang="en-US" altLang="en-US" sz="1400" dirty="0" smtClean="0"/>
              <a:t>New Input Types</a:t>
            </a:r>
          </a:p>
          <a:p>
            <a:pPr marL="800100" lvl="1" indent="-342900">
              <a:buClr>
                <a:srgbClr val="0066A1"/>
              </a:buClr>
              <a:buFont typeface="Wingdings" panose="05000000000000000000" pitchFamily="2" charset="2"/>
              <a:buChar char="§"/>
            </a:pPr>
            <a:r>
              <a:rPr lang="en-US" altLang="en-US" sz="1400" dirty="0" smtClean="0"/>
              <a:t>range</a:t>
            </a:r>
          </a:p>
          <a:p>
            <a:pPr marL="800100" lvl="1" indent="-342900">
              <a:buClr>
                <a:srgbClr val="0066A1"/>
              </a:buClr>
              <a:buFont typeface="Wingdings" panose="05000000000000000000" pitchFamily="2" charset="2"/>
              <a:buChar char="§"/>
            </a:pPr>
            <a:r>
              <a:rPr lang="en-US" altLang="en-US" sz="1400" dirty="0" smtClean="0"/>
              <a:t>url</a:t>
            </a:r>
          </a:p>
          <a:p>
            <a:pPr marL="800100" lvl="1" indent="-342900">
              <a:buClr>
                <a:srgbClr val="0066A1"/>
              </a:buClr>
              <a:buFont typeface="Wingdings" panose="05000000000000000000" pitchFamily="2" charset="2"/>
              <a:buChar char="§"/>
            </a:pPr>
            <a:r>
              <a:rPr lang="en-US" altLang="en-US" sz="1400" dirty="0" smtClean="0"/>
              <a:t>email</a:t>
            </a:r>
          </a:p>
          <a:p>
            <a:pPr marL="800100" lvl="1" indent="-342900">
              <a:buClr>
                <a:srgbClr val="0066A1"/>
              </a:buClr>
              <a:buFont typeface="Wingdings" panose="05000000000000000000" pitchFamily="2" charset="2"/>
              <a:buChar char="§"/>
            </a:pPr>
            <a:r>
              <a:rPr lang="en-US" altLang="en-US" sz="1400" dirty="0" smtClean="0"/>
              <a:t>tel</a:t>
            </a:r>
          </a:p>
          <a:p>
            <a:pPr marL="800100" lvl="1" indent="-342900">
              <a:buClr>
                <a:srgbClr val="0066A1"/>
              </a:buClr>
              <a:buFont typeface="Wingdings" panose="05000000000000000000" pitchFamily="2" charset="2"/>
              <a:buChar char="§"/>
            </a:pPr>
            <a:r>
              <a:rPr lang="en-US" altLang="en-US" sz="1400" dirty="0" smtClean="0"/>
              <a:t>number</a:t>
            </a:r>
          </a:p>
          <a:p>
            <a:pPr marL="800100" lvl="1" indent="-342900">
              <a:buClr>
                <a:srgbClr val="0066A1"/>
              </a:buClr>
              <a:buFont typeface="Wingdings" panose="05000000000000000000" pitchFamily="2" charset="2"/>
              <a:buChar char="§"/>
            </a:pPr>
            <a:r>
              <a:rPr lang="en-US" altLang="en-US" sz="1400" dirty="0" smtClean="0"/>
              <a:t>color</a:t>
            </a:r>
          </a:p>
          <a:p>
            <a:pPr marL="800100" lvl="1" indent="-342900">
              <a:buClr>
                <a:srgbClr val="0066A1"/>
              </a:buClr>
              <a:buFont typeface="Wingdings" panose="05000000000000000000" pitchFamily="2" charset="2"/>
              <a:buChar char="§"/>
            </a:pPr>
            <a:r>
              <a:rPr lang="en-US" altLang="en-US" sz="1400" dirty="0" smtClean="0"/>
              <a:t>date</a:t>
            </a:r>
          </a:p>
          <a:p>
            <a:pPr marL="800100" lvl="1" indent="-342900">
              <a:buClr>
                <a:srgbClr val="0066A1"/>
              </a:buClr>
              <a:buFont typeface="Wingdings" panose="05000000000000000000" pitchFamily="2" charset="2"/>
              <a:buChar char="§"/>
            </a:pPr>
            <a:r>
              <a:rPr lang="en-US" altLang="en-US" sz="1400" dirty="0" smtClean="0"/>
              <a:t>datalist</a:t>
            </a:r>
          </a:p>
          <a:p>
            <a:pPr marL="800100" lvl="1" indent="-342900">
              <a:buClr>
                <a:srgbClr val="0066A1"/>
              </a:buClr>
              <a:buFont typeface="Wingdings" panose="05000000000000000000" pitchFamily="2" charset="2"/>
              <a:buChar char="§"/>
            </a:pPr>
            <a:r>
              <a:rPr lang="en-US" altLang="en-US" sz="1400" dirty="0" smtClean="0"/>
              <a:t>Search</a:t>
            </a:r>
          </a:p>
          <a:p>
            <a:pPr marL="342900" indent="-342900">
              <a:buClr>
                <a:srgbClr val="0066A1"/>
              </a:buClr>
              <a:buFont typeface="Lucida Sans Unicode" panose="020B0602030504020204" pitchFamily="34" charset="0"/>
              <a:buChar char="▶"/>
            </a:pPr>
            <a:r>
              <a:rPr lang="en-US" altLang="en-US" sz="1400" dirty="0" smtClean="0"/>
              <a:t>New Form Elements</a:t>
            </a:r>
          </a:p>
          <a:p>
            <a:pPr marL="342900" indent="-342900">
              <a:buClr>
                <a:srgbClr val="0066A1"/>
              </a:buClr>
              <a:buFont typeface="Lucida Sans Unicode" panose="020B0602030504020204" pitchFamily="34" charset="0"/>
              <a:buChar char="▶"/>
            </a:pPr>
            <a:r>
              <a:rPr lang="en-US" altLang="en-US" sz="1400" dirty="0" smtClean="0"/>
              <a:t>New Form Attributes</a:t>
            </a:r>
          </a:p>
          <a:p>
            <a:pPr marL="342900" indent="-342900">
              <a:buClr>
                <a:srgbClr val="0066A1"/>
              </a:buClr>
              <a:buFont typeface="Lucida Sans Unicode" panose="020B0602030504020204" pitchFamily="34" charset="0"/>
              <a:buChar char="▶"/>
            </a:pPr>
            <a:r>
              <a:rPr lang="en-US" altLang="en-US" sz="1400" dirty="0" smtClean="0"/>
              <a:t>New Events</a:t>
            </a:r>
          </a:p>
          <a:p>
            <a:pPr lvl="2"/>
            <a:endParaRPr lang="en-US" altLang="en-US" sz="1400" dirty="0"/>
          </a:p>
          <a:p>
            <a:pPr lvl="2"/>
            <a:r>
              <a:rPr lang="en-US" altLang="en-US" sz="1400" dirty="0" smtClean="0"/>
              <a:t>These new features allow better input control  and validation.</a:t>
            </a:r>
          </a:p>
          <a:p>
            <a:pPr algn="ctr"/>
            <a:endParaRPr lang="en-US" altLang="en-US" sz="1400" dirty="0"/>
          </a:p>
          <a:p>
            <a:pPr lvl="2" algn="just">
              <a:lnSpc>
                <a:spcPct val="150000"/>
              </a:lnSpc>
            </a:pPr>
            <a:r>
              <a:rPr lang="en-US" altLang="en-US" sz="1400" dirty="0" smtClean="0"/>
              <a:t>Not all major browsers support all the new form elements. </a:t>
            </a:r>
          </a:p>
          <a:p>
            <a:pPr lvl="2" algn="just">
              <a:lnSpc>
                <a:spcPct val="150000"/>
              </a:lnSpc>
            </a:pPr>
            <a:r>
              <a:rPr lang="en-US" altLang="en-US" sz="1400" dirty="0" smtClean="0"/>
              <a:t>If they are not supported, they will behave as regular text fields.</a:t>
            </a:r>
          </a:p>
          <a:p>
            <a:endParaRPr lang="en-US" altLang="en-US" sz="1400" dirty="0" smtClean="0"/>
          </a:p>
          <a:p>
            <a:endParaRPr lang="en-US" sz="1400" dirty="0">
              <a:solidFill>
                <a:prstClr val="black"/>
              </a:solidFill>
            </a:endParaRPr>
          </a:p>
          <a:p>
            <a:endParaRPr lang="en-US" sz="1400" dirty="0">
              <a:solidFill>
                <a:prstClr val="black"/>
              </a:solidFill>
            </a:endParaRPr>
          </a:p>
        </p:txBody>
      </p:sp>
      <p:pic>
        <p:nvPicPr>
          <p:cNvPr id="5" name="Picture 5" descr="untitled5.bmp"/>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822373"/>
            <a:ext cx="685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imagesCADGAXT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2575304"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312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516963"/>
            <a:ext cx="8675239" cy="619138"/>
          </a:xfrm>
        </p:spPr>
        <p:txBody>
          <a:bodyPr/>
          <a:lstStyle/>
          <a:p>
            <a:pPr>
              <a:lnSpc>
                <a:spcPct val="150000"/>
              </a:lnSpc>
            </a:pPr>
            <a:r>
              <a:rPr lang="en-US" sz="2800" dirty="0" smtClean="0">
                <a:latin typeface="+mn-lt"/>
              </a:rPr>
              <a:t>range</a:t>
            </a:r>
            <a:endParaRPr lang="en-US" sz="2800" dirty="0">
              <a:latin typeface="+mn-lt"/>
            </a:endParaRPr>
          </a:p>
        </p:txBody>
      </p:sp>
      <p:sp>
        <p:nvSpPr>
          <p:cNvPr id="2" name="TextBox 1"/>
          <p:cNvSpPr txBox="1"/>
          <p:nvPr/>
        </p:nvSpPr>
        <p:spPr>
          <a:xfrm>
            <a:off x="420806" y="1331275"/>
            <a:ext cx="8077200" cy="1708160"/>
          </a:xfrm>
          <a:prstGeom prst="rect">
            <a:avLst/>
          </a:prstGeom>
          <a:noFill/>
        </p:spPr>
        <p:txBody>
          <a:bodyPr wrap="square" rtlCol="0">
            <a:spAutoFit/>
          </a:bodyPr>
          <a:lstStyle/>
          <a:p>
            <a:pPr>
              <a:lnSpc>
                <a:spcPct val="150000"/>
              </a:lnSpc>
            </a:pPr>
            <a:r>
              <a:rPr lang="en-US" sz="1400" dirty="0" smtClean="0"/>
              <a:t>The input type=“</a:t>
            </a:r>
            <a:r>
              <a:rPr lang="en-US" sz="1400" b="1" dirty="0" smtClean="0"/>
              <a:t>range</a:t>
            </a:r>
            <a:r>
              <a:rPr lang="en-US" sz="1400" dirty="0" smtClean="0"/>
              <a:t>” is used for input fields that should contain a value from </a:t>
            </a:r>
            <a:r>
              <a:rPr lang="en-US" sz="1400" b="1" dirty="0" smtClean="0"/>
              <a:t>a range of numbers </a:t>
            </a:r>
            <a:r>
              <a:rPr lang="en-US" sz="1400" dirty="0" smtClean="0"/>
              <a:t>by declaring the </a:t>
            </a:r>
            <a:r>
              <a:rPr lang="en-US" sz="1400" b="1" dirty="0" smtClean="0"/>
              <a:t>minimum</a:t>
            </a:r>
            <a:r>
              <a:rPr lang="en-US" sz="1400" dirty="0" smtClean="0"/>
              <a:t> and </a:t>
            </a:r>
            <a:r>
              <a:rPr lang="en-US" sz="1400" b="1" dirty="0" smtClean="0"/>
              <a:t>maximum</a:t>
            </a:r>
            <a:r>
              <a:rPr lang="en-US" sz="1400" dirty="0" smtClean="0"/>
              <a:t> value. You can also set restrictions on what numbers are accepted.</a:t>
            </a:r>
            <a:br>
              <a:rPr lang="en-US" sz="1400" dirty="0" smtClean="0"/>
            </a:br>
            <a:endParaRPr lang="en-US" sz="1400" dirty="0" smtClean="0"/>
          </a:p>
          <a:p>
            <a:pPr>
              <a:lnSpc>
                <a:spcPct val="150000"/>
              </a:lnSpc>
            </a:pPr>
            <a:r>
              <a:rPr lang="en-US" sz="1400" b="1" dirty="0" smtClean="0"/>
              <a:t>Choose your Age: </a:t>
            </a:r>
            <a:r>
              <a:rPr lang="en-US" sz="1400" dirty="0" smtClean="0"/>
              <a:t>&lt;input type="range" name="age" min="18" max="35" /&gt;</a:t>
            </a:r>
          </a:p>
        </p:txBody>
      </p:sp>
      <p:pic>
        <p:nvPicPr>
          <p:cNvPr id="7" name="Picture 5" descr="untitled5.bmp"/>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002529"/>
            <a:ext cx="896982" cy="74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524000" y="5038923"/>
            <a:ext cx="6553200" cy="415498"/>
          </a:xfrm>
          <a:prstGeom prst="rect">
            <a:avLst/>
          </a:prstGeom>
          <a:noFill/>
        </p:spPr>
        <p:txBody>
          <a:bodyPr wrap="square" rtlCol="0">
            <a:spAutoFit/>
          </a:bodyPr>
          <a:lstStyle/>
          <a:p>
            <a:pPr>
              <a:lnSpc>
                <a:spcPct val="150000"/>
              </a:lnSpc>
            </a:pPr>
            <a:r>
              <a:rPr lang="en-US" sz="1400" dirty="0" smtClean="0"/>
              <a:t>Note: All example screen shots are taken by using </a:t>
            </a:r>
            <a:r>
              <a:rPr lang="en-US" sz="1400" b="1" dirty="0" smtClean="0"/>
              <a:t>Chrome</a:t>
            </a:r>
            <a:r>
              <a:rPr lang="en-US" sz="1400" dirty="0" smtClean="0"/>
              <a:t> browser.</a:t>
            </a:r>
            <a:endParaRPr lang="en-US" sz="14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116364"/>
            <a:ext cx="2249632"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20806" y="3024281"/>
            <a:ext cx="2362200" cy="738664"/>
          </a:xfrm>
          <a:prstGeom prst="rect">
            <a:avLst/>
          </a:prstGeom>
          <a:noFill/>
        </p:spPr>
        <p:txBody>
          <a:bodyPr wrap="square" rtlCol="0">
            <a:spAutoFit/>
          </a:bodyPr>
          <a:lstStyle/>
          <a:p>
            <a:pPr>
              <a:lnSpc>
                <a:spcPct val="150000"/>
              </a:lnSpc>
            </a:pPr>
            <a:r>
              <a:rPr lang="en-US" sz="1400" dirty="0" smtClean="0"/>
              <a:t>Choose your Age:</a:t>
            </a:r>
          </a:p>
          <a:p>
            <a:pPr>
              <a:lnSpc>
                <a:spcPct val="150000"/>
              </a:lnSpc>
            </a:pPr>
            <a:endParaRPr lang="en-US" sz="1400" dirty="0"/>
          </a:p>
        </p:txBody>
      </p:sp>
      <p:pic>
        <p:nvPicPr>
          <p:cNvPr id="8" name="Picture 7" descr="date.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6730" y="3695621"/>
            <a:ext cx="2419636" cy="123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Callout 8"/>
          <p:cNvSpPr>
            <a:spLocks noChangeArrowheads="1"/>
          </p:cNvSpPr>
          <p:nvPr/>
        </p:nvSpPr>
        <p:spPr bwMode="auto">
          <a:xfrm>
            <a:off x="5486400" y="3792205"/>
            <a:ext cx="2362200" cy="1143000"/>
          </a:xfrm>
          <a:prstGeom prst="wedgeEllipseCallout">
            <a:avLst>
              <a:gd name="adj1" fmla="val -104838"/>
              <a:gd name="adj2" fmla="val -15167"/>
            </a:avLst>
          </a:prstGeom>
          <a:solidFill>
            <a:schemeClr val="accent1"/>
          </a:solidFill>
          <a:ln w="12700" algn="ctr">
            <a:solidFill>
              <a:schemeClr val="tx1"/>
            </a:solidFill>
            <a:round/>
            <a:headEnd/>
            <a:tailEnd/>
          </a:ln>
        </p:spPr>
        <p:txBody>
          <a:bodyPr/>
          <a:lstStyle>
            <a:lvl1pPr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pPr>
              <a:defRPr/>
            </a:pPr>
            <a:r>
              <a:rPr lang="en-US" sz="1200" b="0" dirty="0" smtClean="0">
                <a:solidFill>
                  <a:schemeClr val="bg1"/>
                </a:solidFill>
                <a:latin typeface="+mn-lt"/>
              </a:rPr>
              <a:t>This is intended to be used when the exact value is not important. </a:t>
            </a:r>
          </a:p>
        </p:txBody>
      </p:sp>
    </p:spTree>
    <p:extLst>
      <p:ext uri="{BB962C8B-B14F-4D97-AF65-F5344CB8AC3E}">
        <p14:creationId xmlns:p14="http://schemas.microsoft.com/office/powerpoint/2010/main" val="4166902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406" y="1447800"/>
            <a:ext cx="7467600" cy="1664623"/>
          </a:xfrm>
          <a:prstGeom prst="rect">
            <a:avLst/>
          </a:prstGeom>
          <a:noFill/>
        </p:spPr>
        <p:txBody>
          <a:bodyPr wrap="square" rtlCol="0">
            <a:spAutoFit/>
          </a:bodyPr>
          <a:lstStyle/>
          <a:p>
            <a:pPr>
              <a:lnSpc>
                <a:spcPct val="150000"/>
              </a:lnSpc>
            </a:pPr>
            <a:r>
              <a:rPr lang="en-US" sz="1400" dirty="0" smtClean="0"/>
              <a:t>The </a:t>
            </a:r>
            <a:r>
              <a:rPr lang="en-US" sz="1400" b="1" dirty="0" smtClean="0"/>
              <a:t>email</a:t>
            </a:r>
            <a:r>
              <a:rPr lang="en-US" sz="1400" dirty="0" smtClean="0"/>
              <a:t> type is used for input fields that should contain an e-mail address and automatically validated when submitted.</a:t>
            </a:r>
            <a:br>
              <a:rPr lang="en-US" sz="1400" dirty="0" smtClean="0"/>
            </a:br>
            <a:r>
              <a:rPr lang="en-US" sz="1400" dirty="0" smtClean="0"/>
              <a:t/>
            </a:r>
            <a:br>
              <a:rPr lang="en-US" sz="1400" dirty="0" smtClean="0"/>
            </a:br>
            <a:r>
              <a:rPr lang="en-US" sz="1400" dirty="0" smtClean="0"/>
              <a:t>&lt;input type="email" name="emailid" /&gt;</a:t>
            </a:r>
          </a:p>
          <a:p>
            <a:pPr algn="just">
              <a:lnSpc>
                <a:spcPct val="150000"/>
              </a:lnSpc>
            </a:pPr>
            <a:endParaRPr lang="en-US" sz="1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550" y="3429743"/>
            <a:ext cx="2737738"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314" y="3347463"/>
            <a:ext cx="884236" cy="4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5"/>
          <p:cNvSpPr>
            <a:spLocks noGrp="1"/>
          </p:cNvSpPr>
          <p:nvPr>
            <p:ph type="title"/>
          </p:nvPr>
        </p:nvSpPr>
        <p:spPr>
          <a:xfrm>
            <a:off x="304800" y="516963"/>
            <a:ext cx="8675239" cy="619138"/>
          </a:xfrm>
        </p:spPr>
        <p:txBody>
          <a:bodyPr/>
          <a:lstStyle/>
          <a:p>
            <a:pPr>
              <a:lnSpc>
                <a:spcPct val="150000"/>
              </a:lnSpc>
            </a:pPr>
            <a:r>
              <a:rPr lang="en-US" sz="2800" dirty="0" smtClean="0">
                <a:latin typeface="+mn-lt"/>
              </a:rPr>
              <a:t>email</a:t>
            </a:r>
            <a:endParaRPr lang="en-US" sz="2800" dirty="0">
              <a:latin typeface="+mn-lt"/>
            </a:endParaRPr>
          </a:p>
        </p:txBody>
      </p:sp>
    </p:spTree>
    <p:extLst>
      <p:ext uri="{BB962C8B-B14F-4D97-AF65-F5344CB8AC3E}">
        <p14:creationId xmlns:p14="http://schemas.microsoft.com/office/powerpoint/2010/main" val="3780140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37978"/>
            <a:ext cx="7772400" cy="1384995"/>
          </a:xfrm>
          <a:prstGeom prst="rect">
            <a:avLst/>
          </a:prstGeom>
          <a:noFill/>
        </p:spPr>
        <p:txBody>
          <a:bodyPr wrap="square" rtlCol="0">
            <a:spAutoFit/>
          </a:bodyPr>
          <a:lstStyle/>
          <a:p>
            <a:pPr>
              <a:lnSpc>
                <a:spcPct val="150000"/>
              </a:lnSpc>
            </a:pPr>
            <a:r>
              <a:rPr lang="en-US" sz="1400" dirty="0" smtClean="0"/>
              <a:t>Defines a field for entering a telephone number and automatically validates when the form is submitted.</a:t>
            </a:r>
            <a:br>
              <a:rPr lang="en-US" sz="1400" dirty="0" smtClean="0"/>
            </a:br>
            <a:r>
              <a:rPr lang="en-US" sz="1400" dirty="0" smtClean="0"/>
              <a:t/>
            </a:r>
            <a:br>
              <a:rPr lang="en-US" sz="1400" dirty="0" smtClean="0"/>
            </a:br>
            <a:r>
              <a:rPr lang="en-US" sz="1400" dirty="0" smtClean="0"/>
              <a:t>&lt;input type="tel" name="usrtel" /&gt;</a:t>
            </a:r>
            <a:endParaRPr lang="en-US" sz="1400" dirty="0"/>
          </a:p>
        </p:txBody>
      </p:sp>
      <p:pic>
        <p:nvPicPr>
          <p:cNvPr id="5" name="Picture 2" descr="C:\Users\JS5010571\Pictures\1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905516"/>
            <a:ext cx="2438400" cy="16797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encrypted-tbn1.gstatic.com/images?q=tbn:ANd9GcQ2647DH5DatuIYQaTtmjrOFCeho342P4sZxvHTysl8jtgULnQ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4724400"/>
            <a:ext cx="1304925" cy="1304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52600" y="5005624"/>
            <a:ext cx="6553200" cy="307777"/>
          </a:xfrm>
          <a:prstGeom prst="rect">
            <a:avLst/>
          </a:prstGeom>
          <a:noFill/>
        </p:spPr>
        <p:txBody>
          <a:bodyPr wrap="square" rtlCol="0">
            <a:spAutoFit/>
          </a:bodyPr>
          <a:lstStyle/>
          <a:p>
            <a:r>
              <a:rPr lang="en-US" sz="1400" dirty="0" smtClean="0"/>
              <a:t>Note: The </a:t>
            </a:r>
            <a:r>
              <a:rPr lang="en-US" sz="1400" b="1" dirty="0" smtClean="0"/>
              <a:t>tel</a:t>
            </a:r>
            <a:r>
              <a:rPr lang="en-US" sz="1400" dirty="0" smtClean="0"/>
              <a:t> type is currently supported only in </a:t>
            </a:r>
            <a:r>
              <a:rPr lang="en-US" sz="1400" b="1" dirty="0" smtClean="0"/>
              <a:t>Safari 8.</a:t>
            </a:r>
            <a:endParaRPr lang="en-US" sz="1400" dirty="0"/>
          </a:p>
        </p:txBody>
      </p:sp>
      <p:sp>
        <p:nvSpPr>
          <p:cNvPr id="9" name="Title 5"/>
          <p:cNvSpPr>
            <a:spLocks noGrp="1"/>
          </p:cNvSpPr>
          <p:nvPr>
            <p:ph type="title"/>
          </p:nvPr>
        </p:nvSpPr>
        <p:spPr>
          <a:xfrm>
            <a:off x="304800" y="516963"/>
            <a:ext cx="8675239" cy="619138"/>
          </a:xfrm>
        </p:spPr>
        <p:txBody>
          <a:bodyPr/>
          <a:lstStyle/>
          <a:p>
            <a:pPr>
              <a:lnSpc>
                <a:spcPct val="150000"/>
              </a:lnSpc>
            </a:pPr>
            <a:r>
              <a:rPr lang="en-US" sz="2800" dirty="0" smtClean="0">
                <a:latin typeface="+mn-lt"/>
              </a:rPr>
              <a:t>tel</a:t>
            </a:r>
            <a:endParaRPr lang="en-US" sz="2800" dirty="0">
              <a:latin typeface="+mn-lt"/>
            </a:endParaRPr>
          </a:p>
        </p:txBody>
      </p:sp>
    </p:spTree>
    <p:extLst>
      <p:ext uri="{BB962C8B-B14F-4D97-AF65-F5344CB8AC3E}">
        <p14:creationId xmlns:p14="http://schemas.microsoft.com/office/powerpoint/2010/main" val="3780140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19662"/>
            <a:ext cx="8382000" cy="2031325"/>
          </a:xfrm>
          <a:prstGeom prst="rect">
            <a:avLst/>
          </a:prstGeom>
          <a:noFill/>
        </p:spPr>
        <p:txBody>
          <a:bodyPr wrap="square" rtlCol="0">
            <a:spAutoFit/>
          </a:bodyPr>
          <a:lstStyle/>
          <a:p>
            <a:pPr>
              <a:lnSpc>
                <a:spcPct val="150000"/>
              </a:lnSpc>
            </a:pPr>
            <a:r>
              <a:rPr lang="en-US" sz="1400" dirty="0" smtClean="0"/>
              <a:t>The </a:t>
            </a:r>
            <a:r>
              <a:rPr lang="en-US" sz="1400" b="1" dirty="0" smtClean="0"/>
              <a:t>number</a:t>
            </a:r>
            <a:r>
              <a:rPr lang="en-US" sz="1400" dirty="0" smtClean="0"/>
              <a:t> type is used for input fields that should contain a numeric value. You can also set restrictions on what numbers are accepted.</a:t>
            </a:r>
            <a:br>
              <a:rPr lang="en-US" sz="1400" dirty="0" smtClean="0"/>
            </a:br>
            <a:r>
              <a:rPr lang="en-US" sz="1400" dirty="0" smtClean="0"/>
              <a:t/>
            </a:r>
            <a:br>
              <a:rPr lang="en-US" sz="1400" dirty="0" smtClean="0"/>
            </a:br>
            <a:r>
              <a:rPr lang="en-US" sz="1400" dirty="0" smtClean="0"/>
              <a:t>&lt;input type="number" name="quantity" min="1" max=“2" /&gt;</a:t>
            </a:r>
          </a:p>
          <a:p>
            <a:pPr>
              <a:lnSpc>
                <a:spcPct val="150000"/>
              </a:lnSpc>
            </a:pPr>
            <a:endParaRPr lang="en-US" sz="1400" dirty="0" smtClean="0"/>
          </a:p>
          <a:p>
            <a:pPr>
              <a:lnSpc>
                <a:spcPct val="150000"/>
              </a:lnSpc>
            </a:pPr>
            <a:endParaRPr lang="en-US" sz="1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57550"/>
            <a:ext cx="14097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5"/>
          <p:cNvSpPr>
            <a:spLocks noGrp="1"/>
          </p:cNvSpPr>
          <p:nvPr>
            <p:ph type="title"/>
          </p:nvPr>
        </p:nvSpPr>
        <p:spPr>
          <a:xfrm>
            <a:off x="304800" y="516963"/>
            <a:ext cx="8675239" cy="619138"/>
          </a:xfrm>
        </p:spPr>
        <p:txBody>
          <a:bodyPr/>
          <a:lstStyle/>
          <a:p>
            <a:pPr>
              <a:lnSpc>
                <a:spcPct val="150000"/>
              </a:lnSpc>
            </a:pPr>
            <a:r>
              <a:rPr lang="en-US" sz="2800" dirty="0" smtClean="0">
                <a:latin typeface="+mn-lt"/>
              </a:rPr>
              <a:t>number</a:t>
            </a:r>
            <a:endParaRPr lang="en-US" sz="2800" dirty="0">
              <a:latin typeface="+mn-lt"/>
            </a:endParaRPr>
          </a:p>
        </p:txBody>
      </p:sp>
    </p:spTree>
    <p:extLst>
      <p:ext uri="{BB962C8B-B14F-4D97-AF65-F5344CB8AC3E}">
        <p14:creationId xmlns:p14="http://schemas.microsoft.com/office/powerpoint/2010/main" val="3780140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71600"/>
            <a:ext cx="8153400" cy="1338828"/>
          </a:xfrm>
          <a:prstGeom prst="rect">
            <a:avLst/>
          </a:prstGeom>
          <a:noFill/>
        </p:spPr>
        <p:txBody>
          <a:bodyPr wrap="square" rtlCol="0">
            <a:spAutoFit/>
          </a:bodyPr>
          <a:lstStyle/>
          <a:p>
            <a:pPr>
              <a:lnSpc>
                <a:spcPct val="150000"/>
              </a:lnSpc>
            </a:pPr>
            <a:r>
              <a:rPr lang="en-US" sz="1400" dirty="0" smtClean="0"/>
              <a:t>The </a:t>
            </a:r>
            <a:r>
              <a:rPr lang="en-US" sz="1400" b="1" dirty="0" smtClean="0"/>
              <a:t>&lt;input type="color"&gt;</a:t>
            </a:r>
            <a:r>
              <a:rPr lang="en-US" sz="1400" dirty="0" smtClean="0"/>
              <a:t> is used for input fields that should contain a color.</a:t>
            </a:r>
          </a:p>
          <a:p>
            <a:pPr>
              <a:lnSpc>
                <a:spcPct val="150000"/>
              </a:lnSpc>
            </a:pPr>
            <a:r>
              <a:rPr lang="en-US" sz="1400" dirty="0" smtClean="0"/>
              <a:t>Depending on browser support, a color picker can show up in the input field.</a:t>
            </a:r>
          </a:p>
          <a:p>
            <a:pPr lvl="2">
              <a:lnSpc>
                <a:spcPct val="150000"/>
              </a:lnSpc>
            </a:pPr>
            <a:endParaRPr lang="en-US" altLang="en-US" sz="1400" dirty="0" smtClean="0"/>
          </a:p>
          <a:p>
            <a:pPr>
              <a:lnSpc>
                <a:spcPct val="150000"/>
              </a:lnSpc>
            </a:pPr>
            <a:endParaRPr lang="en-US" sz="1200" dirty="0"/>
          </a:p>
        </p:txBody>
      </p:sp>
      <p:pic>
        <p:nvPicPr>
          <p:cNvPr id="7" name="Picture 6" descr="col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76309"/>
            <a:ext cx="3810000" cy="236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5"/>
          <p:cNvSpPr>
            <a:spLocks noGrp="1"/>
          </p:cNvSpPr>
          <p:nvPr>
            <p:ph type="title"/>
          </p:nvPr>
        </p:nvSpPr>
        <p:spPr>
          <a:xfrm>
            <a:off x="304800" y="516963"/>
            <a:ext cx="8675239" cy="619138"/>
          </a:xfrm>
        </p:spPr>
        <p:txBody>
          <a:bodyPr/>
          <a:lstStyle/>
          <a:p>
            <a:pPr>
              <a:lnSpc>
                <a:spcPct val="150000"/>
              </a:lnSpc>
            </a:pPr>
            <a:r>
              <a:rPr lang="en-US" sz="2800" dirty="0" smtClean="0">
                <a:latin typeface="+mn-lt"/>
              </a:rPr>
              <a:t>color</a:t>
            </a:r>
            <a:endParaRPr lang="en-US" sz="2800" dirty="0">
              <a:latin typeface="+mn-lt"/>
            </a:endParaRPr>
          </a:p>
        </p:txBody>
      </p:sp>
    </p:spTree>
    <p:extLst>
      <p:ext uri="{BB962C8B-B14F-4D97-AF65-F5344CB8AC3E}">
        <p14:creationId xmlns:p14="http://schemas.microsoft.com/office/powerpoint/2010/main" val="3507828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75239" cy="444963"/>
          </a:xfrm>
        </p:spPr>
        <p:txBody>
          <a:bodyPr/>
          <a:lstStyle/>
          <a:p>
            <a:r>
              <a:rPr lang="en-US" sz="2800" dirty="0" smtClean="0"/>
              <a:t>Version Control and Revision History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410606776"/>
              </p:ext>
            </p:extLst>
          </p:nvPr>
        </p:nvGraphicFramePr>
        <p:xfrm>
          <a:off x="1524000" y="1600200"/>
          <a:ext cx="5600700" cy="11125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xmlns="" val="1911844891"/>
                    </a:ext>
                  </a:extLst>
                </a:gridCol>
                <a:gridCol w="1866900">
                  <a:extLst>
                    <a:ext uri="{9D8B030D-6E8A-4147-A177-3AD203B41FA5}">
                      <a16:colId xmlns:a16="http://schemas.microsoft.com/office/drawing/2014/main" xmlns="" val="1575950742"/>
                    </a:ext>
                  </a:extLst>
                </a:gridCol>
                <a:gridCol w="1866900">
                  <a:extLst>
                    <a:ext uri="{9D8B030D-6E8A-4147-A177-3AD203B41FA5}">
                      <a16:colId xmlns:a16="http://schemas.microsoft.com/office/drawing/2014/main" xmlns="" val="671011277"/>
                    </a:ext>
                  </a:extLst>
                </a:gridCol>
              </a:tblGrid>
              <a:tr h="278130">
                <a:tc>
                  <a:txBody>
                    <a:bodyPr/>
                    <a:lstStyle/>
                    <a:p>
                      <a:endParaRPr lang="en-US" sz="1100" dirty="0"/>
                    </a:p>
                  </a:txBody>
                  <a:tcPr marL="68580" marR="68580" marT="34290" marB="34290" anchor="ctr"/>
                </a:tc>
                <a:tc>
                  <a:txBody>
                    <a:bodyPr/>
                    <a:lstStyle/>
                    <a:p>
                      <a:pPr algn="ctr"/>
                      <a:r>
                        <a:rPr lang="en-US" sz="1100" dirty="0" smtClean="0"/>
                        <a:t>Name</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extLst>
                  <a:ext uri="{0D108BD9-81ED-4DB2-BD59-A6C34878D82A}">
                    <a16:rowId xmlns:a16="http://schemas.microsoft.com/office/drawing/2014/main" xmlns="" val="1364382642"/>
                  </a:ext>
                </a:extLst>
              </a:tr>
              <a:tr h="278130">
                <a:tc>
                  <a:txBody>
                    <a:bodyPr/>
                    <a:lstStyle/>
                    <a:p>
                      <a:pPr algn="ctr"/>
                      <a:r>
                        <a:rPr lang="en-US" sz="1100" b="1" dirty="0" smtClean="0">
                          <a:solidFill>
                            <a:schemeClr val="bg1"/>
                          </a:solidFill>
                        </a:rPr>
                        <a:t>Prepared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Manisha Mane </a:t>
                      </a:r>
                      <a:endParaRPr lang="en-US" sz="1100" dirty="0"/>
                    </a:p>
                  </a:txBody>
                  <a:tcPr marL="68580" marR="68580" marT="34290" marB="34290" anchor="ctr"/>
                </a:tc>
                <a:tc>
                  <a:txBody>
                    <a:bodyPr/>
                    <a:lstStyle/>
                    <a:p>
                      <a:pPr algn="ctr"/>
                      <a:r>
                        <a:rPr lang="en-US" sz="1100" dirty="0" smtClean="0"/>
                        <a:t>27-Jul-2018</a:t>
                      </a:r>
                      <a:endParaRPr lang="en-US" sz="1100" dirty="0"/>
                    </a:p>
                  </a:txBody>
                  <a:tcPr marL="68580" marR="68580" marT="34290" marB="34290" anchor="ctr"/>
                </a:tc>
                <a:extLst>
                  <a:ext uri="{0D108BD9-81ED-4DB2-BD59-A6C34878D82A}">
                    <a16:rowId xmlns:a16="http://schemas.microsoft.com/office/drawing/2014/main" xmlns="" val="2030142880"/>
                  </a:ext>
                </a:extLst>
              </a:tr>
              <a:tr h="278130">
                <a:tc>
                  <a:txBody>
                    <a:bodyPr/>
                    <a:lstStyle/>
                    <a:p>
                      <a:pPr algn="ctr"/>
                      <a:r>
                        <a:rPr lang="en-US" sz="1100" b="1" dirty="0" smtClean="0">
                          <a:solidFill>
                            <a:schemeClr val="bg1"/>
                          </a:solidFill>
                        </a:rPr>
                        <a:t>Reviewed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xmlns="" val="198953261"/>
                  </a:ext>
                </a:extLst>
              </a:tr>
              <a:tr h="278130">
                <a:tc>
                  <a:txBody>
                    <a:bodyPr/>
                    <a:lstStyle/>
                    <a:p>
                      <a:pPr algn="ctr"/>
                      <a:r>
                        <a:rPr lang="en-US" sz="1100" b="1" dirty="0" smtClean="0">
                          <a:solidFill>
                            <a:schemeClr val="bg1"/>
                          </a:solidFill>
                        </a:rPr>
                        <a:t>Approved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Gauresh Gaitonde</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xmlns="" val="376691792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09716838"/>
              </p:ext>
            </p:extLst>
          </p:nvPr>
        </p:nvGraphicFramePr>
        <p:xfrm>
          <a:off x="685800" y="3124200"/>
          <a:ext cx="7620000" cy="923925"/>
        </p:xfrm>
        <a:graphic>
          <a:graphicData uri="http://schemas.openxmlformats.org/drawingml/2006/table">
            <a:tbl>
              <a:tblPr firstRow="1" bandRow="1">
                <a:tableStyleId>{5C22544A-7EE6-4342-B048-85BDC9FD1C3A}</a:tableStyleId>
              </a:tblPr>
              <a:tblGrid>
                <a:gridCol w="1109709">
                  <a:extLst>
                    <a:ext uri="{9D8B030D-6E8A-4147-A177-3AD203B41FA5}">
                      <a16:colId xmlns:a16="http://schemas.microsoft.com/office/drawing/2014/main" xmlns="" val="980557498"/>
                    </a:ext>
                  </a:extLst>
                </a:gridCol>
                <a:gridCol w="1183689">
                  <a:extLst>
                    <a:ext uri="{9D8B030D-6E8A-4147-A177-3AD203B41FA5}">
                      <a16:colId xmlns:a16="http://schemas.microsoft.com/office/drawing/2014/main" xmlns="" val="214367020"/>
                    </a:ext>
                  </a:extLst>
                </a:gridCol>
                <a:gridCol w="1553592">
                  <a:extLst>
                    <a:ext uri="{9D8B030D-6E8A-4147-A177-3AD203B41FA5}">
                      <a16:colId xmlns:a16="http://schemas.microsoft.com/office/drawing/2014/main" xmlns="" val="2479592523"/>
                    </a:ext>
                  </a:extLst>
                </a:gridCol>
                <a:gridCol w="3773010">
                  <a:extLst>
                    <a:ext uri="{9D8B030D-6E8A-4147-A177-3AD203B41FA5}">
                      <a16:colId xmlns:a16="http://schemas.microsoft.com/office/drawing/2014/main" xmlns="" val="1814150058"/>
                    </a:ext>
                  </a:extLst>
                </a:gridCol>
              </a:tblGrid>
              <a:tr h="314325">
                <a:tc>
                  <a:txBody>
                    <a:bodyPr/>
                    <a:lstStyle/>
                    <a:p>
                      <a:pPr algn="ctr"/>
                      <a:r>
                        <a:rPr lang="en-US" sz="1100" dirty="0" smtClean="0"/>
                        <a:t>Version No.</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tc>
                  <a:txBody>
                    <a:bodyPr/>
                    <a:lstStyle/>
                    <a:p>
                      <a:pPr algn="ctr"/>
                      <a:r>
                        <a:rPr lang="en-US" sz="1100" dirty="0" smtClean="0"/>
                        <a:t>Section Affected</a:t>
                      </a:r>
                      <a:endParaRPr lang="en-US" sz="1100" dirty="0"/>
                    </a:p>
                  </a:txBody>
                  <a:tcPr marL="68580" marR="68580" marT="34290" marB="34290" anchor="ctr"/>
                </a:tc>
                <a:tc>
                  <a:txBody>
                    <a:bodyPr/>
                    <a:lstStyle/>
                    <a:p>
                      <a:pPr algn="ctr"/>
                      <a:r>
                        <a:rPr lang="en-US" sz="1100" dirty="0" smtClean="0"/>
                        <a:t>Highlight of Changes</a:t>
                      </a:r>
                      <a:endParaRPr lang="en-US" sz="1100" dirty="0"/>
                    </a:p>
                  </a:txBody>
                  <a:tcPr marL="68580" marR="68580" marT="34290" marB="34290" anchor="ctr"/>
                </a:tc>
                <a:extLst>
                  <a:ext uri="{0D108BD9-81ED-4DB2-BD59-A6C34878D82A}">
                    <a16:rowId xmlns:a16="http://schemas.microsoft.com/office/drawing/2014/main" xmlns="" val="1553383291"/>
                  </a:ext>
                </a:extLst>
              </a:tr>
              <a:tr h="295275">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51429" marR="51429"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51429" marR="51429"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51429" marR="51429" marT="0" marB="0" anchor="ctr"/>
                </a:tc>
                <a:extLst>
                  <a:ext uri="{0D108BD9-81ED-4DB2-BD59-A6C34878D82A}">
                    <a16:rowId xmlns:a16="http://schemas.microsoft.com/office/drawing/2014/main" xmlns="" val="94794346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51429" marR="51429"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27-Jul-2018</a:t>
                      </a:r>
                    </a:p>
                  </a:txBody>
                  <a:tcPr marL="51429" marR="51429"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None</a:t>
                      </a:r>
                      <a:endParaRPr lang="en-US" sz="1100" b="0" dirty="0">
                        <a:effectLst/>
                        <a:latin typeface="+mj-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j-lt"/>
                          <a:ea typeface="Times New Roman"/>
                        </a:rPr>
                        <a:t>Annual Review 2018. No changes made. </a:t>
                      </a:r>
                      <a:endParaRPr lang="en-US" sz="1100" b="0" dirty="0">
                        <a:effectLst/>
                        <a:latin typeface="+mj-lt"/>
                        <a:ea typeface="Times New Roman"/>
                      </a:endParaRPr>
                    </a:p>
                  </a:txBody>
                  <a:tcPr marL="51429" marR="51429" marT="0" marB="0" anchor="ctr"/>
                </a:tc>
                <a:extLst>
                  <a:ext uri="{0D108BD9-81ED-4DB2-BD59-A6C34878D82A}">
                    <a16:rowId xmlns:a16="http://schemas.microsoft.com/office/drawing/2014/main" xmlns="" val="2707371018"/>
                  </a:ext>
                </a:extLst>
              </a:tr>
            </a:tbl>
          </a:graphicData>
        </a:graphic>
      </p:graphicFrame>
    </p:spTree>
    <p:extLst>
      <p:ext uri="{BB962C8B-B14F-4D97-AF65-F5344CB8AC3E}">
        <p14:creationId xmlns:p14="http://schemas.microsoft.com/office/powerpoint/2010/main" val="581808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7075" y="1295400"/>
            <a:ext cx="7467600" cy="695127"/>
          </a:xfrm>
          <a:prstGeom prst="rect">
            <a:avLst/>
          </a:prstGeom>
          <a:noFill/>
        </p:spPr>
        <p:txBody>
          <a:bodyPr wrap="square" rtlCol="0">
            <a:spAutoFit/>
          </a:bodyPr>
          <a:lstStyle/>
          <a:p>
            <a:pPr>
              <a:lnSpc>
                <a:spcPct val="150000"/>
              </a:lnSpc>
            </a:pPr>
            <a:r>
              <a:rPr lang="en-US" sz="1400" dirty="0" smtClean="0"/>
              <a:t>The </a:t>
            </a:r>
            <a:r>
              <a:rPr lang="en-US" sz="1400" b="1" dirty="0" smtClean="0"/>
              <a:t>&lt;input type="date"&gt;</a:t>
            </a:r>
            <a:r>
              <a:rPr lang="en-US" sz="1400" dirty="0" smtClean="0"/>
              <a:t> is used for input fields that should contain a date.</a:t>
            </a:r>
          </a:p>
          <a:p>
            <a:pPr>
              <a:lnSpc>
                <a:spcPct val="150000"/>
              </a:lnSpc>
            </a:pPr>
            <a:r>
              <a:rPr lang="en-US" sz="1400" dirty="0" smtClean="0"/>
              <a:t>Depending on browser support, a date picker can show up in the input field.</a:t>
            </a:r>
            <a:endParaRPr lang="en-US" sz="1400" dirty="0"/>
          </a:p>
        </p:txBody>
      </p:sp>
      <p:pic>
        <p:nvPicPr>
          <p:cNvPr id="7" name="Picture 7" descr="date.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438400"/>
            <a:ext cx="2903538"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5"/>
          <p:cNvSpPr>
            <a:spLocks noGrp="1"/>
          </p:cNvSpPr>
          <p:nvPr>
            <p:ph type="title"/>
          </p:nvPr>
        </p:nvSpPr>
        <p:spPr>
          <a:xfrm>
            <a:off x="304800" y="516963"/>
            <a:ext cx="8675239" cy="619138"/>
          </a:xfrm>
        </p:spPr>
        <p:txBody>
          <a:bodyPr/>
          <a:lstStyle/>
          <a:p>
            <a:pPr>
              <a:lnSpc>
                <a:spcPct val="150000"/>
              </a:lnSpc>
            </a:pPr>
            <a:r>
              <a:rPr lang="en-US" sz="2800" dirty="0" smtClean="0">
                <a:latin typeface="+mn-lt"/>
              </a:rPr>
              <a:t>date</a:t>
            </a:r>
            <a:endParaRPr lang="en-US" sz="2800" dirty="0">
              <a:latin typeface="+mn-lt"/>
            </a:endParaRPr>
          </a:p>
        </p:txBody>
      </p:sp>
    </p:spTree>
    <p:extLst>
      <p:ext uri="{BB962C8B-B14F-4D97-AF65-F5344CB8AC3E}">
        <p14:creationId xmlns:p14="http://schemas.microsoft.com/office/powerpoint/2010/main" val="3507828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9862" y="1446744"/>
            <a:ext cx="8459337" cy="2308324"/>
          </a:xfrm>
          <a:prstGeom prst="rect">
            <a:avLst/>
          </a:prstGeom>
          <a:noFill/>
        </p:spPr>
        <p:txBody>
          <a:bodyPr wrap="square" rtlCol="0">
            <a:spAutoFit/>
          </a:bodyPr>
          <a:lstStyle/>
          <a:p>
            <a:pPr indent="-285750" algn="just">
              <a:lnSpc>
                <a:spcPct val="150000"/>
              </a:lnSpc>
            </a:pPr>
            <a:r>
              <a:rPr lang="en-US" sz="1400" dirty="0" smtClean="0"/>
              <a:t>The </a:t>
            </a:r>
            <a:r>
              <a:rPr lang="en-US" sz="1400" b="1" dirty="0" smtClean="0"/>
              <a:t>&lt;input type="search"&gt;</a:t>
            </a:r>
            <a:r>
              <a:rPr lang="en-US" sz="1400" dirty="0" smtClean="0"/>
              <a:t> is used for search fields (a search field behaves like a regular text field).</a:t>
            </a:r>
          </a:p>
          <a:p>
            <a:pPr indent="-285750" algn="just">
              <a:lnSpc>
                <a:spcPct val="150000"/>
              </a:lnSpc>
            </a:pPr>
            <a:endParaRPr lang="en-US" sz="1400" dirty="0" smtClean="0"/>
          </a:p>
          <a:p>
            <a:pPr indent="-285750" algn="just">
              <a:lnSpc>
                <a:spcPct val="150000"/>
              </a:lnSpc>
            </a:pPr>
            <a:r>
              <a:rPr lang="en-US" sz="1400" dirty="0" smtClean="0"/>
              <a:t>There is a blue "cross" sign appears in the textbox when you input something in the search box, when you click on the "cross", your input string will be clear and you can start to type a new string.</a:t>
            </a:r>
          </a:p>
          <a:p>
            <a:pPr lvl="3" algn="just">
              <a:lnSpc>
                <a:spcPct val="150000"/>
              </a:lnSpc>
            </a:pPr>
            <a:endParaRPr lang="en-US" altLang="en-US" sz="1200" b="1"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962400"/>
            <a:ext cx="4759569"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5"/>
          <p:cNvSpPr>
            <a:spLocks noGrp="1"/>
          </p:cNvSpPr>
          <p:nvPr>
            <p:ph type="title"/>
          </p:nvPr>
        </p:nvSpPr>
        <p:spPr>
          <a:xfrm>
            <a:off x="304800" y="516963"/>
            <a:ext cx="8675239" cy="619138"/>
          </a:xfrm>
        </p:spPr>
        <p:txBody>
          <a:bodyPr/>
          <a:lstStyle/>
          <a:p>
            <a:pPr>
              <a:lnSpc>
                <a:spcPct val="150000"/>
              </a:lnSpc>
            </a:pPr>
            <a:r>
              <a:rPr lang="en-US" sz="2800" dirty="0" smtClean="0">
                <a:latin typeface="+mn-lt"/>
              </a:rPr>
              <a:t>search</a:t>
            </a:r>
            <a:endParaRPr lang="en-US" sz="2800" dirty="0">
              <a:latin typeface="+mn-lt"/>
            </a:endParaRPr>
          </a:p>
        </p:txBody>
      </p:sp>
    </p:spTree>
    <p:extLst>
      <p:ext uri="{BB962C8B-B14F-4D97-AF65-F5344CB8AC3E}">
        <p14:creationId xmlns:p14="http://schemas.microsoft.com/office/powerpoint/2010/main" val="1676041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71600"/>
            <a:ext cx="8534400" cy="3886833"/>
          </a:xfrm>
          <a:prstGeom prst="rect">
            <a:avLst/>
          </a:prstGeom>
          <a:noFill/>
        </p:spPr>
        <p:txBody>
          <a:bodyPr wrap="square" rtlCol="0">
            <a:spAutoFit/>
          </a:bodyPr>
          <a:lstStyle/>
          <a:p>
            <a:pPr>
              <a:lnSpc>
                <a:spcPct val="150000"/>
              </a:lnSpc>
            </a:pPr>
            <a:r>
              <a:rPr lang="en-US" altLang="en-US" sz="1400" dirty="0" smtClean="0"/>
              <a:t>Allows to present the user with a range of options to use in a text input box, as well as being able to type in their own.</a:t>
            </a:r>
          </a:p>
          <a:p>
            <a:pPr>
              <a:lnSpc>
                <a:spcPct val="150000"/>
              </a:lnSpc>
            </a:pPr>
            <a:r>
              <a:rPr lang="en-US" altLang="en-US" sz="1400" dirty="0" smtClean="0"/>
              <a:t>Simply use the list attribute to connect an ordinary input to a list of options.</a:t>
            </a:r>
          </a:p>
          <a:p>
            <a:pPr>
              <a:lnSpc>
                <a:spcPct val="150000"/>
              </a:lnSpc>
            </a:pPr>
            <a:endParaRPr lang="en-US" altLang="en-US" sz="1400" dirty="0" smtClean="0"/>
          </a:p>
          <a:p>
            <a:pPr marL="57150">
              <a:lnSpc>
                <a:spcPct val="150000"/>
              </a:lnSpc>
            </a:pPr>
            <a:r>
              <a:rPr lang="en-US" sz="1400" dirty="0" smtClean="0"/>
              <a:t>&lt;input type="text" name="</a:t>
            </a:r>
            <a:r>
              <a:rPr lang="en-US" sz="1400" dirty="0" err="1" smtClean="0"/>
              <a:t>srch</a:t>
            </a:r>
            <a:r>
              <a:rPr lang="en-US" sz="1400" dirty="0" smtClean="0"/>
              <a:t>" list="datalist1"/&gt;</a:t>
            </a:r>
            <a:br>
              <a:rPr lang="en-US" sz="1400" dirty="0" smtClean="0"/>
            </a:br>
            <a:r>
              <a:rPr lang="en-US" sz="1400" b="1" dirty="0" smtClean="0"/>
              <a:t>&lt;datalist id="datalist1"&gt;</a:t>
            </a:r>
            <a:br>
              <a:rPr lang="en-US" sz="1400" b="1" dirty="0" smtClean="0"/>
            </a:br>
            <a:r>
              <a:rPr lang="en-US" sz="1400" b="1" dirty="0" smtClean="0"/>
              <a:t>&lt;option value="India"&gt;</a:t>
            </a:r>
            <a:br>
              <a:rPr lang="en-US" sz="1400" b="1" dirty="0" smtClean="0"/>
            </a:br>
            <a:r>
              <a:rPr lang="en-US" sz="1400" b="1" dirty="0" smtClean="0"/>
              <a:t>&lt;option value="Indonesia"&gt;</a:t>
            </a:r>
            <a:br>
              <a:rPr lang="en-US" sz="1400" b="1" dirty="0" smtClean="0"/>
            </a:br>
            <a:r>
              <a:rPr lang="en-US" sz="1400" b="1" dirty="0" smtClean="0"/>
              <a:t>&lt;option value="Russia"&gt;</a:t>
            </a:r>
            <a:br>
              <a:rPr lang="en-US" sz="1400" b="1" dirty="0" smtClean="0"/>
            </a:br>
            <a:r>
              <a:rPr lang="en-US" sz="1400" b="1" dirty="0" smtClean="0"/>
              <a:t>&lt;/datalist&gt;</a:t>
            </a:r>
          </a:p>
          <a:p>
            <a:pPr lvl="2">
              <a:lnSpc>
                <a:spcPct val="150000"/>
              </a:lnSpc>
            </a:pPr>
            <a:endParaRPr lang="en-US" altLang="en-US" sz="1400" dirty="0" smtClean="0"/>
          </a:p>
          <a:p>
            <a:pPr>
              <a:lnSpc>
                <a:spcPct val="150000"/>
              </a:lnSpc>
            </a:pPr>
            <a:endParaRPr lang="en-US" sz="12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733800"/>
            <a:ext cx="3223659"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datalist</a:t>
            </a:r>
            <a:endParaRPr lang="en-US" sz="2800" dirty="0">
              <a:latin typeface="+mn-lt"/>
            </a:endParaRPr>
          </a:p>
        </p:txBody>
      </p:sp>
    </p:spTree>
    <p:extLst>
      <p:ext uri="{BB962C8B-B14F-4D97-AF65-F5344CB8AC3E}">
        <p14:creationId xmlns:p14="http://schemas.microsoft.com/office/powerpoint/2010/main" val="1260962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71800" y="3048000"/>
            <a:ext cx="5771876" cy="419099"/>
          </a:xfrm>
        </p:spPr>
        <p:txBody>
          <a:bodyPr/>
          <a:lstStyle/>
          <a:p>
            <a:pPr lvl="1"/>
            <a:r>
              <a:rPr lang="en-GB" dirty="0" smtClean="0"/>
              <a:t>Audio and Video</a:t>
            </a:r>
            <a:endParaRPr lang="en-GB" dirty="0"/>
          </a:p>
        </p:txBody>
      </p:sp>
    </p:spTree>
    <p:extLst>
      <p:ext uri="{BB962C8B-B14F-4D97-AF65-F5344CB8AC3E}">
        <p14:creationId xmlns:p14="http://schemas.microsoft.com/office/powerpoint/2010/main" val="600632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376996"/>
            <a:ext cx="7467600" cy="2308324"/>
          </a:xfrm>
          <a:prstGeom prst="rect">
            <a:avLst/>
          </a:prstGeom>
          <a:noFill/>
        </p:spPr>
        <p:txBody>
          <a:bodyPr wrap="square" rtlCol="0">
            <a:spAutoFit/>
          </a:bodyPr>
          <a:lstStyle/>
          <a:p>
            <a:pPr marL="742950" lvl="1" indent="-285750">
              <a:lnSpc>
                <a:spcPct val="150000"/>
              </a:lnSpc>
              <a:buClr>
                <a:srgbClr val="0066A1"/>
              </a:buClr>
              <a:buFont typeface="Lucida Sans Unicode" panose="020B0602030504020204" pitchFamily="34" charset="0"/>
              <a:buChar char="▶"/>
              <a:defRPr/>
            </a:pPr>
            <a:r>
              <a:rPr lang="en-US" sz="1400" dirty="0"/>
              <a:t>HTML5 provides a standard for playing audio files.</a:t>
            </a:r>
          </a:p>
          <a:p>
            <a:pPr marL="742950" lvl="1" indent="-285750">
              <a:lnSpc>
                <a:spcPct val="150000"/>
              </a:lnSpc>
              <a:buClr>
                <a:srgbClr val="0066A1"/>
              </a:buClr>
              <a:buFont typeface="Lucida Sans Unicode" panose="020B0602030504020204" pitchFamily="34" charset="0"/>
              <a:buChar char="▶"/>
              <a:defRPr/>
            </a:pPr>
            <a:r>
              <a:rPr lang="en-US" sz="1400" dirty="0"/>
              <a:t>To play an audio file in HTML, use the </a:t>
            </a:r>
            <a:r>
              <a:rPr lang="en-US" sz="1400" b="1" dirty="0"/>
              <a:t>&lt;audio&gt;</a:t>
            </a:r>
            <a:r>
              <a:rPr lang="en-US" sz="1400" dirty="0"/>
              <a:t> element.</a:t>
            </a:r>
          </a:p>
          <a:p>
            <a:pPr marL="742950" lvl="1" indent="-285750">
              <a:lnSpc>
                <a:spcPct val="150000"/>
              </a:lnSpc>
              <a:buClr>
                <a:srgbClr val="0066A1"/>
              </a:buClr>
              <a:buFont typeface="Lucida Sans Unicode" panose="020B0602030504020204" pitchFamily="34" charset="0"/>
              <a:buChar char="▶"/>
            </a:pPr>
            <a:r>
              <a:rPr lang="en-US" sz="1400" dirty="0"/>
              <a:t>The </a:t>
            </a:r>
            <a:r>
              <a:rPr lang="en-US" sz="1400" b="1" dirty="0"/>
              <a:t>controls</a:t>
            </a:r>
            <a:r>
              <a:rPr lang="en-US" sz="1400" dirty="0"/>
              <a:t> attribute adds audio controls, like play, pause, and volume.</a:t>
            </a:r>
          </a:p>
          <a:p>
            <a:pPr marL="742950" lvl="1" indent="-285750">
              <a:lnSpc>
                <a:spcPct val="150000"/>
              </a:lnSpc>
              <a:buClr>
                <a:srgbClr val="0066A1"/>
              </a:buClr>
              <a:buFont typeface="Lucida Sans Unicode" panose="020B0602030504020204" pitchFamily="34" charset="0"/>
              <a:buChar char="▶"/>
            </a:pPr>
            <a:r>
              <a:rPr lang="en-US" sz="1400" dirty="0"/>
              <a:t>Text between the &lt;audio&gt; and &lt;/audio&gt; tags will display in browsers that do not support the &lt;audio&gt; element.</a:t>
            </a:r>
          </a:p>
          <a:p>
            <a:pPr marL="1543050" lvl="3" indent="-171450">
              <a:lnSpc>
                <a:spcPct val="150000"/>
              </a:lnSpc>
              <a:buClr>
                <a:srgbClr val="0066A1"/>
              </a:buClr>
              <a:buFont typeface="Lucida Sans Unicode" panose="020B0602030504020204" pitchFamily="34" charset="0"/>
              <a:buChar char="▶"/>
            </a:pPr>
            <a:endParaRPr lang="en-US" altLang="en-US" sz="1200" b="1" dirty="0">
              <a:solidFill>
                <a:prstClr val="black"/>
              </a:solidFill>
            </a:endParaRPr>
          </a:p>
        </p:txBody>
      </p:sp>
      <p:sp>
        <p:nvSpPr>
          <p:cNvPr id="2" name="TextBox 1"/>
          <p:cNvSpPr txBox="1"/>
          <p:nvPr/>
        </p:nvSpPr>
        <p:spPr>
          <a:xfrm>
            <a:off x="1714500" y="3736181"/>
            <a:ext cx="4724400" cy="521732"/>
          </a:xfrm>
          <a:prstGeom prst="rect">
            <a:avLst/>
          </a:prstGeom>
          <a:noFill/>
        </p:spPr>
        <p:txBody>
          <a:bodyPr wrap="square" rtlCol="0">
            <a:spAutoFit/>
          </a:bodyPr>
          <a:lstStyle/>
          <a:p>
            <a:endParaRPr lang="en-US" dirty="0">
              <a:solidFill>
                <a:prstClr val="black"/>
              </a:solidFill>
            </a:endParaRPr>
          </a:p>
        </p:txBody>
      </p:sp>
      <p:sp>
        <p:nvSpPr>
          <p:cNvPr id="5" name="Rectangle 4"/>
          <p:cNvSpPr/>
          <p:nvPr/>
        </p:nvSpPr>
        <p:spPr>
          <a:xfrm>
            <a:off x="757682" y="3740868"/>
            <a:ext cx="5566918" cy="1219200"/>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 name="TextBox 3"/>
          <p:cNvSpPr txBox="1"/>
          <p:nvPr/>
        </p:nvSpPr>
        <p:spPr>
          <a:xfrm>
            <a:off x="762000" y="3795215"/>
            <a:ext cx="5410200" cy="1061829"/>
          </a:xfrm>
          <a:prstGeom prst="rect">
            <a:avLst/>
          </a:prstGeom>
          <a:noFill/>
        </p:spPr>
        <p:txBody>
          <a:bodyPr wrap="square" rtlCol="0">
            <a:spAutoFit/>
          </a:bodyPr>
          <a:lstStyle/>
          <a:p>
            <a:pPr>
              <a:lnSpc>
                <a:spcPct val="150000"/>
              </a:lnSpc>
              <a:defRPr/>
            </a:pPr>
            <a:r>
              <a:rPr lang="en-US" sz="1400" dirty="0" smtClean="0"/>
              <a:t>&lt;audio controls&gt;</a:t>
            </a:r>
          </a:p>
          <a:p>
            <a:pPr>
              <a:lnSpc>
                <a:spcPct val="150000"/>
              </a:lnSpc>
              <a:defRPr/>
            </a:pPr>
            <a:r>
              <a:rPr lang="en-US" sz="1400" dirty="0" smtClean="0"/>
              <a:t>&lt;source src=“im.mp3" type="audio/mpeg"&gt; </a:t>
            </a:r>
          </a:p>
          <a:p>
            <a:pPr>
              <a:lnSpc>
                <a:spcPct val="150000"/>
              </a:lnSpc>
              <a:defRPr/>
            </a:pPr>
            <a:r>
              <a:rPr lang="en-US" sz="1400" dirty="0" smtClean="0"/>
              <a:t>&lt;/audio&gt;</a:t>
            </a:r>
            <a:endParaRPr lang="en-US" sz="1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46" y="5105400"/>
            <a:ext cx="5274298" cy="69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Users\JS5010571\Desktop\HTML 5 Images\untitled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24332"/>
            <a:ext cx="1606562" cy="180359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Audio</a:t>
            </a:r>
            <a:endParaRPr lang="en-US" sz="2800" dirty="0">
              <a:latin typeface="+mn-lt"/>
            </a:endParaRPr>
          </a:p>
        </p:txBody>
      </p:sp>
    </p:spTree>
    <p:extLst>
      <p:ext uri="{BB962C8B-B14F-4D97-AF65-F5344CB8AC3E}">
        <p14:creationId xmlns:p14="http://schemas.microsoft.com/office/powerpoint/2010/main" val="3058775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22" y="1320522"/>
            <a:ext cx="7467600" cy="2631490"/>
          </a:xfrm>
          <a:prstGeom prst="rect">
            <a:avLst/>
          </a:prstGeom>
          <a:noFill/>
        </p:spPr>
        <p:txBody>
          <a:bodyPr wrap="square" rtlCol="0">
            <a:spAutoFit/>
          </a:bodyPr>
          <a:lstStyle/>
          <a:p>
            <a:pPr marL="742950" lvl="1" indent="-285750">
              <a:lnSpc>
                <a:spcPct val="150000"/>
              </a:lnSpc>
              <a:buClr>
                <a:srgbClr val="0066A1"/>
              </a:buClr>
              <a:buFont typeface="Lucida Sans Unicode" panose="020B0602030504020204" pitchFamily="34" charset="0"/>
              <a:buChar char="▶"/>
              <a:defRPr/>
            </a:pPr>
            <a:r>
              <a:rPr lang="en-US" sz="1400" dirty="0"/>
              <a:t>HTML5 provides a standard for playing  video files.</a:t>
            </a:r>
          </a:p>
          <a:p>
            <a:pPr marL="742950" lvl="1" indent="-285750">
              <a:lnSpc>
                <a:spcPct val="150000"/>
              </a:lnSpc>
              <a:buClr>
                <a:srgbClr val="0066A1"/>
              </a:buClr>
              <a:buFont typeface="Lucida Sans Unicode" panose="020B0602030504020204" pitchFamily="34" charset="0"/>
              <a:buChar char="▶"/>
              <a:defRPr/>
            </a:pPr>
            <a:r>
              <a:rPr lang="en-US" sz="1400" dirty="0"/>
              <a:t>To play an video file in HTML, use the </a:t>
            </a:r>
            <a:r>
              <a:rPr lang="en-US" sz="1400" b="1" dirty="0"/>
              <a:t>&lt;video&gt;</a:t>
            </a:r>
            <a:r>
              <a:rPr lang="en-US" sz="1400" dirty="0"/>
              <a:t> element.</a:t>
            </a:r>
          </a:p>
          <a:p>
            <a:pPr marL="742950" lvl="1" indent="-285750">
              <a:lnSpc>
                <a:spcPct val="150000"/>
              </a:lnSpc>
              <a:buClr>
                <a:srgbClr val="0066A1"/>
              </a:buClr>
              <a:buFont typeface="Lucida Sans Unicode" panose="020B0602030504020204" pitchFamily="34" charset="0"/>
              <a:buChar char="▶"/>
            </a:pPr>
            <a:r>
              <a:rPr lang="en-US" sz="1400" dirty="0"/>
              <a:t>The </a:t>
            </a:r>
            <a:r>
              <a:rPr lang="en-US" sz="1400" b="1" dirty="0"/>
              <a:t>controls</a:t>
            </a:r>
            <a:r>
              <a:rPr lang="en-US" sz="1400" dirty="0"/>
              <a:t> attribute adds video controls, like play, pause, and volume.</a:t>
            </a:r>
          </a:p>
          <a:p>
            <a:pPr marL="742950" lvl="1" indent="-285750">
              <a:lnSpc>
                <a:spcPct val="150000"/>
              </a:lnSpc>
              <a:buClr>
                <a:srgbClr val="0066A1"/>
              </a:buClr>
              <a:buFont typeface="Lucida Sans Unicode" panose="020B0602030504020204" pitchFamily="34" charset="0"/>
              <a:buChar char="▶"/>
            </a:pPr>
            <a:r>
              <a:rPr lang="en-US" sz="1400" dirty="0"/>
              <a:t>It is a good idea to always include </a:t>
            </a:r>
            <a:r>
              <a:rPr lang="en-US" sz="1400" b="1" dirty="0"/>
              <a:t>width</a:t>
            </a:r>
            <a:r>
              <a:rPr lang="en-US" sz="1400" dirty="0"/>
              <a:t> and </a:t>
            </a:r>
            <a:r>
              <a:rPr lang="en-US" sz="1400" b="1" dirty="0"/>
              <a:t>height</a:t>
            </a:r>
            <a:r>
              <a:rPr lang="en-US" sz="1400" dirty="0"/>
              <a:t> attributes.</a:t>
            </a:r>
          </a:p>
          <a:p>
            <a:pPr marL="742950" lvl="1" indent="-285750">
              <a:lnSpc>
                <a:spcPct val="150000"/>
              </a:lnSpc>
              <a:buClr>
                <a:srgbClr val="0066A1"/>
              </a:buClr>
              <a:buFont typeface="Lucida Sans Unicode" panose="020B0602030504020204" pitchFamily="34" charset="0"/>
              <a:buChar char="▶"/>
            </a:pPr>
            <a:r>
              <a:rPr lang="en-US" sz="1400" dirty="0"/>
              <a:t>The effect will be that the page will change (or flicker) while the video loads.</a:t>
            </a:r>
          </a:p>
          <a:p>
            <a:pPr marL="1543050" lvl="3" indent="-171450">
              <a:lnSpc>
                <a:spcPct val="150000"/>
              </a:lnSpc>
              <a:buClr>
                <a:srgbClr val="0066A1"/>
              </a:buClr>
              <a:buFont typeface="Lucida Sans Unicode" panose="020B0602030504020204" pitchFamily="34" charset="0"/>
              <a:buChar char="▶"/>
            </a:pPr>
            <a:endParaRPr lang="en-US" altLang="en-US" sz="1200" b="1" dirty="0">
              <a:solidFill>
                <a:prstClr val="black"/>
              </a:solidFill>
            </a:endParaRPr>
          </a:p>
        </p:txBody>
      </p:sp>
      <p:sp>
        <p:nvSpPr>
          <p:cNvPr id="2" name="TextBox 1"/>
          <p:cNvSpPr txBox="1"/>
          <p:nvPr/>
        </p:nvSpPr>
        <p:spPr>
          <a:xfrm>
            <a:off x="1714500" y="3736181"/>
            <a:ext cx="4724400" cy="521732"/>
          </a:xfrm>
          <a:prstGeom prst="rect">
            <a:avLst/>
          </a:prstGeom>
          <a:noFill/>
        </p:spPr>
        <p:txBody>
          <a:bodyPr wrap="square" rtlCol="0">
            <a:spAutoFit/>
          </a:bodyPr>
          <a:lstStyle/>
          <a:p>
            <a:endParaRPr lang="en-US" dirty="0">
              <a:solidFill>
                <a:prstClr val="black"/>
              </a:solidFill>
            </a:endParaRPr>
          </a:p>
        </p:txBody>
      </p:sp>
      <p:sp>
        <p:nvSpPr>
          <p:cNvPr id="5" name="Rectangle 4"/>
          <p:cNvSpPr/>
          <p:nvPr/>
        </p:nvSpPr>
        <p:spPr>
          <a:xfrm>
            <a:off x="559274" y="3899805"/>
            <a:ext cx="5105400" cy="1219200"/>
          </a:xfrm>
          <a:prstGeom prst="rect">
            <a:avLst/>
          </a:prstGeom>
          <a:noFill/>
          <a:ln w="25400" cap="flat" cmpd="sng" algn="ctr">
            <a:solidFill>
              <a:srgbClr val="4F81BD">
                <a:shade val="50000"/>
              </a:srgbClr>
            </a:solidFill>
            <a:prstDash val="solid"/>
          </a:ln>
          <a:effectLst/>
        </p:spPr>
        <p:txBody>
          <a:bodyPr rtlCol="0" anchor="ctr"/>
          <a:lstStyle/>
          <a:p>
            <a:pPr algn="ctr"/>
            <a:endParaRPr lang="en-US" kern="0" smtClean="0">
              <a:solidFill>
                <a:prstClr val="white"/>
              </a:solidFill>
              <a:latin typeface="Calibri"/>
            </a:endParaRPr>
          </a:p>
        </p:txBody>
      </p:sp>
      <p:sp>
        <p:nvSpPr>
          <p:cNvPr id="4" name="TextBox 3"/>
          <p:cNvSpPr txBox="1"/>
          <p:nvPr/>
        </p:nvSpPr>
        <p:spPr>
          <a:xfrm>
            <a:off x="517478" y="3866469"/>
            <a:ext cx="5410200" cy="1341457"/>
          </a:xfrm>
          <a:prstGeom prst="rect">
            <a:avLst/>
          </a:prstGeom>
          <a:noFill/>
        </p:spPr>
        <p:txBody>
          <a:bodyPr wrap="square" rtlCol="0">
            <a:spAutoFit/>
          </a:bodyPr>
          <a:lstStyle/>
          <a:p>
            <a:pPr>
              <a:lnSpc>
                <a:spcPct val="150000"/>
              </a:lnSpc>
              <a:defRPr/>
            </a:pPr>
            <a:r>
              <a:rPr lang="en-US" sz="1400" dirty="0"/>
              <a:t>&lt;video width="320" height="240" controls&gt;</a:t>
            </a:r>
          </a:p>
          <a:p>
            <a:pPr>
              <a:lnSpc>
                <a:spcPct val="150000"/>
              </a:lnSpc>
              <a:defRPr/>
            </a:pPr>
            <a:r>
              <a:rPr lang="en-US" sz="1400" dirty="0"/>
              <a:t>&lt;source </a:t>
            </a:r>
            <a:r>
              <a:rPr lang="en-US" sz="1400" dirty="0" err="1"/>
              <a:t>src</a:t>
            </a:r>
            <a:r>
              <a:rPr lang="en-US" sz="1400" dirty="0"/>
              <a:t>="movie.mp4" type="video/mp4"&gt; </a:t>
            </a:r>
          </a:p>
          <a:p>
            <a:pPr>
              <a:lnSpc>
                <a:spcPct val="150000"/>
              </a:lnSpc>
              <a:defRPr/>
            </a:pPr>
            <a:r>
              <a:rPr lang="en-US" sz="1400" dirty="0"/>
              <a:t>&lt;/video&gt;</a:t>
            </a:r>
          </a:p>
          <a:p>
            <a:pPr>
              <a:lnSpc>
                <a:spcPct val="150000"/>
              </a:lnSpc>
            </a:pPr>
            <a:endParaRPr lang="en-US" sz="1400" dirty="0">
              <a:solidFill>
                <a:prstClr val="black"/>
              </a:solidFill>
            </a:endParaRPr>
          </a:p>
        </p:txBody>
      </p:sp>
      <p:pic>
        <p:nvPicPr>
          <p:cNvPr id="9" name="Picture 2" descr="C:\Users\JS5010571\Desktop\HTML 5 Images\untitled2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370" y="3798239"/>
            <a:ext cx="1638708" cy="15634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6370" y="5332534"/>
            <a:ext cx="1651218"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Video</a:t>
            </a:r>
            <a:endParaRPr lang="en-US" sz="2800" dirty="0">
              <a:latin typeface="+mn-lt"/>
            </a:endParaRPr>
          </a:p>
        </p:txBody>
      </p:sp>
    </p:spTree>
    <p:extLst>
      <p:ext uri="{BB962C8B-B14F-4D97-AF65-F5344CB8AC3E}">
        <p14:creationId xmlns:p14="http://schemas.microsoft.com/office/powerpoint/2010/main" val="1880689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19400" y="3200400"/>
            <a:ext cx="5771876" cy="533400"/>
          </a:xfrm>
        </p:spPr>
        <p:txBody>
          <a:bodyPr/>
          <a:lstStyle/>
          <a:p>
            <a:pPr lvl="1"/>
            <a:r>
              <a:rPr lang="en-GB" dirty="0" smtClean="0"/>
              <a:t>Canvas and SVG</a:t>
            </a:r>
            <a:endParaRPr lang="en-GB" dirty="0"/>
          </a:p>
        </p:txBody>
      </p:sp>
    </p:spTree>
    <p:extLst>
      <p:ext uri="{BB962C8B-B14F-4D97-AF65-F5344CB8AC3E}">
        <p14:creationId xmlns:p14="http://schemas.microsoft.com/office/powerpoint/2010/main" val="1905776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71600"/>
            <a:ext cx="8382000" cy="2677656"/>
          </a:xfrm>
          <a:prstGeom prst="rect">
            <a:avLst/>
          </a:prstGeom>
          <a:noFill/>
        </p:spPr>
        <p:txBody>
          <a:bodyPr wrap="square" rtlCol="0">
            <a:spAutoFit/>
          </a:bodyPr>
          <a:lstStyle/>
          <a:p>
            <a:pPr marL="342900" indent="-342900" algn="just">
              <a:lnSpc>
                <a:spcPct val="200000"/>
              </a:lnSpc>
              <a:buClr>
                <a:srgbClr val="0066A1"/>
              </a:buClr>
              <a:buFont typeface="Lucida Sans Unicode" panose="020B0602030504020204" pitchFamily="34" charset="0"/>
              <a:buChar char="▶"/>
            </a:pPr>
            <a:r>
              <a:rPr lang="en-US" sz="1400" dirty="0" smtClean="0"/>
              <a:t>&lt;canvas&gt; tag is used to draw graphics, on the fly, via scripting (usually JavaScript).</a:t>
            </a:r>
          </a:p>
          <a:p>
            <a:pPr marL="342900" indent="-342900" algn="just">
              <a:lnSpc>
                <a:spcPct val="200000"/>
              </a:lnSpc>
              <a:buClr>
                <a:srgbClr val="0066A1"/>
              </a:buClr>
              <a:buFont typeface="Lucida Sans Unicode" panose="020B0602030504020204" pitchFamily="34" charset="0"/>
              <a:buChar char="▶"/>
            </a:pPr>
            <a:r>
              <a:rPr lang="en-US" sz="1400" dirty="0" smtClean="0"/>
              <a:t>&lt;canvas&gt; element has no drawing abilities of its own (it is only a container for graphics) - you must use a script to actually draw the graphics.</a:t>
            </a:r>
          </a:p>
          <a:p>
            <a:pPr marL="342900" indent="-342900" algn="just">
              <a:lnSpc>
                <a:spcPct val="200000"/>
              </a:lnSpc>
              <a:buClr>
                <a:srgbClr val="0066A1"/>
              </a:buClr>
              <a:buFont typeface="Lucida Sans Unicode" panose="020B0602030504020204" pitchFamily="34" charset="0"/>
              <a:buChar char="▶"/>
            </a:pPr>
            <a:r>
              <a:rPr lang="en-US" sz="1400" dirty="0" smtClean="0"/>
              <a:t>getContext() method returns an object that provides methods and properties for drawing on the canvas.</a:t>
            </a:r>
          </a:p>
          <a:p>
            <a:pPr marL="1657350" lvl="3" indent="-285750" algn="just">
              <a:lnSpc>
                <a:spcPct val="200000"/>
              </a:lnSpc>
              <a:buClr>
                <a:srgbClr val="0066A1"/>
              </a:buClr>
              <a:buFont typeface="Lucida Sans Unicode" panose="020B0602030504020204" pitchFamily="34" charset="0"/>
              <a:buChar char="▶"/>
            </a:pPr>
            <a:endParaRPr lang="en-US" altLang="en-US" sz="1400" b="1" dirty="0">
              <a:solidFill>
                <a:prstClr val="black"/>
              </a:solidFill>
            </a:endParaRPr>
          </a:p>
        </p:txBody>
      </p:sp>
      <p:sp>
        <p:nvSpPr>
          <p:cNvPr id="2" name="TextBox 1"/>
          <p:cNvSpPr txBox="1"/>
          <p:nvPr/>
        </p:nvSpPr>
        <p:spPr>
          <a:xfrm>
            <a:off x="1828800" y="3823090"/>
            <a:ext cx="6324600" cy="1018292"/>
          </a:xfrm>
          <a:prstGeom prst="rect">
            <a:avLst/>
          </a:prstGeom>
          <a:noFill/>
        </p:spPr>
        <p:txBody>
          <a:bodyPr wrap="square" rtlCol="0">
            <a:spAutoFit/>
          </a:bodyPr>
          <a:lstStyle/>
          <a:p>
            <a:pPr>
              <a:lnSpc>
                <a:spcPct val="150000"/>
              </a:lnSpc>
            </a:pPr>
            <a:r>
              <a:rPr lang="en-US" sz="1400" dirty="0" smtClean="0"/>
              <a:t>&lt;canvas id="myCanvas" width="100" height="100"&gt;</a:t>
            </a:r>
          </a:p>
          <a:p>
            <a:pPr>
              <a:lnSpc>
                <a:spcPct val="150000"/>
              </a:lnSpc>
            </a:pPr>
            <a:r>
              <a:rPr lang="en-US" sz="1400" dirty="0" smtClean="0"/>
              <a:t>&lt;/canvas&gt;</a:t>
            </a:r>
          </a:p>
          <a:p>
            <a:pPr>
              <a:lnSpc>
                <a:spcPct val="150000"/>
              </a:lnSpc>
            </a:pPr>
            <a:endParaRPr lang="en-US" sz="1400" dirty="0"/>
          </a:p>
        </p:txBody>
      </p:sp>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Canvas</a:t>
            </a:r>
            <a:endParaRPr lang="en-US" sz="2800" dirty="0">
              <a:latin typeface="+mn-lt"/>
            </a:endParaRPr>
          </a:p>
        </p:txBody>
      </p:sp>
    </p:spTree>
    <p:extLst>
      <p:ext uri="{BB962C8B-B14F-4D97-AF65-F5344CB8AC3E}">
        <p14:creationId xmlns:p14="http://schemas.microsoft.com/office/powerpoint/2010/main" val="2767223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344814"/>
            <a:ext cx="7543800" cy="2031325"/>
          </a:xfrm>
          <a:prstGeom prst="rect">
            <a:avLst/>
          </a:prstGeom>
          <a:noFill/>
        </p:spPr>
        <p:txBody>
          <a:bodyPr wrap="square" rtlCol="0">
            <a:spAutoFit/>
          </a:bodyPr>
          <a:lstStyle/>
          <a:p>
            <a:pPr marL="285750" indent="-285750">
              <a:lnSpc>
                <a:spcPct val="150000"/>
              </a:lnSpc>
              <a:buClr>
                <a:srgbClr val="0066A1"/>
              </a:buClr>
              <a:buFont typeface="Lucida Sans Unicode" panose="020B0602030504020204" pitchFamily="34" charset="0"/>
              <a:buChar char="▶"/>
            </a:pPr>
            <a:r>
              <a:rPr lang="en-US" sz="1400" dirty="0" smtClean="0"/>
              <a:t>To draw a straight line on a canvas, you use these methods:</a:t>
            </a:r>
          </a:p>
          <a:p>
            <a:pPr marL="342900" indent="-342900">
              <a:lnSpc>
                <a:spcPct val="150000"/>
              </a:lnSpc>
              <a:buClr>
                <a:srgbClr val="0066A1"/>
              </a:buClr>
              <a:buFont typeface="Lucida Sans Unicode" panose="020B0602030504020204" pitchFamily="34" charset="0"/>
              <a:buChar char="▶"/>
            </a:pPr>
            <a:r>
              <a:rPr lang="en-US" sz="1400" dirty="0" err="1" smtClean="0"/>
              <a:t>moveTo</a:t>
            </a:r>
            <a:r>
              <a:rPr lang="en-US" sz="1400" dirty="0" smtClean="0"/>
              <a:t>(</a:t>
            </a:r>
            <a:r>
              <a:rPr lang="en-US" sz="1400" i="1" dirty="0" err="1" smtClean="0"/>
              <a:t>x,y</a:t>
            </a:r>
            <a:r>
              <a:rPr lang="en-US" sz="1400" dirty="0" smtClean="0"/>
              <a:t>) defines the starting point of the line</a:t>
            </a:r>
          </a:p>
          <a:p>
            <a:pPr marL="342900" indent="-342900">
              <a:lnSpc>
                <a:spcPct val="150000"/>
              </a:lnSpc>
              <a:buClr>
                <a:srgbClr val="0066A1"/>
              </a:buClr>
              <a:buFont typeface="Lucida Sans Unicode" panose="020B0602030504020204" pitchFamily="34" charset="0"/>
              <a:buChar char="▶"/>
            </a:pPr>
            <a:r>
              <a:rPr lang="en-US" sz="1400" dirty="0" err="1" smtClean="0"/>
              <a:t>lineTo</a:t>
            </a:r>
            <a:r>
              <a:rPr lang="en-US" sz="1400" dirty="0" smtClean="0"/>
              <a:t>(</a:t>
            </a:r>
            <a:r>
              <a:rPr lang="en-US" sz="1400" i="1" dirty="0" err="1" smtClean="0"/>
              <a:t>x,y</a:t>
            </a:r>
            <a:r>
              <a:rPr lang="en-US" sz="1400" dirty="0" smtClean="0"/>
              <a:t>) defines the ending point of the line</a:t>
            </a:r>
          </a:p>
          <a:p>
            <a:pPr marL="342900" indent="-342900">
              <a:lnSpc>
                <a:spcPct val="150000"/>
              </a:lnSpc>
              <a:buClr>
                <a:srgbClr val="0066A1"/>
              </a:buClr>
              <a:buFont typeface="Lucida Sans Unicode" panose="020B0602030504020204" pitchFamily="34" charset="0"/>
              <a:buChar char="▶"/>
            </a:pPr>
            <a:r>
              <a:rPr lang="en-US" sz="1400" dirty="0" smtClean="0"/>
              <a:t>To actually draw the line, you must use one of the "ink" methods, like stroke().</a:t>
            </a:r>
          </a:p>
          <a:p>
            <a:pPr marL="1657350" lvl="3" indent="-285750">
              <a:lnSpc>
                <a:spcPct val="150000"/>
              </a:lnSpc>
              <a:buClr>
                <a:srgbClr val="0066A1"/>
              </a:buClr>
              <a:buFont typeface="Lucida Sans Unicode" panose="020B0602030504020204" pitchFamily="34" charset="0"/>
              <a:buChar char="▶"/>
            </a:pPr>
            <a:endParaRPr lang="en-US" altLang="en-US" sz="1400" b="1" dirty="0">
              <a:solidFill>
                <a:prstClr val="black"/>
              </a:solidFill>
            </a:endParaRPr>
          </a:p>
        </p:txBody>
      </p:sp>
      <p:sp>
        <p:nvSpPr>
          <p:cNvPr id="7" name="Rounded Rectangle 6"/>
          <p:cNvSpPr/>
          <p:nvPr/>
        </p:nvSpPr>
        <p:spPr>
          <a:xfrm>
            <a:off x="381001" y="3376138"/>
            <a:ext cx="7162800" cy="2872261"/>
          </a:xfrm>
          <a:prstGeom prst="round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Rectangle 1"/>
          <p:cNvSpPr/>
          <p:nvPr/>
        </p:nvSpPr>
        <p:spPr>
          <a:xfrm>
            <a:off x="152400" y="3584851"/>
            <a:ext cx="6858001" cy="2310954"/>
          </a:xfrm>
          <a:prstGeom prst="rect">
            <a:avLst/>
          </a:prstGeom>
        </p:spPr>
        <p:txBody>
          <a:bodyPr wrap="square">
            <a:spAutoFit/>
          </a:bodyPr>
          <a:lstStyle/>
          <a:p>
            <a:pPr lvl="1">
              <a:lnSpc>
                <a:spcPct val="150000"/>
              </a:lnSpc>
              <a:defRPr/>
            </a:pPr>
            <a:r>
              <a:rPr lang="en-US" sz="1400" dirty="0">
                <a:solidFill>
                  <a:prstClr val="black"/>
                </a:solidFill>
              </a:rPr>
              <a:t> &lt;script type="text/</a:t>
            </a:r>
            <a:r>
              <a:rPr lang="en-US" sz="1400" dirty="0" err="1">
                <a:solidFill>
                  <a:prstClr val="black"/>
                </a:solidFill>
              </a:rPr>
              <a:t>javascript</a:t>
            </a:r>
            <a:r>
              <a:rPr lang="en-US" sz="1400" dirty="0">
                <a:solidFill>
                  <a:prstClr val="black"/>
                </a:solidFill>
              </a:rPr>
              <a:t>"&gt;</a:t>
            </a:r>
          </a:p>
          <a:p>
            <a:pPr lvl="1">
              <a:lnSpc>
                <a:spcPct val="150000"/>
              </a:lnSpc>
              <a:defRPr/>
            </a:pPr>
            <a:r>
              <a:rPr lang="en-US" sz="1400" dirty="0">
                <a:solidFill>
                  <a:prstClr val="black"/>
                </a:solidFill>
              </a:rPr>
              <a:t>        var canvas = document.getElementById("myCanvas");</a:t>
            </a:r>
          </a:p>
          <a:p>
            <a:pPr lvl="1">
              <a:lnSpc>
                <a:spcPct val="150000"/>
              </a:lnSpc>
              <a:defRPr/>
            </a:pPr>
            <a:r>
              <a:rPr lang="en-US" sz="1400" dirty="0">
                <a:solidFill>
                  <a:prstClr val="black"/>
                </a:solidFill>
              </a:rPr>
              <a:t>        var ctx = canvas.getContext("2d");</a:t>
            </a:r>
          </a:p>
          <a:p>
            <a:pPr lvl="1">
              <a:lnSpc>
                <a:spcPct val="150000"/>
              </a:lnSpc>
              <a:defRPr/>
            </a:pPr>
            <a:r>
              <a:rPr lang="en-US" sz="1400" dirty="0">
                <a:solidFill>
                  <a:prstClr val="black"/>
                </a:solidFill>
              </a:rPr>
              <a:t>        </a:t>
            </a:r>
            <a:r>
              <a:rPr lang="en-US" sz="1400" dirty="0" err="1">
                <a:solidFill>
                  <a:prstClr val="black"/>
                </a:solidFill>
              </a:rPr>
              <a:t>ctx.moveTo</a:t>
            </a:r>
            <a:r>
              <a:rPr lang="en-US" sz="1400" dirty="0">
                <a:solidFill>
                  <a:prstClr val="black"/>
                </a:solidFill>
              </a:rPr>
              <a:t>(0, 0);</a:t>
            </a:r>
          </a:p>
          <a:p>
            <a:pPr lvl="1">
              <a:lnSpc>
                <a:spcPct val="150000"/>
              </a:lnSpc>
              <a:defRPr/>
            </a:pPr>
            <a:r>
              <a:rPr lang="en-US" sz="1400" dirty="0">
                <a:solidFill>
                  <a:prstClr val="black"/>
                </a:solidFill>
              </a:rPr>
              <a:t>        </a:t>
            </a:r>
            <a:r>
              <a:rPr lang="en-US" sz="1400" dirty="0" err="1">
                <a:solidFill>
                  <a:prstClr val="black"/>
                </a:solidFill>
              </a:rPr>
              <a:t>ctx.lineTo</a:t>
            </a:r>
            <a:r>
              <a:rPr lang="en-US" sz="1400" dirty="0">
                <a:solidFill>
                  <a:prstClr val="black"/>
                </a:solidFill>
              </a:rPr>
              <a:t>(200, 100);</a:t>
            </a:r>
          </a:p>
          <a:p>
            <a:pPr lvl="1">
              <a:lnSpc>
                <a:spcPct val="150000"/>
              </a:lnSpc>
              <a:defRPr/>
            </a:pPr>
            <a:r>
              <a:rPr lang="en-US" sz="1400" dirty="0">
                <a:solidFill>
                  <a:prstClr val="black"/>
                </a:solidFill>
              </a:rPr>
              <a:t>        ctx.stroke();</a:t>
            </a:r>
          </a:p>
          <a:p>
            <a:pPr lvl="1">
              <a:lnSpc>
                <a:spcPct val="150000"/>
              </a:lnSpc>
              <a:defRPr/>
            </a:pPr>
            <a:r>
              <a:rPr lang="en-US" sz="1400" dirty="0">
                <a:solidFill>
                  <a:prstClr val="black"/>
                </a:solidFill>
              </a:rPr>
              <a:t>&lt;/script&gt;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154" y="4981942"/>
            <a:ext cx="1522847" cy="9390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Drawing a Line</a:t>
            </a:r>
            <a:endParaRPr lang="en-US" sz="2800" dirty="0">
              <a:latin typeface="+mn-lt"/>
            </a:endParaRPr>
          </a:p>
        </p:txBody>
      </p:sp>
    </p:spTree>
    <p:extLst>
      <p:ext uri="{BB962C8B-B14F-4D97-AF65-F5344CB8AC3E}">
        <p14:creationId xmlns:p14="http://schemas.microsoft.com/office/powerpoint/2010/main" val="2767223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307247"/>
            <a:ext cx="7467600" cy="1754326"/>
          </a:xfrm>
          <a:prstGeom prst="rect">
            <a:avLst/>
          </a:prstGeom>
          <a:noFill/>
        </p:spPr>
        <p:txBody>
          <a:bodyPr wrap="square" rtlCol="0">
            <a:spAutoFit/>
          </a:bodyPr>
          <a:lstStyle/>
          <a:p>
            <a:pPr indent="-228600">
              <a:lnSpc>
                <a:spcPct val="200000"/>
              </a:lnSpc>
              <a:defRPr/>
            </a:pPr>
            <a:r>
              <a:rPr lang="en-US" sz="1400" dirty="0"/>
              <a:t>To draw a circle use arc() method.</a:t>
            </a:r>
          </a:p>
          <a:p>
            <a:pPr>
              <a:lnSpc>
                <a:spcPct val="200000"/>
              </a:lnSpc>
              <a:defRPr/>
            </a:pPr>
            <a:r>
              <a:rPr lang="en-US" sz="1400" dirty="0"/>
              <a:t>Arc (</a:t>
            </a:r>
            <a:r>
              <a:rPr lang="en-US" sz="1400" dirty="0" smtClean="0"/>
              <a:t>x,y,r,start,stop</a:t>
            </a:r>
            <a:r>
              <a:rPr lang="en-US" sz="1400" dirty="0"/>
              <a:t>) where x ,y are center of the circle, r is radius and start and stop are start and end points of a circle.</a:t>
            </a:r>
          </a:p>
          <a:p>
            <a:pPr lvl="3">
              <a:lnSpc>
                <a:spcPct val="200000"/>
              </a:lnSpc>
            </a:pPr>
            <a:endParaRPr lang="en-US" altLang="en-US" sz="1200" b="1" dirty="0">
              <a:solidFill>
                <a:prstClr val="black"/>
              </a:solidFill>
            </a:endParaRPr>
          </a:p>
        </p:txBody>
      </p:sp>
      <p:sp>
        <p:nvSpPr>
          <p:cNvPr id="7" name="Rounded Rectangle 6"/>
          <p:cNvSpPr/>
          <p:nvPr/>
        </p:nvSpPr>
        <p:spPr>
          <a:xfrm>
            <a:off x="609600" y="3048238"/>
            <a:ext cx="7315200" cy="2880598"/>
          </a:xfrm>
          <a:prstGeom prst="roundRect">
            <a:avLst/>
          </a:prstGeom>
          <a:no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 name="Rectangle 1"/>
          <p:cNvSpPr/>
          <p:nvPr/>
        </p:nvSpPr>
        <p:spPr>
          <a:xfrm>
            <a:off x="762000" y="3276600"/>
            <a:ext cx="5638800" cy="2031325"/>
          </a:xfrm>
          <a:prstGeom prst="rect">
            <a:avLst/>
          </a:prstGeom>
        </p:spPr>
        <p:txBody>
          <a:bodyPr wrap="square">
            <a:spAutoFit/>
          </a:bodyPr>
          <a:lstStyle/>
          <a:p>
            <a:pPr>
              <a:lnSpc>
                <a:spcPct val="150000"/>
              </a:lnSpc>
              <a:defRPr/>
            </a:pPr>
            <a:r>
              <a:rPr lang="en-US" sz="1400" dirty="0">
                <a:solidFill>
                  <a:prstClr val="black"/>
                </a:solidFill>
              </a:rPr>
              <a:t> </a:t>
            </a:r>
            <a:r>
              <a:rPr lang="en-US" sz="1400" dirty="0"/>
              <a:t>var canvas = </a:t>
            </a:r>
            <a:r>
              <a:rPr lang="en-US" sz="1400" dirty="0" smtClean="0"/>
              <a:t>docment.getElementById</a:t>
            </a:r>
            <a:r>
              <a:rPr lang="en-US" sz="1400" dirty="0"/>
              <a:t>("myCanvas");</a:t>
            </a:r>
          </a:p>
          <a:p>
            <a:pPr>
              <a:lnSpc>
                <a:spcPct val="150000"/>
              </a:lnSpc>
              <a:defRPr/>
            </a:pPr>
            <a:r>
              <a:rPr lang="en-US" sz="1400" dirty="0" smtClean="0"/>
              <a:t> var </a:t>
            </a:r>
            <a:r>
              <a:rPr lang="en-US" sz="1400" dirty="0"/>
              <a:t>ctx = canvas.getContext("2d");</a:t>
            </a:r>
          </a:p>
          <a:p>
            <a:pPr>
              <a:lnSpc>
                <a:spcPct val="150000"/>
              </a:lnSpc>
              <a:defRPr/>
            </a:pPr>
            <a:r>
              <a:rPr lang="en-US" sz="1400" dirty="0" smtClean="0"/>
              <a:t> ctx.beginPath</a:t>
            </a:r>
            <a:r>
              <a:rPr lang="en-US" sz="1400" dirty="0"/>
              <a:t>();</a:t>
            </a:r>
          </a:p>
          <a:p>
            <a:pPr>
              <a:lnSpc>
                <a:spcPct val="150000"/>
              </a:lnSpc>
              <a:defRPr/>
            </a:pPr>
            <a:r>
              <a:rPr lang="en-US" sz="1400" dirty="0" smtClean="0"/>
              <a:t> ctx.arc(95,50,40,0,2*</a:t>
            </a:r>
            <a:r>
              <a:rPr lang="en-US" sz="1400" dirty="0" err="1" smtClean="0"/>
              <a:t>Math.PI</a:t>
            </a:r>
            <a:r>
              <a:rPr lang="en-US" sz="1400" dirty="0"/>
              <a:t>);</a:t>
            </a:r>
          </a:p>
          <a:p>
            <a:pPr>
              <a:lnSpc>
                <a:spcPct val="150000"/>
              </a:lnSpc>
              <a:defRPr/>
            </a:pPr>
            <a:r>
              <a:rPr lang="en-US" sz="1400" dirty="0" smtClean="0"/>
              <a:t> ctx.stroke</a:t>
            </a:r>
            <a:r>
              <a:rPr lang="en-US" sz="1400" dirty="0"/>
              <a:t>();</a:t>
            </a:r>
          </a:p>
          <a:p>
            <a:pPr lvl="1">
              <a:lnSpc>
                <a:spcPct val="150000"/>
              </a:lnSpc>
              <a:defRPr/>
            </a:pPr>
            <a:endParaRPr lang="en-US" sz="1400" dirty="0">
              <a:solidFill>
                <a:prstClr val="black"/>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37309"/>
            <a:ext cx="1485900" cy="1370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5"/>
          <p:cNvSpPr txBox="1">
            <a:spLocks/>
          </p:cNvSpPr>
          <p:nvPr/>
        </p:nvSpPr>
        <p:spPr>
          <a:xfrm>
            <a:off x="440140" y="529494"/>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Drawing a Circle</a:t>
            </a:r>
            <a:endParaRPr lang="en-US" sz="2800" dirty="0">
              <a:latin typeface="+mn-lt"/>
            </a:endParaRPr>
          </a:p>
        </p:txBody>
      </p:sp>
    </p:spTree>
    <p:extLst>
      <p:ext uri="{BB962C8B-B14F-4D97-AF65-F5344CB8AC3E}">
        <p14:creationId xmlns:p14="http://schemas.microsoft.com/office/powerpoint/2010/main" val="4004532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9249" y="457200"/>
            <a:ext cx="8675239" cy="533400"/>
          </a:xfrm>
        </p:spPr>
        <p:txBody>
          <a:bodyPr/>
          <a:lstStyle/>
          <a:p>
            <a:r>
              <a:rPr lang="en-US" sz="2800" dirty="0" smtClean="0"/>
              <a:t>Objectives</a:t>
            </a:r>
            <a:endParaRPr lang="en-US" sz="2800" dirty="0"/>
          </a:p>
        </p:txBody>
      </p:sp>
      <p:sp>
        <p:nvSpPr>
          <p:cNvPr id="2" name="TextBox 1"/>
          <p:cNvSpPr txBox="1"/>
          <p:nvPr/>
        </p:nvSpPr>
        <p:spPr>
          <a:xfrm>
            <a:off x="289249" y="1371600"/>
            <a:ext cx="8077200" cy="2139047"/>
          </a:xfrm>
          <a:prstGeom prst="rect">
            <a:avLst/>
          </a:prstGeom>
          <a:noFill/>
        </p:spPr>
        <p:txBody>
          <a:bodyPr wrap="square" rtlCol="0">
            <a:spAutoFit/>
          </a:bodyPr>
          <a:lstStyle/>
          <a:p>
            <a:pPr>
              <a:lnSpc>
                <a:spcPct val="150000"/>
              </a:lnSpc>
            </a:pPr>
            <a:r>
              <a:rPr lang="en-US" sz="1400" dirty="0" smtClean="0"/>
              <a:t>After </a:t>
            </a:r>
            <a:r>
              <a:rPr lang="en-US" sz="1400" dirty="0"/>
              <a:t>completing the session participants will able to </a:t>
            </a:r>
            <a:endParaRPr lang="en-US" sz="1400" dirty="0" smtClean="0"/>
          </a:p>
          <a:p>
            <a:pPr marL="742950" lvl="1" indent="-285750" algn="just">
              <a:lnSpc>
                <a:spcPct val="200000"/>
              </a:lnSpc>
              <a:buClr>
                <a:srgbClr val="0066A1"/>
              </a:buClr>
              <a:buFont typeface="Lucida Sans Unicode" panose="020B0602030504020204" pitchFamily="34" charset="0"/>
              <a:buChar char="▶"/>
            </a:pPr>
            <a:r>
              <a:rPr lang="en-US" sz="1400" dirty="0" smtClean="0"/>
              <a:t>Develop </a:t>
            </a:r>
            <a:r>
              <a:rPr lang="en-US" sz="1400" dirty="0"/>
              <a:t>Responsive Web Design (RWD</a:t>
            </a:r>
            <a:r>
              <a:rPr lang="en-US" sz="1400" dirty="0" smtClean="0"/>
              <a:t>).</a:t>
            </a:r>
            <a:endParaRPr lang="en-US" sz="1400" dirty="0"/>
          </a:p>
          <a:p>
            <a:pPr marL="742950" lvl="1" indent="-285750" algn="just">
              <a:lnSpc>
                <a:spcPct val="200000"/>
              </a:lnSpc>
              <a:buClr>
                <a:srgbClr val="0066A1"/>
              </a:buClr>
              <a:buFont typeface="Lucida Sans Unicode" panose="020B0602030504020204" pitchFamily="34" charset="0"/>
              <a:buChar char="▶"/>
            </a:pPr>
            <a:r>
              <a:rPr lang="en-US" sz="1400" dirty="0" smtClean="0"/>
              <a:t>Design </a:t>
            </a:r>
            <a:r>
              <a:rPr lang="en-US" sz="1400" dirty="0"/>
              <a:t>and enhance using new form elements of HTML5.</a:t>
            </a:r>
          </a:p>
          <a:p>
            <a:pPr marL="742950" lvl="1" indent="-285750" algn="just">
              <a:lnSpc>
                <a:spcPct val="200000"/>
              </a:lnSpc>
              <a:buClr>
                <a:srgbClr val="0066A1"/>
              </a:buClr>
              <a:buFont typeface="Lucida Sans Unicode" panose="020B0602030504020204" pitchFamily="34" charset="0"/>
              <a:buChar char="▶"/>
            </a:pPr>
            <a:r>
              <a:rPr lang="en-US" sz="1400" dirty="0" smtClean="0"/>
              <a:t>Develop </a:t>
            </a:r>
            <a:r>
              <a:rPr lang="en-US" sz="1400" dirty="0"/>
              <a:t>and draw on the fly for different types of objects using Canvas API.</a:t>
            </a:r>
          </a:p>
          <a:p>
            <a:pPr lvl="1">
              <a:lnSpc>
                <a:spcPct val="200000"/>
              </a:lnSpc>
            </a:pPr>
            <a:endParaRPr lang="en-US" sz="1400" dirty="0"/>
          </a:p>
        </p:txBody>
      </p:sp>
    </p:spTree>
    <p:extLst>
      <p:ext uri="{BB962C8B-B14F-4D97-AF65-F5344CB8AC3E}">
        <p14:creationId xmlns:p14="http://schemas.microsoft.com/office/powerpoint/2010/main" val="3856059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0140" y="1419217"/>
            <a:ext cx="7467600" cy="1661993"/>
          </a:xfrm>
          <a:prstGeom prst="rect">
            <a:avLst/>
          </a:prstGeom>
          <a:noFill/>
        </p:spPr>
        <p:txBody>
          <a:bodyPr wrap="square" rtlCol="0">
            <a:spAutoFit/>
          </a:bodyPr>
          <a:lstStyle/>
          <a:p>
            <a:pPr indent="-285750">
              <a:lnSpc>
                <a:spcPct val="150000"/>
              </a:lnSpc>
            </a:pPr>
            <a:r>
              <a:rPr lang="en-US" sz="1400" dirty="0" smtClean="0"/>
              <a:t>To draw text on a canvas, the most important property and methods are:</a:t>
            </a:r>
          </a:p>
          <a:p>
            <a:pPr marL="285750" indent="-285750">
              <a:lnSpc>
                <a:spcPct val="150000"/>
              </a:lnSpc>
              <a:buClr>
                <a:srgbClr val="0066A1"/>
              </a:buClr>
              <a:buFont typeface="Lucida Sans Unicode" panose="020B0602030504020204" pitchFamily="34" charset="0"/>
              <a:buChar char="▶"/>
            </a:pPr>
            <a:r>
              <a:rPr lang="en-US" sz="1400" dirty="0" smtClean="0"/>
              <a:t>font - defines the font properties for the text.</a:t>
            </a:r>
          </a:p>
          <a:p>
            <a:pPr marL="285750" indent="-285750">
              <a:lnSpc>
                <a:spcPct val="150000"/>
              </a:lnSpc>
              <a:buClr>
                <a:srgbClr val="0066A1"/>
              </a:buClr>
              <a:buFont typeface="Lucida Sans Unicode" panose="020B0602030504020204" pitchFamily="34" charset="0"/>
              <a:buChar char="▶"/>
            </a:pPr>
            <a:r>
              <a:rPr lang="en-US" sz="1400" dirty="0" err="1" smtClean="0"/>
              <a:t>strokeText</a:t>
            </a:r>
            <a:r>
              <a:rPr lang="en-US" sz="1400" dirty="0" smtClean="0"/>
              <a:t>(</a:t>
            </a:r>
            <a:r>
              <a:rPr lang="en-US" sz="1400" i="1" dirty="0" err="1" smtClean="0"/>
              <a:t>text,x,y</a:t>
            </a:r>
            <a:r>
              <a:rPr lang="en-US" sz="1400" dirty="0" smtClean="0"/>
              <a:t>) - Draws text on the canvas.</a:t>
            </a:r>
          </a:p>
          <a:p>
            <a:pPr marL="285750" indent="-285750">
              <a:lnSpc>
                <a:spcPct val="150000"/>
              </a:lnSpc>
              <a:buClr>
                <a:srgbClr val="0066A1"/>
              </a:buClr>
              <a:buFont typeface="Lucida Sans Unicode" panose="020B0602030504020204" pitchFamily="34" charset="0"/>
              <a:buChar char="▶"/>
            </a:pPr>
            <a:r>
              <a:rPr lang="en-US" sz="1400" dirty="0" err="1" smtClean="0"/>
              <a:t>fillText</a:t>
            </a:r>
            <a:r>
              <a:rPr lang="en-US" sz="1400" dirty="0" smtClean="0"/>
              <a:t>(</a:t>
            </a:r>
            <a:r>
              <a:rPr lang="en-US" sz="1400" i="1" dirty="0" err="1" smtClean="0"/>
              <a:t>text,x,y</a:t>
            </a:r>
            <a:r>
              <a:rPr lang="en-US" sz="1400" dirty="0" smtClean="0"/>
              <a:t>) - Draws "filled" text on the canvas.</a:t>
            </a:r>
          </a:p>
          <a:p>
            <a:pPr lvl="3">
              <a:lnSpc>
                <a:spcPct val="150000"/>
              </a:lnSpc>
            </a:pPr>
            <a:endParaRPr lang="en-US" altLang="en-US" sz="1200" b="1" dirty="0">
              <a:solidFill>
                <a:prstClr val="black"/>
              </a:solidFill>
            </a:endParaRPr>
          </a:p>
        </p:txBody>
      </p:sp>
      <p:sp>
        <p:nvSpPr>
          <p:cNvPr id="7" name="Rounded Rectangle 6"/>
          <p:cNvSpPr/>
          <p:nvPr/>
        </p:nvSpPr>
        <p:spPr>
          <a:xfrm>
            <a:off x="452650" y="3187106"/>
            <a:ext cx="7014950" cy="2423636"/>
          </a:xfrm>
          <a:prstGeom prst="round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Rectangle 1"/>
          <p:cNvSpPr/>
          <p:nvPr/>
        </p:nvSpPr>
        <p:spPr>
          <a:xfrm>
            <a:off x="685800" y="3351795"/>
            <a:ext cx="6477000" cy="1341457"/>
          </a:xfrm>
          <a:prstGeom prst="rect">
            <a:avLst/>
          </a:prstGeom>
        </p:spPr>
        <p:txBody>
          <a:bodyPr wrap="square">
            <a:spAutoFit/>
          </a:bodyPr>
          <a:lstStyle/>
          <a:p>
            <a:pPr>
              <a:lnSpc>
                <a:spcPct val="150000"/>
              </a:lnSpc>
            </a:pPr>
            <a:r>
              <a:rPr lang="en-US" sz="1400" dirty="0" smtClean="0"/>
              <a:t>var canvas = document.getElementById("myCanvas");</a:t>
            </a:r>
          </a:p>
          <a:p>
            <a:pPr>
              <a:lnSpc>
                <a:spcPct val="150000"/>
              </a:lnSpc>
            </a:pPr>
            <a:r>
              <a:rPr lang="en-US" sz="1400" dirty="0" smtClean="0"/>
              <a:t>var ctx = canvas.getContext("2d");</a:t>
            </a:r>
          </a:p>
          <a:p>
            <a:pPr>
              <a:lnSpc>
                <a:spcPct val="150000"/>
              </a:lnSpc>
            </a:pPr>
            <a:r>
              <a:rPr lang="en-US" sz="1400" dirty="0" err="1" smtClean="0"/>
              <a:t>ctx.font</a:t>
            </a:r>
            <a:r>
              <a:rPr lang="en-US" sz="1400" dirty="0" smtClean="0"/>
              <a:t> = "20px Arial";</a:t>
            </a:r>
          </a:p>
          <a:p>
            <a:pPr>
              <a:lnSpc>
                <a:spcPct val="150000"/>
              </a:lnSpc>
            </a:pPr>
            <a:r>
              <a:rPr lang="en-US" sz="1400" dirty="0" err="1" smtClean="0"/>
              <a:t>ctx.strokeText</a:t>
            </a:r>
            <a:r>
              <a:rPr lang="en-US" sz="1400" dirty="0" smtClean="0"/>
              <a:t>("Hello World",10,50);</a:t>
            </a:r>
            <a:endParaRPr lang="en-US" sz="14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703557"/>
            <a:ext cx="2181224" cy="68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5"/>
          <p:cNvSpPr txBox="1">
            <a:spLocks/>
          </p:cNvSpPr>
          <p:nvPr/>
        </p:nvSpPr>
        <p:spPr>
          <a:xfrm>
            <a:off x="440140" y="529494"/>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Drawing a Text</a:t>
            </a:r>
            <a:endParaRPr lang="en-US" sz="2800" dirty="0">
              <a:latin typeface="+mn-lt"/>
            </a:endParaRPr>
          </a:p>
        </p:txBody>
      </p:sp>
    </p:spTree>
    <p:extLst>
      <p:ext uri="{BB962C8B-B14F-4D97-AF65-F5344CB8AC3E}">
        <p14:creationId xmlns:p14="http://schemas.microsoft.com/office/powerpoint/2010/main" val="20967767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71600"/>
            <a:ext cx="8382000" cy="1723549"/>
          </a:xfrm>
          <a:prstGeom prst="rect">
            <a:avLst/>
          </a:prstGeom>
          <a:noFill/>
        </p:spPr>
        <p:txBody>
          <a:bodyPr wrap="square" rtlCol="0">
            <a:spAutoFit/>
          </a:bodyPr>
          <a:lstStyle/>
          <a:p>
            <a:pPr marL="285750" indent="-285750">
              <a:lnSpc>
                <a:spcPct val="200000"/>
              </a:lnSpc>
              <a:buClr>
                <a:srgbClr val="0066A1"/>
              </a:buClr>
              <a:buFont typeface="Lucida Sans Unicode" panose="020B0602030504020204" pitchFamily="34" charset="0"/>
              <a:buChar char="▶"/>
              <a:defRPr/>
            </a:pPr>
            <a:r>
              <a:rPr lang="en-US" sz="1400" dirty="0"/>
              <a:t>SVG stands for Scalable Vector Graphics which is used to draw graphics on the web.</a:t>
            </a:r>
          </a:p>
          <a:p>
            <a:pPr marL="285750" indent="-285750">
              <a:lnSpc>
                <a:spcPct val="200000"/>
              </a:lnSpc>
              <a:buClr>
                <a:srgbClr val="0066A1"/>
              </a:buClr>
              <a:buFont typeface="Lucida Sans Unicode" panose="020B0602030504020204" pitchFamily="34" charset="0"/>
              <a:buChar char="▶"/>
              <a:defRPr/>
            </a:pPr>
            <a:r>
              <a:rPr lang="en-US" sz="1400" dirty="0"/>
              <a:t>&lt;svg&gt; element is a container for SVG graphics.</a:t>
            </a:r>
          </a:p>
          <a:p>
            <a:pPr marL="285750" indent="-285750">
              <a:lnSpc>
                <a:spcPct val="200000"/>
              </a:lnSpc>
              <a:buClr>
                <a:srgbClr val="0066A1"/>
              </a:buClr>
              <a:buFont typeface="Lucida Sans Unicode" panose="020B0602030504020204" pitchFamily="34" charset="0"/>
              <a:buChar char="▶"/>
              <a:defRPr/>
            </a:pPr>
            <a:r>
              <a:rPr lang="en-US" sz="1400" dirty="0"/>
              <a:t>SVG has several methods for drawing boxes, circles, text, and graphic images</a:t>
            </a:r>
            <a:endParaRPr lang="en-US" sz="1400" dirty="0">
              <a:solidFill>
                <a:srgbClr val="000000"/>
              </a:solidFill>
            </a:endParaRPr>
          </a:p>
          <a:p>
            <a:pPr marL="1200150" lvl="2" indent="-285750" algn="just">
              <a:lnSpc>
                <a:spcPct val="200000"/>
              </a:lnSpc>
              <a:buClr>
                <a:srgbClr val="0066A1"/>
              </a:buClr>
              <a:buFont typeface="Lucida Sans Unicode" panose="020B0602030504020204" pitchFamily="34" charset="0"/>
              <a:buChar char="▶"/>
            </a:pPr>
            <a:endParaRPr lang="en-US" altLang="en-US" sz="1100" b="1" dirty="0">
              <a:solidFill>
                <a:prstClr val="black"/>
              </a:solidFill>
            </a:endParaRPr>
          </a:p>
        </p:txBody>
      </p:sp>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SVG</a:t>
            </a:r>
            <a:endParaRPr lang="en-US" sz="2800" dirty="0">
              <a:latin typeface="+mn-lt"/>
            </a:endParaRPr>
          </a:p>
        </p:txBody>
      </p:sp>
    </p:spTree>
    <p:extLst>
      <p:ext uri="{BB962C8B-B14F-4D97-AF65-F5344CB8AC3E}">
        <p14:creationId xmlns:p14="http://schemas.microsoft.com/office/powerpoint/2010/main" val="2540651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Difference between Canvas and SVG</a:t>
            </a:r>
            <a:endParaRPr lang="en-US" sz="28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036745327"/>
              </p:ext>
            </p:extLst>
          </p:nvPr>
        </p:nvGraphicFramePr>
        <p:xfrm>
          <a:off x="533400" y="1447800"/>
          <a:ext cx="6388100" cy="4419600"/>
        </p:xfrm>
        <a:graphic>
          <a:graphicData uri="http://schemas.openxmlformats.org/drawingml/2006/table">
            <a:tbl>
              <a:tblPr firstRow="1" bandRow="1">
                <a:tableStyleId>{5C22544A-7EE6-4342-B048-85BDC9FD1C3A}</a:tableStyleId>
              </a:tblPr>
              <a:tblGrid>
                <a:gridCol w="3194050">
                  <a:extLst>
                    <a:ext uri="{9D8B030D-6E8A-4147-A177-3AD203B41FA5}">
                      <a16:colId xmlns:a16="http://schemas.microsoft.com/office/drawing/2014/main" xmlns="" val="20000"/>
                    </a:ext>
                  </a:extLst>
                </a:gridCol>
                <a:gridCol w="3194050">
                  <a:extLst>
                    <a:ext uri="{9D8B030D-6E8A-4147-A177-3AD203B41FA5}">
                      <a16:colId xmlns:a16="http://schemas.microsoft.com/office/drawing/2014/main" xmlns="" val="20001"/>
                    </a:ext>
                  </a:extLst>
                </a:gridCol>
              </a:tblGrid>
              <a:tr h="345430">
                <a:tc>
                  <a:txBody>
                    <a:bodyPr/>
                    <a:lstStyle/>
                    <a:p>
                      <a:pPr algn="ctr"/>
                      <a:r>
                        <a:rPr lang="en-US" sz="1400" dirty="0" smtClean="0"/>
                        <a:t>Canvas</a:t>
                      </a:r>
                      <a:endParaRPr lang="en-US" sz="1400" dirty="0"/>
                    </a:p>
                  </a:txBody>
                  <a:tcPr marL="91445" marR="91445" marT="45722" marB="45722"/>
                </a:tc>
                <a:tc>
                  <a:txBody>
                    <a:bodyPr/>
                    <a:lstStyle/>
                    <a:p>
                      <a:pPr algn="ctr"/>
                      <a:r>
                        <a:rPr lang="en-US" sz="1400" dirty="0" smtClean="0"/>
                        <a:t>SVG</a:t>
                      </a:r>
                      <a:endParaRPr lang="en-US" sz="1400" dirty="0"/>
                    </a:p>
                  </a:txBody>
                  <a:tcPr marL="91445" marR="91445" marT="45722" marB="45722"/>
                </a:tc>
                <a:extLst>
                  <a:ext uri="{0D108BD9-81ED-4DB2-BD59-A6C34878D82A}">
                    <a16:rowId xmlns:a16="http://schemas.microsoft.com/office/drawing/2014/main" xmlns="" val="10000"/>
                  </a:ext>
                </a:extLst>
              </a:tr>
              <a:tr h="316645">
                <a:tc>
                  <a:txBody>
                    <a:bodyPr/>
                    <a:lstStyle/>
                    <a:p>
                      <a:r>
                        <a:rPr lang="en-US" sz="1400" dirty="0" smtClean="0"/>
                        <a:t>Resolution dependent</a:t>
                      </a:r>
                      <a:endParaRPr lang="en-US" sz="1400" dirty="0"/>
                    </a:p>
                  </a:txBody>
                  <a:tcPr marL="91445" marR="91445" marT="45722" marB="45722"/>
                </a:tc>
                <a:tc>
                  <a:txBody>
                    <a:bodyPr/>
                    <a:lstStyle/>
                    <a:p>
                      <a:r>
                        <a:rPr lang="en-US" sz="1400" dirty="0" smtClean="0"/>
                        <a:t>Resolution</a:t>
                      </a:r>
                      <a:r>
                        <a:rPr lang="en-US" sz="1400" baseline="0" dirty="0" smtClean="0"/>
                        <a:t> independent</a:t>
                      </a:r>
                      <a:endParaRPr lang="en-US" sz="1400" dirty="0"/>
                    </a:p>
                  </a:txBody>
                  <a:tcPr marL="91445" marR="91445" marT="45722" marB="45722"/>
                </a:tc>
                <a:extLst>
                  <a:ext uri="{0D108BD9-81ED-4DB2-BD59-A6C34878D82A}">
                    <a16:rowId xmlns:a16="http://schemas.microsoft.com/office/drawing/2014/main" xmlns="" val="10001"/>
                  </a:ext>
                </a:extLst>
              </a:tr>
              <a:tr h="316645">
                <a:tc>
                  <a:txBody>
                    <a:bodyPr/>
                    <a:lstStyle/>
                    <a:p>
                      <a:r>
                        <a:rPr lang="en-US" sz="1400" dirty="0" smtClean="0"/>
                        <a:t>2D graphics with</a:t>
                      </a:r>
                      <a:r>
                        <a:rPr lang="en-US" sz="1400" baseline="0" dirty="0" smtClean="0"/>
                        <a:t> javascript</a:t>
                      </a:r>
                      <a:endParaRPr lang="en-US" sz="1400" dirty="0"/>
                    </a:p>
                  </a:txBody>
                  <a:tcPr marL="91445" marR="91445" marT="45722" marB="45722"/>
                </a:tc>
                <a:tc>
                  <a:txBody>
                    <a:bodyPr/>
                    <a:lstStyle/>
                    <a:p>
                      <a:r>
                        <a:rPr lang="en-US" sz="1400" dirty="0" smtClean="0"/>
                        <a:t>2D graphics in XML</a:t>
                      </a:r>
                      <a:endParaRPr lang="en-US" sz="1400" dirty="0"/>
                    </a:p>
                  </a:txBody>
                  <a:tcPr marL="91445" marR="91445" marT="45722" marB="45722"/>
                </a:tc>
                <a:extLst>
                  <a:ext uri="{0D108BD9-81ED-4DB2-BD59-A6C34878D82A}">
                    <a16:rowId xmlns:a16="http://schemas.microsoft.com/office/drawing/2014/main" xmlns="" val="10002"/>
                  </a:ext>
                </a:extLst>
              </a:tr>
              <a:tr h="316645">
                <a:tc>
                  <a:txBody>
                    <a:bodyPr/>
                    <a:lstStyle/>
                    <a:p>
                      <a:r>
                        <a:rPr lang="en-US" sz="1400" dirty="0" smtClean="0"/>
                        <a:t>No support for event</a:t>
                      </a:r>
                      <a:r>
                        <a:rPr lang="en-US" sz="1400" baseline="0" dirty="0" smtClean="0"/>
                        <a:t> handlers</a:t>
                      </a:r>
                      <a:endParaRPr lang="en-US" sz="1400" dirty="0"/>
                    </a:p>
                  </a:txBody>
                  <a:tcPr marL="91445" marR="91445" marT="45722" marB="45722"/>
                </a:tc>
                <a:tc>
                  <a:txBody>
                    <a:bodyPr/>
                    <a:lstStyle/>
                    <a:p>
                      <a:r>
                        <a:rPr lang="en-US" sz="1400" dirty="0" smtClean="0"/>
                        <a:t>Support for</a:t>
                      </a:r>
                      <a:r>
                        <a:rPr lang="en-US" sz="1400" baseline="0" dirty="0" smtClean="0"/>
                        <a:t> event handlers</a:t>
                      </a:r>
                      <a:endParaRPr lang="en-US" sz="1400" dirty="0"/>
                    </a:p>
                  </a:txBody>
                  <a:tcPr marL="91445" marR="91445" marT="45722" marB="45722"/>
                </a:tc>
                <a:extLst>
                  <a:ext uri="{0D108BD9-81ED-4DB2-BD59-A6C34878D82A}">
                    <a16:rowId xmlns:a16="http://schemas.microsoft.com/office/drawing/2014/main" xmlns="" val="10003"/>
                  </a:ext>
                </a:extLst>
              </a:tr>
              <a:tr h="546932">
                <a:tc>
                  <a:txBody>
                    <a:bodyPr/>
                    <a:lstStyle/>
                    <a:p>
                      <a:r>
                        <a:rPr lang="en-US" sz="1400" dirty="0" smtClean="0"/>
                        <a:t>Poor text rendering</a:t>
                      </a:r>
                      <a:r>
                        <a:rPr lang="en-US" sz="1400" baseline="0" dirty="0" smtClean="0"/>
                        <a:t> capabilities</a:t>
                      </a:r>
                      <a:endParaRPr lang="en-US" sz="1400" dirty="0"/>
                    </a:p>
                  </a:txBody>
                  <a:tcPr marL="91445" marR="91445" marT="45722" marB="45722"/>
                </a:tc>
                <a:tc>
                  <a:txBody>
                    <a:bodyPr/>
                    <a:lstStyle/>
                    <a:p>
                      <a:r>
                        <a:rPr lang="en-US" sz="1400" dirty="0" smtClean="0"/>
                        <a:t>Best</a:t>
                      </a:r>
                      <a:r>
                        <a:rPr lang="en-US" sz="1400" baseline="0" dirty="0" smtClean="0"/>
                        <a:t> suited for applications with large rendering areas</a:t>
                      </a:r>
                      <a:endParaRPr lang="en-US" sz="1400" dirty="0"/>
                    </a:p>
                  </a:txBody>
                  <a:tcPr marL="91445" marR="91445" marT="45722" marB="45722"/>
                </a:tc>
                <a:extLst>
                  <a:ext uri="{0D108BD9-81ED-4DB2-BD59-A6C34878D82A}">
                    <a16:rowId xmlns:a16="http://schemas.microsoft.com/office/drawing/2014/main" xmlns="" val="10004"/>
                  </a:ext>
                </a:extLst>
              </a:tr>
              <a:tr h="546932">
                <a:tc>
                  <a:txBody>
                    <a:bodyPr/>
                    <a:lstStyle/>
                    <a:p>
                      <a:r>
                        <a:rPr lang="en-US" sz="1400" dirty="0" smtClean="0"/>
                        <a:t>Well suited for</a:t>
                      </a:r>
                      <a:r>
                        <a:rPr lang="en-US" sz="1400" baseline="0" dirty="0" smtClean="0"/>
                        <a:t> graphic-intensive games</a:t>
                      </a:r>
                      <a:endParaRPr lang="en-US" sz="1400" dirty="0"/>
                    </a:p>
                  </a:txBody>
                  <a:tcPr marL="91445" marR="91445" marT="45722" marB="45722"/>
                </a:tc>
                <a:tc>
                  <a:txBody>
                    <a:bodyPr/>
                    <a:lstStyle/>
                    <a:p>
                      <a:r>
                        <a:rPr lang="en-US" sz="1400" dirty="0" smtClean="0"/>
                        <a:t>Not suited</a:t>
                      </a:r>
                      <a:r>
                        <a:rPr lang="en-US" sz="1400" baseline="0" dirty="0" smtClean="0"/>
                        <a:t> for game applications</a:t>
                      </a:r>
                      <a:endParaRPr lang="en-US" sz="1400" dirty="0"/>
                    </a:p>
                  </a:txBody>
                  <a:tcPr marL="91445" marR="91445" marT="45722" marB="45722"/>
                </a:tc>
                <a:extLst>
                  <a:ext uri="{0D108BD9-81ED-4DB2-BD59-A6C34878D82A}">
                    <a16:rowId xmlns:a16="http://schemas.microsoft.com/office/drawing/2014/main" xmlns="" val="10005"/>
                  </a:ext>
                </a:extLst>
              </a:tr>
              <a:tr h="546932">
                <a:tc>
                  <a:txBody>
                    <a:bodyPr/>
                    <a:lstStyle/>
                    <a:p>
                      <a:r>
                        <a:rPr lang="en-US" sz="1400" dirty="0" smtClean="0"/>
                        <a:t>Raster based (composed of pixel)</a:t>
                      </a:r>
                      <a:endParaRPr lang="en-US" sz="1400" dirty="0"/>
                    </a:p>
                  </a:txBody>
                  <a:tcPr marL="91445" marR="91445" marT="45722" marB="45722"/>
                </a:tc>
                <a:tc>
                  <a:txBody>
                    <a:bodyPr/>
                    <a:lstStyle/>
                    <a:p>
                      <a:r>
                        <a:rPr lang="en-US" sz="1400" dirty="0" smtClean="0"/>
                        <a:t>Vector based (composed of shapes)</a:t>
                      </a:r>
                      <a:endParaRPr lang="en-US" sz="1400" dirty="0"/>
                    </a:p>
                  </a:txBody>
                  <a:tcPr marL="91445" marR="91445" marT="45722" marB="45722"/>
                </a:tc>
                <a:extLst>
                  <a:ext uri="{0D108BD9-81ED-4DB2-BD59-A6C34878D82A}">
                    <a16:rowId xmlns:a16="http://schemas.microsoft.com/office/drawing/2014/main" xmlns="" val="10006"/>
                  </a:ext>
                </a:extLst>
              </a:tr>
              <a:tr h="475933">
                <a:tc>
                  <a:txBody>
                    <a:bodyPr/>
                    <a:lstStyle/>
                    <a:p>
                      <a:r>
                        <a:rPr lang="en-US" sz="1400" dirty="0" smtClean="0"/>
                        <a:t>Modified through script only</a:t>
                      </a:r>
                      <a:endParaRPr lang="en-US" sz="1400" dirty="0"/>
                    </a:p>
                  </a:txBody>
                  <a:tcPr marL="91445" marR="91445" marT="45722" marB="45722"/>
                </a:tc>
                <a:tc>
                  <a:txBody>
                    <a:bodyPr/>
                    <a:lstStyle/>
                    <a:p>
                      <a:r>
                        <a:rPr lang="en-US" sz="1400" dirty="0" smtClean="0"/>
                        <a:t>Modified through script and CSS</a:t>
                      </a:r>
                      <a:endParaRPr lang="en-US" sz="1400" dirty="0"/>
                    </a:p>
                  </a:txBody>
                  <a:tcPr marL="91445" marR="91445" marT="45722" marB="45722"/>
                </a:tc>
                <a:extLst>
                  <a:ext uri="{0D108BD9-81ED-4DB2-BD59-A6C34878D82A}">
                    <a16:rowId xmlns:a16="http://schemas.microsoft.com/office/drawing/2014/main" xmlns="" val="10007"/>
                  </a:ext>
                </a:extLst>
              </a:tr>
              <a:tr h="1007506">
                <a:tc>
                  <a:txBody>
                    <a:bodyPr/>
                    <a:lstStyle/>
                    <a:p>
                      <a:r>
                        <a:rPr lang="en-US" sz="1400" dirty="0" smtClean="0"/>
                        <a:t>Single HTML element similar to &lt;img&gt; in behavior</a:t>
                      </a:r>
                      <a:endParaRPr lang="en-US" sz="1400" dirty="0"/>
                    </a:p>
                  </a:txBody>
                  <a:tcPr marL="91445" marR="91445"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Multiple graphical elements, which become the part of the DOM</a:t>
                      </a:r>
                      <a:endParaRPr lang="en-US" sz="1400" dirty="0"/>
                    </a:p>
                  </a:txBody>
                  <a:tcPr marL="91445" marR="91445" marT="45722" marB="45722"/>
                </a:tc>
                <a:extLst>
                  <a:ext uri="{0D108BD9-81ED-4DB2-BD59-A6C34878D82A}">
                    <a16:rowId xmlns:a16="http://schemas.microsoft.com/office/drawing/2014/main" xmlns="" val="10008"/>
                  </a:ext>
                </a:extLst>
              </a:tr>
            </a:tbl>
          </a:graphicData>
        </a:graphic>
      </p:graphicFrame>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447800"/>
            <a:ext cx="1836737" cy="136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452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0" y="3276600"/>
            <a:ext cx="5771876" cy="419099"/>
          </a:xfrm>
        </p:spPr>
        <p:txBody>
          <a:bodyPr/>
          <a:lstStyle/>
          <a:p>
            <a:pPr lvl="1"/>
            <a:r>
              <a:rPr lang="en-GB" dirty="0" smtClean="0"/>
              <a:t>Web Storage</a:t>
            </a:r>
            <a:endParaRPr lang="en-GB" dirty="0"/>
          </a:p>
        </p:txBody>
      </p:sp>
    </p:spTree>
    <p:extLst>
      <p:ext uri="{BB962C8B-B14F-4D97-AF65-F5344CB8AC3E}">
        <p14:creationId xmlns:p14="http://schemas.microsoft.com/office/powerpoint/2010/main" val="1461479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71600"/>
            <a:ext cx="8382000" cy="4081117"/>
          </a:xfrm>
          <a:prstGeom prst="rect">
            <a:avLst/>
          </a:prstGeom>
          <a:noFill/>
        </p:spPr>
        <p:txBody>
          <a:bodyPr wrap="square" rtlCol="0">
            <a:spAutoFit/>
          </a:bodyPr>
          <a:lstStyle/>
          <a:p>
            <a:pPr lvl="0" defTabSz="969963" fontAlgn="base">
              <a:lnSpc>
                <a:spcPct val="150000"/>
              </a:lnSpc>
              <a:spcBef>
                <a:spcPct val="20000"/>
              </a:spcBef>
              <a:spcAft>
                <a:spcPct val="0"/>
              </a:spcAft>
              <a:buSzPct val="125000"/>
              <a:defRPr/>
            </a:pPr>
            <a:r>
              <a:rPr lang="en-US" sz="1600" b="1" kern="0" dirty="0">
                <a:solidFill>
                  <a:srgbClr val="000000"/>
                </a:solidFill>
              </a:rPr>
              <a:t>Web Storage</a:t>
            </a:r>
          </a:p>
          <a:p>
            <a:pPr marL="285750"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rPr>
              <a:t>Web pages can store data locally within </a:t>
            </a:r>
            <a:r>
              <a:rPr lang="en-US" sz="1400" kern="0" dirty="0" smtClean="0">
                <a:solidFill>
                  <a:srgbClr val="000000"/>
                </a:solidFill>
              </a:rPr>
              <a:t>the  </a:t>
            </a:r>
            <a:r>
              <a:rPr lang="en-US" sz="1400" kern="0" dirty="0">
                <a:solidFill>
                  <a:srgbClr val="000000"/>
                </a:solidFill>
              </a:rPr>
              <a:t>user's browser.</a:t>
            </a:r>
          </a:p>
          <a:p>
            <a:pPr marL="285750"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rPr>
              <a:t>Is more secure and faster. </a:t>
            </a:r>
          </a:p>
          <a:p>
            <a:pPr marL="285750"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rPr>
              <a:t>The data is not included with every </a:t>
            </a:r>
            <a:r>
              <a:rPr lang="en-US" sz="1400" kern="0" dirty="0" smtClean="0">
                <a:solidFill>
                  <a:srgbClr val="000000"/>
                </a:solidFill>
              </a:rPr>
              <a:t>server  </a:t>
            </a:r>
            <a:r>
              <a:rPr lang="en-US" sz="1400" kern="0" dirty="0">
                <a:solidFill>
                  <a:srgbClr val="000000"/>
                </a:solidFill>
              </a:rPr>
              <a:t>request, but used ONLY when asked for.</a:t>
            </a:r>
          </a:p>
          <a:p>
            <a:pPr marL="285750"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rPr>
              <a:t>Possible to store large amounts of data, without affecting the website's performance.</a:t>
            </a:r>
          </a:p>
          <a:p>
            <a:pPr marL="285750"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rPr>
              <a:t>Storage items are available on the entire domain.</a:t>
            </a:r>
          </a:p>
          <a:p>
            <a:pPr marL="285750"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rPr>
              <a:t>Two categories of Storage:</a:t>
            </a:r>
          </a:p>
          <a:p>
            <a:pPr marL="747713" lvl="1" indent="-285750" defTabSz="969963" eaLnBrk="0" fontAlgn="base" hangingPunct="0">
              <a:lnSpc>
                <a:spcPct val="150000"/>
              </a:lnSpc>
              <a:spcBef>
                <a:spcPct val="20000"/>
              </a:spcBef>
              <a:spcAft>
                <a:spcPct val="0"/>
              </a:spcAft>
              <a:buClr>
                <a:srgbClr val="0066A1"/>
              </a:buClr>
              <a:buFont typeface="Wingdings" panose="05000000000000000000" pitchFamily="2" charset="2"/>
              <a:buChar char="§"/>
              <a:defRPr/>
            </a:pPr>
            <a:r>
              <a:rPr lang="en-US" sz="1400" b="1" kern="0" dirty="0">
                <a:solidFill>
                  <a:srgbClr val="000000"/>
                </a:solidFill>
              </a:rPr>
              <a:t>Local Storage </a:t>
            </a:r>
            <a:r>
              <a:rPr lang="en-US" sz="1400" kern="0" dirty="0">
                <a:solidFill>
                  <a:srgbClr val="000000"/>
                </a:solidFill>
              </a:rPr>
              <a:t>- stores data with no expiration date</a:t>
            </a:r>
          </a:p>
          <a:p>
            <a:pPr marL="747713" lvl="1" indent="-285750" defTabSz="969963" eaLnBrk="0" fontAlgn="base" hangingPunct="0">
              <a:lnSpc>
                <a:spcPct val="150000"/>
              </a:lnSpc>
              <a:spcBef>
                <a:spcPct val="20000"/>
              </a:spcBef>
              <a:spcAft>
                <a:spcPct val="0"/>
              </a:spcAft>
              <a:buClr>
                <a:srgbClr val="0066A1"/>
              </a:buClr>
              <a:buFont typeface="Wingdings" panose="05000000000000000000" pitchFamily="2" charset="2"/>
              <a:buChar char="§"/>
              <a:defRPr/>
            </a:pPr>
            <a:r>
              <a:rPr lang="en-US" sz="1400" b="1" kern="0" dirty="0">
                <a:solidFill>
                  <a:srgbClr val="000000"/>
                </a:solidFill>
              </a:rPr>
              <a:t>Session Storage </a:t>
            </a:r>
            <a:r>
              <a:rPr lang="en-US" sz="1400" kern="0" dirty="0">
                <a:solidFill>
                  <a:srgbClr val="000000"/>
                </a:solidFill>
              </a:rPr>
              <a:t>- stores data for one session.</a:t>
            </a:r>
          </a:p>
          <a:p>
            <a:pPr marL="285750" indent="-285750" defTabSz="969963" eaLnBrk="0" fontAlgn="base" hangingPunct="0">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rPr>
              <a:t>Data saved as key/value pairs.</a:t>
            </a:r>
          </a:p>
          <a:p>
            <a:pPr marL="1200150" lvl="2" indent="-285750" algn="just">
              <a:lnSpc>
                <a:spcPct val="150000"/>
              </a:lnSpc>
              <a:buClr>
                <a:srgbClr val="0066A1"/>
              </a:buClr>
              <a:buFont typeface="Lucida Sans Unicode" panose="020B0602030504020204" pitchFamily="34" charset="0"/>
              <a:buChar char="▶"/>
            </a:pPr>
            <a:endParaRPr lang="en-US" altLang="en-US" sz="1400" b="1" dirty="0">
              <a:solidFill>
                <a:prstClr val="black"/>
              </a:solidFill>
            </a:endParaRPr>
          </a:p>
        </p:txBody>
      </p:sp>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Web Storage</a:t>
            </a:r>
            <a:endParaRPr lang="en-US" sz="2800" dirty="0">
              <a:latin typeface="+mn-lt"/>
            </a:endParaRPr>
          </a:p>
        </p:txBody>
      </p:sp>
      <p:pic>
        <p:nvPicPr>
          <p:cNvPr id="4" name="Picture 11" descr="webStor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5948" y="3962400"/>
            <a:ext cx="2747031"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3672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71600"/>
            <a:ext cx="8382000" cy="2099036"/>
          </a:xfrm>
          <a:prstGeom prst="rect">
            <a:avLst/>
          </a:prstGeom>
          <a:noFill/>
        </p:spPr>
        <p:txBody>
          <a:bodyPr wrap="square" rtlCol="0">
            <a:spAutoFit/>
          </a:bodyPr>
          <a:lstStyle/>
          <a:p>
            <a:pPr marL="285750" indent="-285750">
              <a:lnSpc>
                <a:spcPct val="200000"/>
              </a:lnSpc>
              <a:buClr>
                <a:srgbClr val="0066A1"/>
              </a:buClr>
              <a:buFont typeface="Lucida Sans Unicode" panose="020B0602030504020204" pitchFamily="34" charset="0"/>
              <a:buChar char="▶"/>
              <a:defRPr/>
            </a:pPr>
            <a:r>
              <a:rPr lang="en-US" sz="1400" dirty="0"/>
              <a:t>Local Storage provides a persistent data store of up to 5MB</a:t>
            </a:r>
            <a:r>
              <a:rPr lang="en-US" sz="1400" dirty="0" smtClean="0"/>
              <a:t>.</a:t>
            </a:r>
          </a:p>
          <a:p>
            <a:pPr marL="285750" indent="-285750">
              <a:lnSpc>
                <a:spcPct val="200000"/>
              </a:lnSpc>
              <a:buClr>
                <a:srgbClr val="0066A1"/>
              </a:buClr>
              <a:buFont typeface="Lucida Sans Unicode" panose="020B0602030504020204" pitchFamily="34" charset="0"/>
              <a:buChar char="▶"/>
              <a:defRPr/>
            </a:pPr>
            <a:r>
              <a:rPr lang="en-US" sz="1400" dirty="0" smtClean="0"/>
              <a:t>Each </a:t>
            </a:r>
            <a:r>
              <a:rPr lang="en-US" sz="1400" dirty="0"/>
              <a:t>browser will have its own, individual 5MB store.</a:t>
            </a:r>
          </a:p>
          <a:p>
            <a:pPr marL="285750" indent="-285750">
              <a:lnSpc>
                <a:spcPct val="200000"/>
              </a:lnSpc>
              <a:buClr>
                <a:srgbClr val="0066A1"/>
              </a:buClr>
              <a:buFont typeface="Lucida Sans Unicode" panose="020B0602030504020204" pitchFamily="34" charset="0"/>
              <a:buChar char="▶"/>
              <a:defRPr/>
            </a:pPr>
            <a:r>
              <a:rPr lang="en-US" sz="1400" dirty="0"/>
              <a:t>Secure as data is not shared between browsers.</a:t>
            </a:r>
          </a:p>
          <a:p>
            <a:pPr marL="285750" indent="-285750">
              <a:lnSpc>
                <a:spcPct val="200000"/>
              </a:lnSpc>
              <a:buClr>
                <a:srgbClr val="0066A1"/>
              </a:buClr>
              <a:buFont typeface="Lucida Sans Unicode" panose="020B0602030504020204" pitchFamily="34" charset="0"/>
              <a:buChar char="▶"/>
              <a:defRPr/>
            </a:pPr>
            <a:r>
              <a:rPr lang="en-US" sz="1400" dirty="0"/>
              <a:t>Is available through the localStorage object</a:t>
            </a:r>
          </a:p>
          <a:p>
            <a:pPr marL="1200150" lvl="2" indent="-285750" algn="just">
              <a:lnSpc>
                <a:spcPct val="200000"/>
              </a:lnSpc>
              <a:buClr>
                <a:srgbClr val="0066A1"/>
              </a:buClr>
              <a:buFont typeface="Lucida Sans Unicode" panose="020B0602030504020204" pitchFamily="34" charset="0"/>
              <a:buChar char="▶"/>
            </a:pPr>
            <a:endParaRPr lang="en-US" altLang="en-US" sz="1100" b="1" dirty="0">
              <a:solidFill>
                <a:prstClr val="black"/>
              </a:solidFill>
            </a:endParaRPr>
          </a:p>
        </p:txBody>
      </p:sp>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Local Storage</a:t>
            </a:r>
            <a:endParaRPr lang="en-US" sz="2800" dirty="0">
              <a:latin typeface="+mn-lt"/>
            </a:endParaRPr>
          </a:p>
        </p:txBody>
      </p:sp>
      <p:pic>
        <p:nvPicPr>
          <p:cNvPr id="5" name="Picture 11" descr="webStor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74741"/>
            <a:ext cx="43640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314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8338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46" y="1371600"/>
            <a:ext cx="7391400" cy="2160591"/>
          </a:xfrm>
          <a:prstGeom prst="rect">
            <a:avLst/>
          </a:prstGeom>
          <a:noFill/>
        </p:spPr>
        <p:txBody>
          <a:bodyPr wrap="square" rtlCol="0">
            <a:spAutoFit/>
          </a:bodyPr>
          <a:lstStyle/>
          <a:p>
            <a:pPr marL="688975" lvl="1"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latin typeface="Arial"/>
              </a:rPr>
              <a:t>Stores the data for only one session. </a:t>
            </a:r>
          </a:p>
          <a:p>
            <a:pPr marL="688975" lvl="1"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latin typeface="Arial"/>
              </a:rPr>
              <a:t>The data is deleted when the user closes the browser window.</a:t>
            </a:r>
          </a:p>
          <a:p>
            <a:pPr marL="688975" lvl="1"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latin typeface="Arial"/>
              </a:rPr>
              <a:t>Session Storage, we have a separate data store for </a:t>
            </a:r>
            <a:r>
              <a:rPr lang="en-US" sz="1400" i="1" kern="0" dirty="0">
                <a:solidFill>
                  <a:srgbClr val="000000"/>
                </a:solidFill>
                <a:latin typeface="Arial"/>
              </a:rPr>
              <a:t>each</a:t>
            </a:r>
            <a:r>
              <a:rPr lang="en-US" sz="1400" kern="0" dirty="0">
                <a:solidFill>
                  <a:srgbClr val="000000"/>
                </a:solidFill>
                <a:latin typeface="Arial"/>
              </a:rPr>
              <a:t> window or tab that’s open. </a:t>
            </a:r>
          </a:p>
          <a:p>
            <a:pPr marL="688975" lvl="1" indent="-285750" defTabSz="969963" fontAlgn="base">
              <a:lnSpc>
                <a:spcPct val="150000"/>
              </a:lnSpc>
              <a:spcBef>
                <a:spcPct val="20000"/>
              </a:spcBef>
              <a:spcAft>
                <a:spcPct val="0"/>
              </a:spcAft>
              <a:buClr>
                <a:srgbClr val="0066A1"/>
              </a:buClr>
              <a:buFont typeface="Lucida Sans Unicode" panose="020B0602030504020204" pitchFamily="34" charset="0"/>
              <a:buChar char="▶"/>
              <a:defRPr/>
            </a:pPr>
            <a:r>
              <a:rPr lang="en-US" sz="1400" kern="0" dirty="0">
                <a:solidFill>
                  <a:srgbClr val="000000"/>
                </a:solidFill>
                <a:latin typeface="Arial"/>
              </a:rPr>
              <a:t>Is available through the sessionStorage object</a:t>
            </a:r>
          </a:p>
          <a:p>
            <a:pPr marL="285750" indent="-285750" algn="just">
              <a:lnSpc>
                <a:spcPct val="150000"/>
              </a:lnSpc>
              <a:buClr>
                <a:srgbClr val="0066A1"/>
              </a:buClr>
              <a:buFont typeface="Lucida Sans Unicode" panose="020B0602030504020204" pitchFamily="34" charset="0"/>
              <a:buChar char="▶"/>
            </a:pPr>
            <a:endParaRPr lang="en-US" altLang="en-US" sz="1400" b="1" dirty="0">
              <a:solidFill>
                <a:prstClr val="black"/>
              </a:solidFill>
            </a:endParaRPr>
          </a:p>
        </p:txBody>
      </p:sp>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Session Storage</a:t>
            </a:r>
            <a:endParaRPr lang="en-US" sz="2800" dirty="0">
              <a:latin typeface="+mn-lt"/>
            </a:endParaRPr>
          </a:p>
        </p:txBody>
      </p:sp>
      <p:pic>
        <p:nvPicPr>
          <p:cNvPr id="5" name="Picture 11" descr="webStor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977" y="3270383"/>
            <a:ext cx="2069835" cy="206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Callout 9"/>
          <p:cNvSpPr>
            <a:spLocks noChangeArrowheads="1"/>
          </p:cNvSpPr>
          <p:nvPr/>
        </p:nvSpPr>
        <p:spPr bwMode="auto">
          <a:xfrm>
            <a:off x="4114800" y="2667001"/>
            <a:ext cx="4648200" cy="3276599"/>
          </a:xfrm>
          <a:prstGeom prst="wedgeEllipseCallout">
            <a:avLst>
              <a:gd name="adj1" fmla="val -73125"/>
              <a:gd name="adj2" fmla="val -11569"/>
            </a:avLst>
          </a:prstGeom>
          <a:solidFill>
            <a:schemeClr val="accent1"/>
          </a:solidFill>
          <a:ln w="12700" algn="ctr">
            <a:solidFill>
              <a:schemeClr val="tx1"/>
            </a:solidFill>
            <a:round/>
            <a:headEnd/>
            <a:tailEnd/>
          </a:ln>
        </p:spPr>
        <p:txBody>
          <a:bodyPr/>
          <a:lstStyle>
            <a:lvl1pPr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pPr marL="0" lvl="3" algn="just" eaLnBrk="1" hangingPunct="1">
              <a:defRPr/>
            </a:pPr>
            <a:r>
              <a:rPr lang="en-US" sz="1200" b="0" dirty="0" smtClean="0">
                <a:solidFill>
                  <a:schemeClr val="bg1"/>
                </a:solidFill>
                <a:latin typeface="+mn-lt"/>
              </a:rPr>
              <a:t>Session Storage solves a problem that’s plagued  with cookies: </a:t>
            </a:r>
          </a:p>
          <a:p>
            <a:pPr marL="0" lvl="3" algn="just" eaLnBrk="1" hangingPunct="1">
              <a:defRPr/>
            </a:pPr>
            <a:endParaRPr lang="en-US" sz="1200" b="0" dirty="0" smtClean="0">
              <a:solidFill>
                <a:schemeClr val="bg1"/>
              </a:solidFill>
              <a:latin typeface="+mn-lt"/>
            </a:endParaRPr>
          </a:p>
          <a:p>
            <a:pPr marL="0" lvl="3" algn="just" eaLnBrk="1" hangingPunct="1">
              <a:defRPr/>
            </a:pPr>
            <a:r>
              <a:rPr lang="en-US" sz="1200" b="0" dirty="0" smtClean="0">
                <a:solidFill>
                  <a:schemeClr val="bg1"/>
                </a:solidFill>
                <a:latin typeface="+mn-lt"/>
              </a:rPr>
              <a:t>Assume that you’re shopping for plane tickets online, and you have multiple windows open to try and find the best deal. Even though you have multiple windows open, if the site is using cookies to track your orders, the cookies are all shared across the multiple windows. This could result in accidentally purchasing the same ticket twice.</a:t>
            </a:r>
          </a:p>
          <a:p>
            <a:pPr algn="just" eaLnBrk="1" hangingPunct="1">
              <a:defRPr/>
            </a:pPr>
            <a:endParaRPr lang="en-US" sz="1200" b="0" dirty="0" smtClean="0">
              <a:solidFill>
                <a:schemeClr val="bg1"/>
              </a:solidFill>
              <a:latin typeface="Kristen ITC" panose="03050502040202030202" pitchFamily="66" charset="0"/>
            </a:endParaRPr>
          </a:p>
        </p:txBody>
      </p:sp>
    </p:spTree>
    <p:extLst>
      <p:ext uri="{BB962C8B-B14F-4D97-AF65-F5344CB8AC3E}">
        <p14:creationId xmlns:p14="http://schemas.microsoft.com/office/powerpoint/2010/main" val="1003762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371600"/>
            <a:ext cx="8382000" cy="5167568"/>
          </a:xfrm>
          <a:prstGeom prst="rect">
            <a:avLst/>
          </a:prstGeom>
          <a:noFill/>
        </p:spPr>
        <p:txBody>
          <a:bodyPr wrap="square" rtlCol="0">
            <a:spAutoFit/>
          </a:bodyPr>
          <a:lstStyle/>
          <a:p>
            <a:pPr lvl="0" defTabSz="969963" fontAlgn="base">
              <a:lnSpc>
                <a:spcPct val="150000"/>
              </a:lnSpc>
              <a:spcBef>
                <a:spcPct val="20000"/>
              </a:spcBef>
              <a:spcAft>
                <a:spcPct val="0"/>
              </a:spcAft>
              <a:buSzPct val="125000"/>
              <a:defRPr/>
            </a:pPr>
            <a:r>
              <a:rPr lang="en-US" sz="1600" b="1" kern="0" dirty="0">
                <a:solidFill>
                  <a:srgbClr val="000000"/>
                </a:solidFill>
              </a:rPr>
              <a:t>Can localStorage replace Cookies</a:t>
            </a:r>
            <a:r>
              <a:rPr lang="en-US" sz="1600" b="1" kern="0" dirty="0" smtClean="0">
                <a:solidFill>
                  <a:srgbClr val="000000"/>
                </a:solidFill>
              </a:rPr>
              <a:t>?</a:t>
            </a:r>
          </a:p>
          <a:p>
            <a:pPr lvl="0" defTabSz="969963" fontAlgn="base">
              <a:lnSpc>
                <a:spcPct val="150000"/>
              </a:lnSpc>
              <a:spcBef>
                <a:spcPct val="20000"/>
              </a:spcBef>
              <a:spcAft>
                <a:spcPct val="0"/>
              </a:spcAft>
              <a:buSzPct val="125000"/>
              <a:defRPr/>
            </a:pPr>
            <a:endParaRPr lang="en-US" sz="1600" b="1" kern="0" dirty="0">
              <a:solidFill>
                <a:srgbClr val="000000"/>
              </a:solidFill>
            </a:endParaRPr>
          </a:p>
          <a:p>
            <a:pPr algn="just" defTabSz="969963" fontAlgn="base">
              <a:lnSpc>
                <a:spcPct val="150000"/>
              </a:lnSpc>
              <a:spcBef>
                <a:spcPct val="20000"/>
              </a:spcBef>
              <a:spcAft>
                <a:spcPct val="0"/>
              </a:spcAft>
              <a:buSzPct val="125000"/>
              <a:defRPr/>
            </a:pPr>
            <a:r>
              <a:rPr lang="en-US" sz="1600" dirty="0">
                <a:solidFill>
                  <a:schemeClr val="tx2">
                    <a:lumMod val="90000"/>
                    <a:lumOff val="10000"/>
                  </a:schemeClr>
                </a:solidFill>
                <a:ea typeface="BatangChe" pitchFamily="49" charset="-127"/>
              </a:rPr>
              <a:t>No, Cookies and local storage really serve difference purposes. Cookies are primarily for reading server-side, local storage can only be read client-side. </a:t>
            </a:r>
          </a:p>
          <a:p>
            <a:pPr lvl="0" algn="just" defTabSz="969963" fontAlgn="base">
              <a:lnSpc>
                <a:spcPct val="150000"/>
              </a:lnSpc>
              <a:spcBef>
                <a:spcPct val="20000"/>
              </a:spcBef>
              <a:spcAft>
                <a:spcPct val="0"/>
              </a:spcAft>
              <a:buSzPct val="125000"/>
              <a:defRPr/>
            </a:pPr>
            <a:endParaRPr lang="en-US" sz="1600" kern="0" dirty="0" smtClean="0">
              <a:solidFill>
                <a:srgbClr val="000000"/>
              </a:solidFill>
            </a:endParaRPr>
          </a:p>
          <a:p>
            <a:pPr algn="just">
              <a:buFont typeface="Wingdings" panose="05000000000000000000" pitchFamily="2" charset="2"/>
              <a:buNone/>
              <a:defRPr/>
            </a:pPr>
            <a:r>
              <a:rPr lang="en-US" sz="1600" dirty="0">
                <a:solidFill>
                  <a:schemeClr val="tx2">
                    <a:lumMod val="90000"/>
                    <a:lumOff val="10000"/>
                  </a:schemeClr>
                </a:solidFill>
                <a:ea typeface="BatangChe" pitchFamily="49" charset="-127"/>
              </a:rPr>
              <a:t>So depending upon the needs:</a:t>
            </a:r>
          </a:p>
          <a:p>
            <a:pPr algn="just">
              <a:buFont typeface="Wingdings" panose="05000000000000000000" pitchFamily="2" charset="2"/>
              <a:buNone/>
              <a:defRPr/>
            </a:pPr>
            <a:r>
              <a:rPr lang="en-US" sz="1600" dirty="0">
                <a:solidFill>
                  <a:schemeClr val="tx2">
                    <a:lumMod val="90000"/>
                    <a:lumOff val="10000"/>
                  </a:schemeClr>
                </a:solidFill>
                <a:ea typeface="BatangChe" pitchFamily="49" charset="-127"/>
              </a:rPr>
              <a:t>	If it's your client (your JavaScript), then by all means switch. You're wasting bandwidth by sending all the data in each HTTP header.</a:t>
            </a:r>
          </a:p>
          <a:p>
            <a:pPr algn="just">
              <a:buFont typeface="Wingdings" panose="05000000000000000000" pitchFamily="2" charset="2"/>
              <a:buNone/>
              <a:defRPr/>
            </a:pPr>
            <a:endParaRPr lang="en-US" sz="1600" dirty="0">
              <a:solidFill>
                <a:schemeClr val="tx2">
                  <a:lumMod val="90000"/>
                  <a:lumOff val="10000"/>
                </a:schemeClr>
              </a:solidFill>
              <a:ea typeface="BatangChe" pitchFamily="49" charset="-127"/>
            </a:endParaRPr>
          </a:p>
          <a:p>
            <a:pPr algn="just">
              <a:buFont typeface="Wingdings" panose="05000000000000000000" pitchFamily="2" charset="2"/>
              <a:buNone/>
              <a:defRPr/>
            </a:pPr>
            <a:r>
              <a:rPr lang="en-US" sz="1600" dirty="0">
                <a:solidFill>
                  <a:schemeClr val="tx2">
                    <a:lumMod val="90000"/>
                    <a:lumOff val="10000"/>
                  </a:schemeClr>
                </a:solidFill>
                <a:ea typeface="BatangChe" pitchFamily="49" charset="-127"/>
              </a:rPr>
              <a:t>	If it's your server, local storage isn't so useful because you'd have to forward the data along somehow (with Ajax or hidden form fields or something). This might be okay if the server only needs a small subset of the total data for each request.</a:t>
            </a:r>
          </a:p>
          <a:p>
            <a:pPr lvl="0" defTabSz="969963" fontAlgn="base">
              <a:lnSpc>
                <a:spcPct val="150000"/>
              </a:lnSpc>
              <a:spcBef>
                <a:spcPct val="20000"/>
              </a:spcBef>
              <a:spcAft>
                <a:spcPct val="0"/>
              </a:spcAft>
              <a:buSzPct val="125000"/>
              <a:defRPr/>
            </a:pPr>
            <a:r>
              <a:rPr lang="en-US" sz="1600" b="1" kern="0" dirty="0">
                <a:solidFill>
                  <a:srgbClr val="000000"/>
                </a:solidFill>
              </a:rPr>
              <a:t/>
            </a:r>
            <a:br>
              <a:rPr lang="en-US" sz="1600" b="1" kern="0" dirty="0">
                <a:solidFill>
                  <a:srgbClr val="000000"/>
                </a:solidFill>
              </a:rPr>
            </a:br>
            <a:endParaRPr lang="en-US" sz="1600" b="1" kern="0" dirty="0">
              <a:solidFill>
                <a:srgbClr val="000000"/>
              </a:solidFill>
            </a:endParaRPr>
          </a:p>
          <a:p>
            <a:pPr marL="1200150" lvl="2" indent="-285750" algn="just">
              <a:lnSpc>
                <a:spcPct val="150000"/>
              </a:lnSpc>
              <a:buClr>
                <a:srgbClr val="0066A1"/>
              </a:buClr>
              <a:buFont typeface="Lucida Sans Unicode" panose="020B0602030504020204" pitchFamily="34" charset="0"/>
              <a:buChar char="▶"/>
            </a:pPr>
            <a:endParaRPr lang="en-US" altLang="en-US" sz="1400" b="1" dirty="0">
              <a:solidFill>
                <a:prstClr val="black"/>
              </a:solidFill>
            </a:endParaRPr>
          </a:p>
        </p:txBody>
      </p:sp>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Test Your Memory</a:t>
            </a:r>
            <a:endParaRPr lang="en-US" sz="2800" dirty="0">
              <a:latin typeface="+mn-lt"/>
            </a:endParaRPr>
          </a:p>
        </p:txBody>
      </p:sp>
    </p:spTree>
    <p:extLst>
      <p:ext uri="{BB962C8B-B14F-4D97-AF65-F5344CB8AC3E}">
        <p14:creationId xmlns:p14="http://schemas.microsoft.com/office/powerpoint/2010/main" val="263046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24200" y="3581400"/>
            <a:ext cx="5771876" cy="495299"/>
          </a:xfrm>
        </p:spPr>
        <p:txBody>
          <a:bodyPr/>
          <a:lstStyle/>
          <a:p>
            <a:pPr lvl="1"/>
            <a:r>
              <a:rPr lang="en-GB" dirty="0" smtClean="0"/>
              <a:t>Web Workers</a:t>
            </a:r>
            <a:endParaRPr lang="en-GB" dirty="0"/>
          </a:p>
        </p:txBody>
      </p:sp>
    </p:spTree>
    <p:extLst>
      <p:ext uri="{BB962C8B-B14F-4D97-AF65-F5344CB8AC3E}">
        <p14:creationId xmlns:p14="http://schemas.microsoft.com/office/powerpoint/2010/main" val="3294443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640" y="466200"/>
            <a:ext cx="8675239" cy="567203"/>
          </a:xfrm>
        </p:spPr>
        <p:txBody>
          <a:bodyPr/>
          <a:lstStyle/>
          <a:p>
            <a:r>
              <a:rPr lang="en-US" sz="2800" dirty="0" smtClean="0"/>
              <a:t>What is HTML5?</a:t>
            </a:r>
            <a:endParaRPr lang="en-US" sz="2800" dirty="0"/>
          </a:p>
        </p:txBody>
      </p:sp>
      <p:sp>
        <p:nvSpPr>
          <p:cNvPr id="2" name="TextBox 1"/>
          <p:cNvSpPr txBox="1"/>
          <p:nvPr/>
        </p:nvSpPr>
        <p:spPr>
          <a:xfrm>
            <a:off x="-76200" y="1295400"/>
            <a:ext cx="8610600" cy="3323987"/>
          </a:xfrm>
          <a:prstGeom prst="rect">
            <a:avLst/>
          </a:prstGeom>
          <a:noFill/>
        </p:spPr>
        <p:txBody>
          <a:bodyPr wrap="square" rtlCol="0">
            <a:spAutoFit/>
          </a:bodyPr>
          <a:lstStyle/>
          <a:p>
            <a:pPr marL="742950" lvl="1" indent="-285750" algn="just">
              <a:lnSpc>
                <a:spcPct val="150000"/>
              </a:lnSpc>
              <a:buClr>
                <a:srgbClr val="0066A1"/>
              </a:buClr>
              <a:buFont typeface="Lucida Sans Unicode" panose="020B0602030504020204" pitchFamily="34" charset="0"/>
              <a:buChar char="▶"/>
            </a:pPr>
            <a:r>
              <a:rPr lang="en-US" altLang="en-US" sz="1400" dirty="0" smtClean="0"/>
              <a:t>HTML5 is a markup language for structuring and presenting content for the World Wide Web (WWW).</a:t>
            </a:r>
          </a:p>
          <a:p>
            <a:pPr marL="742950" lvl="1" indent="-285750" algn="just">
              <a:lnSpc>
                <a:spcPct val="150000"/>
              </a:lnSpc>
              <a:buClr>
                <a:srgbClr val="0066A1"/>
              </a:buClr>
              <a:buFont typeface="Lucida Sans Unicode" panose="020B0602030504020204" pitchFamily="34" charset="0"/>
              <a:buChar char="▶"/>
            </a:pPr>
            <a:endParaRPr lang="en-US" altLang="en-US" sz="1400" dirty="0" smtClean="0"/>
          </a:p>
          <a:p>
            <a:pPr marL="742950" lvl="1" indent="-285750" algn="just">
              <a:lnSpc>
                <a:spcPct val="150000"/>
              </a:lnSpc>
              <a:buClr>
                <a:srgbClr val="0066A1"/>
              </a:buClr>
              <a:buFont typeface="Lucida Sans Unicode" panose="020B0602030504020204" pitchFamily="34" charset="0"/>
              <a:buChar char="▶"/>
            </a:pPr>
            <a:r>
              <a:rPr lang="en-US" altLang="en-US" sz="1400" dirty="0" smtClean="0"/>
              <a:t>HTML5 is a W3C specification that defines the fifth major revision of the Hypertext Markup Language (HTML).</a:t>
            </a:r>
          </a:p>
          <a:p>
            <a:pPr marL="742950" lvl="1" indent="-285750" algn="just">
              <a:lnSpc>
                <a:spcPct val="150000"/>
              </a:lnSpc>
              <a:buClr>
                <a:srgbClr val="0066A1"/>
              </a:buClr>
              <a:buFont typeface="Lucida Sans Unicode" panose="020B0602030504020204" pitchFamily="34" charset="0"/>
              <a:buChar char="▶"/>
            </a:pPr>
            <a:endParaRPr lang="en-US" altLang="en-US" sz="1400" dirty="0" smtClean="0"/>
          </a:p>
          <a:p>
            <a:pPr marL="742950" lvl="1" indent="-285750" algn="just">
              <a:lnSpc>
                <a:spcPct val="150000"/>
              </a:lnSpc>
              <a:buClr>
                <a:srgbClr val="0066A1"/>
              </a:buClr>
              <a:buFont typeface="Lucida Sans Unicode" panose="020B0602030504020204" pitchFamily="34" charset="0"/>
              <a:buChar char="▶"/>
            </a:pPr>
            <a:r>
              <a:rPr lang="en-US" altLang="en-US" sz="1400" dirty="0" smtClean="0"/>
              <a:t>Using HTML5 you can build </a:t>
            </a:r>
            <a:r>
              <a:rPr lang="en-US" altLang="en-US" sz="1400" b="1" dirty="0" smtClean="0"/>
              <a:t>Responsive Web Design (RWD).</a:t>
            </a:r>
          </a:p>
          <a:p>
            <a:pPr marL="742950" lvl="1" indent="-285750" algn="just">
              <a:lnSpc>
                <a:spcPct val="150000"/>
              </a:lnSpc>
              <a:buClr>
                <a:srgbClr val="0066A1"/>
              </a:buClr>
              <a:buFont typeface="Lucida Sans Unicode" panose="020B0602030504020204" pitchFamily="34" charset="0"/>
              <a:buChar char="▶"/>
            </a:pPr>
            <a:endParaRPr lang="en-US" altLang="en-US" sz="1400" b="1" dirty="0" smtClean="0"/>
          </a:p>
          <a:p>
            <a:pPr marL="742950" lvl="1" indent="-285750" algn="just">
              <a:lnSpc>
                <a:spcPct val="150000"/>
              </a:lnSpc>
              <a:buClr>
                <a:srgbClr val="0066A1"/>
              </a:buClr>
              <a:buFont typeface="Lucida Sans Unicode" panose="020B0602030504020204" pitchFamily="34" charset="0"/>
              <a:buChar char="▶"/>
            </a:pPr>
            <a:r>
              <a:rPr lang="en-US" altLang="en-US" sz="1400" dirty="0" smtClean="0"/>
              <a:t>HTML 5 is a combination of</a:t>
            </a:r>
            <a:r>
              <a:rPr lang="en-US" altLang="en-US" sz="1400" dirty="0"/>
              <a:t> </a:t>
            </a:r>
            <a:r>
              <a:rPr lang="en-US" altLang="en-US" sz="1400" dirty="0" smtClean="0"/>
              <a:t>HTML,CSS and JS</a:t>
            </a:r>
          </a:p>
          <a:p>
            <a:pPr marL="285750" indent="-285750" algn="just">
              <a:lnSpc>
                <a:spcPct val="150000"/>
              </a:lnSpc>
              <a:buClr>
                <a:srgbClr val="0066A1"/>
              </a:buClr>
              <a:buFont typeface="Lucida Sans Unicode" panose="020B0602030504020204" pitchFamily="34" charset="0"/>
              <a:buChar char="▶"/>
            </a:pPr>
            <a:endParaRPr lang="en-US" sz="1400" dirty="0">
              <a:solidFill>
                <a:prstClr val="black"/>
              </a:solidFill>
            </a:endParaRPr>
          </a:p>
        </p:txBody>
      </p:sp>
      <p:pic>
        <p:nvPicPr>
          <p:cNvPr id="4" name="Picture 2" descr="C:\Users\JS5027377\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318" y="1905000"/>
            <a:ext cx="1457325"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63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Web Workers</a:t>
            </a:r>
            <a:endParaRPr lang="en-US" sz="2800" dirty="0">
              <a:latin typeface="+mn-lt"/>
            </a:endParaRPr>
          </a:p>
        </p:txBody>
      </p:sp>
      <p:sp>
        <p:nvSpPr>
          <p:cNvPr id="8" name="Content Placeholder 3"/>
          <p:cNvSpPr txBox="1">
            <a:spLocks/>
          </p:cNvSpPr>
          <p:nvPr/>
        </p:nvSpPr>
        <p:spPr>
          <a:xfrm>
            <a:off x="293239" y="1447800"/>
            <a:ext cx="8686800" cy="4960937"/>
          </a:xfrm>
          <a:prstGeom prst="rect">
            <a:avLst/>
          </a:prstGeom>
        </p:spPr>
        <p:txBody>
          <a:bodyPr/>
          <a:lst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50000"/>
              </a:lnSpc>
              <a:buFont typeface="Lucida Sans Unicode" panose="020B0602030504020204" pitchFamily="34" charset="0"/>
              <a:buChar char="▶"/>
              <a:defRPr/>
            </a:pPr>
            <a:r>
              <a:rPr lang="en-US" dirty="0" smtClean="0"/>
              <a:t>Defines an API for spawning background scripts </a:t>
            </a:r>
          </a:p>
          <a:p>
            <a:pPr lvl="1" algn="just">
              <a:lnSpc>
                <a:spcPct val="150000"/>
              </a:lnSpc>
              <a:buFont typeface="Lucida Sans Unicode" panose="020B0602030504020204" pitchFamily="34" charset="0"/>
              <a:buChar char="▶"/>
              <a:defRPr/>
            </a:pPr>
            <a:r>
              <a:rPr lang="en-US" dirty="0" smtClean="0"/>
              <a:t>Allows to fire up long-running scripts to handle computationally intensive tasks, but without blocking the UI or other scripts to handle user interactions.</a:t>
            </a:r>
          </a:p>
          <a:p>
            <a:pPr lvl="1" algn="just">
              <a:lnSpc>
                <a:spcPct val="150000"/>
              </a:lnSpc>
              <a:buFont typeface="Lucida Sans Unicode" panose="020B0602030504020204" pitchFamily="34" charset="0"/>
              <a:buChar char="▶"/>
              <a:defRPr/>
            </a:pPr>
            <a:r>
              <a:rPr lang="en-US" dirty="0" smtClean="0"/>
              <a:t>Web Workers run in an isolated thread. As a result, the code that they execute needs to be contained in a separate file</a:t>
            </a:r>
          </a:p>
          <a:p>
            <a:pPr lvl="3">
              <a:defRPr/>
            </a:pPr>
            <a:endParaRPr lang="en-US" dirty="0" smtClean="0"/>
          </a:p>
          <a:p>
            <a:pPr lvl="3">
              <a:defRPr/>
            </a:pPr>
            <a:endParaRPr lang="en-US" dirty="0" smtClean="0"/>
          </a:p>
          <a:p>
            <a:pPr lvl="1">
              <a:defRPr/>
            </a:pPr>
            <a:endParaRPr lang="en-US" dirty="0" smtClean="0"/>
          </a:p>
          <a:p>
            <a:pPr lvl="2">
              <a:defRPr/>
            </a:pPr>
            <a:endParaRPr lang="en-US" dirty="0" smtClean="0"/>
          </a:p>
          <a:p>
            <a:pPr lvl="2">
              <a:defRPr/>
            </a:pPr>
            <a:endParaRPr lang="en-US" dirty="0" smtClean="0"/>
          </a:p>
          <a:p>
            <a:pPr lvl="4">
              <a:defRPr/>
            </a:pPr>
            <a:endParaRPr lang="en-US" dirty="0" smtClean="0"/>
          </a:p>
          <a:p>
            <a:pPr lvl="2">
              <a:buFontTx/>
              <a:buNone/>
              <a:defRPr/>
            </a:pPr>
            <a:r>
              <a:rPr lang="en-US" sz="2000" b="1" dirty="0" smtClean="0">
                <a:effectLst>
                  <a:outerShdw blurRad="38100" dist="38100" dir="2700000" algn="tl">
                    <a:srgbClr val="000000">
                      <a:alpha val="43137"/>
                    </a:srgbClr>
                  </a:outerShdw>
                </a:effectLst>
              </a:rPr>
              <a:t>            </a:t>
            </a:r>
          </a:p>
          <a:p>
            <a:pPr lvl="2">
              <a:buFontTx/>
              <a:buNone/>
              <a:defRPr/>
            </a:pPr>
            <a:r>
              <a:rPr lang="en-US" sz="2000" b="1" dirty="0" smtClean="0">
                <a:solidFill>
                  <a:srgbClr val="0070C0"/>
                </a:solidFill>
                <a:effectLst>
                  <a:outerShdw blurRad="38100" dist="38100" dir="2700000" algn="tl">
                    <a:srgbClr val="000000">
                      <a:alpha val="43137"/>
                    </a:srgbClr>
                  </a:outerShdw>
                </a:effectLst>
              </a:rPr>
              <a:t>		</a:t>
            </a:r>
            <a:endParaRPr lang="en-US" sz="2000" dirty="0" smtClean="0">
              <a:solidFill>
                <a:srgbClr val="0070C0"/>
              </a:solidFill>
              <a:effectLst>
                <a:outerShdw blurRad="38100" dist="38100" dir="2700000" algn="tl">
                  <a:srgbClr val="000000">
                    <a:alpha val="43137"/>
                  </a:srgbClr>
                </a:outerShdw>
              </a:effectLst>
            </a:endParaRPr>
          </a:p>
          <a:p>
            <a:pPr lvl="2">
              <a:defRPr/>
            </a:pPr>
            <a:endParaRPr lang="en-US" dirty="0" smtClean="0"/>
          </a:p>
          <a:p>
            <a:pPr lvl="4">
              <a:defRPr/>
            </a:pPr>
            <a:endParaRPr lang="en-US" dirty="0" smtClean="0"/>
          </a:p>
          <a:p>
            <a:pPr lvl="3">
              <a:defRPr/>
            </a:pPr>
            <a:endParaRPr lang="en-US" dirty="0" smtClean="0"/>
          </a:p>
          <a:p>
            <a:pPr lvl="3">
              <a:defRPr/>
            </a:pPr>
            <a:endParaRPr lang="en-US" dirty="0" smtClean="0"/>
          </a:p>
          <a:p>
            <a:pPr lvl="3">
              <a:defRPr/>
            </a:pPr>
            <a:endParaRPr lang="en-US" dirty="0" smtClean="0"/>
          </a:p>
          <a:p>
            <a:pPr lvl="3">
              <a:defRPr/>
            </a:pPr>
            <a:endParaRPr lang="en-US" dirty="0" smtClean="0"/>
          </a:p>
          <a:p>
            <a:pPr lvl="3">
              <a:defRPr/>
            </a:pPr>
            <a:endParaRPr lang="en-US" dirty="0" smtClean="0"/>
          </a:p>
          <a:p>
            <a:pPr lvl="2">
              <a:defRPr/>
            </a:pPr>
            <a:endParaRPr lang="en-US" dirty="0" smtClean="0"/>
          </a:p>
          <a:p>
            <a:pPr lvl="1">
              <a:defRPr/>
            </a:pPr>
            <a:endParaRPr lang="en-US" dirty="0" smtClean="0"/>
          </a:p>
          <a:p>
            <a:pPr>
              <a:defRPr/>
            </a:pPr>
            <a:endParaRPr lang="en-US" dirty="0" smtClean="0"/>
          </a:p>
        </p:txBody>
      </p:sp>
      <p:pic>
        <p:nvPicPr>
          <p:cNvPr id="9" name="Picture 11" descr="webStor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30353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Callout 9"/>
          <p:cNvSpPr>
            <a:spLocks noChangeArrowheads="1"/>
          </p:cNvSpPr>
          <p:nvPr/>
        </p:nvSpPr>
        <p:spPr bwMode="auto">
          <a:xfrm>
            <a:off x="4800600" y="3219450"/>
            <a:ext cx="3657600" cy="2590800"/>
          </a:xfrm>
          <a:prstGeom prst="wedgeEllipseCallout">
            <a:avLst>
              <a:gd name="adj1" fmla="val -83597"/>
              <a:gd name="adj2" fmla="val 24565"/>
            </a:avLst>
          </a:prstGeom>
          <a:solidFill>
            <a:schemeClr val="accent1"/>
          </a:solidFill>
          <a:ln w="12700" algn="ctr">
            <a:solidFill>
              <a:schemeClr val="tx1"/>
            </a:solidFill>
            <a:round/>
            <a:headEnd/>
            <a:tailEnd/>
          </a:ln>
        </p:spPr>
        <p:txBody>
          <a:bodyPr/>
          <a:lstStyle>
            <a:lvl1pPr marL="342900" indent="-342900"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pPr marL="0" lvl="3" eaLnBrk="1" hangingPunct="1">
              <a:defRPr/>
            </a:pPr>
            <a:r>
              <a:rPr lang="en-US" sz="1200" dirty="0" smtClean="0">
                <a:solidFill>
                  <a:schemeClr val="bg1"/>
                </a:solidFill>
                <a:latin typeface="+mn-lt"/>
              </a:rPr>
              <a:t>Making JavaScript multi-threaded would require a lot of architectural changes, so Web Workers offers a way around this, enabling the language to be extended so that it can appear to be multi-threaded in certain cases.</a:t>
            </a:r>
          </a:p>
        </p:txBody>
      </p:sp>
    </p:spTree>
    <p:extLst>
      <p:ext uri="{BB962C8B-B14F-4D97-AF65-F5344CB8AC3E}">
        <p14:creationId xmlns:p14="http://schemas.microsoft.com/office/powerpoint/2010/main" val="3728746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95600" y="3352800"/>
            <a:ext cx="5771876" cy="495299"/>
          </a:xfrm>
        </p:spPr>
        <p:txBody>
          <a:bodyPr/>
          <a:lstStyle/>
          <a:p>
            <a:pPr lvl="1"/>
            <a:r>
              <a:rPr lang="en-GB" dirty="0" smtClean="0"/>
              <a:t>Drag and Drop</a:t>
            </a:r>
            <a:endParaRPr lang="en-GB" dirty="0"/>
          </a:p>
        </p:txBody>
      </p:sp>
    </p:spTree>
    <p:extLst>
      <p:ext uri="{BB962C8B-B14F-4D97-AF65-F5344CB8AC3E}">
        <p14:creationId xmlns:p14="http://schemas.microsoft.com/office/powerpoint/2010/main" val="8624753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Drag n Drop</a:t>
            </a:r>
            <a:endParaRPr lang="en-US" sz="2800" dirty="0">
              <a:latin typeface="+mn-lt"/>
            </a:endParaRPr>
          </a:p>
        </p:txBody>
      </p:sp>
      <p:sp>
        <p:nvSpPr>
          <p:cNvPr id="8" name="Content Placeholder 3"/>
          <p:cNvSpPr txBox="1">
            <a:spLocks/>
          </p:cNvSpPr>
          <p:nvPr/>
        </p:nvSpPr>
        <p:spPr>
          <a:xfrm>
            <a:off x="293239" y="1447800"/>
            <a:ext cx="8686800" cy="4960937"/>
          </a:xfrm>
          <a:prstGeom prst="rect">
            <a:avLst/>
          </a:prstGeom>
        </p:spPr>
        <p:txBody>
          <a:bodyPr/>
          <a:lst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50000"/>
              </a:lnSpc>
              <a:buFont typeface="Lucida Sans Unicode" panose="020B0602030504020204" pitchFamily="34" charset="0"/>
              <a:buChar char="▶"/>
              <a:defRPr/>
            </a:pPr>
            <a:r>
              <a:rPr lang="en-US" dirty="0"/>
              <a:t>Powerful User Interface concept </a:t>
            </a:r>
          </a:p>
          <a:p>
            <a:pPr lvl="1" algn="just">
              <a:lnSpc>
                <a:spcPct val="150000"/>
              </a:lnSpc>
              <a:buFont typeface="Lucida Sans Unicode" panose="020B0602030504020204" pitchFamily="34" charset="0"/>
              <a:buChar char="▶"/>
              <a:defRPr/>
            </a:pPr>
            <a:r>
              <a:rPr lang="en-US" dirty="0"/>
              <a:t>Provides the ability to natively drag, drop, and transfer data to HTML elements. </a:t>
            </a:r>
          </a:p>
          <a:p>
            <a:pPr lvl="1" algn="just">
              <a:lnSpc>
                <a:spcPct val="150000"/>
              </a:lnSpc>
              <a:buFont typeface="Lucida Sans Unicode" panose="020B0602030504020204" pitchFamily="34" charset="0"/>
              <a:buChar char="▶"/>
              <a:defRPr/>
            </a:pPr>
            <a:r>
              <a:rPr lang="en-US" dirty="0"/>
              <a:t>Drag and Drop (DnD) API provides the support</a:t>
            </a:r>
          </a:p>
          <a:p>
            <a:pPr lvl="3">
              <a:defRPr/>
            </a:pPr>
            <a:endParaRPr lang="en-US" dirty="0" smtClean="0"/>
          </a:p>
          <a:p>
            <a:pPr lvl="3">
              <a:defRPr/>
            </a:pPr>
            <a:endParaRPr lang="en-US" dirty="0" smtClean="0"/>
          </a:p>
          <a:p>
            <a:pPr lvl="1">
              <a:defRPr/>
            </a:pPr>
            <a:endParaRPr lang="en-US" dirty="0" smtClean="0"/>
          </a:p>
          <a:p>
            <a:pPr lvl="2">
              <a:defRPr/>
            </a:pPr>
            <a:endParaRPr lang="en-US" dirty="0" smtClean="0"/>
          </a:p>
          <a:p>
            <a:pPr lvl="2">
              <a:defRPr/>
            </a:pPr>
            <a:endParaRPr lang="en-US" dirty="0" smtClean="0"/>
          </a:p>
          <a:p>
            <a:pPr lvl="4">
              <a:defRPr/>
            </a:pPr>
            <a:endParaRPr lang="en-US" dirty="0" smtClean="0"/>
          </a:p>
          <a:p>
            <a:pPr lvl="2">
              <a:buFontTx/>
              <a:buNone/>
              <a:defRPr/>
            </a:pPr>
            <a:r>
              <a:rPr lang="en-US" sz="2000" b="1" dirty="0" smtClean="0">
                <a:effectLst>
                  <a:outerShdw blurRad="38100" dist="38100" dir="2700000" algn="tl">
                    <a:srgbClr val="000000">
                      <a:alpha val="43137"/>
                    </a:srgbClr>
                  </a:outerShdw>
                </a:effectLst>
              </a:rPr>
              <a:t>            </a:t>
            </a:r>
          </a:p>
          <a:p>
            <a:pPr lvl="2">
              <a:buFontTx/>
              <a:buNone/>
              <a:defRPr/>
            </a:pPr>
            <a:r>
              <a:rPr lang="en-US" sz="2000" b="1" dirty="0" smtClean="0">
                <a:solidFill>
                  <a:srgbClr val="0070C0"/>
                </a:solidFill>
                <a:effectLst>
                  <a:outerShdw blurRad="38100" dist="38100" dir="2700000" algn="tl">
                    <a:srgbClr val="000000">
                      <a:alpha val="43137"/>
                    </a:srgbClr>
                  </a:outerShdw>
                </a:effectLst>
              </a:rPr>
              <a:t>		</a:t>
            </a:r>
            <a:endParaRPr lang="en-US" sz="2000" dirty="0" smtClean="0">
              <a:solidFill>
                <a:srgbClr val="0070C0"/>
              </a:solidFill>
              <a:effectLst>
                <a:outerShdw blurRad="38100" dist="38100" dir="2700000" algn="tl">
                  <a:srgbClr val="000000">
                    <a:alpha val="43137"/>
                  </a:srgbClr>
                </a:outerShdw>
              </a:effectLst>
            </a:endParaRPr>
          </a:p>
          <a:p>
            <a:pPr lvl="2">
              <a:defRPr/>
            </a:pPr>
            <a:endParaRPr lang="en-US" dirty="0" smtClean="0"/>
          </a:p>
          <a:p>
            <a:pPr lvl="4">
              <a:defRPr/>
            </a:pPr>
            <a:endParaRPr lang="en-US" dirty="0" smtClean="0"/>
          </a:p>
          <a:p>
            <a:pPr lvl="3">
              <a:defRPr/>
            </a:pPr>
            <a:endParaRPr lang="en-US" dirty="0" smtClean="0"/>
          </a:p>
          <a:p>
            <a:pPr lvl="3">
              <a:defRPr/>
            </a:pPr>
            <a:endParaRPr lang="en-US" dirty="0" smtClean="0"/>
          </a:p>
          <a:p>
            <a:pPr lvl="3">
              <a:defRPr/>
            </a:pPr>
            <a:endParaRPr lang="en-US" dirty="0" smtClean="0"/>
          </a:p>
          <a:p>
            <a:pPr lvl="3">
              <a:defRPr/>
            </a:pPr>
            <a:endParaRPr lang="en-US" dirty="0" smtClean="0"/>
          </a:p>
          <a:p>
            <a:pPr lvl="3">
              <a:defRPr/>
            </a:pPr>
            <a:endParaRPr lang="en-US" dirty="0" smtClean="0"/>
          </a:p>
          <a:p>
            <a:pPr lvl="2">
              <a:defRPr/>
            </a:pPr>
            <a:endParaRPr lang="en-US" dirty="0" smtClean="0"/>
          </a:p>
          <a:p>
            <a:pPr lvl="1">
              <a:defRPr/>
            </a:pPr>
            <a:endParaRPr lang="en-US" dirty="0" smtClean="0"/>
          </a:p>
          <a:p>
            <a:pPr>
              <a:defRPr/>
            </a:pPr>
            <a:endParaRPr lang="en-US" dirty="0" smtClean="0"/>
          </a:p>
        </p:txBody>
      </p:sp>
      <p:pic>
        <p:nvPicPr>
          <p:cNvPr id="6" name="Picture 11" descr="webStor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6161" y="2174978"/>
            <a:ext cx="22860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400800" y="4021515"/>
            <a:ext cx="1600200" cy="1815882"/>
          </a:xfrm>
          <a:prstGeom prst="rect">
            <a:avLst/>
          </a:prstGeom>
          <a:noFill/>
        </p:spPr>
        <p:txBody>
          <a:bodyPr wrap="square">
            <a:spAutoFit/>
          </a:bodyPr>
          <a:lstStyle/>
          <a:p>
            <a:pPr marL="342900" indent="-342900" eaLnBrk="1" hangingPunct="1">
              <a:buClr>
                <a:srgbClr val="0066A1"/>
              </a:buClr>
              <a:buFont typeface="Wingdings" panose="05000000000000000000" pitchFamily="2" charset="2"/>
              <a:buChar char="§"/>
              <a:defRPr/>
            </a:pPr>
            <a:r>
              <a:rPr lang="en-US" sz="1600" b="0" dirty="0">
                <a:latin typeface="+mn-lt"/>
              </a:rPr>
              <a:t>dragstart</a:t>
            </a:r>
          </a:p>
          <a:p>
            <a:pPr marL="342900" indent="-342900" eaLnBrk="1" hangingPunct="1">
              <a:buClr>
                <a:srgbClr val="0066A1"/>
              </a:buClr>
              <a:buFont typeface="Wingdings" panose="05000000000000000000" pitchFamily="2" charset="2"/>
              <a:buChar char="§"/>
              <a:defRPr/>
            </a:pPr>
            <a:r>
              <a:rPr lang="en-US" sz="1600" b="0" dirty="0">
                <a:latin typeface="+mn-lt"/>
              </a:rPr>
              <a:t>dragenter</a:t>
            </a:r>
          </a:p>
          <a:p>
            <a:pPr marL="342900" indent="-342900" eaLnBrk="1" hangingPunct="1">
              <a:buClr>
                <a:srgbClr val="0066A1"/>
              </a:buClr>
              <a:buFont typeface="Wingdings" panose="05000000000000000000" pitchFamily="2" charset="2"/>
              <a:buChar char="§"/>
              <a:defRPr/>
            </a:pPr>
            <a:r>
              <a:rPr lang="en-US" sz="1600" b="0" dirty="0">
                <a:latin typeface="+mn-lt"/>
              </a:rPr>
              <a:t>dragover</a:t>
            </a:r>
          </a:p>
          <a:p>
            <a:pPr marL="342900" indent="-342900" eaLnBrk="1" hangingPunct="1">
              <a:buClr>
                <a:srgbClr val="0066A1"/>
              </a:buClr>
              <a:buFont typeface="Wingdings" panose="05000000000000000000" pitchFamily="2" charset="2"/>
              <a:buChar char="§"/>
              <a:defRPr/>
            </a:pPr>
            <a:r>
              <a:rPr lang="en-US" sz="1600" b="0" dirty="0">
                <a:latin typeface="+mn-lt"/>
              </a:rPr>
              <a:t>dragleave</a:t>
            </a:r>
          </a:p>
          <a:p>
            <a:pPr marL="342900" indent="-342900" eaLnBrk="1" hangingPunct="1">
              <a:buClr>
                <a:srgbClr val="0066A1"/>
              </a:buClr>
              <a:buFont typeface="Wingdings" panose="05000000000000000000" pitchFamily="2" charset="2"/>
              <a:buChar char="§"/>
              <a:defRPr/>
            </a:pPr>
            <a:r>
              <a:rPr lang="en-US" sz="1600" b="0" dirty="0">
                <a:latin typeface="+mn-lt"/>
              </a:rPr>
              <a:t>drag</a:t>
            </a:r>
          </a:p>
          <a:p>
            <a:pPr marL="342900" indent="-342900" eaLnBrk="1" hangingPunct="1">
              <a:buClr>
                <a:srgbClr val="0066A1"/>
              </a:buClr>
              <a:buFont typeface="Wingdings" panose="05000000000000000000" pitchFamily="2" charset="2"/>
              <a:buChar char="§"/>
              <a:defRPr/>
            </a:pPr>
            <a:r>
              <a:rPr lang="en-US" sz="1600" b="0" dirty="0">
                <a:latin typeface="+mn-lt"/>
              </a:rPr>
              <a:t>drop</a:t>
            </a:r>
          </a:p>
          <a:p>
            <a:pPr marL="342900" indent="-342900" eaLnBrk="1" hangingPunct="1">
              <a:buClr>
                <a:srgbClr val="0066A1"/>
              </a:buClr>
              <a:buFont typeface="Wingdings" panose="05000000000000000000" pitchFamily="2" charset="2"/>
              <a:buChar char="§"/>
              <a:defRPr/>
            </a:pPr>
            <a:r>
              <a:rPr lang="en-US" sz="1600" b="0" dirty="0">
                <a:latin typeface="+mn-lt"/>
              </a:rPr>
              <a:t>dragend</a:t>
            </a:r>
          </a:p>
        </p:txBody>
      </p:sp>
      <p:sp>
        <p:nvSpPr>
          <p:cNvPr id="12" name="Rectangular Callout 11"/>
          <p:cNvSpPr/>
          <p:nvPr/>
        </p:nvSpPr>
        <p:spPr bwMode="auto">
          <a:xfrm>
            <a:off x="685800" y="2856706"/>
            <a:ext cx="5257800" cy="648494"/>
          </a:xfrm>
          <a:prstGeom prst="wedgeRectCallout">
            <a:avLst>
              <a:gd name="adj1" fmla="val -18428"/>
              <a:gd name="adj2" fmla="val 49515"/>
            </a:avLst>
          </a:prstGeom>
          <a:solidFill>
            <a:schemeClr val="accent1"/>
          </a:solidFill>
          <a:ln w="12700" cap="flat" cmpd="sng" algn="ctr">
            <a:solidFill>
              <a:schemeClr val="tx1"/>
            </a:solidFill>
            <a:prstDash val="solid"/>
            <a:round/>
            <a:headEnd type="none" w="med" len="med"/>
            <a:tailEnd type="none" w="med" len="med"/>
          </a:ln>
          <a:effectLst/>
        </p:spPr>
        <p:txBody>
          <a:bodyPr/>
          <a:lstStyle/>
          <a:p>
            <a:pPr>
              <a:defRPr/>
            </a:pPr>
            <a:r>
              <a:rPr lang="en-US" sz="1400" dirty="0">
                <a:solidFill>
                  <a:schemeClr val="bg1"/>
                </a:solidFill>
              </a:rPr>
              <a:t>&lt;div id="boxA" draggable="true" 			ondragstart="returnragStart(event)"&gt; </a:t>
            </a:r>
          </a:p>
        </p:txBody>
      </p:sp>
      <p:sp>
        <p:nvSpPr>
          <p:cNvPr id="13" name="Oval Callout 9"/>
          <p:cNvSpPr>
            <a:spLocks noChangeArrowheads="1"/>
          </p:cNvSpPr>
          <p:nvPr/>
        </p:nvSpPr>
        <p:spPr bwMode="auto">
          <a:xfrm>
            <a:off x="1828800" y="4572000"/>
            <a:ext cx="2590800" cy="1265397"/>
          </a:xfrm>
          <a:prstGeom prst="wedgeEllipseCallout">
            <a:avLst>
              <a:gd name="adj1" fmla="val -3322"/>
              <a:gd name="adj2" fmla="val -157653"/>
            </a:avLst>
          </a:prstGeom>
          <a:solidFill>
            <a:schemeClr val="accent1"/>
          </a:solidFill>
          <a:ln w="12700" algn="ctr">
            <a:solidFill>
              <a:schemeClr val="tx1"/>
            </a:solidFill>
            <a:round/>
            <a:headEnd/>
            <a:tailEnd/>
          </a:ln>
        </p:spPr>
        <p:txBody>
          <a:bodyPr/>
          <a:lstStyle>
            <a:lvl1pPr marL="342900" indent="-342900"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pPr marL="0" lvl="3" eaLnBrk="1" hangingPunct="1">
              <a:defRPr/>
            </a:pPr>
            <a:r>
              <a:rPr lang="en-US" sz="1200" b="0" dirty="0" smtClean="0">
                <a:solidFill>
                  <a:schemeClr val="bg1"/>
                </a:solidFill>
                <a:latin typeface="+mn-lt"/>
              </a:rPr>
              <a:t>To drag an element, you need to set the draggable attribute to true for that element.</a:t>
            </a:r>
          </a:p>
        </p:txBody>
      </p:sp>
    </p:spTree>
    <p:extLst>
      <p:ext uri="{BB962C8B-B14F-4D97-AF65-F5344CB8AC3E}">
        <p14:creationId xmlns:p14="http://schemas.microsoft.com/office/powerpoint/2010/main" val="1167263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0" y="2971800"/>
            <a:ext cx="5771876" cy="457200"/>
          </a:xfrm>
        </p:spPr>
        <p:txBody>
          <a:bodyPr/>
          <a:lstStyle/>
          <a:p>
            <a:pPr lvl="1"/>
            <a:r>
              <a:rPr lang="en-GB" dirty="0" smtClean="0"/>
              <a:t>Geolocation</a:t>
            </a:r>
            <a:endParaRPr lang="en-GB" dirty="0"/>
          </a:p>
        </p:txBody>
      </p:sp>
    </p:spTree>
    <p:extLst>
      <p:ext uri="{BB962C8B-B14F-4D97-AF65-F5344CB8AC3E}">
        <p14:creationId xmlns:p14="http://schemas.microsoft.com/office/powerpoint/2010/main" val="413408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304800" y="516963"/>
            <a:ext cx="8675239" cy="619138"/>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a:lstStyle>
          <a:p>
            <a:pPr>
              <a:lnSpc>
                <a:spcPct val="150000"/>
              </a:lnSpc>
            </a:pPr>
            <a:r>
              <a:rPr lang="en-US" sz="2800" dirty="0" smtClean="0">
                <a:latin typeface="+mn-lt"/>
              </a:rPr>
              <a:t>Geolocation</a:t>
            </a:r>
            <a:endParaRPr lang="en-US" sz="2800" dirty="0">
              <a:latin typeface="+mn-lt"/>
            </a:endParaRPr>
          </a:p>
        </p:txBody>
      </p:sp>
      <p:sp>
        <p:nvSpPr>
          <p:cNvPr id="6" name="Content Placeholder 2"/>
          <p:cNvSpPr txBox="1">
            <a:spLocks/>
          </p:cNvSpPr>
          <p:nvPr/>
        </p:nvSpPr>
        <p:spPr>
          <a:xfrm>
            <a:off x="152400" y="1447800"/>
            <a:ext cx="8991600" cy="3505200"/>
          </a:xfrm>
          <a:prstGeom prst="rect">
            <a:avLst/>
          </a:prstGeom>
        </p:spPr>
        <p:txBody>
          <a:bodyPr/>
          <a:lst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50000"/>
              </a:lnSpc>
              <a:buFont typeface="Lucida Sans Unicode" panose="020B0602030504020204" pitchFamily="34" charset="0"/>
              <a:buChar char="▶"/>
              <a:defRPr/>
            </a:pPr>
            <a:r>
              <a:rPr lang="en-US" dirty="0" smtClean="0"/>
              <a:t>Geolocation API is used to get the geographical position of a user.</a:t>
            </a:r>
          </a:p>
          <a:p>
            <a:pPr lvl="1" algn="just">
              <a:lnSpc>
                <a:spcPct val="150000"/>
              </a:lnSpc>
              <a:buFont typeface="Lucida Sans Unicode" panose="020B0602030504020204" pitchFamily="34" charset="0"/>
              <a:buChar char="▶"/>
              <a:defRPr/>
            </a:pPr>
            <a:r>
              <a:rPr lang="en-US" dirty="0" smtClean="0"/>
              <a:t>Since this can compromise privacy, the position is not available unless the user approves it</a:t>
            </a:r>
          </a:p>
          <a:p>
            <a:pPr lvl="1" algn="just">
              <a:lnSpc>
                <a:spcPct val="150000"/>
              </a:lnSpc>
              <a:buFont typeface="Lucida Sans Unicode" panose="020B0602030504020204" pitchFamily="34" charset="0"/>
              <a:buChar char="▶"/>
              <a:defRPr/>
            </a:pPr>
            <a:r>
              <a:rPr lang="en-US" dirty="0" smtClean="0"/>
              <a:t>getCurrentPosition() - method is used to return the user's position.</a:t>
            </a:r>
          </a:p>
          <a:p>
            <a:pPr lvl="1" algn="just">
              <a:lnSpc>
                <a:spcPct val="150000"/>
              </a:lnSpc>
              <a:buFont typeface="Lucida Sans Unicode" panose="020B0602030504020204" pitchFamily="34" charset="0"/>
              <a:buChar char="▶"/>
              <a:defRPr/>
            </a:pPr>
            <a:r>
              <a:rPr lang="en-US" dirty="0" smtClean="0"/>
              <a:t>watchPosition() - Returns the current position of the user and continues to return updated position as the user moves (like the GPS in a car).</a:t>
            </a:r>
          </a:p>
          <a:p>
            <a:pPr lvl="1" algn="just">
              <a:lnSpc>
                <a:spcPct val="150000"/>
              </a:lnSpc>
              <a:buFont typeface="Lucida Sans Unicode" panose="020B0602030504020204" pitchFamily="34" charset="0"/>
              <a:buChar char="▶"/>
              <a:defRPr/>
            </a:pPr>
            <a:r>
              <a:rPr lang="en-US" dirty="0" smtClean="0"/>
              <a:t>clearWatch() - Stops the watchPosition() method</a:t>
            </a:r>
          </a:p>
          <a:p>
            <a:pPr marL="457200" lvl="1" indent="0" algn="just">
              <a:lnSpc>
                <a:spcPct val="150000"/>
              </a:lnSpc>
              <a:buFont typeface="Wingdings" panose="05000000000000000000" pitchFamily="2" charset="2"/>
              <a:buNone/>
              <a:defRPr/>
            </a:pPr>
            <a:endParaRPr lang="en-US" dirty="0" smtClean="0"/>
          </a:p>
          <a:p>
            <a:pPr marL="0" indent="0" algn="just">
              <a:lnSpc>
                <a:spcPct val="150000"/>
              </a:lnSpc>
              <a:buFont typeface="Wingdings" panose="05000000000000000000" pitchFamily="2" charset="2"/>
              <a:buNone/>
              <a:defRPr/>
            </a:pPr>
            <a:r>
              <a:rPr lang="en-US" i="1" dirty="0" smtClean="0"/>
              <a:t>         </a:t>
            </a:r>
            <a:r>
              <a:rPr lang="en-US" b="1" i="1" dirty="0" smtClean="0"/>
              <a:t>Geolocation is most accurate for devices with GPS, like iPhone</a:t>
            </a:r>
          </a:p>
          <a:p>
            <a:pPr lvl="1" algn="just">
              <a:lnSpc>
                <a:spcPct val="150000"/>
              </a:lnSpc>
              <a:defRPr/>
            </a:pPr>
            <a:endParaRPr lang="en-US" dirty="0" smtClean="0"/>
          </a:p>
          <a:p>
            <a:pPr marL="457200" lvl="1" indent="0" algn="just">
              <a:lnSpc>
                <a:spcPct val="150000"/>
              </a:lnSpc>
              <a:buFont typeface="Wingdings" panose="05000000000000000000" pitchFamily="2" charset="2"/>
              <a:buNone/>
              <a:defRPr/>
            </a:pPr>
            <a:endParaRPr lang="en-US" dirty="0" smtClean="0"/>
          </a:p>
          <a:p>
            <a:pPr lvl="1" algn="just">
              <a:lnSpc>
                <a:spcPct val="150000"/>
              </a:lnSpc>
              <a:defRPr/>
            </a:pPr>
            <a:endParaRPr lang="en-US" dirty="0"/>
          </a:p>
        </p:txBody>
      </p:sp>
      <p:pic>
        <p:nvPicPr>
          <p:cNvPr id="1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572000"/>
            <a:ext cx="1752600" cy="116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4728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070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640" y="466200"/>
            <a:ext cx="8675239" cy="567203"/>
          </a:xfrm>
        </p:spPr>
        <p:txBody>
          <a:bodyPr/>
          <a:lstStyle/>
          <a:p>
            <a:r>
              <a:rPr lang="en-US" sz="2800" dirty="0" smtClean="0"/>
              <a:t>What is HTML5?</a:t>
            </a:r>
            <a:endParaRPr lang="en-US" sz="2800" dirty="0"/>
          </a:p>
        </p:txBody>
      </p:sp>
      <p:sp>
        <p:nvSpPr>
          <p:cNvPr id="5" name="Rectangle 3"/>
          <p:cNvSpPr txBox="1">
            <a:spLocks noChangeArrowheads="1"/>
          </p:cNvSpPr>
          <p:nvPr/>
        </p:nvSpPr>
        <p:spPr>
          <a:xfrm>
            <a:off x="274464" y="1372525"/>
            <a:ext cx="6324600" cy="871597"/>
          </a:xfrm>
          <a:prstGeom prst="rect">
            <a:avLst/>
          </a:prstGeom>
        </p:spPr>
        <p:txBody>
          <a:bodyPr vert="horz" lIns="0" tIns="0" rIns="0" bIns="0" rtlCol="0">
            <a:noAutofit/>
          </a:bodyPr>
          <a:lst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Lucida Sans Unicode" panose="020B0602030504020204" pitchFamily="34" charset="0"/>
              <a:buChar char="▶"/>
            </a:pPr>
            <a:r>
              <a:rPr lang="en-US" dirty="0" smtClean="0"/>
              <a:t>HTML5 is a spec in making web pages</a:t>
            </a:r>
          </a:p>
          <a:p>
            <a:pPr lvl="1">
              <a:buFont typeface="Lucida Sans Unicode" panose="020B0602030504020204" pitchFamily="34" charset="0"/>
              <a:buChar char="▶"/>
            </a:pPr>
            <a:r>
              <a:rPr lang="en-US" dirty="0" smtClean="0"/>
              <a:t>Started at WHATWG – Web Hypertext Application Technology Working Group.</a:t>
            </a:r>
          </a:p>
          <a:p>
            <a:endParaRPr lang="en-US" dirty="0" smtClean="0"/>
          </a:p>
          <a:p>
            <a:endParaRPr lang="en-US" dirty="0" smtClean="0"/>
          </a:p>
          <a:p>
            <a:endParaRPr lang="en-US" dirty="0" smtClean="0"/>
          </a:p>
          <a:p>
            <a:endParaRPr lang="en-US" dirty="0" smtClean="0"/>
          </a:p>
          <a:p>
            <a:pPr lvl="1">
              <a:buFont typeface="Lucida Sans Unicode" panose="020B0602030504020204" pitchFamily="34" charset="0"/>
              <a:buChar char="▶"/>
            </a:pPr>
            <a:endParaRPr lang="en-US" dirty="0" smtClean="0"/>
          </a:p>
          <a:p>
            <a:pPr lvl="1">
              <a:buFont typeface="Lucida Sans Unicode" panose="020B0602030504020204" pitchFamily="34" charset="0"/>
              <a:buChar char="▶"/>
            </a:pPr>
            <a:endParaRPr lang="en-US" dirty="0" smtClean="0"/>
          </a:p>
          <a:p>
            <a:pPr lvl="1">
              <a:buFont typeface="Lucida Sans Unicode" panose="020B0602030504020204" pitchFamily="34" charset="0"/>
              <a:buChar char="▶"/>
            </a:pPr>
            <a:endParaRPr lang="en-US" dirty="0" smtClean="0"/>
          </a:p>
          <a:p>
            <a:pPr lvl="1">
              <a:buFont typeface="Lucida Sans Unicode" panose="020B0602030504020204" pitchFamily="34" charset="0"/>
              <a:buChar char="▶"/>
            </a:pPr>
            <a:endParaRPr lang="en-US" dirty="0"/>
          </a:p>
          <a:p>
            <a:pPr lvl="1">
              <a:buFont typeface="Lucida Sans Unicode" panose="020B0602030504020204" pitchFamily="34" charset="0"/>
              <a:buChar char="▶"/>
            </a:pPr>
            <a:endParaRPr lang="en-US" dirty="0" smtClean="0"/>
          </a:p>
          <a:p>
            <a:pPr lvl="1">
              <a:buFont typeface="Lucida Sans Unicode" panose="020B0602030504020204" pitchFamily="34" charset="0"/>
              <a:buChar char="▶"/>
            </a:pPr>
            <a:endParaRPr lang="en-US" dirty="0"/>
          </a:p>
          <a:p>
            <a:pPr lvl="1">
              <a:buFont typeface="Lucida Sans Unicode" panose="020B0602030504020204" pitchFamily="34" charset="0"/>
              <a:buChar char="▶"/>
            </a:pPr>
            <a:r>
              <a:rPr lang="en-US" dirty="0" smtClean="0"/>
              <a:t>HTML5 is a suite of tools for:</a:t>
            </a:r>
          </a:p>
          <a:p>
            <a:pPr lvl="2">
              <a:buFont typeface="Wingdings" panose="05000000000000000000" pitchFamily="2" charset="2"/>
              <a:buChar char="§"/>
            </a:pPr>
            <a:r>
              <a:rPr lang="en-US" dirty="0" smtClean="0"/>
              <a:t>Markup (HTML 5)</a:t>
            </a:r>
          </a:p>
          <a:p>
            <a:pPr lvl="2">
              <a:buFont typeface="Wingdings" panose="05000000000000000000" pitchFamily="2" charset="2"/>
              <a:buChar char="§"/>
            </a:pPr>
            <a:r>
              <a:rPr lang="en-US" dirty="0" smtClean="0"/>
              <a:t>Presentation (CSS 3)</a:t>
            </a:r>
          </a:p>
          <a:p>
            <a:pPr lvl="2">
              <a:buFont typeface="Wingdings" panose="05000000000000000000" pitchFamily="2" charset="2"/>
              <a:buChar char="§"/>
            </a:pPr>
            <a:r>
              <a:rPr lang="en-US" dirty="0" smtClean="0"/>
              <a:t>Interaction (DOM, Ajax, APIs)</a:t>
            </a:r>
            <a:br>
              <a:rPr lang="en-US" dirty="0" smtClean="0"/>
            </a:br>
            <a:r>
              <a:rPr lang="en-US" dirty="0" smtClean="0"/>
              <a:t> </a:t>
            </a:r>
            <a:br>
              <a:rPr lang="en-US" dirty="0" smtClean="0"/>
            </a:br>
            <a:r>
              <a:rPr lang="en-US" dirty="0" smtClean="0"/>
              <a:t/>
            </a:r>
            <a:br>
              <a:rPr lang="en-US" dirty="0" smtClean="0"/>
            </a:br>
            <a:endParaRPr lang="en-US" dirty="0" smtClean="0"/>
          </a:p>
          <a:p>
            <a:pPr lvl="1">
              <a:buFont typeface="Lucida Sans Unicode" panose="020B0602030504020204" pitchFamily="34" charset="0"/>
              <a:buChar char="▶"/>
            </a:pPr>
            <a:endParaRPr lang="en-US" dirty="0" smtClean="0"/>
          </a:p>
          <a:p>
            <a:endParaRPr lang="en-US" b="1" dirty="0" smtClean="0"/>
          </a:p>
        </p:txBody>
      </p:sp>
      <p:pic>
        <p:nvPicPr>
          <p:cNvPr id="8" name="Picture 7" descr="imagesCAPOQNJ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77254" y="1676400"/>
            <a:ext cx="1481197" cy="148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xplosion 2 8"/>
          <p:cNvSpPr/>
          <p:nvPr/>
        </p:nvSpPr>
        <p:spPr bwMode="auto">
          <a:xfrm>
            <a:off x="1371600" y="2416998"/>
            <a:ext cx="4572000" cy="1828800"/>
          </a:xfrm>
          <a:prstGeom prst="irregularSeal2">
            <a:avLst/>
          </a:prstGeom>
          <a:ln>
            <a:solidFill>
              <a:schemeClr val="accent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sz="1600" dirty="0">
                <a:solidFill>
                  <a:schemeClr val="accent1"/>
                </a:solidFill>
              </a:rPr>
              <a:t>HTML5 ≈          HTML5+CSS3 +JavaScript</a:t>
            </a:r>
          </a:p>
          <a:p>
            <a:pPr>
              <a:defRPr/>
            </a:pPr>
            <a:endParaRPr lang="en-US" sz="1600" dirty="0"/>
          </a:p>
        </p:txBody>
      </p:sp>
    </p:spTree>
    <p:extLst>
      <p:ext uri="{BB962C8B-B14F-4D97-AF65-F5344CB8AC3E}">
        <p14:creationId xmlns:p14="http://schemas.microsoft.com/office/powerpoint/2010/main" val="1089556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66418"/>
            <a:ext cx="8675239" cy="567203"/>
          </a:xfrm>
        </p:spPr>
        <p:txBody>
          <a:bodyPr/>
          <a:lstStyle/>
          <a:p>
            <a:r>
              <a:rPr lang="en-US" sz="2800" dirty="0"/>
              <a:t>WHATWG</a:t>
            </a:r>
          </a:p>
        </p:txBody>
      </p:sp>
      <p:sp>
        <p:nvSpPr>
          <p:cNvPr id="2" name="Rectangle 1"/>
          <p:cNvSpPr/>
          <p:nvPr/>
        </p:nvSpPr>
        <p:spPr>
          <a:xfrm>
            <a:off x="0" y="1371600"/>
            <a:ext cx="8870568" cy="1061829"/>
          </a:xfrm>
          <a:prstGeom prst="rect">
            <a:avLst/>
          </a:prstGeom>
        </p:spPr>
        <p:txBody>
          <a:bodyPr wrap="square">
            <a:spAutoFit/>
          </a:bodyPr>
          <a:lstStyle/>
          <a:p>
            <a:pPr marL="742950" lvl="1" indent="-285750">
              <a:lnSpc>
                <a:spcPct val="150000"/>
              </a:lnSpc>
              <a:buClr>
                <a:srgbClr val="0066A1"/>
              </a:buClr>
              <a:buFont typeface="Lucida Sans Unicode" panose="020B0602030504020204" pitchFamily="34" charset="0"/>
              <a:buChar char="▶"/>
            </a:pPr>
            <a:r>
              <a:rPr lang="en-US" sz="1400" dirty="0"/>
              <a:t>Web Hypertext Application Technology Working Group </a:t>
            </a:r>
          </a:p>
          <a:p>
            <a:pPr marL="742950" lvl="1" indent="-285750">
              <a:lnSpc>
                <a:spcPct val="150000"/>
              </a:lnSpc>
              <a:buClr>
                <a:srgbClr val="0066A1"/>
              </a:buClr>
              <a:buFont typeface="Lucida Sans Unicode" panose="020B0602030504020204" pitchFamily="34" charset="0"/>
              <a:buChar char="▶"/>
            </a:pPr>
            <a:r>
              <a:rPr lang="en-US" sz="1400" dirty="0"/>
              <a:t>Founded by individuals from </a:t>
            </a:r>
            <a:r>
              <a:rPr lang="en-US" sz="1400" dirty="0">
                <a:hlinkClick r:id="rId2" action="ppaction://hlinkfile" tooltip="Apple Inc."/>
              </a:rPr>
              <a:t>Apple</a:t>
            </a:r>
            <a:r>
              <a:rPr lang="en-US" sz="1400" dirty="0"/>
              <a:t>, the </a:t>
            </a:r>
            <a:r>
              <a:rPr lang="en-US" sz="1400" dirty="0">
                <a:hlinkClick r:id="rId3" action="ppaction://hlinkfile" tooltip="Mozilla Foundation"/>
              </a:rPr>
              <a:t>Mozilla Foundation</a:t>
            </a:r>
            <a:r>
              <a:rPr lang="en-US" sz="1400" dirty="0"/>
              <a:t> and </a:t>
            </a:r>
            <a:r>
              <a:rPr lang="en-US" sz="1400" dirty="0">
                <a:hlinkClick r:id="rId4" action="ppaction://hlinkfile" tooltip="Opera Software"/>
              </a:rPr>
              <a:t>Opera Software </a:t>
            </a:r>
            <a:endParaRPr lang="en-US" sz="1400" dirty="0"/>
          </a:p>
          <a:p>
            <a:pPr marL="742950" lvl="1" indent="-285750">
              <a:lnSpc>
                <a:spcPct val="150000"/>
              </a:lnSpc>
              <a:buClr>
                <a:srgbClr val="0066A1"/>
              </a:buClr>
              <a:buFont typeface="Lucida Sans Unicode" panose="020B0602030504020204" pitchFamily="34" charset="0"/>
              <a:buChar char="▶"/>
            </a:pPr>
            <a:r>
              <a:rPr lang="en-US" sz="1400" dirty="0"/>
              <a:t>Community interested in evolving HTML and related technologies</a:t>
            </a:r>
          </a:p>
        </p:txBody>
      </p:sp>
      <p:grpSp>
        <p:nvGrpSpPr>
          <p:cNvPr id="7" name="Group 18"/>
          <p:cNvGrpSpPr>
            <a:grpSpLocks/>
          </p:cNvGrpSpPr>
          <p:nvPr/>
        </p:nvGrpSpPr>
        <p:grpSpPr bwMode="auto">
          <a:xfrm>
            <a:off x="609600" y="2971800"/>
            <a:ext cx="6096000" cy="1905000"/>
            <a:chOff x="285750" y="3565525"/>
            <a:chExt cx="8096250" cy="2530476"/>
          </a:xfrm>
        </p:grpSpPr>
        <p:pic>
          <p:nvPicPr>
            <p:cNvPr id="10" name="Picture 31" descr="logo-ap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3852862"/>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logo-mozill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1125" y="3903663"/>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4" descr="logo-oper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997325"/>
              <a:ext cx="19050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27"/>
            <p:cNvGrpSpPr>
              <a:grpSpLocks/>
            </p:cNvGrpSpPr>
            <p:nvPr/>
          </p:nvGrpSpPr>
          <p:grpSpPr bwMode="auto">
            <a:xfrm>
              <a:off x="3238500" y="3565525"/>
              <a:ext cx="2176462" cy="2530476"/>
              <a:chOff x="2189" y="1318"/>
              <a:chExt cx="1371" cy="1594"/>
            </a:xfrm>
          </p:grpSpPr>
          <p:sp>
            <p:nvSpPr>
              <p:cNvPr id="14" name="Oval 5"/>
              <p:cNvSpPr>
                <a:spLocks noChangeArrowheads="1"/>
              </p:cNvSpPr>
              <p:nvPr/>
            </p:nvSpPr>
            <p:spPr bwMode="auto">
              <a:xfrm>
                <a:off x="2189" y="1440"/>
                <a:ext cx="1361" cy="1361"/>
              </a:xfrm>
              <a:prstGeom prst="ellipse">
                <a:avLst/>
              </a:prstGeom>
              <a:noFill/>
              <a:ln w="254000">
                <a:solidFill>
                  <a:srgbClr val="3C790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25000"/>
                  <a:buFont typeface="Wingdings" panose="05000000000000000000" pitchFamily="2" charset="2"/>
                  <a:buBlip>
                    <a:blip r:embed="rId8"/>
                  </a:buBlip>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000">
                  <a:latin typeface="Lucida Console" panose="020B0609040504020204" pitchFamily="49" charset="0"/>
                </a:endParaRPr>
              </a:p>
            </p:txBody>
          </p:sp>
          <p:sp>
            <p:nvSpPr>
              <p:cNvPr id="15" name="Text Box 6"/>
              <p:cNvSpPr txBox="1">
                <a:spLocks noChangeArrowheads="1"/>
              </p:cNvSpPr>
              <p:nvPr/>
            </p:nvSpPr>
            <p:spPr bwMode="auto">
              <a:xfrm>
                <a:off x="2200" y="1318"/>
                <a:ext cx="1360"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8"/>
                  </a:buBlip>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SzTx/>
                  <a:buFontTx/>
                  <a:buNone/>
                </a:pPr>
                <a:r>
                  <a:rPr lang="en-AU" sz="16000">
                    <a:solidFill>
                      <a:srgbClr val="3C790A"/>
                    </a:solidFill>
                  </a:rPr>
                  <a:t>?</a:t>
                </a:r>
              </a:p>
            </p:txBody>
          </p:sp>
        </p:grpSp>
      </p:grpSp>
    </p:spTree>
    <p:extLst>
      <p:ext uri="{BB962C8B-B14F-4D97-AF65-F5344CB8AC3E}">
        <p14:creationId xmlns:p14="http://schemas.microsoft.com/office/powerpoint/2010/main" val="3455231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66418"/>
            <a:ext cx="8675239" cy="567203"/>
          </a:xfrm>
        </p:spPr>
        <p:txBody>
          <a:bodyPr/>
          <a:lstStyle/>
          <a:p>
            <a:r>
              <a:rPr lang="en-US" sz="2800" dirty="0" smtClean="0"/>
              <a:t>Why HTML5</a:t>
            </a:r>
            <a:endParaRPr lang="en-US" sz="2800" dirty="0"/>
          </a:p>
        </p:txBody>
      </p:sp>
      <p:sp>
        <p:nvSpPr>
          <p:cNvPr id="3" name="Rectangle 2"/>
          <p:cNvSpPr/>
          <p:nvPr/>
        </p:nvSpPr>
        <p:spPr>
          <a:xfrm>
            <a:off x="381000" y="1371600"/>
            <a:ext cx="4572000" cy="4249946"/>
          </a:xfrm>
          <a:prstGeom prst="rect">
            <a:avLst/>
          </a:prstGeom>
        </p:spPr>
        <p:txBody>
          <a:bodyPr>
            <a:spAutoFit/>
          </a:bodyPr>
          <a:lstStyle/>
          <a:p>
            <a:pPr marL="285750" indent="-285750">
              <a:lnSpc>
                <a:spcPct val="150000"/>
              </a:lnSpc>
              <a:buClr>
                <a:srgbClr val="0066A1"/>
              </a:buClr>
              <a:buFont typeface="Lucida Sans Unicode" panose="020B0602030504020204" pitchFamily="34" charset="0"/>
              <a:buChar char="▶"/>
            </a:pPr>
            <a:r>
              <a:rPr lang="en-US" sz="1400" dirty="0"/>
              <a:t>Search Engine Optimization</a:t>
            </a:r>
          </a:p>
          <a:p>
            <a:pPr marL="285750" indent="-285750">
              <a:lnSpc>
                <a:spcPct val="150000"/>
              </a:lnSpc>
              <a:buClr>
                <a:srgbClr val="0066A1"/>
              </a:buClr>
              <a:buFont typeface="Lucida Sans Unicode" panose="020B0602030504020204" pitchFamily="34" charset="0"/>
              <a:buChar char="▶"/>
            </a:pPr>
            <a:r>
              <a:rPr lang="en-US" sz="1400" dirty="0"/>
              <a:t>Local Storage and cache</a:t>
            </a:r>
          </a:p>
          <a:p>
            <a:pPr marL="285750" indent="-285750">
              <a:lnSpc>
                <a:spcPct val="150000"/>
              </a:lnSpc>
              <a:buClr>
                <a:srgbClr val="0066A1"/>
              </a:buClr>
              <a:buFont typeface="Lucida Sans Unicode" panose="020B0602030504020204" pitchFamily="34" charset="0"/>
              <a:buChar char="▶"/>
            </a:pPr>
            <a:r>
              <a:rPr lang="en-US" sz="1400" dirty="0"/>
              <a:t>Game Development</a:t>
            </a:r>
          </a:p>
          <a:p>
            <a:pPr marL="285750" indent="-285750">
              <a:lnSpc>
                <a:spcPct val="150000"/>
              </a:lnSpc>
              <a:buClr>
                <a:srgbClr val="0066A1"/>
              </a:buClr>
              <a:buFont typeface="Lucida Sans Unicode" panose="020B0602030504020204" pitchFamily="34" charset="0"/>
              <a:buChar char="▶"/>
            </a:pPr>
            <a:r>
              <a:rPr lang="en-US" sz="1400" dirty="0"/>
              <a:t>Cross Browser Support</a:t>
            </a:r>
          </a:p>
          <a:p>
            <a:pPr marL="285750" indent="-285750">
              <a:lnSpc>
                <a:spcPct val="150000"/>
              </a:lnSpc>
              <a:buClr>
                <a:srgbClr val="0066A1"/>
              </a:buClr>
              <a:buFont typeface="Lucida Sans Unicode" panose="020B0602030504020204" pitchFamily="34" charset="0"/>
              <a:buChar char="▶"/>
            </a:pPr>
            <a:r>
              <a:rPr lang="en-US" sz="1400" dirty="0"/>
              <a:t>Improved Semantics and Cleaner Code</a:t>
            </a:r>
          </a:p>
          <a:p>
            <a:pPr marL="285750" indent="-285750">
              <a:lnSpc>
                <a:spcPct val="150000"/>
              </a:lnSpc>
              <a:buClr>
                <a:srgbClr val="0066A1"/>
              </a:buClr>
              <a:buFont typeface="Lucida Sans Unicode" panose="020B0602030504020204" pitchFamily="34" charset="0"/>
              <a:buChar char="▶"/>
            </a:pPr>
            <a:r>
              <a:rPr lang="en-US" sz="1400" dirty="0"/>
              <a:t>Inbuilt Multimedia Support</a:t>
            </a:r>
          </a:p>
          <a:p>
            <a:pPr marL="285750" indent="-285750">
              <a:lnSpc>
                <a:spcPct val="150000"/>
              </a:lnSpc>
              <a:buClr>
                <a:srgbClr val="0066A1"/>
              </a:buClr>
              <a:buFont typeface="Lucida Sans Unicode" panose="020B0602030504020204" pitchFamily="34" charset="0"/>
              <a:buChar char="▶"/>
            </a:pPr>
            <a:r>
              <a:rPr lang="en-US" sz="1400" dirty="0"/>
              <a:t>Interactive</a:t>
            </a:r>
          </a:p>
          <a:p>
            <a:pPr marL="285750" indent="-285750">
              <a:lnSpc>
                <a:spcPct val="150000"/>
              </a:lnSpc>
              <a:buClr>
                <a:srgbClr val="0066A1"/>
              </a:buClr>
              <a:buFont typeface="Lucida Sans Unicode" panose="020B0602030504020204" pitchFamily="34" charset="0"/>
              <a:buChar char="▶"/>
            </a:pPr>
            <a:r>
              <a:rPr lang="en-US" sz="1400" dirty="0"/>
              <a:t>Better data entry and form fields</a:t>
            </a:r>
          </a:p>
          <a:p>
            <a:pPr marL="285750" indent="-285750">
              <a:lnSpc>
                <a:spcPct val="150000"/>
              </a:lnSpc>
              <a:buClr>
                <a:srgbClr val="0066A1"/>
              </a:buClr>
              <a:buFont typeface="Lucida Sans Unicode" panose="020B0602030504020204" pitchFamily="34" charset="0"/>
              <a:buChar char="▶"/>
            </a:pPr>
            <a:r>
              <a:rPr lang="en-US" sz="1400" dirty="0"/>
              <a:t>Simple Doctype</a:t>
            </a:r>
          </a:p>
          <a:p>
            <a:pPr marL="285750" indent="-285750">
              <a:lnSpc>
                <a:spcPct val="150000"/>
              </a:lnSpc>
              <a:buClr>
                <a:srgbClr val="0066A1"/>
              </a:buClr>
              <a:buFont typeface="Lucida Sans Unicode" panose="020B0602030504020204" pitchFamily="34" charset="0"/>
              <a:buChar char="▶"/>
            </a:pPr>
            <a:r>
              <a:rPr lang="en-US" sz="1400" dirty="0"/>
              <a:t>Remote Updates</a:t>
            </a:r>
          </a:p>
          <a:p>
            <a:pPr marL="285750" indent="-285750">
              <a:lnSpc>
                <a:spcPct val="150000"/>
              </a:lnSpc>
              <a:buClr>
                <a:srgbClr val="0066A1"/>
              </a:buClr>
              <a:buFont typeface="Lucida Sans Unicode" panose="020B0602030504020204" pitchFamily="34" charset="0"/>
              <a:buChar char="▶"/>
            </a:pPr>
            <a:r>
              <a:rPr lang="en-US" sz="1400" dirty="0"/>
              <a:t>Hybrid Apps</a:t>
            </a:r>
          </a:p>
          <a:p>
            <a:pPr marL="285750" indent="-285750">
              <a:lnSpc>
                <a:spcPct val="150000"/>
              </a:lnSpc>
              <a:buClr>
                <a:srgbClr val="0066A1"/>
              </a:buClr>
              <a:buFont typeface="Lucida Sans Unicode" panose="020B0602030504020204" pitchFamily="34" charset="0"/>
              <a:buChar char="▶"/>
            </a:pPr>
            <a:r>
              <a:rPr lang="en-US" sz="1400" dirty="0"/>
              <a:t>Accessibility (Semantics and ARIA)</a:t>
            </a:r>
          </a:p>
          <a:p>
            <a:pPr marL="285750" indent="-285750">
              <a:lnSpc>
                <a:spcPct val="150000"/>
              </a:lnSpc>
              <a:buClr>
                <a:srgbClr val="0066A1"/>
              </a:buClr>
              <a:buFont typeface="Lucida Sans Unicode" panose="020B0602030504020204" pitchFamily="34" charset="0"/>
              <a:buChar char="▶"/>
            </a:pPr>
            <a:r>
              <a:rPr lang="en-US" sz="1400" dirty="0"/>
              <a:t>Mobile</a:t>
            </a:r>
          </a:p>
        </p:txBody>
      </p:sp>
    </p:spTree>
    <p:extLst>
      <p:ext uri="{BB962C8B-B14F-4D97-AF65-F5344CB8AC3E}">
        <p14:creationId xmlns:p14="http://schemas.microsoft.com/office/powerpoint/2010/main" val="2324373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90800" y="3124200"/>
            <a:ext cx="5771877" cy="533400"/>
          </a:xfrm>
        </p:spPr>
        <p:txBody>
          <a:bodyPr/>
          <a:lstStyle/>
          <a:p>
            <a:pPr lvl="1"/>
            <a:r>
              <a:rPr lang="en-GB" dirty="0" smtClean="0"/>
              <a:t>HTML5 New Features</a:t>
            </a:r>
            <a:endParaRPr lang="en-GB" dirty="0"/>
          </a:p>
        </p:txBody>
      </p:sp>
    </p:spTree>
    <p:extLst>
      <p:ext uri="{BB962C8B-B14F-4D97-AF65-F5344CB8AC3E}">
        <p14:creationId xmlns:p14="http://schemas.microsoft.com/office/powerpoint/2010/main" val="1793132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66418"/>
            <a:ext cx="8675239" cy="567203"/>
          </a:xfrm>
        </p:spPr>
        <p:txBody>
          <a:bodyPr/>
          <a:lstStyle/>
          <a:p>
            <a:r>
              <a:rPr lang="en-US" sz="2800" dirty="0" smtClean="0"/>
              <a:t>HTML5 – New Features</a:t>
            </a:r>
            <a:endParaRPr lang="en-US" sz="2800" dirty="0"/>
          </a:p>
        </p:txBody>
      </p:sp>
      <p:sp>
        <p:nvSpPr>
          <p:cNvPr id="2" name="Rectangle 1"/>
          <p:cNvSpPr/>
          <p:nvPr/>
        </p:nvSpPr>
        <p:spPr>
          <a:xfrm>
            <a:off x="228600" y="1371600"/>
            <a:ext cx="8641968" cy="2310954"/>
          </a:xfrm>
          <a:prstGeom prst="rect">
            <a:avLst/>
          </a:prstGeom>
        </p:spPr>
        <p:txBody>
          <a:bodyPr wrap="square">
            <a:spAutoFit/>
          </a:bodyPr>
          <a:lstStyle/>
          <a:p>
            <a:pPr marL="742950" lvl="1" indent="-285750">
              <a:lnSpc>
                <a:spcPct val="150000"/>
              </a:lnSpc>
              <a:buClr>
                <a:srgbClr val="0066A1"/>
              </a:buClr>
              <a:buFont typeface="Lucida Sans Unicode" panose="020B0602030504020204" pitchFamily="34" charset="0"/>
              <a:buChar char="▶"/>
            </a:pPr>
            <a:r>
              <a:rPr lang="en-US" sz="1400" dirty="0"/>
              <a:t>Semantic Elements</a:t>
            </a:r>
          </a:p>
          <a:p>
            <a:pPr marL="742950" lvl="1" indent="-285750">
              <a:lnSpc>
                <a:spcPct val="150000"/>
              </a:lnSpc>
              <a:buClr>
                <a:srgbClr val="0066A1"/>
              </a:buClr>
              <a:buFont typeface="Lucida Sans Unicode" panose="020B0602030504020204" pitchFamily="34" charset="0"/>
              <a:buChar char="▶"/>
            </a:pPr>
            <a:r>
              <a:rPr lang="en-US" sz="1400" dirty="0"/>
              <a:t>Form Elements</a:t>
            </a:r>
          </a:p>
          <a:p>
            <a:pPr marL="742950" lvl="1" indent="-285750">
              <a:lnSpc>
                <a:spcPct val="150000"/>
              </a:lnSpc>
              <a:buClr>
                <a:srgbClr val="0066A1"/>
              </a:buClr>
              <a:buFont typeface="Lucida Sans Unicode" panose="020B0602030504020204" pitchFamily="34" charset="0"/>
              <a:buChar char="▶"/>
            </a:pPr>
            <a:r>
              <a:rPr lang="en-US" sz="1400" dirty="0"/>
              <a:t>Graphic Elements</a:t>
            </a:r>
          </a:p>
          <a:p>
            <a:pPr marL="742950" lvl="1" indent="-285750">
              <a:lnSpc>
                <a:spcPct val="150000"/>
              </a:lnSpc>
              <a:buClr>
                <a:srgbClr val="0066A1"/>
              </a:buClr>
              <a:buFont typeface="Lucida Sans Unicode" panose="020B0602030504020204" pitchFamily="34" charset="0"/>
              <a:buChar char="▶"/>
            </a:pPr>
            <a:r>
              <a:rPr lang="en-US" sz="1400" dirty="0"/>
              <a:t>Audio and Video Support</a:t>
            </a:r>
          </a:p>
          <a:p>
            <a:pPr marL="742950" lvl="1" indent="-285750">
              <a:lnSpc>
                <a:spcPct val="150000"/>
              </a:lnSpc>
              <a:buClr>
                <a:srgbClr val="0066A1"/>
              </a:buClr>
              <a:buFont typeface="Lucida Sans Unicode" panose="020B0602030504020204" pitchFamily="34" charset="0"/>
              <a:buChar char="▶"/>
            </a:pPr>
            <a:r>
              <a:rPr lang="en-US" sz="1400" dirty="0"/>
              <a:t>Web Workers</a:t>
            </a:r>
          </a:p>
          <a:p>
            <a:pPr marL="742950" lvl="1" indent="-285750">
              <a:lnSpc>
                <a:spcPct val="150000"/>
              </a:lnSpc>
              <a:buClr>
                <a:srgbClr val="0066A1"/>
              </a:buClr>
              <a:buFont typeface="Lucida Sans Unicode" panose="020B0602030504020204" pitchFamily="34" charset="0"/>
              <a:buChar char="▶"/>
            </a:pPr>
            <a:r>
              <a:rPr lang="en-US" sz="1400" dirty="0"/>
              <a:t>Web Storage</a:t>
            </a:r>
          </a:p>
          <a:p>
            <a:pPr marL="742950" lvl="1" indent="-285750">
              <a:lnSpc>
                <a:spcPct val="150000"/>
              </a:lnSpc>
              <a:buClr>
                <a:srgbClr val="0066A1"/>
              </a:buClr>
              <a:buFont typeface="Lucida Sans Unicode" panose="020B0602030504020204" pitchFamily="34" charset="0"/>
              <a:buChar char="▶"/>
            </a:pPr>
            <a:r>
              <a:rPr lang="en-US" sz="1400" dirty="0"/>
              <a:t>Geolocation</a:t>
            </a:r>
          </a:p>
        </p:txBody>
      </p:sp>
      <p:pic>
        <p:nvPicPr>
          <p:cNvPr id="16" name="Picture 11" descr="imag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3152"/>
            <a:ext cx="24765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6782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2013</Words>
  <Application>Microsoft Office PowerPoint</Application>
  <PresentationFormat>On-screen Show (4:3)</PresentationFormat>
  <Paragraphs>342</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BatangChe</vt:lpstr>
      <vt:lpstr>Arial</vt:lpstr>
      <vt:lpstr>Calibri</vt:lpstr>
      <vt:lpstr>Kristen ITC</vt:lpstr>
      <vt:lpstr>Lucida Console</vt:lpstr>
      <vt:lpstr>Lucida Sans Unicode</vt:lpstr>
      <vt:lpstr>Stag Sans Light</vt:lpstr>
      <vt:lpstr>Times New Roman</vt:lpstr>
      <vt:lpstr>Verdana</vt:lpstr>
      <vt:lpstr>Wingdings</vt:lpstr>
      <vt:lpstr>Atos Syntel</vt:lpstr>
      <vt:lpstr>HTML5</vt:lpstr>
      <vt:lpstr>Version Control and Revision History</vt:lpstr>
      <vt:lpstr>Objectives</vt:lpstr>
      <vt:lpstr>What is HTML5?</vt:lpstr>
      <vt:lpstr>What is HTML5?</vt:lpstr>
      <vt:lpstr>WHATWG</vt:lpstr>
      <vt:lpstr>Why HTML5</vt:lpstr>
      <vt:lpstr>PowerPoint Presentation</vt:lpstr>
      <vt:lpstr>HTML5 – New Features</vt:lpstr>
      <vt:lpstr>HTML5 – New Features</vt:lpstr>
      <vt:lpstr>HTML5 – New Features</vt:lpstr>
      <vt:lpstr>Semantic Elements</vt:lpstr>
      <vt:lpstr>PowerPoint Presentation</vt:lpstr>
      <vt:lpstr>HTML 5 New Form Elements</vt:lpstr>
      <vt:lpstr>range</vt:lpstr>
      <vt:lpstr>email</vt:lpstr>
      <vt:lpstr>tel</vt:lpstr>
      <vt:lpstr>number</vt:lpstr>
      <vt:lpstr>color</vt:lpstr>
      <vt:lpstr>date</vt:lpstr>
      <vt:lpstr>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Syntel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Selvaraj, Janarthanan2</dc:creator>
  <cp:lastModifiedBy>Paranthaman Santhanam</cp:lastModifiedBy>
  <cp:revision>58</cp:revision>
  <dcterms:created xsi:type="dcterms:W3CDTF">2017-03-08T09:35:50Z</dcterms:created>
  <dcterms:modified xsi:type="dcterms:W3CDTF">2019-12-26T09:34:52Z</dcterms:modified>
</cp:coreProperties>
</file>