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33"/>
  </p:notesMasterIdLst>
  <p:sldIdLst>
    <p:sldId id="335" r:id="rId2"/>
    <p:sldId id="334" r:id="rId3"/>
    <p:sldId id="263" r:id="rId4"/>
    <p:sldId id="337" r:id="rId5"/>
    <p:sldId id="267" r:id="rId6"/>
    <p:sldId id="310" r:id="rId7"/>
    <p:sldId id="338" r:id="rId8"/>
    <p:sldId id="269" r:id="rId9"/>
    <p:sldId id="311" r:id="rId10"/>
    <p:sldId id="339" r:id="rId11"/>
    <p:sldId id="313" r:id="rId12"/>
    <p:sldId id="314" r:id="rId13"/>
    <p:sldId id="340" r:id="rId14"/>
    <p:sldId id="316" r:id="rId15"/>
    <p:sldId id="318" r:id="rId16"/>
    <p:sldId id="319" r:id="rId17"/>
    <p:sldId id="320" r:id="rId18"/>
    <p:sldId id="321" r:id="rId19"/>
    <p:sldId id="322" r:id="rId20"/>
    <p:sldId id="323" r:id="rId21"/>
    <p:sldId id="341" r:id="rId22"/>
    <p:sldId id="325" r:id="rId23"/>
    <p:sldId id="326" r:id="rId24"/>
    <p:sldId id="327" r:id="rId25"/>
    <p:sldId id="328" r:id="rId26"/>
    <p:sldId id="342" r:id="rId27"/>
    <p:sldId id="329" r:id="rId28"/>
    <p:sldId id="330" r:id="rId29"/>
    <p:sldId id="331" r:id="rId30"/>
    <p:sldId id="333" r:id="rId31"/>
    <p:sldId id="33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 varScale="1">
        <p:scale>
          <a:sx n="102" d="100"/>
          <a:sy n="102" d="100"/>
        </p:scale>
        <p:origin x="3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08B16-E9E1-4A08-A5C4-01493AE469B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AA3F8-1BE8-48D7-B5F1-DFC5A5BED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3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5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19138"/>
            <a:ext cx="4794250" cy="3595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CDC256-072F-4465-96C8-15F8637A181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113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899" y="3073347"/>
            <a:ext cx="8681113" cy="738664"/>
          </a:xfrm>
        </p:spPr>
        <p:txBody>
          <a:bodyPr wrap="square" tIns="0" bIns="0" anchor="ctr">
            <a:spAutoFit/>
          </a:bodyPr>
          <a:lstStyle>
            <a:lvl1pPr algn="l"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Cover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2900" y="5703556"/>
            <a:ext cx="2785201" cy="287259"/>
          </a:xfrm>
        </p:spPr>
        <p:txBody>
          <a:bodyPr wrap="none" anchor="b"/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8" name="AddClassification"/>
          <p:cNvSpPr txBox="1">
            <a:spLocks noChangeArrowheads="1"/>
          </p:cNvSpPr>
          <p:nvPr/>
        </p:nvSpPr>
        <p:spPr bwMode="auto">
          <a:xfrm>
            <a:off x="3872932" y="6252661"/>
            <a:ext cx="139814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75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lang="en-US" sz="75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2019, Atos</a:t>
            </a:r>
            <a:r>
              <a:rPr lang="en-US" sz="750" b="0" baseline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750" b="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Syntel </a:t>
            </a:r>
            <a:r>
              <a:rPr lang="en-US" sz="750" b="0" dirty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Inc.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7" y="6316802"/>
            <a:ext cx="1635224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402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9123"/>
            <a:ext cx="9180512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86378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8112"/>
            <a:ext cx="9180512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753960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747522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80131"/>
            <a:ext cx="9186488" cy="269774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89909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901523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819477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7297"/>
            <a:ext cx="9204416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6837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" y="2080354"/>
            <a:ext cx="9197784" cy="269729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08909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09"/>
            <a:ext cx="9186488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417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5027"/>
            <a:ext cx="9186488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69311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9249" y="1454400"/>
            <a:ext cx="8677656" cy="4535424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326874" y="6167837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329209" y="1259909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989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80131"/>
            <a:ext cx="9186488" cy="2697741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0770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8112"/>
            <a:ext cx="9186488" cy="270177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845375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7297"/>
            <a:ext cx="9204416" cy="273153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787256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79347"/>
            <a:ext cx="9204416" cy="2699309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025614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5027"/>
            <a:ext cx="9204416" cy="273607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039237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9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45254"/>
            <a:ext cx="9204416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86300" y="2247901"/>
            <a:ext cx="4289424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99616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0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04" y="2067176"/>
            <a:ext cx="9204416" cy="27236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1574" y="2247901"/>
            <a:ext cx="3994149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241935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AB3C45-CA8C-4F49-82D6-C9852E174F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3606833" y="6212904"/>
            <a:ext cx="193033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/>
            <a:r>
              <a:rPr lang="en-US" sz="800" b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6" y="6316801"/>
            <a:ext cx="1635224" cy="114767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42A67D0E-7482-4A6A-9596-65138D418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99" y="3069928"/>
            <a:ext cx="8370094" cy="718145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lnSpc>
                <a:spcPts val="5625"/>
              </a:lnSpc>
              <a:defRPr sz="4800" b="0" i="0" baseline="0">
                <a:solidFill>
                  <a:schemeClr val="bg1"/>
                </a:solidFill>
                <a:latin typeface="+mj-lt"/>
                <a:ea typeface="Stag Sans Light" charset="0"/>
                <a:cs typeface="Stag Sans Light" charset="0"/>
              </a:defRPr>
            </a:lvl1pPr>
          </a:lstStyle>
          <a:p>
            <a:r>
              <a:rPr lang="en-US" dirty="0" smtClean="0"/>
              <a:t>Cover Title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2900" y="5703555"/>
            <a:ext cx="2785201" cy="287259"/>
          </a:xfrm>
        </p:spPr>
        <p:txBody>
          <a:bodyPr wrap="none"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8521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68439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7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cxnSp>
        <p:nvCxnSpPr>
          <p:cNvPr id="3" name="Straight Connector 2"/>
          <p:cNvCxnSpPr>
            <a:cxnSpLocks/>
          </p:cNvCxnSpPr>
          <p:nvPr userDrawn="1"/>
        </p:nvCxnSpPr>
        <p:spPr>
          <a:xfrm>
            <a:off x="326874" y="6167837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329209" y="1259909"/>
            <a:ext cx="882047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589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079122"/>
            <a:ext cx="9166852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5661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2046008"/>
            <a:ext cx="9192464" cy="273411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2247901"/>
            <a:ext cx="577187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1281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5253"/>
            <a:ext cx="9180512" cy="273562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2247901"/>
            <a:ext cx="577187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8723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9122"/>
            <a:ext cx="9180512" cy="2699757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2247901"/>
            <a:ext cx="577187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6438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78112"/>
            <a:ext cx="9180512" cy="2701776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2247901"/>
            <a:ext cx="577187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5486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 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6034"/>
            <a:ext cx="9186488" cy="273406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8" y="2247901"/>
            <a:ext cx="5771876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613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96546" y="1218353"/>
            <a:ext cx="401475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</a:rPr>
              <a:t>Thank You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7" name="AddNotifier#1"/>
          <p:cNvSpPr txBox="1">
            <a:spLocks noChangeArrowheads="1"/>
          </p:cNvSpPr>
          <p:nvPr userDrawn="1"/>
        </p:nvSpPr>
        <p:spPr bwMode="auto">
          <a:xfrm>
            <a:off x="296544" y="5611000"/>
            <a:ext cx="5273676" cy="84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Codex, Atos Consulting, Atos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Syntel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Atos Worldgrid, Bull, Canopy, equensWorldline, Unify, Worldline and Zero Email are registered trademarks of the Atos group. September 2018. © 2018 Atos. Confidential information owned by Atos, to be used by the recipient only. This document, or any part of </a:t>
            </a:r>
            <a:r>
              <a:rPr lang="en-US" sz="70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it, may </a:t>
            </a:r>
            <a:r>
              <a:rPr lang="en-US" sz="700" kern="120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 be reproduced, copied, circulated and/or distributed nor quoted without prior written approval from Atos.</a:t>
            </a:r>
            <a:endParaRPr lang="en-US" sz="7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 W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248" y="164637"/>
            <a:ext cx="8677656" cy="963168"/>
          </a:xfrm>
        </p:spPr>
        <p:txBody>
          <a:bodyPr/>
          <a:lstStyle>
            <a:lvl1pPr marL="0" indent="0">
              <a:buNone/>
              <a:defRPr lang="en-US" sz="2400" b="1" kern="1200" baseline="0" dirty="0" smtClean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0" indent="0">
              <a:buNone/>
              <a:defRPr lang="en-GB" sz="1800" kern="1200" baseline="0" dirty="0">
                <a:solidFill>
                  <a:schemeClr val="tx1"/>
                </a:solidFill>
                <a:latin typeface="+mj-lt"/>
                <a:ea typeface="Verdana" pitchFamily="34" charset="0"/>
                <a:cs typeface="Verdana" pitchFamily="34" charset="0"/>
              </a:defRPr>
            </a:lvl2pPr>
          </a:lstStyle>
          <a:p>
            <a:pPr marL="0" lvl="0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Lucida Sans Unicode" pitchFamily="34" charset="0"/>
              <a:buNone/>
            </a:pPr>
            <a:r>
              <a:rPr lang="en-US" dirty="0"/>
              <a:t>Heading</a:t>
            </a:r>
          </a:p>
          <a:p>
            <a:pPr marL="0" lvl="1" indent="0" algn="l" defTabSz="914378" rtl="0" eaLnBrk="1" latinLnBrk="0" hangingPunct="1"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itchFamily="34" charset="0"/>
              <a:buNone/>
            </a:pPr>
            <a:r>
              <a:rPr lang="en-US" dirty="0"/>
              <a:t>Sub-heading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6"/>
            <a:ext cx="1452294" cy="337855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ddCustomFooter#1"/>
          <p:cNvSpPr txBox="1"/>
          <p:nvPr/>
        </p:nvSpPr>
        <p:spPr>
          <a:xfrm>
            <a:off x="4483835" y="6439449"/>
            <a:ext cx="17633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800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8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75" y="6443622"/>
            <a:ext cx="1635224" cy="11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23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5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E1C74D-134F-4EB2-9532-ED3805FD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6546" y="1218353"/>
            <a:ext cx="401475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77CA9-E9B2-4B00-9505-00DBB336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13" y="6030111"/>
            <a:ext cx="1911299" cy="444636"/>
          </a:xfrm>
          <a:prstGeom prst="rect">
            <a:avLst/>
          </a:prstGeom>
        </p:spPr>
      </p:pic>
      <p:sp>
        <p:nvSpPr>
          <p:cNvPr id="7" name="AddNotifier#1"/>
          <p:cNvSpPr txBox="1">
            <a:spLocks noChangeArrowheads="1"/>
          </p:cNvSpPr>
          <p:nvPr/>
        </p:nvSpPr>
        <p:spPr bwMode="auto">
          <a:xfrm>
            <a:off x="298087" y="6122300"/>
            <a:ext cx="4855464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675" kern="1200" dirty="0" smtClean="0">
                <a:solidFill>
                  <a:schemeClr val="bg1"/>
                </a:solidFill>
                <a:latin typeface="+mn-lt"/>
                <a:ea typeface="Verdana" pitchFamily="34" charset="0"/>
                <a:cs typeface="Verdana" pitchFamily="34" charset="0"/>
              </a:rPr>
              <a:t>Atos, the Atos logo, Atos Syntel, and Unify are registered trademarks of the Atos group. © 2019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</p:spTree>
    <p:extLst>
      <p:ext uri="{BB962C8B-B14F-4D97-AF65-F5344CB8AC3E}">
        <p14:creationId xmlns:p14="http://schemas.microsoft.com/office/powerpoint/2010/main" val="6145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" y="2079123"/>
            <a:ext cx="9166852" cy="269975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7594306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52" y="2046009"/>
            <a:ext cx="9192464" cy="273411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98911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6" y="2045254"/>
            <a:ext cx="9180512" cy="273562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03849" y="2247901"/>
            <a:ext cx="5771877" cy="23749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7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250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10104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emf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249" y="164637"/>
            <a:ext cx="8675239" cy="96316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249" y="1454400"/>
            <a:ext cx="8677656" cy="4535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289250" y="1259909"/>
            <a:ext cx="88604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6"/>
            <a:ext cx="1452294" cy="337855"/>
          </a:xfrm>
          <a:prstGeom prst="rect">
            <a:avLst/>
          </a:prstGeom>
        </p:spPr>
      </p:pic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ddCustomFooter#1"/>
          <p:cNvSpPr txBox="1"/>
          <p:nvPr/>
        </p:nvSpPr>
        <p:spPr>
          <a:xfrm>
            <a:off x="4483835" y="6439449"/>
            <a:ext cx="17633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971936E-DEB9-479F-A215-67E5B2252768}" type="slidenum">
              <a:rPr lang="en-US" sz="800" baseline="0" smtClean="0">
                <a:latin typeface="+mn-lt"/>
                <a:ea typeface="Verdana" pitchFamily="34" charset="0"/>
                <a:cs typeface="Verdana" pitchFamily="34" charset="0"/>
              </a:rPr>
              <a:pPr algn="ctr"/>
              <a:t>‹#›</a:t>
            </a:fld>
            <a:endParaRPr lang="nl-NL" sz="8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775" y="6443622"/>
            <a:ext cx="1635224" cy="114767"/>
          </a:xfrm>
          <a:prstGeom prst="rect">
            <a:avLst/>
          </a:prstGeom>
        </p:spPr>
      </p:pic>
      <p:sp>
        <p:nvSpPr>
          <p:cNvPr id="10" name="AddCustomFooter#1"/>
          <p:cNvSpPr txBox="1"/>
          <p:nvPr userDrawn="1"/>
        </p:nvSpPr>
        <p:spPr>
          <a:xfrm>
            <a:off x="280245" y="6439429"/>
            <a:ext cx="207909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fld id="{6971936E-DEB9-479F-A215-67E5B2252768}" type="slidenum">
              <a:rPr lang="en-US" sz="800" baseline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r>
              <a:rPr lang="en-US" sz="800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| </a:t>
            </a:r>
            <a:r>
              <a:rPr lang="en-US" sz="800" baseline="0" dirty="0">
                <a:latin typeface="Verdana" pitchFamily="34" charset="0"/>
                <a:ea typeface="Verdana" pitchFamily="34" charset="0"/>
                <a:cs typeface="Verdana" pitchFamily="34" charset="0"/>
              </a:rPr>
              <a:t>© Atos | Syntel - For internal use </a:t>
            </a:r>
            <a:endParaRPr lang="nl-NL" sz="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289249" y="1259909"/>
            <a:ext cx="8860432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6E602D-FA1B-4AE5-B8F2-F42DAE337BD8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17" y="6366895"/>
            <a:ext cx="1452294" cy="337855"/>
          </a:xfrm>
          <a:prstGeom prst="rect">
            <a:avLst/>
          </a:prstGeom>
        </p:spPr>
      </p:pic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289249" y="6167837"/>
            <a:ext cx="886053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746" r:id="rId3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13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Lucida Sans Unicode" panose="020B0602030504020204" pitchFamily="34" charset="0"/>
        <a:buChar char="▶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7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22940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52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-274313" algn="l" defTabSz="685783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32">
          <p15:clr>
            <a:srgbClr val="F26B43"/>
          </p15:clr>
        </p15:guide>
        <p15:guide id="2" orient="horz" pos="911">
          <p15:clr>
            <a:srgbClr val="F26B43"/>
          </p15:clr>
        </p15:guide>
        <p15:guide id="3" orient="horz" pos="3779">
          <p15:clr>
            <a:srgbClr val="F26B43"/>
          </p15:clr>
        </p15:guide>
        <p15:guide id="4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8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9" y="2334684"/>
            <a:ext cx="8681113" cy="2215991"/>
          </a:xfrm>
        </p:spPr>
        <p:txBody>
          <a:bodyPr/>
          <a:lstStyle/>
          <a:p>
            <a:r>
              <a:rPr lang="en-GB" dirty="0"/>
              <a:t>JQuery</a:t>
            </a:r>
            <a:br>
              <a:rPr lang="en-GB" dirty="0"/>
            </a:br>
            <a:r>
              <a:rPr lang="en-GB" dirty="0"/>
              <a:t>Events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9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75239" cy="538773"/>
          </a:xfrm>
        </p:spPr>
        <p:txBody>
          <a:bodyPr/>
          <a:lstStyle/>
          <a:p>
            <a:r>
              <a:rPr lang="en-US" altLang="en-US" sz="2800" dirty="0">
                <a:latin typeface="+mj-lt"/>
              </a:rPr>
              <a:t>J</a:t>
            </a:r>
            <a:r>
              <a:rPr lang="en-US" altLang="en-US" sz="2800" dirty="0" smtClean="0">
                <a:latin typeface="+mj-lt"/>
              </a:rPr>
              <a:t>Query Events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368" y="1295400"/>
            <a:ext cx="800100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SzPct val="125000"/>
              <a:buFont typeface="Lucida Sans Unicode" panose="020B0602030504020204" pitchFamily="34" charset="0"/>
              <a:buChar char="▶"/>
              <a:defRPr/>
            </a:pPr>
            <a:r>
              <a:rPr lang="en-US" altLang="en-US" sz="1400" dirty="0"/>
              <a:t>Events methods are used to register behaviors to take effect when the user interacts with the browser. </a:t>
            </a:r>
            <a:endParaRPr lang="en-US" altLang="en-US" sz="1400" dirty="0" smtClean="0"/>
          </a:p>
          <a:p>
            <a:pPr marL="285750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SzPct val="125000"/>
              <a:buFont typeface="Lucida Sans Unicode" panose="020B0602030504020204" pitchFamily="34" charset="0"/>
              <a:buChar char="▶"/>
              <a:defRPr/>
            </a:pPr>
            <a:r>
              <a:rPr lang="en-US" altLang="en-US" sz="1400" dirty="0" smtClean="0"/>
              <a:t>Types </a:t>
            </a:r>
            <a:r>
              <a:rPr lang="en-US" altLang="en-US" sz="1400" dirty="0"/>
              <a:t>of Event methods: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400" kern="0" dirty="0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52793"/>
              </p:ext>
            </p:extLst>
          </p:nvPr>
        </p:nvGraphicFramePr>
        <p:xfrm>
          <a:off x="838200" y="2212500"/>
          <a:ext cx="7620000" cy="3569691"/>
        </p:xfrm>
        <a:graphic>
          <a:graphicData uri="http://schemas.openxmlformats.org/drawingml/2006/table">
            <a:tbl>
              <a:tblPr firstRow="1" firstCol="1" bandRow="1"/>
              <a:tblGrid>
                <a:gridCol w="215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.blur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Triggers the blur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.change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Triggers the change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.click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Triggers the click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dblclick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Triggers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dblclick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.focus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Triggers the focus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keydown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Triggers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keydown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mousedown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Binds a function to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mousedown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2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mouseenter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Bind a function to 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mouseenter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0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.submit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 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Trigger the submit event of each matched element.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5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457200"/>
            <a:ext cx="8675239" cy="533400"/>
          </a:xfrm>
        </p:spPr>
        <p:txBody>
          <a:bodyPr/>
          <a:lstStyle/>
          <a:p>
            <a:r>
              <a:rPr lang="en-US" altLang="en-US" sz="2800" dirty="0">
                <a:latin typeface="+mj-lt"/>
              </a:rPr>
              <a:t>First Demo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6553200" cy="4515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9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9" y="2334684"/>
            <a:ext cx="8681113" cy="2215991"/>
          </a:xfrm>
        </p:spPr>
        <p:txBody>
          <a:bodyPr/>
          <a:lstStyle/>
          <a:p>
            <a:r>
              <a:rPr lang="en-GB" dirty="0"/>
              <a:t>JQuery</a:t>
            </a:r>
            <a:br>
              <a:rPr lang="en-GB" dirty="0"/>
            </a:br>
            <a:r>
              <a:rPr lang="en-GB" dirty="0"/>
              <a:t>Effects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8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427" y="533400"/>
            <a:ext cx="8675239" cy="527400"/>
          </a:xfrm>
        </p:spPr>
        <p:txBody>
          <a:bodyPr/>
          <a:lstStyle/>
          <a:p>
            <a:r>
              <a:rPr lang="en-US" altLang="en-US" sz="2800" dirty="0">
                <a:latin typeface="+mj-lt"/>
              </a:rPr>
              <a:t>J</a:t>
            </a:r>
            <a:r>
              <a:rPr lang="en-US" altLang="en-US" sz="2800" dirty="0" smtClean="0">
                <a:latin typeface="+mj-lt"/>
              </a:rPr>
              <a:t>Query Effects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268" y="1219200"/>
            <a:ext cx="807720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There are several effects methods available in jQuery.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All the functions are overloaded.</a:t>
            </a:r>
          </a:p>
          <a:p>
            <a:pPr marL="285750" indent="-285750" defTabSz="969963" fontAlgn="base">
              <a:spcBef>
                <a:spcPct val="20000"/>
              </a:spcBef>
              <a:spcAft>
                <a:spcPct val="0"/>
              </a:spcAft>
              <a:buClr>
                <a:srgbClr val="0066A1"/>
              </a:buClr>
              <a:buSzPct val="125000"/>
              <a:buFont typeface="Lucida Sans Unicode" panose="020B0602030504020204" pitchFamily="34" charset="0"/>
              <a:buChar char="▶"/>
              <a:defRPr/>
            </a:pPr>
            <a:endParaRPr lang="en-US" sz="1400" kern="0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97981"/>
              </p:ext>
            </p:extLst>
          </p:nvPr>
        </p:nvGraphicFramePr>
        <p:xfrm>
          <a:off x="762000" y="2002861"/>
          <a:ext cx="7810500" cy="3928404"/>
        </p:xfrm>
        <a:graphic>
          <a:graphicData uri="http://schemas.openxmlformats.org/drawingml/2006/table">
            <a:tbl>
              <a:tblPr firstRow="1" firstCol="1" bandRow="1"/>
              <a:tblGrid>
                <a:gridCol w="171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9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Method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.hide()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Hiding selected element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.hide(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Hiding selected element and</a:t>
                      </a:r>
                      <a:r>
                        <a:rPr lang="en-US" sz="1200" baseline="0" dirty="0" smtClean="0">
                          <a:latin typeface="+mn-lt"/>
                        </a:rPr>
                        <a:t> passing seconds  in arguments to complete the  effect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.hide(string)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Hiding selected element and passing string</a:t>
                      </a:r>
                      <a:r>
                        <a:rPr lang="en-US" sz="1200" baseline="0" dirty="0" smtClean="0">
                          <a:latin typeface="+mn-lt"/>
                        </a:rPr>
                        <a:t> value like slow 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.show()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Showing selected element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.toggle()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hide and show selected element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.fadeIn()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Hiding selected element with fading</a:t>
                      </a:r>
                      <a:r>
                        <a:rPr lang="en-US" sz="1200" baseline="0" dirty="0" smtClean="0">
                          <a:latin typeface="+mn-lt"/>
                        </a:rPr>
                        <a:t> effect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.fadeOut()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Showing selected element with fading</a:t>
                      </a:r>
                      <a:r>
                        <a:rPr lang="en-US" sz="1200" baseline="0" dirty="0" smtClean="0">
                          <a:latin typeface="+mn-lt"/>
                        </a:rPr>
                        <a:t> effect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ctr" latinLnBrk="0" hangingPunct="1"/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.fadeToggle()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hide and show selected element with fading</a:t>
                      </a:r>
                      <a:r>
                        <a:rPr lang="en-US" sz="1200" baseline="0" dirty="0" smtClean="0">
                          <a:latin typeface="+mn-lt"/>
                        </a:rPr>
                        <a:t> effect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slideUp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Hiding selected element with sliding</a:t>
                      </a:r>
                      <a:r>
                        <a:rPr lang="en-US" sz="1200" baseline="0" dirty="0" smtClean="0">
                          <a:latin typeface="+mn-lt"/>
                        </a:rPr>
                        <a:t> effect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slideDown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Showing selected element with sliding</a:t>
                      </a:r>
                      <a:r>
                        <a:rPr lang="en-US" sz="1200" baseline="0" dirty="0" smtClean="0">
                          <a:latin typeface="+mn-lt"/>
                        </a:rPr>
                        <a:t> effect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7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.slideToggle()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200" dirty="0" smtClean="0">
                          <a:latin typeface="+mn-lt"/>
                        </a:rPr>
                        <a:t>hide and show selected element with sliding</a:t>
                      </a:r>
                      <a:r>
                        <a:rPr lang="en-US" sz="1200" baseline="0" dirty="0" smtClean="0">
                          <a:latin typeface="+mn-lt"/>
                        </a:rPr>
                        <a:t> effect</a:t>
                      </a:r>
                      <a:endParaRPr lang="en-US" sz="1200" dirty="0" smtClean="0">
                        <a:latin typeface="+mn-lt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7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1500" y="457200"/>
            <a:ext cx="8675239" cy="534067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Hide</a:t>
            </a:r>
            <a:r>
              <a:rPr lang="en-US" altLang="en-US" sz="2800" dirty="0">
                <a:latin typeface="+mj-lt"/>
              </a:rPr>
              <a:t>, Show, Toggle functions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7391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&lt;html&gt; </a:t>
            </a:r>
          </a:p>
          <a:p>
            <a:r>
              <a:rPr lang="en-US" altLang="en-US" sz="1400" dirty="0"/>
              <a:t>&lt;head&gt; &lt;script src="jquerylib.js"&gt; &lt;/script&gt;</a:t>
            </a:r>
          </a:p>
          <a:p>
            <a:r>
              <a:rPr lang="en-US" altLang="en-US" sz="1400" dirty="0"/>
              <a:t>&lt;script&gt;</a:t>
            </a:r>
          </a:p>
          <a:p>
            <a:r>
              <a:rPr lang="en-US" altLang="en-US" sz="1400" b="1" dirty="0"/>
              <a:t>$(document).ready(function(){</a:t>
            </a:r>
          </a:p>
          <a:p>
            <a:r>
              <a:rPr lang="en-US" altLang="en-US" sz="1400" b="1" dirty="0"/>
              <a:t>	  $("#h").click(function(){</a:t>
            </a:r>
          </a:p>
          <a:p>
            <a:r>
              <a:rPr lang="en-US" altLang="en-US" sz="1400" b="1" dirty="0"/>
              <a:t>	            $("img").hide();  });</a:t>
            </a:r>
          </a:p>
          <a:p>
            <a:r>
              <a:rPr lang="en-US" altLang="en-US" sz="1400" b="1" dirty="0"/>
              <a:t>	  $("#s").click(function(){</a:t>
            </a:r>
          </a:p>
          <a:p>
            <a:r>
              <a:rPr lang="en-US" altLang="en-US" sz="1400" b="1" dirty="0"/>
              <a:t>	            $("img").show(); });</a:t>
            </a:r>
          </a:p>
          <a:p>
            <a:r>
              <a:rPr lang="en-US" altLang="en-US" sz="1400" b="1" dirty="0"/>
              <a:t>                      $("#t").click(function(){</a:t>
            </a:r>
          </a:p>
          <a:p>
            <a:r>
              <a:rPr lang="en-US" altLang="en-US" sz="1400" b="1" dirty="0"/>
              <a:t>	            $("img").toggle(); });</a:t>
            </a:r>
          </a:p>
          <a:p>
            <a:r>
              <a:rPr lang="en-US" altLang="en-US" sz="1400" b="1" dirty="0"/>
              <a:t>});</a:t>
            </a:r>
          </a:p>
          <a:p>
            <a:r>
              <a:rPr lang="en-US" altLang="en-US" sz="1400" dirty="0"/>
              <a:t>&lt;/script&gt; </a:t>
            </a:r>
          </a:p>
          <a:p>
            <a:r>
              <a:rPr lang="en-US" altLang="en-US" sz="1400" dirty="0"/>
              <a:t>&lt;/head&gt; &lt;body&gt;</a:t>
            </a:r>
          </a:p>
          <a:p>
            <a:r>
              <a:rPr lang="en-US" altLang="en-US" sz="1400" dirty="0"/>
              <a:t>&lt;center&gt;</a:t>
            </a:r>
          </a:p>
          <a:p>
            <a:r>
              <a:rPr lang="en-US" altLang="en-US" sz="1400" dirty="0"/>
              <a:t>&lt;img src="image4.jpg" width="200" height="200"&gt;&lt;</a:t>
            </a:r>
            <a:r>
              <a:rPr lang="en-US" altLang="en-US" sz="1400" dirty="0" err="1"/>
              <a:t>br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sz="1400" dirty="0"/>
              <a:t>&lt;/center&gt; </a:t>
            </a:r>
          </a:p>
          <a:p>
            <a:r>
              <a:rPr lang="en-US" altLang="en-US" sz="1400" dirty="0"/>
              <a:t>&lt;/body&gt; &lt;/html&gt;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71500" y="1297477"/>
            <a:ext cx="76200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8761" y="304799"/>
            <a:ext cx="8675239" cy="973361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Hide</a:t>
            </a:r>
            <a:r>
              <a:rPr lang="en-US" altLang="en-US" sz="2800" dirty="0">
                <a:latin typeface="+mj-lt"/>
              </a:rPr>
              <a:t>, Show, Toggle with integer </a:t>
            </a:r>
            <a:r>
              <a:rPr lang="en-US" altLang="en-US" sz="2800" dirty="0" smtClean="0">
                <a:latin typeface="+mj-lt"/>
              </a:rPr>
              <a:t>arguments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406" y="1594200"/>
            <a:ext cx="7848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&lt;html&gt; </a:t>
            </a:r>
          </a:p>
          <a:p>
            <a:r>
              <a:rPr lang="en-US" altLang="en-US" sz="1400" dirty="0"/>
              <a:t>&lt;head&gt; &lt;script src="jquerylib.js"&gt; &lt;/script&gt;</a:t>
            </a:r>
          </a:p>
          <a:p>
            <a:r>
              <a:rPr lang="en-US" altLang="en-US" sz="1400" dirty="0"/>
              <a:t>&lt;script&gt;</a:t>
            </a:r>
          </a:p>
          <a:p>
            <a:r>
              <a:rPr lang="en-US" altLang="en-US" sz="1400" b="1" dirty="0"/>
              <a:t>$(document).ready(function(){</a:t>
            </a:r>
          </a:p>
          <a:p>
            <a:r>
              <a:rPr lang="en-US" altLang="en-US" sz="1400" b="1" dirty="0"/>
              <a:t>	  $("#h").click(function(){</a:t>
            </a:r>
          </a:p>
          <a:p>
            <a:r>
              <a:rPr lang="en-US" altLang="en-US" sz="1400" b="1" dirty="0"/>
              <a:t>	            $("img").hide(1000);  });</a:t>
            </a:r>
          </a:p>
          <a:p>
            <a:r>
              <a:rPr lang="en-US" altLang="en-US" sz="1400" b="1" dirty="0"/>
              <a:t>	  $("#s").click(function(){</a:t>
            </a:r>
          </a:p>
          <a:p>
            <a:r>
              <a:rPr lang="en-US" altLang="en-US" sz="1400" b="1" dirty="0"/>
              <a:t>	            $("img").show(1000); });</a:t>
            </a:r>
          </a:p>
          <a:p>
            <a:r>
              <a:rPr lang="en-US" altLang="en-US" sz="1400" b="1" dirty="0"/>
              <a:t>                      $("#t").click(function(){</a:t>
            </a:r>
          </a:p>
          <a:p>
            <a:r>
              <a:rPr lang="en-US" altLang="en-US" sz="1400" b="1" dirty="0"/>
              <a:t>	            $("img").toggle(1000); });</a:t>
            </a:r>
          </a:p>
          <a:p>
            <a:r>
              <a:rPr lang="en-US" altLang="en-US" sz="1400" b="1" dirty="0"/>
              <a:t>});</a:t>
            </a:r>
          </a:p>
          <a:p>
            <a:r>
              <a:rPr lang="en-US" altLang="en-US" sz="1400" dirty="0"/>
              <a:t>&lt;/script&gt;  &lt;/head&gt; &lt;body&gt;</a:t>
            </a:r>
          </a:p>
          <a:p>
            <a:r>
              <a:rPr lang="en-US" altLang="en-US" sz="1400" dirty="0"/>
              <a:t>&lt;center&gt;</a:t>
            </a:r>
          </a:p>
          <a:p>
            <a:r>
              <a:rPr lang="en-US" altLang="en-US" sz="1400" dirty="0"/>
              <a:t>&lt;img src="image4.jpg" width="200" height="200"&gt;&lt;</a:t>
            </a:r>
            <a:r>
              <a:rPr lang="en-US" altLang="en-US" sz="1400" dirty="0" err="1"/>
              <a:t>br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sz="1400" dirty="0"/>
              <a:t>&lt;/center&gt; </a:t>
            </a:r>
          </a:p>
          <a:p>
            <a:r>
              <a:rPr lang="en-US" altLang="en-US" sz="1400" dirty="0"/>
              <a:t>&lt;/body&gt; &lt;/html&gt;</a:t>
            </a: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5438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75239" cy="533400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Hide</a:t>
            </a:r>
            <a:r>
              <a:rPr lang="en-US" altLang="en-US" sz="2800" dirty="0">
                <a:latin typeface="+mj-lt"/>
              </a:rPr>
              <a:t>, Show, Toggle with string </a:t>
            </a:r>
            <a:r>
              <a:rPr lang="en-US" altLang="en-US" sz="2800" dirty="0" smtClean="0">
                <a:latin typeface="+mj-lt"/>
              </a:rPr>
              <a:t>arguments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94200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&lt;html&gt; </a:t>
            </a:r>
          </a:p>
          <a:p>
            <a:r>
              <a:rPr lang="en-US" altLang="en-US" sz="1400" dirty="0"/>
              <a:t>&lt;head&gt; &lt;script src="jquerylib.js"&gt; &lt;/script&gt;</a:t>
            </a:r>
          </a:p>
          <a:p>
            <a:r>
              <a:rPr lang="en-US" altLang="en-US" sz="1400" dirty="0"/>
              <a:t>&lt;script&gt;</a:t>
            </a:r>
          </a:p>
          <a:p>
            <a:r>
              <a:rPr lang="en-US" altLang="en-US" sz="1400" b="1" dirty="0"/>
              <a:t>$(document).ready(function(){</a:t>
            </a:r>
          </a:p>
          <a:p>
            <a:r>
              <a:rPr lang="en-US" altLang="en-US" sz="1400" b="1" dirty="0"/>
              <a:t>	  $("#h").click(function(){</a:t>
            </a:r>
          </a:p>
          <a:p>
            <a:r>
              <a:rPr lang="en-US" altLang="en-US" sz="1400" b="1" dirty="0"/>
              <a:t>	            $("img").hide(“slow”);  });</a:t>
            </a:r>
          </a:p>
          <a:p>
            <a:r>
              <a:rPr lang="en-US" altLang="en-US" sz="1400" b="1" dirty="0"/>
              <a:t>	  $("#s").click(function(){</a:t>
            </a:r>
          </a:p>
          <a:p>
            <a:r>
              <a:rPr lang="en-US" altLang="en-US" sz="1400" b="1" dirty="0"/>
              <a:t>	            $("img").show(“slow”); });</a:t>
            </a:r>
          </a:p>
          <a:p>
            <a:r>
              <a:rPr lang="en-US" altLang="en-US" sz="1400" b="1" dirty="0"/>
              <a:t>                      $("#t").click(function(){</a:t>
            </a:r>
          </a:p>
          <a:p>
            <a:r>
              <a:rPr lang="en-US" altLang="en-US" sz="1400" b="1" dirty="0"/>
              <a:t>	            $("img").toggle(“slow”); });</a:t>
            </a:r>
          </a:p>
          <a:p>
            <a:r>
              <a:rPr lang="en-US" altLang="en-US" sz="1400" b="1" dirty="0"/>
              <a:t>});</a:t>
            </a:r>
          </a:p>
          <a:p>
            <a:r>
              <a:rPr lang="en-US" altLang="en-US" sz="1400" dirty="0"/>
              <a:t>&lt;/script&gt;</a:t>
            </a:r>
          </a:p>
          <a:p>
            <a:r>
              <a:rPr lang="en-US" altLang="en-US" sz="1400" dirty="0"/>
              <a:t> &lt;/head&gt; &lt;body&gt;</a:t>
            </a:r>
          </a:p>
          <a:p>
            <a:r>
              <a:rPr lang="en-US" altLang="en-US" sz="1400" dirty="0"/>
              <a:t>&lt;center&gt;</a:t>
            </a:r>
          </a:p>
          <a:p>
            <a:r>
              <a:rPr lang="en-US" altLang="en-US" sz="1400" dirty="0"/>
              <a:t>&lt;img src="image4.jpg" width="200" height="200"&gt;&lt;</a:t>
            </a:r>
            <a:r>
              <a:rPr lang="en-US" altLang="en-US" sz="1400" dirty="0" err="1"/>
              <a:t>br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sz="1400" dirty="0"/>
              <a:t>&lt;/center&gt; </a:t>
            </a:r>
          </a:p>
          <a:p>
            <a:r>
              <a:rPr lang="en-US" altLang="en-US" sz="1400" dirty="0"/>
              <a:t>&lt;/body&gt; &lt;/html&gt;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85800" y="1594200"/>
            <a:ext cx="7467600" cy="450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8761" y="533400"/>
            <a:ext cx="8675239" cy="521163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FadeIn</a:t>
            </a:r>
            <a:r>
              <a:rPr lang="en-US" altLang="en-US" sz="2800" dirty="0">
                <a:latin typeface="+mj-lt"/>
              </a:rPr>
              <a:t>, fadeOut, fadeToggle functions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447800"/>
            <a:ext cx="7848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/>
              <a:t>&lt;html</a:t>
            </a:r>
            <a:r>
              <a:rPr lang="en-US" altLang="en-US" sz="1400" dirty="0"/>
              <a:t>&gt;  	</a:t>
            </a:r>
          </a:p>
          <a:p>
            <a:r>
              <a:rPr lang="en-US" altLang="en-US" sz="1400" dirty="0"/>
              <a:t>&lt;head&gt; &lt;script src="jquerylib.js"&gt; &lt;/script&gt;</a:t>
            </a:r>
          </a:p>
          <a:p>
            <a:r>
              <a:rPr lang="en-US" altLang="en-US" sz="1400" dirty="0"/>
              <a:t>&lt;script&gt;</a:t>
            </a:r>
          </a:p>
          <a:p>
            <a:r>
              <a:rPr lang="en-US" altLang="en-US" sz="1400" b="1" dirty="0"/>
              <a:t>$(document).ready(function(){</a:t>
            </a:r>
          </a:p>
          <a:p>
            <a:r>
              <a:rPr lang="en-US" altLang="en-US" sz="1400" b="1" dirty="0"/>
              <a:t>	  $("#h").click(function(){</a:t>
            </a:r>
          </a:p>
          <a:p>
            <a:r>
              <a:rPr lang="en-US" altLang="en-US" sz="1400" b="1" dirty="0"/>
              <a:t>	            $("img").fadeIn();  });</a:t>
            </a:r>
          </a:p>
          <a:p>
            <a:r>
              <a:rPr lang="en-US" altLang="en-US" sz="1400" b="1" dirty="0"/>
              <a:t>	  $("#s").click(function(){</a:t>
            </a:r>
          </a:p>
          <a:p>
            <a:r>
              <a:rPr lang="en-US" altLang="en-US" sz="1400" b="1" dirty="0"/>
              <a:t>	            $("img").fadeOut(); });</a:t>
            </a:r>
          </a:p>
          <a:p>
            <a:r>
              <a:rPr lang="en-US" altLang="en-US" sz="1400" b="1" dirty="0"/>
              <a:t>                      $("#t").click(function(){</a:t>
            </a:r>
          </a:p>
          <a:p>
            <a:r>
              <a:rPr lang="en-US" altLang="en-US" sz="1400" b="1" dirty="0"/>
              <a:t>	            $("img").fadeToggle(); });</a:t>
            </a:r>
          </a:p>
          <a:p>
            <a:r>
              <a:rPr lang="en-US" altLang="en-US" sz="1400" b="1" dirty="0"/>
              <a:t>});</a:t>
            </a:r>
          </a:p>
          <a:p>
            <a:r>
              <a:rPr lang="en-US" altLang="en-US" sz="1400" dirty="0"/>
              <a:t>&lt;/script&gt; </a:t>
            </a:r>
          </a:p>
          <a:p>
            <a:r>
              <a:rPr lang="en-US" altLang="en-US" sz="1400" dirty="0"/>
              <a:t>&lt;/head&gt; &lt;body&gt;</a:t>
            </a:r>
          </a:p>
          <a:p>
            <a:r>
              <a:rPr lang="en-US" altLang="en-US" sz="1400" dirty="0"/>
              <a:t>&lt;center&gt;</a:t>
            </a:r>
          </a:p>
          <a:p>
            <a:r>
              <a:rPr lang="en-US" altLang="en-US" sz="1400" dirty="0"/>
              <a:t>&lt;img src="image4.jpg" width="200" height="200"&gt;&lt;</a:t>
            </a:r>
            <a:r>
              <a:rPr lang="en-US" altLang="en-US" sz="1400" dirty="0" err="1"/>
              <a:t>br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sz="1400" dirty="0"/>
              <a:t>&lt;/center&gt;</a:t>
            </a:r>
          </a:p>
          <a:p>
            <a:r>
              <a:rPr lang="en-US" altLang="en-US" sz="1400" dirty="0"/>
              <a:t> &lt;/body&gt; &lt;/html&gt;</a:t>
            </a:r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3914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6251" y="599370"/>
            <a:ext cx="8675239" cy="511134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SlideUp</a:t>
            </a:r>
            <a:r>
              <a:rPr lang="en-US" altLang="en-US" sz="2800" dirty="0">
                <a:latin typeface="+mj-lt"/>
              </a:rPr>
              <a:t>, SlideDown, SlideToggle functions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6230" y="1586239"/>
            <a:ext cx="784860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&lt;html&gt;  	</a:t>
            </a:r>
          </a:p>
          <a:p>
            <a:r>
              <a:rPr lang="en-US" altLang="en-US" sz="1400" dirty="0"/>
              <a:t>&lt;head&gt; &lt;script src="jquerylib.js"&gt; &lt;/script&gt;</a:t>
            </a:r>
          </a:p>
          <a:p>
            <a:r>
              <a:rPr lang="en-US" altLang="en-US" sz="1400" dirty="0"/>
              <a:t>&lt;script&gt;</a:t>
            </a:r>
          </a:p>
          <a:p>
            <a:r>
              <a:rPr lang="en-US" altLang="en-US" sz="1400" b="1" dirty="0"/>
              <a:t>$(document).ready(function(){</a:t>
            </a:r>
          </a:p>
          <a:p>
            <a:r>
              <a:rPr lang="en-US" altLang="en-US" sz="1400" b="1" dirty="0"/>
              <a:t>	  $("#h").click(function(){</a:t>
            </a:r>
          </a:p>
          <a:p>
            <a:r>
              <a:rPr lang="en-US" altLang="en-US" sz="1400" b="1" dirty="0"/>
              <a:t>	            $("img").</a:t>
            </a:r>
            <a:r>
              <a:rPr lang="en-US" altLang="en-US" sz="1400" b="1" dirty="0" err="1"/>
              <a:t>slideUp</a:t>
            </a:r>
            <a:r>
              <a:rPr lang="en-US" altLang="en-US" sz="1400" b="1" dirty="0"/>
              <a:t>();  });</a:t>
            </a:r>
          </a:p>
          <a:p>
            <a:r>
              <a:rPr lang="en-US" altLang="en-US" sz="1400" b="1" dirty="0"/>
              <a:t>	  $("#s").click(function(){</a:t>
            </a:r>
          </a:p>
          <a:p>
            <a:r>
              <a:rPr lang="en-US" altLang="en-US" sz="1400" b="1" dirty="0"/>
              <a:t>	            $("img").</a:t>
            </a:r>
            <a:r>
              <a:rPr lang="en-US" altLang="en-US" sz="1400" b="1" dirty="0" err="1"/>
              <a:t>slideDown</a:t>
            </a:r>
            <a:r>
              <a:rPr lang="en-US" altLang="en-US" sz="1400" b="1" dirty="0"/>
              <a:t>(); });</a:t>
            </a:r>
          </a:p>
          <a:p>
            <a:r>
              <a:rPr lang="en-US" altLang="en-US" sz="1400" b="1" dirty="0"/>
              <a:t>                      $("#t").click(function(){</a:t>
            </a:r>
          </a:p>
          <a:p>
            <a:r>
              <a:rPr lang="en-US" altLang="en-US" sz="1400" b="1" dirty="0"/>
              <a:t>	            $("img").slideToggle(); });</a:t>
            </a:r>
          </a:p>
          <a:p>
            <a:r>
              <a:rPr lang="en-US" altLang="en-US" sz="1400" b="1" dirty="0"/>
              <a:t>});</a:t>
            </a:r>
          </a:p>
          <a:p>
            <a:r>
              <a:rPr lang="en-US" altLang="en-US" sz="1400" b="1" dirty="0"/>
              <a:t>&lt;/script&gt;</a:t>
            </a:r>
            <a:r>
              <a:rPr lang="en-US" altLang="en-US" sz="1400" dirty="0"/>
              <a:t> </a:t>
            </a:r>
            <a:r>
              <a:rPr lang="en-US" altLang="en-US" sz="1400" dirty="0" smtClean="0"/>
              <a:t>&lt;/</a:t>
            </a:r>
            <a:r>
              <a:rPr lang="en-US" altLang="en-US" sz="1400" dirty="0"/>
              <a:t>head&gt; </a:t>
            </a:r>
          </a:p>
          <a:p>
            <a:r>
              <a:rPr lang="en-US" altLang="en-US" sz="1400" dirty="0"/>
              <a:t>&lt;body&gt;</a:t>
            </a:r>
          </a:p>
          <a:p>
            <a:r>
              <a:rPr lang="en-US" altLang="en-US" sz="1400" dirty="0"/>
              <a:t>&lt;center&gt;</a:t>
            </a:r>
          </a:p>
          <a:p>
            <a:r>
              <a:rPr lang="en-US" altLang="en-US" sz="1400" dirty="0"/>
              <a:t>&lt;img src="image4.jpg" width="200" height="200"&gt;&lt;</a:t>
            </a:r>
            <a:r>
              <a:rPr lang="en-US" altLang="en-US" sz="1400" dirty="0" err="1"/>
              <a:t>br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&lt;button id="s"&gt;Show&lt;/button&gt;&lt;button id="h"&gt;Hide&lt;/button&gt;&lt;button id="t"&gt;Toggle&lt;/button&gt;</a:t>
            </a:r>
          </a:p>
          <a:p>
            <a:r>
              <a:rPr lang="en-US" altLang="en-US" sz="1400" dirty="0"/>
              <a:t>&lt;/center&gt; </a:t>
            </a:r>
          </a:p>
          <a:p>
            <a:r>
              <a:rPr lang="en-US" altLang="en-US" sz="1400" dirty="0"/>
              <a:t>&lt;/body&gt; &lt;/html&gt;</a:t>
            </a:r>
          </a:p>
          <a:p>
            <a:pPr>
              <a:lnSpc>
                <a:spcPct val="150000"/>
              </a:lnSpc>
            </a:pPr>
            <a:endParaRPr lang="en-US" altLang="en-US" sz="1400" dirty="0"/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85800" y="1447800"/>
            <a:ext cx="7467600" cy="464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675239" cy="444963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Version Control and Revision History</a:t>
            </a:r>
            <a:endParaRPr lang="en-US" sz="28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132237"/>
              </p:ext>
            </p:extLst>
          </p:nvPr>
        </p:nvGraphicFramePr>
        <p:xfrm>
          <a:off x="1524000" y="1524000"/>
          <a:ext cx="5829300" cy="127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191184489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57595074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671011277"/>
                    </a:ext>
                  </a:extLst>
                </a:gridCol>
              </a:tblGrid>
              <a:tr h="3181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364382642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Prepared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Ranjeet</a:t>
                      </a:r>
                      <a:r>
                        <a:rPr lang="en-US" sz="1100" baseline="0" dirty="0" smtClean="0"/>
                        <a:t> Kaur Bhachu</a:t>
                      </a:r>
                      <a:r>
                        <a:rPr lang="en-US" sz="1100" dirty="0" smtClean="0"/>
                        <a:t> 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30-Jul-2018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30142880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Reviewed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Nisha</a:t>
                      </a:r>
                      <a:r>
                        <a:rPr lang="en-US" sz="1100" baseline="0" dirty="0" smtClean="0"/>
                        <a:t> Mendonsa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30-Jul-2018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953261"/>
                  </a:ext>
                </a:extLst>
              </a:tr>
              <a:tr h="31813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Approved By</a:t>
                      </a:r>
                      <a:endParaRPr 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51435" marR="51435" marT="25718" marB="2571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Gauresh Gaitonde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30-Jul-2018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669179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29432"/>
              </p:ext>
            </p:extLst>
          </p:nvPr>
        </p:nvGraphicFramePr>
        <p:xfrm>
          <a:off x="762000" y="3124200"/>
          <a:ext cx="7679872" cy="13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29">
                  <a:extLst>
                    <a:ext uri="{9D8B030D-6E8A-4147-A177-3AD203B41FA5}">
                      <a16:colId xmlns:a16="http://schemas.microsoft.com/office/drawing/2014/main" val="980557498"/>
                    </a:ext>
                  </a:extLst>
                </a:gridCol>
                <a:gridCol w="1192990">
                  <a:extLst>
                    <a:ext uri="{9D8B030D-6E8A-4147-A177-3AD203B41FA5}">
                      <a16:colId xmlns:a16="http://schemas.microsoft.com/office/drawing/2014/main" val="214367020"/>
                    </a:ext>
                  </a:extLst>
                </a:gridCol>
                <a:gridCol w="1565798">
                  <a:extLst>
                    <a:ext uri="{9D8B030D-6E8A-4147-A177-3AD203B41FA5}">
                      <a16:colId xmlns:a16="http://schemas.microsoft.com/office/drawing/2014/main" val="2479592523"/>
                    </a:ext>
                  </a:extLst>
                </a:gridCol>
                <a:gridCol w="3802655">
                  <a:extLst>
                    <a:ext uri="{9D8B030D-6E8A-4147-A177-3AD203B41FA5}">
                      <a16:colId xmlns:a16="http://schemas.microsoft.com/office/drawing/2014/main" val="1814150058"/>
                    </a:ext>
                  </a:extLst>
                </a:gridCol>
              </a:tblGrid>
              <a:tr h="28202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Version No.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Date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Section Affected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Highlight of Changes</a:t>
                      </a:r>
                      <a:endParaRPr lang="en-US" sz="1100" dirty="0"/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1553383291"/>
                  </a:ext>
                </a:extLst>
              </a:tr>
              <a:tr h="2649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1.0.0</a:t>
                      </a: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8572" marR="3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Times New Roman"/>
                          <a:cs typeface="+mn-cs"/>
                        </a:rPr>
                        <a:t>23-Mar-2017</a:t>
                      </a:r>
                      <a:endParaRPr lang="en-US" sz="1100" b="0" kern="120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/>
                        <a:cs typeface="+mn-cs"/>
                      </a:endParaRPr>
                    </a:p>
                  </a:txBody>
                  <a:tcPr marL="38572" marR="38572" marT="0" marB="0" anchor="ctr" horzOverflow="overflow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n-lt"/>
                          <a:ea typeface="Times New Roman"/>
                        </a:rPr>
                        <a:t>All</a:t>
                      </a:r>
                      <a:endParaRPr lang="en-US" sz="11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8572" marR="385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n-lt"/>
                        </a:rPr>
                        <a:t>Original</a:t>
                      </a:r>
                      <a:r>
                        <a:rPr lang="en-US" sz="1100" b="0" baseline="0" dirty="0" smtClean="0">
                          <a:effectLst/>
                          <a:latin typeface="+mn-lt"/>
                        </a:rPr>
                        <a:t> Version. </a:t>
                      </a:r>
                      <a:endParaRPr lang="en-US" sz="1100" b="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38572" marR="38572" marT="0" marB="0" anchor="ctr"/>
                </a:tc>
                <a:extLst>
                  <a:ext uri="{0D108BD9-81ED-4DB2-BD59-A6C34878D82A}">
                    <a16:rowId xmlns:a16="http://schemas.microsoft.com/office/drawing/2014/main" val="947943468"/>
                  </a:ext>
                </a:extLst>
              </a:tr>
              <a:tr h="282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2.0.0</a:t>
                      </a:r>
                    </a:p>
                  </a:txBody>
                  <a:tcPr marL="38572" marR="3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2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100" smtClean="0"/>
                        <a:t>30-Jul-2018</a:t>
                      </a:r>
                      <a:endParaRPr lang="en-US" sz="1100" dirty="0" smtClean="0"/>
                    </a:p>
                  </a:txBody>
                  <a:tcPr marL="38572" marR="38572" marT="0" marB="0" anchor="ctr" horzOverflow="overflow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j-lt"/>
                          <a:ea typeface="Times New Roman"/>
                        </a:rPr>
                        <a:t>None</a:t>
                      </a:r>
                      <a:endParaRPr lang="en-US" sz="1100" b="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38572" marR="3857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effectLst/>
                          <a:latin typeface="+mj-lt"/>
                          <a:ea typeface="Times New Roman"/>
                        </a:rPr>
                        <a:t>Annual Review 2018. No changes made. </a:t>
                      </a:r>
                      <a:endParaRPr lang="en-US" sz="1100" b="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38572" marR="38572" marT="0" marB="0" anchor="ctr"/>
                </a:tc>
                <a:extLst>
                  <a:ext uri="{0D108BD9-81ED-4DB2-BD59-A6C34878D82A}">
                    <a16:rowId xmlns:a16="http://schemas.microsoft.com/office/drawing/2014/main" val="2707371018"/>
                  </a:ext>
                </a:extLst>
              </a:tr>
              <a:tr h="282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38572" marR="3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3146481189"/>
                  </a:ext>
                </a:extLst>
              </a:tr>
              <a:tr h="282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38572" marR="38572" marT="0" marB="0" anchor="ctr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/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/>
                </a:tc>
                <a:extLst>
                  <a:ext uri="{0D108BD9-81ED-4DB2-BD59-A6C34878D82A}">
                    <a16:rowId xmlns:a16="http://schemas.microsoft.com/office/drawing/2014/main" val="424885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4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8033" y="464024"/>
            <a:ext cx="8675239" cy="591264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Animation </a:t>
            </a:r>
            <a:r>
              <a:rPr lang="en-US" altLang="en-US" sz="2800" dirty="0">
                <a:latin typeface="+mj-lt"/>
              </a:rPr>
              <a:t>Effects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1015" y="1371600"/>
            <a:ext cx="7848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/>
              <a:t>Basic syntax: </a:t>
            </a:r>
          </a:p>
          <a:p>
            <a:pPr>
              <a:lnSpc>
                <a:spcPct val="150000"/>
              </a:lnSpc>
            </a:pPr>
            <a:r>
              <a:rPr lang="en-US" altLang="en-US" sz="1400" b="1" dirty="0"/>
              <a:t>$(selector).animate({params},speed,callback);</a:t>
            </a:r>
          </a:p>
          <a:p>
            <a:pPr>
              <a:lnSpc>
                <a:spcPct val="150000"/>
              </a:lnSpc>
            </a:pPr>
            <a:r>
              <a:rPr lang="en-US" altLang="en-US" sz="1400" b="1" dirty="0"/>
              <a:t>$(selector).stop(</a:t>
            </a:r>
            <a:r>
              <a:rPr lang="en-US" altLang="en-US" sz="1400" b="1" dirty="0" err="1"/>
              <a:t>boolean,boolean</a:t>
            </a:r>
            <a:r>
              <a:rPr lang="en-US" altLang="en-US" sz="1400" b="1" dirty="0"/>
              <a:t>);</a:t>
            </a:r>
          </a:p>
          <a:p>
            <a:r>
              <a:rPr lang="en-US" altLang="en-US" sz="1400" dirty="0"/>
              <a:t>&lt;html&gt; &lt;head&gt; &lt;script src="jquerylib.js"&gt; &lt;/script&gt; &lt;script&gt;</a:t>
            </a:r>
          </a:p>
          <a:p>
            <a:r>
              <a:rPr lang="en-US" altLang="en-US" sz="1400" b="1" dirty="0"/>
              <a:t>$(document).ready(function(){</a:t>
            </a:r>
          </a:p>
          <a:p>
            <a:r>
              <a:rPr lang="en-US" altLang="en-US" sz="1400" b="1" dirty="0"/>
              <a:t>	 $("#b1").click(function(){</a:t>
            </a:r>
          </a:p>
          <a:p>
            <a:r>
              <a:rPr lang="en-US" altLang="en-US" sz="1400" b="1" dirty="0"/>
              <a:t>	     </a:t>
            </a:r>
            <a:r>
              <a:rPr lang="en-US" altLang="en-US" sz="1400" b="1" dirty="0" smtClean="0"/>
              <a:t>$("#</a:t>
            </a:r>
            <a:r>
              <a:rPr lang="en-US" altLang="en-US" sz="1400" b="1" dirty="0"/>
              <a:t>d1").animate({left:'310px'},1000,function(){alert(‘completed’);});</a:t>
            </a:r>
          </a:p>
          <a:p>
            <a:r>
              <a:rPr lang="en-US" altLang="en-US" sz="1400" b="1" dirty="0"/>
              <a:t>                            $("#d1").animate({left:'9px'},1000,function(){alert(‘completed’);}); </a:t>
            </a:r>
          </a:p>
          <a:p>
            <a:r>
              <a:rPr lang="en-US" altLang="en-US" sz="1400" b="1" dirty="0"/>
              <a:t>                         });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 	 $("#b9").click(function(){</a:t>
            </a:r>
          </a:p>
          <a:p>
            <a:r>
              <a:rPr lang="en-US" altLang="en-US" sz="1400" b="1" dirty="0"/>
              <a:t>	      $("#d1").stop(); });</a:t>
            </a:r>
          </a:p>
          <a:p>
            <a:r>
              <a:rPr lang="en-US" altLang="en-US" sz="1400" b="1" dirty="0"/>
              <a:t>           	 $("#b10").click(function(){</a:t>
            </a:r>
          </a:p>
          <a:p>
            <a:r>
              <a:rPr lang="en-US" altLang="en-US" sz="1400" b="1" dirty="0"/>
              <a:t>	      $("#d1").stop(true); });</a:t>
            </a:r>
          </a:p>
          <a:p>
            <a:r>
              <a:rPr lang="en-US" altLang="en-US" sz="1400" b="1" dirty="0"/>
              <a:t> 	 $("#b11").click(function(){</a:t>
            </a:r>
          </a:p>
          <a:p>
            <a:r>
              <a:rPr lang="en-US" altLang="en-US" sz="1400" b="1" dirty="0"/>
              <a:t>	       $("#d1").stop(</a:t>
            </a:r>
            <a:r>
              <a:rPr lang="en-US" altLang="en-US" sz="1400" b="1" dirty="0" err="1"/>
              <a:t>true,true</a:t>
            </a:r>
            <a:r>
              <a:rPr lang="en-US" altLang="en-US" sz="1400" b="1" dirty="0"/>
              <a:t>); });</a:t>
            </a:r>
          </a:p>
          <a:p>
            <a:r>
              <a:rPr lang="en-US" altLang="en-US" sz="1400" b="1" dirty="0"/>
              <a:t>});</a:t>
            </a:r>
          </a:p>
          <a:p>
            <a:pPr>
              <a:lnSpc>
                <a:spcPct val="150000"/>
              </a:lnSpc>
            </a:pPr>
            <a:endParaRPr lang="en-US" altLang="en-US" sz="1400" dirty="0"/>
          </a:p>
          <a:p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85800" y="13716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9" y="2334684"/>
            <a:ext cx="8681113" cy="2215991"/>
          </a:xfrm>
        </p:spPr>
        <p:txBody>
          <a:bodyPr/>
          <a:lstStyle/>
          <a:p>
            <a:r>
              <a:rPr lang="en-GB" dirty="0"/>
              <a:t>JQuery</a:t>
            </a:r>
            <a:br>
              <a:rPr lang="en-GB" dirty="0"/>
            </a:br>
            <a:r>
              <a:rPr lang="en-GB" dirty="0"/>
              <a:t>DOM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3788" y="533400"/>
            <a:ext cx="8675239" cy="538773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DOM Manipulation Functions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219200"/>
            <a:ext cx="807720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dirty="0"/>
              <a:t>There are several DOM function available in jQuery.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Some </a:t>
            </a:r>
            <a:r>
              <a:rPr lang="en-US" altLang="en-US" sz="1400" dirty="0" smtClean="0"/>
              <a:t>functions </a:t>
            </a:r>
            <a:r>
              <a:rPr lang="en-US" altLang="en-US" sz="1400" dirty="0"/>
              <a:t>are given below.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40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9752"/>
              </p:ext>
            </p:extLst>
          </p:nvPr>
        </p:nvGraphicFramePr>
        <p:xfrm>
          <a:off x="533400" y="2125691"/>
          <a:ext cx="7696200" cy="3703873"/>
        </p:xfrm>
        <a:graphic>
          <a:graphicData uri="http://schemas.openxmlformats.org/drawingml/2006/table">
            <a:tbl>
              <a:tblPr/>
              <a:tblGrid>
                <a:gridCol w="1858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.text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>
                          <a:latin typeface="+mn-lt"/>
                        </a:rPr>
                        <a:t> Sets or returns the text content of selected elements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.html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>
                          <a:latin typeface="+mn-lt"/>
                        </a:rPr>
                        <a:t> Sets or returns the content of selected elements (including HTML markup)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</a:t>
                      </a:r>
                      <a:r>
                        <a:rPr lang="en-US" sz="1400" kern="1200" dirty="0" err="1" smtClean="0">
                          <a:latin typeface="+mn-lt"/>
                        </a:rPr>
                        <a:t>val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>
                          <a:latin typeface="+mn-lt"/>
                        </a:rPr>
                        <a:t> Sets or returns the value of form fields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.append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>
                          <a:latin typeface="+mn-lt"/>
                        </a:rPr>
                        <a:t> Inserts content at the end of the selected elements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.prepend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>
                          <a:latin typeface="+mn-lt"/>
                        </a:rPr>
                        <a:t> Inserts content at the beginning of the selected elements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.after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>
                          <a:latin typeface="+mn-lt"/>
                        </a:rPr>
                        <a:t> Inserts content after the selected elements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.before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>
                          <a:latin typeface="+mn-lt"/>
                        </a:rPr>
                        <a:t> Inserts content before the selected elements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.remove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>
                          <a:latin typeface="+mn-lt"/>
                        </a:rPr>
                        <a:t> Removes the selected element (and its child elements)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.empty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>
                          <a:latin typeface="+mn-lt"/>
                        </a:rPr>
                        <a:t> Removes the child elements from the selected element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7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8761" y="457200"/>
            <a:ext cx="8675239" cy="521163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DOM Manipulation Demo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86239"/>
            <a:ext cx="784860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&lt;html&gt; &lt;head&gt; &lt;script src=</a:t>
            </a:r>
            <a:r>
              <a:rPr lang="en-US" altLang="en-US" sz="1400" i="1" dirty="0"/>
              <a:t>"jquerylib.js"</a:t>
            </a:r>
            <a:r>
              <a:rPr lang="en-US" altLang="en-US" sz="1400" dirty="0"/>
              <a:t>&gt; &lt;/script&gt; &lt;script&gt;</a:t>
            </a:r>
          </a:p>
          <a:p>
            <a:r>
              <a:rPr lang="en-US" altLang="en-US" sz="1400" b="1" dirty="0" smtClean="0"/>
              <a:t>$(</a:t>
            </a:r>
            <a:r>
              <a:rPr lang="en-US" altLang="en-US" sz="1400" b="1" dirty="0"/>
              <a:t>document).ready(function(){</a:t>
            </a:r>
          </a:p>
          <a:p>
            <a:r>
              <a:rPr lang="en-US" altLang="en-US" sz="1400" b="1" dirty="0"/>
              <a:t>  $("#btn1").click(function(){</a:t>
            </a:r>
          </a:p>
          <a:p>
            <a:r>
              <a:rPr lang="en-US" altLang="en-US" sz="1400" b="1" dirty="0"/>
              <a:t>    alert("Text: " + $("#test").text());   });</a:t>
            </a:r>
          </a:p>
          <a:p>
            <a:r>
              <a:rPr lang="en-US" altLang="en-US" sz="1400" b="1" dirty="0"/>
              <a:t>  $("#btn2").click(function(){</a:t>
            </a:r>
          </a:p>
          <a:p>
            <a:r>
              <a:rPr lang="en-US" altLang="en-US" sz="1400" b="1" dirty="0"/>
              <a:t>    alert("HTML: " + $("#test").html());  });</a:t>
            </a:r>
          </a:p>
          <a:p>
            <a:r>
              <a:rPr lang="en-US" altLang="en-US" sz="1400" b="1" dirty="0"/>
              <a:t>  $("#btn3").click(function(){</a:t>
            </a:r>
          </a:p>
          <a:p>
            <a:r>
              <a:rPr lang="en-US" altLang="en-US" sz="1400" b="1" dirty="0"/>
              <a:t>    alert("User Name: " + $("#t1").</a:t>
            </a:r>
            <a:r>
              <a:rPr lang="en-US" altLang="en-US" sz="1400" b="1" dirty="0" err="1"/>
              <a:t>val</a:t>
            </a:r>
            <a:r>
              <a:rPr lang="en-US" altLang="en-US" sz="1400" b="1" dirty="0"/>
              <a:t>());  });</a:t>
            </a:r>
          </a:p>
          <a:p>
            <a:r>
              <a:rPr lang="en-US" altLang="en-US" sz="1400" b="1" dirty="0" smtClean="0"/>
              <a:t>});</a:t>
            </a:r>
            <a:endParaRPr lang="en-US" altLang="en-US" sz="1400" b="1" dirty="0"/>
          </a:p>
          <a:p>
            <a:r>
              <a:rPr lang="en-US" altLang="en-US" sz="1400" dirty="0"/>
              <a:t>&lt;/script</a:t>
            </a:r>
            <a:r>
              <a:rPr lang="en-US" altLang="en-US" sz="1400" dirty="0" smtClean="0"/>
              <a:t>&gt;&lt;/</a:t>
            </a:r>
            <a:r>
              <a:rPr lang="en-US" altLang="en-US" sz="1400" dirty="0"/>
              <a:t>head&gt; </a:t>
            </a:r>
            <a:endParaRPr lang="en-US" altLang="en-US" sz="1400" dirty="0" smtClean="0"/>
          </a:p>
          <a:p>
            <a:r>
              <a:rPr lang="en-US" altLang="en-US" sz="1400" dirty="0" smtClean="0"/>
              <a:t>&lt;</a:t>
            </a:r>
            <a:r>
              <a:rPr lang="en-US" altLang="en-US" sz="1400" dirty="0"/>
              <a:t>body&gt;</a:t>
            </a:r>
          </a:p>
          <a:p>
            <a:r>
              <a:rPr lang="en-US" altLang="en-US" sz="1400" dirty="0" smtClean="0"/>
              <a:t>&lt;</a:t>
            </a:r>
            <a:r>
              <a:rPr lang="en-US" altLang="en-US" sz="1400" dirty="0"/>
              <a:t>p id="test"&gt;This is some &lt;b&gt;bold&lt;/b&gt; text in a paragraph.&lt;/p&gt;</a:t>
            </a:r>
          </a:p>
          <a:p>
            <a:r>
              <a:rPr lang="en-US" altLang="en-US" sz="1400" dirty="0"/>
              <a:t>&lt;form&gt;</a:t>
            </a:r>
          </a:p>
          <a:p>
            <a:r>
              <a:rPr lang="en-US" altLang="en-US" sz="1400" dirty="0"/>
              <a:t>Enter User Name&lt;input type="text" id="t1"/&gt;&lt;</a:t>
            </a:r>
            <a:r>
              <a:rPr lang="en-US" altLang="en-US" sz="1400" dirty="0" err="1"/>
              <a:t>br</a:t>
            </a:r>
            <a:r>
              <a:rPr lang="en-US" altLang="en-US" sz="1400" dirty="0"/>
              <a:t>&gt;</a:t>
            </a:r>
          </a:p>
          <a:p>
            <a:r>
              <a:rPr lang="en-US" altLang="en-US" sz="1400" dirty="0"/>
              <a:t>&lt;button id="btn1"&gt;Show Text&lt;/button</a:t>
            </a:r>
            <a:r>
              <a:rPr lang="en-US" altLang="en-US" sz="1400" dirty="0" smtClean="0"/>
              <a:t>&gt;</a:t>
            </a:r>
          </a:p>
          <a:p>
            <a:r>
              <a:rPr lang="en-US" altLang="en-US" sz="1400" dirty="0" smtClean="0"/>
              <a:t>&lt;</a:t>
            </a:r>
            <a:r>
              <a:rPr lang="en-US" altLang="en-US" sz="1400" dirty="0"/>
              <a:t>button id="btn2"&gt;Show HTML&lt;/button&gt;</a:t>
            </a:r>
          </a:p>
          <a:p>
            <a:r>
              <a:rPr lang="en-US" altLang="en-US" sz="1400" dirty="0"/>
              <a:t>&lt;button id="btn3"&gt;Show Text Box Value&lt;/</a:t>
            </a:r>
            <a:r>
              <a:rPr lang="en-US" altLang="en-US" sz="1400" dirty="0" smtClean="0"/>
              <a:t>button&gt;</a:t>
            </a:r>
            <a:endParaRPr lang="en-US" altLang="en-US" sz="1400" dirty="0"/>
          </a:p>
          <a:p>
            <a:r>
              <a:rPr lang="en-US" altLang="en-US" sz="1400" dirty="0"/>
              <a:t>&lt;/form</a:t>
            </a:r>
            <a:r>
              <a:rPr lang="en-US" altLang="en-US" sz="1400" dirty="0" smtClean="0"/>
              <a:t>&gt;&lt;/</a:t>
            </a:r>
            <a:r>
              <a:rPr lang="en-US" altLang="en-US" sz="1400" dirty="0"/>
              <a:t>body</a:t>
            </a:r>
            <a:r>
              <a:rPr lang="en-US" altLang="en-US" sz="1400" dirty="0" smtClean="0"/>
              <a:t>&gt;</a:t>
            </a:r>
          </a:p>
          <a:p>
            <a:r>
              <a:rPr lang="en-US" altLang="en-US" sz="1400" dirty="0" smtClean="0"/>
              <a:t>&lt;/</a:t>
            </a:r>
            <a:r>
              <a:rPr lang="en-US" altLang="en-US" sz="1400" dirty="0"/>
              <a:t>html&gt;</a:t>
            </a:r>
          </a:p>
          <a:p>
            <a:pPr>
              <a:lnSpc>
                <a:spcPct val="150000"/>
              </a:lnSpc>
            </a:pPr>
            <a:endParaRPr lang="en-US" alt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371600"/>
            <a:ext cx="74676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8761" y="533400"/>
            <a:ext cx="8675239" cy="533400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CSS Manipulation Functions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292" y="1371600"/>
            <a:ext cx="807720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dirty="0"/>
              <a:t>There are several CSS </a:t>
            </a:r>
            <a:r>
              <a:rPr lang="en-US" altLang="en-US" sz="1400" dirty="0" smtClean="0"/>
              <a:t>functions </a:t>
            </a:r>
            <a:r>
              <a:rPr lang="en-US" altLang="en-US" sz="1400" dirty="0"/>
              <a:t>available in jQuery.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Some </a:t>
            </a:r>
            <a:r>
              <a:rPr lang="en-US" altLang="en-US" sz="1400" dirty="0" smtClean="0"/>
              <a:t>functions </a:t>
            </a:r>
            <a:r>
              <a:rPr lang="en-US" altLang="en-US" sz="1400" dirty="0"/>
              <a:t>are given below.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400" kern="0" dirty="0">
              <a:solidFill>
                <a:srgbClr val="0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48492"/>
              </p:ext>
            </p:extLst>
          </p:nvPr>
        </p:nvGraphicFramePr>
        <p:xfrm>
          <a:off x="582492" y="2368796"/>
          <a:ext cx="8001000" cy="2438400"/>
        </p:xfrm>
        <a:graphic>
          <a:graphicData uri="http://schemas.openxmlformats.org/drawingml/2006/table">
            <a:tbl>
              <a:tblPr/>
              <a:tblGrid>
                <a:gridCol w="265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</a:t>
                      </a:r>
                      <a:r>
                        <a:rPr lang="en-US" sz="1400" kern="1200" dirty="0" err="1" smtClean="0">
                          <a:latin typeface="+mn-lt"/>
                        </a:rPr>
                        <a:t>addClass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>
                          <a:latin typeface="+mn-lt"/>
                        </a:rPr>
                        <a:t> Adds one or more classes to the selected elements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</a:t>
                      </a:r>
                      <a:r>
                        <a:rPr lang="en-US" sz="1400" kern="1200" dirty="0" err="1" smtClean="0">
                          <a:latin typeface="+mn-lt"/>
                        </a:rPr>
                        <a:t>removeClass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>
                          <a:latin typeface="+mn-lt"/>
                        </a:rPr>
                        <a:t> Removes one or more classes from the selected elements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</a:t>
                      </a:r>
                      <a:r>
                        <a:rPr lang="en-US" sz="1400" kern="1200" dirty="0" err="1" smtClean="0">
                          <a:latin typeface="+mn-lt"/>
                        </a:rPr>
                        <a:t>toggleClass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>
                          <a:latin typeface="+mn-lt"/>
                        </a:rPr>
                        <a:t> Toggles between adding/removing classes from the selected elements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 smtClean="0">
                          <a:latin typeface="+mn-lt"/>
                        </a:rPr>
                        <a:t>.</a:t>
                      </a:r>
                      <a:r>
                        <a:rPr lang="en-US" sz="1400" kern="1200" dirty="0" err="1" smtClean="0">
                          <a:latin typeface="+mn-lt"/>
                        </a:rPr>
                        <a:t>css</a:t>
                      </a:r>
                      <a:r>
                        <a:rPr lang="en-US" sz="1400" kern="1200" dirty="0">
                          <a:latin typeface="+mn-lt"/>
                        </a:rPr>
                        <a:t>() 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fontAlgn="b" latinLnBrk="0" hangingPunct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sz="1400" kern="1200" dirty="0">
                          <a:latin typeface="+mn-lt"/>
                        </a:rPr>
                        <a:t> Sets or returns the style attribute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7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3400" y="457200"/>
            <a:ext cx="8357339" cy="523473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CSS Manipulation Demo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20055"/>
            <a:ext cx="78486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/>
              <a:t>&lt;html&gt; &lt;head&gt; &lt;script src=</a:t>
            </a:r>
            <a:r>
              <a:rPr lang="en-US" altLang="en-US" sz="1400" i="1" dirty="0"/>
              <a:t>"jquerylib.js"</a:t>
            </a:r>
            <a:r>
              <a:rPr lang="en-US" altLang="en-US" sz="1400" dirty="0"/>
              <a:t>&gt; &lt;/script&gt; &lt;script&gt;</a:t>
            </a:r>
          </a:p>
          <a:p>
            <a:r>
              <a:rPr lang="en-US" altLang="en-US" sz="1400" b="1" dirty="0"/>
              <a:t>$(document).ready(function(){</a:t>
            </a:r>
          </a:p>
          <a:p>
            <a:r>
              <a:rPr lang="en-US" altLang="en-US" sz="1400" b="1" dirty="0"/>
              <a:t>   $("#a1").click(function(){</a:t>
            </a:r>
          </a:p>
          <a:p>
            <a:r>
              <a:rPr lang="en-US" altLang="en-US" sz="1400" b="1" dirty="0"/>
              <a:t>       $(“h1").</a:t>
            </a:r>
            <a:r>
              <a:rPr lang="en-US" altLang="en-US" sz="1400" b="1" dirty="0" err="1"/>
              <a:t>addClass</a:t>
            </a:r>
            <a:r>
              <a:rPr lang="en-US" altLang="en-US" sz="1400" b="1" dirty="0"/>
              <a:t>("style1");  });</a:t>
            </a:r>
          </a:p>
          <a:p>
            <a:r>
              <a:rPr lang="en-US" altLang="en-US" sz="1400" b="1" dirty="0"/>
              <a:t>   $("#r1").click(function(){</a:t>
            </a:r>
          </a:p>
          <a:p>
            <a:r>
              <a:rPr lang="en-US" altLang="en-US" sz="1400" b="1" dirty="0"/>
              <a:t>       $(“h1").</a:t>
            </a:r>
            <a:r>
              <a:rPr lang="en-US" altLang="en-US" sz="1400" b="1" dirty="0" err="1"/>
              <a:t>removeClass</a:t>
            </a:r>
            <a:r>
              <a:rPr lang="en-US" altLang="en-US" sz="1400" b="1" dirty="0"/>
              <a:t>("style1"); });</a:t>
            </a:r>
          </a:p>
          <a:p>
            <a:r>
              <a:rPr lang="en-US" altLang="en-US" sz="1400" b="1" dirty="0"/>
              <a:t>});</a:t>
            </a:r>
          </a:p>
          <a:p>
            <a:r>
              <a:rPr lang="en-US" altLang="en-US" sz="1400" dirty="0"/>
              <a:t>&lt;/script&gt;</a:t>
            </a:r>
          </a:p>
          <a:p>
            <a:r>
              <a:rPr lang="en-US" altLang="en-US" sz="1400" dirty="0"/>
              <a:t>&lt;style type=</a:t>
            </a:r>
            <a:r>
              <a:rPr lang="en-US" altLang="en-US" sz="1400" i="1" dirty="0"/>
              <a:t>"text/</a:t>
            </a:r>
            <a:r>
              <a:rPr lang="en-US" altLang="en-US" sz="1400" i="1" dirty="0" err="1"/>
              <a:t>css</a:t>
            </a:r>
            <a:r>
              <a:rPr lang="en-US" altLang="en-US" sz="1400" i="1" dirty="0"/>
              <a:t>"</a:t>
            </a:r>
            <a:r>
              <a:rPr lang="en-US" altLang="en-US" sz="1400" dirty="0"/>
              <a:t>&gt;</a:t>
            </a:r>
          </a:p>
          <a:p>
            <a:r>
              <a:rPr lang="en-US" altLang="en-US" sz="1400" i="1" dirty="0"/>
              <a:t>.style1</a:t>
            </a:r>
            <a:r>
              <a:rPr lang="en-US" altLang="en-US" sz="1400" dirty="0"/>
              <a:t>{</a:t>
            </a:r>
          </a:p>
          <a:p>
            <a:r>
              <a:rPr lang="en-US" altLang="en-US" sz="1400" dirty="0"/>
              <a:t>background-color: </a:t>
            </a:r>
            <a:r>
              <a:rPr lang="en-US" altLang="en-US" sz="1400" i="1" dirty="0"/>
              <a:t>gray</a:t>
            </a:r>
            <a:r>
              <a:rPr lang="en-US" altLang="en-US" sz="1400" dirty="0"/>
              <a:t>; font-size: </a:t>
            </a:r>
            <a:r>
              <a:rPr lang="en-US" altLang="en-US" sz="1400" i="1" dirty="0"/>
              <a:t>xx-large</a:t>
            </a:r>
            <a:r>
              <a:rPr lang="en-US" altLang="en-US" sz="1400" dirty="0"/>
              <a:t>; font-style: </a:t>
            </a:r>
            <a:r>
              <a:rPr lang="en-US" altLang="en-US" sz="1400" i="1" dirty="0"/>
              <a:t>italic</a:t>
            </a:r>
            <a:r>
              <a:rPr lang="en-US" altLang="en-US" sz="1400" dirty="0"/>
              <a:t>; text-align: </a:t>
            </a:r>
            <a:r>
              <a:rPr lang="en-US" altLang="en-US" sz="1400" i="1" dirty="0"/>
              <a:t>center</a:t>
            </a:r>
            <a:r>
              <a:rPr lang="en-US" altLang="en-US" sz="1400" dirty="0"/>
              <a:t>; color: </a:t>
            </a:r>
            <a:r>
              <a:rPr lang="en-US" altLang="en-US" sz="1400" i="1" dirty="0"/>
              <a:t>blue</a:t>
            </a:r>
            <a:r>
              <a:rPr lang="en-US" altLang="en-US" sz="1400" dirty="0"/>
              <a:t>; }</a:t>
            </a:r>
          </a:p>
          <a:p>
            <a:r>
              <a:rPr lang="en-US" altLang="en-US" sz="1400" dirty="0"/>
              <a:t>&lt;/style&gt;</a:t>
            </a:r>
          </a:p>
          <a:p>
            <a:r>
              <a:rPr lang="en-US" altLang="en-US" sz="1400" dirty="0"/>
              <a:t>&lt;/head&gt; &lt;body&gt;</a:t>
            </a:r>
          </a:p>
          <a:p>
            <a:r>
              <a:rPr lang="en-US" altLang="en-US" sz="1400" dirty="0"/>
              <a:t>&lt;h1&gt;jQuery Event Basics&lt;/h1&gt;</a:t>
            </a:r>
          </a:p>
          <a:p>
            <a:r>
              <a:rPr lang="en-US" altLang="en-US" sz="1400" dirty="0"/>
              <a:t>&lt;button id=</a:t>
            </a:r>
            <a:r>
              <a:rPr lang="en-US" altLang="en-US" sz="1400" i="1" dirty="0"/>
              <a:t>"a1"</a:t>
            </a:r>
            <a:r>
              <a:rPr lang="en-US" altLang="en-US" sz="1400" dirty="0"/>
              <a:t>&gt;Add First Style&lt;/button&gt; &lt;button id=</a:t>
            </a:r>
            <a:r>
              <a:rPr lang="en-US" altLang="en-US" sz="1400" i="1" dirty="0"/>
              <a:t>"r1"</a:t>
            </a:r>
            <a:r>
              <a:rPr lang="en-US" altLang="en-US" sz="1400" dirty="0"/>
              <a:t>&gt;Remove First Style&lt;/button&gt;</a:t>
            </a:r>
          </a:p>
          <a:p>
            <a:r>
              <a:rPr lang="en-US" altLang="en-US" sz="1400" dirty="0"/>
              <a:t>&lt;/body&gt; &lt;/html&gt;</a:t>
            </a:r>
          </a:p>
          <a:p>
            <a:pPr>
              <a:lnSpc>
                <a:spcPct val="150000"/>
              </a:lnSpc>
            </a:pPr>
            <a:endParaRPr lang="en-US" altLang="en-US" sz="1400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371600"/>
            <a:ext cx="75438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9" y="2334684"/>
            <a:ext cx="8681113" cy="2215991"/>
          </a:xfrm>
        </p:spPr>
        <p:txBody>
          <a:bodyPr/>
          <a:lstStyle/>
          <a:p>
            <a:r>
              <a:rPr lang="en-GB" dirty="0"/>
              <a:t>JQuery</a:t>
            </a:r>
            <a:br>
              <a:rPr lang="en-GB" dirty="0"/>
            </a:br>
            <a:r>
              <a:rPr lang="en-GB" dirty="0"/>
              <a:t>AJAX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6611" y="533400"/>
            <a:ext cx="7995389" cy="533400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JQuery Ajax method</a:t>
            </a:r>
            <a:endParaRPr lang="en-US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371600"/>
            <a:ext cx="7848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AJAX – Asynchronous JavaScript and XML. It is loading data in the background and displaying it without reloading the whole page.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The </a:t>
            </a:r>
            <a:r>
              <a:rPr lang="en-US" sz="1400" dirty="0"/>
              <a:t>jQuery ajax() method provides core functionality of Ajax in jQuery. It sends asynchronous HTTP requests to the server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 smtClean="0">
                <a:solidFill>
                  <a:prstClr val="black"/>
                </a:solidFill>
              </a:rPr>
              <a:t>Syntax:</a:t>
            </a:r>
          </a:p>
          <a:p>
            <a:pPr lvl="1">
              <a:lnSpc>
                <a:spcPct val="150000"/>
              </a:lnSpc>
              <a:buClr>
                <a:srgbClr val="0066A1"/>
              </a:buClr>
            </a:pPr>
            <a:r>
              <a:rPr lang="en-US" altLang="en-US" sz="1400" dirty="0" smtClean="0">
                <a:solidFill>
                  <a:prstClr val="black"/>
                </a:solidFill>
              </a:rPr>
              <a:t>$.ajax(</a:t>
            </a:r>
            <a:r>
              <a:rPr lang="en-US" altLang="en-US" sz="1400" dirty="0" err="1" smtClean="0">
                <a:solidFill>
                  <a:prstClr val="black"/>
                </a:solidFill>
              </a:rPr>
              <a:t>url</a:t>
            </a:r>
            <a:r>
              <a:rPr lang="en-US" altLang="en-US" sz="1400" dirty="0" smtClean="0">
                <a:solidFill>
                  <a:prstClr val="black"/>
                </a:solidFill>
              </a:rPr>
              <a:t>)</a:t>
            </a:r>
          </a:p>
          <a:p>
            <a:pPr lvl="1">
              <a:lnSpc>
                <a:spcPct val="150000"/>
              </a:lnSpc>
              <a:buClr>
                <a:srgbClr val="0066A1"/>
              </a:buClr>
            </a:pPr>
            <a:r>
              <a:rPr lang="en-US" altLang="en-US" sz="1400" dirty="0" smtClean="0">
                <a:solidFill>
                  <a:prstClr val="black"/>
                </a:solidFill>
              </a:rPr>
              <a:t>$.ajax(</a:t>
            </a:r>
            <a:r>
              <a:rPr lang="en-US" altLang="en-US" sz="1400" dirty="0" err="1" smtClean="0">
                <a:solidFill>
                  <a:prstClr val="black"/>
                </a:solidFill>
              </a:rPr>
              <a:t>url</a:t>
            </a:r>
            <a:r>
              <a:rPr lang="en-US" altLang="en-US" sz="1400" dirty="0" smtClean="0">
                <a:solidFill>
                  <a:prstClr val="black"/>
                </a:solidFill>
              </a:rPr>
              <a:t>, [options])</a:t>
            </a:r>
          </a:p>
          <a:p>
            <a:pPr lvl="1">
              <a:lnSpc>
                <a:spcPct val="150000"/>
              </a:lnSpc>
              <a:buClr>
                <a:srgbClr val="0066A1"/>
              </a:buClr>
            </a:pPr>
            <a:r>
              <a:rPr lang="en-US" altLang="en-US" sz="1400" dirty="0" smtClean="0">
                <a:solidFill>
                  <a:prstClr val="black"/>
                </a:solidFill>
              </a:rPr>
              <a:t>Where,</a:t>
            </a:r>
          </a:p>
          <a:p>
            <a:pPr lvl="1">
              <a:lnSpc>
                <a:spcPct val="150000"/>
              </a:lnSpc>
              <a:buClr>
                <a:srgbClr val="0066A1"/>
              </a:buClr>
            </a:pPr>
            <a:r>
              <a:rPr lang="en-US" altLang="en-US" sz="1400" b="1" dirty="0" err="1" smtClean="0">
                <a:solidFill>
                  <a:prstClr val="black"/>
                </a:solidFill>
              </a:rPr>
              <a:t>url</a:t>
            </a:r>
            <a:r>
              <a:rPr lang="en-US" altLang="en-US" sz="1400" dirty="0" smtClean="0">
                <a:solidFill>
                  <a:prstClr val="black"/>
                </a:solidFill>
              </a:rPr>
              <a:t> – string </a:t>
            </a:r>
            <a:r>
              <a:rPr lang="en-US" altLang="en-US" sz="1400" dirty="0" err="1" smtClean="0">
                <a:solidFill>
                  <a:prstClr val="black"/>
                </a:solidFill>
              </a:rPr>
              <a:t>url</a:t>
            </a:r>
            <a:r>
              <a:rPr lang="en-US" altLang="en-US" sz="1400" dirty="0" smtClean="0">
                <a:solidFill>
                  <a:prstClr val="black"/>
                </a:solidFill>
              </a:rPr>
              <a:t> to which data needs to be submitted or from where data needs to be retrieved.</a:t>
            </a:r>
          </a:p>
          <a:p>
            <a:pPr lvl="1">
              <a:lnSpc>
                <a:spcPct val="150000"/>
              </a:lnSpc>
              <a:buClr>
                <a:srgbClr val="0066A1"/>
              </a:buClr>
            </a:pPr>
            <a:r>
              <a:rPr lang="en-US" altLang="en-US" sz="1400" b="1" dirty="0">
                <a:solidFill>
                  <a:prstClr val="black"/>
                </a:solidFill>
              </a:rPr>
              <a:t>o</a:t>
            </a:r>
            <a:r>
              <a:rPr lang="en-US" altLang="en-US" sz="1400" b="1" dirty="0" smtClean="0">
                <a:solidFill>
                  <a:prstClr val="black"/>
                </a:solidFill>
              </a:rPr>
              <a:t>ptions</a:t>
            </a:r>
            <a:r>
              <a:rPr lang="en-US" altLang="en-US" sz="1400" dirty="0" smtClean="0">
                <a:solidFill>
                  <a:prstClr val="black"/>
                </a:solidFill>
              </a:rPr>
              <a:t> -- This is an optional parameter. It specifies configuration options for Ajax request. Options parameters can be specified using JSON format.</a:t>
            </a:r>
            <a:endParaRPr lang="en-US" altLang="en-US" sz="1400" dirty="0">
              <a:solidFill>
                <a:prstClr val="black"/>
              </a:solidFill>
            </a:endParaRPr>
          </a:p>
          <a:p>
            <a:pPr marL="285750" indent="-285750"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9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0189" cy="476250"/>
          </a:xfrm>
        </p:spPr>
        <p:txBody>
          <a:bodyPr/>
          <a:lstStyle/>
          <a:p>
            <a:r>
              <a:rPr lang="en-US" altLang="en-US" sz="2800" dirty="0" smtClean="0">
                <a:latin typeface="+mj-lt"/>
              </a:rPr>
              <a:t>JQuery Ajax method contd…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777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The following table list all the options available for configuring </a:t>
            </a:r>
            <a:r>
              <a:rPr lang="en-US" sz="1400" dirty="0" smtClean="0">
                <a:solidFill>
                  <a:prstClr val="black"/>
                </a:solidFill>
              </a:rPr>
              <a:t>Ajax request.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00400"/>
              </p:ext>
            </p:extLst>
          </p:nvPr>
        </p:nvGraphicFramePr>
        <p:xfrm>
          <a:off x="533400" y="1755577"/>
          <a:ext cx="7467600" cy="4231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1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7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Options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Description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1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The content type sent in the request header that tells the server what kind of response it will accept in return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By default, all requests are sent asynchronously. Set it false to make it synchronous.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callback function to be executed when request finishes.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71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string containing a type of content when sending MIME content to the server.Default is "application/x-www-form-</a:t>
                      </a:r>
                      <a:r>
                        <a:rPr lang="en-US" sz="1100" dirty="0" err="1" smtClean="0"/>
                        <a:t>urlencoded</a:t>
                      </a:r>
                      <a:r>
                        <a:rPr lang="en-US" sz="1100" dirty="0" smtClean="0"/>
                        <a:t>; charset=UTF-8"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71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statusCode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JSON object containing numeric HTTP codes and functions to be called when the response has the corresponding code.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callback function to be executed when Ajax request succeeds.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number value in milliseconds for the request timeout.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type of http request e.g. POST, PUT and GET. Default is GET.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beforeSend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callback function to be executed before Ajax request is sent.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Cache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boolean indicating browser cache. Default is true.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671">
                <a:tc>
                  <a:txBody>
                    <a:bodyPr/>
                    <a:lstStyle/>
                    <a:p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username to be used with </a:t>
                      </a:r>
                      <a:r>
                        <a:rPr lang="en-US" sz="1100" dirty="0" err="1" smtClean="0"/>
                        <a:t>XMLHttpRequest</a:t>
                      </a:r>
                      <a:r>
                        <a:rPr lang="en-US" sz="1100" dirty="0" smtClean="0"/>
                        <a:t> in response to an HTTP access authentication request.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Xhr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 callback for creating the </a:t>
                      </a:r>
                      <a:r>
                        <a:rPr lang="en-US" sz="1100" dirty="0" err="1" smtClean="0"/>
                        <a:t>XMLHttpRequest</a:t>
                      </a:r>
                      <a:r>
                        <a:rPr lang="en-US" sz="1100" dirty="0" smtClean="0"/>
                        <a:t> object.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3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86800" cy="5334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+mj-lt"/>
              </a:rPr>
              <a:t>Asynchronous AJAX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Request Demo – ajax method</a:t>
            </a:r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71600"/>
            <a:ext cx="7315200" cy="47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663367"/>
            <a:ext cx="8675239" cy="5274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Objectives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447800"/>
            <a:ext cx="80772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rgbClr val="0066A1"/>
              </a:buClr>
            </a:pPr>
            <a:r>
              <a:rPr lang="en-US" sz="1400" dirty="0" smtClean="0"/>
              <a:t>After </a:t>
            </a:r>
            <a:r>
              <a:rPr lang="en-US" sz="1400" dirty="0"/>
              <a:t>completing the session participants will able to </a:t>
            </a:r>
            <a:endParaRPr lang="en-US" sz="1400" dirty="0" smtClean="0"/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 smtClean="0"/>
              <a:t>Develop </a:t>
            </a:r>
            <a:r>
              <a:rPr lang="en-US" sz="1400" dirty="0"/>
              <a:t>and design Responsive Web Design using jQuery.</a:t>
            </a:r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Apply different types of effects to the jQuery selectors using jQuery Events.</a:t>
            </a:r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Create animation effects using jQuery.</a:t>
            </a:r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sz="1400" dirty="0"/>
              <a:t>Create web application using different types of manipulations like HTML,CSS and DOM manipulations.</a:t>
            </a:r>
          </a:p>
          <a:p>
            <a:pPr marL="285750" indent="-285750" algn="just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60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0189" cy="457200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+mj-lt"/>
              </a:rPr>
              <a:t>Asynchronous AJAX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Request Demo – getting JSON data</a:t>
            </a:r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1587"/>
            <a:ext cx="7162800" cy="468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84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2899" y="2704015"/>
            <a:ext cx="8681113" cy="1477328"/>
          </a:xfrm>
        </p:spPr>
        <p:txBody>
          <a:bodyPr/>
          <a:lstStyle/>
          <a:p>
            <a:r>
              <a:rPr lang="en-GB" dirty="0"/>
              <a:t>What is JQuery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9248" y="533400"/>
            <a:ext cx="8675239" cy="533400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What is jQuery?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268" y="1524000"/>
            <a:ext cx="8077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It is an alternate way to write java script code.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It is a JavaScript Library.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It greatly simplifies JavaScript programming.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It is easy to learn</a:t>
            </a:r>
            <a:r>
              <a:rPr lang="en-US" alt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altLang="en-US" sz="1400" dirty="0"/>
          </a:p>
          <a:p>
            <a:pPr>
              <a:lnSpc>
                <a:spcPct val="150000"/>
              </a:lnSpc>
              <a:buClr>
                <a:srgbClr val="0066A1"/>
              </a:buClr>
            </a:pPr>
            <a:r>
              <a:rPr lang="en-US" altLang="en-US" sz="1400" b="1" dirty="0"/>
              <a:t>Some Features of jQuery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DOM manipulation &amp; Event handling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AJAX Support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Animations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Lightweight &amp; Cross Browser Support</a:t>
            </a:r>
          </a:p>
          <a:p>
            <a:pPr marL="285750" indent="-285750"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altLang="en-US" sz="1400" dirty="0"/>
          </a:p>
          <a:p>
            <a:pPr marL="285750" indent="-285750"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6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7699" y="533400"/>
            <a:ext cx="8675239" cy="517847"/>
          </a:xfrm>
        </p:spPr>
        <p:txBody>
          <a:bodyPr/>
          <a:lstStyle/>
          <a:p>
            <a:r>
              <a:rPr lang="en-US" sz="2800" dirty="0" smtClean="0">
                <a:latin typeface="+mj-lt"/>
              </a:rPr>
              <a:t>Downloading jQuery Library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234440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 smtClean="0"/>
              <a:t>There are 2 ways of downloading jQuery library.</a:t>
            </a:r>
          </a:p>
          <a:p>
            <a:r>
              <a:rPr lang="en-US" altLang="en-US" sz="1400" dirty="0"/>
              <a:t>	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 smtClean="0"/>
              <a:t>URL </a:t>
            </a:r>
            <a:r>
              <a:rPr lang="en-US" altLang="en-US" sz="1400" dirty="0"/>
              <a:t>: https://</a:t>
            </a:r>
            <a:r>
              <a:rPr lang="en-US" altLang="en-US" sz="1400" dirty="0" smtClean="0"/>
              <a:t>jquery.com/download</a:t>
            </a:r>
          </a:p>
          <a:p>
            <a:pPr marL="285750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 smtClean="0"/>
              <a:t>CDN : https</a:t>
            </a:r>
            <a:r>
              <a:rPr lang="en-US" altLang="en-US" sz="1400" dirty="0"/>
              <a:t>://</a:t>
            </a:r>
            <a:r>
              <a:rPr lang="en-US" altLang="en-US" sz="1400" dirty="0" smtClean="0"/>
              <a:t>code.jquery.com/jquery-1.12.4.min.js</a:t>
            </a:r>
          </a:p>
          <a:p>
            <a:endParaRPr lang="en-US" altLang="en-US" sz="1400" dirty="0"/>
          </a:p>
          <a:p>
            <a:r>
              <a:rPr lang="en-US" altLang="en-US" sz="1400" dirty="0" smtClean="0"/>
              <a:t>	</a:t>
            </a:r>
            <a:endParaRPr lang="en-US" altLang="en-US" sz="1400" dirty="0"/>
          </a:p>
          <a:p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9" y="2334684"/>
            <a:ext cx="8681113" cy="2215991"/>
          </a:xfrm>
        </p:spPr>
        <p:txBody>
          <a:bodyPr/>
          <a:lstStyle/>
          <a:p>
            <a:r>
              <a:rPr lang="en-GB" dirty="0"/>
              <a:t>JQuery</a:t>
            </a:r>
            <a:br>
              <a:rPr lang="en-GB" dirty="0"/>
            </a:br>
            <a:r>
              <a:rPr lang="en-GB" dirty="0"/>
              <a:t>Selectors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75239" cy="538773"/>
          </a:xfrm>
        </p:spPr>
        <p:txBody>
          <a:bodyPr/>
          <a:lstStyle/>
          <a:p>
            <a:r>
              <a:rPr lang="en-US" altLang="en-US" sz="2800" dirty="0">
                <a:latin typeface="+mj-lt"/>
              </a:rPr>
              <a:t>J</a:t>
            </a:r>
            <a:r>
              <a:rPr lang="en-US" altLang="en-US" sz="2800" dirty="0" smtClean="0">
                <a:latin typeface="+mj-lt"/>
              </a:rPr>
              <a:t>Query </a:t>
            </a:r>
            <a:r>
              <a:rPr lang="en-US" altLang="en-US" sz="2800" dirty="0">
                <a:latin typeface="+mj-lt"/>
              </a:rPr>
              <a:t>Selectors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997" y="1219200"/>
            <a:ext cx="8657042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b="1" dirty="0"/>
              <a:t>This is used to find the elements or attributes from HTML Page</a:t>
            </a:r>
          </a:p>
          <a:p>
            <a:pPr>
              <a:lnSpc>
                <a:spcPct val="150000"/>
              </a:lnSpc>
            </a:pPr>
            <a:r>
              <a:rPr lang="en-US" altLang="en-US" sz="1400" b="1" dirty="0"/>
              <a:t> Basic syntax is: $(selector). jqueryfunction()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	A $ sign to define/access jQuery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                        A (selector) to "query (or find)" HTML elements</a:t>
            </a:r>
          </a:p>
          <a:p>
            <a:pPr>
              <a:lnSpc>
                <a:spcPct val="150000"/>
              </a:lnSpc>
            </a:pPr>
            <a:r>
              <a:rPr lang="en-US" altLang="en-US" sz="1400" dirty="0"/>
              <a:t>	A jQuery function() perform some action  on the selected element(s</a:t>
            </a:r>
            <a:r>
              <a:rPr lang="en-US" altLang="en-US" sz="14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en-US" sz="1400" dirty="0"/>
          </a:p>
          <a:p>
            <a:pPr>
              <a:lnSpc>
                <a:spcPct val="150000"/>
              </a:lnSpc>
            </a:pPr>
            <a:r>
              <a:rPr lang="en-US" altLang="en-US" sz="1400" b="1" dirty="0"/>
              <a:t>Examples:</a:t>
            </a:r>
          </a:p>
          <a:p>
            <a:pPr marL="742950" lvl="1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	$(this).hide() - hides the current element.</a:t>
            </a:r>
          </a:p>
          <a:p>
            <a:pPr marL="742950" lvl="1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	$("p").hide() - hides all &lt;p&gt; elements.</a:t>
            </a:r>
          </a:p>
          <a:p>
            <a:pPr marL="742950" lvl="1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	$(".test").hide() - hides all elements with class="test".</a:t>
            </a:r>
          </a:p>
          <a:p>
            <a:pPr marL="742950" lvl="1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	$("#test").hide() - hides the element with id="test".</a:t>
            </a:r>
          </a:p>
          <a:p>
            <a:pPr marL="742950" lvl="1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	$("[href]").hide() -  hides all elements with a href attribute</a:t>
            </a:r>
          </a:p>
          <a:p>
            <a:pPr marL="742950" lvl="1" indent="-285750">
              <a:lnSpc>
                <a:spcPct val="150000"/>
              </a:lnSpc>
              <a:buClr>
                <a:srgbClr val="0066A1"/>
              </a:buClr>
              <a:buFont typeface="Lucida Sans Unicode" panose="020B0602030504020204" pitchFamily="34" charset="0"/>
              <a:buChar char="▶"/>
            </a:pPr>
            <a:r>
              <a:rPr lang="en-US" altLang="en-US" sz="1400" dirty="0"/>
              <a:t>	$("[href='default.htm']").hide() – hides all elements with a href attribute value </a:t>
            </a:r>
            <a:r>
              <a:rPr lang="en-US" altLang="en-US" sz="1400" dirty="0" smtClean="0"/>
              <a:t>	equal </a:t>
            </a:r>
            <a:r>
              <a:rPr lang="en-US" altLang="en-US" sz="1400" dirty="0"/>
              <a:t>to "default.htm"</a:t>
            </a:r>
          </a:p>
          <a:p>
            <a:pPr lvl="0"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8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533400"/>
            <a:ext cx="8675239" cy="533400"/>
          </a:xfrm>
        </p:spPr>
        <p:txBody>
          <a:bodyPr/>
          <a:lstStyle/>
          <a:p>
            <a:r>
              <a:rPr lang="en-US" altLang="en-US" sz="2800" dirty="0">
                <a:latin typeface="+mj-lt"/>
              </a:rPr>
              <a:t>J</a:t>
            </a:r>
            <a:r>
              <a:rPr lang="en-US" altLang="en-US" sz="2800" dirty="0" smtClean="0">
                <a:latin typeface="+mj-lt"/>
              </a:rPr>
              <a:t>Query </a:t>
            </a:r>
            <a:r>
              <a:rPr lang="en-US" altLang="en-US" sz="2800" dirty="0">
                <a:latin typeface="+mj-lt"/>
              </a:rPr>
              <a:t>Selectors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8268" y="1402321"/>
            <a:ext cx="807720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r>
              <a:rPr lang="en-US" altLang="en-US" sz="1400" b="1" dirty="0"/>
              <a:t>This is used to find the elements or attributes from HTML Page </a:t>
            </a:r>
          </a:p>
          <a:p>
            <a:pPr defTabSz="969963" fontAlgn="base">
              <a:spcBef>
                <a:spcPct val="20000"/>
              </a:spcBef>
              <a:spcAft>
                <a:spcPct val="0"/>
              </a:spcAft>
              <a:buSzPct val="125000"/>
              <a:defRPr/>
            </a:pPr>
            <a:endParaRPr lang="en-US" sz="1400" kern="0" dirty="0">
              <a:solidFill>
                <a:srgbClr val="000000"/>
              </a:solidFill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315200" cy="428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75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os Syntel">
  <a:themeElements>
    <a:clrScheme name="Atos-Syntel">
      <a:dk1>
        <a:sysClr val="windowText" lastClr="000000"/>
      </a:dk1>
      <a:lt1>
        <a:sysClr val="window" lastClr="FFFFFF"/>
      </a:lt1>
      <a:dk2>
        <a:srgbClr val="3F9C35"/>
      </a:dk2>
      <a:lt2>
        <a:srgbClr val="808080"/>
      </a:lt2>
      <a:accent1>
        <a:srgbClr val="0066A1"/>
      </a:accent1>
      <a:accent2>
        <a:srgbClr val="FF6319"/>
      </a:accent2>
      <a:accent3>
        <a:srgbClr val="AEA400"/>
      </a:accent3>
      <a:accent4>
        <a:srgbClr val="6639B7"/>
      </a:accent4>
      <a:accent5>
        <a:srgbClr val="A626AA"/>
      </a:accent5>
      <a:accent6>
        <a:srgbClr val="00B2A9"/>
      </a:accent6>
      <a:hlink>
        <a:srgbClr val="000000"/>
      </a:hlink>
      <a:folHlink>
        <a:srgbClr val="0563C1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tos Complementary Color Pink">
      <a:srgbClr val="D71F85"/>
    </a:custClr>
    <a:custClr name="Atos Complementary Color Dark Grey">
      <a:srgbClr val="898D8D"/>
    </a:custClr>
    <a:custClr name="Atos Complementary Color Light Blue">
      <a:srgbClr val="00AFD8"/>
    </a:custClr>
    <a:custClr name="Atos Complementary Color Blue">
      <a:srgbClr val="0089C4"/>
    </a:custClr>
  </a:custClrLst>
  <a:extLst>
    <a:ext uri="{05A4C25C-085E-4340-85A3-A5531E510DB2}">
      <thm15:themeFamily xmlns:thm15="http://schemas.microsoft.com/office/thememl/2012/main" name="Atos Syntel Template_eff_July2019" id="{A0C45F90-0FAE-4AB0-8898-6C9B0DC173A7}" vid="{8B424270-9E88-4C05-9582-081C10337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1472</Words>
  <Application>Microsoft Office PowerPoint</Application>
  <PresentationFormat>On-screen Show (4:3)</PresentationFormat>
  <Paragraphs>344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Lucida Sans Unicode</vt:lpstr>
      <vt:lpstr>Stag Sans Light</vt:lpstr>
      <vt:lpstr>Times New Roman</vt:lpstr>
      <vt:lpstr>Verdana</vt:lpstr>
      <vt:lpstr>Wingdings</vt:lpstr>
      <vt:lpstr>Atos Syntel</vt:lpstr>
      <vt:lpstr>JQuery</vt:lpstr>
      <vt:lpstr>Version Control and Revision History</vt:lpstr>
      <vt:lpstr>Objectives</vt:lpstr>
      <vt:lpstr>What is JQuery </vt:lpstr>
      <vt:lpstr>What is jQuery?</vt:lpstr>
      <vt:lpstr>Downloading jQuery Library</vt:lpstr>
      <vt:lpstr>JQuery Selectors </vt:lpstr>
      <vt:lpstr>JQuery Selectors</vt:lpstr>
      <vt:lpstr>JQuery Selectors</vt:lpstr>
      <vt:lpstr>JQuery Events </vt:lpstr>
      <vt:lpstr>JQuery Events</vt:lpstr>
      <vt:lpstr>First Demo</vt:lpstr>
      <vt:lpstr>JQuery Effects </vt:lpstr>
      <vt:lpstr>JQuery Effects</vt:lpstr>
      <vt:lpstr>Hide, Show, Toggle functions</vt:lpstr>
      <vt:lpstr>Hide, Show, Toggle with integer arguments</vt:lpstr>
      <vt:lpstr>Hide, Show, Toggle with string arguments</vt:lpstr>
      <vt:lpstr>FadeIn, fadeOut, fadeToggle functions</vt:lpstr>
      <vt:lpstr>SlideUp, SlideDown, SlideToggle functions</vt:lpstr>
      <vt:lpstr>Animation Effects</vt:lpstr>
      <vt:lpstr>JQuery DOM </vt:lpstr>
      <vt:lpstr>DOM Manipulation Functions</vt:lpstr>
      <vt:lpstr>DOM Manipulation Demo</vt:lpstr>
      <vt:lpstr>CSS Manipulation Functions</vt:lpstr>
      <vt:lpstr>CSS Manipulation Demo</vt:lpstr>
      <vt:lpstr>JQuery AJAX </vt:lpstr>
      <vt:lpstr>JQuery Ajax method</vt:lpstr>
      <vt:lpstr>JQuery Ajax method contd…</vt:lpstr>
      <vt:lpstr>Asynchronous AJAX Request Demo – ajax method</vt:lpstr>
      <vt:lpstr>Asynchronous AJAX Request Demo – getting JSON data</vt:lpstr>
      <vt:lpstr>PowerPoint Presentation</vt:lpstr>
    </vt:vector>
  </TitlesOfParts>
  <Company>Syntel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Selvaraj, Janarthanan2</dc:creator>
  <cp:lastModifiedBy>Iyer, Sanjana</cp:lastModifiedBy>
  <cp:revision>125</cp:revision>
  <dcterms:created xsi:type="dcterms:W3CDTF">2017-03-08T09:35:50Z</dcterms:created>
  <dcterms:modified xsi:type="dcterms:W3CDTF">2019-10-03T05:12:44Z</dcterms:modified>
</cp:coreProperties>
</file>