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33"/>
  </p:notesMasterIdLst>
  <p:sldIdLst>
    <p:sldId id="288" r:id="rId2"/>
    <p:sldId id="287" r:id="rId3"/>
    <p:sldId id="257" r:id="rId4"/>
    <p:sldId id="260" r:id="rId5"/>
    <p:sldId id="261" r:id="rId6"/>
    <p:sldId id="262" r:id="rId7"/>
    <p:sldId id="263" r:id="rId8"/>
    <p:sldId id="264" r:id="rId9"/>
    <p:sldId id="275" r:id="rId10"/>
    <p:sldId id="265" r:id="rId11"/>
    <p:sldId id="270" r:id="rId12"/>
    <p:sldId id="266" r:id="rId13"/>
    <p:sldId id="267" r:id="rId14"/>
    <p:sldId id="268" r:id="rId15"/>
    <p:sldId id="269"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 id="28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482" userDrawn="1">
          <p15:clr>
            <a:srgbClr val="A4A3A4"/>
          </p15:clr>
        </p15:guide>
        <p15:guide id="2" orient="horz" pos="3863" userDrawn="1">
          <p15:clr>
            <a:srgbClr val="A4A3A4"/>
          </p15:clr>
        </p15:guide>
        <p15:guide id="3" orient="horz" pos="714" userDrawn="1">
          <p15:clr>
            <a:srgbClr val="A4A3A4"/>
          </p15:clr>
        </p15:guide>
        <p15:guide id="4" pos="1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showGuides="1">
      <p:cViewPr varScale="1">
        <p:scale>
          <a:sx n="77" d="100"/>
          <a:sy n="77" d="100"/>
        </p:scale>
        <p:origin x="126" y="768"/>
      </p:cViewPr>
      <p:guideLst>
        <p:guide pos="7482"/>
        <p:guide orient="horz" pos="3863"/>
        <p:guide orient="horz" pos="714"/>
        <p:guide pos="15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BED3D6-C681-49B7-A516-38BA11A614CC}" type="datetimeFigureOut">
              <a:rPr lang="en-US" smtClean="0"/>
              <a:t>10/3/2019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F67530-8729-483C-A4EB-E0BA426E86B8}" type="slidenum">
              <a:rPr lang="en-US" smtClean="0"/>
              <a:t>‹#›</a:t>
            </a:fld>
            <a:endParaRPr lang="en-US"/>
          </a:p>
        </p:txBody>
      </p:sp>
    </p:spTree>
    <p:extLst>
      <p:ext uri="{BB962C8B-B14F-4D97-AF65-F5344CB8AC3E}">
        <p14:creationId xmlns:p14="http://schemas.microsoft.com/office/powerpoint/2010/main" val="2256235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269BF997-9B5F-4A82-AF31-6E87F25749B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43850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19138"/>
            <a:ext cx="6391275" cy="3595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DCDC256-072F-4465-96C8-15F8637A1814}" type="slidenum">
              <a:rPr lang="en-US" altLang="en-US" smtClean="0"/>
              <a:pPr>
                <a:defRPr/>
              </a:pPr>
              <a:t>2</a:t>
            </a:fld>
            <a:endParaRPr lang="en-US" altLang="en-US" dirty="0"/>
          </a:p>
        </p:txBody>
      </p:sp>
    </p:spTree>
    <p:extLst>
      <p:ext uri="{BB962C8B-B14F-4D97-AF65-F5344CB8AC3E}">
        <p14:creationId xmlns:p14="http://schemas.microsoft.com/office/powerpoint/2010/main" val="8178680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bg>
      <p:bgPr>
        <a:solidFill>
          <a:schemeClr val="accent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AAB3C45-CA8C-4F49-82D6-C9852E174F89}"/>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390532" y="2950236"/>
            <a:ext cx="11574817" cy="984885"/>
          </a:xfrm>
        </p:spPr>
        <p:txBody>
          <a:bodyPr wrap="square" tIns="0" bIns="0" anchor="ctr">
            <a:spAutoFit/>
          </a:bodyPr>
          <a:lstStyle>
            <a:lvl1pPr algn="l">
              <a:defRPr sz="6400" b="0">
                <a:solidFill>
                  <a:schemeClr val="bg1"/>
                </a:solidFill>
              </a:defRPr>
            </a:lvl1pPr>
          </a:lstStyle>
          <a:p>
            <a:r>
              <a:rPr lang="en-US" dirty="0"/>
              <a:t>Cover Title</a:t>
            </a:r>
          </a:p>
        </p:txBody>
      </p:sp>
      <p:sp>
        <p:nvSpPr>
          <p:cNvPr id="3" name="Subtitle 2"/>
          <p:cNvSpPr>
            <a:spLocks noGrp="1"/>
          </p:cNvSpPr>
          <p:nvPr>
            <p:ph type="subTitle" idx="1" hasCustomPrompt="1"/>
          </p:nvPr>
        </p:nvSpPr>
        <p:spPr>
          <a:xfrm>
            <a:off x="390533" y="5703555"/>
            <a:ext cx="3713601" cy="287259"/>
          </a:xfrm>
        </p:spPr>
        <p:txBody>
          <a:bodyPr wrap="none" anchor="b"/>
          <a:lstStyle>
            <a:lvl1pPr marL="0" indent="0" algn="l">
              <a:buNone/>
              <a:defRPr sz="18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Date</a:t>
            </a:r>
          </a:p>
        </p:txBody>
      </p:sp>
      <p:pic>
        <p:nvPicPr>
          <p:cNvPr id="11" name="Picture 10">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9416950" y="6030111"/>
            <a:ext cx="2548399" cy="444636"/>
          </a:xfrm>
          <a:prstGeom prst="rect">
            <a:avLst/>
          </a:prstGeom>
        </p:spPr>
      </p:pic>
      <p:sp>
        <p:nvSpPr>
          <p:cNvPr id="8" name="AddClassification"/>
          <p:cNvSpPr txBox="1">
            <a:spLocks noChangeArrowheads="1"/>
          </p:cNvSpPr>
          <p:nvPr/>
        </p:nvSpPr>
        <p:spPr bwMode="auto">
          <a:xfrm>
            <a:off x="5190946" y="6233424"/>
            <a:ext cx="18101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1000" b="0" dirty="0">
                <a:solidFill>
                  <a:schemeClr val="bg1"/>
                </a:solidFill>
                <a:latin typeface="+mn-lt"/>
                <a:ea typeface="Verdana" pitchFamily="34" charset="0"/>
                <a:cs typeface="Verdana" pitchFamily="34" charset="0"/>
              </a:rPr>
              <a:t>© </a:t>
            </a:r>
            <a:r>
              <a:rPr lang="en-US" sz="1000" b="0" dirty="0" smtClean="0">
                <a:solidFill>
                  <a:schemeClr val="bg1"/>
                </a:solidFill>
                <a:latin typeface="+mn-lt"/>
                <a:ea typeface="Verdana" pitchFamily="34" charset="0"/>
                <a:cs typeface="Verdana" pitchFamily="34" charset="0"/>
              </a:rPr>
              <a:t>2019, Atos</a:t>
            </a:r>
            <a:r>
              <a:rPr lang="en-US" sz="1000" b="0" baseline="0" dirty="0" smtClean="0">
                <a:solidFill>
                  <a:schemeClr val="bg1"/>
                </a:solidFill>
                <a:latin typeface="+mn-lt"/>
                <a:ea typeface="Verdana" pitchFamily="34" charset="0"/>
                <a:cs typeface="Verdana" pitchFamily="34" charset="0"/>
              </a:rPr>
              <a:t> </a:t>
            </a:r>
            <a:r>
              <a:rPr lang="en-US" sz="1000" b="0" dirty="0" smtClean="0">
                <a:solidFill>
                  <a:schemeClr val="bg1"/>
                </a:solidFill>
                <a:latin typeface="+mn-lt"/>
                <a:ea typeface="Verdana" pitchFamily="34" charset="0"/>
                <a:cs typeface="Verdana" pitchFamily="34" charset="0"/>
              </a:rPr>
              <a:t>Syntel </a:t>
            </a:r>
            <a:r>
              <a:rPr lang="en-US" sz="1000" b="0" dirty="0">
                <a:solidFill>
                  <a:schemeClr val="bg1"/>
                </a:solidFill>
                <a:latin typeface="+mn-lt"/>
                <a:ea typeface="Verdana" pitchFamily="34" charset="0"/>
                <a:cs typeface="Verdana" pitchFamily="34" charset="0"/>
              </a:rPr>
              <a:t>Inc.</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075" y="6316801"/>
            <a:ext cx="2180299" cy="114767"/>
          </a:xfrm>
          <a:prstGeom prst="rect">
            <a:avLst/>
          </a:prstGeom>
        </p:spPr>
      </p:pic>
    </p:spTree>
    <p:extLst>
      <p:ext uri="{BB962C8B-B14F-4D97-AF65-F5344CB8AC3E}">
        <p14:creationId xmlns:p14="http://schemas.microsoft.com/office/powerpoint/2010/main" val="1095320945"/>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4">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9122"/>
            <a:ext cx="12240683"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143455248"/>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5">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8112"/>
            <a:ext cx="12240683" cy="2701776"/>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70675471"/>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vider 6">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150637334"/>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7">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197715938"/>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8">
    <p:bg>
      <p:bgPr>
        <a:solidFill>
          <a:schemeClr val="accent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179508641"/>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9">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333738991"/>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1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041992088"/>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11">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29" y="2080354"/>
            <a:ext cx="12263712" cy="2697292"/>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378678265"/>
      </p:ext>
    </p:extLst>
  </p:cSld>
  <p:clrMapOvr>
    <a:masterClrMapping/>
  </p:clrMapOvr>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12">
    <p:bg>
      <p:bgPr>
        <a:solidFill>
          <a:schemeClr val="accent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08"/>
            <a:ext cx="12248651" cy="2734113"/>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193675333"/>
      </p:ext>
    </p:extLst>
  </p:cSld>
  <p:clrMapOvr>
    <a:masterClrMapping/>
  </p:clrMapOvr>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1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5026"/>
            <a:ext cx="12248651" cy="273607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382116723"/>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sp>
        <p:nvSpPr>
          <p:cNvPr id="10" name="Text Placeholder 9"/>
          <p:cNvSpPr>
            <a:spLocks noGrp="1"/>
          </p:cNvSpPr>
          <p:nvPr>
            <p:ph type="body" sz="quarter" idx="11" hasCustomPrompt="1"/>
          </p:nvPr>
        </p:nvSpPr>
        <p:spPr>
          <a:xfrm>
            <a:off x="385665" y="1454400"/>
            <a:ext cx="11570208" cy="4535424"/>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4" name="Straight Connector 3"/>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p:cNvCxnSpPr>
          <p:nvPr userDrawn="1"/>
        </p:nvCxnSpPr>
        <p:spPr>
          <a:xfrm>
            <a:off x="438946"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0921138"/>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ivider 14">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884069994"/>
      </p:ext>
    </p:extLst>
  </p:cSld>
  <p:clrMapOvr>
    <a:masterClrMapping/>
  </p:clrMapOvr>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vider 15">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8112"/>
            <a:ext cx="12248651" cy="2701776"/>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848827325"/>
      </p:ext>
    </p:extLst>
  </p:cSld>
  <p:clrMapOvr>
    <a:masterClrMapping/>
  </p:clrMapOvr>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Divider 16">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86179166"/>
      </p:ext>
    </p:extLst>
  </p:cSld>
  <p:clrMapOvr>
    <a:masterClrMapping/>
  </p:clrMapOvr>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Divider 17">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79346"/>
            <a:ext cx="12272555" cy="2699309"/>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597857683"/>
      </p:ext>
    </p:extLst>
  </p:cSld>
  <p:clrMapOvr>
    <a:masterClrMapping/>
  </p:clrMapOvr>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Divider 18">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5026"/>
            <a:ext cx="12272555" cy="273607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418605143"/>
      </p:ext>
    </p:extLst>
  </p:cSld>
  <p:clrMapOvr>
    <a:masterClrMapping/>
  </p:clrMapOvr>
  <p:timing>
    <p:tnLst>
      <p:par>
        <p:cTn id="1" dur="indefinite" restart="never" nodeType="tmRoot"/>
      </p:par>
    </p:tnLst>
  </p:timing>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vider 19">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5253"/>
            <a:ext cx="12272555" cy="2735623"/>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851077226"/>
      </p:ext>
    </p:extLst>
  </p:cSld>
  <p:clrMapOvr>
    <a:masterClrMapping/>
  </p:clrMapOvr>
  <p:timing>
    <p:tnLst>
      <p:par>
        <p:cTn id="1" dur="indefinite" restart="never" nodeType="tmRoot"/>
      </p:par>
    </p:tn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vider 2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67175"/>
            <a:ext cx="12272555" cy="2723651"/>
          </a:xfrm>
          <a:prstGeom prst="rect">
            <a:avLst/>
          </a:prstGeom>
        </p:spPr>
      </p:pic>
      <p:sp>
        <p:nvSpPr>
          <p:cNvPr id="5" name="Text Placeholder 4"/>
          <p:cNvSpPr>
            <a:spLocks noGrp="1"/>
          </p:cNvSpPr>
          <p:nvPr>
            <p:ph type="body" sz="quarter" idx="10"/>
          </p:nvPr>
        </p:nvSpPr>
        <p:spPr>
          <a:xfrm>
            <a:off x="6642099" y="2247901"/>
            <a:ext cx="5325532" cy="2374900"/>
          </a:xfrm>
        </p:spPr>
        <p:txBody>
          <a:bodyPr/>
          <a:lstStyle>
            <a:lvl1pPr marL="0" indent="0">
              <a:spcBef>
                <a:spcPts val="0"/>
              </a:spcBef>
              <a:buNone/>
              <a:defRPr sz="3600" b="1">
                <a:solidFill>
                  <a:schemeClr val="bg1"/>
                </a:solidFill>
              </a:defRPr>
            </a:lvl1pPr>
            <a:lvl2pPr marL="0" indent="0">
              <a:spcBef>
                <a:spcPts val="0"/>
              </a:spcBef>
              <a:buNone/>
              <a:defRPr sz="30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212839552"/>
      </p:ext>
    </p:extLst>
  </p:cSld>
  <p:clrMapOvr>
    <a:masterClrMapping/>
  </p:clrMapOvr>
  <p:timing>
    <p:tnLst>
      <p:par>
        <p:cTn id="1" dur="indefinite" restart="never" nodeType="tmRoot"/>
      </p:par>
    </p:tn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over">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AAB3C45-CA8C-4F49-82D6-C9852E174F8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AddClassification"/>
          <p:cNvSpPr txBox="1">
            <a:spLocks noChangeArrowheads="1"/>
          </p:cNvSpPr>
          <p:nvPr userDrawn="1"/>
        </p:nvSpPr>
        <p:spPr bwMode="auto">
          <a:xfrm>
            <a:off x="4846300" y="6212905"/>
            <a:ext cx="2499402"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1067" b="0" dirty="0">
                <a:solidFill>
                  <a:schemeClr val="bg1"/>
                </a:solidFill>
                <a:latin typeface="Verdana" pitchFamily="34" charset="0"/>
                <a:ea typeface="Verdana" pitchFamily="34" charset="0"/>
                <a:cs typeface="Verdana" pitchFamily="34" charset="0"/>
              </a:rPr>
              <a:t>© Atos | Syntel - For internal use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6075" y="6316801"/>
            <a:ext cx="2180299" cy="114767"/>
          </a:xfrm>
          <a:prstGeom prst="rect">
            <a:avLst/>
          </a:prstGeom>
        </p:spPr>
      </p:pic>
      <p:sp>
        <p:nvSpPr>
          <p:cNvPr id="11" name="Title 4">
            <a:extLst>
              <a:ext uri="{FF2B5EF4-FFF2-40B4-BE49-F238E27FC236}">
                <a16:creationId xmlns:a16="http://schemas.microsoft.com/office/drawing/2014/main" id="{42A67D0E-7482-4A6A-9596-65138D4180BE}"/>
              </a:ext>
            </a:extLst>
          </p:cNvPr>
          <p:cNvSpPr>
            <a:spLocks noGrp="1"/>
          </p:cNvSpPr>
          <p:nvPr>
            <p:ph type="title" hasCustomPrompt="1"/>
          </p:nvPr>
        </p:nvSpPr>
        <p:spPr>
          <a:xfrm>
            <a:off x="390532" y="2950237"/>
            <a:ext cx="11160125" cy="957527"/>
          </a:xfrm>
          <a:prstGeom prst="rect">
            <a:avLst/>
          </a:prstGeom>
        </p:spPr>
        <p:txBody>
          <a:bodyPr lIns="0" tIns="0" rIns="0" bIns="0" anchor="ctr">
            <a:spAutoFit/>
          </a:bodyPr>
          <a:lstStyle>
            <a:lvl1pPr>
              <a:lnSpc>
                <a:spcPts val="7500"/>
              </a:lnSpc>
              <a:defRPr sz="64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a16="http://schemas.microsoft.com/office/drawing/2014/main" id="{EBD77CA9-E9B2-4B00-9505-00DBB336A8D2}"/>
              </a:ext>
            </a:extLst>
          </p:cNvPr>
          <p:cNvPicPr>
            <a:picLocks noChangeAspect="1"/>
          </p:cNvPicPr>
          <p:nvPr userDrawn="1"/>
        </p:nvPicPr>
        <p:blipFill>
          <a:blip r:embed="rId4"/>
          <a:stretch>
            <a:fillRect/>
          </a:stretch>
        </p:blipFill>
        <p:spPr>
          <a:xfrm>
            <a:off x="9416950" y="6030111"/>
            <a:ext cx="2548399" cy="444636"/>
          </a:xfrm>
          <a:prstGeom prst="rect">
            <a:avLst/>
          </a:prstGeom>
        </p:spPr>
      </p:pic>
      <p:sp>
        <p:nvSpPr>
          <p:cNvPr id="3" name="Text Placeholder 2"/>
          <p:cNvSpPr>
            <a:spLocks noGrp="1"/>
          </p:cNvSpPr>
          <p:nvPr>
            <p:ph type="body" sz="quarter" idx="10" hasCustomPrompt="1"/>
          </p:nvPr>
        </p:nvSpPr>
        <p:spPr>
          <a:xfrm>
            <a:off x="390533" y="5703555"/>
            <a:ext cx="3713601" cy="287259"/>
          </a:xfrm>
        </p:spPr>
        <p:txBody>
          <a:bodyPr wrap="none" anchor="ctr">
            <a:noAutofit/>
          </a:bodyPr>
          <a:lstStyle>
            <a:lvl1pPr marL="0" indent="0">
              <a:buNone/>
              <a:defRPr sz="1867">
                <a:solidFill>
                  <a:schemeClr val="bg1"/>
                </a:solidFill>
              </a:defRPr>
            </a:lvl1pPr>
          </a:lstStyle>
          <a:p>
            <a:pPr lvl="0"/>
            <a:r>
              <a:rPr lang="en-US" dirty="0" smtClean="0"/>
              <a:t>Date</a:t>
            </a:r>
            <a:endParaRPr lang="en-GB" dirty="0"/>
          </a:p>
        </p:txBody>
      </p:sp>
    </p:spTree>
    <p:extLst>
      <p:ext uri="{BB962C8B-B14F-4D97-AF65-F5344CB8AC3E}">
        <p14:creationId xmlns:p14="http://schemas.microsoft.com/office/powerpoint/2010/main" val="2019801718"/>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857515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5727862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cxnSp>
        <p:nvCxnSpPr>
          <p:cNvPr id="3" name="Straight Connector 2"/>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 name="Straight Connector 3"/>
          <p:cNvCxnSpPr>
            <a:cxnSpLocks/>
          </p:cNvCxnSpPr>
          <p:nvPr userDrawn="1"/>
        </p:nvCxnSpPr>
        <p:spPr>
          <a:xfrm>
            <a:off x="438946"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0166244"/>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TextBox 9"/>
          <p:cNvSpPr txBox="1"/>
          <p:nvPr userDrawn="1"/>
        </p:nvSpPr>
        <p:spPr>
          <a:xfrm>
            <a:off x="395394" y="1218353"/>
            <a:ext cx="5351401" cy="1231106"/>
          </a:xfrm>
          <a:prstGeom prst="rect">
            <a:avLst/>
          </a:prstGeom>
          <a:noFill/>
        </p:spPr>
        <p:txBody>
          <a:bodyPr wrap="none" lIns="0" tIns="0" rIns="0" bIns="0" rtlCol="0">
            <a:spAutoFit/>
          </a:bodyPr>
          <a:lstStyle/>
          <a:p>
            <a:r>
              <a:rPr lang="en-GB" sz="8000" dirty="0" smtClean="0">
                <a:solidFill>
                  <a:schemeClr val="bg1"/>
                </a:solidFill>
              </a:rPr>
              <a:t>Thank You</a:t>
            </a:r>
            <a:endParaRPr lang="en-GB" sz="8000" dirty="0">
              <a:solidFill>
                <a:schemeClr val="bg1"/>
              </a:solidFill>
            </a:endParaRPr>
          </a:p>
        </p:txBody>
      </p:sp>
      <p:sp>
        <p:nvSpPr>
          <p:cNvPr id="7" name="AddNotifier#1"/>
          <p:cNvSpPr txBox="1">
            <a:spLocks noChangeArrowheads="1"/>
          </p:cNvSpPr>
          <p:nvPr userDrawn="1"/>
        </p:nvSpPr>
        <p:spPr bwMode="auto">
          <a:xfrm>
            <a:off x="395392" y="5611000"/>
            <a:ext cx="7031568"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933" kern="1200" dirty="0">
                <a:solidFill>
                  <a:schemeClr val="bg1"/>
                </a:solidFill>
                <a:latin typeface="Verdana" pitchFamily="34" charset="0"/>
                <a:ea typeface="Verdana" pitchFamily="34" charset="0"/>
                <a:cs typeface="Verdana" pitchFamily="34" charset="0"/>
              </a:rPr>
              <a:t>Atos, the Atos logo, Atos Codex, Atos Consulting, Atos </a:t>
            </a:r>
            <a:r>
              <a:rPr lang="en-US" sz="933" kern="1200" dirty="0" smtClean="0">
                <a:solidFill>
                  <a:schemeClr val="bg1"/>
                </a:solidFill>
                <a:latin typeface="Verdana" pitchFamily="34" charset="0"/>
                <a:ea typeface="Verdana" pitchFamily="34" charset="0"/>
                <a:cs typeface="Verdana" pitchFamily="34" charset="0"/>
              </a:rPr>
              <a:t>Syntel</a:t>
            </a:r>
            <a:r>
              <a:rPr lang="en-US" sz="933" kern="1200" dirty="0">
                <a:solidFill>
                  <a:schemeClr val="bg1"/>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933" kern="1200" dirty="0" smtClean="0">
                <a:solidFill>
                  <a:schemeClr val="bg1"/>
                </a:solidFill>
                <a:latin typeface="Verdana" pitchFamily="34" charset="0"/>
                <a:ea typeface="Verdana" pitchFamily="34" charset="0"/>
                <a:cs typeface="Verdana" pitchFamily="34" charset="0"/>
              </a:rPr>
              <a:t>it, may </a:t>
            </a:r>
            <a:r>
              <a:rPr lang="en-US" sz="933" kern="1200" dirty="0">
                <a:solidFill>
                  <a:schemeClr val="bg1"/>
                </a:solidFill>
                <a:latin typeface="Verdana" pitchFamily="34" charset="0"/>
                <a:ea typeface="Verdana" pitchFamily="34" charset="0"/>
                <a:cs typeface="Verdana" pitchFamily="34" charset="0"/>
              </a:rPr>
              <a:t>not be reproduced, copied, circulated and/or distributed nor quoted without prior written approval from Atos.</a:t>
            </a:r>
            <a:endParaRPr lang="en-US" sz="933" dirty="0">
              <a:solidFill>
                <a:schemeClr val="bg1"/>
              </a:solidFill>
              <a:latin typeface="Verdana" pitchFamily="34" charset="0"/>
              <a:ea typeface="Verdana" pitchFamily="34" charset="0"/>
              <a:cs typeface="Verdana" pitchFamily="34" charset="0"/>
            </a:endParaRPr>
          </a:p>
        </p:txBody>
      </p:sp>
      <p:pic>
        <p:nvPicPr>
          <p:cNvPr id="9" name="Picture 8">
            <a:extLst>
              <a:ext uri="{FF2B5EF4-FFF2-40B4-BE49-F238E27FC236}">
                <a16:creationId xmlns:a16="http://schemas.microsoft.com/office/drawing/2014/main" id="{EBD77CA9-E9B2-4B00-9505-00DBB336A8D2}"/>
              </a:ext>
            </a:extLst>
          </p:cNvPr>
          <p:cNvPicPr>
            <a:picLocks noChangeAspect="1"/>
          </p:cNvPicPr>
          <p:nvPr userDrawn="1"/>
        </p:nvPicPr>
        <p:blipFill>
          <a:blip r:embed="rId3"/>
          <a:stretch>
            <a:fillRect/>
          </a:stretch>
        </p:blipFill>
        <p:spPr>
          <a:xfrm>
            <a:off x="9416950" y="6030111"/>
            <a:ext cx="2548399" cy="444636"/>
          </a:xfrm>
          <a:prstGeom prst="rect">
            <a:avLst/>
          </a:prstGeom>
        </p:spPr>
      </p:pic>
    </p:spTree>
    <p:extLst>
      <p:ext uri="{BB962C8B-B14F-4D97-AF65-F5344CB8AC3E}">
        <p14:creationId xmlns:p14="http://schemas.microsoft.com/office/powerpoint/2010/main" val="241331697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Only WO Toplin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pic>
        <p:nvPicPr>
          <p:cNvPr id="5" name="Picture 4">
            <a:extLst>
              <a:ext uri="{FF2B5EF4-FFF2-40B4-BE49-F238E27FC236}">
                <a16:creationId xmlns:a16="http://schemas.microsoft.com/office/drawing/2014/main" id="{606E602D-FA1B-4AE5-B8F2-F42DAE337B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6" name="Straight Connector 5"/>
          <p:cNvCxnSpPr>
            <a:cxnSpLocks/>
          </p:cNvCxnSpPr>
          <p:nvPr/>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AddCustomFooter#1"/>
          <p:cNvSpPr txBox="1"/>
          <p:nvPr/>
        </p:nvSpPr>
        <p:spPr>
          <a:xfrm>
            <a:off x="5977378" y="6418898"/>
            <a:ext cx="237244" cy="164212"/>
          </a:xfrm>
          <a:prstGeom prst="rect">
            <a:avLst/>
          </a:prstGeom>
          <a:noFill/>
        </p:spPr>
        <p:txBody>
          <a:bodyPr wrap="none" lIns="0" tIns="0" rIns="0" bIns="0" rtlCol="0" anchor="ctr">
            <a:spAutoFit/>
          </a:bodyPr>
          <a:lstStyle/>
          <a:p>
            <a:pPr algn="ctr"/>
            <a:fld id="{6971936E-DEB9-479F-A215-67E5B2252768}" type="slidenum">
              <a:rPr lang="en-US" sz="1067" baseline="0" smtClean="0">
                <a:latin typeface="+mn-lt"/>
                <a:ea typeface="Verdana" pitchFamily="34" charset="0"/>
                <a:cs typeface="Verdana" pitchFamily="34" charset="0"/>
              </a:rPr>
              <a:pPr algn="ctr"/>
              <a:t>‹#›</a:t>
            </a:fld>
            <a:endParaRPr lang="nl-NL" sz="1067" dirty="0">
              <a:latin typeface="+mn-lt"/>
              <a:ea typeface="Verdana" pitchFamily="34" charset="0"/>
              <a:cs typeface="Verdana"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85032" y="6443621"/>
            <a:ext cx="2180299" cy="114767"/>
          </a:xfrm>
          <a:prstGeom prst="rect">
            <a:avLst/>
          </a:prstGeom>
        </p:spPr>
      </p:pic>
    </p:spTree>
    <p:extLst>
      <p:ext uri="{BB962C8B-B14F-4D97-AF65-F5344CB8AC3E}">
        <p14:creationId xmlns:p14="http://schemas.microsoft.com/office/powerpoint/2010/main" val="3956374551"/>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1340670"/>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hank You">
    <p:bg bwMode="gray">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p:cNvSpPr txBox="1"/>
          <p:nvPr/>
        </p:nvSpPr>
        <p:spPr>
          <a:xfrm>
            <a:off x="395394" y="1218353"/>
            <a:ext cx="5351401" cy="1231106"/>
          </a:xfrm>
          <a:prstGeom prst="rect">
            <a:avLst/>
          </a:prstGeom>
          <a:noFill/>
        </p:spPr>
        <p:txBody>
          <a:bodyPr wrap="none" lIns="0" tIns="0" rIns="0" bIns="0" rtlCol="0">
            <a:spAutoFit/>
          </a:bodyPr>
          <a:lstStyle/>
          <a:p>
            <a:r>
              <a:rPr lang="en-GB" sz="8000" dirty="0">
                <a:solidFill>
                  <a:schemeClr val="bg1"/>
                </a:solidFill>
              </a:rPr>
              <a:t>Thank You</a:t>
            </a:r>
          </a:p>
        </p:txBody>
      </p:sp>
      <p:pic>
        <p:nvPicPr>
          <p:cNvPr id="9" name="Picture 8">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9416950" y="6030111"/>
            <a:ext cx="2548399" cy="444636"/>
          </a:xfrm>
          <a:prstGeom prst="rect">
            <a:avLst/>
          </a:prstGeom>
        </p:spPr>
      </p:pic>
      <p:sp>
        <p:nvSpPr>
          <p:cNvPr id="7" name="AddNotifier#1"/>
          <p:cNvSpPr txBox="1">
            <a:spLocks noChangeArrowheads="1"/>
          </p:cNvSpPr>
          <p:nvPr/>
        </p:nvSpPr>
        <p:spPr bwMode="auto">
          <a:xfrm>
            <a:off x="397449" y="6018426"/>
            <a:ext cx="647395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900" kern="1200" dirty="0" smtClean="0">
                <a:solidFill>
                  <a:schemeClr val="bg1"/>
                </a:solidFill>
                <a:latin typeface="+mn-lt"/>
                <a:ea typeface="Verdana" pitchFamily="34" charset="0"/>
                <a:cs typeface="Verdana" pitchFamily="34" charset="0"/>
              </a:rPr>
              <a:t>Atos, the Atos logo, Atos Syntel, and Unify are registered trademarks of the Atos group. © 2019 Atos. Confidential information owned by Atos, to be used by the recipient only. This document, or any part of it, may not be reproduced, copied, circulated and/or distributed nor quoted without prior written approval from Atos.</a:t>
            </a:r>
          </a:p>
        </p:txBody>
      </p:sp>
    </p:spTree>
    <p:extLst>
      <p:ext uri="{BB962C8B-B14F-4D97-AF65-F5344CB8AC3E}">
        <p14:creationId xmlns:p14="http://schemas.microsoft.com/office/powerpoint/2010/main" val="3328760001"/>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1">
    <p:bg>
      <p:bgPr>
        <a:solidFill>
          <a:schemeClr val="accent1"/>
        </a:solidFill>
        <a:effectLst/>
      </p:bgPr>
    </p:bg>
    <p:spTree>
      <p:nvGrpSpPr>
        <p:cNvPr id="1" name=""/>
        <p:cNvGrpSpPr/>
        <p:nvPr/>
      </p:nvGrpSpPr>
      <p:grpSpPr>
        <a:xfrm>
          <a:off x="0" y="0"/>
          <a:ext cx="0" cy="0"/>
          <a:chOff x="0" y="0"/>
          <a:chExt cx="0" cy="0"/>
        </a:xfrm>
      </p:grpSpPr>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5" y="2079122"/>
            <a:ext cx="12222469"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895180219"/>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2">
    <p:bg>
      <p:bgPr>
        <a:solidFill>
          <a:schemeClr val="accent1"/>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36" y="2046008"/>
            <a:ext cx="12256619" cy="2734113"/>
          </a:xfrm>
          <a:prstGeom prst="rect">
            <a:avLst/>
          </a:prstGeom>
        </p:spPr>
      </p:pic>
      <p:sp>
        <p:nvSpPr>
          <p:cNvPr id="4"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020147848"/>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3">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5253"/>
            <a:ext cx="12240683" cy="2735623"/>
          </a:xfrm>
          <a:prstGeom prst="rect">
            <a:avLst/>
          </a:prstGeom>
        </p:spPr>
      </p:pic>
      <p:sp>
        <p:nvSpPr>
          <p:cNvPr id="4"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725035396"/>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5665" y="164637"/>
            <a:ext cx="11566985" cy="963168"/>
          </a:xfrm>
          <a:prstGeom prst="rect">
            <a:avLst/>
          </a:prstGeom>
        </p:spPr>
        <p:txBody>
          <a:bodyPr vert="horz" lIns="0" tIns="45720" rIns="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5665" y="1454400"/>
            <a:ext cx="11570208" cy="4535424"/>
          </a:xfrm>
          <a:prstGeom prst="rect">
            <a:avLst/>
          </a:prstGeom>
        </p:spPr>
        <p:txBody>
          <a:bodyPr vert="horz" lIns="0" tIns="0" rIns="0" bIns="0" rtlCol="0">
            <a:no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2" name="Straight Connector 31"/>
          <p:cNvCxnSpPr>
            <a:cxnSpLocks/>
          </p:cNvCxnSpPr>
          <p:nvPr/>
        </p:nvCxnSpPr>
        <p:spPr>
          <a:xfrm>
            <a:off x="385666" y="1259909"/>
            <a:ext cx="11813909"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606E602D-FA1B-4AE5-B8F2-F42DAE337BD8}"/>
              </a:ext>
            </a:extLst>
          </p:cNvPr>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34" name="Straight Connector 33"/>
          <p:cNvCxnSpPr>
            <a:cxnSpLocks/>
          </p:cNvCxnSpPr>
          <p:nvPr/>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 name="AddCustomFooter#1"/>
          <p:cNvSpPr txBox="1"/>
          <p:nvPr/>
        </p:nvSpPr>
        <p:spPr>
          <a:xfrm>
            <a:off x="5977378" y="6418898"/>
            <a:ext cx="237244" cy="164212"/>
          </a:xfrm>
          <a:prstGeom prst="rect">
            <a:avLst/>
          </a:prstGeom>
          <a:noFill/>
        </p:spPr>
        <p:txBody>
          <a:bodyPr wrap="none" lIns="0" tIns="0" rIns="0" bIns="0" rtlCol="0" anchor="ctr">
            <a:spAutoFit/>
          </a:bodyPr>
          <a:lstStyle/>
          <a:p>
            <a:pPr algn="ctr"/>
            <a:fld id="{6971936E-DEB9-479F-A215-67E5B2252768}" type="slidenum">
              <a:rPr lang="en-US" sz="1067" baseline="0" smtClean="0">
                <a:latin typeface="+mn-lt"/>
                <a:ea typeface="Verdana" pitchFamily="34" charset="0"/>
                <a:cs typeface="Verdana" pitchFamily="34" charset="0"/>
              </a:rPr>
              <a:pPr algn="ctr"/>
              <a:t>‹#›</a:t>
            </a:fld>
            <a:endParaRPr lang="nl-NL" sz="1067" dirty="0">
              <a:latin typeface="+mn-lt"/>
              <a:ea typeface="Verdana" pitchFamily="34" charset="0"/>
              <a:cs typeface="Verdana" pitchFamily="34" charset="0"/>
            </a:endParaRPr>
          </a:p>
        </p:txBody>
      </p:sp>
      <p:pic>
        <p:nvPicPr>
          <p:cNvPr id="9" name="Picture 8"/>
          <p:cNvPicPr>
            <a:picLocks noChangeAspect="1"/>
          </p:cNvPicPr>
          <p:nvPr/>
        </p:nvPicPr>
        <p:blipFill>
          <a:blip r:embed="rId33">
            <a:extLst>
              <a:ext uri="{28A0092B-C50C-407E-A947-70E740481C1C}">
                <a14:useLocalDpi xmlns:a14="http://schemas.microsoft.com/office/drawing/2010/main"/>
              </a:ext>
            </a:extLst>
          </a:blip>
          <a:stretch>
            <a:fillRect/>
          </a:stretch>
        </p:blipFill>
        <p:spPr>
          <a:xfrm>
            <a:off x="385032" y="6443621"/>
            <a:ext cx="2180299" cy="114767"/>
          </a:xfrm>
          <a:prstGeom prst="rect">
            <a:avLst/>
          </a:prstGeom>
        </p:spPr>
      </p:pic>
      <p:cxnSp>
        <p:nvCxnSpPr>
          <p:cNvPr id="11" name="Straight Connector 10"/>
          <p:cNvCxnSpPr>
            <a:cxnSpLocks/>
          </p:cNvCxnSpPr>
          <p:nvPr userDrawn="1"/>
        </p:nvCxnSpPr>
        <p:spPr>
          <a:xfrm>
            <a:off x="385666" y="1259909"/>
            <a:ext cx="11813909"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606E602D-FA1B-4AE5-B8F2-F42DAE337BD8}"/>
              </a:ext>
            </a:extLst>
          </p:cNvPr>
          <p:cNvPicPr>
            <a:picLocks noChangeAspect="1"/>
          </p:cNvPicPr>
          <p:nvPr userDrawn="1"/>
        </p:nvPicPr>
        <p:blipFill>
          <a:blip r:embed="rId32"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13" name="Straight Connector 12"/>
          <p:cNvCxnSpPr>
            <a:cxnSpLocks/>
          </p:cNvCxnSpPr>
          <p:nvPr userDrawn="1"/>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372664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 id="2147483718" r:id="rId25"/>
    <p:sldLayoutId id="2147483719" r:id="rId26"/>
    <p:sldLayoutId id="2147483720" r:id="rId27"/>
    <p:sldLayoutId id="2147483721" r:id="rId28"/>
    <p:sldLayoutId id="2147483722" r:id="rId29"/>
    <p:sldLayoutId id="2147483723" r:id="rId30"/>
  </p:sldLayoutIdLst>
  <p:timing>
    <p:tnLst>
      <p:par>
        <p:cTn id="1" dur="indefinite" restart="never" nodeType="tmRoot"/>
      </p:par>
    </p:tnLst>
  </p:timing>
  <p:hf hdr="0" ftr="0" dt="0"/>
  <p:txStyles>
    <p:titleStyle>
      <a:lvl1pPr algn="l" defTabSz="914377"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365751" indent="-365751" algn="l" defTabSz="914377" rtl="0" eaLnBrk="1" latinLnBrk="0" hangingPunct="1">
        <a:lnSpc>
          <a:spcPct val="100000"/>
        </a:lnSpc>
        <a:spcBef>
          <a:spcPts val="0"/>
        </a:spcBef>
        <a:spcAft>
          <a:spcPts val="400"/>
        </a:spcAft>
        <a:buClr>
          <a:schemeClr val="accent1"/>
        </a:buClr>
        <a:buFont typeface="Lucida Sans Unicode" panose="020B0602030504020204" pitchFamily="34" charset="0"/>
        <a:buChar char="▶"/>
        <a:defRPr sz="1800" kern="1200">
          <a:solidFill>
            <a:schemeClr val="tx1"/>
          </a:solidFill>
          <a:latin typeface="+mn-lt"/>
          <a:ea typeface="+mn-ea"/>
          <a:cs typeface="+mn-cs"/>
        </a:defRPr>
      </a:lvl1pPr>
      <a:lvl2pPr marL="731502"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1097253"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3pPr>
      <a:lvl4pPr marL="1463003"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4pPr>
      <a:lvl5pPr marL="1828754"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532">
          <p15:clr>
            <a:srgbClr val="F26B43"/>
          </p15:clr>
        </p15:guide>
        <p15:guide id="2" orient="horz" pos="911">
          <p15:clr>
            <a:srgbClr val="F26B43"/>
          </p15:clr>
        </p15:guide>
        <p15:guide id="3" orient="horz" pos="3779">
          <p15:clr>
            <a:srgbClr val="F26B43"/>
          </p15:clr>
        </p15:guide>
        <p15:guide id="4" pos="23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smtClean="0"/>
              <a:t>JavaScript</a:t>
            </a:r>
            <a:endParaRPr lang="en-GB" dirty="0"/>
          </a:p>
        </p:txBody>
      </p:sp>
    </p:spTree>
    <p:extLst>
      <p:ext uri="{BB962C8B-B14F-4D97-AF65-F5344CB8AC3E}">
        <p14:creationId xmlns:p14="http://schemas.microsoft.com/office/powerpoint/2010/main" val="17017561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6311" y="395492"/>
            <a:ext cx="10191843" cy="584775"/>
          </a:xfrm>
          <a:prstGeom prst="rect">
            <a:avLst/>
          </a:prstGeom>
        </p:spPr>
        <p:txBody>
          <a:bodyPr wrap="square">
            <a:spAutoFit/>
          </a:bodyPr>
          <a:lstStyle/>
          <a:p>
            <a:r>
              <a:rPr lang="en-US" sz="3200" b="1" dirty="0">
                <a:solidFill>
                  <a:schemeClr val="bg2">
                    <a:lumMod val="10000"/>
                  </a:schemeClr>
                </a:solidFill>
                <a:latin typeface="+mj-lt"/>
              </a:rPr>
              <a:t> JavaScript Object Hierarchy  (DOM)</a:t>
            </a:r>
            <a:endParaRPr lang="en-US" sz="3200" b="1" dirty="0">
              <a:latin typeface="+mj-lt"/>
            </a:endParaRPr>
          </a:p>
        </p:txBody>
      </p:sp>
      <p:pic>
        <p:nvPicPr>
          <p:cNvPr id="5" name="Picture 2" descr="http://www.cs.ucc.ie/~gavin/javascript/05_im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 y="1394846"/>
            <a:ext cx="8554015" cy="4684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6442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16243" y="268658"/>
            <a:ext cx="10191843" cy="584775"/>
          </a:xfrm>
          <a:prstGeom prst="rect">
            <a:avLst/>
          </a:prstGeom>
        </p:spPr>
        <p:txBody>
          <a:bodyPr wrap="square">
            <a:spAutoFit/>
          </a:bodyPr>
          <a:lstStyle/>
          <a:p>
            <a:r>
              <a:rPr lang="en-US" sz="3200" b="1" dirty="0">
                <a:solidFill>
                  <a:schemeClr val="bg2">
                    <a:lumMod val="10000"/>
                  </a:schemeClr>
                </a:solidFill>
                <a:latin typeface="Calibri" panose="020F0502020204030204" pitchFamily="34" charset="0"/>
              </a:rPr>
              <a:t> JavaScript  Functions</a:t>
            </a:r>
            <a:endParaRPr lang="en-US" sz="3200" b="1" dirty="0">
              <a:latin typeface="Calibri" panose="020F0502020204030204" pitchFamily="34" charset="0"/>
            </a:endParaRPr>
          </a:p>
        </p:txBody>
      </p:sp>
      <p:sp>
        <p:nvSpPr>
          <p:cNvPr id="2" name="Rectangle 1"/>
          <p:cNvSpPr/>
          <p:nvPr/>
        </p:nvSpPr>
        <p:spPr>
          <a:xfrm>
            <a:off x="523919" y="1333880"/>
            <a:ext cx="10776489" cy="2677656"/>
          </a:xfrm>
          <a:prstGeom prst="rect">
            <a:avLst/>
          </a:prstGeom>
        </p:spPr>
        <p:txBody>
          <a:bodyPr wrap="square">
            <a:spAutoFit/>
          </a:bodyPr>
          <a:lstStyle/>
          <a:p>
            <a:pPr marL="285750" indent="-285750" algn="just">
              <a:lnSpc>
                <a:spcPct val="150000"/>
              </a:lnSpc>
              <a:buClr>
                <a:srgbClr val="0066A1"/>
              </a:buClr>
              <a:buFont typeface="Lucida Sans Unicode" panose="020B0602030504020204" pitchFamily="34" charset="0"/>
              <a:buChar char="▶"/>
            </a:pPr>
            <a:r>
              <a:rPr lang="en-US" sz="1600" dirty="0"/>
              <a:t>A function is a group of reusable code which can be called anywhere in a </a:t>
            </a:r>
            <a:r>
              <a:rPr lang="en-US" sz="1600" dirty="0" smtClean="0"/>
              <a:t>program. </a:t>
            </a:r>
            <a:r>
              <a:rPr lang="en-US" sz="1600" dirty="0"/>
              <a:t>This eliminates the need of writing same code again and again. </a:t>
            </a:r>
          </a:p>
          <a:p>
            <a:pPr marL="285750" indent="-285750" algn="just">
              <a:lnSpc>
                <a:spcPct val="150000"/>
              </a:lnSpc>
              <a:buClr>
                <a:srgbClr val="0066A1"/>
              </a:buClr>
              <a:buFont typeface="Lucida Sans Unicode" panose="020B0602030504020204" pitchFamily="34" charset="0"/>
              <a:buChar char="▶"/>
            </a:pPr>
            <a:endParaRPr lang="en-US" sz="1600" dirty="0"/>
          </a:p>
          <a:p>
            <a:pPr marL="285750" indent="-285750" algn="just">
              <a:lnSpc>
                <a:spcPct val="150000"/>
              </a:lnSpc>
              <a:buClr>
                <a:srgbClr val="0066A1"/>
              </a:buClr>
              <a:buFont typeface="Lucida Sans Unicode" panose="020B0602030504020204" pitchFamily="34" charset="0"/>
              <a:buChar char="▶"/>
            </a:pPr>
            <a:r>
              <a:rPr lang="en-US" sz="1600" dirty="0"/>
              <a:t>Like any other advance programming language, JavaScript also supports all the features necessary to write modular code using functions.</a:t>
            </a:r>
          </a:p>
          <a:p>
            <a:pPr marL="285750" indent="-285750" algn="just">
              <a:lnSpc>
                <a:spcPct val="150000"/>
              </a:lnSpc>
              <a:buClr>
                <a:srgbClr val="0066A1"/>
              </a:buClr>
              <a:buFont typeface="Lucida Sans Unicode" panose="020B0602030504020204" pitchFamily="34" charset="0"/>
              <a:buChar char="▶"/>
            </a:pPr>
            <a:endParaRPr lang="en-US" sz="1600" dirty="0"/>
          </a:p>
          <a:p>
            <a:pPr marL="285750" indent="-285750" algn="just">
              <a:lnSpc>
                <a:spcPct val="150000"/>
              </a:lnSpc>
              <a:buClr>
                <a:srgbClr val="0066A1"/>
              </a:buClr>
              <a:buFont typeface="Lucida Sans Unicode" panose="020B0602030504020204" pitchFamily="34" charset="0"/>
              <a:buChar char="▶"/>
            </a:pPr>
            <a:r>
              <a:rPr lang="en-US" sz="1600" dirty="0"/>
              <a:t>JavaScript also allows us to create user defined functions apart from predefined functions</a:t>
            </a:r>
          </a:p>
        </p:txBody>
      </p:sp>
    </p:spTree>
    <p:extLst>
      <p:ext uri="{BB962C8B-B14F-4D97-AF65-F5344CB8AC3E}">
        <p14:creationId xmlns:p14="http://schemas.microsoft.com/office/powerpoint/2010/main" val="26926025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8304" y="470136"/>
            <a:ext cx="10191843" cy="584775"/>
          </a:xfrm>
          <a:prstGeom prst="rect">
            <a:avLst/>
          </a:prstGeom>
        </p:spPr>
        <p:txBody>
          <a:bodyPr wrap="square">
            <a:spAutoFit/>
          </a:bodyPr>
          <a:lstStyle/>
          <a:p>
            <a:r>
              <a:rPr lang="en-US" sz="3200" b="1" dirty="0">
                <a:solidFill>
                  <a:schemeClr val="bg2">
                    <a:lumMod val="10000"/>
                  </a:schemeClr>
                </a:solidFill>
                <a:latin typeface="+mj-lt"/>
              </a:rPr>
              <a:t> JavaScript  Variables</a:t>
            </a:r>
            <a:endParaRPr lang="en-US" sz="3200" b="1" dirty="0">
              <a:latin typeface="+mj-lt"/>
            </a:endParaRPr>
          </a:p>
        </p:txBody>
      </p:sp>
      <p:sp>
        <p:nvSpPr>
          <p:cNvPr id="2" name="Rectangle 1"/>
          <p:cNvSpPr/>
          <p:nvPr/>
        </p:nvSpPr>
        <p:spPr>
          <a:xfrm>
            <a:off x="399932" y="1302883"/>
            <a:ext cx="10776489" cy="4524315"/>
          </a:xfrm>
          <a:prstGeom prst="rect">
            <a:avLst/>
          </a:prstGeom>
        </p:spPr>
        <p:txBody>
          <a:bodyPr wrap="square">
            <a:spAutoFit/>
          </a:bodyPr>
          <a:lstStyle/>
          <a:p>
            <a:pPr marL="342900" indent="-342900">
              <a:buClr>
                <a:srgbClr val="0066A1"/>
              </a:buClr>
              <a:buFont typeface="Lucida Sans Unicode" panose="020B0602030504020204" pitchFamily="34" charset="0"/>
              <a:buChar char="▶"/>
            </a:pPr>
            <a:r>
              <a:rPr lang="en-US" sz="1600" dirty="0"/>
              <a:t>JavaScript allows three primitive data types:</a:t>
            </a:r>
          </a:p>
          <a:p>
            <a:pPr marL="285750" indent="-285750">
              <a:buClr>
                <a:srgbClr val="0066A1"/>
              </a:buClr>
              <a:buFont typeface="Lucida Sans Unicode" panose="020B0602030504020204" pitchFamily="34" charset="0"/>
              <a:buChar char="▶"/>
            </a:pPr>
            <a:endParaRPr lang="en-US" sz="1600" dirty="0"/>
          </a:p>
          <a:p>
            <a:pPr lvl="1">
              <a:buClr>
                <a:srgbClr val="0066A1"/>
              </a:buClr>
            </a:pPr>
            <a:r>
              <a:rPr lang="en-US" sz="1600" dirty="0" smtClean="0"/>
              <a:t>Numbers:  e.g.. </a:t>
            </a:r>
            <a:r>
              <a:rPr lang="en-US" sz="1600" dirty="0"/>
              <a:t>100, 120.20 etc.</a:t>
            </a:r>
          </a:p>
          <a:p>
            <a:pPr lvl="1">
              <a:buClr>
                <a:srgbClr val="0066A1"/>
              </a:buClr>
            </a:pPr>
            <a:r>
              <a:rPr lang="en-US" sz="1600" dirty="0"/>
              <a:t>Strings of text e.g. “Hello World" etc.</a:t>
            </a:r>
          </a:p>
          <a:p>
            <a:pPr lvl="1">
              <a:buClr>
                <a:srgbClr val="0066A1"/>
              </a:buClr>
            </a:pPr>
            <a:r>
              <a:rPr lang="en-US" sz="1600" dirty="0"/>
              <a:t>Boolean e.g. true or false</a:t>
            </a:r>
            <a:r>
              <a:rPr lang="en-US" sz="1600" dirty="0" smtClean="0"/>
              <a:t>.</a:t>
            </a:r>
          </a:p>
          <a:p>
            <a:pPr lvl="1">
              <a:buClr>
                <a:srgbClr val="0066A1"/>
              </a:buClr>
            </a:pPr>
            <a:r>
              <a:rPr lang="en-US" sz="1600" dirty="0" smtClean="0"/>
              <a:t>Undefined : represents undefined value</a:t>
            </a:r>
          </a:p>
          <a:p>
            <a:pPr lvl="1">
              <a:buClr>
                <a:srgbClr val="0066A1"/>
              </a:buClr>
            </a:pPr>
            <a:r>
              <a:rPr lang="en-US" sz="1600" dirty="0" smtClean="0"/>
              <a:t>Null: represents null – no value</a:t>
            </a:r>
            <a:endParaRPr lang="en-US" sz="1600" dirty="0"/>
          </a:p>
          <a:p>
            <a:pPr marL="285750" indent="-285750">
              <a:buClr>
                <a:srgbClr val="0066A1"/>
              </a:buClr>
              <a:buFont typeface="Lucida Sans Unicode" panose="020B0602030504020204" pitchFamily="34" charset="0"/>
              <a:buChar char="▶"/>
            </a:pPr>
            <a:endParaRPr lang="en-US" sz="1600" dirty="0"/>
          </a:p>
          <a:p>
            <a:pPr marL="342900" indent="-342900">
              <a:buClr>
                <a:srgbClr val="0066A1"/>
              </a:buClr>
              <a:buFont typeface="Lucida Sans Unicode" panose="020B0602030504020204" pitchFamily="34" charset="0"/>
              <a:buChar char="▶"/>
            </a:pPr>
            <a:r>
              <a:rPr lang="en-US" sz="1600" dirty="0"/>
              <a:t>In addition to these primitive data types, JavaScript supports a composite data type known as </a:t>
            </a:r>
            <a:r>
              <a:rPr lang="en-US" sz="1600" i="1" dirty="0" smtClean="0"/>
              <a:t>object (Reference type)</a:t>
            </a:r>
            <a:r>
              <a:rPr lang="en-US" sz="1600" dirty="0" smtClean="0"/>
              <a:t>. </a:t>
            </a:r>
            <a:endParaRPr lang="en-US" sz="1600" dirty="0"/>
          </a:p>
          <a:p>
            <a:pPr marL="285750" indent="-285750">
              <a:buClr>
                <a:srgbClr val="0066A1"/>
              </a:buClr>
              <a:buFont typeface="Lucida Sans Unicode" panose="020B0602030504020204" pitchFamily="34" charset="0"/>
              <a:buChar char="▶"/>
            </a:pPr>
            <a:endParaRPr lang="en-US" sz="1600" dirty="0"/>
          </a:p>
          <a:p>
            <a:pPr>
              <a:buClr>
                <a:srgbClr val="0066A1"/>
              </a:buClr>
            </a:pPr>
            <a:r>
              <a:rPr lang="en-US" sz="1600" dirty="0" smtClean="0"/>
              <a:t>	JavaScript </a:t>
            </a:r>
            <a:r>
              <a:rPr lang="en-US" sz="1600" dirty="0"/>
              <a:t>is </a:t>
            </a:r>
            <a:r>
              <a:rPr lang="en-US" sz="1600" i="1" dirty="0"/>
              <a:t>untyped</a:t>
            </a:r>
            <a:r>
              <a:rPr lang="en-US" sz="1600" dirty="0"/>
              <a:t> language. </a:t>
            </a:r>
          </a:p>
          <a:p>
            <a:pPr>
              <a:buClr>
                <a:srgbClr val="0066A1"/>
              </a:buClr>
            </a:pPr>
            <a:r>
              <a:rPr lang="en-US" sz="1600" dirty="0" smtClean="0"/>
              <a:t>	JavaScript </a:t>
            </a:r>
            <a:r>
              <a:rPr lang="en-US" sz="1600" dirty="0"/>
              <a:t>Variable Scope</a:t>
            </a:r>
          </a:p>
          <a:p>
            <a:pPr>
              <a:buClr>
                <a:srgbClr val="0066A1"/>
              </a:buClr>
            </a:pPr>
            <a:endParaRPr lang="en-US" sz="1600" dirty="0"/>
          </a:p>
          <a:p>
            <a:pPr lvl="1">
              <a:buClr>
                <a:srgbClr val="0066A1"/>
              </a:buClr>
            </a:pPr>
            <a:r>
              <a:rPr lang="en-US" sz="1600" b="1" dirty="0" smtClean="0"/>
              <a:t>	Global </a:t>
            </a:r>
            <a:r>
              <a:rPr lang="en-US" sz="1600" b="1" dirty="0"/>
              <a:t>Variables:</a:t>
            </a:r>
            <a:r>
              <a:rPr lang="en-US" sz="1600" dirty="0"/>
              <a:t> A global variable has global scope which means it is defined everywhere in </a:t>
            </a:r>
            <a:r>
              <a:rPr lang="en-US" sz="1600" dirty="0" smtClean="0"/>
              <a:t>	your </a:t>
            </a:r>
            <a:r>
              <a:rPr lang="en-US" sz="1600" dirty="0"/>
              <a:t>JavaScript code</a:t>
            </a:r>
            <a:r>
              <a:rPr lang="en-US" sz="1600" dirty="0" smtClean="0"/>
              <a:t>.</a:t>
            </a:r>
            <a:endParaRPr lang="en-US" sz="1600" dirty="0"/>
          </a:p>
          <a:p>
            <a:pPr lvl="1">
              <a:buClr>
                <a:srgbClr val="0066A1"/>
              </a:buClr>
            </a:pPr>
            <a:r>
              <a:rPr lang="en-US" sz="1600" b="1" dirty="0" smtClean="0"/>
              <a:t>	Local </a:t>
            </a:r>
            <a:r>
              <a:rPr lang="en-US" sz="1600" b="1" dirty="0"/>
              <a:t>Variables:</a:t>
            </a:r>
            <a:r>
              <a:rPr lang="en-US" sz="1600" dirty="0"/>
              <a:t> A local variable will be visible only within a function where it is defined. </a:t>
            </a:r>
            <a:r>
              <a:rPr lang="en-US" sz="1600" dirty="0" smtClean="0"/>
              <a:t>	Function </a:t>
            </a:r>
            <a:r>
              <a:rPr lang="en-US" sz="1600" dirty="0"/>
              <a:t>parameters are always local to that function.</a:t>
            </a:r>
          </a:p>
        </p:txBody>
      </p:sp>
    </p:spTree>
    <p:extLst>
      <p:ext uri="{BB962C8B-B14F-4D97-AF65-F5344CB8AC3E}">
        <p14:creationId xmlns:p14="http://schemas.microsoft.com/office/powerpoint/2010/main" val="14610044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6792" y="454637"/>
            <a:ext cx="10191843" cy="584775"/>
          </a:xfrm>
          <a:prstGeom prst="rect">
            <a:avLst/>
          </a:prstGeom>
        </p:spPr>
        <p:txBody>
          <a:bodyPr wrap="square">
            <a:spAutoFit/>
          </a:bodyPr>
          <a:lstStyle/>
          <a:p>
            <a:r>
              <a:rPr lang="en-US" sz="3200" b="1" dirty="0">
                <a:solidFill>
                  <a:schemeClr val="bg2">
                    <a:lumMod val="10000"/>
                  </a:schemeClr>
                </a:solidFill>
                <a:latin typeface="+mj-lt"/>
              </a:rPr>
              <a:t> JavaScript  Operators</a:t>
            </a:r>
            <a:endParaRPr lang="en-US" sz="3200" b="1" dirty="0">
              <a:latin typeface="+mj-lt"/>
            </a:endParaRPr>
          </a:p>
        </p:txBody>
      </p:sp>
      <p:sp>
        <p:nvSpPr>
          <p:cNvPr id="2" name="Rectangle 1"/>
          <p:cNvSpPr/>
          <p:nvPr/>
        </p:nvSpPr>
        <p:spPr>
          <a:xfrm>
            <a:off x="523919" y="1287386"/>
            <a:ext cx="10776489" cy="4524315"/>
          </a:xfrm>
          <a:prstGeom prst="rect">
            <a:avLst/>
          </a:prstGeom>
        </p:spPr>
        <p:txBody>
          <a:bodyPr wrap="square">
            <a:spAutoFit/>
          </a:bodyPr>
          <a:lstStyle/>
          <a:p>
            <a:pPr marL="342900" indent="-342900">
              <a:lnSpc>
                <a:spcPct val="150000"/>
              </a:lnSpc>
              <a:buClr>
                <a:srgbClr val="0066A1"/>
              </a:buClr>
              <a:buFont typeface="Lucida Sans Unicode" panose="020B0602030504020204" pitchFamily="34" charset="0"/>
              <a:buChar char="▶"/>
            </a:pPr>
            <a:r>
              <a:rPr lang="en-US" sz="1600" dirty="0"/>
              <a:t>JavaScript language supports following type of operators.</a:t>
            </a:r>
          </a:p>
          <a:p>
            <a:pPr marL="342900" indent="-342900">
              <a:lnSpc>
                <a:spcPct val="150000"/>
              </a:lnSpc>
              <a:buClr>
                <a:srgbClr val="0066A1"/>
              </a:buClr>
              <a:buFont typeface="Lucida Sans Unicode" panose="020B0602030504020204" pitchFamily="34" charset="0"/>
              <a:buChar char="▶"/>
            </a:pPr>
            <a:endParaRPr lang="en-US" sz="1600" dirty="0"/>
          </a:p>
          <a:p>
            <a:pPr marL="800100" lvl="1" indent="-342900">
              <a:buClr>
                <a:srgbClr val="0066A1"/>
              </a:buClr>
              <a:buFont typeface="Wingdings" panose="05000000000000000000" pitchFamily="2" charset="2"/>
              <a:buChar char="§"/>
            </a:pPr>
            <a:r>
              <a:rPr lang="en-US" sz="1600" dirty="0"/>
              <a:t>Arithmetic Operators	</a:t>
            </a:r>
          </a:p>
          <a:p>
            <a:pPr marL="800100" lvl="1" indent="-342900">
              <a:buClr>
                <a:srgbClr val="0066A1"/>
              </a:buClr>
              <a:buFont typeface="Wingdings" panose="05000000000000000000" pitchFamily="2" charset="2"/>
              <a:buChar char="§"/>
            </a:pPr>
            <a:endParaRPr lang="en-US" sz="1600" dirty="0"/>
          </a:p>
          <a:p>
            <a:pPr marL="800100" lvl="1" indent="-342900">
              <a:buClr>
                <a:srgbClr val="0066A1"/>
              </a:buClr>
              <a:buFont typeface="Wingdings" panose="05000000000000000000" pitchFamily="2" charset="2"/>
              <a:buChar char="§"/>
            </a:pPr>
            <a:r>
              <a:rPr lang="en-US" sz="1600" dirty="0"/>
              <a:t>Comparison Operators</a:t>
            </a:r>
          </a:p>
          <a:p>
            <a:pPr marL="800100" lvl="1" indent="-342900">
              <a:buClr>
                <a:srgbClr val="0066A1"/>
              </a:buClr>
              <a:buFont typeface="Wingdings" panose="05000000000000000000" pitchFamily="2" charset="2"/>
              <a:buChar char="§"/>
            </a:pPr>
            <a:endParaRPr lang="en-US" sz="1600" dirty="0"/>
          </a:p>
          <a:p>
            <a:pPr marL="800100" lvl="1" indent="-342900">
              <a:buClr>
                <a:srgbClr val="0066A1"/>
              </a:buClr>
              <a:buFont typeface="Wingdings" panose="05000000000000000000" pitchFamily="2" charset="2"/>
              <a:buChar char="§"/>
            </a:pPr>
            <a:r>
              <a:rPr lang="en-US" sz="1600" dirty="0"/>
              <a:t>Logical (or Relational) Operators</a:t>
            </a:r>
          </a:p>
          <a:p>
            <a:pPr marL="800100" lvl="1" indent="-342900">
              <a:buClr>
                <a:srgbClr val="0066A1"/>
              </a:buClr>
              <a:buFont typeface="Wingdings" panose="05000000000000000000" pitchFamily="2" charset="2"/>
              <a:buChar char="§"/>
            </a:pPr>
            <a:endParaRPr lang="en-US" sz="1600" dirty="0"/>
          </a:p>
          <a:p>
            <a:pPr marL="800100" lvl="1" indent="-342900">
              <a:buClr>
                <a:srgbClr val="0066A1"/>
              </a:buClr>
              <a:buFont typeface="Wingdings" panose="05000000000000000000" pitchFamily="2" charset="2"/>
              <a:buChar char="§"/>
            </a:pPr>
            <a:r>
              <a:rPr lang="en-US" sz="1600" dirty="0"/>
              <a:t>Assignment Operators</a:t>
            </a:r>
          </a:p>
          <a:p>
            <a:pPr marL="800100" lvl="1" indent="-342900">
              <a:buClr>
                <a:srgbClr val="0066A1"/>
              </a:buClr>
              <a:buFont typeface="Wingdings" panose="05000000000000000000" pitchFamily="2" charset="2"/>
              <a:buChar char="§"/>
            </a:pPr>
            <a:endParaRPr lang="en-US" sz="1600" dirty="0"/>
          </a:p>
          <a:p>
            <a:pPr marL="800100" lvl="1" indent="-342900">
              <a:buClr>
                <a:srgbClr val="0066A1"/>
              </a:buClr>
              <a:buFont typeface="Wingdings" panose="05000000000000000000" pitchFamily="2" charset="2"/>
              <a:buChar char="§"/>
            </a:pPr>
            <a:r>
              <a:rPr lang="en-US" sz="1600" dirty="0"/>
              <a:t>Miscellaneous </a:t>
            </a:r>
            <a:r>
              <a:rPr lang="en-US" sz="1600" dirty="0" err="1"/>
              <a:t>Opeartor</a:t>
            </a:r>
            <a:endParaRPr lang="en-US" sz="1600" dirty="0"/>
          </a:p>
          <a:p>
            <a:pPr marL="342900" indent="-342900">
              <a:lnSpc>
                <a:spcPct val="150000"/>
              </a:lnSpc>
              <a:buClr>
                <a:srgbClr val="0066A1"/>
              </a:buClr>
              <a:buFont typeface="Lucida Sans Unicode" panose="020B0602030504020204" pitchFamily="34" charset="0"/>
              <a:buChar char="▶"/>
            </a:pPr>
            <a:endParaRPr lang="en-US" sz="1600" dirty="0"/>
          </a:p>
          <a:p>
            <a:pPr marL="342900" indent="-342900">
              <a:lnSpc>
                <a:spcPct val="150000"/>
              </a:lnSpc>
              <a:buClr>
                <a:srgbClr val="0066A1"/>
              </a:buClr>
              <a:buFont typeface="Lucida Sans Unicode" panose="020B0602030504020204" pitchFamily="34" charset="0"/>
              <a:buChar char="▶"/>
            </a:pPr>
            <a:r>
              <a:rPr lang="en-US" sz="1600" dirty="0"/>
              <a:t>Conditional (or ternary) Operators  </a:t>
            </a:r>
            <a:r>
              <a:rPr lang="en-US" sz="1600" dirty="0" smtClean="0"/>
              <a:t>(?:)</a:t>
            </a:r>
          </a:p>
          <a:p>
            <a:pPr marL="285750" indent="-285750">
              <a:lnSpc>
                <a:spcPct val="150000"/>
              </a:lnSpc>
              <a:buClr>
                <a:srgbClr val="0066A1"/>
              </a:buClr>
              <a:buFont typeface="Lucida Sans Unicode" panose="020B0602030504020204" pitchFamily="34" charset="0"/>
              <a:buChar char="▶"/>
            </a:pPr>
            <a:endParaRPr lang="en-US" sz="1600" dirty="0"/>
          </a:p>
          <a:p>
            <a:pPr marL="342900" indent="-342900">
              <a:lnSpc>
                <a:spcPct val="150000"/>
              </a:lnSpc>
              <a:buClr>
                <a:srgbClr val="0066A1"/>
              </a:buClr>
              <a:buFont typeface="Lucida Sans Unicode" panose="020B0602030504020204" pitchFamily="34" charset="0"/>
              <a:buChar char="▶"/>
            </a:pPr>
            <a:r>
              <a:rPr lang="en-US" sz="1600" dirty="0" err="1"/>
              <a:t>typeof</a:t>
            </a:r>
            <a:r>
              <a:rPr lang="en-US" sz="1600" dirty="0"/>
              <a:t> operator</a:t>
            </a:r>
          </a:p>
        </p:txBody>
      </p:sp>
    </p:spTree>
    <p:extLst>
      <p:ext uri="{BB962C8B-B14F-4D97-AF65-F5344CB8AC3E}">
        <p14:creationId xmlns:p14="http://schemas.microsoft.com/office/powerpoint/2010/main" val="21024054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7788" y="501133"/>
            <a:ext cx="10191843" cy="584775"/>
          </a:xfrm>
          <a:prstGeom prst="rect">
            <a:avLst/>
          </a:prstGeom>
        </p:spPr>
        <p:txBody>
          <a:bodyPr wrap="square">
            <a:spAutoFit/>
          </a:bodyPr>
          <a:lstStyle/>
          <a:p>
            <a:r>
              <a:rPr lang="en-US" sz="3200" b="1" dirty="0">
                <a:solidFill>
                  <a:schemeClr val="bg2">
                    <a:lumMod val="10000"/>
                  </a:schemeClr>
                </a:solidFill>
                <a:latin typeface="+mj-lt"/>
              </a:rPr>
              <a:t> JavaScript  Operators</a:t>
            </a:r>
            <a:endParaRPr lang="en-US" sz="3200" b="1" dirty="0">
              <a:latin typeface="+mj-lt"/>
            </a:endParaRPr>
          </a:p>
        </p:txBody>
      </p:sp>
      <p:sp>
        <p:nvSpPr>
          <p:cNvPr id="2" name="Rectangle 1"/>
          <p:cNvSpPr/>
          <p:nvPr/>
        </p:nvSpPr>
        <p:spPr>
          <a:xfrm>
            <a:off x="523919" y="1364877"/>
            <a:ext cx="10776489" cy="4524315"/>
          </a:xfrm>
          <a:prstGeom prst="rect">
            <a:avLst/>
          </a:prstGeom>
        </p:spPr>
        <p:txBody>
          <a:bodyPr wrap="square">
            <a:spAutoFit/>
          </a:bodyPr>
          <a:lstStyle/>
          <a:p>
            <a:pPr marL="342900" indent="-342900">
              <a:lnSpc>
                <a:spcPct val="150000"/>
              </a:lnSpc>
              <a:buClr>
                <a:srgbClr val="0066A1"/>
              </a:buClr>
              <a:buFont typeface="Lucida Sans Unicode" panose="020B0602030504020204" pitchFamily="34" charset="0"/>
              <a:buChar char="▶"/>
            </a:pPr>
            <a:r>
              <a:rPr lang="en-US" sz="1600" dirty="0"/>
              <a:t>var keyword is used to create any type of variable. Based on the value assigned the type of the variable is inferred.</a:t>
            </a:r>
          </a:p>
          <a:p>
            <a:pPr marL="342900" indent="-342900">
              <a:lnSpc>
                <a:spcPct val="150000"/>
              </a:lnSpc>
              <a:buClr>
                <a:srgbClr val="0066A1"/>
              </a:buClr>
              <a:buFont typeface="Lucida Sans Unicode" panose="020B0602030504020204" pitchFamily="34" charset="0"/>
              <a:buChar char="▶"/>
            </a:pPr>
            <a:endParaRPr lang="en-US" sz="1600" dirty="0"/>
          </a:p>
          <a:p>
            <a:pPr marL="342900" indent="-342900">
              <a:lnSpc>
                <a:spcPct val="150000"/>
              </a:lnSpc>
              <a:buClr>
                <a:srgbClr val="0066A1"/>
              </a:buClr>
              <a:buFont typeface="Lucida Sans Unicode" panose="020B0602030504020204" pitchFamily="34" charset="0"/>
              <a:buChar char="▶"/>
            </a:pPr>
            <a:r>
              <a:rPr lang="en-US" sz="1600" dirty="0"/>
              <a:t>  </a:t>
            </a:r>
            <a:r>
              <a:rPr lang="en-US" sz="1600" dirty="0" smtClean="0"/>
              <a:t>JavaScript </a:t>
            </a:r>
            <a:r>
              <a:rPr lang="en-US" sz="1600" dirty="0"/>
              <a:t>is a dynamically typed language. </a:t>
            </a:r>
            <a:r>
              <a:rPr lang="en-US" sz="1600" dirty="0" smtClean="0"/>
              <a:t>JavaScript </a:t>
            </a:r>
            <a:r>
              <a:rPr lang="en-US" sz="1600" dirty="0"/>
              <a:t>data types are converted automatically as needed during script execution. </a:t>
            </a:r>
          </a:p>
          <a:p>
            <a:pPr marL="342900" indent="-342900">
              <a:lnSpc>
                <a:spcPct val="150000"/>
              </a:lnSpc>
              <a:buClr>
                <a:srgbClr val="0066A1"/>
              </a:buClr>
              <a:buFont typeface="Lucida Sans Unicode" panose="020B0602030504020204" pitchFamily="34" charset="0"/>
              <a:buChar char="▶"/>
            </a:pPr>
            <a:endParaRPr lang="en-US" sz="1600" dirty="0"/>
          </a:p>
          <a:p>
            <a:pPr marL="342900" indent="-342900">
              <a:lnSpc>
                <a:spcPct val="150000"/>
              </a:lnSpc>
              <a:buClr>
                <a:srgbClr val="0066A1"/>
              </a:buClr>
              <a:buFont typeface="Lucida Sans Unicode" panose="020B0602030504020204" pitchFamily="34" charset="0"/>
              <a:buChar char="▶"/>
            </a:pPr>
            <a:r>
              <a:rPr lang="en-US" sz="1600" dirty="0"/>
              <a:t> Operator +</a:t>
            </a:r>
          </a:p>
          <a:p>
            <a:pPr marL="800100" lvl="1" indent="-342900">
              <a:lnSpc>
                <a:spcPct val="150000"/>
              </a:lnSpc>
              <a:buClr>
                <a:srgbClr val="0066A1"/>
              </a:buClr>
              <a:buFont typeface="Wingdings" panose="05000000000000000000" pitchFamily="2" charset="2"/>
              <a:buChar char="§"/>
            </a:pPr>
            <a:r>
              <a:rPr lang="en-US" sz="1600" dirty="0"/>
              <a:t>When + operator is used with 2 numbers, </a:t>
            </a:r>
            <a:r>
              <a:rPr lang="en-US" sz="1600" dirty="0" smtClean="0"/>
              <a:t>JavaScript </a:t>
            </a:r>
            <a:r>
              <a:rPr lang="en-US" sz="1600" dirty="0"/>
              <a:t>adds those numbers</a:t>
            </a:r>
          </a:p>
          <a:p>
            <a:pPr marL="800100" lvl="1" indent="-342900">
              <a:lnSpc>
                <a:spcPct val="150000"/>
              </a:lnSpc>
              <a:buClr>
                <a:srgbClr val="0066A1"/>
              </a:buClr>
              <a:buFont typeface="Wingdings" panose="05000000000000000000" pitchFamily="2" charset="2"/>
              <a:buChar char="§"/>
            </a:pPr>
            <a:r>
              <a:rPr lang="en-US" sz="1600" dirty="0"/>
              <a:t>When + operator is used with 2 strings, </a:t>
            </a:r>
            <a:r>
              <a:rPr lang="en-US" sz="1600" dirty="0" smtClean="0"/>
              <a:t>JavaScript </a:t>
            </a:r>
            <a:r>
              <a:rPr lang="en-US" sz="1600" dirty="0"/>
              <a:t>concatenates those strings</a:t>
            </a:r>
          </a:p>
          <a:p>
            <a:pPr marL="800100" lvl="1" indent="-342900">
              <a:lnSpc>
                <a:spcPct val="150000"/>
              </a:lnSpc>
              <a:buClr>
                <a:srgbClr val="0066A1"/>
              </a:buClr>
              <a:buFont typeface="Wingdings" panose="05000000000000000000" pitchFamily="2" charset="2"/>
              <a:buChar char="§"/>
            </a:pPr>
            <a:r>
              <a:rPr lang="en-US" sz="1600" dirty="0"/>
              <a:t>When + operator is used with a string and a number, </a:t>
            </a:r>
            <a:r>
              <a:rPr lang="en-US" sz="1600" dirty="0" smtClean="0"/>
              <a:t>JavaScript </a:t>
            </a:r>
            <a:r>
              <a:rPr lang="en-US" sz="1600" dirty="0"/>
              <a:t>converts the numeric value to a string and performs concatenation.</a:t>
            </a:r>
          </a:p>
          <a:p>
            <a:pPr marL="800100" lvl="1" indent="-342900">
              <a:lnSpc>
                <a:spcPct val="150000"/>
              </a:lnSpc>
              <a:buClr>
                <a:srgbClr val="0066A1"/>
              </a:buClr>
              <a:buFont typeface="Wingdings" panose="05000000000000000000" pitchFamily="2" charset="2"/>
              <a:buChar char="§"/>
            </a:pPr>
            <a:r>
              <a:rPr lang="en-US" sz="1600" dirty="0"/>
              <a:t>When – operator is used, numeric value is not converted into string</a:t>
            </a:r>
          </a:p>
        </p:txBody>
      </p:sp>
    </p:spTree>
    <p:extLst>
      <p:ext uri="{BB962C8B-B14F-4D97-AF65-F5344CB8AC3E}">
        <p14:creationId xmlns:p14="http://schemas.microsoft.com/office/powerpoint/2010/main" val="3186167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3803" y="346150"/>
            <a:ext cx="10191843" cy="584775"/>
          </a:xfrm>
          <a:prstGeom prst="rect">
            <a:avLst/>
          </a:prstGeom>
        </p:spPr>
        <p:txBody>
          <a:bodyPr wrap="square">
            <a:spAutoFit/>
          </a:bodyPr>
          <a:lstStyle/>
          <a:p>
            <a:r>
              <a:rPr lang="en-US" sz="3200" b="1" dirty="0">
                <a:solidFill>
                  <a:schemeClr val="bg2">
                    <a:lumMod val="10000"/>
                  </a:schemeClr>
                </a:solidFill>
                <a:latin typeface="+mj-lt"/>
              </a:rPr>
              <a:t> JavaScript  Programming Constructs</a:t>
            </a:r>
            <a:endParaRPr lang="en-US" sz="3200" b="1" dirty="0">
              <a:latin typeface="+mj-lt"/>
            </a:endParaRPr>
          </a:p>
        </p:txBody>
      </p:sp>
      <p:sp>
        <p:nvSpPr>
          <p:cNvPr id="2" name="Rectangle 1"/>
          <p:cNvSpPr/>
          <p:nvPr/>
        </p:nvSpPr>
        <p:spPr>
          <a:xfrm>
            <a:off x="477424" y="1473366"/>
            <a:ext cx="10776489" cy="3662541"/>
          </a:xfrm>
          <a:prstGeom prst="rect">
            <a:avLst/>
          </a:prstGeom>
        </p:spPr>
        <p:txBody>
          <a:bodyPr wrap="square">
            <a:spAutoFit/>
          </a:bodyPr>
          <a:lstStyle/>
          <a:p>
            <a:r>
              <a:rPr lang="en-US" sz="1600" dirty="0"/>
              <a:t>JavaScript language supports following type of </a:t>
            </a:r>
            <a:r>
              <a:rPr lang="en-US" sz="1600" dirty="0" smtClean="0"/>
              <a:t>Constructs.</a:t>
            </a:r>
            <a:endParaRPr lang="en-US" sz="1600" dirty="0"/>
          </a:p>
          <a:p>
            <a:pPr marL="342900" indent="-342900">
              <a:buFont typeface="Wingdings" panose="05000000000000000000" pitchFamily="2" charset="2"/>
              <a:buChar char="Ø"/>
            </a:pPr>
            <a:endParaRPr lang="en-US" sz="1600" dirty="0"/>
          </a:p>
          <a:p>
            <a:pPr marL="800100" lvl="1" indent="-342900">
              <a:buClr>
                <a:srgbClr val="0066A1"/>
              </a:buClr>
              <a:buFont typeface="Lucida Sans Unicode" panose="020B0602030504020204" pitchFamily="34" charset="0"/>
              <a:buChar char="▶"/>
            </a:pPr>
            <a:r>
              <a:rPr lang="en-US" sz="1600" dirty="0"/>
              <a:t>Conditional</a:t>
            </a:r>
          </a:p>
          <a:p>
            <a:pPr marL="342900" indent="-342900">
              <a:buClr>
                <a:srgbClr val="0066A1"/>
              </a:buClr>
              <a:buFont typeface="Lucida Sans Unicode" panose="020B0602030504020204" pitchFamily="34" charset="0"/>
              <a:buChar char="▶"/>
            </a:pPr>
            <a:endParaRPr lang="en-US" sz="1600" dirty="0"/>
          </a:p>
          <a:p>
            <a:pPr marL="1257300" lvl="2" indent="-342900">
              <a:buClr>
                <a:srgbClr val="0066A1"/>
              </a:buClr>
              <a:buFont typeface="Wingdings" panose="05000000000000000000" pitchFamily="2" charset="2"/>
              <a:buChar char="§"/>
            </a:pPr>
            <a:r>
              <a:rPr lang="en-US" sz="1600" dirty="0"/>
              <a:t>If else</a:t>
            </a:r>
          </a:p>
          <a:p>
            <a:pPr marL="1257300" lvl="2" indent="-342900">
              <a:buClr>
                <a:srgbClr val="0066A1"/>
              </a:buClr>
              <a:buFont typeface="Wingdings" panose="05000000000000000000" pitchFamily="2" charset="2"/>
              <a:buChar char="§"/>
            </a:pPr>
            <a:r>
              <a:rPr lang="en-US" sz="1600" dirty="0"/>
              <a:t>Nested if </a:t>
            </a:r>
            <a:r>
              <a:rPr lang="en-US" sz="1600" dirty="0" smtClean="0"/>
              <a:t>else</a:t>
            </a:r>
            <a:endParaRPr lang="en-US" sz="1600" dirty="0"/>
          </a:p>
          <a:p>
            <a:pPr marL="1257300" lvl="2" indent="-342900">
              <a:buClr>
                <a:srgbClr val="0066A1"/>
              </a:buClr>
              <a:buFont typeface="Wingdings" panose="05000000000000000000" pitchFamily="2" charset="2"/>
              <a:buChar char="§"/>
            </a:pPr>
            <a:r>
              <a:rPr lang="en-US" sz="1600" dirty="0"/>
              <a:t>Switch case</a:t>
            </a:r>
          </a:p>
          <a:p>
            <a:pPr marL="342900" indent="-342900">
              <a:buClr>
                <a:srgbClr val="0066A1"/>
              </a:buClr>
              <a:buFont typeface="Lucida Sans Unicode" panose="020B0602030504020204" pitchFamily="34" charset="0"/>
              <a:buChar char="▶"/>
            </a:pPr>
            <a:endParaRPr lang="en-US" sz="1600" dirty="0"/>
          </a:p>
          <a:p>
            <a:pPr marL="800100" lvl="1" indent="-342900">
              <a:buClr>
                <a:srgbClr val="0066A1"/>
              </a:buClr>
              <a:buFont typeface="Lucida Sans Unicode" panose="020B0602030504020204" pitchFamily="34" charset="0"/>
              <a:buChar char="▶"/>
            </a:pPr>
            <a:r>
              <a:rPr lang="en-US" sz="1600" dirty="0"/>
              <a:t>Iterative or Looping</a:t>
            </a:r>
          </a:p>
          <a:p>
            <a:pPr marL="285750" indent="-285750">
              <a:buClr>
                <a:srgbClr val="0066A1"/>
              </a:buClr>
              <a:buFont typeface="Lucida Sans Unicode" panose="020B0602030504020204" pitchFamily="34" charset="0"/>
              <a:buChar char="▶"/>
            </a:pPr>
            <a:endParaRPr lang="en-US" sz="1600" dirty="0"/>
          </a:p>
          <a:p>
            <a:pPr marL="1257300" lvl="2" indent="-342900">
              <a:buClr>
                <a:srgbClr val="0066A1"/>
              </a:buClr>
              <a:buFont typeface="Wingdings" panose="05000000000000000000" pitchFamily="2" charset="2"/>
              <a:buChar char="§"/>
            </a:pPr>
            <a:r>
              <a:rPr lang="en-US" sz="1600" dirty="0"/>
              <a:t>for</a:t>
            </a:r>
          </a:p>
          <a:p>
            <a:pPr marL="1257300" lvl="2" indent="-342900">
              <a:buClr>
                <a:srgbClr val="0066A1"/>
              </a:buClr>
              <a:buFont typeface="Wingdings" panose="05000000000000000000" pitchFamily="2" charset="2"/>
              <a:buChar char="§"/>
            </a:pPr>
            <a:r>
              <a:rPr lang="en-US" sz="1600" dirty="0"/>
              <a:t>For…in</a:t>
            </a:r>
          </a:p>
          <a:p>
            <a:pPr marL="1257300" lvl="2" indent="-342900">
              <a:buClr>
                <a:srgbClr val="0066A1"/>
              </a:buClr>
              <a:buFont typeface="Wingdings" panose="05000000000000000000" pitchFamily="2" charset="2"/>
              <a:buChar char="§"/>
            </a:pPr>
            <a:r>
              <a:rPr lang="en-US" sz="1600" dirty="0"/>
              <a:t>While</a:t>
            </a:r>
          </a:p>
          <a:p>
            <a:pPr marL="1257300" lvl="2" indent="-342900">
              <a:buClr>
                <a:srgbClr val="0066A1"/>
              </a:buClr>
              <a:buFont typeface="Wingdings" panose="05000000000000000000" pitchFamily="2" charset="2"/>
              <a:buChar char="§"/>
            </a:pPr>
            <a:r>
              <a:rPr lang="en-US" sz="1600" dirty="0"/>
              <a:t>Do…while</a:t>
            </a:r>
          </a:p>
        </p:txBody>
      </p:sp>
    </p:spTree>
    <p:extLst>
      <p:ext uri="{BB962C8B-B14F-4D97-AF65-F5344CB8AC3E}">
        <p14:creationId xmlns:p14="http://schemas.microsoft.com/office/powerpoint/2010/main" val="29466001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795" y="361648"/>
            <a:ext cx="10191843" cy="584775"/>
          </a:xfrm>
          <a:prstGeom prst="rect">
            <a:avLst/>
          </a:prstGeom>
        </p:spPr>
        <p:txBody>
          <a:bodyPr wrap="square">
            <a:spAutoFit/>
          </a:bodyPr>
          <a:lstStyle/>
          <a:p>
            <a:r>
              <a:rPr lang="en-US" sz="3200" b="1" dirty="0">
                <a:solidFill>
                  <a:schemeClr val="bg2">
                    <a:lumMod val="10000"/>
                  </a:schemeClr>
                </a:solidFill>
                <a:latin typeface="+mj-lt"/>
              </a:rPr>
              <a:t> JavaScript  Events</a:t>
            </a:r>
            <a:endParaRPr lang="en-US" sz="3200" b="1" dirty="0">
              <a:latin typeface="+mj-lt"/>
            </a:endParaRPr>
          </a:p>
        </p:txBody>
      </p:sp>
      <p:sp>
        <p:nvSpPr>
          <p:cNvPr id="2" name="Rectangle 1"/>
          <p:cNvSpPr/>
          <p:nvPr/>
        </p:nvSpPr>
        <p:spPr>
          <a:xfrm>
            <a:off x="523919" y="1318383"/>
            <a:ext cx="10776489" cy="3366563"/>
          </a:xfrm>
          <a:prstGeom prst="rect">
            <a:avLst/>
          </a:prstGeom>
        </p:spPr>
        <p:txBody>
          <a:bodyPr wrap="square">
            <a:spAutoFit/>
          </a:bodyPr>
          <a:lstStyle/>
          <a:p>
            <a:pPr marL="342900" indent="-342900" algn="just">
              <a:lnSpc>
                <a:spcPct val="150000"/>
              </a:lnSpc>
              <a:buClr>
                <a:srgbClr val="0066A1"/>
              </a:buClr>
              <a:buFont typeface="Lucida Sans Unicode" panose="020B0602030504020204" pitchFamily="34" charset="0"/>
              <a:buChar char="▶"/>
            </a:pPr>
            <a:r>
              <a:rPr lang="en-US" sz="1600" dirty="0"/>
              <a:t>JavaScript's interaction with HTML is handled through events that occur when the user or browser manipulates a page.</a:t>
            </a:r>
          </a:p>
          <a:p>
            <a:pPr marL="342900" indent="-342900" algn="just">
              <a:lnSpc>
                <a:spcPct val="150000"/>
              </a:lnSpc>
              <a:buClr>
                <a:srgbClr val="0066A1"/>
              </a:buClr>
              <a:buFont typeface="Lucida Sans Unicode" panose="020B0602030504020204" pitchFamily="34" charset="0"/>
              <a:buChar char="▶"/>
            </a:pPr>
            <a:endParaRPr lang="en-US" sz="1600" dirty="0"/>
          </a:p>
          <a:p>
            <a:pPr marL="342900" indent="-342900" algn="just">
              <a:lnSpc>
                <a:spcPct val="150000"/>
              </a:lnSpc>
              <a:buClr>
                <a:srgbClr val="0066A1"/>
              </a:buClr>
              <a:buFont typeface="Lucida Sans Unicode" panose="020B0602030504020204" pitchFamily="34" charset="0"/>
              <a:buChar char="▶"/>
            </a:pPr>
            <a:r>
              <a:rPr lang="en-US" sz="1600" dirty="0"/>
              <a:t>Developers can use these events to execute JavaScript coded responses, which cause buttons to close windows, messages to be displayed to users, data to be validated, and virtually any other type of response imaginable to occur.</a:t>
            </a:r>
          </a:p>
          <a:p>
            <a:pPr marL="342900" indent="-342900" algn="just">
              <a:lnSpc>
                <a:spcPct val="150000"/>
              </a:lnSpc>
              <a:buClr>
                <a:srgbClr val="0066A1"/>
              </a:buClr>
              <a:buFont typeface="Lucida Sans Unicode" panose="020B0602030504020204" pitchFamily="34" charset="0"/>
              <a:buChar char="▶"/>
            </a:pPr>
            <a:endParaRPr lang="en-US" sz="1600" dirty="0"/>
          </a:p>
          <a:p>
            <a:pPr marL="342900" indent="-342900" algn="just">
              <a:lnSpc>
                <a:spcPct val="150000"/>
              </a:lnSpc>
              <a:buClr>
                <a:srgbClr val="0066A1"/>
              </a:buClr>
              <a:buFont typeface="Lucida Sans Unicode" panose="020B0602030504020204" pitchFamily="34" charset="0"/>
              <a:buChar char="▶"/>
            </a:pPr>
            <a:r>
              <a:rPr lang="en-US" sz="1600" dirty="0"/>
              <a:t>Events are a part of the Document Object Model (DOM) and every HTML element have a certain set of events which can trigger JavaScript Code.</a:t>
            </a:r>
          </a:p>
        </p:txBody>
      </p:sp>
    </p:spTree>
    <p:extLst>
      <p:ext uri="{BB962C8B-B14F-4D97-AF65-F5344CB8AC3E}">
        <p14:creationId xmlns:p14="http://schemas.microsoft.com/office/powerpoint/2010/main" val="42409619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16243" y="268658"/>
            <a:ext cx="10191843" cy="584775"/>
          </a:xfrm>
          <a:prstGeom prst="rect">
            <a:avLst/>
          </a:prstGeom>
        </p:spPr>
        <p:txBody>
          <a:bodyPr wrap="square">
            <a:spAutoFit/>
          </a:bodyPr>
          <a:lstStyle/>
          <a:p>
            <a:r>
              <a:rPr lang="en-US" sz="3200" b="1" dirty="0">
                <a:solidFill>
                  <a:schemeClr val="bg2">
                    <a:lumMod val="10000"/>
                  </a:schemeClr>
                </a:solidFill>
                <a:latin typeface="Calibri" panose="020F0502020204030204" pitchFamily="34" charset="0"/>
              </a:rPr>
              <a:t> JavaScript  Events</a:t>
            </a:r>
            <a:endParaRPr lang="en-US" sz="3200" b="1" dirty="0">
              <a:latin typeface="Calibri" panose="020F0502020204030204" pitchFamily="34" charset="0"/>
            </a:endParaRPr>
          </a:p>
        </p:txBody>
      </p:sp>
      <p:pic>
        <p:nvPicPr>
          <p:cNvPr id="4" name="Picture 3"/>
          <p:cNvPicPr>
            <a:picLocks noChangeAspect="1"/>
          </p:cNvPicPr>
          <p:nvPr/>
        </p:nvPicPr>
        <p:blipFill>
          <a:blip r:embed="rId2"/>
          <a:stretch>
            <a:fillRect/>
          </a:stretch>
        </p:blipFill>
        <p:spPr>
          <a:xfrm>
            <a:off x="1042571" y="1426869"/>
            <a:ext cx="7496996" cy="4685623"/>
          </a:xfrm>
          <a:prstGeom prst="rect">
            <a:avLst/>
          </a:prstGeom>
        </p:spPr>
      </p:pic>
    </p:spTree>
    <p:extLst>
      <p:ext uri="{BB962C8B-B14F-4D97-AF65-F5344CB8AC3E}">
        <p14:creationId xmlns:p14="http://schemas.microsoft.com/office/powerpoint/2010/main" val="12837718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16243" y="268658"/>
            <a:ext cx="10191843" cy="584775"/>
          </a:xfrm>
          <a:prstGeom prst="rect">
            <a:avLst/>
          </a:prstGeom>
        </p:spPr>
        <p:txBody>
          <a:bodyPr wrap="square">
            <a:spAutoFit/>
          </a:bodyPr>
          <a:lstStyle/>
          <a:p>
            <a:r>
              <a:rPr lang="en-US" sz="3200" b="1" dirty="0">
                <a:solidFill>
                  <a:schemeClr val="bg2">
                    <a:lumMod val="10000"/>
                  </a:schemeClr>
                </a:solidFill>
                <a:latin typeface="Calibri" panose="020F0502020204030204" pitchFamily="34" charset="0"/>
              </a:rPr>
              <a:t> JavaScript  Dialog Boxes</a:t>
            </a:r>
            <a:endParaRPr lang="en-US" sz="3200" b="1" dirty="0">
              <a:latin typeface="Calibri" panose="020F0502020204030204" pitchFamily="34" charset="0"/>
            </a:endParaRPr>
          </a:p>
        </p:txBody>
      </p:sp>
      <p:sp>
        <p:nvSpPr>
          <p:cNvPr id="2" name="Rectangle 1"/>
          <p:cNvSpPr/>
          <p:nvPr/>
        </p:nvSpPr>
        <p:spPr>
          <a:xfrm>
            <a:off x="645761" y="1535359"/>
            <a:ext cx="10776489" cy="4154984"/>
          </a:xfrm>
          <a:prstGeom prst="rect">
            <a:avLst/>
          </a:prstGeom>
        </p:spPr>
        <p:txBody>
          <a:bodyPr wrap="square">
            <a:spAutoFit/>
          </a:bodyPr>
          <a:lstStyle/>
          <a:p>
            <a:pPr marL="342900" indent="-342900">
              <a:lnSpc>
                <a:spcPct val="150000"/>
              </a:lnSpc>
              <a:buClr>
                <a:srgbClr val="0066A1"/>
              </a:buClr>
              <a:buFont typeface="Lucida Sans Unicode" panose="020B0602030504020204" pitchFamily="34" charset="0"/>
              <a:buChar char="▶"/>
            </a:pPr>
            <a:r>
              <a:rPr lang="en-US" sz="1600" dirty="0"/>
              <a:t>JavaScript supports three important types of dialog boxes. These dialog boxes can be used to raise and alert, or to get confirmation on any input or to have a kind of input from the users.</a:t>
            </a:r>
          </a:p>
          <a:p>
            <a:pPr marL="342900" indent="-342900">
              <a:lnSpc>
                <a:spcPct val="150000"/>
              </a:lnSpc>
              <a:buClr>
                <a:srgbClr val="0066A1"/>
              </a:buClr>
              <a:buFont typeface="Lucida Sans Unicode" panose="020B0602030504020204" pitchFamily="34" charset="0"/>
              <a:buChar char="▶"/>
            </a:pPr>
            <a:endParaRPr lang="en-US" sz="1600" dirty="0"/>
          </a:p>
          <a:p>
            <a:pPr marL="914400" lvl="1" indent="-457200">
              <a:lnSpc>
                <a:spcPct val="150000"/>
              </a:lnSpc>
              <a:buClr>
                <a:srgbClr val="0066A1"/>
              </a:buClr>
              <a:buFont typeface="Wingdings" panose="05000000000000000000" pitchFamily="2" charset="2"/>
              <a:buChar char="§"/>
            </a:pPr>
            <a:r>
              <a:rPr lang="en-US" sz="1600" dirty="0"/>
              <a:t>Alert Dialog Box</a:t>
            </a:r>
          </a:p>
          <a:p>
            <a:pPr lvl="2">
              <a:lnSpc>
                <a:spcPct val="150000"/>
              </a:lnSpc>
              <a:buClr>
                <a:srgbClr val="0066A1"/>
              </a:buClr>
            </a:pPr>
            <a:r>
              <a:rPr lang="en-US" sz="1600" dirty="0"/>
              <a:t>alert</a:t>
            </a:r>
            <a:r>
              <a:rPr lang="en-US" sz="1600" dirty="0" smtClean="0"/>
              <a:t>()</a:t>
            </a:r>
          </a:p>
          <a:p>
            <a:pPr lvl="2">
              <a:lnSpc>
                <a:spcPct val="150000"/>
              </a:lnSpc>
              <a:buClr>
                <a:srgbClr val="0066A1"/>
              </a:buClr>
            </a:pPr>
            <a:endParaRPr lang="en-US" sz="1600" dirty="0"/>
          </a:p>
          <a:p>
            <a:pPr marL="914400" lvl="1" indent="-457200">
              <a:lnSpc>
                <a:spcPct val="150000"/>
              </a:lnSpc>
              <a:buClr>
                <a:srgbClr val="0066A1"/>
              </a:buClr>
              <a:buFont typeface="Wingdings" panose="05000000000000000000" pitchFamily="2" charset="2"/>
              <a:buChar char="§"/>
            </a:pPr>
            <a:r>
              <a:rPr lang="en-US" sz="1600" dirty="0"/>
              <a:t>Confirmation Dialog Box</a:t>
            </a:r>
          </a:p>
          <a:p>
            <a:pPr lvl="2">
              <a:lnSpc>
                <a:spcPct val="150000"/>
              </a:lnSpc>
              <a:buClr>
                <a:srgbClr val="0066A1"/>
              </a:buClr>
            </a:pPr>
            <a:r>
              <a:rPr lang="en-US" sz="1600" dirty="0"/>
              <a:t>confirm()</a:t>
            </a:r>
          </a:p>
          <a:p>
            <a:pPr marL="914400" lvl="1" indent="-457200">
              <a:lnSpc>
                <a:spcPct val="150000"/>
              </a:lnSpc>
              <a:buClr>
                <a:srgbClr val="0066A1"/>
              </a:buClr>
              <a:buFont typeface="Lucida Sans Unicode" panose="020B0602030504020204" pitchFamily="34" charset="0"/>
              <a:buChar char="▶"/>
            </a:pPr>
            <a:endParaRPr lang="en-US" sz="1600" dirty="0"/>
          </a:p>
          <a:p>
            <a:pPr marL="914400" lvl="1" indent="-457200">
              <a:lnSpc>
                <a:spcPct val="150000"/>
              </a:lnSpc>
              <a:buClr>
                <a:srgbClr val="0066A1"/>
              </a:buClr>
              <a:buFont typeface="Wingdings" panose="05000000000000000000" pitchFamily="2" charset="2"/>
              <a:buChar char="§"/>
            </a:pPr>
            <a:r>
              <a:rPr lang="en-US" sz="1600" dirty="0"/>
              <a:t>Prompt Dialog Box</a:t>
            </a:r>
          </a:p>
          <a:p>
            <a:pPr lvl="2">
              <a:lnSpc>
                <a:spcPct val="150000"/>
              </a:lnSpc>
              <a:buClr>
                <a:srgbClr val="0066A1"/>
              </a:buClr>
            </a:pPr>
            <a:r>
              <a:rPr lang="en-US" sz="1600" dirty="0"/>
              <a:t>prompt()</a:t>
            </a:r>
          </a:p>
        </p:txBody>
      </p:sp>
    </p:spTree>
    <p:extLst>
      <p:ext uri="{BB962C8B-B14F-4D97-AF65-F5344CB8AC3E}">
        <p14:creationId xmlns:p14="http://schemas.microsoft.com/office/powerpoint/2010/main" val="12533802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9782" y="377146"/>
            <a:ext cx="10191843" cy="584775"/>
          </a:xfrm>
          <a:prstGeom prst="rect">
            <a:avLst/>
          </a:prstGeom>
        </p:spPr>
        <p:txBody>
          <a:bodyPr wrap="square">
            <a:spAutoFit/>
          </a:bodyPr>
          <a:lstStyle/>
          <a:p>
            <a:r>
              <a:rPr lang="en-US" sz="3200" b="1" dirty="0">
                <a:solidFill>
                  <a:schemeClr val="bg2">
                    <a:lumMod val="10000"/>
                  </a:schemeClr>
                </a:solidFill>
                <a:latin typeface="+mj-lt"/>
              </a:rPr>
              <a:t> JavaScript  Page Redirect</a:t>
            </a:r>
            <a:endParaRPr lang="en-US" sz="3200" b="1" dirty="0">
              <a:latin typeface="+mj-lt"/>
            </a:endParaRPr>
          </a:p>
        </p:txBody>
      </p:sp>
      <p:sp>
        <p:nvSpPr>
          <p:cNvPr id="2" name="Rectangle 1"/>
          <p:cNvSpPr/>
          <p:nvPr/>
        </p:nvSpPr>
        <p:spPr>
          <a:xfrm>
            <a:off x="692257" y="1566355"/>
            <a:ext cx="10776489" cy="4031873"/>
          </a:xfrm>
          <a:prstGeom prst="rect">
            <a:avLst/>
          </a:prstGeom>
        </p:spPr>
        <p:txBody>
          <a:bodyPr wrap="square">
            <a:spAutoFit/>
          </a:bodyPr>
          <a:lstStyle/>
          <a:p>
            <a:r>
              <a:rPr lang="en-US" sz="1600" dirty="0"/>
              <a:t>&lt;head&gt;</a:t>
            </a:r>
          </a:p>
          <a:p>
            <a:r>
              <a:rPr lang="en-US" sz="1600" dirty="0"/>
              <a:t>&lt;script type="text/</a:t>
            </a:r>
            <a:r>
              <a:rPr lang="en-US" sz="1600" dirty="0" err="1"/>
              <a:t>javascript</a:t>
            </a:r>
            <a:r>
              <a:rPr lang="en-US" sz="1600" dirty="0"/>
              <a:t>"&gt;</a:t>
            </a:r>
          </a:p>
          <a:p>
            <a:r>
              <a:rPr lang="en-US" sz="1600" dirty="0"/>
              <a:t>&lt;!--</a:t>
            </a:r>
          </a:p>
          <a:p>
            <a:r>
              <a:rPr lang="en-US" sz="1600" dirty="0"/>
              <a:t>   window.location="http://www.newlocation.com";</a:t>
            </a:r>
          </a:p>
          <a:p>
            <a:r>
              <a:rPr lang="en-US" sz="1600" dirty="0"/>
              <a:t>//--&gt;</a:t>
            </a:r>
          </a:p>
          <a:p>
            <a:r>
              <a:rPr lang="en-US" sz="1600" dirty="0"/>
              <a:t>&lt;/script&gt;</a:t>
            </a:r>
          </a:p>
          <a:p>
            <a:r>
              <a:rPr lang="en-US" sz="1600" dirty="0"/>
              <a:t>&lt;/head&gt;</a:t>
            </a:r>
          </a:p>
          <a:p>
            <a:endParaRPr lang="en-US" sz="1600" dirty="0"/>
          </a:p>
          <a:p>
            <a:r>
              <a:rPr lang="en-US" sz="1600" dirty="0"/>
              <a:t>function Redirect()</a:t>
            </a:r>
          </a:p>
          <a:p>
            <a:r>
              <a:rPr lang="en-US" sz="1600" dirty="0"/>
              <a:t>{</a:t>
            </a:r>
          </a:p>
          <a:p>
            <a:r>
              <a:rPr lang="en-US" sz="1600" dirty="0"/>
              <a:t>    window.location="http://www.newlocation.com";</a:t>
            </a:r>
          </a:p>
          <a:p>
            <a:r>
              <a:rPr lang="en-US" sz="1600" dirty="0"/>
              <a:t>}</a:t>
            </a:r>
          </a:p>
          <a:p>
            <a:endParaRPr lang="en-US" sz="1600" dirty="0"/>
          </a:p>
          <a:p>
            <a:r>
              <a:rPr lang="en-US" sz="1600" dirty="0"/>
              <a:t>document.write("You will be redirected to main page in 10 sec.");</a:t>
            </a:r>
          </a:p>
          <a:p>
            <a:r>
              <a:rPr lang="en-US" sz="1600" dirty="0"/>
              <a:t>setTimeout('Redirect()', 10000);</a:t>
            </a:r>
          </a:p>
          <a:p>
            <a:endParaRPr lang="en-US" sz="1600" dirty="0"/>
          </a:p>
        </p:txBody>
      </p:sp>
    </p:spTree>
    <p:extLst>
      <p:ext uri="{BB962C8B-B14F-4D97-AF65-F5344CB8AC3E}">
        <p14:creationId xmlns:p14="http://schemas.microsoft.com/office/powerpoint/2010/main" val="2229352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665" y="536596"/>
            <a:ext cx="11566985" cy="756000"/>
          </a:xfrm>
        </p:spPr>
        <p:txBody>
          <a:bodyPr/>
          <a:lstStyle/>
          <a:p>
            <a:r>
              <a:rPr lang="en-US" dirty="0" smtClean="0"/>
              <a:t>Version Control and Revision History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70060056"/>
              </p:ext>
            </p:extLst>
          </p:nvPr>
        </p:nvGraphicFramePr>
        <p:xfrm>
          <a:off x="2685405" y="1562746"/>
          <a:ext cx="5600700" cy="1112520"/>
        </p:xfrm>
        <a:graphic>
          <a:graphicData uri="http://schemas.openxmlformats.org/drawingml/2006/table">
            <a:tbl>
              <a:tblPr firstRow="1" bandRow="1">
                <a:tableStyleId>{5C22544A-7EE6-4342-B048-85BDC9FD1C3A}</a:tableStyleId>
              </a:tblPr>
              <a:tblGrid>
                <a:gridCol w="1866900">
                  <a:extLst>
                    <a:ext uri="{9D8B030D-6E8A-4147-A177-3AD203B41FA5}">
                      <a16:colId xmlns:a16="http://schemas.microsoft.com/office/drawing/2014/main" val="1911844891"/>
                    </a:ext>
                  </a:extLst>
                </a:gridCol>
                <a:gridCol w="1866900">
                  <a:extLst>
                    <a:ext uri="{9D8B030D-6E8A-4147-A177-3AD203B41FA5}">
                      <a16:colId xmlns:a16="http://schemas.microsoft.com/office/drawing/2014/main" val="1575950742"/>
                    </a:ext>
                  </a:extLst>
                </a:gridCol>
                <a:gridCol w="1866900">
                  <a:extLst>
                    <a:ext uri="{9D8B030D-6E8A-4147-A177-3AD203B41FA5}">
                      <a16:colId xmlns:a16="http://schemas.microsoft.com/office/drawing/2014/main" val="671011277"/>
                    </a:ext>
                  </a:extLst>
                </a:gridCol>
              </a:tblGrid>
              <a:tr h="278130">
                <a:tc>
                  <a:txBody>
                    <a:bodyPr/>
                    <a:lstStyle/>
                    <a:p>
                      <a:endParaRPr lang="en-US" sz="1100" dirty="0"/>
                    </a:p>
                  </a:txBody>
                  <a:tcPr marL="68580" marR="68580" marT="34290" marB="34290" anchor="ctr"/>
                </a:tc>
                <a:tc>
                  <a:txBody>
                    <a:bodyPr/>
                    <a:lstStyle/>
                    <a:p>
                      <a:pPr algn="ctr"/>
                      <a:r>
                        <a:rPr lang="en-US" sz="1100" dirty="0" smtClean="0"/>
                        <a:t>Name</a:t>
                      </a:r>
                      <a:endParaRPr lang="en-US" sz="1100" dirty="0"/>
                    </a:p>
                  </a:txBody>
                  <a:tcPr marL="68580" marR="68580" marT="34290" marB="34290" anchor="ctr"/>
                </a:tc>
                <a:tc>
                  <a:txBody>
                    <a:bodyPr/>
                    <a:lstStyle/>
                    <a:p>
                      <a:pPr algn="ctr"/>
                      <a:r>
                        <a:rPr lang="en-US" sz="1100" dirty="0" smtClean="0"/>
                        <a:t>Date</a:t>
                      </a:r>
                      <a:endParaRPr lang="en-US" sz="1100" dirty="0"/>
                    </a:p>
                  </a:txBody>
                  <a:tcPr marL="68580" marR="68580" marT="34290" marB="34290" anchor="ctr"/>
                </a:tc>
                <a:extLst>
                  <a:ext uri="{0D108BD9-81ED-4DB2-BD59-A6C34878D82A}">
                    <a16:rowId xmlns:a16="http://schemas.microsoft.com/office/drawing/2014/main" val="1364382642"/>
                  </a:ext>
                </a:extLst>
              </a:tr>
              <a:tr h="278130">
                <a:tc>
                  <a:txBody>
                    <a:bodyPr/>
                    <a:lstStyle/>
                    <a:p>
                      <a:pPr algn="ctr"/>
                      <a:r>
                        <a:rPr lang="en-US" sz="1100" b="1" dirty="0" smtClean="0">
                          <a:solidFill>
                            <a:schemeClr val="bg1"/>
                          </a:solidFill>
                        </a:rPr>
                        <a:t>Prepared By</a:t>
                      </a:r>
                      <a:endParaRPr lang="en-US" sz="1100" b="1" dirty="0">
                        <a:solidFill>
                          <a:schemeClr val="bg1"/>
                        </a:solidFill>
                      </a:endParaRPr>
                    </a:p>
                  </a:txBody>
                  <a:tcPr marL="68580" marR="68580" marT="34290" marB="34290" anchor="ctr">
                    <a:solidFill>
                      <a:schemeClr val="accent1"/>
                    </a:solidFill>
                  </a:tcPr>
                </a:tc>
                <a:tc>
                  <a:txBody>
                    <a:bodyPr/>
                    <a:lstStyle/>
                    <a:p>
                      <a:pPr algn="ctr"/>
                      <a:r>
                        <a:rPr lang="en-US" sz="1100" dirty="0" smtClean="0"/>
                        <a:t>Ranjeet</a:t>
                      </a:r>
                      <a:r>
                        <a:rPr lang="en-US" sz="1100" baseline="0" dirty="0" smtClean="0"/>
                        <a:t> Kaur Bhachu</a:t>
                      </a:r>
                      <a:r>
                        <a:rPr lang="en-US" sz="1100" dirty="0" smtClean="0"/>
                        <a:t> </a:t>
                      </a:r>
                      <a:endParaRPr lang="en-US" sz="1100" dirty="0"/>
                    </a:p>
                  </a:txBody>
                  <a:tcPr marL="68580" marR="68580" marT="34290" marB="34290" anchor="ctr"/>
                </a:tc>
                <a:tc>
                  <a:txBody>
                    <a:bodyPr/>
                    <a:lstStyle/>
                    <a:p>
                      <a:pPr algn="ctr"/>
                      <a:r>
                        <a:rPr lang="en-US" sz="1100" dirty="0" smtClean="0"/>
                        <a:t>30-Jul-2018</a:t>
                      </a:r>
                      <a:endParaRPr lang="en-US" sz="1100" dirty="0"/>
                    </a:p>
                  </a:txBody>
                  <a:tcPr marL="68580" marR="68580" marT="34290" marB="34290" anchor="ctr"/>
                </a:tc>
                <a:extLst>
                  <a:ext uri="{0D108BD9-81ED-4DB2-BD59-A6C34878D82A}">
                    <a16:rowId xmlns:a16="http://schemas.microsoft.com/office/drawing/2014/main" val="2030142880"/>
                  </a:ext>
                </a:extLst>
              </a:tr>
              <a:tr h="278130">
                <a:tc>
                  <a:txBody>
                    <a:bodyPr/>
                    <a:lstStyle/>
                    <a:p>
                      <a:pPr algn="ctr"/>
                      <a:r>
                        <a:rPr lang="en-US" sz="1100" b="1" dirty="0" smtClean="0">
                          <a:solidFill>
                            <a:schemeClr val="bg1"/>
                          </a:solidFill>
                        </a:rPr>
                        <a:t>Reviewed By</a:t>
                      </a:r>
                      <a:endParaRPr lang="en-US" sz="1100" b="1" dirty="0">
                        <a:solidFill>
                          <a:schemeClr val="bg1"/>
                        </a:solidFill>
                      </a:endParaRPr>
                    </a:p>
                  </a:txBody>
                  <a:tcPr marL="68580" marR="68580" marT="34290" marB="34290" anchor="ctr">
                    <a:solidFill>
                      <a:schemeClr val="accent1"/>
                    </a:solidFill>
                  </a:tcPr>
                </a:tc>
                <a:tc>
                  <a:txBody>
                    <a:bodyPr/>
                    <a:lstStyle/>
                    <a:p>
                      <a:pPr algn="ctr"/>
                      <a:r>
                        <a:rPr lang="en-US" sz="1100" dirty="0" smtClean="0"/>
                        <a:t>Nisha</a:t>
                      </a:r>
                      <a:r>
                        <a:rPr lang="en-US" sz="1100" baseline="0" dirty="0" smtClean="0"/>
                        <a:t> Mendonsa</a:t>
                      </a:r>
                      <a:endParaRPr lang="en-US" sz="1100" dirty="0"/>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100" dirty="0" smtClean="0"/>
                        <a:t>30-Jul-2018</a:t>
                      </a:r>
                    </a:p>
                  </a:txBody>
                  <a:tcPr marL="68580" marR="68580" marT="34290" marB="34290" anchor="ctr"/>
                </a:tc>
                <a:extLst>
                  <a:ext uri="{0D108BD9-81ED-4DB2-BD59-A6C34878D82A}">
                    <a16:rowId xmlns:a16="http://schemas.microsoft.com/office/drawing/2014/main" val="198953261"/>
                  </a:ext>
                </a:extLst>
              </a:tr>
              <a:tr h="278130">
                <a:tc>
                  <a:txBody>
                    <a:bodyPr/>
                    <a:lstStyle/>
                    <a:p>
                      <a:pPr algn="ctr"/>
                      <a:r>
                        <a:rPr lang="en-US" sz="1100" b="1" dirty="0" smtClean="0">
                          <a:solidFill>
                            <a:schemeClr val="bg1"/>
                          </a:solidFill>
                        </a:rPr>
                        <a:t>Approved By</a:t>
                      </a:r>
                      <a:endParaRPr lang="en-US" sz="1100" b="1" dirty="0">
                        <a:solidFill>
                          <a:schemeClr val="bg1"/>
                        </a:solidFill>
                      </a:endParaRPr>
                    </a:p>
                  </a:txBody>
                  <a:tcPr marL="68580" marR="68580" marT="34290" marB="34290" anchor="ctr">
                    <a:solidFill>
                      <a:schemeClr val="accent1"/>
                    </a:solidFill>
                  </a:tcPr>
                </a:tc>
                <a:tc>
                  <a:txBody>
                    <a:bodyPr/>
                    <a:lstStyle/>
                    <a:p>
                      <a:pPr algn="ctr"/>
                      <a:r>
                        <a:rPr lang="en-US" sz="1100" dirty="0" smtClean="0"/>
                        <a:t>Gauresh Gaitonde</a:t>
                      </a:r>
                      <a:endParaRPr lang="en-US" sz="1100" dirty="0"/>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100" dirty="0" smtClean="0"/>
                        <a:t>30-Jul-2018</a:t>
                      </a:r>
                    </a:p>
                  </a:txBody>
                  <a:tcPr marL="68580" marR="68580" marT="34290" marB="34290" anchor="ctr"/>
                </a:tc>
                <a:extLst>
                  <a:ext uri="{0D108BD9-81ED-4DB2-BD59-A6C34878D82A}">
                    <a16:rowId xmlns:a16="http://schemas.microsoft.com/office/drawing/2014/main" val="376691792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63927889"/>
              </p:ext>
            </p:extLst>
          </p:nvPr>
        </p:nvGraphicFramePr>
        <p:xfrm>
          <a:off x="1805553" y="2995049"/>
          <a:ext cx="7620000" cy="923925"/>
        </p:xfrm>
        <a:graphic>
          <a:graphicData uri="http://schemas.openxmlformats.org/drawingml/2006/table">
            <a:tbl>
              <a:tblPr firstRow="1" bandRow="1">
                <a:tableStyleId>{5C22544A-7EE6-4342-B048-85BDC9FD1C3A}</a:tableStyleId>
              </a:tblPr>
              <a:tblGrid>
                <a:gridCol w="1109709">
                  <a:extLst>
                    <a:ext uri="{9D8B030D-6E8A-4147-A177-3AD203B41FA5}">
                      <a16:colId xmlns:a16="http://schemas.microsoft.com/office/drawing/2014/main" val="980557498"/>
                    </a:ext>
                  </a:extLst>
                </a:gridCol>
                <a:gridCol w="1183689">
                  <a:extLst>
                    <a:ext uri="{9D8B030D-6E8A-4147-A177-3AD203B41FA5}">
                      <a16:colId xmlns:a16="http://schemas.microsoft.com/office/drawing/2014/main" val="214367020"/>
                    </a:ext>
                  </a:extLst>
                </a:gridCol>
                <a:gridCol w="1553592">
                  <a:extLst>
                    <a:ext uri="{9D8B030D-6E8A-4147-A177-3AD203B41FA5}">
                      <a16:colId xmlns:a16="http://schemas.microsoft.com/office/drawing/2014/main" val="2479592523"/>
                    </a:ext>
                  </a:extLst>
                </a:gridCol>
                <a:gridCol w="3773010">
                  <a:extLst>
                    <a:ext uri="{9D8B030D-6E8A-4147-A177-3AD203B41FA5}">
                      <a16:colId xmlns:a16="http://schemas.microsoft.com/office/drawing/2014/main" val="1814150058"/>
                    </a:ext>
                  </a:extLst>
                </a:gridCol>
              </a:tblGrid>
              <a:tr h="314325">
                <a:tc>
                  <a:txBody>
                    <a:bodyPr/>
                    <a:lstStyle/>
                    <a:p>
                      <a:pPr algn="ctr"/>
                      <a:r>
                        <a:rPr lang="en-US" sz="1100" dirty="0" smtClean="0"/>
                        <a:t>Version No.</a:t>
                      </a:r>
                      <a:endParaRPr lang="en-US" sz="1100" dirty="0"/>
                    </a:p>
                  </a:txBody>
                  <a:tcPr marL="68580" marR="68580" marT="34290" marB="34290" anchor="ctr"/>
                </a:tc>
                <a:tc>
                  <a:txBody>
                    <a:bodyPr/>
                    <a:lstStyle/>
                    <a:p>
                      <a:pPr algn="ctr"/>
                      <a:r>
                        <a:rPr lang="en-US" sz="1100" dirty="0" smtClean="0"/>
                        <a:t>Date</a:t>
                      </a:r>
                      <a:endParaRPr lang="en-US" sz="1100" dirty="0"/>
                    </a:p>
                  </a:txBody>
                  <a:tcPr marL="68580" marR="68580" marT="34290" marB="34290" anchor="ctr"/>
                </a:tc>
                <a:tc>
                  <a:txBody>
                    <a:bodyPr/>
                    <a:lstStyle/>
                    <a:p>
                      <a:pPr algn="ctr"/>
                      <a:r>
                        <a:rPr lang="en-US" sz="1100" dirty="0" smtClean="0"/>
                        <a:t>Section Affected</a:t>
                      </a:r>
                      <a:endParaRPr lang="en-US" sz="1100" dirty="0"/>
                    </a:p>
                  </a:txBody>
                  <a:tcPr marL="68580" marR="68580" marT="34290" marB="34290" anchor="ctr"/>
                </a:tc>
                <a:tc>
                  <a:txBody>
                    <a:bodyPr/>
                    <a:lstStyle/>
                    <a:p>
                      <a:pPr algn="ctr"/>
                      <a:r>
                        <a:rPr lang="en-US" sz="1100" dirty="0" smtClean="0"/>
                        <a:t>Highlight of Changes</a:t>
                      </a:r>
                      <a:endParaRPr lang="en-US" sz="1100" dirty="0"/>
                    </a:p>
                  </a:txBody>
                  <a:tcPr marL="68580" marR="68580" marT="34290" marB="34290" anchor="ctr"/>
                </a:tc>
                <a:extLst>
                  <a:ext uri="{0D108BD9-81ED-4DB2-BD59-A6C34878D82A}">
                    <a16:rowId xmlns:a16="http://schemas.microsoft.com/office/drawing/2014/main" val="1553383291"/>
                  </a:ext>
                </a:extLst>
              </a:tr>
              <a:tr h="295275">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FFFFFF"/>
                          </a:solidFill>
                          <a:effectLst/>
                          <a:latin typeface="Arial" charset="0"/>
                        </a:rPr>
                        <a:t>1.0.0</a:t>
                      </a:r>
                      <a:endParaRPr kumimoji="0" lang="en-US" altLang="en-US" sz="1100" b="1" i="0" u="none" strike="noStrike" cap="none" normalizeH="0" baseline="0" dirty="0" smtClean="0">
                        <a:ln>
                          <a:noFill/>
                        </a:ln>
                        <a:solidFill>
                          <a:srgbClr val="FFFFFF"/>
                        </a:solidFill>
                        <a:effectLst/>
                        <a:latin typeface="Times New Roman" pitchFamily="18" charset="0"/>
                        <a:cs typeface="Times New Roman" pitchFamily="18" charset="0"/>
                      </a:endParaRPr>
                    </a:p>
                  </a:txBody>
                  <a:tcPr marL="51429" marR="51429" marT="0" marB="0" anchor="ctr" horzOverflow="overflow">
                    <a:solidFill>
                      <a:schemeClr val="accent1"/>
                    </a:solidFill>
                  </a:tcPr>
                </a:tc>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indent="0" algn="ctr" defTabSz="914400" rtl="0" eaLnBrk="1" fontAlgn="auto" latinLnBrk="0" hangingPunct="1">
                        <a:lnSpc>
                          <a:spcPct val="100000"/>
                        </a:lnSpc>
                        <a:spcBef>
                          <a:spcPts val="0"/>
                        </a:spcBef>
                        <a:spcAft>
                          <a:spcPts val="0"/>
                        </a:spcAft>
                        <a:buClrTx/>
                        <a:buSzPct val="125000"/>
                        <a:buFont typeface="Wingdings" pitchFamily="2" charset="2"/>
                        <a:buNone/>
                        <a:tabLst/>
                        <a:defRPr/>
                      </a:pPr>
                      <a:r>
                        <a:rPr lang="en-US" sz="1100" b="0" kern="1200" dirty="0" smtClean="0">
                          <a:solidFill>
                            <a:schemeClr val="dk1"/>
                          </a:solidFill>
                          <a:effectLst/>
                          <a:latin typeface="Arial" charset="0"/>
                          <a:ea typeface="Times New Roman"/>
                          <a:cs typeface="+mn-cs"/>
                        </a:rPr>
                        <a:t>23-Mar-2017</a:t>
                      </a:r>
                      <a:endParaRPr lang="en-US" sz="1100" b="0" kern="1200" dirty="0">
                        <a:solidFill>
                          <a:schemeClr val="tx1"/>
                        </a:solidFill>
                        <a:effectLst/>
                        <a:latin typeface="Arial" charset="0"/>
                        <a:ea typeface="Times New Roman"/>
                        <a:cs typeface="+mn-cs"/>
                      </a:endParaRPr>
                    </a:p>
                  </a:txBody>
                  <a:tcPr marL="51429" marR="51429" marT="0" marB="0" anchor="ctr" horzOverflow="overflow"/>
                </a:tc>
                <a:tc>
                  <a:txBody>
                    <a:bodyPr/>
                    <a:lstStyle/>
                    <a:p>
                      <a:pPr marL="0" marR="0" algn="ctr">
                        <a:spcBef>
                          <a:spcPts val="0"/>
                        </a:spcBef>
                        <a:spcAft>
                          <a:spcPts val="0"/>
                        </a:spcAft>
                      </a:pPr>
                      <a:r>
                        <a:rPr lang="en-US" sz="1100" b="0" dirty="0" smtClean="0">
                          <a:effectLst/>
                          <a:latin typeface="+mn-lt"/>
                          <a:ea typeface="Times New Roman"/>
                        </a:rPr>
                        <a:t>All</a:t>
                      </a:r>
                      <a:endParaRPr lang="en-US" sz="1100" b="0" dirty="0">
                        <a:effectLst/>
                        <a:latin typeface="+mn-lt"/>
                        <a:ea typeface="Times New Roman"/>
                      </a:endParaRPr>
                    </a:p>
                  </a:txBody>
                  <a:tcPr marL="51429" marR="51429" marT="0" marB="0" anchor="ctr"/>
                </a:tc>
                <a:tc>
                  <a:txBody>
                    <a:bodyPr/>
                    <a:lstStyle/>
                    <a:p>
                      <a:pPr marL="0" marR="0" algn="ctr">
                        <a:spcBef>
                          <a:spcPts val="0"/>
                        </a:spcBef>
                        <a:spcAft>
                          <a:spcPts val="0"/>
                        </a:spcAft>
                      </a:pPr>
                      <a:r>
                        <a:rPr lang="en-US" sz="1100" b="0" dirty="0" smtClean="0">
                          <a:effectLst/>
                          <a:latin typeface="+mn-lt"/>
                        </a:rPr>
                        <a:t>Original</a:t>
                      </a:r>
                      <a:r>
                        <a:rPr lang="en-US" sz="1100" b="0" baseline="0" dirty="0" smtClean="0">
                          <a:effectLst/>
                          <a:latin typeface="+mn-lt"/>
                        </a:rPr>
                        <a:t> Version. </a:t>
                      </a:r>
                      <a:endParaRPr lang="en-US" sz="1100" b="0" dirty="0">
                        <a:effectLst/>
                        <a:latin typeface="+mn-lt"/>
                        <a:ea typeface="Times New Roman"/>
                      </a:endParaRPr>
                    </a:p>
                  </a:txBody>
                  <a:tcPr marL="51429" marR="51429" marT="0" marB="0" anchor="ctr"/>
                </a:tc>
                <a:extLst>
                  <a:ext uri="{0D108BD9-81ED-4DB2-BD59-A6C34878D82A}">
                    <a16:rowId xmlns:a16="http://schemas.microsoft.com/office/drawing/2014/main" val="947943468"/>
                  </a:ext>
                </a:extLst>
              </a:tr>
              <a:tr h="314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FFFFFF"/>
                          </a:solidFill>
                          <a:effectLst/>
                          <a:latin typeface="+mj-lt"/>
                          <a:cs typeface="Times New Roman" pitchFamily="18" charset="0"/>
                        </a:rPr>
                        <a:t>2.0.0</a:t>
                      </a:r>
                    </a:p>
                  </a:txBody>
                  <a:tcPr marL="51429" marR="51429" marT="0" marB="0" anchor="ctr" horzOverflow="overflow">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Pct val="125000"/>
                        <a:buFont typeface="Wingdings" pitchFamily="2" charset="2"/>
                        <a:buNone/>
                        <a:tabLst/>
                        <a:defRPr/>
                      </a:pPr>
                      <a:r>
                        <a:rPr lang="en-US" sz="1100" dirty="0" smtClean="0"/>
                        <a:t>30-Jul-2018</a:t>
                      </a:r>
                    </a:p>
                  </a:txBody>
                  <a:tcPr marL="51429" marR="51429" marT="0" marB="0" anchor="ctr" horzOverflow="overflow"/>
                </a:tc>
                <a:tc>
                  <a:txBody>
                    <a:bodyPr/>
                    <a:lstStyle/>
                    <a:p>
                      <a:pPr marL="0" marR="0" algn="ctr">
                        <a:spcBef>
                          <a:spcPts val="0"/>
                        </a:spcBef>
                        <a:spcAft>
                          <a:spcPts val="0"/>
                        </a:spcAft>
                      </a:pPr>
                      <a:r>
                        <a:rPr lang="en-US" sz="1100" b="0" dirty="0" smtClean="0">
                          <a:effectLst/>
                          <a:latin typeface="+mj-lt"/>
                          <a:ea typeface="Times New Roman"/>
                        </a:rPr>
                        <a:t>None</a:t>
                      </a:r>
                      <a:endParaRPr lang="en-US" sz="1100" b="0" dirty="0">
                        <a:effectLst/>
                        <a:latin typeface="+mj-lt"/>
                        <a:ea typeface="Times New Roman"/>
                      </a:endParaRPr>
                    </a:p>
                  </a:txBody>
                  <a:tcPr marL="51429" marR="51429" marT="0" marB="0" anchor="ctr"/>
                </a:tc>
                <a:tc>
                  <a:txBody>
                    <a:bodyPr/>
                    <a:lstStyle/>
                    <a:p>
                      <a:pPr marL="0" marR="0" algn="ctr">
                        <a:spcBef>
                          <a:spcPts val="0"/>
                        </a:spcBef>
                        <a:spcAft>
                          <a:spcPts val="0"/>
                        </a:spcAft>
                      </a:pPr>
                      <a:r>
                        <a:rPr lang="en-US" sz="1100" b="0" dirty="0" smtClean="0">
                          <a:effectLst/>
                          <a:latin typeface="+mj-lt"/>
                          <a:ea typeface="Times New Roman"/>
                        </a:rPr>
                        <a:t>Annual Review 2018. No changes made. </a:t>
                      </a:r>
                      <a:endParaRPr lang="en-US" sz="1100" b="0" dirty="0">
                        <a:effectLst/>
                        <a:latin typeface="+mj-lt"/>
                        <a:ea typeface="Times New Roman"/>
                      </a:endParaRPr>
                    </a:p>
                  </a:txBody>
                  <a:tcPr marL="51429" marR="51429" marT="0" marB="0" anchor="ctr"/>
                </a:tc>
                <a:extLst>
                  <a:ext uri="{0D108BD9-81ED-4DB2-BD59-A6C34878D82A}">
                    <a16:rowId xmlns:a16="http://schemas.microsoft.com/office/drawing/2014/main" val="2707371018"/>
                  </a:ext>
                </a:extLst>
              </a:tr>
            </a:tbl>
          </a:graphicData>
        </a:graphic>
      </p:graphicFrame>
    </p:spTree>
    <p:extLst>
      <p:ext uri="{BB962C8B-B14F-4D97-AF65-F5344CB8AC3E}">
        <p14:creationId xmlns:p14="http://schemas.microsoft.com/office/powerpoint/2010/main" val="882669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297" y="439139"/>
            <a:ext cx="10191843" cy="584775"/>
          </a:xfrm>
          <a:prstGeom prst="rect">
            <a:avLst/>
          </a:prstGeom>
        </p:spPr>
        <p:txBody>
          <a:bodyPr wrap="square">
            <a:spAutoFit/>
          </a:bodyPr>
          <a:lstStyle/>
          <a:p>
            <a:r>
              <a:rPr lang="en-US" sz="3200" b="1" dirty="0">
                <a:solidFill>
                  <a:schemeClr val="bg2">
                    <a:lumMod val="10000"/>
                  </a:schemeClr>
                </a:solidFill>
                <a:latin typeface="+mj-lt"/>
              </a:rPr>
              <a:t> </a:t>
            </a:r>
            <a:r>
              <a:rPr lang="en-US" sz="3200" b="1" dirty="0" smtClean="0">
                <a:solidFill>
                  <a:schemeClr val="bg2">
                    <a:lumMod val="10000"/>
                  </a:schemeClr>
                </a:solidFill>
                <a:latin typeface="+mj-lt"/>
              </a:rPr>
              <a:t>JavaScript Objects</a:t>
            </a:r>
            <a:endParaRPr lang="en-US" sz="3200" b="1" dirty="0">
              <a:latin typeface="+mj-lt"/>
            </a:endParaRPr>
          </a:p>
        </p:txBody>
      </p:sp>
      <p:sp>
        <p:nvSpPr>
          <p:cNvPr id="2" name="Rectangle 1"/>
          <p:cNvSpPr/>
          <p:nvPr/>
        </p:nvSpPr>
        <p:spPr>
          <a:xfrm>
            <a:off x="523919" y="1287386"/>
            <a:ext cx="10776489" cy="4031873"/>
          </a:xfrm>
          <a:prstGeom prst="rect">
            <a:avLst/>
          </a:prstGeom>
        </p:spPr>
        <p:txBody>
          <a:bodyPr wrap="square">
            <a:spAutoFit/>
          </a:bodyPr>
          <a:lstStyle/>
          <a:p>
            <a:r>
              <a:rPr lang="en-US" sz="1600" b="1" dirty="0" smtClean="0"/>
              <a:t>Array</a:t>
            </a:r>
          </a:p>
          <a:p>
            <a:pPr marL="914400" lvl="1" indent="-457200">
              <a:buClr>
                <a:srgbClr val="0066A1"/>
              </a:buClr>
              <a:buFont typeface="Lucida Sans Unicode" panose="020B0602030504020204" pitchFamily="34" charset="0"/>
              <a:buChar char="▶"/>
            </a:pPr>
            <a:r>
              <a:rPr lang="en-US" sz="1600" dirty="0" smtClean="0"/>
              <a:t>An object </a:t>
            </a:r>
            <a:r>
              <a:rPr lang="en-US" sz="1600" dirty="0"/>
              <a:t>that represents a collection of similar type of elements</a:t>
            </a:r>
            <a:r>
              <a:rPr lang="en-US" sz="1600" dirty="0" smtClean="0"/>
              <a:t>.</a:t>
            </a:r>
          </a:p>
          <a:p>
            <a:pPr marL="742950" lvl="1" indent="-285750">
              <a:buClr>
                <a:srgbClr val="0066A1"/>
              </a:buClr>
              <a:buFont typeface="Lucida Sans Unicode" panose="020B0602030504020204" pitchFamily="34" charset="0"/>
              <a:buChar char="▶"/>
            </a:pPr>
            <a:endParaRPr lang="en-US" sz="1600" dirty="0" smtClean="0"/>
          </a:p>
          <a:p>
            <a:pPr marL="914400" lvl="1" indent="-457200">
              <a:buClr>
                <a:srgbClr val="0066A1"/>
              </a:buClr>
              <a:buFont typeface="Lucida Sans Unicode" panose="020B0602030504020204" pitchFamily="34" charset="0"/>
              <a:buChar char="▶"/>
            </a:pPr>
            <a:r>
              <a:rPr lang="en-US" sz="1600" dirty="0" smtClean="0"/>
              <a:t>Three ways of creating an array</a:t>
            </a:r>
          </a:p>
          <a:p>
            <a:pPr marL="1371600" lvl="2" indent="-457200">
              <a:buClr>
                <a:srgbClr val="0066A1"/>
              </a:buClr>
              <a:buFont typeface="Wingdings" panose="05000000000000000000" pitchFamily="2" charset="2"/>
              <a:buChar char="§"/>
            </a:pPr>
            <a:r>
              <a:rPr lang="en-US" sz="1600" dirty="0" smtClean="0"/>
              <a:t>By array literal</a:t>
            </a:r>
          </a:p>
          <a:p>
            <a:pPr lvl="2">
              <a:buClr>
                <a:srgbClr val="0066A1"/>
              </a:buClr>
            </a:pPr>
            <a:r>
              <a:rPr lang="en-US" sz="1600" dirty="0" smtClean="0"/>
              <a:t>       </a:t>
            </a:r>
            <a:r>
              <a:rPr lang="fr-FR" sz="1600" dirty="0" smtClean="0"/>
              <a:t>var </a:t>
            </a:r>
            <a:r>
              <a:rPr lang="fr-FR" sz="1600" dirty="0"/>
              <a:t>courses=["Java</a:t>
            </a:r>
            <a:r>
              <a:rPr lang="fr-FR" sz="1600" dirty="0" smtClean="0"/>
              <a:t>", "</a:t>
            </a:r>
            <a:r>
              <a:rPr lang="fr-FR" sz="1600" dirty="0"/>
              <a:t>JavaScript</a:t>
            </a:r>
            <a:r>
              <a:rPr lang="fr-FR" sz="1600" dirty="0" smtClean="0"/>
              <a:t>", "</a:t>
            </a:r>
            <a:r>
              <a:rPr lang="fr-FR" sz="1600" dirty="0"/>
              <a:t>VBScript</a:t>
            </a:r>
            <a:r>
              <a:rPr lang="fr-FR" sz="1600" dirty="0" smtClean="0"/>
              <a:t>", ".</a:t>
            </a:r>
            <a:r>
              <a:rPr lang="fr-FR" sz="1600" dirty="0"/>
              <a:t>NET</a:t>
            </a:r>
            <a:r>
              <a:rPr lang="fr-FR" sz="1600" dirty="0" smtClean="0"/>
              <a:t>", "</a:t>
            </a:r>
            <a:r>
              <a:rPr lang="fr-FR" sz="1600" dirty="0"/>
              <a:t>Testing</a:t>
            </a:r>
            <a:r>
              <a:rPr lang="fr-FR" sz="1600" dirty="0" smtClean="0"/>
              <a:t>"];</a:t>
            </a:r>
          </a:p>
          <a:p>
            <a:pPr marL="1200150" lvl="2" indent="-285750">
              <a:buClr>
                <a:srgbClr val="0066A1"/>
              </a:buClr>
              <a:buFont typeface="Wingdings" panose="05000000000000000000" pitchFamily="2" charset="2"/>
              <a:buChar char="§"/>
            </a:pPr>
            <a:endParaRPr lang="en-US" sz="1600" dirty="0" smtClean="0"/>
          </a:p>
          <a:p>
            <a:pPr marL="1371600" lvl="2" indent="-457200">
              <a:buClr>
                <a:srgbClr val="0066A1"/>
              </a:buClr>
              <a:buFont typeface="Wingdings" panose="05000000000000000000" pitchFamily="2" charset="2"/>
              <a:buChar char="§"/>
            </a:pPr>
            <a:r>
              <a:rPr lang="en-US" sz="1600" dirty="0" smtClean="0"/>
              <a:t>By creating instance of array directly</a:t>
            </a:r>
          </a:p>
          <a:p>
            <a:pPr lvl="2">
              <a:buClr>
                <a:srgbClr val="0066A1"/>
              </a:buClr>
            </a:pPr>
            <a:r>
              <a:rPr lang="en-US" sz="1600" dirty="0"/>
              <a:t>      </a:t>
            </a:r>
            <a:r>
              <a:rPr lang="en-US" sz="1600" dirty="0" smtClean="0"/>
              <a:t> var </a:t>
            </a:r>
            <a:r>
              <a:rPr lang="en-US" sz="1600" dirty="0"/>
              <a:t>names = new Array();  </a:t>
            </a:r>
          </a:p>
          <a:p>
            <a:pPr lvl="2">
              <a:buClr>
                <a:srgbClr val="0066A1"/>
              </a:buClr>
            </a:pPr>
            <a:r>
              <a:rPr lang="en-US" sz="1600" dirty="0" smtClean="0"/>
              <a:t>       names[0</a:t>
            </a:r>
            <a:r>
              <a:rPr lang="en-US" sz="1600" dirty="0"/>
              <a:t>]="Emp1";</a:t>
            </a:r>
          </a:p>
          <a:p>
            <a:pPr lvl="2">
              <a:buClr>
                <a:srgbClr val="0066A1"/>
              </a:buClr>
            </a:pPr>
            <a:r>
              <a:rPr lang="en-US" sz="1600" dirty="0" smtClean="0"/>
              <a:t>       names[1</a:t>
            </a:r>
            <a:r>
              <a:rPr lang="en-US" sz="1600" dirty="0"/>
              <a:t>]="Emp2";</a:t>
            </a:r>
          </a:p>
          <a:p>
            <a:pPr lvl="2">
              <a:buClr>
                <a:srgbClr val="0066A1"/>
              </a:buClr>
            </a:pPr>
            <a:r>
              <a:rPr lang="en-US" sz="1600" dirty="0" smtClean="0"/>
              <a:t>       names[2</a:t>
            </a:r>
            <a:r>
              <a:rPr lang="en-US" sz="1600" dirty="0"/>
              <a:t>]="Emp3</a:t>
            </a:r>
            <a:r>
              <a:rPr lang="en-US" sz="1600" dirty="0" smtClean="0"/>
              <a:t>";</a:t>
            </a:r>
          </a:p>
          <a:p>
            <a:pPr marL="1200150" lvl="2" indent="-285750">
              <a:buClr>
                <a:srgbClr val="0066A1"/>
              </a:buClr>
              <a:buFont typeface="Wingdings" panose="05000000000000000000" pitchFamily="2" charset="2"/>
              <a:buChar char="§"/>
            </a:pPr>
            <a:endParaRPr lang="en-US" sz="1600" dirty="0" smtClean="0"/>
          </a:p>
          <a:p>
            <a:pPr marL="1371600" lvl="2" indent="-457200">
              <a:buClr>
                <a:srgbClr val="0066A1"/>
              </a:buClr>
              <a:buFont typeface="Wingdings" panose="05000000000000000000" pitchFamily="2" charset="2"/>
              <a:buChar char="§"/>
            </a:pPr>
            <a:r>
              <a:rPr lang="en-US" sz="1600" dirty="0" smtClean="0"/>
              <a:t>By using an Array Constructor</a:t>
            </a:r>
          </a:p>
          <a:p>
            <a:pPr lvl="2">
              <a:buClr>
                <a:srgbClr val="0066A1"/>
              </a:buClr>
            </a:pPr>
            <a:r>
              <a:rPr lang="en-US" sz="1600" dirty="0"/>
              <a:t>        var </a:t>
            </a:r>
            <a:r>
              <a:rPr lang="en-US" sz="1600" dirty="0" err="1"/>
              <a:t>emp</a:t>
            </a:r>
            <a:r>
              <a:rPr lang="en-US" sz="1600" dirty="0"/>
              <a:t>=new </a:t>
            </a:r>
            <a:r>
              <a:rPr lang="en-US" sz="1600" dirty="0" smtClean="0"/>
              <a:t>Array(1,2,3);</a:t>
            </a:r>
            <a:endParaRPr lang="en-US" sz="1600" dirty="0"/>
          </a:p>
          <a:p>
            <a:endParaRPr lang="en-US" sz="1600" dirty="0"/>
          </a:p>
        </p:txBody>
      </p:sp>
    </p:spTree>
    <p:extLst>
      <p:ext uri="{BB962C8B-B14F-4D97-AF65-F5344CB8AC3E}">
        <p14:creationId xmlns:p14="http://schemas.microsoft.com/office/powerpoint/2010/main" val="6246320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4283" y="485634"/>
            <a:ext cx="10191843" cy="584775"/>
          </a:xfrm>
          <a:prstGeom prst="rect">
            <a:avLst/>
          </a:prstGeom>
        </p:spPr>
        <p:txBody>
          <a:bodyPr wrap="square">
            <a:spAutoFit/>
          </a:bodyPr>
          <a:lstStyle/>
          <a:p>
            <a:r>
              <a:rPr lang="en-US" sz="3200" b="1" dirty="0">
                <a:solidFill>
                  <a:schemeClr val="bg2">
                    <a:lumMod val="10000"/>
                  </a:schemeClr>
                </a:solidFill>
                <a:latin typeface="+mj-lt"/>
              </a:rPr>
              <a:t> </a:t>
            </a:r>
            <a:r>
              <a:rPr lang="en-US" sz="3200" b="1" dirty="0" smtClean="0">
                <a:solidFill>
                  <a:schemeClr val="bg2">
                    <a:lumMod val="10000"/>
                  </a:schemeClr>
                </a:solidFill>
                <a:latin typeface="+mj-lt"/>
              </a:rPr>
              <a:t>JavaScript Objects</a:t>
            </a:r>
            <a:endParaRPr lang="en-US" sz="3200" b="1" dirty="0">
              <a:latin typeface="+mj-lt"/>
            </a:endParaRPr>
          </a:p>
        </p:txBody>
      </p:sp>
      <p:sp>
        <p:nvSpPr>
          <p:cNvPr id="2" name="Rectangle 1"/>
          <p:cNvSpPr/>
          <p:nvPr/>
        </p:nvSpPr>
        <p:spPr>
          <a:xfrm>
            <a:off x="645761" y="1426871"/>
            <a:ext cx="10776489" cy="3662541"/>
          </a:xfrm>
          <a:prstGeom prst="rect">
            <a:avLst/>
          </a:prstGeom>
        </p:spPr>
        <p:txBody>
          <a:bodyPr wrap="square">
            <a:spAutoFit/>
          </a:bodyPr>
          <a:lstStyle/>
          <a:p>
            <a:r>
              <a:rPr lang="en-US" sz="1600" b="1" dirty="0" smtClean="0"/>
              <a:t>String</a:t>
            </a:r>
          </a:p>
          <a:p>
            <a:pPr marL="914400" lvl="1" indent="-457200">
              <a:lnSpc>
                <a:spcPct val="150000"/>
              </a:lnSpc>
              <a:buClr>
                <a:srgbClr val="0066A1"/>
              </a:buClr>
              <a:buFont typeface="Lucida Sans Unicode" panose="020B0602030504020204" pitchFamily="34" charset="0"/>
              <a:buChar char="▶"/>
            </a:pPr>
            <a:r>
              <a:rPr lang="en-US" sz="1600" dirty="0" smtClean="0"/>
              <a:t>String </a:t>
            </a:r>
            <a:r>
              <a:rPr lang="en-US" sz="1600" dirty="0"/>
              <a:t>is an object that represents a sequence of characters. </a:t>
            </a:r>
            <a:endParaRPr lang="en-US" sz="1600" dirty="0" smtClean="0"/>
          </a:p>
          <a:p>
            <a:pPr marL="914400" lvl="1" indent="-457200">
              <a:lnSpc>
                <a:spcPct val="150000"/>
              </a:lnSpc>
              <a:buClr>
                <a:srgbClr val="0066A1"/>
              </a:buClr>
              <a:buFont typeface="Lucida Sans Unicode" panose="020B0602030504020204" pitchFamily="34" charset="0"/>
              <a:buChar char="▶"/>
            </a:pPr>
            <a:r>
              <a:rPr lang="en-US" sz="1600" dirty="0" smtClean="0"/>
              <a:t>Two ways of creating a String</a:t>
            </a:r>
          </a:p>
          <a:p>
            <a:pPr marL="1371600" lvl="2" indent="-457200">
              <a:lnSpc>
                <a:spcPct val="150000"/>
              </a:lnSpc>
              <a:buClr>
                <a:srgbClr val="0066A1"/>
              </a:buClr>
              <a:buFont typeface="Wingdings" panose="05000000000000000000" pitchFamily="2" charset="2"/>
              <a:buChar char="§"/>
            </a:pPr>
            <a:r>
              <a:rPr lang="en-US" sz="1600" dirty="0" smtClean="0"/>
              <a:t>By String literal</a:t>
            </a:r>
          </a:p>
          <a:p>
            <a:pPr marL="1371600" lvl="2" indent="-457200">
              <a:lnSpc>
                <a:spcPct val="150000"/>
              </a:lnSpc>
              <a:buClr>
                <a:srgbClr val="0066A1"/>
              </a:buClr>
              <a:buFont typeface="Wingdings" panose="05000000000000000000" pitchFamily="2" charset="2"/>
              <a:buChar char="§"/>
            </a:pPr>
            <a:r>
              <a:rPr lang="en-US" sz="1600" dirty="0" smtClean="0"/>
              <a:t>By String Object (new keyword)</a:t>
            </a:r>
          </a:p>
          <a:p>
            <a:pPr lvl="2">
              <a:lnSpc>
                <a:spcPct val="150000"/>
              </a:lnSpc>
              <a:buClr>
                <a:srgbClr val="0066A1"/>
              </a:buClr>
            </a:pPr>
            <a:r>
              <a:rPr lang="en-US" sz="1600" dirty="0"/>
              <a:t>	</a:t>
            </a:r>
            <a:r>
              <a:rPr lang="en-US" sz="1600" dirty="0" smtClean="0"/>
              <a:t>var str=new String(“”);</a:t>
            </a:r>
          </a:p>
          <a:p>
            <a:pPr lvl="2"/>
            <a:endParaRPr lang="en-US" sz="1600" dirty="0" smtClean="0"/>
          </a:p>
          <a:p>
            <a:r>
              <a:rPr lang="en-US" sz="1600" b="1" dirty="0" smtClean="0"/>
              <a:t>String functions</a:t>
            </a:r>
          </a:p>
          <a:p>
            <a:endParaRPr lang="en-US" sz="1600" dirty="0" smtClean="0"/>
          </a:p>
          <a:p>
            <a:pPr marL="1371600" lvl="2" indent="-457200">
              <a:buFont typeface="Courier New" panose="02070309020205020404" pitchFamily="49" charset="0"/>
              <a:buChar char="o"/>
            </a:pPr>
            <a:endParaRPr lang="en-US" sz="1600" dirty="0"/>
          </a:p>
          <a:p>
            <a:endParaRPr lang="en-US" sz="1600" dirty="0" smtClean="0"/>
          </a:p>
          <a:p>
            <a:pPr marL="457200" indent="-457200">
              <a:buFont typeface="Wingdings" panose="05000000000000000000" pitchFamily="2" charset="2"/>
              <a:buChar char="Ø"/>
            </a:pP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4082234406"/>
              </p:ext>
            </p:extLst>
          </p:nvPr>
        </p:nvGraphicFramePr>
        <p:xfrm>
          <a:off x="761138" y="4220732"/>
          <a:ext cx="5143716" cy="1737360"/>
        </p:xfrm>
        <a:graphic>
          <a:graphicData uri="http://schemas.openxmlformats.org/drawingml/2006/table">
            <a:tbl>
              <a:tblPr firstRow="1" bandRow="1">
                <a:tableStyleId>{5C22544A-7EE6-4342-B048-85BDC9FD1C3A}</a:tableStyleId>
              </a:tblPr>
              <a:tblGrid>
                <a:gridCol w="2571858">
                  <a:extLst>
                    <a:ext uri="{9D8B030D-6E8A-4147-A177-3AD203B41FA5}">
                      <a16:colId xmlns:a16="http://schemas.microsoft.com/office/drawing/2014/main" val="20000"/>
                    </a:ext>
                  </a:extLst>
                </a:gridCol>
                <a:gridCol w="2571858">
                  <a:extLst>
                    <a:ext uri="{9D8B030D-6E8A-4147-A177-3AD203B41FA5}">
                      <a16:colId xmlns:a16="http://schemas.microsoft.com/office/drawing/2014/main" val="20001"/>
                    </a:ext>
                  </a:extLst>
                </a:gridCol>
              </a:tblGrid>
              <a:tr h="274944">
                <a:tc>
                  <a:txBody>
                    <a:bodyPr/>
                    <a:lstStyle/>
                    <a:p>
                      <a:r>
                        <a:rPr lang="en-US" sz="1400" dirty="0" smtClean="0"/>
                        <a:t>Functions</a:t>
                      </a:r>
                      <a:endParaRPr lang="en-US" sz="1400" dirty="0"/>
                    </a:p>
                  </a:txBody>
                  <a:tcPr/>
                </a:tc>
                <a:tc>
                  <a:txBody>
                    <a:bodyPr/>
                    <a:lstStyle/>
                    <a:p>
                      <a:r>
                        <a:rPr lang="en-US" sz="1400" dirty="0" smtClean="0"/>
                        <a:t>Functions</a:t>
                      </a:r>
                      <a:endParaRPr lang="en-US" sz="1400" dirty="0"/>
                    </a:p>
                  </a:txBody>
                  <a:tcPr/>
                </a:tc>
                <a:extLst>
                  <a:ext uri="{0D108BD9-81ED-4DB2-BD59-A6C34878D82A}">
                    <a16:rowId xmlns:a16="http://schemas.microsoft.com/office/drawing/2014/main" val="10000"/>
                  </a:ext>
                </a:extLst>
              </a:tr>
              <a:tr h="274944">
                <a:tc>
                  <a:txBody>
                    <a:bodyPr/>
                    <a:lstStyle/>
                    <a:p>
                      <a:r>
                        <a:rPr lang="en-US" sz="1400" dirty="0" err="1" smtClean="0"/>
                        <a:t>charAt</a:t>
                      </a:r>
                      <a:r>
                        <a:rPr lang="en-US" sz="1400" dirty="0" smtClean="0"/>
                        <a:t>(index)</a:t>
                      </a:r>
                      <a:endParaRPr lang="en-US" sz="1400" dirty="0"/>
                    </a:p>
                  </a:txBody>
                  <a:tcPr/>
                </a:tc>
                <a:tc>
                  <a:txBody>
                    <a:bodyPr/>
                    <a:lstStyle/>
                    <a:p>
                      <a:r>
                        <a:rPr lang="en-US" sz="1400" dirty="0" err="1" smtClean="0">
                          <a:effectLst/>
                        </a:rPr>
                        <a:t>toLowerCase</a:t>
                      </a:r>
                      <a:r>
                        <a:rPr lang="en-US" sz="1400" dirty="0" smtClean="0">
                          <a:effectLst/>
                        </a:rPr>
                        <a:t>()</a:t>
                      </a:r>
                      <a:endParaRPr lang="en-US" sz="1400" dirty="0"/>
                    </a:p>
                  </a:txBody>
                  <a:tcPr/>
                </a:tc>
                <a:extLst>
                  <a:ext uri="{0D108BD9-81ED-4DB2-BD59-A6C34878D82A}">
                    <a16:rowId xmlns:a16="http://schemas.microsoft.com/office/drawing/2014/main" val="10001"/>
                  </a:ext>
                </a:extLst>
              </a:tr>
              <a:tr h="274944">
                <a:tc>
                  <a:txBody>
                    <a:bodyPr/>
                    <a:lstStyle/>
                    <a:p>
                      <a:r>
                        <a:rPr lang="en-US" sz="1400" dirty="0" err="1" smtClean="0">
                          <a:effectLst/>
                        </a:rPr>
                        <a:t>concat</a:t>
                      </a:r>
                      <a:r>
                        <a:rPr lang="en-US" sz="1400" dirty="0" smtClean="0">
                          <a:effectLst/>
                        </a:rPr>
                        <a:t>(str)</a:t>
                      </a:r>
                      <a:endParaRPr lang="en-US" sz="1400" dirty="0"/>
                    </a:p>
                  </a:txBody>
                  <a:tcPr/>
                </a:tc>
                <a:tc>
                  <a:txBody>
                    <a:bodyPr/>
                    <a:lstStyle/>
                    <a:p>
                      <a:r>
                        <a:rPr lang="en-US" sz="1400" dirty="0" err="1" smtClean="0">
                          <a:effectLst/>
                        </a:rPr>
                        <a:t>toUpperCase</a:t>
                      </a:r>
                      <a:r>
                        <a:rPr lang="en-US" sz="1400" dirty="0" smtClean="0">
                          <a:effectLst/>
                        </a:rPr>
                        <a:t>()</a:t>
                      </a:r>
                      <a:endParaRPr lang="en-US" sz="1400" dirty="0"/>
                    </a:p>
                  </a:txBody>
                  <a:tcPr/>
                </a:tc>
                <a:extLst>
                  <a:ext uri="{0D108BD9-81ED-4DB2-BD59-A6C34878D82A}">
                    <a16:rowId xmlns:a16="http://schemas.microsoft.com/office/drawing/2014/main" val="10002"/>
                  </a:ext>
                </a:extLst>
              </a:tr>
              <a:tr h="274944">
                <a:tc>
                  <a:txBody>
                    <a:bodyPr/>
                    <a:lstStyle/>
                    <a:p>
                      <a:r>
                        <a:rPr lang="en-US" sz="1400" dirty="0" err="1" smtClean="0">
                          <a:effectLst/>
                        </a:rPr>
                        <a:t>indexOf</a:t>
                      </a:r>
                      <a:r>
                        <a:rPr lang="en-US" sz="1400" dirty="0" smtClean="0">
                          <a:effectLst/>
                        </a:rPr>
                        <a:t>(str)</a:t>
                      </a:r>
                      <a:endParaRPr lang="en-US" sz="1400" dirty="0"/>
                    </a:p>
                  </a:txBody>
                  <a:tcPr/>
                </a:tc>
                <a:tc>
                  <a:txBody>
                    <a:bodyPr/>
                    <a:lstStyle/>
                    <a:p>
                      <a:r>
                        <a:rPr lang="en-US" sz="1400" dirty="0" smtClean="0">
                          <a:effectLst/>
                        </a:rPr>
                        <a:t>slice(</a:t>
                      </a:r>
                      <a:r>
                        <a:rPr lang="en-US" sz="1400" dirty="0" err="1" smtClean="0">
                          <a:effectLst/>
                        </a:rPr>
                        <a:t>beginIndex</a:t>
                      </a:r>
                      <a:r>
                        <a:rPr lang="en-US" sz="1400" dirty="0" smtClean="0">
                          <a:effectLst/>
                        </a:rPr>
                        <a:t>, </a:t>
                      </a:r>
                      <a:r>
                        <a:rPr lang="en-US" sz="1400" dirty="0" err="1" smtClean="0">
                          <a:effectLst/>
                        </a:rPr>
                        <a:t>endIndex</a:t>
                      </a:r>
                      <a:r>
                        <a:rPr lang="en-US" sz="1400" dirty="0" smtClean="0">
                          <a:effectLst/>
                        </a:rPr>
                        <a:t>)</a:t>
                      </a:r>
                      <a:endParaRPr lang="en-US" sz="1400" dirty="0"/>
                    </a:p>
                  </a:txBody>
                  <a:tcPr/>
                </a:tc>
                <a:extLst>
                  <a:ext uri="{0D108BD9-81ED-4DB2-BD59-A6C34878D82A}">
                    <a16:rowId xmlns:a16="http://schemas.microsoft.com/office/drawing/2014/main" val="10003"/>
                  </a:ext>
                </a:extLst>
              </a:tr>
              <a:tr h="274944">
                <a:tc>
                  <a:txBody>
                    <a:bodyPr/>
                    <a:lstStyle/>
                    <a:p>
                      <a:r>
                        <a:rPr lang="en-US" sz="1400" dirty="0" err="1" smtClean="0">
                          <a:effectLst/>
                        </a:rPr>
                        <a:t>lastIndexOf</a:t>
                      </a:r>
                      <a:r>
                        <a:rPr lang="en-US" sz="1400" dirty="0" smtClean="0">
                          <a:effectLst/>
                        </a:rPr>
                        <a:t>(str)</a:t>
                      </a:r>
                      <a:endParaRPr lang="en-US" sz="1400" dirty="0"/>
                    </a:p>
                  </a:txBody>
                  <a:tcPr/>
                </a:tc>
                <a:tc>
                  <a:txBody>
                    <a:bodyPr/>
                    <a:lstStyle/>
                    <a:p>
                      <a:r>
                        <a:rPr lang="en-US" sz="1400" dirty="0" smtClean="0">
                          <a:effectLst/>
                        </a:rPr>
                        <a:t>trim()</a:t>
                      </a:r>
                      <a:endParaRPr lang="en-US" sz="14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934228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2290" y="501133"/>
            <a:ext cx="10191843" cy="584775"/>
          </a:xfrm>
          <a:prstGeom prst="rect">
            <a:avLst/>
          </a:prstGeom>
        </p:spPr>
        <p:txBody>
          <a:bodyPr wrap="square">
            <a:spAutoFit/>
          </a:bodyPr>
          <a:lstStyle/>
          <a:p>
            <a:r>
              <a:rPr lang="en-US" sz="3200" b="1" dirty="0">
                <a:solidFill>
                  <a:schemeClr val="bg2">
                    <a:lumMod val="10000"/>
                  </a:schemeClr>
                </a:solidFill>
                <a:latin typeface="+mj-lt"/>
              </a:rPr>
              <a:t> </a:t>
            </a:r>
            <a:r>
              <a:rPr lang="en-US" sz="3200" b="1" dirty="0" smtClean="0">
                <a:solidFill>
                  <a:schemeClr val="bg2">
                    <a:lumMod val="10000"/>
                  </a:schemeClr>
                </a:solidFill>
                <a:latin typeface="+mj-lt"/>
              </a:rPr>
              <a:t>JavaScript Objects</a:t>
            </a:r>
            <a:endParaRPr lang="en-US" sz="3200" b="1" dirty="0">
              <a:latin typeface="+mj-lt"/>
            </a:endParaRPr>
          </a:p>
        </p:txBody>
      </p:sp>
      <p:sp>
        <p:nvSpPr>
          <p:cNvPr id="2" name="Rectangle 1"/>
          <p:cNvSpPr/>
          <p:nvPr/>
        </p:nvSpPr>
        <p:spPr>
          <a:xfrm>
            <a:off x="645761" y="1566355"/>
            <a:ext cx="10776489" cy="2677656"/>
          </a:xfrm>
          <a:prstGeom prst="rect">
            <a:avLst/>
          </a:prstGeom>
        </p:spPr>
        <p:txBody>
          <a:bodyPr wrap="square">
            <a:spAutoFit/>
          </a:bodyPr>
          <a:lstStyle/>
          <a:p>
            <a:pPr>
              <a:lnSpc>
                <a:spcPct val="150000"/>
              </a:lnSpc>
            </a:pPr>
            <a:r>
              <a:rPr lang="en-US" sz="1600" b="1" dirty="0" smtClean="0"/>
              <a:t>Date</a:t>
            </a:r>
          </a:p>
          <a:p>
            <a:pPr marL="914400" lvl="1" indent="-457200">
              <a:lnSpc>
                <a:spcPct val="150000"/>
              </a:lnSpc>
              <a:buClr>
                <a:srgbClr val="0066A1"/>
              </a:buClr>
              <a:buFont typeface="Lucida Sans Unicode" panose="020B0602030504020204" pitchFamily="34" charset="0"/>
              <a:buChar char="▶"/>
            </a:pPr>
            <a:r>
              <a:rPr lang="en-US" sz="1600" dirty="0" smtClean="0"/>
              <a:t>Date </a:t>
            </a:r>
            <a:r>
              <a:rPr lang="en-US" sz="1600" dirty="0"/>
              <a:t>object can be used to get year, month and </a:t>
            </a:r>
            <a:r>
              <a:rPr lang="en-US" sz="1600" dirty="0" smtClean="0"/>
              <a:t>day. </a:t>
            </a:r>
          </a:p>
          <a:p>
            <a:pPr marL="914400" lvl="1" indent="-457200">
              <a:lnSpc>
                <a:spcPct val="150000"/>
              </a:lnSpc>
              <a:buClr>
                <a:srgbClr val="0066A1"/>
              </a:buClr>
              <a:buFont typeface="Lucida Sans Unicode" panose="020B0602030504020204" pitchFamily="34" charset="0"/>
              <a:buChar char="▶"/>
            </a:pPr>
            <a:r>
              <a:rPr lang="en-US" sz="1600" dirty="0" smtClean="0"/>
              <a:t>Date Constructors</a:t>
            </a:r>
          </a:p>
          <a:p>
            <a:pPr marL="1657350" lvl="3" indent="-285750">
              <a:lnSpc>
                <a:spcPct val="150000"/>
              </a:lnSpc>
              <a:buClr>
                <a:srgbClr val="0066A1"/>
              </a:buClr>
              <a:buFont typeface="Wingdings" panose="05000000000000000000" pitchFamily="2" charset="2"/>
              <a:buChar char="§"/>
            </a:pPr>
            <a:r>
              <a:rPr lang="en-US" sz="1600" dirty="0"/>
              <a:t>	Date()  </a:t>
            </a:r>
          </a:p>
          <a:p>
            <a:pPr marL="1657350" lvl="3" indent="-285750">
              <a:lnSpc>
                <a:spcPct val="150000"/>
              </a:lnSpc>
              <a:buClr>
                <a:srgbClr val="0066A1"/>
              </a:buClr>
              <a:buFont typeface="Wingdings" panose="05000000000000000000" pitchFamily="2" charset="2"/>
              <a:buChar char="§"/>
            </a:pPr>
            <a:r>
              <a:rPr lang="en-US" sz="1600" dirty="0"/>
              <a:t>	</a:t>
            </a:r>
            <a:r>
              <a:rPr lang="en-US" sz="1600" dirty="0" smtClean="0"/>
              <a:t>Date(</a:t>
            </a:r>
            <a:r>
              <a:rPr lang="en-US" sz="1600" dirty="0" err="1" smtClean="0"/>
              <a:t>dateString</a:t>
            </a:r>
            <a:r>
              <a:rPr lang="en-US" sz="1600" dirty="0"/>
              <a:t>)  </a:t>
            </a:r>
          </a:p>
          <a:p>
            <a:pPr marL="1657350" lvl="3" indent="-285750">
              <a:lnSpc>
                <a:spcPct val="150000"/>
              </a:lnSpc>
              <a:buClr>
                <a:srgbClr val="0066A1"/>
              </a:buClr>
              <a:buFont typeface="Wingdings" panose="05000000000000000000" pitchFamily="2" charset="2"/>
              <a:buChar char="§"/>
            </a:pPr>
            <a:r>
              <a:rPr lang="en-US" sz="1600" dirty="0"/>
              <a:t>	</a:t>
            </a:r>
            <a:r>
              <a:rPr lang="en-US" sz="1600" dirty="0" smtClean="0"/>
              <a:t>Date(year</a:t>
            </a:r>
            <a:r>
              <a:rPr lang="en-US" sz="1600" dirty="0"/>
              <a:t>, month, day, hours, minutes, seconds, </a:t>
            </a:r>
            <a:r>
              <a:rPr lang="en-US" sz="1600" dirty="0" smtClean="0"/>
              <a:t>milliseconds)</a:t>
            </a:r>
          </a:p>
          <a:p>
            <a:pPr lvl="1">
              <a:lnSpc>
                <a:spcPct val="150000"/>
              </a:lnSpc>
            </a:pPr>
            <a:r>
              <a:rPr lang="en-US" sz="1600" dirty="0" smtClean="0"/>
              <a:t> </a:t>
            </a:r>
          </a:p>
        </p:txBody>
      </p:sp>
    </p:spTree>
    <p:extLst>
      <p:ext uri="{BB962C8B-B14F-4D97-AF65-F5344CB8AC3E}">
        <p14:creationId xmlns:p14="http://schemas.microsoft.com/office/powerpoint/2010/main" val="33660469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585887335"/>
              </p:ext>
            </p:extLst>
          </p:nvPr>
        </p:nvGraphicFramePr>
        <p:xfrm>
          <a:off x="542119" y="2059141"/>
          <a:ext cx="10895630" cy="3505200"/>
        </p:xfrm>
        <a:graphic>
          <a:graphicData uri="http://schemas.openxmlformats.org/drawingml/2006/table">
            <a:tbl>
              <a:tblPr>
                <a:tableStyleId>{775DCB02-9BB8-47FD-8907-85C794F793BA}</a:tableStyleId>
              </a:tblPr>
              <a:tblGrid>
                <a:gridCol w="2789977">
                  <a:extLst>
                    <a:ext uri="{9D8B030D-6E8A-4147-A177-3AD203B41FA5}">
                      <a16:colId xmlns:a16="http://schemas.microsoft.com/office/drawing/2014/main" val="20000"/>
                    </a:ext>
                  </a:extLst>
                </a:gridCol>
                <a:gridCol w="8105653">
                  <a:extLst>
                    <a:ext uri="{9D8B030D-6E8A-4147-A177-3AD203B41FA5}">
                      <a16:colId xmlns:a16="http://schemas.microsoft.com/office/drawing/2014/main" val="20001"/>
                    </a:ext>
                  </a:extLst>
                </a:gridCol>
              </a:tblGrid>
              <a:tr h="0">
                <a:tc>
                  <a:txBody>
                    <a:bodyPr/>
                    <a:lstStyle/>
                    <a:p>
                      <a:pPr algn="ctr"/>
                      <a:r>
                        <a:rPr lang="en-US" sz="1600" b="1" dirty="0" smtClean="0"/>
                        <a:t>Function</a:t>
                      </a:r>
                      <a:endParaRPr lang="en-US" sz="1600" b="1" dirty="0"/>
                    </a:p>
                  </a:txBody>
                  <a:tcPr anchor="ctr"/>
                </a:tc>
                <a:tc>
                  <a:txBody>
                    <a:bodyPr/>
                    <a:lstStyle/>
                    <a:p>
                      <a:pPr algn="ctr"/>
                      <a:r>
                        <a:rPr lang="en-US" sz="1600" b="1" dirty="0"/>
                        <a:t>Description</a:t>
                      </a:r>
                    </a:p>
                  </a:txBody>
                  <a:tcPr anchor="ctr"/>
                </a:tc>
                <a:extLst>
                  <a:ext uri="{0D108BD9-81ED-4DB2-BD59-A6C34878D82A}">
                    <a16:rowId xmlns:a16="http://schemas.microsoft.com/office/drawing/2014/main" val="10000"/>
                  </a:ext>
                </a:extLst>
              </a:tr>
              <a:tr h="0">
                <a:tc>
                  <a:txBody>
                    <a:bodyPr/>
                    <a:lstStyle/>
                    <a:p>
                      <a:r>
                        <a:rPr lang="en-US" sz="1600"/>
                        <a:t>getFullYear()</a:t>
                      </a:r>
                    </a:p>
                  </a:txBody>
                  <a:tcPr anchor="ctr"/>
                </a:tc>
                <a:tc>
                  <a:txBody>
                    <a:bodyPr/>
                    <a:lstStyle/>
                    <a:p>
                      <a:r>
                        <a:rPr lang="en-US" sz="1600" dirty="0"/>
                        <a:t>returns the year in 4 digit e.g. 2015. It is a new method and suggested than getYear() which is now deprecated.</a:t>
                      </a:r>
                    </a:p>
                  </a:txBody>
                  <a:tcPr anchor="ctr"/>
                </a:tc>
                <a:extLst>
                  <a:ext uri="{0D108BD9-81ED-4DB2-BD59-A6C34878D82A}">
                    <a16:rowId xmlns:a16="http://schemas.microsoft.com/office/drawing/2014/main" val="10001"/>
                  </a:ext>
                </a:extLst>
              </a:tr>
              <a:tr h="0">
                <a:tc>
                  <a:txBody>
                    <a:bodyPr/>
                    <a:lstStyle/>
                    <a:p>
                      <a:r>
                        <a:rPr lang="en-US" sz="1600"/>
                        <a:t>getMonth()</a:t>
                      </a:r>
                    </a:p>
                  </a:txBody>
                  <a:tcPr anchor="ctr"/>
                </a:tc>
                <a:tc>
                  <a:txBody>
                    <a:bodyPr/>
                    <a:lstStyle/>
                    <a:p>
                      <a:r>
                        <a:rPr lang="en-US" sz="1600"/>
                        <a:t>returns the month in 2 digit from 0 to 11. So it is better to use getMonth()+1 in your code.</a:t>
                      </a:r>
                    </a:p>
                  </a:txBody>
                  <a:tcPr anchor="ctr"/>
                </a:tc>
                <a:extLst>
                  <a:ext uri="{0D108BD9-81ED-4DB2-BD59-A6C34878D82A}">
                    <a16:rowId xmlns:a16="http://schemas.microsoft.com/office/drawing/2014/main" val="10002"/>
                  </a:ext>
                </a:extLst>
              </a:tr>
              <a:tr h="0">
                <a:tc>
                  <a:txBody>
                    <a:bodyPr/>
                    <a:lstStyle/>
                    <a:p>
                      <a:r>
                        <a:rPr lang="en-US" sz="1600"/>
                        <a:t>getDate()</a:t>
                      </a:r>
                    </a:p>
                  </a:txBody>
                  <a:tcPr anchor="ctr"/>
                </a:tc>
                <a:tc>
                  <a:txBody>
                    <a:bodyPr/>
                    <a:lstStyle/>
                    <a:p>
                      <a:r>
                        <a:rPr lang="en-US" sz="1600" dirty="0"/>
                        <a:t>returns the date in 1 or 2 digit from 1 to 31.</a:t>
                      </a:r>
                    </a:p>
                  </a:txBody>
                  <a:tcPr anchor="ctr"/>
                </a:tc>
                <a:extLst>
                  <a:ext uri="{0D108BD9-81ED-4DB2-BD59-A6C34878D82A}">
                    <a16:rowId xmlns:a16="http://schemas.microsoft.com/office/drawing/2014/main" val="10003"/>
                  </a:ext>
                </a:extLst>
              </a:tr>
              <a:tr h="0">
                <a:tc>
                  <a:txBody>
                    <a:bodyPr/>
                    <a:lstStyle/>
                    <a:p>
                      <a:r>
                        <a:rPr lang="en-US" sz="1600"/>
                        <a:t>getDay()</a:t>
                      </a:r>
                    </a:p>
                  </a:txBody>
                  <a:tcPr anchor="ctr"/>
                </a:tc>
                <a:tc>
                  <a:txBody>
                    <a:bodyPr/>
                    <a:lstStyle/>
                    <a:p>
                      <a:r>
                        <a:rPr lang="en-US" sz="1600"/>
                        <a:t>returns the day of week in 1 digit from 0 to 6.</a:t>
                      </a:r>
                    </a:p>
                  </a:txBody>
                  <a:tcPr anchor="ctr"/>
                </a:tc>
                <a:extLst>
                  <a:ext uri="{0D108BD9-81ED-4DB2-BD59-A6C34878D82A}">
                    <a16:rowId xmlns:a16="http://schemas.microsoft.com/office/drawing/2014/main" val="10004"/>
                  </a:ext>
                </a:extLst>
              </a:tr>
              <a:tr h="0">
                <a:tc>
                  <a:txBody>
                    <a:bodyPr/>
                    <a:lstStyle/>
                    <a:p>
                      <a:r>
                        <a:rPr lang="en-US" sz="1600"/>
                        <a:t>getHours()</a:t>
                      </a:r>
                    </a:p>
                  </a:txBody>
                  <a:tcPr anchor="ctr"/>
                </a:tc>
                <a:tc>
                  <a:txBody>
                    <a:bodyPr/>
                    <a:lstStyle/>
                    <a:p>
                      <a:r>
                        <a:rPr lang="en-US" sz="1600"/>
                        <a:t>returns all the elements having the given name value.</a:t>
                      </a:r>
                    </a:p>
                  </a:txBody>
                  <a:tcPr anchor="ctr"/>
                </a:tc>
                <a:extLst>
                  <a:ext uri="{0D108BD9-81ED-4DB2-BD59-A6C34878D82A}">
                    <a16:rowId xmlns:a16="http://schemas.microsoft.com/office/drawing/2014/main" val="10005"/>
                  </a:ext>
                </a:extLst>
              </a:tr>
              <a:tr h="0">
                <a:tc>
                  <a:txBody>
                    <a:bodyPr/>
                    <a:lstStyle/>
                    <a:p>
                      <a:r>
                        <a:rPr lang="en-US" sz="1600"/>
                        <a:t>getMinutes()</a:t>
                      </a:r>
                    </a:p>
                  </a:txBody>
                  <a:tcPr anchor="ctr"/>
                </a:tc>
                <a:tc>
                  <a:txBody>
                    <a:bodyPr/>
                    <a:lstStyle/>
                    <a:p>
                      <a:r>
                        <a:rPr lang="en-US" sz="1600"/>
                        <a:t>returns all the elements having the given class name.</a:t>
                      </a:r>
                    </a:p>
                  </a:txBody>
                  <a:tcPr anchor="ctr"/>
                </a:tc>
                <a:extLst>
                  <a:ext uri="{0D108BD9-81ED-4DB2-BD59-A6C34878D82A}">
                    <a16:rowId xmlns:a16="http://schemas.microsoft.com/office/drawing/2014/main" val="10006"/>
                  </a:ext>
                </a:extLst>
              </a:tr>
              <a:tr h="0">
                <a:tc>
                  <a:txBody>
                    <a:bodyPr/>
                    <a:lstStyle/>
                    <a:p>
                      <a:r>
                        <a:rPr lang="en-US" sz="1600"/>
                        <a:t>getSeconds()</a:t>
                      </a:r>
                    </a:p>
                  </a:txBody>
                  <a:tcPr anchor="ctr"/>
                </a:tc>
                <a:tc>
                  <a:txBody>
                    <a:bodyPr/>
                    <a:lstStyle/>
                    <a:p>
                      <a:r>
                        <a:rPr lang="en-US" sz="1600"/>
                        <a:t>returns all the elements having the given class name.</a:t>
                      </a:r>
                    </a:p>
                  </a:txBody>
                  <a:tcPr anchor="ctr"/>
                </a:tc>
                <a:extLst>
                  <a:ext uri="{0D108BD9-81ED-4DB2-BD59-A6C34878D82A}">
                    <a16:rowId xmlns:a16="http://schemas.microsoft.com/office/drawing/2014/main" val="10007"/>
                  </a:ext>
                </a:extLst>
              </a:tr>
              <a:tr h="0">
                <a:tc>
                  <a:txBody>
                    <a:bodyPr/>
                    <a:lstStyle/>
                    <a:p>
                      <a:r>
                        <a:rPr lang="en-US" sz="1600"/>
                        <a:t>getMilliseconds()</a:t>
                      </a:r>
                    </a:p>
                  </a:txBody>
                  <a:tcPr anchor="ctr"/>
                </a:tc>
                <a:tc>
                  <a:txBody>
                    <a:bodyPr/>
                    <a:lstStyle/>
                    <a:p>
                      <a:r>
                        <a:rPr lang="en-US" sz="1600" dirty="0"/>
                        <a:t>returns all the elements having the given tag name.</a:t>
                      </a:r>
                    </a:p>
                  </a:txBody>
                  <a:tcPr anchor="ctr"/>
                </a:tc>
                <a:extLst>
                  <a:ext uri="{0D108BD9-81ED-4DB2-BD59-A6C34878D82A}">
                    <a16:rowId xmlns:a16="http://schemas.microsoft.com/office/drawing/2014/main" val="10008"/>
                  </a:ext>
                </a:extLst>
              </a:tr>
            </a:tbl>
          </a:graphicData>
        </a:graphic>
      </p:graphicFrame>
      <p:sp>
        <p:nvSpPr>
          <p:cNvPr id="3" name="TextBox 2"/>
          <p:cNvSpPr txBox="1"/>
          <p:nvPr/>
        </p:nvSpPr>
        <p:spPr>
          <a:xfrm>
            <a:off x="418452" y="1441342"/>
            <a:ext cx="1968285" cy="338554"/>
          </a:xfrm>
          <a:prstGeom prst="rect">
            <a:avLst/>
          </a:prstGeom>
          <a:noFill/>
        </p:spPr>
        <p:txBody>
          <a:bodyPr wrap="square" rtlCol="0">
            <a:spAutoFit/>
          </a:bodyPr>
          <a:lstStyle/>
          <a:p>
            <a:r>
              <a:rPr lang="en-US" sz="1600" b="1" dirty="0" smtClean="0"/>
              <a:t>Date Functions</a:t>
            </a:r>
            <a:endParaRPr lang="en-US" sz="1600" b="1" dirty="0"/>
          </a:p>
        </p:txBody>
      </p:sp>
      <p:sp>
        <p:nvSpPr>
          <p:cNvPr id="6" name="Rectangle 5"/>
          <p:cNvSpPr/>
          <p:nvPr/>
        </p:nvSpPr>
        <p:spPr>
          <a:xfrm>
            <a:off x="428786" y="454637"/>
            <a:ext cx="10191843" cy="584775"/>
          </a:xfrm>
          <a:prstGeom prst="rect">
            <a:avLst/>
          </a:prstGeom>
        </p:spPr>
        <p:txBody>
          <a:bodyPr wrap="square">
            <a:spAutoFit/>
          </a:bodyPr>
          <a:lstStyle/>
          <a:p>
            <a:r>
              <a:rPr lang="en-US" sz="3200" b="1" dirty="0">
                <a:solidFill>
                  <a:schemeClr val="bg2">
                    <a:lumMod val="10000"/>
                  </a:schemeClr>
                </a:solidFill>
                <a:latin typeface="+mj-lt"/>
              </a:rPr>
              <a:t> </a:t>
            </a:r>
            <a:r>
              <a:rPr lang="en-US" sz="3200" b="1" dirty="0" smtClean="0">
                <a:solidFill>
                  <a:schemeClr val="bg2">
                    <a:lumMod val="10000"/>
                  </a:schemeClr>
                </a:solidFill>
                <a:latin typeface="+mj-lt"/>
              </a:rPr>
              <a:t>JavaScript Objects</a:t>
            </a:r>
            <a:endParaRPr lang="en-US" sz="3200" b="1" dirty="0">
              <a:latin typeface="+mj-lt"/>
            </a:endParaRPr>
          </a:p>
        </p:txBody>
      </p:sp>
    </p:spTree>
    <p:extLst>
      <p:ext uri="{BB962C8B-B14F-4D97-AF65-F5344CB8AC3E}">
        <p14:creationId xmlns:p14="http://schemas.microsoft.com/office/powerpoint/2010/main" val="407147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8786" y="454637"/>
            <a:ext cx="10191843" cy="584775"/>
          </a:xfrm>
          <a:prstGeom prst="rect">
            <a:avLst/>
          </a:prstGeom>
        </p:spPr>
        <p:txBody>
          <a:bodyPr wrap="square">
            <a:spAutoFit/>
          </a:bodyPr>
          <a:lstStyle/>
          <a:p>
            <a:r>
              <a:rPr lang="en-US" sz="3200" b="1" dirty="0">
                <a:solidFill>
                  <a:schemeClr val="bg2">
                    <a:lumMod val="10000"/>
                  </a:schemeClr>
                </a:solidFill>
                <a:latin typeface="+mj-lt"/>
              </a:rPr>
              <a:t> </a:t>
            </a:r>
            <a:r>
              <a:rPr lang="en-US" sz="3200" b="1" dirty="0" smtClean="0">
                <a:solidFill>
                  <a:schemeClr val="bg2">
                    <a:lumMod val="10000"/>
                  </a:schemeClr>
                </a:solidFill>
                <a:latin typeface="+mj-lt"/>
              </a:rPr>
              <a:t>JavaScript Objects</a:t>
            </a:r>
            <a:endParaRPr lang="en-US" sz="3200" b="1" dirty="0">
              <a:latin typeface="+mj-lt"/>
            </a:endParaRPr>
          </a:p>
        </p:txBody>
      </p:sp>
      <p:sp>
        <p:nvSpPr>
          <p:cNvPr id="2" name="Rectangle 1"/>
          <p:cNvSpPr/>
          <p:nvPr/>
        </p:nvSpPr>
        <p:spPr>
          <a:xfrm>
            <a:off x="816243" y="1287386"/>
            <a:ext cx="10776489" cy="1200329"/>
          </a:xfrm>
          <a:prstGeom prst="rect">
            <a:avLst/>
          </a:prstGeom>
        </p:spPr>
        <p:txBody>
          <a:bodyPr wrap="square">
            <a:spAutoFit/>
          </a:bodyPr>
          <a:lstStyle/>
          <a:p>
            <a:pPr>
              <a:lnSpc>
                <a:spcPct val="150000"/>
              </a:lnSpc>
            </a:pPr>
            <a:r>
              <a:rPr lang="en-US" sz="1600" b="1" dirty="0" smtClean="0"/>
              <a:t>Math</a:t>
            </a:r>
          </a:p>
          <a:p>
            <a:pPr marL="914400" lvl="1" indent="-457200">
              <a:lnSpc>
                <a:spcPct val="150000"/>
              </a:lnSpc>
              <a:buClr>
                <a:srgbClr val="0066A1"/>
              </a:buClr>
              <a:buFont typeface="Lucida Sans Unicode" panose="020B0602030504020204" pitchFamily="34" charset="0"/>
              <a:buChar char="▶"/>
            </a:pPr>
            <a:r>
              <a:rPr lang="en-US" sz="1600" dirty="0" smtClean="0"/>
              <a:t>Math </a:t>
            </a:r>
            <a:r>
              <a:rPr lang="en-US" sz="1600" dirty="0"/>
              <a:t>object provides several constants and methods to perform mathematical operation.</a:t>
            </a:r>
            <a:r>
              <a:rPr lang="en-US" sz="1600" dirty="0" smtClean="0"/>
              <a:t> </a:t>
            </a:r>
          </a:p>
          <a:p>
            <a:pPr marL="914400" lvl="1" indent="-457200">
              <a:lnSpc>
                <a:spcPct val="150000"/>
              </a:lnSpc>
              <a:buClr>
                <a:srgbClr val="0066A1"/>
              </a:buClr>
              <a:buFont typeface="Lucida Sans Unicode" panose="020B0602030504020204" pitchFamily="34" charset="0"/>
              <a:buChar char="▶"/>
            </a:pPr>
            <a:r>
              <a:rPr lang="en-US" sz="1600" dirty="0" smtClean="0"/>
              <a:t>It doesn’t have constructor.</a:t>
            </a:r>
          </a:p>
        </p:txBody>
      </p:sp>
      <p:graphicFrame>
        <p:nvGraphicFramePr>
          <p:cNvPr id="4" name="Table 3"/>
          <p:cNvGraphicFramePr>
            <a:graphicFrameLocks noGrp="1"/>
          </p:cNvGraphicFramePr>
          <p:nvPr>
            <p:extLst>
              <p:ext uri="{D42A27DB-BD31-4B8C-83A1-F6EECF244321}">
                <p14:modId xmlns:p14="http://schemas.microsoft.com/office/powerpoint/2010/main" val="2090200067"/>
              </p:ext>
            </p:extLst>
          </p:nvPr>
        </p:nvGraphicFramePr>
        <p:xfrm>
          <a:off x="1877018" y="2709476"/>
          <a:ext cx="3237424" cy="2931160"/>
        </p:xfrm>
        <a:graphic>
          <a:graphicData uri="http://schemas.openxmlformats.org/drawingml/2006/table">
            <a:tbl>
              <a:tblPr firstRow="1" bandRow="1">
                <a:tableStyleId>{5C22544A-7EE6-4342-B048-85BDC9FD1C3A}</a:tableStyleId>
              </a:tblPr>
              <a:tblGrid>
                <a:gridCol w="3237424">
                  <a:extLst>
                    <a:ext uri="{9D8B030D-6E8A-4147-A177-3AD203B41FA5}">
                      <a16:colId xmlns:a16="http://schemas.microsoft.com/office/drawing/2014/main" val="20000"/>
                    </a:ext>
                  </a:extLst>
                </a:gridCol>
              </a:tblGrid>
              <a:tr h="0">
                <a:tc>
                  <a:txBody>
                    <a:bodyPr/>
                    <a:lstStyle/>
                    <a:p>
                      <a:r>
                        <a:rPr lang="en-US" sz="1600" dirty="0" smtClean="0"/>
                        <a:t>Functions</a:t>
                      </a:r>
                      <a:endParaRPr lang="en-US" sz="1600" dirty="0"/>
                    </a:p>
                  </a:txBody>
                  <a:tcPr/>
                </a:tc>
                <a:extLst>
                  <a:ext uri="{0D108BD9-81ED-4DB2-BD59-A6C34878D82A}">
                    <a16:rowId xmlns:a16="http://schemas.microsoft.com/office/drawing/2014/main" val="10000"/>
                  </a:ext>
                </a:extLst>
              </a:tr>
              <a:tr h="370840">
                <a:tc>
                  <a:txBody>
                    <a:bodyPr/>
                    <a:lstStyle/>
                    <a:p>
                      <a:r>
                        <a:rPr lang="en-US" sz="1600" dirty="0" err="1" smtClean="0"/>
                        <a:t>Math.sqrt</a:t>
                      </a:r>
                      <a:r>
                        <a:rPr lang="en-US" sz="1600" dirty="0" smtClean="0"/>
                        <a:t>(n)</a:t>
                      </a:r>
                      <a:endParaRPr lang="en-US" sz="1600" dirty="0"/>
                    </a:p>
                  </a:txBody>
                  <a:tcPr/>
                </a:tc>
                <a:extLst>
                  <a:ext uri="{0D108BD9-81ED-4DB2-BD59-A6C34878D82A}">
                    <a16:rowId xmlns:a16="http://schemas.microsoft.com/office/drawing/2014/main" val="10001"/>
                  </a:ext>
                </a:extLst>
              </a:tr>
              <a:tr h="370840">
                <a:tc>
                  <a:txBody>
                    <a:bodyPr/>
                    <a:lstStyle/>
                    <a:p>
                      <a:r>
                        <a:rPr lang="en-US" sz="1600" dirty="0" smtClean="0"/>
                        <a:t>Math.random()</a:t>
                      </a:r>
                      <a:endParaRPr lang="en-US" sz="1600" dirty="0"/>
                    </a:p>
                  </a:txBody>
                  <a:tcPr/>
                </a:tc>
                <a:extLst>
                  <a:ext uri="{0D108BD9-81ED-4DB2-BD59-A6C34878D82A}">
                    <a16:rowId xmlns:a16="http://schemas.microsoft.com/office/drawing/2014/main" val="10002"/>
                  </a:ext>
                </a:extLst>
              </a:tr>
              <a:tr h="370840">
                <a:tc>
                  <a:txBody>
                    <a:bodyPr/>
                    <a:lstStyle/>
                    <a:p>
                      <a:r>
                        <a:rPr lang="en-US" sz="1600" dirty="0" err="1" smtClean="0"/>
                        <a:t>Math.pow</a:t>
                      </a:r>
                      <a:r>
                        <a:rPr lang="en-US" sz="1600" dirty="0" smtClean="0"/>
                        <a:t>(</a:t>
                      </a:r>
                      <a:r>
                        <a:rPr lang="en-US" sz="1600" dirty="0" err="1" smtClean="0"/>
                        <a:t>m,n</a:t>
                      </a:r>
                      <a:r>
                        <a:rPr lang="en-US" sz="1600" dirty="0" smtClean="0"/>
                        <a:t>)</a:t>
                      </a:r>
                      <a:endParaRPr lang="en-US" sz="1600" dirty="0"/>
                    </a:p>
                  </a:txBody>
                  <a:tcPr/>
                </a:tc>
                <a:extLst>
                  <a:ext uri="{0D108BD9-81ED-4DB2-BD59-A6C34878D82A}">
                    <a16:rowId xmlns:a16="http://schemas.microsoft.com/office/drawing/2014/main" val="10003"/>
                  </a:ext>
                </a:extLst>
              </a:tr>
              <a:tr h="370840">
                <a:tc>
                  <a:txBody>
                    <a:bodyPr/>
                    <a:lstStyle/>
                    <a:p>
                      <a:r>
                        <a:rPr lang="en-US" sz="1600" dirty="0" err="1" smtClean="0"/>
                        <a:t>Math.floor</a:t>
                      </a:r>
                      <a:r>
                        <a:rPr lang="en-US" sz="1600" dirty="0" smtClean="0"/>
                        <a:t>(n)</a:t>
                      </a:r>
                      <a:endParaRPr lang="en-US" sz="1600" dirty="0"/>
                    </a:p>
                  </a:txBody>
                  <a:tcPr/>
                </a:tc>
                <a:extLst>
                  <a:ext uri="{0D108BD9-81ED-4DB2-BD59-A6C34878D82A}">
                    <a16:rowId xmlns:a16="http://schemas.microsoft.com/office/drawing/2014/main" val="10004"/>
                  </a:ext>
                </a:extLst>
              </a:tr>
              <a:tr h="370840">
                <a:tc>
                  <a:txBody>
                    <a:bodyPr/>
                    <a:lstStyle/>
                    <a:p>
                      <a:r>
                        <a:rPr lang="en-US" sz="1600" dirty="0" err="1" smtClean="0"/>
                        <a:t>Math.ceil</a:t>
                      </a:r>
                      <a:r>
                        <a:rPr lang="en-US" sz="1600" dirty="0" smtClean="0"/>
                        <a:t>(n)</a:t>
                      </a:r>
                      <a:endParaRPr lang="en-US" sz="1600" dirty="0"/>
                    </a:p>
                  </a:txBody>
                  <a:tcPr/>
                </a:tc>
                <a:extLst>
                  <a:ext uri="{0D108BD9-81ED-4DB2-BD59-A6C34878D82A}">
                    <a16:rowId xmlns:a16="http://schemas.microsoft.com/office/drawing/2014/main" val="10005"/>
                  </a:ext>
                </a:extLst>
              </a:tr>
              <a:tr h="370840">
                <a:tc>
                  <a:txBody>
                    <a:bodyPr/>
                    <a:lstStyle/>
                    <a:p>
                      <a:r>
                        <a:rPr lang="en-US" sz="1600" dirty="0" err="1" smtClean="0"/>
                        <a:t>Math.round</a:t>
                      </a:r>
                      <a:r>
                        <a:rPr lang="en-US" sz="1600" dirty="0" smtClean="0"/>
                        <a:t>(n)</a:t>
                      </a:r>
                      <a:endParaRPr lang="en-US" sz="1600" dirty="0"/>
                    </a:p>
                  </a:txBody>
                  <a:tcPr/>
                </a:tc>
                <a:extLst>
                  <a:ext uri="{0D108BD9-81ED-4DB2-BD59-A6C34878D82A}">
                    <a16:rowId xmlns:a16="http://schemas.microsoft.com/office/drawing/2014/main" val="10006"/>
                  </a:ext>
                </a:extLst>
              </a:tr>
              <a:tr h="370840">
                <a:tc>
                  <a:txBody>
                    <a:bodyPr/>
                    <a:lstStyle/>
                    <a:p>
                      <a:r>
                        <a:rPr lang="en-US" sz="1600" dirty="0" err="1" smtClean="0"/>
                        <a:t>Math.abs</a:t>
                      </a:r>
                      <a:r>
                        <a:rPr lang="en-US" sz="1600" dirty="0" smtClean="0"/>
                        <a:t>(n)</a:t>
                      </a:r>
                      <a:endParaRPr lang="en-US" sz="16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938658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7788" y="501133"/>
            <a:ext cx="10191843" cy="584775"/>
          </a:xfrm>
          <a:prstGeom prst="rect">
            <a:avLst/>
          </a:prstGeom>
        </p:spPr>
        <p:txBody>
          <a:bodyPr wrap="square">
            <a:spAutoFit/>
          </a:bodyPr>
          <a:lstStyle/>
          <a:p>
            <a:r>
              <a:rPr lang="en-US" sz="3200" b="1" dirty="0">
                <a:solidFill>
                  <a:schemeClr val="bg2">
                    <a:lumMod val="10000"/>
                  </a:schemeClr>
                </a:solidFill>
                <a:latin typeface="+mj-lt"/>
              </a:rPr>
              <a:t> </a:t>
            </a:r>
            <a:r>
              <a:rPr lang="en-US" sz="3200" b="1" dirty="0" smtClean="0">
                <a:solidFill>
                  <a:schemeClr val="bg2">
                    <a:lumMod val="10000"/>
                  </a:schemeClr>
                </a:solidFill>
                <a:latin typeface="+mj-lt"/>
              </a:rPr>
              <a:t>Browser Objects</a:t>
            </a:r>
            <a:endParaRPr lang="en-US" sz="3200" b="1" dirty="0">
              <a:latin typeface="+mj-lt"/>
            </a:endParaRPr>
          </a:p>
        </p:txBody>
      </p:sp>
      <p:sp>
        <p:nvSpPr>
          <p:cNvPr id="2" name="Rectangle 1"/>
          <p:cNvSpPr/>
          <p:nvPr/>
        </p:nvSpPr>
        <p:spPr>
          <a:xfrm>
            <a:off x="568271" y="1333881"/>
            <a:ext cx="10776489" cy="4462760"/>
          </a:xfrm>
          <a:prstGeom prst="rect">
            <a:avLst/>
          </a:prstGeom>
        </p:spPr>
        <p:txBody>
          <a:bodyPr wrap="square">
            <a:spAutoFit/>
          </a:bodyPr>
          <a:lstStyle/>
          <a:p>
            <a:pPr marL="457200" indent="-457200">
              <a:lnSpc>
                <a:spcPct val="200000"/>
              </a:lnSpc>
              <a:buClr>
                <a:srgbClr val="0066A1"/>
              </a:buClr>
              <a:buFont typeface="Lucida Sans Unicode" panose="020B0602030504020204" pitchFamily="34" charset="0"/>
              <a:buChar char="▶"/>
            </a:pPr>
            <a:r>
              <a:rPr lang="en-US" sz="1600" dirty="0" smtClean="0"/>
              <a:t>Window</a:t>
            </a:r>
          </a:p>
          <a:p>
            <a:pPr marL="914400" lvl="1" indent="-457200">
              <a:lnSpc>
                <a:spcPct val="200000"/>
              </a:lnSpc>
              <a:buClr>
                <a:srgbClr val="0066A1"/>
              </a:buClr>
              <a:buFont typeface="Wingdings" panose="05000000000000000000" pitchFamily="2" charset="2"/>
              <a:buChar char="§"/>
            </a:pPr>
            <a:r>
              <a:rPr lang="en-US" sz="1600" dirty="0" smtClean="0"/>
              <a:t>Represents window in a browser. Automatically created by browser.</a:t>
            </a:r>
          </a:p>
          <a:p>
            <a:pPr marL="457200" indent="-457200">
              <a:lnSpc>
                <a:spcPct val="200000"/>
              </a:lnSpc>
              <a:buClr>
                <a:srgbClr val="0066A1"/>
              </a:buClr>
              <a:buFont typeface="Lucida Sans Unicode" panose="020B0602030504020204" pitchFamily="34" charset="0"/>
              <a:buChar char="▶"/>
            </a:pPr>
            <a:r>
              <a:rPr lang="en-US" sz="1600" dirty="0" smtClean="0"/>
              <a:t>History</a:t>
            </a:r>
          </a:p>
          <a:p>
            <a:pPr marL="914400" lvl="1" indent="-457200">
              <a:lnSpc>
                <a:spcPct val="200000"/>
              </a:lnSpc>
              <a:buClr>
                <a:srgbClr val="0066A1"/>
              </a:buClr>
              <a:buFont typeface="Wingdings" panose="05000000000000000000" pitchFamily="2" charset="2"/>
              <a:buChar char="§"/>
            </a:pPr>
            <a:r>
              <a:rPr lang="en-US" sz="1600" dirty="0" smtClean="0"/>
              <a:t>Represents </a:t>
            </a:r>
            <a:r>
              <a:rPr lang="en-US" sz="1600" dirty="0"/>
              <a:t>an array of URLs visited by the user.</a:t>
            </a:r>
            <a:endParaRPr lang="en-US" sz="1600" dirty="0" smtClean="0"/>
          </a:p>
          <a:p>
            <a:pPr marL="457200" indent="-457200">
              <a:lnSpc>
                <a:spcPct val="200000"/>
              </a:lnSpc>
              <a:buClr>
                <a:srgbClr val="0066A1"/>
              </a:buClr>
              <a:buFont typeface="Lucida Sans Unicode" panose="020B0602030504020204" pitchFamily="34" charset="0"/>
              <a:buChar char="▶"/>
            </a:pPr>
            <a:r>
              <a:rPr lang="en-US" sz="1600" dirty="0" smtClean="0"/>
              <a:t>Navigator</a:t>
            </a:r>
          </a:p>
          <a:p>
            <a:pPr marL="914400" lvl="1" indent="-457200">
              <a:lnSpc>
                <a:spcPct val="200000"/>
              </a:lnSpc>
              <a:buClr>
                <a:srgbClr val="0066A1"/>
              </a:buClr>
              <a:buFont typeface="Wingdings" panose="05000000000000000000" pitchFamily="2" charset="2"/>
              <a:buChar char="§"/>
            </a:pPr>
            <a:r>
              <a:rPr lang="en-US" sz="1600" dirty="0" smtClean="0"/>
              <a:t>Used </a:t>
            </a:r>
            <a:r>
              <a:rPr lang="en-US" sz="1600" dirty="0"/>
              <a:t>for browser detection.	</a:t>
            </a:r>
            <a:endParaRPr lang="en-US" sz="1600" dirty="0" smtClean="0"/>
          </a:p>
          <a:p>
            <a:pPr marL="457200" indent="-457200">
              <a:lnSpc>
                <a:spcPct val="200000"/>
              </a:lnSpc>
              <a:buClr>
                <a:srgbClr val="0066A1"/>
              </a:buClr>
              <a:buFont typeface="Lucida Sans Unicode" panose="020B0602030504020204" pitchFamily="34" charset="0"/>
              <a:buChar char="▶"/>
            </a:pPr>
            <a:r>
              <a:rPr lang="en-US" sz="1600" dirty="0" smtClean="0"/>
              <a:t>Screen</a:t>
            </a:r>
          </a:p>
          <a:p>
            <a:pPr marL="914400" lvl="1" indent="-457200">
              <a:lnSpc>
                <a:spcPct val="200000"/>
              </a:lnSpc>
              <a:buClr>
                <a:srgbClr val="0066A1"/>
              </a:buClr>
              <a:buFont typeface="Wingdings" panose="05000000000000000000" pitchFamily="2" charset="2"/>
              <a:buChar char="§"/>
            </a:pPr>
            <a:r>
              <a:rPr lang="en-US" sz="1600" dirty="0" smtClean="0"/>
              <a:t>Used to get information of browser screen</a:t>
            </a:r>
          </a:p>
          <a:p>
            <a:pPr marL="742950" lvl="1" indent="-285750">
              <a:lnSpc>
                <a:spcPct val="200000"/>
              </a:lnSpc>
              <a:buClr>
                <a:srgbClr val="0066A1"/>
              </a:buClr>
              <a:buFont typeface="Lucida Sans Unicode" panose="020B0602030504020204" pitchFamily="34" charset="0"/>
              <a:buChar char="▶"/>
            </a:pPr>
            <a:endParaRPr lang="en-US" sz="1400" dirty="0" smtClean="0"/>
          </a:p>
        </p:txBody>
      </p:sp>
    </p:spTree>
    <p:extLst>
      <p:ext uri="{BB962C8B-B14F-4D97-AF65-F5344CB8AC3E}">
        <p14:creationId xmlns:p14="http://schemas.microsoft.com/office/powerpoint/2010/main" val="608552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06277" y="485635"/>
            <a:ext cx="10191843" cy="584775"/>
          </a:xfrm>
          <a:prstGeom prst="rect">
            <a:avLst/>
          </a:prstGeom>
        </p:spPr>
        <p:txBody>
          <a:bodyPr wrap="square">
            <a:spAutoFit/>
          </a:bodyPr>
          <a:lstStyle/>
          <a:p>
            <a:r>
              <a:rPr lang="en-US" sz="3200" b="1" dirty="0">
                <a:solidFill>
                  <a:schemeClr val="bg2">
                    <a:lumMod val="10000"/>
                  </a:schemeClr>
                </a:solidFill>
                <a:latin typeface="+mj-lt"/>
              </a:rPr>
              <a:t> </a:t>
            </a:r>
            <a:r>
              <a:rPr lang="en-US" sz="3200" b="1" dirty="0" smtClean="0">
                <a:solidFill>
                  <a:schemeClr val="bg2">
                    <a:lumMod val="10000"/>
                  </a:schemeClr>
                </a:solidFill>
                <a:latin typeface="+mj-lt"/>
              </a:rPr>
              <a:t>Regular Expressions</a:t>
            </a:r>
            <a:endParaRPr lang="en-US" sz="3200" b="1" dirty="0">
              <a:latin typeface="+mj-lt"/>
            </a:endParaRPr>
          </a:p>
        </p:txBody>
      </p:sp>
      <p:sp>
        <p:nvSpPr>
          <p:cNvPr id="2" name="Rectangle 1"/>
          <p:cNvSpPr/>
          <p:nvPr/>
        </p:nvSpPr>
        <p:spPr>
          <a:xfrm>
            <a:off x="733585" y="1333881"/>
            <a:ext cx="11272435" cy="1077218"/>
          </a:xfrm>
          <a:prstGeom prst="rect">
            <a:avLst/>
          </a:prstGeom>
        </p:spPr>
        <p:txBody>
          <a:bodyPr wrap="square">
            <a:spAutoFit/>
          </a:bodyPr>
          <a:lstStyle/>
          <a:p>
            <a:pPr marL="457200" indent="-457200" algn="just">
              <a:buClr>
                <a:srgbClr val="0066A1"/>
              </a:buClr>
              <a:buFont typeface="Lucida Sans Unicode" panose="020B0602030504020204" pitchFamily="34" charset="0"/>
              <a:buChar char="▶"/>
            </a:pPr>
            <a:r>
              <a:rPr lang="en-US" sz="1600" dirty="0"/>
              <a:t>A regular expression is an object that describes a pattern of characters. Used to perform pattern-matching and "search-and-replace" functions on text</a:t>
            </a:r>
            <a:r>
              <a:rPr lang="en-US" sz="1600" dirty="0" smtClean="0"/>
              <a:t>.</a:t>
            </a:r>
          </a:p>
          <a:p>
            <a:pPr marL="457200" indent="-457200" algn="just">
              <a:buClr>
                <a:srgbClr val="0066A1"/>
              </a:buClr>
              <a:buFont typeface="Lucida Sans Unicode" panose="020B0602030504020204" pitchFamily="34" charset="0"/>
              <a:buChar char="▶"/>
            </a:pPr>
            <a:endParaRPr lang="en-US" sz="1600" dirty="0"/>
          </a:p>
          <a:p>
            <a:pPr marL="457200" indent="-457200" algn="just">
              <a:buClr>
                <a:srgbClr val="0066A1"/>
              </a:buClr>
              <a:buFont typeface="Lucida Sans Unicode" panose="020B0602030504020204" pitchFamily="34" charset="0"/>
              <a:buChar char="▶"/>
            </a:pPr>
            <a:r>
              <a:rPr lang="en-US" sz="1600" dirty="0" smtClean="0"/>
              <a:t>Methods used in regular expressions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99534940"/>
              </p:ext>
            </p:extLst>
          </p:nvPr>
        </p:nvGraphicFramePr>
        <p:xfrm>
          <a:off x="960894" y="2481954"/>
          <a:ext cx="10817816" cy="3566160"/>
        </p:xfrm>
        <a:graphic>
          <a:graphicData uri="http://schemas.openxmlformats.org/drawingml/2006/table">
            <a:tbl>
              <a:tblPr firstRow="1" bandRow="1">
                <a:tableStyleId>{5C22544A-7EE6-4342-B048-85BDC9FD1C3A}</a:tableStyleId>
              </a:tblPr>
              <a:tblGrid>
                <a:gridCol w="1456840">
                  <a:extLst>
                    <a:ext uri="{9D8B030D-6E8A-4147-A177-3AD203B41FA5}">
                      <a16:colId xmlns:a16="http://schemas.microsoft.com/office/drawing/2014/main" val="20000"/>
                    </a:ext>
                  </a:extLst>
                </a:gridCol>
                <a:gridCol w="9360976">
                  <a:extLst>
                    <a:ext uri="{9D8B030D-6E8A-4147-A177-3AD203B41FA5}">
                      <a16:colId xmlns:a16="http://schemas.microsoft.com/office/drawing/2014/main" val="20001"/>
                    </a:ext>
                  </a:extLst>
                </a:gridCol>
              </a:tblGrid>
              <a:tr h="327786">
                <a:tc>
                  <a:txBody>
                    <a:bodyPr/>
                    <a:lstStyle/>
                    <a:p>
                      <a:pPr algn="ctr"/>
                      <a:r>
                        <a:rPr lang="en-US" sz="1600" dirty="0" smtClean="0"/>
                        <a:t>Method</a:t>
                      </a:r>
                      <a:endParaRPr lang="en-US" sz="1600" dirty="0"/>
                    </a:p>
                  </a:txBody>
                  <a:tcPr/>
                </a:tc>
                <a:tc>
                  <a:txBody>
                    <a:bodyPr/>
                    <a:lstStyle/>
                    <a:p>
                      <a:pPr algn="ctr"/>
                      <a:r>
                        <a:rPr lang="en-US" sz="1600" dirty="0" smtClean="0"/>
                        <a:t>Description</a:t>
                      </a:r>
                      <a:endParaRPr lang="en-US" sz="1600" dirty="0"/>
                    </a:p>
                  </a:txBody>
                  <a:tcPr/>
                </a:tc>
                <a:extLst>
                  <a:ext uri="{0D108BD9-81ED-4DB2-BD59-A6C34878D82A}">
                    <a16:rowId xmlns:a16="http://schemas.microsoft.com/office/drawing/2014/main" val="10000"/>
                  </a:ext>
                </a:extLst>
              </a:tr>
              <a:tr h="573626">
                <a:tc>
                  <a:txBody>
                    <a:bodyPr/>
                    <a:lstStyle/>
                    <a:p>
                      <a:r>
                        <a:rPr lang="en-US" sz="1600" dirty="0" smtClean="0"/>
                        <a:t>exec</a:t>
                      </a:r>
                      <a:endParaRPr lang="en-US" sz="1600" dirty="0"/>
                    </a:p>
                  </a:txBody>
                  <a:tcPr/>
                </a:tc>
                <a:tc>
                  <a:txBody>
                    <a:bodyPr/>
                    <a:lstStyle/>
                    <a:p>
                      <a:r>
                        <a:rPr lang="en-US" sz="1600" dirty="0" smtClean="0"/>
                        <a:t>A RegExp method that executes a search for a match in a string. It returns an array of information or null on a mismatch.</a:t>
                      </a:r>
                      <a:endParaRPr lang="en-US" sz="1600" dirty="0"/>
                    </a:p>
                  </a:txBody>
                  <a:tcPr/>
                </a:tc>
                <a:extLst>
                  <a:ext uri="{0D108BD9-81ED-4DB2-BD59-A6C34878D82A}">
                    <a16:rowId xmlns:a16="http://schemas.microsoft.com/office/drawing/2014/main" val="10001"/>
                  </a:ext>
                </a:extLst>
              </a:tr>
              <a:tr h="332339">
                <a:tc>
                  <a:txBody>
                    <a:bodyPr/>
                    <a:lstStyle/>
                    <a:p>
                      <a:r>
                        <a:rPr lang="en-US" sz="1600" dirty="0" smtClean="0"/>
                        <a:t>test</a:t>
                      </a:r>
                      <a:endParaRPr lang="en-US" sz="1600" dirty="0"/>
                    </a:p>
                  </a:txBody>
                  <a:tcPr/>
                </a:tc>
                <a:tc>
                  <a:txBody>
                    <a:bodyPr/>
                    <a:lstStyle/>
                    <a:p>
                      <a:r>
                        <a:rPr lang="en-US" sz="1600" dirty="0" smtClean="0"/>
                        <a:t>A RegExp method that tests for a match in a string. It returns true or false.</a:t>
                      </a:r>
                      <a:endParaRPr lang="en-US" sz="1600" dirty="0"/>
                    </a:p>
                  </a:txBody>
                  <a:tcPr/>
                </a:tc>
                <a:extLst>
                  <a:ext uri="{0D108BD9-81ED-4DB2-BD59-A6C34878D82A}">
                    <a16:rowId xmlns:a16="http://schemas.microsoft.com/office/drawing/2014/main" val="10002"/>
                  </a:ext>
                </a:extLst>
              </a:tr>
              <a:tr h="573626">
                <a:tc>
                  <a:txBody>
                    <a:bodyPr/>
                    <a:lstStyle/>
                    <a:p>
                      <a:r>
                        <a:rPr lang="en-US" sz="1600" dirty="0" smtClean="0"/>
                        <a:t>match</a:t>
                      </a:r>
                      <a:endParaRPr lang="en-US" sz="1600" dirty="0"/>
                    </a:p>
                  </a:txBody>
                  <a:tcPr/>
                </a:tc>
                <a:tc>
                  <a:txBody>
                    <a:bodyPr/>
                    <a:lstStyle/>
                    <a:p>
                      <a:r>
                        <a:rPr lang="en-US" sz="1600" dirty="0" smtClean="0"/>
                        <a:t>A String method that executes a search for a match in a string. It returns an array of information or null on a mismatch.</a:t>
                      </a:r>
                      <a:endParaRPr lang="en-US" sz="1600" dirty="0"/>
                    </a:p>
                  </a:txBody>
                  <a:tcPr/>
                </a:tc>
                <a:extLst>
                  <a:ext uri="{0D108BD9-81ED-4DB2-BD59-A6C34878D82A}">
                    <a16:rowId xmlns:a16="http://schemas.microsoft.com/office/drawing/2014/main" val="10003"/>
                  </a:ext>
                </a:extLst>
              </a:tr>
              <a:tr h="573626">
                <a:tc>
                  <a:txBody>
                    <a:bodyPr/>
                    <a:lstStyle/>
                    <a:p>
                      <a:r>
                        <a:rPr lang="en-US" sz="1600" dirty="0" smtClean="0"/>
                        <a:t>search</a:t>
                      </a:r>
                      <a:endParaRPr lang="en-US" sz="1600" dirty="0"/>
                    </a:p>
                  </a:txBody>
                  <a:tcPr/>
                </a:tc>
                <a:tc>
                  <a:txBody>
                    <a:bodyPr/>
                    <a:lstStyle/>
                    <a:p>
                      <a:r>
                        <a:rPr lang="en-US" sz="1600" dirty="0" smtClean="0"/>
                        <a:t>A String method that tests for a match in a string. It returns the index of the match, or -1 if the search fails.</a:t>
                      </a:r>
                      <a:endParaRPr lang="en-US" sz="1600" dirty="0"/>
                    </a:p>
                  </a:txBody>
                  <a:tcPr/>
                </a:tc>
                <a:extLst>
                  <a:ext uri="{0D108BD9-81ED-4DB2-BD59-A6C34878D82A}">
                    <a16:rowId xmlns:a16="http://schemas.microsoft.com/office/drawing/2014/main" val="10004"/>
                  </a:ext>
                </a:extLst>
              </a:tr>
              <a:tr h="573626">
                <a:tc>
                  <a:txBody>
                    <a:bodyPr/>
                    <a:lstStyle/>
                    <a:p>
                      <a:r>
                        <a:rPr lang="en-US" sz="1600" dirty="0" smtClean="0"/>
                        <a:t>replace</a:t>
                      </a:r>
                      <a:endParaRPr lang="en-US" sz="1600" dirty="0"/>
                    </a:p>
                  </a:txBody>
                  <a:tcPr/>
                </a:tc>
                <a:tc>
                  <a:txBody>
                    <a:bodyPr/>
                    <a:lstStyle/>
                    <a:p>
                      <a:r>
                        <a:rPr lang="en-US" sz="1600" dirty="0" smtClean="0"/>
                        <a:t>A String method that executes a search for a match in a string, and replaces the matched substring with a replacement substring.</a:t>
                      </a:r>
                      <a:endParaRPr lang="en-US" sz="1600" dirty="0"/>
                    </a:p>
                  </a:txBody>
                  <a:tcPr/>
                </a:tc>
                <a:extLst>
                  <a:ext uri="{0D108BD9-81ED-4DB2-BD59-A6C34878D82A}">
                    <a16:rowId xmlns:a16="http://schemas.microsoft.com/office/drawing/2014/main" val="10005"/>
                  </a:ext>
                </a:extLst>
              </a:tr>
              <a:tr h="573626">
                <a:tc>
                  <a:txBody>
                    <a:bodyPr/>
                    <a:lstStyle/>
                    <a:p>
                      <a:r>
                        <a:rPr lang="en-US" sz="1600" dirty="0" smtClean="0"/>
                        <a:t>split</a:t>
                      </a:r>
                      <a:endParaRPr lang="en-US" sz="1600" dirty="0"/>
                    </a:p>
                  </a:txBody>
                  <a:tcPr/>
                </a:tc>
                <a:tc>
                  <a:txBody>
                    <a:bodyPr/>
                    <a:lstStyle/>
                    <a:p>
                      <a:r>
                        <a:rPr lang="en-US" sz="1600" dirty="0" smtClean="0"/>
                        <a:t>A String method that uses a regular expression or a fixed string to break a string into an array of substrings.</a:t>
                      </a:r>
                      <a:endParaRPr lang="en-US" sz="16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544837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2772" y="160170"/>
            <a:ext cx="10191843" cy="584775"/>
          </a:xfrm>
          <a:prstGeom prst="rect">
            <a:avLst/>
          </a:prstGeom>
        </p:spPr>
        <p:txBody>
          <a:bodyPr wrap="square">
            <a:spAutoFit/>
          </a:bodyPr>
          <a:lstStyle/>
          <a:p>
            <a:r>
              <a:rPr lang="en-US" sz="3200" b="1" dirty="0">
                <a:solidFill>
                  <a:schemeClr val="bg2">
                    <a:lumMod val="10000"/>
                  </a:schemeClr>
                </a:solidFill>
                <a:latin typeface="Calibri" panose="020F0502020204030204" pitchFamily="34" charset="0"/>
              </a:rPr>
              <a:t> </a:t>
            </a:r>
            <a:r>
              <a:rPr lang="en-US" sz="3200" b="1" dirty="0" smtClean="0">
                <a:solidFill>
                  <a:schemeClr val="bg2">
                    <a:lumMod val="10000"/>
                  </a:schemeClr>
                </a:solidFill>
                <a:latin typeface="Calibri" panose="020F0502020204030204" pitchFamily="34" charset="0"/>
              </a:rPr>
              <a:t>Regular Expressions cont.…. </a:t>
            </a:r>
            <a:endParaRPr lang="en-US" sz="3200" b="1" dirty="0">
              <a:latin typeface="Calibri" panose="020F0502020204030204" pitchFamily="34" charset="0"/>
            </a:endParaRPr>
          </a:p>
        </p:txBody>
      </p:sp>
      <p:sp>
        <p:nvSpPr>
          <p:cNvPr id="5" name="Rectangle 4"/>
          <p:cNvSpPr/>
          <p:nvPr/>
        </p:nvSpPr>
        <p:spPr>
          <a:xfrm>
            <a:off x="552771" y="1322017"/>
            <a:ext cx="10776489" cy="338554"/>
          </a:xfrm>
          <a:prstGeom prst="rect">
            <a:avLst/>
          </a:prstGeom>
        </p:spPr>
        <p:txBody>
          <a:bodyPr wrap="square">
            <a:spAutoFit/>
          </a:bodyPr>
          <a:lstStyle/>
          <a:p>
            <a:pPr algn="just"/>
            <a:r>
              <a:rPr lang="en-US" sz="1600" b="1" dirty="0"/>
              <a:t>Modifiers: </a:t>
            </a:r>
            <a:r>
              <a:rPr lang="en-US" sz="1600" dirty="0"/>
              <a:t>Modifiers are used to perform case-insensitive and global </a:t>
            </a:r>
            <a:r>
              <a:rPr lang="en-US" sz="1600" dirty="0" smtClean="0"/>
              <a:t>searches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306860172"/>
              </p:ext>
            </p:extLst>
          </p:nvPr>
        </p:nvGraphicFramePr>
        <p:xfrm>
          <a:off x="588935" y="1703052"/>
          <a:ext cx="9887919" cy="1406213"/>
        </p:xfrm>
        <a:graphic>
          <a:graphicData uri="http://schemas.openxmlformats.org/drawingml/2006/table">
            <a:tbl>
              <a:tblPr firstRow="1" bandRow="1">
                <a:tableStyleId>{5C22544A-7EE6-4342-B048-85BDC9FD1C3A}</a:tableStyleId>
              </a:tblPr>
              <a:tblGrid>
                <a:gridCol w="1331610">
                  <a:extLst>
                    <a:ext uri="{9D8B030D-6E8A-4147-A177-3AD203B41FA5}">
                      <a16:colId xmlns:a16="http://schemas.microsoft.com/office/drawing/2014/main" val="20000"/>
                    </a:ext>
                  </a:extLst>
                </a:gridCol>
                <a:gridCol w="8556309">
                  <a:extLst>
                    <a:ext uri="{9D8B030D-6E8A-4147-A177-3AD203B41FA5}">
                      <a16:colId xmlns:a16="http://schemas.microsoft.com/office/drawing/2014/main" val="20001"/>
                    </a:ext>
                  </a:extLst>
                </a:gridCol>
              </a:tblGrid>
              <a:tr h="281036">
                <a:tc>
                  <a:txBody>
                    <a:bodyPr/>
                    <a:lstStyle/>
                    <a:p>
                      <a:pPr algn="ctr"/>
                      <a:r>
                        <a:rPr lang="en-US" sz="1400" dirty="0" smtClean="0"/>
                        <a:t>Modifier</a:t>
                      </a:r>
                      <a:endParaRPr lang="en-US" sz="1400" dirty="0"/>
                    </a:p>
                  </a:txBody>
                  <a:tcPr/>
                </a:tc>
                <a:tc>
                  <a:txBody>
                    <a:bodyPr/>
                    <a:lstStyle/>
                    <a:p>
                      <a:pPr algn="ctr"/>
                      <a:r>
                        <a:rPr lang="en-US" sz="1400" dirty="0" smtClean="0"/>
                        <a:t>Description</a:t>
                      </a:r>
                      <a:endParaRPr lang="en-US" sz="1400" dirty="0"/>
                    </a:p>
                  </a:txBody>
                  <a:tcPr/>
                </a:tc>
                <a:extLst>
                  <a:ext uri="{0D108BD9-81ED-4DB2-BD59-A6C34878D82A}">
                    <a16:rowId xmlns:a16="http://schemas.microsoft.com/office/drawing/2014/main" val="10000"/>
                  </a:ext>
                </a:extLst>
              </a:tr>
              <a:tr h="261328">
                <a:tc>
                  <a:txBody>
                    <a:bodyPr/>
                    <a:lstStyle/>
                    <a:p>
                      <a:r>
                        <a:rPr lang="en-US" sz="1400" dirty="0" smtClean="0"/>
                        <a:t>i</a:t>
                      </a:r>
                      <a:endParaRPr lang="en-US" sz="1400" dirty="0"/>
                    </a:p>
                  </a:txBody>
                  <a:tcPr/>
                </a:tc>
                <a:tc>
                  <a:txBody>
                    <a:bodyPr/>
                    <a:lstStyle/>
                    <a:p>
                      <a:r>
                        <a:rPr lang="en-US" sz="1400" dirty="0" smtClean="0"/>
                        <a:t>Perform case-insensitive matching</a:t>
                      </a:r>
                      <a:endParaRPr lang="en-US" sz="1400" dirty="0"/>
                    </a:p>
                  </a:txBody>
                  <a:tcPr/>
                </a:tc>
                <a:extLst>
                  <a:ext uri="{0D108BD9-81ED-4DB2-BD59-A6C34878D82A}">
                    <a16:rowId xmlns:a16="http://schemas.microsoft.com/office/drawing/2014/main" val="10001"/>
                  </a:ext>
                </a:extLst>
              </a:tr>
              <a:tr h="284940">
                <a:tc>
                  <a:txBody>
                    <a:bodyPr/>
                    <a:lstStyle/>
                    <a:p>
                      <a:r>
                        <a:rPr lang="en-US" sz="1400" dirty="0" smtClean="0"/>
                        <a:t>g</a:t>
                      </a:r>
                      <a:endParaRPr lang="en-US" sz="1400" dirty="0"/>
                    </a:p>
                  </a:txBody>
                  <a:tcPr/>
                </a:tc>
                <a:tc>
                  <a:txBody>
                    <a:bodyPr/>
                    <a:lstStyle/>
                    <a:p>
                      <a:r>
                        <a:rPr lang="en-US" sz="1400" dirty="0" smtClean="0"/>
                        <a:t>Perform a global match (find all matches rather than stopping after the first match)</a:t>
                      </a:r>
                      <a:endParaRPr lang="en-US" sz="1400" dirty="0"/>
                    </a:p>
                  </a:txBody>
                  <a:tcPr/>
                </a:tc>
                <a:extLst>
                  <a:ext uri="{0D108BD9-81ED-4DB2-BD59-A6C34878D82A}">
                    <a16:rowId xmlns:a16="http://schemas.microsoft.com/office/drawing/2014/main" val="10002"/>
                  </a:ext>
                </a:extLst>
              </a:tr>
              <a:tr h="491813">
                <a:tc>
                  <a:txBody>
                    <a:bodyPr/>
                    <a:lstStyle/>
                    <a:p>
                      <a:r>
                        <a:rPr lang="en-US" sz="1400" dirty="0" smtClean="0"/>
                        <a:t>m</a:t>
                      </a:r>
                      <a:endParaRPr lang="en-US" sz="1400" dirty="0"/>
                    </a:p>
                  </a:txBody>
                  <a:tcPr/>
                </a:tc>
                <a:tc>
                  <a:txBody>
                    <a:bodyPr/>
                    <a:lstStyle/>
                    <a:p>
                      <a:r>
                        <a:rPr lang="en-US" sz="1400" dirty="0" smtClean="0"/>
                        <a:t>Perform multiline matching</a:t>
                      </a:r>
                      <a:endParaRPr lang="en-US" sz="1400" dirty="0"/>
                    </a:p>
                  </a:txBody>
                  <a:tcPr/>
                </a:tc>
                <a:extLst>
                  <a:ext uri="{0D108BD9-81ED-4DB2-BD59-A6C34878D82A}">
                    <a16:rowId xmlns:a16="http://schemas.microsoft.com/office/drawing/2014/main" val="10003"/>
                  </a:ext>
                </a:extLst>
              </a:tr>
            </a:tbl>
          </a:graphicData>
        </a:graphic>
      </p:graphicFrame>
      <p:sp>
        <p:nvSpPr>
          <p:cNvPr id="8" name="Rectangle 7"/>
          <p:cNvSpPr/>
          <p:nvPr/>
        </p:nvSpPr>
        <p:spPr>
          <a:xfrm>
            <a:off x="552772" y="3284085"/>
            <a:ext cx="10776489" cy="338554"/>
          </a:xfrm>
          <a:prstGeom prst="rect">
            <a:avLst/>
          </a:prstGeom>
        </p:spPr>
        <p:txBody>
          <a:bodyPr wrap="square">
            <a:spAutoFit/>
          </a:bodyPr>
          <a:lstStyle/>
          <a:p>
            <a:pPr algn="just"/>
            <a:r>
              <a:rPr lang="en-US" sz="1600" b="1" dirty="0" smtClean="0"/>
              <a:t>Brackets: </a:t>
            </a:r>
            <a:r>
              <a:rPr lang="en-US" sz="1600" dirty="0"/>
              <a:t>Brackets are used to find a range of </a:t>
            </a:r>
            <a:r>
              <a:rPr lang="en-US" sz="1600" dirty="0" smtClean="0"/>
              <a:t>characters</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573066679"/>
              </p:ext>
            </p:extLst>
          </p:nvPr>
        </p:nvGraphicFramePr>
        <p:xfrm>
          <a:off x="552771" y="3622639"/>
          <a:ext cx="9908585" cy="2328708"/>
        </p:xfrm>
        <a:graphic>
          <a:graphicData uri="http://schemas.openxmlformats.org/drawingml/2006/table">
            <a:tbl>
              <a:tblPr firstRow="1" bandRow="1">
                <a:tableStyleId>{5C22544A-7EE6-4342-B048-85BDC9FD1C3A}</a:tableStyleId>
              </a:tblPr>
              <a:tblGrid>
                <a:gridCol w="1308369">
                  <a:extLst>
                    <a:ext uri="{9D8B030D-6E8A-4147-A177-3AD203B41FA5}">
                      <a16:colId xmlns:a16="http://schemas.microsoft.com/office/drawing/2014/main" val="20000"/>
                    </a:ext>
                  </a:extLst>
                </a:gridCol>
                <a:gridCol w="8600216">
                  <a:extLst>
                    <a:ext uri="{9D8B030D-6E8A-4147-A177-3AD203B41FA5}">
                      <a16:colId xmlns:a16="http://schemas.microsoft.com/office/drawing/2014/main" val="20001"/>
                    </a:ext>
                  </a:extLst>
                </a:gridCol>
              </a:tblGrid>
              <a:tr h="343106">
                <a:tc>
                  <a:txBody>
                    <a:bodyPr/>
                    <a:lstStyle/>
                    <a:p>
                      <a:pPr algn="ctr"/>
                      <a:r>
                        <a:rPr lang="en-US" sz="1400" dirty="0" smtClean="0"/>
                        <a:t>Expression</a:t>
                      </a:r>
                      <a:endParaRPr lang="en-US" sz="1400" dirty="0"/>
                    </a:p>
                  </a:txBody>
                  <a:tcPr/>
                </a:tc>
                <a:tc>
                  <a:txBody>
                    <a:bodyPr/>
                    <a:lstStyle/>
                    <a:p>
                      <a:pPr algn="ctr"/>
                      <a:r>
                        <a:rPr lang="en-US" sz="1400" dirty="0" smtClean="0"/>
                        <a:t>Description</a:t>
                      </a:r>
                      <a:endParaRPr lang="en-US" sz="1400" dirty="0"/>
                    </a:p>
                  </a:txBody>
                  <a:tcPr/>
                </a:tc>
                <a:extLst>
                  <a:ext uri="{0D108BD9-81ED-4DB2-BD59-A6C34878D82A}">
                    <a16:rowId xmlns:a16="http://schemas.microsoft.com/office/drawing/2014/main" val="10000"/>
                  </a:ext>
                </a:extLst>
              </a:tr>
              <a:tr h="410624">
                <a:tc>
                  <a:txBody>
                    <a:bodyPr/>
                    <a:lstStyle/>
                    <a:p>
                      <a:r>
                        <a:rPr lang="en-US" sz="1400" dirty="0" smtClean="0"/>
                        <a:t>[abc]</a:t>
                      </a:r>
                      <a:endParaRPr lang="en-US" sz="1400" dirty="0"/>
                    </a:p>
                  </a:txBody>
                  <a:tcPr/>
                </a:tc>
                <a:tc>
                  <a:txBody>
                    <a:bodyPr/>
                    <a:lstStyle/>
                    <a:p>
                      <a:r>
                        <a:rPr lang="en-US" sz="1400" dirty="0" smtClean="0"/>
                        <a:t>Find any character between the brackets</a:t>
                      </a:r>
                      <a:endParaRPr lang="en-US" sz="1400" dirty="0"/>
                    </a:p>
                  </a:txBody>
                  <a:tcPr/>
                </a:tc>
                <a:extLst>
                  <a:ext uri="{0D108BD9-81ED-4DB2-BD59-A6C34878D82A}">
                    <a16:rowId xmlns:a16="http://schemas.microsoft.com/office/drawing/2014/main" val="10001"/>
                  </a:ext>
                </a:extLst>
              </a:tr>
              <a:tr h="343106">
                <a:tc>
                  <a:txBody>
                    <a:bodyPr/>
                    <a:lstStyle/>
                    <a:p>
                      <a:r>
                        <a:rPr lang="en-US" sz="1400" dirty="0" smtClean="0"/>
                        <a:t>[^abc]</a:t>
                      </a:r>
                      <a:endParaRPr lang="en-US" sz="1400" dirty="0"/>
                    </a:p>
                  </a:txBody>
                  <a:tcPr/>
                </a:tc>
                <a:tc>
                  <a:txBody>
                    <a:bodyPr/>
                    <a:lstStyle/>
                    <a:p>
                      <a:r>
                        <a:rPr lang="en-US" sz="1400" dirty="0" smtClean="0"/>
                        <a:t>Find any character NOT between the brackets</a:t>
                      </a:r>
                      <a:endParaRPr lang="en-US" sz="1400" dirty="0"/>
                    </a:p>
                  </a:txBody>
                  <a:tcPr/>
                </a:tc>
                <a:extLst>
                  <a:ext uri="{0D108BD9-81ED-4DB2-BD59-A6C34878D82A}">
                    <a16:rowId xmlns:a16="http://schemas.microsoft.com/office/drawing/2014/main" val="10002"/>
                  </a:ext>
                </a:extLst>
              </a:tr>
              <a:tr h="410624">
                <a:tc>
                  <a:txBody>
                    <a:bodyPr/>
                    <a:lstStyle/>
                    <a:p>
                      <a:r>
                        <a:rPr lang="en-US" sz="1400" dirty="0" smtClean="0"/>
                        <a:t>[0-9]</a:t>
                      </a:r>
                      <a:endParaRPr lang="en-US" sz="1400" dirty="0"/>
                    </a:p>
                  </a:txBody>
                  <a:tcPr/>
                </a:tc>
                <a:tc>
                  <a:txBody>
                    <a:bodyPr/>
                    <a:lstStyle/>
                    <a:p>
                      <a:r>
                        <a:rPr lang="en-US" sz="1400" dirty="0" smtClean="0"/>
                        <a:t>Find any character between the brackets (any digit)</a:t>
                      </a:r>
                      <a:endParaRPr lang="en-US" sz="1400" dirty="0"/>
                    </a:p>
                  </a:txBody>
                  <a:tcPr/>
                </a:tc>
                <a:extLst>
                  <a:ext uri="{0D108BD9-81ED-4DB2-BD59-A6C34878D82A}">
                    <a16:rowId xmlns:a16="http://schemas.microsoft.com/office/drawing/2014/main" val="10003"/>
                  </a:ext>
                </a:extLst>
              </a:tr>
              <a:tr h="410624">
                <a:tc>
                  <a:txBody>
                    <a:bodyPr/>
                    <a:lstStyle/>
                    <a:p>
                      <a:r>
                        <a:rPr lang="en-US" sz="1400" dirty="0" smtClean="0"/>
                        <a:t>[^0-9]</a:t>
                      </a:r>
                      <a:endParaRPr lang="en-US" sz="1400" dirty="0"/>
                    </a:p>
                  </a:txBody>
                  <a:tcPr/>
                </a:tc>
                <a:tc>
                  <a:txBody>
                    <a:bodyPr/>
                    <a:lstStyle/>
                    <a:p>
                      <a:r>
                        <a:rPr lang="en-US" sz="1400" smtClean="0"/>
                        <a:t>Find any character NOT between the brackets (any non-digit)</a:t>
                      </a:r>
                      <a:endParaRPr lang="en-US" sz="1400" dirty="0"/>
                    </a:p>
                  </a:txBody>
                  <a:tcPr/>
                </a:tc>
                <a:extLst>
                  <a:ext uri="{0D108BD9-81ED-4DB2-BD59-A6C34878D82A}">
                    <a16:rowId xmlns:a16="http://schemas.microsoft.com/office/drawing/2014/main" val="10004"/>
                  </a:ext>
                </a:extLst>
              </a:tr>
              <a:tr h="410624">
                <a:tc>
                  <a:txBody>
                    <a:bodyPr/>
                    <a:lstStyle/>
                    <a:p>
                      <a:r>
                        <a:rPr lang="en-US" sz="1400" dirty="0" smtClean="0"/>
                        <a:t>(x|y)</a:t>
                      </a:r>
                      <a:endParaRPr lang="en-US" sz="1400" dirty="0"/>
                    </a:p>
                  </a:txBody>
                  <a:tcPr/>
                </a:tc>
                <a:tc>
                  <a:txBody>
                    <a:bodyPr/>
                    <a:lstStyle/>
                    <a:p>
                      <a:r>
                        <a:rPr lang="en-US" sz="1400" dirty="0" smtClean="0"/>
                        <a:t>Find any of the alternatives specified</a:t>
                      </a:r>
                      <a:endParaRPr lang="en-US" sz="14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914609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298" y="547627"/>
            <a:ext cx="10191843" cy="584775"/>
          </a:xfrm>
          <a:prstGeom prst="rect">
            <a:avLst/>
          </a:prstGeom>
        </p:spPr>
        <p:txBody>
          <a:bodyPr wrap="square">
            <a:spAutoFit/>
          </a:bodyPr>
          <a:lstStyle/>
          <a:p>
            <a:r>
              <a:rPr lang="en-US" sz="3200" b="1" dirty="0">
                <a:solidFill>
                  <a:schemeClr val="bg2">
                    <a:lumMod val="10000"/>
                  </a:schemeClr>
                </a:solidFill>
                <a:latin typeface="+mj-lt"/>
              </a:rPr>
              <a:t> </a:t>
            </a:r>
            <a:r>
              <a:rPr lang="en-US" sz="3200" b="1" dirty="0" smtClean="0">
                <a:solidFill>
                  <a:schemeClr val="bg2">
                    <a:lumMod val="10000"/>
                  </a:schemeClr>
                </a:solidFill>
                <a:latin typeface="+mj-lt"/>
              </a:rPr>
              <a:t>Regular Expressions cont.…. </a:t>
            </a:r>
            <a:endParaRPr lang="en-US" sz="3200" b="1" dirty="0">
              <a:latin typeface="+mj-lt"/>
            </a:endParaRPr>
          </a:p>
        </p:txBody>
      </p:sp>
      <p:sp>
        <p:nvSpPr>
          <p:cNvPr id="5" name="Rectangle 4"/>
          <p:cNvSpPr/>
          <p:nvPr/>
        </p:nvSpPr>
        <p:spPr>
          <a:xfrm>
            <a:off x="552772" y="1318383"/>
            <a:ext cx="10776489" cy="338554"/>
          </a:xfrm>
          <a:prstGeom prst="rect">
            <a:avLst/>
          </a:prstGeom>
        </p:spPr>
        <p:txBody>
          <a:bodyPr wrap="square">
            <a:spAutoFit/>
          </a:bodyPr>
          <a:lstStyle/>
          <a:p>
            <a:pPr algn="just"/>
            <a:r>
              <a:rPr lang="en-US" sz="1600" b="1" dirty="0" smtClean="0"/>
              <a:t>Quantifiers: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712513444"/>
              </p:ext>
            </p:extLst>
          </p:nvPr>
        </p:nvGraphicFramePr>
        <p:xfrm>
          <a:off x="661260" y="1922760"/>
          <a:ext cx="9372184" cy="4058184"/>
        </p:xfrm>
        <a:graphic>
          <a:graphicData uri="http://schemas.openxmlformats.org/drawingml/2006/table">
            <a:tbl>
              <a:tblPr firstRow="1" bandRow="1">
                <a:tableStyleId>{5C22544A-7EE6-4342-B048-85BDC9FD1C3A}</a:tableStyleId>
              </a:tblPr>
              <a:tblGrid>
                <a:gridCol w="1262156">
                  <a:extLst>
                    <a:ext uri="{9D8B030D-6E8A-4147-A177-3AD203B41FA5}">
                      <a16:colId xmlns:a16="http://schemas.microsoft.com/office/drawing/2014/main" val="20000"/>
                    </a:ext>
                  </a:extLst>
                </a:gridCol>
                <a:gridCol w="8110028">
                  <a:extLst>
                    <a:ext uri="{9D8B030D-6E8A-4147-A177-3AD203B41FA5}">
                      <a16:colId xmlns:a16="http://schemas.microsoft.com/office/drawing/2014/main" val="20001"/>
                    </a:ext>
                  </a:extLst>
                </a:gridCol>
              </a:tblGrid>
              <a:tr h="297752">
                <a:tc>
                  <a:txBody>
                    <a:bodyPr/>
                    <a:lstStyle/>
                    <a:p>
                      <a:pPr algn="ctr"/>
                      <a:r>
                        <a:rPr lang="en-US" sz="1400" dirty="0" smtClean="0"/>
                        <a:t>Quantifier</a:t>
                      </a:r>
                      <a:endParaRPr lang="en-US" sz="1400" dirty="0"/>
                    </a:p>
                  </a:txBody>
                  <a:tcPr/>
                </a:tc>
                <a:tc>
                  <a:txBody>
                    <a:bodyPr/>
                    <a:lstStyle/>
                    <a:p>
                      <a:pPr algn="ctr"/>
                      <a:r>
                        <a:rPr lang="en-US" sz="1400" dirty="0" smtClean="0"/>
                        <a:t>Description</a:t>
                      </a:r>
                      <a:endParaRPr lang="en-US" sz="1400" dirty="0"/>
                    </a:p>
                  </a:txBody>
                  <a:tcPr/>
                </a:tc>
                <a:extLst>
                  <a:ext uri="{0D108BD9-81ED-4DB2-BD59-A6C34878D82A}">
                    <a16:rowId xmlns:a16="http://schemas.microsoft.com/office/drawing/2014/main" val="10000"/>
                  </a:ext>
                </a:extLst>
              </a:tr>
              <a:tr h="383176">
                <a:tc>
                  <a:txBody>
                    <a:bodyPr/>
                    <a:lstStyle/>
                    <a:p>
                      <a:r>
                        <a:rPr lang="en-US" sz="1400" dirty="0" smtClean="0"/>
                        <a:t>n+</a:t>
                      </a:r>
                      <a:endParaRPr lang="en-US" sz="1400" dirty="0"/>
                    </a:p>
                  </a:txBody>
                  <a:tcPr/>
                </a:tc>
                <a:tc>
                  <a:txBody>
                    <a:bodyPr/>
                    <a:lstStyle/>
                    <a:p>
                      <a:r>
                        <a:rPr lang="en-US" sz="1400" dirty="0" smtClean="0"/>
                        <a:t>Matches any string that contains at least one n</a:t>
                      </a:r>
                      <a:endParaRPr lang="en-US" sz="1400" dirty="0"/>
                    </a:p>
                  </a:txBody>
                  <a:tcPr/>
                </a:tc>
                <a:extLst>
                  <a:ext uri="{0D108BD9-81ED-4DB2-BD59-A6C34878D82A}">
                    <a16:rowId xmlns:a16="http://schemas.microsoft.com/office/drawing/2014/main" val="10001"/>
                  </a:ext>
                </a:extLst>
              </a:tr>
              <a:tr h="297752">
                <a:tc>
                  <a:txBody>
                    <a:bodyPr/>
                    <a:lstStyle/>
                    <a:p>
                      <a:r>
                        <a:rPr lang="en-US" sz="1400" dirty="0" smtClean="0"/>
                        <a:t>n*</a:t>
                      </a:r>
                      <a:endParaRPr lang="en-US" sz="1400" dirty="0"/>
                    </a:p>
                  </a:txBody>
                  <a:tcPr/>
                </a:tc>
                <a:tc>
                  <a:txBody>
                    <a:bodyPr/>
                    <a:lstStyle/>
                    <a:p>
                      <a:r>
                        <a:rPr lang="en-US" sz="1400" dirty="0" smtClean="0"/>
                        <a:t>Matches any string that contains zero or more occurrences of n</a:t>
                      </a:r>
                      <a:endParaRPr lang="en-US" sz="1400" dirty="0"/>
                    </a:p>
                  </a:txBody>
                  <a:tcPr/>
                </a:tc>
                <a:extLst>
                  <a:ext uri="{0D108BD9-81ED-4DB2-BD59-A6C34878D82A}">
                    <a16:rowId xmlns:a16="http://schemas.microsoft.com/office/drawing/2014/main" val="10002"/>
                  </a:ext>
                </a:extLst>
              </a:tr>
              <a:tr h="383176">
                <a:tc>
                  <a:txBody>
                    <a:bodyPr/>
                    <a:lstStyle/>
                    <a:p>
                      <a:r>
                        <a:rPr lang="en-US" sz="1400" dirty="0" smtClean="0"/>
                        <a:t>n?</a:t>
                      </a:r>
                      <a:endParaRPr lang="en-US" sz="1400" dirty="0"/>
                    </a:p>
                  </a:txBody>
                  <a:tcPr/>
                </a:tc>
                <a:tc>
                  <a:txBody>
                    <a:bodyPr/>
                    <a:lstStyle/>
                    <a:p>
                      <a:r>
                        <a:rPr lang="en-US" sz="1400" dirty="0" smtClean="0"/>
                        <a:t>Matches any string that contains zero or one occurrences of n</a:t>
                      </a:r>
                      <a:endParaRPr lang="en-US" sz="1400" dirty="0"/>
                    </a:p>
                  </a:txBody>
                  <a:tcPr/>
                </a:tc>
                <a:extLst>
                  <a:ext uri="{0D108BD9-81ED-4DB2-BD59-A6C34878D82A}">
                    <a16:rowId xmlns:a16="http://schemas.microsoft.com/office/drawing/2014/main" val="10003"/>
                  </a:ext>
                </a:extLst>
              </a:tr>
              <a:tr h="383176">
                <a:tc>
                  <a:txBody>
                    <a:bodyPr/>
                    <a:lstStyle/>
                    <a:p>
                      <a:r>
                        <a:rPr lang="en-US" sz="1400" dirty="0" smtClean="0"/>
                        <a:t>n{X}</a:t>
                      </a:r>
                      <a:endParaRPr lang="en-US" sz="1400" dirty="0"/>
                    </a:p>
                  </a:txBody>
                  <a:tcPr/>
                </a:tc>
                <a:tc>
                  <a:txBody>
                    <a:bodyPr/>
                    <a:lstStyle/>
                    <a:p>
                      <a:r>
                        <a:rPr lang="en-US" sz="1400" dirty="0" smtClean="0"/>
                        <a:t>Matches any string that contains a sequence of X n's</a:t>
                      </a:r>
                      <a:endParaRPr lang="en-US" sz="1400" dirty="0"/>
                    </a:p>
                  </a:txBody>
                  <a:tcPr/>
                </a:tc>
                <a:extLst>
                  <a:ext uri="{0D108BD9-81ED-4DB2-BD59-A6C34878D82A}">
                    <a16:rowId xmlns:a16="http://schemas.microsoft.com/office/drawing/2014/main" val="10004"/>
                  </a:ext>
                </a:extLst>
              </a:tr>
              <a:tr h="383176">
                <a:tc>
                  <a:txBody>
                    <a:bodyPr/>
                    <a:lstStyle/>
                    <a:p>
                      <a:r>
                        <a:rPr lang="en-US" sz="1400" dirty="0" smtClean="0"/>
                        <a:t>n{X,Y}</a:t>
                      </a:r>
                      <a:endParaRPr lang="en-US" sz="1400" dirty="0"/>
                    </a:p>
                  </a:txBody>
                  <a:tcPr/>
                </a:tc>
                <a:tc>
                  <a:txBody>
                    <a:bodyPr/>
                    <a:lstStyle/>
                    <a:p>
                      <a:r>
                        <a:rPr lang="en-US" sz="1400" dirty="0" smtClean="0"/>
                        <a:t>Matches any string that contains a sequence of X to Y n's</a:t>
                      </a:r>
                      <a:endParaRPr lang="en-US" sz="1400" dirty="0"/>
                    </a:p>
                  </a:txBody>
                  <a:tcPr/>
                </a:tc>
                <a:extLst>
                  <a:ext uri="{0D108BD9-81ED-4DB2-BD59-A6C34878D82A}">
                    <a16:rowId xmlns:a16="http://schemas.microsoft.com/office/drawing/2014/main" val="10005"/>
                  </a:ext>
                </a:extLst>
              </a:tr>
              <a:tr h="383176">
                <a:tc>
                  <a:txBody>
                    <a:bodyPr/>
                    <a:lstStyle/>
                    <a:p>
                      <a:r>
                        <a:rPr lang="en-US" sz="1400" dirty="0" smtClean="0"/>
                        <a:t>n{X,}</a:t>
                      </a:r>
                      <a:endParaRPr lang="en-US" sz="1400" dirty="0"/>
                    </a:p>
                  </a:txBody>
                  <a:tcPr/>
                </a:tc>
                <a:tc>
                  <a:txBody>
                    <a:bodyPr/>
                    <a:lstStyle/>
                    <a:p>
                      <a:r>
                        <a:rPr lang="en-US" sz="1400" dirty="0" smtClean="0"/>
                        <a:t>Matches any string that contains a sequence of at least X n's</a:t>
                      </a:r>
                      <a:endParaRPr lang="en-US" sz="1400" dirty="0"/>
                    </a:p>
                  </a:txBody>
                  <a:tcPr/>
                </a:tc>
                <a:extLst>
                  <a:ext uri="{0D108BD9-81ED-4DB2-BD59-A6C34878D82A}">
                    <a16:rowId xmlns:a16="http://schemas.microsoft.com/office/drawing/2014/main" val="10006"/>
                  </a:ext>
                </a:extLst>
              </a:tr>
              <a:tr h="383176">
                <a:tc>
                  <a:txBody>
                    <a:bodyPr/>
                    <a:lstStyle/>
                    <a:p>
                      <a:r>
                        <a:rPr lang="en-US" sz="1400" dirty="0" smtClean="0"/>
                        <a:t>n$</a:t>
                      </a:r>
                      <a:endParaRPr lang="en-US" sz="1400" dirty="0"/>
                    </a:p>
                  </a:txBody>
                  <a:tcPr/>
                </a:tc>
                <a:tc>
                  <a:txBody>
                    <a:bodyPr/>
                    <a:lstStyle/>
                    <a:p>
                      <a:r>
                        <a:rPr lang="en-US" sz="1400" dirty="0" smtClean="0"/>
                        <a:t>Matches any string with n at the end of it</a:t>
                      </a:r>
                      <a:endParaRPr lang="en-US" sz="1400" dirty="0"/>
                    </a:p>
                  </a:txBody>
                  <a:tcPr/>
                </a:tc>
                <a:extLst>
                  <a:ext uri="{0D108BD9-81ED-4DB2-BD59-A6C34878D82A}">
                    <a16:rowId xmlns:a16="http://schemas.microsoft.com/office/drawing/2014/main" val="10007"/>
                  </a:ext>
                </a:extLst>
              </a:tr>
              <a:tr h="383176">
                <a:tc>
                  <a:txBody>
                    <a:bodyPr/>
                    <a:lstStyle/>
                    <a:p>
                      <a:r>
                        <a:rPr lang="en-US" sz="1400" dirty="0" smtClean="0"/>
                        <a:t>^n</a:t>
                      </a:r>
                      <a:endParaRPr lang="en-US" sz="1400" dirty="0"/>
                    </a:p>
                  </a:txBody>
                  <a:tcPr/>
                </a:tc>
                <a:tc>
                  <a:txBody>
                    <a:bodyPr/>
                    <a:lstStyle/>
                    <a:p>
                      <a:r>
                        <a:rPr lang="en-US" sz="1400" dirty="0" smtClean="0"/>
                        <a:t>Matches any string with n at the beginning of it</a:t>
                      </a:r>
                      <a:endParaRPr lang="en-US" sz="1400" dirty="0"/>
                    </a:p>
                  </a:txBody>
                  <a:tcPr/>
                </a:tc>
                <a:extLst>
                  <a:ext uri="{0D108BD9-81ED-4DB2-BD59-A6C34878D82A}">
                    <a16:rowId xmlns:a16="http://schemas.microsoft.com/office/drawing/2014/main" val="10008"/>
                  </a:ext>
                </a:extLst>
              </a:tr>
              <a:tr h="383176">
                <a:tc>
                  <a:txBody>
                    <a:bodyPr/>
                    <a:lstStyle/>
                    <a:p>
                      <a:r>
                        <a:rPr lang="en-US" sz="1400" dirty="0" smtClean="0"/>
                        <a:t>?=n</a:t>
                      </a:r>
                      <a:endParaRPr lang="en-US" sz="1400" dirty="0"/>
                    </a:p>
                  </a:txBody>
                  <a:tcPr/>
                </a:tc>
                <a:tc>
                  <a:txBody>
                    <a:bodyPr/>
                    <a:lstStyle/>
                    <a:p>
                      <a:r>
                        <a:rPr lang="en-US" sz="1400" dirty="0" smtClean="0"/>
                        <a:t>Matches any string that is followed by a specific string n</a:t>
                      </a:r>
                      <a:endParaRPr lang="en-US" sz="1400" dirty="0"/>
                    </a:p>
                  </a:txBody>
                  <a:tcPr/>
                </a:tc>
                <a:extLst>
                  <a:ext uri="{0D108BD9-81ED-4DB2-BD59-A6C34878D82A}">
                    <a16:rowId xmlns:a16="http://schemas.microsoft.com/office/drawing/2014/main" val="10009"/>
                  </a:ext>
                </a:extLst>
              </a:tr>
              <a:tr h="383176">
                <a:tc>
                  <a:txBody>
                    <a:bodyPr/>
                    <a:lstStyle/>
                    <a:p>
                      <a:r>
                        <a:rPr lang="en-US" sz="1400" dirty="0" smtClean="0"/>
                        <a:t>?!n</a:t>
                      </a:r>
                      <a:endParaRPr lang="en-US" sz="1400" dirty="0"/>
                    </a:p>
                  </a:txBody>
                  <a:tcPr/>
                </a:tc>
                <a:tc>
                  <a:txBody>
                    <a:bodyPr/>
                    <a:lstStyle/>
                    <a:p>
                      <a:r>
                        <a:rPr lang="en-US" sz="1400" dirty="0" smtClean="0"/>
                        <a:t>Matches any string that is not followed by a specific string n</a:t>
                      </a:r>
                      <a:endParaRPr lang="en-US" sz="1400"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4379359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9301" y="501133"/>
            <a:ext cx="10191843" cy="584775"/>
          </a:xfrm>
          <a:prstGeom prst="rect">
            <a:avLst/>
          </a:prstGeom>
        </p:spPr>
        <p:txBody>
          <a:bodyPr wrap="square">
            <a:spAutoFit/>
          </a:bodyPr>
          <a:lstStyle/>
          <a:p>
            <a:r>
              <a:rPr lang="en-US" sz="3200" b="1" dirty="0">
                <a:solidFill>
                  <a:schemeClr val="bg2">
                    <a:lumMod val="10000"/>
                  </a:schemeClr>
                </a:solidFill>
                <a:latin typeface="+mj-lt"/>
              </a:rPr>
              <a:t> </a:t>
            </a:r>
            <a:r>
              <a:rPr lang="en-US" sz="3200" b="1" dirty="0" smtClean="0">
                <a:solidFill>
                  <a:schemeClr val="bg2">
                    <a:lumMod val="10000"/>
                  </a:schemeClr>
                </a:solidFill>
                <a:latin typeface="+mj-lt"/>
              </a:rPr>
              <a:t>Regular Expressions cont.…. </a:t>
            </a:r>
            <a:endParaRPr lang="en-US" sz="3200" b="1" dirty="0">
              <a:latin typeface="+mj-lt"/>
            </a:endParaRPr>
          </a:p>
        </p:txBody>
      </p:sp>
      <p:sp>
        <p:nvSpPr>
          <p:cNvPr id="5" name="Rectangle 4"/>
          <p:cNvSpPr/>
          <p:nvPr/>
        </p:nvSpPr>
        <p:spPr>
          <a:xfrm>
            <a:off x="552772" y="1240890"/>
            <a:ext cx="10776489" cy="338554"/>
          </a:xfrm>
          <a:prstGeom prst="rect">
            <a:avLst/>
          </a:prstGeom>
        </p:spPr>
        <p:txBody>
          <a:bodyPr wrap="square">
            <a:spAutoFit/>
          </a:bodyPr>
          <a:lstStyle/>
          <a:p>
            <a:pPr algn="just"/>
            <a:r>
              <a:rPr lang="en-US" sz="1600" b="1" dirty="0" smtClean="0"/>
              <a:t>Metacharacters: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277285079"/>
              </p:ext>
            </p:extLst>
          </p:nvPr>
        </p:nvGraphicFramePr>
        <p:xfrm>
          <a:off x="661260" y="1721281"/>
          <a:ext cx="10445858" cy="4391572"/>
        </p:xfrm>
        <a:graphic>
          <a:graphicData uri="http://schemas.openxmlformats.org/drawingml/2006/table">
            <a:tbl>
              <a:tblPr firstRow="1" bandRow="1">
                <a:tableStyleId>{5C22544A-7EE6-4342-B048-85BDC9FD1C3A}</a:tableStyleId>
              </a:tblPr>
              <a:tblGrid>
                <a:gridCol w="1921789">
                  <a:extLst>
                    <a:ext uri="{9D8B030D-6E8A-4147-A177-3AD203B41FA5}">
                      <a16:colId xmlns:a16="http://schemas.microsoft.com/office/drawing/2014/main" val="20000"/>
                    </a:ext>
                  </a:extLst>
                </a:gridCol>
                <a:gridCol w="8524069">
                  <a:extLst>
                    <a:ext uri="{9D8B030D-6E8A-4147-A177-3AD203B41FA5}">
                      <a16:colId xmlns:a16="http://schemas.microsoft.com/office/drawing/2014/main" val="20001"/>
                    </a:ext>
                  </a:extLst>
                </a:gridCol>
              </a:tblGrid>
              <a:tr h="357178">
                <a:tc>
                  <a:txBody>
                    <a:bodyPr/>
                    <a:lstStyle/>
                    <a:p>
                      <a:pPr algn="ctr"/>
                      <a:r>
                        <a:rPr lang="en-US" sz="1600" dirty="0" smtClean="0"/>
                        <a:t>Metacharacter</a:t>
                      </a:r>
                      <a:endParaRPr lang="en-US" sz="1600" dirty="0"/>
                    </a:p>
                  </a:txBody>
                  <a:tcPr/>
                </a:tc>
                <a:tc>
                  <a:txBody>
                    <a:bodyPr/>
                    <a:lstStyle/>
                    <a:p>
                      <a:pPr algn="ctr"/>
                      <a:r>
                        <a:rPr lang="en-US" sz="1600" dirty="0" smtClean="0"/>
                        <a:t>Description</a:t>
                      </a:r>
                      <a:endParaRPr lang="en-US" sz="1600" dirty="0"/>
                    </a:p>
                  </a:txBody>
                  <a:tcPr/>
                </a:tc>
                <a:extLst>
                  <a:ext uri="{0D108BD9-81ED-4DB2-BD59-A6C34878D82A}">
                    <a16:rowId xmlns:a16="http://schemas.microsoft.com/office/drawing/2014/main" val="10000"/>
                  </a:ext>
                </a:extLst>
              </a:tr>
              <a:tr h="459652">
                <a:tc>
                  <a:txBody>
                    <a:bodyPr/>
                    <a:lstStyle/>
                    <a:p>
                      <a:r>
                        <a:rPr lang="en-US" sz="1600" dirty="0" smtClean="0"/>
                        <a:t>*</a:t>
                      </a:r>
                      <a:endParaRPr lang="en-US" sz="1600" dirty="0"/>
                    </a:p>
                  </a:txBody>
                  <a:tcPr/>
                </a:tc>
                <a:tc>
                  <a:txBody>
                    <a:bodyPr/>
                    <a:lstStyle/>
                    <a:p>
                      <a:r>
                        <a:rPr lang="en-US" sz="1600" dirty="0" smtClean="0"/>
                        <a:t>Find a single character, except newline or line terminator</a:t>
                      </a:r>
                      <a:endParaRPr lang="en-US" sz="1600" dirty="0"/>
                    </a:p>
                  </a:txBody>
                  <a:tcPr/>
                </a:tc>
                <a:extLst>
                  <a:ext uri="{0D108BD9-81ED-4DB2-BD59-A6C34878D82A}">
                    <a16:rowId xmlns:a16="http://schemas.microsoft.com/office/drawing/2014/main" val="10001"/>
                  </a:ext>
                </a:extLst>
              </a:tr>
              <a:tr h="357178">
                <a:tc>
                  <a:txBody>
                    <a:bodyPr/>
                    <a:lstStyle/>
                    <a:p>
                      <a:r>
                        <a:rPr lang="en-US" sz="1600" dirty="0" smtClean="0"/>
                        <a:t>\w</a:t>
                      </a:r>
                      <a:endParaRPr lang="en-US" sz="1600" dirty="0"/>
                    </a:p>
                  </a:txBody>
                  <a:tcPr/>
                </a:tc>
                <a:tc>
                  <a:txBody>
                    <a:bodyPr/>
                    <a:lstStyle/>
                    <a:p>
                      <a:r>
                        <a:rPr lang="en-US" sz="1600" dirty="0" smtClean="0"/>
                        <a:t>Find a word character</a:t>
                      </a:r>
                      <a:endParaRPr lang="en-US" sz="1600" dirty="0"/>
                    </a:p>
                  </a:txBody>
                  <a:tcPr/>
                </a:tc>
                <a:extLst>
                  <a:ext uri="{0D108BD9-81ED-4DB2-BD59-A6C34878D82A}">
                    <a16:rowId xmlns:a16="http://schemas.microsoft.com/office/drawing/2014/main" val="10002"/>
                  </a:ext>
                </a:extLst>
              </a:tr>
              <a:tr h="459652">
                <a:tc>
                  <a:txBody>
                    <a:bodyPr/>
                    <a:lstStyle/>
                    <a:p>
                      <a:r>
                        <a:rPr lang="en-US" sz="1600" dirty="0" smtClean="0"/>
                        <a:t>\W</a:t>
                      </a:r>
                      <a:endParaRPr lang="en-US" sz="1600" dirty="0"/>
                    </a:p>
                  </a:txBody>
                  <a:tcPr/>
                </a:tc>
                <a:tc>
                  <a:txBody>
                    <a:bodyPr/>
                    <a:lstStyle/>
                    <a:p>
                      <a:r>
                        <a:rPr lang="en-US" sz="1600" dirty="0" smtClean="0"/>
                        <a:t>Find a non-word character</a:t>
                      </a:r>
                      <a:endParaRPr lang="en-US" sz="1600" dirty="0"/>
                    </a:p>
                  </a:txBody>
                  <a:tcPr/>
                </a:tc>
                <a:extLst>
                  <a:ext uri="{0D108BD9-81ED-4DB2-BD59-A6C34878D82A}">
                    <a16:rowId xmlns:a16="http://schemas.microsoft.com/office/drawing/2014/main" val="10003"/>
                  </a:ext>
                </a:extLst>
              </a:tr>
              <a:tr h="459652">
                <a:tc>
                  <a:txBody>
                    <a:bodyPr/>
                    <a:lstStyle/>
                    <a:p>
                      <a:r>
                        <a:rPr lang="en-US" sz="1600" dirty="0" smtClean="0"/>
                        <a:t>\d</a:t>
                      </a:r>
                      <a:endParaRPr lang="en-US" sz="1600" dirty="0"/>
                    </a:p>
                  </a:txBody>
                  <a:tcPr/>
                </a:tc>
                <a:tc>
                  <a:txBody>
                    <a:bodyPr/>
                    <a:lstStyle/>
                    <a:p>
                      <a:r>
                        <a:rPr lang="en-US" sz="1600" dirty="0" smtClean="0"/>
                        <a:t>Find a digit</a:t>
                      </a:r>
                      <a:endParaRPr lang="en-US" sz="1600" dirty="0"/>
                    </a:p>
                  </a:txBody>
                  <a:tcPr/>
                </a:tc>
                <a:extLst>
                  <a:ext uri="{0D108BD9-81ED-4DB2-BD59-A6C34878D82A}">
                    <a16:rowId xmlns:a16="http://schemas.microsoft.com/office/drawing/2014/main" val="10004"/>
                  </a:ext>
                </a:extLst>
              </a:tr>
              <a:tr h="459652">
                <a:tc>
                  <a:txBody>
                    <a:bodyPr/>
                    <a:lstStyle/>
                    <a:p>
                      <a:r>
                        <a:rPr lang="en-US" sz="1600" dirty="0" smtClean="0"/>
                        <a:t>\D</a:t>
                      </a:r>
                      <a:endParaRPr lang="en-US" sz="1600" dirty="0"/>
                    </a:p>
                  </a:txBody>
                  <a:tcPr/>
                </a:tc>
                <a:tc>
                  <a:txBody>
                    <a:bodyPr/>
                    <a:lstStyle/>
                    <a:p>
                      <a:r>
                        <a:rPr lang="en-US" sz="1600" dirty="0" smtClean="0"/>
                        <a:t>Find a non-digit character</a:t>
                      </a:r>
                      <a:endParaRPr lang="en-US" sz="1600" dirty="0"/>
                    </a:p>
                  </a:txBody>
                  <a:tcPr/>
                </a:tc>
                <a:extLst>
                  <a:ext uri="{0D108BD9-81ED-4DB2-BD59-A6C34878D82A}">
                    <a16:rowId xmlns:a16="http://schemas.microsoft.com/office/drawing/2014/main" val="10005"/>
                  </a:ext>
                </a:extLst>
              </a:tr>
              <a:tr h="459652">
                <a:tc>
                  <a:txBody>
                    <a:bodyPr/>
                    <a:lstStyle/>
                    <a:p>
                      <a:r>
                        <a:rPr lang="en-US" sz="1600" dirty="0" smtClean="0"/>
                        <a:t>\s</a:t>
                      </a:r>
                      <a:endParaRPr lang="en-US" sz="1600" dirty="0"/>
                    </a:p>
                  </a:txBody>
                  <a:tcPr/>
                </a:tc>
                <a:tc>
                  <a:txBody>
                    <a:bodyPr/>
                    <a:lstStyle/>
                    <a:p>
                      <a:r>
                        <a:rPr lang="en-US" sz="1600" dirty="0" smtClean="0"/>
                        <a:t>Find a whitespace character</a:t>
                      </a:r>
                      <a:endParaRPr lang="en-US" sz="1600" dirty="0"/>
                    </a:p>
                  </a:txBody>
                  <a:tcPr/>
                </a:tc>
                <a:extLst>
                  <a:ext uri="{0D108BD9-81ED-4DB2-BD59-A6C34878D82A}">
                    <a16:rowId xmlns:a16="http://schemas.microsoft.com/office/drawing/2014/main" val="10006"/>
                  </a:ext>
                </a:extLst>
              </a:tr>
              <a:tr h="459652">
                <a:tc>
                  <a:txBody>
                    <a:bodyPr/>
                    <a:lstStyle/>
                    <a:p>
                      <a:r>
                        <a:rPr lang="en-US" sz="1600" dirty="0" smtClean="0"/>
                        <a:t>\S</a:t>
                      </a:r>
                      <a:endParaRPr lang="en-US" sz="1600" dirty="0"/>
                    </a:p>
                  </a:txBody>
                  <a:tcPr/>
                </a:tc>
                <a:tc>
                  <a:txBody>
                    <a:bodyPr/>
                    <a:lstStyle/>
                    <a:p>
                      <a:r>
                        <a:rPr lang="en-US" sz="1600" dirty="0" smtClean="0"/>
                        <a:t>Find a non-whitespace character</a:t>
                      </a:r>
                      <a:endParaRPr lang="en-US" sz="1600" dirty="0"/>
                    </a:p>
                  </a:txBody>
                  <a:tcPr/>
                </a:tc>
                <a:extLst>
                  <a:ext uri="{0D108BD9-81ED-4DB2-BD59-A6C34878D82A}">
                    <a16:rowId xmlns:a16="http://schemas.microsoft.com/office/drawing/2014/main" val="10007"/>
                  </a:ext>
                </a:extLst>
              </a:tr>
              <a:tr h="459652">
                <a:tc>
                  <a:txBody>
                    <a:bodyPr/>
                    <a:lstStyle/>
                    <a:p>
                      <a:r>
                        <a:rPr lang="en-US" sz="1600" dirty="0" smtClean="0"/>
                        <a:t>\b</a:t>
                      </a:r>
                      <a:endParaRPr lang="en-US" sz="1600" dirty="0"/>
                    </a:p>
                  </a:txBody>
                  <a:tcPr/>
                </a:tc>
                <a:tc>
                  <a:txBody>
                    <a:bodyPr/>
                    <a:lstStyle/>
                    <a:p>
                      <a:r>
                        <a:rPr lang="en-US" sz="1600" dirty="0" smtClean="0"/>
                        <a:t>Find a match at the beginning/end of a word</a:t>
                      </a:r>
                      <a:endParaRPr lang="en-US" sz="1600" dirty="0"/>
                    </a:p>
                  </a:txBody>
                  <a:tcPr/>
                </a:tc>
                <a:extLst>
                  <a:ext uri="{0D108BD9-81ED-4DB2-BD59-A6C34878D82A}">
                    <a16:rowId xmlns:a16="http://schemas.microsoft.com/office/drawing/2014/main" val="10008"/>
                  </a:ext>
                </a:extLst>
              </a:tr>
              <a:tr h="459652">
                <a:tc>
                  <a:txBody>
                    <a:bodyPr/>
                    <a:lstStyle/>
                    <a:p>
                      <a:r>
                        <a:rPr lang="en-US" sz="1600" dirty="0" smtClean="0"/>
                        <a:t>\B</a:t>
                      </a:r>
                      <a:endParaRPr lang="en-US" sz="1600" dirty="0"/>
                    </a:p>
                  </a:txBody>
                  <a:tcPr/>
                </a:tc>
                <a:tc>
                  <a:txBody>
                    <a:bodyPr/>
                    <a:lstStyle/>
                    <a:p>
                      <a:r>
                        <a:rPr lang="en-US" sz="1600" dirty="0" smtClean="0"/>
                        <a:t>Find a match not at the beginning/end of a word</a:t>
                      </a:r>
                      <a:endParaRPr lang="en-US" sz="1600"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418011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1260" y="1211367"/>
            <a:ext cx="10575011" cy="3416320"/>
          </a:xfrm>
          <a:prstGeom prst="rect">
            <a:avLst/>
          </a:prstGeom>
        </p:spPr>
        <p:txBody>
          <a:bodyPr wrap="square">
            <a:spAutoFit/>
          </a:bodyPr>
          <a:lstStyle/>
          <a:p>
            <a:pPr marL="342900" indent="-342900">
              <a:lnSpc>
                <a:spcPct val="150000"/>
              </a:lnSpc>
              <a:buClr>
                <a:srgbClr val="0066A1"/>
              </a:buClr>
              <a:buFont typeface="Lucida Sans Unicode" panose="020B0602030504020204" pitchFamily="34" charset="0"/>
              <a:buChar char="▶"/>
            </a:pPr>
            <a:r>
              <a:rPr lang="en-US" sz="1600" dirty="0"/>
              <a:t>One of the three languages for web development</a:t>
            </a:r>
          </a:p>
          <a:p>
            <a:pPr marL="800100" lvl="1" indent="-342900">
              <a:lnSpc>
                <a:spcPct val="150000"/>
              </a:lnSpc>
              <a:buClr>
                <a:srgbClr val="0066A1"/>
              </a:buClr>
              <a:buFont typeface="Wingdings" panose="05000000000000000000" pitchFamily="2" charset="2"/>
              <a:buChar char="§"/>
            </a:pPr>
            <a:r>
              <a:rPr lang="en-US" sz="1600" dirty="0" smtClean="0"/>
              <a:t> 	HTML</a:t>
            </a:r>
            <a:endParaRPr lang="en-US" sz="1600" dirty="0"/>
          </a:p>
          <a:p>
            <a:pPr marL="800100" lvl="1" indent="-342900">
              <a:lnSpc>
                <a:spcPct val="150000"/>
              </a:lnSpc>
              <a:buClr>
                <a:srgbClr val="0066A1"/>
              </a:buClr>
              <a:buFont typeface="Wingdings" panose="05000000000000000000" pitchFamily="2" charset="2"/>
              <a:buChar char="§"/>
            </a:pPr>
            <a:r>
              <a:rPr lang="en-US" sz="1600" dirty="0"/>
              <a:t> </a:t>
            </a:r>
            <a:r>
              <a:rPr lang="en-US" sz="1600" dirty="0" smtClean="0"/>
              <a:t>	CSS </a:t>
            </a:r>
            <a:endParaRPr lang="en-US" sz="1600" dirty="0"/>
          </a:p>
          <a:p>
            <a:pPr marL="800100" lvl="1" indent="-342900">
              <a:lnSpc>
                <a:spcPct val="150000"/>
              </a:lnSpc>
              <a:buClr>
                <a:srgbClr val="0066A1"/>
              </a:buClr>
              <a:buFont typeface="Wingdings" panose="05000000000000000000" pitchFamily="2" charset="2"/>
              <a:buChar char="§"/>
            </a:pPr>
            <a:r>
              <a:rPr lang="en-US" sz="1600" dirty="0"/>
              <a:t> </a:t>
            </a:r>
            <a:r>
              <a:rPr lang="en-US" sz="1600" dirty="0" smtClean="0"/>
              <a:t>	JavaScript</a:t>
            </a:r>
            <a:r>
              <a:rPr lang="en-US" sz="1600" dirty="0"/>
              <a:t> </a:t>
            </a:r>
            <a:r>
              <a:rPr lang="en-US" sz="1600" dirty="0" smtClean="0"/>
              <a:t>(Works </a:t>
            </a:r>
            <a:r>
              <a:rPr lang="en-US" sz="1600" dirty="0"/>
              <a:t>within other application (Browser</a:t>
            </a:r>
            <a:r>
              <a:rPr lang="en-US" sz="1600" dirty="0" smtClean="0"/>
              <a:t>)).</a:t>
            </a:r>
            <a:endParaRPr lang="en-US" sz="1600" dirty="0"/>
          </a:p>
          <a:p>
            <a:pPr>
              <a:lnSpc>
                <a:spcPct val="150000"/>
              </a:lnSpc>
              <a:buClr>
                <a:srgbClr val="0066A1"/>
              </a:buClr>
            </a:pPr>
            <a:r>
              <a:rPr lang="en-US" sz="1600" dirty="0"/>
              <a:t>	</a:t>
            </a:r>
          </a:p>
          <a:p>
            <a:pPr marL="342900" indent="-342900">
              <a:lnSpc>
                <a:spcPct val="150000"/>
              </a:lnSpc>
              <a:buClr>
                <a:srgbClr val="0066A1"/>
              </a:buClr>
              <a:buFont typeface="Lucida Sans Unicode" panose="020B0602030504020204" pitchFamily="34" charset="0"/>
              <a:buChar char="▶"/>
            </a:pPr>
            <a:r>
              <a:rPr lang="en-US" sz="1600" dirty="0"/>
              <a:t> A JavaScript engine is a program or interpreter which  executes JavaScript code</a:t>
            </a:r>
            <a:r>
              <a:rPr lang="en-US" sz="1600" dirty="0" smtClean="0"/>
              <a:t>.</a:t>
            </a:r>
          </a:p>
          <a:p>
            <a:pPr>
              <a:lnSpc>
                <a:spcPct val="150000"/>
              </a:lnSpc>
              <a:buClr>
                <a:srgbClr val="0066A1"/>
              </a:buClr>
            </a:pPr>
            <a:endParaRPr lang="en-US" sz="1600" dirty="0" smtClean="0"/>
          </a:p>
          <a:p>
            <a:pPr marL="342900" indent="-342900">
              <a:lnSpc>
                <a:spcPct val="150000"/>
              </a:lnSpc>
              <a:buClr>
                <a:srgbClr val="0066A1"/>
              </a:buClr>
              <a:buFont typeface="Lucida Sans Unicode" panose="020B0602030504020204" pitchFamily="34" charset="0"/>
              <a:buChar char="▶"/>
            </a:pPr>
            <a:r>
              <a:rPr lang="en-US" sz="1600" dirty="0" smtClean="0"/>
              <a:t> </a:t>
            </a:r>
            <a:r>
              <a:rPr lang="en-US" sz="1600" dirty="0"/>
              <a:t>JavaScript is not compiled but translated. The JavaScript Translator (embedded in browser) is responsible to translate the JavaScript code.</a:t>
            </a:r>
          </a:p>
        </p:txBody>
      </p:sp>
      <p:sp>
        <p:nvSpPr>
          <p:cNvPr id="3" name="Rectangle 2"/>
          <p:cNvSpPr/>
          <p:nvPr/>
        </p:nvSpPr>
        <p:spPr>
          <a:xfrm>
            <a:off x="258304" y="485635"/>
            <a:ext cx="10191843" cy="584775"/>
          </a:xfrm>
          <a:prstGeom prst="rect">
            <a:avLst/>
          </a:prstGeom>
        </p:spPr>
        <p:txBody>
          <a:bodyPr wrap="square">
            <a:spAutoFit/>
          </a:bodyPr>
          <a:lstStyle/>
          <a:p>
            <a:r>
              <a:rPr lang="en-US" sz="3200" b="1" dirty="0">
                <a:latin typeface="+mj-lt"/>
              </a:rPr>
              <a:t>Introduction to JavaScript</a:t>
            </a:r>
          </a:p>
        </p:txBody>
      </p:sp>
    </p:spTree>
    <p:extLst>
      <p:ext uri="{BB962C8B-B14F-4D97-AF65-F5344CB8AC3E}">
        <p14:creationId xmlns:p14="http://schemas.microsoft.com/office/powerpoint/2010/main" val="1033407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3802" y="516631"/>
            <a:ext cx="10191843" cy="584775"/>
          </a:xfrm>
          <a:prstGeom prst="rect">
            <a:avLst/>
          </a:prstGeom>
        </p:spPr>
        <p:txBody>
          <a:bodyPr wrap="square">
            <a:spAutoFit/>
          </a:bodyPr>
          <a:lstStyle/>
          <a:p>
            <a:r>
              <a:rPr lang="en-US" sz="3200" b="1" dirty="0">
                <a:solidFill>
                  <a:schemeClr val="bg2">
                    <a:lumMod val="10000"/>
                  </a:schemeClr>
                </a:solidFill>
                <a:latin typeface="+mj-lt"/>
              </a:rPr>
              <a:t> </a:t>
            </a:r>
            <a:r>
              <a:rPr lang="en-US" sz="3200" b="1" dirty="0" smtClean="0">
                <a:solidFill>
                  <a:schemeClr val="bg2">
                    <a:lumMod val="10000"/>
                  </a:schemeClr>
                </a:solidFill>
                <a:latin typeface="+mj-lt"/>
              </a:rPr>
              <a:t>Regular Expressions cont.…. </a:t>
            </a:r>
            <a:endParaRPr lang="en-US" sz="3200" b="1" dirty="0">
              <a:latin typeface="+mj-lt"/>
            </a:endParaRPr>
          </a:p>
        </p:txBody>
      </p:sp>
      <p:sp>
        <p:nvSpPr>
          <p:cNvPr id="5" name="Rectangle 4"/>
          <p:cNvSpPr/>
          <p:nvPr/>
        </p:nvSpPr>
        <p:spPr>
          <a:xfrm>
            <a:off x="552772" y="1271887"/>
            <a:ext cx="10776489" cy="338554"/>
          </a:xfrm>
          <a:prstGeom prst="rect">
            <a:avLst/>
          </a:prstGeom>
        </p:spPr>
        <p:txBody>
          <a:bodyPr wrap="square">
            <a:spAutoFit/>
          </a:bodyPr>
          <a:lstStyle/>
          <a:p>
            <a:pPr algn="just"/>
            <a:r>
              <a:rPr lang="en-US" sz="1600" b="1" dirty="0" smtClean="0"/>
              <a:t>Metacharacters: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292337823"/>
              </p:ext>
            </p:extLst>
          </p:nvPr>
        </p:nvGraphicFramePr>
        <p:xfrm>
          <a:off x="661260" y="1705783"/>
          <a:ext cx="10445858" cy="4391572"/>
        </p:xfrm>
        <a:graphic>
          <a:graphicData uri="http://schemas.openxmlformats.org/drawingml/2006/table">
            <a:tbl>
              <a:tblPr firstRow="1" bandRow="1">
                <a:tableStyleId>{5C22544A-7EE6-4342-B048-85BDC9FD1C3A}</a:tableStyleId>
              </a:tblPr>
              <a:tblGrid>
                <a:gridCol w="1921789">
                  <a:extLst>
                    <a:ext uri="{9D8B030D-6E8A-4147-A177-3AD203B41FA5}">
                      <a16:colId xmlns:a16="http://schemas.microsoft.com/office/drawing/2014/main" val="20000"/>
                    </a:ext>
                  </a:extLst>
                </a:gridCol>
                <a:gridCol w="8524069">
                  <a:extLst>
                    <a:ext uri="{9D8B030D-6E8A-4147-A177-3AD203B41FA5}">
                      <a16:colId xmlns:a16="http://schemas.microsoft.com/office/drawing/2014/main" val="20001"/>
                    </a:ext>
                  </a:extLst>
                </a:gridCol>
              </a:tblGrid>
              <a:tr h="357178">
                <a:tc>
                  <a:txBody>
                    <a:bodyPr/>
                    <a:lstStyle/>
                    <a:p>
                      <a:pPr algn="ctr"/>
                      <a:r>
                        <a:rPr lang="en-US" sz="1600" dirty="0" smtClean="0"/>
                        <a:t>Metacharacter</a:t>
                      </a:r>
                      <a:endParaRPr lang="en-US" sz="1600" dirty="0"/>
                    </a:p>
                  </a:txBody>
                  <a:tcPr/>
                </a:tc>
                <a:tc>
                  <a:txBody>
                    <a:bodyPr/>
                    <a:lstStyle/>
                    <a:p>
                      <a:pPr algn="ctr"/>
                      <a:r>
                        <a:rPr lang="en-US" sz="1600" dirty="0" smtClean="0"/>
                        <a:t>Description</a:t>
                      </a:r>
                      <a:endParaRPr lang="en-US" sz="1600" dirty="0"/>
                    </a:p>
                  </a:txBody>
                  <a:tcPr/>
                </a:tc>
                <a:extLst>
                  <a:ext uri="{0D108BD9-81ED-4DB2-BD59-A6C34878D82A}">
                    <a16:rowId xmlns:a16="http://schemas.microsoft.com/office/drawing/2014/main" val="10000"/>
                  </a:ext>
                </a:extLst>
              </a:tr>
              <a:tr h="459652">
                <a:tc>
                  <a:txBody>
                    <a:bodyPr/>
                    <a:lstStyle/>
                    <a:p>
                      <a:r>
                        <a:rPr lang="en-US" sz="1600" dirty="0" smtClean="0"/>
                        <a:t>\0</a:t>
                      </a:r>
                      <a:endParaRPr lang="en-US" sz="1600" dirty="0"/>
                    </a:p>
                  </a:txBody>
                  <a:tcPr/>
                </a:tc>
                <a:tc>
                  <a:txBody>
                    <a:bodyPr/>
                    <a:lstStyle/>
                    <a:p>
                      <a:r>
                        <a:rPr lang="en-US" sz="1600" dirty="0" smtClean="0"/>
                        <a:t>Find a NUL character</a:t>
                      </a:r>
                      <a:endParaRPr lang="en-US" sz="1600" dirty="0"/>
                    </a:p>
                  </a:txBody>
                  <a:tcPr/>
                </a:tc>
                <a:extLst>
                  <a:ext uri="{0D108BD9-81ED-4DB2-BD59-A6C34878D82A}">
                    <a16:rowId xmlns:a16="http://schemas.microsoft.com/office/drawing/2014/main" val="10001"/>
                  </a:ext>
                </a:extLst>
              </a:tr>
              <a:tr h="357178">
                <a:tc>
                  <a:txBody>
                    <a:bodyPr/>
                    <a:lstStyle/>
                    <a:p>
                      <a:r>
                        <a:rPr lang="en-US" sz="1600" dirty="0" smtClean="0"/>
                        <a:t>\n</a:t>
                      </a:r>
                      <a:endParaRPr lang="en-US" sz="1600" dirty="0"/>
                    </a:p>
                  </a:txBody>
                  <a:tcPr/>
                </a:tc>
                <a:tc>
                  <a:txBody>
                    <a:bodyPr/>
                    <a:lstStyle/>
                    <a:p>
                      <a:r>
                        <a:rPr lang="en-US" sz="1600" dirty="0" smtClean="0"/>
                        <a:t>Find a new line character</a:t>
                      </a:r>
                      <a:endParaRPr lang="en-US" sz="1600" dirty="0"/>
                    </a:p>
                  </a:txBody>
                  <a:tcPr/>
                </a:tc>
                <a:extLst>
                  <a:ext uri="{0D108BD9-81ED-4DB2-BD59-A6C34878D82A}">
                    <a16:rowId xmlns:a16="http://schemas.microsoft.com/office/drawing/2014/main" val="10002"/>
                  </a:ext>
                </a:extLst>
              </a:tr>
              <a:tr h="459652">
                <a:tc>
                  <a:txBody>
                    <a:bodyPr/>
                    <a:lstStyle/>
                    <a:p>
                      <a:r>
                        <a:rPr lang="en-US" sz="1600" dirty="0" smtClean="0"/>
                        <a:t>\f</a:t>
                      </a:r>
                      <a:endParaRPr lang="en-US" sz="1600" dirty="0"/>
                    </a:p>
                  </a:txBody>
                  <a:tcPr/>
                </a:tc>
                <a:tc>
                  <a:txBody>
                    <a:bodyPr/>
                    <a:lstStyle/>
                    <a:p>
                      <a:r>
                        <a:rPr lang="en-US" sz="1600" dirty="0" smtClean="0"/>
                        <a:t>Find a form feed character</a:t>
                      </a:r>
                      <a:endParaRPr lang="en-US" sz="1600" dirty="0"/>
                    </a:p>
                  </a:txBody>
                  <a:tcPr/>
                </a:tc>
                <a:extLst>
                  <a:ext uri="{0D108BD9-81ED-4DB2-BD59-A6C34878D82A}">
                    <a16:rowId xmlns:a16="http://schemas.microsoft.com/office/drawing/2014/main" val="10003"/>
                  </a:ext>
                </a:extLst>
              </a:tr>
              <a:tr h="459652">
                <a:tc>
                  <a:txBody>
                    <a:bodyPr/>
                    <a:lstStyle/>
                    <a:p>
                      <a:r>
                        <a:rPr lang="en-US" sz="1600" dirty="0" smtClean="0"/>
                        <a:t>\r</a:t>
                      </a:r>
                      <a:endParaRPr lang="en-US" sz="1600" dirty="0"/>
                    </a:p>
                  </a:txBody>
                  <a:tcPr/>
                </a:tc>
                <a:tc>
                  <a:txBody>
                    <a:bodyPr/>
                    <a:lstStyle/>
                    <a:p>
                      <a:r>
                        <a:rPr lang="en-US" sz="1600" dirty="0" smtClean="0"/>
                        <a:t>Find a carriage return character</a:t>
                      </a:r>
                      <a:endParaRPr lang="en-US" sz="1600" dirty="0"/>
                    </a:p>
                  </a:txBody>
                  <a:tcPr/>
                </a:tc>
                <a:extLst>
                  <a:ext uri="{0D108BD9-81ED-4DB2-BD59-A6C34878D82A}">
                    <a16:rowId xmlns:a16="http://schemas.microsoft.com/office/drawing/2014/main" val="10004"/>
                  </a:ext>
                </a:extLst>
              </a:tr>
              <a:tr h="459652">
                <a:tc>
                  <a:txBody>
                    <a:bodyPr/>
                    <a:lstStyle/>
                    <a:p>
                      <a:r>
                        <a:rPr lang="en-US" sz="1600" dirty="0" smtClean="0"/>
                        <a:t>\t</a:t>
                      </a:r>
                      <a:endParaRPr lang="en-US" sz="1600" dirty="0"/>
                    </a:p>
                  </a:txBody>
                  <a:tcPr/>
                </a:tc>
                <a:tc>
                  <a:txBody>
                    <a:bodyPr/>
                    <a:lstStyle/>
                    <a:p>
                      <a:r>
                        <a:rPr lang="en-US" sz="1600" dirty="0" smtClean="0"/>
                        <a:t>Find a tab character</a:t>
                      </a:r>
                      <a:endParaRPr lang="en-US" sz="1600" dirty="0"/>
                    </a:p>
                  </a:txBody>
                  <a:tcPr/>
                </a:tc>
                <a:extLst>
                  <a:ext uri="{0D108BD9-81ED-4DB2-BD59-A6C34878D82A}">
                    <a16:rowId xmlns:a16="http://schemas.microsoft.com/office/drawing/2014/main" val="10005"/>
                  </a:ext>
                </a:extLst>
              </a:tr>
              <a:tr h="459652">
                <a:tc>
                  <a:txBody>
                    <a:bodyPr/>
                    <a:lstStyle/>
                    <a:p>
                      <a:r>
                        <a:rPr lang="en-US" sz="1600" dirty="0" smtClean="0"/>
                        <a:t>\v</a:t>
                      </a:r>
                      <a:endParaRPr lang="en-US" sz="1600" dirty="0"/>
                    </a:p>
                  </a:txBody>
                  <a:tcPr/>
                </a:tc>
                <a:tc>
                  <a:txBody>
                    <a:bodyPr/>
                    <a:lstStyle/>
                    <a:p>
                      <a:r>
                        <a:rPr lang="en-US" sz="1600" dirty="0" smtClean="0"/>
                        <a:t>Find a vertical tab character</a:t>
                      </a:r>
                      <a:endParaRPr lang="en-US" sz="1600" dirty="0"/>
                    </a:p>
                  </a:txBody>
                  <a:tcPr/>
                </a:tc>
                <a:extLst>
                  <a:ext uri="{0D108BD9-81ED-4DB2-BD59-A6C34878D82A}">
                    <a16:rowId xmlns:a16="http://schemas.microsoft.com/office/drawing/2014/main" val="10006"/>
                  </a:ext>
                </a:extLst>
              </a:tr>
              <a:tr h="459652">
                <a:tc>
                  <a:txBody>
                    <a:bodyPr/>
                    <a:lstStyle/>
                    <a:p>
                      <a:r>
                        <a:rPr lang="en-US" sz="1600" dirty="0" smtClean="0"/>
                        <a:t>\xxx</a:t>
                      </a:r>
                      <a:endParaRPr lang="en-US" sz="1600" dirty="0"/>
                    </a:p>
                  </a:txBody>
                  <a:tcPr/>
                </a:tc>
                <a:tc>
                  <a:txBody>
                    <a:bodyPr/>
                    <a:lstStyle/>
                    <a:p>
                      <a:r>
                        <a:rPr lang="en-US" sz="1600" dirty="0" smtClean="0"/>
                        <a:t>Find the character specified by an octal number xxx</a:t>
                      </a:r>
                      <a:endParaRPr lang="en-US" sz="1600" dirty="0"/>
                    </a:p>
                  </a:txBody>
                  <a:tcPr/>
                </a:tc>
                <a:extLst>
                  <a:ext uri="{0D108BD9-81ED-4DB2-BD59-A6C34878D82A}">
                    <a16:rowId xmlns:a16="http://schemas.microsoft.com/office/drawing/2014/main" val="10007"/>
                  </a:ext>
                </a:extLst>
              </a:tr>
              <a:tr h="459652">
                <a:tc>
                  <a:txBody>
                    <a:bodyPr/>
                    <a:lstStyle/>
                    <a:p>
                      <a:r>
                        <a:rPr lang="en-US" sz="1600" dirty="0" smtClean="0"/>
                        <a:t>\xdd</a:t>
                      </a:r>
                      <a:endParaRPr lang="en-US" sz="1600" dirty="0"/>
                    </a:p>
                  </a:txBody>
                  <a:tcPr/>
                </a:tc>
                <a:tc>
                  <a:txBody>
                    <a:bodyPr/>
                    <a:lstStyle/>
                    <a:p>
                      <a:r>
                        <a:rPr lang="en-US" sz="1600" dirty="0" smtClean="0"/>
                        <a:t>Find the character specified by a hexadecimal number </a:t>
                      </a:r>
                      <a:r>
                        <a:rPr lang="en-US" sz="1600" dirty="0" err="1" smtClean="0"/>
                        <a:t>dd</a:t>
                      </a:r>
                      <a:endParaRPr lang="en-US" sz="1600" dirty="0"/>
                    </a:p>
                  </a:txBody>
                  <a:tcPr/>
                </a:tc>
                <a:extLst>
                  <a:ext uri="{0D108BD9-81ED-4DB2-BD59-A6C34878D82A}">
                    <a16:rowId xmlns:a16="http://schemas.microsoft.com/office/drawing/2014/main" val="10008"/>
                  </a:ext>
                </a:extLst>
              </a:tr>
              <a:tr h="459652">
                <a:tc>
                  <a:txBody>
                    <a:bodyPr/>
                    <a:lstStyle/>
                    <a:p>
                      <a:r>
                        <a:rPr lang="en-US" sz="1600" dirty="0" smtClean="0"/>
                        <a:t>\uxxxx</a:t>
                      </a:r>
                      <a:endParaRPr lang="en-US" sz="1600" dirty="0"/>
                    </a:p>
                  </a:txBody>
                  <a:tcPr/>
                </a:tc>
                <a:tc>
                  <a:txBody>
                    <a:bodyPr/>
                    <a:lstStyle/>
                    <a:p>
                      <a:r>
                        <a:rPr lang="en-US" sz="1600" dirty="0" smtClean="0"/>
                        <a:t>Find the Unicode character specified by a hexadecimal number </a:t>
                      </a:r>
                      <a:r>
                        <a:rPr lang="en-US" sz="1600" dirty="0" err="1" smtClean="0"/>
                        <a:t>xxxx</a:t>
                      </a:r>
                      <a:endParaRPr lang="en-US" sz="1600"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1588725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9322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4658" y="1473366"/>
            <a:ext cx="10575011" cy="4524315"/>
          </a:xfrm>
          <a:prstGeom prst="rect">
            <a:avLst/>
          </a:prstGeom>
        </p:spPr>
        <p:txBody>
          <a:bodyPr wrap="square">
            <a:spAutoFit/>
          </a:bodyPr>
          <a:lstStyle/>
          <a:p>
            <a:pPr marL="342900" indent="-342900" algn="just">
              <a:lnSpc>
                <a:spcPct val="150000"/>
              </a:lnSpc>
              <a:buClr>
                <a:srgbClr val="0066A1"/>
              </a:buClr>
              <a:buFont typeface="Lucida Sans Unicode" panose="020B0602030504020204" pitchFamily="34" charset="0"/>
              <a:buChar char="▶"/>
            </a:pPr>
            <a:r>
              <a:rPr lang="en-US" sz="1600" dirty="0"/>
              <a:t>JavaScript is a lightweight, interpreted programming language with object-oriented capabilities that allows you to build interactivity into otherwise static HTML pages.</a:t>
            </a:r>
          </a:p>
          <a:p>
            <a:pPr marL="342900" indent="-342900" algn="just">
              <a:lnSpc>
                <a:spcPct val="150000"/>
              </a:lnSpc>
              <a:buClr>
                <a:srgbClr val="0066A1"/>
              </a:buClr>
              <a:buFont typeface="Lucida Sans Unicode" panose="020B0602030504020204" pitchFamily="34" charset="0"/>
              <a:buChar char="▶"/>
            </a:pPr>
            <a:endParaRPr lang="en-US" sz="1600" dirty="0"/>
          </a:p>
          <a:p>
            <a:pPr marL="342900" indent="-342900" algn="just">
              <a:lnSpc>
                <a:spcPct val="150000"/>
              </a:lnSpc>
              <a:buClr>
                <a:srgbClr val="0066A1"/>
              </a:buClr>
              <a:buFont typeface="Lucida Sans Unicode" panose="020B0602030504020204" pitchFamily="34" charset="0"/>
              <a:buChar char="▶"/>
            </a:pPr>
            <a:r>
              <a:rPr lang="en-US" sz="1600" dirty="0"/>
              <a:t>The general-purpose core of the language has been embedded in Netscape, Internet Explorer, and other web browsers</a:t>
            </a:r>
          </a:p>
          <a:p>
            <a:pPr marL="342900" indent="-342900" algn="just">
              <a:lnSpc>
                <a:spcPct val="150000"/>
              </a:lnSpc>
              <a:buClr>
                <a:srgbClr val="0066A1"/>
              </a:buClr>
              <a:buFont typeface="Lucida Sans Unicode" panose="020B0602030504020204" pitchFamily="34" charset="0"/>
              <a:buChar char="▶"/>
            </a:pPr>
            <a:endParaRPr lang="en-US" sz="1600" dirty="0"/>
          </a:p>
          <a:p>
            <a:pPr marL="342900" indent="-342900" algn="just">
              <a:lnSpc>
                <a:spcPct val="150000"/>
              </a:lnSpc>
              <a:buClr>
                <a:srgbClr val="0066A1"/>
              </a:buClr>
              <a:buFont typeface="Lucida Sans Unicode" panose="020B0602030504020204" pitchFamily="34" charset="0"/>
              <a:buChar char="▶"/>
            </a:pPr>
            <a:r>
              <a:rPr lang="en-US" sz="1600" dirty="0"/>
              <a:t>JavaScript is:</a:t>
            </a:r>
          </a:p>
          <a:p>
            <a:pPr marL="800100" lvl="1" indent="-342900" algn="just">
              <a:lnSpc>
                <a:spcPct val="150000"/>
              </a:lnSpc>
              <a:buClr>
                <a:srgbClr val="0066A1"/>
              </a:buClr>
              <a:buFont typeface="Wingdings" panose="05000000000000000000" pitchFamily="2" charset="2"/>
              <a:buChar char="§"/>
            </a:pPr>
            <a:r>
              <a:rPr lang="en-US" sz="1600" dirty="0"/>
              <a:t>JavaScript is a lightweight, interpreted programming language </a:t>
            </a:r>
          </a:p>
          <a:p>
            <a:pPr marL="800100" lvl="1" indent="-342900" algn="just">
              <a:lnSpc>
                <a:spcPct val="150000"/>
              </a:lnSpc>
              <a:buClr>
                <a:srgbClr val="0066A1"/>
              </a:buClr>
              <a:buFont typeface="Wingdings" panose="05000000000000000000" pitchFamily="2" charset="2"/>
              <a:buChar char="§"/>
            </a:pPr>
            <a:r>
              <a:rPr lang="en-US" sz="1600" dirty="0"/>
              <a:t>Designed for creating network-centric applications </a:t>
            </a:r>
          </a:p>
          <a:p>
            <a:pPr marL="800100" lvl="1" indent="-342900" algn="just">
              <a:lnSpc>
                <a:spcPct val="150000"/>
              </a:lnSpc>
              <a:buClr>
                <a:srgbClr val="0066A1"/>
              </a:buClr>
              <a:buFont typeface="Wingdings" panose="05000000000000000000" pitchFamily="2" charset="2"/>
              <a:buChar char="§"/>
            </a:pPr>
            <a:r>
              <a:rPr lang="en-US" sz="1600" dirty="0"/>
              <a:t>Complementary to and integrated with Java </a:t>
            </a:r>
          </a:p>
          <a:p>
            <a:pPr marL="800100" lvl="1" indent="-342900" algn="just">
              <a:lnSpc>
                <a:spcPct val="150000"/>
              </a:lnSpc>
              <a:buClr>
                <a:srgbClr val="0066A1"/>
              </a:buClr>
              <a:buFont typeface="Wingdings" panose="05000000000000000000" pitchFamily="2" charset="2"/>
              <a:buChar char="§"/>
            </a:pPr>
            <a:r>
              <a:rPr lang="en-US" sz="1600" dirty="0"/>
              <a:t>Complementary to and integrated with HTML </a:t>
            </a:r>
          </a:p>
          <a:p>
            <a:pPr marL="800100" lvl="1" indent="-342900" algn="just">
              <a:lnSpc>
                <a:spcPct val="150000"/>
              </a:lnSpc>
              <a:buClr>
                <a:srgbClr val="0066A1"/>
              </a:buClr>
              <a:buFont typeface="Wingdings" panose="05000000000000000000" pitchFamily="2" charset="2"/>
              <a:buChar char="§"/>
            </a:pPr>
            <a:r>
              <a:rPr lang="en-US" sz="1600" dirty="0"/>
              <a:t>Open and cross-platform </a:t>
            </a:r>
          </a:p>
        </p:txBody>
      </p:sp>
      <p:sp>
        <p:nvSpPr>
          <p:cNvPr id="3" name="Rectangle 2"/>
          <p:cNvSpPr/>
          <p:nvPr/>
        </p:nvSpPr>
        <p:spPr>
          <a:xfrm>
            <a:off x="490778" y="501133"/>
            <a:ext cx="10191843" cy="584775"/>
          </a:xfrm>
          <a:prstGeom prst="rect">
            <a:avLst/>
          </a:prstGeom>
        </p:spPr>
        <p:txBody>
          <a:bodyPr wrap="square">
            <a:spAutoFit/>
          </a:bodyPr>
          <a:lstStyle/>
          <a:p>
            <a:r>
              <a:rPr lang="en-US" sz="3200" b="1" dirty="0">
                <a:latin typeface="+mj-lt"/>
              </a:rPr>
              <a:t>Introduction to JavaScript</a:t>
            </a:r>
          </a:p>
        </p:txBody>
      </p:sp>
    </p:spTree>
    <p:extLst>
      <p:ext uri="{BB962C8B-B14F-4D97-AF65-F5344CB8AC3E}">
        <p14:creationId xmlns:p14="http://schemas.microsoft.com/office/powerpoint/2010/main" val="1092090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4658" y="1442369"/>
            <a:ext cx="10575011" cy="3785652"/>
          </a:xfrm>
          <a:prstGeom prst="rect">
            <a:avLst/>
          </a:prstGeom>
        </p:spPr>
        <p:txBody>
          <a:bodyPr wrap="square">
            <a:spAutoFit/>
          </a:bodyPr>
          <a:lstStyle/>
          <a:p>
            <a:pPr marL="285750" indent="-285750" algn="just">
              <a:buClr>
                <a:srgbClr val="0066A1"/>
              </a:buClr>
              <a:buFont typeface="Lucida Sans Unicode" panose="020B0602030504020204" pitchFamily="34" charset="0"/>
              <a:buChar char="▶"/>
            </a:pPr>
            <a:r>
              <a:rPr lang="en-US" sz="1600" dirty="0"/>
              <a:t>Client-side JavaScript is the most common form of the language. The script should be included in or referenced by an HTML document for the code to be interpreted by the browser.</a:t>
            </a:r>
          </a:p>
          <a:p>
            <a:pPr marL="285750" indent="-285750" algn="just">
              <a:buClr>
                <a:srgbClr val="0066A1"/>
              </a:buClr>
              <a:buFont typeface="Lucida Sans Unicode" panose="020B0602030504020204" pitchFamily="34" charset="0"/>
              <a:buChar char="▶"/>
            </a:pPr>
            <a:endParaRPr lang="en-US" sz="1600" dirty="0"/>
          </a:p>
          <a:p>
            <a:pPr marL="285750" indent="-285750" algn="just">
              <a:buClr>
                <a:srgbClr val="0066A1"/>
              </a:buClr>
              <a:buFont typeface="Lucida Sans Unicode" panose="020B0602030504020204" pitchFamily="34" charset="0"/>
              <a:buChar char="▶"/>
            </a:pPr>
            <a:r>
              <a:rPr lang="en-US" sz="1600" dirty="0"/>
              <a:t>It means that a web page need no longer be static HTML, but can include programs that interact with the user, control the browser, and dynamically create HTML content.</a:t>
            </a:r>
          </a:p>
          <a:p>
            <a:pPr marL="285750" indent="-285750" algn="just">
              <a:buClr>
                <a:srgbClr val="0066A1"/>
              </a:buClr>
              <a:buFont typeface="Lucida Sans Unicode" panose="020B0602030504020204" pitchFamily="34" charset="0"/>
              <a:buChar char="▶"/>
            </a:pPr>
            <a:endParaRPr lang="en-US" sz="1600" dirty="0"/>
          </a:p>
          <a:p>
            <a:pPr marL="285750" indent="-285750" algn="just">
              <a:buClr>
                <a:srgbClr val="0066A1"/>
              </a:buClr>
              <a:buFont typeface="Lucida Sans Unicode" panose="020B0602030504020204" pitchFamily="34" charset="0"/>
              <a:buChar char="▶"/>
            </a:pPr>
            <a:r>
              <a:rPr lang="en-US" sz="1600" dirty="0"/>
              <a:t>The JavaScript client-side mechanism features many advantages over traditional CGI server-side scripts. For example, you might use JavaScript to check if the user has entered a valid e-mail address in a form field.</a:t>
            </a:r>
          </a:p>
          <a:p>
            <a:pPr marL="285750" indent="-285750" algn="just">
              <a:buClr>
                <a:srgbClr val="0066A1"/>
              </a:buClr>
              <a:buFont typeface="Lucida Sans Unicode" panose="020B0602030504020204" pitchFamily="34" charset="0"/>
              <a:buChar char="▶"/>
            </a:pPr>
            <a:endParaRPr lang="en-US" sz="1600" dirty="0"/>
          </a:p>
          <a:p>
            <a:pPr marL="285750" indent="-285750" algn="just">
              <a:buClr>
                <a:srgbClr val="0066A1"/>
              </a:buClr>
              <a:buFont typeface="Lucida Sans Unicode" panose="020B0602030504020204" pitchFamily="34" charset="0"/>
              <a:buChar char="▶"/>
            </a:pPr>
            <a:r>
              <a:rPr lang="en-US" sz="1600" dirty="0"/>
              <a:t>The JavaScript code is executed when the user submits the form, and only if all the entries are valid they would be submitted to the Web Server.</a:t>
            </a:r>
          </a:p>
          <a:p>
            <a:pPr marL="285750" indent="-285750" algn="just">
              <a:buClr>
                <a:srgbClr val="0066A1"/>
              </a:buClr>
              <a:buFont typeface="Lucida Sans Unicode" panose="020B0602030504020204" pitchFamily="34" charset="0"/>
              <a:buChar char="▶"/>
            </a:pPr>
            <a:endParaRPr lang="en-US" sz="1600" dirty="0"/>
          </a:p>
          <a:p>
            <a:pPr marL="285750" indent="-285750" algn="just">
              <a:buClr>
                <a:srgbClr val="0066A1"/>
              </a:buClr>
              <a:buFont typeface="Lucida Sans Unicode" panose="020B0602030504020204" pitchFamily="34" charset="0"/>
              <a:buChar char="▶"/>
            </a:pPr>
            <a:r>
              <a:rPr lang="en-US" sz="1600" dirty="0"/>
              <a:t>JavaScript can be used to trap user-initiated events such as button clicks, link navigation, and other actions that the user explicitly or implicitly initiates.</a:t>
            </a:r>
          </a:p>
        </p:txBody>
      </p:sp>
      <p:sp>
        <p:nvSpPr>
          <p:cNvPr id="3" name="Rectangle 2"/>
          <p:cNvSpPr/>
          <p:nvPr/>
        </p:nvSpPr>
        <p:spPr>
          <a:xfrm>
            <a:off x="490778" y="532130"/>
            <a:ext cx="10191843" cy="584775"/>
          </a:xfrm>
          <a:prstGeom prst="rect">
            <a:avLst/>
          </a:prstGeom>
        </p:spPr>
        <p:txBody>
          <a:bodyPr wrap="square">
            <a:spAutoFit/>
          </a:bodyPr>
          <a:lstStyle/>
          <a:p>
            <a:r>
              <a:rPr lang="en-US" sz="3200" b="1" dirty="0">
                <a:solidFill>
                  <a:schemeClr val="bg2">
                    <a:lumMod val="10000"/>
                  </a:schemeClr>
                </a:solidFill>
                <a:latin typeface="+mj-lt"/>
              </a:rPr>
              <a:t>Client Side JavaScript</a:t>
            </a:r>
            <a:endParaRPr lang="en-US" sz="3200" b="1" dirty="0">
              <a:latin typeface="+mj-lt"/>
            </a:endParaRPr>
          </a:p>
        </p:txBody>
      </p:sp>
    </p:spTree>
    <p:extLst>
      <p:ext uri="{BB962C8B-B14F-4D97-AF65-F5344CB8AC3E}">
        <p14:creationId xmlns:p14="http://schemas.microsoft.com/office/powerpoint/2010/main" val="3099033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4658" y="1442368"/>
            <a:ext cx="10575011" cy="4105226"/>
          </a:xfrm>
          <a:prstGeom prst="rect">
            <a:avLst/>
          </a:prstGeom>
        </p:spPr>
        <p:txBody>
          <a:bodyPr wrap="square">
            <a:spAutoFit/>
          </a:bodyPr>
          <a:lstStyle/>
          <a:p>
            <a:pPr marL="342900" indent="-342900" algn="just">
              <a:lnSpc>
                <a:spcPct val="150000"/>
              </a:lnSpc>
              <a:buClr>
                <a:srgbClr val="0066A1"/>
              </a:buClr>
              <a:buFont typeface="Lucida Sans Unicode" panose="020B0602030504020204" pitchFamily="34" charset="0"/>
              <a:buChar char="▶"/>
            </a:pPr>
            <a:r>
              <a:rPr lang="en-US" sz="1600" dirty="0"/>
              <a:t>Less server interaction: You can validate user input before sending the page off to the server. This saves server traffic, which means less load on your server.</a:t>
            </a:r>
          </a:p>
          <a:p>
            <a:pPr marL="342900" indent="-342900" algn="just">
              <a:lnSpc>
                <a:spcPct val="150000"/>
              </a:lnSpc>
              <a:buClr>
                <a:srgbClr val="0066A1"/>
              </a:buClr>
              <a:buFont typeface="Lucida Sans Unicode" panose="020B0602030504020204" pitchFamily="34" charset="0"/>
              <a:buChar char="▶"/>
            </a:pPr>
            <a:endParaRPr lang="en-US" sz="1600" dirty="0"/>
          </a:p>
          <a:p>
            <a:pPr marL="342900" indent="-342900" algn="just">
              <a:lnSpc>
                <a:spcPct val="150000"/>
              </a:lnSpc>
              <a:buClr>
                <a:srgbClr val="0066A1"/>
              </a:buClr>
              <a:buFont typeface="Lucida Sans Unicode" panose="020B0602030504020204" pitchFamily="34" charset="0"/>
              <a:buChar char="▶"/>
            </a:pPr>
            <a:r>
              <a:rPr lang="en-US" sz="1600" dirty="0"/>
              <a:t>Immediate feedback to the visitors: They don't have to wait for a page reload to see if they have forgotten to enter something.</a:t>
            </a:r>
          </a:p>
          <a:p>
            <a:pPr marL="342900" indent="-342900" algn="just">
              <a:lnSpc>
                <a:spcPct val="150000"/>
              </a:lnSpc>
              <a:buClr>
                <a:srgbClr val="0066A1"/>
              </a:buClr>
              <a:buFont typeface="Lucida Sans Unicode" panose="020B0602030504020204" pitchFamily="34" charset="0"/>
              <a:buChar char="▶"/>
            </a:pPr>
            <a:endParaRPr lang="en-US" sz="1600" dirty="0"/>
          </a:p>
          <a:p>
            <a:pPr marL="342900" indent="-342900" algn="just">
              <a:lnSpc>
                <a:spcPct val="150000"/>
              </a:lnSpc>
              <a:buClr>
                <a:srgbClr val="0066A1"/>
              </a:buClr>
              <a:buFont typeface="Lucida Sans Unicode" panose="020B0602030504020204" pitchFamily="34" charset="0"/>
              <a:buChar char="▶"/>
            </a:pPr>
            <a:r>
              <a:rPr lang="en-US" sz="1600" dirty="0"/>
              <a:t>Increased interactivity: You can create interfaces that react when the user hovers over them with a mouse or activates them via the keyboard.</a:t>
            </a:r>
          </a:p>
          <a:p>
            <a:pPr marL="342900" indent="-342900" algn="just">
              <a:lnSpc>
                <a:spcPct val="150000"/>
              </a:lnSpc>
              <a:buClr>
                <a:srgbClr val="0066A1"/>
              </a:buClr>
              <a:buFont typeface="Lucida Sans Unicode" panose="020B0602030504020204" pitchFamily="34" charset="0"/>
              <a:buChar char="▶"/>
            </a:pPr>
            <a:endParaRPr lang="en-US" sz="1600" dirty="0"/>
          </a:p>
          <a:p>
            <a:pPr marL="342900" indent="-342900" algn="just">
              <a:lnSpc>
                <a:spcPct val="150000"/>
              </a:lnSpc>
              <a:buClr>
                <a:srgbClr val="0066A1"/>
              </a:buClr>
              <a:buFont typeface="Lucida Sans Unicode" panose="020B0602030504020204" pitchFamily="34" charset="0"/>
              <a:buChar char="▶"/>
            </a:pPr>
            <a:r>
              <a:rPr lang="en-US" sz="1600" dirty="0"/>
              <a:t>Richer interfaces: You can use JavaScript to include such items as drag-and-drop components and sliders to give a Rich Interface to your site visitors.</a:t>
            </a:r>
          </a:p>
        </p:txBody>
      </p:sp>
      <p:sp>
        <p:nvSpPr>
          <p:cNvPr id="3" name="Rectangle 2"/>
          <p:cNvSpPr/>
          <p:nvPr/>
        </p:nvSpPr>
        <p:spPr>
          <a:xfrm>
            <a:off x="382290" y="470136"/>
            <a:ext cx="10191843" cy="584775"/>
          </a:xfrm>
          <a:prstGeom prst="rect">
            <a:avLst/>
          </a:prstGeom>
        </p:spPr>
        <p:txBody>
          <a:bodyPr wrap="square">
            <a:spAutoFit/>
          </a:bodyPr>
          <a:lstStyle/>
          <a:p>
            <a:r>
              <a:rPr lang="en-US" sz="3200" b="1" dirty="0" smtClean="0">
                <a:solidFill>
                  <a:schemeClr val="bg2">
                    <a:lumMod val="10000"/>
                  </a:schemeClr>
                </a:solidFill>
                <a:latin typeface="+mj-lt"/>
              </a:rPr>
              <a:t>Advantages</a:t>
            </a:r>
            <a:endParaRPr lang="en-US" sz="3200" b="1" dirty="0">
              <a:latin typeface="+mj-lt"/>
            </a:endParaRPr>
          </a:p>
        </p:txBody>
      </p:sp>
    </p:spTree>
    <p:extLst>
      <p:ext uri="{BB962C8B-B14F-4D97-AF65-F5344CB8AC3E}">
        <p14:creationId xmlns:p14="http://schemas.microsoft.com/office/powerpoint/2010/main" val="3265559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3075" y="1364877"/>
            <a:ext cx="11097664" cy="3416320"/>
          </a:xfrm>
          <a:prstGeom prst="rect">
            <a:avLst/>
          </a:prstGeom>
        </p:spPr>
        <p:txBody>
          <a:bodyPr wrap="square">
            <a:spAutoFit/>
          </a:bodyPr>
          <a:lstStyle/>
          <a:p>
            <a:pPr marL="342900" indent="-342900" algn="just">
              <a:lnSpc>
                <a:spcPct val="150000"/>
              </a:lnSpc>
              <a:buClr>
                <a:srgbClr val="0066A1"/>
              </a:buClr>
              <a:buFont typeface="Lucida Sans Unicode" panose="020B0602030504020204" pitchFamily="34" charset="0"/>
              <a:buChar char="▶"/>
            </a:pPr>
            <a:r>
              <a:rPr lang="en-US" sz="1600" dirty="0"/>
              <a:t>We can not treat JavaScript as a full fledged programming language. It lacks the following important features:</a:t>
            </a:r>
          </a:p>
          <a:p>
            <a:pPr marL="342900" indent="-342900" algn="just">
              <a:lnSpc>
                <a:spcPct val="150000"/>
              </a:lnSpc>
              <a:buClr>
                <a:srgbClr val="0066A1"/>
              </a:buClr>
              <a:buFont typeface="Lucida Sans Unicode" panose="020B0602030504020204" pitchFamily="34" charset="0"/>
              <a:buChar char="▶"/>
            </a:pPr>
            <a:endParaRPr lang="en-US" sz="1600" dirty="0"/>
          </a:p>
          <a:p>
            <a:pPr marL="342900" indent="-342900" algn="just">
              <a:lnSpc>
                <a:spcPct val="150000"/>
              </a:lnSpc>
              <a:buClr>
                <a:srgbClr val="0066A1"/>
              </a:buClr>
              <a:buFont typeface="Lucida Sans Unicode" panose="020B0602030504020204" pitchFamily="34" charset="0"/>
              <a:buChar char="▶"/>
            </a:pPr>
            <a:r>
              <a:rPr lang="en-US" sz="1600" dirty="0"/>
              <a:t>Client-side JavaScript does not allow the reading or writing of files. This has been kept for security reason.</a:t>
            </a:r>
          </a:p>
          <a:p>
            <a:pPr marL="342900" indent="-342900" algn="just">
              <a:lnSpc>
                <a:spcPct val="150000"/>
              </a:lnSpc>
              <a:buClr>
                <a:srgbClr val="0066A1"/>
              </a:buClr>
              <a:buFont typeface="Lucida Sans Unicode" panose="020B0602030504020204" pitchFamily="34" charset="0"/>
              <a:buChar char="▶"/>
            </a:pPr>
            <a:endParaRPr lang="en-US" sz="1600" dirty="0"/>
          </a:p>
          <a:p>
            <a:pPr marL="342900" indent="-342900" algn="just">
              <a:lnSpc>
                <a:spcPct val="150000"/>
              </a:lnSpc>
              <a:buClr>
                <a:srgbClr val="0066A1"/>
              </a:buClr>
              <a:buFont typeface="Lucida Sans Unicode" panose="020B0602030504020204" pitchFamily="34" charset="0"/>
              <a:buChar char="▶"/>
            </a:pPr>
            <a:r>
              <a:rPr lang="en-US" sz="1600" dirty="0"/>
              <a:t>JavaScript can not be used for Networking applications because there is no such support available.</a:t>
            </a:r>
          </a:p>
          <a:p>
            <a:pPr marL="342900" indent="-342900" algn="just">
              <a:lnSpc>
                <a:spcPct val="150000"/>
              </a:lnSpc>
              <a:buClr>
                <a:srgbClr val="0066A1"/>
              </a:buClr>
              <a:buFont typeface="Lucida Sans Unicode" panose="020B0602030504020204" pitchFamily="34" charset="0"/>
              <a:buChar char="▶"/>
            </a:pPr>
            <a:endParaRPr lang="en-US" sz="1600" dirty="0"/>
          </a:p>
          <a:p>
            <a:pPr marL="342900" indent="-342900" algn="just">
              <a:lnSpc>
                <a:spcPct val="150000"/>
              </a:lnSpc>
              <a:buClr>
                <a:srgbClr val="0066A1"/>
              </a:buClr>
              <a:buFont typeface="Lucida Sans Unicode" panose="020B0602030504020204" pitchFamily="34" charset="0"/>
              <a:buChar char="▶"/>
            </a:pPr>
            <a:r>
              <a:rPr lang="en-US" sz="1600" dirty="0"/>
              <a:t>JavaScript doesn't have any multithreading or </a:t>
            </a:r>
            <a:r>
              <a:rPr lang="en-US" sz="1600" dirty="0" err="1"/>
              <a:t>multiprocess</a:t>
            </a:r>
            <a:r>
              <a:rPr lang="en-US" sz="1600" dirty="0"/>
              <a:t> capabilities.</a:t>
            </a:r>
          </a:p>
        </p:txBody>
      </p:sp>
      <p:sp>
        <p:nvSpPr>
          <p:cNvPr id="3" name="Rectangle 2"/>
          <p:cNvSpPr/>
          <p:nvPr/>
        </p:nvSpPr>
        <p:spPr>
          <a:xfrm>
            <a:off x="433075" y="485634"/>
            <a:ext cx="10191843" cy="584775"/>
          </a:xfrm>
          <a:prstGeom prst="rect">
            <a:avLst/>
          </a:prstGeom>
        </p:spPr>
        <p:txBody>
          <a:bodyPr wrap="square">
            <a:spAutoFit/>
          </a:bodyPr>
          <a:lstStyle/>
          <a:p>
            <a:r>
              <a:rPr lang="en-US" sz="3200" b="1" dirty="0" smtClean="0">
                <a:solidFill>
                  <a:schemeClr val="bg2">
                    <a:lumMod val="10000"/>
                  </a:schemeClr>
                </a:solidFill>
                <a:latin typeface="+mj-lt"/>
              </a:rPr>
              <a:t>Disadvantages</a:t>
            </a:r>
            <a:endParaRPr lang="en-US" sz="3200" b="1" dirty="0">
              <a:latin typeface="+mj-lt"/>
            </a:endParaRPr>
          </a:p>
        </p:txBody>
      </p:sp>
    </p:spTree>
    <p:extLst>
      <p:ext uri="{BB962C8B-B14F-4D97-AF65-F5344CB8AC3E}">
        <p14:creationId xmlns:p14="http://schemas.microsoft.com/office/powerpoint/2010/main" val="36446248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4658" y="1333880"/>
            <a:ext cx="10575011" cy="5016758"/>
          </a:xfrm>
          <a:prstGeom prst="rect">
            <a:avLst/>
          </a:prstGeom>
        </p:spPr>
        <p:txBody>
          <a:bodyPr wrap="square">
            <a:spAutoFit/>
          </a:bodyPr>
          <a:lstStyle/>
          <a:p>
            <a:pPr marL="342900" indent="-342900">
              <a:buClr>
                <a:srgbClr val="0066A1"/>
              </a:buClr>
              <a:buFont typeface="Lucida Sans Unicode" panose="020B0602030504020204" pitchFamily="34" charset="0"/>
              <a:buChar char="▶"/>
            </a:pPr>
            <a:r>
              <a:rPr lang="en-US" sz="1600" dirty="0"/>
              <a:t>The script tag takes two important attributes:</a:t>
            </a:r>
          </a:p>
          <a:p>
            <a:pPr marL="342900" indent="-342900">
              <a:buClr>
                <a:srgbClr val="0066A1"/>
              </a:buClr>
              <a:buFont typeface="Lucida Sans Unicode" panose="020B0602030504020204" pitchFamily="34" charset="0"/>
              <a:buChar char="▶"/>
            </a:pPr>
            <a:endParaRPr lang="en-US" sz="1600" dirty="0"/>
          </a:p>
          <a:p>
            <a:pPr marL="342900" indent="-342900">
              <a:buClr>
                <a:srgbClr val="0066A1"/>
              </a:buClr>
              <a:buFont typeface="Lucida Sans Unicode" panose="020B0602030504020204" pitchFamily="34" charset="0"/>
              <a:buChar char="▶"/>
            </a:pPr>
            <a:r>
              <a:rPr lang="en-US" sz="1600" dirty="0"/>
              <a:t>language: This attribute specifies what scripting language you are using. Typically, its value will be JavaScript</a:t>
            </a:r>
          </a:p>
          <a:p>
            <a:pPr marL="342900" indent="-342900">
              <a:buClr>
                <a:srgbClr val="0066A1"/>
              </a:buClr>
              <a:buFont typeface="Lucida Sans Unicode" panose="020B0602030504020204" pitchFamily="34" charset="0"/>
              <a:buChar char="▶"/>
            </a:pPr>
            <a:endParaRPr lang="en-US" sz="1600" dirty="0"/>
          </a:p>
          <a:p>
            <a:pPr marL="342900" indent="-342900">
              <a:buClr>
                <a:srgbClr val="0066A1"/>
              </a:buClr>
              <a:buFont typeface="Lucida Sans Unicode" panose="020B0602030504020204" pitchFamily="34" charset="0"/>
              <a:buChar char="▶"/>
            </a:pPr>
            <a:r>
              <a:rPr lang="en-US" sz="1600" dirty="0"/>
              <a:t>type: This attribute is what is now recommended to indicate the scripting language in use and its value should be set to "text/</a:t>
            </a:r>
            <a:r>
              <a:rPr lang="en-US" sz="1600" dirty="0" err="1"/>
              <a:t>javascript</a:t>
            </a:r>
            <a:r>
              <a:rPr lang="en-US" sz="1600" dirty="0"/>
              <a:t>".</a:t>
            </a:r>
          </a:p>
          <a:p>
            <a:pPr marL="342900" indent="-342900">
              <a:buClr>
                <a:srgbClr val="0066A1"/>
              </a:buClr>
              <a:buFont typeface="Lucida Sans Unicode" panose="020B0602030504020204" pitchFamily="34" charset="0"/>
              <a:buChar char="▶"/>
            </a:pPr>
            <a:endParaRPr lang="en-US" sz="1600" dirty="0"/>
          </a:p>
          <a:p>
            <a:pPr marL="342900" indent="-342900">
              <a:buClr>
                <a:srgbClr val="0066A1"/>
              </a:buClr>
              <a:buFont typeface="Lucida Sans Unicode" panose="020B0602030504020204" pitchFamily="34" charset="0"/>
              <a:buChar char="▶"/>
            </a:pPr>
            <a:r>
              <a:rPr lang="en-US" sz="1600" dirty="0"/>
              <a:t>&lt;script language="</a:t>
            </a:r>
            <a:r>
              <a:rPr lang="en-US" sz="1600" dirty="0" err="1"/>
              <a:t>javascript</a:t>
            </a:r>
            <a:r>
              <a:rPr lang="en-US" sz="1600" dirty="0"/>
              <a:t>" type="text/</a:t>
            </a:r>
            <a:r>
              <a:rPr lang="en-US" sz="1600" dirty="0" err="1"/>
              <a:t>javascript</a:t>
            </a:r>
            <a:r>
              <a:rPr lang="en-US" sz="1600" dirty="0" smtClean="0"/>
              <a:t>"&gt;</a:t>
            </a:r>
          </a:p>
          <a:p>
            <a:pPr marL="342900" indent="-342900">
              <a:buClr>
                <a:srgbClr val="0066A1"/>
              </a:buClr>
              <a:buFont typeface="Lucida Sans Unicode" panose="020B0602030504020204" pitchFamily="34" charset="0"/>
              <a:buChar char="▶"/>
            </a:pPr>
            <a:endParaRPr lang="en-US" sz="1600" dirty="0"/>
          </a:p>
          <a:p>
            <a:pPr marL="342900" indent="-342900">
              <a:buClr>
                <a:srgbClr val="0066A1"/>
              </a:buClr>
              <a:buFont typeface="Lucida Sans Unicode" panose="020B0602030504020204" pitchFamily="34" charset="0"/>
              <a:buChar char="▶"/>
            </a:pPr>
            <a:endParaRPr lang="en-US" sz="1600" dirty="0" smtClean="0"/>
          </a:p>
          <a:p>
            <a:pPr marL="342900" indent="-342900">
              <a:buClr>
                <a:srgbClr val="0066A1"/>
              </a:buClr>
              <a:buFont typeface="Lucida Sans Unicode" panose="020B0602030504020204" pitchFamily="34" charset="0"/>
              <a:buChar char="▶"/>
            </a:pPr>
            <a:endParaRPr lang="en-US" sz="1600" dirty="0"/>
          </a:p>
          <a:p>
            <a:pPr marL="342900" indent="-342900">
              <a:buClr>
                <a:srgbClr val="0066A1"/>
              </a:buClr>
              <a:buFont typeface="Lucida Sans Unicode" panose="020B0602030504020204" pitchFamily="34" charset="0"/>
              <a:buChar char="▶"/>
            </a:pPr>
            <a:endParaRPr lang="en-US" sz="1600" dirty="0" smtClean="0"/>
          </a:p>
          <a:p>
            <a:pPr marL="342900" indent="-342900">
              <a:buClr>
                <a:srgbClr val="0066A1"/>
              </a:buClr>
              <a:buFont typeface="Lucida Sans Unicode" panose="020B0602030504020204" pitchFamily="34" charset="0"/>
              <a:buChar char="▶"/>
            </a:pPr>
            <a:endParaRPr lang="en-US" sz="1600" dirty="0"/>
          </a:p>
          <a:p>
            <a:pPr marL="342900" indent="-342900">
              <a:buClr>
                <a:srgbClr val="0066A1"/>
              </a:buClr>
              <a:buFont typeface="Lucida Sans Unicode" panose="020B0602030504020204" pitchFamily="34" charset="0"/>
              <a:buChar char="▶"/>
            </a:pPr>
            <a:endParaRPr lang="en-US" sz="1600" dirty="0" smtClean="0"/>
          </a:p>
          <a:p>
            <a:pPr marL="342900" indent="-342900">
              <a:buClr>
                <a:srgbClr val="0066A1"/>
              </a:buClr>
              <a:buFont typeface="Lucida Sans Unicode" panose="020B0602030504020204" pitchFamily="34" charset="0"/>
              <a:buChar char="▶"/>
            </a:pPr>
            <a:r>
              <a:rPr lang="en-US" sz="1600" dirty="0" smtClean="0"/>
              <a:t>JavaScript is case sensitive language.</a:t>
            </a:r>
          </a:p>
          <a:p>
            <a:pPr marL="342900" indent="-342900">
              <a:buClr>
                <a:srgbClr val="0066A1"/>
              </a:buClr>
              <a:buFont typeface="Lucida Sans Unicode" panose="020B0602030504020204" pitchFamily="34" charset="0"/>
              <a:buChar char="▶"/>
            </a:pPr>
            <a:endParaRPr lang="en-US" sz="1600" dirty="0"/>
          </a:p>
          <a:p>
            <a:pPr marL="342900" indent="-342900">
              <a:buClr>
                <a:srgbClr val="0066A1"/>
              </a:buClr>
              <a:buFont typeface="Lucida Sans Unicode" panose="020B0602030504020204" pitchFamily="34" charset="0"/>
              <a:buChar char="▶"/>
            </a:pPr>
            <a:r>
              <a:rPr lang="en-US" sz="1600" dirty="0" smtClean="0"/>
              <a:t>Comments can be single line or multiline</a:t>
            </a:r>
          </a:p>
          <a:p>
            <a:pPr marL="342900" indent="-342900">
              <a:buClr>
                <a:srgbClr val="0066A1"/>
              </a:buClr>
              <a:buFont typeface="Lucida Sans Unicode" panose="020B0602030504020204" pitchFamily="34" charset="0"/>
              <a:buChar char="▶"/>
            </a:pPr>
            <a:endParaRPr lang="en-US" sz="1600" dirty="0"/>
          </a:p>
          <a:p>
            <a:pPr marL="285750" indent="-285750">
              <a:buClr>
                <a:srgbClr val="0066A1"/>
              </a:buClr>
              <a:buFont typeface="Lucida Sans Unicode" panose="020B0602030504020204" pitchFamily="34" charset="0"/>
              <a:buChar char="▶"/>
            </a:pPr>
            <a:endParaRPr lang="en-US" sz="1600" dirty="0"/>
          </a:p>
        </p:txBody>
      </p:sp>
      <p:sp>
        <p:nvSpPr>
          <p:cNvPr id="3" name="Rectangle 2"/>
          <p:cNvSpPr/>
          <p:nvPr/>
        </p:nvSpPr>
        <p:spPr>
          <a:xfrm>
            <a:off x="397789" y="439140"/>
            <a:ext cx="10191843" cy="584775"/>
          </a:xfrm>
          <a:prstGeom prst="rect">
            <a:avLst/>
          </a:prstGeom>
        </p:spPr>
        <p:txBody>
          <a:bodyPr wrap="square">
            <a:spAutoFit/>
          </a:bodyPr>
          <a:lstStyle/>
          <a:p>
            <a:r>
              <a:rPr lang="en-US" sz="3200" b="1" dirty="0">
                <a:solidFill>
                  <a:schemeClr val="bg2">
                    <a:lumMod val="10000"/>
                  </a:schemeClr>
                </a:solidFill>
                <a:latin typeface="+mj-lt"/>
              </a:rPr>
              <a:t> </a:t>
            </a:r>
            <a:r>
              <a:rPr lang="en-US" sz="3200" b="1" dirty="0" smtClean="0">
                <a:solidFill>
                  <a:schemeClr val="bg2">
                    <a:lumMod val="10000"/>
                  </a:schemeClr>
                </a:solidFill>
                <a:latin typeface="+mj-lt"/>
              </a:rPr>
              <a:t>JavaScript Syntax</a:t>
            </a:r>
            <a:endParaRPr lang="en-US" sz="3200" b="1"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4014692707"/>
              </p:ext>
            </p:extLst>
          </p:nvPr>
        </p:nvGraphicFramePr>
        <p:xfrm>
          <a:off x="1179590" y="3723337"/>
          <a:ext cx="4492789" cy="1158240"/>
        </p:xfrm>
        <a:graphic>
          <a:graphicData uri="http://schemas.openxmlformats.org/drawingml/2006/table">
            <a:tbl>
              <a:tblPr firstRow="1" bandRow="1">
                <a:tableStyleId>{5C22544A-7EE6-4342-B048-85BDC9FD1C3A}</a:tableStyleId>
              </a:tblPr>
              <a:tblGrid>
                <a:gridCol w="1481072">
                  <a:extLst>
                    <a:ext uri="{9D8B030D-6E8A-4147-A177-3AD203B41FA5}">
                      <a16:colId xmlns:a16="http://schemas.microsoft.com/office/drawing/2014/main" val="20000"/>
                    </a:ext>
                  </a:extLst>
                </a:gridCol>
                <a:gridCol w="3011717">
                  <a:extLst>
                    <a:ext uri="{9D8B030D-6E8A-4147-A177-3AD203B41FA5}">
                      <a16:colId xmlns:a16="http://schemas.microsoft.com/office/drawing/2014/main" val="20001"/>
                    </a:ext>
                  </a:extLst>
                </a:gridCol>
              </a:tblGrid>
              <a:tr h="1050141">
                <a:tc>
                  <a:txBody>
                    <a:bodyPr/>
                    <a:lstStyle/>
                    <a:p>
                      <a:r>
                        <a:rPr lang="en-US" sz="1400" b="0" dirty="0" smtClean="0"/>
                        <a:t>&lt;!—</a:t>
                      </a:r>
                    </a:p>
                    <a:p>
                      <a:r>
                        <a:rPr lang="en-US" sz="1400" b="0" dirty="0" smtClean="0"/>
                        <a:t>Code </a:t>
                      </a:r>
                    </a:p>
                    <a:p>
                      <a:r>
                        <a:rPr lang="en-US" sz="1400" b="0" dirty="0" smtClean="0"/>
                        <a:t>//--&gt;</a:t>
                      </a:r>
                    </a:p>
                    <a:p>
                      <a:r>
                        <a:rPr lang="en-US" sz="1400" b="0" dirty="0" smtClean="0"/>
                        <a:t>&lt;/script&gt;</a:t>
                      </a:r>
                    </a:p>
                    <a:p>
                      <a:endParaRPr lang="en-US" sz="1400" b="0" dirty="0"/>
                    </a:p>
                  </a:txBody>
                  <a:tcPr/>
                </a:tc>
                <a:tc>
                  <a:txBody>
                    <a:bodyPr/>
                    <a:lstStyle/>
                    <a:p>
                      <a:r>
                        <a:rPr lang="en-US" sz="1400" b="0" dirty="0" smtClean="0"/>
                        <a:t>&lt;</a:t>
                      </a:r>
                      <a:r>
                        <a:rPr lang="en-US" sz="1400" b="0" dirty="0" err="1" smtClean="0"/>
                        <a:t>noscript</a:t>
                      </a:r>
                      <a:r>
                        <a:rPr lang="en-US" sz="1400" b="0" dirty="0" smtClean="0"/>
                        <a:t>&gt;</a:t>
                      </a:r>
                    </a:p>
                    <a:p>
                      <a:r>
                        <a:rPr lang="en-US" sz="1400" b="0" dirty="0" smtClean="0"/>
                        <a:t>  JavaScript needed</a:t>
                      </a:r>
                    </a:p>
                    <a:p>
                      <a:r>
                        <a:rPr lang="en-US" sz="1400" b="0" dirty="0" smtClean="0"/>
                        <a:t>&lt;/</a:t>
                      </a:r>
                      <a:r>
                        <a:rPr lang="en-US" sz="1400" b="0" dirty="0" err="1" smtClean="0"/>
                        <a:t>noscript</a:t>
                      </a:r>
                      <a:r>
                        <a:rPr lang="en-US" sz="1400" b="0" dirty="0" smtClean="0"/>
                        <a:t>&gt;</a:t>
                      </a:r>
                    </a:p>
                    <a:p>
                      <a:endParaRPr lang="en-US" sz="1400" b="0"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358158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4658" y="853433"/>
            <a:ext cx="10575011" cy="769441"/>
          </a:xfrm>
          <a:prstGeom prst="rect">
            <a:avLst/>
          </a:prstGeom>
        </p:spPr>
        <p:txBody>
          <a:bodyPr wrap="square">
            <a:spAutoFit/>
          </a:bodyPr>
          <a:lstStyle/>
          <a:p>
            <a:pPr marL="342900" indent="-342900">
              <a:buFont typeface="Wingdings" panose="05000000000000000000" pitchFamily="2" charset="2"/>
              <a:buChar char="Ø"/>
            </a:pPr>
            <a:endParaRPr lang="en-US" sz="2200" dirty="0">
              <a:latin typeface="Calibri" panose="020F0502020204030204" pitchFamily="34" charset="0"/>
            </a:endParaRPr>
          </a:p>
          <a:p>
            <a:endParaRPr lang="en-US" sz="2200" dirty="0">
              <a:latin typeface="Calibri" panose="020F0502020204030204" pitchFamily="34" charset="0"/>
            </a:endParaRPr>
          </a:p>
        </p:txBody>
      </p:sp>
      <p:sp>
        <p:nvSpPr>
          <p:cNvPr id="3" name="Rectangle 2"/>
          <p:cNvSpPr/>
          <p:nvPr/>
        </p:nvSpPr>
        <p:spPr>
          <a:xfrm>
            <a:off x="459782" y="408143"/>
            <a:ext cx="10191843" cy="584775"/>
          </a:xfrm>
          <a:prstGeom prst="rect">
            <a:avLst/>
          </a:prstGeom>
        </p:spPr>
        <p:txBody>
          <a:bodyPr wrap="square">
            <a:spAutoFit/>
          </a:bodyPr>
          <a:lstStyle/>
          <a:p>
            <a:r>
              <a:rPr lang="en-US" sz="3200" b="1" dirty="0">
                <a:solidFill>
                  <a:schemeClr val="bg2">
                    <a:lumMod val="10000"/>
                  </a:schemeClr>
                </a:solidFill>
                <a:latin typeface="+mj-lt"/>
              </a:rPr>
              <a:t> </a:t>
            </a:r>
            <a:r>
              <a:rPr lang="en-US" sz="3200" b="1" dirty="0" smtClean="0">
                <a:solidFill>
                  <a:schemeClr val="bg2">
                    <a:lumMod val="10000"/>
                  </a:schemeClr>
                </a:solidFill>
                <a:latin typeface="+mj-lt"/>
              </a:rPr>
              <a:t>JavaScript Code</a:t>
            </a:r>
            <a:endParaRPr lang="en-US" sz="3200" b="1" dirty="0">
              <a:latin typeface="+mj-lt"/>
            </a:endParaRPr>
          </a:p>
        </p:txBody>
      </p:sp>
      <p:sp>
        <p:nvSpPr>
          <p:cNvPr id="5" name="Rectangle 4"/>
          <p:cNvSpPr/>
          <p:nvPr/>
        </p:nvSpPr>
        <p:spPr>
          <a:xfrm>
            <a:off x="459782" y="1438208"/>
            <a:ext cx="10575011" cy="2677656"/>
          </a:xfrm>
          <a:prstGeom prst="rect">
            <a:avLst/>
          </a:prstGeom>
        </p:spPr>
        <p:txBody>
          <a:bodyPr wrap="square">
            <a:spAutoFit/>
          </a:bodyPr>
          <a:lstStyle/>
          <a:p>
            <a:pPr marL="342900" indent="-342900">
              <a:lnSpc>
                <a:spcPct val="150000"/>
              </a:lnSpc>
              <a:buClr>
                <a:srgbClr val="0066A1"/>
              </a:buClr>
              <a:buFont typeface="Lucida Sans Unicode" panose="020B0602030504020204" pitchFamily="34" charset="0"/>
              <a:buChar char="▶"/>
            </a:pPr>
            <a:r>
              <a:rPr lang="en-US" sz="1600" dirty="0" smtClean="0"/>
              <a:t>JavaScript code can be placed in the following three locations</a:t>
            </a:r>
          </a:p>
          <a:p>
            <a:pPr marL="914400" lvl="1" indent="-457200">
              <a:lnSpc>
                <a:spcPct val="150000"/>
              </a:lnSpc>
              <a:buClr>
                <a:srgbClr val="0066A1"/>
              </a:buClr>
              <a:buFont typeface="Wingdings" panose="05000000000000000000" pitchFamily="2" charset="2"/>
              <a:buChar char="§"/>
            </a:pPr>
            <a:r>
              <a:rPr lang="en-US" sz="1600" dirty="0" smtClean="0"/>
              <a:t>Between the body tag</a:t>
            </a:r>
          </a:p>
          <a:p>
            <a:pPr marL="914400" lvl="1" indent="-457200">
              <a:lnSpc>
                <a:spcPct val="150000"/>
              </a:lnSpc>
              <a:buClr>
                <a:srgbClr val="0066A1"/>
              </a:buClr>
              <a:buFont typeface="Wingdings" panose="05000000000000000000" pitchFamily="2" charset="2"/>
              <a:buChar char="§"/>
            </a:pPr>
            <a:r>
              <a:rPr lang="en-US" sz="1600" dirty="0" smtClean="0"/>
              <a:t>Between the head tag</a:t>
            </a:r>
          </a:p>
          <a:p>
            <a:pPr marL="914400" lvl="1" indent="-457200">
              <a:lnSpc>
                <a:spcPct val="150000"/>
              </a:lnSpc>
              <a:buClr>
                <a:srgbClr val="0066A1"/>
              </a:buClr>
              <a:buFont typeface="Wingdings" panose="05000000000000000000" pitchFamily="2" charset="2"/>
              <a:buChar char="§"/>
            </a:pPr>
            <a:r>
              <a:rPr lang="en-US" sz="1600" dirty="0" smtClean="0"/>
              <a:t>In .js file (External JavaScript file)</a:t>
            </a:r>
          </a:p>
          <a:p>
            <a:pPr marL="1200150" lvl="2" indent="-285750">
              <a:lnSpc>
                <a:spcPct val="150000"/>
              </a:lnSpc>
              <a:buClr>
                <a:srgbClr val="0066A1"/>
              </a:buClr>
              <a:buFont typeface="Arial" panose="020B0604020202020204" pitchFamily="34" charset="0"/>
              <a:buChar char="•"/>
            </a:pPr>
            <a:r>
              <a:rPr lang="en-US" sz="1600" dirty="0"/>
              <a:t>It provides code re usability because single JavaScript file can be used in several html pages</a:t>
            </a:r>
            <a:r>
              <a:rPr lang="en-US" sz="1600" dirty="0" smtClean="0"/>
              <a:t>.</a:t>
            </a:r>
            <a:endParaRPr lang="en-US" sz="1600" dirty="0"/>
          </a:p>
          <a:p>
            <a:pPr marL="1200150" lvl="2" indent="-285750">
              <a:lnSpc>
                <a:spcPct val="150000"/>
              </a:lnSpc>
              <a:buClr>
                <a:srgbClr val="0066A1"/>
              </a:buClr>
              <a:buFont typeface="Arial" panose="020B0604020202020204" pitchFamily="34" charset="0"/>
              <a:buChar char="•"/>
            </a:pPr>
            <a:r>
              <a:rPr lang="en-US" sz="1600" dirty="0"/>
              <a:t>An external JavaScript file must be saved by .js extension.</a:t>
            </a:r>
          </a:p>
        </p:txBody>
      </p:sp>
    </p:spTree>
    <p:extLst>
      <p:ext uri="{BB962C8B-B14F-4D97-AF65-F5344CB8AC3E}">
        <p14:creationId xmlns:p14="http://schemas.microsoft.com/office/powerpoint/2010/main" val="2231166579"/>
      </p:ext>
    </p:extLst>
  </p:cSld>
  <p:clrMapOvr>
    <a:masterClrMapping/>
  </p:clrMapOvr>
  <p:timing>
    <p:tnLst>
      <p:par>
        <p:cTn id="1" dur="indefinite" restart="never" nodeType="tmRoot"/>
      </p:par>
    </p:tnLst>
  </p:timing>
</p:sld>
</file>

<file path=ppt/theme/theme1.xml><?xml version="1.0" encoding="utf-8"?>
<a:theme xmlns:a="http://schemas.openxmlformats.org/drawingml/2006/main" name="Atos Syntel">
  <a:themeElements>
    <a:clrScheme name="Atos-Syntel">
      <a:dk1>
        <a:sysClr val="windowText" lastClr="000000"/>
      </a:dk1>
      <a:lt1>
        <a:sysClr val="window" lastClr="FFFFFF"/>
      </a:lt1>
      <a:dk2>
        <a:srgbClr val="3F9C35"/>
      </a:dk2>
      <a:lt2>
        <a:srgbClr val="808080"/>
      </a:lt2>
      <a:accent1>
        <a:srgbClr val="0066A1"/>
      </a:accent1>
      <a:accent2>
        <a:srgbClr val="FF6319"/>
      </a:accent2>
      <a:accent3>
        <a:srgbClr val="AEA400"/>
      </a:accent3>
      <a:accent4>
        <a:srgbClr val="6639B7"/>
      </a:accent4>
      <a:accent5>
        <a:srgbClr val="A626AA"/>
      </a:accent5>
      <a:accent6>
        <a:srgbClr val="00B2A9"/>
      </a:accent6>
      <a:hlink>
        <a:srgbClr val="000000"/>
      </a:hlink>
      <a:folHlink>
        <a:srgbClr val="0563C1"/>
      </a:folHlink>
    </a:clrScheme>
    <a:fontScheme name="Custom 2">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 Syntel Template_eff_July2019" id="{A0C45F90-0FAE-4AB0-8898-6C9B0DC173A7}" vid="{8B424270-9E88-4C05-9582-081C10337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653</TotalTime>
  <Words>2084</Words>
  <Application>Microsoft Office PowerPoint</Application>
  <PresentationFormat>Widescreen</PresentationFormat>
  <Paragraphs>397</Paragraphs>
  <Slides>31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Courier New</vt:lpstr>
      <vt:lpstr>Lucida Sans Unicode</vt:lpstr>
      <vt:lpstr>Stag Sans Light</vt:lpstr>
      <vt:lpstr>Times New Roman</vt:lpstr>
      <vt:lpstr>Verdana</vt:lpstr>
      <vt:lpstr>Wingdings</vt:lpstr>
      <vt:lpstr>Atos Syntel</vt:lpstr>
      <vt:lpstr>JavaScript</vt:lpstr>
      <vt:lpstr>Version Control and Revision History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Bhachu, RanjeetKaur</dc:creator>
  <cp:lastModifiedBy>Iyer, Sanjana</cp:lastModifiedBy>
  <cp:revision>53</cp:revision>
  <dcterms:created xsi:type="dcterms:W3CDTF">2017-06-27T02:56:49Z</dcterms:created>
  <dcterms:modified xsi:type="dcterms:W3CDTF">2019-10-03T05:08:24Z</dcterms:modified>
</cp:coreProperties>
</file>