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38"/>
  </p:notesMasterIdLst>
  <p:sldIdLst>
    <p:sldId id="297" r:id="rId2"/>
    <p:sldId id="296" r:id="rId3"/>
    <p:sldId id="257" r:id="rId4"/>
    <p:sldId id="261" r:id="rId5"/>
    <p:sldId id="290" r:id="rId6"/>
    <p:sldId id="291" r:id="rId7"/>
    <p:sldId id="292" r:id="rId8"/>
    <p:sldId id="293" r:id="rId9"/>
    <p:sldId id="289" r:id="rId10"/>
    <p:sldId id="268" r:id="rId11"/>
    <p:sldId id="260" r:id="rId12"/>
    <p:sldId id="294" r:id="rId13"/>
    <p:sldId id="263" r:id="rId14"/>
    <p:sldId id="295" r:id="rId15"/>
    <p:sldId id="262" r:id="rId16"/>
    <p:sldId id="264" r:id="rId17"/>
    <p:sldId id="266" r:id="rId18"/>
    <p:sldId id="288" r:id="rId19"/>
    <p:sldId id="267" r:id="rId20"/>
    <p:sldId id="265" r:id="rId21"/>
    <p:sldId id="269" r:id="rId22"/>
    <p:sldId id="270" r:id="rId23"/>
    <p:sldId id="284" r:id="rId24"/>
    <p:sldId id="285" r:id="rId25"/>
    <p:sldId id="271" r:id="rId26"/>
    <p:sldId id="272" r:id="rId27"/>
    <p:sldId id="273" r:id="rId28"/>
    <p:sldId id="274" r:id="rId29"/>
    <p:sldId id="275" r:id="rId30"/>
    <p:sldId id="276" r:id="rId31"/>
    <p:sldId id="286" r:id="rId32"/>
    <p:sldId id="277" r:id="rId33"/>
    <p:sldId id="278" r:id="rId34"/>
    <p:sldId id="280" r:id="rId35"/>
    <p:sldId id="281"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94434" autoAdjust="0"/>
  </p:normalViewPr>
  <p:slideViewPr>
    <p:cSldViewPr snapToGrid="0" showGuides="1">
      <p:cViewPr>
        <p:scale>
          <a:sx n="68" d="100"/>
          <a:sy n="68" d="100"/>
        </p:scale>
        <p:origin x="-12" y="36"/>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68E26-1B51-4776-BABF-EA77B1F61289}"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8A041-A36C-4DDE-98C7-2FE317A80EA1}" type="slidenum">
              <a:rPr lang="en-US" smtClean="0"/>
              <a:t>‹#›</a:t>
            </a:fld>
            <a:endParaRPr lang="en-US"/>
          </a:p>
        </p:txBody>
      </p:sp>
    </p:spTree>
    <p:extLst>
      <p:ext uri="{BB962C8B-B14F-4D97-AF65-F5344CB8AC3E}">
        <p14:creationId xmlns:p14="http://schemas.microsoft.com/office/powerpoint/2010/main" val="142152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32608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30148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657346317"/>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11918385"/>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0235069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86267588"/>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6899324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03281903"/>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9376948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13595919"/>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75977856"/>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03374234"/>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2354520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160626"/>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32759705"/>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72259674"/>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52352763"/>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89245637"/>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3376976"/>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31583973"/>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2956394"/>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74408304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16351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935143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08440"/>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42592810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910836266"/>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16397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409240574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79822736"/>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01405099"/>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110302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29313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hyperlink" Target="https://ajax.googleapis.com/ajax/libs/jquery/3.2.0/jquery.min.js" TargetMode="Externa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RWD using Bootstrap</a:t>
            </a:r>
            <a:endParaRPr lang="en-GB" dirty="0"/>
          </a:p>
        </p:txBody>
      </p:sp>
    </p:spTree>
    <p:extLst>
      <p:ext uri="{BB962C8B-B14F-4D97-AF65-F5344CB8AC3E}">
        <p14:creationId xmlns:p14="http://schemas.microsoft.com/office/powerpoint/2010/main" val="556548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5665" y="353322"/>
            <a:ext cx="11566985" cy="604621"/>
          </a:xfrm>
        </p:spPr>
        <p:txBody>
          <a:bodyPr/>
          <a:lstStyle/>
          <a:p>
            <a:r>
              <a:rPr lang="en-US" dirty="0" smtClean="0">
                <a:latin typeface="+mj-lt"/>
              </a:rPr>
              <a:t>What is Responsive Web Design</a:t>
            </a:r>
            <a:endParaRPr lang="en-US" dirty="0">
              <a:latin typeface="+mj-lt"/>
            </a:endParaRPr>
          </a:p>
        </p:txBody>
      </p:sp>
      <p:sp>
        <p:nvSpPr>
          <p:cNvPr id="3" name="TextBox 2"/>
          <p:cNvSpPr txBox="1"/>
          <p:nvPr/>
        </p:nvSpPr>
        <p:spPr>
          <a:xfrm>
            <a:off x="385665" y="1308230"/>
            <a:ext cx="7477177" cy="3323987"/>
          </a:xfrm>
          <a:prstGeom prst="rect">
            <a:avLst/>
          </a:prstGeom>
          <a:noFill/>
        </p:spPr>
        <p:txBody>
          <a:bodyPr wrap="square" rtlCol="0">
            <a:spAutoFit/>
          </a:bodyPr>
          <a:lstStyle/>
          <a:p>
            <a:pPr marL="342900" indent="-342900" algn="just">
              <a:lnSpc>
                <a:spcPct val="150000"/>
              </a:lnSpc>
              <a:buClr>
                <a:srgbClr val="0066A1"/>
              </a:buClr>
              <a:buFont typeface="Lucida Sans Unicode" panose="020B0602030504020204" pitchFamily="34" charset="0"/>
              <a:buChar char="▶"/>
            </a:pPr>
            <a:r>
              <a:rPr lang="en-IN" sz="1400" b="1" dirty="0" smtClean="0"/>
              <a:t>Adaptive</a:t>
            </a:r>
            <a:endParaRPr lang="en-IN" sz="1400" b="1" dirty="0"/>
          </a:p>
          <a:p>
            <a:pPr lvl="1" algn="just">
              <a:lnSpc>
                <a:spcPct val="150000"/>
              </a:lnSpc>
              <a:buClr>
                <a:srgbClr val="0066A1"/>
              </a:buClr>
            </a:pPr>
            <a:r>
              <a:rPr lang="en-IN" sz="1400" dirty="0"/>
              <a:t> Media queries to target various </a:t>
            </a:r>
            <a:r>
              <a:rPr lang="en-IN" sz="1400" dirty="0" smtClean="0"/>
              <a:t>devices</a:t>
            </a:r>
          </a:p>
          <a:p>
            <a:pPr marL="800100" lvl="1" indent="-342900" algn="just">
              <a:lnSpc>
                <a:spcPct val="150000"/>
              </a:lnSpc>
              <a:buClr>
                <a:srgbClr val="0066A1"/>
              </a:buClr>
              <a:buFont typeface="Lucida Sans Unicode" panose="020B0602030504020204" pitchFamily="34" charset="0"/>
              <a:buChar char="▶"/>
            </a:pPr>
            <a:endParaRPr lang="en-IN" sz="1400" dirty="0"/>
          </a:p>
          <a:p>
            <a:pPr marL="342900" indent="-342900" algn="just">
              <a:lnSpc>
                <a:spcPct val="150000"/>
              </a:lnSpc>
              <a:buClr>
                <a:srgbClr val="0066A1"/>
              </a:buClr>
              <a:buFont typeface="Lucida Sans Unicode" panose="020B0602030504020204" pitchFamily="34" charset="0"/>
              <a:buChar char="▶"/>
            </a:pPr>
            <a:r>
              <a:rPr lang="en-IN" sz="1400" dirty="0"/>
              <a:t> </a:t>
            </a:r>
            <a:r>
              <a:rPr lang="en-IN" sz="1400" b="1" dirty="0"/>
              <a:t>Fluid</a:t>
            </a:r>
          </a:p>
          <a:p>
            <a:pPr lvl="1" algn="just">
              <a:lnSpc>
                <a:spcPct val="150000"/>
              </a:lnSpc>
              <a:buClr>
                <a:srgbClr val="0066A1"/>
              </a:buClr>
            </a:pPr>
            <a:r>
              <a:rPr lang="en-IN" sz="1400" dirty="0"/>
              <a:t> Flexible grids/ percentages rather than </a:t>
            </a:r>
            <a:r>
              <a:rPr lang="en-IN" sz="1400" dirty="0" smtClean="0"/>
              <a:t>fixed</a:t>
            </a:r>
          </a:p>
          <a:p>
            <a:pPr marL="800100" lvl="1" indent="-342900" algn="just">
              <a:lnSpc>
                <a:spcPct val="150000"/>
              </a:lnSpc>
              <a:buClr>
                <a:srgbClr val="0066A1"/>
              </a:buClr>
              <a:buFont typeface="Lucida Sans Unicode" panose="020B0602030504020204" pitchFamily="34" charset="0"/>
              <a:buChar char="▶"/>
            </a:pPr>
            <a:endParaRPr lang="en-IN" sz="1400" dirty="0"/>
          </a:p>
          <a:p>
            <a:pPr marL="342900" indent="-342900" algn="just">
              <a:lnSpc>
                <a:spcPct val="150000"/>
              </a:lnSpc>
              <a:buClr>
                <a:srgbClr val="0066A1"/>
              </a:buClr>
              <a:buFont typeface="Lucida Sans Unicode" panose="020B0602030504020204" pitchFamily="34" charset="0"/>
              <a:buChar char="▶"/>
            </a:pPr>
            <a:r>
              <a:rPr lang="en-IN" sz="1400" dirty="0"/>
              <a:t> </a:t>
            </a:r>
            <a:r>
              <a:rPr lang="en-IN" sz="1400" b="1" dirty="0"/>
              <a:t>Responsive Design</a:t>
            </a:r>
          </a:p>
          <a:p>
            <a:pPr lvl="1" algn="just">
              <a:lnSpc>
                <a:spcPct val="150000"/>
              </a:lnSpc>
              <a:buClr>
                <a:srgbClr val="0066A1"/>
              </a:buClr>
            </a:pPr>
            <a:r>
              <a:rPr lang="en-IN" sz="1400" dirty="0"/>
              <a:t> </a:t>
            </a:r>
            <a:r>
              <a:rPr lang="en-US" sz="1400" dirty="0" smtClean="0"/>
              <a:t>Uses media queries </a:t>
            </a:r>
            <a:r>
              <a:rPr lang="en-US" sz="1400" dirty="0"/>
              <a:t>and fluid grid to control the </a:t>
            </a:r>
            <a:endParaRPr lang="en-US" sz="1400" dirty="0" smtClean="0"/>
          </a:p>
          <a:p>
            <a:pPr lvl="1" algn="just">
              <a:lnSpc>
                <a:spcPct val="150000"/>
              </a:lnSpc>
              <a:buClr>
                <a:srgbClr val="0066A1"/>
              </a:buClr>
            </a:pPr>
            <a:r>
              <a:rPr lang="en-US" sz="1400" dirty="0" smtClean="0"/>
              <a:t>scaling </a:t>
            </a:r>
            <a:r>
              <a:rPr lang="en-US" sz="1400" dirty="0"/>
              <a:t>of the contents on various </a:t>
            </a:r>
            <a:r>
              <a:rPr lang="en-US" sz="1400" dirty="0" smtClean="0"/>
              <a:t>devices</a:t>
            </a:r>
          </a:p>
          <a:p>
            <a:pPr marL="800100" lvl="1" indent="-342900" algn="just">
              <a:lnSpc>
                <a:spcPct val="150000"/>
              </a:lnSpc>
              <a:buClr>
                <a:srgbClr val="0066A1"/>
              </a:buClr>
              <a:buFont typeface="Lucida Sans Unicode" panose="020B0602030504020204" pitchFamily="34" charset="0"/>
              <a:buChar char="▶"/>
            </a:pPr>
            <a:endParaRPr lang="en-IN" sz="1400" dirty="0"/>
          </a:p>
        </p:txBody>
      </p:sp>
      <p:pic>
        <p:nvPicPr>
          <p:cNvPr id="3074" name="Picture 2" descr="Image result for Responsive Web Design media qu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719" y="1502918"/>
            <a:ext cx="3071615" cy="312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308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3722" y="498466"/>
            <a:ext cx="11566985" cy="619134"/>
          </a:xfrm>
        </p:spPr>
        <p:txBody>
          <a:bodyPr/>
          <a:lstStyle/>
          <a:p>
            <a:r>
              <a:rPr lang="en-US" dirty="0" smtClean="0">
                <a:latin typeface="+mj-lt"/>
              </a:rPr>
              <a:t>Responsive Web Design Core Components</a:t>
            </a:r>
            <a:endParaRPr lang="en-US" dirty="0">
              <a:latin typeface="+mj-lt"/>
            </a:endParaRPr>
          </a:p>
        </p:txBody>
      </p:sp>
      <p:sp>
        <p:nvSpPr>
          <p:cNvPr id="3" name="TextBox 2"/>
          <p:cNvSpPr txBox="1"/>
          <p:nvPr/>
        </p:nvSpPr>
        <p:spPr>
          <a:xfrm>
            <a:off x="653142" y="1646037"/>
            <a:ext cx="7709065" cy="3647152"/>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IN" sz="1400" b="1" dirty="0" smtClean="0"/>
              <a:t>Flexible Grids </a:t>
            </a:r>
          </a:p>
          <a:p>
            <a:pPr marL="800100" lvl="1" indent="-342900" algn="just">
              <a:lnSpc>
                <a:spcPct val="150000"/>
              </a:lnSpc>
              <a:buClr>
                <a:srgbClr val="0066A1"/>
              </a:buClr>
              <a:buFont typeface="Verdana" panose="020B0604030504040204" pitchFamily="34" charset="0"/>
              <a:buChar char="−"/>
            </a:pPr>
            <a:r>
              <a:rPr lang="en-US" sz="1400" dirty="0"/>
              <a:t>L</a:t>
            </a:r>
            <a:r>
              <a:rPr lang="en-US" sz="1400" dirty="0" smtClean="0"/>
              <a:t>ogical </a:t>
            </a:r>
            <a:r>
              <a:rPr lang="en-US" sz="1400" dirty="0"/>
              <a:t>division of contents. Any number of columns/grid which scale to any width</a:t>
            </a:r>
            <a:r>
              <a:rPr lang="en-US" sz="1400" dirty="0" smtClean="0"/>
              <a:t>. Dimensions relative to the parent element. </a:t>
            </a:r>
          </a:p>
          <a:p>
            <a:pPr marL="742950" lvl="1"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a:t>
            </a:r>
            <a:r>
              <a:rPr lang="en-IN" sz="1400" b="1" dirty="0" smtClean="0"/>
              <a:t>Flexible Media (Images)</a:t>
            </a:r>
          </a:p>
          <a:p>
            <a:pPr marL="800100" lvl="1" indent="-342900" algn="just">
              <a:lnSpc>
                <a:spcPct val="150000"/>
              </a:lnSpc>
              <a:buClr>
                <a:srgbClr val="0066A1"/>
              </a:buClr>
              <a:buFont typeface="Verdana" panose="020B0604030504040204" pitchFamily="34" charset="0"/>
              <a:buChar char="−"/>
            </a:pPr>
            <a:r>
              <a:rPr lang="en-US" sz="1400" dirty="0" smtClean="0">
                <a:ea typeface="Calibri" panose="020F0502020204030204" pitchFamily="34" charset="0"/>
                <a:cs typeface="Times New Roman" panose="02020603050405020304" pitchFamily="18" charset="0"/>
              </a:rPr>
              <a:t>For </a:t>
            </a:r>
            <a:r>
              <a:rPr lang="en-US" sz="1400" dirty="0">
                <a:ea typeface="Calibri" panose="020F0502020204030204" pitchFamily="34" charset="0"/>
                <a:cs typeface="Times New Roman" panose="02020603050405020304" pitchFamily="18" charset="0"/>
              </a:rPr>
              <a:t>accommodating the images on the </a:t>
            </a:r>
            <a:r>
              <a:rPr lang="en-US" sz="1400" dirty="0" smtClean="0">
                <a:ea typeface="Calibri" panose="020F0502020204030204" pitchFamily="34" charset="0"/>
                <a:cs typeface="Times New Roman" panose="02020603050405020304" pitchFamily="18" charset="0"/>
              </a:rPr>
              <a:t>screen using percentages so that images adjust to the parent container without cropping.</a:t>
            </a:r>
          </a:p>
          <a:p>
            <a:pPr marL="742950" lvl="1"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a:t>
            </a:r>
            <a:r>
              <a:rPr lang="en-IN" sz="1400" b="1" dirty="0" smtClean="0"/>
              <a:t>Media Queries (Styling capabilities)</a:t>
            </a:r>
          </a:p>
          <a:p>
            <a:pPr marL="800100" lvl="1" indent="-342900" algn="just">
              <a:lnSpc>
                <a:spcPct val="150000"/>
              </a:lnSpc>
              <a:buClr>
                <a:srgbClr val="0066A1"/>
              </a:buClr>
              <a:buFont typeface="Verdana" panose="020B0604030504040204" pitchFamily="34" charset="0"/>
              <a:buChar char="−"/>
            </a:pPr>
            <a:r>
              <a:rPr lang="en-US" sz="1400" dirty="0"/>
              <a:t>G</a:t>
            </a:r>
            <a:r>
              <a:rPr lang="en-US" sz="1400" dirty="0" smtClean="0"/>
              <a:t>etting </a:t>
            </a:r>
            <a:r>
              <a:rPr lang="en-US" sz="1400" dirty="0"/>
              <a:t>the characteristics of the target device, how website should be rendered on the device based on the type of the device.</a:t>
            </a:r>
            <a:endParaRPr lang="en-IN" sz="1400" dirty="0" smtClean="0"/>
          </a:p>
        </p:txBody>
      </p:sp>
      <p:pic>
        <p:nvPicPr>
          <p:cNvPr id="4" name="Picture 4" descr="Image result for Responsive Web Design media qu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683" y="1723571"/>
            <a:ext cx="2904108" cy="356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0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015" y="338808"/>
            <a:ext cx="11566985" cy="648163"/>
          </a:xfrm>
        </p:spPr>
        <p:txBody>
          <a:bodyPr/>
          <a:lstStyle/>
          <a:p>
            <a:r>
              <a:rPr lang="en-US" dirty="0" smtClean="0">
                <a:latin typeface="+mj-lt"/>
              </a:rPr>
              <a:t>Architecture of RWD</a:t>
            </a:r>
            <a:endParaRPr lang="en-US" dirty="0">
              <a:latin typeface="+mj-lt"/>
            </a:endParaRPr>
          </a:p>
        </p:txBody>
      </p:sp>
      <p:sp>
        <p:nvSpPr>
          <p:cNvPr id="3" name="TextBox 2"/>
          <p:cNvSpPr txBox="1"/>
          <p:nvPr/>
        </p:nvSpPr>
        <p:spPr>
          <a:xfrm>
            <a:off x="625015" y="1457234"/>
            <a:ext cx="10812484" cy="1169551"/>
          </a:xfrm>
          <a:prstGeom prst="rect">
            <a:avLst/>
          </a:prstGeom>
          <a:noFill/>
        </p:spPr>
        <p:txBody>
          <a:bodyPr wrap="square" rtlCol="0">
            <a:spAutoFit/>
          </a:bodyPr>
          <a:lstStyle/>
          <a:p>
            <a:pPr marL="285750" indent="-285750" algn="just">
              <a:buClr>
                <a:srgbClr val="0066A1"/>
              </a:buClr>
              <a:buFont typeface="Lucida Sans Unicode" panose="020B0602030504020204" pitchFamily="34" charset="0"/>
              <a:buChar char="▶"/>
            </a:pPr>
            <a:r>
              <a:rPr lang="en-IN" sz="1400" dirty="0" smtClean="0"/>
              <a:t> Content layer by using HTML.</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smtClean="0"/>
              <a:t> Presentation layer that comprises CSS for styling.</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smtClean="0"/>
              <a:t> Client side scripting layer that comprises JavaScript/JQuery</a:t>
            </a:r>
          </a:p>
        </p:txBody>
      </p:sp>
    </p:spTree>
    <p:extLst>
      <p:ext uri="{BB962C8B-B14F-4D97-AF65-F5344CB8AC3E}">
        <p14:creationId xmlns:p14="http://schemas.microsoft.com/office/powerpoint/2010/main" val="103340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4302" y="444076"/>
            <a:ext cx="11566985" cy="566460"/>
          </a:xfrm>
        </p:spPr>
        <p:txBody>
          <a:bodyPr/>
          <a:lstStyle/>
          <a:p>
            <a:r>
              <a:rPr lang="en-US" dirty="0" smtClean="0">
                <a:latin typeface="+mj-lt"/>
              </a:rPr>
              <a:t>Fixed and Fluid Layouts</a:t>
            </a:r>
            <a:endParaRPr lang="en-US" dirty="0">
              <a:latin typeface="+mj-lt"/>
            </a:endParaRPr>
          </a:p>
        </p:txBody>
      </p:sp>
      <p:sp>
        <p:nvSpPr>
          <p:cNvPr id="3" name="TextBox 2"/>
          <p:cNvSpPr txBox="1"/>
          <p:nvPr/>
        </p:nvSpPr>
        <p:spPr>
          <a:xfrm>
            <a:off x="484302" y="1389615"/>
            <a:ext cx="8336969" cy="3323987"/>
          </a:xfrm>
          <a:prstGeom prst="rect">
            <a:avLst/>
          </a:prstGeom>
          <a:noFill/>
        </p:spPr>
        <p:txBody>
          <a:bodyPr wrap="square" rtlCol="0">
            <a:spAutoFit/>
          </a:bodyPr>
          <a:lstStyle/>
          <a:p>
            <a:pPr algn="just">
              <a:lnSpc>
                <a:spcPct val="150000"/>
              </a:lnSpc>
              <a:buClr>
                <a:srgbClr val="0066A1"/>
              </a:buClr>
              <a:buFont typeface="Wingdings" pitchFamily="2" charset="2"/>
              <a:buChar char="Ø"/>
            </a:pPr>
            <a:r>
              <a:rPr lang="en-IN" sz="1400" dirty="0" smtClean="0"/>
              <a:t> </a:t>
            </a:r>
            <a:r>
              <a:rPr lang="en-IN" sz="1400" b="1" dirty="0" smtClean="0"/>
              <a:t>Fixed Layout</a:t>
            </a:r>
          </a:p>
          <a:p>
            <a:pPr lvl="1" algn="just">
              <a:lnSpc>
                <a:spcPct val="150000"/>
              </a:lnSpc>
            </a:pPr>
            <a:r>
              <a:rPr lang="en-IN" sz="1400" dirty="0" smtClean="0"/>
              <a:t>Has a wrapper that is a fixed width, and the components inside it have either percentage widths or fixed widths. The container element is set not to move irrespective of the screen resolution.</a:t>
            </a:r>
          </a:p>
          <a:p>
            <a:pPr lvl="1" algn="just">
              <a:lnSpc>
                <a:spcPct val="150000"/>
              </a:lnSpc>
            </a:pPr>
            <a:endParaRPr lang="en-IN" sz="1400" dirty="0" smtClean="0"/>
          </a:p>
          <a:p>
            <a:pPr algn="just">
              <a:lnSpc>
                <a:spcPct val="150000"/>
              </a:lnSpc>
              <a:buClr>
                <a:srgbClr val="0066A1"/>
              </a:buClr>
              <a:buFont typeface="Wingdings" pitchFamily="2" charset="2"/>
              <a:buChar char="Ø"/>
            </a:pPr>
            <a:r>
              <a:rPr lang="en-IN" sz="1400" b="1" dirty="0" smtClean="0"/>
              <a:t> Fluid </a:t>
            </a:r>
            <a:r>
              <a:rPr lang="en-IN" sz="1400" b="1" dirty="0"/>
              <a:t>or Liquid Layout</a:t>
            </a:r>
          </a:p>
          <a:p>
            <a:pPr lvl="1" algn="just">
              <a:lnSpc>
                <a:spcPct val="150000"/>
              </a:lnSpc>
            </a:pPr>
            <a:r>
              <a:rPr lang="en-IN" sz="1400" dirty="0"/>
              <a:t>The majority of the components inside have percentage widths and thus adjust to the users screen resolution.</a:t>
            </a:r>
          </a:p>
          <a:p>
            <a:pPr marL="800100" lvl="1" indent="-342900" algn="just">
              <a:lnSpc>
                <a:spcPct val="150000"/>
              </a:lnSpc>
              <a:buFont typeface="Wingdings" panose="05000000000000000000" pitchFamily="2" charset="2"/>
              <a:buChar char="§"/>
            </a:pPr>
            <a:endParaRPr lang="en-IN" sz="1400" dirty="0"/>
          </a:p>
          <a:p>
            <a:pPr lvl="1" algn="just">
              <a:lnSpc>
                <a:spcPct val="150000"/>
              </a:lnSpc>
            </a:pPr>
            <a:endParaRPr lang="en-IN" sz="1400" dirty="0" smtClean="0"/>
          </a:p>
        </p:txBody>
      </p:sp>
      <p:pic>
        <p:nvPicPr>
          <p:cNvPr id="2050" name="Picture 2" descr="Fixed Website Layout"/>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011864" y="1482075"/>
            <a:ext cx="2627724" cy="20141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luid Website Layout"/>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011864" y="3875313"/>
            <a:ext cx="2627724" cy="197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21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4073" y="443526"/>
            <a:ext cx="11566985" cy="573228"/>
          </a:xfrm>
        </p:spPr>
        <p:txBody>
          <a:bodyPr/>
          <a:lstStyle/>
          <a:p>
            <a:r>
              <a:rPr lang="en-US" dirty="0" smtClean="0">
                <a:latin typeface="+mj-lt"/>
              </a:rPr>
              <a:t>Converting fixed to percentage</a:t>
            </a:r>
            <a:endParaRPr lang="en-US" dirty="0">
              <a:latin typeface="+mj-lt"/>
            </a:endParaRPr>
          </a:p>
        </p:txBody>
      </p:sp>
      <p:sp>
        <p:nvSpPr>
          <p:cNvPr id="7" name="Rectangle 6"/>
          <p:cNvSpPr/>
          <p:nvPr/>
        </p:nvSpPr>
        <p:spPr>
          <a:xfrm>
            <a:off x="374073" y="1494971"/>
            <a:ext cx="7042727" cy="46841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78872" y="1767645"/>
            <a:ext cx="6411958" cy="46575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smtClean="0"/>
              <a:t>Header (90 %)</a:t>
            </a:r>
            <a:endParaRPr lang="en-IN" dirty="0"/>
          </a:p>
        </p:txBody>
      </p:sp>
      <p:sp>
        <p:nvSpPr>
          <p:cNvPr id="9" name="Rectangle 8"/>
          <p:cNvSpPr/>
          <p:nvPr/>
        </p:nvSpPr>
        <p:spPr>
          <a:xfrm>
            <a:off x="678872" y="2310495"/>
            <a:ext cx="4426632" cy="12778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smtClean="0"/>
              <a:t>Section  (70%)</a:t>
            </a:r>
            <a:endParaRPr lang="en-IN" dirty="0"/>
          </a:p>
        </p:txBody>
      </p:sp>
      <p:sp>
        <p:nvSpPr>
          <p:cNvPr id="10" name="Rectangle 9"/>
          <p:cNvSpPr/>
          <p:nvPr/>
        </p:nvSpPr>
        <p:spPr>
          <a:xfrm>
            <a:off x="678872" y="3814023"/>
            <a:ext cx="4476025" cy="131365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smtClean="0"/>
              <a:t>Article (70%)</a:t>
            </a:r>
            <a:endParaRPr lang="en-IN" dirty="0"/>
          </a:p>
        </p:txBody>
      </p:sp>
      <p:sp>
        <p:nvSpPr>
          <p:cNvPr id="11" name="Rectangle 10"/>
          <p:cNvSpPr/>
          <p:nvPr/>
        </p:nvSpPr>
        <p:spPr>
          <a:xfrm>
            <a:off x="5247483" y="2402521"/>
            <a:ext cx="1843347" cy="26870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Aside (20%)</a:t>
            </a:r>
            <a:endParaRPr lang="en-IN" dirty="0"/>
          </a:p>
        </p:txBody>
      </p:sp>
      <p:sp>
        <p:nvSpPr>
          <p:cNvPr id="12" name="Rectangle 11"/>
          <p:cNvSpPr/>
          <p:nvPr/>
        </p:nvSpPr>
        <p:spPr>
          <a:xfrm>
            <a:off x="679134" y="5353377"/>
            <a:ext cx="6490662" cy="40604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en-IN" dirty="0" smtClean="0"/>
              <a:t>Footer (80%)</a:t>
            </a:r>
            <a:endParaRPr lang="en-IN" dirty="0"/>
          </a:p>
        </p:txBody>
      </p:sp>
      <p:sp>
        <p:nvSpPr>
          <p:cNvPr id="13" name="TextBox 12"/>
          <p:cNvSpPr txBox="1"/>
          <p:nvPr/>
        </p:nvSpPr>
        <p:spPr>
          <a:xfrm>
            <a:off x="8260950" y="1494971"/>
            <a:ext cx="3435927" cy="3323987"/>
          </a:xfrm>
          <a:prstGeom prst="rect">
            <a:avLst/>
          </a:prstGeom>
          <a:noFill/>
        </p:spPr>
        <p:txBody>
          <a:bodyPr wrap="square" rtlCol="0">
            <a:spAutoFit/>
          </a:bodyPr>
          <a:lstStyle/>
          <a:p>
            <a:r>
              <a:rPr lang="en-IN" sz="1400" b="1" dirty="0" smtClean="0"/>
              <a:t>Percentage = target/context</a:t>
            </a:r>
          </a:p>
          <a:p>
            <a:endParaRPr lang="en-IN" sz="1400" b="1" dirty="0" smtClean="0"/>
          </a:p>
          <a:p>
            <a:r>
              <a:rPr lang="en-IN" sz="1400" b="1" dirty="0" smtClean="0"/>
              <a:t>E.g.: For header</a:t>
            </a:r>
          </a:p>
          <a:p>
            <a:endParaRPr lang="en-IN" sz="1400" b="1" dirty="0" smtClean="0"/>
          </a:p>
          <a:p>
            <a:r>
              <a:rPr lang="en-IN" sz="1400" b="1" dirty="0" smtClean="0"/>
              <a:t>Context = 940 </a:t>
            </a:r>
            <a:r>
              <a:rPr lang="en-IN" sz="1400" b="1" dirty="0" err="1" smtClean="0"/>
              <a:t>px</a:t>
            </a:r>
            <a:endParaRPr lang="en-IN" sz="1400" b="1" dirty="0" smtClean="0"/>
          </a:p>
          <a:p>
            <a:r>
              <a:rPr lang="en-IN" sz="1400" b="1" dirty="0" smtClean="0"/>
              <a:t>Target = 850 </a:t>
            </a:r>
            <a:r>
              <a:rPr lang="en-IN" sz="1400" b="1" dirty="0" err="1" smtClean="0"/>
              <a:t>px</a:t>
            </a:r>
            <a:endParaRPr lang="en-IN" sz="1400" b="1" dirty="0" smtClean="0"/>
          </a:p>
          <a:p>
            <a:endParaRPr lang="en-IN" sz="1400" b="1" dirty="0" smtClean="0"/>
          </a:p>
          <a:p>
            <a:r>
              <a:rPr lang="en-IN" sz="1400" b="1" dirty="0" smtClean="0"/>
              <a:t>Percentage = 850/940 *100 %</a:t>
            </a:r>
          </a:p>
          <a:p>
            <a:endParaRPr lang="en-IN" sz="1400" b="1" dirty="0" smtClean="0"/>
          </a:p>
          <a:p>
            <a:r>
              <a:rPr lang="en-IN" sz="1400" b="1" dirty="0" smtClean="0"/>
              <a:t>CSS Grid Framework or Grid Generator like</a:t>
            </a:r>
          </a:p>
          <a:p>
            <a:pPr>
              <a:buFont typeface="Arial" pitchFamily="34" charset="0"/>
              <a:buChar char="•"/>
            </a:pPr>
            <a:r>
              <a:rPr lang="en-IN" sz="1400" b="1" dirty="0" smtClean="0"/>
              <a:t> Tiny fluid grid</a:t>
            </a:r>
          </a:p>
          <a:p>
            <a:pPr>
              <a:buFont typeface="Arial" pitchFamily="34" charset="0"/>
              <a:buChar char="•"/>
            </a:pPr>
            <a:r>
              <a:rPr lang="en-IN" sz="1400" b="1" dirty="0" smtClean="0"/>
              <a:t> Variable grid system</a:t>
            </a:r>
          </a:p>
          <a:p>
            <a:pPr>
              <a:buFont typeface="Arial" pitchFamily="34" charset="0"/>
              <a:buChar char="•"/>
            </a:pPr>
            <a:r>
              <a:rPr lang="en-IN" sz="1400" b="1" dirty="0" smtClean="0"/>
              <a:t> Fluid grid calculators</a:t>
            </a:r>
          </a:p>
          <a:p>
            <a:pPr>
              <a:buFont typeface="Arial" pitchFamily="34" charset="0"/>
              <a:buChar char="•"/>
            </a:pPr>
            <a:r>
              <a:rPr lang="en-IN" sz="1400" b="1" dirty="0" smtClean="0"/>
              <a:t> Fluid Grid by Bootstrap</a:t>
            </a:r>
            <a:endParaRPr lang="en-IN" sz="1400" b="1" dirty="0"/>
          </a:p>
        </p:txBody>
      </p:sp>
    </p:spTree>
    <p:extLst>
      <p:ext uri="{BB962C8B-B14F-4D97-AF65-F5344CB8AC3E}">
        <p14:creationId xmlns:p14="http://schemas.microsoft.com/office/powerpoint/2010/main" val="3210921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6294" y="396866"/>
            <a:ext cx="11566985" cy="575591"/>
          </a:xfrm>
        </p:spPr>
        <p:txBody>
          <a:bodyPr/>
          <a:lstStyle/>
          <a:p>
            <a:r>
              <a:rPr lang="en-US" dirty="0" smtClean="0">
                <a:latin typeface="+mj-lt"/>
              </a:rPr>
              <a:t>Fixed Vs. Fluid Web Page Design</a:t>
            </a:r>
            <a:endParaRPr lang="en-US"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764298828"/>
              </p:ext>
            </p:extLst>
          </p:nvPr>
        </p:nvGraphicFramePr>
        <p:xfrm>
          <a:off x="573312" y="1377952"/>
          <a:ext cx="9997784" cy="4646928"/>
        </p:xfrm>
        <a:graphic>
          <a:graphicData uri="http://schemas.openxmlformats.org/drawingml/2006/table">
            <a:tbl>
              <a:tblPr firstRow="1" bandRow="1">
                <a:tableStyleId>{5A111915-BE36-4E01-A7E5-04B1672EAD32}</a:tableStyleId>
              </a:tblPr>
              <a:tblGrid>
                <a:gridCol w="4998892">
                  <a:extLst>
                    <a:ext uri="{9D8B030D-6E8A-4147-A177-3AD203B41FA5}">
                      <a16:colId xmlns:a16="http://schemas.microsoft.com/office/drawing/2014/main" val="20000"/>
                    </a:ext>
                  </a:extLst>
                </a:gridCol>
                <a:gridCol w="4998892">
                  <a:extLst>
                    <a:ext uri="{9D8B030D-6E8A-4147-A177-3AD203B41FA5}">
                      <a16:colId xmlns:a16="http://schemas.microsoft.com/office/drawing/2014/main" val="20001"/>
                    </a:ext>
                  </a:extLst>
                </a:gridCol>
              </a:tblGrid>
              <a:tr h="349248">
                <a:tc>
                  <a:txBody>
                    <a:bodyPr/>
                    <a:lstStyle/>
                    <a:p>
                      <a:pPr algn="ctr"/>
                      <a:r>
                        <a:rPr lang="en-US" sz="1400" dirty="0" smtClean="0"/>
                        <a:t>FLUID</a:t>
                      </a:r>
                      <a:endParaRPr lang="en-US" sz="1400" dirty="0"/>
                    </a:p>
                  </a:txBody>
                  <a:tcPr/>
                </a:tc>
                <a:tc>
                  <a:txBody>
                    <a:bodyPr/>
                    <a:lstStyle/>
                    <a:p>
                      <a:pPr algn="ctr"/>
                      <a:r>
                        <a:rPr lang="en-US" sz="1400" dirty="0" smtClean="0"/>
                        <a:t>FIXED</a:t>
                      </a:r>
                      <a:endParaRPr lang="en-US" sz="1400" dirty="0"/>
                    </a:p>
                  </a:txBody>
                  <a:tcPr/>
                </a:tc>
                <a:extLst>
                  <a:ext uri="{0D108BD9-81ED-4DB2-BD59-A6C34878D82A}">
                    <a16:rowId xmlns:a16="http://schemas.microsoft.com/office/drawing/2014/main" val="10000"/>
                  </a:ext>
                </a:extLst>
              </a:tr>
              <a:tr h="69899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Fluid web page design can be more user-friendly, because it adjusts to the user’s set up.</a:t>
                      </a:r>
                    </a:p>
                    <a:p>
                      <a:pPr algn="just"/>
                      <a:endParaRPr lang="en-US" sz="1400" dirty="0">
                        <a:latin typeface="Calibri" panose="020F050202020403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Fixed-width layouts are much easier to use and easier to customize in terms of design.</a:t>
                      </a:r>
                    </a:p>
                    <a:p>
                      <a:pPr algn="just"/>
                      <a:endParaRPr lang="en-US" sz="1400" dirty="0">
                        <a:latin typeface="Calibri" panose="020F0502020204030204" pitchFamily="34" charset="0"/>
                      </a:endParaRPr>
                    </a:p>
                  </a:txBody>
                  <a:tcPr/>
                </a:tc>
                <a:extLst>
                  <a:ext uri="{0D108BD9-81ED-4DB2-BD59-A6C34878D82A}">
                    <a16:rowId xmlns:a16="http://schemas.microsoft.com/office/drawing/2014/main" val="10001"/>
                  </a:ext>
                </a:extLst>
              </a:tr>
              <a:tr h="90287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The amount of extra white space is similar between all browsers and screen resolutions, which can be more visually appealing.</a:t>
                      </a:r>
                    </a:p>
                    <a:p>
                      <a:pPr algn="just"/>
                      <a:endParaRPr lang="en-US" sz="1400" dirty="0">
                        <a:latin typeface="Calibri" panose="020F050202020403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Widths are the same for every browser, so there is less hassle with images, forms, video and other content that are fixed-width.</a:t>
                      </a:r>
                    </a:p>
                    <a:p>
                      <a:pPr algn="just"/>
                      <a:endParaRPr lang="en-US" sz="1400" dirty="0">
                        <a:latin typeface="Calibri" panose="020F0502020204030204" pitchFamily="34" charset="0"/>
                      </a:endParaRPr>
                    </a:p>
                  </a:txBody>
                  <a:tcPr/>
                </a:tc>
                <a:extLst>
                  <a:ext uri="{0D108BD9-81ED-4DB2-BD59-A6C34878D82A}">
                    <a16:rowId xmlns:a16="http://schemas.microsoft.com/office/drawing/2014/main" val="10002"/>
                  </a:ext>
                </a:extLst>
              </a:tr>
              <a:tr h="69899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If designed well, a fluid layout can eliminate horizontal scroll bars in smaller screen resolutions.</a:t>
                      </a:r>
                    </a:p>
                    <a:p>
                      <a:pPr algn="just"/>
                      <a:endParaRPr lang="en-US" sz="1400" dirty="0">
                        <a:latin typeface="Calibri" panose="020F050202020403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There is no need for min-width or max-width, which isn’t supported by every browser anyway.</a:t>
                      </a:r>
                    </a:p>
                    <a:p>
                      <a:pPr algn="just"/>
                      <a:endParaRPr lang="en-US" sz="1400" dirty="0">
                        <a:latin typeface="Calibri" panose="020F0502020204030204" pitchFamily="34" charset="0"/>
                      </a:endParaRPr>
                    </a:p>
                  </a:txBody>
                  <a:tcPr/>
                </a:tc>
                <a:extLst>
                  <a:ext uri="{0D108BD9-81ED-4DB2-BD59-A6C34878D82A}">
                    <a16:rowId xmlns:a16="http://schemas.microsoft.com/office/drawing/2014/main" val="10003"/>
                  </a:ext>
                </a:extLst>
              </a:tr>
              <a:tr h="90287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The designer has less control over what the user sees and may overlook problems because the layout looks fine on their specific screen resolution.</a:t>
                      </a:r>
                    </a:p>
                    <a:p>
                      <a:endParaRPr lang="en-US" sz="1400" dirty="0">
                        <a:latin typeface="Calibri" panose="020F050202020403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Smaller screen resolutions may require a horizontal scroll bar, depending the fixed layout’s width.</a:t>
                      </a:r>
                    </a:p>
                    <a:p>
                      <a:pPr algn="just"/>
                      <a:endParaRPr lang="en-US" sz="1400" dirty="0">
                        <a:latin typeface="Calibri" panose="020F0502020204030204" pitchFamily="34" charset="0"/>
                      </a:endParaRPr>
                    </a:p>
                  </a:txBody>
                  <a:tcPr/>
                </a:tc>
                <a:extLst>
                  <a:ext uri="{0D108BD9-81ED-4DB2-BD59-A6C34878D82A}">
                    <a16:rowId xmlns:a16="http://schemas.microsoft.com/office/drawing/2014/main" val="10004"/>
                  </a:ext>
                </a:extLst>
              </a:tr>
              <a:tr h="90287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Images, video and other types of content with set widths may need to be set at multiple widths to accommodate different screen resolutions.</a:t>
                      </a:r>
                    </a:p>
                    <a:p>
                      <a:endParaRPr lang="en-US" sz="1400" dirty="0">
                        <a:latin typeface="Calibri" panose="020F050202020403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effectLst/>
                        </a:rPr>
                        <a:t>Fixed-width layouts generally have a lower overall score when it comes to usability.</a:t>
                      </a:r>
                      <a:endParaRPr lang="en-US" sz="1400" dirty="0">
                        <a:latin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80289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6294" y="469437"/>
            <a:ext cx="11566985" cy="604620"/>
          </a:xfrm>
        </p:spPr>
        <p:txBody>
          <a:bodyPr/>
          <a:lstStyle/>
          <a:p>
            <a:r>
              <a:rPr lang="en-US" dirty="0" smtClean="0">
                <a:latin typeface="+mj-lt"/>
              </a:rPr>
              <a:t>Measurements for Responsiveness</a:t>
            </a:r>
            <a:endParaRPr lang="en-US" dirty="0">
              <a:latin typeface="+mj-lt"/>
            </a:endParaRPr>
          </a:p>
        </p:txBody>
      </p:sp>
      <p:sp>
        <p:nvSpPr>
          <p:cNvPr id="5" name="TextBox 4"/>
          <p:cNvSpPr txBox="1"/>
          <p:nvPr/>
        </p:nvSpPr>
        <p:spPr>
          <a:xfrm>
            <a:off x="682171" y="1500778"/>
            <a:ext cx="10607040" cy="2785378"/>
          </a:xfrm>
          <a:prstGeom prst="rect">
            <a:avLst/>
          </a:prstGeom>
          <a:noFill/>
        </p:spPr>
        <p:txBody>
          <a:bodyPr wrap="square" rtlCol="0">
            <a:spAutoFit/>
          </a:bodyPr>
          <a:lstStyle/>
          <a:p>
            <a:pPr marL="285750" indent="-285750" algn="just">
              <a:buClr>
                <a:srgbClr val="0066A1"/>
              </a:buClr>
              <a:buFont typeface="Lucida Sans Unicode" panose="020B0602030504020204" pitchFamily="34" charset="0"/>
              <a:buChar char="▶"/>
            </a:pPr>
            <a:r>
              <a:rPr lang="en-IN" sz="1400" dirty="0" smtClean="0"/>
              <a:t> percentages</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a:t> </a:t>
            </a:r>
            <a:r>
              <a:rPr lang="en-IN" sz="1400" dirty="0" smtClean="0"/>
              <a:t>em</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a:t> v</a:t>
            </a:r>
            <a:r>
              <a:rPr lang="en-IN" sz="1400" dirty="0" smtClean="0"/>
              <a:t>iewport units (</a:t>
            </a:r>
            <a:r>
              <a:rPr lang="en-US" sz="1400" dirty="0"/>
              <a:t>The viewport is the user's visible area of a web page</a:t>
            </a:r>
            <a:r>
              <a:rPr lang="en-US" sz="1400" dirty="0" smtClean="0"/>
              <a:t>.)</a:t>
            </a:r>
            <a:endParaRPr lang="en-IN" sz="1400" dirty="0" smtClean="0"/>
          </a:p>
          <a:p>
            <a:pPr marL="800100" lvl="1" indent="-342900" algn="just">
              <a:lnSpc>
                <a:spcPct val="150000"/>
              </a:lnSpc>
              <a:buClr>
                <a:srgbClr val="0066A1"/>
              </a:buClr>
              <a:buFont typeface="Verdana" panose="020B0604030504040204" pitchFamily="34" charset="0"/>
              <a:buChar char="−"/>
            </a:pPr>
            <a:r>
              <a:rPr lang="en-IN" sz="1400" dirty="0" smtClean="0"/>
              <a:t>vw(viewport width): 1vw=1% of viewport width (1/100</a:t>
            </a:r>
            <a:r>
              <a:rPr lang="en-IN" sz="1400" baseline="30000" dirty="0" smtClean="0"/>
              <a:t>th</a:t>
            </a:r>
            <a:r>
              <a:rPr lang="en-IN" sz="1400" dirty="0" smtClean="0"/>
              <a:t> viewport width)</a:t>
            </a:r>
          </a:p>
          <a:p>
            <a:pPr marL="800100" lvl="1" indent="-342900" algn="just">
              <a:lnSpc>
                <a:spcPct val="150000"/>
              </a:lnSpc>
              <a:buClr>
                <a:srgbClr val="0066A1"/>
              </a:buClr>
              <a:buFont typeface="Verdana" panose="020B0604030504040204" pitchFamily="34" charset="0"/>
              <a:buChar char="−"/>
            </a:pPr>
            <a:r>
              <a:rPr lang="en-US" sz="1400" dirty="0"/>
              <a:t>vh(viewport height) : 1vw=1% of viewport height</a:t>
            </a:r>
          </a:p>
          <a:p>
            <a:pPr marL="800100" lvl="1" indent="-342900" algn="just">
              <a:lnSpc>
                <a:spcPct val="150000"/>
              </a:lnSpc>
              <a:buClr>
                <a:srgbClr val="0066A1"/>
              </a:buClr>
              <a:buFont typeface="Verdana" panose="020B0604030504040204" pitchFamily="34" charset="0"/>
              <a:buChar char="−"/>
            </a:pPr>
            <a:r>
              <a:rPr lang="en-US" sz="1400" dirty="0"/>
              <a:t>vmin: 1vmin=the smallest of the values of 1vw or </a:t>
            </a:r>
            <a:r>
              <a:rPr lang="en-US" sz="1400" dirty="0" smtClean="0"/>
              <a:t>1vh</a:t>
            </a:r>
          </a:p>
          <a:p>
            <a:pPr marL="800100" lvl="1" indent="-342900" algn="just">
              <a:lnSpc>
                <a:spcPct val="150000"/>
              </a:lnSpc>
              <a:buClr>
                <a:srgbClr val="0066A1"/>
              </a:buClr>
              <a:buFont typeface="Verdana" panose="020B0604030504040204" pitchFamily="34" charset="0"/>
              <a:buChar char="−"/>
            </a:pPr>
            <a:r>
              <a:rPr lang="en-US" sz="1400" dirty="0"/>
              <a:t>vmax: 1vmax=the highest of the values of 1vw or 1vh</a:t>
            </a:r>
            <a:endParaRPr lang="en-IN" sz="1400" dirty="0" smtClean="0"/>
          </a:p>
          <a:p>
            <a:pPr marL="285750" indent="-285750" algn="just">
              <a:lnSpc>
                <a:spcPct val="150000"/>
              </a:lnSpc>
              <a:buClr>
                <a:srgbClr val="0066A1"/>
              </a:buClr>
              <a:buFont typeface="Verdana" panose="020B0604030504040204" pitchFamily="34" charset="0"/>
              <a:buChar char="−"/>
            </a:pPr>
            <a:endParaRPr lang="en-IN" sz="1400" dirty="0" smtClean="0"/>
          </a:p>
        </p:txBody>
      </p:sp>
    </p:spTree>
    <p:extLst>
      <p:ext uri="{BB962C8B-B14F-4D97-AF65-F5344CB8AC3E}">
        <p14:creationId xmlns:p14="http://schemas.microsoft.com/office/powerpoint/2010/main" val="3319423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5665" y="496351"/>
            <a:ext cx="11566985" cy="592220"/>
          </a:xfrm>
        </p:spPr>
        <p:txBody>
          <a:bodyPr/>
          <a:lstStyle/>
          <a:p>
            <a:r>
              <a:rPr lang="en-US" dirty="0" smtClean="0">
                <a:latin typeface="+mj-lt"/>
              </a:rPr>
              <a:t>CSS3 Flexible Box</a:t>
            </a:r>
            <a:endParaRPr lang="en-US" dirty="0">
              <a:latin typeface="+mj-lt"/>
            </a:endParaRPr>
          </a:p>
        </p:txBody>
      </p:sp>
      <p:sp>
        <p:nvSpPr>
          <p:cNvPr id="5" name="TextBox 4"/>
          <p:cNvSpPr txBox="1"/>
          <p:nvPr/>
        </p:nvSpPr>
        <p:spPr>
          <a:xfrm>
            <a:off x="355390" y="1530688"/>
            <a:ext cx="7672503" cy="3280450"/>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US" sz="1400" dirty="0"/>
              <a:t>Use of flexbox ensures that elements behave predictably when the page layout must accommodate different screen sizes and different display devices.</a:t>
            </a:r>
            <a:r>
              <a:rPr lang="en-IN" sz="1400" dirty="0" smtClean="0"/>
              <a:t> </a:t>
            </a:r>
          </a:p>
          <a:p>
            <a:pPr marL="285750"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US" sz="1400" dirty="0" smtClean="0"/>
              <a:t> Flexbox </a:t>
            </a:r>
            <a:r>
              <a:rPr lang="en-US" sz="1400" dirty="0"/>
              <a:t>consists of </a:t>
            </a:r>
            <a:r>
              <a:rPr lang="en-US" sz="1400" b="1" dirty="0"/>
              <a:t>flex containers </a:t>
            </a:r>
            <a:r>
              <a:rPr lang="en-US" sz="1400" dirty="0"/>
              <a:t>and </a:t>
            </a:r>
            <a:r>
              <a:rPr lang="en-US" sz="1400" b="1" dirty="0"/>
              <a:t>flex items</a:t>
            </a:r>
            <a:r>
              <a:rPr lang="en-US" sz="1400" dirty="0" smtClean="0"/>
              <a:t>.</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r>
              <a:rPr lang="en-US" sz="1400" dirty="0"/>
              <a:t> </a:t>
            </a:r>
            <a:r>
              <a:rPr lang="en-US" sz="1400" b="1" dirty="0"/>
              <a:t>F</a:t>
            </a:r>
            <a:r>
              <a:rPr lang="en-US" sz="1400" b="1" dirty="0" smtClean="0"/>
              <a:t>lex container: Is </a:t>
            </a:r>
            <a:r>
              <a:rPr lang="en-US" sz="1400" dirty="0" smtClean="0"/>
              <a:t>declared </a:t>
            </a:r>
            <a:r>
              <a:rPr lang="en-US" sz="1400" dirty="0"/>
              <a:t>by setting </a:t>
            </a:r>
            <a:r>
              <a:rPr lang="en-US" sz="1400" dirty="0" smtClean="0"/>
              <a:t>the </a:t>
            </a:r>
            <a:r>
              <a:rPr lang="en-US" sz="1400" b="1" dirty="0"/>
              <a:t>display</a:t>
            </a:r>
            <a:r>
              <a:rPr lang="en-US" sz="1400" dirty="0"/>
              <a:t> property of an element to either </a:t>
            </a:r>
            <a:r>
              <a:rPr lang="en-US" sz="1400" b="1" dirty="0" smtClean="0"/>
              <a:t>flex</a:t>
            </a:r>
            <a:r>
              <a:rPr lang="en-US" sz="1400" dirty="0" smtClean="0"/>
              <a:t> (rendered as a block) or </a:t>
            </a:r>
            <a:r>
              <a:rPr lang="en-US" sz="1400" b="1" dirty="0" smtClean="0"/>
              <a:t>inline-flex</a:t>
            </a:r>
            <a:r>
              <a:rPr lang="en-US" sz="1400" dirty="0" smtClean="0"/>
              <a:t> (rendered as inline)</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r>
              <a:rPr lang="en-US" sz="1400" dirty="0" smtClean="0"/>
              <a:t> </a:t>
            </a:r>
            <a:r>
              <a:rPr lang="en-US" sz="1400" b="1" dirty="0"/>
              <a:t>F</a:t>
            </a:r>
            <a:r>
              <a:rPr lang="en-US" sz="1400" b="1" dirty="0" smtClean="0"/>
              <a:t>lex item </a:t>
            </a:r>
            <a:r>
              <a:rPr lang="en-US" sz="1400" dirty="0" smtClean="0"/>
              <a:t>is a child of flex container. Text directly contained in a flex container is wrapped in an anonymous flex item.</a:t>
            </a:r>
            <a:endParaRPr lang="en-IN" sz="1400" b="1" dirty="0" smtClean="0"/>
          </a:p>
        </p:txBody>
      </p:sp>
      <p:pic>
        <p:nvPicPr>
          <p:cNvPr id="4098" name="Picture 2" descr="Image result for CSS3 Flexible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845" y="1530688"/>
            <a:ext cx="2556242" cy="17942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SS3 Flexible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313" y="3549441"/>
            <a:ext cx="2843306" cy="197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821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5665" y="411380"/>
            <a:ext cx="11566985" cy="756000"/>
          </a:xfrm>
        </p:spPr>
        <p:txBody>
          <a:bodyPr/>
          <a:lstStyle/>
          <a:p>
            <a:r>
              <a:rPr lang="en-US" dirty="0" smtClean="0">
                <a:latin typeface="+mj-lt"/>
              </a:rPr>
              <a:t>CSS3 Flexible Box contd…</a:t>
            </a:r>
            <a:endParaRPr lang="en-US" dirty="0">
              <a:latin typeface="+mj-lt"/>
            </a:endParaRPr>
          </a:p>
        </p:txBody>
      </p:sp>
      <p:sp>
        <p:nvSpPr>
          <p:cNvPr id="5" name="TextBox 4"/>
          <p:cNvSpPr txBox="1"/>
          <p:nvPr/>
        </p:nvSpPr>
        <p:spPr>
          <a:xfrm>
            <a:off x="385665" y="1417411"/>
            <a:ext cx="8487955" cy="4573111"/>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IN" sz="1400" b="1" dirty="0" smtClean="0"/>
              <a:t>Axes</a:t>
            </a:r>
            <a:r>
              <a:rPr lang="en-IN" sz="1400" dirty="0" smtClean="0"/>
              <a:t>: Every flexible box layout follows two axis. </a:t>
            </a:r>
          </a:p>
          <a:p>
            <a:pPr marL="800100" lvl="1" indent="-342900" algn="just">
              <a:lnSpc>
                <a:spcPct val="150000"/>
              </a:lnSpc>
              <a:buClr>
                <a:srgbClr val="0066A1"/>
              </a:buClr>
              <a:buFont typeface="Verdana" panose="020B0604030504040204" pitchFamily="34" charset="0"/>
              <a:buChar char="−"/>
            </a:pPr>
            <a:r>
              <a:rPr lang="en-IN" sz="1400" dirty="0" smtClean="0"/>
              <a:t>Main axis: Along which the flex items follow each other.</a:t>
            </a:r>
          </a:p>
          <a:p>
            <a:pPr marL="800100" lvl="1" indent="-342900" algn="just">
              <a:lnSpc>
                <a:spcPct val="150000"/>
              </a:lnSpc>
              <a:buClr>
                <a:srgbClr val="0066A1"/>
              </a:buClr>
              <a:buFont typeface="Verdana" panose="020B0604030504040204" pitchFamily="34" charset="0"/>
              <a:buChar char="−"/>
            </a:pPr>
            <a:r>
              <a:rPr lang="en-IN" sz="1400" dirty="0" smtClean="0"/>
              <a:t>Cross axis: It is perpendicular to the main axis.</a:t>
            </a:r>
          </a:p>
          <a:p>
            <a:pPr marL="800100" lvl="1" indent="-342900" algn="just">
              <a:lnSpc>
                <a:spcPct val="150000"/>
              </a:lnSpc>
              <a:buClr>
                <a:srgbClr val="0066A1"/>
              </a:buClr>
              <a:buFont typeface="Lucida Sans Unicode" panose="020B0602030504020204" pitchFamily="34" charset="0"/>
              <a:buChar char="▶"/>
            </a:pPr>
            <a:endParaRPr lang="en-IN" sz="1400" dirty="0"/>
          </a:p>
          <a:p>
            <a:pPr marL="342900" indent="-342900" algn="just">
              <a:lnSpc>
                <a:spcPct val="150000"/>
              </a:lnSpc>
              <a:buClr>
                <a:srgbClr val="0066A1"/>
              </a:buClr>
              <a:buFont typeface="Lucida Sans Unicode" panose="020B0602030504020204" pitchFamily="34" charset="0"/>
              <a:buChar char="▶"/>
            </a:pPr>
            <a:r>
              <a:rPr lang="en-IN" sz="1400" b="1" dirty="0" smtClean="0"/>
              <a:t>Directions:</a:t>
            </a:r>
            <a:r>
              <a:rPr lang="en-IN" sz="1400" dirty="0" smtClean="0"/>
              <a:t> The main start/main end and cross start/cross end sides of the flex container describe the origin and terminus of the flow of flex items.</a:t>
            </a:r>
          </a:p>
          <a:p>
            <a:pPr marL="342900" indent="-342900" algn="just">
              <a:lnSpc>
                <a:spcPct val="150000"/>
              </a:lnSpc>
              <a:buClr>
                <a:srgbClr val="0066A1"/>
              </a:buClr>
              <a:buFont typeface="Lucida Sans Unicode" panose="020B0602030504020204" pitchFamily="34" charset="0"/>
              <a:buChar char="▶"/>
            </a:pPr>
            <a:endParaRPr lang="en-IN" sz="1400" dirty="0"/>
          </a:p>
          <a:p>
            <a:pPr marL="342900" indent="-342900" algn="just">
              <a:lnSpc>
                <a:spcPct val="150000"/>
              </a:lnSpc>
              <a:buClr>
                <a:srgbClr val="0066A1"/>
              </a:buClr>
              <a:buFont typeface="Lucida Sans Unicode" panose="020B0602030504020204" pitchFamily="34" charset="0"/>
              <a:buChar char="▶"/>
            </a:pPr>
            <a:r>
              <a:rPr lang="en-IN" sz="1400" b="1" dirty="0" smtClean="0"/>
              <a:t>Lines: </a:t>
            </a:r>
            <a:r>
              <a:rPr lang="en-IN" sz="1400" dirty="0" smtClean="0"/>
              <a:t>Flex items can be laid out on either a single line or on several lines according to the </a:t>
            </a:r>
            <a:r>
              <a:rPr lang="en-IN" sz="1400" b="1" i="1" dirty="0" smtClean="0">
                <a:solidFill>
                  <a:schemeClr val="tx2"/>
                </a:solidFill>
              </a:rPr>
              <a:t>flex-wrap</a:t>
            </a:r>
            <a:r>
              <a:rPr lang="en-IN" sz="1400" dirty="0" smtClean="0"/>
              <a:t> property which controls the direction of the cross axis and the direction in which new lines are stacked.</a:t>
            </a:r>
          </a:p>
          <a:p>
            <a:pPr marL="342900" indent="-342900" algn="just">
              <a:lnSpc>
                <a:spcPct val="150000"/>
              </a:lnSpc>
              <a:buClr>
                <a:srgbClr val="0066A1"/>
              </a:buClr>
              <a:buFont typeface="Lucida Sans Unicode" panose="020B0602030504020204" pitchFamily="34" charset="0"/>
              <a:buChar char="▶"/>
            </a:pPr>
            <a:endParaRPr lang="en-IN" sz="1400" dirty="0"/>
          </a:p>
          <a:p>
            <a:pPr marL="342900" indent="-342900" algn="just">
              <a:lnSpc>
                <a:spcPct val="150000"/>
              </a:lnSpc>
              <a:buClr>
                <a:srgbClr val="0066A1"/>
              </a:buClr>
              <a:buFont typeface="Lucida Sans Unicode" panose="020B0602030504020204" pitchFamily="34" charset="0"/>
              <a:buChar char="▶"/>
            </a:pPr>
            <a:r>
              <a:rPr lang="en-IN" sz="1400" b="1" dirty="0" smtClean="0"/>
              <a:t>Dimensions:</a:t>
            </a:r>
            <a:r>
              <a:rPr lang="en-IN" sz="1400" dirty="0" smtClean="0"/>
              <a:t> </a:t>
            </a:r>
            <a:r>
              <a:rPr lang="en-US" sz="1400" dirty="0"/>
              <a:t>The flex </a:t>
            </a:r>
            <a:r>
              <a:rPr lang="en-US" sz="1400" dirty="0" smtClean="0"/>
              <a:t>items </a:t>
            </a:r>
            <a:r>
              <a:rPr lang="en-US" sz="1400" dirty="0"/>
              <a:t>agnostic equivalents of height and width are </a:t>
            </a:r>
            <a:r>
              <a:rPr lang="en-US" sz="1400" b="1" dirty="0"/>
              <a:t>main size</a:t>
            </a:r>
            <a:r>
              <a:rPr lang="en-US" sz="1400" dirty="0"/>
              <a:t> and </a:t>
            </a:r>
            <a:r>
              <a:rPr lang="en-US" sz="1400" b="1" dirty="0"/>
              <a:t>cross size,</a:t>
            </a:r>
            <a:r>
              <a:rPr lang="en-US" sz="1400" dirty="0"/>
              <a:t> which respectively follow the main axis and cross axis of the flex </a:t>
            </a:r>
            <a:r>
              <a:rPr lang="en-US" sz="1400" dirty="0" smtClean="0"/>
              <a:t>container.</a:t>
            </a:r>
            <a:r>
              <a:rPr lang="en-IN" sz="1400" dirty="0" smtClean="0"/>
              <a:t>   </a:t>
            </a:r>
            <a:endParaRPr lang="en-IN" sz="1400" b="1" dirty="0" smtClean="0"/>
          </a:p>
        </p:txBody>
      </p:sp>
      <p:pic>
        <p:nvPicPr>
          <p:cNvPr id="1026" name="Picture 2" descr="flex_ter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2614" y="1417411"/>
            <a:ext cx="2829386" cy="233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92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015" y="353323"/>
            <a:ext cx="11566985" cy="575591"/>
          </a:xfrm>
        </p:spPr>
        <p:txBody>
          <a:bodyPr/>
          <a:lstStyle/>
          <a:p>
            <a:r>
              <a:rPr lang="en-US" dirty="0" smtClean="0">
                <a:latin typeface="+mj-lt"/>
              </a:rPr>
              <a:t>Browser Prefixes</a:t>
            </a:r>
            <a:endParaRPr lang="en-US"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2389979787"/>
              </p:ext>
            </p:extLst>
          </p:nvPr>
        </p:nvGraphicFramePr>
        <p:xfrm>
          <a:off x="625015" y="1535498"/>
          <a:ext cx="6568252" cy="3660616"/>
        </p:xfrm>
        <a:graphic>
          <a:graphicData uri="http://schemas.openxmlformats.org/drawingml/2006/table">
            <a:tbl>
              <a:tblPr firstRow="1" bandRow="1">
                <a:tableStyleId>{FABFCF23-3B69-468F-B69F-88F6DE6A72F2}</a:tableStyleId>
              </a:tblPr>
              <a:tblGrid>
                <a:gridCol w="3284126">
                  <a:extLst>
                    <a:ext uri="{9D8B030D-6E8A-4147-A177-3AD203B41FA5}">
                      <a16:colId xmlns:a16="http://schemas.microsoft.com/office/drawing/2014/main" val="20000"/>
                    </a:ext>
                  </a:extLst>
                </a:gridCol>
                <a:gridCol w="3284126">
                  <a:extLst>
                    <a:ext uri="{9D8B030D-6E8A-4147-A177-3AD203B41FA5}">
                      <a16:colId xmlns:a16="http://schemas.microsoft.com/office/drawing/2014/main" val="20001"/>
                    </a:ext>
                  </a:extLst>
                </a:gridCol>
              </a:tblGrid>
              <a:tr h="457577">
                <a:tc>
                  <a:txBody>
                    <a:bodyPr/>
                    <a:lstStyle/>
                    <a:p>
                      <a:pPr algn="ctr"/>
                      <a:r>
                        <a:rPr lang="en-US" sz="1400" dirty="0" smtClean="0"/>
                        <a:t>Browser</a:t>
                      </a:r>
                      <a:endParaRPr lang="en-US" sz="1400" dirty="0"/>
                    </a:p>
                  </a:txBody>
                  <a:tcPr/>
                </a:tc>
                <a:tc>
                  <a:txBody>
                    <a:bodyPr/>
                    <a:lstStyle/>
                    <a:p>
                      <a:pPr algn="ctr"/>
                      <a:r>
                        <a:rPr lang="en-US" sz="1400" dirty="0" smtClean="0"/>
                        <a:t>Prefix</a:t>
                      </a:r>
                      <a:endParaRPr lang="en-US" sz="1400" dirty="0"/>
                    </a:p>
                  </a:txBody>
                  <a:tcPr/>
                </a:tc>
                <a:extLst>
                  <a:ext uri="{0D108BD9-81ED-4DB2-BD59-A6C34878D82A}">
                    <a16:rowId xmlns:a16="http://schemas.microsoft.com/office/drawing/2014/main" val="10000"/>
                  </a:ext>
                </a:extLst>
              </a:tr>
              <a:tr h="457577">
                <a:tc>
                  <a:txBody>
                    <a:bodyPr/>
                    <a:lstStyle/>
                    <a:p>
                      <a:r>
                        <a:rPr lang="en-US" sz="1400" dirty="0" smtClean="0"/>
                        <a:t>Chrome</a:t>
                      </a:r>
                      <a:endParaRPr lang="en-US" sz="1400" dirty="0"/>
                    </a:p>
                  </a:txBody>
                  <a:tcPr/>
                </a:tc>
                <a:tc>
                  <a:txBody>
                    <a:bodyPr/>
                    <a:lstStyle/>
                    <a:p>
                      <a:r>
                        <a:rPr lang="en-US" sz="1400" dirty="0" smtClean="0"/>
                        <a:t>-webkit-</a:t>
                      </a:r>
                      <a:endParaRPr lang="en-US" sz="1400" dirty="0"/>
                    </a:p>
                  </a:txBody>
                  <a:tcPr/>
                </a:tc>
                <a:extLst>
                  <a:ext uri="{0D108BD9-81ED-4DB2-BD59-A6C34878D82A}">
                    <a16:rowId xmlns:a16="http://schemas.microsoft.com/office/drawing/2014/main" val="10001"/>
                  </a:ext>
                </a:extLst>
              </a:tr>
              <a:tr h="457577">
                <a:tc>
                  <a:txBody>
                    <a:bodyPr/>
                    <a:lstStyle/>
                    <a:p>
                      <a:r>
                        <a:rPr lang="en-US" sz="1400" dirty="0" smtClean="0"/>
                        <a:t>Mozilla</a:t>
                      </a:r>
                      <a:endParaRPr lang="en-US" sz="1400" dirty="0"/>
                    </a:p>
                  </a:txBody>
                  <a:tcPr/>
                </a:tc>
                <a:tc>
                  <a:txBody>
                    <a:bodyPr/>
                    <a:lstStyle/>
                    <a:p>
                      <a:r>
                        <a:rPr lang="en-US" sz="1400" dirty="0" smtClean="0"/>
                        <a:t>-moz-</a:t>
                      </a:r>
                      <a:endParaRPr lang="en-US" sz="1400" dirty="0"/>
                    </a:p>
                  </a:txBody>
                  <a:tcPr/>
                </a:tc>
                <a:extLst>
                  <a:ext uri="{0D108BD9-81ED-4DB2-BD59-A6C34878D82A}">
                    <a16:rowId xmlns:a16="http://schemas.microsoft.com/office/drawing/2014/main" val="10002"/>
                  </a:ext>
                </a:extLst>
              </a:tr>
              <a:tr h="457577">
                <a:tc>
                  <a:txBody>
                    <a:bodyPr/>
                    <a:lstStyle/>
                    <a:p>
                      <a:r>
                        <a:rPr lang="en-US" sz="1400" dirty="0" smtClean="0"/>
                        <a:t>Opera</a:t>
                      </a:r>
                      <a:endParaRPr lang="en-US" sz="1400" dirty="0"/>
                    </a:p>
                  </a:txBody>
                  <a:tcPr/>
                </a:tc>
                <a:tc>
                  <a:txBody>
                    <a:bodyPr/>
                    <a:lstStyle/>
                    <a:p>
                      <a:r>
                        <a:rPr lang="en-US" sz="1400" dirty="0" smtClean="0"/>
                        <a:t>-o-</a:t>
                      </a:r>
                      <a:endParaRPr lang="en-US" sz="1400" dirty="0"/>
                    </a:p>
                  </a:txBody>
                  <a:tcPr/>
                </a:tc>
                <a:extLst>
                  <a:ext uri="{0D108BD9-81ED-4DB2-BD59-A6C34878D82A}">
                    <a16:rowId xmlns:a16="http://schemas.microsoft.com/office/drawing/2014/main" val="10003"/>
                  </a:ext>
                </a:extLst>
              </a:tr>
              <a:tr h="457577">
                <a:tc>
                  <a:txBody>
                    <a:bodyPr/>
                    <a:lstStyle/>
                    <a:p>
                      <a:r>
                        <a:rPr lang="en-US" sz="1400" dirty="0" smtClean="0"/>
                        <a:t>IE</a:t>
                      </a:r>
                      <a:endParaRPr lang="en-US" sz="1400" dirty="0"/>
                    </a:p>
                  </a:txBody>
                  <a:tcPr/>
                </a:tc>
                <a:tc>
                  <a:txBody>
                    <a:bodyPr/>
                    <a:lstStyle/>
                    <a:p>
                      <a:r>
                        <a:rPr lang="en-US" sz="1400" dirty="0" smtClean="0"/>
                        <a:t>-ms-</a:t>
                      </a:r>
                      <a:endParaRPr lang="en-US" sz="1400" dirty="0"/>
                    </a:p>
                  </a:txBody>
                  <a:tcPr/>
                </a:tc>
                <a:extLst>
                  <a:ext uri="{0D108BD9-81ED-4DB2-BD59-A6C34878D82A}">
                    <a16:rowId xmlns:a16="http://schemas.microsoft.com/office/drawing/2014/main" val="10004"/>
                  </a:ext>
                </a:extLst>
              </a:tr>
              <a:tr h="457577">
                <a:tc>
                  <a:txBody>
                    <a:bodyPr/>
                    <a:lstStyle/>
                    <a:p>
                      <a:r>
                        <a:rPr lang="en-US" sz="1400" dirty="0" smtClean="0"/>
                        <a:t>iOS</a:t>
                      </a:r>
                      <a:endParaRPr lang="en-US" sz="1400" dirty="0"/>
                    </a:p>
                  </a:txBody>
                  <a:tcPr/>
                </a:tc>
                <a:tc>
                  <a:txBody>
                    <a:bodyPr/>
                    <a:lstStyle/>
                    <a:p>
                      <a:r>
                        <a:rPr lang="en-US" sz="1400" dirty="0" smtClean="0"/>
                        <a:t>-webkit-</a:t>
                      </a:r>
                      <a:endParaRPr lang="en-US" sz="1400" dirty="0"/>
                    </a:p>
                  </a:txBody>
                  <a:tcPr/>
                </a:tc>
                <a:extLst>
                  <a:ext uri="{0D108BD9-81ED-4DB2-BD59-A6C34878D82A}">
                    <a16:rowId xmlns:a16="http://schemas.microsoft.com/office/drawing/2014/main" val="10005"/>
                  </a:ext>
                </a:extLst>
              </a:tr>
              <a:tr h="457577">
                <a:tc>
                  <a:txBody>
                    <a:bodyPr/>
                    <a:lstStyle/>
                    <a:p>
                      <a:r>
                        <a:rPr lang="en-US" sz="1400" dirty="0" smtClean="0"/>
                        <a:t>Android</a:t>
                      </a:r>
                      <a:endParaRPr lang="en-US" sz="1400" dirty="0"/>
                    </a:p>
                  </a:txBody>
                  <a:tcPr/>
                </a:tc>
                <a:tc>
                  <a:txBody>
                    <a:bodyPr/>
                    <a:lstStyle/>
                    <a:p>
                      <a:r>
                        <a:rPr lang="en-US" sz="1400" dirty="0" smtClean="0"/>
                        <a:t>-webkit-</a:t>
                      </a:r>
                      <a:endParaRPr lang="en-US" sz="1400" dirty="0"/>
                    </a:p>
                  </a:txBody>
                  <a:tcPr/>
                </a:tc>
                <a:extLst>
                  <a:ext uri="{0D108BD9-81ED-4DB2-BD59-A6C34878D82A}">
                    <a16:rowId xmlns:a16="http://schemas.microsoft.com/office/drawing/2014/main" val="10006"/>
                  </a:ext>
                </a:extLst>
              </a:tr>
              <a:tr h="457577">
                <a:tc>
                  <a:txBody>
                    <a:bodyPr/>
                    <a:lstStyle/>
                    <a:p>
                      <a:r>
                        <a:rPr lang="en-US" sz="1400" dirty="0" smtClean="0"/>
                        <a:t>Safari</a:t>
                      </a:r>
                      <a:endParaRPr lang="en-US" sz="1400" dirty="0"/>
                    </a:p>
                  </a:txBody>
                  <a:tcPr/>
                </a:tc>
                <a:tc>
                  <a:txBody>
                    <a:bodyPr/>
                    <a:lstStyle/>
                    <a:p>
                      <a:r>
                        <a:rPr lang="en-US" sz="1400" dirty="0" smtClean="0"/>
                        <a:t>-webkit-</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2750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36" y="431923"/>
            <a:ext cx="11566985" cy="595019"/>
          </a:xfrm>
        </p:spPr>
        <p:txBody>
          <a:bodyPr/>
          <a:lstStyle/>
          <a:p>
            <a:r>
              <a:rPr lang="en-US" dirty="0" smtClean="0">
                <a:latin typeface="+mj-lt"/>
              </a:rPr>
              <a:t>Version Control and Revision History</a:t>
            </a:r>
            <a:endParaRPr lang="en-US"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737266212"/>
              </p:ext>
            </p:extLst>
          </p:nvPr>
        </p:nvGraphicFramePr>
        <p:xfrm>
          <a:off x="2674914" y="1713914"/>
          <a:ext cx="5600700" cy="11125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1911844891"/>
                    </a:ext>
                  </a:extLst>
                </a:gridCol>
                <a:gridCol w="1866900">
                  <a:extLst>
                    <a:ext uri="{9D8B030D-6E8A-4147-A177-3AD203B41FA5}">
                      <a16:colId xmlns:a16="http://schemas.microsoft.com/office/drawing/2014/main" val="1575950742"/>
                    </a:ext>
                  </a:extLst>
                </a:gridCol>
                <a:gridCol w="1866900">
                  <a:extLst>
                    <a:ext uri="{9D8B030D-6E8A-4147-A177-3AD203B41FA5}">
                      <a16:colId xmlns:a16="http://schemas.microsoft.com/office/drawing/2014/main" val="671011277"/>
                    </a:ext>
                  </a:extLst>
                </a:gridCol>
              </a:tblGrid>
              <a:tr h="278130">
                <a:tc>
                  <a:txBody>
                    <a:bodyPr/>
                    <a:lstStyle/>
                    <a:p>
                      <a:endParaRPr lang="en-US" sz="1100" dirty="0"/>
                    </a:p>
                  </a:txBody>
                  <a:tcPr marL="68580" marR="68580" marT="34290" marB="34290" anchor="ctr"/>
                </a:tc>
                <a:tc>
                  <a:txBody>
                    <a:bodyPr/>
                    <a:lstStyle/>
                    <a:p>
                      <a:pPr algn="ctr"/>
                      <a:r>
                        <a:rPr lang="en-US" sz="1100" dirty="0" smtClean="0"/>
                        <a:t>Name</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extLst>
                  <a:ext uri="{0D108BD9-81ED-4DB2-BD59-A6C34878D82A}">
                    <a16:rowId xmlns:a16="http://schemas.microsoft.com/office/drawing/2014/main" val="1364382642"/>
                  </a:ext>
                </a:extLst>
              </a:tr>
              <a:tr h="278130">
                <a:tc>
                  <a:txBody>
                    <a:bodyPr/>
                    <a:lstStyle/>
                    <a:p>
                      <a:pPr algn="ctr"/>
                      <a:r>
                        <a:rPr lang="en-US" sz="1100" b="1" dirty="0" smtClean="0">
                          <a:solidFill>
                            <a:schemeClr val="bg1"/>
                          </a:solidFill>
                        </a:rPr>
                        <a:t>Prepared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Ranjeet</a:t>
                      </a:r>
                      <a:r>
                        <a:rPr lang="en-US" sz="1100" baseline="0" dirty="0" smtClean="0"/>
                        <a:t> Kaur Bhachu</a:t>
                      </a:r>
                      <a:r>
                        <a:rPr lang="en-US" sz="1100" dirty="0" smtClean="0"/>
                        <a:t> </a:t>
                      </a:r>
                      <a:endParaRPr lang="en-US" sz="1100" dirty="0"/>
                    </a:p>
                  </a:txBody>
                  <a:tcPr marL="68580" marR="68580" marT="34290" marB="34290" anchor="ctr"/>
                </a:tc>
                <a:tc>
                  <a:txBody>
                    <a:bodyPr/>
                    <a:lstStyle/>
                    <a:p>
                      <a:pPr algn="ctr"/>
                      <a:r>
                        <a:rPr lang="en-US" sz="1100" dirty="0" smtClean="0"/>
                        <a:t>30-Jul-2018</a:t>
                      </a:r>
                      <a:endParaRPr lang="en-US" sz="1100" dirty="0"/>
                    </a:p>
                  </a:txBody>
                  <a:tcPr marL="68580" marR="68580" marT="34290" marB="34290" anchor="ctr"/>
                </a:tc>
                <a:extLst>
                  <a:ext uri="{0D108BD9-81ED-4DB2-BD59-A6C34878D82A}">
                    <a16:rowId xmlns:a16="http://schemas.microsoft.com/office/drawing/2014/main" val="2030142880"/>
                  </a:ext>
                </a:extLst>
              </a:tr>
              <a:tr h="278130">
                <a:tc>
                  <a:txBody>
                    <a:bodyPr/>
                    <a:lstStyle/>
                    <a:p>
                      <a:pPr algn="ctr"/>
                      <a:r>
                        <a:rPr lang="en-US" sz="1100" b="1" dirty="0" smtClean="0">
                          <a:solidFill>
                            <a:schemeClr val="bg1"/>
                          </a:solidFill>
                        </a:rPr>
                        <a:t>Reviewed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30-Jul-2018</a:t>
                      </a:r>
                    </a:p>
                  </a:txBody>
                  <a:tcPr marL="68580" marR="68580" marT="34290" marB="34290" anchor="ctr"/>
                </a:tc>
                <a:extLst>
                  <a:ext uri="{0D108BD9-81ED-4DB2-BD59-A6C34878D82A}">
                    <a16:rowId xmlns:a16="http://schemas.microsoft.com/office/drawing/2014/main" val="198953261"/>
                  </a:ext>
                </a:extLst>
              </a:tr>
              <a:tr h="278130">
                <a:tc>
                  <a:txBody>
                    <a:bodyPr/>
                    <a:lstStyle/>
                    <a:p>
                      <a:pPr algn="ctr"/>
                      <a:r>
                        <a:rPr lang="en-US" sz="1100" b="1" dirty="0" smtClean="0">
                          <a:solidFill>
                            <a:schemeClr val="bg1"/>
                          </a:solidFill>
                        </a:rPr>
                        <a:t>Approved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30-Jul-2018</a:t>
                      </a: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51443006"/>
              </p:ext>
            </p:extLst>
          </p:nvPr>
        </p:nvGraphicFramePr>
        <p:xfrm>
          <a:off x="1878037" y="3161715"/>
          <a:ext cx="7620000" cy="1552575"/>
        </p:xfrm>
        <a:graphic>
          <a:graphicData uri="http://schemas.openxmlformats.org/drawingml/2006/table">
            <a:tbl>
              <a:tblPr firstRow="1" bandRow="1">
                <a:tableStyleId>{5C22544A-7EE6-4342-B048-85BDC9FD1C3A}</a:tableStyleId>
              </a:tblPr>
              <a:tblGrid>
                <a:gridCol w="1109709">
                  <a:extLst>
                    <a:ext uri="{9D8B030D-6E8A-4147-A177-3AD203B41FA5}">
                      <a16:colId xmlns:a16="http://schemas.microsoft.com/office/drawing/2014/main" val="980557498"/>
                    </a:ext>
                  </a:extLst>
                </a:gridCol>
                <a:gridCol w="1183689">
                  <a:extLst>
                    <a:ext uri="{9D8B030D-6E8A-4147-A177-3AD203B41FA5}">
                      <a16:colId xmlns:a16="http://schemas.microsoft.com/office/drawing/2014/main" val="214367020"/>
                    </a:ext>
                  </a:extLst>
                </a:gridCol>
                <a:gridCol w="1553592">
                  <a:extLst>
                    <a:ext uri="{9D8B030D-6E8A-4147-A177-3AD203B41FA5}">
                      <a16:colId xmlns:a16="http://schemas.microsoft.com/office/drawing/2014/main" val="2479592523"/>
                    </a:ext>
                  </a:extLst>
                </a:gridCol>
                <a:gridCol w="3773010">
                  <a:extLst>
                    <a:ext uri="{9D8B030D-6E8A-4147-A177-3AD203B41FA5}">
                      <a16:colId xmlns:a16="http://schemas.microsoft.com/office/drawing/2014/main" val="1814150058"/>
                    </a:ext>
                  </a:extLst>
                </a:gridCol>
              </a:tblGrid>
              <a:tr h="314325">
                <a:tc>
                  <a:txBody>
                    <a:bodyPr/>
                    <a:lstStyle/>
                    <a:p>
                      <a:pPr algn="ctr"/>
                      <a:r>
                        <a:rPr lang="en-US" sz="1100" dirty="0" smtClean="0"/>
                        <a:t>Version No.</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tc>
                  <a:txBody>
                    <a:bodyPr/>
                    <a:lstStyle/>
                    <a:p>
                      <a:pPr algn="ctr"/>
                      <a:r>
                        <a:rPr lang="en-US" sz="1100" dirty="0" smtClean="0"/>
                        <a:t>Section Affected</a:t>
                      </a:r>
                      <a:endParaRPr lang="en-US" sz="1100" dirty="0"/>
                    </a:p>
                  </a:txBody>
                  <a:tcPr marL="68580" marR="68580" marT="34290" marB="34290" anchor="ctr"/>
                </a:tc>
                <a:tc>
                  <a:txBody>
                    <a:bodyPr/>
                    <a:lstStyle/>
                    <a:p>
                      <a:pPr algn="ctr"/>
                      <a:r>
                        <a:rPr lang="en-US" sz="1100" dirty="0" smtClean="0"/>
                        <a:t>Highlight of Changes</a:t>
                      </a:r>
                      <a:endParaRPr lang="en-US" sz="1100" dirty="0"/>
                    </a:p>
                  </a:txBody>
                  <a:tcPr marL="68580" marR="68580" marT="34290" marB="34290" anchor="ctr"/>
                </a:tc>
                <a:extLst>
                  <a:ext uri="{0D108BD9-81ED-4DB2-BD59-A6C34878D82A}">
                    <a16:rowId xmlns:a16="http://schemas.microsoft.com/office/drawing/2014/main" val="1553383291"/>
                  </a:ext>
                </a:extLst>
              </a:tr>
              <a:tr h="295275">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51429" marR="514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51429" marR="514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51429" marR="51429" marT="0" marB="0" anchor="ctr"/>
                </a:tc>
                <a:extLst>
                  <a:ext uri="{0D108BD9-81ED-4DB2-BD59-A6C34878D82A}">
                    <a16:rowId xmlns:a16="http://schemas.microsoft.com/office/drawing/2014/main" val="94794346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51429" marR="514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30-Jul-2018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a16="http://schemas.microsoft.com/office/drawing/2014/main" val="270737101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val="3146481189"/>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2626940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015" y="266237"/>
            <a:ext cx="11566985" cy="662677"/>
          </a:xfrm>
        </p:spPr>
        <p:txBody>
          <a:bodyPr/>
          <a:lstStyle/>
          <a:p>
            <a:r>
              <a:rPr lang="en-US" dirty="0" smtClean="0">
                <a:latin typeface="+mj-lt"/>
              </a:rPr>
              <a:t>Media Queries Breakpoints</a:t>
            </a:r>
            <a:endParaRPr lang="en-US" dirty="0">
              <a:latin typeface="+mj-lt"/>
            </a:endParaRPr>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15" y="1361083"/>
            <a:ext cx="6615528" cy="427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857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media queries break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711200"/>
            <a:ext cx="11277600" cy="577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02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11380"/>
            <a:ext cx="11566985" cy="561077"/>
          </a:xfrm>
        </p:spPr>
        <p:txBody>
          <a:bodyPr/>
          <a:lstStyle/>
          <a:p>
            <a:r>
              <a:rPr lang="en-US" dirty="0" smtClean="0">
                <a:latin typeface="+mj-lt"/>
              </a:rPr>
              <a:t>RWD using Bootstrap</a:t>
            </a:r>
            <a:endParaRPr lang="en-US" dirty="0">
              <a:latin typeface="+mj-lt"/>
            </a:endParaRPr>
          </a:p>
        </p:txBody>
      </p:sp>
      <p:sp>
        <p:nvSpPr>
          <p:cNvPr id="4" name="TextBox 3"/>
          <p:cNvSpPr txBox="1"/>
          <p:nvPr/>
        </p:nvSpPr>
        <p:spPr>
          <a:xfrm>
            <a:off x="385665" y="1581149"/>
            <a:ext cx="11033207" cy="4293483"/>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US" sz="1400" dirty="0"/>
              <a:t>Bootstrap is a powerful front-end framework </a:t>
            </a:r>
            <a:r>
              <a:rPr lang="en-US" sz="1400" dirty="0" smtClean="0"/>
              <a:t>(HTML, CSS and JS) for </a:t>
            </a:r>
            <a:r>
              <a:rPr lang="en-US" sz="1400" dirty="0"/>
              <a:t>faster and easier </a:t>
            </a:r>
            <a:r>
              <a:rPr lang="en-US" sz="1400" dirty="0" smtClean="0"/>
              <a:t>responsive web </a:t>
            </a:r>
            <a:r>
              <a:rPr lang="en-US" sz="1400" dirty="0"/>
              <a:t>development</a:t>
            </a:r>
            <a:r>
              <a:rPr lang="en-US" sz="1400" dirty="0" smtClean="0"/>
              <a:t>.</a:t>
            </a:r>
          </a:p>
          <a:p>
            <a:pPr marL="285750" indent="-285750" algn="just">
              <a:lnSpc>
                <a:spcPct val="150000"/>
              </a:lnSpc>
              <a:buClr>
                <a:srgbClr val="0066A1"/>
              </a:buClr>
              <a:buFont typeface="Lucida Sans Unicode" panose="020B0602030504020204" pitchFamily="34" charset="0"/>
              <a:buChar char="▶"/>
            </a:pPr>
            <a:endParaRPr lang="en-US" sz="1400" dirty="0" smtClean="0"/>
          </a:p>
          <a:p>
            <a:pPr marL="285750" indent="-285750" algn="just">
              <a:lnSpc>
                <a:spcPct val="150000"/>
              </a:lnSpc>
              <a:buClr>
                <a:srgbClr val="0066A1"/>
              </a:buClr>
              <a:buFont typeface="Lucida Sans Unicode" panose="020B0602030504020204" pitchFamily="34" charset="0"/>
              <a:buChar char="▶"/>
            </a:pPr>
            <a:r>
              <a:rPr lang="en-US" sz="1400" dirty="0" smtClean="0"/>
              <a:t> It is used to create responsive, interactive and feature rich websites with much less effort. </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r>
              <a:rPr lang="en-US" sz="1400" dirty="0" smtClean="0"/>
              <a:t> It includes </a:t>
            </a:r>
            <a:r>
              <a:rPr lang="en-US" sz="1400" dirty="0"/>
              <a:t>HTML and CSS based design templates for common user interface components like Typography, Forms, Buttons, Tables, Navigations, Dropdowns, Alerts, Modals, Tabs, Accordion, Carousel and many other as well as optional JavaScript extensions</a:t>
            </a:r>
            <a:r>
              <a:rPr lang="en-US" sz="1400" dirty="0" smtClean="0"/>
              <a:t>.</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r>
              <a:rPr lang="en-US" sz="1400" dirty="0" smtClean="0"/>
              <a:t> Bootstrap comes equipped with HTML,CSS and JavaScript for various web and user interface components.</a:t>
            </a:r>
          </a:p>
          <a:p>
            <a:pPr marL="285750" indent="-285750" algn="just">
              <a:lnSpc>
                <a:spcPct val="150000"/>
              </a:lnSpc>
              <a:buClr>
                <a:srgbClr val="0066A1"/>
              </a:buClr>
              <a:buFont typeface="Lucida Sans Unicode" panose="020B0602030504020204" pitchFamily="34" charset="0"/>
              <a:buChar char="▶"/>
            </a:pPr>
            <a:endParaRPr lang="en-US" sz="1400" dirty="0" smtClean="0"/>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endParaRPr lang="en-IN" sz="1400" dirty="0" smtClean="0"/>
          </a:p>
        </p:txBody>
      </p:sp>
    </p:spTree>
    <p:extLst>
      <p:ext uri="{BB962C8B-B14F-4D97-AF65-F5344CB8AC3E}">
        <p14:creationId xmlns:p14="http://schemas.microsoft.com/office/powerpoint/2010/main" val="3428621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515254" y="382351"/>
            <a:ext cx="11566985" cy="633649"/>
          </a:xfrm>
        </p:spPr>
        <p:txBody>
          <a:bodyPr/>
          <a:lstStyle/>
          <a:p>
            <a:r>
              <a:rPr lang="en-US" dirty="0" smtClean="0">
                <a:latin typeface="+mj-lt"/>
              </a:rPr>
              <a:t>Advantages of Bootstrap</a:t>
            </a:r>
            <a:endParaRPr lang="en-US" dirty="0">
              <a:latin typeface="+mj-lt"/>
            </a:endParaRPr>
          </a:p>
        </p:txBody>
      </p:sp>
      <p:sp>
        <p:nvSpPr>
          <p:cNvPr id="4" name="TextBox 3"/>
          <p:cNvSpPr txBox="1"/>
          <p:nvPr/>
        </p:nvSpPr>
        <p:spPr>
          <a:xfrm>
            <a:off x="515254" y="1653721"/>
            <a:ext cx="11033207" cy="4401205"/>
          </a:xfrm>
          <a:prstGeom prst="rect">
            <a:avLst/>
          </a:prstGeom>
          <a:noFill/>
        </p:spPr>
        <p:txBody>
          <a:bodyPr wrap="square" rtlCol="0">
            <a:spAutoFit/>
          </a:bodyPr>
          <a:lstStyle/>
          <a:p>
            <a:pPr marL="285750" indent="-285750" algn="just">
              <a:buClr>
                <a:srgbClr val="0066A1"/>
              </a:buClr>
              <a:buFont typeface="Lucida Sans Unicode" panose="020B0602030504020204" pitchFamily="34" charset="0"/>
              <a:buChar char="▶"/>
            </a:pPr>
            <a:r>
              <a:rPr lang="en-IN" sz="1400" dirty="0" smtClean="0"/>
              <a:t>Embedded tools for creating flexible and responsive web layouts and interface components. Bootstrap Data API’s used for creating advanced interface components.</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a:t> </a:t>
            </a:r>
            <a:r>
              <a:rPr lang="en-IN" sz="1400" dirty="0" smtClean="0"/>
              <a:t>Advantages:</a:t>
            </a:r>
          </a:p>
          <a:p>
            <a:pPr marL="800100" lvl="1" indent="-342900" algn="just">
              <a:lnSpc>
                <a:spcPct val="200000"/>
              </a:lnSpc>
              <a:buClr>
                <a:srgbClr val="0066A1"/>
              </a:buClr>
              <a:buFont typeface="Verdana" panose="020B0604030504040204" pitchFamily="34" charset="0"/>
              <a:buChar char="−"/>
            </a:pPr>
            <a:r>
              <a:rPr lang="en-IN" sz="1400" b="1" dirty="0" smtClean="0"/>
              <a:t>Saves time</a:t>
            </a:r>
            <a:r>
              <a:rPr lang="en-IN" sz="1400" dirty="0" smtClean="0"/>
              <a:t>: Predefined design templates and classes</a:t>
            </a:r>
          </a:p>
          <a:p>
            <a:pPr marL="800100" lvl="1" indent="-342900" algn="just">
              <a:lnSpc>
                <a:spcPct val="200000"/>
              </a:lnSpc>
              <a:buClr>
                <a:srgbClr val="0066A1"/>
              </a:buClr>
              <a:buFont typeface="Verdana" panose="020B0604030504040204" pitchFamily="34" charset="0"/>
              <a:buChar char="−"/>
            </a:pPr>
            <a:r>
              <a:rPr lang="en-IN" sz="1400" b="1" dirty="0" smtClean="0"/>
              <a:t>Consistent design</a:t>
            </a:r>
            <a:r>
              <a:rPr lang="en-IN" sz="1400" dirty="0" smtClean="0"/>
              <a:t>: Design templates and styles through a central library.</a:t>
            </a:r>
          </a:p>
          <a:p>
            <a:pPr marL="800100" lvl="1" indent="-342900" algn="just">
              <a:lnSpc>
                <a:spcPct val="200000"/>
              </a:lnSpc>
              <a:buClr>
                <a:srgbClr val="0066A1"/>
              </a:buClr>
              <a:buFont typeface="Verdana" panose="020B0604030504040204" pitchFamily="34" charset="0"/>
              <a:buChar char="−"/>
            </a:pPr>
            <a:r>
              <a:rPr lang="en-IN" sz="1400" b="1" dirty="0" smtClean="0"/>
              <a:t>Responsive features</a:t>
            </a:r>
            <a:r>
              <a:rPr lang="en-IN" sz="1400" dirty="0" smtClean="0"/>
              <a:t>: Web pages for different devices and screen resolutions without any change in markup.</a:t>
            </a:r>
          </a:p>
          <a:p>
            <a:pPr marL="800100" lvl="1" indent="-342900" algn="just">
              <a:lnSpc>
                <a:spcPct val="200000"/>
              </a:lnSpc>
              <a:buClr>
                <a:srgbClr val="0066A1"/>
              </a:buClr>
              <a:buFont typeface="Verdana" panose="020B0604030504040204" pitchFamily="34" charset="0"/>
              <a:buChar char="−"/>
            </a:pPr>
            <a:r>
              <a:rPr lang="en-IN" sz="1400" b="1" dirty="0" smtClean="0"/>
              <a:t>Easy to use</a:t>
            </a:r>
            <a:endParaRPr lang="en-IN" sz="1400" dirty="0" smtClean="0"/>
          </a:p>
          <a:p>
            <a:pPr marL="800100" lvl="1" indent="-342900" algn="just">
              <a:lnSpc>
                <a:spcPct val="200000"/>
              </a:lnSpc>
              <a:buClr>
                <a:srgbClr val="0066A1"/>
              </a:buClr>
              <a:buFont typeface="Verdana" panose="020B0604030504040204" pitchFamily="34" charset="0"/>
              <a:buChar char="−"/>
            </a:pPr>
            <a:r>
              <a:rPr lang="en-IN" sz="1400" b="1" dirty="0" smtClean="0"/>
              <a:t>Compatible with browsers: </a:t>
            </a:r>
            <a:r>
              <a:rPr lang="en-IN" sz="1400" dirty="0" smtClean="0"/>
              <a:t>Compatible with all modern browsers.</a:t>
            </a:r>
            <a:endParaRPr lang="en-IN" sz="1400" b="1" dirty="0" smtClean="0"/>
          </a:p>
          <a:p>
            <a:pPr marL="800100" lvl="1" indent="-342900" algn="just">
              <a:lnSpc>
                <a:spcPct val="200000"/>
              </a:lnSpc>
              <a:buClr>
                <a:srgbClr val="0066A1"/>
              </a:buClr>
              <a:buFont typeface="Verdana" panose="020B0604030504040204" pitchFamily="34" charset="0"/>
              <a:buChar char="−"/>
            </a:pPr>
            <a:r>
              <a:rPr lang="en-IN" sz="1400" b="1" dirty="0" smtClean="0"/>
              <a:t>Open source</a:t>
            </a:r>
          </a:p>
          <a:p>
            <a:pPr marL="285750" indent="-285750" algn="just">
              <a:buClr>
                <a:srgbClr val="0066A1"/>
              </a:buClr>
              <a:buFont typeface="Lucida Sans Unicode" panose="020B0602030504020204" pitchFamily="34" charset="0"/>
              <a:buChar char="▶"/>
            </a:pPr>
            <a:endParaRPr lang="en-US" sz="1400" dirty="0" smtClean="0"/>
          </a:p>
          <a:p>
            <a:pPr marL="285750" indent="-285750" algn="just">
              <a:buClr>
                <a:srgbClr val="0066A1"/>
              </a:buClr>
              <a:buFont typeface="Lucida Sans Unicode" panose="020B0602030504020204" pitchFamily="34" charset="0"/>
              <a:buChar char="▶"/>
            </a:pPr>
            <a:endParaRPr lang="en-US" sz="1400" dirty="0"/>
          </a:p>
          <a:p>
            <a:pPr marL="285750" indent="-285750" algn="just">
              <a:buClr>
                <a:srgbClr val="0066A1"/>
              </a:buClr>
              <a:buFont typeface="Lucida Sans Unicode" panose="020B0602030504020204" pitchFamily="34" charset="0"/>
              <a:buChar char="▶"/>
            </a:pPr>
            <a:endParaRPr lang="en-US" sz="1400" dirty="0"/>
          </a:p>
          <a:p>
            <a:pPr marL="285750" indent="-285750" algn="just">
              <a:buClr>
                <a:srgbClr val="0066A1"/>
              </a:buClr>
              <a:buFont typeface="Lucida Sans Unicode" panose="020B0602030504020204" pitchFamily="34" charset="0"/>
              <a:buChar char="▶"/>
            </a:pPr>
            <a:endParaRPr lang="en-IN" sz="1400" dirty="0" smtClean="0"/>
          </a:p>
        </p:txBody>
      </p:sp>
    </p:spTree>
    <p:extLst>
      <p:ext uri="{BB962C8B-B14F-4D97-AF65-F5344CB8AC3E}">
        <p14:creationId xmlns:p14="http://schemas.microsoft.com/office/powerpoint/2010/main" val="2178217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54923"/>
            <a:ext cx="11566985" cy="619134"/>
          </a:xfrm>
        </p:spPr>
        <p:txBody>
          <a:bodyPr/>
          <a:lstStyle/>
          <a:p>
            <a:r>
              <a:rPr lang="en-US" dirty="0" smtClean="0">
                <a:latin typeface="+mj-lt"/>
              </a:rPr>
              <a:t>Bootstrap Files</a:t>
            </a:r>
            <a:endParaRPr lang="en-US" dirty="0">
              <a:latin typeface="+mj-lt"/>
            </a:endParaRPr>
          </a:p>
        </p:txBody>
      </p:sp>
      <p:sp>
        <p:nvSpPr>
          <p:cNvPr id="4" name="TextBox 3"/>
          <p:cNvSpPr txBox="1"/>
          <p:nvPr/>
        </p:nvSpPr>
        <p:spPr>
          <a:xfrm>
            <a:off x="487265" y="1247320"/>
            <a:ext cx="11033207" cy="4939814"/>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Two versions of the file</a:t>
            </a:r>
          </a:p>
          <a:p>
            <a:pPr marL="800100" lvl="1" indent="-342900" algn="just">
              <a:lnSpc>
                <a:spcPct val="150000"/>
              </a:lnSpc>
              <a:buClr>
                <a:srgbClr val="0066A1"/>
              </a:buClr>
              <a:buFont typeface="Lucida Sans Unicode" panose="020B0602030504020204" pitchFamily="34" charset="0"/>
              <a:buChar char="▶"/>
            </a:pPr>
            <a:r>
              <a:rPr lang="en-IN" sz="1400" b="1" dirty="0" smtClean="0"/>
              <a:t>Compiled Bootstrap</a:t>
            </a:r>
          </a:p>
          <a:p>
            <a:pPr marL="1200150" lvl="2" indent="-285750" algn="just">
              <a:lnSpc>
                <a:spcPct val="150000"/>
              </a:lnSpc>
              <a:buClr>
                <a:srgbClr val="0066A1"/>
              </a:buClr>
              <a:buFont typeface="Wingdings" panose="05000000000000000000" pitchFamily="2" charset="2"/>
              <a:buChar char="§"/>
            </a:pPr>
            <a:r>
              <a:rPr lang="en-US" sz="1400" dirty="0"/>
              <a:t>Compiled download contain compiled and minified version of CSS and JavaScript files as well as icons in font format for faster and easier web </a:t>
            </a:r>
            <a:r>
              <a:rPr lang="en-US" sz="1400" dirty="0" smtClean="0"/>
              <a:t>development. Increase </a:t>
            </a:r>
            <a:r>
              <a:rPr lang="en-US" sz="1400" dirty="0"/>
              <a:t>the performance of your website and saves the precious bandwidth when you decided to move your site on production because of lesser HTTP request and download size since files are compiled and </a:t>
            </a:r>
            <a:r>
              <a:rPr lang="en-US" sz="1400" dirty="0" smtClean="0"/>
              <a:t>minified</a:t>
            </a:r>
          </a:p>
          <a:p>
            <a:pPr marL="1200150" lvl="2" indent="-285750" algn="just">
              <a:lnSpc>
                <a:spcPct val="150000"/>
              </a:lnSpc>
              <a:buClr>
                <a:srgbClr val="0066A1"/>
              </a:buClr>
              <a:buFont typeface="Lucida Sans Unicode" panose="020B0602030504020204" pitchFamily="34" charset="0"/>
              <a:buChar char="▶"/>
            </a:pPr>
            <a:endParaRPr lang="en-IN" sz="1400" dirty="0" smtClean="0"/>
          </a:p>
          <a:p>
            <a:pPr marL="800100" lvl="1" indent="-342900" algn="just">
              <a:lnSpc>
                <a:spcPct val="150000"/>
              </a:lnSpc>
              <a:buClr>
                <a:srgbClr val="0066A1"/>
              </a:buClr>
              <a:buFont typeface="Lucida Sans Unicode" panose="020B0602030504020204" pitchFamily="34" charset="0"/>
              <a:buChar char="▶"/>
            </a:pPr>
            <a:r>
              <a:rPr lang="en-IN" sz="1400" b="1" dirty="0" smtClean="0"/>
              <a:t>Bootstrap source</a:t>
            </a:r>
          </a:p>
          <a:p>
            <a:pPr marL="1200150" lvl="2" indent="-285750" algn="just">
              <a:lnSpc>
                <a:spcPct val="150000"/>
              </a:lnSpc>
              <a:buClr>
                <a:srgbClr val="0066A1"/>
              </a:buClr>
              <a:buFont typeface="Wingdings" panose="05000000000000000000" pitchFamily="2" charset="2"/>
              <a:buChar char="§"/>
            </a:pPr>
            <a:r>
              <a:rPr lang="en-IN" sz="1400" dirty="0" smtClean="0"/>
              <a:t>C</a:t>
            </a:r>
            <a:r>
              <a:rPr lang="en-US" sz="1400" dirty="0" smtClean="0"/>
              <a:t>ontains </a:t>
            </a:r>
            <a:r>
              <a:rPr lang="en-US" sz="1400" dirty="0"/>
              <a:t>original source files for all CSS and JavaScript, along with a local </a:t>
            </a:r>
            <a:r>
              <a:rPr lang="en-US" sz="1400" dirty="0" smtClean="0"/>
              <a:t>copy </a:t>
            </a:r>
            <a:r>
              <a:rPr lang="en-US" sz="1400" dirty="0"/>
              <a:t>of the docs</a:t>
            </a:r>
            <a:r>
              <a:rPr lang="en-US" sz="1400" dirty="0" smtClean="0"/>
              <a:t>.</a:t>
            </a:r>
          </a:p>
          <a:p>
            <a:pPr marL="742950" lvl="1" indent="-285750" algn="just">
              <a:lnSpc>
                <a:spcPct val="150000"/>
              </a:lnSpc>
              <a:buClr>
                <a:srgbClr val="0066A1"/>
              </a:buClr>
              <a:buFont typeface="Lucida Sans Unicode" panose="020B0602030504020204" pitchFamily="34" charset="0"/>
              <a:buChar char="▶"/>
            </a:pPr>
            <a:endParaRPr lang="en-US" sz="1400" dirty="0"/>
          </a:p>
          <a:p>
            <a:pPr marL="342900" indent="-342900" algn="just">
              <a:lnSpc>
                <a:spcPct val="150000"/>
              </a:lnSpc>
              <a:buClr>
                <a:srgbClr val="0066A1"/>
              </a:buClr>
              <a:buFont typeface="Lucida Sans Unicode" panose="020B0602030504020204" pitchFamily="34" charset="0"/>
              <a:buChar char="▶"/>
            </a:pPr>
            <a:r>
              <a:rPr lang="en-US" sz="1400" dirty="0" smtClean="0"/>
              <a:t>https</a:t>
            </a:r>
            <a:r>
              <a:rPr lang="en-US" sz="1400" dirty="0"/>
              <a:t>://</a:t>
            </a:r>
            <a:r>
              <a:rPr lang="en-US" sz="1400" dirty="0" smtClean="0"/>
              <a:t>maxcdn.bootstrapcdn.com/bootstrap/3.3.7/css/bootstrap.min.css</a:t>
            </a:r>
            <a:endParaRPr lang="en-US" sz="1400" dirty="0"/>
          </a:p>
          <a:p>
            <a:pPr marL="285750" indent="-285750" algn="just">
              <a:lnSpc>
                <a:spcPct val="150000"/>
              </a:lnSpc>
              <a:buClr>
                <a:srgbClr val="0066A1"/>
              </a:buClr>
              <a:buFont typeface="Lucida Sans Unicode" panose="020B0602030504020204" pitchFamily="34" charset="0"/>
              <a:buChar char="▶"/>
            </a:pPr>
            <a:r>
              <a:rPr lang="en-US" sz="1400" u="sng" dirty="0" smtClean="0">
                <a:hlinkClick r:id="rId2"/>
              </a:rPr>
              <a:t>h</a:t>
            </a:r>
            <a:r>
              <a:rPr lang="en-US" sz="1400" dirty="0" smtClean="0">
                <a:hlinkClick r:id="rId2"/>
              </a:rPr>
              <a:t>ttps</a:t>
            </a:r>
            <a:r>
              <a:rPr lang="en-US" sz="1400" dirty="0">
                <a:hlinkClick r:id="rId2"/>
              </a:rPr>
              <a:t>://</a:t>
            </a:r>
            <a:r>
              <a:rPr lang="en-US" sz="1400" dirty="0" smtClean="0">
                <a:hlinkClick r:id="rId2"/>
              </a:rPr>
              <a:t>ajax.googleapis.com/ajax/libs/jquery/3.2.0/jquery.min.js</a:t>
            </a:r>
            <a:endParaRPr lang="en-US" sz="1400" dirty="0" smtClean="0"/>
          </a:p>
          <a:p>
            <a:pPr marL="342900" indent="-342900" algn="just">
              <a:lnSpc>
                <a:spcPct val="150000"/>
              </a:lnSpc>
              <a:buClr>
                <a:srgbClr val="0066A1"/>
              </a:buClr>
              <a:buFont typeface="Lucida Sans Unicode" panose="020B0602030504020204" pitchFamily="34" charset="0"/>
              <a:buChar char="▶"/>
            </a:pPr>
            <a:r>
              <a:rPr lang="en-US" sz="1400" dirty="0" smtClean="0"/>
              <a:t>https</a:t>
            </a:r>
            <a:r>
              <a:rPr lang="en-US" sz="1400" dirty="0"/>
              <a:t>://</a:t>
            </a:r>
            <a:r>
              <a:rPr lang="en-US" sz="1400" dirty="0" smtClean="0"/>
              <a:t>maxcdn.bootstrapcdn.com/bootstrap/3.3.7/js/bootstrap.min.js</a:t>
            </a:r>
          </a:p>
          <a:p>
            <a:pPr marL="285750" indent="-285750" algn="just">
              <a:lnSpc>
                <a:spcPct val="150000"/>
              </a:lnSpc>
              <a:buClr>
                <a:srgbClr val="0066A1"/>
              </a:buClr>
              <a:buFont typeface="Lucida Sans Unicode" panose="020B0602030504020204" pitchFamily="34" charset="0"/>
              <a:buChar char="▶"/>
            </a:pPr>
            <a:endParaRPr lang="en-US" sz="1400" dirty="0" smtClean="0"/>
          </a:p>
          <a:p>
            <a:pPr marL="342900" indent="-342900" algn="just">
              <a:lnSpc>
                <a:spcPct val="150000"/>
              </a:lnSpc>
              <a:buClr>
                <a:srgbClr val="0066A1"/>
              </a:buClr>
              <a:buFont typeface="Lucida Sans Unicode" panose="020B0602030504020204" pitchFamily="34" charset="0"/>
              <a:buChar char="▶"/>
            </a:pPr>
            <a:r>
              <a:rPr lang="en-US" sz="1400" dirty="0"/>
              <a:t>https://</a:t>
            </a:r>
            <a:r>
              <a:rPr lang="en-US" sz="1400" dirty="0" smtClean="0"/>
              <a:t>ajax.googleapis.com/ajax/libs/jquery/3.2.0/jquery.min.js</a:t>
            </a:r>
            <a:endParaRPr lang="en-IN" sz="1400" dirty="0" smtClean="0"/>
          </a:p>
        </p:txBody>
      </p:sp>
    </p:spTree>
    <p:extLst>
      <p:ext uri="{BB962C8B-B14F-4D97-AF65-F5344CB8AC3E}">
        <p14:creationId xmlns:p14="http://schemas.microsoft.com/office/powerpoint/2010/main" val="2498972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487265" y="425894"/>
            <a:ext cx="11566985" cy="756000"/>
          </a:xfrm>
        </p:spPr>
        <p:txBody>
          <a:bodyPr/>
          <a:lstStyle/>
          <a:p>
            <a:r>
              <a:rPr lang="en-US" dirty="0">
                <a:latin typeface="+mj-lt"/>
              </a:rPr>
              <a:t>Bootstrap Grid System</a:t>
            </a:r>
          </a:p>
        </p:txBody>
      </p:sp>
      <p:sp>
        <p:nvSpPr>
          <p:cNvPr id="4" name="TextBox 3"/>
          <p:cNvSpPr txBox="1"/>
          <p:nvPr/>
        </p:nvSpPr>
        <p:spPr>
          <a:xfrm>
            <a:off x="652553" y="1377949"/>
            <a:ext cx="11033207" cy="1664623"/>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US" sz="1400" dirty="0"/>
              <a:t>Bootstrap grid system provides the quick and easy way to create responsive website layouts</a:t>
            </a:r>
            <a:r>
              <a:rPr lang="en-US" sz="1400" dirty="0" smtClean="0"/>
              <a:t>.</a:t>
            </a:r>
          </a:p>
          <a:p>
            <a:pPr marL="285750" indent="-285750" algn="just">
              <a:lnSpc>
                <a:spcPct val="150000"/>
              </a:lnSpc>
              <a:buClr>
                <a:srgbClr val="0066A1"/>
              </a:buClr>
              <a:buFont typeface="Lucida Sans Unicode" panose="020B0602030504020204" pitchFamily="34" charset="0"/>
              <a:buChar char="▶"/>
            </a:pPr>
            <a:r>
              <a:rPr lang="en-US" sz="1400" dirty="0"/>
              <a:t> </a:t>
            </a:r>
            <a:r>
              <a:rPr lang="en-US" sz="1400" dirty="0" smtClean="0"/>
              <a:t>Bootstrap 3 introduces </a:t>
            </a:r>
            <a:r>
              <a:rPr lang="en-US" sz="1400" dirty="0"/>
              <a:t>the responsive mobile first fluid grid system that appropriately scales up to 12 columns as the device or viewport size increases</a:t>
            </a:r>
            <a:r>
              <a:rPr lang="en-US" sz="1400" dirty="0" smtClean="0"/>
              <a:t>.</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endParaRPr lang="en-IN" sz="1400" dirty="0" smtClean="0"/>
          </a:p>
        </p:txBody>
      </p:sp>
      <p:graphicFrame>
        <p:nvGraphicFramePr>
          <p:cNvPr id="2" name="Table 1"/>
          <p:cNvGraphicFramePr>
            <a:graphicFrameLocks noGrp="1"/>
          </p:cNvGraphicFramePr>
          <p:nvPr>
            <p:extLst>
              <p:ext uri="{D42A27DB-BD31-4B8C-83A1-F6EECF244321}">
                <p14:modId xmlns:p14="http://schemas.microsoft.com/office/powerpoint/2010/main" val="3999001886"/>
              </p:ext>
            </p:extLst>
          </p:nvPr>
        </p:nvGraphicFramePr>
        <p:xfrm>
          <a:off x="873137" y="2669615"/>
          <a:ext cx="10593150" cy="3193303"/>
        </p:xfrm>
        <a:graphic>
          <a:graphicData uri="http://schemas.openxmlformats.org/drawingml/2006/table">
            <a:tbl>
              <a:tblPr>
                <a:tableStyleId>{22838BEF-8BB2-4498-84A7-C5851F593DF1}</a:tableStyleId>
              </a:tblPr>
              <a:tblGrid>
                <a:gridCol w="2118630">
                  <a:extLst>
                    <a:ext uri="{9D8B030D-6E8A-4147-A177-3AD203B41FA5}">
                      <a16:colId xmlns:a16="http://schemas.microsoft.com/office/drawing/2014/main" val="20000"/>
                    </a:ext>
                  </a:extLst>
                </a:gridCol>
                <a:gridCol w="2118630">
                  <a:extLst>
                    <a:ext uri="{9D8B030D-6E8A-4147-A177-3AD203B41FA5}">
                      <a16:colId xmlns:a16="http://schemas.microsoft.com/office/drawing/2014/main" val="20001"/>
                    </a:ext>
                  </a:extLst>
                </a:gridCol>
                <a:gridCol w="2118630">
                  <a:extLst>
                    <a:ext uri="{9D8B030D-6E8A-4147-A177-3AD203B41FA5}">
                      <a16:colId xmlns:a16="http://schemas.microsoft.com/office/drawing/2014/main" val="20002"/>
                    </a:ext>
                  </a:extLst>
                </a:gridCol>
                <a:gridCol w="2118630">
                  <a:extLst>
                    <a:ext uri="{9D8B030D-6E8A-4147-A177-3AD203B41FA5}">
                      <a16:colId xmlns:a16="http://schemas.microsoft.com/office/drawing/2014/main" val="20003"/>
                    </a:ext>
                  </a:extLst>
                </a:gridCol>
                <a:gridCol w="2118630">
                  <a:extLst>
                    <a:ext uri="{9D8B030D-6E8A-4147-A177-3AD203B41FA5}">
                      <a16:colId xmlns:a16="http://schemas.microsoft.com/office/drawing/2014/main" val="20004"/>
                    </a:ext>
                  </a:extLst>
                </a:gridCol>
              </a:tblGrid>
              <a:tr h="980450">
                <a:tc>
                  <a:txBody>
                    <a:bodyPr/>
                    <a:lstStyle/>
                    <a:p>
                      <a:pPr algn="l" fontAlgn="t"/>
                      <a:r>
                        <a:rPr lang="en-US" sz="1400" b="1" dirty="0">
                          <a:effectLst/>
                        </a:rPr>
                        <a:t>Features </a:t>
                      </a:r>
                      <a:br>
                        <a:rPr lang="en-US" sz="1400" b="1" dirty="0">
                          <a:effectLst/>
                        </a:rPr>
                      </a:br>
                      <a:r>
                        <a:rPr lang="en-US" sz="1400" b="1" dirty="0" smtClean="0">
                          <a:effectLst/>
                        </a:rPr>
                        <a:t>Bootstrap</a:t>
                      </a:r>
                      <a:r>
                        <a:rPr lang="en-US" sz="1400" b="1" baseline="0" dirty="0" smtClean="0">
                          <a:effectLst/>
                        </a:rPr>
                        <a:t> </a:t>
                      </a:r>
                      <a:r>
                        <a:rPr lang="en-US" sz="1400" b="1" dirty="0" smtClean="0">
                          <a:effectLst/>
                        </a:rPr>
                        <a:t>Grid </a:t>
                      </a:r>
                      <a:r>
                        <a:rPr lang="en-US" sz="1400" b="1" dirty="0">
                          <a:effectLst/>
                        </a:rPr>
                        <a:t>System</a:t>
                      </a:r>
                      <a:endParaRPr lang="en-US" sz="1400" b="1" dirty="0">
                        <a:solidFill>
                          <a:srgbClr val="000000"/>
                        </a:solidFill>
                        <a:effectLst/>
                        <a:latin typeface="Trebuchet MS" panose="020B0603020202020204" pitchFamily="34" charset="0"/>
                      </a:endParaRPr>
                    </a:p>
                  </a:txBody>
                  <a:tcPr marL="60008" marR="60008" marT="60008" marB="60008"/>
                </a:tc>
                <a:tc>
                  <a:txBody>
                    <a:bodyPr/>
                    <a:lstStyle/>
                    <a:p>
                      <a:pPr algn="l" fontAlgn="t"/>
                      <a:r>
                        <a:rPr lang="en-US" sz="1400" b="1" dirty="0">
                          <a:effectLst/>
                        </a:rPr>
                        <a:t>Extra small devices </a:t>
                      </a:r>
                      <a:br>
                        <a:rPr lang="en-US" sz="1400" b="1" dirty="0">
                          <a:effectLst/>
                        </a:rPr>
                      </a:br>
                      <a:r>
                        <a:rPr lang="en-US" sz="1400" b="1" dirty="0">
                          <a:effectLst/>
                        </a:rPr>
                        <a:t>Phones (&lt;768px)</a:t>
                      </a:r>
                      <a:endParaRPr lang="en-US" sz="1400" b="1" dirty="0">
                        <a:solidFill>
                          <a:srgbClr val="000000"/>
                        </a:solidFill>
                        <a:effectLst/>
                        <a:latin typeface="Trebuchet MS" panose="020B0603020202020204" pitchFamily="34" charset="0"/>
                      </a:endParaRPr>
                    </a:p>
                  </a:txBody>
                  <a:tcPr marL="60008" marR="60008" marT="60008" marB="60008"/>
                </a:tc>
                <a:tc>
                  <a:txBody>
                    <a:bodyPr/>
                    <a:lstStyle/>
                    <a:p>
                      <a:pPr algn="l" fontAlgn="t"/>
                      <a:r>
                        <a:rPr lang="en-US" sz="1400" b="1" dirty="0">
                          <a:effectLst/>
                        </a:rPr>
                        <a:t>Small devices</a:t>
                      </a:r>
                      <a:br>
                        <a:rPr lang="en-US" sz="1400" b="1" dirty="0">
                          <a:effectLst/>
                        </a:rPr>
                      </a:br>
                      <a:r>
                        <a:rPr lang="en-US" sz="1400" b="1" dirty="0">
                          <a:effectLst/>
                        </a:rPr>
                        <a:t>Tablets (≥768px)</a:t>
                      </a:r>
                      <a:endParaRPr lang="en-US" sz="1400" b="1" dirty="0">
                        <a:solidFill>
                          <a:srgbClr val="000000"/>
                        </a:solidFill>
                        <a:effectLst/>
                        <a:latin typeface="Trebuchet MS" panose="020B0603020202020204" pitchFamily="34" charset="0"/>
                      </a:endParaRPr>
                    </a:p>
                  </a:txBody>
                  <a:tcPr marL="60008" marR="60008" marT="60008" marB="60008"/>
                </a:tc>
                <a:tc>
                  <a:txBody>
                    <a:bodyPr/>
                    <a:lstStyle/>
                    <a:p>
                      <a:pPr algn="l" fontAlgn="t"/>
                      <a:r>
                        <a:rPr lang="en-US" sz="1400" b="1" dirty="0">
                          <a:effectLst/>
                        </a:rPr>
                        <a:t>Medium devices</a:t>
                      </a:r>
                      <a:br>
                        <a:rPr lang="en-US" sz="1400" b="1" dirty="0">
                          <a:effectLst/>
                        </a:rPr>
                      </a:br>
                      <a:r>
                        <a:rPr lang="en-US" sz="1400" b="1" dirty="0">
                          <a:effectLst/>
                        </a:rPr>
                        <a:t>Desktops (≥992px)</a:t>
                      </a:r>
                      <a:endParaRPr lang="en-US" sz="1400" b="1" dirty="0">
                        <a:solidFill>
                          <a:srgbClr val="000000"/>
                        </a:solidFill>
                        <a:effectLst/>
                        <a:latin typeface="Trebuchet MS" panose="020B0603020202020204" pitchFamily="34" charset="0"/>
                      </a:endParaRPr>
                    </a:p>
                  </a:txBody>
                  <a:tcPr marL="60008" marR="60008" marT="60008" marB="60008"/>
                </a:tc>
                <a:tc>
                  <a:txBody>
                    <a:bodyPr/>
                    <a:lstStyle/>
                    <a:p>
                      <a:pPr algn="l" fontAlgn="t"/>
                      <a:r>
                        <a:rPr lang="en-US" sz="1400" b="1" dirty="0">
                          <a:effectLst/>
                        </a:rPr>
                        <a:t>Large devices </a:t>
                      </a:r>
                      <a:br>
                        <a:rPr lang="en-US" sz="1400" b="1" dirty="0">
                          <a:effectLst/>
                        </a:rPr>
                      </a:br>
                      <a:r>
                        <a:rPr lang="en-US" sz="1400" b="1" dirty="0">
                          <a:effectLst/>
                        </a:rPr>
                        <a:t>Desktops (≥1200px)</a:t>
                      </a:r>
                      <a:endParaRPr lang="en-US" sz="1400" b="1" dirty="0">
                        <a:solidFill>
                          <a:srgbClr val="000000"/>
                        </a:solidFill>
                        <a:effectLst/>
                        <a:latin typeface="Trebuchet MS" panose="020B0603020202020204" pitchFamily="34" charset="0"/>
                      </a:endParaRPr>
                    </a:p>
                  </a:txBody>
                  <a:tcPr marL="60008" marR="60008" marT="60008" marB="60008"/>
                </a:tc>
                <a:extLst>
                  <a:ext uri="{0D108BD9-81ED-4DB2-BD59-A6C34878D82A}">
                    <a16:rowId xmlns:a16="http://schemas.microsoft.com/office/drawing/2014/main" val="10000"/>
                  </a:ext>
                </a:extLst>
              </a:tr>
              <a:tr h="513245">
                <a:tc>
                  <a:txBody>
                    <a:bodyPr/>
                    <a:lstStyle/>
                    <a:p>
                      <a:pPr fontAlgn="t"/>
                      <a:r>
                        <a:rPr lang="en-US" sz="1400">
                          <a:effectLst/>
                        </a:rPr>
                        <a:t>Max container width</a:t>
                      </a:r>
                      <a:endParaRPr lang="en-US" sz="1400">
                        <a:solidFill>
                          <a:srgbClr val="484848"/>
                        </a:solidFill>
                        <a:effectLst/>
                      </a:endParaRPr>
                    </a:p>
                  </a:txBody>
                  <a:tcPr marL="42863" marR="42863" marT="42863" marB="42863"/>
                </a:tc>
                <a:tc>
                  <a:txBody>
                    <a:bodyPr/>
                    <a:lstStyle/>
                    <a:p>
                      <a:pPr fontAlgn="t"/>
                      <a:r>
                        <a:rPr lang="en-US" sz="1400" dirty="0">
                          <a:effectLst/>
                        </a:rPr>
                        <a:t>None (auto)</a:t>
                      </a:r>
                      <a:endParaRPr lang="en-US" sz="1400" dirty="0">
                        <a:solidFill>
                          <a:srgbClr val="484848"/>
                        </a:solidFill>
                        <a:effectLst/>
                      </a:endParaRPr>
                    </a:p>
                  </a:txBody>
                  <a:tcPr marL="42863" marR="42863" marT="42863" marB="42863"/>
                </a:tc>
                <a:tc>
                  <a:txBody>
                    <a:bodyPr/>
                    <a:lstStyle/>
                    <a:p>
                      <a:pPr fontAlgn="t"/>
                      <a:r>
                        <a:rPr lang="en-US" sz="1400" dirty="0">
                          <a:effectLst/>
                        </a:rPr>
                        <a:t>750px</a:t>
                      </a:r>
                      <a:endParaRPr lang="en-US" sz="1400" dirty="0">
                        <a:solidFill>
                          <a:srgbClr val="484848"/>
                        </a:solidFill>
                        <a:effectLst/>
                      </a:endParaRPr>
                    </a:p>
                  </a:txBody>
                  <a:tcPr marL="42863" marR="42863" marT="42863" marB="42863"/>
                </a:tc>
                <a:tc>
                  <a:txBody>
                    <a:bodyPr/>
                    <a:lstStyle/>
                    <a:p>
                      <a:pPr fontAlgn="t"/>
                      <a:r>
                        <a:rPr lang="en-US" sz="1400" dirty="0">
                          <a:effectLst/>
                        </a:rPr>
                        <a:t>970px</a:t>
                      </a:r>
                      <a:endParaRPr lang="en-US" sz="1400" dirty="0">
                        <a:solidFill>
                          <a:srgbClr val="484848"/>
                        </a:solidFill>
                        <a:effectLst/>
                      </a:endParaRPr>
                    </a:p>
                  </a:txBody>
                  <a:tcPr marL="42863" marR="42863" marT="42863" marB="42863"/>
                </a:tc>
                <a:tc>
                  <a:txBody>
                    <a:bodyPr/>
                    <a:lstStyle/>
                    <a:p>
                      <a:pPr fontAlgn="t"/>
                      <a:r>
                        <a:rPr lang="en-US" sz="1400" dirty="0">
                          <a:effectLst/>
                        </a:rPr>
                        <a:t>1170px</a:t>
                      </a:r>
                      <a:endParaRPr lang="en-US" sz="1400" dirty="0">
                        <a:solidFill>
                          <a:srgbClr val="484848"/>
                        </a:solidFill>
                        <a:effectLst/>
                      </a:endParaRPr>
                    </a:p>
                  </a:txBody>
                  <a:tcPr marL="42863" marR="42863" marT="42863" marB="42863"/>
                </a:tc>
                <a:extLst>
                  <a:ext uri="{0D108BD9-81ED-4DB2-BD59-A6C34878D82A}">
                    <a16:rowId xmlns:a16="http://schemas.microsoft.com/office/drawing/2014/main" val="10001"/>
                  </a:ext>
                </a:extLst>
              </a:tr>
              <a:tr h="513245">
                <a:tc>
                  <a:txBody>
                    <a:bodyPr/>
                    <a:lstStyle/>
                    <a:p>
                      <a:pPr fontAlgn="t"/>
                      <a:r>
                        <a:rPr lang="en-US" sz="1400">
                          <a:effectLst/>
                        </a:rPr>
                        <a:t>Grid behavior</a:t>
                      </a:r>
                      <a:endParaRPr lang="en-US" sz="1400">
                        <a:solidFill>
                          <a:srgbClr val="484848"/>
                        </a:solidFill>
                        <a:effectLst/>
                      </a:endParaRPr>
                    </a:p>
                  </a:txBody>
                  <a:tcPr marL="42863" marR="42863" marT="42863" marB="42863"/>
                </a:tc>
                <a:tc>
                  <a:txBody>
                    <a:bodyPr/>
                    <a:lstStyle/>
                    <a:p>
                      <a:pPr fontAlgn="t"/>
                      <a:r>
                        <a:rPr lang="en-US" sz="1400">
                          <a:effectLst/>
                        </a:rPr>
                        <a:t>Horizontal at all times</a:t>
                      </a:r>
                      <a:endParaRPr lang="en-US" sz="1400">
                        <a:solidFill>
                          <a:srgbClr val="484848"/>
                        </a:solidFill>
                        <a:effectLst/>
                      </a:endParaRPr>
                    </a:p>
                  </a:txBody>
                  <a:tcPr marL="42863" marR="42863" marT="42863" marB="42863"/>
                </a:tc>
                <a:tc gridSpan="3">
                  <a:txBody>
                    <a:bodyPr/>
                    <a:lstStyle/>
                    <a:p>
                      <a:pPr fontAlgn="t"/>
                      <a:r>
                        <a:rPr lang="en-US" sz="1400" dirty="0">
                          <a:effectLst/>
                        </a:rPr>
                        <a:t>Collapsed to start, horizontal above breakpoints</a:t>
                      </a:r>
                      <a:endParaRPr lang="en-US" sz="1400" dirty="0">
                        <a:solidFill>
                          <a:srgbClr val="484848"/>
                        </a:solidFill>
                        <a:effectLst/>
                      </a:endParaRPr>
                    </a:p>
                  </a:txBody>
                  <a:tcPr marL="42863" marR="42863" marT="42863" marB="42863"/>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36559">
                <a:tc>
                  <a:txBody>
                    <a:bodyPr/>
                    <a:lstStyle/>
                    <a:p>
                      <a:pPr fontAlgn="t"/>
                      <a:r>
                        <a:rPr lang="en-US" sz="1400" dirty="0">
                          <a:effectLst/>
                        </a:rPr>
                        <a:t>Class prefix</a:t>
                      </a:r>
                      <a:endParaRPr lang="en-US" sz="1400" dirty="0">
                        <a:solidFill>
                          <a:srgbClr val="484848"/>
                        </a:solidFill>
                        <a:effectLst/>
                      </a:endParaRPr>
                    </a:p>
                  </a:txBody>
                  <a:tcPr marL="42863" marR="42863" marT="42863" marB="42863"/>
                </a:tc>
                <a:tc>
                  <a:txBody>
                    <a:bodyPr/>
                    <a:lstStyle/>
                    <a:p>
                      <a:pPr fontAlgn="t"/>
                      <a:r>
                        <a:rPr lang="en-US" sz="1400" dirty="0">
                          <a:effectLst/>
                        </a:rPr>
                        <a:t>.col-</a:t>
                      </a:r>
                      <a:r>
                        <a:rPr lang="en-US" sz="1400" dirty="0" err="1">
                          <a:effectLst/>
                        </a:rPr>
                        <a:t>xs</a:t>
                      </a:r>
                      <a:r>
                        <a:rPr lang="en-US" sz="1400" dirty="0">
                          <a:effectLst/>
                        </a:rPr>
                        <a:t>-</a:t>
                      </a:r>
                      <a:endParaRPr lang="en-US" sz="1400" dirty="0">
                        <a:solidFill>
                          <a:srgbClr val="484848"/>
                        </a:solidFill>
                        <a:effectLst/>
                      </a:endParaRPr>
                    </a:p>
                  </a:txBody>
                  <a:tcPr marL="42863" marR="42863" marT="42863" marB="42863"/>
                </a:tc>
                <a:tc>
                  <a:txBody>
                    <a:bodyPr/>
                    <a:lstStyle/>
                    <a:p>
                      <a:pPr fontAlgn="t"/>
                      <a:r>
                        <a:rPr lang="en-US" sz="1400" dirty="0">
                          <a:effectLst/>
                        </a:rPr>
                        <a:t>.col-</a:t>
                      </a:r>
                      <a:r>
                        <a:rPr lang="en-US" sz="1400" dirty="0" err="1">
                          <a:effectLst/>
                        </a:rPr>
                        <a:t>sm</a:t>
                      </a:r>
                      <a:r>
                        <a:rPr lang="en-US" sz="1400" dirty="0">
                          <a:effectLst/>
                        </a:rPr>
                        <a:t>-</a:t>
                      </a:r>
                      <a:endParaRPr lang="en-US" sz="1400" dirty="0">
                        <a:solidFill>
                          <a:srgbClr val="484848"/>
                        </a:solidFill>
                        <a:effectLst/>
                      </a:endParaRPr>
                    </a:p>
                  </a:txBody>
                  <a:tcPr marL="42863" marR="42863" marT="42863" marB="42863"/>
                </a:tc>
                <a:tc>
                  <a:txBody>
                    <a:bodyPr/>
                    <a:lstStyle/>
                    <a:p>
                      <a:pPr fontAlgn="t"/>
                      <a:r>
                        <a:rPr lang="en-US" sz="1400">
                          <a:effectLst/>
                        </a:rPr>
                        <a:t>.col-md-</a:t>
                      </a:r>
                      <a:endParaRPr lang="en-US" sz="1400">
                        <a:solidFill>
                          <a:srgbClr val="484848"/>
                        </a:solidFill>
                        <a:effectLst/>
                      </a:endParaRPr>
                    </a:p>
                  </a:txBody>
                  <a:tcPr marL="42863" marR="42863" marT="42863" marB="42863"/>
                </a:tc>
                <a:tc>
                  <a:txBody>
                    <a:bodyPr/>
                    <a:lstStyle/>
                    <a:p>
                      <a:pPr fontAlgn="t"/>
                      <a:r>
                        <a:rPr lang="en-US" sz="1400">
                          <a:effectLst/>
                        </a:rPr>
                        <a:t>.col-lg-</a:t>
                      </a:r>
                      <a:endParaRPr lang="en-US" sz="1400">
                        <a:solidFill>
                          <a:srgbClr val="484848"/>
                        </a:solidFill>
                        <a:effectLst/>
                      </a:endParaRPr>
                    </a:p>
                  </a:txBody>
                  <a:tcPr marL="42863" marR="42863" marT="42863" marB="42863"/>
                </a:tc>
                <a:extLst>
                  <a:ext uri="{0D108BD9-81ED-4DB2-BD59-A6C34878D82A}">
                    <a16:rowId xmlns:a16="http://schemas.microsoft.com/office/drawing/2014/main" val="10003"/>
                  </a:ext>
                </a:extLst>
              </a:tr>
              <a:tr h="513245">
                <a:tc>
                  <a:txBody>
                    <a:bodyPr/>
                    <a:lstStyle/>
                    <a:p>
                      <a:pPr fontAlgn="t"/>
                      <a:r>
                        <a:rPr lang="en-US" sz="1400">
                          <a:effectLst/>
                        </a:rPr>
                        <a:t>Max column width</a:t>
                      </a:r>
                      <a:endParaRPr lang="en-US" sz="1400">
                        <a:solidFill>
                          <a:srgbClr val="484848"/>
                        </a:solidFill>
                        <a:effectLst/>
                      </a:endParaRPr>
                    </a:p>
                  </a:txBody>
                  <a:tcPr marL="42863" marR="42863" marT="42863" marB="42863"/>
                </a:tc>
                <a:tc>
                  <a:txBody>
                    <a:bodyPr/>
                    <a:lstStyle/>
                    <a:p>
                      <a:pPr fontAlgn="t"/>
                      <a:r>
                        <a:rPr lang="en-US" sz="1400">
                          <a:effectLst/>
                        </a:rPr>
                        <a:t>Auto</a:t>
                      </a:r>
                      <a:endParaRPr lang="en-US" sz="1400">
                        <a:solidFill>
                          <a:srgbClr val="484848"/>
                        </a:solidFill>
                        <a:effectLst/>
                      </a:endParaRPr>
                    </a:p>
                  </a:txBody>
                  <a:tcPr marL="42863" marR="42863" marT="42863" marB="42863"/>
                </a:tc>
                <a:tc>
                  <a:txBody>
                    <a:bodyPr/>
                    <a:lstStyle/>
                    <a:p>
                      <a:pPr fontAlgn="t"/>
                      <a:r>
                        <a:rPr lang="en-US" sz="1400">
                          <a:effectLst/>
                        </a:rPr>
                        <a:t>~62px</a:t>
                      </a:r>
                      <a:endParaRPr lang="en-US" sz="1400">
                        <a:solidFill>
                          <a:srgbClr val="484848"/>
                        </a:solidFill>
                        <a:effectLst/>
                      </a:endParaRPr>
                    </a:p>
                  </a:txBody>
                  <a:tcPr marL="42863" marR="42863" marT="42863" marB="42863"/>
                </a:tc>
                <a:tc>
                  <a:txBody>
                    <a:bodyPr/>
                    <a:lstStyle/>
                    <a:p>
                      <a:pPr fontAlgn="t"/>
                      <a:r>
                        <a:rPr lang="en-US" sz="1400">
                          <a:effectLst/>
                        </a:rPr>
                        <a:t>~81px</a:t>
                      </a:r>
                      <a:endParaRPr lang="en-US" sz="1400">
                        <a:solidFill>
                          <a:srgbClr val="484848"/>
                        </a:solidFill>
                        <a:effectLst/>
                      </a:endParaRPr>
                    </a:p>
                  </a:txBody>
                  <a:tcPr marL="42863" marR="42863" marT="42863" marB="42863"/>
                </a:tc>
                <a:tc>
                  <a:txBody>
                    <a:bodyPr/>
                    <a:lstStyle/>
                    <a:p>
                      <a:pPr fontAlgn="t"/>
                      <a:r>
                        <a:rPr lang="en-US" sz="1400">
                          <a:effectLst/>
                        </a:rPr>
                        <a:t>~97px</a:t>
                      </a:r>
                      <a:endParaRPr lang="en-US" sz="1400">
                        <a:solidFill>
                          <a:srgbClr val="484848"/>
                        </a:solidFill>
                        <a:effectLst/>
                      </a:endParaRPr>
                    </a:p>
                  </a:txBody>
                  <a:tcPr marL="42863" marR="42863" marT="42863" marB="42863"/>
                </a:tc>
                <a:extLst>
                  <a:ext uri="{0D108BD9-81ED-4DB2-BD59-A6C34878D82A}">
                    <a16:rowId xmlns:a16="http://schemas.microsoft.com/office/drawing/2014/main" val="10004"/>
                  </a:ext>
                </a:extLst>
              </a:tr>
              <a:tr h="336559">
                <a:tc>
                  <a:txBody>
                    <a:bodyPr/>
                    <a:lstStyle/>
                    <a:p>
                      <a:pPr fontAlgn="t"/>
                      <a:r>
                        <a:rPr lang="en-US" sz="1400" dirty="0">
                          <a:effectLst/>
                        </a:rPr>
                        <a:t>Gutter width</a:t>
                      </a:r>
                      <a:endParaRPr lang="en-US" sz="1400" b="0" dirty="0">
                        <a:solidFill>
                          <a:srgbClr val="484848"/>
                        </a:solidFill>
                        <a:effectLst/>
                      </a:endParaRPr>
                    </a:p>
                  </a:txBody>
                  <a:tcPr marL="42863" marR="42863" marT="42863" marB="42863"/>
                </a:tc>
                <a:tc gridSpan="4">
                  <a:txBody>
                    <a:bodyPr/>
                    <a:lstStyle/>
                    <a:p>
                      <a:pPr fontAlgn="t"/>
                      <a:r>
                        <a:rPr lang="en-US" sz="1400" dirty="0">
                          <a:effectLst/>
                        </a:rPr>
                        <a:t>15px on each side of a column (i.e. 30px)</a:t>
                      </a:r>
                      <a:endParaRPr lang="en-US" sz="1400" dirty="0">
                        <a:solidFill>
                          <a:srgbClr val="484848"/>
                        </a:solidFill>
                        <a:effectLst/>
                      </a:endParaRPr>
                    </a:p>
                  </a:txBody>
                  <a:tcPr marL="42863" marR="42863" marT="42863" marB="42863"/>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57202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40409"/>
            <a:ext cx="11566985" cy="590105"/>
          </a:xfrm>
        </p:spPr>
        <p:txBody>
          <a:bodyPr/>
          <a:lstStyle/>
          <a:p>
            <a:r>
              <a:rPr lang="en-US" dirty="0">
                <a:latin typeface="+mj-lt"/>
              </a:rPr>
              <a:t>Bootstrap </a:t>
            </a:r>
            <a:r>
              <a:rPr lang="en-US" dirty="0" smtClean="0">
                <a:latin typeface="+mj-lt"/>
              </a:rPr>
              <a:t>Fluid Layout</a:t>
            </a:r>
            <a:endParaRPr lang="en-US" dirty="0">
              <a:latin typeface="+mj-lt"/>
            </a:endParaRPr>
          </a:p>
        </p:txBody>
      </p:sp>
      <p:sp>
        <p:nvSpPr>
          <p:cNvPr id="6" name="TextBox 5"/>
          <p:cNvSpPr txBox="1"/>
          <p:nvPr/>
        </p:nvSpPr>
        <p:spPr>
          <a:xfrm>
            <a:off x="385665" y="1537606"/>
            <a:ext cx="11033207" cy="2677656"/>
          </a:xfrm>
          <a:prstGeom prst="rect">
            <a:avLst/>
          </a:prstGeom>
          <a:noFill/>
        </p:spPr>
        <p:txBody>
          <a:bodyPr wrap="square" rtlCol="0">
            <a:spAutoFit/>
          </a:bodyPr>
          <a:lstStyle/>
          <a:p>
            <a:pPr marL="342900" indent="-342900" algn="just">
              <a:lnSpc>
                <a:spcPct val="150000"/>
              </a:lnSpc>
              <a:buClr>
                <a:srgbClr val="0066A1"/>
              </a:buClr>
              <a:buFont typeface="Lucida Sans Unicode" panose="020B0602030504020204" pitchFamily="34" charset="0"/>
              <a:buChar char="▶"/>
            </a:pPr>
            <a:r>
              <a:rPr lang="en-US" sz="1600" b="1" i="1" dirty="0" smtClean="0">
                <a:solidFill>
                  <a:srgbClr val="C00000"/>
                </a:solidFill>
              </a:rPr>
              <a:t>.container-fluid </a:t>
            </a:r>
            <a:r>
              <a:rPr lang="en-US" sz="1600" dirty="0" smtClean="0"/>
              <a:t>class is used to create the </a:t>
            </a:r>
            <a:r>
              <a:rPr lang="en-US" sz="1600" dirty="0"/>
              <a:t>fluid layouts in order to utilize the 100% width of the viewport</a:t>
            </a:r>
            <a:r>
              <a:rPr lang="en-US" sz="1600" dirty="0" smtClean="0"/>
              <a:t>.</a:t>
            </a:r>
          </a:p>
          <a:p>
            <a:pPr marL="285750" indent="-285750" algn="just">
              <a:lnSpc>
                <a:spcPct val="150000"/>
              </a:lnSpc>
              <a:buClr>
                <a:srgbClr val="0066A1"/>
              </a:buClr>
              <a:buFont typeface="Lucida Sans Unicode" panose="020B0602030504020204" pitchFamily="34" charset="0"/>
              <a:buChar char="▶"/>
            </a:pPr>
            <a:endParaRPr lang="en-US" sz="1600" i="1" dirty="0"/>
          </a:p>
          <a:p>
            <a:pPr marL="285750" indent="-285750" algn="just">
              <a:lnSpc>
                <a:spcPct val="150000"/>
              </a:lnSpc>
              <a:buClr>
                <a:srgbClr val="0066A1"/>
              </a:buClr>
              <a:buFont typeface="Lucida Sans Unicode" panose="020B0602030504020204" pitchFamily="34" charset="0"/>
              <a:buChar char="▶"/>
            </a:pPr>
            <a:r>
              <a:rPr lang="en-US" sz="1600" i="1" dirty="0" smtClean="0"/>
              <a:t> </a:t>
            </a:r>
            <a:r>
              <a:rPr lang="en-US" sz="1600" dirty="0"/>
              <a:t>The </a:t>
            </a:r>
            <a:r>
              <a:rPr lang="en-US" sz="1600" dirty="0" smtClean="0"/>
              <a:t>class </a:t>
            </a:r>
            <a:r>
              <a:rPr lang="en-US" sz="1600" b="1" i="1" dirty="0">
                <a:solidFill>
                  <a:srgbClr val="C00000"/>
                </a:solidFill>
              </a:rPr>
              <a:t>.container-fluid </a:t>
            </a:r>
            <a:r>
              <a:rPr lang="en-US" sz="1600" dirty="0"/>
              <a:t>simply applies the horizontal margin with the </a:t>
            </a:r>
            <a:r>
              <a:rPr lang="en-US" sz="1600" dirty="0" smtClean="0"/>
              <a:t>value </a:t>
            </a:r>
            <a:r>
              <a:rPr lang="en-US" sz="1600" i="1" dirty="0" smtClean="0"/>
              <a:t>auto</a:t>
            </a:r>
            <a:r>
              <a:rPr lang="en-US" sz="1600" dirty="0" smtClean="0"/>
              <a:t> and left and right padding of 15px on element to offset the left and right margin of -15px. (i.e. margin: 0 -15px;) used on the </a:t>
            </a:r>
            <a:r>
              <a:rPr lang="en-US" sz="1600" i="1" dirty="0" smtClean="0"/>
              <a:t>.row</a:t>
            </a:r>
            <a:r>
              <a:rPr lang="en-US" sz="1600" dirty="0" smtClean="0"/>
              <a:t>.</a:t>
            </a:r>
            <a:endParaRPr lang="en-US" sz="1600" i="1" dirty="0"/>
          </a:p>
          <a:p>
            <a:pPr marL="285750" indent="-285750" algn="just">
              <a:lnSpc>
                <a:spcPct val="150000"/>
              </a:lnSpc>
              <a:buClr>
                <a:srgbClr val="0066A1"/>
              </a:buClr>
              <a:buFont typeface="Lucida Sans Unicode" panose="020B0602030504020204" pitchFamily="34" charset="0"/>
              <a:buChar char="▶"/>
            </a:pPr>
            <a:endParaRPr lang="en-IN" sz="1600" dirty="0" smtClean="0"/>
          </a:p>
        </p:txBody>
      </p:sp>
    </p:spTree>
    <p:extLst>
      <p:ext uri="{BB962C8B-B14F-4D97-AF65-F5344CB8AC3E}">
        <p14:creationId xmlns:p14="http://schemas.microsoft.com/office/powerpoint/2010/main" val="237572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40409"/>
            <a:ext cx="11566985" cy="619134"/>
          </a:xfrm>
        </p:spPr>
        <p:txBody>
          <a:bodyPr/>
          <a:lstStyle/>
          <a:p>
            <a:r>
              <a:rPr lang="en-US" dirty="0">
                <a:latin typeface="+mj-lt"/>
              </a:rPr>
              <a:t>Bootstrap </a:t>
            </a:r>
            <a:r>
              <a:rPr lang="en-US" dirty="0" smtClean="0">
                <a:latin typeface="+mj-lt"/>
              </a:rPr>
              <a:t>Responsive Layout</a:t>
            </a:r>
            <a:endParaRPr lang="en-US" dirty="0">
              <a:latin typeface="+mj-lt"/>
            </a:endParaRPr>
          </a:p>
        </p:txBody>
      </p:sp>
      <p:sp>
        <p:nvSpPr>
          <p:cNvPr id="6" name="TextBox 5"/>
          <p:cNvSpPr txBox="1"/>
          <p:nvPr/>
        </p:nvSpPr>
        <p:spPr>
          <a:xfrm>
            <a:off x="385665" y="1566635"/>
            <a:ext cx="11033207" cy="2310954"/>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US" sz="1400" dirty="0"/>
              <a:t>With the new Bootstrap 3 mobile first grid system creating the responsive and mobile friendly websites has become much easier</a:t>
            </a:r>
            <a:r>
              <a:rPr lang="en-US" sz="1400" dirty="0" smtClean="0"/>
              <a:t>.</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r>
              <a:rPr lang="en-US" sz="1400" dirty="0" smtClean="0"/>
              <a:t> </a:t>
            </a:r>
            <a:r>
              <a:rPr lang="en-US" sz="1400" dirty="0"/>
              <a:t>Bootstrap 3 is responsive and mobile friendly from the start</a:t>
            </a:r>
            <a:r>
              <a:rPr lang="en-US" sz="1400" dirty="0" smtClean="0"/>
              <a:t>.</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r>
              <a:rPr lang="en-US" sz="1400" dirty="0" smtClean="0"/>
              <a:t> </a:t>
            </a:r>
            <a:r>
              <a:rPr lang="en-US" sz="1400" dirty="0"/>
              <a:t>Its </a:t>
            </a:r>
            <a:r>
              <a:rPr lang="en-US" sz="1400" dirty="0" smtClean="0"/>
              <a:t>four tiers grids classes provides </a:t>
            </a:r>
            <a:r>
              <a:rPr lang="en-US" sz="1400" dirty="0"/>
              <a:t>better control over the layout as well as how it will be rendered on different types of devices like cell phones, tablets, desktop and laptops, large screen devices etc.</a:t>
            </a:r>
            <a:endParaRPr lang="en-IN" sz="1400" dirty="0" smtClean="0"/>
          </a:p>
        </p:txBody>
      </p:sp>
    </p:spTree>
    <p:extLst>
      <p:ext uri="{BB962C8B-B14F-4D97-AF65-F5344CB8AC3E}">
        <p14:creationId xmlns:p14="http://schemas.microsoft.com/office/powerpoint/2010/main" val="769744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54923"/>
            <a:ext cx="11566985" cy="561077"/>
          </a:xfrm>
        </p:spPr>
        <p:txBody>
          <a:bodyPr/>
          <a:lstStyle/>
          <a:p>
            <a:r>
              <a:rPr lang="en-US" dirty="0">
                <a:latin typeface="+mj-lt"/>
              </a:rPr>
              <a:t>Bootstrap </a:t>
            </a:r>
            <a:r>
              <a:rPr lang="en-US" dirty="0" smtClean="0">
                <a:latin typeface="+mj-lt"/>
              </a:rPr>
              <a:t>Responsive Tables</a:t>
            </a:r>
            <a:endParaRPr lang="en-US" dirty="0">
              <a:latin typeface="+mj-lt"/>
            </a:endParaRPr>
          </a:p>
        </p:txBody>
      </p:sp>
      <p:sp>
        <p:nvSpPr>
          <p:cNvPr id="6" name="TextBox 5"/>
          <p:cNvSpPr txBox="1"/>
          <p:nvPr/>
        </p:nvSpPr>
        <p:spPr>
          <a:xfrm>
            <a:off x="385665" y="1508578"/>
            <a:ext cx="11033207" cy="1384995"/>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US" sz="1400" dirty="0"/>
              <a:t>With Bootstrap 3 you can also create responsive tables to enable horizontal scrolling on small devices (screen width under 768px</a:t>
            </a:r>
            <a:r>
              <a:rPr lang="en-US" sz="1400" dirty="0" smtClean="0"/>
              <a:t>).</a:t>
            </a:r>
          </a:p>
          <a:p>
            <a:pPr marL="285750" indent="-285750" algn="just">
              <a:lnSpc>
                <a:spcPct val="150000"/>
              </a:lnSpc>
              <a:buClr>
                <a:srgbClr val="0066A1"/>
              </a:buClr>
              <a:buFont typeface="Lucida Sans Unicode" panose="020B0602030504020204" pitchFamily="34" charset="0"/>
              <a:buChar char="▶"/>
            </a:pPr>
            <a:endParaRPr lang="en-US" sz="1400" dirty="0"/>
          </a:p>
          <a:p>
            <a:pPr marL="285750" indent="-285750" algn="just">
              <a:lnSpc>
                <a:spcPct val="150000"/>
              </a:lnSpc>
              <a:buClr>
                <a:srgbClr val="0066A1"/>
              </a:buClr>
              <a:buFont typeface="Lucida Sans Unicode" panose="020B0602030504020204" pitchFamily="34" charset="0"/>
              <a:buChar char="▶"/>
            </a:pPr>
            <a:r>
              <a:rPr lang="en-US" sz="1400" dirty="0" smtClean="0"/>
              <a:t> To make any table responsive place the table inside a </a:t>
            </a:r>
            <a:r>
              <a:rPr lang="en-US" sz="1400" b="1" dirty="0" smtClean="0">
                <a:solidFill>
                  <a:schemeClr val="accent1">
                    <a:lumMod val="75000"/>
                  </a:schemeClr>
                </a:solidFill>
              </a:rPr>
              <a:t>&lt;div&gt; </a:t>
            </a:r>
            <a:r>
              <a:rPr lang="en-US" sz="1400" dirty="0" smtClean="0"/>
              <a:t>element and apply the class </a:t>
            </a:r>
            <a:r>
              <a:rPr lang="en-US" sz="1400" b="1" i="1" dirty="0" smtClean="0">
                <a:solidFill>
                  <a:srgbClr val="C00000"/>
                </a:solidFill>
              </a:rPr>
              <a:t>.table-responsive </a:t>
            </a:r>
            <a:r>
              <a:rPr lang="en-US" sz="1400" dirty="0" smtClean="0"/>
              <a:t>on it.</a:t>
            </a:r>
            <a:endParaRPr lang="en-IN" sz="1400" dirty="0" smtClean="0"/>
          </a:p>
        </p:txBody>
      </p:sp>
    </p:spTree>
    <p:extLst>
      <p:ext uri="{BB962C8B-B14F-4D97-AF65-F5344CB8AC3E}">
        <p14:creationId xmlns:p14="http://schemas.microsoft.com/office/powerpoint/2010/main" val="1781163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83951"/>
            <a:ext cx="11566985" cy="546563"/>
          </a:xfrm>
        </p:spPr>
        <p:txBody>
          <a:bodyPr/>
          <a:lstStyle/>
          <a:p>
            <a:r>
              <a:rPr lang="en-US" dirty="0">
                <a:latin typeface="+mj-lt"/>
              </a:rPr>
              <a:t>Bootstrap </a:t>
            </a:r>
            <a:r>
              <a:rPr lang="en-US" dirty="0" smtClean="0">
                <a:latin typeface="+mj-lt"/>
              </a:rPr>
              <a:t>List Groups</a:t>
            </a:r>
            <a:endParaRPr lang="en-US" dirty="0">
              <a:latin typeface="+mj-lt"/>
            </a:endParaRPr>
          </a:p>
        </p:txBody>
      </p:sp>
      <p:sp>
        <p:nvSpPr>
          <p:cNvPr id="4" name="TextBox 3"/>
          <p:cNvSpPr txBox="1"/>
          <p:nvPr/>
        </p:nvSpPr>
        <p:spPr>
          <a:xfrm>
            <a:off x="385665" y="1624693"/>
            <a:ext cx="8356210" cy="3754874"/>
          </a:xfrm>
          <a:prstGeom prst="rect">
            <a:avLst/>
          </a:prstGeom>
          <a:noFill/>
        </p:spPr>
        <p:txBody>
          <a:bodyPr wrap="square" rtlCol="0">
            <a:spAutoFit/>
          </a:bodyPr>
          <a:lstStyle/>
          <a:p>
            <a:pPr marL="285750" indent="-285750" algn="just">
              <a:buClr>
                <a:srgbClr val="0066A1"/>
              </a:buClr>
              <a:buFont typeface="Lucida Sans Unicode" panose="020B0602030504020204" pitchFamily="34" charset="0"/>
              <a:buChar char="▶"/>
            </a:pPr>
            <a:r>
              <a:rPr lang="en-IN" sz="1400" dirty="0" smtClean="0"/>
              <a:t> </a:t>
            </a:r>
            <a:r>
              <a:rPr lang="en-US" sz="1400" dirty="0"/>
              <a:t>The list groups are very useful and flexible component for displaying lists of </a:t>
            </a:r>
            <a:r>
              <a:rPr lang="en-US" sz="1400" dirty="0" smtClean="0"/>
              <a:t>elements.</a:t>
            </a:r>
          </a:p>
          <a:p>
            <a:pPr marL="285750" indent="-285750" algn="just">
              <a:buClr>
                <a:srgbClr val="0066A1"/>
              </a:buClr>
              <a:buFont typeface="Lucida Sans Unicode" panose="020B0602030504020204" pitchFamily="34" charset="0"/>
              <a:buChar char="▶"/>
            </a:pPr>
            <a:endParaRPr lang="en-US" sz="1400" dirty="0" smtClean="0"/>
          </a:p>
          <a:p>
            <a:pPr marL="285750" indent="-285750" algn="just">
              <a:buClr>
                <a:srgbClr val="0066A1"/>
              </a:buClr>
              <a:buFont typeface="Lucida Sans Unicode" panose="020B0602030504020204" pitchFamily="34" charset="0"/>
              <a:buChar char="▶"/>
            </a:pPr>
            <a:r>
              <a:rPr lang="en-US" sz="1400" dirty="0" smtClean="0"/>
              <a:t> A </a:t>
            </a:r>
            <a:r>
              <a:rPr lang="en-US" sz="1400" dirty="0"/>
              <a:t>list group is simply an unordered </a:t>
            </a:r>
            <a:r>
              <a:rPr lang="en-US" sz="1400" dirty="0" smtClean="0"/>
              <a:t>list</a:t>
            </a:r>
            <a:r>
              <a:rPr lang="en-US" sz="1400" dirty="0"/>
              <a:t> </a:t>
            </a:r>
            <a:r>
              <a:rPr lang="en-US" sz="1400" dirty="0" smtClean="0"/>
              <a:t>with </a:t>
            </a:r>
            <a:r>
              <a:rPr lang="en-US" sz="1400" dirty="0"/>
              <a:t>the class </a:t>
            </a:r>
            <a:r>
              <a:rPr lang="en-US" sz="1400" b="1" i="1" dirty="0" smtClean="0">
                <a:solidFill>
                  <a:srgbClr val="C00000"/>
                </a:solidFill>
              </a:rPr>
              <a:t>.list-group </a:t>
            </a:r>
            <a:r>
              <a:rPr lang="en-US" sz="1400" dirty="0" smtClean="0"/>
              <a:t>and list items having the class </a:t>
            </a:r>
            <a:r>
              <a:rPr lang="en-US" sz="1400" b="1" i="1" dirty="0">
                <a:solidFill>
                  <a:srgbClr val="C00000"/>
                </a:solidFill>
              </a:rPr>
              <a:t>.</a:t>
            </a:r>
            <a:r>
              <a:rPr lang="en-US" sz="1400" b="1" i="1" dirty="0" smtClean="0">
                <a:solidFill>
                  <a:srgbClr val="C00000"/>
                </a:solidFill>
              </a:rPr>
              <a:t>list-group-item.</a:t>
            </a:r>
          </a:p>
          <a:p>
            <a:pPr marL="285750" indent="-285750" algn="just">
              <a:buClr>
                <a:srgbClr val="0066A1"/>
              </a:buClr>
              <a:buFont typeface="Lucida Sans Unicode" panose="020B0602030504020204" pitchFamily="34" charset="0"/>
              <a:buChar char="▶"/>
            </a:pPr>
            <a:endParaRPr lang="en-US" sz="1400" i="1" dirty="0">
              <a:solidFill>
                <a:schemeClr val="tx2"/>
              </a:solidFill>
            </a:endParaRPr>
          </a:p>
          <a:p>
            <a:pPr marL="285750" indent="-285750" algn="just">
              <a:buClr>
                <a:srgbClr val="0066A1"/>
              </a:buClr>
              <a:buFont typeface="Lucida Sans Unicode" panose="020B0602030504020204" pitchFamily="34" charset="0"/>
              <a:buChar char="▶"/>
            </a:pPr>
            <a:r>
              <a:rPr lang="en-US" sz="1400" i="1" dirty="0" smtClean="0">
                <a:solidFill>
                  <a:schemeClr val="tx2"/>
                </a:solidFill>
              </a:rPr>
              <a:t> </a:t>
            </a:r>
            <a:r>
              <a:rPr lang="en-US" sz="1400" dirty="0" smtClean="0"/>
              <a:t>List group items can be hyperlinked. </a:t>
            </a:r>
            <a:r>
              <a:rPr lang="en-US" sz="1400" b="1" i="1" dirty="0" smtClean="0">
                <a:solidFill>
                  <a:srgbClr val="C00000"/>
                </a:solidFill>
              </a:rPr>
              <a:t>Icons</a:t>
            </a:r>
            <a:r>
              <a:rPr lang="en-US" sz="1400" dirty="0" smtClean="0"/>
              <a:t> and </a:t>
            </a:r>
            <a:r>
              <a:rPr lang="en-US" sz="1400" b="1" i="1" dirty="0" smtClean="0">
                <a:solidFill>
                  <a:srgbClr val="C00000"/>
                </a:solidFill>
              </a:rPr>
              <a:t>Badges</a:t>
            </a:r>
            <a:r>
              <a:rPr lang="en-US" sz="1400" b="1" i="1" dirty="0" smtClean="0">
                <a:solidFill>
                  <a:schemeClr val="tx2"/>
                </a:solidFill>
              </a:rPr>
              <a:t> </a:t>
            </a:r>
            <a:r>
              <a:rPr lang="en-US" sz="1400" dirty="0" smtClean="0"/>
              <a:t>can be added to the list group to make It more elegant.</a:t>
            </a:r>
          </a:p>
          <a:p>
            <a:pPr marL="285750" indent="-285750" algn="just">
              <a:buClr>
                <a:srgbClr val="0066A1"/>
              </a:buClr>
              <a:buFont typeface="Lucida Sans Unicode" panose="020B0602030504020204" pitchFamily="34" charset="0"/>
              <a:buChar char="▶"/>
            </a:pPr>
            <a:endParaRPr lang="en-US" sz="1400" i="1" dirty="0">
              <a:solidFill>
                <a:schemeClr val="tx2"/>
              </a:solidFill>
            </a:endParaRPr>
          </a:p>
          <a:p>
            <a:pPr marL="285750" indent="-285750" algn="just">
              <a:buClr>
                <a:srgbClr val="0066A1"/>
              </a:buClr>
              <a:buFont typeface="Lucida Sans Unicode" panose="020B0602030504020204" pitchFamily="34" charset="0"/>
              <a:buChar char="▶"/>
            </a:pPr>
            <a:r>
              <a:rPr lang="en-US" sz="1400" i="1" dirty="0" smtClean="0">
                <a:solidFill>
                  <a:schemeClr val="tx2"/>
                </a:solidFill>
              </a:rPr>
              <a:t> </a:t>
            </a:r>
            <a:r>
              <a:rPr lang="en-US" sz="1400" dirty="0" smtClean="0"/>
              <a:t>Contextual classes can be added to the list group to apply extra emphasis on them.</a:t>
            </a:r>
          </a:p>
          <a:p>
            <a:pPr marL="285750" indent="-285750" algn="just">
              <a:buClr>
                <a:srgbClr val="0066A1"/>
              </a:buClr>
              <a:buFont typeface="Lucida Sans Unicode" panose="020B0602030504020204" pitchFamily="34" charset="0"/>
              <a:buChar char="▶"/>
            </a:pPr>
            <a:endParaRPr lang="en-US" sz="1400" i="1" dirty="0">
              <a:solidFill>
                <a:schemeClr val="tx2"/>
              </a:solidFill>
            </a:endParaRPr>
          </a:p>
          <a:p>
            <a:pPr marL="285750" indent="-285750" algn="just">
              <a:buClr>
                <a:srgbClr val="0066A1"/>
              </a:buClr>
              <a:buFont typeface="Lucida Sans Unicode" panose="020B0602030504020204" pitchFamily="34" charset="0"/>
              <a:buChar char="▶"/>
            </a:pPr>
            <a:endParaRPr lang="en-US" sz="1400" i="1" dirty="0" smtClean="0">
              <a:solidFill>
                <a:schemeClr val="tx2"/>
              </a:solidFill>
            </a:endParaRPr>
          </a:p>
          <a:p>
            <a:pPr marL="285750" indent="-285750" algn="just">
              <a:buClr>
                <a:srgbClr val="0066A1"/>
              </a:buClr>
              <a:buFont typeface="Lucida Sans Unicode" panose="020B0602030504020204" pitchFamily="34" charset="0"/>
              <a:buChar char="▶"/>
            </a:pPr>
            <a:endParaRPr lang="en-US" sz="1400" i="1" dirty="0">
              <a:solidFill>
                <a:schemeClr val="tx2"/>
              </a:solidFill>
            </a:endParaRPr>
          </a:p>
          <a:p>
            <a:pPr marL="285750" indent="-285750" algn="just">
              <a:buClr>
                <a:srgbClr val="0066A1"/>
              </a:buClr>
              <a:buFont typeface="Lucida Sans Unicode" panose="020B0602030504020204" pitchFamily="34" charset="0"/>
              <a:buChar char="▶"/>
            </a:pPr>
            <a:endParaRPr lang="en-US" sz="1400" i="1" dirty="0" smtClean="0">
              <a:solidFill>
                <a:schemeClr val="tx2"/>
              </a:solidFill>
            </a:endParaRPr>
          </a:p>
          <a:p>
            <a:pPr marL="285750" indent="-285750" algn="just">
              <a:buClr>
                <a:srgbClr val="0066A1"/>
              </a:buClr>
              <a:buFont typeface="Lucida Sans Unicode" panose="020B0602030504020204" pitchFamily="34" charset="0"/>
              <a:buChar char="▶"/>
            </a:pPr>
            <a:endParaRPr lang="en-US" sz="1400" i="1" dirty="0">
              <a:solidFill>
                <a:schemeClr val="tx2"/>
              </a:solidFill>
            </a:endParaRPr>
          </a:p>
          <a:p>
            <a:pPr marL="285750" indent="-285750" algn="just">
              <a:buClr>
                <a:srgbClr val="0066A1"/>
              </a:buClr>
              <a:buFont typeface="Lucida Sans Unicode" panose="020B0602030504020204" pitchFamily="34" charset="0"/>
              <a:buChar char="▶"/>
            </a:pPr>
            <a:endParaRPr lang="en-US" sz="1400" i="1" dirty="0" smtClean="0">
              <a:solidFill>
                <a:schemeClr val="tx2"/>
              </a:solidFill>
            </a:endParaRPr>
          </a:p>
          <a:p>
            <a:pPr marL="285750" indent="-285750" algn="just">
              <a:buClr>
                <a:srgbClr val="0066A1"/>
              </a:buClr>
              <a:buFont typeface="Lucida Sans Unicode" panose="020B0602030504020204" pitchFamily="34" charset="0"/>
              <a:buChar char="▶"/>
            </a:pPr>
            <a:endParaRPr lang="en-US" sz="1400" i="1" dirty="0">
              <a:solidFill>
                <a:schemeClr val="tx2"/>
              </a:solidFill>
            </a:endParaRPr>
          </a:p>
          <a:p>
            <a:pPr marL="285750" indent="-285750" algn="just">
              <a:buClr>
                <a:srgbClr val="0066A1"/>
              </a:buClr>
              <a:buFont typeface="Lucida Sans Unicode" panose="020B0602030504020204" pitchFamily="34" charset="0"/>
              <a:buChar char="▶"/>
            </a:pPr>
            <a:endParaRPr lang="en-IN" sz="1400" i="1" dirty="0" smtClean="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34337475"/>
              </p:ext>
            </p:extLst>
          </p:nvPr>
        </p:nvGraphicFramePr>
        <p:xfrm>
          <a:off x="8934547" y="1624693"/>
          <a:ext cx="3257453" cy="1524000"/>
        </p:xfrm>
        <a:graphic>
          <a:graphicData uri="http://schemas.openxmlformats.org/drawingml/2006/table">
            <a:tbl>
              <a:tblPr firstRow="1" bandRow="1">
                <a:tableStyleId>{5A111915-BE36-4E01-A7E5-04B1672EAD32}</a:tableStyleId>
              </a:tblPr>
              <a:tblGrid>
                <a:gridCol w="3257453">
                  <a:extLst>
                    <a:ext uri="{9D8B030D-6E8A-4147-A177-3AD203B41FA5}">
                      <a16:colId xmlns:a16="http://schemas.microsoft.com/office/drawing/2014/main" val="20000"/>
                    </a:ext>
                  </a:extLst>
                </a:gridCol>
              </a:tblGrid>
              <a:tr h="244335">
                <a:tc>
                  <a:txBody>
                    <a:bodyPr/>
                    <a:lstStyle/>
                    <a:p>
                      <a:r>
                        <a:rPr lang="en-US" sz="1400" dirty="0" smtClean="0"/>
                        <a:t>Contextual</a:t>
                      </a:r>
                      <a:r>
                        <a:rPr lang="en-US" sz="1400" baseline="0" dirty="0" smtClean="0"/>
                        <a:t> States</a:t>
                      </a:r>
                      <a:endParaRPr lang="en-US" sz="1400" dirty="0"/>
                    </a:p>
                  </a:txBody>
                  <a:tcPr/>
                </a:tc>
                <a:extLst>
                  <a:ext uri="{0D108BD9-81ED-4DB2-BD59-A6C34878D82A}">
                    <a16:rowId xmlns:a16="http://schemas.microsoft.com/office/drawing/2014/main" val="10000"/>
                  </a:ext>
                </a:extLst>
              </a:tr>
              <a:tr h="244335">
                <a:tc>
                  <a:txBody>
                    <a:bodyPr/>
                    <a:lstStyle/>
                    <a:p>
                      <a:r>
                        <a:rPr lang="en-US" sz="1400" kern="1200" dirty="0" smtClean="0">
                          <a:effectLst/>
                        </a:rPr>
                        <a:t>list-group-item-success</a:t>
                      </a:r>
                      <a:endParaRPr lang="en-US" sz="1400" i="1" dirty="0">
                        <a:latin typeface="Calibri" panose="020F0502020204030204" pitchFamily="34" charset="0"/>
                      </a:endParaRPr>
                    </a:p>
                  </a:txBody>
                  <a:tcPr/>
                </a:tc>
                <a:extLst>
                  <a:ext uri="{0D108BD9-81ED-4DB2-BD59-A6C34878D82A}">
                    <a16:rowId xmlns:a16="http://schemas.microsoft.com/office/drawing/2014/main" val="10001"/>
                  </a:ext>
                </a:extLst>
              </a:tr>
              <a:tr h="244335">
                <a:tc>
                  <a:txBody>
                    <a:bodyPr/>
                    <a:lstStyle/>
                    <a:p>
                      <a:r>
                        <a:rPr lang="en-US" sz="1400" kern="1200" dirty="0" smtClean="0">
                          <a:effectLst/>
                        </a:rPr>
                        <a:t>list-group-item-info</a:t>
                      </a:r>
                      <a:endParaRPr lang="en-US" sz="1400" i="1" dirty="0">
                        <a:latin typeface="Calibri" panose="020F0502020204030204" pitchFamily="34" charset="0"/>
                      </a:endParaRPr>
                    </a:p>
                  </a:txBody>
                  <a:tcPr/>
                </a:tc>
                <a:extLst>
                  <a:ext uri="{0D108BD9-81ED-4DB2-BD59-A6C34878D82A}">
                    <a16:rowId xmlns:a16="http://schemas.microsoft.com/office/drawing/2014/main" val="10002"/>
                  </a:ext>
                </a:extLst>
              </a:tr>
              <a:tr h="244335">
                <a:tc>
                  <a:txBody>
                    <a:bodyPr/>
                    <a:lstStyle/>
                    <a:p>
                      <a:r>
                        <a:rPr lang="en-US" sz="1400" kern="1200" dirty="0" smtClean="0">
                          <a:effectLst/>
                        </a:rPr>
                        <a:t>list-group-item-warning</a:t>
                      </a:r>
                      <a:endParaRPr lang="en-US" sz="1400" i="1" dirty="0">
                        <a:latin typeface="Calibri" panose="020F0502020204030204" pitchFamily="34" charset="0"/>
                      </a:endParaRPr>
                    </a:p>
                  </a:txBody>
                  <a:tcPr/>
                </a:tc>
                <a:extLst>
                  <a:ext uri="{0D108BD9-81ED-4DB2-BD59-A6C34878D82A}">
                    <a16:rowId xmlns:a16="http://schemas.microsoft.com/office/drawing/2014/main" val="10003"/>
                  </a:ext>
                </a:extLst>
              </a:tr>
              <a:tr h="244335">
                <a:tc>
                  <a:txBody>
                    <a:bodyPr/>
                    <a:lstStyle/>
                    <a:p>
                      <a:r>
                        <a:rPr lang="en-US" sz="1400" kern="1200" dirty="0" smtClean="0">
                          <a:effectLst/>
                        </a:rPr>
                        <a:t>list-group-item-danger</a:t>
                      </a:r>
                      <a:endParaRPr lang="en-US" sz="1400" i="1" dirty="0">
                        <a:latin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107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sponsive web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369" y="2250830"/>
            <a:ext cx="3979722" cy="31114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Responsive Web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615" y="1978781"/>
            <a:ext cx="3740247" cy="3383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0509" y="435150"/>
            <a:ext cx="8336097" cy="584775"/>
          </a:xfrm>
          <a:prstGeom prst="rect">
            <a:avLst/>
          </a:prstGeom>
          <a:noFill/>
        </p:spPr>
        <p:txBody>
          <a:bodyPr wrap="square" lIns="91440" tIns="45720" rIns="91440" bIns="45720">
            <a:spAutoFit/>
          </a:bodyPr>
          <a:lstStyle/>
          <a:p>
            <a:r>
              <a:rPr lang="en-US" sz="3200" b="1" dirty="0" smtClean="0">
                <a:ln w="0"/>
                <a:effectLst>
                  <a:outerShdw blurRad="38100" dist="19050" dir="2700000" algn="tl" rotWithShape="0">
                    <a:schemeClr val="dk1">
                      <a:alpha val="40000"/>
                    </a:schemeClr>
                  </a:outerShdw>
                </a:effectLst>
                <a:latin typeface="+mj-lt"/>
              </a:rPr>
              <a:t>Responsive Web Design</a:t>
            </a:r>
            <a:endParaRPr lang="en-US" sz="3200" b="1" dirty="0">
              <a:ln w="0"/>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103340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3" y="425894"/>
            <a:ext cx="11566985" cy="619135"/>
          </a:xfrm>
        </p:spPr>
        <p:txBody>
          <a:bodyPr/>
          <a:lstStyle/>
          <a:p>
            <a:r>
              <a:rPr lang="en-US" dirty="0">
                <a:latin typeface="+mj-lt"/>
              </a:rPr>
              <a:t>Bootstrap </a:t>
            </a:r>
            <a:r>
              <a:rPr lang="en-US" dirty="0" smtClean="0">
                <a:latin typeface="+mj-lt"/>
              </a:rPr>
              <a:t>Forms</a:t>
            </a:r>
            <a:endParaRPr lang="en-US" dirty="0">
              <a:latin typeface="+mj-lt"/>
            </a:endParaRPr>
          </a:p>
        </p:txBody>
      </p:sp>
      <p:sp>
        <p:nvSpPr>
          <p:cNvPr id="4" name="TextBox 3"/>
          <p:cNvSpPr txBox="1"/>
          <p:nvPr/>
        </p:nvSpPr>
        <p:spPr>
          <a:xfrm>
            <a:off x="652553" y="1523079"/>
            <a:ext cx="11033207" cy="3754874"/>
          </a:xfrm>
          <a:prstGeom prst="rect">
            <a:avLst/>
          </a:prstGeom>
          <a:noFill/>
        </p:spPr>
        <p:txBody>
          <a:bodyPr wrap="square" rtlCol="0">
            <a:spAutoFit/>
          </a:bodyPr>
          <a:lstStyle/>
          <a:p>
            <a:pPr marL="285750" indent="-285750" algn="just">
              <a:buClr>
                <a:srgbClr val="0066A1"/>
              </a:buClr>
              <a:buFont typeface="Lucida Sans Unicode" panose="020B0602030504020204" pitchFamily="34" charset="0"/>
              <a:buChar char="▶"/>
            </a:pPr>
            <a:r>
              <a:rPr lang="en-IN" sz="1400" dirty="0" smtClean="0"/>
              <a:t> Bootstrap provides three different types of form layouts:</a:t>
            </a:r>
          </a:p>
          <a:p>
            <a:pPr marL="800100" lvl="1" indent="-342900" algn="just">
              <a:buClr>
                <a:srgbClr val="0066A1"/>
              </a:buClr>
              <a:buFont typeface="Verdana" panose="020B0604030504040204" pitchFamily="34" charset="0"/>
              <a:buChar char="−"/>
            </a:pPr>
            <a:r>
              <a:rPr lang="en-IN" sz="1400" dirty="0" smtClean="0"/>
              <a:t>Vertical form (default)</a:t>
            </a:r>
          </a:p>
          <a:p>
            <a:pPr marL="1257300" lvl="2" indent="-342900" algn="just">
              <a:lnSpc>
                <a:spcPct val="200000"/>
              </a:lnSpc>
              <a:buClr>
                <a:srgbClr val="0066A1"/>
              </a:buClr>
              <a:buFont typeface="Wingdings" panose="05000000000000000000" pitchFamily="2" charset="2"/>
              <a:buChar char="§"/>
            </a:pPr>
            <a:r>
              <a:rPr lang="en-US" sz="1400" i="1" dirty="0" smtClean="0">
                <a:solidFill>
                  <a:srgbClr val="C00000"/>
                </a:solidFill>
              </a:rPr>
              <a:t>.form-control</a:t>
            </a:r>
          </a:p>
          <a:p>
            <a:pPr marL="1200150" lvl="2" indent="-285750" algn="just">
              <a:buClr>
                <a:srgbClr val="0066A1"/>
              </a:buClr>
              <a:buFont typeface="Lucida Sans Unicode" panose="020B0602030504020204" pitchFamily="34" charset="0"/>
              <a:buChar char="▶"/>
            </a:pPr>
            <a:endParaRPr lang="en-IN" sz="1400" i="1" dirty="0" smtClean="0">
              <a:solidFill>
                <a:schemeClr val="tx2"/>
              </a:solidFill>
            </a:endParaRPr>
          </a:p>
          <a:p>
            <a:pPr marL="800100" lvl="1" indent="-342900" algn="just">
              <a:buClr>
                <a:srgbClr val="0066A1"/>
              </a:buClr>
              <a:buFont typeface="Verdana" panose="020B0604030504040204" pitchFamily="34" charset="0"/>
              <a:buChar char="−"/>
            </a:pPr>
            <a:r>
              <a:rPr lang="en-IN" sz="1400" dirty="0" smtClean="0"/>
              <a:t>Horizontal form</a:t>
            </a:r>
          </a:p>
          <a:p>
            <a:pPr marL="1257300" lvl="2" indent="-342900" algn="just">
              <a:lnSpc>
                <a:spcPct val="200000"/>
              </a:lnSpc>
              <a:buClr>
                <a:srgbClr val="0066A1"/>
              </a:buClr>
              <a:buFont typeface="Wingdings" panose="05000000000000000000" pitchFamily="2" charset="2"/>
              <a:buChar char="§"/>
            </a:pPr>
            <a:r>
              <a:rPr lang="en-US" sz="1400" i="1" dirty="0" smtClean="0">
                <a:solidFill>
                  <a:srgbClr val="C00000"/>
                </a:solidFill>
              </a:rPr>
              <a:t>.form-horizontal to form element</a:t>
            </a:r>
          </a:p>
          <a:p>
            <a:pPr marL="1257300" lvl="2" indent="-342900" algn="just">
              <a:lnSpc>
                <a:spcPct val="200000"/>
              </a:lnSpc>
              <a:buClr>
                <a:srgbClr val="0066A1"/>
              </a:buClr>
              <a:buFont typeface="Wingdings" panose="05000000000000000000" pitchFamily="2" charset="2"/>
              <a:buChar char="§"/>
            </a:pPr>
            <a:r>
              <a:rPr lang="en-US" sz="1400" i="1" dirty="0" smtClean="0">
                <a:solidFill>
                  <a:srgbClr val="C00000"/>
                </a:solidFill>
              </a:rPr>
              <a:t>.form-group to div element</a:t>
            </a:r>
          </a:p>
          <a:p>
            <a:pPr marL="1257300" lvl="2" indent="-342900" algn="just">
              <a:lnSpc>
                <a:spcPct val="200000"/>
              </a:lnSpc>
              <a:buClr>
                <a:srgbClr val="0066A1"/>
              </a:buClr>
              <a:buFont typeface="Wingdings" panose="05000000000000000000" pitchFamily="2" charset="2"/>
              <a:buChar char="§"/>
            </a:pPr>
            <a:r>
              <a:rPr lang="en-US" sz="1400" i="1" dirty="0" smtClean="0">
                <a:solidFill>
                  <a:srgbClr val="C00000"/>
                </a:solidFill>
              </a:rPr>
              <a:t>.control-label to label element</a:t>
            </a:r>
            <a:endParaRPr lang="en-IN" sz="1400" i="1" dirty="0">
              <a:solidFill>
                <a:srgbClr val="C00000"/>
              </a:solidFill>
            </a:endParaRPr>
          </a:p>
          <a:p>
            <a:pPr marL="1200150" lvl="2" indent="-285750" algn="just">
              <a:buClr>
                <a:srgbClr val="0066A1"/>
              </a:buClr>
              <a:buFont typeface="Lucida Sans Unicode" panose="020B0602030504020204" pitchFamily="34" charset="0"/>
              <a:buChar char="▶"/>
            </a:pPr>
            <a:endParaRPr lang="en-IN" sz="1400" dirty="0" smtClean="0"/>
          </a:p>
          <a:p>
            <a:pPr marL="800100" lvl="1" indent="-342900" algn="just">
              <a:buClr>
                <a:srgbClr val="0066A1"/>
              </a:buClr>
              <a:buFont typeface="Verdana" panose="020B0604030504040204" pitchFamily="34" charset="0"/>
              <a:buChar char="−"/>
            </a:pPr>
            <a:r>
              <a:rPr lang="en-IN" sz="1400" dirty="0" smtClean="0"/>
              <a:t>Inline form</a:t>
            </a:r>
          </a:p>
          <a:p>
            <a:pPr marL="1257300" lvl="2" indent="-342900" algn="just">
              <a:lnSpc>
                <a:spcPct val="200000"/>
              </a:lnSpc>
              <a:buClr>
                <a:srgbClr val="0066A1"/>
              </a:buClr>
              <a:buFont typeface="Wingdings" panose="05000000000000000000" pitchFamily="2" charset="2"/>
              <a:buChar char="§"/>
            </a:pPr>
            <a:r>
              <a:rPr lang="en-US" sz="1400" i="1" dirty="0" smtClean="0">
                <a:solidFill>
                  <a:srgbClr val="C00000"/>
                </a:solidFill>
              </a:rPr>
              <a:t>.form-inline to the form element</a:t>
            </a:r>
            <a:endParaRPr lang="en-US" sz="1400" i="1" dirty="0">
              <a:solidFill>
                <a:srgbClr val="C00000"/>
              </a:solidFill>
            </a:endParaRPr>
          </a:p>
          <a:p>
            <a:pPr marL="742950" lvl="1" indent="-285750" algn="just">
              <a:buClr>
                <a:srgbClr val="0066A1"/>
              </a:buClr>
              <a:buFont typeface="Lucida Sans Unicode" panose="020B0602030504020204" pitchFamily="34" charset="0"/>
              <a:buChar char="▶"/>
            </a:pPr>
            <a:endParaRPr lang="en-IN" sz="1400" dirty="0" smtClean="0"/>
          </a:p>
        </p:txBody>
      </p:sp>
    </p:spTree>
    <p:extLst>
      <p:ext uri="{BB962C8B-B14F-4D97-AF65-F5344CB8AC3E}">
        <p14:creationId xmlns:p14="http://schemas.microsoft.com/office/powerpoint/2010/main" val="521306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40408"/>
            <a:ext cx="11566985" cy="633649"/>
          </a:xfrm>
        </p:spPr>
        <p:txBody>
          <a:bodyPr/>
          <a:lstStyle/>
          <a:p>
            <a:r>
              <a:rPr lang="en-US" dirty="0">
                <a:latin typeface="+mj-lt"/>
              </a:rPr>
              <a:t>Bootstrap </a:t>
            </a:r>
            <a:r>
              <a:rPr lang="en-US" dirty="0" smtClean="0">
                <a:latin typeface="+mj-lt"/>
              </a:rPr>
              <a:t>Input Groups and Button Groups</a:t>
            </a:r>
            <a:endParaRPr lang="en-US" dirty="0">
              <a:latin typeface="+mj-lt"/>
            </a:endParaRPr>
          </a:p>
        </p:txBody>
      </p:sp>
      <p:sp>
        <p:nvSpPr>
          <p:cNvPr id="4" name="TextBox 3"/>
          <p:cNvSpPr txBox="1"/>
          <p:nvPr/>
        </p:nvSpPr>
        <p:spPr>
          <a:xfrm>
            <a:off x="385665" y="1523079"/>
            <a:ext cx="11033207" cy="1061829"/>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Input Groups are used for creating interactive form controls for textual input.</a:t>
            </a:r>
          </a:p>
          <a:p>
            <a:pPr marL="285750" indent="-285750" algn="just">
              <a:lnSpc>
                <a:spcPct val="150000"/>
              </a:lnSpc>
              <a:buClr>
                <a:srgbClr val="0066A1"/>
              </a:buClr>
              <a:buFont typeface="Lucida Sans Unicode" panose="020B0602030504020204" pitchFamily="34" charset="0"/>
              <a:buChar char="▶"/>
            </a:pPr>
            <a:endParaRPr lang="en-IN" sz="1400" dirty="0"/>
          </a:p>
          <a:p>
            <a:pPr marL="285750" indent="-285750" algn="just">
              <a:lnSpc>
                <a:spcPct val="150000"/>
              </a:lnSpc>
              <a:buClr>
                <a:srgbClr val="0066A1"/>
              </a:buClr>
              <a:buFont typeface="Lucida Sans Unicode" panose="020B0602030504020204" pitchFamily="34" charset="0"/>
              <a:buChar char="▶"/>
            </a:pPr>
            <a:r>
              <a:rPr lang="en-IN" sz="1400" dirty="0" smtClean="0"/>
              <a:t> Button Groups are used to create </a:t>
            </a:r>
            <a:r>
              <a:rPr lang="en-US" sz="1400" dirty="0" smtClean="0"/>
              <a:t>series </a:t>
            </a:r>
            <a:r>
              <a:rPr lang="en-US" sz="1400" dirty="0"/>
              <a:t>of buttons together in a single line through the button group component.</a:t>
            </a:r>
            <a:endParaRPr lang="en-IN" sz="1400" dirty="0" smtClean="0"/>
          </a:p>
        </p:txBody>
      </p:sp>
    </p:spTree>
    <p:extLst>
      <p:ext uri="{BB962C8B-B14F-4D97-AF65-F5344CB8AC3E}">
        <p14:creationId xmlns:p14="http://schemas.microsoft.com/office/powerpoint/2010/main" val="1440659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507439" y="469437"/>
            <a:ext cx="11566985" cy="604620"/>
          </a:xfrm>
        </p:spPr>
        <p:txBody>
          <a:bodyPr/>
          <a:lstStyle/>
          <a:p>
            <a:r>
              <a:rPr lang="en-US" dirty="0">
                <a:latin typeface="+mj-lt"/>
              </a:rPr>
              <a:t>Bootstrap </a:t>
            </a:r>
            <a:r>
              <a:rPr lang="en-US" dirty="0" smtClean="0">
                <a:latin typeface="+mj-lt"/>
              </a:rPr>
              <a:t>Images, Media Objects and Icons</a:t>
            </a:r>
            <a:endParaRPr lang="en-US" dirty="0">
              <a:latin typeface="+mj-lt"/>
            </a:endParaRPr>
          </a:p>
        </p:txBody>
      </p:sp>
      <p:sp>
        <p:nvSpPr>
          <p:cNvPr id="4" name="TextBox 3"/>
          <p:cNvSpPr txBox="1"/>
          <p:nvPr/>
        </p:nvSpPr>
        <p:spPr>
          <a:xfrm>
            <a:off x="507439" y="1798851"/>
            <a:ext cx="11033207" cy="3000821"/>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t>
            </a:r>
            <a:r>
              <a:rPr lang="en-US" sz="1400" dirty="0" smtClean="0"/>
              <a:t>Images can be made responsive by adding</a:t>
            </a:r>
          </a:p>
          <a:p>
            <a:pPr lvl="1" algn="just">
              <a:lnSpc>
                <a:spcPct val="150000"/>
              </a:lnSpc>
              <a:buClr>
                <a:srgbClr val="0066A1"/>
              </a:buClr>
            </a:pPr>
            <a:r>
              <a:rPr lang="en-US" sz="1400" i="1" dirty="0" smtClean="0">
                <a:solidFill>
                  <a:srgbClr val="C00000"/>
                </a:solidFill>
              </a:rPr>
              <a:t>.img-responsive to img tag</a:t>
            </a:r>
          </a:p>
          <a:p>
            <a:pPr marL="800100" lvl="1" indent="-342900" algn="just">
              <a:lnSpc>
                <a:spcPct val="150000"/>
              </a:lnSpc>
              <a:buClr>
                <a:srgbClr val="0066A1"/>
              </a:buClr>
              <a:buFont typeface="Lucida Sans Unicode" panose="020B0602030504020204" pitchFamily="34" charset="0"/>
              <a:buChar char="▶"/>
            </a:pPr>
            <a:endParaRPr lang="en-US" sz="1400" i="1" dirty="0">
              <a:solidFill>
                <a:schemeClr val="tx2"/>
              </a:solidFill>
            </a:endParaRPr>
          </a:p>
          <a:p>
            <a:pPr marL="342900" indent="-342900" algn="just">
              <a:lnSpc>
                <a:spcPct val="150000"/>
              </a:lnSpc>
              <a:buClr>
                <a:srgbClr val="0066A1"/>
              </a:buClr>
              <a:buFont typeface="Lucida Sans Unicode" panose="020B0602030504020204" pitchFamily="34" charset="0"/>
              <a:buChar char="▶"/>
            </a:pPr>
            <a:r>
              <a:rPr lang="en-US" sz="1400" dirty="0" smtClean="0"/>
              <a:t>Bootstrap thumbnail is very useful for creating grids of images or videos , list of products, portfolios etc…</a:t>
            </a:r>
          </a:p>
          <a:p>
            <a:pPr marL="342900" indent="-342900" algn="just">
              <a:lnSpc>
                <a:spcPct val="150000"/>
              </a:lnSpc>
              <a:buClr>
                <a:srgbClr val="0066A1"/>
              </a:buClr>
              <a:buFont typeface="Lucida Sans Unicode" panose="020B0602030504020204" pitchFamily="34" charset="0"/>
              <a:buChar char="▶"/>
            </a:pPr>
            <a:endParaRPr lang="en-US" sz="1400" dirty="0"/>
          </a:p>
          <a:p>
            <a:pPr marL="342900" indent="-342900" algn="just">
              <a:lnSpc>
                <a:spcPct val="150000"/>
              </a:lnSpc>
              <a:buClr>
                <a:srgbClr val="0066A1"/>
              </a:buClr>
              <a:buFont typeface="Lucida Sans Unicode" panose="020B0602030504020204" pitchFamily="34" charset="0"/>
              <a:buChar char="▶"/>
            </a:pPr>
            <a:r>
              <a:rPr lang="en-US" sz="1400" dirty="0" smtClean="0"/>
              <a:t>Bootstrap includes more than 250 Glyphicons</a:t>
            </a:r>
            <a:r>
              <a:rPr lang="en-US" sz="1400" dirty="0"/>
              <a:t> </a:t>
            </a:r>
            <a:r>
              <a:rPr lang="en-US" sz="1400" dirty="0" smtClean="0"/>
              <a:t>which are available in font format for better usability and scalability. CSS color property can be applied to these icons.</a:t>
            </a:r>
          </a:p>
          <a:p>
            <a:pPr marL="742950" lvl="1" indent="-285750" algn="just">
              <a:lnSpc>
                <a:spcPct val="150000"/>
              </a:lnSpc>
              <a:buClr>
                <a:srgbClr val="0066A1"/>
              </a:buClr>
              <a:buFont typeface="Lucida Sans Unicode" panose="020B0602030504020204" pitchFamily="34" charset="0"/>
              <a:buChar char="▶"/>
            </a:pPr>
            <a:endParaRPr lang="en-US" sz="1400" i="1" dirty="0">
              <a:solidFill>
                <a:schemeClr val="tx2"/>
              </a:solidFill>
            </a:endParaRPr>
          </a:p>
          <a:p>
            <a:pPr marL="742950" lvl="1" indent="-285750" algn="just">
              <a:lnSpc>
                <a:spcPct val="150000"/>
              </a:lnSpc>
              <a:buClr>
                <a:srgbClr val="0066A1"/>
              </a:buClr>
              <a:buFont typeface="Lucida Sans Unicode" panose="020B0602030504020204" pitchFamily="34" charset="0"/>
              <a:buChar char="▶"/>
            </a:pPr>
            <a:endParaRPr lang="en-IN" sz="1400" dirty="0" smtClean="0"/>
          </a:p>
        </p:txBody>
      </p:sp>
    </p:spTree>
    <p:extLst>
      <p:ext uri="{BB962C8B-B14F-4D97-AF65-F5344CB8AC3E}">
        <p14:creationId xmlns:p14="http://schemas.microsoft.com/office/powerpoint/2010/main" val="3993135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587827" y="454923"/>
            <a:ext cx="11566985" cy="561077"/>
          </a:xfrm>
        </p:spPr>
        <p:txBody>
          <a:bodyPr/>
          <a:lstStyle/>
          <a:p>
            <a:r>
              <a:rPr lang="en-US" dirty="0">
                <a:latin typeface="+mj-lt"/>
              </a:rPr>
              <a:t>Bootstrap </a:t>
            </a:r>
            <a:r>
              <a:rPr lang="en-US" dirty="0" smtClean="0">
                <a:latin typeface="+mj-lt"/>
              </a:rPr>
              <a:t>Navigation and Panels</a:t>
            </a:r>
            <a:endParaRPr lang="en-US" dirty="0">
              <a:latin typeface="+mj-lt"/>
            </a:endParaRPr>
          </a:p>
        </p:txBody>
      </p:sp>
      <p:sp>
        <p:nvSpPr>
          <p:cNvPr id="4" name="TextBox 3"/>
          <p:cNvSpPr txBox="1"/>
          <p:nvPr/>
        </p:nvSpPr>
        <p:spPr>
          <a:xfrm>
            <a:off x="587827" y="1595664"/>
            <a:ext cx="10802539" cy="4293483"/>
          </a:xfrm>
          <a:prstGeom prst="rect">
            <a:avLst/>
          </a:prstGeom>
          <a:noFill/>
        </p:spPr>
        <p:txBody>
          <a:bodyPr wrap="square" rtlCol="0">
            <a:spAutoFit/>
          </a:bodyPr>
          <a:lstStyle/>
          <a:p>
            <a:pPr marL="342900" indent="-342900">
              <a:lnSpc>
                <a:spcPct val="150000"/>
              </a:lnSpc>
              <a:buClr>
                <a:srgbClr val="0066A1"/>
              </a:buClr>
              <a:buFont typeface="Lucida Sans Unicode" panose="020B0602030504020204" pitchFamily="34" charset="0"/>
              <a:buChar char="▶"/>
            </a:pPr>
            <a:r>
              <a:rPr lang="en-US" sz="1400" dirty="0" smtClean="0"/>
              <a:t>Navs:</a:t>
            </a:r>
          </a:p>
          <a:p>
            <a:pPr marL="800100" lvl="1" indent="-342900">
              <a:lnSpc>
                <a:spcPct val="150000"/>
              </a:lnSpc>
              <a:buClr>
                <a:srgbClr val="0066A1"/>
              </a:buClr>
              <a:buFont typeface="Verdana" panose="020B0604030504040204" pitchFamily="34" charset="0"/>
              <a:buChar char="−"/>
            </a:pPr>
            <a:r>
              <a:rPr lang="en-US" sz="1400" dirty="0" smtClean="0"/>
              <a:t>Its an easy and quick way to create basic components like tabs and pills.</a:t>
            </a:r>
          </a:p>
          <a:p>
            <a:pPr marL="800100" lvl="1" indent="-342900">
              <a:lnSpc>
                <a:spcPct val="150000"/>
              </a:lnSpc>
              <a:buClr>
                <a:srgbClr val="0066A1"/>
              </a:buClr>
              <a:buFont typeface="Lucida Sans Unicode" panose="020B0602030504020204" pitchFamily="34" charset="0"/>
              <a:buChar char="▶"/>
            </a:pPr>
            <a:endParaRPr lang="en-US" sz="1400" dirty="0"/>
          </a:p>
          <a:p>
            <a:pPr marL="342900" indent="-342900">
              <a:lnSpc>
                <a:spcPct val="150000"/>
              </a:lnSpc>
              <a:buClr>
                <a:srgbClr val="0066A1"/>
              </a:buClr>
              <a:buFont typeface="Lucida Sans Unicode" panose="020B0602030504020204" pitchFamily="34" charset="0"/>
              <a:buChar char="▶"/>
            </a:pPr>
            <a:r>
              <a:rPr lang="en-US" sz="1400" dirty="0" smtClean="0"/>
              <a:t>Navbar:</a:t>
            </a:r>
          </a:p>
          <a:p>
            <a:pPr marL="800100" lvl="1" indent="-342900">
              <a:lnSpc>
                <a:spcPct val="150000"/>
              </a:lnSpc>
              <a:buClr>
                <a:srgbClr val="0066A1"/>
              </a:buClr>
              <a:buFont typeface="Verdana" panose="020B0604030504040204" pitchFamily="34" charset="0"/>
              <a:buChar char="−"/>
            </a:pPr>
            <a:r>
              <a:rPr lang="en-US" sz="1400" dirty="0" smtClean="0"/>
              <a:t>It is used for creating responsive navigation header for a website.</a:t>
            </a:r>
          </a:p>
          <a:p>
            <a:pPr marL="800100" lvl="1" indent="-342900">
              <a:lnSpc>
                <a:spcPct val="150000"/>
              </a:lnSpc>
              <a:buClr>
                <a:srgbClr val="0066A1"/>
              </a:buClr>
              <a:buFont typeface="Verdana" panose="020B0604030504040204" pitchFamily="34" charset="0"/>
              <a:buChar char="−"/>
            </a:pPr>
            <a:r>
              <a:rPr lang="en-US" sz="1400" dirty="0" smtClean="0"/>
              <a:t>Different variations of the Navbar can be created:</a:t>
            </a:r>
          </a:p>
          <a:p>
            <a:pPr marL="1257300" lvl="2" indent="-342900">
              <a:lnSpc>
                <a:spcPct val="150000"/>
              </a:lnSpc>
              <a:buClr>
                <a:srgbClr val="0066A1"/>
              </a:buClr>
              <a:buFont typeface="Wingdings" panose="05000000000000000000" pitchFamily="2" charset="2"/>
              <a:buChar char="§"/>
            </a:pPr>
            <a:r>
              <a:rPr lang="en-US" sz="1400" dirty="0" smtClean="0"/>
              <a:t>Navbar with dropdown menus and search boxes.</a:t>
            </a:r>
          </a:p>
          <a:p>
            <a:pPr marL="1257300" lvl="2" indent="-342900">
              <a:lnSpc>
                <a:spcPct val="150000"/>
              </a:lnSpc>
              <a:buClr>
                <a:srgbClr val="0066A1"/>
              </a:buClr>
              <a:buFont typeface="Wingdings" panose="05000000000000000000" pitchFamily="2" charset="2"/>
              <a:buChar char="§"/>
            </a:pPr>
            <a:r>
              <a:rPr lang="en-US" sz="1400" dirty="0" smtClean="0"/>
              <a:t>Fixed position navbar.</a:t>
            </a:r>
          </a:p>
          <a:p>
            <a:pPr marL="1257300" lvl="2" indent="-342900">
              <a:lnSpc>
                <a:spcPct val="150000"/>
              </a:lnSpc>
              <a:buClr>
                <a:srgbClr val="0066A1"/>
              </a:buClr>
              <a:buFont typeface="Lucida Sans Unicode" panose="020B0602030504020204" pitchFamily="34" charset="0"/>
              <a:buChar char="▶"/>
            </a:pPr>
            <a:endParaRPr lang="en-US" sz="1400" dirty="0"/>
          </a:p>
          <a:p>
            <a:pPr marL="342900" indent="-342900">
              <a:lnSpc>
                <a:spcPct val="150000"/>
              </a:lnSpc>
              <a:buClr>
                <a:srgbClr val="0066A1"/>
              </a:buClr>
              <a:buFont typeface="Lucida Sans Unicode" panose="020B0602030504020204" pitchFamily="34" charset="0"/>
              <a:buChar char="▶"/>
            </a:pPr>
            <a:r>
              <a:rPr lang="en-US" sz="1400" dirty="0" smtClean="0"/>
              <a:t>Panels:</a:t>
            </a:r>
          </a:p>
          <a:p>
            <a:pPr marL="800100" lvl="1" indent="-342900">
              <a:lnSpc>
                <a:spcPct val="150000"/>
              </a:lnSpc>
              <a:buClr>
                <a:srgbClr val="0066A1"/>
              </a:buClr>
              <a:buFont typeface="Verdana" panose="020B0604030504040204" pitchFamily="34" charset="0"/>
              <a:buChar char="−"/>
            </a:pPr>
            <a:r>
              <a:rPr lang="en-US" sz="1400" dirty="0" smtClean="0"/>
              <a:t>It is used to place the content in a box for better presentation.</a:t>
            </a:r>
          </a:p>
          <a:p>
            <a:pPr marL="1257300" lvl="2" indent="-342900">
              <a:lnSpc>
                <a:spcPct val="150000"/>
              </a:lnSpc>
              <a:buClr>
                <a:srgbClr val="0066A1"/>
              </a:buClr>
              <a:buFont typeface="Lucida Sans Unicode" panose="020B0602030504020204" pitchFamily="34" charset="0"/>
              <a:buChar char="▶"/>
            </a:pPr>
            <a:endParaRPr lang="en-US" sz="1400" dirty="0" smtClean="0"/>
          </a:p>
          <a:p>
            <a:pPr marL="800100" lvl="1" indent="-342900">
              <a:lnSpc>
                <a:spcPct val="150000"/>
              </a:lnSpc>
              <a:buClr>
                <a:srgbClr val="0066A1"/>
              </a:buClr>
              <a:buFont typeface="Lucida Sans Unicode" panose="020B0602030504020204" pitchFamily="34" charset="0"/>
              <a:buChar char="▶"/>
            </a:pPr>
            <a:endParaRPr lang="en-US" sz="1400" dirty="0"/>
          </a:p>
        </p:txBody>
      </p:sp>
    </p:spTree>
    <p:extLst>
      <p:ext uri="{BB962C8B-B14F-4D97-AF65-F5344CB8AC3E}">
        <p14:creationId xmlns:p14="http://schemas.microsoft.com/office/powerpoint/2010/main" val="29528253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54923"/>
            <a:ext cx="11566985" cy="619134"/>
          </a:xfrm>
        </p:spPr>
        <p:txBody>
          <a:bodyPr/>
          <a:lstStyle/>
          <a:p>
            <a:r>
              <a:rPr lang="en-US" dirty="0">
                <a:latin typeface="+mj-lt"/>
              </a:rPr>
              <a:t>Bootstrap </a:t>
            </a:r>
            <a:r>
              <a:rPr lang="en-US" dirty="0" smtClean="0">
                <a:latin typeface="+mj-lt"/>
              </a:rPr>
              <a:t>Pagination and Breadcrumbs</a:t>
            </a:r>
            <a:endParaRPr lang="en-US" dirty="0">
              <a:latin typeface="+mj-lt"/>
            </a:endParaRPr>
          </a:p>
        </p:txBody>
      </p:sp>
      <p:sp>
        <p:nvSpPr>
          <p:cNvPr id="4" name="TextBox 3"/>
          <p:cNvSpPr txBox="1"/>
          <p:nvPr/>
        </p:nvSpPr>
        <p:spPr>
          <a:xfrm>
            <a:off x="385665" y="1610179"/>
            <a:ext cx="10802539" cy="2677656"/>
          </a:xfrm>
          <a:prstGeom prst="rect">
            <a:avLst/>
          </a:prstGeom>
          <a:noFill/>
        </p:spPr>
        <p:txBody>
          <a:bodyPr wrap="square" rtlCol="0">
            <a:spAutoFit/>
          </a:bodyPr>
          <a:lstStyle/>
          <a:p>
            <a:pPr marL="342900" indent="-342900">
              <a:lnSpc>
                <a:spcPct val="200000"/>
              </a:lnSpc>
              <a:buClr>
                <a:srgbClr val="0066A1"/>
              </a:buClr>
              <a:buFont typeface="Lucida Sans Unicode" panose="020B0602030504020204" pitchFamily="34" charset="0"/>
              <a:buChar char="▶"/>
            </a:pPr>
            <a:r>
              <a:rPr lang="en-US" sz="1400" dirty="0" smtClean="0"/>
              <a:t>Pagination is the process of organizing content by dividing it into separate pages.</a:t>
            </a:r>
          </a:p>
          <a:p>
            <a:pPr marL="342900" indent="-342900">
              <a:lnSpc>
                <a:spcPct val="200000"/>
              </a:lnSpc>
              <a:buClr>
                <a:srgbClr val="0066A1"/>
              </a:buClr>
              <a:buFont typeface="Lucida Sans Unicode" panose="020B0602030504020204" pitchFamily="34" charset="0"/>
              <a:buChar char="▶"/>
            </a:pPr>
            <a:r>
              <a:rPr lang="en-US" sz="1400" dirty="0" smtClean="0"/>
              <a:t>It is used for displaying a limited number of results on search results pages, or showing a limited number of posts for each page.</a:t>
            </a:r>
            <a:endParaRPr lang="en-US" sz="1400" dirty="0"/>
          </a:p>
          <a:p>
            <a:pPr marL="342900" indent="-342900">
              <a:lnSpc>
                <a:spcPct val="200000"/>
              </a:lnSpc>
              <a:buClr>
                <a:srgbClr val="0066A1"/>
              </a:buClr>
              <a:buFont typeface="Lucida Sans Unicode" panose="020B0602030504020204" pitchFamily="34" charset="0"/>
              <a:buChar char="▶"/>
            </a:pPr>
            <a:r>
              <a:rPr lang="en-US" sz="1400" dirty="0"/>
              <a:t>A breadcrumb is a navigation scheme that indicates current page's location to the user within a </a:t>
            </a:r>
            <a:r>
              <a:rPr lang="en-US" sz="1400" dirty="0" smtClean="0"/>
              <a:t>website.</a:t>
            </a:r>
          </a:p>
          <a:p>
            <a:pPr marL="342900" indent="-342900">
              <a:lnSpc>
                <a:spcPct val="200000"/>
              </a:lnSpc>
              <a:buClr>
                <a:srgbClr val="0066A1"/>
              </a:buClr>
              <a:buFont typeface="Lucida Sans Unicode" panose="020B0602030504020204" pitchFamily="34" charset="0"/>
              <a:buChar char="▶"/>
            </a:pPr>
            <a:r>
              <a:rPr lang="en-US" sz="1400" dirty="0" smtClean="0"/>
              <a:t>It is used for enhancing the accessibility of the websites having a large number of pages.</a:t>
            </a:r>
          </a:p>
          <a:p>
            <a:pPr marL="342900" indent="-342900">
              <a:lnSpc>
                <a:spcPct val="200000"/>
              </a:lnSpc>
              <a:buClr>
                <a:srgbClr val="0066A1"/>
              </a:buClr>
              <a:buFont typeface="Lucida Sans Unicode" panose="020B0602030504020204" pitchFamily="34" charset="0"/>
              <a:buChar char="▶"/>
            </a:pPr>
            <a:r>
              <a:rPr lang="en-US" sz="1400" b="1" i="1" dirty="0" smtClean="0">
                <a:solidFill>
                  <a:srgbClr val="C00000"/>
                </a:solidFill>
              </a:rPr>
              <a:t>.breadcrumb </a:t>
            </a:r>
            <a:r>
              <a:rPr lang="en-US" sz="1400" dirty="0" smtClean="0"/>
              <a:t>class is used to create breadcrumbs.</a:t>
            </a:r>
            <a:endParaRPr lang="en-US" sz="1400" dirty="0"/>
          </a:p>
        </p:txBody>
      </p:sp>
    </p:spTree>
    <p:extLst>
      <p:ext uri="{BB962C8B-B14F-4D97-AF65-F5344CB8AC3E}">
        <p14:creationId xmlns:p14="http://schemas.microsoft.com/office/powerpoint/2010/main" val="97247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385665" y="483951"/>
            <a:ext cx="11566985" cy="633649"/>
          </a:xfrm>
        </p:spPr>
        <p:txBody>
          <a:bodyPr/>
          <a:lstStyle/>
          <a:p>
            <a:r>
              <a:rPr lang="en-US" dirty="0">
                <a:latin typeface="+mj-lt"/>
              </a:rPr>
              <a:t>Bootstrap </a:t>
            </a:r>
            <a:r>
              <a:rPr lang="en-US" dirty="0" smtClean="0">
                <a:latin typeface="+mj-lt"/>
              </a:rPr>
              <a:t>Progress Bars and Wells</a:t>
            </a:r>
            <a:endParaRPr lang="en-US" dirty="0">
              <a:latin typeface="+mj-lt"/>
            </a:endParaRPr>
          </a:p>
        </p:txBody>
      </p:sp>
      <p:sp>
        <p:nvSpPr>
          <p:cNvPr id="2" name="TextBox 1"/>
          <p:cNvSpPr txBox="1"/>
          <p:nvPr/>
        </p:nvSpPr>
        <p:spPr>
          <a:xfrm>
            <a:off x="385665" y="1508578"/>
            <a:ext cx="9761529" cy="3970318"/>
          </a:xfrm>
          <a:prstGeom prst="rect">
            <a:avLst/>
          </a:prstGeom>
          <a:noFill/>
        </p:spPr>
        <p:txBody>
          <a:bodyPr wrap="square" rtlCol="0">
            <a:spAutoFit/>
          </a:bodyPr>
          <a:lstStyle/>
          <a:p>
            <a:pPr marL="342900" indent="-342900">
              <a:lnSpc>
                <a:spcPct val="200000"/>
              </a:lnSpc>
              <a:buClr>
                <a:srgbClr val="0066A1"/>
              </a:buClr>
              <a:buFont typeface="Lucida Sans Unicode" panose="020B0602030504020204" pitchFamily="34" charset="0"/>
              <a:buChar char="▶"/>
            </a:pPr>
            <a:r>
              <a:rPr lang="en-US" sz="1400" dirty="0" smtClean="0"/>
              <a:t>Progress bars can be used for showing the progress of a task or action to the users.</a:t>
            </a:r>
          </a:p>
          <a:p>
            <a:pPr marL="800100" lvl="1" indent="-342900">
              <a:lnSpc>
                <a:spcPct val="200000"/>
              </a:lnSpc>
              <a:buClr>
                <a:srgbClr val="0066A1"/>
              </a:buClr>
              <a:buFont typeface="Verdana" panose="020B0604030504040204" pitchFamily="34" charset="0"/>
              <a:buChar char="−"/>
            </a:pPr>
            <a:r>
              <a:rPr lang="en-US" sz="1400" dirty="0" smtClean="0"/>
              <a:t>Simple progress bar</a:t>
            </a:r>
          </a:p>
          <a:p>
            <a:pPr marL="800100" lvl="1" indent="-342900">
              <a:lnSpc>
                <a:spcPct val="200000"/>
              </a:lnSpc>
              <a:buClr>
                <a:srgbClr val="0066A1"/>
              </a:buClr>
              <a:buFont typeface="Verdana" panose="020B0604030504040204" pitchFamily="34" charset="0"/>
              <a:buChar char="−"/>
            </a:pPr>
            <a:r>
              <a:rPr lang="en-US" sz="1400" dirty="0" smtClean="0"/>
              <a:t>Stripped progress bar</a:t>
            </a:r>
          </a:p>
          <a:p>
            <a:pPr marL="800100" lvl="1" indent="-342900">
              <a:lnSpc>
                <a:spcPct val="200000"/>
              </a:lnSpc>
              <a:buClr>
                <a:srgbClr val="0066A1"/>
              </a:buClr>
              <a:buFont typeface="Verdana" panose="020B0604030504040204" pitchFamily="34" charset="0"/>
              <a:buChar char="−"/>
            </a:pPr>
            <a:r>
              <a:rPr lang="en-US" sz="1400" dirty="0" smtClean="0"/>
              <a:t>Stacked progress bar</a:t>
            </a:r>
          </a:p>
          <a:p>
            <a:pPr marL="800100" lvl="1" indent="-342900">
              <a:lnSpc>
                <a:spcPct val="200000"/>
              </a:lnSpc>
              <a:buClr>
                <a:srgbClr val="0066A1"/>
              </a:buClr>
              <a:buFont typeface="Verdana" panose="020B0604030504040204" pitchFamily="34" charset="0"/>
              <a:buChar char="−"/>
            </a:pPr>
            <a:r>
              <a:rPr lang="en-US" sz="1400" dirty="0" smtClean="0"/>
              <a:t>Progress bars with emphasis classes</a:t>
            </a:r>
          </a:p>
          <a:p>
            <a:pPr marL="800100" lvl="1" indent="-342900">
              <a:lnSpc>
                <a:spcPct val="200000"/>
              </a:lnSpc>
              <a:buClr>
                <a:srgbClr val="0066A1"/>
              </a:buClr>
              <a:buFont typeface="Verdana" panose="020B0604030504040204" pitchFamily="34" charset="0"/>
              <a:buChar char="−"/>
            </a:pPr>
            <a:r>
              <a:rPr lang="en-US" sz="1400" dirty="0" smtClean="0"/>
              <a:t>Stripped progress bars with emphasis classes</a:t>
            </a:r>
          </a:p>
          <a:p>
            <a:pPr marL="800100" lvl="1" indent="-342900">
              <a:lnSpc>
                <a:spcPct val="200000"/>
              </a:lnSpc>
              <a:buClr>
                <a:srgbClr val="0066A1"/>
              </a:buClr>
              <a:buFont typeface="Lucida Sans Unicode" panose="020B0602030504020204" pitchFamily="34" charset="0"/>
              <a:buChar char="▶"/>
            </a:pPr>
            <a:endParaRPr lang="en-US" sz="1400" dirty="0"/>
          </a:p>
          <a:p>
            <a:pPr marL="342900" indent="-342900">
              <a:lnSpc>
                <a:spcPct val="200000"/>
              </a:lnSpc>
              <a:buClr>
                <a:srgbClr val="0066A1"/>
              </a:buClr>
              <a:buFont typeface="Lucida Sans Unicode" panose="020B0602030504020204" pitchFamily="34" charset="0"/>
              <a:buChar char="▶"/>
            </a:pPr>
            <a:r>
              <a:rPr lang="en-US" sz="1400" dirty="0" smtClean="0"/>
              <a:t>Well component provides a quick way to apply a simple inset effect to an element. It is useful to place some content inside a box to make it look different from rest of the contents.</a:t>
            </a:r>
            <a:endParaRPr lang="en-US" sz="1400" dirty="0"/>
          </a:p>
        </p:txBody>
      </p:sp>
    </p:spTree>
    <p:extLst>
      <p:ext uri="{BB962C8B-B14F-4D97-AF65-F5344CB8AC3E}">
        <p14:creationId xmlns:p14="http://schemas.microsoft.com/office/powerpoint/2010/main" val="2446390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829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300" y="483950"/>
            <a:ext cx="11566985" cy="575592"/>
          </a:xfrm>
        </p:spPr>
        <p:txBody>
          <a:bodyPr/>
          <a:lstStyle/>
          <a:p>
            <a:r>
              <a:rPr lang="en-US" dirty="0" smtClean="0">
                <a:latin typeface="+mj-lt"/>
              </a:rPr>
              <a:t>Web Design Techniques</a:t>
            </a:r>
            <a:endParaRPr lang="en-US" dirty="0">
              <a:latin typeface="+mj-lt"/>
            </a:endParaRPr>
          </a:p>
        </p:txBody>
      </p:sp>
      <p:sp>
        <p:nvSpPr>
          <p:cNvPr id="4" name="AutoShape 2" descr="Image result for Responsive Web Design gri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44922" y="1254791"/>
            <a:ext cx="9338879" cy="4896277"/>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AWD (Adaptive Web Design)</a:t>
            </a:r>
          </a:p>
          <a:p>
            <a:pPr marL="742950" lvl="1" indent="-285750" algn="just">
              <a:lnSpc>
                <a:spcPct val="150000"/>
              </a:lnSpc>
              <a:buClr>
                <a:srgbClr val="0066A1"/>
              </a:buClr>
              <a:buFont typeface="Verdana" panose="020B0604030504040204" pitchFamily="34" charset="0"/>
              <a:buChar char="−"/>
            </a:pPr>
            <a:r>
              <a:rPr lang="en-IN" sz="1400" dirty="0" smtClean="0"/>
              <a:t>  Refers to the way of representing the same website by using separate  URLs.</a:t>
            </a:r>
          </a:p>
          <a:p>
            <a:pPr marL="742950" lvl="1"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RWD (Responsive Web Design)</a:t>
            </a:r>
          </a:p>
          <a:p>
            <a:pPr marL="742950" lvl="1" indent="-285750" algn="just">
              <a:lnSpc>
                <a:spcPct val="150000"/>
              </a:lnSpc>
              <a:buClr>
                <a:srgbClr val="0066A1"/>
              </a:buClr>
              <a:buFont typeface="Verdana" panose="020B0604030504040204" pitchFamily="34" charset="0"/>
              <a:buChar char="−"/>
            </a:pPr>
            <a:r>
              <a:rPr lang="en-IN" sz="1400" dirty="0" smtClean="0"/>
              <a:t>  Helps designers to create device independent web content.</a:t>
            </a:r>
          </a:p>
          <a:p>
            <a:pPr marL="742950" lvl="1" indent="-285750" algn="just">
              <a:lnSpc>
                <a:spcPct val="150000"/>
              </a:lnSpc>
              <a:buClr>
                <a:srgbClr val="0066A1"/>
              </a:buClr>
              <a:buFont typeface="Verdana" panose="020B0604030504040204" pitchFamily="34" charset="0"/>
              <a:buChar char="−"/>
            </a:pPr>
            <a:r>
              <a:rPr lang="en-IN" sz="1400" dirty="0" smtClean="0"/>
              <a:t>  It follows the one-Web approach</a:t>
            </a:r>
          </a:p>
          <a:p>
            <a:pPr marL="742950" lvl="1"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Factors distinguishing the web pages</a:t>
            </a:r>
          </a:p>
          <a:p>
            <a:pPr marL="742950" lvl="1" indent="-285750" algn="just">
              <a:lnSpc>
                <a:spcPct val="150000"/>
              </a:lnSpc>
              <a:buClr>
                <a:srgbClr val="0066A1"/>
              </a:buClr>
              <a:buFont typeface="Verdana" panose="020B0604030504040204" pitchFamily="34" charset="0"/>
              <a:buChar char="−"/>
            </a:pPr>
            <a:r>
              <a:rPr lang="en-IN" sz="1400" dirty="0" smtClean="0"/>
              <a:t> Screen size</a:t>
            </a:r>
          </a:p>
          <a:p>
            <a:pPr marL="742950" lvl="1" indent="-285750" algn="just">
              <a:lnSpc>
                <a:spcPct val="150000"/>
              </a:lnSpc>
              <a:buClr>
                <a:srgbClr val="0066A1"/>
              </a:buClr>
              <a:buFont typeface="Verdana" panose="020B0604030504040204" pitchFamily="34" charset="0"/>
              <a:buChar char="−"/>
            </a:pPr>
            <a:r>
              <a:rPr lang="en-IN" sz="1400" dirty="0" smtClean="0"/>
              <a:t> Touch capability</a:t>
            </a:r>
          </a:p>
          <a:p>
            <a:pPr marL="742950" lvl="1" indent="-285750" algn="just">
              <a:lnSpc>
                <a:spcPct val="150000"/>
              </a:lnSpc>
              <a:buClr>
                <a:srgbClr val="0066A1"/>
              </a:buClr>
              <a:buFont typeface="Verdana" panose="020B0604030504040204" pitchFamily="34" charset="0"/>
              <a:buChar char="−"/>
            </a:pPr>
            <a:r>
              <a:rPr lang="en-IN" sz="1400" dirty="0" smtClean="0"/>
              <a:t> Navigation</a:t>
            </a:r>
          </a:p>
          <a:p>
            <a:pPr marL="742950" lvl="1" indent="-285750" algn="just">
              <a:lnSpc>
                <a:spcPct val="150000"/>
              </a:lnSpc>
              <a:buClr>
                <a:srgbClr val="0066A1"/>
              </a:buClr>
              <a:buFont typeface="Verdana" panose="020B0604030504040204" pitchFamily="34" charset="0"/>
              <a:buChar char="−"/>
            </a:pPr>
            <a:r>
              <a:rPr lang="en-IN" sz="1400" dirty="0" smtClean="0"/>
              <a:t> Content , Whitespaces</a:t>
            </a:r>
          </a:p>
          <a:p>
            <a:pPr marL="742950" lvl="1" indent="-285750" algn="just">
              <a:lnSpc>
                <a:spcPct val="150000"/>
              </a:lnSpc>
              <a:buClr>
                <a:srgbClr val="0066A1"/>
              </a:buClr>
              <a:buFont typeface="Verdana" panose="020B0604030504040204" pitchFamily="34" charset="0"/>
              <a:buChar char="−"/>
            </a:pPr>
            <a:r>
              <a:rPr lang="en-IN" sz="1400" dirty="0" smtClean="0"/>
              <a:t> Images</a:t>
            </a:r>
          </a:p>
          <a:p>
            <a:pPr marL="742950" lvl="1" indent="-285750" algn="just">
              <a:lnSpc>
                <a:spcPct val="150000"/>
              </a:lnSpc>
              <a:buClr>
                <a:srgbClr val="0066A1"/>
              </a:buClr>
              <a:buFont typeface="Verdana" panose="020B0604030504040204" pitchFamily="34" charset="0"/>
              <a:buChar char="−"/>
            </a:pPr>
            <a:r>
              <a:rPr lang="en-IN" sz="1400" dirty="0" smtClean="0"/>
              <a:t> Advertising</a:t>
            </a:r>
          </a:p>
          <a:p>
            <a:pPr lvl="1" algn="just">
              <a:lnSpc>
                <a:spcPct val="150000"/>
              </a:lnSpc>
              <a:buClr>
                <a:srgbClr val="0066A1"/>
              </a:buClr>
            </a:pPr>
            <a:endParaRPr lang="en-IN" sz="1400" dirty="0" smtClean="0"/>
          </a:p>
        </p:txBody>
      </p:sp>
    </p:spTree>
    <p:extLst>
      <p:ext uri="{BB962C8B-B14F-4D97-AF65-F5344CB8AC3E}">
        <p14:creationId xmlns:p14="http://schemas.microsoft.com/office/powerpoint/2010/main" val="2195858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5015" y="440409"/>
            <a:ext cx="11566985" cy="633648"/>
          </a:xfrm>
        </p:spPr>
        <p:txBody>
          <a:bodyPr/>
          <a:lstStyle/>
          <a:p>
            <a:r>
              <a:rPr lang="en-US" dirty="0" smtClean="0">
                <a:latin typeface="+mj-lt"/>
              </a:rPr>
              <a:t>Difference between AWD and RWD</a:t>
            </a:r>
            <a:endParaRPr lang="en-US" dirty="0">
              <a:latin typeface="+mj-lt"/>
            </a:endParaRPr>
          </a:p>
        </p:txBody>
      </p:sp>
      <p:sp>
        <p:nvSpPr>
          <p:cNvPr id="4" name="AutoShape 2" descr="Image result for Responsive Web Design gri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01995738"/>
              </p:ext>
            </p:extLst>
          </p:nvPr>
        </p:nvGraphicFramePr>
        <p:xfrm>
          <a:off x="609663" y="1604450"/>
          <a:ext cx="10270838" cy="3882051"/>
        </p:xfrm>
        <a:graphic>
          <a:graphicData uri="http://schemas.openxmlformats.org/drawingml/2006/table">
            <a:tbl>
              <a:tblPr firstRow="1" bandRow="1">
                <a:tableStyleId>{7DF18680-E054-41AD-8BC1-D1AEF772440D}</a:tableStyleId>
              </a:tblPr>
              <a:tblGrid>
                <a:gridCol w="5135419">
                  <a:extLst>
                    <a:ext uri="{9D8B030D-6E8A-4147-A177-3AD203B41FA5}">
                      <a16:colId xmlns:a16="http://schemas.microsoft.com/office/drawing/2014/main" val="20000"/>
                    </a:ext>
                  </a:extLst>
                </a:gridCol>
                <a:gridCol w="5135419">
                  <a:extLst>
                    <a:ext uri="{9D8B030D-6E8A-4147-A177-3AD203B41FA5}">
                      <a16:colId xmlns:a16="http://schemas.microsoft.com/office/drawing/2014/main" val="20001"/>
                    </a:ext>
                  </a:extLst>
                </a:gridCol>
              </a:tblGrid>
              <a:tr h="507601">
                <a:tc>
                  <a:txBody>
                    <a:bodyPr/>
                    <a:lstStyle/>
                    <a:p>
                      <a:pPr algn="ctr"/>
                      <a:r>
                        <a:rPr lang="en-IN" sz="1400" dirty="0" smtClean="0">
                          <a:latin typeface="+mn-lt"/>
                        </a:rPr>
                        <a:t>AWD</a:t>
                      </a:r>
                      <a:endParaRPr lang="en-IN" sz="1400" dirty="0">
                        <a:latin typeface="+mn-lt"/>
                      </a:endParaRPr>
                    </a:p>
                  </a:txBody>
                  <a:tcPr/>
                </a:tc>
                <a:tc>
                  <a:txBody>
                    <a:bodyPr/>
                    <a:lstStyle/>
                    <a:p>
                      <a:pPr algn="ctr"/>
                      <a:r>
                        <a:rPr lang="en-IN" sz="1400" dirty="0" smtClean="0">
                          <a:latin typeface="+mn-lt"/>
                        </a:rPr>
                        <a:t>RWD</a:t>
                      </a:r>
                      <a:endParaRPr lang="en-IN" sz="1400" dirty="0">
                        <a:latin typeface="+mn-lt"/>
                      </a:endParaRPr>
                    </a:p>
                  </a:txBody>
                  <a:tcPr/>
                </a:tc>
                <a:extLst>
                  <a:ext uri="{0D108BD9-81ED-4DB2-BD59-A6C34878D82A}">
                    <a16:rowId xmlns:a16="http://schemas.microsoft.com/office/drawing/2014/main" val="10000"/>
                  </a:ext>
                </a:extLst>
              </a:tr>
              <a:tr h="358306">
                <a:tc>
                  <a:txBody>
                    <a:bodyPr/>
                    <a:lstStyle/>
                    <a:p>
                      <a:pPr algn="just"/>
                      <a:r>
                        <a:rPr lang="en-IN" sz="1400" dirty="0" smtClean="0">
                          <a:latin typeface="+mn-lt"/>
                        </a:rPr>
                        <a:t>Uses separate</a:t>
                      </a:r>
                      <a:r>
                        <a:rPr lang="en-IN" sz="1400" baseline="0" dirty="0" smtClean="0">
                          <a:latin typeface="+mn-lt"/>
                        </a:rPr>
                        <a:t> URLs</a:t>
                      </a:r>
                      <a:endParaRPr lang="en-IN" sz="1400" dirty="0">
                        <a:latin typeface="+mn-lt"/>
                      </a:endParaRPr>
                    </a:p>
                  </a:txBody>
                  <a:tcPr/>
                </a:tc>
                <a:tc>
                  <a:txBody>
                    <a:bodyPr/>
                    <a:lstStyle/>
                    <a:p>
                      <a:pPr algn="just"/>
                      <a:r>
                        <a:rPr lang="en-IN" sz="1400" dirty="0" smtClean="0">
                          <a:latin typeface="+mn-lt"/>
                        </a:rPr>
                        <a:t>One-Web approach i.e.</a:t>
                      </a:r>
                      <a:r>
                        <a:rPr lang="en-IN" sz="1400" baseline="0" dirty="0" smtClean="0">
                          <a:latin typeface="+mn-lt"/>
                        </a:rPr>
                        <a:t> single URL</a:t>
                      </a:r>
                      <a:endParaRPr lang="en-IN" sz="1400" dirty="0">
                        <a:latin typeface="+mn-lt"/>
                      </a:endParaRPr>
                    </a:p>
                  </a:txBody>
                  <a:tcPr/>
                </a:tc>
                <a:extLst>
                  <a:ext uri="{0D108BD9-81ED-4DB2-BD59-A6C34878D82A}">
                    <a16:rowId xmlns:a16="http://schemas.microsoft.com/office/drawing/2014/main" val="10001"/>
                  </a:ext>
                </a:extLst>
              </a:tr>
              <a:tr h="1433224">
                <a:tc>
                  <a:txBody>
                    <a:bodyPr/>
                    <a:lstStyle/>
                    <a:p>
                      <a:pPr algn="just"/>
                      <a:r>
                        <a:rPr lang="en-IN" sz="1400" dirty="0" smtClean="0">
                          <a:latin typeface="+mn-lt"/>
                        </a:rPr>
                        <a:t>AWD is server side.</a:t>
                      </a:r>
                      <a:r>
                        <a:rPr lang="en-IN" sz="1400" baseline="0" dirty="0" smtClean="0">
                          <a:latin typeface="+mn-lt"/>
                        </a:rPr>
                        <a:t> Server performs the  tasks of detecting various devices, loading the appropriate template or CSS according to the device attributes and changing the layout as per the device screen.</a:t>
                      </a:r>
                      <a:endParaRPr lang="en-IN" sz="1400" dirty="0">
                        <a:latin typeface="+mn-lt"/>
                      </a:endParaRPr>
                    </a:p>
                  </a:txBody>
                  <a:tcPr/>
                </a:tc>
                <a:tc>
                  <a:txBody>
                    <a:bodyPr/>
                    <a:lstStyle/>
                    <a:p>
                      <a:pPr algn="just"/>
                      <a:r>
                        <a:rPr lang="en-IN" sz="1400" dirty="0" smtClean="0">
                          <a:latin typeface="+mn-lt"/>
                        </a:rPr>
                        <a:t>RWD is client side.</a:t>
                      </a:r>
                      <a:r>
                        <a:rPr lang="en-IN" sz="1400" baseline="0" dirty="0" smtClean="0">
                          <a:latin typeface="+mn-lt"/>
                        </a:rPr>
                        <a:t> Web page is directly sent to the device’s browser. The browser then adjusts the appearance of the web page as per the CSS and the browser window of the device</a:t>
                      </a:r>
                      <a:endParaRPr lang="en-IN" sz="1400" dirty="0">
                        <a:latin typeface="+mn-lt"/>
                      </a:endParaRPr>
                    </a:p>
                  </a:txBody>
                  <a:tcPr/>
                </a:tc>
                <a:extLst>
                  <a:ext uri="{0D108BD9-81ED-4DB2-BD59-A6C34878D82A}">
                    <a16:rowId xmlns:a16="http://schemas.microsoft.com/office/drawing/2014/main" val="10002"/>
                  </a:ext>
                </a:extLst>
              </a:tr>
              <a:tr h="627035">
                <a:tc>
                  <a:txBody>
                    <a:bodyPr/>
                    <a:lstStyle/>
                    <a:p>
                      <a:pPr algn="just"/>
                      <a:r>
                        <a:rPr lang="en-IN" sz="1400" dirty="0" smtClean="0">
                          <a:latin typeface="+mn-lt"/>
                        </a:rPr>
                        <a:t>Different versions of the web pages are created for varied set</a:t>
                      </a:r>
                      <a:r>
                        <a:rPr lang="en-IN" sz="1400" baseline="0" dirty="0" smtClean="0">
                          <a:latin typeface="+mn-lt"/>
                        </a:rPr>
                        <a:t> of devices. </a:t>
                      </a:r>
                      <a:endParaRPr lang="en-IN" sz="1400" dirty="0">
                        <a:latin typeface="+mn-lt"/>
                      </a:endParaRPr>
                    </a:p>
                  </a:txBody>
                  <a:tcPr/>
                </a:tc>
                <a:tc>
                  <a:txBody>
                    <a:bodyPr/>
                    <a:lstStyle/>
                    <a:p>
                      <a:pPr algn="just"/>
                      <a:r>
                        <a:rPr lang="en-IN" sz="1400" dirty="0" smtClean="0">
                          <a:latin typeface="+mn-lt"/>
                        </a:rPr>
                        <a:t>New concepts such as media queries, flexible images and fluid grids are used.</a:t>
                      </a:r>
                      <a:r>
                        <a:rPr lang="en-IN" sz="1400" baseline="0" dirty="0" smtClean="0">
                          <a:latin typeface="+mn-lt"/>
                        </a:rPr>
                        <a:t> </a:t>
                      </a:r>
                      <a:endParaRPr lang="en-IN" sz="1400" dirty="0">
                        <a:latin typeface="+mn-lt"/>
                      </a:endParaRPr>
                    </a:p>
                  </a:txBody>
                  <a:tcPr/>
                </a:tc>
                <a:extLst>
                  <a:ext uri="{0D108BD9-81ED-4DB2-BD59-A6C34878D82A}">
                    <a16:rowId xmlns:a16="http://schemas.microsoft.com/office/drawing/2014/main" val="10003"/>
                  </a:ext>
                </a:extLst>
              </a:tr>
              <a:tr h="955885">
                <a:tc>
                  <a:txBody>
                    <a:bodyPr/>
                    <a:lstStyle/>
                    <a:p>
                      <a:pPr algn="just"/>
                      <a:r>
                        <a:rPr lang="en-IN" sz="1400" dirty="0" smtClean="0">
                          <a:latin typeface="+mn-lt"/>
                        </a:rPr>
                        <a:t>Website gets loaded faster</a:t>
                      </a:r>
                      <a:r>
                        <a:rPr lang="en-IN" sz="1400" baseline="0" dirty="0" smtClean="0">
                          <a:latin typeface="+mn-lt"/>
                        </a:rPr>
                        <a:t> because different designs for different devices are available for on different domains and only the code/CSS is sent by the server rather than the entire responsive codebase.</a:t>
                      </a:r>
                      <a:endParaRPr lang="en-IN" sz="1400" dirty="0">
                        <a:latin typeface="+mn-lt"/>
                      </a:endParaRPr>
                    </a:p>
                  </a:txBody>
                  <a:tcPr/>
                </a:tc>
                <a:tc>
                  <a:txBody>
                    <a:bodyPr/>
                    <a:lstStyle/>
                    <a:p>
                      <a:pPr algn="just"/>
                      <a:r>
                        <a:rPr lang="en-IN" sz="1400" dirty="0" smtClean="0">
                          <a:latin typeface="+mn-lt"/>
                        </a:rPr>
                        <a:t>The web page gets loaded slowly</a:t>
                      </a:r>
                      <a:r>
                        <a:rPr lang="en-IN" sz="1400" baseline="0" dirty="0" smtClean="0">
                          <a:latin typeface="+mn-lt"/>
                        </a:rPr>
                        <a:t> because the website is available on the same domain name and the device is loaded with the entire responsive codebase which may make it heavy.</a:t>
                      </a:r>
                      <a:endParaRPr lang="en-IN" sz="1400" dirty="0">
                        <a:latin typeface="+mn-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585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300" y="483951"/>
            <a:ext cx="11566985" cy="590107"/>
          </a:xfrm>
        </p:spPr>
        <p:txBody>
          <a:bodyPr/>
          <a:lstStyle/>
          <a:p>
            <a:r>
              <a:rPr lang="en-US" dirty="0" smtClean="0">
                <a:latin typeface="+mj-lt"/>
              </a:rPr>
              <a:t>Considerations for RWD</a:t>
            </a:r>
            <a:endParaRPr lang="en-US" dirty="0">
              <a:latin typeface="+mj-lt"/>
            </a:endParaRPr>
          </a:p>
        </p:txBody>
      </p:sp>
      <p:sp>
        <p:nvSpPr>
          <p:cNvPr id="4" name="AutoShape 2" descr="Image result for Responsive Web Design gri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15893" y="1389734"/>
            <a:ext cx="10633057" cy="4293483"/>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Design</a:t>
            </a:r>
          </a:p>
          <a:p>
            <a:pPr lvl="1" algn="just">
              <a:lnSpc>
                <a:spcPct val="150000"/>
              </a:lnSpc>
              <a:buClr>
                <a:srgbClr val="0066A1"/>
              </a:buClr>
            </a:pPr>
            <a:r>
              <a:rPr lang="en-IN" sz="1400" dirty="0" smtClean="0"/>
              <a:t> Should look similar on all devices and environment.</a:t>
            </a:r>
          </a:p>
          <a:p>
            <a:pPr marL="742950" lvl="1"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Image size and screen layout</a:t>
            </a:r>
          </a:p>
          <a:p>
            <a:pPr lvl="1" algn="just">
              <a:lnSpc>
                <a:spcPct val="150000"/>
              </a:lnSpc>
              <a:buClr>
                <a:srgbClr val="0066A1"/>
              </a:buClr>
            </a:pPr>
            <a:r>
              <a:rPr lang="en-IN" sz="1400" dirty="0" smtClean="0"/>
              <a:t> Images of different sizes so that they can be accommodated as per the screen size.</a:t>
            </a:r>
          </a:p>
          <a:p>
            <a:pPr marL="742950" lvl="1"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Mobile first</a:t>
            </a:r>
          </a:p>
          <a:p>
            <a:pPr lvl="1" algn="just">
              <a:lnSpc>
                <a:spcPct val="150000"/>
              </a:lnSpc>
              <a:buClr>
                <a:srgbClr val="0066A1"/>
              </a:buClr>
            </a:pPr>
            <a:r>
              <a:rPr lang="en-IN" sz="1400" dirty="0" smtClean="0"/>
              <a:t> To optimize a website as per the device, it is advised to first present the content for small screens and then enhance it for the large screens.</a:t>
            </a:r>
          </a:p>
          <a:p>
            <a:pPr marL="742950" lvl="1"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Website Navigation</a:t>
            </a:r>
          </a:p>
          <a:p>
            <a:pPr lvl="1" algn="just">
              <a:lnSpc>
                <a:spcPct val="150000"/>
              </a:lnSpc>
              <a:buClr>
                <a:srgbClr val="0066A1"/>
              </a:buClr>
            </a:pPr>
            <a:r>
              <a:rPr lang="en-IN" sz="1400" dirty="0" smtClean="0"/>
              <a:t> Navigation must be accomodable for different devices. </a:t>
            </a:r>
            <a:r>
              <a:rPr lang="en-IN" sz="1400" dirty="0" err="1" smtClean="0"/>
              <a:t>Smartphones</a:t>
            </a:r>
            <a:r>
              <a:rPr lang="en-IN" sz="1400" dirty="0" smtClean="0"/>
              <a:t> can have </a:t>
            </a:r>
            <a:r>
              <a:rPr lang="en-IN" sz="1400" dirty="0" err="1" smtClean="0"/>
              <a:t>collpasible</a:t>
            </a:r>
            <a:r>
              <a:rPr lang="en-IN" sz="1400" dirty="0" smtClean="0"/>
              <a:t> or expandable menu</a:t>
            </a:r>
          </a:p>
          <a:p>
            <a:pPr algn="just">
              <a:lnSpc>
                <a:spcPct val="150000"/>
              </a:lnSpc>
              <a:buClr>
                <a:srgbClr val="0066A1"/>
              </a:buClr>
            </a:pPr>
            <a:r>
              <a:rPr lang="en-IN" sz="1400" dirty="0" smtClean="0"/>
              <a:t>	 </a:t>
            </a:r>
          </a:p>
        </p:txBody>
      </p:sp>
    </p:spTree>
    <p:extLst>
      <p:ext uri="{BB962C8B-B14F-4D97-AF65-F5344CB8AC3E}">
        <p14:creationId xmlns:p14="http://schemas.microsoft.com/office/powerpoint/2010/main" val="2195858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8465" y="483951"/>
            <a:ext cx="11566985" cy="590106"/>
          </a:xfrm>
        </p:spPr>
        <p:txBody>
          <a:bodyPr/>
          <a:lstStyle/>
          <a:p>
            <a:r>
              <a:rPr lang="en-US" dirty="0" smtClean="0">
                <a:latin typeface="+mj-lt"/>
              </a:rPr>
              <a:t>Benefits of RWD</a:t>
            </a:r>
            <a:endParaRPr lang="en-US" dirty="0">
              <a:latin typeface="+mj-lt"/>
            </a:endParaRPr>
          </a:p>
        </p:txBody>
      </p:sp>
      <p:sp>
        <p:nvSpPr>
          <p:cNvPr id="4" name="AutoShape 2" descr="Image result for Responsive Web Design gri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88465" y="1603135"/>
            <a:ext cx="10633057" cy="3970318"/>
          </a:xfrm>
          <a:prstGeom prst="rect">
            <a:avLst/>
          </a:prstGeom>
          <a:noFill/>
        </p:spPr>
        <p:txBody>
          <a:bodyPr wrap="square" rtlCol="0">
            <a:spAutoFit/>
          </a:bodyPr>
          <a:lstStyle/>
          <a:p>
            <a:pPr marL="285750" indent="-285750" algn="just">
              <a:lnSpc>
                <a:spcPct val="150000"/>
              </a:lnSpc>
              <a:buClr>
                <a:srgbClr val="0066A1"/>
              </a:buClr>
              <a:buFont typeface="Lucida Sans Unicode" panose="020B0602030504020204" pitchFamily="34" charset="0"/>
              <a:buChar char="▶"/>
            </a:pPr>
            <a:r>
              <a:rPr lang="en-IN" sz="1400" dirty="0" smtClean="0"/>
              <a:t> Minimal maintenance</a:t>
            </a:r>
          </a:p>
          <a:p>
            <a:pPr marL="285750"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Social sharing</a:t>
            </a:r>
          </a:p>
          <a:p>
            <a:pPr marL="285750"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Adaptation to new devices</a:t>
            </a:r>
          </a:p>
          <a:p>
            <a:pPr marL="285750"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Better viewing experience</a:t>
            </a:r>
          </a:p>
          <a:p>
            <a:pPr marL="285750"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Saves time and reduce cost of development and management</a:t>
            </a:r>
          </a:p>
          <a:p>
            <a:pPr marL="285750" indent="-285750" algn="just">
              <a:lnSpc>
                <a:spcPct val="150000"/>
              </a:lnSpc>
              <a:buClr>
                <a:srgbClr val="0066A1"/>
              </a:buClr>
              <a:buFont typeface="Lucida Sans Unicode" panose="020B0602030504020204" pitchFamily="34" charset="0"/>
              <a:buChar char="▶"/>
            </a:pPr>
            <a:endParaRPr lang="en-IN" sz="1400" dirty="0" smtClean="0"/>
          </a:p>
          <a:p>
            <a:pPr marL="285750" indent="-285750" algn="just">
              <a:lnSpc>
                <a:spcPct val="150000"/>
              </a:lnSpc>
              <a:buClr>
                <a:srgbClr val="0066A1"/>
              </a:buClr>
              <a:buFont typeface="Lucida Sans Unicode" panose="020B0602030504020204" pitchFamily="34" charset="0"/>
              <a:buChar char="▶"/>
            </a:pPr>
            <a:r>
              <a:rPr lang="en-IN" sz="1400" dirty="0" smtClean="0"/>
              <a:t> Ease of tracking the website</a:t>
            </a:r>
          </a:p>
          <a:p>
            <a:pPr algn="just">
              <a:lnSpc>
                <a:spcPct val="150000"/>
              </a:lnSpc>
              <a:buClr>
                <a:srgbClr val="0066A1"/>
              </a:buClr>
            </a:pPr>
            <a:r>
              <a:rPr lang="en-IN" sz="1400" dirty="0" smtClean="0"/>
              <a:t>	 </a:t>
            </a:r>
          </a:p>
        </p:txBody>
      </p:sp>
    </p:spTree>
    <p:extLst>
      <p:ext uri="{BB962C8B-B14F-4D97-AF65-F5344CB8AC3E}">
        <p14:creationId xmlns:p14="http://schemas.microsoft.com/office/powerpoint/2010/main" val="2195858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7265" y="512980"/>
            <a:ext cx="11566985" cy="590106"/>
          </a:xfrm>
        </p:spPr>
        <p:txBody>
          <a:bodyPr/>
          <a:lstStyle/>
          <a:p>
            <a:r>
              <a:rPr lang="en-US" dirty="0" smtClean="0">
                <a:latin typeface="+mj-lt"/>
              </a:rPr>
              <a:t>Limitations of RWD</a:t>
            </a:r>
            <a:endParaRPr lang="en-US" dirty="0">
              <a:latin typeface="+mj-lt"/>
            </a:endParaRPr>
          </a:p>
        </p:txBody>
      </p:sp>
      <p:sp>
        <p:nvSpPr>
          <p:cNvPr id="4" name="AutoShape 2" descr="Image result for Responsive Web Design gri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85665" y="1399934"/>
            <a:ext cx="10633057" cy="1600438"/>
          </a:xfrm>
          <a:prstGeom prst="rect">
            <a:avLst/>
          </a:prstGeom>
          <a:noFill/>
        </p:spPr>
        <p:txBody>
          <a:bodyPr wrap="square" rtlCol="0">
            <a:spAutoFit/>
          </a:bodyPr>
          <a:lstStyle/>
          <a:p>
            <a:pPr marL="285750" indent="-285750" algn="just">
              <a:buClr>
                <a:srgbClr val="0066A1"/>
              </a:buClr>
              <a:buFont typeface="Lucida Sans Unicode" panose="020B0602030504020204" pitchFamily="34" charset="0"/>
              <a:buChar char="▶"/>
            </a:pPr>
            <a:r>
              <a:rPr lang="en-IN" sz="1400" dirty="0" smtClean="0"/>
              <a:t> Web page loading is slow as compared to AWD</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smtClean="0"/>
              <a:t> The average development time of designing a Responsive Website is more than the time of designing a standard web site. </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smtClean="0"/>
              <a:t> RWD cannot be implemented on existing websites.</a:t>
            </a:r>
          </a:p>
          <a:p>
            <a:pPr algn="just">
              <a:buClr>
                <a:srgbClr val="0066A1"/>
              </a:buClr>
            </a:pPr>
            <a:r>
              <a:rPr lang="en-IN" sz="1400" dirty="0" smtClean="0"/>
              <a:t>	 </a:t>
            </a:r>
          </a:p>
        </p:txBody>
      </p:sp>
    </p:spTree>
    <p:extLst>
      <p:ext uri="{BB962C8B-B14F-4D97-AF65-F5344CB8AC3E}">
        <p14:creationId xmlns:p14="http://schemas.microsoft.com/office/powerpoint/2010/main" val="2195858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300" y="515986"/>
            <a:ext cx="11566985" cy="630643"/>
          </a:xfrm>
        </p:spPr>
        <p:txBody>
          <a:bodyPr/>
          <a:lstStyle/>
          <a:p>
            <a:r>
              <a:rPr lang="en-US" dirty="0" smtClean="0">
                <a:latin typeface="+mj-lt"/>
              </a:rPr>
              <a:t>What is Responsive Web Design</a:t>
            </a:r>
            <a:endParaRPr lang="en-US" dirty="0">
              <a:latin typeface="+mj-lt"/>
            </a:endParaRPr>
          </a:p>
        </p:txBody>
      </p:sp>
      <p:sp>
        <p:nvSpPr>
          <p:cNvPr id="4" name="AutoShape 2" descr="Image result for Responsive Web Design gri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Image result for Responsive Web Design grid"/>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79837" y="1494340"/>
            <a:ext cx="3655448" cy="14437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6864" y="1748278"/>
            <a:ext cx="9338879" cy="2677656"/>
          </a:xfrm>
          <a:prstGeom prst="rect">
            <a:avLst/>
          </a:prstGeom>
          <a:noFill/>
        </p:spPr>
        <p:txBody>
          <a:bodyPr wrap="square" rtlCol="0">
            <a:spAutoFit/>
          </a:bodyPr>
          <a:lstStyle/>
          <a:p>
            <a:pPr marL="285750" indent="-285750" algn="just">
              <a:buClr>
                <a:srgbClr val="0066A1"/>
              </a:buClr>
              <a:buFont typeface="Lucida Sans Unicode" panose="020B0602030504020204" pitchFamily="34" charset="0"/>
              <a:buChar char="▶"/>
            </a:pPr>
            <a:r>
              <a:rPr lang="en-IN" sz="1400" dirty="0" smtClean="0"/>
              <a:t> RWD is simply a fluid grid.</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smtClean="0"/>
              <a:t> Optimized for viewing experience. </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smtClean="0"/>
              <a:t> RWD makes web page look good on all devices (desktop, tablets and phones)</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smtClean="0"/>
              <a:t> It is using CSS and HTML to resize, hide, shrink, enlarge, or move the content to make it look good on any screen.</a:t>
            </a:r>
          </a:p>
          <a:p>
            <a:pPr marL="285750" indent="-285750" algn="just">
              <a:buClr>
                <a:srgbClr val="0066A1"/>
              </a:buClr>
              <a:buFont typeface="Lucida Sans Unicode" panose="020B0602030504020204" pitchFamily="34" charset="0"/>
              <a:buChar char="▶"/>
            </a:pPr>
            <a:endParaRPr lang="en-IN" sz="1400" dirty="0" smtClean="0"/>
          </a:p>
          <a:p>
            <a:pPr marL="285750" indent="-285750" algn="just">
              <a:buClr>
                <a:srgbClr val="0066A1"/>
              </a:buClr>
              <a:buFont typeface="Lucida Sans Unicode" panose="020B0602030504020204" pitchFamily="34" charset="0"/>
              <a:buChar char="▶"/>
            </a:pPr>
            <a:r>
              <a:rPr lang="en-IN" sz="1400" dirty="0"/>
              <a:t> </a:t>
            </a:r>
            <a:r>
              <a:rPr lang="en-US" sz="1400" dirty="0"/>
              <a:t>Responsive web design provides an optimal experience, easy reading and easy navigation with a minimum of resizing on different devices such as desktops, mobiles and tabs</a:t>
            </a:r>
            <a:endParaRPr lang="en-IN" sz="1400" dirty="0" smtClean="0"/>
          </a:p>
          <a:p>
            <a:pPr marL="285750" indent="-285750" algn="just">
              <a:buClr>
                <a:srgbClr val="0066A1"/>
              </a:buClr>
              <a:buFont typeface="Lucida Sans Unicode" panose="020B0602030504020204" pitchFamily="34" charset="0"/>
              <a:buChar char="▶"/>
            </a:pPr>
            <a:endParaRPr lang="en-IN" sz="1400" dirty="0" smtClean="0"/>
          </a:p>
        </p:txBody>
      </p:sp>
    </p:spTree>
    <p:extLst>
      <p:ext uri="{BB962C8B-B14F-4D97-AF65-F5344CB8AC3E}">
        <p14:creationId xmlns:p14="http://schemas.microsoft.com/office/powerpoint/2010/main" val="2195858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3480</TotalTime>
  <Words>2358</Words>
  <Application>Microsoft Office PowerPoint</Application>
  <PresentationFormat>Widescreen</PresentationFormat>
  <Paragraphs>353</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Lucida Sans Unicode</vt:lpstr>
      <vt:lpstr>Stag Sans Light</vt:lpstr>
      <vt:lpstr>Times New Roman</vt:lpstr>
      <vt:lpstr>Trebuchet MS</vt:lpstr>
      <vt:lpstr>Verdana</vt:lpstr>
      <vt:lpstr>Wingdings</vt:lpstr>
      <vt:lpstr>Atos Syntel</vt:lpstr>
      <vt:lpstr>RWD using Bootstrap</vt:lpstr>
      <vt:lpstr>Version Control and Revision History</vt:lpstr>
      <vt:lpstr>PowerPoint Presentation</vt:lpstr>
      <vt:lpstr>Web Design Techniques</vt:lpstr>
      <vt:lpstr>Difference between AWD and RWD</vt:lpstr>
      <vt:lpstr>Considerations for RWD</vt:lpstr>
      <vt:lpstr>Benefits of RWD</vt:lpstr>
      <vt:lpstr>Limitations of RWD</vt:lpstr>
      <vt:lpstr>What is Responsive Web Design</vt:lpstr>
      <vt:lpstr>What is Responsive Web Design</vt:lpstr>
      <vt:lpstr>Responsive Web Design Core Components</vt:lpstr>
      <vt:lpstr>Architecture of RWD</vt:lpstr>
      <vt:lpstr>Fixed and Fluid Layouts</vt:lpstr>
      <vt:lpstr>Converting fixed to percentage</vt:lpstr>
      <vt:lpstr>Fixed Vs. Fluid Web Page Design</vt:lpstr>
      <vt:lpstr>Measurements for Responsiveness</vt:lpstr>
      <vt:lpstr>CSS3 Flexible Box</vt:lpstr>
      <vt:lpstr>CSS3 Flexible Box contd…</vt:lpstr>
      <vt:lpstr>Browser Prefixes</vt:lpstr>
      <vt:lpstr>Media Queries Breakpoints</vt:lpstr>
      <vt:lpstr>PowerPoint Presentation</vt:lpstr>
      <vt:lpstr>RWD using Bootstrap</vt:lpstr>
      <vt:lpstr>Advantages of Bootstrap</vt:lpstr>
      <vt:lpstr>Bootstrap Files</vt:lpstr>
      <vt:lpstr>Bootstrap Grid System</vt:lpstr>
      <vt:lpstr>Bootstrap Fluid Layout</vt:lpstr>
      <vt:lpstr>Bootstrap Responsive Layout</vt:lpstr>
      <vt:lpstr>Bootstrap Responsive Tables</vt:lpstr>
      <vt:lpstr>Bootstrap List Groups</vt:lpstr>
      <vt:lpstr>Bootstrap Forms</vt:lpstr>
      <vt:lpstr>Bootstrap Input Groups and Button Groups</vt:lpstr>
      <vt:lpstr>Bootstrap Images, Media Objects and Icons</vt:lpstr>
      <vt:lpstr>Bootstrap Navigation and Panels</vt:lpstr>
      <vt:lpstr>Bootstrap Pagination and Breadcrumbs</vt:lpstr>
      <vt:lpstr>Bootstrap Progress Bars and Wells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RANJEET</dc:creator>
  <cp:lastModifiedBy>syntel</cp:lastModifiedBy>
  <cp:revision>129</cp:revision>
  <dcterms:created xsi:type="dcterms:W3CDTF">2017-03-14T17:26:20Z</dcterms:created>
  <dcterms:modified xsi:type="dcterms:W3CDTF">2020-01-10T03:26:56Z</dcterms:modified>
</cp:coreProperties>
</file>