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9" r:id="rId2"/>
    <p:sldMasterId id="2147483685" r:id="rId3"/>
    <p:sldMasterId id="2147483691" r:id="rId4"/>
  </p:sldMasterIdLst>
  <p:sldIdLst>
    <p:sldId id="294" r:id="rId5"/>
    <p:sldId id="263" r:id="rId6"/>
    <p:sldId id="295" r:id="rId7"/>
    <p:sldId id="267" r:id="rId8"/>
    <p:sldId id="296" r:id="rId9"/>
    <p:sldId id="269" r:id="rId10"/>
    <p:sldId id="297" r:id="rId11"/>
    <p:sldId id="271" r:id="rId12"/>
    <p:sldId id="272" r:id="rId13"/>
    <p:sldId id="273" r:id="rId14"/>
    <p:sldId id="274" r:id="rId15"/>
    <p:sldId id="275" r:id="rId16"/>
    <p:sldId id="276" r:id="rId17"/>
    <p:sldId id="277" r:id="rId18"/>
    <p:sldId id="278" r:id="rId19"/>
    <p:sldId id="282" r:id="rId20"/>
    <p:sldId id="280" r:id="rId21"/>
    <p:sldId id="298" r:id="rId22"/>
    <p:sldId id="291" r:id="rId23"/>
    <p:sldId id="292" r:id="rId24"/>
    <p:sldId id="299" r:id="rId25"/>
    <p:sldId id="286" r:id="rId26"/>
    <p:sldId id="284" r:id="rId27"/>
    <p:sldId id="287" r:id="rId28"/>
    <p:sldId id="289"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5" autoAdjust="0"/>
    <p:restoredTop sz="94660"/>
  </p:normalViewPr>
  <p:slideViewPr>
    <p:cSldViewPr>
      <p:cViewPr varScale="1">
        <p:scale>
          <a:sx n="83" d="100"/>
          <a:sy n="83" d="100"/>
        </p:scale>
        <p:origin x="-11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2" y="432"/>
            <a:ext cx="9142857" cy="6857143"/>
          </a:xfrm>
          <a:prstGeom prst="rect">
            <a:avLst/>
          </a:prstGeom>
        </p:spPr>
      </p:pic>
      <p:pic>
        <p:nvPicPr>
          <p:cNvPr id="10" name="Picture 9" descr="SYNT_MASTER_3COLOR [Converted].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74936" y="288372"/>
            <a:ext cx="2131072" cy="676065"/>
          </a:xfrm>
          <a:prstGeom prst="rect">
            <a:avLst/>
          </a:prstGeom>
        </p:spPr>
      </p:pic>
    </p:spTree>
    <p:extLst>
      <p:ext uri="{BB962C8B-B14F-4D97-AF65-F5344CB8AC3E}">
        <p14:creationId xmlns:p14="http://schemas.microsoft.com/office/powerpoint/2010/main" val="3130707610"/>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220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98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63315248"/>
      </p:ext>
    </p:extLst>
  </p:cSld>
  <p:clrMapOvr>
    <a:masterClrMapping/>
  </p:clrMapOvr>
  <p:extLst mod="1">
    <p:ext uri="{DCECCB84-F9BA-43D5-87BE-67443E8EF086}">
      <p15:sldGuideLst xmlns:p15="http://schemas.microsoft.com/office/powerpoint/2012/main" xmlns=""/>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7"/>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690"/>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50"/>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48"/>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1065298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42339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70657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8" y="196383"/>
            <a:ext cx="1830417" cy="1391117"/>
          </a:xfrm>
          <a:prstGeom prst="rect">
            <a:avLst/>
          </a:prstGeom>
        </p:spPr>
      </p:pic>
      <p:sp>
        <p:nvSpPr>
          <p:cNvPr id="7" name="Title 1"/>
          <p:cNvSpPr txBox="1">
            <a:spLocks/>
          </p:cNvSpPr>
          <p:nvPr userDrawn="1"/>
        </p:nvSpPr>
        <p:spPr>
          <a:xfrm>
            <a:off x="5083629"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5"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7314724"/>
      </p:ext>
    </p:extLst>
  </p:cSld>
  <p:clrMapOvr>
    <a:masterClrMapping/>
  </p:clrMapOvr>
  <p:extLst mod="1">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1"/>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684"/>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4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42"/>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2343341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5247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7" name="Rectangle 6"/>
          <p:cNvSpPr/>
          <p:nvPr/>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206582" y="17"/>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p:nvSpPr>
        <p:spPr>
          <a:xfrm>
            <a:off x="5206582" y="5512700"/>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1" name="Rectangle 10"/>
          <p:cNvSpPr/>
          <p:nvPr/>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lvl="0" algn="r"/>
            <a:r>
              <a:rPr lang="en-US" sz="6000" b="1" dirty="0">
                <a:effectLst>
                  <a:outerShdw blurRad="38100" dist="38100" dir="2700000" algn="tl">
                    <a:srgbClr val="000000">
                      <a:alpha val="43137"/>
                    </a:srgbClr>
                  </a:outerShdw>
                </a:effectLst>
              </a:rPr>
              <a:t>Thank You!</a:t>
            </a:r>
          </a:p>
        </p:txBody>
      </p:sp>
      <p:sp>
        <p:nvSpPr>
          <p:cNvPr id="12" name="Rectangle 11"/>
          <p:cNvSpPr/>
          <p:nvPr/>
        </p:nvSpPr>
        <p:spPr>
          <a:xfrm>
            <a:off x="-19050" y="1352560"/>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3" name="Rectangle 12"/>
          <p:cNvSpPr/>
          <p:nvPr/>
        </p:nvSpPr>
        <p:spPr>
          <a:xfrm>
            <a:off x="-19050" y="5367558"/>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grpSp>
        <p:nvGrpSpPr>
          <p:cNvPr id="16" name="Group 15"/>
          <p:cNvGrpSpPr/>
          <p:nvPr/>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
        <p:nvSpPr>
          <p:cNvPr id="14" name="Rectangle 13"/>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Template1_Out.jpg"/>
          <p:cNvPicPr>
            <a:picLocks noChangeAspect="1"/>
          </p:cNvPicPr>
          <p:nvPr userDrawn="1"/>
        </p:nvPicPr>
        <p:blipFill rotWithShape="1">
          <a:blip r:embed="rId4">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19" name="Rectangle 18"/>
          <p:cNvSpPr/>
          <p:nvPr userDrawn="1"/>
        </p:nvSpPr>
        <p:spPr>
          <a:xfrm>
            <a:off x="5206582" y="23"/>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userDrawn="1"/>
        </p:nvSpPr>
        <p:spPr>
          <a:xfrm>
            <a:off x="5206582" y="5512706"/>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solidFill>
                  <a:prstClr val="white"/>
                </a:solidFill>
                <a:effectLst>
                  <a:outerShdw blurRad="38100" dist="38100" dir="2700000" algn="tl">
                    <a:srgbClr val="000000">
                      <a:alpha val="43137"/>
                    </a:srgbClr>
                  </a:outerShdw>
                </a:effectLst>
              </a:rPr>
              <a:t>Thank You!</a:t>
            </a:r>
          </a:p>
        </p:txBody>
      </p:sp>
      <p:sp>
        <p:nvSpPr>
          <p:cNvPr id="22" name="Rectangle 21"/>
          <p:cNvSpPr/>
          <p:nvPr userDrawn="1"/>
        </p:nvSpPr>
        <p:spPr>
          <a:xfrm>
            <a:off x="-19050" y="1352566"/>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19050" y="536756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4170067" y="4125759"/>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userDrawn="1"/>
        </p:nvSpPr>
        <p:spPr>
          <a:xfrm>
            <a:off x="4170067" y="1352551"/>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72610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7451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74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23"/>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5206582" y="5512706"/>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66"/>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19050" y="536756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4170067" y="4125759"/>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4170067" y="1352551"/>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273271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02301555"/>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13"/>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696"/>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5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5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341546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7227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image" Target="../media/image4.png"/><Relationship Id="rId4" Type="http://schemas.openxmlformats.org/officeDocument/2006/relationships/slideLayout" Target="../slideLayouts/slideLayout10.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10"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image" Target="../media/image1.jpe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10" Type="http://schemas.openxmlformats.org/officeDocument/2006/relationships/image" Target="../media/image4.png"/><Relationship Id="rId4" Type="http://schemas.openxmlformats.org/officeDocument/2006/relationships/slideLayout" Target="../slideLayouts/slideLayout20.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10885" y="-3785"/>
            <a:ext cx="9168832" cy="6858000"/>
            <a:chOff x="-14514" y="-3785"/>
            <a:chExt cx="12225109" cy="6858000"/>
          </a:xfrm>
        </p:grpSpPr>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8">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b="41183"/>
          <a:stretch/>
        </p:blipFill>
        <p:spPr>
          <a:xfrm>
            <a:off x="7381402" y="6429706"/>
            <a:ext cx="1520863" cy="324679"/>
          </a:xfrm>
          <a:prstGeom prst="rect">
            <a:avLst/>
          </a:prstGeom>
        </p:spPr>
      </p:pic>
      <p:pic>
        <p:nvPicPr>
          <p:cNvPr id="12" name="Picture 11" descr="FF_trans.png"/>
          <p:cNvPicPr>
            <a:picLocks noChangeAspect="1"/>
          </p:cNvPicPr>
          <p:nvPr/>
        </p:nvPicPr>
        <p:blipFill>
          <a:blip r:embed="rId10"/>
          <a:stretch>
            <a:fillRect/>
          </a:stretch>
        </p:blipFill>
        <p:spPr>
          <a:xfrm>
            <a:off x="242896" y="395305"/>
            <a:ext cx="203221" cy="447675"/>
          </a:xfrm>
          <a:prstGeom prst="rect">
            <a:avLst/>
          </a:prstGeom>
        </p:spPr>
      </p:pic>
      <p:sp>
        <p:nvSpPr>
          <p:cNvPr id="2" name="Title Placeholder 1"/>
          <p:cNvSpPr>
            <a:spLocks noGrp="1"/>
          </p:cNvSpPr>
          <p:nvPr>
            <p:ph type="title"/>
          </p:nvPr>
        </p:nvSpPr>
        <p:spPr>
          <a:xfrm>
            <a:off x="549735"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p:nvSpPr>
        <p:spPr>
          <a:xfrm>
            <a:off x="4294321" y="6659566"/>
            <a:ext cx="904094" cy="123111"/>
          </a:xfrm>
          <a:prstGeom prst="rect">
            <a:avLst/>
          </a:prstGeom>
          <a:noFill/>
        </p:spPr>
        <p:txBody>
          <a:bodyPr wrap="none" lIns="0" tIns="0" rIns="0" bIns="0" rtlCol="0">
            <a:spAutoFit/>
          </a:bodyPr>
          <a:lstStyle/>
          <a:p>
            <a:r>
              <a:rPr lang="en-US" sz="800" dirty="0">
                <a:solidFill>
                  <a:schemeClr val="bg1"/>
                </a:solidFill>
              </a:rPr>
              <a:t>© 2017, Syntel, Inc.</a:t>
            </a:r>
          </a:p>
        </p:txBody>
      </p:sp>
      <p:sp>
        <p:nvSpPr>
          <p:cNvPr id="18" name="TextBox 17"/>
          <p:cNvSpPr txBox="1">
            <a:spLocks/>
          </p:cNvSpPr>
          <p:nvPr/>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7411" y="6411899"/>
            <a:ext cx="554561" cy="421466"/>
          </a:xfrm>
          <a:prstGeom prst="rect">
            <a:avLst/>
          </a:prstGeom>
        </p:spPr>
      </p:pic>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63" r:id="rId6"/>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00" y="6429702"/>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94" y="395301"/>
            <a:ext cx="203221" cy="447675"/>
          </a:xfrm>
          <a:prstGeom prst="rect">
            <a:avLst/>
          </a:prstGeom>
        </p:spPr>
      </p:pic>
      <p:sp>
        <p:nvSpPr>
          <p:cNvPr id="2" name="Title Placeholder 1"/>
          <p:cNvSpPr>
            <a:spLocks noGrp="1"/>
          </p:cNvSpPr>
          <p:nvPr>
            <p:ph type="title"/>
          </p:nvPr>
        </p:nvSpPr>
        <p:spPr>
          <a:xfrm>
            <a:off x="549733"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62"/>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09" y="6411899"/>
            <a:ext cx="554561" cy="421466"/>
          </a:xfrm>
          <a:prstGeom prst="rect">
            <a:avLst/>
          </a:prstGeom>
        </p:spPr>
      </p:pic>
    </p:spTree>
    <p:extLst>
      <p:ext uri="{BB962C8B-B14F-4D97-AF65-F5344CB8AC3E}">
        <p14:creationId xmlns:p14="http://schemas.microsoft.com/office/powerpoint/2010/main" val="35977993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7" y="6429696"/>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91" y="395295"/>
            <a:ext cx="203221" cy="447675"/>
          </a:xfrm>
          <a:prstGeom prst="rect">
            <a:avLst/>
          </a:prstGeom>
        </p:spPr>
      </p:pic>
      <p:sp>
        <p:nvSpPr>
          <p:cNvPr id="2" name="Title Placeholder 1"/>
          <p:cNvSpPr>
            <a:spLocks noGrp="1"/>
          </p:cNvSpPr>
          <p:nvPr>
            <p:ph type="title"/>
          </p:nvPr>
        </p:nvSpPr>
        <p:spPr>
          <a:xfrm>
            <a:off x="549730"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6"/>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06" y="6411899"/>
            <a:ext cx="554561" cy="421466"/>
          </a:xfrm>
          <a:prstGeom prst="rect">
            <a:avLst/>
          </a:prstGeom>
        </p:spPr>
      </p:pic>
    </p:spTree>
    <p:extLst>
      <p:ext uri="{BB962C8B-B14F-4D97-AF65-F5344CB8AC3E}">
        <p14:creationId xmlns:p14="http://schemas.microsoft.com/office/powerpoint/2010/main" val="24056022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0"/>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03" y="6411899"/>
            <a:ext cx="554561" cy="421466"/>
          </a:xfrm>
          <a:prstGeom prst="rect">
            <a:avLst/>
          </a:prstGeom>
        </p:spPr>
      </p:pic>
    </p:spTree>
    <p:extLst>
      <p:ext uri="{BB962C8B-B14F-4D97-AF65-F5344CB8AC3E}">
        <p14:creationId xmlns:p14="http://schemas.microsoft.com/office/powerpoint/2010/main" val="118481404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5</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2514606"/>
            <a:ext cx="14573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84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url</a:t>
            </a:r>
            <a:endParaRPr lang="en-US" dirty="0"/>
          </a:p>
        </p:txBody>
      </p:sp>
      <p:sp>
        <p:nvSpPr>
          <p:cNvPr id="3" name="TextBox 2"/>
          <p:cNvSpPr txBox="1"/>
          <p:nvPr/>
        </p:nvSpPr>
        <p:spPr>
          <a:xfrm>
            <a:off x="838200" y="1447800"/>
            <a:ext cx="7467600" cy="1754326"/>
          </a:xfrm>
          <a:prstGeom prst="rect">
            <a:avLst/>
          </a:prstGeom>
          <a:noFill/>
        </p:spPr>
        <p:txBody>
          <a:bodyPr wrap="square" rtlCol="0">
            <a:spAutoFit/>
          </a:bodyPr>
          <a:lstStyle/>
          <a:p>
            <a:r>
              <a:rPr lang="en-US" dirty="0" smtClean="0"/>
              <a:t>The input type </a:t>
            </a:r>
            <a:r>
              <a:rPr lang="en-US" b="1" dirty="0" smtClean="0"/>
              <a:t>url</a:t>
            </a:r>
            <a:r>
              <a:rPr lang="en-US" dirty="0" smtClean="0"/>
              <a:t> is used for input fields that should contain a URL address. The value of the url field is automatically validated when the form is submitted.</a:t>
            </a:r>
            <a:br>
              <a:rPr lang="en-US" dirty="0" smtClean="0"/>
            </a:br>
            <a:r>
              <a:rPr lang="en-US" dirty="0" smtClean="0"/>
              <a:t/>
            </a:r>
            <a:br>
              <a:rPr lang="en-US" dirty="0" smtClean="0"/>
            </a:br>
            <a:r>
              <a:rPr lang="en-US" dirty="0" smtClean="0"/>
              <a:t>&lt;input type="url" name="</a:t>
            </a:r>
            <a:r>
              <a:rPr lang="en-US" dirty="0" err="1" smtClean="0"/>
              <a:t>mainpage</a:t>
            </a:r>
            <a:r>
              <a:rPr lang="en-US" dirty="0" smtClean="0"/>
              <a:t>" /&gt;</a:t>
            </a:r>
            <a:endParaRPr lang="en-US" altLang="en-US" dirty="0" smtClean="0"/>
          </a:p>
          <a:p>
            <a:endParaRPr 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62401"/>
            <a:ext cx="3505788" cy="137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902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email</a:t>
            </a:r>
          </a:p>
        </p:txBody>
      </p:sp>
      <p:sp>
        <p:nvSpPr>
          <p:cNvPr id="3" name="TextBox 2"/>
          <p:cNvSpPr txBox="1"/>
          <p:nvPr/>
        </p:nvSpPr>
        <p:spPr>
          <a:xfrm>
            <a:off x="838200" y="1447800"/>
            <a:ext cx="7467600" cy="1477328"/>
          </a:xfrm>
          <a:prstGeom prst="rect">
            <a:avLst/>
          </a:prstGeom>
          <a:noFill/>
        </p:spPr>
        <p:txBody>
          <a:bodyPr wrap="square" rtlCol="0">
            <a:spAutoFit/>
          </a:bodyPr>
          <a:lstStyle/>
          <a:p>
            <a:r>
              <a:rPr lang="en-US" dirty="0" smtClean="0"/>
              <a:t>The </a:t>
            </a:r>
            <a:r>
              <a:rPr lang="en-US" b="1" dirty="0" smtClean="0"/>
              <a:t>email</a:t>
            </a:r>
            <a:r>
              <a:rPr lang="en-US" dirty="0" smtClean="0"/>
              <a:t> type is used for input fields that should contain an e-mail address and automatically validated when submitted.</a:t>
            </a:r>
            <a:br>
              <a:rPr lang="en-US" dirty="0" smtClean="0"/>
            </a:br>
            <a:r>
              <a:rPr lang="en-US" dirty="0" smtClean="0"/>
              <a:t/>
            </a:r>
            <a:br>
              <a:rPr lang="en-US" dirty="0" smtClean="0"/>
            </a:br>
            <a:r>
              <a:rPr lang="en-US" dirty="0" smtClean="0"/>
              <a:t>&lt;input type="email" name="</a:t>
            </a:r>
            <a:r>
              <a:rPr lang="en-US" dirty="0" err="1" smtClean="0"/>
              <a:t>emailid</a:t>
            </a:r>
            <a:r>
              <a:rPr lang="en-US" dirty="0" smtClean="0"/>
              <a:t>" /&gt;</a:t>
            </a:r>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962416"/>
            <a:ext cx="2737738"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353" y="3895237"/>
            <a:ext cx="884236" cy="4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140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err="1" smtClean="0"/>
              <a:t>tel</a:t>
            </a:r>
            <a:r>
              <a:rPr lang="en-US" altLang="en-US" dirty="0"/>
              <a:t/>
            </a:r>
            <a:br>
              <a:rPr lang="en-US" altLang="en-US" dirty="0"/>
            </a:br>
            <a:endParaRPr lang="en-US" dirty="0"/>
          </a:p>
        </p:txBody>
      </p:sp>
      <p:sp>
        <p:nvSpPr>
          <p:cNvPr id="3" name="TextBox 2"/>
          <p:cNvSpPr txBox="1"/>
          <p:nvPr/>
        </p:nvSpPr>
        <p:spPr>
          <a:xfrm>
            <a:off x="838200" y="1447800"/>
            <a:ext cx="7467600" cy="1200329"/>
          </a:xfrm>
          <a:prstGeom prst="rect">
            <a:avLst/>
          </a:prstGeom>
          <a:noFill/>
        </p:spPr>
        <p:txBody>
          <a:bodyPr wrap="square" rtlCol="0">
            <a:spAutoFit/>
          </a:bodyPr>
          <a:lstStyle/>
          <a:p>
            <a:r>
              <a:rPr lang="en-US" dirty="0" smtClean="0"/>
              <a:t>Defines a field for entering a telephone number and automatically validates when the form is submitted.</a:t>
            </a:r>
            <a:br>
              <a:rPr lang="en-US" dirty="0" smtClean="0"/>
            </a:br>
            <a:r>
              <a:rPr lang="en-US" dirty="0" smtClean="0"/>
              <a:t/>
            </a:r>
            <a:br>
              <a:rPr lang="en-US" dirty="0" smtClean="0"/>
            </a:br>
            <a:r>
              <a:rPr lang="en-US" dirty="0" smtClean="0"/>
              <a:t>&lt;input type="</a:t>
            </a:r>
            <a:r>
              <a:rPr lang="en-US" dirty="0" err="1" smtClean="0"/>
              <a:t>tel</a:t>
            </a:r>
            <a:r>
              <a:rPr lang="en-US" dirty="0" smtClean="0"/>
              <a:t>" name="</a:t>
            </a:r>
            <a:r>
              <a:rPr lang="en-US" dirty="0" err="1" smtClean="0"/>
              <a:t>usrtel</a:t>
            </a:r>
            <a:r>
              <a:rPr lang="en-US" dirty="0" smtClean="0"/>
              <a:t>" /&gt;</a:t>
            </a:r>
            <a:endParaRPr lang="en-US" dirty="0"/>
          </a:p>
        </p:txBody>
      </p:sp>
      <p:pic>
        <p:nvPicPr>
          <p:cNvPr id="5" name="Picture 2" descr="C:\Users\JS5010571\Pictures\1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971804"/>
            <a:ext cx="3352800" cy="23097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encrypted-tbn1.gstatic.com/images?q=tbn:ANd9GcQ2647DH5DatuIYQaTtmjrOFCeho342P4sZxvHTysl8jtgULnQ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7" y="4724416"/>
            <a:ext cx="1304925" cy="1304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57400" y="5715000"/>
            <a:ext cx="6553200" cy="369332"/>
          </a:xfrm>
          <a:prstGeom prst="rect">
            <a:avLst/>
          </a:prstGeom>
          <a:noFill/>
        </p:spPr>
        <p:txBody>
          <a:bodyPr wrap="square" rtlCol="0">
            <a:spAutoFit/>
          </a:bodyPr>
          <a:lstStyle/>
          <a:p>
            <a:r>
              <a:rPr lang="en-US" dirty="0" smtClean="0"/>
              <a:t>Note: The </a:t>
            </a:r>
            <a:r>
              <a:rPr lang="en-US" b="1" dirty="0" err="1" smtClean="0"/>
              <a:t>tel</a:t>
            </a:r>
            <a:r>
              <a:rPr lang="en-US" dirty="0" smtClean="0"/>
              <a:t> type is currently supported only in </a:t>
            </a:r>
            <a:r>
              <a:rPr lang="en-US" b="1" dirty="0" smtClean="0"/>
              <a:t>Safari 8.</a:t>
            </a:r>
            <a:endParaRPr lang="en-US" dirty="0"/>
          </a:p>
        </p:txBody>
      </p:sp>
    </p:spTree>
    <p:extLst>
      <p:ext uri="{BB962C8B-B14F-4D97-AF65-F5344CB8AC3E}">
        <p14:creationId xmlns:p14="http://schemas.microsoft.com/office/powerpoint/2010/main" val="3780140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number</a:t>
            </a:r>
            <a:r>
              <a:rPr lang="en-US" altLang="en-US" dirty="0"/>
              <a:t/>
            </a:r>
            <a:br>
              <a:rPr lang="en-US" altLang="en-US" dirty="0"/>
            </a:br>
            <a:endParaRPr lang="en-US" dirty="0"/>
          </a:p>
        </p:txBody>
      </p:sp>
      <p:sp>
        <p:nvSpPr>
          <p:cNvPr id="3" name="TextBox 2"/>
          <p:cNvSpPr txBox="1"/>
          <p:nvPr/>
        </p:nvSpPr>
        <p:spPr>
          <a:xfrm>
            <a:off x="838200" y="1447800"/>
            <a:ext cx="7467600" cy="1754326"/>
          </a:xfrm>
          <a:prstGeom prst="rect">
            <a:avLst/>
          </a:prstGeom>
          <a:noFill/>
        </p:spPr>
        <p:txBody>
          <a:bodyPr wrap="square" rtlCol="0">
            <a:spAutoFit/>
          </a:bodyPr>
          <a:lstStyle/>
          <a:p>
            <a:r>
              <a:rPr lang="en-US" dirty="0" smtClean="0"/>
              <a:t>The </a:t>
            </a:r>
            <a:r>
              <a:rPr lang="en-US" b="1" dirty="0" smtClean="0"/>
              <a:t>number</a:t>
            </a:r>
            <a:r>
              <a:rPr lang="en-US" dirty="0" smtClean="0"/>
              <a:t> type is used for input fields that should contain a numeric value. You can also set restrictions on what numbers are accepted.</a:t>
            </a:r>
            <a:br>
              <a:rPr lang="en-US" dirty="0" smtClean="0"/>
            </a:br>
            <a:r>
              <a:rPr lang="en-US" dirty="0" smtClean="0"/>
              <a:t/>
            </a:r>
            <a:br>
              <a:rPr lang="en-US" dirty="0" smtClean="0"/>
            </a:br>
            <a:r>
              <a:rPr lang="en-US" dirty="0" smtClean="0"/>
              <a:t>&lt;input type="number" name="quantity" min="1" max=“2" /&gt;</a:t>
            </a:r>
          </a:p>
          <a:p>
            <a:endParaRPr lang="en-US" dirty="0" smtClean="0"/>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57550"/>
            <a:ext cx="14097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0140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altLang="en-US" dirty="0" smtClean="0"/>
              <a:t>color</a:t>
            </a: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8"/>
            <a:ext cx="7467600" cy="1908215"/>
          </a:xfrm>
          <a:prstGeom prst="rect">
            <a:avLst/>
          </a:prstGeom>
          <a:noFill/>
        </p:spPr>
        <p:txBody>
          <a:bodyPr wrap="square" rtlCol="0">
            <a:spAutoFit/>
          </a:bodyPr>
          <a:lstStyle/>
          <a:p>
            <a:r>
              <a:rPr lang="en-US" sz="2000" dirty="0" smtClean="0"/>
              <a:t>The </a:t>
            </a:r>
            <a:r>
              <a:rPr lang="en-US" sz="2000" b="1" dirty="0" smtClean="0"/>
              <a:t>&lt;input type="color"&gt;</a:t>
            </a:r>
            <a:r>
              <a:rPr lang="en-US" sz="2000" dirty="0" smtClean="0"/>
              <a:t> is used for input fields that should contain a color.</a:t>
            </a:r>
          </a:p>
          <a:p>
            <a:r>
              <a:rPr lang="en-US" sz="2000" dirty="0" smtClean="0"/>
              <a:t>Depending on browser support, a color picker can show up in the input field.</a:t>
            </a:r>
          </a:p>
          <a:p>
            <a:pPr lvl="2"/>
            <a:endParaRPr lang="en-US" altLang="en-US" sz="2000" dirty="0" smtClean="0"/>
          </a:p>
          <a:p>
            <a:endParaRPr lang="en-US" dirty="0"/>
          </a:p>
        </p:txBody>
      </p:sp>
      <p:pic>
        <p:nvPicPr>
          <p:cNvPr id="7" name="Picture 6" descr="col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048003"/>
            <a:ext cx="33274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7828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altLang="en-US" dirty="0" smtClean="0"/>
              <a:t>date</a:t>
            </a: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0"/>
            <a:ext cx="7467600" cy="1600438"/>
          </a:xfrm>
          <a:prstGeom prst="rect">
            <a:avLst/>
          </a:prstGeom>
          <a:noFill/>
        </p:spPr>
        <p:txBody>
          <a:bodyPr wrap="square" rtlCol="0">
            <a:spAutoFit/>
          </a:bodyPr>
          <a:lstStyle/>
          <a:p>
            <a:pPr lvl="3"/>
            <a:endParaRPr lang="en-US" altLang="en-US" b="1" dirty="0" smtClean="0"/>
          </a:p>
          <a:p>
            <a:r>
              <a:rPr lang="en-US" sz="2000" dirty="0" smtClean="0"/>
              <a:t>The </a:t>
            </a:r>
            <a:r>
              <a:rPr lang="en-US" sz="2000" b="1" dirty="0" smtClean="0"/>
              <a:t>&lt;input type="date"&gt;</a:t>
            </a:r>
            <a:r>
              <a:rPr lang="en-US" sz="2000" dirty="0" smtClean="0"/>
              <a:t> is used for input fields that should contain a date.</a:t>
            </a:r>
          </a:p>
          <a:p>
            <a:r>
              <a:rPr lang="en-US" sz="2000" dirty="0" smtClean="0"/>
              <a:t>Depending on browser support, a date picker can show up in the input field.</a:t>
            </a:r>
            <a:endParaRPr lang="en-US" sz="2000" dirty="0"/>
          </a:p>
        </p:txBody>
      </p:sp>
      <p:pic>
        <p:nvPicPr>
          <p:cNvPr id="7" name="Picture 7" descr="date.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657600"/>
            <a:ext cx="2903538"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782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smtClean="0"/>
              <a:t>search</a:t>
            </a:r>
            <a:r>
              <a:rPr lang="en-US" altLang="en-US" dirty="0"/>
              <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8"/>
            <a:ext cx="7467600" cy="2523768"/>
          </a:xfrm>
          <a:prstGeom prst="rect">
            <a:avLst/>
          </a:prstGeom>
          <a:noFill/>
        </p:spPr>
        <p:txBody>
          <a:bodyPr wrap="square" rtlCol="0">
            <a:spAutoFit/>
          </a:bodyPr>
          <a:lstStyle/>
          <a:p>
            <a:pPr indent="-285750"/>
            <a:r>
              <a:rPr lang="en-US" sz="2000" dirty="0" smtClean="0"/>
              <a:t>The </a:t>
            </a:r>
            <a:r>
              <a:rPr lang="en-US" sz="2000" b="1" dirty="0" smtClean="0"/>
              <a:t>&lt;input type="search"&gt;</a:t>
            </a:r>
            <a:r>
              <a:rPr lang="en-US" sz="2000" dirty="0" smtClean="0"/>
              <a:t> is used for search fields (a search field behaves like a regular text field).</a:t>
            </a:r>
          </a:p>
          <a:p>
            <a:pPr indent="-285750"/>
            <a:endParaRPr lang="en-US" sz="2000" dirty="0" smtClean="0"/>
          </a:p>
          <a:p>
            <a:pPr indent="-285750"/>
            <a:r>
              <a:rPr lang="en-US" sz="2000" dirty="0" smtClean="0"/>
              <a:t>There is a blue "cross" sign appears in the textbox when you input something in the search box, when you click on the "cross", your input string will be clear and you can start to type a new string.</a:t>
            </a:r>
          </a:p>
          <a:p>
            <a:pPr lvl="3"/>
            <a:endParaRPr lang="en-US" altLang="en-US" b="1"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2" y="4028409"/>
            <a:ext cx="4759569"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6041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altLang="en-US" dirty="0" err="1" smtClean="0"/>
              <a:t>datalist</a:t>
            </a:r>
            <a:r>
              <a:rPr lang="en-US" altLang="en-US" dirty="0"/>
              <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914400" y="1066809"/>
            <a:ext cx="7391400" cy="4062651"/>
          </a:xfrm>
          <a:prstGeom prst="rect">
            <a:avLst/>
          </a:prstGeom>
          <a:noFill/>
        </p:spPr>
        <p:txBody>
          <a:bodyPr wrap="square" rtlCol="0">
            <a:spAutoFit/>
          </a:bodyPr>
          <a:lstStyle/>
          <a:p>
            <a:r>
              <a:rPr lang="en-US" altLang="en-US" sz="2000" dirty="0" smtClean="0"/>
              <a:t>Allows to present the user with a range of options to use in a text input box, as well as being able to type in their own.</a:t>
            </a:r>
          </a:p>
          <a:p>
            <a:r>
              <a:rPr lang="en-US" altLang="en-US" sz="2000" dirty="0" smtClean="0"/>
              <a:t>Simply use the list attribute to connect an ordinary input to a list of options.</a:t>
            </a:r>
          </a:p>
          <a:p>
            <a:endParaRPr lang="en-US" altLang="en-US" sz="2000" dirty="0" smtClean="0"/>
          </a:p>
          <a:p>
            <a:pPr marL="514350" lvl="1" indent="0">
              <a:buNone/>
            </a:pPr>
            <a:r>
              <a:rPr lang="en-US" sz="2000" dirty="0" smtClean="0"/>
              <a:t>&lt;input type="text" name="</a:t>
            </a:r>
            <a:r>
              <a:rPr lang="en-US" sz="2000" dirty="0" err="1" smtClean="0"/>
              <a:t>srch</a:t>
            </a:r>
            <a:r>
              <a:rPr lang="en-US" sz="2000" dirty="0" smtClean="0"/>
              <a:t>" list="datalist1"/&gt;</a:t>
            </a:r>
            <a:br>
              <a:rPr lang="en-US" sz="2000" dirty="0" smtClean="0"/>
            </a:br>
            <a:r>
              <a:rPr lang="en-US" sz="2000" b="1" dirty="0" smtClean="0"/>
              <a:t>&lt;</a:t>
            </a:r>
            <a:r>
              <a:rPr lang="en-US" sz="2000" b="1" dirty="0" err="1" smtClean="0"/>
              <a:t>datalist</a:t>
            </a:r>
            <a:r>
              <a:rPr lang="en-US" sz="2000" b="1" dirty="0" smtClean="0"/>
              <a:t> id="datalist1"&gt;</a:t>
            </a:r>
            <a:br>
              <a:rPr lang="en-US" sz="2000" b="1" dirty="0" smtClean="0"/>
            </a:br>
            <a:r>
              <a:rPr lang="en-US" sz="2000" b="1" dirty="0" smtClean="0"/>
              <a:t>&lt;option value="India"&gt;</a:t>
            </a:r>
            <a:br>
              <a:rPr lang="en-US" sz="2000" b="1" dirty="0" smtClean="0"/>
            </a:br>
            <a:r>
              <a:rPr lang="en-US" sz="2000" b="1" dirty="0" smtClean="0"/>
              <a:t>&lt;option value="Indonesia"&gt;</a:t>
            </a:r>
            <a:br>
              <a:rPr lang="en-US" sz="2000" b="1" dirty="0" smtClean="0"/>
            </a:br>
            <a:r>
              <a:rPr lang="en-US" sz="2000" b="1" dirty="0" smtClean="0"/>
              <a:t>&lt;option value="Russia"&gt;</a:t>
            </a:r>
            <a:br>
              <a:rPr lang="en-US" sz="2000" b="1" dirty="0" smtClean="0"/>
            </a:br>
            <a:r>
              <a:rPr lang="en-US" sz="2000" b="1" dirty="0" smtClean="0"/>
              <a:t>&lt;/</a:t>
            </a:r>
            <a:r>
              <a:rPr lang="en-US" sz="2000" b="1" dirty="0" err="1" smtClean="0"/>
              <a:t>datalist</a:t>
            </a:r>
            <a:r>
              <a:rPr lang="en-US" sz="2000" b="1" dirty="0" smtClean="0"/>
              <a:t>&gt;</a:t>
            </a:r>
          </a:p>
          <a:p>
            <a:pPr lvl="2"/>
            <a:endParaRPr lang="en-US" altLang="en-US" sz="2000" dirty="0" smtClean="0"/>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2" y="4648200"/>
            <a:ext cx="3223659"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962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5</a:t>
            </a:r>
            <a:endParaRPr lang="en-US" dirty="0"/>
          </a:p>
        </p:txBody>
      </p:sp>
      <p:sp>
        <p:nvSpPr>
          <p:cNvPr id="3" name="Subtitle 2"/>
          <p:cNvSpPr>
            <a:spLocks noGrp="1"/>
          </p:cNvSpPr>
          <p:nvPr>
            <p:ph type="subTitle" idx="1"/>
          </p:nvPr>
        </p:nvSpPr>
        <p:spPr/>
        <p:txBody>
          <a:bodyPr/>
          <a:lstStyle/>
          <a:p>
            <a:r>
              <a:rPr lang="en-US" dirty="0" smtClean="0"/>
              <a:t>Audio &amp; Video Support</a:t>
            </a:r>
            <a:endParaRPr lang="en-US" dirty="0"/>
          </a:p>
        </p:txBody>
      </p:sp>
    </p:spTree>
    <p:extLst>
      <p:ext uri="{BB962C8B-B14F-4D97-AF65-F5344CB8AC3E}">
        <p14:creationId xmlns:p14="http://schemas.microsoft.com/office/powerpoint/2010/main" val="266288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Audio </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16"/>
            <a:ext cx="7467600" cy="2215991"/>
          </a:xfrm>
          <a:prstGeom prst="rect">
            <a:avLst/>
          </a:prstGeom>
          <a:noFill/>
        </p:spPr>
        <p:txBody>
          <a:bodyPr wrap="square" rtlCol="0">
            <a:spAutoFit/>
          </a:bodyPr>
          <a:lstStyle/>
          <a:p>
            <a:pPr lvl="1">
              <a:buFont typeface="Arial" panose="020B0604020202020204" pitchFamily="34" charset="0"/>
              <a:buChar char="•"/>
              <a:defRPr/>
            </a:pPr>
            <a:r>
              <a:rPr lang="en-US" sz="2000" dirty="0"/>
              <a:t>HTML5 provides a standard for playing audio files.</a:t>
            </a:r>
          </a:p>
          <a:p>
            <a:pPr lvl="1">
              <a:buFont typeface="Arial" panose="020B0604020202020204" pitchFamily="34" charset="0"/>
              <a:buChar char="•"/>
              <a:defRPr/>
            </a:pPr>
            <a:r>
              <a:rPr lang="en-US" sz="2000" dirty="0"/>
              <a:t>To play an audio file in HTML, use the </a:t>
            </a:r>
            <a:r>
              <a:rPr lang="en-US" sz="2000" b="1" dirty="0"/>
              <a:t>&lt;audio&gt;</a:t>
            </a:r>
            <a:r>
              <a:rPr lang="en-US" sz="2000" dirty="0"/>
              <a:t> element.</a:t>
            </a:r>
          </a:p>
          <a:p>
            <a:pPr lvl="1">
              <a:buFont typeface="Arial" panose="020B0604020202020204" pitchFamily="34" charset="0"/>
              <a:buChar char="•"/>
            </a:pPr>
            <a:r>
              <a:rPr lang="en-US" sz="2000" dirty="0"/>
              <a:t>The </a:t>
            </a:r>
            <a:r>
              <a:rPr lang="en-US" sz="2000" b="1" dirty="0"/>
              <a:t>controls</a:t>
            </a:r>
            <a:r>
              <a:rPr lang="en-US" sz="2000" dirty="0"/>
              <a:t> attribute adds audio controls, like play, pause, and volume.</a:t>
            </a:r>
          </a:p>
          <a:p>
            <a:pPr lvl="1">
              <a:buFont typeface="Arial" panose="020B0604020202020204" pitchFamily="34" charset="0"/>
              <a:buChar char="•"/>
            </a:pPr>
            <a:r>
              <a:rPr lang="en-US" sz="2000" dirty="0"/>
              <a:t>Text between the &lt;audio&gt; and &lt;/audio&gt; tags will display in browsers that do not support the &lt;audio&gt; element.</a:t>
            </a:r>
          </a:p>
          <a:p>
            <a:pPr lvl="3"/>
            <a:endParaRPr lang="en-US" altLang="en-US" b="1" dirty="0">
              <a:solidFill>
                <a:prstClr val="black"/>
              </a:solidFill>
            </a:endParaRPr>
          </a:p>
        </p:txBody>
      </p:sp>
      <p:sp>
        <p:nvSpPr>
          <p:cNvPr id="2" name="TextBox 1"/>
          <p:cNvSpPr txBox="1"/>
          <p:nvPr/>
        </p:nvSpPr>
        <p:spPr>
          <a:xfrm>
            <a:off x="1714500" y="3736181"/>
            <a:ext cx="4724400" cy="369332"/>
          </a:xfrm>
          <a:prstGeom prst="rect">
            <a:avLst/>
          </a:prstGeom>
          <a:noFill/>
        </p:spPr>
        <p:txBody>
          <a:bodyPr wrap="square" rtlCol="0">
            <a:spAutoFit/>
          </a:bodyPr>
          <a:lstStyle/>
          <a:p>
            <a:endParaRPr lang="en-US" dirty="0">
              <a:solidFill>
                <a:prstClr val="black"/>
              </a:solidFill>
            </a:endParaRPr>
          </a:p>
        </p:txBody>
      </p:sp>
      <p:sp>
        <p:nvSpPr>
          <p:cNvPr id="5" name="Rectangle 4"/>
          <p:cNvSpPr/>
          <p:nvPr/>
        </p:nvSpPr>
        <p:spPr>
          <a:xfrm>
            <a:off x="1543050" y="4038600"/>
            <a:ext cx="5105400" cy="1219200"/>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 name="TextBox 3"/>
          <p:cNvSpPr txBox="1"/>
          <p:nvPr/>
        </p:nvSpPr>
        <p:spPr>
          <a:xfrm>
            <a:off x="1543050" y="4057479"/>
            <a:ext cx="5410200" cy="1200329"/>
          </a:xfrm>
          <a:prstGeom prst="rect">
            <a:avLst/>
          </a:prstGeom>
          <a:noFill/>
        </p:spPr>
        <p:txBody>
          <a:bodyPr wrap="square" rtlCol="0">
            <a:spAutoFit/>
          </a:bodyPr>
          <a:lstStyle/>
          <a:p>
            <a:pPr>
              <a:defRPr/>
            </a:pPr>
            <a:r>
              <a:rPr lang="en-US" dirty="0" smtClean="0"/>
              <a:t>&lt;audio controls&gt;</a:t>
            </a:r>
          </a:p>
          <a:p>
            <a:pPr>
              <a:defRPr/>
            </a:pPr>
            <a:r>
              <a:rPr lang="en-US" dirty="0" smtClean="0"/>
              <a:t>&lt;source </a:t>
            </a:r>
            <a:r>
              <a:rPr lang="en-US" dirty="0" err="1" smtClean="0"/>
              <a:t>src</a:t>
            </a:r>
            <a:r>
              <a:rPr lang="en-US" dirty="0" smtClean="0"/>
              <a:t>=“im.mp3" type="audio/mpeg"&gt; &lt;/audio&gt;</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5486400"/>
            <a:ext cx="5274298" cy="69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Users\JS5010571\Desktop\HTML 5 Images\untitled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038" y="3886215"/>
            <a:ext cx="1606562" cy="180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75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2" name="TextBox 1"/>
          <p:cNvSpPr txBox="1"/>
          <p:nvPr/>
        </p:nvSpPr>
        <p:spPr>
          <a:xfrm>
            <a:off x="762000" y="1219200"/>
            <a:ext cx="8077200" cy="1754326"/>
          </a:xfrm>
          <a:prstGeom prst="rect">
            <a:avLst/>
          </a:prstGeom>
          <a:noFill/>
        </p:spPr>
        <p:txBody>
          <a:bodyPr wrap="square" rtlCol="0">
            <a:spAutoFit/>
          </a:bodyPr>
          <a:lstStyle/>
          <a:p>
            <a:r>
              <a:rPr lang="en-US" dirty="0" smtClean="0"/>
              <a:t>After </a:t>
            </a:r>
            <a:r>
              <a:rPr lang="en-US" dirty="0"/>
              <a:t>completing the session participants will able to </a:t>
            </a:r>
            <a:endParaRPr lang="en-US" dirty="0" smtClean="0"/>
          </a:p>
          <a:p>
            <a:pPr marL="285750" indent="-285750" algn="just">
              <a:buFont typeface="Arial" panose="020B0604020202020204" pitchFamily="34" charset="0"/>
              <a:buChar char="•"/>
            </a:pPr>
            <a:r>
              <a:rPr lang="en-US" dirty="0" smtClean="0"/>
              <a:t>	Develop </a:t>
            </a:r>
            <a:r>
              <a:rPr lang="en-US" dirty="0"/>
              <a:t>Responsive Web Design (RWD</a:t>
            </a:r>
            <a:r>
              <a:rPr lang="en-US" dirty="0" smtClean="0"/>
              <a:t>).</a:t>
            </a:r>
            <a:endParaRPr lang="en-US" dirty="0"/>
          </a:p>
          <a:p>
            <a:pPr marL="285750" indent="-285750" algn="just">
              <a:buFont typeface="Arial" panose="020B0604020202020204" pitchFamily="34" charset="0"/>
              <a:buChar char="•"/>
            </a:pPr>
            <a:r>
              <a:rPr lang="en-US" dirty="0" smtClean="0"/>
              <a:t>	Design </a:t>
            </a:r>
            <a:r>
              <a:rPr lang="en-US" dirty="0"/>
              <a:t>and enhance using new form elements of HTML5.</a:t>
            </a:r>
          </a:p>
          <a:p>
            <a:pPr marL="285750" indent="-285750" algn="just">
              <a:buFont typeface="Arial" panose="020B0604020202020204" pitchFamily="34" charset="0"/>
              <a:buChar char="•"/>
            </a:pPr>
            <a:r>
              <a:rPr lang="en-US" dirty="0" smtClean="0"/>
              <a:t>	Develop </a:t>
            </a:r>
            <a:r>
              <a:rPr lang="en-US" dirty="0"/>
              <a:t>and draw on the fly for different types of objects using Canvas API.</a:t>
            </a:r>
          </a:p>
          <a:p>
            <a:endParaRPr lang="en-US" dirty="0"/>
          </a:p>
        </p:txBody>
      </p:sp>
    </p:spTree>
    <p:extLst>
      <p:ext uri="{BB962C8B-B14F-4D97-AF65-F5344CB8AC3E}">
        <p14:creationId xmlns:p14="http://schemas.microsoft.com/office/powerpoint/2010/main" val="385605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altLang="en-US" dirty="0"/>
              <a:t>Video</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8"/>
            <a:ext cx="7467600" cy="2831544"/>
          </a:xfrm>
          <a:prstGeom prst="rect">
            <a:avLst/>
          </a:prstGeom>
          <a:noFill/>
        </p:spPr>
        <p:txBody>
          <a:bodyPr wrap="square" rtlCol="0">
            <a:spAutoFit/>
          </a:bodyPr>
          <a:lstStyle/>
          <a:p>
            <a:pPr lvl="1">
              <a:buFont typeface="Arial" panose="020B0604020202020204" pitchFamily="34" charset="0"/>
              <a:buChar char="•"/>
              <a:defRPr/>
            </a:pPr>
            <a:r>
              <a:rPr lang="en-US" sz="2000" dirty="0"/>
              <a:t>HTML5 provides a standard for playing  video files.</a:t>
            </a:r>
          </a:p>
          <a:p>
            <a:pPr lvl="1">
              <a:buFont typeface="Arial" panose="020B0604020202020204" pitchFamily="34" charset="0"/>
              <a:buChar char="•"/>
              <a:defRPr/>
            </a:pPr>
            <a:r>
              <a:rPr lang="en-US" sz="2000" dirty="0"/>
              <a:t>To play an video file in HTML, use the </a:t>
            </a:r>
            <a:r>
              <a:rPr lang="en-US" sz="2000" b="1" dirty="0"/>
              <a:t>&lt;video&gt;</a:t>
            </a:r>
            <a:r>
              <a:rPr lang="en-US" sz="2000" dirty="0"/>
              <a:t> element.</a:t>
            </a:r>
          </a:p>
          <a:p>
            <a:pPr lvl="1">
              <a:buFont typeface="Arial" panose="020B0604020202020204" pitchFamily="34" charset="0"/>
              <a:buChar char="•"/>
            </a:pPr>
            <a:r>
              <a:rPr lang="en-US" sz="2000" dirty="0"/>
              <a:t>The </a:t>
            </a:r>
            <a:r>
              <a:rPr lang="en-US" sz="2000" b="1" dirty="0"/>
              <a:t>controls</a:t>
            </a:r>
            <a:r>
              <a:rPr lang="en-US" sz="2000" dirty="0"/>
              <a:t> attribute adds video controls, like play, pause, and volume.</a:t>
            </a:r>
          </a:p>
          <a:p>
            <a:pPr lvl="1">
              <a:buFont typeface="Arial" panose="020B0604020202020204" pitchFamily="34" charset="0"/>
              <a:buChar char="•"/>
            </a:pPr>
            <a:r>
              <a:rPr lang="en-US" sz="2000" dirty="0"/>
              <a:t>It is a good idea to always include </a:t>
            </a:r>
            <a:r>
              <a:rPr lang="en-US" sz="2000" b="1" dirty="0"/>
              <a:t>width</a:t>
            </a:r>
            <a:r>
              <a:rPr lang="en-US" sz="2000" dirty="0"/>
              <a:t> and </a:t>
            </a:r>
            <a:r>
              <a:rPr lang="en-US" sz="2000" b="1" dirty="0"/>
              <a:t>height</a:t>
            </a:r>
            <a:r>
              <a:rPr lang="en-US" sz="2000" dirty="0"/>
              <a:t> attributes.</a:t>
            </a:r>
          </a:p>
          <a:p>
            <a:pPr lvl="1">
              <a:buFont typeface="Arial" panose="020B0604020202020204" pitchFamily="34" charset="0"/>
              <a:buChar char="•"/>
            </a:pPr>
            <a:r>
              <a:rPr lang="en-US" sz="2000" dirty="0"/>
              <a:t>The effect will be that the page will change (or flicker) while the video loads.</a:t>
            </a:r>
          </a:p>
          <a:p>
            <a:pPr lvl="3"/>
            <a:endParaRPr lang="en-US" altLang="en-US" b="1" dirty="0">
              <a:solidFill>
                <a:prstClr val="black"/>
              </a:solidFill>
            </a:endParaRPr>
          </a:p>
        </p:txBody>
      </p:sp>
      <p:sp>
        <p:nvSpPr>
          <p:cNvPr id="2" name="TextBox 1"/>
          <p:cNvSpPr txBox="1"/>
          <p:nvPr/>
        </p:nvSpPr>
        <p:spPr>
          <a:xfrm>
            <a:off x="1714500" y="3736181"/>
            <a:ext cx="4724400" cy="369332"/>
          </a:xfrm>
          <a:prstGeom prst="rect">
            <a:avLst/>
          </a:prstGeom>
          <a:noFill/>
        </p:spPr>
        <p:txBody>
          <a:bodyPr wrap="square" rtlCol="0">
            <a:spAutoFit/>
          </a:bodyPr>
          <a:lstStyle/>
          <a:p>
            <a:endParaRPr lang="en-US" dirty="0">
              <a:solidFill>
                <a:prstClr val="black"/>
              </a:solidFill>
            </a:endParaRPr>
          </a:p>
        </p:txBody>
      </p:sp>
      <p:sp>
        <p:nvSpPr>
          <p:cNvPr id="5" name="Rectangle 4"/>
          <p:cNvSpPr/>
          <p:nvPr/>
        </p:nvSpPr>
        <p:spPr>
          <a:xfrm>
            <a:off x="1543050" y="4038600"/>
            <a:ext cx="5105400" cy="1219200"/>
          </a:xfrm>
          <a:prstGeom prst="rect">
            <a:avLst/>
          </a:prstGeom>
          <a:noFill/>
          <a:ln w="25400" cap="flat" cmpd="sng" algn="ctr">
            <a:solidFill>
              <a:srgbClr val="4F81BD">
                <a:shade val="50000"/>
              </a:srgbClr>
            </a:solidFill>
            <a:prstDash val="solid"/>
          </a:ln>
          <a:effectLst/>
        </p:spPr>
        <p:txBody>
          <a:bodyPr rtlCol="0" anchor="ctr"/>
          <a:lstStyle/>
          <a:p>
            <a:pPr algn="ctr"/>
            <a:endParaRPr lang="en-US" kern="0" smtClean="0">
              <a:solidFill>
                <a:prstClr val="white"/>
              </a:solidFill>
              <a:latin typeface="Calibri"/>
            </a:endParaRPr>
          </a:p>
        </p:txBody>
      </p:sp>
      <p:sp>
        <p:nvSpPr>
          <p:cNvPr id="4" name="TextBox 3"/>
          <p:cNvSpPr txBox="1"/>
          <p:nvPr/>
        </p:nvSpPr>
        <p:spPr>
          <a:xfrm>
            <a:off x="1543050" y="4057487"/>
            <a:ext cx="5410200" cy="1200329"/>
          </a:xfrm>
          <a:prstGeom prst="rect">
            <a:avLst/>
          </a:prstGeom>
          <a:noFill/>
        </p:spPr>
        <p:txBody>
          <a:bodyPr wrap="square" rtlCol="0">
            <a:spAutoFit/>
          </a:bodyPr>
          <a:lstStyle/>
          <a:p>
            <a:pPr>
              <a:defRPr/>
            </a:pPr>
            <a:r>
              <a:rPr lang="en-US" dirty="0"/>
              <a:t>&lt;video width="320" height="240" controls&gt;</a:t>
            </a:r>
          </a:p>
          <a:p>
            <a:pPr>
              <a:defRPr/>
            </a:pPr>
            <a:r>
              <a:rPr lang="en-US" dirty="0"/>
              <a:t>&lt;source </a:t>
            </a:r>
            <a:r>
              <a:rPr lang="en-US" dirty="0" err="1"/>
              <a:t>src</a:t>
            </a:r>
            <a:r>
              <a:rPr lang="en-US" dirty="0"/>
              <a:t>="movie.mp4" type="video/mp4"&gt; </a:t>
            </a:r>
          </a:p>
          <a:p>
            <a:pPr>
              <a:defRPr/>
            </a:pPr>
            <a:r>
              <a:rPr lang="en-US" dirty="0"/>
              <a:t>&lt;/video&gt;</a:t>
            </a:r>
          </a:p>
          <a:p>
            <a:endParaRPr lang="en-US" dirty="0">
              <a:solidFill>
                <a:prstClr val="black"/>
              </a:solidFill>
            </a:endParaRPr>
          </a:p>
        </p:txBody>
      </p:sp>
      <p:pic>
        <p:nvPicPr>
          <p:cNvPr id="9" name="Picture 2" descr="C:\Users\JS5010571\Desktop\HTML 5 Images\untitled2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992" y="3866485"/>
            <a:ext cx="1638708" cy="15634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374" y="5181600"/>
            <a:ext cx="1721426"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689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5</a:t>
            </a:r>
            <a:endParaRPr lang="en-US" dirty="0"/>
          </a:p>
        </p:txBody>
      </p:sp>
      <p:sp>
        <p:nvSpPr>
          <p:cNvPr id="3" name="Subtitle 2"/>
          <p:cNvSpPr>
            <a:spLocks noGrp="1"/>
          </p:cNvSpPr>
          <p:nvPr>
            <p:ph type="subTitle" idx="1"/>
          </p:nvPr>
        </p:nvSpPr>
        <p:spPr/>
        <p:txBody>
          <a:bodyPr/>
          <a:lstStyle/>
          <a:p>
            <a:r>
              <a:rPr lang="en-US" dirty="0" smtClean="0"/>
              <a:t>Canvas</a:t>
            </a:r>
            <a:endParaRPr lang="en-US" dirty="0"/>
          </a:p>
        </p:txBody>
      </p:sp>
    </p:spTree>
    <p:extLst>
      <p:ext uri="{BB962C8B-B14F-4D97-AF65-F5344CB8AC3E}">
        <p14:creationId xmlns:p14="http://schemas.microsoft.com/office/powerpoint/2010/main" val="2662888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Canvas</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0"/>
            <a:ext cx="7467600" cy="2308324"/>
          </a:xfrm>
          <a:prstGeom prst="rect">
            <a:avLst/>
          </a:prstGeom>
          <a:noFill/>
        </p:spPr>
        <p:txBody>
          <a:bodyPr wrap="square" rtlCol="0">
            <a:spAutoFit/>
          </a:bodyPr>
          <a:lstStyle/>
          <a:p>
            <a:pPr marL="342900" indent="-342900">
              <a:buFont typeface="Arial" panose="020B0604020202020204" pitchFamily="34" charset="0"/>
              <a:buChar char="•"/>
            </a:pPr>
            <a:r>
              <a:rPr lang="en-US" dirty="0" smtClean="0"/>
              <a:t>&lt;canvas&gt; tag is used to draw graphics, on the fly, via scripting (usually JavaScript).</a:t>
            </a:r>
          </a:p>
          <a:p>
            <a:pPr marL="342900" indent="-342900">
              <a:buFont typeface="Arial" panose="020B0604020202020204" pitchFamily="34" charset="0"/>
              <a:buChar char="•"/>
            </a:pPr>
            <a:r>
              <a:rPr lang="en-US" dirty="0" smtClean="0"/>
              <a:t> &lt;canvas&gt; element has no drawing abilities of its own (it is only a container for graphics) - you must use a script to actually draw the graphics.</a:t>
            </a:r>
          </a:p>
          <a:p>
            <a:pPr marL="342900" indent="-342900">
              <a:buFont typeface="Arial" panose="020B0604020202020204" pitchFamily="34" charset="0"/>
              <a:buChar char="•"/>
            </a:pPr>
            <a:r>
              <a:rPr lang="en-US" dirty="0" err="1" smtClean="0"/>
              <a:t>getContext</a:t>
            </a:r>
            <a:r>
              <a:rPr lang="en-US" dirty="0" smtClean="0"/>
              <a:t>() method returns an object that provides methods and properties for drawing on the canvas.</a:t>
            </a:r>
          </a:p>
          <a:p>
            <a:pPr lvl="3"/>
            <a:endParaRPr lang="en-US" altLang="en-US" b="1" dirty="0">
              <a:solidFill>
                <a:prstClr val="black"/>
              </a:solidFill>
            </a:endParaRPr>
          </a:p>
        </p:txBody>
      </p:sp>
      <p:sp>
        <p:nvSpPr>
          <p:cNvPr id="2" name="TextBox 1"/>
          <p:cNvSpPr txBox="1"/>
          <p:nvPr/>
        </p:nvSpPr>
        <p:spPr>
          <a:xfrm>
            <a:off x="1676400" y="4724400"/>
            <a:ext cx="6324600" cy="923330"/>
          </a:xfrm>
          <a:prstGeom prst="rect">
            <a:avLst/>
          </a:prstGeom>
          <a:noFill/>
        </p:spPr>
        <p:txBody>
          <a:bodyPr wrap="square" rtlCol="0">
            <a:spAutoFit/>
          </a:bodyPr>
          <a:lstStyle/>
          <a:p>
            <a:r>
              <a:rPr lang="en-US" dirty="0" smtClean="0"/>
              <a:t>&lt;canvas id="</a:t>
            </a:r>
            <a:r>
              <a:rPr lang="en-US" dirty="0" err="1" smtClean="0"/>
              <a:t>myCanvas</a:t>
            </a:r>
            <a:r>
              <a:rPr lang="en-US" dirty="0" smtClean="0"/>
              <a:t>" width="100" height="100"&gt;</a:t>
            </a:r>
          </a:p>
          <a:p>
            <a:r>
              <a:rPr lang="en-US" dirty="0" smtClean="0"/>
              <a:t>&lt;/canvas&gt;</a:t>
            </a:r>
          </a:p>
          <a:p>
            <a:endParaRPr lang="en-US" dirty="0"/>
          </a:p>
        </p:txBody>
      </p:sp>
    </p:spTree>
    <p:extLst>
      <p:ext uri="{BB962C8B-B14F-4D97-AF65-F5344CB8AC3E}">
        <p14:creationId xmlns:p14="http://schemas.microsoft.com/office/powerpoint/2010/main" val="2767223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Drawing a line</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762000" y="1143000"/>
            <a:ext cx="7543800" cy="1754326"/>
          </a:xfrm>
          <a:prstGeom prst="rect">
            <a:avLst/>
          </a:prstGeom>
          <a:noFill/>
        </p:spPr>
        <p:txBody>
          <a:bodyPr wrap="square" rtlCol="0">
            <a:spAutoFit/>
          </a:bodyPr>
          <a:lstStyle/>
          <a:p>
            <a:pPr lvl="1" indent="0">
              <a:buNone/>
            </a:pPr>
            <a:r>
              <a:rPr lang="en-US" dirty="0" smtClean="0"/>
              <a:t>To draw a straight line on a canvas, you use these methods:</a:t>
            </a:r>
          </a:p>
          <a:p>
            <a:pPr marL="342900" indent="-342900">
              <a:buFont typeface="Arial" panose="020B0604020202020204" pitchFamily="34" charset="0"/>
              <a:buChar char="•"/>
            </a:pPr>
            <a:r>
              <a:rPr lang="en-US" dirty="0" err="1" smtClean="0"/>
              <a:t>moveTo</a:t>
            </a:r>
            <a:r>
              <a:rPr lang="en-US" dirty="0" smtClean="0"/>
              <a:t>(</a:t>
            </a:r>
            <a:r>
              <a:rPr lang="en-US" i="1" dirty="0" err="1" smtClean="0"/>
              <a:t>x,y</a:t>
            </a:r>
            <a:r>
              <a:rPr lang="en-US" dirty="0" smtClean="0"/>
              <a:t>) defines the starting point of the line</a:t>
            </a:r>
          </a:p>
          <a:p>
            <a:pPr marL="342900" indent="-342900">
              <a:buFont typeface="Arial" panose="020B0604020202020204" pitchFamily="34" charset="0"/>
              <a:buChar char="•"/>
            </a:pPr>
            <a:r>
              <a:rPr lang="en-US" dirty="0" err="1" smtClean="0"/>
              <a:t>lineTo</a:t>
            </a:r>
            <a:r>
              <a:rPr lang="en-US" dirty="0" smtClean="0"/>
              <a:t>(</a:t>
            </a:r>
            <a:r>
              <a:rPr lang="en-US" i="1" dirty="0" err="1" smtClean="0"/>
              <a:t>x,y</a:t>
            </a:r>
            <a:r>
              <a:rPr lang="en-US" dirty="0" smtClean="0"/>
              <a:t>) defines the ending point of the line</a:t>
            </a:r>
          </a:p>
          <a:p>
            <a:pPr marL="342900" indent="-342900">
              <a:buFont typeface="Arial" panose="020B0604020202020204" pitchFamily="34" charset="0"/>
              <a:buChar char="•"/>
            </a:pPr>
            <a:r>
              <a:rPr lang="en-US" dirty="0" smtClean="0"/>
              <a:t>To actually draw the line, you must use one of the "ink" methods, like stroke().</a:t>
            </a:r>
          </a:p>
          <a:p>
            <a:pPr lvl="3"/>
            <a:endParaRPr lang="en-US" altLang="en-US" b="1" dirty="0">
              <a:solidFill>
                <a:prstClr val="black"/>
              </a:solidFill>
            </a:endParaRPr>
          </a:p>
        </p:txBody>
      </p:sp>
      <p:sp>
        <p:nvSpPr>
          <p:cNvPr id="7" name="Rounded Rectangle 6"/>
          <p:cNvSpPr/>
          <p:nvPr/>
        </p:nvSpPr>
        <p:spPr>
          <a:xfrm>
            <a:off x="381000" y="2819400"/>
            <a:ext cx="8149590" cy="3429000"/>
          </a:xfrm>
          <a:prstGeom prst="round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Rectangle 1"/>
          <p:cNvSpPr/>
          <p:nvPr/>
        </p:nvSpPr>
        <p:spPr>
          <a:xfrm>
            <a:off x="609607" y="3202142"/>
            <a:ext cx="6858001" cy="2031325"/>
          </a:xfrm>
          <a:prstGeom prst="rect">
            <a:avLst/>
          </a:prstGeom>
        </p:spPr>
        <p:txBody>
          <a:bodyPr wrap="square">
            <a:spAutoFit/>
          </a:bodyPr>
          <a:lstStyle/>
          <a:p>
            <a:pPr lvl="1">
              <a:defRPr/>
            </a:pPr>
            <a:r>
              <a:rPr lang="en-US" dirty="0">
                <a:solidFill>
                  <a:prstClr val="black"/>
                </a:solidFill>
              </a:rPr>
              <a:t> &lt;script type="text/</a:t>
            </a:r>
            <a:r>
              <a:rPr lang="en-US" dirty="0" err="1">
                <a:solidFill>
                  <a:prstClr val="black"/>
                </a:solidFill>
              </a:rPr>
              <a:t>javascript</a:t>
            </a:r>
            <a:r>
              <a:rPr lang="en-US" dirty="0">
                <a:solidFill>
                  <a:prstClr val="black"/>
                </a:solidFill>
              </a:rPr>
              <a:t>"&gt;</a:t>
            </a:r>
          </a:p>
          <a:p>
            <a:pPr lvl="1">
              <a:defRPr/>
            </a:pPr>
            <a:r>
              <a:rPr lang="en-US" dirty="0">
                <a:solidFill>
                  <a:prstClr val="black"/>
                </a:solidFill>
              </a:rPr>
              <a:t>        </a:t>
            </a:r>
            <a:r>
              <a:rPr lang="en-US" dirty="0" err="1">
                <a:solidFill>
                  <a:prstClr val="black"/>
                </a:solidFill>
              </a:rPr>
              <a:t>var</a:t>
            </a:r>
            <a:r>
              <a:rPr lang="en-US" dirty="0">
                <a:solidFill>
                  <a:prstClr val="black"/>
                </a:solidFill>
              </a:rPr>
              <a:t> canvas = </a:t>
            </a:r>
            <a:r>
              <a:rPr lang="en-US" dirty="0" err="1">
                <a:solidFill>
                  <a:prstClr val="black"/>
                </a:solidFill>
              </a:rPr>
              <a:t>document.getElementById</a:t>
            </a:r>
            <a:r>
              <a:rPr lang="en-US" dirty="0">
                <a:solidFill>
                  <a:prstClr val="black"/>
                </a:solidFill>
              </a:rPr>
              <a:t>("</a:t>
            </a:r>
            <a:r>
              <a:rPr lang="en-US" dirty="0" err="1">
                <a:solidFill>
                  <a:prstClr val="black"/>
                </a:solidFill>
              </a:rPr>
              <a:t>myCanvas</a:t>
            </a:r>
            <a:r>
              <a:rPr lang="en-US" dirty="0">
                <a:solidFill>
                  <a:prstClr val="black"/>
                </a:solidFill>
              </a:rPr>
              <a:t>");</a:t>
            </a:r>
          </a:p>
          <a:p>
            <a:pPr lvl="1">
              <a:defRPr/>
            </a:pPr>
            <a:r>
              <a:rPr lang="en-US" dirty="0">
                <a:solidFill>
                  <a:prstClr val="black"/>
                </a:solidFill>
              </a:rPr>
              <a:t>        </a:t>
            </a:r>
            <a:r>
              <a:rPr lang="en-US" dirty="0" err="1">
                <a:solidFill>
                  <a:prstClr val="black"/>
                </a:solidFill>
              </a:rPr>
              <a:t>var</a:t>
            </a:r>
            <a:r>
              <a:rPr lang="en-US" dirty="0">
                <a:solidFill>
                  <a:prstClr val="black"/>
                </a:solidFill>
              </a:rPr>
              <a:t> </a:t>
            </a:r>
            <a:r>
              <a:rPr lang="en-US" dirty="0" err="1">
                <a:solidFill>
                  <a:prstClr val="black"/>
                </a:solidFill>
              </a:rPr>
              <a:t>ctx</a:t>
            </a:r>
            <a:r>
              <a:rPr lang="en-US" dirty="0">
                <a:solidFill>
                  <a:prstClr val="black"/>
                </a:solidFill>
              </a:rPr>
              <a:t> = </a:t>
            </a:r>
            <a:r>
              <a:rPr lang="en-US" dirty="0" err="1">
                <a:solidFill>
                  <a:prstClr val="black"/>
                </a:solidFill>
              </a:rPr>
              <a:t>canvas.getContext</a:t>
            </a:r>
            <a:r>
              <a:rPr lang="en-US" dirty="0">
                <a:solidFill>
                  <a:prstClr val="black"/>
                </a:solidFill>
              </a:rPr>
              <a:t>("2d");</a:t>
            </a:r>
          </a:p>
          <a:p>
            <a:pPr lvl="1">
              <a:defRPr/>
            </a:pPr>
            <a:r>
              <a:rPr lang="en-US" dirty="0">
                <a:solidFill>
                  <a:prstClr val="black"/>
                </a:solidFill>
              </a:rPr>
              <a:t>        </a:t>
            </a:r>
            <a:r>
              <a:rPr lang="en-US" dirty="0" err="1">
                <a:solidFill>
                  <a:prstClr val="black"/>
                </a:solidFill>
              </a:rPr>
              <a:t>ctx.moveTo</a:t>
            </a:r>
            <a:r>
              <a:rPr lang="en-US" dirty="0">
                <a:solidFill>
                  <a:prstClr val="black"/>
                </a:solidFill>
              </a:rPr>
              <a:t>(0, 0);</a:t>
            </a:r>
          </a:p>
          <a:p>
            <a:pPr lvl="1">
              <a:defRPr/>
            </a:pPr>
            <a:r>
              <a:rPr lang="en-US" dirty="0">
                <a:solidFill>
                  <a:prstClr val="black"/>
                </a:solidFill>
              </a:rPr>
              <a:t>        </a:t>
            </a:r>
            <a:r>
              <a:rPr lang="en-US" dirty="0" err="1">
                <a:solidFill>
                  <a:prstClr val="black"/>
                </a:solidFill>
              </a:rPr>
              <a:t>ctx.lineTo</a:t>
            </a:r>
            <a:r>
              <a:rPr lang="en-US" dirty="0">
                <a:solidFill>
                  <a:prstClr val="black"/>
                </a:solidFill>
              </a:rPr>
              <a:t>(200, 100);</a:t>
            </a:r>
          </a:p>
          <a:p>
            <a:pPr lvl="1">
              <a:defRPr/>
            </a:pPr>
            <a:r>
              <a:rPr lang="en-US" dirty="0">
                <a:solidFill>
                  <a:prstClr val="black"/>
                </a:solidFill>
              </a:rPr>
              <a:t>        </a:t>
            </a:r>
            <a:r>
              <a:rPr lang="en-US" dirty="0" err="1">
                <a:solidFill>
                  <a:prstClr val="black"/>
                </a:solidFill>
              </a:rPr>
              <a:t>ctx.stroke</a:t>
            </a:r>
            <a:r>
              <a:rPr lang="en-US" dirty="0">
                <a:solidFill>
                  <a:prstClr val="black"/>
                </a:solidFill>
              </a:rPr>
              <a:t>();</a:t>
            </a:r>
          </a:p>
          <a:p>
            <a:pPr lvl="1">
              <a:defRPr/>
            </a:pPr>
            <a:r>
              <a:rPr lang="en-US" dirty="0">
                <a:solidFill>
                  <a:prstClr val="black"/>
                </a:solidFill>
              </a:rPr>
              <a:t>&lt;/script&gt;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480" y="5004510"/>
            <a:ext cx="1522847" cy="9390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7223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Drawing a Circle</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0"/>
            <a:ext cx="7467600" cy="1600438"/>
          </a:xfrm>
          <a:prstGeom prst="rect">
            <a:avLst/>
          </a:prstGeom>
          <a:noFill/>
        </p:spPr>
        <p:txBody>
          <a:bodyPr wrap="square" rtlCol="0">
            <a:spAutoFit/>
          </a:bodyPr>
          <a:lstStyle/>
          <a:p>
            <a:pPr indent="-228600">
              <a:defRPr/>
            </a:pPr>
            <a:r>
              <a:rPr lang="en-US" sz="2000" dirty="0"/>
              <a:t>To draw a circle use arc() method.</a:t>
            </a:r>
          </a:p>
          <a:p>
            <a:pPr lvl="2">
              <a:defRPr/>
            </a:pPr>
            <a:r>
              <a:rPr lang="en-US" sz="2000" dirty="0"/>
              <a:t>Arc (</a:t>
            </a:r>
            <a:r>
              <a:rPr lang="en-US" sz="2000" dirty="0" err="1" smtClean="0"/>
              <a:t>x,y,r,start,stop</a:t>
            </a:r>
            <a:r>
              <a:rPr lang="en-US" sz="2000" dirty="0"/>
              <a:t>) where x ,y are center of the circle, r is radius and start and stop are start and end points of a circle.</a:t>
            </a:r>
          </a:p>
          <a:p>
            <a:pPr lvl="3"/>
            <a:endParaRPr lang="en-US" altLang="en-US" b="1" dirty="0">
              <a:solidFill>
                <a:prstClr val="black"/>
              </a:solidFill>
            </a:endParaRPr>
          </a:p>
        </p:txBody>
      </p:sp>
      <p:sp>
        <p:nvSpPr>
          <p:cNvPr id="7" name="Rounded Rectangle 6"/>
          <p:cNvSpPr/>
          <p:nvPr/>
        </p:nvSpPr>
        <p:spPr>
          <a:xfrm>
            <a:off x="609600" y="3048238"/>
            <a:ext cx="7924800" cy="2880598"/>
          </a:xfrm>
          <a:prstGeom prst="roundRect">
            <a:avLst/>
          </a:prstGeom>
          <a:no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2" name="Rectangle 1"/>
          <p:cNvSpPr/>
          <p:nvPr/>
        </p:nvSpPr>
        <p:spPr>
          <a:xfrm>
            <a:off x="762000" y="3276600"/>
            <a:ext cx="5638800" cy="1754326"/>
          </a:xfrm>
          <a:prstGeom prst="rect">
            <a:avLst/>
          </a:prstGeom>
        </p:spPr>
        <p:txBody>
          <a:bodyPr wrap="square">
            <a:spAutoFit/>
          </a:bodyPr>
          <a:lstStyle/>
          <a:p>
            <a:pPr>
              <a:defRPr/>
            </a:pPr>
            <a:r>
              <a:rPr lang="en-US" dirty="0">
                <a:solidFill>
                  <a:prstClr val="black"/>
                </a:solidFill>
                <a:latin typeface="Calibri"/>
              </a:rPr>
              <a:t> </a:t>
            </a:r>
            <a:r>
              <a:rPr lang="en-US" dirty="0" err="1"/>
              <a:t>var</a:t>
            </a:r>
            <a:r>
              <a:rPr lang="en-US" dirty="0"/>
              <a:t> canvas = </a:t>
            </a:r>
            <a:r>
              <a:rPr lang="en-US" dirty="0" err="1" smtClean="0"/>
              <a:t>docment.getElementById</a:t>
            </a:r>
            <a:r>
              <a:rPr lang="en-US" dirty="0"/>
              <a:t>("</a:t>
            </a:r>
            <a:r>
              <a:rPr lang="en-US" dirty="0" err="1"/>
              <a:t>myCanvas</a:t>
            </a:r>
            <a:r>
              <a:rPr lang="en-US" dirty="0"/>
              <a:t>");</a:t>
            </a:r>
          </a:p>
          <a:p>
            <a:pPr>
              <a:defRPr/>
            </a:pPr>
            <a:r>
              <a:rPr lang="en-US" dirty="0" err="1"/>
              <a:t>var</a:t>
            </a:r>
            <a:r>
              <a:rPr lang="en-US" dirty="0"/>
              <a:t> </a:t>
            </a:r>
            <a:r>
              <a:rPr lang="en-US" dirty="0" err="1"/>
              <a:t>ctx</a:t>
            </a:r>
            <a:r>
              <a:rPr lang="en-US" dirty="0"/>
              <a:t> = </a:t>
            </a:r>
            <a:r>
              <a:rPr lang="en-US" dirty="0" err="1"/>
              <a:t>canvas.getContext</a:t>
            </a:r>
            <a:r>
              <a:rPr lang="en-US" dirty="0"/>
              <a:t>("2d");</a:t>
            </a:r>
          </a:p>
          <a:p>
            <a:pPr>
              <a:defRPr/>
            </a:pPr>
            <a:r>
              <a:rPr lang="en-US" dirty="0" err="1"/>
              <a:t>ctx.beginPath</a:t>
            </a:r>
            <a:r>
              <a:rPr lang="en-US" dirty="0"/>
              <a:t>();</a:t>
            </a:r>
          </a:p>
          <a:p>
            <a:pPr>
              <a:defRPr/>
            </a:pPr>
            <a:r>
              <a:rPr lang="en-US" dirty="0"/>
              <a:t>ctx.arc(95,50,40,0,2*</a:t>
            </a:r>
            <a:r>
              <a:rPr lang="en-US" dirty="0" err="1"/>
              <a:t>Math.PI</a:t>
            </a:r>
            <a:r>
              <a:rPr lang="en-US" dirty="0"/>
              <a:t>);</a:t>
            </a:r>
          </a:p>
          <a:p>
            <a:pPr>
              <a:defRPr/>
            </a:pPr>
            <a:r>
              <a:rPr lang="en-US" dirty="0" err="1"/>
              <a:t>ctx.stroke</a:t>
            </a:r>
            <a:r>
              <a:rPr lang="en-US" dirty="0"/>
              <a:t>();</a:t>
            </a:r>
          </a:p>
          <a:p>
            <a:pPr lvl="1">
              <a:defRPr/>
            </a:pPr>
            <a:endParaRPr lang="en-US" dirty="0">
              <a:solidFill>
                <a:prstClr val="black"/>
              </a:solidFill>
              <a:latin typeface="Calibri"/>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900" y="3920836"/>
            <a:ext cx="1485900" cy="1370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532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Drawing a text</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8"/>
            <a:ext cx="7467600" cy="1908215"/>
          </a:xfrm>
          <a:prstGeom prst="rect">
            <a:avLst/>
          </a:prstGeom>
          <a:noFill/>
        </p:spPr>
        <p:txBody>
          <a:bodyPr wrap="square" rtlCol="0">
            <a:spAutoFit/>
          </a:bodyPr>
          <a:lstStyle/>
          <a:p>
            <a:pPr indent="-285750"/>
            <a:r>
              <a:rPr lang="en-US" sz="2000" dirty="0" smtClean="0"/>
              <a:t>To draw text on a canvas, the most important property and methods are:</a:t>
            </a:r>
          </a:p>
          <a:p>
            <a:pPr lvl="1">
              <a:buFont typeface="Arial" panose="020B0604020202020204" pitchFamily="34" charset="0"/>
              <a:buChar char="•"/>
            </a:pPr>
            <a:r>
              <a:rPr lang="en-US" sz="2000" dirty="0" smtClean="0"/>
              <a:t>font - defines the font properties for the text.</a:t>
            </a:r>
          </a:p>
          <a:p>
            <a:pPr lvl="1">
              <a:buFont typeface="Arial" panose="020B0604020202020204" pitchFamily="34" charset="0"/>
              <a:buChar char="•"/>
            </a:pPr>
            <a:r>
              <a:rPr lang="en-US" sz="2000" dirty="0" err="1" smtClean="0"/>
              <a:t>strokeText</a:t>
            </a:r>
            <a:r>
              <a:rPr lang="en-US" sz="2000" dirty="0" smtClean="0"/>
              <a:t>(</a:t>
            </a:r>
            <a:r>
              <a:rPr lang="en-US" sz="2000" i="1" dirty="0" err="1" smtClean="0"/>
              <a:t>text,x,y</a:t>
            </a:r>
            <a:r>
              <a:rPr lang="en-US" sz="2000" dirty="0" smtClean="0"/>
              <a:t>) - Draws text on the canvas.</a:t>
            </a:r>
          </a:p>
          <a:p>
            <a:pPr lvl="1">
              <a:buFont typeface="Arial" panose="020B0604020202020204" pitchFamily="34" charset="0"/>
              <a:buChar char="•"/>
            </a:pPr>
            <a:r>
              <a:rPr lang="en-US" sz="2000" dirty="0" err="1" smtClean="0"/>
              <a:t>fillText</a:t>
            </a:r>
            <a:r>
              <a:rPr lang="en-US" sz="2000" dirty="0" smtClean="0"/>
              <a:t>(</a:t>
            </a:r>
            <a:r>
              <a:rPr lang="en-US" sz="2000" i="1" dirty="0" err="1" smtClean="0"/>
              <a:t>text,x,y</a:t>
            </a:r>
            <a:r>
              <a:rPr lang="en-US" sz="2000" dirty="0" smtClean="0"/>
              <a:t>) - Draws "filled" text on the canvas.</a:t>
            </a:r>
          </a:p>
          <a:p>
            <a:pPr lvl="3"/>
            <a:endParaRPr lang="en-US" altLang="en-US" b="1" dirty="0">
              <a:solidFill>
                <a:prstClr val="black"/>
              </a:solidFill>
            </a:endParaRPr>
          </a:p>
        </p:txBody>
      </p:sp>
      <p:sp>
        <p:nvSpPr>
          <p:cNvPr id="7" name="Rounded Rectangle 6"/>
          <p:cNvSpPr/>
          <p:nvPr/>
        </p:nvSpPr>
        <p:spPr>
          <a:xfrm>
            <a:off x="914400" y="3505200"/>
            <a:ext cx="7620000" cy="2423636"/>
          </a:xfrm>
          <a:prstGeom prst="round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Rectangle 1"/>
          <p:cNvSpPr/>
          <p:nvPr/>
        </p:nvSpPr>
        <p:spPr>
          <a:xfrm>
            <a:off x="1485900" y="3886216"/>
            <a:ext cx="6477000" cy="1200329"/>
          </a:xfrm>
          <a:prstGeom prst="rect">
            <a:avLst/>
          </a:prstGeom>
        </p:spPr>
        <p:txBody>
          <a:bodyPr wrap="square">
            <a:spAutoFit/>
          </a:bodyPr>
          <a:lstStyle/>
          <a:p>
            <a:r>
              <a:rPr lang="en-US" dirty="0" err="1" smtClean="0"/>
              <a:t>var</a:t>
            </a:r>
            <a:r>
              <a:rPr lang="en-US" dirty="0" smtClean="0"/>
              <a:t> canvas = </a:t>
            </a:r>
            <a:r>
              <a:rPr lang="en-US" dirty="0" err="1" smtClean="0"/>
              <a:t>document.getElementById</a:t>
            </a:r>
            <a:r>
              <a:rPr lang="en-US" dirty="0" smtClean="0"/>
              <a:t>("</a:t>
            </a:r>
            <a:r>
              <a:rPr lang="en-US" dirty="0" err="1" smtClean="0"/>
              <a:t>myCanvas</a:t>
            </a:r>
            <a:r>
              <a:rPr lang="en-US" dirty="0" smtClean="0"/>
              <a:t>");</a:t>
            </a:r>
          </a:p>
          <a:p>
            <a:r>
              <a:rPr lang="en-US" dirty="0" err="1" smtClean="0"/>
              <a:t>var</a:t>
            </a:r>
            <a:r>
              <a:rPr lang="en-US" dirty="0" smtClean="0"/>
              <a:t> </a:t>
            </a:r>
            <a:r>
              <a:rPr lang="en-US" dirty="0" err="1" smtClean="0"/>
              <a:t>ctx</a:t>
            </a:r>
            <a:r>
              <a:rPr lang="en-US" dirty="0" smtClean="0"/>
              <a:t> = </a:t>
            </a:r>
            <a:r>
              <a:rPr lang="en-US" dirty="0" err="1" smtClean="0"/>
              <a:t>canvas.getContext</a:t>
            </a:r>
            <a:r>
              <a:rPr lang="en-US" dirty="0" smtClean="0"/>
              <a:t>("2d");</a:t>
            </a:r>
          </a:p>
          <a:p>
            <a:r>
              <a:rPr lang="en-US" dirty="0" err="1" smtClean="0"/>
              <a:t>ctx.font</a:t>
            </a:r>
            <a:r>
              <a:rPr lang="en-US" dirty="0" smtClean="0"/>
              <a:t> = "20px Arial";</a:t>
            </a:r>
          </a:p>
          <a:p>
            <a:r>
              <a:rPr lang="en-US" dirty="0" err="1" smtClean="0"/>
              <a:t>ctx.strokeText</a:t>
            </a:r>
            <a:r>
              <a:rPr lang="en-US" dirty="0" smtClean="0"/>
              <a:t>("Hello World",10,50);</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90" y="5086529"/>
            <a:ext cx="2181224" cy="68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776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33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5</a:t>
            </a:r>
            <a:endParaRPr lang="en-US" dirty="0"/>
          </a:p>
        </p:txBody>
      </p:sp>
      <p:sp>
        <p:nvSpPr>
          <p:cNvPr id="3" name="Subtitle 2"/>
          <p:cNvSpPr>
            <a:spLocks noGrp="1"/>
          </p:cNvSpPr>
          <p:nvPr>
            <p:ph type="subTitle" idx="1"/>
          </p:nvPr>
        </p:nvSpPr>
        <p:spPr/>
        <p:txBody>
          <a:bodyPr/>
          <a:lstStyle/>
          <a:p>
            <a:r>
              <a:rPr lang="en-US" dirty="0" smtClean="0"/>
              <a:t>What is HTML 5?</a:t>
            </a:r>
            <a:endParaRPr lang="en-US" dirty="0"/>
          </a:p>
        </p:txBody>
      </p:sp>
    </p:spTree>
    <p:extLst>
      <p:ext uri="{BB962C8B-B14F-4D97-AF65-F5344CB8AC3E}">
        <p14:creationId xmlns:p14="http://schemas.microsoft.com/office/powerpoint/2010/main" val="418175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HTML5?</a:t>
            </a:r>
            <a:endParaRPr lang="en-US" dirty="0"/>
          </a:p>
        </p:txBody>
      </p:sp>
      <p:sp>
        <p:nvSpPr>
          <p:cNvPr id="2" name="TextBox 1"/>
          <p:cNvSpPr txBox="1"/>
          <p:nvPr/>
        </p:nvSpPr>
        <p:spPr>
          <a:xfrm>
            <a:off x="762000" y="1219200"/>
            <a:ext cx="8077200" cy="2308324"/>
          </a:xfrm>
          <a:prstGeom prst="rect">
            <a:avLst/>
          </a:prstGeom>
          <a:noFill/>
        </p:spPr>
        <p:txBody>
          <a:bodyPr wrap="square" rtlCol="0">
            <a:spAutoFit/>
          </a:bodyPr>
          <a:lstStyle/>
          <a:p>
            <a:pPr lvl="1">
              <a:buFont typeface="Wingdings" panose="05000000000000000000" pitchFamily="2" charset="2"/>
              <a:buChar char="Ø"/>
            </a:pPr>
            <a:r>
              <a:rPr lang="en-US" altLang="en-US" dirty="0" smtClean="0"/>
              <a:t>HTML5 is a markup language for structuring and presenting content for the World Wide Web (WWW).</a:t>
            </a:r>
          </a:p>
          <a:p>
            <a:pPr lvl="1">
              <a:buFont typeface="Wingdings" panose="05000000000000000000" pitchFamily="2" charset="2"/>
              <a:buChar char="Ø"/>
            </a:pPr>
            <a:r>
              <a:rPr lang="en-US" altLang="en-US" dirty="0" smtClean="0"/>
              <a:t>HTML5 is a W3C specification that defines the fifth major revision of the Hypertext Markup Language (HTML).</a:t>
            </a:r>
          </a:p>
          <a:p>
            <a:pPr lvl="1">
              <a:buFont typeface="Wingdings" panose="05000000000000000000" pitchFamily="2" charset="2"/>
              <a:buChar char="Ø"/>
            </a:pPr>
            <a:r>
              <a:rPr lang="en-US" altLang="en-US" dirty="0" smtClean="0"/>
              <a:t>Using HTML5 you can build </a:t>
            </a:r>
            <a:r>
              <a:rPr lang="en-US" altLang="en-US" b="1" dirty="0" smtClean="0"/>
              <a:t>Responsive Web Design (RWD).</a:t>
            </a:r>
          </a:p>
          <a:p>
            <a:pPr lvl="1">
              <a:buFont typeface="Wingdings" panose="05000000000000000000" pitchFamily="2" charset="2"/>
              <a:buChar char="Ø"/>
            </a:pPr>
            <a:r>
              <a:rPr lang="en-US" altLang="en-US" dirty="0" smtClean="0"/>
              <a:t>HTML 5 is a combination of</a:t>
            </a:r>
          </a:p>
          <a:p>
            <a:pPr lvl="1"/>
            <a:r>
              <a:rPr lang="en-US" altLang="en-US" dirty="0" smtClean="0"/>
              <a:t>	HTML,CSS and JS</a:t>
            </a:r>
          </a:p>
          <a:p>
            <a:endParaRPr lang="en-US" dirty="0">
              <a:solidFill>
                <a:prstClr val="black"/>
              </a:solidFill>
            </a:endParaRPr>
          </a:p>
        </p:txBody>
      </p:sp>
    </p:spTree>
    <p:extLst>
      <p:ext uri="{BB962C8B-B14F-4D97-AF65-F5344CB8AC3E}">
        <p14:creationId xmlns:p14="http://schemas.microsoft.com/office/powerpoint/2010/main" val="114966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5</a:t>
            </a:r>
            <a:endParaRPr lang="en-US" dirty="0"/>
          </a:p>
        </p:txBody>
      </p:sp>
      <p:sp>
        <p:nvSpPr>
          <p:cNvPr id="3" name="Subtitle 2"/>
          <p:cNvSpPr>
            <a:spLocks noGrp="1"/>
          </p:cNvSpPr>
          <p:nvPr>
            <p:ph type="subTitle" idx="1"/>
          </p:nvPr>
        </p:nvSpPr>
        <p:spPr/>
        <p:txBody>
          <a:bodyPr/>
          <a:lstStyle/>
          <a:p>
            <a:r>
              <a:rPr lang="en-US" dirty="0" smtClean="0"/>
              <a:t>Responsive Web Design</a:t>
            </a:r>
            <a:endParaRPr lang="en-US" dirty="0"/>
          </a:p>
        </p:txBody>
      </p:sp>
    </p:spTree>
    <p:extLst>
      <p:ext uri="{BB962C8B-B14F-4D97-AF65-F5344CB8AC3E}">
        <p14:creationId xmlns:p14="http://schemas.microsoft.com/office/powerpoint/2010/main" val="266288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Responsive Web Design</a:t>
            </a:r>
            <a:endParaRPr lang="en-US" dirty="0"/>
          </a:p>
        </p:txBody>
      </p:sp>
      <p:sp>
        <p:nvSpPr>
          <p:cNvPr id="2" name="TextBox 1"/>
          <p:cNvSpPr txBox="1"/>
          <p:nvPr/>
        </p:nvSpPr>
        <p:spPr>
          <a:xfrm>
            <a:off x="762000" y="1219200"/>
            <a:ext cx="8077200" cy="2862322"/>
          </a:xfrm>
          <a:prstGeom prst="rect">
            <a:avLst/>
          </a:prstGeom>
          <a:noFill/>
        </p:spPr>
        <p:txBody>
          <a:bodyPr wrap="square" rtlCol="0">
            <a:spAutoFit/>
          </a:bodyPr>
          <a:lstStyle/>
          <a:p>
            <a:r>
              <a:rPr lang="en-US" b="1" dirty="0" smtClean="0"/>
              <a:t>Responsive web design (RWD) </a:t>
            </a:r>
            <a:r>
              <a:rPr lang="en-US" dirty="0" smtClean="0"/>
              <a:t>is an approach to web design aimed at crafting sites to provide an </a:t>
            </a:r>
            <a:r>
              <a:rPr lang="en-US" b="1" dirty="0" smtClean="0"/>
              <a:t>optimal viewing experience</a:t>
            </a:r>
            <a:r>
              <a:rPr lang="en-US" dirty="0" smtClean="0"/>
              <a:t>.</a:t>
            </a:r>
          </a:p>
          <a:p>
            <a:endParaRPr lang="en-US" dirty="0"/>
          </a:p>
          <a:p>
            <a:r>
              <a:rPr lang="en-US" dirty="0" smtClean="0"/>
              <a:t>Responsive web design makes your web page look good on all devices (desktops, tablets and mobiles).</a:t>
            </a:r>
          </a:p>
          <a:p>
            <a:endParaRPr lang="en-US" dirty="0" smtClean="0"/>
          </a:p>
          <a:p>
            <a:r>
              <a:rPr lang="en-US" dirty="0" smtClean="0"/>
              <a:t>Easy reading and navigation with a minimum of resizing, panning, and scrolling—across a wide range of devices (from desktop computer monitors to mobile phones).</a:t>
            </a:r>
          </a:p>
          <a:p>
            <a:endParaRPr lang="en-US" dirty="0">
              <a:solidFill>
                <a:prstClr val="black"/>
              </a:solidFill>
            </a:endParaRPr>
          </a:p>
        </p:txBody>
      </p:sp>
      <p:pic>
        <p:nvPicPr>
          <p:cNvPr id="1026" name="Picture 2" descr="C:\Users\JS5027377\Desktop\Fully_Responsive_Designs-WebSites-Graph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3733816"/>
            <a:ext cx="3345452" cy="219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89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5</a:t>
            </a:r>
            <a:endParaRPr lang="en-US" dirty="0"/>
          </a:p>
        </p:txBody>
      </p:sp>
      <p:sp>
        <p:nvSpPr>
          <p:cNvPr id="3" name="Subtitle 2"/>
          <p:cNvSpPr>
            <a:spLocks noGrp="1"/>
          </p:cNvSpPr>
          <p:nvPr>
            <p:ph type="subTitle" idx="1"/>
          </p:nvPr>
        </p:nvSpPr>
        <p:spPr/>
        <p:txBody>
          <a:bodyPr>
            <a:normAutofit/>
          </a:bodyPr>
          <a:lstStyle/>
          <a:p>
            <a:r>
              <a:rPr lang="en-US" dirty="0" smtClean="0"/>
              <a:t>HTML 5 New Form Elements</a:t>
            </a:r>
            <a:endParaRPr lang="en-US" dirty="0"/>
          </a:p>
        </p:txBody>
      </p:sp>
    </p:spTree>
    <p:extLst>
      <p:ext uri="{BB962C8B-B14F-4D97-AF65-F5344CB8AC3E}">
        <p14:creationId xmlns:p14="http://schemas.microsoft.com/office/powerpoint/2010/main" val="266288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5 New Form Elements</a:t>
            </a:r>
            <a:endParaRPr lang="en-US" dirty="0"/>
          </a:p>
        </p:txBody>
      </p:sp>
      <p:sp>
        <p:nvSpPr>
          <p:cNvPr id="2" name="TextBox 1"/>
          <p:cNvSpPr txBox="1"/>
          <p:nvPr/>
        </p:nvSpPr>
        <p:spPr>
          <a:xfrm>
            <a:off x="762000" y="1219200"/>
            <a:ext cx="8077200" cy="4832092"/>
          </a:xfrm>
          <a:prstGeom prst="rect">
            <a:avLst/>
          </a:prstGeom>
          <a:noFill/>
        </p:spPr>
        <p:txBody>
          <a:bodyPr wrap="square" rtlCol="0">
            <a:spAutoFit/>
          </a:bodyPr>
          <a:lstStyle/>
          <a:p>
            <a:pPr marL="1257300" lvl="2" indent="-342900">
              <a:buFont typeface="Arial" panose="020B0604020202020204" pitchFamily="34" charset="0"/>
              <a:buChar char="•"/>
            </a:pPr>
            <a:r>
              <a:rPr lang="en-US" altLang="en-US" b="1" dirty="0" smtClean="0"/>
              <a:t>range</a:t>
            </a:r>
          </a:p>
          <a:p>
            <a:pPr marL="1257300" lvl="2" indent="-342900">
              <a:buFont typeface="Arial" panose="020B0604020202020204" pitchFamily="34" charset="0"/>
              <a:buChar char="•"/>
            </a:pPr>
            <a:r>
              <a:rPr lang="en-US" altLang="en-US" b="1" dirty="0" smtClean="0"/>
              <a:t>url</a:t>
            </a:r>
          </a:p>
          <a:p>
            <a:pPr marL="1257300" lvl="2" indent="-342900">
              <a:buFont typeface="Arial" panose="020B0604020202020204" pitchFamily="34" charset="0"/>
              <a:buChar char="•"/>
            </a:pPr>
            <a:r>
              <a:rPr lang="en-US" altLang="en-US" b="1" dirty="0" smtClean="0"/>
              <a:t>email</a:t>
            </a:r>
          </a:p>
          <a:p>
            <a:pPr marL="1257300" lvl="2" indent="-342900">
              <a:buFont typeface="Arial" panose="020B0604020202020204" pitchFamily="34" charset="0"/>
              <a:buChar char="•"/>
            </a:pPr>
            <a:r>
              <a:rPr lang="en-US" altLang="en-US" b="1" dirty="0" err="1" smtClean="0"/>
              <a:t>tel</a:t>
            </a:r>
            <a:endParaRPr lang="en-US" altLang="en-US" b="1" dirty="0" smtClean="0"/>
          </a:p>
          <a:p>
            <a:pPr marL="1257300" lvl="2" indent="-342900">
              <a:buFont typeface="Arial" panose="020B0604020202020204" pitchFamily="34" charset="0"/>
              <a:buChar char="•"/>
            </a:pPr>
            <a:r>
              <a:rPr lang="en-US" altLang="en-US" b="1" dirty="0" smtClean="0"/>
              <a:t>number</a:t>
            </a:r>
          </a:p>
          <a:p>
            <a:pPr marL="1257300" lvl="2" indent="-342900">
              <a:buFont typeface="Arial" panose="020B0604020202020204" pitchFamily="34" charset="0"/>
              <a:buChar char="•"/>
            </a:pPr>
            <a:r>
              <a:rPr lang="en-US" altLang="en-US" b="1" dirty="0" smtClean="0"/>
              <a:t>color</a:t>
            </a:r>
          </a:p>
          <a:p>
            <a:pPr marL="1257300" lvl="2" indent="-342900">
              <a:buFont typeface="Arial" panose="020B0604020202020204" pitchFamily="34" charset="0"/>
              <a:buChar char="•"/>
            </a:pPr>
            <a:r>
              <a:rPr lang="en-US" altLang="en-US" b="1" dirty="0" smtClean="0"/>
              <a:t>date</a:t>
            </a:r>
          </a:p>
          <a:p>
            <a:pPr marL="1257300" lvl="2" indent="-342900">
              <a:buFont typeface="Arial" panose="020B0604020202020204" pitchFamily="34" charset="0"/>
              <a:buChar char="•"/>
            </a:pPr>
            <a:r>
              <a:rPr lang="en-US" altLang="en-US" b="1" dirty="0" err="1" smtClean="0"/>
              <a:t>datalist</a:t>
            </a:r>
            <a:endParaRPr lang="en-US" altLang="en-US" b="1" dirty="0" smtClean="0"/>
          </a:p>
          <a:p>
            <a:pPr marL="1257300" lvl="2" indent="-342900">
              <a:buFont typeface="Arial" panose="020B0604020202020204" pitchFamily="34" charset="0"/>
              <a:buChar char="•"/>
            </a:pPr>
            <a:r>
              <a:rPr lang="en-US" altLang="en-US" b="1" dirty="0" smtClean="0"/>
              <a:t>Search</a:t>
            </a:r>
          </a:p>
          <a:p>
            <a:pPr lvl="2"/>
            <a:endParaRPr lang="en-US" altLang="en-US" dirty="0"/>
          </a:p>
          <a:p>
            <a:pPr lvl="2"/>
            <a:r>
              <a:rPr lang="en-US" altLang="en-US" dirty="0" smtClean="0"/>
              <a:t>These new features allow better input control  and validation.</a:t>
            </a:r>
          </a:p>
          <a:p>
            <a:pPr algn="ctr"/>
            <a:endParaRPr lang="en-US" altLang="en-US" dirty="0" smtClean="0"/>
          </a:p>
          <a:p>
            <a:pPr algn="ctr"/>
            <a:r>
              <a:rPr lang="en-US" altLang="en-US" dirty="0" smtClean="0"/>
              <a:t>Not all major browsers support all the new form elements. </a:t>
            </a:r>
          </a:p>
          <a:p>
            <a:pPr algn="ctr"/>
            <a:r>
              <a:rPr lang="en-US" altLang="en-US" dirty="0" smtClean="0"/>
              <a:t>     If they are not supported, they will behave as regular text fields.</a:t>
            </a:r>
          </a:p>
          <a:p>
            <a:endParaRPr lang="en-US" altLang="en-US" sz="2000" dirty="0" smtClean="0"/>
          </a:p>
          <a:p>
            <a:endParaRPr lang="en-US" dirty="0">
              <a:solidFill>
                <a:prstClr val="black"/>
              </a:solidFill>
            </a:endParaRPr>
          </a:p>
          <a:p>
            <a:endParaRPr lang="en-US" dirty="0">
              <a:solidFill>
                <a:prstClr val="black"/>
              </a:solidFill>
            </a:endParaRPr>
          </a:p>
        </p:txBody>
      </p:sp>
      <p:pic>
        <p:nvPicPr>
          <p:cNvPr id="5" name="Picture 5" descr="untitled5.bmp"/>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822388"/>
            <a:ext cx="896982" cy="74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312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range</a:t>
            </a:r>
            <a:endParaRPr lang="en-US" dirty="0"/>
          </a:p>
        </p:txBody>
      </p:sp>
      <p:sp>
        <p:nvSpPr>
          <p:cNvPr id="2" name="TextBox 1"/>
          <p:cNvSpPr txBox="1"/>
          <p:nvPr/>
        </p:nvSpPr>
        <p:spPr>
          <a:xfrm>
            <a:off x="762000" y="1219200"/>
            <a:ext cx="8077200" cy="1754326"/>
          </a:xfrm>
          <a:prstGeom prst="rect">
            <a:avLst/>
          </a:prstGeom>
          <a:noFill/>
        </p:spPr>
        <p:txBody>
          <a:bodyPr wrap="square" rtlCol="0">
            <a:spAutoFit/>
          </a:bodyPr>
          <a:lstStyle/>
          <a:p>
            <a:r>
              <a:rPr lang="en-US" dirty="0" smtClean="0"/>
              <a:t>The input type=“</a:t>
            </a:r>
            <a:r>
              <a:rPr lang="en-US" b="1" dirty="0" smtClean="0"/>
              <a:t>range</a:t>
            </a:r>
            <a:r>
              <a:rPr lang="en-US" dirty="0" smtClean="0"/>
              <a:t>” is used for input fields that should contain a value from </a:t>
            </a:r>
            <a:r>
              <a:rPr lang="en-US" b="1" dirty="0" smtClean="0"/>
              <a:t>a range of numbers </a:t>
            </a:r>
            <a:r>
              <a:rPr lang="en-US" dirty="0" smtClean="0"/>
              <a:t>by declaring the </a:t>
            </a:r>
            <a:r>
              <a:rPr lang="en-US" b="1" dirty="0" smtClean="0"/>
              <a:t>minimum</a:t>
            </a:r>
            <a:r>
              <a:rPr lang="en-US" dirty="0" smtClean="0"/>
              <a:t> and </a:t>
            </a:r>
            <a:r>
              <a:rPr lang="en-US" b="1" dirty="0" smtClean="0"/>
              <a:t>maximum</a:t>
            </a:r>
            <a:r>
              <a:rPr lang="en-US" dirty="0" smtClean="0"/>
              <a:t> value. You can also set restrictions on what numbers are accepted.</a:t>
            </a:r>
            <a:br>
              <a:rPr lang="en-US" dirty="0" smtClean="0"/>
            </a:br>
            <a:endParaRPr lang="en-US" dirty="0" smtClean="0"/>
          </a:p>
          <a:p>
            <a:r>
              <a:rPr lang="en-US" dirty="0" smtClean="0"/>
              <a:t>Choose your Age:</a:t>
            </a:r>
            <a:br>
              <a:rPr lang="en-US" dirty="0" smtClean="0"/>
            </a:br>
            <a:r>
              <a:rPr lang="en-US" dirty="0" smtClean="0"/>
              <a:t>&lt;input type="range" name="age" min="18" max="35" /&gt;</a:t>
            </a:r>
          </a:p>
        </p:txBody>
      </p:sp>
      <p:pic>
        <p:nvPicPr>
          <p:cNvPr id="7" name="Picture 5" descr="untitled5.bmp"/>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002545"/>
            <a:ext cx="896982" cy="74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828800" y="5181608"/>
            <a:ext cx="6553200" cy="646331"/>
          </a:xfrm>
          <a:prstGeom prst="rect">
            <a:avLst/>
          </a:prstGeom>
          <a:noFill/>
        </p:spPr>
        <p:txBody>
          <a:bodyPr wrap="square" rtlCol="0">
            <a:spAutoFit/>
          </a:bodyPr>
          <a:lstStyle/>
          <a:p>
            <a:r>
              <a:rPr lang="en-US" dirty="0" smtClean="0"/>
              <a:t>Note: All example screen shots are taken by using </a:t>
            </a:r>
            <a:r>
              <a:rPr lang="en-US" b="1" dirty="0" smtClean="0"/>
              <a:t>Chrome</a:t>
            </a:r>
            <a:r>
              <a:rPr lang="en-US" dirty="0" smtClean="0"/>
              <a:t> browser.</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569" y="4398423"/>
            <a:ext cx="2249632"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219200" y="4398423"/>
            <a:ext cx="2362200" cy="646331"/>
          </a:xfrm>
          <a:prstGeom prst="rect">
            <a:avLst/>
          </a:prstGeom>
          <a:noFill/>
        </p:spPr>
        <p:txBody>
          <a:bodyPr wrap="square" rtlCol="0">
            <a:spAutoFit/>
          </a:bodyPr>
          <a:lstStyle/>
          <a:p>
            <a:r>
              <a:rPr lang="en-US" dirty="0" smtClean="0"/>
              <a:t>Choose your Age:</a:t>
            </a:r>
          </a:p>
          <a:p>
            <a:endParaRPr lang="en-US" dirty="0"/>
          </a:p>
        </p:txBody>
      </p:sp>
    </p:spTree>
    <p:extLst>
      <p:ext uri="{BB962C8B-B14F-4D97-AF65-F5344CB8AC3E}">
        <p14:creationId xmlns:p14="http://schemas.microsoft.com/office/powerpoint/2010/main" val="4166902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3.xml><?xml version="1.0" encoding="utf-8"?>
<a:theme xmlns:a="http://schemas.openxmlformats.org/drawingml/2006/main" name="2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4.xml><?xml version="1.0" encoding="utf-8"?>
<a:theme xmlns:a="http://schemas.openxmlformats.org/drawingml/2006/main" name="3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docProps/app.xml><?xml version="1.0" encoding="utf-8"?>
<Properties xmlns="http://schemas.openxmlformats.org/officeDocument/2006/extended-properties" xmlns:vt="http://schemas.openxmlformats.org/officeDocument/2006/docPropsVTypes">
  <TotalTime>47</TotalTime>
  <Words>1069</Words>
  <Application>Microsoft Office PowerPoint</Application>
  <PresentationFormat>On-screen Show (4:3)</PresentationFormat>
  <Paragraphs>125</Paragraphs>
  <Slides>26</Slides>
  <Notes>0</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Global</vt:lpstr>
      <vt:lpstr>1_Global</vt:lpstr>
      <vt:lpstr>2_Global</vt:lpstr>
      <vt:lpstr>3_Global</vt:lpstr>
      <vt:lpstr>HTML 5</vt:lpstr>
      <vt:lpstr>Objectives</vt:lpstr>
      <vt:lpstr>HTML 5</vt:lpstr>
      <vt:lpstr>What is HTML5?</vt:lpstr>
      <vt:lpstr>HTML 5</vt:lpstr>
      <vt:lpstr>Responsive Web Design</vt:lpstr>
      <vt:lpstr>HTML 5</vt:lpstr>
      <vt:lpstr>HTML 5 New Form Elements</vt:lpstr>
      <vt:lpstr>range</vt:lpstr>
      <vt:lpstr>url</vt:lpstr>
      <vt:lpstr>email</vt:lpstr>
      <vt:lpstr> tel </vt:lpstr>
      <vt:lpstr> number </vt:lpstr>
      <vt:lpstr>  color  </vt:lpstr>
      <vt:lpstr>  date  </vt:lpstr>
      <vt:lpstr>   search   </vt:lpstr>
      <vt:lpstr>   datalist   </vt:lpstr>
      <vt:lpstr>HTML 5</vt:lpstr>
      <vt:lpstr>   Audio    </vt:lpstr>
      <vt:lpstr>   Video   </vt:lpstr>
      <vt:lpstr>HTML 5</vt:lpstr>
      <vt:lpstr>   Canvas   </vt:lpstr>
      <vt:lpstr>   Drawing a line   </vt:lpstr>
      <vt:lpstr>   Drawing a Circle   </vt:lpstr>
      <vt:lpstr>   Drawing a text   </vt:lpstr>
      <vt:lpstr>PowerPoint Presentation</vt:lpstr>
    </vt:vector>
  </TitlesOfParts>
  <Company>Syntel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Selvaraj, Janarthanan2</dc:creator>
  <cp:lastModifiedBy>Selvaraj, Janarthanan2</cp:lastModifiedBy>
  <cp:revision>27</cp:revision>
  <dcterms:created xsi:type="dcterms:W3CDTF">2017-03-08T09:35:50Z</dcterms:created>
  <dcterms:modified xsi:type="dcterms:W3CDTF">2017-10-23T03:11:54Z</dcterms:modified>
</cp:coreProperties>
</file>