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91" r:id="rId2"/>
    <p:sldId id="331" r:id="rId3"/>
    <p:sldId id="335" r:id="rId4"/>
    <p:sldId id="332" r:id="rId5"/>
    <p:sldId id="336" r:id="rId6"/>
    <p:sldId id="337" r:id="rId7"/>
    <p:sldId id="338" r:id="rId8"/>
    <p:sldId id="339" r:id="rId9"/>
    <p:sldId id="340" r:id="rId10"/>
    <p:sldId id="341" r:id="rId11"/>
    <p:sldId id="307" r:id="rId12"/>
  </p:sldIdLst>
  <p:sldSz cx="9144000" cy="5143500" type="screen16x9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7" userDrawn="1">
          <p15:clr>
            <a:srgbClr val="A4A3A4"/>
          </p15:clr>
        </p15:guide>
        <p15:guide id="2" pos="5654" userDrawn="1">
          <p15:clr>
            <a:srgbClr val="A4A3A4"/>
          </p15:clr>
        </p15:guide>
        <p15:guide id="3" orient="horz" pos="2832" userDrawn="1">
          <p15:clr>
            <a:srgbClr val="A4A3A4"/>
          </p15:clr>
        </p15:guide>
        <p15:guide id="4" pos="1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400"/>
    <a:srgbClr val="EF6D80"/>
    <a:srgbClr val="0066A1"/>
    <a:srgbClr val="989C06"/>
    <a:srgbClr val="00B2A9"/>
    <a:srgbClr val="0000FF"/>
    <a:srgbClr val="FF6319"/>
    <a:srgbClr val="DED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78"/>
      </p:cViewPr>
      <p:guideLst>
        <p:guide orient="horz" pos="687"/>
        <p:guide pos="5654"/>
        <p:guide orient="horz" pos="2832"/>
        <p:guide pos="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91" d="100"/>
          <a:sy n="91" d="100"/>
        </p:scale>
        <p:origin x="4920" y="-120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80809" y="8674647"/>
            <a:ext cx="626334" cy="378186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AddNotifier#2"/>
          <p:cNvSpPr txBox="1">
            <a:spLocks noChangeArrowheads="1"/>
          </p:cNvSpPr>
          <p:nvPr/>
        </p:nvSpPr>
        <p:spPr bwMode="auto">
          <a:xfrm>
            <a:off x="229693" y="8686792"/>
            <a:ext cx="5934067" cy="40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| Syntel, Atos Worldgrid, Bull, Canopy, equensWorldline, Unify, Worldline and Zero Email are registered trademarks of the Atos group. September 2018. © 2018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7F0ED-55BB-4142-8319-691E47EC5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72" y="226020"/>
            <a:ext cx="2301162" cy="4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080809" y="8674647"/>
            <a:ext cx="626334" cy="378186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AddNotifier#3"/>
          <p:cNvSpPr txBox="1">
            <a:spLocks noChangeArrowheads="1"/>
          </p:cNvSpPr>
          <p:nvPr/>
        </p:nvSpPr>
        <p:spPr bwMode="auto">
          <a:xfrm>
            <a:off x="229693" y="8686792"/>
            <a:ext cx="5934067" cy="40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500" dirty="0"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| Syntel, Atos Worldgrid, Bull, Canopy, equensWorldline, Unify, Worldline and Zero Email are registered trademarks of the Atos group. September 2018. © 2018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22B9A-2FFE-4E5E-9B13-153C826916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24" y="199058"/>
            <a:ext cx="1909019" cy="3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606832" y="4659678"/>
            <a:ext cx="19303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4737600"/>
            <a:ext cx="1635224" cy="86075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99" y="2212677"/>
            <a:ext cx="8370094" cy="71814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62712" y="4522583"/>
            <a:ext cx="1911299" cy="33347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2899" y="4277666"/>
            <a:ext cx="2785201" cy="215444"/>
          </a:xfrm>
        </p:spPr>
        <p:txBody>
          <a:bodyPr wrap="none"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0033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1685925"/>
            <a:ext cx="5771876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3463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1685925"/>
            <a:ext cx="5771876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317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1685925"/>
            <a:ext cx="5771876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143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25"/>
            <a:ext cx="9186488" cy="2050545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1685925"/>
            <a:ext cx="5771876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685925"/>
            <a:ext cx="4289424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317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1560265"/>
            <a:ext cx="9197784" cy="2022969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685925"/>
            <a:ext cx="4289424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8062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4505"/>
            <a:ext cx="9186488" cy="2050585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685925"/>
            <a:ext cx="4289424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769"/>
            <a:ext cx="9186488" cy="205205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685925"/>
            <a:ext cx="4289424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60097"/>
            <a:ext cx="9186488" cy="202330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685925"/>
            <a:ext cx="4289424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6488" cy="2026332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685925"/>
            <a:ext cx="4289424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9248" y="123478"/>
            <a:ext cx="8677656" cy="720080"/>
          </a:xfrm>
        </p:spPr>
        <p:txBody>
          <a:bodyPr/>
          <a:lstStyle>
            <a:lvl1pPr marL="0" indent="0">
              <a:buNone/>
              <a:defRPr sz="2400" b="1" baseline="0"/>
            </a:lvl1pPr>
            <a:lvl2pPr marL="0" indent="0">
              <a:buNone/>
              <a:defRPr sz="18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9249" y="1090800"/>
            <a:ext cx="8677656" cy="3403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078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5471"/>
            <a:ext cx="9204416" cy="204865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685925"/>
            <a:ext cx="4289424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9509"/>
            <a:ext cx="9204416" cy="202448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685925"/>
            <a:ext cx="4289424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769"/>
            <a:ext cx="9204416" cy="205205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685925"/>
            <a:ext cx="4289424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33939"/>
            <a:ext cx="9204416" cy="20517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685925"/>
            <a:ext cx="4289424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1550381"/>
            <a:ext cx="9204416" cy="204273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1574" y="1685925"/>
            <a:ext cx="3994149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7790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96545" y="913765"/>
            <a:ext cx="401475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Thank You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96544" y="4208250"/>
            <a:ext cx="5273676" cy="6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2712" y="4522583"/>
            <a:ext cx="1911299" cy="33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0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329209" y="944932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9248" y="123478"/>
            <a:ext cx="8677656" cy="720080"/>
          </a:xfrm>
        </p:spPr>
        <p:txBody>
          <a:bodyPr/>
          <a:lstStyle>
            <a:lvl1pPr marL="0" indent="0">
              <a:buNone/>
              <a:defRPr sz="2400" b="1" baseline="0"/>
            </a:lvl1pPr>
            <a:lvl2pPr marL="0" indent="0">
              <a:buNone/>
              <a:defRPr sz="18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03726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9249" y="1090800"/>
            <a:ext cx="8677656" cy="3403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6874" y="4625878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9248" y="123478"/>
            <a:ext cx="8677656" cy="720080"/>
          </a:xfrm>
        </p:spPr>
        <p:txBody>
          <a:bodyPr/>
          <a:lstStyle>
            <a:lvl1pPr marL="0" indent="0">
              <a:buNone/>
              <a:defRPr sz="2400" b="1" baseline="0"/>
            </a:lvl1pPr>
            <a:lvl2pPr marL="0" indent="0">
              <a:buNone/>
              <a:defRPr sz="18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462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1559341"/>
            <a:ext cx="9166852" cy="202481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1685925"/>
            <a:ext cx="5771877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0724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1534505"/>
            <a:ext cx="9192464" cy="205058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1685925"/>
            <a:ext cx="5771876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4701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33939"/>
            <a:ext cx="9180512" cy="2051717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1685925"/>
            <a:ext cx="5771876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55026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9341"/>
            <a:ext cx="9180512" cy="2024818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1685925"/>
            <a:ext cx="5771876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7260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1558584"/>
            <a:ext cx="9180512" cy="2026332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1685925"/>
            <a:ext cx="5771876" cy="17811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27481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ustomFooter#1"/>
          <p:cNvSpPr txBox="1"/>
          <p:nvPr userDrawn="1"/>
        </p:nvSpPr>
        <p:spPr>
          <a:xfrm>
            <a:off x="280245" y="4814183"/>
            <a:ext cx="207909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6971936E-DEB9-479F-A215-67E5B2252768}" type="slidenum">
              <a:rPr lang="en-US" sz="800" baseline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r>
              <a:rPr lang="en-US" sz="8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| </a:t>
            </a:r>
            <a:r>
              <a:rPr lang="en-US" sz="8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 </a:t>
            </a:r>
            <a:endParaRPr lang="nl-NL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89249" y="1090800"/>
            <a:ext cx="8675238" cy="3403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89248" y="123478"/>
            <a:ext cx="8675239" cy="56700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nl-NL" dirty="0"/>
              <a:t>Click to edit the </a:t>
            </a:r>
            <a:r>
              <a:rPr lang="nl-NL" dirty="0" smtClean="0"/>
              <a:t>header</a:t>
            </a:r>
            <a:br>
              <a:rPr lang="nl-NL" dirty="0" smtClean="0"/>
            </a:br>
            <a:endParaRPr lang="nl-NL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289249" y="944932"/>
            <a:ext cx="88604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17" y="4775171"/>
            <a:ext cx="1452294" cy="253391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289249" y="4625878"/>
            <a:ext cx="88605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6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5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Lucida Sans Unicode" pitchFamily="34" charset="0"/>
        <a:buChar char="▶"/>
        <a:defRPr sz="14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864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Arial" pitchFamily="34" charset="0"/>
        <a:buChar char="–"/>
        <a:defRPr sz="14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2296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9728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Arial" pitchFamily="34" charset="0"/>
        <a:buChar char="–"/>
        <a:defRPr sz="14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6" userDrawn="1">
          <p15:clr>
            <a:srgbClr val="F26B43"/>
          </p15:clr>
        </p15:guide>
        <p15:guide id="2" pos="182" userDrawn="1">
          <p15:clr>
            <a:srgbClr val="F26B43"/>
          </p15:clr>
        </p15:guide>
        <p15:guide id="3" pos="5654" userDrawn="1">
          <p15:clr>
            <a:srgbClr val="F26B43"/>
          </p15:clr>
        </p15:guide>
        <p15:guide id="4" orient="horz" pos="28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9" y="1198652"/>
            <a:ext cx="8370094" cy="2746201"/>
          </a:xfrm>
        </p:spPr>
        <p:txBody>
          <a:bodyPr/>
          <a:lstStyle/>
          <a:p>
            <a:r>
              <a:rPr lang="en-US" sz="2000" dirty="0" smtClean="0"/>
              <a:t>Module Wise Coverage- Java</a:t>
            </a:r>
            <a:br>
              <a:rPr lang="en-US" sz="2000" dirty="0" smtClean="0"/>
            </a:br>
            <a:r>
              <a:rPr lang="en-US" sz="3200" dirty="0" smtClean="0"/>
              <a:t>Draft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000" dirty="0" smtClean="0"/>
              <a:t>Mahesh Rajput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93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653" y="234516"/>
            <a:ext cx="8677656" cy="525451"/>
          </a:xfrm>
        </p:spPr>
        <p:txBody>
          <a:bodyPr/>
          <a:lstStyle/>
          <a:p>
            <a:r>
              <a:rPr lang="en-US" sz="2000" dirty="0" smtClean="0"/>
              <a:t>Day – 3 - Spring</a:t>
            </a:r>
            <a:endParaRPr lang="en-IN" sz="2000" dirty="0"/>
          </a:p>
        </p:txBody>
      </p:sp>
      <p:sp>
        <p:nvSpPr>
          <p:cNvPr id="3" name="AutoShape 2" descr="Image result for integ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AutoShape 4" descr="Image result for integr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6" descr="Image result for integr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data:image/png;base64,iVBORw0KGgoAAAANSUhEUgAAAGgAAABoCAMAAAAqwkWTAAAAZlBMVEX///8AAADz8/Pp6en4+Pju7u7k5OSsrKxlZWWEhIQvLy+hoaF2dnY6Ojr8/PzOzs7c3NxZWVkqKiqNjY22trZUVFReXl4hISG8vLxNTU3FxcUUFBQbGxt8fHybm5tAQEBtbW0LCwv/XSsfAAAFGklEQVRoge1a2barKBCNOCdxSDRxisb8/0+2RsGCQsFI9+qHs1/uXViwQ1EjnNPpD/85bK2ho3D99+vm8mPk2US+K5f/EWlbWAOu/Gg2jhVtaoymflgTGk5VpJmHH6UhHovhAsf9ZTw3QnRdFozAcFwt408jRNmyoFXHblLmeZm4cQKGWyNENljxtfy3AcOG7CGwFLiZ4YHWIIchqzudim2eyDHEQx7bRJWh6JB8VKprahM8vopmxEW9jgqdDo9ldUd5LsKC96DtLn7XBmczTLY3/Vtyi53DlJ27m4Y8lz+Ne7tylP+xnvVgtClH4xNeivgc1RAenDqwPjvOawo6UeeBuGmFBAsSGAfPpIsooyZkBrBiwfUHi4a6PI540EMw9daEbRw27pK9S1GiqdaG77svJK2bB59o5up+RnhI/K3Hgyf62xNyNCHRIsrEaQ+ZlP2omMf04gw9cwjFaTJztQeDKSiT9/mJyBNOt5fJfA2TMbX8jGLzTBcQHzqqTOHe7ADFbI1cBHlfdM17KKWSnmnjjD/bzNGombDU2PT1znzLogPW98LDji9bl1aBlY0o9th3C31jRd7+Ci9aszm3wDxL7feI9xLRM4KByw4SOc+JUG3ur4joarDcHs6tPMt4Tg6105e+xQlEMG5xQZA7u/hGre5nIrAju1njWVqL33d0XpQOS2PBiwm1He1cxEBnNks4aVd5Ti79UO22uh6tuXReDYpKLAZdxS9KsIKOFWwgTyGiDklrwuuY+zOzg/lN9GJmj0WnGbm/ACEVLAr6MVF3MCl/gkTznIjQ4c1xkjl/FSZirSIk5Zue6aGqblr2GzejvpSoxhVLrkyLCKXyyZKS1+OSyiPZygwVEnHabGSr4RJP0GvM4gpN3AzJ5C6KR1viALjH25yJf5duP0HQTOu9brG4k260WyR0uEOwXPFDFzcEVq/LQ/3vWkLtS+tirhqu5zpjuyDO7gOC2ROzMZa4wp1JhRZIOLUNpkbGyLVdCM1LUqF0DiN8r/zOgQLtnLeCyUnjRNHvzSsG4rhwXM279ZMBeVhpFM57iGSGIYMuzzoR7mJkUBSo/nPKU6Ru58xd9P7kBOUzpOFA445G4aHjLoYS1s34GNKnUxt7o0ypxFcgzooGb9JWKF7CjOyTezAmHGQ4SDvCBbjzRJijfaqS297RVTV9vAv5SrYquX6TSHlTSm3JUQtuR1Gl7mbNwUPMvdK/dN3FLz34QxWpW3JDIuGBOr6DDOhEy7jiPlqxpX4WA37E/XJQxGz7kdPgxTnQzH9hYY0LmKzefnXbhZzEgQafyBKb6oQpxMmn9kd465h0+sgVVRzU8YSqre0YVIrwrml8qoqEDDD8okbjmUpwwyD3YvEDdyRuin45SXWqA74gbVzJh+OPG34bhoLmHsxyl9K7acO2293CAUjNgNqYWEgrQuYmbhIedj0pFrivA28pEqLlGlTMqMUB3eFLU3DdKlaeR4jQjuiTliO5TTyiOrHVYk9nVYWzR/U7z2DeWZa9sd4GrZ2hzTVhlh0y7y+WbdGlUF9g5jVyiTRT4omxLeq1oiqAoDoyxdgUTb3jgvhwJa7kVdfUOy4Bie+M+lBLt+XVgGYqPw5FcWLmSV/NY4xJo4A0Y976JfFBaBT5vQkeGoNaSbq9TjXj/vvRFYwU17ER+/D7mBsxYzxDEL9NraVT0lLldZ3/dGloLc3xQKw3y39ECghXNP8isuj9jgKzf8T2h/85/gHRWToeJxd4C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8" name="Rounded Rectangle 17">
            <a:hlinkClick r:id="rId2" action="ppaction://hlinksldjump"/>
          </p:cNvPr>
          <p:cNvSpPr/>
          <p:nvPr/>
        </p:nvSpPr>
        <p:spPr>
          <a:xfrm>
            <a:off x="289248" y="1140542"/>
            <a:ext cx="8383740" cy="3333135"/>
          </a:xfrm>
          <a:prstGeom prst="roundRect">
            <a:avLst/>
          </a:prstGeom>
          <a:solidFill>
            <a:schemeClr val="bg2"/>
          </a:solidFill>
          <a:ln>
            <a:solidFill>
              <a:srgbClr val="FA61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Spring MVC….CRUD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Spring </a:t>
            </a:r>
            <a:r>
              <a:rPr lang="en-US" sz="1600" dirty="0">
                <a:solidFill>
                  <a:schemeClr val="tx1"/>
                </a:solidFill>
              </a:rPr>
              <a:t>Project :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Integrating Spring project with resource </a:t>
            </a:r>
            <a:r>
              <a:rPr lang="en-US" sz="1600" dirty="0">
                <a:solidFill>
                  <a:schemeClr val="tx1"/>
                </a:solidFill>
              </a:rPr>
              <a:t>files </a:t>
            </a:r>
            <a:r>
              <a:rPr lang="en-US" sz="1600" dirty="0" smtClean="0">
                <a:solidFill>
                  <a:schemeClr val="tx1"/>
                </a:solidFill>
              </a:rPr>
              <a:t>(views, styles</a:t>
            </a:r>
            <a:r>
              <a:rPr lang="en-US" sz="1600" dirty="0">
                <a:solidFill>
                  <a:schemeClr val="tx1"/>
                </a:solidFill>
              </a:rPr>
              <a:t>, icons, images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4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9248" y="123478"/>
            <a:ext cx="8677656" cy="525451"/>
          </a:xfrm>
        </p:spPr>
        <p:txBody>
          <a:bodyPr/>
          <a:lstStyle/>
          <a:p>
            <a:r>
              <a:rPr lang="en-IN" dirty="0" smtClean="0"/>
              <a:t>Java Stack Modules</a:t>
            </a:r>
            <a:endParaRPr lang="en-IN" dirty="0"/>
          </a:p>
        </p:txBody>
      </p:sp>
      <p:sp>
        <p:nvSpPr>
          <p:cNvPr id="13" name="Rounded Rectangle 12">
            <a:hlinkClick r:id="rId2" action="ppaction://hlinksldjump"/>
          </p:cNvPr>
          <p:cNvSpPr/>
          <p:nvPr/>
        </p:nvSpPr>
        <p:spPr>
          <a:xfrm>
            <a:off x="1164319" y="1688402"/>
            <a:ext cx="5452791" cy="731434"/>
          </a:xfrm>
          <a:prstGeom prst="roundRect">
            <a:avLst/>
          </a:prstGeom>
          <a:solidFill>
            <a:schemeClr val="bg2"/>
          </a:solidFill>
          <a:ln>
            <a:solidFill>
              <a:srgbClr val="FA61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Java Fundamentals, New Features of Java-8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AutoShape 2" descr="Image result for integ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AutoShape 4" descr="Image result for integr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6" descr="Image result for integr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data:image/png;base64,iVBORw0KGgoAAAANSUhEUgAAAGgAAABoCAMAAAAqwkWTAAAAZlBMVEX///8AAADz8/Pp6en4+Pju7u7k5OSsrKxlZWWEhIQvLy+hoaF2dnY6Ojr8/PzOzs7c3NxZWVkqKiqNjY22trZUVFReXl4hISG8vLxNTU3FxcUUFBQbGxt8fHybm5tAQEBtbW0LCwv/XSsfAAAFGklEQVRoge1a2barKBCNOCdxSDRxisb8/0+2RsGCQsFI9+qHs1/uXViwQ1EjnNPpD/85bK2ho3D99+vm8mPk2US+K5f/EWlbWAOu/Gg2jhVtaoymflgTGk5VpJmHH6UhHovhAsf9ZTw3QnRdFozAcFwt408jRNmyoFXHblLmeZm4cQKGWyNENljxtfy3AcOG7CGwFLiZ4YHWIIchqzudim2eyDHEQx7bRJWh6JB8VKprahM8vopmxEW9jgqdDo9ldUd5LsKC96DtLn7XBmczTLY3/Vtyi53DlJ27m4Y8lz+Ne7tylP+xnvVgtClH4xNeivgc1RAenDqwPjvOawo6UeeBuGmFBAsSGAfPpIsooyZkBrBiwfUHi4a6PI540EMw9daEbRw27pK9S1GiqdaG77svJK2bB59o5up+RnhI/K3Hgyf62xNyNCHRIsrEaQ+ZlP2omMf04gw9cwjFaTJztQeDKSiT9/mJyBNOt5fJfA2TMbX8jGLzTBcQHzqqTOHe7ADFbI1cBHlfdM17KKWSnmnjjD/bzNGombDU2PT1znzLogPW98LDji9bl1aBlY0o9th3C31jRd7+Ci9aszm3wDxL7feI9xLRM4KByw4SOc+JUG3ur4joarDcHs6tPMt4Tg6105e+xQlEMG5xQZA7u/hGre5nIrAju1njWVqL33d0XpQOS2PBiwm1He1cxEBnNks4aVd5Ti79UO22uh6tuXReDYpKLAZdxS9KsIKOFWwgTyGiDklrwuuY+zOzg/lN9GJmj0WnGbm/ACEVLAr6MVF3MCl/gkTznIjQ4c1xkjl/FSZirSIk5Zue6aGqblr2GzejvpSoxhVLrkyLCKXyyZKS1+OSyiPZygwVEnHabGSr4RJP0GvM4gpN3AzJ5C6KR1viALjH25yJf5duP0HQTOu9brG4k260WyR0uEOwXPFDFzcEVq/LQ/3vWkLtS+tirhqu5zpjuyDO7gOC2ROzMZa4wp1JhRZIOLUNpkbGyLVdCM1LUqF0DiN8r/zOgQLtnLeCyUnjRNHvzSsG4rhwXM279ZMBeVhpFM57iGSGIYMuzzoR7mJkUBSo/nPKU6Ru58xd9P7kBOUzpOFA445G4aHjLoYS1s34GNKnUxt7o0ypxFcgzooGb9JWKF7CjOyTezAmHGQ4SDvCBbjzRJijfaqS297RVTV9vAv5SrYquX6TSHlTSm3JUQtuR1Gl7mbNwUPMvdK/dN3FLz34QxWpW3JDIuGBOr6DDOhEy7jiPlqxpX4WA37E/XJQxGz7kdPgxTnQzH9hYY0LmKzefnXbhZzEgQafyBKb6oQpxMmn9kd465h0+sgVVRzU8YSqre0YVIrwrml8qoqEDDD8okbjmUpwwyD3YvEDdyRuin45SXWqA74gbVzJh+OPG34bhoLmHsxyl9K7acO2293CAUjNgNqYWEgrQuYmbhIedj0pFrivA28pEqLlGlTMqMUB3eFLU3DdKlaeR4jQjuiTliO5TTyiOrHVYk9nVYWzR/U7z2DeWZa9sd4GrZ2hzTVhlh0y7y+WbdGlUF9g5jVyiTRT4omxLeq1oiqAoDoyxdgUTb3jgvhwJa7kVdfUOy4Bie+M+lBLt+XVgGYqPw5FcWLmSV/NY4xJo4A0Y976JfFBaBT5vQkeGoNaSbq9TjXj/vvRFYwU17ER+/D7mBsxYzxDEL9NraVT0lLldZ3/dGloLc3xQKw3y39ECghXNP8isuj9jgKzf8T2h/85/gHRWToeJxd4C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921910" y="1688402"/>
            <a:ext cx="1111045" cy="7314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r>
              <a:rPr lang="en-IN" dirty="0" smtClean="0"/>
              <a:t>-Days</a:t>
            </a:r>
            <a:endParaRPr lang="en-IN" dirty="0"/>
          </a:p>
        </p:txBody>
      </p:sp>
      <p:cxnSp>
        <p:nvCxnSpPr>
          <p:cNvPr id="9" name="Straight Arrow Connector 8"/>
          <p:cNvCxnSpPr>
            <a:stCxn id="13" idx="3"/>
            <a:endCxn id="7" idx="1"/>
          </p:cNvCxnSpPr>
          <p:nvPr/>
        </p:nvCxnSpPr>
        <p:spPr>
          <a:xfrm>
            <a:off x="6617110" y="205411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ounded Rectangle 18">
            <a:hlinkClick r:id="rId2" action="ppaction://hlinksldjump"/>
          </p:cNvPr>
          <p:cNvSpPr/>
          <p:nvPr/>
        </p:nvSpPr>
        <p:spPr>
          <a:xfrm>
            <a:off x="1164319" y="2946500"/>
            <a:ext cx="5452791" cy="731434"/>
          </a:xfrm>
          <a:prstGeom prst="roundRect">
            <a:avLst/>
          </a:prstGeom>
          <a:solidFill>
            <a:schemeClr val="bg2"/>
          </a:solidFill>
          <a:ln>
            <a:solidFill>
              <a:srgbClr val="FA61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Spring Framework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921910" y="2946500"/>
            <a:ext cx="1111045" cy="7314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3-Days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>
            <a:off x="6617110" y="331221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9248" y="123478"/>
            <a:ext cx="8677656" cy="525451"/>
          </a:xfrm>
        </p:spPr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13" name="Rounded Rectangle 12">
            <a:hlinkClick r:id="rId2" action="ppaction://hlinksldjump"/>
          </p:cNvPr>
          <p:cNvSpPr/>
          <p:nvPr/>
        </p:nvSpPr>
        <p:spPr>
          <a:xfrm>
            <a:off x="307975" y="1605098"/>
            <a:ext cx="4313186" cy="2878410"/>
          </a:xfrm>
          <a:prstGeom prst="roundRect">
            <a:avLst/>
          </a:prstGeom>
          <a:solidFill>
            <a:schemeClr val="bg2"/>
          </a:solidFill>
          <a:ln>
            <a:solidFill>
              <a:srgbClr val="FA61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Building strong foundation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Java OOP fundamentals</a:t>
            </a:r>
            <a:r>
              <a:rPr lang="en-IN" sz="1400" dirty="0" smtClean="0">
                <a:solidFill>
                  <a:schemeClr val="tx1"/>
                </a:solidFill>
              </a:rPr>
              <a:t>, </a:t>
            </a:r>
            <a:r>
              <a:rPr lang="en-IN" sz="1400" dirty="0">
                <a:solidFill>
                  <a:schemeClr val="tx1"/>
                </a:solidFill>
              </a:rPr>
              <a:t>Collection, JDBC-DAO, </a:t>
            </a:r>
            <a:r>
              <a:rPr lang="en-IN" sz="1400" dirty="0" smtClean="0">
                <a:solidFill>
                  <a:schemeClr val="tx1"/>
                </a:solidFill>
              </a:rPr>
              <a:t>Basic design patterns in Java, </a:t>
            </a:r>
            <a:r>
              <a:rPr lang="en-IN" sz="1400" dirty="0">
                <a:solidFill>
                  <a:schemeClr val="tx1"/>
                </a:solidFill>
              </a:rPr>
              <a:t>Threading, Debugging, Unit Testing and Exception </a:t>
            </a:r>
            <a:r>
              <a:rPr lang="en-IN" sz="1400" dirty="0" smtClean="0">
                <a:solidFill>
                  <a:schemeClr val="tx1"/>
                </a:solidFill>
              </a:rPr>
              <a:t>Management</a:t>
            </a:r>
            <a:endParaRPr lang="en-IN" sz="1400" dirty="0">
              <a:solidFill>
                <a:schemeClr val="tx1"/>
              </a:solidFill>
            </a:endParaRPr>
          </a:p>
          <a:p>
            <a:pPr marL="571500" lvl="1" indent="-1714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Java – 8</a:t>
            </a:r>
          </a:p>
          <a:p>
            <a:pPr marL="857250" lvl="1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Features and its usage.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AutoShape 2" descr="Image result for integ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AutoShape 4" descr="Image result for integr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6" descr="Image result for integr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data:image/png;base64,iVBORw0KGgoAAAANSUhEUgAAAGgAAABoCAMAAAAqwkWTAAAAZlBMVEX///8AAADz8/Pp6en4+Pju7u7k5OSsrKxlZWWEhIQvLy+hoaF2dnY6Ojr8/PzOzs7c3NxZWVkqKiqNjY22trZUVFReXl4hISG8vLxNTU3FxcUUFBQbGxt8fHybm5tAQEBtbW0LCwv/XSsfAAAFGklEQVRoge1a2barKBCNOCdxSDRxisb8/0+2RsGCQsFI9+qHs1/uXViwQ1EjnNPpD/85bK2ho3D99+vm8mPk2US+K5f/EWlbWAOu/Gg2jhVtaoymflgTGk5VpJmHH6UhHovhAsf9ZTw3QnRdFozAcFwt408jRNmyoFXHblLmeZm4cQKGWyNENljxtfy3AcOG7CGwFLiZ4YHWIIchqzudim2eyDHEQx7bRJWh6JB8VKprahM8vopmxEW9jgqdDo9ldUd5LsKC96DtLn7XBmczTLY3/Vtyi53DlJ27m4Y8lz+Ne7tylP+xnvVgtClH4xNeivgc1RAenDqwPjvOawo6UeeBuGmFBAsSGAfPpIsooyZkBrBiwfUHi4a6PI540EMw9daEbRw27pK9S1GiqdaG77svJK2bB59o5up+RnhI/K3Hgyf62xNyNCHRIsrEaQ+ZlP2omMf04gw9cwjFaTJztQeDKSiT9/mJyBNOt5fJfA2TMbX8jGLzTBcQHzqqTOHe7ADFbI1cBHlfdM17KKWSnmnjjD/bzNGombDU2PT1znzLogPW98LDji9bl1aBlY0o9th3C31jRd7+Ci9aszm3wDxL7feI9xLRM4KByw4SOc+JUG3ur4joarDcHs6tPMt4Tg6105e+xQlEMG5xQZA7u/hGre5nIrAju1njWVqL33d0XpQOS2PBiwm1He1cxEBnNks4aVd5Ti79UO22uh6tuXReDYpKLAZdxS9KsIKOFWwgTyGiDklrwuuY+zOzg/lN9GJmj0WnGbm/ACEVLAr6MVF3MCl/gkTznIjQ4c1xkjl/FSZirSIk5Zue6aGqblr2GzejvpSoxhVLrkyLCKXyyZKS1+OSyiPZygwVEnHabGSr4RJP0GvM4gpN3AzJ5C6KR1viALjH25yJf5duP0HQTOu9brG4k260WyR0uEOwXPFDFzcEVq/LQ/3vWkLtS+tirhqu5zpjuyDO7gOC2ROzMZa4wp1JhRZIOLUNpkbGyLVdCM1LUqF0DiN8r/zOgQLtnLeCyUnjRNHvzSsG4rhwXM279ZMBeVhpFM57iGSGIYMuzzoR7mJkUBSo/nPKU6Ru58xd9P7kBOUzpOFA445G4aHjLoYS1s34GNKnUxt7o0ypxFcgzooGb9JWKF7CjOyTezAmHGQ4SDvCBbjzRJijfaqS297RVTV9vAv5SrYquX6TSHlTSm3JUQtuR1Gl7mbNwUPMvdK/dN3FLz34QxWpW3JDIuGBOr6DDOhEy7jiPlqxpX4WA37E/XJQxGz7kdPgxTnQzH9hYY0LmKzefnXbhZzEgQafyBKb6oQpxMmn9kd465h0+sgVVRzU8YSqre0YVIrwrml8qoqEDDD8okbjmUpwwyD3YvEDdyRuin45SXWqA74gbVzJh+OPG34bhoLmHsxyl9K7acO2293CAUjNgNqYWEgrQuYmbhIedj0pFrivA28pEqLlGlTMqMUB3eFLU3DdKlaeR4jQjuiTliO5TTyiOrHVYk9nVYWzR/U7z2DeWZa9sd4GrZ2hzTVhlh0y7y+WbdGlUF9g5jVyiTRT4omxLeq1oiqAoDoyxdgUTb3jgvhwJa7kVdfUOy4Bie+M+lBLt+XVgGYqPw5FcWLmSV/NY4xJo4A0Y976JfFBaBT5vQkeGoNaSbq9TjXj/vvRFYwU17ER+/D7mBsxYzxDEL9NraVT0lLldZ3/dGloLc3xQKw3y39ECghXNP8isuj9jgKzf8T2h/85/gHRWToeJxd4C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Rounded Rectangle 13">
            <a:hlinkClick r:id="rId2" action="ppaction://hlinksldjump"/>
          </p:cNvPr>
          <p:cNvSpPr/>
          <p:nvPr/>
        </p:nvSpPr>
        <p:spPr>
          <a:xfrm>
            <a:off x="4824604" y="1638239"/>
            <a:ext cx="4142300" cy="2845269"/>
          </a:xfrm>
          <a:prstGeom prst="roundRect">
            <a:avLst/>
          </a:prstGeom>
          <a:solidFill>
            <a:schemeClr val="bg2"/>
          </a:solidFill>
          <a:ln>
            <a:solidFill>
              <a:srgbClr val="FA61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Spring framework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 err="1" smtClean="0">
                <a:solidFill>
                  <a:schemeClr val="tx1"/>
                </a:solidFill>
              </a:rPr>
              <a:t>IoC</a:t>
            </a:r>
            <a:endParaRPr lang="en-IN" sz="1200" dirty="0" smtClean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DI – Programmatic and Declarative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Spring JDBC-DAO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Spring MVC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Configuration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CRUD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Spring MVC application Integration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Working with resource files (styles, icons, images)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53433" y="1071719"/>
            <a:ext cx="2022270" cy="4494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Java 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5884619" y="1082820"/>
            <a:ext cx="2022270" cy="44943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653" y="234516"/>
            <a:ext cx="8677656" cy="525451"/>
          </a:xfrm>
        </p:spPr>
        <p:txBody>
          <a:bodyPr/>
          <a:lstStyle/>
          <a:p>
            <a:r>
              <a:rPr lang="en-US" sz="2000" dirty="0" smtClean="0"/>
              <a:t>Day-1-Java</a:t>
            </a:r>
            <a:endParaRPr lang="en-IN" sz="2000" dirty="0"/>
          </a:p>
        </p:txBody>
      </p:sp>
      <p:sp>
        <p:nvSpPr>
          <p:cNvPr id="3" name="AutoShape 2" descr="Image result for integ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AutoShape 4" descr="Image result for integr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6" descr="Image result for integr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data:image/png;base64,iVBORw0KGgoAAAANSUhEUgAAAGgAAABoCAMAAAAqwkWTAAAAZlBMVEX///8AAADz8/Pp6en4+Pju7u7k5OSsrKxlZWWEhIQvLy+hoaF2dnY6Ojr8/PzOzs7c3NxZWVkqKiqNjY22trZUVFReXl4hISG8vLxNTU3FxcUUFBQbGxt8fHybm5tAQEBtbW0LCwv/XSsfAAAFGklEQVRoge1a2barKBCNOCdxSDRxisb8/0+2RsGCQsFI9+qHs1/uXViwQ1EjnNPpD/85bK2ho3D99+vm8mPk2US+K5f/EWlbWAOu/Gg2jhVtaoymflgTGk5VpJmHH6UhHovhAsf9ZTw3QnRdFozAcFwt408jRNmyoFXHblLmeZm4cQKGWyNENljxtfy3AcOG7CGwFLiZ4YHWIIchqzudim2eyDHEQx7bRJWh6JB8VKprahM8vopmxEW9jgqdDo9ldUd5LsKC96DtLn7XBmczTLY3/Vtyi53DlJ27m4Y8lz+Ne7tylP+xnvVgtClH4xNeivgc1RAenDqwPjvOawo6UeeBuGmFBAsSGAfPpIsooyZkBrBiwfUHi4a6PI540EMw9daEbRw27pK9S1GiqdaG77svJK2bB59o5up+RnhI/K3Hgyf62xNyNCHRIsrEaQ+ZlP2omMf04gw9cwjFaTJztQeDKSiT9/mJyBNOt5fJfA2TMbX8jGLzTBcQHzqqTOHe7ADFbI1cBHlfdM17KKWSnmnjjD/bzNGombDU2PT1znzLogPW98LDji9bl1aBlY0o9th3C31jRd7+Ci9aszm3wDxL7feI9xLRM4KByw4SOc+JUG3ur4joarDcHs6tPMt4Tg6105e+xQlEMG5xQZA7u/hGre5nIrAju1njWVqL33d0XpQOS2PBiwm1He1cxEBnNks4aVd5Ti79UO22uh6tuXReDYpKLAZdxS9KsIKOFWwgTyGiDklrwuuY+zOzg/lN9GJmj0WnGbm/ACEVLAr6MVF3MCl/gkTznIjQ4c1xkjl/FSZirSIk5Zue6aGqblr2GzejvpSoxhVLrkyLCKXyyZKS1+OSyiPZygwVEnHabGSr4RJP0GvM4gpN3AzJ5C6KR1viALjH25yJf5duP0HQTOu9brG4k260WyR0uEOwXPFDFzcEVq/LQ/3vWkLtS+tirhqu5zpjuyDO7gOC2ROzMZa4wp1JhRZIOLUNpkbGyLVdCM1LUqF0DiN8r/zOgQLtnLeCyUnjRNHvzSsG4rhwXM279ZMBeVhpFM57iGSGIYMuzzoR7mJkUBSo/nPKU6Ru58xd9P7kBOUzpOFA445G4aHjLoYS1s34GNKnUxt7o0ypxFcgzooGb9JWKF7CjOyTezAmHGQ4SDvCBbjzRJijfaqS297RVTV9vAv5SrYquX6TSHlTSm3JUQtuR1Gl7mbNwUPMvdK/dN3FLz34QxWpW3JDIuGBOr6DDOhEy7jiPlqxpX4WA37E/XJQxGz7kdPgxTnQzH9hYY0LmKzefnXbhZzEgQafyBKb6oQpxMmn9kd465h0+sgVVRzU8YSqre0YVIrwrml8qoqEDDD8okbjmUpwwyD3YvEDdyRuin45SXWqA74gbVzJh+OPG34bhoLmHsxyl9K7acO2293CAUjNgNqYWEgrQuYmbhIedj0pFrivA28pEqLlGlTMqMUB3eFLU3DdKlaeR4jQjuiTliO5TTyiOrHVYk9nVYWzR/U7z2DeWZa9sd4GrZ2hzTVhlh0y7y+WbdGlUF9g5jVyiTRT4omxLeq1oiqAoDoyxdgUTb3jgvhwJa7kVdfUOy4Bie+M+lBLt+XVgGYqPw5FcWLmSV/NY4xJo4A0Y976JfFBaBT5vQkeGoNaSbq9TjXj/vvRFYwU17ER+/D7mBsxYzxDEL9NraVT0lLldZ3/dGloLc3xQKw3y39ECghXNP8isuj9jgKzf8T2h/85/gHRWToeJxd4C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8" name="Rounded Rectangle 17">
            <a:hlinkClick r:id="rId2" action="ppaction://hlinksldjump"/>
          </p:cNvPr>
          <p:cNvSpPr/>
          <p:nvPr/>
        </p:nvSpPr>
        <p:spPr>
          <a:xfrm>
            <a:off x="289248" y="1140542"/>
            <a:ext cx="8383740" cy="3333135"/>
          </a:xfrm>
          <a:prstGeom prst="roundRect">
            <a:avLst/>
          </a:prstGeom>
          <a:solidFill>
            <a:schemeClr val="bg2"/>
          </a:solidFill>
          <a:ln>
            <a:solidFill>
              <a:srgbClr val="FA61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Classes, Interfaces and </a:t>
            </a:r>
            <a:r>
              <a:rPr lang="en-US" sz="1600" dirty="0" err="1" smtClean="0">
                <a:solidFill>
                  <a:schemeClr val="tx1"/>
                </a:solidFill>
              </a:rPr>
              <a:t>Enums</a:t>
            </a:r>
            <a:endParaRPr lang="en-US" sz="16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Defining an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Implementing an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Inheritance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Overriding and Hiding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Polymorphism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the Keyword super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Object as a Superclass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Writing Final Classes and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Abstract Methods and Classes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653" y="234516"/>
            <a:ext cx="8677656" cy="525451"/>
          </a:xfrm>
        </p:spPr>
        <p:txBody>
          <a:bodyPr/>
          <a:lstStyle/>
          <a:p>
            <a:r>
              <a:rPr lang="en-US" sz="2000" dirty="0" smtClean="0"/>
              <a:t>Day-2-Java</a:t>
            </a:r>
            <a:endParaRPr lang="en-IN" sz="2000" dirty="0"/>
          </a:p>
        </p:txBody>
      </p:sp>
      <p:sp>
        <p:nvSpPr>
          <p:cNvPr id="3" name="AutoShape 2" descr="Image result for integ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AutoShape 4" descr="Image result for integr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6" descr="Image result for integr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data:image/png;base64,iVBORw0KGgoAAAANSUhEUgAAAGgAAABoCAMAAAAqwkWTAAAAZlBMVEX///8AAADz8/Pp6en4+Pju7u7k5OSsrKxlZWWEhIQvLy+hoaF2dnY6Ojr8/PzOzs7c3NxZWVkqKiqNjY22trZUVFReXl4hISG8vLxNTU3FxcUUFBQbGxt8fHybm5tAQEBtbW0LCwv/XSsfAAAFGklEQVRoge1a2barKBCNOCdxSDRxisb8/0+2RsGCQsFI9+qHs1/uXViwQ1EjnNPpD/85bK2ho3D99+vm8mPk2US+K5f/EWlbWAOu/Gg2jhVtaoymflgTGk5VpJmHH6UhHovhAsf9ZTw3QnRdFozAcFwt408jRNmyoFXHblLmeZm4cQKGWyNENljxtfy3AcOG7CGwFLiZ4YHWIIchqzudim2eyDHEQx7bRJWh6JB8VKprahM8vopmxEW9jgqdDo9ldUd5LsKC96DtLn7XBmczTLY3/Vtyi53DlJ27m4Y8lz+Ne7tylP+xnvVgtClH4xNeivgc1RAenDqwPjvOawo6UeeBuGmFBAsSGAfPpIsooyZkBrBiwfUHi4a6PI540EMw9daEbRw27pK9S1GiqdaG77svJK2bB59o5up+RnhI/K3Hgyf62xNyNCHRIsrEaQ+ZlP2omMf04gw9cwjFaTJztQeDKSiT9/mJyBNOt5fJfA2TMbX8jGLzTBcQHzqqTOHe7ADFbI1cBHlfdM17KKWSnmnjjD/bzNGombDU2PT1znzLogPW98LDji9bl1aBlY0o9th3C31jRd7+Ci9aszm3wDxL7feI9xLRM4KByw4SOc+JUG3ur4joarDcHs6tPMt4Tg6105e+xQlEMG5xQZA7u/hGre5nIrAju1njWVqL33d0XpQOS2PBiwm1He1cxEBnNks4aVd5Ti79UO22uh6tuXReDYpKLAZdxS9KsIKOFWwgTyGiDklrwuuY+zOzg/lN9GJmj0WnGbm/ACEVLAr6MVF3MCl/gkTznIjQ4c1xkjl/FSZirSIk5Zue6aGqblr2GzejvpSoxhVLrkyLCKXyyZKS1+OSyiPZygwVEnHabGSr4RJP0GvM4gpN3AzJ5C6KR1viALjH25yJf5duP0HQTOu9brG4k260WyR0uEOwXPFDFzcEVq/LQ/3vWkLtS+tirhqu5zpjuyDO7gOC2ROzMZa4wp1JhRZIOLUNpkbGyLVdCM1LUqF0DiN8r/zOgQLtnLeCyUnjRNHvzSsG4rhwXM279ZMBeVhpFM57iGSGIYMuzzoR7mJkUBSo/nPKU6Ru58xd9P7kBOUzpOFA445G4aHjLoYS1s34GNKnUxt7o0ypxFcgzooGb9JWKF7CjOyTezAmHGQ4SDvCBbjzRJijfaqS297RVTV9vAv5SrYquX6TSHlTSm3JUQtuR1Gl7mbNwUPMvdK/dN3FLz34QxWpW3JDIuGBOr6DDOhEy7jiPlqxpX4WA37E/XJQxGz7kdPgxTnQzH9hYY0LmKzefnXbhZzEgQafyBKb6oQpxMmn9kd465h0+sgVVRzU8YSqre0YVIrwrml8qoqEDDD8okbjmUpwwyD3YvEDdyRuin45SXWqA74gbVzJh+OPG34bhoLmHsxyl9K7acO2293CAUjNgNqYWEgrQuYmbhIedj0pFrivA28pEqLlGlTMqMUB3eFLU3DdKlaeR4jQjuiTliO5TTyiOrHVYk9nVYWzR/U7z2DeWZa9sd4GrZ2hzTVhlh0y7y+WbdGlUF9g5jVyiTRT4omxLeq1oiqAoDoyxdgUTb3jgvhwJa7kVdfUOy4Bie+M+lBLt+XVgGYqPw5FcWLmSV/NY4xJo4A0Y976JfFBaBT5vQkeGoNaSbq9TjXj/vvRFYwU17ER+/D7mBsxYzxDEL9NraVT0lLldZ3/dGloLc3xQKw3y39ECghXNP8isuj9jgKzf8T2h/85/gHRWToeJxd4C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8" name="Rounded Rectangle 17">
            <a:hlinkClick r:id="rId2" action="ppaction://hlinksldjump"/>
          </p:cNvPr>
          <p:cNvSpPr/>
          <p:nvPr/>
        </p:nvSpPr>
        <p:spPr>
          <a:xfrm>
            <a:off x="289248" y="1140542"/>
            <a:ext cx="8383740" cy="3333135"/>
          </a:xfrm>
          <a:prstGeom prst="roundRect">
            <a:avLst/>
          </a:prstGeom>
          <a:solidFill>
            <a:schemeClr val="bg2"/>
          </a:solidFill>
          <a:ln>
            <a:solidFill>
              <a:srgbClr val="FA61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Interfaces and their implementation classes.</a:t>
            </a:r>
            <a:endParaRPr lang="en-US" sz="16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Collection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Set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List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Queue </a:t>
            </a:r>
            <a:r>
              <a:rPr lang="en-US" sz="1600" dirty="0" smtClean="0">
                <a:solidFill>
                  <a:schemeClr val="tx1"/>
                </a:solidFill>
              </a:rPr>
              <a:t>Interface</a:t>
            </a:r>
            <a:endParaRPr lang="en-US" sz="16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Deque</a:t>
            </a:r>
            <a:r>
              <a:rPr lang="en-US" sz="1600" dirty="0">
                <a:solidFill>
                  <a:schemeClr val="tx1"/>
                </a:solidFill>
              </a:rPr>
              <a:t>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Map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SortedSet</a:t>
            </a:r>
            <a:r>
              <a:rPr lang="en-US" sz="1600" dirty="0">
                <a:solidFill>
                  <a:schemeClr val="tx1"/>
                </a:solidFill>
              </a:rPr>
              <a:t>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err="1">
                <a:solidFill>
                  <a:schemeClr val="tx1"/>
                </a:solidFill>
              </a:rPr>
              <a:t>SortedMap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Interface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Object Ordering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653" y="234516"/>
            <a:ext cx="8677656" cy="525451"/>
          </a:xfrm>
        </p:spPr>
        <p:txBody>
          <a:bodyPr/>
          <a:lstStyle/>
          <a:p>
            <a:r>
              <a:rPr lang="en-US" sz="2000" dirty="0" smtClean="0"/>
              <a:t>Day-3-Java</a:t>
            </a:r>
            <a:endParaRPr lang="en-IN" sz="2000" dirty="0"/>
          </a:p>
        </p:txBody>
      </p:sp>
      <p:sp>
        <p:nvSpPr>
          <p:cNvPr id="3" name="AutoShape 2" descr="Image result for integ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AutoShape 4" descr="Image result for integr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6" descr="Image result for integr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data:image/png;base64,iVBORw0KGgoAAAANSUhEUgAAAGgAAABoCAMAAAAqwkWTAAAAZlBMVEX///8AAADz8/Pp6en4+Pju7u7k5OSsrKxlZWWEhIQvLy+hoaF2dnY6Ojr8/PzOzs7c3NxZWVkqKiqNjY22trZUVFReXl4hISG8vLxNTU3FxcUUFBQbGxt8fHybm5tAQEBtbW0LCwv/XSsfAAAFGklEQVRoge1a2barKBCNOCdxSDRxisb8/0+2RsGCQsFI9+qHs1/uXViwQ1EjnNPpD/85bK2ho3D99+vm8mPk2US+K5f/EWlbWAOu/Gg2jhVtaoymflgTGk5VpJmHH6UhHovhAsf9ZTw3QnRdFozAcFwt408jRNmyoFXHblLmeZm4cQKGWyNENljxtfy3AcOG7CGwFLiZ4YHWIIchqzudim2eyDHEQx7bRJWh6JB8VKprahM8vopmxEW9jgqdDo9ldUd5LsKC96DtLn7XBmczTLY3/Vtyi53DlJ27m4Y8lz+Ne7tylP+xnvVgtClH4xNeivgc1RAenDqwPjvOawo6UeeBuGmFBAsSGAfPpIsooyZkBrBiwfUHi4a6PI540EMw9daEbRw27pK9S1GiqdaG77svJK2bB59o5up+RnhI/K3Hgyf62xNyNCHRIsrEaQ+ZlP2omMf04gw9cwjFaTJztQeDKSiT9/mJyBNOt5fJfA2TMbX8jGLzTBcQHzqqTOHe7ADFbI1cBHlfdM17KKWSnmnjjD/bzNGombDU2PT1znzLogPW98LDji9bl1aBlY0o9th3C31jRd7+Ci9aszm3wDxL7feI9xLRM4KByw4SOc+JUG3ur4joarDcHs6tPMt4Tg6105e+xQlEMG5xQZA7u/hGre5nIrAju1njWVqL33d0XpQOS2PBiwm1He1cxEBnNks4aVd5Ti79UO22uh6tuXReDYpKLAZdxS9KsIKOFWwgTyGiDklrwuuY+zOzg/lN9GJmj0WnGbm/ACEVLAr6MVF3MCl/gkTznIjQ4c1xkjl/FSZirSIk5Zue6aGqblr2GzejvpSoxhVLrkyLCKXyyZKS1+OSyiPZygwVEnHabGSr4RJP0GvM4gpN3AzJ5C6KR1viALjH25yJf5duP0HQTOu9brG4k260WyR0uEOwXPFDFzcEVq/LQ/3vWkLtS+tirhqu5zpjuyDO7gOC2ROzMZa4wp1JhRZIOLUNpkbGyLVdCM1LUqF0DiN8r/zOgQLtnLeCyUnjRNHvzSsG4rhwXM279ZMBeVhpFM57iGSGIYMuzzoR7mJkUBSo/nPKU6Ru58xd9P7kBOUzpOFA445G4aHjLoYS1s34GNKnUxt7o0ypxFcgzooGb9JWKF7CjOyTezAmHGQ4SDvCBbjzRJijfaqS297RVTV9vAv5SrYquX6TSHlTSm3JUQtuR1Gl7mbNwUPMvdK/dN3FLz34QxWpW3JDIuGBOr6DDOhEy7jiPlqxpX4WA37E/XJQxGz7kdPgxTnQzH9hYY0LmKzefnXbhZzEgQafyBKb6oQpxMmn9kd465h0+sgVVRzU8YSqre0YVIrwrml8qoqEDDD8okbjmUpwwyD3YvEDdyRuin45SXWqA74gbVzJh+OPG34bhoLmHsxyl9K7acO2293CAUjNgNqYWEgrQuYmbhIedj0pFrivA28pEqLlGlTMqMUB3eFLU3DdKlaeR4jQjuiTliO5TTyiOrHVYk9nVYWzR/U7z2DeWZa9sd4GrZ2hzTVhlh0y7y+WbdGlUF9g5jVyiTRT4omxLeq1oiqAoDoyxdgUTb3jgvhwJa7kVdfUOy4Bie+M+lBLt+XVgGYqPw5FcWLmSV/NY4xJo4A0Y976JfFBaBT5vQkeGoNaSbq9TjXj/vvRFYwU17ER+/D7mBsxYzxDEL9NraVT0lLldZ3/dGloLc3xQKw3y39ECghXNP8isuj9jgKzf8T2h/85/gHRWToeJxd4C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8" name="Rounded Rectangle 17">
            <a:hlinkClick r:id="rId2" action="ppaction://hlinksldjump"/>
          </p:cNvPr>
          <p:cNvSpPr/>
          <p:nvPr/>
        </p:nvSpPr>
        <p:spPr>
          <a:xfrm>
            <a:off x="289247" y="1140542"/>
            <a:ext cx="8540061" cy="3274141"/>
          </a:xfrm>
          <a:prstGeom prst="roundRect">
            <a:avLst/>
          </a:prstGeom>
          <a:solidFill>
            <a:schemeClr val="bg2"/>
          </a:solidFill>
          <a:ln>
            <a:solidFill>
              <a:srgbClr val="FA61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Java application connection with database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Establishing </a:t>
            </a:r>
            <a:r>
              <a:rPr lang="en-US" sz="1400" dirty="0">
                <a:solidFill>
                  <a:schemeClr val="tx1"/>
                </a:solidFill>
              </a:rPr>
              <a:t>a Connection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Connecting with </a:t>
            </a:r>
            <a:r>
              <a:rPr lang="en-US" sz="1400" dirty="0" smtClean="0">
                <a:solidFill>
                  <a:schemeClr val="tx1"/>
                </a:solidFill>
              </a:rPr>
              <a:t>Data Source</a:t>
            </a:r>
            <a:endParaRPr lang="en-US" sz="14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Retrieving </a:t>
            </a:r>
            <a:r>
              <a:rPr lang="en-US" sz="1400" dirty="0">
                <a:solidFill>
                  <a:schemeClr val="tx1"/>
                </a:solidFill>
              </a:rPr>
              <a:t>and Modifying Values from Result Sets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Using Prepared </a:t>
            </a:r>
            <a:r>
              <a:rPr lang="en-US" sz="1400" dirty="0" smtClean="0">
                <a:solidFill>
                  <a:schemeClr val="tx1"/>
                </a:solidFill>
              </a:rPr>
              <a:t>Statements and transactions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Multitasking</a:t>
            </a:r>
            <a:endParaRPr lang="en-US" sz="14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Processes and Threads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Defining </a:t>
            </a:r>
            <a:r>
              <a:rPr lang="en-US" sz="1400" dirty="0">
                <a:solidFill>
                  <a:schemeClr val="tx1"/>
                </a:solidFill>
              </a:rPr>
              <a:t>and Starting a Thread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Interrupts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&amp; Joins</a:t>
            </a:r>
            <a:endParaRPr lang="en-US" sz="14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Synchronization, Synchronized 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Intrinsic Locks and Synchronization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Deadlock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653" y="234516"/>
            <a:ext cx="8677656" cy="525451"/>
          </a:xfrm>
        </p:spPr>
        <p:txBody>
          <a:bodyPr/>
          <a:lstStyle/>
          <a:p>
            <a:r>
              <a:rPr lang="en-US" sz="2000" dirty="0" smtClean="0"/>
              <a:t>Day-4 : Java-8</a:t>
            </a:r>
            <a:endParaRPr lang="en-IN" sz="2000" dirty="0"/>
          </a:p>
        </p:txBody>
      </p:sp>
      <p:sp>
        <p:nvSpPr>
          <p:cNvPr id="3" name="AutoShape 2" descr="Image result for integ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AutoShape 4" descr="Image result for integr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6" descr="Image result for integr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data:image/png;base64,iVBORw0KGgoAAAANSUhEUgAAAGgAAABoCAMAAAAqwkWTAAAAZlBMVEX///8AAADz8/Pp6en4+Pju7u7k5OSsrKxlZWWEhIQvLy+hoaF2dnY6Ojr8/PzOzs7c3NxZWVkqKiqNjY22trZUVFReXl4hISG8vLxNTU3FxcUUFBQbGxt8fHybm5tAQEBtbW0LCwv/XSsfAAAFGklEQVRoge1a2barKBCNOCdxSDRxisb8/0+2RsGCQsFI9+qHs1/uXViwQ1EjnNPpD/85bK2ho3D99+vm8mPk2US+K5f/EWlbWAOu/Gg2jhVtaoymflgTGk5VpJmHH6UhHovhAsf9ZTw3QnRdFozAcFwt408jRNmyoFXHblLmeZm4cQKGWyNENljxtfy3AcOG7CGwFLiZ4YHWIIchqzudim2eyDHEQx7bRJWh6JB8VKprahM8vopmxEW9jgqdDo9ldUd5LsKC96DtLn7XBmczTLY3/Vtyi53DlJ27m4Y8lz+Ne7tylP+xnvVgtClH4xNeivgc1RAenDqwPjvOawo6UeeBuGmFBAsSGAfPpIsooyZkBrBiwfUHi4a6PI540EMw9daEbRw27pK9S1GiqdaG77svJK2bB59o5up+RnhI/K3Hgyf62xNyNCHRIsrEaQ+ZlP2omMf04gw9cwjFaTJztQeDKSiT9/mJyBNOt5fJfA2TMbX8jGLzTBcQHzqqTOHe7ADFbI1cBHlfdM17KKWSnmnjjD/bzNGombDU2PT1znzLogPW98LDji9bl1aBlY0o9th3C31jRd7+Ci9aszm3wDxL7feI9xLRM4KByw4SOc+JUG3ur4joarDcHs6tPMt4Tg6105e+xQlEMG5xQZA7u/hGre5nIrAju1njWVqL33d0XpQOS2PBiwm1He1cxEBnNks4aVd5Ti79UO22uh6tuXReDYpKLAZdxS9KsIKOFWwgTyGiDklrwuuY+zOzg/lN9GJmj0WnGbm/ACEVLAr6MVF3MCl/gkTznIjQ4c1xkjl/FSZirSIk5Zue6aGqblr2GzejvpSoxhVLrkyLCKXyyZKS1+OSyiPZygwVEnHabGSr4RJP0GvM4gpN3AzJ5C6KR1viALjH25yJf5duP0HQTOu9brG4k260WyR0uEOwXPFDFzcEVq/LQ/3vWkLtS+tirhqu5zpjuyDO7gOC2ROzMZa4wp1JhRZIOLUNpkbGyLVdCM1LUqF0DiN8r/zOgQLtnLeCyUnjRNHvzSsG4rhwXM279ZMBeVhpFM57iGSGIYMuzzoR7mJkUBSo/nPKU6Ru58xd9P7kBOUzpOFA445G4aHjLoYS1s34GNKnUxt7o0ypxFcgzooGb9JWKF7CjOyTezAmHGQ4SDvCBbjzRJijfaqS297RVTV9vAv5SrYquX6TSHlTSm3JUQtuR1Gl7mbNwUPMvdK/dN3FLz34QxWpW3JDIuGBOr6DDOhEy7jiPlqxpX4WA37E/XJQxGz7kdPgxTnQzH9hYY0LmKzefnXbhZzEgQafyBKb6oQpxMmn9kd465h0+sgVVRzU8YSqre0YVIrwrml8qoqEDDD8okbjmUpwwyD3YvEDdyRuin45SXWqA74gbVzJh+OPG34bhoLmHsxyl9K7acO2293CAUjNgNqYWEgrQuYmbhIedj0pFrivA28pEqLlGlTMqMUB3eFLU3DdKlaeR4jQjuiTliO5TTyiOrHVYk9nVYWzR/U7z2DeWZa9sd4GrZ2hzTVhlh0y7y+WbdGlUF9g5jVyiTRT4omxLeq1oiqAoDoyxdgUTb3jgvhwJa7kVdfUOy4Bie+M+lBLt+XVgGYqPw5FcWLmSV/NY4xJo4A0Y976JfFBaBT5vQkeGoNaSbq9TjXj/vvRFYwU17ER+/D7mBsxYzxDEL9NraVT0lLldZ3/dGloLc3xQKw3y39ECghXNP8isuj9jgKzf8T2h/85/gHRWToeJxd4C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8" name="Rounded Rectangle 17">
            <a:hlinkClick r:id="rId2" action="ppaction://hlinksldjump"/>
          </p:cNvPr>
          <p:cNvSpPr/>
          <p:nvPr/>
        </p:nvSpPr>
        <p:spPr>
          <a:xfrm>
            <a:off x="289248" y="1140542"/>
            <a:ext cx="8383740" cy="3333135"/>
          </a:xfrm>
          <a:prstGeom prst="roundRect">
            <a:avLst/>
          </a:prstGeom>
          <a:solidFill>
            <a:schemeClr val="bg2"/>
          </a:solidFill>
          <a:ln>
            <a:solidFill>
              <a:srgbClr val="FA61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Usage of Java-8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Lambda </a:t>
            </a:r>
            <a:r>
              <a:rPr lang="en-IN" sz="1600" dirty="0">
                <a:solidFill>
                  <a:schemeClr val="tx1"/>
                </a:solidFill>
              </a:rPr>
              <a:t>Expressions.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Pipelines and Streams.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Date and Time API.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Default Methods.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Type Annotations.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tx1"/>
                </a:solidFill>
              </a:rPr>
              <a:t>Nashorn</a:t>
            </a:r>
            <a:r>
              <a:rPr lang="en-IN" sz="1600" dirty="0">
                <a:solidFill>
                  <a:schemeClr val="tx1"/>
                </a:solidFill>
              </a:rPr>
              <a:t> JavaScript Engine.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Concurrent Accumulators.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Parallel operations.</a:t>
            </a:r>
          </a:p>
        </p:txBody>
      </p:sp>
    </p:spTree>
    <p:extLst>
      <p:ext uri="{BB962C8B-B14F-4D97-AF65-F5344CB8AC3E}">
        <p14:creationId xmlns:p14="http://schemas.microsoft.com/office/powerpoint/2010/main" val="16364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653" y="234516"/>
            <a:ext cx="8677656" cy="525451"/>
          </a:xfrm>
        </p:spPr>
        <p:txBody>
          <a:bodyPr/>
          <a:lstStyle/>
          <a:p>
            <a:r>
              <a:rPr lang="en-US" sz="2000" dirty="0" smtClean="0"/>
              <a:t>Day – 1 - Spring</a:t>
            </a:r>
            <a:endParaRPr lang="en-IN" sz="2000" dirty="0"/>
          </a:p>
        </p:txBody>
      </p:sp>
      <p:sp>
        <p:nvSpPr>
          <p:cNvPr id="3" name="AutoShape 2" descr="Image result for integ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AutoShape 4" descr="Image result for integr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6" descr="Image result for integr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data:image/png;base64,iVBORw0KGgoAAAANSUhEUgAAAGgAAABoCAMAAAAqwkWTAAAAZlBMVEX///8AAADz8/Pp6en4+Pju7u7k5OSsrKxlZWWEhIQvLy+hoaF2dnY6Ojr8/PzOzs7c3NxZWVkqKiqNjY22trZUVFReXl4hISG8vLxNTU3FxcUUFBQbGxt8fHybm5tAQEBtbW0LCwv/XSsfAAAFGklEQVRoge1a2barKBCNOCdxSDRxisb8/0+2RsGCQsFI9+qHs1/uXViwQ1EjnNPpD/85bK2ho3D99+vm8mPk2US+K5f/EWlbWAOu/Gg2jhVtaoymflgTGk5VpJmHH6UhHovhAsf9ZTw3QnRdFozAcFwt408jRNmyoFXHblLmeZm4cQKGWyNENljxtfy3AcOG7CGwFLiZ4YHWIIchqzudim2eyDHEQx7bRJWh6JB8VKprahM8vopmxEW9jgqdDo9ldUd5LsKC96DtLn7XBmczTLY3/Vtyi53DlJ27m4Y8lz+Ne7tylP+xnvVgtClH4xNeivgc1RAenDqwPjvOawo6UeeBuGmFBAsSGAfPpIsooyZkBrBiwfUHi4a6PI540EMw9daEbRw27pK9S1GiqdaG77svJK2bB59o5up+RnhI/K3Hgyf62xNyNCHRIsrEaQ+ZlP2omMf04gw9cwjFaTJztQeDKSiT9/mJyBNOt5fJfA2TMbX8jGLzTBcQHzqqTOHe7ADFbI1cBHlfdM17KKWSnmnjjD/bzNGombDU2PT1znzLogPW98LDji9bl1aBlY0o9th3C31jRd7+Ci9aszm3wDxL7feI9xLRM4KByw4SOc+JUG3ur4joarDcHs6tPMt4Tg6105e+xQlEMG5xQZA7u/hGre5nIrAju1njWVqL33d0XpQOS2PBiwm1He1cxEBnNks4aVd5Ti79UO22uh6tuXReDYpKLAZdxS9KsIKOFWwgTyGiDklrwuuY+zOzg/lN9GJmj0WnGbm/ACEVLAr6MVF3MCl/gkTznIjQ4c1xkjl/FSZirSIk5Zue6aGqblr2GzejvpSoxhVLrkyLCKXyyZKS1+OSyiPZygwVEnHabGSr4RJP0GvM4gpN3AzJ5C6KR1viALjH25yJf5duP0HQTOu9brG4k260WyR0uEOwXPFDFzcEVq/LQ/3vWkLtS+tirhqu5zpjuyDO7gOC2ROzMZa4wp1JhRZIOLUNpkbGyLVdCM1LUqF0DiN8r/zOgQLtnLeCyUnjRNHvzSsG4rhwXM279ZMBeVhpFM57iGSGIYMuzzoR7mJkUBSo/nPKU6Ru58xd9P7kBOUzpOFA445G4aHjLoYS1s34GNKnUxt7o0ypxFcgzooGb9JWKF7CjOyTezAmHGQ4SDvCBbjzRJijfaqS297RVTV9vAv5SrYquX6TSHlTSm3JUQtuR1Gl7mbNwUPMvdK/dN3FLz34QxWpW3JDIuGBOr6DDOhEy7jiPlqxpX4WA37E/XJQxGz7kdPgxTnQzH9hYY0LmKzefnXbhZzEgQafyBKb6oQpxMmn9kd465h0+sgVVRzU8YSqre0YVIrwrml8qoqEDDD8okbjmUpwwyD3YvEDdyRuin45SXWqA74gbVzJh+OPG34bhoLmHsxyl9K7acO2293CAUjNgNqYWEgrQuYmbhIedj0pFrivA28pEqLlGlTMqMUB3eFLU3DdKlaeR4jQjuiTliO5TTyiOrHVYk9nVYWzR/U7z2DeWZa9sd4GrZ2hzTVhlh0y7y+WbdGlUF9g5jVyiTRT4omxLeq1oiqAoDoyxdgUTb3jgvhwJa7kVdfUOy4Bie+M+lBLt+XVgGYqPw5FcWLmSV/NY4xJo4A0Y976JfFBaBT5vQkeGoNaSbq9TjXj/vvRFYwU17ER+/D7mBsxYzxDEL9NraVT0lLldZ3/dGloLc3xQKw3y39ECghXNP8isuj9jgKzf8T2h/85/gHRWToeJxd4C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8" name="Rounded Rectangle 17">
            <a:hlinkClick r:id="rId2" action="ppaction://hlinksldjump"/>
          </p:cNvPr>
          <p:cNvSpPr/>
          <p:nvPr/>
        </p:nvSpPr>
        <p:spPr>
          <a:xfrm>
            <a:off x="289248" y="1140542"/>
            <a:ext cx="8383740" cy="3333135"/>
          </a:xfrm>
          <a:prstGeom prst="roundRect">
            <a:avLst/>
          </a:prstGeom>
          <a:solidFill>
            <a:schemeClr val="bg2"/>
          </a:solidFill>
          <a:ln>
            <a:solidFill>
              <a:srgbClr val="FA61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Working with Spring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Architecture and services provided by spring framework.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1"/>
                </a:solidFill>
              </a:rPr>
              <a:t>Configuring spring boot application using 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IoC</a:t>
            </a:r>
            <a:endParaRPr lang="en-US" sz="16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DI </a:t>
            </a:r>
            <a:r>
              <a:rPr lang="en-US" sz="1600" dirty="0">
                <a:solidFill>
                  <a:schemeClr val="tx1"/>
                </a:solidFill>
              </a:rPr>
              <a:t>– Programmatic and Declarative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Spring JDBC-DAO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Spring JDBC-Transaction management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653" y="234516"/>
            <a:ext cx="8677656" cy="525451"/>
          </a:xfrm>
        </p:spPr>
        <p:txBody>
          <a:bodyPr/>
          <a:lstStyle/>
          <a:p>
            <a:r>
              <a:rPr lang="en-US" sz="2000" dirty="0" smtClean="0"/>
              <a:t>Day – 2 – Spring-MVC</a:t>
            </a:r>
            <a:endParaRPr lang="en-IN" sz="2000" dirty="0"/>
          </a:p>
        </p:txBody>
      </p:sp>
      <p:sp>
        <p:nvSpPr>
          <p:cNvPr id="3" name="AutoShape 2" descr="Image result for integ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" name="AutoShape 4" descr="Image result for integr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6" descr="Image result for integr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8" descr="data:image/png;base64,iVBORw0KGgoAAAANSUhEUgAAAGgAAABoCAMAAAAqwkWTAAAAZlBMVEX///8AAADz8/Pp6en4+Pju7u7k5OSsrKxlZWWEhIQvLy+hoaF2dnY6Ojr8/PzOzs7c3NxZWVkqKiqNjY22trZUVFReXl4hISG8vLxNTU3FxcUUFBQbGxt8fHybm5tAQEBtbW0LCwv/XSsfAAAFGklEQVRoge1a2barKBCNOCdxSDRxisb8/0+2RsGCQsFI9+qHs1/uXViwQ1EjnNPpD/85bK2ho3D99+vm8mPk2US+K5f/EWlbWAOu/Gg2jhVtaoymflgTGk5VpJmHH6UhHovhAsf9ZTw3QnRdFozAcFwt408jRNmyoFXHblLmeZm4cQKGWyNENljxtfy3AcOG7CGwFLiZ4YHWIIchqzudim2eyDHEQx7bRJWh6JB8VKprahM8vopmxEW9jgqdDo9ldUd5LsKC96DtLn7XBmczTLY3/Vtyi53DlJ27m4Y8lz+Ne7tylP+xnvVgtClH4xNeivgc1RAenDqwPjvOawo6UeeBuGmFBAsSGAfPpIsooyZkBrBiwfUHi4a6PI540EMw9daEbRw27pK9S1GiqdaG77svJK2bB59o5up+RnhI/K3Hgyf62xNyNCHRIsrEaQ+ZlP2omMf04gw9cwjFaTJztQeDKSiT9/mJyBNOt5fJfA2TMbX8jGLzTBcQHzqqTOHe7ADFbI1cBHlfdM17KKWSnmnjjD/bzNGombDU2PT1znzLogPW98LDji9bl1aBlY0o9th3C31jRd7+Ci9aszm3wDxL7feI9xLRM4KByw4SOc+JUG3ur4joarDcHs6tPMt4Tg6105e+xQlEMG5xQZA7u/hGre5nIrAju1njWVqL33d0XpQOS2PBiwm1He1cxEBnNks4aVd5Ti79UO22uh6tuXReDYpKLAZdxS9KsIKOFWwgTyGiDklrwuuY+zOzg/lN9GJmj0WnGbm/ACEVLAr6MVF3MCl/gkTznIjQ4c1xkjl/FSZirSIk5Zue6aGqblr2GzejvpSoxhVLrkyLCKXyyZKS1+OSyiPZygwVEnHabGSr4RJP0GvM4gpN3AzJ5C6KR1viALjH25yJf5duP0HQTOu9brG4k260WyR0uEOwXPFDFzcEVq/LQ/3vWkLtS+tirhqu5zpjuyDO7gOC2ROzMZa4wp1JhRZIOLUNpkbGyLVdCM1LUqF0DiN8r/zOgQLtnLeCyUnjRNHvzSsG4rhwXM279ZMBeVhpFM57iGSGIYMuzzoR7mJkUBSo/nPKU6Ru58xd9P7kBOUzpOFA445G4aHjLoYS1s34GNKnUxt7o0ypxFcgzooGb9JWKF7CjOyTezAmHGQ4SDvCBbjzRJijfaqS297RVTV9vAv5SrYquX6TSHlTSm3JUQtuR1Gl7mbNwUPMvdK/dN3FLz34QxWpW3JDIuGBOr6DDOhEy7jiPlqxpX4WA37E/XJQxGz7kdPgxTnQzH9hYY0LmKzefnXbhZzEgQafyBKb6oQpxMmn9kd465h0+sgVVRzU8YSqre0YVIrwrml8qoqEDDD8okbjmUpwwyD3YvEDdyRuin45SXWqA74gbVzJh+OPG34bhoLmHsxyl9K7acO2293CAUjNgNqYWEgrQuYmbhIedj0pFrivA28pEqLlGlTMqMUB3eFLU3DdKlaeR4jQjuiTliO5TTyiOrHVYk9nVYWzR/U7z2DeWZa9sd4GrZ2hzTVhlh0y7y+WbdGlUF9g5jVyiTRT4omxLeq1oiqAoDoyxdgUTb3jgvhwJa7kVdfUOy4Bie+M+lBLt+XVgGYqPw5FcWLmSV/NY4xJo4A0Y976JfFBaBT5vQkeGoNaSbq9TjXj/vvRFYwU17ER+/D7mBsxYzxDEL9NraVT0lLldZ3/dGloLc3xQKw3y39ECghXNP8isuj9jgKzf8T2h/85/gHRWToeJxd4C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8" name="Rounded Rectangle 17">
            <a:hlinkClick r:id="rId2" action="ppaction://hlinksldjump"/>
          </p:cNvPr>
          <p:cNvSpPr/>
          <p:nvPr/>
        </p:nvSpPr>
        <p:spPr>
          <a:xfrm>
            <a:off x="289248" y="1140542"/>
            <a:ext cx="8383740" cy="3333135"/>
          </a:xfrm>
          <a:prstGeom prst="roundRect">
            <a:avLst/>
          </a:prstGeom>
          <a:solidFill>
            <a:schemeClr val="bg2"/>
          </a:solidFill>
          <a:ln>
            <a:solidFill>
              <a:srgbClr val="FA61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Configuration setup</a:t>
            </a:r>
            <a:endParaRPr lang="en-US" sz="16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Spring </a:t>
            </a:r>
            <a:r>
              <a:rPr lang="en-US" sz="1600" dirty="0">
                <a:solidFill>
                  <a:schemeClr val="tx1"/>
                </a:solidFill>
              </a:rPr>
              <a:t>MVC application </a:t>
            </a:r>
            <a:r>
              <a:rPr lang="en-US" sz="1600" dirty="0" smtClean="0">
                <a:solidFill>
                  <a:schemeClr val="tx1"/>
                </a:solidFill>
              </a:rPr>
              <a:t>Integration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Setup Dispatcher Servlet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Simple Controller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View Resolver and View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Spring MVC Request Processing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Model and Model Attributes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Simple Service Challenge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Request </a:t>
            </a:r>
            <a:r>
              <a:rPr lang="en-US" sz="1600" dirty="0" smtClean="0">
                <a:solidFill>
                  <a:schemeClr val="tx1"/>
                </a:solidFill>
              </a:rPr>
              <a:t>Parameters, 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5106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v4.0">
  <a:themeElements>
    <a:clrScheme name="Custom 43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0000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-Syntel Template" id="{3803F1F6-64D9-4AC6-81E3-C28129A1BEEF}" vid="{C2ECC63D-A0F1-4E56-B1BF-0E6827590D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Atos-Syntel Template</Template>
  <TotalTime>6029</TotalTime>
  <Words>335</Words>
  <Application>Microsoft Office PowerPoint</Application>
  <PresentationFormat>On-screen Show (16:9)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Sans Unicode</vt:lpstr>
      <vt:lpstr>Stag Sans Light</vt:lpstr>
      <vt:lpstr>Verdana</vt:lpstr>
      <vt:lpstr>Atos v4.0</vt:lpstr>
      <vt:lpstr>Module Wise Coverage- Java Draft  Mahesh Rajput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HIPAA Refresher Program</dc:title>
  <dc:creator>Phaterpekar, Milind</dc:creator>
  <cp:lastModifiedBy>Selvamani, Karthika</cp:lastModifiedBy>
  <cp:revision>155</cp:revision>
  <cp:lastPrinted>2019-10-09T05:22:19Z</cp:lastPrinted>
  <dcterms:created xsi:type="dcterms:W3CDTF">2019-08-16T06:42:44Z</dcterms:created>
  <dcterms:modified xsi:type="dcterms:W3CDTF">2019-12-16T04:38:03Z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Test</vt:lpwstr>
  </property>
  <property fmtid="{D5CDD505-2E9C-101B-9397-08002B2CF9AE}" pid="3" name="Author">
    <vt:lpwstr/>
  </property>
  <property fmtid="{D5CDD505-2E9C-101B-9397-08002B2CF9AE}" pid="4" name="GBU">
    <vt:lpwstr/>
  </property>
  <property fmtid="{D5CDD505-2E9C-101B-9397-08002B2CF9AE}" pid="5" name="Division">
    <vt:lpwstr/>
  </property>
  <property fmtid="{D5CDD505-2E9C-101B-9397-08002B2CF9AE}" pid="6" name="Department">
    <vt:lpwstr/>
  </property>
  <property fmtid="{D5CDD505-2E9C-101B-9397-08002B2CF9AE}" pid="7" name="Classification">
    <vt:lpwstr>© Atos - For internal use</vt:lpwstr>
  </property>
</Properties>
</file>