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4013" r:id="rId1"/>
  </p:sldMasterIdLst>
  <p:notesMasterIdLst>
    <p:notesMasterId r:id="rId35"/>
  </p:notesMasterIdLst>
  <p:handoutMasterIdLst>
    <p:handoutMasterId r:id="rId36"/>
  </p:handoutMasterIdLst>
  <p:sldIdLst>
    <p:sldId id="789" r:id="rId2"/>
    <p:sldId id="1096" r:id="rId3"/>
    <p:sldId id="899" r:id="rId4"/>
    <p:sldId id="1072" r:id="rId5"/>
    <p:sldId id="1094" r:id="rId6"/>
    <p:sldId id="1103" r:id="rId7"/>
    <p:sldId id="1067" r:id="rId8"/>
    <p:sldId id="1104" r:id="rId9"/>
    <p:sldId id="1108" r:id="rId10"/>
    <p:sldId id="1109" r:id="rId11"/>
    <p:sldId id="1074" r:id="rId12"/>
    <p:sldId id="1110" r:id="rId13"/>
    <p:sldId id="1111" r:id="rId14"/>
    <p:sldId id="1101" r:id="rId15"/>
    <p:sldId id="1112" r:id="rId16"/>
    <p:sldId id="1085" r:id="rId17"/>
    <p:sldId id="1113" r:id="rId18"/>
    <p:sldId id="1114" r:id="rId19"/>
    <p:sldId id="1115" r:id="rId20"/>
    <p:sldId id="1116" r:id="rId21"/>
    <p:sldId id="1117" r:id="rId22"/>
    <p:sldId id="1118" r:id="rId23"/>
    <p:sldId id="1119" r:id="rId24"/>
    <p:sldId id="1120" r:id="rId25"/>
    <p:sldId id="1121" r:id="rId26"/>
    <p:sldId id="1122" r:id="rId27"/>
    <p:sldId id="1123" r:id="rId28"/>
    <p:sldId id="1124" r:id="rId29"/>
    <p:sldId id="1125" r:id="rId30"/>
    <p:sldId id="1126" r:id="rId31"/>
    <p:sldId id="1127" r:id="rId32"/>
    <p:sldId id="1128" r:id="rId33"/>
    <p:sldId id="1098" r:id="rId34"/>
  </p:sldIdLst>
  <p:sldSz cx="12192000" cy="6858000"/>
  <p:notesSz cx="6985000" cy="9283700"/>
  <p:defaultTextStyle>
    <a:defPPr>
      <a:defRPr lang="en-US"/>
    </a:defPPr>
    <a:lvl1pPr algn="l" rtl="0" fontAlgn="base">
      <a:spcBef>
        <a:spcPct val="0"/>
      </a:spcBef>
      <a:spcAft>
        <a:spcPct val="0"/>
      </a:spcAft>
      <a:defRPr sz="2400" kern="1200">
        <a:solidFill>
          <a:schemeClr val="tx1"/>
        </a:solidFill>
        <a:latin typeface="Arial" charset="0"/>
        <a:ea typeface="+mn-ea"/>
        <a:cs typeface="Arial" charset="0"/>
      </a:defRPr>
    </a:lvl1pPr>
    <a:lvl2pPr marL="457200" algn="l" rtl="0" fontAlgn="base">
      <a:spcBef>
        <a:spcPct val="0"/>
      </a:spcBef>
      <a:spcAft>
        <a:spcPct val="0"/>
      </a:spcAft>
      <a:defRPr sz="2400" kern="1200">
        <a:solidFill>
          <a:schemeClr val="tx1"/>
        </a:solidFill>
        <a:latin typeface="Arial" charset="0"/>
        <a:ea typeface="+mn-ea"/>
        <a:cs typeface="Arial" charset="0"/>
      </a:defRPr>
    </a:lvl2pPr>
    <a:lvl3pPr marL="914400" algn="l" rtl="0" fontAlgn="base">
      <a:spcBef>
        <a:spcPct val="0"/>
      </a:spcBef>
      <a:spcAft>
        <a:spcPct val="0"/>
      </a:spcAft>
      <a:defRPr sz="2400" kern="1200">
        <a:solidFill>
          <a:schemeClr val="tx1"/>
        </a:solidFill>
        <a:latin typeface="Arial" charset="0"/>
        <a:ea typeface="+mn-ea"/>
        <a:cs typeface="Arial" charset="0"/>
      </a:defRPr>
    </a:lvl3pPr>
    <a:lvl4pPr marL="1371600" algn="l" rtl="0" fontAlgn="base">
      <a:spcBef>
        <a:spcPct val="0"/>
      </a:spcBef>
      <a:spcAft>
        <a:spcPct val="0"/>
      </a:spcAft>
      <a:defRPr sz="2400" kern="1200">
        <a:solidFill>
          <a:schemeClr val="tx1"/>
        </a:solidFill>
        <a:latin typeface="Arial" charset="0"/>
        <a:ea typeface="+mn-ea"/>
        <a:cs typeface="Arial" charset="0"/>
      </a:defRPr>
    </a:lvl4pPr>
    <a:lvl5pPr marL="1828800" algn="l"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696" userDrawn="1">
          <p15:clr>
            <a:srgbClr val="A4A3A4"/>
          </p15:clr>
        </p15:guide>
        <p15:guide id="2" pos="7360" userDrawn="1">
          <p15:clr>
            <a:srgbClr val="A4A3A4"/>
          </p15:clr>
        </p15:guide>
        <p15:guide id="3" pos="224" userDrawn="1">
          <p15:clr>
            <a:srgbClr val="A4A3A4"/>
          </p15:clr>
        </p15:guide>
        <p15:guide id="4" orient="horz" pos="3912" userDrawn="1">
          <p15:clr>
            <a:srgbClr val="A4A3A4"/>
          </p15:clr>
        </p15:guide>
        <p15:guide id="5" orient="horz" pos="1056" userDrawn="1">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B900"/>
    <a:srgbClr val="DCAD4A"/>
    <a:srgbClr val="DF6F1D"/>
    <a:srgbClr val="006540"/>
    <a:srgbClr val="77787B"/>
    <a:srgbClr val="ACB0E5"/>
    <a:srgbClr val="1F9189"/>
    <a:srgbClr val="0504CA"/>
    <a:srgbClr val="5E1E08"/>
    <a:srgbClr val="9E42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42336" autoAdjust="0"/>
  </p:normalViewPr>
  <p:slideViewPr>
    <p:cSldViewPr snapToGrid="0">
      <p:cViewPr varScale="1">
        <p:scale>
          <a:sx n="76" d="100"/>
          <a:sy n="76" d="100"/>
        </p:scale>
        <p:origin x="156" y="792"/>
      </p:cViewPr>
      <p:guideLst>
        <p:guide orient="horz" pos="696"/>
        <p:guide pos="7360"/>
        <p:guide pos="224"/>
        <p:guide orient="horz" pos="3912"/>
        <p:guide orient="horz" pos="105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p:scale>
          <a:sx n="75" d="100"/>
          <a:sy n="75" d="100"/>
        </p:scale>
        <p:origin x="-1344" y="-72"/>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noChangeArrowheads="1"/>
          </p:cNvSpPr>
          <p:nvPr>
            <p:ph type="hdr" sz="quarter"/>
          </p:nvPr>
        </p:nvSpPr>
        <p:spPr bwMode="auto">
          <a:xfrm>
            <a:off x="0" y="0"/>
            <a:ext cx="2998788" cy="449263"/>
          </a:xfrm>
          <a:prstGeom prst="rect">
            <a:avLst/>
          </a:prstGeom>
          <a:noFill/>
          <a:ln w="9525">
            <a:noFill/>
            <a:miter lim="800000"/>
            <a:headEnd/>
            <a:tailEnd/>
          </a:ln>
          <a:effectLst/>
        </p:spPr>
        <p:txBody>
          <a:bodyPr vert="horz" wrap="square" lIns="89949" tIns="44975" rIns="89949" bIns="44975" numCol="1" anchor="t" anchorCtr="0" compatLnSpc="1">
            <a:prstTxWarp prst="textNoShape">
              <a:avLst/>
            </a:prstTxWarp>
          </a:bodyPr>
          <a:lstStyle>
            <a:lvl1pPr defTabSz="899916" eaLnBrk="0" hangingPunct="0">
              <a:defRPr sz="1200">
                <a:latin typeface="Times New Roman" pitchFamily="18" charset="0"/>
                <a:cs typeface="+mn-cs"/>
              </a:defRPr>
            </a:lvl1pPr>
          </a:lstStyle>
          <a:p>
            <a:pPr>
              <a:defRPr/>
            </a:pPr>
            <a:endParaRPr lang="en-US" dirty="0"/>
          </a:p>
        </p:txBody>
      </p:sp>
      <p:sp>
        <p:nvSpPr>
          <p:cNvPr id="65539" name="Rectangle 3"/>
          <p:cNvSpPr>
            <a:spLocks noGrp="1" noChangeArrowheads="1"/>
          </p:cNvSpPr>
          <p:nvPr>
            <p:ph type="dt" sz="quarter" idx="1"/>
          </p:nvPr>
        </p:nvSpPr>
        <p:spPr bwMode="auto">
          <a:xfrm>
            <a:off x="3975100" y="0"/>
            <a:ext cx="2997200" cy="449263"/>
          </a:xfrm>
          <a:prstGeom prst="rect">
            <a:avLst/>
          </a:prstGeom>
          <a:noFill/>
          <a:ln w="9525">
            <a:noFill/>
            <a:miter lim="800000"/>
            <a:headEnd/>
            <a:tailEnd/>
          </a:ln>
          <a:effectLst/>
        </p:spPr>
        <p:txBody>
          <a:bodyPr vert="horz" wrap="square" lIns="89949" tIns="44975" rIns="89949" bIns="44975" numCol="1" anchor="t" anchorCtr="0" compatLnSpc="1">
            <a:prstTxWarp prst="textNoShape">
              <a:avLst/>
            </a:prstTxWarp>
          </a:bodyPr>
          <a:lstStyle>
            <a:lvl1pPr algn="r" defTabSz="899916" eaLnBrk="0" hangingPunct="0">
              <a:defRPr sz="1200">
                <a:latin typeface="Times New Roman" pitchFamily="18" charset="0"/>
                <a:cs typeface="+mn-cs"/>
              </a:defRPr>
            </a:lvl1pPr>
          </a:lstStyle>
          <a:p>
            <a:pPr>
              <a:defRPr/>
            </a:pPr>
            <a:endParaRPr lang="en-US" dirty="0"/>
          </a:p>
        </p:txBody>
      </p:sp>
      <p:sp>
        <p:nvSpPr>
          <p:cNvPr id="65540" name="Rectangle 4"/>
          <p:cNvSpPr>
            <a:spLocks noGrp="1" noChangeArrowheads="1"/>
          </p:cNvSpPr>
          <p:nvPr>
            <p:ph type="ftr" sz="quarter" idx="2"/>
          </p:nvPr>
        </p:nvSpPr>
        <p:spPr bwMode="auto">
          <a:xfrm>
            <a:off x="0" y="8847138"/>
            <a:ext cx="2998788" cy="449262"/>
          </a:xfrm>
          <a:prstGeom prst="rect">
            <a:avLst/>
          </a:prstGeom>
          <a:noFill/>
          <a:ln w="9525">
            <a:noFill/>
            <a:miter lim="800000"/>
            <a:headEnd/>
            <a:tailEnd/>
          </a:ln>
          <a:effectLst/>
        </p:spPr>
        <p:txBody>
          <a:bodyPr vert="horz" wrap="square" lIns="89949" tIns="44975" rIns="89949" bIns="44975" numCol="1" anchor="b" anchorCtr="0" compatLnSpc="1">
            <a:prstTxWarp prst="textNoShape">
              <a:avLst/>
            </a:prstTxWarp>
          </a:bodyPr>
          <a:lstStyle>
            <a:lvl1pPr defTabSz="899916" eaLnBrk="0" hangingPunct="0">
              <a:defRPr sz="1200">
                <a:latin typeface="Times New Roman" pitchFamily="18" charset="0"/>
                <a:cs typeface="+mn-cs"/>
              </a:defRPr>
            </a:lvl1pPr>
          </a:lstStyle>
          <a:p>
            <a:pPr>
              <a:defRPr/>
            </a:pPr>
            <a:endParaRPr lang="en-US" dirty="0"/>
          </a:p>
        </p:txBody>
      </p:sp>
      <p:sp>
        <p:nvSpPr>
          <p:cNvPr id="65541" name="Rectangle 5"/>
          <p:cNvSpPr>
            <a:spLocks noGrp="1" noChangeArrowheads="1"/>
          </p:cNvSpPr>
          <p:nvPr>
            <p:ph type="sldNum" sz="quarter" idx="3"/>
          </p:nvPr>
        </p:nvSpPr>
        <p:spPr bwMode="auto">
          <a:xfrm>
            <a:off x="3975100" y="8847138"/>
            <a:ext cx="2997200" cy="449262"/>
          </a:xfrm>
          <a:prstGeom prst="rect">
            <a:avLst/>
          </a:prstGeom>
          <a:noFill/>
          <a:ln w="9525">
            <a:noFill/>
            <a:miter lim="800000"/>
            <a:headEnd/>
            <a:tailEnd/>
          </a:ln>
          <a:effectLst/>
        </p:spPr>
        <p:txBody>
          <a:bodyPr vert="horz" wrap="square" lIns="89949" tIns="44975" rIns="89949" bIns="44975" numCol="1" anchor="b" anchorCtr="0" compatLnSpc="1">
            <a:prstTxWarp prst="textNoShape">
              <a:avLst/>
            </a:prstTxWarp>
          </a:bodyPr>
          <a:lstStyle>
            <a:lvl1pPr algn="r" defTabSz="899916" eaLnBrk="0" hangingPunct="0">
              <a:defRPr sz="1200">
                <a:latin typeface="Times New Roman" pitchFamily="18" charset="0"/>
                <a:cs typeface="+mn-cs"/>
              </a:defRPr>
            </a:lvl1pPr>
          </a:lstStyle>
          <a:p>
            <a:pPr>
              <a:defRPr/>
            </a:pPr>
            <a:fld id="{09143A47-59A0-49E9-99C0-B0F526EDB09F}" type="slidenum">
              <a:rPr lang="en-US"/>
              <a:pPr>
                <a:defRPr/>
              </a:pPr>
              <a:t>‹#›</a:t>
            </a:fld>
            <a:endParaRPr lang="en-US" dirty="0"/>
          </a:p>
        </p:txBody>
      </p:sp>
    </p:spTree>
    <p:extLst>
      <p:ext uri="{BB962C8B-B14F-4D97-AF65-F5344CB8AC3E}">
        <p14:creationId xmlns:p14="http://schemas.microsoft.com/office/powerpoint/2010/main" val="3099266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lvl1pPr defTabSz="928637" eaLnBrk="0" hangingPunct="0">
              <a:defRPr sz="1200">
                <a:latin typeface="Times New Roman" pitchFamily="18" charset="0"/>
                <a:cs typeface="+mn-cs"/>
              </a:defRPr>
            </a:lvl1pPr>
          </a:lstStyle>
          <a:p>
            <a:pPr>
              <a:defRPr/>
            </a:pPr>
            <a:endParaRPr lang="en-US" dirty="0"/>
          </a:p>
        </p:txBody>
      </p:sp>
      <p:sp>
        <p:nvSpPr>
          <p:cNvPr id="10243" name="Rectangle 3"/>
          <p:cNvSpPr>
            <a:spLocks noGrp="1" noChangeArrowheads="1"/>
          </p:cNvSpPr>
          <p:nvPr>
            <p:ph type="dt" idx="1"/>
          </p:nvPr>
        </p:nvSpPr>
        <p:spPr bwMode="auto">
          <a:xfrm>
            <a:off x="3957638" y="0"/>
            <a:ext cx="3027362" cy="465138"/>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lvl1pPr algn="r" defTabSz="928637" eaLnBrk="0" hangingPunct="0">
              <a:defRPr sz="1200">
                <a:latin typeface="Times New Roman" pitchFamily="18" charset="0"/>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403225" y="696913"/>
            <a:ext cx="6184900" cy="3479800"/>
          </a:xfrm>
          <a:prstGeom prst="rect">
            <a:avLst/>
          </a:prstGeom>
          <a:noFill/>
          <a:ln w="9525">
            <a:solidFill>
              <a:srgbClr val="000000"/>
            </a:solidFill>
            <a:miter lim="800000"/>
            <a:headEnd/>
            <a:tailEnd/>
          </a:ln>
        </p:spPr>
      </p:sp>
      <p:sp>
        <p:nvSpPr>
          <p:cNvPr id="10245" name="Rectangle 5"/>
          <p:cNvSpPr>
            <a:spLocks noGrp="1" noChangeArrowheads="1"/>
          </p:cNvSpPr>
          <p:nvPr>
            <p:ph type="body" sz="quarter" idx="3"/>
          </p:nvPr>
        </p:nvSpPr>
        <p:spPr bwMode="auto">
          <a:xfrm>
            <a:off x="930275" y="4408488"/>
            <a:ext cx="5124450" cy="4178300"/>
          </a:xfrm>
          <a:prstGeom prst="rect">
            <a:avLst/>
          </a:prstGeom>
          <a:noFill/>
          <a:ln w="9525">
            <a:noFill/>
            <a:miter lim="800000"/>
            <a:headEnd/>
            <a:tailEnd/>
          </a:ln>
          <a:effectLst/>
        </p:spPr>
        <p:txBody>
          <a:bodyPr vert="horz" wrap="square" lIns="92946" tIns="46473" rIns="92946" bIns="46473" numCol="1" anchor="t" anchorCtr="0" compatLnSpc="1">
            <a:prstTxWarp prst="textNoShape">
              <a:avLst/>
            </a:prstTxWarp>
          </a:bodyPr>
          <a:lstStyle/>
          <a:p>
            <a:pPr lvl="0"/>
            <a:r>
              <a:rPr lang="en-US" noProof="0" smtClean="0"/>
              <a:t>Click to edit Master text styles</a:t>
            </a:r>
          </a:p>
          <a:p>
            <a:pPr lvl="0"/>
            <a:r>
              <a:rPr lang="en-US" noProof="0" smtClean="0"/>
              <a:t>Second level</a:t>
            </a:r>
          </a:p>
          <a:p>
            <a:pPr lvl="0"/>
            <a:r>
              <a:rPr lang="en-US" noProof="0" smtClean="0"/>
              <a:t>Third level</a:t>
            </a:r>
          </a:p>
          <a:p>
            <a:pPr lvl="0"/>
            <a:r>
              <a:rPr lang="en-US" noProof="0" smtClean="0"/>
              <a:t>Fourth level</a:t>
            </a:r>
          </a:p>
          <a:p>
            <a:pPr lvl="0"/>
            <a:r>
              <a:rPr lang="en-US" noProof="0" smtClean="0"/>
              <a:t>Fifth level</a:t>
            </a:r>
          </a:p>
        </p:txBody>
      </p:sp>
      <p:sp>
        <p:nvSpPr>
          <p:cNvPr id="10246" name="Rectangle 6"/>
          <p:cNvSpPr>
            <a:spLocks noGrp="1" noChangeArrowheads="1"/>
          </p:cNvSpPr>
          <p:nvPr>
            <p:ph type="ftr" sz="quarter" idx="4"/>
          </p:nvPr>
        </p:nvSpPr>
        <p:spPr bwMode="auto">
          <a:xfrm>
            <a:off x="0" y="8818563"/>
            <a:ext cx="3027363" cy="465137"/>
          </a:xfrm>
          <a:prstGeom prst="rect">
            <a:avLst/>
          </a:prstGeom>
          <a:noFill/>
          <a:ln w="9525">
            <a:noFill/>
            <a:miter lim="800000"/>
            <a:headEnd/>
            <a:tailEnd/>
          </a:ln>
          <a:effectLst/>
        </p:spPr>
        <p:txBody>
          <a:bodyPr vert="horz" wrap="square" lIns="92946" tIns="46473" rIns="92946" bIns="46473" numCol="1" anchor="b" anchorCtr="0" compatLnSpc="1">
            <a:prstTxWarp prst="textNoShape">
              <a:avLst/>
            </a:prstTxWarp>
          </a:bodyPr>
          <a:lstStyle>
            <a:lvl1pPr defTabSz="928637" eaLnBrk="0" hangingPunct="0">
              <a:defRPr sz="1200">
                <a:latin typeface="Times New Roman" pitchFamily="18" charset="0"/>
                <a:cs typeface="+mn-cs"/>
              </a:defRPr>
            </a:lvl1pPr>
          </a:lstStyle>
          <a:p>
            <a:pPr>
              <a:defRPr/>
            </a:pPr>
            <a:endParaRPr lang="en-US" dirty="0"/>
          </a:p>
        </p:txBody>
      </p:sp>
      <p:sp>
        <p:nvSpPr>
          <p:cNvPr id="10247" name="Rectangle 7"/>
          <p:cNvSpPr>
            <a:spLocks noGrp="1" noChangeArrowheads="1"/>
          </p:cNvSpPr>
          <p:nvPr>
            <p:ph type="sldNum" sz="quarter" idx="5"/>
          </p:nvPr>
        </p:nvSpPr>
        <p:spPr bwMode="auto">
          <a:xfrm>
            <a:off x="3957638" y="8818563"/>
            <a:ext cx="3027362" cy="465137"/>
          </a:xfrm>
          <a:prstGeom prst="rect">
            <a:avLst/>
          </a:prstGeom>
          <a:noFill/>
          <a:ln w="9525">
            <a:noFill/>
            <a:miter lim="800000"/>
            <a:headEnd/>
            <a:tailEnd/>
          </a:ln>
          <a:effectLst/>
        </p:spPr>
        <p:txBody>
          <a:bodyPr vert="horz" wrap="square" lIns="92946" tIns="46473" rIns="92946" bIns="46473" numCol="1" anchor="b" anchorCtr="0" compatLnSpc="1">
            <a:prstTxWarp prst="textNoShape">
              <a:avLst/>
            </a:prstTxWarp>
          </a:bodyPr>
          <a:lstStyle>
            <a:lvl1pPr algn="r" defTabSz="928637" eaLnBrk="0" hangingPunct="0">
              <a:defRPr sz="1200">
                <a:latin typeface="Times New Roman" pitchFamily="18" charset="0"/>
                <a:cs typeface="+mn-cs"/>
              </a:defRPr>
            </a:lvl1pPr>
          </a:lstStyle>
          <a:p>
            <a:pPr>
              <a:defRPr/>
            </a:pPr>
            <a:fld id="{A44D45CE-3BCA-4EF9-88D7-807476307568}" type="slidenum">
              <a:rPr lang="en-US"/>
              <a:pPr>
                <a:defRPr/>
              </a:pPr>
              <a:t>‹#›</a:t>
            </a:fld>
            <a:endParaRPr lang="en-US" dirty="0"/>
          </a:p>
        </p:txBody>
      </p:sp>
    </p:spTree>
    <p:extLst>
      <p:ext uri="{BB962C8B-B14F-4D97-AF65-F5344CB8AC3E}">
        <p14:creationId xmlns:p14="http://schemas.microsoft.com/office/powerpoint/2010/main" val="39035879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696913"/>
            <a:ext cx="6184900" cy="3479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44D45CE-3BCA-4EF9-88D7-807476307568}" type="slidenum">
              <a:rPr lang="en-US" smtClean="0"/>
              <a:pPr>
                <a:defRPr/>
              </a:pPr>
              <a:t>3</a:t>
            </a:fld>
            <a:endParaRPr lang="en-US" dirty="0"/>
          </a:p>
        </p:txBody>
      </p:sp>
    </p:spTree>
    <p:extLst>
      <p:ext uri="{BB962C8B-B14F-4D97-AF65-F5344CB8AC3E}">
        <p14:creationId xmlns:p14="http://schemas.microsoft.com/office/powerpoint/2010/main" val="1344974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225" y="696913"/>
            <a:ext cx="6184900" cy="34798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44D45CE-3BCA-4EF9-88D7-807476307568}" type="slidenum">
              <a:rPr lang="en-US" smtClean="0"/>
              <a:pPr>
                <a:defRPr/>
              </a:pPr>
              <a:t>4</a:t>
            </a:fld>
            <a:endParaRPr lang="en-US" dirty="0"/>
          </a:p>
        </p:txBody>
      </p:sp>
    </p:spTree>
    <p:extLst>
      <p:ext uri="{BB962C8B-B14F-4D97-AF65-F5344CB8AC3E}">
        <p14:creationId xmlns:p14="http://schemas.microsoft.com/office/powerpoint/2010/main" val="15460023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AAB3C45-CA8C-4F49-82D6-C9852E174F8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390532" y="2950236"/>
            <a:ext cx="11574817" cy="984885"/>
          </a:xfrm>
        </p:spPr>
        <p:txBody>
          <a:bodyPr wrap="square" tIns="0" bIns="0" anchor="ctr">
            <a:spAutoFit/>
          </a:bodyPr>
          <a:lstStyle>
            <a:lvl1pPr algn="l">
              <a:defRPr sz="6400" b="0">
                <a:solidFill>
                  <a:schemeClr val="bg1"/>
                </a:solidFill>
              </a:defRPr>
            </a:lvl1pPr>
          </a:lstStyle>
          <a:p>
            <a:r>
              <a:rPr lang="en-US" dirty="0"/>
              <a:t>Cover Title</a:t>
            </a:r>
          </a:p>
        </p:txBody>
      </p:sp>
      <p:sp>
        <p:nvSpPr>
          <p:cNvPr id="3" name="Subtitle 2"/>
          <p:cNvSpPr>
            <a:spLocks noGrp="1"/>
          </p:cNvSpPr>
          <p:nvPr>
            <p:ph type="subTitle" idx="1" hasCustomPrompt="1"/>
          </p:nvPr>
        </p:nvSpPr>
        <p:spPr>
          <a:xfrm>
            <a:off x="390533" y="5703555"/>
            <a:ext cx="3713601" cy="287259"/>
          </a:xfrm>
        </p:spPr>
        <p:txBody>
          <a:bodyPr wrap="none" anchor="b"/>
          <a:lstStyle>
            <a:lvl1pPr marL="0" indent="0" algn="l">
              <a:buNone/>
              <a:defRPr sz="180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Date</a:t>
            </a:r>
          </a:p>
        </p:txBody>
      </p:sp>
      <p:pic>
        <p:nvPicPr>
          <p:cNvPr id="11" name="Picture 10">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8" name="AddClassification"/>
          <p:cNvSpPr txBox="1">
            <a:spLocks noChangeArrowheads="1"/>
          </p:cNvSpPr>
          <p:nvPr/>
        </p:nvSpPr>
        <p:spPr bwMode="auto">
          <a:xfrm>
            <a:off x="5190946" y="6233424"/>
            <a:ext cx="1810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00" b="0" dirty="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2019, Atos</a:t>
            </a:r>
            <a:r>
              <a:rPr lang="en-US" sz="1000" b="0" baseline="0" dirty="0" smtClean="0">
                <a:solidFill>
                  <a:schemeClr val="bg1"/>
                </a:solidFill>
                <a:latin typeface="+mn-lt"/>
                <a:ea typeface="Verdana" pitchFamily="34" charset="0"/>
                <a:cs typeface="Verdana" pitchFamily="34" charset="0"/>
              </a:rPr>
              <a:t> </a:t>
            </a:r>
            <a:r>
              <a:rPr lang="en-US" sz="1000" b="0" dirty="0" smtClean="0">
                <a:solidFill>
                  <a:schemeClr val="bg1"/>
                </a:solidFill>
                <a:latin typeface="+mn-lt"/>
                <a:ea typeface="Verdana" pitchFamily="34" charset="0"/>
                <a:cs typeface="Verdana" pitchFamily="34" charset="0"/>
              </a:rPr>
              <a:t>Syntel </a:t>
            </a:r>
            <a:r>
              <a:rPr lang="en-US" sz="1000" b="0" dirty="0">
                <a:solidFill>
                  <a:schemeClr val="bg1"/>
                </a:solidFill>
                <a:latin typeface="+mn-lt"/>
                <a:ea typeface="Verdana" pitchFamily="34" charset="0"/>
                <a:cs typeface="Verdana" pitchFamily="34" charset="0"/>
              </a:rPr>
              <a:t>Inc.</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075" y="6316801"/>
            <a:ext cx="2180299" cy="114767"/>
          </a:xfrm>
          <a:prstGeom prst="rect">
            <a:avLst/>
          </a:prstGeom>
        </p:spPr>
      </p:pic>
    </p:spTree>
    <p:extLst>
      <p:ext uri="{BB962C8B-B14F-4D97-AF65-F5344CB8AC3E}">
        <p14:creationId xmlns:p14="http://schemas.microsoft.com/office/powerpoint/2010/main" val="393113069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Divider 4">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19028088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Divider 5">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7246711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15590050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Divider 7">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52512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Divider 8">
    <p:bg>
      <p:bgPr>
        <a:solidFill>
          <a:schemeClr val="accent1"/>
        </a:solidFill>
        <a:effectLst/>
      </p:bgPr>
    </p:bg>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9123118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Divider 9">
    <p:bg>
      <p:bgPr>
        <a:solidFill>
          <a:schemeClr val="accent1"/>
        </a:solid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95511840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Divider 1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25187228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Divider 11">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862705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Divider 12">
    <p:bg>
      <p:bgPr>
        <a:solidFill>
          <a:schemeClr val="accent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248798707"/>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Divider 13">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12919833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6379078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Divider 14">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2662897"/>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vider 15">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
        <p:nvSpPr>
          <p:cNvPr id="5"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647143031"/>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vider 16">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78800705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Divider 17">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0898162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Divider 18">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36065285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vider 19">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
        <p:nvSpPr>
          <p:cNvPr id="4" name="Text Placeholder 4"/>
          <p:cNvSpPr>
            <a:spLocks noGrp="1"/>
          </p:cNvSpPr>
          <p:nvPr>
            <p:ph type="body" sz="quarter" idx="10"/>
          </p:nvPr>
        </p:nvSpPr>
        <p:spPr>
          <a:xfrm>
            <a:off x="6248400" y="2247901"/>
            <a:ext cx="5719232" cy="2374900"/>
          </a:xfrm>
        </p:spPr>
        <p:txBody>
          <a:bodyPr/>
          <a:lstStyle>
            <a:lvl1pPr marL="0" indent="0">
              <a:spcBef>
                <a:spcPts val="0"/>
              </a:spcBef>
              <a:buNone/>
              <a:defRPr sz="3600" b="1">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378940466"/>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vider 20">
    <p:bg>
      <p:bgPr>
        <a:solidFill>
          <a:schemeClr val="accent1"/>
        </a:solid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
        <p:nvSpPr>
          <p:cNvPr id="5" name="Text Placeholder 4"/>
          <p:cNvSpPr>
            <a:spLocks noGrp="1"/>
          </p:cNvSpPr>
          <p:nvPr>
            <p:ph type="body" sz="quarter" idx="10"/>
          </p:nvPr>
        </p:nvSpPr>
        <p:spPr>
          <a:xfrm>
            <a:off x="6642099" y="2247901"/>
            <a:ext cx="5325532" cy="2374900"/>
          </a:xfrm>
        </p:spPr>
        <p:txBody>
          <a:bodyPr/>
          <a:lstStyle>
            <a:lvl1pPr marL="0" indent="0">
              <a:spcBef>
                <a:spcPts val="0"/>
              </a:spcBef>
              <a:buNone/>
              <a:defRPr sz="3600" b="1">
                <a:solidFill>
                  <a:schemeClr val="bg1"/>
                </a:solidFill>
              </a:defRPr>
            </a:lvl1pPr>
            <a:lvl2pPr marL="0" indent="0">
              <a:spcBef>
                <a:spcPts val="0"/>
              </a:spcBef>
              <a:buNone/>
              <a:defRPr sz="30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668159349"/>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Cover">
    <p:bg bwMode="gray">
      <p:bgPr>
        <a:solidFill>
          <a:srgbClr val="0066A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AAB3C45-CA8C-4F49-82D6-C9852E174F8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AddClassification"/>
          <p:cNvSpPr txBox="1">
            <a:spLocks noChangeArrowheads="1"/>
          </p:cNvSpPr>
          <p:nvPr userDrawn="1"/>
        </p:nvSpPr>
        <p:spPr bwMode="auto">
          <a:xfrm>
            <a:off x="5130833" y="6212904"/>
            <a:ext cx="193033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800" b="0" dirty="0">
                <a:solidFill>
                  <a:schemeClr val="bg1"/>
                </a:solidFill>
                <a:latin typeface="Verdana" pitchFamily="34" charset="0"/>
                <a:ea typeface="Verdana" pitchFamily="34" charset="0"/>
                <a:cs typeface="Verdana" pitchFamily="34" charset="0"/>
              </a:rPr>
              <a:t>© Atos | Syntel - For internal use</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075" y="6316802"/>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390532" y="3069929"/>
            <a:ext cx="11160125" cy="718145"/>
          </a:xfrm>
          <a:prstGeom prst="rect">
            <a:avLst/>
          </a:prstGeom>
        </p:spPr>
        <p:txBody>
          <a:bodyPr lIns="0" tIns="0" rIns="0" bIns="0" anchor="ctr">
            <a:spAutoFit/>
          </a:bodyPr>
          <a:lstStyle>
            <a:lvl1pPr>
              <a:lnSpc>
                <a:spcPts val="5625"/>
              </a:lnSpc>
              <a:defRPr sz="4800" b="0" i="0" baseline="0">
                <a:solidFill>
                  <a:schemeClr val="bg1"/>
                </a:solidFill>
                <a:latin typeface="+mj-lt"/>
                <a:ea typeface="Stag Sans Light" charset="0"/>
                <a:cs typeface="Stag Sans Light" charset="0"/>
              </a:defRPr>
            </a:lvl1pPr>
          </a:lstStyle>
          <a:p>
            <a:r>
              <a:rPr lang="en-US" dirty="0" smtClean="0"/>
              <a:t>Cover Title</a:t>
            </a:r>
            <a:endParaRPr lang="en-US" dirty="0"/>
          </a:p>
        </p:txBody>
      </p:sp>
      <p:pic>
        <p:nvPicPr>
          <p:cNvPr id="12" name="Picture 11">
            <a:extLst>
              <a:ext uri="{FF2B5EF4-FFF2-40B4-BE49-F238E27FC236}">
                <a16:creationId xmlns:a16="http://schemas.microsoft.com/office/drawing/2014/main" id="{EBD77CA9-E9B2-4B00-9505-00DBB336A8D2}"/>
              </a:ext>
            </a:extLst>
          </p:cNvPr>
          <p:cNvPicPr>
            <a:picLocks noChangeAspect="1"/>
          </p:cNvPicPr>
          <p:nvPr userDrawn="1"/>
        </p:nvPicPr>
        <p:blipFill>
          <a:blip r:embed="rId4"/>
          <a:stretch>
            <a:fillRect/>
          </a:stretch>
        </p:blipFill>
        <p:spPr>
          <a:xfrm>
            <a:off x="9416951" y="6030111"/>
            <a:ext cx="2548399" cy="444636"/>
          </a:xfrm>
          <a:prstGeom prst="rect">
            <a:avLst/>
          </a:prstGeom>
        </p:spPr>
      </p:pic>
      <p:sp>
        <p:nvSpPr>
          <p:cNvPr id="3" name="Text Placeholder 2"/>
          <p:cNvSpPr>
            <a:spLocks noGrp="1"/>
          </p:cNvSpPr>
          <p:nvPr>
            <p:ph type="body" sz="quarter" idx="10" hasCustomPrompt="1"/>
          </p:nvPr>
        </p:nvSpPr>
        <p:spPr>
          <a:xfrm>
            <a:off x="390534" y="5703556"/>
            <a:ext cx="3713601" cy="287259"/>
          </a:xfrm>
        </p:spPr>
        <p:txBody>
          <a:bodyPr wrap="none" anchor="ctr">
            <a:noAutofit/>
          </a:bodyPr>
          <a:lstStyle>
            <a:lvl1pPr marL="0" indent="0">
              <a:buNone/>
              <a:defRPr sz="1400">
                <a:solidFill>
                  <a:schemeClr val="bg1"/>
                </a:solidFill>
              </a:defRPr>
            </a:lvl1pPr>
          </a:lstStyle>
          <a:p>
            <a:pPr lvl="0"/>
            <a:r>
              <a:rPr lang="en-US" dirty="0" smtClean="0"/>
              <a:t>Date</a:t>
            </a:r>
            <a:endParaRPr lang="en-GB" dirty="0"/>
          </a:p>
        </p:txBody>
      </p:sp>
    </p:spTree>
    <p:extLst>
      <p:ext uri="{BB962C8B-B14F-4D97-AF65-F5344CB8AC3E}">
        <p14:creationId xmlns:p14="http://schemas.microsoft.com/office/powerpoint/2010/main" val="2339917291"/>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99255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0633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spTree>
    <p:extLst>
      <p:ext uri="{BB962C8B-B14F-4D97-AF65-F5344CB8AC3E}">
        <p14:creationId xmlns:p14="http://schemas.microsoft.com/office/powerpoint/2010/main" val="1982455036"/>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userDrawn="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 y="2079123"/>
            <a:ext cx="12222469" cy="2699757"/>
          </a:xfrm>
          <a:prstGeom prst="rect">
            <a:avLst/>
          </a:prstGeom>
        </p:spPr>
      </p:pic>
      <p:sp>
        <p:nvSpPr>
          <p:cNvPr id="5" name="Text Placeholder 4"/>
          <p:cNvSpPr>
            <a:spLocks noGrp="1"/>
          </p:cNvSpPr>
          <p:nvPr>
            <p:ph type="body" sz="quarter" idx="10"/>
          </p:nvPr>
        </p:nvSpPr>
        <p:spPr>
          <a:xfrm>
            <a:off x="4271799" y="2247901"/>
            <a:ext cx="7695836"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825164780"/>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Number slide #2">
    <p:bg>
      <p:bgPr>
        <a:solidFill>
          <a:srgbClr val="0066A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36" y="2046009"/>
            <a:ext cx="12256619" cy="2734113"/>
          </a:xfrm>
          <a:prstGeom prst="rect">
            <a:avLst/>
          </a:prstGeom>
        </p:spPr>
      </p:pic>
      <p:sp>
        <p:nvSpPr>
          <p:cNvPr id="5" name="Text Placeholder 4"/>
          <p:cNvSpPr>
            <a:spLocks noGrp="1"/>
          </p:cNvSpPr>
          <p:nvPr>
            <p:ph type="body" sz="quarter" idx="10"/>
          </p:nvPr>
        </p:nvSpPr>
        <p:spPr>
          <a:xfrm>
            <a:off x="4271797" y="2247901"/>
            <a:ext cx="7695835" cy="2374900"/>
          </a:xfrm>
        </p:spPr>
        <p:txBody>
          <a:bodyPr/>
          <a:lstStyle>
            <a:lvl1pPr marL="0" indent="0">
              <a:spcBef>
                <a:spcPts val="0"/>
              </a:spcBef>
              <a:buNone/>
              <a:defRPr sz="2800" b="1">
                <a:solidFill>
                  <a:schemeClr val="bg1"/>
                </a:solidFill>
              </a:defRPr>
            </a:lvl1pPr>
            <a:lvl2pPr marL="0" indent="0">
              <a:spcBef>
                <a:spcPts val="0"/>
              </a:spcBef>
              <a:buNone/>
              <a:defRPr sz="240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294390411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Closing">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0" name="TextBox 9"/>
          <p:cNvSpPr txBox="1"/>
          <p:nvPr userDrawn="1"/>
        </p:nvSpPr>
        <p:spPr>
          <a:xfrm>
            <a:off x="395396" y="1218353"/>
            <a:ext cx="3635995" cy="923330"/>
          </a:xfrm>
          <a:prstGeom prst="rect">
            <a:avLst/>
          </a:prstGeom>
          <a:noFill/>
        </p:spPr>
        <p:txBody>
          <a:bodyPr wrap="none" lIns="0" tIns="0" rIns="0" bIns="0" rtlCol="0">
            <a:spAutoFit/>
          </a:bodyPr>
          <a:lstStyle/>
          <a:p>
            <a:r>
              <a:rPr lang="en-GB" sz="6000" dirty="0" smtClean="0">
                <a:solidFill>
                  <a:schemeClr val="bg1"/>
                </a:solidFill>
              </a:rPr>
              <a:t>Thank You</a:t>
            </a:r>
            <a:endParaRPr lang="en-GB" sz="6000" dirty="0">
              <a:solidFill>
                <a:schemeClr val="bg1"/>
              </a:solidFill>
            </a:endParaRPr>
          </a:p>
        </p:txBody>
      </p:sp>
      <p:sp>
        <p:nvSpPr>
          <p:cNvPr id="7" name="AddNotifier#1"/>
          <p:cNvSpPr txBox="1">
            <a:spLocks noChangeArrowheads="1"/>
          </p:cNvSpPr>
          <p:nvPr userDrawn="1"/>
        </p:nvSpPr>
        <p:spPr bwMode="auto">
          <a:xfrm>
            <a:off x="395392" y="5611000"/>
            <a:ext cx="7031568"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700" kern="1200" dirty="0">
                <a:solidFill>
                  <a:schemeClr val="bg1"/>
                </a:solidFill>
                <a:latin typeface="Verdana" pitchFamily="34" charset="0"/>
                <a:ea typeface="Verdana" pitchFamily="34" charset="0"/>
                <a:cs typeface="Verdana" pitchFamily="34" charset="0"/>
              </a:rPr>
              <a:t>Atos, the Atos logo, Atos Codex, Atos Consulting, Atos </a:t>
            </a:r>
            <a:r>
              <a:rPr lang="en-US" sz="700" kern="1200" dirty="0" smtClean="0">
                <a:solidFill>
                  <a:schemeClr val="bg1"/>
                </a:solidFill>
                <a:latin typeface="Verdana" pitchFamily="34" charset="0"/>
                <a:ea typeface="Verdana" pitchFamily="34" charset="0"/>
                <a:cs typeface="Verdana" pitchFamily="34" charset="0"/>
              </a:rPr>
              <a:t>Syntel</a:t>
            </a:r>
            <a:r>
              <a:rPr lang="en-US" sz="700" kern="1200" dirty="0">
                <a:solidFill>
                  <a:schemeClr val="bg1"/>
                </a:solidFill>
                <a:latin typeface="Verdana" pitchFamily="34" charset="0"/>
                <a:ea typeface="Verdana" pitchFamily="34" charset="0"/>
                <a:cs typeface="Verdana" pitchFamily="34" charset="0"/>
              </a:rPr>
              <a:t>, Atos Worldgrid, Bull, Canopy, equensWorldline, Unify, Worldline and Zero Email are registered trademarks of the Atos group. September 2018. © 2018 Atos. Confidential information owned by Atos, to be used by the recipient only. This document, or any part of </a:t>
            </a:r>
            <a:r>
              <a:rPr lang="en-US" sz="700" kern="1200" dirty="0" smtClean="0">
                <a:solidFill>
                  <a:schemeClr val="bg1"/>
                </a:solidFill>
                <a:latin typeface="Verdana" pitchFamily="34" charset="0"/>
                <a:ea typeface="Verdana" pitchFamily="34" charset="0"/>
                <a:cs typeface="Verdana" pitchFamily="34" charset="0"/>
              </a:rPr>
              <a:t>it, may </a:t>
            </a:r>
            <a:r>
              <a:rPr lang="en-US" sz="700" kern="1200" dirty="0">
                <a:solidFill>
                  <a:schemeClr val="bg1"/>
                </a:solidFill>
                <a:latin typeface="Verdana" pitchFamily="34" charset="0"/>
                <a:ea typeface="Verdana" pitchFamily="34" charset="0"/>
                <a:cs typeface="Verdana" pitchFamily="34" charset="0"/>
              </a:rPr>
              <a:t>not be reproduced, copied, circulated and/or distributed nor quoted without prior written approval from Atos.</a:t>
            </a:r>
            <a:endParaRPr lang="en-US" sz="700" dirty="0">
              <a:solidFill>
                <a:schemeClr val="bg1"/>
              </a:solidFill>
              <a:latin typeface="Verdana" pitchFamily="34" charset="0"/>
              <a:ea typeface="Verdana" pitchFamily="34" charset="0"/>
              <a:cs typeface="Verdana" pitchFamily="34" charset="0"/>
            </a:endParaRPr>
          </a:p>
        </p:txBody>
      </p:sp>
      <p:pic>
        <p:nvPicPr>
          <p:cNvPr id="9" name="Picture 8">
            <a:extLst>
              <a:ext uri="{FF2B5EF4-FFF2-40B4-BE49-F238E27FC236}">
                <a16:creationId xmlns:a16="http://schemas.microsoft.com/office/drawing/2014/main" id="{EBD77CA9-E9B2-4B00-9505-00DBB336A8D2}"/>
              </a:ext>
            </a:extLst>
          </p:cNvPr>
          <p:cNvPicPr>
            <a:picLocks noChangeAspect="1"/>
          </p:cNvPicPr>
          <p:nvPr userDrawn="1"/>
        </p:nvPicPr>
        <p:blipFill>
          <a:blip r:embed="rId3"/>
          <a:stretch>
            <a:fillRect/>
          </a:stretch>
        </p:blipFill>
        <p:spPr>
          <a:xfrm>
            <a:off x="9416951" y="6030111"/>
            <a:ext cx="2548399" cy="444636"/>
          </a:xfrm>
          <a:prstGeom prst="rect">
            <a:avLst/>
          </a:prstGeom>
        </p:spPr>
      </p:pic>
    </p:spTree>
    <p:extLst>
      <p:ext uri="{BB962C8B-B14F-4D97-AF65-F5344CB8AC3E}">
        <p14:creationId xmlns:p14="http://schemas.microsoft.com/office/powerpoint/2010/main" val="1356781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Only WO Toplin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dirty="0"/>
              <a:t>Heading</a:t>
            </a:r>
          </a:p>
          <a:p>
            <a:pPr marL="0" lvl="1" indent="0" algn="l" defTabSz="1219170" rtl="0" eaLnBrk="1" latinLnBrk="0" hangingPunct="1">
              <a:spcBef>
                <a:spcPts val="0"/>
              </a:spcBef>
              <a:spcAft>
                <a:spcPts val="400"/>
              </a:spcAft>
              <a:buClr>
                <a:schemeClr val="tx2"/>
              </a:buClr>
              <a:buFont typeface="Arial" pitchFamily="34" charset="0"/>
              <a:buNone/>
            </a:pPr>
            <a:r>
              <a:rPr lang="en-US" dirty="0"/>
              <a:t>Sub-heading</a:t>
            </a:r>
            <a:endParaRPr lang="en-GB" dirty="0"/>
          </a:p>
        </p:txBody>
      </p:sp>
      <p:pic>
        <p:nvPicPr>
          <p:cNvPr id="5" name="Picture 4">
            <a:extLst>
              <a:ext uri="{FF2B5EF4-FFF2-40B4-BE49-F238E27FC236}">
                <a16:creationId xmlns:a16="http://schemas.microsoft.com/office/drawing/2014/main" id="{606E602D-FA1B-4AE5-B8F2-F42DAE337BD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6" name="Straight Connector 5"/>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7"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292060626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358431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hank You">
    <p:bg bwMode="gray">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p:cNvSpPr txBox="1"/>
          <p:nvPr/>
        </p:nvSpPr>
        <p:spPr>
          <a:xfrm>
            <a:off x="395394" y="1218353"/>
            <a:ext cx="5351401" cy="1231106"/>
          </a:xfrm>
          <a:prstGeom prst="rect">
            <a:avLst/>
          </a:prstGeom>
          <a:noFill/>
        </p:spPr>
        <p:txBody>
          <a:bodyPr wrap="none" lIns="0" tIns="0" rIns="0" bIns="0" rtlCol="0">
            <a:spAutoFit/>
          </a:bodyPr>
          <a:lstStyle/>
          <a:p>
            <a:r>
              <a:rPr lang="en-GB" sz="8000" dirty="0">
                <a:solidFill>
                  <a:schemeClr val="bg1"/>
                </a:solidFill>
              </a:rPr>
              <a:t>Thank You</a:t>
            </a:r>
          </a:p>
        </p:txBody>
      </p:sp>
      <p:pic>
        <p:nvPicPr>
          <p:cNvPr id="9" name="Picture 8">
            <a:extLst>
              <a:ext uri="{FF2B5EF4-FFF2-40B4-BE49-F238E27FC236}">
                <a16:creationId xmlns:a16="http://schemas.microsoft.com/office/drawing/2014/main" id="{EBD77CA9-E9B2-4B00-9505-00DBB336A8D2}"/>
              </a:ext>
            </a:extLst>
          </p:cNvPr>
          <p:cNvPicPr>
            <a:picLocks noChangeAspect="1"/>
          </p:cNvPicPr>
          <p:nvPr/>
        </p:nvPicPr>
        <p:blipFill>
          <a:blip r:embed="rId3"/>
          <a:stretch>
            <a:fillRect/>
          </a:stretch>
        </p:blipFill>
        <p:spPr>
          <a:xfrm>
            <a:off x="9416950" y="6030111"/>
            <a:ext cx="2548399" cy="444636"/>
          </a:xfrm>
          <a:prstGeom prst="rect">
            <a:avLst/>
          </a:prstGeom>
        </p:spPr>
      </p:pic>
      <p:sp>
        <p:nvSpPr>
          <p:cNvPr id="7" name="AddNotifier#1"/>
          <p:cNvSpPr txBox="1">
            <a:spLocks noChangeArrowheads="1"/>
          </p:cNvSpPr>
          <p:nvPr/>
        </p:nvSpPr>
        <p:spPr bwMode="auto">
          <a:xfrm>
            <a:off x="397449" y="6018426"/>
            <a:ext cx="647395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900" kern="1200" dirty="0" smtClean="0">
                <a:solidFill>
                  <a:schemeClr val="bg1"/>
                </a:solidFill>
                <a:latin typeface="+mn-lt"/>
                <a:ea typeface="Verdana" pitchFamily="34" charset="0"/>
                <a:cs typeface="Verdana" pitchFamily="34" charset="0"/>
              </a:rPr>
              <a:t>Atos, the Atos logo, Atos Syntel, and Unify are registered trademarks of the Atos group. © 2019 Atos. Confidential information owned by Atos, to be used by the recipient only. This document, or any part of it, may not be reproduced, copied, circulated and/or distributed nor quoted without prior written approval from Atos.</a:t>
            </a:r>
          </a:p>
        </p:txBody>
      </p:sp>
    </p:spTree>
    <p:extLst>
      <p:ext uri="{BB962C8B-B14F-4D97-AF65-F5344CB8AC3E}">
        <p14:creationId xmlns:p14="http://schemas.microsoft.com/office/powerpoint/2010/main" val="30883760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 1">
    <p:bg>
      <p:bgPr>
        <a:solidFill>
          <a:schemeClr val="accent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5" y="2079122"/>
            <a:ext cx="12222469" cy="2699757"/>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16157008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Divider 2">
    <p:bg>
      <p:bgPr>
        <a:solidFill>
          <a:schemeClr val="accent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3887494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Divider 3">
    <p:bg>
      <p:bgPr>
        <a:solidFill>
          <a:schemeClr val="accent1"/>
        </a:solidFill>
        <a:effectLst/>
      </p:bgPr>
    </p:bg>
    <p:spTree>
      <p:nvGrpSpPr>
        <p:cNvPr id="1" name=""/>
        <p:cNvGrpSpPr/>
        <p:nvPr/>
      </p:nvGrpSpPr>
      <p:grpSpPr>
        <a:xfrm>
          <a:off x="0" y="0"/>
          <a:ext cx="0" cy="0"/>
          <a:chOff x="0" y="0"/>
          <a:chExt cx="0" cy="0"/>
        </a:xfrm>
      </p:grpSpPr>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
        <p:nvSpPr>
          <p:cNvPr id="4"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smtClean="0"/>
              <a:t>Edit Master text styles</a:t>
            </a:r>
          </a:p>
          <a:p>
            <a:pPr lvl="1"/>
            <a:r>
              <a:rPr lang="en-US" smtClean="0"/>
              <a:t>Second level</a:t>
            </a:r>
          </a:p>
        </p:txBody>
      </p:sp>
    </p:spTree>
    <p:extLst>
      <p:ext uri="{BB962C8B-B14F-4D97-AF65-F5344CB8AC3E}">
        <p14:creationId xmlns:p14="http://schemas.microsoft.com/office/powerpoint/2010/main" val="40775404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2.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5665" y="164637"/>
            <a:ext cx="11566985" cy="963168"/>
          </a:xfrm>
          <a:prstGeom prst="rect">
            <a:avLst/>
          </a:prstGeom>
        </p:spPr>
        <p:txBody>
          <a:bodyPr vert="horz" lIns="0" tIns="45720" rIns="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5665" y="1454400"/>
            <a:ext cx="11570208" cy="4535424"/>
          </a:xfrm>
          <a:prstGeom prst="rect">
            <a:avLst/>
          </a:prstGeom>
        </p:spPr>
        <p:txBody>
          <a:bodyPr vert="horz" lIns="0" tIns="0" rIns="0" bIns="0" rtlCol="0">
            <a:no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2" name="Straight Connector 31"/>
          <p:cNvCxnSpPr>
            <a:cxnSpLocks/>
          </p:cNvCxnSpPr>
          <p:nvPr/>
        </p:nvCxnSpPr>
        <p:spPr>
          <a:xfrm>
            <a:off x="385666" y="1259909"/>
            <a:ext cx="1181390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606E602D-FA1B-4AE5-B8F2-F42DAE337BD8}"/>
              </a:ext>
            </a:extLst>
          </p:cNvPr>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10028956" y="6366895"/>
            <a:ext cx="1936392" cy="337855"/>
          </a:xfrm>
          <a:prstGeom prst="rect">
            <a:avLst/>
          </a:prstGeom>
        </p:spPr>
      </p:pic>
      <p:cxnSp>
        <p:nvCxnSpPr>
          <p:cNvPr id="34" name="Straight Connector 33"/>
          <p:cNvCxnSpPr>
            <a:cxnSpLocks/>
          </p:cNvCxnSpPr>
          <p:nvPr/>
        </p:nvCxnSpPr>
        <p:spPr>
          <a:xfrm>
            <a:off x="385665" y="6167837"/>
            <a:ext cx="1181404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8" name="AddCustomFooter#1"/>
          <p:cNvSpPr txBox="1"/>
          <p:nvPr/>
        </p:nvSpPr>
        <p:spPr>
          <a:xfrm>
            <a:off x="5977378" y="6418898"/>
            <a:ext cx="237244" cy="164212"/>
          </a:xfrm>
          <a:prstGeom prst="rect">
            <a:avLst/>
          </a:prstGeom>
          <a:noFill/>
        </p:spPr>
        <p:txBody>
          <a:bodyPr wrap="none" lIns="0" tIns="0" rIns="0" bIns="0" rtlCol="0" anchor="ctr">
            <a:spAutoFit/>
          </a:bodyPr>
          <a:lstStyle/>
          <a:p>
            <a:pPr algn="ctr"/>
            <a:fld id="{6971936E-DEB9-479F-A215-67E5B2252768}" type="slidenum">
              <a:rPr lang="en-US" sz="1067" baseline="0" smtClean="0">
                <a:latin typeface="+mn-lt"/>
                <a:ea typeface="Verdana" pitchFamily="34" charset="0"/>
                <a:cs typeface="Verdana" pitchFamily="34" charset="0"/>
              </a:rPr>
              <a:pPr algn="ctr"/>
              <a:t>‹#›</a:t>
            </a:fld>
            <a:endParaRPr lang="nl-NL" sz="1067" dirty="0">
              <a:latin typeface="+mn-lt"/>
              <a:ea typeface="Verdana" pitchFamily="34" charset="0"/>
              <a:cs typeface="Verdana" pitchFamily="34" charset="0"/>
            </a:endParaRPr>
          </a:p>
        </p:txBody>
      </p:sp>
      <p:pic>
        <p:nvPicPr>
          <p:cNvPr id="9" name="Picture 8"/>
          <p:cNvPicPr>
            <a:picLocks noChangeAspect="1"/>
          </p:cNvPicPr>
          <p:nvPr/>
        </p:nvPicPr>
        <p:blipFill>
          <a:blip r:embed="rId35">
            <a:extLst>
              <a:ext uri="{28A0092B-C50C-407E-A947-70E740481C1C}">
                <a14:useLocalDpi xmlns:a14="http://schemas.microsoft.com/office/drawing/2010/main"/>
              </a:ext>
            </a:extLst>
          </a:blip>
          <a:stretch>
            <a:fillRect/>
          </a:stretch>
        </p:blipFill>
        <p:spPr>
          <a:xfrm>
            <a:off x="385032" y="6443621"/>
            <a:ext cx="2180299" cy="114767"/>
          </a:xfrm>
          <a:prstGeom prst="rect">
            <a:avLst/>
          </a:prstGeom>
        </p:spPr>
      </p:pic>
    </p:spTree>
    <p:extLst>
      <p:ext uri="{BB962C8B-B14F-4D97-AF65-F5344CB8AC3E}">
        <p14:creationId xmlns:p14="http://schemas.microsoft.com/office/powerpoint/2010/main" val="1462367705"/>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 id="2147484025" r:id="rId12"/>
    <p:sldLayoutId id="2147484026" r:id="rId13"/>
    <p:sldLayoutId id="2147484027" r:id="rId14"/>
    <p:sldLayoutId id="2147484028" r:id="rId15"/>
    <p:sldLayoutId id="2147484029" r:id="rId16"/>
    <p:sldLayoutId id="2147484030" r:id="rId17"/>
    <p:sldLayoutId id="2147484031" r:id="rId18"/>
    <p:sldLayoutId id="2147484032" r:id="rId19"/>
    <p:sldLayoutId id="2147484033" r:id="rId20"/>
    <p:sldLayoutId id="2147484034" r:id="rId21"/>
    <p:sldLayoutId id="2147484035" r:id="rId22"/>
    <p:sldLayoutId id="2147484036" r:id="rId23"/>
    <p:sldLayoutId id="2147484037" r:id="rId24"/>
    <p:sldLayoutId id="2147484038" r:id="rId25"/>
    <p:sldLayoutId id="2147484039" r:id="rId26"/>
    <p:sldLayoutId id="2147484040" r:id="rId27"/>
    <p:sldLayoutId id="2147484041" r:id="rId28"/>
    <p:sldLayoutId id="2147484042" r:id="rId29"/>
    <p:sldLayoutId id="2147484043" r:id="rId30"/>
    <p:sldLayoutId id="2147484044" r:id="rId31"/>
    <p:sldLayoutId id="2147484045" r:id="rId32"/>
  </p:sldLayoutIdLst>
  <p:timing>
    <p:tnLst>
      <p:par>
        <p:cTn id="1" dur="indefinite" restart="never" nodeType="tmRoot"/>
      </p:par>
    </p:tnLst>
  </p:timing>
  <p:hf sldNum="0" hdr="0" ftr="0" dt="0"/>
  <p:txStyles>
    <p:titleStyle>
      <a:lvl1pPr algn="l" defTabSz="914377"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365751" indent="-365751" algn="l" defTabSz="914377" rtl="0" eaLnBrk="1" latinLnBrk="0" hangingPunct="1">
        <a:lnSpc>
          <a:spcPct val="100000"/>
        </a:lnSpc>
        <a:spcBef>
          <a:spcPts val="0"/>
        </a:spcBef>
        <a:spcAft>
          <a:spcPts val="400"/>
        </a:spcAft>
        <a:buClr>
          <a:schemeClr val="accent1"/>
        </a:buClr>
        <a:buFont typeface="Lucida Sans Unicode" panose="020B0602030504020204" pitchFamily="34" charset="0"/>
        <a:buChar char="▶"/>
        <a:defRPr sz="1800" kern="1200">
          <a:solidFill>
            <a:schemeClr val="tx1"/>
          </a:solidFill>
          <a:latin typeface="+mn-lt"/>
          <a:ea typeface="+mn-ea"/>
          <a:cs typeface="+mn-cs"/>
        </a:defRPr>
      </a:lvl1pPr>
      <a:lvl2pPr marL="731502"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109725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3pPr>
      <a:lvl4pPr marL="1463003"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4pPr>
      <a:lvl5pPr marL="1828754" indent="-365751" algn="l" defTabSz="914377" rtl="0" eaLnBrk="1" latinLnBrk="0" hangingPunct="1">
        <a:lnSpc>
          <a:spcPct val="100000"/>
        </a:lnSpc>
        <a:spcBef>
          <a:spcPts val="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532">
          <p15:clr>
            <a:srgbClr val="F26B43"/>
          </p15:clr>
        </p15:guide>
        <p15:guide id="2" orient="horz" pos="911">
          <p15:clr>
            <a:srgbClr val="F26B43"/>
          </p15:clr>
        </p15:guide>
        <p15:guide id="3" orient="horz" pos="3779">
          <p15:clr>
            <a:srgbClr val="F26B43"/>
          </p15:clr>
        </p15:guide>
        <p15:guide id="4" pos="23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python.org/downloads/" TargetMode="Externa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pPr>
              <a:lnSpc>
                <a:spcPct val="90000"/>
              </a:lnSpc>
            </a:pPr>
            <a:r>
              <a:rPr lang="en-US" dirty="0" smtClean="0"/>
              <a:t>Python Basics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Applications continued…</a:t>
            </a:r>
            <a:endParaRPr lang="en-US" dirty="0"/>
          </a:p>
        </p:txBody>
      </p:sp>
      <p:sp>
        <p:nvSpPr>
          <p:cNvPr id="3" name="Content Placeholder 2"/>
          <p:cNvSpPr>
            <a:spLocks noGrp="1"/>
          </p:cNvSpPr>
          <p:nvPr>
            <p:ph idx="1"/>
          </p:nvPr>
        </p:nvSpPr>
        <p:spPr>
          <a:xfrm>
            <a:off x="385667" y="1430017"/>
            <a:ext cx="11566984" cy="4537884"/>
          </a:xfrm>
        </p:spPr>
        <p:txBody>
          <a:bodyPr>
            <a:noAutofit/>
          </a:bodyPr>
          <a:lstStyle/>
          <a:p>
            <a:pPr marL="342900" indent="-342900">
              <a:buFont typeface="+mj-lt"/>
              <a:buAutoNum type="arabicPeriod" startAt="5"/>
            </a:pPr>
            <a:r>
              <a:rPr lang="en-US" dirty="0" smtClean="0"/>
              <a:t>Console </a:t>
            </a:r>
            <a:r>
              <a:rPr lang="en-US" dirty="0"/>
              <a:t>Based </a:t>
            </a:r>
            <a:r>
              <a:rPr lang="en-US" dirty="0" smtClean="0"/>
              <a:t>Application</a:t>
            </a:r>
          </a:p>
          <a:p>
            <a:pPr marL="552960" lvl="2" indent="0">
              <a:buNone/>
            </a:pPr>
            <a:r>
              <a:rPr lang="en-US" dirty="0" smtClean="0"/>
              <a:t>	For </a:t>
            </a:r>
            <a:r>
              <a:rPr lang="en-US" dirty="0"/>
              <a:t>example: </a:t>
            </a:r>
            <a:r>
              <a:rPr lang="en-US" b="1" dirty="0"/>
              <a:t>IPython</a:t>
            </a:r>
            <a:endParaRPr lang="en-US" dirty="0"/>
          </a:p>
          <a:p>
            <a:pPr marL="342900" indent="-342900">
              <a:buFont typeface="+mj-lt"/>
              <a:buAutoNum type="arabicPeriod" startAt="5"/>
            </a:pPr>
            <a:r>
              <a:rPr lang="en-US" dirty="0"/>
              <a:t>Audio or Video based Applications</a:t>
            </a:r>
          </a:p>
          <a:p>
            <a:pPr marL="342900" indent="-342900">
              <a:buFont typeface="+mj-lt"/>
              <a:buAutoNum type="arabicPeriod" startAt="5"/>
            </a:pPr>
            <a:r>
              <a:rPr lang="en-US" dirty="0"/>
              <a:t>3D CAD Applications</a:t>
            </a:r>
          </a:p>
          <a:p>
            <a:pPr marL="342900" indent="-342900">
              <a:buFont typeface="+mj-lt"/>
              <a:buAutoNum type="arabicPeriod" startAt="5"/>
            </a:pPr>
            <a:r>
              <a:rPr lang="en-US" dirty="0"/>
              <a:t>Enterprise </a:t>
            </a:r>
            <a:r>
              <a:rPr lang="en-US" dirty="0" smtClean="0"/>
              <a:t>Applications</a:t>
            </a:r>
          </a:p>
          <a:p>
            <a:pPr marL="278640" lvl="1" indent="0">
              <a:buNone/>
            </a:pPr>
            <a:r>
              <a:rPr lang="en-US" dirty="0" smtClean="0"/>
              <a:t>	Python </a:t>
            </a:r>
            <a:r>
              <a:rPr lang="en-US" dirty="0"/>
              <a:t>can be used to create applications which can be used within an Enterprise or an Organization. Some real time applications are: OpenErp, </a:t>
            </a:r>
            <a:r>
              <a:rPr lang="en-US" dirty="0" smtClean="0"/>
              <a:t>	Tryton</a:t>
            </a:r>
            <a:r>
              <a:rPr lang="en-US" dirty="0"/>
              <a:t>, Picalo etc.</a:t>
            </a:r>
          </a:p>
          <a:p>
            <a:pPr marL="342900" indent="-342900">
              <a:buFont typeface="+mj-lt"/>
              <a:buAutoNum type="arabicPeriod" startAt="5"/>
            </a:pPr>
            <a:r>
              <a:rPr lang="en-US" dirty="0"/>
              <a:t>Applications for </a:t>
            </a:r>
            <a:r>
              <a:rPr lang="en-US" dirty="0" smtClean="0"/>
              <a:t>Images</a:t>
            </a:r>
          </a:p>
          <a:p>
            <a:pPr marL="278640" lvl="1" indent="0">
              <a:buNone/>
            </a:pPr>
            <a:r>
              <a:rPr lang="en-US" dirty="0" smtClean="0"/>
              <a:t>	Using </a:t>
            </a:r>
            <a:r>
              <a:rPr lang="en-US" dirty="0"/>
              <a:t>Python several application can be developed for image. Applications developed are: </a:t>
            </a:r>
            <a:r>
              <a:rPr lang="en-US" dirty="0" err="1"/>
              <a:t>VPython</a:t>
            </a:r>
            <a:r>
              <a:rPr lang="en-US" dirty="0"/>
              <a:t>, Gogh, </a:t>
            </a:r>
            <a:r>
              <a:rPr lang="en-US" dirty="0" err="1"/>
              <a:t>imgSeek</a:t>
            </a:r>
            <a:r>
              <a:rPr lang="en-US" dirty="0"/>
              <a:t> etc.</a:t>
            </a:r>
          </a:p>
          <a:p>
            <a:pPr marL="342900" indent="-342900">
              <a:buFont typeface="+mj-lt"/>
              <a:buAutoNum type="arabicPeriod" startAt="5"/>
            </a:pPr>
            <a:endParaRPr lang="en-US" dirty="0" smtClean="0"/>
          </a:p>
          <a:p>
            <a:pPr marL="278640" lvl="1" indent="0">
              <a:buNone/>
            </a:pPr>
            <a:r>
              <a:rPr lang="en-US" dirty="0" smtClean="0"/>
              <a:t>	</a:t>
            </a:r>
          </a:p>
          <a:p>
            <a:pPr marL="278640" lvl="1" indent="0">
              <a:buNone/>
            </a:pPr>
            <a:endParaRPr lang="en-US" dirty="0"/>
          </a:p>
          <a:p>
            <a:pPr marL="278640" lvl="1" indent="0">
              <a:buNone/>
            </a:pPr>
            <a:endParaRPr lang="en-US" dirty="0"/>
          </a:p>
          <a:p>
            <a:pPr marL="0" indent="0">
              <a:buNone/>
            </a:pPr>
            <a:endParaRPr lang="en-US" b="1" dirty="0" smtClean="0"/>
          </a:p>
        </p:txBody>
      </p:sp>
    </p:spTree>
    <p:extLst>
      <p:ext uri="{BB962C8B-B14F-4D97-AF65-F5344CB8AC3E}">
        <p14:creationId xmlns:p14="http://schemas.microsoft.com/office/powerpoint/2010/main" val="1563173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259605" y="2122487"/>
            <a:ext cx="7695835" cy="2374900"/>
          </a:xfrm>
        </p:spPr>
        <p:txBody>
          <a:bodyPr/>
          <a:lstStyle/>
          <a:p>
            <a:r>
              <a:rPr lang="en-US" sz="3200" dirty="0" smtClean="0"/>
              <a:t>Python</a:t>
            </a:r>
          </a:p>
          <a:p>
            <a:r>
              <a:rPr lang="en-US" sz="2000" dirty="0"/>
              <a:t>Getting Started</a:t>
            </a:r>
          </a:p>
          <a:p>
            <a:endParaRPr lang="en-US" dirty="0"/>
          </a:p>
        </p:txBody>
      </p:sp>
      <p:sp>
        <p:nvSpPr>
          <p:cNvPr id="7" name="Title 6"/>
          <p:cNvSpPr>
            <a:spLocks noGrp="1"/>
          </p:cNvSpPr>
          <p:nvPr>
            <p:ph type="ctrTitle" idx="4294967295"/>
          </p:nvPr>
        </p:nvSpPr>
        <p:spPr>
          <a:xfrm>
            <a:off x="7734300" y="1714500"/>
            <a:ext cx="4457700" cy="3190875"/>
          </a:xfrm>
        </p:spPr>
        <p:txBody>
          <a:bodyPr>
            <a:normAutofit/>
          </a:bodyPr>
          <a:lstStyle/>
          <a:p>
            <a:pPr algn="r">
              <a:lnSpc>
                <a:spcPct val="90000"/>
              </a:lnSpc>
            </a:pPr>
            <a:r>
              <a:rPr lang="en-US" sz="3200" dirty="0"/>
              <a:t>		</a:t>
            </a:r>
            <a:endParaRPr lang="en-US" sz="2000" dirty="0"/>
          </a:p>
        </p:txBody>
      </p:sp>
    </p:spTree>
    <p:extLst>
      <p:ext uri="{BB962C8B-B14F-4D97-AF65-F5344CB8AC3E}">
        <p14:creationId xmlns:p14="http://schemas.microsoft.com/office/powerpoint/2010/main" val="3530962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Installation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Visit </a:t>
            </a:r>
            <a:r>
              <a:rPr lang="en-US" dirty="0"/>
              <a:t>the link </a:t>
            </a:r>
            <a:r>
              <a:rPr lang="en-US" i="1" dirty="0">
                <a:hlinkClick r:id="rId2"/>
              </a:rPr>
              <a:t>https://</a:t>
            </a:r>
            <a:r>
              <a:rPr lang="en-US" i="1" dirty="0" smtClean="0">
                <a:hlinkClick r:id="rId2"/>
              </a:rPr>
              <a:t>www.python.org/downloads</a:t>
            </a:r>
            <a:r>
              <a:rPr lang="en-US" i="1" dirty="0">
                <a:hlinkClick r:id="rId2"/>
              </a:rPr>
              <a:t>/</a:t>
            </a:r>
            <a:r>
              <a:rPr lang="en-US" dirty="0"/>
              <a:t> to download the latest release of </a:t>
            </a:r>
            <a:r>
              <a:rPr lang="en-US" dirty="0" smtClean="0"/>
              <a:t>Python</a:t>
            </a:r>
          </a:p>
          <a:p>
            <a:pPr marL="0" indent="0">
              <a:buNone/>
            </a:pPr>
            <a:endParaRPr lang="en-US" b="1" dirty="0"/>
          </a:p>
          <a:p>
            <a:pPr marL="0" indent="0">
              <a:buNone/>
            </a:pPr>
            <a:r>
              <a:rPr lang="en-US" dirty="0"/>
              <a:t> </a:t>
            </a:r>
            <a:r>
              <a:rPr lang="en-US" dirty="0" smtClean="0"/>
              <a:t>    Here we will install</a:t>
            </a:r>
            <a:r>
              <a:rPr lang="en-US" b="1" dirty="0" smtClean="0"/>
              <a:t> </a:t>
            </a:r>
            <a:r>
              <a:rPr lang="en-US" dirty="0"/>
              <a:t>Python 3.6.7 </a:t>
            </a:r>
            <a:r>
              <a:rPr lang="en-US" dirty="0" smtClean="0"/>
              <a:t>for your respective operating system.</a:t>
            </a:r>
          </a:p>
          <a:p>
            <a:pPr marL="0" indent="0">
              <a:buNone/>
            </a:pPr>
            <a:endParaRPr lang="en-US" b="1" dirty="0" smtClean="0"/>
          </a:p>
          <a:p>
            <a:pPr marL="0" indent="0">
              <a:buNone/>
            </a:pPr>
            <a:r>
              <a:rPr lang="en-US" dirty="0" smtClean="0"/>
              <a:t>2. Double-click </a:t>
            </a:r>
            <a:r>
              <a:rPr lang="en-US" dirty="0"/>
              <a:t>the executable file which is downloaded; the following window will open. Select Customize installation and proceed</a:t>
            </a:r>
            <a:r>
              <a:rPr lang="en-US" dirty="0" smtClean="0"/>
              <a:t>.</a:t>
            </a:r>
          </a:p>
          <a:p>
            <a:pPr marL="0" indent="0">
              <a:buNone/>
            </a:pPr>
            <a:endParaRPr lang="en-US" b="1" dirty="0"/>
          </a:p>
          <a:p>
            <a:pPr marL="0" indent="0">
              <a:buNone/>
            </a:pPr>
            <a:endParaRPr lang="en-US" b="1" dirty="0" smtClean="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6159" y="2803358"/>
            <a:ext cx="6744180" cy="3335928"/>
          </a:xfrm>
          <a:prstGeom prst="rect">
            <a:avLst/>
          </a:prstGeom>
        </p:spPr>
      </p:pic>
    </p:spTree>
    <p:extLst>
      <p:ext uri="{BB962C8B-B14F-4D97-AF65-F5344CB8AC3E}">
        <p14:creationId xmlns:p14="http://schemas.microsoft.com/office/powerpoint/2010/main" val="338076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Installation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1 Next window </a:t>
            </a:r>
            <a:r>
              <a:rPr lang="en-US" dirty="0"/>
              <a:t>shows all the optional features. All the features need to be installed and are checked by default; we need to click next to </a:t>
            </a:r>
            <a:r>
              <a:rPr lang="en-US" dirty="0" smtClean="0"/>
              <a:t>continue, next window will ask to select the location to install the same and finish the installation.</a:t>
            </a:r>
          </a:p>
          <a:p>
            <a:pPr marL="0" indent="0">
              <a:buNone/>
            </a:pPr>
            <a:endParaRPr lang="en-US" b="1" dirty="0"/>
          </a:p>
          <a:p>
            <a:pPr marL="0" indent="0">
              <a:buNone/>
            </a:pPr>
            <a:endParaRPr lang="en-US" b="1" dirty="0"/>
          </a:p>
          <a:p>
            <a:pPr marL="0" indent="0">
              <a:buNone/>
            </a:pPr>
            <a:endParaRPr lang="en-US"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9797" y="1969165"/>
            <a:ext cx="6447079" cy="3985605"/>
          </a:xfrm>
          <a:prstGeom prst="rect">
            <a:avLst/>
          </a:prstGeom>
        </p:spPr>
      </p:pic>
    </p:spTree>
    <p:extLst>
      <p:ext uri="{BB962C8B-B14F-4D97-AF65-F5344CB8AC3E}">
        <p14:creationId xmlns:p14="http://schemas.microsoft.com/office/powerpoint/2010/main" val="41769089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Syntax</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You can run Python form command prompt. </a:t>
            </a:r>
          </a:p>
          <a:p>
            <a:pPr marL="0" indent="0">
              <a:buNone/>
            </a:pPr>
            <a:r>
              <a:rPr lang="en-US" dirty="0" smtClean="0"/>
              <a:t>Python </a:t>
            </a:r>
            <a:r>
              <a:rPr lang="en-US" dirty="0"/>
              <a:t>syntax can be executed by writing directly in the Command Line</a:t>
            </a:r>
            <a:r>
              <a:rPr lang="en-US" dirty="0" smtClean="0"/>
              <a:t>:</a:t>
            </a:r>
          </a:p>
          <a:p>
            <a:pPr marL="0" indent="0">
              <a:buNone/>
            </a:pPr>
            <a:endParaRPr lang="en-US" b="1" dirty="0"/>
          </a:p>
          <a:p>
            <a:pPr marL="0" indent="0">
              <a:buNone/>
            </a:pPr>
            <a:r>
              <a:rPr lang="en-US" dirty="0"/>
              <a:t>Type the command </a:t>
            </a:r>
            <a:r>
              <a:rPr lang="en-US" b="1" dirty="0"/>
              <a:t>python</a:t>
            </a:r>
            <a:r>
              <a:rPr lang="en-US" dirty="0"/>
              <a:t> in case of python2 or python3 in case of </a:t>
            </a:r>
            <a:r>
              <a:rPr lang="en-US" b="1" dirty="0"/>
              <a:t>python3</a:t>
            </a:r>
            <a:r>
              <a:rPr lang="en-US" dirty="0" smtClean="0"/>
              <a:t>. It may show an error , in that case we need to set the path as environment variable.</a:t>
            </a:r>
          </a:p>
          <a:p>
            <a:pPr marL="0" indent="0">
              <a:buNone/>
            </a:pPr>
            <a:endParaRPr lang="en-US" dirty="0"/>
          </a:p>
          <a:p>
            <a:pPr marL="0" indent="0">
              <a:buNone/>
            </a:pPr>
            <a:r>
              <a:rPr lang="en-US" dirty="0"/>
              <a:t>Restart CMD, and type </a:t>
            </a:r>
            <a:r>
              <a:rPr lang="en-US" b="1" dirty="0"/>
              <a:t>python</a:t>
            </a:r>
            <a:r>
              <a:rPr lang="en-US" dirty="0"/>
              <a:t> again. It will open the </a:t>
            </a:r>
            <a:r>
              <a:rPr lang="en-US" dirty="0" smtClean="0"/>
              <a:t>python</a:t>
            </a:r>
          </a:p>
          <a:p>
            <a:pPr marL="0" indent="0">
              <a:buNone/>
            </a:pPr>
            <a:r>
              <a:rPr lang="en-US" dirty="0" smtClean="0"/>
              <a:t> </a:t>
            </a:r>
            <a:r>
              <a:rPr lang="en-US" dirty="0"/>
              <a:t>interpreter shell where we can execute the python statements.</a:t>
            </a:r>
            <a:endParaRPr lang="en-US" dirty="0" smtClean="0"/>
          </a:p>
          <a:p>
            <a:pPr marL="0" indent="0">
              <a:buNone/>
            </a:pPr>
            <a:endParaRPr lang="en-US" dirty="0"/>
          </a:p>
          <a:p>
            <a:pPr marL="0" indent="0">
              <a:buNone/>
            </a:pPr>
            <a:endParaRPr lang="en-US" b="1"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4547" y="2510914"/>
            <a:ext cx="5546557" cy="3481371"/>
          </a:xfrm>
          <a:prstGeom prst="rect">
            <a:avLst/>
          </a:prstGeom>
        </p:spPr>
      </p:pic>
    </p:spTree>
    <p:extLst>
      <p:ext uri="{BB962C8B-B14F-4D97-AF65-F5344CB8AC3E}">
        <p14:creationId xmlns:p14="http://schemas.microsoft.com/office/powerpoint/2010/main" val="1273040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First Program</a:t>
            </a:r>
            <a:endParaRPr lang="en-US" dirty="0"/>
          </a:p>
        </p:txBody>
      </p:sp>
      <p:sp>
        <p:nvSpPr>
          <p:cNvPr id="3" name="Content Placeholder 2"/>
          <p:cNvSpPr>
            <a:spLocks noGrp="1"/>
          </p:cNvSpPr>
          <p:nvPr>
            <p:ph idx="1"/>
          </p:nvPr>
        </p:nvSpPr>
        <p:spPr/>
        <p:txBody>
          <a:bodyPr>
            <a:normAutofit fontScale="85000" lnSpcReduction="20000"/>
          </a:bodyPr>
          <a:lstStyle/>
          <a:p>
            <a:r>
              <a:rPr lang="en-US" dirty="0"/>
              <a:t>Python provides us the two ways to run a program:</a:t>
            </a:r>
          </a:p>
          <a:p>
            <a:pPr lvl="1"/>
            <a:r>
              <a:rPr lang="en-US" dirty="0"/>
              <a:t>Using Interactive interpreter prompt</a:t>
            </a:r>
          </a:p>
          <a:p>
            <a:pPr lvl="1"/>
            <a:r>
              <a:rPr lang="en-US" dirty="0"/>
              <a:t>Using a script file</a:t>
            </a:r>
          </a:p>
          <a:p>
            <a:pPr marL="0" indent="0">
              <a:buNone/>
            </a:pPr>
            <a:endParaRPr lang="en-US" dirty="0" smtClean="0"/>
          </a:p>
          <a:p>
            <a:pPr>
              <a:buFont typeface="Wingdings" panose="05000000000000000000" pitchFamily="2" charset="2"/>
              <a:buChar char="Ø"/>
            </a:pPr>
            <a:r>
              <a:rPr lang="en-US" dirty="0" smtClean="0"/>
              <a:t>You can run Python from command prompt. Type </a:t>
            </a:r>
          </a:p>
          <a:p>
            <a:pPr marL="0" indent="0">
              <a:buNone/>
            </a:pPr>
            <a:r>
              <a:rPr lang="en-US" dirty="0" smtClean="0"/>
              <a:t>Python </a:t>
            </a:r>
            <a:r>
              <a:rPr lang="en-US" dirty="0"/>
              <a:t>syntax can be executed by writing directly in the Command Line</a:t>
            </a:r>
            <a:r>
              <a:rPr lang="en-US" dirty="0" smtClean="0"/>
              <a:t>:</a:t>
            </a:r>
          </a:p>
          <a:p>
            <a:pPr marL="0" indent="0">
              <a:buNone/>
            </a:pPr>
            <a:endParaRPr lang="en-US" b="1" dirty="0"/>
          </a:p>
          <a:p>
            <a:pPr marL="0" indent="0">
              <a:buNone/>
            </a:pPr>
            <a:r>
              <a:rPr lang="en-US" dirty="0"/>
              <a:t>&gt;&gt;&gt; print("Hello, World!")</a:t>
            </a:r>
            <a:br>
              <a:rPr lang="en-US" dirty="0"/>
            </a:br>
            <a:r>
              <a:rPr lang="en-US" dirty="0"/>
              <a:t>Hello, World</a:t>
            </a:r>
            <a:r>
              <a:rPr lang="en-US" dirty="0" smtClean="0"/>
              <a:t>!</a:t>
            </a:r>
          </a:p>
          <a:p>
            <a:pPr marL="0" indent="0">
              <a:buNone/>
            </a:pPr>
            <a:endParaRPr lang="en-US" b="1" dirty="0"/>
          </a:p>
          <a:p>
            <a:pPr marL="0" indent="0">
              <a:buNone/>
            </a:pPr>
            <a:r>
              <a:rPr lang="en-US" dirty="0"/>
              <a:t>Or by creating a python file on the server, using the .</a:t>
            </a:r>
            <a:r>
              <a:rPr lang="en-US" dirty="0" err="1"/>
              <a:t>py</a:t>
            </a:r>
            <a:r>
              <a:rPr lang="en-US" dirty="0"/>
              <a:t> file extension, and running it in the Command Line</a:t>
            </a:r>
            <a:r>
              <a:rPr lang="en-US" dirty="0" smtClean="0"/>
              <a:t>:</a:t>
            </a:r>
          </a:p>
          <a:p>
            <a:pPr marL="0" indent="0">
              <a:buNone/>
            </a:pPr>
            <a:endParaRPr lang="en-US" b="1" dirty="0" smtClean="0"/>
          </a:p>
          <a:p>
            <a:pPr marL="0" indent="0">
              <a:buNone/>
            </a:pPr>
            <a:endParaRPr lang="en-US" b="1" dirty="0"/>
          </a:p>
          <a:p>
            <a:pPr marL="0" indent="0">
              <a:buNone/>
            </a:pPr>
            <a:r>
              <a:rPr lang="en-US" dirty="0"/>
              <a:t>C:\Users\</a:t>
            </a:r>
            <a:r>
              <a:rPr lang="en-US" i="1" dirty="0"/>
              <a:t>Your Name</a:t>
            </a:r>
            <a:r>
              <a:rPr lang="en-US" dirty="0"/>
              <a:t>&gt;python </a:t>
            </a:r>
            <a:r>
              <a:rPr lang="en-US" dirty="0" smtClean="0"/>
              <a:t>myfile.py</a:t>
            </a:r>
          </a:p>
          <a:p>
            <a:pPr marL="0" indent="0">
              <a:buNone/>
            </a:pPr>
            <a:endParaRPr lang="en-US" b="1" dirty="0" smtClean="0"/>
          </a:p>
          <a:p>
            <a:pPr marL="0" indent="0">
              <a:buNone/>
            </a:pPr>
            <a:r>
              <a:rPr lang="en-US" dirty="0" smtClean="0"/>
              <a:t>You cam mention Python in case of Python 2 and Python3 in case Python 3installed on your system.</a:t>
            </a:r>
          </a:p>
          <a:p>
            <a:pPr marL="0" indent="0">
              <a:buNone/>
            </a:pPr>
            <a:endParaRPr lang="en-US" dirty="0"/>
          </a:p>
          <a:p>
            <a:pPr marL="0" indent="0">
              <a:buNone/>
            </a:pPr>
            <a:r>
              <a:rPr lang="en-US" dirty="0" smtClean="0"/>
              <a:t>Or by using IDLE </a:t>
            </a:r>
          </a:p>
          <a:p>
            <a:pPr marL="0" indent="0">
              <a:buNone/>
            </a:pPr>
            <a:endParaRPr lang="en-US" b="1" dirty="0" smtClean="0"/>
          </a:p>
        </p:txBody>
      </p:sp>
    </p:spTree>
    <p:extLst>
      <p:ext uri="{BB962C8B-B14F-4D97-AF65-F5344CB8AC3E}">
        <p14:creationId xmlns:p14="http://schemas.microsoft.com/office/powerpoint/2010/main" val="14750143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Variables</a:t>
            </a:r>
            <a:endParaRPr lang="en-US" dirty="0"/>
          </a:p>
        </p:txBody>
      </p:sp>
      <p:sp>
        <p:nvSpPr>
          <p:cNvPr id="3" name="Content Placeholder 2"/>
          <p:cNvSpPr>
            <a:spLocks noGrp="1"/>
          </p:cNvSpPr>
          <p:nvPr>
            <p:ph idx="1"/>
          </p:nvPr>
        </p:nvSpPr>
        <p:spPr/>
        <p:txBody>
          <a:bodyPr>
            <a:normAutofit fontScale="85000" lnSpcReduction="20000"/>
          </a:bodyPr>
          <a:lstStyle/>
          <a:p>
            <a:pPr lvl="2"/>
            <a:r>
              <a:rPr lang="en-US" dirty="0"/>
              <a:t>In Python, we don't need to specify the type of variable because Python is a type infer language and smart enough to get variable type</a:t>
            </a:r>
            <a:r>
              <a:rPr lang="en-US" dirty="0" smtClean="0"/>
              <a:t>.</a:t>
            </a:r>
          </a:p>
          <a:p>
            <a:pPr lvl="2"/>
            <a:r>
              <a:rPr lang="en-US" dirty="0" smtClean="0"/>
              <a:t>Python is case sensitive.</a:t>
            </a:r>
          </a:p>
          <a:p>
            <a:pPr lvl="2"/>
            <a:r>
              <a:rPr lang="en-US" dirty="0"/>
              <a:t>It </a:t>
            </a:r>
            <a:r>
              <a:rPr lang="en-US" dirty="0" smtClean="0"/>
              <a:t>is recommended </a:t>
            </a:r>
            <a:r>
              <a:rPr lang="en-US" dirty="0"/>
              <a:t>to use lowercase letters for variable name</a:t>
            </a:r>
            <a:r>
              <a:rPr lang="en-US" dirty="0" smtClean="0"/>
              <a:t>.</a:t>
            </a:r>
          </a:p>
          <a:p>
            <a:pPr lvl="2"/>
            <a:r>
              <a:rPr lang="en-US" dirty="0"/>
              <a:t>Python does not bound us to declare variable before using in the application. It allows us to create variable at required time</a:t>
            </a:r>
            <a:r>
              <a:rPr lang="en-US" dirty="0" smtClean="0"/>
              <a:t>.</a:t>
            </a:r>
          </a:p>
          <a:p>
            <a:pPr lvl="2"/>
            <a:r>
              <a:rPr lang="en-US" b="1" dirty="0"/>
              <a:t>Multiple Assignment</a:t>
            </a:r>
          </a:p>
          <a:p>
            <a:pPr lvl="3"/>
            <a:r>
              <a:rPr lang="en-US" dirty="0"/>
              <a:t>x=y=z=50  </a:t>
            </a:r>
          </a:p>
          <a:p>
            <a:pPr lvl="2"/>
            <a:r>
              <a:rPr lang="en-US" b="1" dirty="0" smtClean="0"/>
              <a:t>Assigning </a:t>
            </a:r>
            <a:r>
              <a:rPr lang="en-US" b="1" dirty="0"/>
              <a:t>multiple values to multiple variables</a:t>
            </a:r>
            <a:r>
              <a:rPr lang="en-US" b="1" dirty="0" smtClean="0"/>
              <a:t>:</a:t>
            </a:r>
          </a:p>
          <a:p>
            <a:pPr lvl="3"/>
            <a:r>
              <a:rPr lang="en-US" dirty="0"/>
              <a:t>a,b,c=5,10,15 </a:t>
            </a:r>
            <a:endParaRPr lang="en-US" b="1" dirty="0"/>
          </a:p>
          <a:p>
            <a:pPr lvl="3"/>
            <a:r>
              <a:rPr lang="en-US" b="1" dirty="0" smtClean="0"/>
              <a:t>Python Comments</a:t>
            </a:r>
          </a:p>
          <a:p>
            <a:pPr lvl="3"/>
            <a:r>
              <a:rPr lang="en-US" dirty="0"/>
              <a:t>Comments start with a </a:t>
            </a:r>
            <a:r>
              <a:rPr lang="en-US" dirty="0" smtClean="0"/>
              <a:t>#</a:t>
            </a:r>
            <a:r>
              <a:rPr lang="en-US" dirty="0" smtClean="0">
                <a:sym typeface="Wingdings" panose="05000000000000000000" pitchFamily="2" charset="2"/>
              </a:rPr>
              <a:t>-&gt;Single  line comment</a:t>
            </a:r>
          </a:p>
          <a:p>
            <a:pPr lvl="4"/>
            <a:r>
              <a:rPr lang="en-US" dirty="0"/>
              <a:t>#This is a comment</a:t>
            </a:r>
            <a:r>
              <a:rPr lang="en-US" dirty="0" smtClean="0"/>
              <a:t>.</a:t>
            </a:r>
            <a:endParaRPr lang="en-US" b="1" dirty="0" smtClean="0"/>
          </a:p>
          <a:p>
            <a:pPr lvl="4"/>
            <a:endParaRPr lang="en-US" dirty="0"/>
          </a:p>
          <a:p>
            <a:r>
              <a:rPr lang="en-US" dirty="0"/>
              <a:t>Python also has extended documentation capability, called </a:t>
            </a:r>
            <a:r>
              <a:rPr lang="en-US" dirty="0" err="1"/>
              <a:t>docstrings</a:t>
            </a:r>
            <a:r>
              <a:rPr lang="en-US" dirty="0"/>
              <a:t>.</a:t>
            </a:r>
          </a:p>
          <a:p>
            <a:pPr marL="0" indent="0">
              <a:buNone/>
            </a:pPr>
            <a:r>
              <a:rPr lang="en-US" dirty="0" smtClean="0"/>
              <a:t>	Docstrings </a:t>
            </a:r>
            <a:r>
              <a:rPr lang="en-US" dirty="0"/>
              <a:t>can be one line, or multiline.</a:t>
            </a:r>
          </a:p>
          <a:p>
            <a:pPr marL="0" indent="0">
              <a:buNone/>
            </a:pPr>
            <a:r>
              <a:rPr lang="en-US" dirty="0" smtClean="0"/>
              <a:t>	Python </a:t>
            </a:r>
            <a:r>
              <a:rPr lang="en-US" dirty="0"/>
              <a:t>uses triple quotes at the beginning and end of the docstring:</a:t>
            </a:r>
          </a:p>
          <a:p>
            <a:pPr lvl="4"/>
            <a:r>
              <a:rPr lang="en-US" dirty="0"/>
              <a:t>"""This is a </a:t>
            </a:r>
            <a:br>
              <a:rPr lang="en-US" dirty="0"/>
            </a:br>
            <a:r>
              <a:rPr lang="en-US" dirty="0"/>
              <a:t>multiline docstring."""</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0525" y="2871829"/>
            <a:ext cx="4040283" cy="2991267"/>
          </a:xfrm>
          <a:prstGeom prst="rect">
            <a:avLst/>
          </a:prstGeom>
        </p:spPr>
      </p:pic>
    </p:spTree>
    <p:extLst>
      <p:ext uri="{BB962C8B-B14F-4D97-AF65-F5344CB8AC3E}">
        <p14:creationId xmlns:p14="http://schemas.microsoft.com/office/powerpoint/2010/main" val="27781622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 Types</a:t>
            </a:r>
            <a:endParaRPr lang="en-US" dirty="0"/>
          </a:p>
        </p:txBody>
      </p:sp>
      <p:sp>
        <p:nvSpPr>
          <p:cNvPr id="3" name="Content Placeholder 2"/>
          <p:cNvSpPr>
            <a:spLocks noGrp="1"/>
          </p:cNvSpPr>
          <p:nvPr>
            <p:ph idx="1"/>
          </p:nvPr>
        </p:nvSpPr>
        <p:spPr/>
        <p:txBody>
          <a:bodyPr>
            <a:noAutofit/>
          </a:bodyPr>
          <a:lstStyle/>
          <a:p>
            <a:pPr marL="827280" lvl="3" indent="0">
              <a:buNone/>
            </a:pPr>
            <a:r>
              <a:rPr lang="en-US" sz="1200" b="1" dirty="0" smtClean="0"/>
              <a:t>String</a:t>
            </a:r>
          </a:p>
          <a:p>
            <a:pPr lvl="3"/>
            <a:r>
              <a:rPr lang="en-US" sz="1200" b="1" dirty="0"/>
              <a:t>Types of Strings</a:t>
            </a:r>
            <a:r>
              <a:rPr lang="en-US" sz="1200" b="1" dirty="0" smtClean="0"/>
              <a:t>:</a:t>
            </a:r>
          </a:p>
          <a:p>
            <a:pPr lvl="3"/>
            <a:r>
              <a:rPr lang="en-US" sz="1200" dirty="0"/>
              <a:t>Single line String- Strings that are terminated within a single line are known as Single line Strings</a:t>
            </a:r>
            <a:r>
              <a:rPr lang="en-US" sz="1200" dirty="0" smtClean="0"/>
              <a:t>.</a:t>
            </a:r>
          </a:p>
          <a:p>
            <a:pPr lvl="4"/>
            <a:r>
              <a:rPr lang="en-US" sz="1200" b="1" dirty="0" smtClean="0"/>
              <a:t>Example: </a:t>
            </a:r>
            <a:r>
              <a:rPr lang="en-US" sz="1200" dirty="0"/>
              <a:t>text1='hello'</a:t>
            </a:r>
            <a:endParaRPr lang="en-US" sz="1200" b="1" dirty="0" smtClean="0"/>
          </a:p>
          <a:p>
            <a:pPr lvl="3"/>
            <a:r>
              <a:rPr lang="en-US" sz="1200" dirty="0"/>
              <a:t>Multi line String- A piece of text that is spread along multiple lines is known as Multiple line String.</a:t>
            </a:r>
          </a:p>
          <a:p>
            <a:pPr lvl="4"/>
            <a:r>
              <a:rPr lang="en-US" sz="1200" dirty="0"/>
              <a:t>There are two ways to create Multiline Strings</a:t>
            </a:r>
            <a:r>
              <a:rPr lang="en-US" sz="1200" dirty="0" smtClean="0"/>
              <a:t>:</a:t>
            </a:r>
          </a:p>
          <a:p>
            <a:pPr lvl="4"/>
            <a:r>
              <a:rPr lang="en-US" sz="1200" dirty="0"/>
              <a:t>Adding black slash at the end of each </a:t>
            </a:r>
            <a:r>
              <a:rPr lang="en-US" sz="1200" dirty="0" smtClean="0"/>
              <a:t>line.</a:t>
            </a:r>
          </a:p>
          <a:p>
            <a:pPr lvl="4"/>
            <a:r>
              <a:rPr lang="en-US" sz="1200" dirty="0" smtClean="0"/>
              <a:t>Using triple quotation marks</a:t>
            </a:r>
            <a:endParaRPr lang="en-US" sz="1200" dirty="0"/>
          </a:p>
          <a:p>
            <a:pPr marL="827280" lvl="3" indent="0">
              <a:buNone/>
            </a:pPr>
            <a:endParaRPr lang="en-US" sz="1200" b="1" dirty="0"/>
          </a:p>
          <a:p>
            <a:pPr lvl="2"/>
            <a:r>
              <a:rPr lang="en-US" sz="1200" b="1" dirty="0" smtClean="0"/>
              <a:t>Number</a:t>
            </a:r>
          </a:p>
          <a:p>
            <a:pPr lvl="3"/>
            <a:r>
              <a:rPr lang="en-US" sz="1200" dirty="0" smtClean="0"/>
              <a:t>Int</a:t>
            </a:r>
            <a:r>
              <a:rPr lang="en-US" sz="1200" b="1" dirty="0" smtClean="0"/>
              <a:t>    </a:t>
            </a:r>
            <a:r>
              <a:rPr lang="en-US" sz="1200" dirty="0" smtClean="0"/>
              <a:t>x </a:t>
            </a:r>
            <a:r>
              <a:rPr lang="en-US" sz="1200" dirty="0"/>
              <a:t>= 1    # int</a:t>
            </a:r>
            <a:r>
              <a:rPr lang="en-US" sz="1200" b="1" dirty="0" smtClean="0"/>
              <a:t>	</a:t>
            </a:r>
          </a:p>
          <a:p>
            <a:pPr lvl="4"/>
            <a:r>
              <a:rPr lang="en-US" sz="1200" dirty="0" smtClean="0"/>
              <a:t>Int</a:t>
            </a:r>
            <a:r>
              <a:rPr lang="en-US" sz="1200" dirty="0"/>
              <a:t>, or integer, is a whole number, positive or negative, without decimals, of unlimited length.</a:t>
            </a:r>
            <a:r>
              <a:rPr lang="en-US" sz="1200" b="1" dirty="0" smtClean="0"/>
              <a:t>		</a:t>
            </a:r>
          </a:p>
          <a:p>
            <a:pPr lvl="3"/>
            <a:r>
              <a:rPr lang="en-US" sz="1200" dirty="0" smtClean="0"/>
              <a:t>Float</a:t>
            </a:r>
            <a:r>
              <a:rPr lang="en-US" sz="1200" b="1" dirty="0" smtClean="0"/>
              <a:t>    </a:t>
            </a:r>
            <a:r>
              <a:rPr lang="en-US" sz="1200" dirty="0"/>
              <a:t>y = 2.8  # float</a:t>
            </a:r>
            <a:endParaRPr lang="en-US" sz="1200" b="1" dirty="0" smtClean="0"/>
          </a:p>
          <a:p>
            <a:pPr lvl="3"/>
            <a:r>
              <a:rPr lang="en-US" sz="1200" dirty="0" smtClean="0"/>
              <a:t>Complex   z </a:t>
            </a:r>
            <a:r>
              <a:rPr lang="en-US" sz="1200" dirty="0"/>
              <a:t>= 1j   # </a:t>
            </a:r>
            <a:r>
              <a:rPr lang="en-US" sz="1200" dirty="0" smtClean="0"/>
              <a:t>complex</a:t>
            </a:r>
          </a:p>
          <a:p>
            <a:pPr lvl="4"/>
            <a:r>
              <a:rPr lang="en-US" sz="1200" dirty="0"/>
              <a:t>Complex numbers are written with a "j" as the imaginary </a:t>
            </a:r>
            <a:r>
              <a:rPr lang="en-US" sz="1200" dirty="0" smtClean="0"/>
              <a:t>part</a:t>
            </a:r>
            <a:endParaRPr lang="en-US" sz="1200" dirty="0"/>
          </a:p>
          <a:p>
            <a:pPr lvl="4"/>
            <a:r>
              <a:rPr lang="en-US" sz="1200" dirty="0"/>
              <a:t>To get access </a:t>
            </a:r>
            <a:r>
              <a:rPr lang="en-US" sz="1200" dirty="0" smtClean="0"/>
              <a:t>to complex</a:t>
            </a:r>
            <a:r>
              <a:rPr lang="en-US" sz="1200" dirty="0"/>
              <a:t> equivalents of the math </a:t>
            </a:r>
            <a:r>
              <a:rPr lang="en-US" sz="1200" dirty="0" smtClean="0"/>
              <a:t>module and used for advance mathematical feature.	</a:t>
            </a:r>
          </a:p>
        </p:txBody>
      </p:sp>
    </p:spTree>
    <p:extLst>
      <p:ext uri="{BB962C8B-B14F-4D97-AF65-F5344CB8AC3E}">
        <p14:creationId xmlns:p14="http://schemas.microsoft.com/office/powerpoint/2010/main" val="2140841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Data Types</a:t>
            </a:r>
            <a:endParaRPr lang="en-US" dirty="0"/>
          </a:p>
        </p:txBody>
      </p:sp>
      <p:sp>
        <p:nvSpPr>
          <p:cNvPr id="3" name="Content Placeholder 2"/>
          <p:cNvSpPr>
            <a:spLocks noGrp="1"/>
          </p:cNvSpPr>
          <p:nvPr>
            <p:ph idx="1"/>
          </p:nvPr>
        </p:nvSpPr>
        <p:spPr/>
        <p:txBody>
          <a:bodyPr>
            <a:normAutofit/>
          </a:bodyPr>
          <a:lstStyle/>
          <a:p>
            <a:pPr lvl="2"/>
            <a:r>
              <a:rPr lang="en-US" b="1" dirty="0" smtClean="0"/>
              <a:t>List</a:t>
            </a:r>
          </a:p>
          <a:p>
            <a:pPr lvl="3"/>
            <a:r>
              <a:rPr lang="en-US" dirty="0"/>
              <a:t>Array of elements of </a:t>
            </a:r>
            <a:r>
              <a:rPr lang="en-US" dirty="0" smtClean="0"/>
              <a:t>similar/different </a:t>
            </a:r>
            <a:r>
              <a:rPr lang="en-US" dirty="0"/>
              <a:t>data types and mutable</a:t>
            </a:r>
          </a:p>
          <a:p>
            <a:pPr lvl="2"/>
            <a:r>
              <a:rPr lang="en-US" b="1" dirty="0" smtClean="0"/>
              <a:t>Tuple</a:t>
            </a:r>
          </a:p>
          <a:p>
            <a:pPr lvl="3"/>
            <a:r>
              <a:rPr lang="en-US" dirty="0"/>
              <a:t>Tuple is another form of collection where different type of data can be stored.</a:t>
            </a:r>
          </a:p>
          <a:p>
            <a:pPr lvl="3"/>
            <a:r>
              <a:rPr lang="en-US" dirty="0"/>
              <a:t>It is similar to list where data is separated by commas. Only the difference is that list uses square bracket and tuple uses parenthesis.</a:t>
            </a:r>
          </a:p>
          <a:p>
            <a:pPr lvl="3"/>
            <a:r>
              <a:rPr lang="en-US" dirty="0"/>
              <a:t>Tuples are enclosed in parenthesis and cannot be changed</a:t>
            </a:r>
            <a:r>
              <a:rPr lang="en-US" dirty="0" smtClean="0"/>
              <a:t>.</a:t>
            </a:r>
            <a:endParaRPr lang="en-US" b="1" dirty="0"/>
          </a:p>
          <a:p>
            <a:pPr lvl="2"/>
            <a:r>
              <a:rPr lang="en-US" b="1" dirty="0" smtClean="0"/>
              <a:t>Set</a:t>
            </a:r>
          </a:p>
          <a:p>
            <a:pPr lvl="3"/>
            <a:r>
              <a:rPr lang="en-US" dirty="0"/>
              <a:t>Unordered collection of unique value</a:t>
            </a:r>
          </a:p>
          <a:p>
            <a:pPr lvl="2"/>
            <a:r>
              <a:rPr lang="en-US" b="1" dirty="0" smtClean="0"/>
              <a:t>Dictionary</a:t>
            </a:r>
          </a:p>
          <a:p>
            <a:pPr lvl="3"/>
            <a:r>
              <a:rPr lang="en-US" dirty="0"/>
              <a:t>Dictionary is a collection which works on a key-value pair.</a:t>
            </a:r>
          </a:p>
          <a:p>
            <a:pPr lvl="3"/>
            <a:r>
              <a:rPr lang="en-US" dirty="0"/>
              <a:t>It works like an associated array where no two keys can be same.</a:t>
            </a:r>
          </a:p>
          <a:p>
            <a:pPr lvl="3"/>
            <a:r>
              <a:rPr lang="en-US" dirty="0"/>
              <a:t>Dictionaries are enclosed by curly braces ({}) and values can be retrieved by square bracket([]).</a:t>
            </a:r>
          </a:p>
          <a:p>
            <a:pPr lvl="2"/>
            <a:endParaRPr lang="en-US" b="1" dirty="0" smtClean="0"/>
          </a:p>
        </p:txBody>
      </p:sp>
    </p:spTree>
    <p:extLst>
      <p:ext uri="{BB962C8B-B14F-4D97-AF65-F5344CB8AC3E}">
        <p14:creationId xmlns:p14="http://schemas.microsoft.com/office/powerpoint/2010/main" val="36873916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Functions and Modules</a:t>
            </a:r>
            <a:endParaRPr lang="en-US" dirty="0"/>
          </a:p>
        </p:txBody>
      </p:sp>
      <p:sp>
        <p:nvSpPr>
          <p:cNvPr id="3" name="Content Placeholder 2"/>
          <p:cNvSpPr>
            <a:spLocks noGrp="1"/>
          </p:cNvSpPr>
          <p:nvPr>
            <p:ph idx="1"/>
          </p:nvPr>
        </p:nvSpPr>
        <p:spPr/>
        <p:txBody>
          <a:bodyPr>
            <a:normAutofit fontScale="92500" lnSpcReduction="10000"/>
          </a:bodyPr>
          <a:lstStyle/>
          <a:p>
            <a:pPr lvl="2"/>
            <a:r>
              <a:rPr lang="en-US" b="1" dirty="0" smtClean="0"/>
              <a:t>Functions</a:t>
            </a:r>
          </a:p>
          <a:p>
            <a:pPr lvl="3"/>
            <a:r>
              <a:rPr lang="en-US" dirty="0" smtClean="0"/>
              <a:t>Function in python can be defined using def statement.</a:t>
            </a:r>
            <a:r>
              <a:rPr lang="en-US" dirty="0"/>
              <a:t> It must be followed by the function name and the parenthesized list of formal parameters. The statements that form the body of the function start at the next line, and must be indented</a:t>
            </a:r>
            <a:r>
              <a:rPr lang="en-US" dirty="0" smtClean="0"/>
              <a:t>.</a:t>
            </a:r>
          </a:p>
          <a:p>
            <a:pPr lvl="3"/>
            <a:endParaRPr lang="en-US" b="1" dirty="0" smtClean="0"/>
          </a:p>
          <a:p>
            <a:pPr lvl="3"/>
            <a:r>
              <a:rPr lang="en-US" dirty="0"/>
              <a:t>d</a:t>
            </a:r>
            <a:r>
              <a:rPr lang="en-US" dirty="0" smtClean="0"/>
              <a:t>ef &lt;&lt;function name&gt;&gt;(parameters):</a:t>
            </a:r>
          </a:p>
          <a:p>
            <a:pPr marL="1101600" lvl="4" indent="0">
              <a:buNone/>
            </a:pPr>
            <a:r>
              <a:rPr lang="en-US" dirty="0"/>
              <a:t>	</a:t>
            </a:r>
            <a:r>
              <a:rPr lang="en-US" dirty="0" smtClean="0"/>
              <a:t>“function_docstring ”#this is optional</a:t>
            </a:r>
          </a:p>
          <a:p>
            <a:pPr marL="1101600" lvl="4" indent="0">
              <a:buNone/>
            </a:pPr>
            <a:r>
              <a:rPr lang="en-US" dirty="0"/>
              <a:t>	</a:t>
            </a:r>
            <a:r>
              <a:rPr lang="en-US" dirty="0" smtClean="0"/>
              <a:t>function suite</a:t>
            </a:r>
          </a:p>
          <a:p>
            <a:pPr marL="1101600" lvl="4" indent="0">
              <a:buNone/>
            </a:pPr>
            <a:r>
              <a:rPr lang="en-US" dirty="0"/>
              <a:t>	</a:t>
            </a:r>
            <a:r>
              <a:rPr lang="en-US" dirty="0" smtClean="0"/>
              <a:t>return expression</a:t>
            </a:r>
          </a:p>
          <a:p>
            <a:pPr marL="1101600" lvl="4" indent="0">
              <a:buNone/>
            </a:pPr>
            <a:endParaRPr lang="en-US" dirty="0" smtClean="0"/>
          </a:p>
          <a:p>
            <a:pPr marL="1101600" lvl="4" indent="0">
              <a:buNone/>
            </a:pPr>
            <a:r>
              <a:rPr lang="en-US" dirty="0" smtClean="0"/>
              <a:t>For example</a:t>
            </a:r>
          </a:p>
          <a:p>
            <a:pPr marL="1101600" lvl="4" indent="0">
              <a:buNone/>
            </a:pPr>
            <a:r>
              <a:rPr lang="en-US" dirty="0" smtClean="0"/>
              <a:t>def printMessage(</a:t>
            </a:r>
            <a:r>
              <a:rPr lang="en-US" dirty="0" err="1" smtClean="0"/>
              <a:t>str</a:t>
            </a:r>
            <a:r>
              <a:rPr lang="en-US" dirty="0" smtClean="0"/>
              <a:t>):</a:t>
            </a:r>
          </a:p>
          <a:p>
            <a:pPr marL="1101600" lvl="4" indent="0">
              <a:buNone/>
            </a:pPr>
            <a:r>
              <a:rPr lang="en-US" dirty="0"/>
              <a:t>	</a:t>
            </a:r>
            <a:r>
              <a:rPr lang="en-US" dirty="0" smtClean="0"/>
              <a:t>print(</a:t>
            </a:r>
            <a:r>
              <a:rPr lang="en-US" dirty="0" err="1" smtClean="0"/>
              <a:t>str</a:t>
            </a:r>
            <a:r>
              <a:rPr lang="en-US" dirty="0" smtClean="0"/>
              <a:t>)</a:t>
            </a:r>
          </a:p>
          <a:p>
            <a:pPr marL="1101600" lvl="4" indent="0">
              <a:buNone/>
            </a:pPr>
            <a:r>
              <a:rPr lang="en-US" dirty="0"/>
              <a:t>	</a:t>
            </a:r>
            <a:r>
              <a:rPr lang="en-US" dirty="0" smtClean="0"/>
              <a:t>return</a:t>
            </a:r>
          </a:p>
          <a:p>
            <a:pPr marL="1101600" lvl="4" indent="0">
              <a:buNone/>
            </a:pPr>
            <a:r>
              <a:rPr lang="en-US" dirty="0" smtClean="0"/>
              <a:t>Calling a function</a:t>
            </a:r>
          </a:p>
          <a:p>
            <a:pPr marL="1101600" lvl="4" indent="0">
              <a:buNone/>
            </a:pPr>
            <a:r>
              <a:rPr lang="en-US" dirty="0" smtClean="0"/>
              <a:t>printMessage(“Hi this is python function”)</a:t>
            </a:r>
          </a:p>
          <a:p>
            <a:pPr marL="1101600" lvl="4" indent="0">
              <a:buNone/>
            </a:pPr>
            <a:endParaRPr lang="en-US" dirty="0" smtClean="0"/>
          </a:p>
          <a:p>
            <a:pPr marL="1101600" lvl="4" indent="0">
              <a:buNone/>
            </a:pPr>
            <a:endParaRPr lang="en-US" dirty="0" smtClean="0"/>
          </a:p>
        </p:txBody>
      </p:sp>
    </p:spTree>
    <p:extLst>
      <p:ext uri="{BB962C8B-B14F-4D97-AF65-F5344CB8AC3E}">
        <p14:creationId xmlns:p14="http://schemas.microsoft.com/office/powerpoint/2010/main" val="30747366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Version Control and Revision History</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45036693"/>
              </p:ext>
            </p:extLst>
          </p:nvPr>
        </p:nvGraphicFramePr>
        <p:xfrm>
          <a:off x="2146128" y="1735201"/>
          <a:ext cx="8049015" cy="1151264"/>
        </p:xfrm>
        <a:graphic>
          <a:graphicData uri="http://schemas.openxmlformats.org/drawingml/2006/table">
            <a:tbl>
              <a:tblPr firstRow="1" bandRow="1">
                <a:tableStyleId>{5C22544A-7EE6-4342-B048-85BDC9FD1C3A}</a:tableStyleId>
              </a:tblPr>
              <a:tblGrid>
                <a:gridCol w="2683005">
                  <a:extLst>
                    <a:ext uri="{9D8B030D-6E8A-4147-A177-3AD203B41FA5}">
                      <a16:colId xmlns:a16="http://schemas.microsoft.com/office/drawing/2014/main" val="20000"/>
                    </a:ext>
                  </a:extLst>
                </a:gridCol>
                <a:gridCol w="2683005">
                  <a:extLst>
                    <a:ext uri="{9D8B030D-6E8A-4147-A177-3AD203B41FA5}">
                      <a16:colId xmlns:a16="http://schemas.microsoft.com/office/drawing/2014/main" val="20001"/>
                    </a:ext>
                  </a:extLst>
                </a:gridCol>
                <a:gridCol w="2683005">
                  <a:extLst>
                    <a:ext uri="{9D8B030D-6E8A-4147-A177-3AD203B41FA5}">
                      <a16:colId xmlns:a16="http://schemas.microsoft.com/office/drawing/2014/main" val="20002"/>
                    </a:ext>
                  </a:extLst>
                </a:gridCol>
              </a:tblGrid>
              <a:tr h="287816">
                <a:tc>
                  <a:txBody>
                    <a:bodyPr/>
                    <a:lstStyle/>
                    <a:p>
                      <a:endParaRPr lang="en-US" sz="1200" b="1" dirty="0"/>
                    </a:p>
                  </a:txBody>
                  <a:tcPr marL="68580" marR="68580" marT="34290" marB="34290"/>
                </a:tc>
                <a:tc>
                  <a:txBody>
                    <a:bodyPr/>
                    <a:lstStyle/>
                    <a:p>
                      <a:pPr algn="ctr"/>
                      <a:r>
                        <a:rPr lang="en-US" sz="1200" dirty="0" smtClean="0"/>
                        <a:t>Name</a:t>
                      </a:r>
                      <a:endParaRPr lang="en-US" sz="1200" dirty="0"/>
                    </a:p>
                  </a:txBody>
                  <a:tcPr marL="68580" marR="68580" marT="34290" marB="34290"/>
                </a:tc>
                <a:tc>
                  <a:txBody>
                    <a:bodyPr/>
                    <a:lstStyle/>
                    <a:p>
                      <a:pPr algn="ctr"/>
                      <a:r>
                        <a:rPr lang="en-US" sz="1200" dirty="0" smtClean="0"/>
                        <a:t>Date</a:t>
                      </a:r>
                      <a:endParaRPr lang="en-US" sz="1200" dirty="0"/>
                    </a:p>
                  </a:txBody>
                  <a:tcPr marL="68580" marR="68580" marT="34290" marB="34290"/>
                </a:tc>
                <a:extLst>
                  <a:ext uri="{0D108BD9-81ED-4DB2-BD59-A6C34878D82A}">
                    <a16:rowId xmlns:a16="http://schemas.microsoft.com/office/drawing/2014/main" val="10000"/>
                  </a:ext>
                </a:extLst>
              </a:tr>
              <a:tr h="287816">
                <a:tc>
                  <a:txBody>
                    <a:bodyPr/>
                    <a:lstStyle/>
                    <a:p>
                      <a:pPr algn="ctr"/>
                      <a:r>
                        <a:rPr lang="en-US" sz="1200" b="1" dirty="0" smtClean="0">
                          <a:solidFill>
                            <a:schemeClr val="bg1"/>
                          </a:solidFill>
                        </a:rPr>
                        <a:t>Prepared</a:t>
                      </a:r>
                      <a:r>
                        <a:rPr lang="en-US" sz="1200" b="1" baseline="0" dirty="0" smtClean="0">
                          <a:solidFill>
                            <a:schemeClr val="bg1"/>
                          </a:solidFill>
                        </a:rPr>
                        <a:t> By</a:t>
                      </a:r>
                      <a:endParaRPr lang="en-US" sz="1200" b="1" dirty="0">
                        <a:solidFill>
                          <a:schemeClr val="bg1"/>
                        </a:solidFill>
                      </a:endParaRPr>
                    </a:p>
                  </a:txBody>
                  <a:tcPr marL="68580" marR="68580" marT="34290" marB="34290">
                    <a:solidFill>
                      <a:schemeClr val="accent1"/>
                    </a:solidFill>
                  </a:tcPr>
                </a:tc>
                <a:tc>
                  <a:txBody>
                    <a:bodyPr/>
                    <a:lstStyle/>
                    <a:p>
                      <a:pPr algn="ctr"/>
                      <a:r>
                        <a:rPr lang="en-US" sz="1200" dirty="0" smtClean="0"/>
                        <a:t>Swati Bhirud</a:t>
                      </a:r>
                      <a:endParaRPr lang="en-US" sz="1200" dirty="0"/>
                    </a:p>
                  </a:txBody>
                  <a:tcPr marL="68580" marR="68580" marT="34290" marB="34290"/>
                </a:tc>
                <a:tc>
                  <a:txBody>
                    <a:bodyPr/>
                    <a:lstStyle/>
                    <a:p>
                      <a:pPr algn="ctr"/>
                      <a:r>
                        <a:rPr lang="en-US" sz="1200" dirty="0" smtClean="0"/>
                        <a:t>12-Mar-2019</a:t>
                      </a:r>
                      <a:endParaRPr lang="en-US" sz="1200" dirty="0"/>
                    </a:p>
                  </a:txBody>
                  <a:tcPr marL="68580" marR="68580" marT="34290" marB="34290"/>
                </a:tc>
                <a:extLst>
                  <a:ext uri="{0D108BD9-81ED-4DB2-BD59-A6C34878D82A}">
                    <a16:rowId xmlns:a16="http://schemas.microsoft.com/office/drawing/2014/main" val="10001"/>
                  </a:ext>
                </a:extLst>
              </a:tr>
              <a:tr h="287816">
                <a:tc>
                  <a:txBody>
                    <a:bodyPr/>
                    <a:lstStyle/>
                    <a:p>
                      <a:pPr algn="ctr"/>
                      <a:r>
                        <a:rPr lang="en-US" sz="1200" b="1" dirty="0" smtClean="0">
                          <a:solidFill>
                            <a:schemeClr val="bg1"/>
                          </a:solidFill>
                        </a:rPr>
                        <a:t>Reviewed</a:t>
                      </a:r>
                      <a:r>
                        <a:rPr lang="en-US" sz="1200" b="1" baseline="0" dirty="0" smtClean="0">
                          <a:solidFill>
                            <a:schemeClr val="bg1"/>
                          </a:solidFill>
                        </a:rPr>
                        <a:t> By</a:t>
                      </a:r>
                      <a:endParaRPr lang="en-US" sz="1200" b="1" dirty="0">
                        <a:solidFill>
                          <a:schemeClr val="bg1"/>
                        </a:solidFill>
                      </a:endParaRPr>
                    </a:p>
                  </a:txBody>
                  <a:tcPr marL="68580" marR="68580" marT="34290" marB="34290">
                    <a:solidFill>
                      <a:schemeClr val="accent1"/>
                    </a:solidFill>
                  </a:tcPr>
                </a:tc>
                <a:tc>
                  <a:txBody>
                    <a:bodyPr/>
                    <a:lstStyle/>
                    <a:p>
                      <a:pPr algn="ctr"/>
                      <a:r>
                        <a:rPr lang="en-US" sz="1200" dirty="0" smtClean="0"/>
                        <a:t>Pradeep Chinchole</a:t>
                      </a:r>
                      <a:endParaRPr lang="en-US" sz="1200" dirty="0"/>
                    </a:p>
                  </a:txBody>
                  <a:tcPr marL="68580" marR="68580" marT="34290" marB="34290"/>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smtClean="0"/>
                        <a:t>12-Mar-2019</a:t>
                      </a:r>
                    </a:p>
                  </a:txBody>
                  <a:tcPr marL="68580" marR="68580" marT="34290" marB="34290"/>
                </a:tc>
                <a:extLst>
                  <a:ext uri="{0D108BD9-81ED-4DB2-BD59-A6C34878D82A}">
                    <a16:rowId xmlns:a16="http://schemas.microsoft.com/office/drawing/2014/main" val="10002"/>
                  </a:ext>
                </a:extLst>
              </a:tr>
              <a:tr h="287816">
                <a:tc>
                  <a:txBody>
                    <a:bodyPr/>
                    <a:lstStyle/>
                    <a:p>
                      <a:pPr algn="ctr"/>
                      <a:r>
                        <a:rPr lang="en-US" sz="1200" b="1" dirty="0" smtClean="0">
                          <a:solidFill>
                            <a:schemeClr val="bg1"/>
                          </a:solidFill>
                        </a:rPr>
                        <a:t>Approved By </a:t>
                      </a:r>
                      <a:endParaRPr lang="en-US" sz="1200" b="1" dirty="0">
                        <a:solidFill>
                          <a:schemeClr val="bg1"/>
                        </a:solidFill>
                      </a:endParaRPr>
                    </a:p>
                  </a:txBody>
                  <a:tcPr marL="68580" marR="68580" marT="34290" marB="34290">
                    <a:solidFill>
                      <a:schemeClr val="accent1"/>
                    </a:solidFill>
                  </a:tcPr>
                </a:tc>
                <a:tc>
                  <a:txBody>
                    <a:bodyPr/>
                    <a:lstStyle/>
                    <a:p>
                      <a:pPr algn="ctr"/>
                      <a:r>
                        <a:rPr lang="en-US" sz="1200" dirty="0" smtClean="0"/>
                        <a:t>Nisha Mendonsa</a:t>
                      </a:r>
                      <a:endParaRPr lang="en-US" sz="1200" dirty="0"/>
                    </a:p>
                  </a:txBody>
                  <a:tcPr marL="68580" marR="68580" marT="34290" marB="34290"/>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smtClean="0"/>
                        <a:t>09-Apr-2019</a:t>
                      </a:r>
                    </a:p>
                  </a:txBody>
                  <a:tcPr marL="68580" marR="68580" marT="34290" marB="34290"/>
                </a:tc>
                <a:extLst>
                  <a:ext uri="{0D108BD9-81ED-4DB2-BD59-A6C34878D82A}">
                    <a16:rowId xmlns:a16="http://schemas.microsoft.com/office/drawing/2014/main" val="10003"/>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084738695"/>
              </p:ext>
            </p:extLst>
          </p:nvPr>
        </p:nvGraphicFramePr>
        <p:xfrm>
          <a:off x="2148883" y="3144380"/>
          <a:ext cx="8018076" cy="937260"/>
        </p:xfrm>
        <a:graphic>
          <a:graphicData uri="http://schemas.openxmlformats.org/drawingml/2006/table">
            <a:tbl>
              <a:tblPr firstRow="1" bandRow="1">
                <a:tableStyleId>{5C22544A-7EE6-4342-B048-85BDC9FD1C3A}</a:tableStyleId>
              </a:tblPr>
              <a:tblGrid>
                <a:gridCol w="1214427">
                  <a:extLst>
                    <a:ext uri="{9D8B030D-6E8A-4147-A177-3AD203B41FA5}">
                      <a16:colId xmlns:a16="http://schemas.microsoft.com/office/drawing/2014/main" val="20000"/>
                    </a:ext>
                  </a:extLst>
                </a:gridCol>
                <a:gridCol w="1439918">
                  <a:extLst>
                    <a:ext uri="{9D8B030D-6E8A-4147-A177-3AD203B41FA5}">
                      <a16:colId xmlns:a16="http://schemas.microsoft.com/office/drawing/2014/main" val="20001"/>
                    </a:ext>
                  </a:extLst>
                </a:gridCol>
                <a:gridCol w="1481958">
                  <a:extLst>
                    <a:ext uri="{9D8B030D-6E8A-4147-A177-3AD203B41FA5}">
                      <a16:colId xmlns:a16="http://schemas.microsoft.com/office/drawing/2014/main" val="20002"/>
                    </a:ext>
                  </a:extLst>
                </a:gridCol>
                <a:gridCol w="3881773">
                  <a:extLst>
                    <a:ext uri="{9D8B030D-6E8A-4147-A177-3AD203B41FA5}">
                      <a16:colId xmlns:a16="http://schemas.microsoft.com/office/drawing/2014/main" val="20003"/>
                    </a:ext>
                  </a:extLst>
                </a:gridCol>
              </a:tblGrid>
              <a:tr h="246824">
                <a:tc>
                  <a:txBody>
                    <a:bodyPr/>
                    <a:lstStyle/>
                    <a:p>
                      <a:pPr algn="ctr"/>
                      <a:r>
                        <a:rPr lang="en-US" sz="1200" dirty="0" smtClean="0"/>
                        <a:t>Version No.</a:t>
                      </a:r>
                      <a:endParaRPr lang="en-US" sz="1200" dirty="0"/>
                    </a:p>
                  </a:txBody>
                  <a:tcPr marL="68580" marR="68580" marT="34290" marB="34290"/>
                </a:tc>
                <a:tc>
                  <a:txBody>
                    <a:bodyPr/>
                    <a:lstStyle/>
                    <a:p>
                      <a:pPr algn="ctr"/>
                      <a:r>
                        <a:rPr lang="en-US" sz="1200" dirty="0" smtClean="0"/>
                        <a:t>Date</a:t>
                      </a:r>
                      <a:endParaRPr lang="en-US" sz="1200" dirty="0"/>
                    </a:p>
                  </a:txBody>
                  <a:tcPr marL="68580" marR="68580" marT="34290" marB="34290"/>
                </a:tc>
                <a:tc>
                  <a:txBody>
                    <a:bodyPr/>
                    <a:lstStyle/>
                    <a:p>
                      <a:pPr algn="ctr"/>
                      <a:r>
                        <a:rPr lang="en-US" sz="1200" dirty="0" smtClean="0"/>
                        <a:t>Affected</a:t>
                      </a:r>
                      <a:r>
                        <a:rPr lang="en-US" sz="1200" baseline="0" dirty="0" smtClean="0"/>
                        <a:t> Sections</a:t>
                      </a:r>
                      <a:endParaRPr lang="en-US" sz="1200" dirty="0"/>
                    </a:p>
                  </a:txBody>
                  <a:tcPr marL="68580" marR="68580" marT="34290" marB="34290"/>
                </a:tc>
                <a:tc>
                  <a:txBody>
                    <a:bodyPr/>
                    <a:lstStyle/>
                    <a:p>
                      <a:pPr algn="ctr"/>
                      <a:r>
                        <a:rPr lang="en-US" sz="1200" dirty="0" smtClean="0"/>
                        <a:t>Highlights</a:t>
                      </a:r>
                      <a:endParaRPr lang="en-US" sz="1200" dirty="0"/>
                    </a:p>
                  </a:txBody>
                  <a:tcPr marL="68580" marR="68580" marT="34290" marB="34290"/>
                </a:tc>
                <a:extLst>
                  <a:ext uri="{0D108BD9-81ED-4DB2-BD59-A6C34878D82A}">
                    <a16:rowId xmlns:a16="http://schemas.microsoft.com/office/drawing/2014/main" val="10000"/>
                  </a:ext>
                </a:extLst>
              </a:tr>
              <a:tr h="246824">
                <a:tc>
                  <a:txBody>
                    <a:bodyPr/>
                    <a:lstStyle/>
                    <a:p>
                      <a:pPr algn="ctr"/>
                      <a:r>
                        <a:rPr lang="en-US" sz="1200" dirty="0" smtClean="0"/>
                        <a:t>1.0.0</a:t>
                      </a:r>
                      <a:endParaRPr lang="en-US" sz="1200" dirty="0"/>
                    </a:p>
                  </a:txBody>
                  <a:tcPr marL="68580" marR="68580" marT="34290" marB="3429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t>09-Apr-2019</a:t>
                      </a:r>
                    </a:p>
                  </a:txBody>
                  <a:tcPr marL="68580" marR="68580" marT="34290" marB="34290"/>
                </a:tc>
                <a:tc>
                  <a:txBody>
                    <a:bodyPr/>
                    <a:lstStyle/>
                    <a:p>
                      <a:pPr algn="ctr"/>
                      <a:r>
                        <a:rPr lang="en-US" sz="1200" dirty="0" smtClean="0"/>
                        <a:t>All</a:t>
                      </a:r>
                      <a:endParaRPr lang="en-US" sz="1200" dirty="0"/>
                    </a:p>
                  </a:txBody>
                  <a:tcPr marL="68580" marR="68580" marT="34290" marB="34290"/>
                </a:tc>
                <a:tc>
                  <a:txBody>
                    <a:bodyPr/>
                    <a:lstStyle/>
                    <a:p>
                      <a:pPr algn="ctr"/>
                      <a:r>
                        <a:rPr lang="en-US" sz="1200" dirty="0" smtClean="0"/>
                        <a:t>Original Version</a:t>
                      </a:r>
                      <a:endParaRPr lang="en-US" sz="1200" dirty="0"/>
                    </a:p>
                  </a:txBody>
                  <a:tcPr marL="68580" marR="68580" marT="34290" marB="34290"/>
                </a:tc>
                <a:extLst>
                  <a:ext uri="{0D108BD9-81ED-4DB2-BD59-A6C34878D82A}">
                    <a16:rowId xmlns:a16="http://schemas.microsoft.com/office/drawing/2014/main" val="10001"/>
                  </a:ext>
                </a:extLst>
              </a:tr>
              <a:tr h="246824">
                <a:tc>
                  <a:txBody>
                    <a:bodyPr/>
                    <a:lstStyle/>
                    <a:p>
                      <a:pPr algn="ctr"/>
                      <a:endParaRPr lang="en-US" sz="1200" dirty="0"/>
                    </a:p>
                  </a:txBody>
                  <a:tcPr marL="68580" marR="68580" marT="34290" marB="34290"/>
                </a:tc>
                <a:tc>
                  <a:txBody>
                    <a:bodyPr/>
                    <a:lstStyle/>
                    <a:p>
                      <a:pPr algn="ctr"/>
                      <a:endParaRPr lang="en-US" sz="1200" dirty="0"/>
                    </a:p>
                  </a:txBody>
                  <a:tcPr marL="68580" marR="68580" marT="34290" marB="34290"/>
                </a:tc>
                <a:tc>
                  <a:txBody>
                    <a:bodyPr/>
                    <a:lstStyle/>
                    <a:p>
                      <a:pPr algn="ctr"/>
                      <a:endParaRPr lang="en-US" sz="1200" dirty="0"/>
                    </a:p>
                  </a:txBody>
                  <a:tcPr marL="68580" marR="68580" marT="34290" marB="34290"/>
                </a:tc>
                <a:tc>
                  <a:txBody>
                    <a:bodyPr/>
                    <a:lstStyle/>
                    <a:p>
                      <a:pPr algn="ctr"/>
                      <a:endParaRPr lang="en-US" sz="1200" dirty="0"/>
                    </a:p>
                  </a:txBody>
                  <a:tcPr marL="68580" marR="68580" marT="34290" marB="34290"/>
                </a:tc>
                <a:extLst>
                  <a:ext uri="{0D108BD9-81ED-4DB2-BD59-A6C34878D82A}">
                    <a16:rowId xmlns:a16="http://schemas.microsoft.com/office/drawing/2014/main" val="3455190082"/>
                  </a:ext>
                </a:extLst>
              </a:tr>
            </a:tbl>
          </a:graphicData>
        </a:graphic>
      </p:graphicFrame>
    </p:spTree>
    <p:extLst>
      <p:ext uri="{BB962C8B-B14F-4D97-AF65-F5344CB8AC3E}">
        <p14:creationId xmlns:p14="http://schemas.microsoft.com/office/powerpoint/2010/main" val="1636992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Functions &amp; Modules</a:t>
            </a:r>
            <a:endParaRPr lang="en-US" dirty="0"/>
          </a:p>
        </p:txBody>
      </p:sp>
      <p:sp>
        <p:nvSpPr>
          <p:cNvPr id="3" name="Content Placeholder 2"/>
          <p:cNvSpPr>
            <a:spLocks noGrp="1"/>
          </p:cNvSpPr>
          <p:nvPr>
            <p:ph idx="1"/>
          </p:nvPr>
        </p:nvSpPr>
        <p:spPr/>
        <p:txBody>
          <a:bodyPr>
            <a:normAutofit/>
          </a:bodyPr>
          <a:lstStyle/>
          <a:p>
            <a:pPr lvl="1"/>
            <a:r>
              <a:rPr lang="en-US" b="1" dirty="0"/>
              <a:t>The Anonymous Functions</a:t>
            </a:r>
          </a:p>
          <a:p>
            <a:pPr lvl="3"/>
            <a:r>
              <a:rPr lang="en-US" dirty="0"/>
              <a:t>These functions are called anonymous because they are not declared in the standard manner by using the </a:t>
            </a:r>
            <a:r>
              <a:rPr lang="en-US" i="1" dirty="0"/>
              <a:t>def</a:t>
            </a:r>
            <a:r>
              <a:rPr lang="en-US" dirty="0"/>
              <a:t> </a:t>
            </a:r>
            <a:r>
              <a:rPr lang="en-US" dirty="0" smtClean="0"/>
              <a:t>keyword and can be defined by lambda functions.</a:t>
            </a:r>
          </a:p>
          <a:p>
            <a:pPr lvl="3"/>
            <a:endParaRPr lang="en-US" dirty="0"/>
          </a:p>
          <a:p>
            <a:pPr lvl="3"/>
            <a:r>
              <a:rPr lang="en-US" dirty="0" smtClean="0"/>
              <a:t>Syntax</a:t>
            </a:r>
          </a:p>
          <a:p>
            <a:pPr lvl="4"/>
            <a:r>
              <a:rPr lang="en-US" dirty="0" smtClean="0"/>
              <a:t>Lambda[arg1,arg2,…]:expression</a:t>
            </a:r>
          </a:p>
          <a:p>
            <a:pPr lvl="4"/>
            <a:r>
              <a:rPr lang="en-US" dirty="0" smtClean="0"/>
              <a:t>Example: </a:t>
            </a:r>
          </a:p>
          <a:p>
            <a:pPr marL="1101600" lvl="4" indent="0">
              <a:buNone/>
            </a:pPr>
            <a:r>
              <a:rPr lang="en-US" dirty="0" smtClean="0"/>
              <a:t>	Sum=lambda arg1,arg2:arg1+arg2</a:t>
            </a:r>
          </a:p>
          <a:p>
            <a:pPr marL="1101600" lvl="4" indent="0">
              <a:buNone/>
            </a:pPr>
            <a:endParaRPr lang="en-US" dirty="0" smtClean="0"/>
          </a:p>
        </p:txBody>
      </p:sp>
    </p:spTree>
    <p:extLst>
      <p:ext uri="{BB962C8B-B14F-4D97-AF65-F5344CB8AC3E}">
        <p14:creationId xmlns:p14="http://schemas.microsoft.com/office/powerpoint/2010/main" val="8435549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Concepts</a:t>
            </a:r>
            <a:endParaRPr lang="en-US" dirty="0"/>
          </a:p>
        </p:txBody>
      </p:sp>
      <p:sp>
        <p:nvSpPr>
          <p:cNvPr id="3" name="Content Placeholder 2"/>
          <p:cNvSpPr>
            <a:spLocks noGrp="1"/>
          </p:cNvSpPr>
          <p:nvPr>
            <p:ph idx="1"/>
          </p:nvPr>
        </p:nvSpPr>
        <p:spPr/>
        <p:txBody>
          <a:bodyPr>
            <a:normAutofit/>
          </a:bodyPr>
          <a:lstStyle/>
          <a:p>
            <a:pPr lvl="3">
              <a:buFont typeface="Arial" panose="020B0604020202020204" pitchFamily="34" charset="0"/>
              <a:buChar char="•"/>
            </a:pPr>
            <a:r>
              <a:rPr lang="en-US" b="1" dirty="0"/>
              <a:t>Class</a:t>
            </a:r>
            <a:r>
              <a:rPr lang="en-US" dirty="0"/>
              <a:t> </a:t>
            </a:r>
            <a:endParaRPr lang="en-US" b="1" dirty="0" smtClean="0"/>
          </a:p>
          <a:p>
            <a:pPr lvl="3"/>
            <a:r>
              <a:rPr lang="en-US" dirty="0"/>
              <a:t>A user-defined prototype for an object that defines a set of attributes that characterize any object of the class. The attributes are data members (class variables and instance variables) and methods, accessed via dot </a:t>
            </a:r>
            <a:r>
              <a:rPr lang="en-US" dirty="0" smtClean="0"/>
              <a:t>notation.</a:t>
            </a:r>
          </a:p>
          <a:p>
            <a:pPr lvl="3">
              <a:buFont typeface="Arial" panose="020B0604020202020204" pitchFamily="34" charset="0"/>
              <a:buChar char="•"/>
            </a:pPr>
            <a:r>
              <a:rPr lang="en-US" b="1" dirty="0"/>
              <a:t>Class variable</a:t>
            </a:r>
            <a:endParaRPr lang="en-US" b="1" dirty="0" smtClean="0"/>
          </a:p>
          <a:p>
            <a:pPr lvl="3"/>
            <a:r>
              <a:rPr lang="en-US" dirty="0"/>
              <a:t>A variable that is shared by all instances of a class. Class variables are defined within a class but outside any of the class's methods</a:t>
            </a:r>
            <a:r>
              <a:rPr lang="en-US" dirty="0" smtClean="0"/>
              <a:t>.</a:t>
            </a:r>
          </a:p>
          <a:p>
            <a:pPr lvl="3">
              <a:buFont typeface="Arial" panose="020B0604020202020204" pitchFamily="34" charset="0"/>
              <a:buChar char="•"/>
            </a:pPr>
            <a:r>
              <a:rPr lang="en-US" b="1" dirty="0"/>
              <a:t>Function overloading</a:t>
            </a:r>
            <a:endParaRPr lang="en-US" dirty="0" smtClean="0"/>
          </a:p>
          <a:p>
            <a:pPr lvl="3"/>
            <a:r>
              <a:rPr lang="en-US" dirty="0"/>
              <a:t>The assignment of more than one behavior to a particular function. </a:t>
            </a:r>
            <a:endParaRPr lang="en-US" dirty="0" smtClean="0"/>
          </a:p>
          <a:p>
            <a:pPr lvl="3">
              <a:buFont typeface="Arial" panose="020B0604020202020204" pitchFamily="34" charset="0"/>
              <a:buChar char="•"/>
            </a:pPr>
            <a:r>
              <a:rPr lang="en-US" b="1" dirty="0" smtClean="0"/>
              <a:t>Object</a:t>
            </a:r>
            <a:r>
              <a:rPr lang="en-US" dirty="0"/>
              <a:t> </a:t>
            </a:r>
            <a:endParaRPr lang="en-US" b="1" dirty="0" smtClean="0"/>
          </a:p>
          <a:p>
            <a:pPr lvl="3"/>
            <a:r>
              <a:rPr lang="en-US" dirty="0"/>
              <a:t>A unique instance of a data structure that's defined by its class. An object comprises both data members (class variables and instance variables) and methods</a:t>
            </a:r>
            <a:r>
              <a:rPr lang="en-US" dirty="0" smtClean="0"/>
              <a:t>.</a:t>
            </a:r>
          </a:p>
          <a:p>
            <a:pPr lvl="3">
              <a:buFont typeface="Arial" panose="020B0604020202020204" pitchFamily="34" charset="0"/>
              <a:buChar char="•"/>
            </a:pPr>
            <a:r>
              <a:rPr lang="en-US" b="1" dirty="0"/>
              <a:t>Operator overloading</a:t>
            </a:r>
            <a:endParaRPr lang="en-US" b="1" dirty="0" smtClean="0"/>
          </a:p>
          <a:p>
            <a:pPr lvl="3"/>
            <a:r>
              <a:rPr lang="en-US" dirty="0"/>
              <a:t>The assignment of more than one function to a particular operator</a:t>
            </a:r>
            <a:r>
              <a:rPr lang="en-US" dirty="0" smtClean="0"/>
              <a:t>.</a:t>
            </a:r>
          </a:p>
          <a:p>
            <a:pPr lvl="2"/>
            <a:endParaRPr lang="en-US" b="1" dirty="0" smtClean="0"/>
          </a:p>
        </p:txBody>
      </p:sp>
    </p:spTree>
    <p:extLst>
      <p:ext uri="{BB962C8B-B14F-4D97-AF65-F5344CB8AC3E}">
        <p14:creationId xmlns:p14="http://schemas.microsoft.com/office/powerpoint/2010/main" val="3861076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Concepts</a:t>
            </a:r>
            <a:endParaRPr lang="en-US" dirty="0"/>
          </a:p>
        </p:txBody>
      </p:sp>
      <p:sp>
        <p:nvSpPr>
          <p:cNvPr id="3" name="Content Placeholder 2"/>
          <p:cNvSpPr>
            <a:spLocks noGrp="1"/>
          </p:cNvSpPr>
          <p:nvPr>
            <p:ph idx="1"/>
          </p:nvPr>
        </p:nvSpPr>
        <p:spPr>
          <a:xfrm>
            <a:off x="385665" y="1277655"/>
            <a:ext cx="11566984" cy="4714630"/>
          </a:xfrm>
        </p:spPr>
        <p:txBody>
          <a:bodyPr>
            <a:normAutofit fontScale="62500" lnSpcReduction="20000"/>
          </a:bodyPr>
          <a:lstStyle/>
          <a:p>
            <a:pPr lvl="2"/>
            <a:r>
              <a:rPr lang="en-US" b="1" dirty="0"/>
              <a:t>Creating </a:t>
            </a:r>
            <a:r>
              <a:rPr lang="en-US" b="1" dirty="0" smtClean="0"/>
              <a:t>Classes</a:t>
            </a:r>
          </a:p>
          <a:p>
            <a:pPr marL="827280" lvl="3" indent="0">
              <a:buNone/>
            </a:pPr>
            <a:r>
              <a:rPr lang="en-US" dirty="0" smtClean="0"/>
              <a:t>class ClassName:</a:t>
            </a:r>
          </a:p>
          <a:p>
            <a:pPr marL="1101600" lvl="4" indent="0">
              <a:buNone/>
            </a:pPr>
            <a:r>
              <a:rPr lang="en-US" dirty="0" smtClean="0"/>
              <a:t>Optional doc-strings</a:t>
            </a:r>
          </a:p>
          <a:p>
            <a:pPr marL="1101600" lvl="4" indent="0">
              <a:buNone/>
            </a:pPr>
            <a:r>
              <a:rPr lang="en-US" dirty="0" smtClean="0"/>
              <a:t>Class suite</a:t>
            </a:r>
          </a:p>
          <a:p>
            <a:pPr lvl="4"/>
            <a:r>
              <a:rPr lang="en-US" b="1" dirty="0" smtClean="0"/>
              <a:t>Example:</a:t>
            </a:r>
          </a:p>
          <a:p>
            <a:pPr marL="1101600" lvl="4" indent="0">
              <a:buNone/>
            </a:pPr>
            <a:r>
              <a:rPr lang="en-US" dirty="0" smtClean="0"/>
              <a:t>class Employee:</a:t>
            </a:r>
          </a:p>
          <a:p>
            <a:pPr marL="1101600" lvl="4" indent="0">
              <a:buNone/>
            </a:pPr>
            <a:r>
              <a:rPr lang="en-US" dirty="0"/>
              <a:t>	</a:t>
            </a:r>
            <a:r>
              <a:rPr lang="en-US" dirty="0" smtClean="0"/>
              <a:t>empCount=0#class variable</a:t>
            </a:r>
          </a:p>
          <a:p>
            <a:pPr marL="1101600" lvl="4" indent="0">
              <a:buNone/>
            </a:pPr>
            <a:r>
              <a:rPr lang="en-US" dirty="0" smtClean="0"/>
              <a:t>def __init__(self,name,salary):		#constructor</a:t>
            </a:r>
          </a:p>
          <a:p>
            <a:pPr marL="1101600" lvl="4" indent="0">
              <a:buNone/>
            </a:pPr>
            <a:r>
              <a:rPr lang="en-US" dirty="0" smtClean="0"/>
              <a:t>	self.name=name</a:t>
            </a:r>
          </a:p>
          <a:p>
            <a:pPr marL="1101600" lvl="4" indent="0">
              <a:buNone/>
            </a:pPr>
            <a:r>
              <a:rPr lang="en-US" dirty="0"/>
              <a:t>	</a:t>
            </a:r>
            <a:r>
              <a:rPr lang="en-US" dirty="0" smtClean="0"/>
              <a:t>self.salary=salary</a:t>
            </a:r>
          </a:p>
          <a:p>
            <a:pPr marL="1101600" lvl="4" indent="0">
              <a:buNone/>
            </a:pPr>
            <a:r>
              <a:rPr lang="en-US" dirty="0" smtClean="0"/>
              <a:t>	Employee. EmpCount+=1</a:t>
            </a:r>
          </a:p>
          <a:p>
            <a:pPr marL="1101600" lvl="4" indent="0">
              <a:buNone/>
            </a:pPr>
            <a:r>
              <a:rPr lang="en-US" dirty="0" smtClean="0"/>
              <a:t>def  displayCount():</a:t>
            </a:r>
          </a:p>
          <a:p>
            <a:pPr marL="1101600" lvl="4" indent="0">
              <a:buNone/>
            </a:pPr>
            <a:r>
              <a:rPr lang="en-US" dirty="0"/>
              <a:t>	</a:t>
            </a:r>
            <a:r>
              <a:rPr lang="en-US" dirty="0" smtClean="0"/>
              <a:t>print(</a:t>
            </a:r>
            <a:r>
              <a:rPr lang="en-US" dirty="0" err="1" smtClean="0"/>
              <a:t>Employee.empCount</a:t>
            </a:r>
            <a:r>
              <a:rPr lang="en-US" dirty="0" smtClean="0"/>
              <a:t>)</a:t>
            </a:r>
          </a:p>
          <a:p>
            <a:pPr lvl="4"/>
            <a:endParaRPr lang="en-US" b="1" dirty="0"/>
          </a:p>
          <a:p>
            <a:pPr lvl="2"/>
            <a:endParaRPr lang="en-US" b="1" dirty="0" smtClean="0"/>
          </a:p>
          <a:p>
            <a:pPr lvl="2"/>
            <a:r>
              <a:rPr lang="en-US" b="1" dirty="0"/>
              <a:t>Creating Instance </a:t>
            </a:r>
            <a:r>
              <a:rPr lang="en-US" b="1" dirty="0" smtClean="0"/>
              <a:t>Objects</a:t>
            </a:r>
          </a:p>
          <a:p>
            <a:pPr lvl="3"/>
            <a:r>
              <a:rPr lang="en-US" dirty="0" smtClean="0"/>
              <a:t>Emp1=Employee(“zara”,23445)</a:t>
            </a:r>
            <a:endParaRPr lang="en-US" dirty="0"/>
          </a:p>
          <a:p>
            <a:pPr lvl="2"/>
            <a:endParaRPr lang="en-US" b="1" dirty="0" smtClean="0"/>
          </a:p>
          <a:p>
            <a:pPr lvl="2"/>
            <a:r>
              <a:rPr lang="en-US" b="1" dirty="0" smtClean="0"/>
              <a:t>Set</a:t>
            </a:r>
          </a:p>
          <a:p>
            <a:pPr lvl="3"/>
            <a:r>
              <a:rPr lang="en-US" dirty="0"/>
              <a:t>Unordered collection of unique value</a:t>
            </a:r>
          </a:p>
          <a:p>
            <a:pPr lvl="2"/>
            <a:r>
              <a:rPr lang="en-US" b="1" dirty="0" smtClean="0"/>
              <a:t>Dictionary</a:t>
            </a:r>
          </a:p>
          <a:p>
            <a:pPr lvl="3"/>
            <a:r>
              <a:rPr lang="en-US" dirty="0"/>
              <a:t>Dictionary is a collection which works on a key-value pair.</a:t>
            </a:r>
          </a:p>
          <a:p>
            <a:pPr lvl="3"/>
            <a:r>
              <a:rPr lang="en-US" dirty="0"/>
              <a:t>It works like an associated array where no two keys can be same.</a:t>
            </a:r>
          </a:p>
          <a:p>
            <a:pPr lvl="3"/>
            <a:r>
              <a:rPr lang="en-US" dirty="0"/>
              <a:t>Dictionaries are enclosed by curly braces ({}) and values can be retrieved by square bracket([]).</a:t>
            </a:r>
          </a:p>
          <a:p>
            <a:pPr lvl="2"/>
            <a:endParaRPr lang="en-US" b="1" dirty="0" smtClean="0"/>
          </a:p>
        </p:txBody>
      </p:sp>
    </p:spTree>
    <p:extLst>
      <p:ext uri="{BB962C8B-B14F-4D97-AF65-F5344CB8AC3E}">
        <p14:creationId xmlns:p14="http://schemas.microsoft.com/office/powerpoint/2010/main" val="18355493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Oriented Concepts</a:t>
            </a:r>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b="1" dirty="0"/>
              <a:t>Built-In Class Attributes</a:t>
            </a:r>
          </a:p>
          <a:p>
            <a:pPr marL="0" indent="0">
              <a:buNone/>
            </a:pPr>
            <a:r>
              <a:rPr lang="en-US" dirty="0" smtClean="0"/>
              <a:t>	Every </a:t>
            </a:r>
            <a:r>
              <a:rPr lang="en-US" dirty="0"/>
              <a:t>Python class keeps following built-in attributes and they can be accessed using dot operator like any other attribute </a:t>
            </a:r>
          </a:p>
          <a:p>
            <a:pPr lvl="1"/>
            <a:r>
              <a:rPr lang="en-US" b="1" dirty="0"/>
              <a:t>__</a:t>
            </a:r>
            <a:r>
              <a:rPr lang="en-US" b="1" dirty="0" err="1"/>
              <a:t>dict</a:t>
            </a:r>
            <a:r>
              <a:rPr lang="en-US" b="1" dirty="0"/>
              <a:t>__</a:t>
            </a:r>
            <a:r>
              <a:rPr lang="en-US" dirty="0"/>
              <a:t> − Dictionary containing the class's namespace.</a:t>
            </a:r>
          </a:p>
          <a:p>
            <a:pPr lvl="1"/>
            <a:r>
              <a:rPr lang="en-US" b="1" dirty="0"/>
              <a:t>__doc__</a:t>
            </a:r>
            <a:r>
              <a:rPr lang="en-US" dirty="0"/>
              <a:t> − Class documentation string or none, if undefined.</a:t>
            </a:r>
          </a:p>
          <a:p>
            <a:pPr lvl="1"/>
            <a:r>
              <a:rPr lang="en-US" b="1" dirty="0"/>
              <a:t>__name__</a:t>
            </a:r>
            <a:r>
              <a:rPr lang="en-US" dirty="0"/>
              <a:t> − Class name.</a:t>
            </a:r>
          </a:p>
          <a:p>
            <a:pPr lvl="1"/>
            <a:r>
              <a:rPr lang="en-US" b="1" dirty="0"/>
              <a:t>__module__</a:t>
            </a:r>
            <a:r>
              <a:rPr lang="en-US" dirty="0"/>
              <a:t> − Module name in which the class is defined. This attribute is "__main__" in interactive mode.</a:t>
            </a:r>
          </a:p>
          <a:p>
            <a:pPr lvl="1"/>
            <a:r>
              <a:rPr lang="en-US" b="1" dirty="0"/>
              <a:t>__bases__</a:t>
            </a:r>
            <a:r>
              <a:rPr lang="en-US" dirty="0"/>
              <a:t> − A possibly empty tuple containing the base classes, in the order of their occurrence in the base class list</a:t>
            </a:r>
            <a:r>
              <a:rPr lang="en-US" dirty="0" smtClean="0"/>
              <a:t>.</a:t>
            </a:r>
          </a:p>
          <a:p>
            <a:pPr lvl="1"/>
            <a:endParaRPr lang="en-US" dirty="0"/>
          </a:p>
          <a:p>
            <a:pPr lvl="1">
              <a:buFont typeface="Arial" panose="020B0604020202020204" pitchFamily="34" charset="0"/>
              <a:buChar char="•"/>
            </a:pPr>
            <a:r>
              <a:rPr lang="en-US" b="1" dirty="0"/>
              <a:t>Destroying Objects (Garbage Collection</a:t>
            </a:r>
            <a:r>
              <a:rPr lang="en-US" b="1" dirty="0" smtClean="0"/>
              <a:t>)</a:t>
            </a:r>
          </a:p>
          <a:p>
            <a:pPr lvl="1">
              <a:buFont typeface="Arial" panose="020B0604020202020204" pitchFamily="34" charset="0"/>
              <a:buChar char="•"/>
            </a:pPr>
            <a:endParaRPr lang="en-US" b="1" dirty="0" smtClean="0"/>
          </a:p>
          <a:p>
            <a:pPr lvl="2"/>
            <a:r>
              <a:rPr lang="en-US" dirty="0" smtClean="0"/>
              <a:t>def __del__(self):</a:t>
            </a:r>
          </a:p>
          <a:p>
            <a:pPr marL="1101600" lvl="4" indent="0">
              <a:buNone/>
            </a:pPr>
            <a:r>
              <a:rPr lang="en-US" dirty="0" smtClean="0"/>
              <a:t>Print class_name,”destroyed”</a:t>
            </a:r>
            <a:endParaRPr lang="en-US" dirty="0"/>
          </a:p>
          <a:p>
            <a:pPr lvl="1"/>
            <a:endParaRPr lang="en-US" dirty="0"/>
          </a:p>
        </p:txBody>
      </p:sp>
    </p:spTree>
    <p:extLst>
      <p:ext uri="{BB962C8B-B14F-4D97-AF65-F5344CB8AC3E}">
        <p14:creationId xmlns:p14="http://schemas.microsoft.com/office/powerpoint/2010/main" val="15395551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Inheritance</a:t>
            </a:r>
            <a:endParaRPr lang="en-US" dirty="0"/>
          </a:p>
        </p:txBody>
      </p:sp>
      <p:sp>
        <p:nvSpPr>
          <p:cNvPr id="3" name="Content Placeholder 2"/>
          <p:cNvSpPr>
            <a:spLocks noGrp="1"/>
          </p:cNvSpPr>
          <p:nvPr>
            <p:ph idx="1"/>
          </p:nvPr>
        </p:nvSpPr>
        <p:spPr>
          <a:xfrm>
            <a:off x="385665" y="1315233"/>
            <a:ext cx="11566984" cy="4677052"/>
          </a:xfrm>
        </p:spPr>
        <p:txBody>
          <a:bodyPr>
            <a:noAutofit/>
          </a:bodyPr>
          <a:lstStyle/>
          <a:p>
            <a:pPr marL="552960" lvl="2" indent="0">
              <a:buNone/>
            </a:pPr>
            <a:r>
              <a:rPr lang="en-US" sz="1200" dirty="0" smtClean="0"/>
              <a:t>class </a:t>
            </a:r>
            <a:r>
              <a:rPr lang="en-US" sz="1200" dirty="0"/>
              <a:t>Parent:        # define parent class</a:t>
            </a:r>
          </a:p>
          <a:p>
            <a:pPr marL="552960" lvl="2" indent="0">
              <a:buNone/>
            </a:pPr>
            <a:r>
              <a:rPr lang="en-US" sz="1200" dirty="0"/>
              <a:t>   </a:t>
            </a:r>
            <a:r>
              <a:rPr lang="en-US" sz="1200" dirty="0" err="1"/>
              <a:t>parentAttr</a:t>
            </a:r>
            <a:r>
              <a:rPr lang="en-US" sz="1200" dirty="0"/>
              <a:t> = 100</a:t>
            </a:r>
          </a:p>
          <a:p>
            <a:pPr marL="552960" lvl="2" indent="0">
              <a:buNone/>
            </a:pPr>
            <a:r>
              <a:rPr lang="en-US" sz="1200" dirty="0"/>
              <a:t>   def __init__(self):</a:t>
            </a:r>
          </a:p>
          <a:p>
            <a:pPr marL="552960" lvl="2" indent="0">
              <a:buNone/>
            </a:pPr>
            <a:r>
              <a:rPr lang="en-US" sz="1200" dirty="0"/>
              <a:t>      print "Calling parent constructor"</a:t>
            </a:r>
          </a:p>
          <a:p>
            <a:pPr marL="552960" lvl="2" indent="0">
              <a:buNone/>
            </a:pPr>
            <a:endParaRPr lang="en-US" sz="1200" dirty="0"/>
          </a:p>
          <a:p>
            <a:pPr marL="552960" lvl="2" indent="0">
              <a:buNone/>
            </a:pPr>
            <a:r>
              <a:rPr lang="en-US" sz="1200" dirty="0"/>
              <a:t>   def </a:t>
            </a:r>
            <a:r>
              <a:rPr lang="en-US" sz="1200" dirty="0" err="1"/>
              <a:t>parentMethod</a:t>
            </a:r>
            <a:r>
              <a:rPr lang="en-US" sz="1200" dirty="0"/>
              <a:t>(self):</a:t>
            </a:r>
          </a:p>
          <a:p>
            <a:pPr marL="552960" lvl="2" indent="0">
              <a:buNone/>
            </a:pPr>
            <a:r>
              <a:rPr lang="en-US" sz="1200" dirty="0"/>
              <a:t>      print 'Calling parent method'</a:t>
            </a:r>
          </a:p>
          <a:p>
            <a:pPr marL="552960" lvl="2" indent="0">
              <a:buNone/>
            </a:pPr>
            <a:endParaRPr lang="en-US" sz="1200" dirty="0"/>
          </a:p>
          <a:p>
            <a:pPr marL="552960" lvl="2" indent="0">
              <a:buNone/>
            </a:pPr>
            <a:r>
              <a:rPr lang="en-US" sz="1200" dirty="0"/>
              <a:t>   def </a:t>
            </a:r>
            <a:r>
              <a:rPr lang="en-US" sz="1200" dirty="0" err="1"/>
              <a:t>setAttr</a:t>
            </a:r>
            <a:r>
              <a:rPr lang="en-US" sz="1200" dirty="0"/>
              <a:t>(self, </a:t>
            </a:r>
            <a:r>
              <a:rPr lang="en-US" sz="1200" dirty="0" err="1"/>
              <a:t>attr</a:t>
            </a:r>
            <a:r>
              <a:rPr lang="en-US" sz="1200" dirty="0"/>
              <a:t>):</a:t>
            </a:r>
          </a:p>
          <a:p>
            <a:pPr marL="552960" lvl="2" indent="0">
              <a:buNone/>
            </a:pPr>
            <a:r>
              <a:rPr lang="en-US" sz="1200" dirty="0"/>
              <a:t>      </a:t>
            </a:r>
            <a:r>
              <a:rPr lang="en-US" sz="1200" dirty="0" err="1"/>
              <a:t>Parent.parentAttr</a:t>
            </a:r>
            <a:r>
              <a:rPr lang="en-US" sz="1200" dirty="0"/>
              <a:t> = </a:t>
            </a:r>
            <a:r>
              <a:rPr lang="en-US" sz="1200" dirty="0" err="1"/>
              <a:t>attr</a:t>
            </a:r>
            <a:endParaRPr lang="en-US" sz="1200" dirty="0"/>
          </a:p>
          <a:p>
            <a:pPr marL="552960" lvl="2" indent="0">
              <a:buNone/>
            </a:pPr>
            <a:endParaRPr lang="en-US" sz="1200" dirty="0"/>
          </a:p>
          <a:p>
            <a:pPr marL="552960" lvl="2" indent="0">
              <a:buNone/>
            </a:pPr>
            <a:r>
              <a:rPr lang="en-US" sz="1200" dirty="0"/>
              <a:t>   def </a:t>
            </a:r>
            <a:r>
              <a:rPr lang="en-US" sz="1200" dirty="0" err="1"/>
              <a:t>getAttr</a:t>
            </a:r>
            <a:r>
              <a:rPr lang="en-US" sz="1200" dirty="0"/>
              <a:t>(self):</a:t>
            </a:r>
          </a:p>
          <a:p>
            <a:pPr marL="552960" lvl="2" indent="0">
              <a:buNone/>
            </a:pPr>
            <a:r>
              <a:rPr lang="en-US" sz="1200" dirty="0"/>
              <a:t>      print "Parent attribute :", </a:t>
            </a:r>
            <a:r>
              <a:rPr lang="en-US" sz="1200" dirty="0" err="1"/>
              <a:t>Parent.parentAttr</a:t>
            </a:r>
            <a:endParaRPr lang="en-US" sz="1200" dirty="0"/>
          </a:p>
          <a:p>
            <a:pPr marL="552960" lvl="2" indent="0">
              <a:buNone/>
            </a:pPr>
            <a:endParaRPr lang="en-US" sz="1200" dirty="0"/>
          </a:p>
          <a:p>
            <a:pPr marL="552960" lvl="2" indent="0">
              <a:buNone/>
            </a:pPr>
            <a:r>
              <a:rPr lang="en-US" sz="1200" dirty="0"/>
              <a:t>class Child(Parent): # define child class</a:t>
            </a:r>
          </a:p>
          <a:p>
            <a:pPr marL="552960" lvl="2" indent="0">
              <a:buNone/>
            </a:pPr>
            <a:r>
              <a:rPr lang="en-US" sz="1200" dirty="0"/>
              <a:t>   def __init__(self):</a:t>
            </a:r>
          </a:p>
          <a:p>
            <a:pPr marL="552960" lvl="2" indent="0">
              <a:buNone/>
            </a:pPr>
            <a:r>
              <a:rPr lang="en-US" sz="1200" dirty="0"/>
              <a:t>      print "Calling child constructor"</a:t>
            </a:r>
          </a:p>
          <a:p>
            <a:pPr marL="552960" lvl="2" indent="0">
              <a:buNone/>
            </a:pPr>
            <a:endParaRPr lang="en-US" sz="1200" dirty="0"/>
          </a:p>
          <a:p>
            <a:pPr marL="552960" lvl="2" indent="0">
              <a:buNone/>
            </a:pPr>
            <a:r>
              <a:rPr lang="en-US" sz="1200" dirty="0"/>
              <a:t>   def </a:t>
            </a:r>
            <a:r>
              <a:rPr lang="en-US" sz="1200" dirty="0" err="1"/>
              <a:t>childMethod</a:t>
            </a:r>
            <a:r>
              <a:rPr lang="en-US" sz="1200" dirty="0"/>
              <a:t>(self):</a:t>
            </a:r>
          </a:p>
          <a:p>
            <a:pPr marL="552960" lvl="2" indent="0">
              <a:buNone/>
            </a:pPr>
            <a:r>
              <a:rPr lang="en-US" sz="1200" dirty="0"/>
              <a:t>      print 'Calling child method'</a:t>
            </a:r>
          </a:p>
          <a:p>
            <a:pPr marL="552960" lvl="2" indent="0">
              <a:buNone/>
            </a:pPr>
            <a:endParaRPr lang="en-US" sz="1200" dirty="0"/>
          </a:p>
        </p:txBody>
      </p:sp>
    </p:spTree>
    <p:extLst>
      <p:ext uri="{BB962C8B-B14F-4D97-AF65-F5344CB8AC3E}">
        <p14:creationId xmlns:p14="http://schemas.microsoft.com/office/powerpoint/2010/main" val="2213074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Concepts</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b="1" dirty="0"/>
              <a:t>Overriding </a:t>
            </a:r>
            <a:r>
              <a:rPr lang="en-US" b="1" dirty="0" smtClean="0"/>
              <a:t>Methods</a:t>
            </a:r>
          </a:p>
          <a:p>
            <a:pPr marL="278640" lvl="1" indent="0">
              <a:buNone/>
            </a:pPr>
            <a:endParaRPr lang="en-US" dirty="0" smtClean="0"/>
          </a:p>
          <a:p>
            <a:pPr marL="278640" lvl="1" indent="0">
              <a:buNone/>
            </a:pPr>
            <a:r>
              <a:rPr lang="en-US" dirty="0" smtClean="0"/>
              <a:t>class </a:t>
            </a:r>
            <a:r>
              <a:rPr lang="en-US" dirty="0"/>
              <a:t>Parent:        # define parent class</a:t>
            </a:r>
          </a:p>
          <a:p>
            <a:pPr marL="278640" lvl="1" indent="0">
              <a:buNone/>
            </a:pPr>
            <a:r>
              <a:rPr lang="en-US" dirty="0"/>
              <a:t>   def </a:t>
            </a:r>
            <a:r>
              <a:rPr lang="en-US" dirty="0" err="1"/>
              <a:t>myMethod</a:t>
            </a:r>
            <a:r>
              <a:rPr lang="en-US" dirty="0"/>
              <a:t>(self):</a:t>
            </a:r>
          </a:p>
          <a:p>
            <a:pPr marL="278640" lvl="1" indent="0">
              <a:buNone/>
            </a:pPr>
            <a:r>
              <a:rPr lang="en-US" dirty="0"/>
              <a:t>      print 'Calling parent method'</a:t>
            </a:r>
          </a:p>
          <a:p>
            <a:pPr marL="278640" lvl="1" indent="0">
              <a:buNone/>
            </a:pPr>
            <a:endParaRPr lang="en-US" dirty="0"/>
          </a:p>
          <a:p>
            <a:pPr marL="278640" lvl="1" indent="0">
              <a:buNone/>
            </a:pPr>
            <a:r>
              <a:rPr lang="en-US" dirty="0"/>
              <a:t>class Child(Parent): # define child class</a:t>
            </a:r>
          </a:p>
          <a:p>
            <a:pPr marL="278640" lvl="1" indent="0">
              <a:buNone/>
            </a:pPr>
            <a:r>
              <a:rPr lang="en-US" dirty="0"/>
              <a:t>   def </a:t>
            </a:r>
            <a:r>
              <a:rPr lang="en-US" dirty="0" err="1"/>
              <a:t>myMethod</a:t>
            </a:r>
            <a:r>
              <a:rPr lang="en-US" dirty="0"/>
              <a:t>(self):</a:t>
            </a:r>
          </a:p>
          <a:p>
            <a:pPr marL="278640" lvl="1" indent="0">
              <a:buNone/>
            </a:pPr>
            <a:r>
              <a:rPr lang="en-US" dirty="0"/>
              <a:t>      print 'Calling child method'</a:t>
            </a:r>
          </a:p>
          <a:p>
            <a:pPr marL="278640" lvl="1" indent="0">
              <a:buNone/>
            </a:pPr>
            <a:endParaRPr lang="en-US" dirty="0"/>
          </a:p>
          <a:p>
            <a:pPr marL="278640" lvl="1" indent="0">
              <a:buNone/>
            </a:pPr>
            <a:r>
              <a:rPr lang="en-US" dirty="0"/>
              <a:t>c = Child()          # instance of child</a:t>
            </a:r>
          </a:p>
          <a:p>
            <a:pPr marL="278640" lvl="1" indent="0">
              <a:buNone/>
            </a:pPr>
            <a:r>
              <a:rPr lang="en-US" dirty="0" err="1"/>
              <a:t>c.myMethod</a:t>
            </a:r>
            <a:r>
              <a:rPr lang="en-US" dirty="0"/>
              <a:t>()         # child calls overridden method</a:t>
            </a:r>
          </a:p>
        </p:txBody>
      </p:sp>
    </p:spTree>
    <p:extLst>
      <p:ext uri="{BB962C8B-B14F-4D97-AF65-F5344CB8AC3E}">
        <p14:creationId xmlns:p14="http://schemas.microsoft.com/office/powerpoint/2010/main" val="94799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 Oriented Concepts</a:t>
            </a:r>
            <a:endParaRPr lang="en-US" dirty="0"/>
          </a:p>
        </p:txBody>
      </p:sp>
      <p:sp>
        <p:nvSpPr>
          <p:cNvPr id="3" name="Content Placeholder 2"/>
          <p:cNvSpPr>
            <a:spLocks noGrp="1"/>
          </p:cNvSpPr>
          <p:nvPr>
            <p:ph idx="1"/>
          </p:nvPr>
        </p:nvSpPr>
        <p:spPr/>
        <p:txBody>
          <a:bodyPr>
            <a:normAutofit fontScale="92500" lnSpcReduction="10000"/>
          </a:bodyPr>
          <a:lstStyle/>
          <a:p>
            <a:pPr lvl="2"/>
            <a:r>
              <a:rPr lang="en-US" b="1" dirty="0"/>
              <a:t>Data </a:t>
            </a:r>
            <a:r>
              <a:rPr lang="en-US" b="1" dirty="0" smtClean="0"/>
              <a:t>Hiding</a:t>
            </a:r>
          </a:p>
          <a:p>
            <a:pPr marL="552960" lvl="2" indent="0">
              <a:buNone/>
            </a:pPr>
            <a:r>
              <a:rPr lang="en-US" dirty="0"/>
              <a:t>An object's attributes may or may not be visible outside the class definition. You need to name attributes with a double underscore prefix, and those attributes then are not be directly visible to outsiders</a:t>
            </a:r>
            <a:r>
              <a:rPr lang="en-US" dirty="0" smtClean="0"/>
              <a:t>.</a:t>
            </a:r>
          </a:p>
          <a:p>
            <a:pPr marL="552960" lvl="2" indent="0">
              <a:buNone/>
            </a:pPr>
            <a:endParaRPr lang="en-US" b="1" dirty="0"/>
          </a:p>
          <a:p>
            <a:pPr marL="552960" lvl="2" indent="0">
              <a:buNone/>
            </a:pPr>
            <a:r>
              <a:rPr lang="en-US" dirty="0"/>
              <a:t>class </a:t>
            </a:r>
            <a:r>
              <a:rPr lang="en-US" dirty="0" err="1"/>
              <a:t>JustCounter</a:t>
            </a:r>
            <a:r>
              <a:rPr lang="en-US" dirty="0"/>
              <a:t>:</a:t>
            </a:r>
          </a:p>
          <a:p>
            <a:pPr marL="552960" lvl="2" indent="0">
              <a:buNone/>
            </a:pPr>
            <a:r>
              <a:rPr lang="en-US" dirty="0"/>
              <a:t>   __</a:t>
            </a:r>
            <a:r>
              <a:rPr lang="en-US" dirty="0" err="1"/>
              <a:t>secretCount</a:t>
            </a:r>
            <a:r>
              <a:rPr lang="en-US" dirty="0"/>
              <a:t> = 0</a:t>
            </a:r>
          </a:p>
          <a:p>
            <a:pPr marL="552960" lvl="2" indent="0">
              <a:buNone/>
            </a:pPr>
            <a:r>
              <a:rPr lang="en-US" dirty="0"/>
              <a:t>  </a:t>
            </a:r>
          </a:p>
          <a:p>
            <a:pPr marL="552960" lvl="2" indent="0">
              <a:buNone/>
            </a:pPr>
            <a:r>
              <a:rPr lang="en-US" dirty="0"/>
              <a:t>   def count(self):</a:t>
            </a:r>
          </a:p>
          <a:p>
            <a:pPr marL="552960" lvl="2" indent="0">
              <a:buNone/>
            </a:pPr>
            <a:r>
              <a:rPr lang="en-US" dirty="0"/>
              <a:t>      self.__</a:t>
            </a:r>
            <a:r>
              <a:rPr lang="en-US" dirty="0" err="1"/>
              <a:t>secretCount</a:t>
            </a:r>
            <a:r>
              <a:rPr lang="en-US" dirty="0"/>
              <a:t> += 1</a:t>
            </a:r>
          </a:p>
          <a:p>
            <a:pPr marL="552960" lvl="2" indent="0">
              <a:buNone/>
            </a:pPr>
            <a:r>
              <a:rPr lang="en-US" dirty="0"/>
              <a:t>      print self.__</a:t>
            </a:r>
            <a:r>
              <a:rPr lang="en-US" dirty="0" err="1"/>
              <a:t>secretCount</a:t>
            </a:r>
            <a:endParaRPr lang="en-US" dirty="0"/>
          </a:p>
          <a:p>
            <a:pPr marL="552960" lvl="2" indent="0">
              <a:buNone/>
            </a:pPr>
            <a:endParaRPr lang="en-US" dirty="0"/>
          </a:p>
          <a:p>
            <a:pPr marL="552960" lvl="2" indent="0">
              <a:buNone/>
            </a:pPr>
            <a:r>
              <a:rPr lang="en-US" dirty="0"/>
              <a:t>counter = </a:t>
            </a:r>
            <a:r>
              <a:rPr lang="en-US" dirty="0" err="1"/>
              <a:t>JustCounter</a:t>
            </a:r>
            <a:r>
              <a:rPr lang="en-US" dirty="0"/>
              <a:t>()</a:t>
            </a:r>
          </a:p>
          <a:p>
            <a:pPr marL="552960" lvl="2" indent="0">
              <a:buNone/>
            </a:pPr>
            <a:r>
              <a:rPr lang="en-US" dirty="0" err="1"/>
              <a:t>counter.count</a:t>
            </a:r>
            <a:r>
              <a:rPr lang="en-US" dirty="0"/>
              <a:t>()</a:t>
            </a:r>
          </a:p>
          <a:p>
            <a:pPr marL="552960" lvl="2" indent="0">
              <a:buNone/>
            </a:pPr>
            <a:r>
              <a:rPr lang="en-US" dirty="0" err="1"/>
              <a:t>counter.count</a:t>
            </a:r>
            <a:r>
              <a:rPr lang="en-US" dirty="0"/>
              <a:t>()</a:t>
            </a:r>
          </a:p>
          <a:p>
            <a:pPr marL="552960" lvl="2" indent="0">
              <a:buNone/>
            </a:pPr>
            <a:r>
              <a:rPr lang="en-US" dirty="0"/>
              <a:t>print counter.__</a:t>
            </a:r>
            <a:r>
              <a:rPr lang="en-US" dirty="0" err="1"/>
              <a:t>secretCount</a:t>
            </a:r>
            <a:endParaRPr lang="en-US" dirty="0" smtClean="0"/>
          </a:p>
        </p:txBody>
      </p:sp>
    </p:spTree>
    <p:extLst>
      <p:ext uri="{BB962C8B-B14F-4D97-AF65-F5344CB8AC3E}">
        <p14:creationId xmlns:p14="http://schemas.microsoft.com/office/powerpoint/2010/main" val="11539728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r>
              <a:rPr lang="en-US" b="1" dirty="0"/>
              <a:t>Reading Keyboard Input</a:t>
            </a:r>
          </a:p>
          <a:p>
            <a:pPr lvl="3"/>
            <a:r>
              <a:rPr lang="en-US" dirty="0"/>
              <a:t>Python provides two built-in functions to read a line of text from standard input, which by default comes from the keyboard. These functions are </a:t>
            </a:r>
            <a:r>
              <a:rPr lang="en-US" dirty="0" smtClean="0"/>
              <a:t>−</a:t>
            </a:r>
          </a:p>
          <a:p>
            <a:pPr lvl="4"/>
            <a:r>
              <a:rPr lang="en-US" dirty="0" err="1" smtClean="0"/>
              <a:t>raw_input</a:t>
            </a:r>
            <a:endParaRPr lang="en-US" dirty="0"/>
          </a:p>
          <a:p>
            <a:pPr lvl="4"/>
            <a:r>
              <a:rPr lang="en-US" dirty="0"/>
              <a:t>input</a:t>
            </a:r>
          </a:p>
          <a:p>
            <a:pPr lvl="2"/>
            <a:r>
              <a:rPr lang="en-US" b="1" dirty="0"/>
              <a:t>The </a:t>
            </a:r>
            <a:r>
              <a:rPr lang="en-US" b="1" i="1" dirty="0" err="1"/>
              <a:t>raw_input</a:t>
            </a:r>
            <a:r>
              <a:rPr lang="en-US" b="1" dirty="0"/>
              <a:t> Function</a:t>
            </a:r>
          </a:p>
          <a:p>
            <a:pPr lvl="3"/>
            <a:r>
              <a:rPr lang="en-US" dirty="0"/>
              <a:t>The </a:t>
            </a:r>
            <a:r>
              <a:rPr lang="en-US" i="1" dirty="0" err="1"/>
              <a:t>raw_input</a:t>
            </a:r>
            <a:r>
              <a:rPr lang="en-US" i="1" dirty="0"/>
              <a:t>([prompt])</a:t>
            </a:r>
            <a:r>
              <a:rPr lang="en-US" dirty="0"/>
              <a:t> function reads one line from standard input and returns it as a string (removing the trailing newline</a:t>
            </a:r>
            <a:r>
              <a:rPr lang="en-US" dirty="0" smtClean="0"/>
              <a:t>).</a:t>
            </a:r>
          </a:p>
          <a:p>
            <a:pPr lvl="3"/>
            <a:r>
              <a:rPr lang="en-US" dirty="0" err="1"/>
              <a:t>str</a:t>
            </a:r>
            <a:r>
              <a:rPr lang="en-US" dirty="0"/>
              <a:t> = </a:t>
            </a:r>
            <a:r>
              <a:rPr lang="en-US" dirty="0" err="1"/>
              <a:t>raw_input</a:t>
            </a:r>
            <a:r>
              <a:rPr lang="en-US" dirty="0"/>
              <a:t>("Enter your input: ");</a:t>
            </a:r>
          </a:p>
          <a:p>
            <a:pPr lvl="3"/>
            <a:r>
              <a:rPr lang="en-US" dirty="0"/>
              <a:t>print "Received input is : ", </a:t>
            </a:r>
            <a:r>
              <a:rPr lang="en-US" dirty="0" err="1"/>
              <a:t>str</a:t>
            </a:r>
            <a:endParaRPr lang="en-US" dirty="0" smtClean="0"/>
          </a:p>
          <a:p>
            <a:pPr lvl="3"/>
            <a:endParaRPr lang="en-US" dirty="0"/>
          </a:p>
          <a:p>
            <a:pPr lvl="2"/>
            <a:r>
              <a:rPr lang="en-US" b="1" dirty="0" smtClean="0"/>
              <a:t>The </a:t>
            </a:r>
            <a:r>
              <a:rPr lang="en-US" b="1" i="1" dirty="0" smtClean="0"/>
              <a:t>input</a:t>
            </a:r>
            <a:r>
              <a:rPr lang="en-US" b="1" dirty="0" smtClean="0"/>
              <a:t> Function</a:t>
            </a:r>
          </a:p>
          <a:p>
            <a:pPr lvl="3"/>
            <a:r>
              <a:rPr lang="en-US" dirty="0"/>
              <a:t>The </a:t>
            </a:r>
            <a:r>
              <a:rPr lang="en-US" i="1" dirty="0"/>
              <a:t>input([prompt])</a:t>
            </a:r>
            <a:r>
              <a:rPr lang="en-US" dirty="0"/>
              <a:t> function is equivalent to </a:t>
            </a:r>
            <a:r>
              <a:rPr lang="en-US" dirty="0" err="1"/>
              <a:t>raw_input</a:t>
            </a:r>
            <a:r>
              <a:rPr lang="en-US" dirty="0"/>
              <a:t>, except that it assumes the input is a valid Python expression and returns the evaluated result to you</a:t>
            </a:r>
            <a:r>
              <a:rPr lang="en-US" dirty="0" smtClean="0"/>
              <a:t>.</a:t>
            </a:r>
          </a:p>
          <a:p>
            <a:pPr marL="1101600" lvl="4" indent="0">
              <a:buNone/>
            </a:pPr>
            <a:r>
              <a:rPr lang="en-US" dirty="0" err="1"/>
              <a:t>str</a:t>
            </a:r>
            <a:r>
              <a:rPr lang="en-US" dirty="0"/>
              <a:t> = input("Enter your input: ");</a:t>
            </a:r>
          </a:p>
          <a:p>
            <a:pPr marL="1101600" lvl="4" indent="0">
              <a:buNone/>
            </a:pPr>
            <a:r>
              <a:rPr lang="en-US" dirty="0"/>
              <a:t>print "Received input is : ", </a:t>
            </a:r>
            <a:r>
              <a:rPr lang="en-US" dirty="0" err="1"/>
              <a:t>str</a:t>
            </a:r>
            <a:endParaRPr lang="en-US" dirty="0" smtClean="0"/>
          </a:p>
          <a:p>
            <a:pPr lvl="2"/>
            <a:endParaRPr lang="en-US" b="1" dirty="0" smtClean="0"/>
          </a:p>
        </p:txBody>
      </p:sp>
    </p:spTree>
    <p:extLst>
      <p:ext uri="{BB962C8B-B14F-4D97-AF65-F5344CB8AC3E}">
        <p14:creationId xmlns:p14="http://schemas.microsoft.com/office/powerpoint/2010/main" val="15853309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p:txBody>
          <a:bodyPr>
            <a:normAutofit fontScale="77500" lnSpcReduction="20000"/>
          </a:bodyPr>
          <a:lstStyle/>
          <a:p>
            <a:pPr lvl="2"/>
            <a:r>
              <a:rPr lang="en-US" b="1" dirty="0"/>
              <a:t>Opening and Closing Files</a:t>
            </a:r>
          </a:p>
          <a:p>
            <a:pPr lvl="2"/>
            <a:r>
              <a:rPr lang="en-US" b="1" dirty="0"/>
              <a:t>The </a:t>
            </a:r>
            <a:r>
              <a:rPr lang="en-US" b="1" i="1" dirty="0"/>
              <a:t>open</a:t>
            </a:r>
            <a:r>
              <a:rPr lang="en-US" b="1" dirty="0"/>
              <a:t> Function</a:t>
            </a:r>
          </a:p>
          <a:p>
            <a:pPr lvl="3"/>
            <a:r>
              <a:rPr lang="en-US" dirty="0"/>
              <a:t>This function creates a </a:t>
            </a:r>
            <a:r>
              <a:rPr lang="en-US" b="1" dirty="0"/>
              <a:t>file</a:t>
            </a:r>
            <a:r>
              <a:rPr lang="en-US" dirty="0"/>
              <a:t> object, which would be utilized to call other support methods associated with it.</a:t>
            </a:r>
            <a:endParaRPr lang="en-US" b="1" dirty="0" smtClean="0"/>
          </a:p>
          <a:p>
            <a:pPr lvl="3"/>
            <a:r>
              <a:rPr lang="en-US" dirty="0"/>
              <a:t>file object = </a:t>
            </a:r>
            <a:r>
              <a:rPr lang="en-US" dirty="0" smtClean="0"/>
              <a:t>open(</a:t>
            </a:r>
            <a:r>
              <a:rPr lang="en-US" dirty="0" err="1" smtClean="0"/>
              <a:t>file_name</a:t>
            </a:r>
            <a:r>
              <a:rPr lang="en-US" dirty="0" smtClean="0"/>
              <a:t> </a:t>
            </a:r>
            <a:r>
              <a:rPr lang="en-US" dirty="0"/>
              <a:t>[, </a:t>
            </a:r>
            <a:r>
              <a:rPr lang="en-US" dirty="0" err="1"/>
              <a:t>access_mode</a:t>
            </a:r>
            <a:r>
              <a:rPr lang="en-US" dirty="0"/>
              <a:t>][, buffering</a:t>
            </a:r>
            <a:r>
              <a:rPr lang="en-US" dirty="0" smtClean="0"/>
              <a:t>])</a:t>
            </a:r>
          </a:p>
          <a:p>
            <a:pPr lvl="3"/>
            <a:endParaRPr lang="en-US" b="1" dirty="0"/>
          </a:p>
          <a:p>
            <a:pPr lvl="3"/>
            <a:r>
              <a:rPr lang="en-US" b="1" dirty="0" err="1"/>
              <a:t>file_name</a:t>
            </a:r>
            <a:r>
              <a:rPr lang="en-US" dirty="0"/>
              <a:t> − The </a:t>
            </a:r>
            <a:r>
              <a:rPr lang="en-US" dirty="0" err="1"/>
              <a:t>file_name</a:t>
            </a:r>
            <a:r>
              <a:rPr lang="en-US" dirty="0"/>
              <a:t> argument is a string value that contains the name of the file that you want to access.</a:t>
            </a:r>
          </a:p>
          <a:p>
            <a:pPr lvl="3"/>
            <a:r>
              <a:rPr lang="en-US" b="1" dirty="0" err="1"/>
              <a:t>access_mode</a:t>
            </a:r>
            <a:r>
              <a:rPr lang="en-US" dirty="0"/>
              <a:t> − The </a:t>
            </a:r>
            <a:r>
              <a:rPr lang="en-US" dirty="0" err="1"/>
              <a:t>access_mode</a:t>
            </a:r>
            <a:r>
              <a:rPr lang="en-US" dirty="0"/>
              <a:t> determines the mode in which the file has to be opened, i.e., read, write, append, etc. A complete list of possible values is given below in the table. This is optional parameter and the default file access mode is read (r).</a:t>
            </a:r>
          </a:p>
          <a:p>
            <a:pPr lvl="3"/>
            <a:r>
              <a:rPr lang="en-US" b="1" dirty="0"/>
              <a:t>buffering</a:t>
            </a:r>
            <a:r>
              <a:rPr lang="en-US" dirty="0"/>
              <a:t> − If the buffering value is set to 0, no buffering takes place. If the buffering value is 1, line buffering is performed while accessing a file. If you specify the buffering value as an integer greater than 1, then buffering action is performed with the indicated buffer size. If negative, the buffer size is the system default(default behavior).</a:t>
            </a:r>
          </a:p>
          <a:p>
            <a:pPr lvl="3">
              <a:buFont typeface="Arial" panose="020B0604020202020204" pitchFamily="34" charset="0"/>
              <a:buChar char="•"/>
            </a:pPr>
            <a:endParaRPr lang="en-US" b="1" dirty="0" smtClean="0"/>
          </a:p>
          <a:p>
            <a:pPr marL="1101600" lvl="4" indent="0">
              <a:buNone/>
            </a:pPr>
            <a:r>
              <a:rPr lang="en-US" dirty="0" err="1"/>
              <a:t>fo</a:t>
            </a:r>
            <a:r>
              <a:rPr lang="en-US" dirty="0"/>
              <a:t> = open("foo.txt", "</a:t>
            </a:r>
            <a:r>
              <a:rPr lang="en-US" dirty="0" err="1"/>
              <a:t>wb</a:t>
            </a:r>
            <a:r>
              <a:rPr lang="en-US" dirty="0"/>
              <a:t>")</a:t>
            </a:r>
          </a:p>
          <a:p>
            <a:pPr marL="1101600" lvl="4" indent="0">
              <a:buNone/>
            </a:pPr>
            <a:r>
              <a:rPr lang="en-US" dirty="0"/>
              <a:t>print "Name of the file: ", fo.name</a:t>
            </a:r>
          </a:p>
          <a:p>
            <a:pPr marL="1101600" lvl="4" indent="0">
              <a:buNone/>
            </a:pPr>
            <a:r>
              <a:rPr lang="en-US" dirty="0"/>
              <a:t>print "Closed or not : ", </a:t>
            </a:r>
            <a:r>
              <a:rPr lang="en-US" dirty="0" err="1"/>
              <a:t>fo.closed</a:t>
            </a:r>
            <a:endParaRPr lang="en-US" dirty="0"/>
          </a:p>
          <a:p>
            <a:pPr marL="1101600" lvl="4" indent="0">
              <a:buNone/>
            </a:pPr>
            <a:r>
              <a:rPr lang="en-US" dirty="0"/>
              <a:t>print "Opening mode : ", </a:t>
            </a:r>
            <a:r>
              <a:rPr lang="en-US" dirty="0" err="1"/>
              <a:t>fo.mode</a:t>
            </a:r>
            <a:endParaRPr lang="en-US" dirty="0"/>
          </a:p>
          <a:p>
            <a:pPr marL="1101600" lvl="4" indent="0">
              <a:buNone/>
            </a:pPr>
            <a:r>
              <a:rPr lang="en-US" dirty="0"/>
              <a:t>print "</a:t>
            </a:r>
            <a:r>
              <a:rPr lang="en-US" dirty="0" err="1"/>
              <a:t>Softspace</a:t>
            </a:r>
            <a:r>
              <a:rPr lang="en-US" dirty="0"/>
              <a:t> flag : ", </a:t>
            </a:r>
            <a:r>
              <a:rPr lang="en-US" dirty="0" err="1" smtClean="0"/>
              <a:t>fo.softspace</a:t>
            </a:r>
            <a:endParaRPr lang="en-US" dirty="0" smtClean="0"/>
          </a:p>
          <a:p>
            <a:pPr marL="1101600" lvl="4" indent="0">
              <a:buNone/>
            </a:pPr>
            <a:r>
              <a:rPr lang="en-US" dirty="0" err="1" smtClean="0"/>
              <a:t>fo.close</a:t>
            </a:r>
            <a:r>
              <a:rPr lang="en-US" dirty="0" smtClean="0"/>
              <a:t>()#</a:t>
            </a:r>
            <a:r>
              <a:rPr lang="en-US" dirty="0"/>
              <a:t>The close() method of a </a:t>
            </a:r>
            <a:r>
              <a:rPr lang="en-US" i="1" dirty="0"/>
              <a:t>file</a:t>
            </a:r>
            <a:r>
              <a:rPr lang="en-US" dirty="0"/>
              <a:t> object flushes any unwritten information and closes the file object, after which no more writing can be done.</a:t>
            </a:r>
            <a:endParaRPr lang="en-US" dirty="0" smtClean="0"/>
          </a:p>
        </p:txBody>
      </p:sp>
    </p:spTree>
    <p:extLst>
      <p:ext uri="{BB962C8B-B14F-4D97-AF65-F5344CB8AC3E}">
        <p14:creationId xmlns:p14="http://schemas.microsoft.com/office/powerpoint/2010/main" val="26809006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p:txBody>
          <a:bodyPr>
            <a:normAutofit/>
          </a:bodyPr>
          <a:lstStyle/>
          <a:p>
            <a:pPr lvl="2"/>
            <a:r>
              <a:rPr lang="en-US" b="1" dirty="0"/>
              <a:t>Reading and Writing Files</a:t>
            </a:r>
          </a:p>
          <a:p>
            <a:pPr lvl="3"/>
            <a:r>
              <a:rPr lang="en-US" dirty="0"/>
              <a:t>fileObject.write(string</a:t>
            </a:r>
            <a:r>
              <a:rPr lang="en-US" dirty="0" smtClean="0"/>
              <a:t>);#</a:t>
            </a:r>
            <a:r>
              <a:rPr lang="en-US" dirty="0"/>
              <a:t>The </a:t>
            </a:r>
            <a:r>
              <a:rPr lang="en-US" i="1" dirty="0"/>
              <a:t>write()</a:t>
            </a:r>
            <a:r>
              <a:rPr lang="en-US" dirty="0"/>
              <a:t> method writes any string to an open file.</a:t>
            </a:r>
            <a:endParaRPr lang="en-US" dirty="0" smtClean="0"/>
          </a:p>
          <a:p>
            <a:pPr lvl="3"/>
            <a:r>
              <a:rPr lang="en-US" dirty="0" err="1"/>
              <a:t>fileObject.read</a:t>
            </a:r>
            <a:r>
              <a:rPr lang="en-US" dirty="0"/>
              <a:t>([count</a:t>
            </a:r>
            <a:r>
              <a:rPr lang="en-US" dirty="0" smtClean="0"/>
              <a:t>]);#</a:t>
            </a:r>
            <a:r>
              <a:rPr lang="en-US" dirty="0"/>
              <a:t>The </a:t>
            </a:r>
            <a:r>
              <a:rPr lang="en-US" i="1" dirty="0"/>
              <a:t>read()</a:t>
            </a:r>
            <a:r>
              <a:rPr lang="en-US" dirty="0"/>
              <a:t> method reads a string from an open file.</a:t>
            </a:r>
            <a:endParaRPr lang="en-US" dirty="0" smtClean="0"/>
          </a:p>
          <a:p>
            <a:pPr lvl="2"/>
            <a:r>
              <a:rPr lang="en-US" b="1" dirty="0" smtClean="0"/>
              <a:t>File Positions</a:t>
            </a:r>
          </a:p>
          <a:p>
            <a:pPr lvl="3"/>
            <a:endParaRPr lang="en-US" b="1" dirty="0" smtClean="0"/>
          </a:p>
        </p:txBody>
      </p:sp>
    </p:spTree>
    <p:extLst>
      <p:ext uri="{BB962C8B-B14F-4D97-AF65-F5344CB8AC3E}">
        <p14:creationId xmlns:p14="http://schemas.microsoft.com/office/powerpoint/2010/main" val="1696386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Pre-requisites</a:t>
            </a:r>
          </a:p>
        </p:txBody>
      </p:sp>
      <p:graphicFrame>
        <p:nvGraphicFramePr>
          <p:cNvPr id="5" name="Table 4"/>
          <p:cNvGraphicFramePr>
            <a:graphicFrameLocks noGrp="1"/>
          </p:cNvGraphicFramePr>
          <p:nvPr>
            <p:extLst>
              <p:ext uri="{D42A27DB-BD31-4B8C-83A1-F6EECF244321}">
                <p14:modId xmlns:p14="http://schemas.microsoft.com/office/powerpoint/2010/main" val="2030793469"/>
              </p:ext>
            </p:extLst>
          </p:nvPr>
        </p:nvGraphicFramePr>
        <p:xfrm>
          <a:off x="1790700" y="1676400"/>
          <a:ext cx="7175500" cy="640080"/>
        </p:xfrm>
        <a:graphic>
          <a:graphicData uri="http://schemas.openxmlformats.org/drawingml/2006/table">
            <a:tbl>
              <a:tblPr firstRow="1" bandRow="1">
                <a:tableStyleId>{5C22544A-7EE6-4342-B048-85BDC9FD1C3A}</a:tableStyleId>
              </a:tblPr>
              <a:tblGrid>
                <a:gridCol w="773828">
                  <a:extLst>
                    <a:ext uri="{9D8B030D-6E8A-4147-A177-3AD203B41FA5}">
                      <a16:colId xmlns:a16="http://schemas.microsoft.com/office/drawing/2014/main" val="20000"/>
                    </a:ext>
                  </a:extLst>
                </a:gridCol>
                <a:gridCol w="6401672">
                  <a:extLst>
                    <a:ext uri="{9D8B030D-6E8A-4147-A177-3AD203B41FA5}">
                      <a16:colId xmlns:a16="http://schemas.microsoft.com/office/drawing/2014/main" val="20001"/>
                    </a:ext>
                  </a:extLst>
                </a:gridCol>
              </a:tblGrid>
              <a:tr h="586740">
                <a:tc>
                  <a:txBody>
                    <a:bodyPr/>
                    <a:lstStyle/>
                    <a:p>
                      <a:pPr algn="ctr"/>
                      <a:r>
                        <a:rPr lang="en-US" sz="2400" dirty="0" smtClean="0"/>
                        <a:t>1</a:t>
                      </a:r>
                      <a:endParaRPr lang="en-US" sz="2400" b="1" dirty="0">
                        <a:solidFill>
                          <a:schemeClr val="bg1"/>
                        </a:solidFill>
                      </a:endParaRPr>
                    </a:p>
                  </a:txBody>
                  <a:tcPr anchor="ctr"/>
                </a:tc>
                <a:tc>
                  <a:txBody>
                    <a:bodyPr/>
                    <a:lstStyle/>
                    <a:p>
                      <a:r>
                        <a:rPr lang="en-US" sz="1800" kern="1200" dirty="0" smtClean="0">
                          <a:effectLst/>
                        </a:rPr>
                        <a:t>Basic understanding of Computer Programming terminologies.</a:t>
                      </a:r>
                      <a:endParaRPr lang="en-US" b="0" dirty="0">
                        <a:solidFill>
                          <a:schemeClr val="tx1"/>
                        </a:solidFill>
                      </a:endParaRPr>
                    </a:p>
                  </a:txBody>
                  <a:tcPr anchor="ct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786189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File I/O</a:t>
            </a:r>
            <a:endParaRPr lang="en-US" dirty="0"/>
          </a:p>
        </p:txBody>
      </p:sp>
      <p:sp>
        <p:nvSpPr>
          <p:cNvPr id="3" name="Content Placeholder 2"/>
          <p:cNvSpPr>
            <a:spLocks noGrp="1"/>
          </p:cNvSpPr>
          <p:nvPr>
            <p:ph idx="1"/>
          </p:nvPr>
        </p:nvSpPr>
        <p:spPr/>
        <p:txBody>
          <a:bodyPr>
            <a:normAutofit/>
          </a:bodyPr>
          <a:lstStyle/>
          <a:p>
            <a:pPr lvl="2"/>
            <a:r>
              <a:rPr lang="en-US" b="1" dirty="0" smtClean="0"/>
              <a:t>File Positions</a:t>
            </a:r>
          </a:p>
          <a:p>
            <a:pPr lvl="2"/>
            <a:endParaRPr lang="en-US" b="1" dirty="0" smtClean="0"/>
          </a:p>
        </p:txBody>
      </p:sp>
      <p:graphicFrame>
        <p:nvGraphicFramePr>
          <p:cNvPr id="4" name="Table 3"/>
          <p:cNvGraphicFramePr>
            <a:graphicFrameLocks noGrp="1"/>
          </p:cNvGraphicFramePr>
          <p:nvPr>
            <p:extLst>
              <p:ext uri="{D42A27DB-BD31-4B8C-83A1-F6EECF244321}">
                <p14:modId xmlns:p14="http://schemas.microsoft.com/office/powerpoint/2010/main" val="3816426708"/>
              </p:ext>
            </p:extLst>
          </p:nvPr>
        </p:nvGraphicFramePr>
        <p:xfrm>
          <a:off x="626302" y="1833296"/>
          <a:ext cx="10784909" cy="3601720"/>
        </p:xfrm>
        <a:graphic>
          <a:graphicData uri="http://schemas.openxmlformats.org/drawingml/2006/table">
            <a:tbl>
              <a:tblPr firstRow="1" bandRow="1">
                <a:tableStyleId>{5C22544A-7EE6-4342-B048-85BDC9FD1C3A}</a:tableStyleId>
              </a:tblPr>
              <a:tblGrid>
                <a:gridCol w="2780777">
                  <a:extLst>
                    <a:ext uri="{9D8B030D-6E8A-4147-A177-3AD203B41FA5}">
                      <a16:colId xmlns:a16="http://schemas.microsoft.com/office/drawing/2014/main" val="20000"/>
                    </a:ext>
                  </a:extLst>
                </a:gridCol>
                <a:gridCol w="8004132">
                  <a:extLst>
                    <a:ext uri="{9D8B030D-6E8A-4147-A177-3AD203B41FA5}">
                      <a16:colId xmlns:a16="http://schemas.microsoft.com/office/drawing/2014/main" val="20001"/>
                    </a:ext>
                  </a:extLst>
                </a:gridCol>
              </a:tblGrid>
              <a:tr h="370840">
                <a:tc>
                  <a:txBody>
                    <a:bodyPr/>
                    <a:lstStyle/>
                    <a:p>
                      <a:r>
                        <a:rPr lang="en-US" sz="1400" dirty="0" smtClean="0"/>
                        <a:t>Method</a:t>
                      </a:r>
                      <a:endParaRPr lang="en-US" sz="1400" dirty="0"/>
                    </a:p>
                  </a:txBody>
                  <a:tcPr/>
                </a:tc>
                <a:tc>
                  <a:txBody>
                    <a:bodyPr/>
                    <a:lstStyle/>
                    <a:p>
                      <a:r>
                        <a:rPr lang="en-US" sz="1400" dirty="0" smtClean="0"/>
                        <a:t>Action</a:t>
                      </a:r>
                      <a:endParaRPr lang="en-US" sz="14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tell()</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Gives the current position within the file; in other words, the next read or write will occur at that many bytes from the beginning of the file.</a:t>
                      </a:r>
                    </a:p>
                    <a:p>
                      <a:endParaRPr lang="en-US" sz="14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The </a:t>
                      </a:r>
                      <a:r>
                        <a:rPr lang="en-US" sz="1400" i="1" dirty="0" smtClean="0"/>
                        <a:t>seek(offset[, from])</a:t>
                      </a:r>
                      <a:r>
                        <a:rPr lang="en-US" sz="1400" dirty="0" smtClean="0"/>
                        <a:t> </a:t>
                      </a:r>
                    </a:p>
                    <a:p>
                      <a:endParaRPr 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changes the current file position. The </a:t>
                      </a:r>
                      <a:r>
                        <a:rPr lang="en-US" sz="1400" i="1" dirty="0" smtClean="0"/>
                        <a:t>offset </a:t>
                      </a:r>
                      <a:r>
                        <a:rPr lang="en-US" sz="1400" dirty="0" smtClean="0"/>
                        <a:t>argument indicates the number of bytes to be moved. The </a:t>
                      </a:r>
                      <a:r>
                        <a:rPr lang="en-US" sz="1400" i="1" dirty="0" smtClean="0"/>
                        <a:t>from</a:t>
                      </a:r>
                      <a:r>
                        <a:rPr lang="en-US" sz="1400" dirty="0" smtClean="0"/>
                        <a:t> argument specifies the reference position from where the bytes are to be moved.</a:t>
                      </a:r>
                    </a:p>
                    <a:p>
                      <a:endParaRPr lang="en-US" sz="14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1" kern="1200" dirty="0" smtClean="0">
                          <a:solidFill>
                            <a:schemeClr val="dk1"/>
                          </a:solidFill>
                          <a:latin typeface="+mn-lt"/>
                          <a:ea typeface="+mn-ea"/>
                          <a:cs typeface="+mn-cs"/>
                        </a:rPr>
                        <a:t>rename()</a:t>
                      </a:r>
                    </a:p>
                    <a:p>
                      <a:endParaRPr lang="en-US" sz="1400" i="1" kern="1200" dirty="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The rename() method takes two arguments, the current filename and the new filename.</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chemeClr val="dk1"/>
                          </a:solidFill>
                          <a:latin typeface="+mn-lt"/>
                          <a:ea typeface="+mn-ea"/>
                          <a:cs typeface="+mn-cs"/>
                        </a:rPr>
                        <a:t>remove()</a:t>
                      </a:r>
                    </a:p>
                    <a:p>
                      <a:endParaRPr lang="en-US" sz="1400" kern="1200" dirty="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You can use the remove() method to delete files by supplying the name of the file to be deleted as the argument.</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err="1" smtClean="0">
                          <a:solidFill>
                            <a:schemeClr val="dk1"/>
                          </a:solidFill>
                          <a:latin typeface="+mn-lt"/>
                          <a:ea typeface="+mn-ea"/>
                          <a:cs typeface="+mn-cs"/>
                        </a:rPr>
                        <a:t>getcwd</a:t>
                      </a:r>
                      <a:r>
                        <a:rPr lang="en-US" sz="1400" kern="1200" dirty="0" smtClean="0">
                          <a:solidFill>
                            <a:schemeClr val="dk1"/>
                          </a:solidFill>
                          <a:latin typeface="+mn-lt"/>
                          <a:ea typeface="+mn-ea"/>
                          <a:cs typeface="+mn-cs"/>
                        </a:rPr>
                        <a:t>()</a:t>
                      </a:r>
                    </a:p>
                    <a:p>
                      <a:endParaRPr lang="en-US" sz="1400" kern="1200" dirty="0">
                        <a:solidFill>
                          <a:schemeClr val="dk1"/>
                        </a:solidFill>
                        <a:latin typeface="+mn-lt"/>
                        <a:ea typeface="+mn-ea"/>
                        <a:cs typeface="+mn-cs"/>
                      </a:endParaRPr>
                    </a:p>
                  </a:txBody>
                  <a:tcPr/>
                </a:tc>
                <a:tc>
                  <a:txBody>
                    <a:bodyPr/>
                    <a:lstStyle/>
                    <a:p>
                      <a:r>
                        <a:rPr lang="en-US" sz="1400" kern="1200" dirty="0" smtClean="0">
                          <a:solidFill>
                            <a:schemeClr val="dk1"/>
                          </a:solidFill>
                          <a:latin typeface="+mn-lt"/>
                          <a:ea typeface="+mn-ea"/>
                          <a:cs typeface="+mn-cs"/>
                        </a:rPr>
                        <a:t>The </a:t>
                      </a:r>
                      <a:r>
                        <a:rPr lang="en-US" sz="1400" kern="1200" dirty="0" err="1" smtClean="0">
                          <a:solidFill>
                            <a:schemeClr val="dk1"/>
                          </a:solidFill>
                          <a:latin typeface="+mn-lt"/>
                          <a:ea typeface="+mn-ea"/>
                          <a:cs typeface="+mn-cs"/>
                        </a:rPr>
                        <a:t>getcwd</a:t>
                      </a:r>
                      <a:r>
                        <a:rPr lang="en-US" sz="1400" kern="1200" dirty="0" smtClean="0">
                          <a:solidFill>
                            <a:schemeClr val="dk1"/>
                          </a:solidFill>
                          <a:latin typeface="+mn-lt"/>
                          <a:ea typeface="+mn-ea"/>
                          <a:cs typeface="+mn-cs"/>
                        </a:rPr>
                        <a:t>() method displays the current working directory.</a:t>
                      </a:r>
                      <a:endParaRPr lang="en-US" sz="1400" kern="1200" dirty="0">
                        <a:solidFill>
                          <a:schemeClr val="dk1"/>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3784520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Handling</a:t>
            </a:r>
            <a:endParaRPr lang="en-US" dirty="0"/>
          </a:p>
        </p:txBody>
      </p:sp>
      <p:sp>
        <p:nvSpPr>
          <p:cNvPr id="3" name="Content Placeholder 2"/>
          <p:cNvSpPr>
            <a:spLocks noGrp="1"/>
          </p:cNvSpPr>
          <p:nvPr>
            <p:ph idx="1"/>
          </p:nvPr>
        </p:nvSpPr>
        <p:spPr/>
        <p:txBody>
          <a:bodyPr>
            <a:normAutofit/>
          </a:bodyPr>
          <a:lstStyle/>
          <a:p>
            <a:pPr lvl="2"/>
            <a:r>
              <a:rPr lang="en-US" b="1" dirty="0" smtClean="0"/>
              <a:t>List</a:t>
            </a:r>
          </a:p>
          <a:p>
            <a:pPr lvl="3"/>
            <a:r>
              <a:rPr lang="en-US" dirty="0"/>
              <a:t>Array of elements of </a:t>
            </a:r>
            <a:r>
              <a:rPr lang="en-US" dirty="0" smtClean="0"/>
              <a:t>similar/different </a:t>
            </a:r>
            <a:r>
              <a:rPr lang="en-US" dirty="0"/>
              <a:t>data types and mutable</a:t>
            </a:r>
          </a:p>
          <a:p>
            <a:pPr lvl="2"/>
            <a:r>
              <a:rPr lang="en-US" b="1" dirty="0" smtClean="0"/>
              <a:t>Tuple</a:t>
            </a:r>
          </a:p>
          <a:p>
            <a:pPr lvl="3"/>
            <a:r>
              <a:rPr lang="en-US" dirty="0"/>
              <a:t>Tuple is another form of collection where different type of data can be stored.</a:t>
            </a:r>
          </a:p>
          <a:p>
            <a:pPr lvl="3"/>
            <a:r>
              <a:rPr lang="en-US" dirty="0"/>
              <a:t>It is similar to list where data is separated by commas. Only the difference is that list uses square bracket and tuple uses parenthesis.</a:t>
            </a:r>
          </a:p>
          <a:p>
            <a:pPr lvl="3"/>
            <a:r>
              <a:rPr lang="en-US" dirty="0"/>
              <a:t>Tuples are enclosed in parenthesis and cannot be changed</a:t>
            </a:r>
            <a:r>
              <a:rPr lang="en-US" dirty="0" smtClean="0"/>
              <a:t>.</a:t>
            </a:r>
            <a:endParaRPr lang="en-US" b="1" dirty="0"/>
          </a:p>
          <a:p>
            <a:pPr lvl="2"/>
            <a:r>
              <a:rPr lang="en-US" b="1" dirty="0" smtClean="0"/>
              <a:t>Set</a:t>
            </a:r>
          </a:p>
          <a:p>
            <a:pPr lvl="3"/>
            <a:r>
              <a:rPr lang="en-US" dirty="0"/>
              <a:t>Unordered collection of unique value</a:t>
            </a:r>
          </a:p>
          <a:p>
            <a:pPr lvl="2"/>
            <a:r>
              <a:rPr lang="en-US" b="1" dirty="0" smtClean="0"/>
              <a:t>Dictionary</a:t>
            </a:r>
          </a:p>
          <a:p>
            <a:pPr lvl="3"/>
            <a:r>
              <a:rPr lang="en-US" dirty="0"/>
              <a:t>Dictionary is a collection which works on a key-value pair.</a:t>
            </a:r>
          </a:p>
          <a:p>
            <a:pPr lvl="3"/>
            <a:r>
              <a:rPr lang="en-US" dirty="0"/>
              <a:t>It works like an associated array where no two keys can be same.</a:t>
            </a:r>
          </a:p>
          <a:p>
            <a:pPr lvl="3"/>
            <a:r>
              <a:rPr lang="en-US" dirty="0"/>
              <a:t>Dictionaries are enclosed by curly braces ({}) and values can be retrieved by square bracket([]).</a:t>
            </a:r>
          </a:p>
          <a:p>
            <a:pPr lvl="2"/>
            <a:endParaRPr lang="en-US" b="1" dirty="0" smtClean="0"/>
          </a:p>
        </p:txBody>
      </p:sp>
    </p:spTree>
    <p:extLst>
      <p:ext uri="{BB962C8B-B14F-4D97-AF65-F5344CB8AC3E}">
        <p14:creationId xmlns:p14="http://schemas.microsoft.com/office/powerpoint/2010/main" val="13521562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75" y="214741"/>
            <a:ext cx="11566985" cy="756000"/>
          </a:xfrm>
        </p:spPr>
        <p:txBody>
          <a:bodyPr/>
          <a:lstStyle/>
          <a:p>
            <a:pPr>
              <a:spcBef>
                <a:spcPts val="0"/>
              </a:spcBef>
              <a:defRPr/>
            </a:pPr>
            <a:r>
              <a:rPr lang="en-US" dirty="0" smtClean="0"/>
              <a:t>Python Database Access</a:t>
            </a:r>
            <a:endParaRPr lang="en-US" b="0" dirty="0"/>
          </a:p>
        </p:txBody>
      </p:sp>
      <p:sp>
        <p:nvSpPr>
          <p:cNvPr id="3" name="Content Placeholder 2"/>
          <p:cNvSpPr>
            <a:spLocks noGrp="1"/>
          </p:cNvSpPr>
          <p:nvPr>
            <p:ph idx="1"/>
          </p:nvPr>
        </p:nvSpPr>
        <p:spPr/>
        <p:txBody>
          <a:bodyPr>
            <a:normAutofit/>
          </a:bodyPr>
          <a:lstStyle/>
          <a:p>
            <a:pPr lvl="2"/>
            <a:r>
              <a:rPr lang="en-US" b="1" dirty="0" smtClean="0"/>
              <a:t>List</a:t>
            </a:r>
          </a:p>
          <a:p>
            <a:pPr lvl="3"/>
            <a:r>
              <a:rPr lang="en-US" dirty="0"/>
              <a:t>Array of elements of </a:t>
            </a:r>
            <a:r>
              <a:rPr lang="en-US" dirty="0" smtClean="0"/>
              <a:t>similar/different </a:t>
            </a:r>
            <a:r>
              <a:rPr lang="en-US" dirty="0"/>
              <a:t>data types and mutable</a:t>
            </a:r>
          </a:p>
          <a:p>
            <a:pPr lvl="2"/>
            <a:r>
              <a:rPr lang="en-US" b="1" dirty="0" smtClean="0"/>
              <a:t>Tuple</a:t>
            </a:r>
          </a:p>
          <a:p>
            <a:pPr lvl="3"/>
            <a:r>
              <a:rPr lang="en-US" dirty="0"/>
              <a:t>Tuple is another form of collection where different type of data can be stored.</a:t>
            </a:r>
          </a:p>
          <a:p>
            <a:pPr lvl="3"/>
            <a:r>
              <a:rPr lang="en-US" dirty="0"/>
              <a:t>It is similar to list where data is separated by commas. Only the difference is that list uses square bracket and tuple uses parenthesis.</a:t>
            </a:r>
          </a:p>
          <a:p>
            <a:pPr lvl="3"/>
            <a:r>
              <a:rPr lang="en-US" dirty="0"/>
              <a:t>Tuples are enclosed in parenthesis and cannot be changed</a:t>
            </a:r>
            <a:r>
              <a:rPr lang="en-US" dirty="0" smtClean="0"/>
              <a:t>.</a:t>
            </a:r>
            <a:endParaRPr lang="en-US" b="1" dirty="0"/>
          </a:p>
          <a:p>
            <a:pPr lvl="2"/>
            <a:r>
              <a:rPr lang="en-US" b="1" dirty="0" smtClean="0"/>
              <a:t>Set</a:t>
            </a:r>
          </a:p>
          <a:p>
            <a:pPr lvl="3"/>
            <a:r>
              <a:rPr lang="en-US" dirty="0"/>
              <a:t>Unordered collection of unique value</a:t>
            </a:r>
          </a:p>
          <a:p>
            <a:pPr lvl="2"/>
            <a:r>
              <a:rPr lang="en-US" b="1" dirty="0" smtClean="0"/>
              <a:t>Dictionary</a:t>
            </a:r>
          </a:p>
          <a:p>
            <a:pPr lvl="3"/>
            <a:r>
              <a:rPr lang="en-US" dirty="0"/>
              <a:t>Dictionary is a collection which works on a key-value pair.</a:t>
            </a:r>
          </a:p>
          <a:p>
            <a:pPr lvl="3"/>
            <a:r>
              <a:rPr lang="en-US" dirty="0"/>
              <a:t>It works like an associated array where no two keys can be same.</a:t>
            </a:r>
          </a:p>
          <a:p>
            <a:pPr lvl="3"/>
            <a:r>
              <a:rPr lang="en-US" dirty="0"/>
              <a:t>Dictionaries are enclosed by curly braces ({}) and values can be retrieved by square bracket([]).</a:t>
            </a:r>
          </a:p>
          <a:p>
            <a:pPr lvl="2"/>
            <a:endParaRPr lang="en-US" b="1" dirty="0" smtClean="0"/>
          </a:p>
        </p:txBody>
      </p:sp>
    </p:spTree>
    <p:extLst>
      <p:ext uri="{BB962C8B-B14F-4D97-AF65-F5344CB8AC3E}">
        <p14:creationId xmlns:p14="http://schemas.microsoft.com/office/powerpoint/2010/main" val="33497364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18836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graphicFrame>
        <p:nvGraphicFramePr>
          <p:cNvPr id="5" name="Table 4"/>
          <p:cNvGraphicFramePr>
            <a:graphicFrameLocks noGrp="1"/>
          </p:cNvGraphicFramePr>
          <p:nvPr>
            <p:extLst>
              <p:ext uri="{D42A27DB-BD31-4B8C-83A1-F6EECF244321}">
                <p14:modId xmlns:p14="http://schemas.microsoft.com/office/powerpoint/2010/main" val="157463884"/>
              </p:ext>
            </p:extLst>
          </p:nvPr>
        </p:nvGraphicFramePr>
        <p:xfrm>
          <a:off x="1754604" y="1407694"/>
          <a:ext cx="8183479" cy="4618922"/>
        </p:xfrm>
        <a:graphic>
          <a:graphicData uri="http://schemas.openxmlformats.org/drawingml/2006/table">
            <a:tbl>
              <a:tblPr firstRow="1" bandRow="1">
                <a:tableStyleId>{5C22544A-7EE6-4342-B048-85BDC9FD1C3A}</a:tableStyleId>
              </a:tblPr>
              <a:tblGrid>
                <a:gridCol w="882532">
                  <a:extLst>
                    <a:ext uri="{9D8B030D-6E8A-4147-A177-3AD203B41FA5}">
                      <a16:colId xmlns:a16="http://schemas.microsoft.com/office/drawing/2014/main" val="20000"/>
                    </a:ext>
                  </a:extLst>
                </a:gridCol>
                <a:gridCol w="7300947">
                  <a:extLst>
                    <a:ext uri="{9D8B030D-6E8A-4147-A177-3AD203B41FA5}">
                      <a16:colId xmlns:a16="http://schemas.microsoft.com/office/drawing/2014/main" val="20001"/>
                    </a:ext>
                  </a:extLst>
                </a:gridCol>
              </a:tblGrid>
              <a:tr h="570878">
                <a:tc>
                  <a:txBody>
                    <a:bodyPr/>
                    <a:lstStyle/>
                    <a:p>
                      <a:pPr algn="ctr"/>
                      <a:r>
                        <a:rPr lang="en-US" sz="2400" dirty="0" smtClean="0"/>
                        <a:t>1</a:t>
                      </a:r>
                      <a:endParaRPr lang="en-US" sz="2400" b="1" dirty="0">
                        <a:solidFill>
                          <a:schemeClr val="bg1"/>
                        </a:solidFill>
                      </a:endParaRPr>
                    </a:p>
                  </a:txBody>
                  <a:tcPr anchor="ctr"/>
                </a:tc>
                <a:tc>
                  <a:txBody>
                    <a:bodyPr/>
                    <a:lstStyle/>
                    <a:p>
                      <a:r>
                        <a:rPr lang="en-US" dirty="0" smtClean="0"/>
                        <a:t>Overview of Python and its Features, Installation</a:t>
                      </a:r>
                      <a:endParaRPr lang="en-US" b="0" dirty="0">
                        <a:solidFill>
                          <a:schemeClr val="tx1"/>
                        </a:solidFill>
                      </a:endParaRPr>
                    </a:p>
                  </a:txBody>
                  <a:tcPr anchor="ctr"/>
                </a:tc>
                <a:extLst>
                  <a:ext uri="{0D108BD9-81ED-4DB2-BD59-A6C34878D82A}">
                    <a16:rowId xmlns:a16="http://schemas.microsoft.com/office/drawing/2014/main" val="10000"/>
                  </a:ext>
                </a:extLst>
              </a:tr>
              <a:tr h="622776">
                <a:tc>
                  <a:txBody>
                    <a:bodyPr/>
                    <a:lstStyle/>
                    <a:p>
                      <a:pPr algn="ctr"/>
                      <a:r>
                        <a:rPr lang="en-US" sz="2400" dirty="0" smtClean="0"/>
                        <a:t>2</a:t>
                      </a:r>
                      <a:endParaRPr 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Basic</a:t>
                      </a:r>
                      <a:r>
                        <a:rPr lang="en-US" baseline="0" dirty="0" smtClean="0"/>
                        <a:t> Syntax and Data Types, Programming constructs</a:t>
                      </a:r>
                      <a:endParaRPr lang="en-US" b="0" dirty="0" smtClean="0">
                        <a:solidFill>
                          <a:schemeClr val="tx1"/>
                        </a:solidFill>
                      </a:endParaRPr>
                    </a:p>
                  </a:txBody>
                  <a:tcPr anchor="ctr"/>
                </a:tc>
                <a:extLst>
                  <a:ext uri="{0D108BD9-81ED-4DB2-BD59-A6C34878D82A}">
                    <a16:rowId xmlns:a16="http://schemas.microsoft.com/office/drawing/2014/main" val="10001"/>
                  </a:ext>
                </a:extLst>
              </a:tr>
              <a:tr h="570878">
                <a:tc>
                  <a:txBody>
                    <a:bodyPr/>
                    <a:lstStyle/>
                    <a:p>
                      <a:pPr algn="ctr"/>
                      <a:r>
                        <a:rPr lang="en-US" sz="2400" dirty="0" smtClean="0"/>
                        <a:t>3</a:t>
                      </a:r>
                      <a:endParaRPr 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 Dictionary,Tuples,List,Arrays</a:t>
                      </a:r>
                      <a:endParaRPr lang="en-US" b="0" dirty="0" smtClean="0">
                        <a:solidFill>
                          <a:schemeClr val="tx1"/>
                        </a:solidFill>
                      </a:endParaRPr>
                    </a:p>
                  </a:txBody>
                  <a:tcPr anchor="ctr"/>
                </a:tc>
                <a:extLst>
                  <a:ext uri="{0D108BD9-81ED-4DB2-BD59-A6C34878D82A}">
                    <a16:rowId xmlns:a16="http://schemas.microsoft.com/office/drawing/2014/main" val="10002"/>
                  </a:ext>
                </a:extLst>
              </a:tr>
              <a:tr h="570878">
                <a:tc>
                  <a:txBody>
                    <a:bodyPr/>
                    <a:lstStyle/>
                    <a:p>
                      <a:pPr algn="ctr"/>
                      <a:r>
                        <a:rPr lang="en-US" sz="2400" dirty="0" smtClean="0"/>
                        <a:t>4</a:t>
                      </a:r>
                      <a:endParaRPr 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 Functions and Modules</a:t>
                      </a:r>
                      <a:endParaRPr lang="en-US" b="0" dirty="0" smtClean="0">
                        <a:solidFill>
                          <a:schemeClr val="tx1"/>
                        </a:solidFill>
                      </a:endParaRPr>
                    </a:p>
                  </a:txBody>
                  <a:tcPr anchor="ctr"/>
                </a:tc>
                <a:extLst>
                  <a:ext uri="{0D108BD9-81ED-4DB2-BD59-A6C34878D82A}">
                    <a16:rowId xmlns:a16="http://schemas.microsoft.com/office/drawing/2014/main" val="10003"/>
                  </a:ext>
                </a:extLst>
              </a:tr>
              <a:tr h="570878">
                <a:tc>
                  <a:txBody>
                    <a:bodyPr/>
                    <a:lstStyle/>
                    <a:p>
                      <a:pPr algn="ctr"/>
                      <a:r>
                        <a:rPr lang="en-US" sz="2400" dirty="0" smtClean="0"/>
                        <a:t>5</a:t>
                      </a:r>
                      <a:endParaRPr 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 File I/O</a:t>
                      </a:r>
                      <a:endParaRPr lang="en-US" b="0" dirty="0" smtClean="0">
                        <a:solidFill>
                          <a:schemeClr val="tx1"/>
                        </a:solidFill>
                      </a:endParaRPr>
                    </a:p>
                  </a:txBody>
                  <a:tcPr anchor="ctr"/>
                </a:tc>
                <a:extLst>
                  <a:ext uri="{0D108BD9-81ED-4DB2-BD59-A6C34878D82A}">
                    <a16:rowId xmlns:a16="http://schemas.microsoft.com/office/drawing/2014/main" val="10004"/>
                  </a:ext>
                </a:extLst>
              </a:tr>
              <a:tr h="570878">
                <a:tc>
                  <a:txBody>
                    <a:bodyPr/>
                    <a:lstStyle/>
                    <a:p>
                      <a:pPr algn="ctr"/>
                      <a:r>
                        <a:rPr lang="en-US" sz="2400" dirty="0" smtClean="0"/>
                        <a:t>6</a:t>
                      </a:r>
                      <a:endParaRPr 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 Exceptions</a:t>
                      </a:r>
                      <a:endParaRPr lang="en-US" b="0" dirty="0" smtClean="0">
                        <a:solidFill>
                          <a:schemeClr val="tx1"/>
                        </a:solidFill>
                      </a:endParaRPr>
                    </a:p>
                  </a:txBody>
                  <a:tcPr anchor="ctr"/>
                </a:tc>
                <a:extLst>
                  <a:ext uri="{0D108BD9-81ED-4DB2-BD59-A6C34878D82A}">
                    <a16:rowId xmlns:a16="http://schemas.microsoft.com/office/drawing/2014/main" val="10005"/>
                  </a:ext>
                </a:extLst>
              </a:tr>
              <a:tr h="570878">
                <a:tc>
                  <a:txBody>
                    <a:bodyPr/>
                    <a:lstStyle/>
                    <a:p>
                      <a:pPr algn="ctr"/>
                      <a:r>
                        <a:rPr lang="en-US" sz="2400" dirty="0" smtClean="0"/>
                        <a:t>7</a:t>
                      </a:r>
                      <a:endParaRPr 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 Classes</a:t>
                      </a:r>
                      <a:r>
                        <a:rPr lang="en-US" baseline="0" dirty="0" smtClean="0"/>
                        <a:t> and Objects</a:t>
                      </a:r>
                      <a:endParaRPr lang="en-US" b="0" dirty="0" smtClean="0">
                        <a:solidFill>
                          <a:schemeClr val="tx1"/>
                        </a:solidFill>
                      </a:endParaRPr>
                    </a:p>
                  </a:txBody>
                  <a:tcPr anchor="ctr"/>
                </a:tc>
                <a:extLst>
                  <a:ext uri="{0D108BD9-81ED-4DB2-BD59-A6C34878D82A}">
                    <a16:rowId xmlns:a16="http://schemas.microsoft.com/office/drawing/2014/main" val="10006"/>
                  </a:ext>
                </a:extLst>
              </a:tr>
              <a:tr h="570878">
                <a:tc>
                  <a:txBody>
                    <a:bodyPr/>
                    <a:lstStyle/>
                    <a:p>
                      <a:pPr algn="ctr"/>
                      <a:r>
                        <a:rPr lang="en-US" sz="2400" dirty="0" smtClean="0"/>
                        <a:t>8</a:t>
                      </a:r>
                      <a:endParaRPr lang="en-US" sz="2400" b="1" dirty="0">
                        <a:solidFill>
                          <a:schemeClr val="bg1"/>
                        </a:solidFill>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Python Database Access</a:t>
                      </a:r>
                      <a:endParaRPr lang="en-US" b="0" dirty="0" smtClean="0">
                        <a:solidFill>
                          <a:schemeClr val="tx1"/>
                        </a:solidFill>
                      </a:endParaRPr>
                    </a:p>
                  </a:txBody>
                  <a:tcPr anchor="ct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706799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3771927" y="2122487"/>
            <a:ext cx="7695836" cy="2374900"/>
          </a:xfrm>
        </p:spPr>
        <p:txBody>
          <a:bodyPr/>
          <a:lstStyle/>
          <a:p>
            <a:r>
              <a:rPr lang="en-US" sz="3200" dirty="0" smtClean="0"/>
              <a:t>Python</a:t>
            </a:r>
          </a:p>
          <a:p>
            <a:r>
              <a:rPr lang="en-US" sz="2000" dirty="0"/>
              <a:t>Overview of </a:t>
            </a:r>
            <a:r>
              <a:rPr lang="en-US" sz="2000" dirty="0" smtClean="0"/>
              <a:t>Python and Features</a:t>
            </a:r>
            <a:endParaRPr lang="en-US" sz="2000" dirty="0"/>
          </a:p>
          <a:p>
            <a:endParaRPr lang="en-US" dirty="0"/>
          </a:p>
        </p:txBody>
      </p:sp>
      <p:sp>
        <p:nvSpPr>
          <p:cNvPr id="7" name="Title 6"/>
          <p:cNvSpPr>
            <a:spLocks noGrp="1"/>
          </p:cNvSpPr>
          <p:nvPr>
            <p:ph type="ctrTitle" idx="4294967295"/>
          </p:nvPr>
        </p:nvSpPr>
        <p:spPr>
          <a:xfrm>
            <a:off x="7734300" y="1714500"/>
            <a:ext cx="4457700" cy="3190875"/>
          </a:xfrm>
        </p:spPr>
        <p:txBody>
          <a:bodyPr>
            <a:normAutofit/>
          </a:bodyPr>
          <a:lstStyle/>
          <a:p>
            <a:pPr algn="r">
              <a:lnSpc>
                <a:spcPct val="90000"/>
              </a:lnSpc>
            </a:pPr>
            <a:r>
              <a:rPr lang="en-US" sz="3200" dirty="0"/>
              <a:t>		</a:t>
            </a:r>
            <a:endParaRPr lang="en-US" sz="2000" dirty="0"/>
          </a:p>
        </p:txBody>
      </p:sp>
    </p:spTree>
    <p:extLst>
      <p:ext uri="{BB962C8B-B14F-4D97-AF65-F5344CB8AC3E}">
        <p14:creationId xmlns:p14="http://schemas.microsoft.com/office/powerpoint/2010/main" val="29401029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Overview</a:t>
            </a:r>
          </a:p>
          <a:p>
            <a:r>
              <a:rPr lang="en-US" b="1" dirty="0" smtClean="0"/>
              <a:t>What is Python?</a:t>
            </a:r>
          </a:p>
          <a:p>
            <a:pPr lvl="1"/>
            <a:r>
              <a:rPr lang="en-US" dirty="0"/>
              <a:t>Python is interpreted, interactive, </a:t>
            </a:r>
            <a:r>
              <a:rPr lang="en-US" dirty="0" smtClean="0"/>
              <a:t>and high level </a:t>
            </a:r>
            <a:r>
              <a:rPr lang="en-US" dirty="0"/>
              <a:t>object-oriented </a:t>
            </a:r>
            <a:r>
              <a:rPr lang="en-US" dirty="0" smtClean="0"/>
              <a:t>high programming </a:t>
            </a:r>
            <a:r>
              <a:rPr lang="en-US" dirty="0"/>
              <a:t>language created by Guido Rossum in </a:t>
            </a:r>
            <a:r>
              <a:rPr lang="en-US" dirty="0" smtClean="0"/>
              <a:t>1989</a:t>
            </a:r>
          </a:p>
          <a:p>
            <a:pPr lvl="1"/>
            <a:endParaRPr lang="en-US" dirty="0" smtClean="0"/>
          </a:p>
          <a:p>
            <a:pPr lvl="1"/>
            <a:r>
              <a:rPr lang="en-US" dirty="0" smtClean="0"/>
              <a:t>Python's </a:t>
            </a:r>
            <a:r>
              <a:rPr lang="en-US" dirty="0"/>
              <a:t>syntax and </a:t>
            </a:r>
            <a:r>
              <a:rPr lang="en-US" i="1" dirty="0"/>
              <a:t>dynamic typing</a:t>
            </a:r>
            <a:r>
              <a:rPr lang="en-US" dirty="0"/>
              <a:t> with its interpreted </a:t>
            </a:r>
            <a:r>
              <a:rPr lang="en-US" dirty="0" smtClean="0"/>
              <a:t>nature, which makes </a:t>
            </a:r>
            <a:r>
              <a:rPr lang="en-US" dirty="0"/>
              <a:t>it an ideal language for scripting and rapid application development</a:t>
            </a:r>
            <a:r>
              <a:rPr lang="en-US" dirty="0" smtClean="0"/>
              <a:t>.</a:t>
            </a:r>
          </a:p>
          <a:p>
            <a:pPr lvl="1"/>
            <a:endParaRPr lang="en-US" dirty="0" smtClean="0"/>
          </a:p>
          <a:p>
            <a:pPr lvl="1"/>
            <a:r>
              <a:rPr lang="en-US" dirty="0"/>
              <a:t>Python supports </a:t>
            </a:r>
            <a:r>
              <a:rPr lang="en-US" i="1" dirty="0"/>
              <a:t>multiple programming pattern</a:t>
            </a:r>
            <a:r>
              <a:rPr lang="en-US" dirty="0"/>
              <a:t>, including object oriented, imperative and functional or </a:t>
            </a:r>
            <a:r>
              <a:rPr lang="en-US" dirty="0" smtClean="0"/>
              <a:t>procedural.</a:t>
            </a:r>
          </a:p>
          <a:p>
            <a:pPr lvl="1"/>
            <a:endParaRPr lang="en-US" dirty="0" smtClean="0"/>
          </a:p>
          <a:p>
            <a:pPr lvl="1"/>
            <a:r>
              <a:rPr lang="en-US" dirty="0" smtClean="0"/>
              <a:t>Python </a:t>
            </a:r>
            <a:r>
              <a:rPr lang="en-US" dirty="0"/>
              <a:t>is not intended to work on special area such as web programming. That is why it is known as </a:t>
            </a:r>
            <a:r>
              <a:rPr lang="en-US" i="1" dirty="0"/>
              <a:t>multipurpose</a:t>
            </a:r>
            <a:r>
              <a:rPr lang="en-US" dirty="0"/>
              <a:t> because it can be used with web, enterprise, 3D CAD etc</a:t>
            </a:r>
            <a:r>
              <a:rPr lang="en-US" dirty="0" smtClean="0"/>
              <a:t>.</a:t>
            </a:r>
          </a:p>
          <a:p>
            <a:pPr marL="278640" lvl="1" indent="0">
              <a:buNone/>
            </a:pPr>
            <a:endParaRPr lang="en-US" dirty="0" smtClean="0"/>
          </a:p>
          <a:p>
            <a:pPr lvl="1"/>
            <a:r>
              <a:rPr lang="en-US" dirty="0"/>
              <a:t>Python makes the development and debugging fast.</a:t>
            </a:r>
          </a:p>
          <a:p>
            <a:pPr lvl="1"/>
            <a:endParaRPr lang="en-US" dirty="0"/>
          </a:p>
          <a:p>
            <a:pPr lvl="2"/>
            <a:endParaRPr lang="en-US" b="1" dirty="0"/>
          </a:p>
          <a:p>
            <a:pPr lvl="2"/>
            <a:endParaRPr lang="en-US" b="1" dirty="0"/>
          </a:p>
          <a:p>
            <a:pPr lvl="2"/>
            <a:endParaRPr lang="en-US" dirty="0"/>
          </a:p>
          <a:p>
            <a:pPr lvl="1"/>
            <a:endParaRPr lang="en-US" dirty="0" smtClean="0"/>
          </a:p>
        </p:txBody>
      </p:sp>
    </p:spTree>
    <p:extLst>
      <p:ext uri="{BB962C8B-B14F-4D97-AF65-F5344CB8AC3E}">
        <p14:creationId xmlns:p14="http://schemas.microsoft.com/office/powerpoint/2010/main" val="2091014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Python Features</a:t>
            </a:r>
            <a:endParaRPr lang="en-US" dirty="0"/>
          </a:p>
        </p:txBody>
      </p:sp>
      <p:sp>
        <p:nvSpPr>
          <p:cNvPr id="3" name="Content Placeholder 2"/>
          <p:cNvSpPr>
            <a:spLocks noGrp="1"/>
          </p:cNvSpPr>
          <p:nvPr>
            <p:ph idx="1"/>
          </p:nvPr>
        </p:nvSpPr>
        <p:spPr>
          <a:xfrm>
            <a:off x="385667" y="1347537"/>
            <a:ext cx="11566984" cy="4620364"/>
          </a:xfrm>
        </p:spPr>
        <p:txBody>
          <a:bodyPr>
            <a:normAutofit fontScale="77500" lnSpcReduction="20000"/>
          </a:bodyPr>
          <a:lstStyle/>
          <a:p>
            <a:pPr marL="0" indent="0">
              <a:buNone/>
            </a:pPr>
            <a:r>
              <a:rPr lang="en-US" b="1" dirty="0" smtClean="0"/>
              <a:t>Overview</a:t>
            </a:r>
          </a:p>
          <a:p>
            <a:r>
              <a:rPr lang="en-US" b="1" dirty="0" smtClean="0"/>
              <a:t>Features</a:t>
            </a:r>
          </a:p>
          <a:p>
            <a:pPr lvl="1"/>
            <a:r>
              <a:rPr lang="en-US" dirty="0"/>
              <a:t>Easy to Learn and </a:t>
            </a:r>
            <a:r>
              <a:rPr lang="en-US" dirty="0" smtClean="0"/>
              <a:t>Use</a:t>
            </a:r>
            <a:endParaRPr lang="en-US" b="1" dirty="0" smtClean="0"/>
          </a:p>
          <a:p>
            <a:pPr lvl="1"/>
            <a:r>
              <a:rPr lang="en-US" dirty="0"/>
              <a:t>more expressive means that it is more understandable and readable</a:t>
            </a:r>
            <a:r>
              <a:rPr lang="en-US" dirty="0" smtClean="0"/>
              <a:t>.</a:t>
            </a:r>
            <a:endParaRPr lang="en-US" b="1" dirty="0"/>
          </a:p>
          <a:p>
            <a:pPr lvl="1"/>
            <a:r>
              <a:rPr lang="en-US" dirty="0"/>
              <a:t>Python is an interpreted </a:t>
            </a:r>
            <a:r>
              <a:rPr lang="en-US" dirty="0" smtClean="0"/>
              <a:t>language. Interpreter </a:t>
            </a:r>
            <a:r>
              <a:rPr lang="en-US" dirty="0"/>
              <a:t>executes the code line by line at a time. This makes debugging </a:t>
            </a:r>
            <a:r>
              <a:rPr lang="en-US" dirty="0" smtClean="0"/>
              <a:t>easy and allows interactive testing and debugging of code snippets.</a:t>
            </a:r>
          </a:p>
          <a:p>
            <a:pPr lvl="1"/>
            <a:r>
              <a:rPr lang="en-US" dirty="0"/>
              <a:t>Cross-platform Language</a:t>
            </a:r>
          </a:p>
          <a:p>
            <a:pPr marL="278640" lvl="1" indent="0">
              <a:buNone/>
            </a:pPr>
            <a:r>
              <a:rPr lang="en-US" dirty="0"/>
              <a:t>	</a:t>
            </a:r>
            <a:r>
              <a:rPr lang="en-US" dirty="0" smtClean="0"/>
              <a:t>Python </a:t>
            </a:r>
            <a:r>
              <a:rPr lang="en-US" dirty="0"/>
              <a:t>can run equally on different platforms such as Windows, Linux, Unix and Macintosh etc. So, we can say that </a:t>
            </a:r>
            <a:r>
              <a:rPr lang="en-US" dirty="0" smtClean="0"/>
              <a:t>	Python </a:t>
            </a:r>
            <a:r>
              <a:rPr lang="en-US" dirty="0"/>
              <a:t>is a portable language</a:t>
            </a:r>
            <a:r>
              <a:rPr lang="en-US" dirty="0" smtClean="0"/>
              <a:t>.</a:t>
            </a:r>
          </a:p>
          <a:p>
            <a:pPr marL="278640" lvl="1" indent="0">
              <a:buNone/>
            </a:pPr>
            <a:r>
              <a:rPr lang="en-US" dirty="0"/>
              <a:t>	</a:t>
            </a:r>
            <a:r>
              <a:rPr lang="en-US" dirty="0" smtClean="0"/>
              <a:t>Free </a:t>
            </a:r>
            <a:r>
              <a:rPr lang="en-US" dirty="0"/>
              <a:t>and Open Source</a:t>
            </a:r>
          </a:p>
          <a:p>
            <a:pPr marL="278640" lvl="1" indent="0">
              <a:buNone/>
            </a:pPr>
            <a:r>
              <a:rPr lang="en-US" dirty="0"/>
              <a:t>Object-Oriented Language</a:t>
            </a:r>
          </a:p>
          <a:p>
            <a:pPr marL="278640" lvl="1" indent="0">
              <a:buNone/>
            </a:pPr>
            <a:r>
              <a:rPr lang="en-US" dirty="0"/>
              <a:t>Extensible</a:t>
            </a:r>
          </a:p>
          <a:p>
            <a:pPr marL="278640" lvl="1" indent="0">
              <a:buNone/>
            </a:pPr>
            <a:r>
              <a:rPr lang="en-US" dirty="0"/>
              <a:t>Large Standard Library</a:t>
            </a:r>
          </a:p>
          <a:p>
            <a:pPr marL="278640" lvl="1" indent="0">
              <a:buNone/>
            </a:pPr>
            <a:r>
              <a:rPr lang="en-US" dirty="0"/>
              <a:t>GUI Programming </a:t>
            </a:r>
            <a:r>
              <a:rPr lang="en-US" dirty="0" smtClean="0"/>
              <a:t>Support</a:t>
            </a:r>
          </a:p>
          <a:p>
            <a:pPr marL="278640" lvl="1" indent="0">
              <a:buNone/>
            </a:pPr>
            <a:r>
              <a:rPr lang="en-US" dirty="0" smtClean="0"/>
              <a:t>	Python </a:t>
            </a:r>
            <a:r>
              <a:rPr lang="en-US" dirty="0"/>
              <a:t>supports GUI applications that can be created and ported to many system calls, libraries and windows systems, such as Windows MFC, Macintosh, and the X Window system of Unix.</a:t>
            </a:r>
          </a:p>
          <a:p>
            <a:pPr marL="278640" lvl="1" indent="0">
              <a:buNone/>
            </a:pPr>
            <a:endParaRPr lang="en-US" dirty="0"/>
          </a:p>
          <a:p>
            <a:pPr marL="278640" lvl="1" indent="0">
              <a:buNone/>
            </a:pPr>
            <a:r>
              <a:rPr lang="en-US" dirty="0"/>
              <a:t>Integrated</a:t>
            </a:r>
          </a:p>
          <a:p>
            <a:pPr marL="278640" lvl="1" indent="0">
              <a:buNone/>
            </a:pPr>
            <a:r>
              <a:rPr lang="en-US" dirty="0"/>
              <a:t>It can be easily integrated with languages like C, C++, JAVA etc. </a:t>
            </a:r>
            <a:endParaRPr lang="en-US" dirty="0" smtClean="0"/>
          </a:p>
          <a:p>
            <a:pPr marL="278640" lvl="1" indent="0">
              <a:buNone/>
            </a:pPr>
            <a:r>
              <a:rPr lang="en-US" dirty="0" smtClean="0"/>
              <a:t>Extendable</a:t>
            </a:r>
            <a:r>
              <a:rPr lang="en-US" dirty="0"/>
              <a:t>: You can add low-level modules to the Python interpreter. These modules enable programmers to add to or customize their tools to be more efficient.</a:t>
            </a:r>
            <a:endParaRPr lang="en-US" b="1" dirty="0" smtClean="0"/>
          </a:p>
        </p:txBody>
      </p:sp>
    </p:spTree>
    <p:extLst>
      <p:ext uri="{BB962C8B-B14F-4D97-AF65-F5344CB8AC3E}">
        <p14:creationId xmlns:p14="http://schemas.microsoft.com/office/powerpoint/2010/main" val="490853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a:t>
            </a:r>
          </a:p>
        </p:txBody>
      </p:sp>
      <p:sp>
        <p:nvSpPr>
          <p:cNvPr id="3" name="Content Placeholder 2"/>
          <p:cNvSpPr>
            <a:spLocks noGrp="1"/>
          </p:cNvSpPr>
          <p:nvPr>
            <p:ph idx="1"/>
          </p:nvPr>
        </p:nvSpPr>
        <p:spPr/>
        <p:txBody>
          <a:bodyPr>
            <a:normAutofit/>
          </a:bodyPr>
          <a:lstStyle/>
          <a:p>
            <a:pPr marL="0" indent="0">
              <a:buNone/>
            </a:pPr>
            <a:r>
              <a:rPr lang="en-US" b="1" dirty="0" smtClean="0"/>
              <a:t>Overview</a:t>
            </a:r>
          </a:p>
          <a:p>
            <a:r>
              <a:rPr lang="en-US" b="1" dirty="0" smtClean="0"/>
              <a:t>Why Python?</a:t>
            </a:r>
          </a:p>
          <a:p>
            <a:pPr lvl="1"/>
            <a:r>
              <a:rPr lang="en-US" dirty="0"/>
              <a:t>Python works on different platforms (Windows, Mac, Linux, Raspberry Pi, </a:t>
            </a:r>
            <a:r>
              <a:rPr lang="en-US" dirty="0" smtClean="0"/>
              <a:t>etc.).</a:t>
            </a:r>
            <a:endParaRPr lang="en-US" dirty="0"/>
          </a:p>
          <a:p>
            <a:pPr lvl="1"/>
            <a:r>
              <a:rPr lang="en-US" dirty="0"/>
              <a:t>Python has a simple syntax similar to the English language.</a:t>
            </a:r>
          </a:p>
          <a:p>
            <a:pPr lvl="1"/>
            <a:r>
              <a:rPr lang="en-US" dirty="0"/>
              <a:t>Python has syntax that allows developers to write programs with fewer lines than some other programming languages.</a:t>
            </a:r>
          </a:p>
          <a:p>
            <a:pPr lvl="1"/>
            <a:r>
              <a:rPr lang="en-US" dirty="0" smtClean="0"/>
              <a:t>Python </a:t>
            </a:r>
            <a:r>
              <a:rPr lang="en-US" dirty="0"/>
              <a:t>runs on an interpreter system, meaning that code can be executed as soon as it is written. This means that prototyping can be very quick.</a:t>
            </a:r>
          </a:p>
          <a:p>
            <a:pPr lvl="1"/>
            <a:r>
              <a:rPr lang="en-US" dirty="0"/>
              <a:t>Python can be treated in a procedural way, an object-orientated way or a functional </a:t>
            </a:r>
            <a:r>
              <a:rPr lang="en-US" dirty="0" smtClean="0"/>
              <a:t>way</a:t>
            </a:r>
          </a:p>
          <a:p>
            <a:pPr lvl="1"/>
            <a:r>
              <a:rPr lang="en-US" dirty="0"/>
              <a:t>The most common </a:t>
            </a:r>
            <a:r>
              <a:rPr lang="en-US" b="1" dirty="0"/>
              <a:t>applications</a:t>
            </a:r>
            <a:r>
              <a:rPr lang="en-US" dirty="0"/>
              <a:t> of </a:t>
            </a:r>
            <a:r>
              <a:rPr lang="en-US" b="1" dirty="0"/>
              <a:t>Python</a:t>
            </a:r>
            <a:r>
              <a:rPr lang="en-US" dirty="0"/>
              <a:t> are: web development, scripting, machine learning, and data analysis / data visualization.</a:t>
            </a:r>
          </a:p>
        </p:txBody>
      </p:sp>
    </p:spTree>
    <p:extLst>
      <p:ext uri="{BB962C8B-B14F-4D97-AF65-F5344CB8AC3E}">
        <p14:creationId xmlns:p14="http://schemas.microsoft.com/office/powerpoint/2010/main" val="18693034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Applications</a:t>
            </a:r>
          </a:p>
        </p:txBody>
      </p:sp>
      <p:sp>
        <p:nvSpPr>
          <p:cNvPr id="3" name="Content Placeholder 2"/>
          <p:cNvSpPr>
            <a:spLocks noGrp="1"/>
          </p:cNvSpPr>
          <p:nvPr>
            <p:ph idx="1"/>
          </p:nvPr>
        </p:nvSpPr>
        <p:spPr>
          <a:xfrm>
            <a:off x="385667" y="1430017"/>
            <a:ext cx="11566984" cy="4537884"/>
          </a:xfrm>
        </p:spPr>
        <p:txBody>
          <a:bodyPr>
            <a:noAutofit/>
          </a:bodyPr>
          <a:lstStyle/>
          <a:p>
            <a:pPr marL="0" indent="0">
              <a:buNone/>
            </a:pPr>
            <a:r>
              <a:rPr lang="en-US" dirty="0" smtClean="0"/>
              <a:t>Python </a:t>
            </a:r>
            <a:r>
              <a:rPr lang="en-US" dirty="0"/>
              <a:t>is known for its general purpose nature that makes it applicable in almost each domain of software </a:t>
            </a:r>
            <a:r>
              <a:rPr lang="en-US" dirty="0" smtClean="0"/>
              <a:t>development</a:t>
            </a:r>
            <a:r>
              <a:rPr lang="en-US" dirty="0"/>
              <a:t>. </a:t>
            </a:r>
            <a:endParaRPr lang="en-US" dirty="0" smtClean="0"/>
          </a:p>
          <a:p>
            <a:pPr marL="342900" indent="-342900">
              <a:buFont typeface="+mj-lt"/>
              <a:buAutoNum type="arabicPeriod"/>
            </a:pPr>
            <a:endParaRPr lang="en-US" dirty="0" smtClean="0"/>
          </a:p>
          <a:p>
            <a:pPr marL="342900" indent="-342900">
              <a:buFont typeface="+mj-lt"/>
              <a:buAutoNum type="arabicPeriod"/>
            </a:pPr>
            <a:r>
              <a:rPr lang="en-US" dirty="0" smtClean="0"/>
              <a:t>Web Applications</a:t>
            </a:r>
          </a:p>
          <a:p>
            <a:pPr marL="0" lvl="1" indent="0">
              <a:buNone/>
            </a:pPr>
            <a:r>
              <a:rPr lang="en-US" dirty="0" smtClean="0"/>
              <a:t>	We </a:t>
            </a:r>
            <a:r>
              <a:rPr lang="en-US" dirty="0"/>
              <a:t>can use Python to develop web applications. It provides libraries to handle internet protocols such as HTML and XML, JSON, </a:t>
            </a:r>
            <a:r>
              <a:rPr lang="en-US" dirty="0" smtClean="0"/>
              <a:t>	Email </a:t>
            </a:r>
            <a:r>
              <a:rPr lang="en-US" dirty="0"/>
              <a:t>processing, request, beautiful Soup, Feedparser etc. It also provides Frameworks such as Django, Pyramid, Flask etc. to </a:t>
            </a:r>
            <a:r>
              <a:rPr lang="en-US" dirty="0" smtClean="0"/>
              <a:t>	design </a:t>
            </a:r>
            <a:r>
              <a:rPr lang="en-US" dirty="0"/>
              <a:t>and develop web based applications. Some important developments are: PythonWikiEngines, Pocoo, </a:t>
            </a:r>
            <a:r>
              <a:rPr lang="en-US" dirty="0" smtClean="0"/>
              <a:t>	PythonBlogSoftware </a:t>
            </a:r>
            <a:r>
              <a:rPr lang="en-US" dirty="0"/>
              <a:t>etc.</a:t>
            </a:r>
          </a:p>
          <a:p>
            <a:pPr marL="0" indent="0">
              <a:buNone/>
            </a:pPr>
            <a:endParaRPr lang="en-US" dirty="0" smtClean="0"/>
          </a:p>
          <a:p>
            <a:pPr marL="342900" indent="-342900">
              <a:buFont typeface="+mj-lt"/>
              <a:buAutoNum type="arabicPeriod" startAt="2"/>
            </a:pPr>
            <a:r>
              <a:rPr lang="en-US" dirty="0"/>
              <a:t> Desktop GUI </a:t>
            </a:r>
            <a:r>
              <a:rPr lang="en-US" dirty="0" smtClean="0"/>
              <a:t>Applications</a:t>
            </a:r>
          </a:p>
          <a:p>
            <a:pPr marL="0" indent="0">
              <a:buNone/>
            </a:pPr>
            <a:r>
              <a:rPr lang="en-US" dirty="0"/>
              <a:t> </a:t>
            </a:r>
            <a:r>
              <a:rPr lang="en-US" dirty="0" smtClean="0"/>
              <a:t>	The </a:t>
            </a:r>
            <a:r>
              <a:rPr lang="en-US" dirty="0"/>
              <a:t>Kivy is popular for writing multitouch applications.</a:t>
            </a:r>
          </a:p>
          <a:p>
            <a:pPr marL="342900" indent="-342900">
              <a:buFont typeface="+mj-lt"/>
              <a:buAutoNum type="arabicPeriod" startAt="3"/>
            </a:pPr>
            <a:r>
              <a:rPr lang="en-US" dirty="0"/>
              <a:t>Software </a:t>
            </a:r>
            <a:r>
              <a:rPr lang="en-US" dirty="0" smtClean="0"/>
              <a:t>Development</a:t>
            </a:r>
          </a:p>
          <a:p>
            <a:pPr marL="552960" lvl="2" indent="0">
              <a:buNone/>
            </a:pPr>
            <a:r>
              <a:rPr lang="en-US" dirty="0" smtClean="0"/>
              <a:t>	It </a:t>
            </a:r>
            <a:r>
              <a:rPr lang="en-US" dirty="0"/>
              <a:t>works as a support language and can be used for build control and management, testing etc.</a:t>
            </a:r>
          </a:p>
          <a:p>
            <a:pPr marL="342900" indent="-342900">
              <a:buFont typeface="+mj-lt"/>
              <a:buAutoNum type="arabicPeriod" startAt="3"/>
            </a:pPr>
            <a:r>
              <a:rPr lang="en-US" dirty="0"/>
              <a:t>Scientific and </a:t>
            </a:r>
            <a:r>
              <a:rPr lang="en-US" dirty="0" smtClean="0"/>
              <a:t>Numeric</a:t>
            </a:r>
          </a:p>
          <a:p>
            <a:pPr marL="0" indent="0">
              <a:buNone/>
            </a:pPr>
            <a:r>
              <a:rPr lang="en-US" dirty="0"/>
              <a:t>	Python is popular and widely used in scientific and numeric computing.</a:t>
            </a:r>
          </a:p>
          <a:p>
            <a:pPr marL="342900" indent="-342900">
              <a:buFont typeface="+mj-lt"/>
              <a:buAutoNum type="arabicPeriod" startAt="5"/>
            </a:pPr>
            <a:r>
              <a:rPr lang="en-US" dirty="0"/>
              <a:t> Business </a:t>
            </a:r>
            <a:r>
              <a:rPr lang="en-US" dirty="0" smtClean="0"/>
              <a:t>Applications</a:t>
            </a:r>
          </a:p>
          <a:p>
            <a:pPr marL="278640" lvl="1" indent="0">
              <a:buNone/>
            </a:pPr>
            <a:r>
              <a:rPr lang="en-US" dirty="0" smtClean="0"/>
              <a:t>	Python </a:t>
            </a:r>
            <a:r>
              <a:rPr lang="en-US" dirty="0"/>
              <a:t>is used to build </a:t>
            </a:r>
            <a:r>
              <a:rPr lang="en-US" dirty="0" smtClean="0"/>
              <a:t>Business </a:t>
            </a:r>
            <a:r>
              <a:rPr lang="en-US" dirty="0"/>
              <a:t>applications like ERP and e-commerce systems.</a:t>
            </a:r>
          </a:p>
          <a:p>
            <a:pPr marL="342900" indent="-342900">
              <a:buFont typeface="+mj-lt"/>
              <a:buAutoNum type="arabicPeriod" startAt="5"/>
            </a:pPr>
            <a:endParaRPr lang="en-US" dirty="0" smtClean="0"/>
          </a:p>
          <a:p>
            <a:pPr marL="278640" lvl="1" indent="0">
              <a:buNone/>
            </a:pPr>
            <a:r>
              <a:rPr lang="en-US" dirty="0" smtClean="0"/>
              <a:t>	</a:t>
            </a:r>
          </a:p>
          <a:p>
            <a:pPr marL="278640" lvl="1" indent="0">
              <a:buNone/>
            </a:pPr>
            <a:endParaRPr lang="en-US" dirty="0"/>
          </a:p>
          <a:p>
            <a:pPr marL="278640" lvl="1" indent="0">
              <a:buNone/>
            </a:pPr>
            <a:endParaRPr lang="en-US" dirty="0"/>
          </a:p>
          <a:p>
            <a:pPr marL="0" indent="0">
              <a:buNone/>
            </a:pPr>
            <a:endParaRPr lang="en-US" b="1" dirty="0" smtClean="0"/>
          </a:p>
        </p:txBody>
      </p:sp>
    </p:spTree>
    <p:extLst>
      <p:ext uri="{BB962C8B-B14F-4D97-AF65-F5344CB8AC3E}">
        <p14:creationId xmlns:p14="http://schemas.microsoft.com/office/powerpoint/2010/main" val="1846819482"/>
      </p:ext>
    </p:extLst>
  </p:cSld>
  <p:clrMapOvr>
    <a:masterClrMapping/>
  </p:clrMapOvr>
  <p:timing>
    <p:tnLst>
      <p:par>
        <p:cTn id="1" dur="indefinite" restart="never" nodeType="tmRoot"/>
      </p:par>
    </p:tnLst>
  </p:timing>
</p:sld>
</file>

<file path=ppt/theme/theme1.xml><?xml version="1.0" encoding="utf-8"?>
<a:theme xmlns:a="http://schemas.openxmlformats.org/drawingml/2006/main" name="Atos Syntel">
  <a:themeElements>
    <a:clrScheme name="Atos-Syntel">
      <a:dk1>
        <a:sysClr val="windowText" lastClr="000000"/>
      </a:dk1>
      <a:lt1>
        <a:sysClr val="window" lastClr="FFFFFF"/>
      </a:lt1>
      <a:dk2>
        <a:srgbClr val="3F9C35"/>
      </a:dk2>
      <a:lt2>
        <a:srgbClr val="808080"/>
      </a:lt2>
      <a:accent1>
        <a:srgbClr val="0066A1"/>
      </a:accent1>
      <a:accent2>
        <a:srgbClr val="FF6319"/>
      </a:accent2>
      <a:accent3>
        <a:srgbClr val="AEA400"/>
      </a:accent3>
      <a:accent4>
        <a:srgbClr val="6639B7"/>
      </a:accent4>
      <a:accent5>
        <a:srgbClr val="A626AA"/>
      </a:accent5>
      <a:accent6>
        <a:srgbClr val="00B2A9"/>
      </a:accent6>
      <a:hlink>
        <a:srgbClr val="000000"/>
      </a:hlink>
      <a:folHlink>
        <a:srgbClr val="0563C1"/>
      </a:folHlink>
    </a:clrScheme>
    <a:fontScheme name="Custom 2">
      <a:majorFont>
        <a:latin typeface="Verdana"/>
        <a:ea typeface=""/>
        <a:cs typeface=""/>
      </a:majorFont>
      <a:minorFont>
        <a:latin typeface="Verdan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 Syntel Template_eff_July2019" id="{A0C45F90-0FAE-4AB0-8898-6C9B0DC173A7}" vid="{8B424270-9E88-4C05-9582-081C1033799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8895</TotalTime>
  <Words>1350</Words>
  <Application>Microsoft Office PowerPoint</Application>
  <PresentationFormat>Widescreen</PresentationFormat>
  <Paragraphs>398</Paragraphs>
  <Slides>33</Slides>
  <Notes>2</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Lucida Sans Unicode</vt:lpstr>
      <vt:lpstr>Stag Sans Light</vt:lpstr>
      <vt:lpstr>Times New Roman</vt:lpstr>
      <vt:lpstr>Verdana</vt:lpstr>
      <vt:lpstr>Wingdings</vt:lpstr>
      <vt:lpstr>Atos Syntel</vt:lpstr>
      <vt:lpstr>Python Basics</vt:lpstr>
      <vt:lpstr>Version Control and Revision History</vt:lpstr>
      <vt:lpstr>Pre-requisites</vt:lpstr>
      <vt:lpstr>Agenda</vt:lpstr>
      <vt:lpstr>  </vt:lpstr>
      <vt:lpstr>Python</vt:lpstr>
      <vt:lpstr>Python Features</vt:lpstr>
      <vt:lpstr>Python</vt:lpstr>
      <vt:lpstr>Python Applications</vt:lpstr>
      <vt:lpstr>Python Applications continued…</vt:lpstr>
      <vt:lpstr>  </vt:lpstr>
      <vt:lpstr>Python Installation</vt:lpstr>
      <vt:lpstr>Python Installation</vt:lpstr>
      <vt:lpstr>Python Syntax</vt:lpstr>
      <vt:lpstr>Python First Program</vt:lpstr>
      <vt:lpstr>Python Variables</vt:lpstr>
      <vt:lpstr>Python Data Types</vt:lpstr>
      <vt:lpstr>Python Data Types</vt:lpstr>
      <vt:lpstr>Python Functions and Modules</vt:lpstr>
      <vt:lpstr>Python Functions &amp; Modules</vt:lpstr>
      <vt:lpstr>Object Oriented Concepts</vt:lpstr>
      <vt:lpstr>Object Oriented Concepts</vt:lpstr>
      <vt:lpstr>Object Oriented Concepts</vt:lpstr>
      <vt:lpstr>Class Inheritance</vt:lpstr>
      <vt:lpstr>Object Oriented Concepts</vt:lpstr>
      <vt:lpstr>Object Oriented Concepts</vt:lpstr>
      <vt:lpstr>File I/O</vt:lpstr>
      <vt:lpstr>File I/O</vt:lpstr>
      <vt:lpstr>File I/O</vt:lpstr>
      <vt:lpstr>File I/O</vt:lpstr>
      <vt:lpstr>Exception Handling</vt:lpstr>
      <vt:lpstr>Python Database Access</vt:lpstr>
      <vt:lpstr>PowerPoint Presentation</vt:lpstr>
    </vt:vector>
  </TitlesOfParts>
  <Company>Syntel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add title</dc:title>
  <dc:creator>Shynu, Liji</dc:creator>
  <cp:lastModifiedBy>Iyer, Sanjana</cp:lastModifiedBy>
  <cp:revision>402</cp:revision>
  <cp:lastPrinted>2019-03-25T08:41:17Z</cp:lastPrinted>
  <dcterms:created xsi:type="dcterms:W3CDTF">2016-07-21T05:47:34Z</dcterms:created>
  <dcterms:modified xsi:type="dcterms:W3CDTF">2019-10-04T11:27:37Z</dcterms:modified>
</cp:coreProperties>
</file>